
<file path=[Content_Types].xml><?xml version="1.0" encoding="utf-8"?>
<Types xmlns="http://schemas.openxmlformats.org/package/2006/content-types">
  <Default Extension="fntdata" ContentType="application/x-fontdata"/>
  <Default Extension="image" ContentType="image/jp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83.jpg" ContentType="image/jp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112.jpg" ContentType="image/jpg"/>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 id="2147483651" r:id="rId2"/>
    <p:sldMasterId id="2147483661" r:id="rId3"/>
  </p:sldMasterIdLst>
  <p:notesMasterIdLst>
    <p:notesMasterId r:id="rId126"/>
  </p:notesMasterIdLst>
  <p:sldIdLst>
    <p:sldId id="256" r:id="rId4"/>
    <p:sldId id="305" r:id="rId5"/>
    <p:sldId id="306" r:id="rId6"/>
    <p:sldId id="257" r:id="rId7"/>
    <p:sldId id="307" r:id="rId8"/>
    <p:sldId id="258" r:id="rId9"/>
    <p:sldId id="308" r:id="rId10"/>
    <p:sldId id="259" r:id="rId11"/>
    <p:sldId id="260" r:id="rId12"/>
    <p:sldId id="261" r:id="rId13"/>
    <p:sldId id="309" r:id="rId14"/>
    <p:sldId id="310" r:id="rId15"/>
    <p:sldId id="311" r:id="rId16"/>
    <p:sldId id="312" r:id="rId17"/>
    <p:sldId id="313" r:id="rId18"/>
    <p:sldId id="314" r:id="rId19"/>
    <p:sldId id="315" r:id="rId20"/>
    <p:sldId id="316" r:id="rId21"/>
    <p:sldId id="262" r:id="rId22"/>
    <p:sldId id="317" r:id="rId23"/>
    <p:sldId id="318" r:id="rId24"/>
    <p:sldId id="319" r:id="rId25"/>
    <p:sldId id="320" r:id="rId26"/>
    <p:sldId id="321" r:id="rId27"/>
    <p:sldId id="322" r:id="rId28"/>
    <p:sldId id="323" r:id="rId29"/>
    <p:sldId id="264" r:id="rId30"/>
    <p:sldId id="265" r:id="rId31"/>
    <p:sldId id="324" r:id="rId32"/>
    <p:sldId id="325" r:id="rId33"/>
    <p:sldId id="326" r:id="rId34"/>
    <p:sldId id="327" r:id="rId35"/>
    <p:sldId id="267" r:id="rId36"/>
    <p:sldId id="328" r:id="rId37"/>
    <p:sldId id="329" r:id="rId38"/>
    <p:sldId id="330" r:id="rId39"/>
    <p:sldId id="268" r:id="rId40"/>
    <p:sldId id="270" r:id="rId41"/>
    <p:sldId id="331" r:id="rId42"/>
    <p:sldId id="332" r:id="rId43"/>
    <p:sldId id="333" r:id="rId44"/>
    <p:sldId id="274" r:id="rId45"/>
    <p:sldId id="334" r:id="rId46"/>
    <p:sldId id="335" r:id="rId47"/>
    <p:sldId id="336" r:id="rId48"/>
    <p:sldId id="337" r:id="rId49"/>
    <p:sldId id="275" r:id="rId50"/>
    <p:sldId id="277" r:id="rId51"/>
    <p:sldId id="338" r:id="rId52"/>
    <p:sldId id="278" r:id="rId53"/>
    <p:sldId id="339" r:id="rId54"/>
    <p:sldId id="340" r:id="rId55"/>
    <p:sldId id="341" r:id="rId56"/>
    <p:sldId id="342" r:id="rId57"/>
    <p:sldId id="279" r:id="rId58"/>
    <p:sldId id="343" r:id="rId59"/>
    <p:sldId id="344" r:id="rId60"/>
    <p:sldId id="280" r:id="rId61"/>
    <p:sldId id="281" r:id="rId62"/>
    <p:sldId id="282" r:id="rId63"/>
    <p:sldId id="345" r:id="rId64"/>
    <p:sldId id="346" r:id="rId65"/>
    <p:sldId id="347" r:id="rId66"/>
    <p:sldId id="348" r:id="rId67"/>
    <p:sldId id="349" r:id="rId68"/>
    <p:sldId id="283" r:id="rId69"/>
    <p:sldId id="284" r:id="rId70"/>
    <p:sldId id="350" r:id="rId71"/>
    <p:sldId id="351" r:id="rId72"/>
    <p:sldId id="352" r:id="rId73"/>
    <p:sldId id="353" r:id="rId74"/>
    <p:sldId id="354" r:id="rId75"/>
    <p:sldId id="355" r:id="rId76"/>
    <p:sldId id="356" r:id="rId77"/>
    <p:sldId id="357" r:id="rId78"/>
    <p:sldId id="358" r:id="rId79"/>
    <p:sldId id="288" r:id="rId80"/>
    <p:sldId id="359" r:id="rId81"/>
    <p:sldId id="360" r:id="rId82"/>
    <p:sldId id="361" r:id="rId83"/>
    <p:sldId id="362" r:id="rId84"/>
    <p:sldId id="363" r:id="rId85"/>
    <p:sldId id="364" r:id="rId86"/>
    <p:sldId id="365" r:id="rId87"/>
    <p:sldId id="366" r:id="rId88"/>
    <p:sldId id="367" r:id="rId89"/>
    <p:sldId id="368" r:id="rId90"/>
    <p:sldId id="289" r:id="rId91"/>
    <p:sldId id="290" r:id="rId92"/>
    <p:sldId id="291" r:id="rId93"/>
    <p:sldId id="292" r:id="rId94"/>
    <p:sldId id="293" r:id="rId95"/>
    <p:sldId id="294" r:id="rId96"/>
    <p:sldId id="369" r:id="rId97"/>
    <p:sldId id="370" r:id="rId98"/>
    <p:sldId id="371" r:id="rId99"/>
    <p:sldId id="298" r:id="rId100"/>
    <p:sldId id="299" r:id="rId101"/>
    <p:sldId id="300" r:id="rId102"/>
    <p:sldId id="301" r:id="rId103"/>
    <p:sldId id="302" r:id="rId104"/>
    <p:sldId id="303" r:id="rId105"/>
    <p:sldId id="378" r:id="rId106"/>
    <p:sldId id="379" r:id="rId107"/>
    <p:sldId id="380" r:id="rId108"/>
    <p:sldId id="381" r:id="rId109"/>
    <p:sldId id="382" r:id="rId110"/>
    <p:sldId id="386" r:id="rId111"/>
    <p:sldId id="387" r:id="rId112"/>
    <p:sldId id="304" r:id="rId113"/>
    <p:sldId id="390" r:id="rId114"/>
    <p:sldId id="391" r:id="rId115"/>
    <p:sldId id="392" r:id="rId116"/>
    <p:sldId id="393" r:id="rId117"/>
    <p:sldId id="394" r:id="rId118"/>
    <p:sldId id="395" r:id="rId119"/>
    <p:sldId id="396" r:id="rId120"/>
    <p:sldId id="397" r:id="rId121"/>
    <p:sldId id="398" r:id="rId122"/>
    <p:sldId id="399" r:id="rId123"/>
    <p:sldId id="400" r:id="rId124"/>
    <p:sldId id="401" r:id="rId125"/>
  </p:sldIdLst>
  <p:sldSz cx="14630400" cy="8229600"/>
  <p:notesSz cx="8229600" cy="14630400"/>
  <p:embeddedFontLst>
    <p:embeddedFont>
      <p:font typeface="Barlow Bold" panose="00000800000000000000" pitchFamily="2" charset="0"/>
      <p:bold r:id="rId127"/>
    </p:embeddedFont>
    <p:embeddedFont>
      <p:font typeface="Gill Sans MT" panose="020B0502020104020203" pitchFamily="34" charset="0"/>
      <p:regular r:id="rId128"/>
      <p:bold r:id="rId129"/>
      <p:italic r:id="rId130"/>
      <p:boldItalic r:id="rId131"/>
    </p:embeddedFont>
    <p:embeddedFont>
      <p:font typeface="Montserrat" panose="00000500000000000000" pitchFamily="2" charset="0"/>
      <p:regular r:id="rId132"/>
      <p:bold r:id="rId133"/>
      <p:italic r:id="rId134"/>
      <p:boldItalic r:id="rId135"/>
    </p:embeddedFont>
    <p:embeddedFont>
      <p:font typeface="Tahoma" panose="020B0604030504040204" pitchFamily="34" charset="0"/>
      <p:regular r:id="rId136"/>
      <p:bold r:id="rId137"/>
    </p:embeddedFont>
    <p:embeddedFont>
      <p:font typeface="Verdana" panose="020B0604030504040204" pitchFamily="34" charset="0"/>
      <p:regular r:id="rId138"/>
      <p:bold r:id="rId139"/>
      <p:italic r:id="rId140"/>
      <p:boldItalic r:id="rId1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7" d="100"/>
          <a:sy n="77" d="100"/>
        </p:scale>
        <p:origin x="60"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font" Target="fonts/font12.fntdata"/><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font" Target="fonts/font2.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8.fntdata"/><Relationship Id="rId139" Type="http://schemas.openxmlformats.org/officeDocument/2006/relationships/font" Target="fonts/font13.fntdata"/><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font" Target="fonts/font3.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font" Target="fonts/font14.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font" Target="fonts/font4.fntdata"/><Relationship Id="rId135" Type="http://schemas.openxmlformats.org/officeDocument/2006/relationships/font" Target="fonts/font9.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font" Target="fonts/font15.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5.fntdata"/><Relationship Id="rId136" Type="http://schemas.openxmlformats.org/officeDocument/2006/relationships/font" Target="fonts/font10.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font" Target="fonts/font6.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font" Target="fonts/font1.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7.fntdata"/><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8/23/2025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A6D29-2947-E943-CF37-7D7ACA3EA0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6762A-B450-2F0D-FF6B-67E1335DC7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65CF5-40CF-7A06-D817-CB7986B87F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E91BDF-12C5-869F-A3AF-B99B5AEA67D7}"/>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2420784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8/23/2025</a:t>
            </a:fld>
            <a:endParaRPr lang="en-US"/>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319490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3606" y="958768"/>
            <a:ext cx="3927719" cy="2696540"/>
          </a:xfrm>
        </p:spPr>
        <p:txBody>
          <a:bodyPr anchor="b">
            <a:normAutofit/>
          </a:bodyPr>
          <a:lstStyle>
            <a:lvl1pPr algn="l">
              <a:defRPr sz="2880"/>
            </a:lvl1pPr>
          </a:lstStyle>
          <a:p>
            <a:r>
              <a:rPr lang="en-GB"/>
              <a:t>Click to edit Master title style</a:t>
            </a:r>
            <a:endParaRPr lang="en-US" dirty="0"/>
          </a:p>
        </p:txBody>
      </p:sp>
      <p:sp>
        <p:nvSpPr>
          <p:cNvPr id="3" name="Content Placeholder 2"/>
          <p:cNvSpPr>
            <a:spLocks noGrp="1"/>
          </p:cNvSpPr>
          <p:nvPr>
            <p:ph idx="1"/>
          </p:nvPr>
        </p:nvSpPr>
        <p:spPr>
          <a:xfrm>
            <a:off x="6052457" y="958769"/>
            <a:ext cx="7214964" cy="5590591"/>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733606" y="3846590"/>
            <a:ext cx="3930016" cy="2697817"/>
          </a:xfrm>
        </p:spPr>
        <p:txBody>
          <a:bodyPr/>
          <a:lstStyle>
            <a:lvl1pPr marL="0" indent="0" algn="l">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8/23/2025</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6F15528-21DE-4FAA-801E-634DDDAF4B2B}" type="slidenum">
              <a:rPr lang="en-IN" smtClean="0"/>
              <a:t>‹#›</a:t>
            </a:fld>
            <a:endParaRPr lang="en-IN"/>
          </a:p>
        </p:txBody>
      </p:sp>
      <p:cxnSp>
        <p:nvCxnSpPr>
          <p:cNvPr id="17" name="Straight Connector 16"/>
          <p:cNvCxnSpPr/>
          <p:nvPr/>
        </p:nvCxnSpPr>
        <p:spPr>
          <a:xfrm>
            <a:off x="1737936" y="3846589"/>
            <a:ext cx="392338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5293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8972865" y="578605"/>
            <a:ext cx="4889440" cy="617892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741447" y="1355416"/>
            <a:ext cx="6638794" cy="2196701"/>
          </a:xfrm>
        </p:spPr>
        <p:txBody>
          <a:bodyPr anchor="b">
            <a:normAutofit/>
          </a:bodyPr>
          <a:lstStyle>
            <a:lvl1pPr>
              <a:defRPr sz="3840"/>
            </a:lvl1pPr>
          </a:lstStyle>
          <a:p>
            <a:r>
              <a:rPr lang="en-GB"/>
              <a:t>Click to edit Master title style</a:t>
            </a:r>
            <a:endParaRPr lang="en-US" dirty="0"/>
          </a:p>
        </p:txBody>
      </p:sp>
      <p:sp>
        <p:nvSpPr>
          <p:cNvPr id="3" name="Picture Placeholder 2"/>
          <p:cNvSpPr>
            <a:spLocks noGrp="1" noChangeAspect="1"/>
          </p:cNvSpPr>
          <p:nvPr>
            <p:ph type="pic" idx="1"/>
          </p:nvPr>
        </p:nvSpPr>
        <p:spPr>
          <a:xfrm>
            <a:off x="9749268" y="1347051"/>
            <a:ext cx="3349405" cy="4639592"/>
          </a:xfrm>
          <a:solidFill>
            <a:schemeClr val="bg1">
              <a:lumMod val="85000"/>
            </a:schemeClr>
          </a:solidFill>
          <a:ln w="9525" cap="sq">
            <a:noFill/>
            <a:miter lim="800000"/>
          </a:ln>
          <a:effectLst/>
        </p:spPr>
        <p:txBody>
          <a:bodyPr anchor="t"/>
          <a:lstStyle>
            <a:lvl1pPr marL="0" indent="0" algn="ctr">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GB"/>
              <a:t>Click icon to add picture</a:t>
            </a:r>
            <a:endParaRPr lang="en-US" dirty="0"/>
          </a:p>
        </p:txBody>
      </p:sp>
      <p:sp>
        <p:nvSpPr>
          <p:cNvPr id="4" name="Text Placeholder 3"/>
          <p:cNvSpPr>
            <a:spLocks noGrp="1"/>
          </p:cNvSpPr>
          <p:nvPr>
            <p:ph type="body" sz="half" idx="2"/>
          </p:nvPr>
        </p:nvSpPr>
        <p:spPr>
          <a:xfrm>
            <a:off x="1740395" y="3775191"/>
            <a:ext cx="6629285" cy="2404490"/>
          </a:xfrm>
        </p:spPr>
        <p:txBody>
          <a:bodyPr>
            <a:normAutofit/>
          </a:bodyPr>
          <a:lstStyle>
            <a:lvl1pPr marL="0" indent="0" algn="l">
              <a:buNone/>
              <a:defRPr sz="216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GB"/>
              <a:t>Click to edit Master text styles</a:t>
            </a:r>
          </a:p>
        </p:txBody>
      </p:sp>
      <p:sp>
        <p:nvSpPr>
          <p:cNvPr id="5" name="Date Placeholder 4"/>
          <p:cNvSpPr>
            <a:spLocks noGrp="1"/>
          </p:cNvSpPr>
          <p:nvPr>
            <p:ph type="dt" sz="half" idx="10"/>
          </p:nvPr>
        </p:nvSpPr>
        <p:spPr>
          <a:xfrm>
            <a:off x="1736859" y="6563828"/>
            <a:ext cx="6632821" cy="384148"/>
          </a:xfrm>
        </p:spPr>
        <p:txBody>
          <a:bodyPr/>
          <a:lstStyle>
            <a:lvl1pPr algn="l">
              <a:defRPr/>
            </a:lvl1pPr>
          </a:lstStyle>
          <a:p>
            <a:fld id="{1D8BD707-D9CF-40AE-B4C6-C98DA3205C09}" type="datetimeFigureOut">
              <a:rPr lang="en-US" smtClean="0"/>
              <a:t>8/23/2025</a:t>
            </a:fld>
            <a:endParaRPr lang="en-US"/>
          </a:p>
        </p:txBody>
      </p:sp>
      <p:sp>
        <p:nvSpPr>
          <p:cNvPr id="6" name="Footer Placeholder 5"/>
          <p:cNvSpPr>
            <a:spLocks noGrp="1"/>
          </p:cNvSpPr>
          <p:nvPr>
            <p:ph type="ftr" sz="quarter" idx="11"/>
          </p:nvPr>
        </p:nvSpPr>
        <p:spPr>
          <a:xfrm>
            <a:off x="1736858" y="382369"/>
            <a:ext cx="6649205" cy="385117"/>
          </a:xfrm>
        </p:spPr>
        <p:txBody>
          <a:bodyPr/>
          <a:lstStyle/>
          <a:p>
            <a:endParaRPr lang="en-IN"/>
          </a:p>
        </p:txBody>
      </p:sp>
      <p:sp>
        <p:nvSpPr>
          <p:cNvPr id="7" name="Slide Number Placeholder 6"/>
          <p:cNvSpPr>
            <a:spLocks noGrp="1"/>
          </p:cNvSpPr>
          <p:nvPr>
            <p:ph type="sldNum" sz="quarter" idx="12"/>
          </p:nvPr>
        </p:nvSpPr>
        <p:spPr/>
        <p:txBody>
          <a:bodyPr/>
          <a:lstStyle/>
          <a:p>
            <a:fld id="{B6F15528-21DE-4FAA-801E-634DDDAF4B2B}" type="slidenum">
              <a:rPr lang="en-IN" smtClean="0"/>
              <a:t>‹#›</a:t>
            </a:fld>
            <a:endParaRPr lang="en-IN"/>
          </a:p>
        </p:txBody>
      </p:sp>
      <p:cxnSp>
        <p:nvCxnSpPr>
          <p:cNvPr id="31" name="Straight Connector 30"/>
          <p:cNvCxnSpPr/>
          <p:nvPr/>
        </p:nvCxnSpPr>
        <p:spPr>
          <a:xfrm>
            <a:off x="1736859" y="3772326"/>
            <a:ext cx="663282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66395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5528-21DE-4FAA-801E-634DDDAF4B2B}" type="slidenum">
              <a:rPr lang="en-IN" smtClean="0"/>
              <a:t>‹#›</a:t>
            </a:fld>
            <a:endParaRPr lang="en-IN"/>
          </a:p>
        </p:txBody>
      </p:sp>
      <p:cxnSp>
        <p:nvCxnSpPr>
          <p:cNvPr id="26" name="Straight Connector 25"/>
          <p:cNvCxnSpPr/>
          <p:nvPr/>
        </p:nvCxnSpPr>
        <p:spPr>
          <a:xfrm>
            <a:off x="1744675" y="2216506"/>
            <a:ext cx="1152902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18247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326933" y="958768"/>
            <a:ext cx="1938890" cy="5591867"/>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733606" y="958768"/>
            <a:ext cx="9394596" cy="559186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5528-21DE-4FAA-801E-634DDDAF4B2B}" type="slidenum">
              <a:rPr lang="en-IN" smtClean="0"/>
              <a:t>‹#›</a:t>
            </a:fld>
            <a:endParaRPr lang="en-IN"/>
          </a:p>
        </p:txBody>
      </p:sp>
      <p:cxnSp>
        <p:nvCxnSpPr>
          <p:cNvPr id="15" name="Straight Connector 14"/>
          <p:cNvCxnSpPr/>
          <p:nvPr/>
        </p:nvCxnSpPr>
        <p:spPr>
          <a:xfrm>
            <a:off x="11326933" y="958768"/>
            <a:ext cx="0" cy="5591867"/>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10143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47253" y="68884"/>
            <a:ext cx="13859894" cy="664797"/>
          </a:xfrm>
          <a:prstGeom prst="rect">
            <a:avLst/>
          </a:prstGeom>
        </p:spPr>
        <p:txBody>
          <a:bodyPr wrap="square" lIns="0" tIns="0" rIns="0" bIns="0">
            <a:spAutoFit/>
          </a:bodyPr>
          <a:lstStyle>
            <a:lvl1pPr>
              <a:defRPr sz="4320" b="1" i="0" u="sng">
                <a:solidFill>
                  <a:srgbClr val="0E2841"/>
                </a:solidFill>
                <a:latin typeface="Calibri"/>
                <a:cs typeface="Calibri"/>
              </a:defRPr>
            </a:lvl1pPr>
          </a:lstStyle>
          <a:p>
            <a:endParaRPr/>
          </a:p>
        </p:txBody>
      </p:sp>
      <p:sp>
        <p:nvSpPr>
          <p:cNvPr id="3" name="Holder 3"/>
          <p:cNvSpPr>
            <a:spLocks noGrp="1"/>
          </p:cNvSpPr>
          <p:nvPr>
            <p:ph type="subTitle" idx="4"/>
          </p:nvPr>
        </p:nvSpPr>
        <p:spPr>
          <a:xfrm>
            <a:off x="2194560" y="4608576"/>
            <a:ext cx="10241280" cy="332399"/>
          </a:xfrm>
          <a:prstGeom prst="rect">
            <a:avLst/>
          </a:prstGeom>
        </p:spPr>
        <p:txBody>
          <a:bodyPr wrap="square" lIns="0" tIns="0" rIns="0" bIns="0">
            <a:spAutoFit/>
          </a:bodyPr>
          <a:lstStyle>
            <a:lvl1pPr>
              <a:defRPr sz="2160" b="1" i="1">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9264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20" b="1" i="0" u="sng">
                <a:solidFill>
                  <a:srgbClr val="0E284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160" b="1" i="1">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4201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13" b="1" i="0">
                <a:solidFill>
                  <a:srgbClr val="2E3C4E"/>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186" b="1" i="0">
                <a:solidFill>
                  <a:srgbClr val="2E3C4E"/>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GB"/>
              <a:t>Prepared By CA Jiten Mahendrabhai Trivedi based on Guidance Note on Tax Audit Report (Amended 2025)</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F7457EC-6DD4-4A80-95B0-FDBF7CFA17AD}" type="datetime1">
              <a:rPr lang="en-US" smtClean="0"/>
              <a:t>8/23/2025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01335" y="962758"/>
            <a:ext cx="10364488" cy="3049717"/>
          </a:xfrm>
        </p:spPr>
        <p:txBody>
          <a:bodyPr bIns="0" anchor="b">
            <a:normAutofit/>
          </a:bodyPr>
          <a:lstStyle>
            <a:lvl1pPr algn="l">
              <a:defRPr sz="7920"/>
            </a:lvl1pPr>
          </a:lstStyle>
          <a:p>
            <a:r>
              <a:rPr lang="en-GB"/>
              <a:t>Click to edit Master title style</a:t>
            </a:r>
            <a:endParaRPr lang="en-US" dirty="0"/>
          </a:p>
        </p:txBody>
      </p:sp>
      <p:sp>
        <p:nvSpPr>
          <p:cNvPr id="3" name="Subtitle 2"/>
          <p:cNvSpPr>
            <a:spLocks noGrp="1"/>
          </p:cNvSpPr>
          <p:nvPr>
            <p:ph type="subTitle" idx="1"/>
          </p:nvPr>
        </p:nvSpPr>
        <p:spPr>
          <a:xfrm>
            <a:off x="2901336" y="4237446"/>
            <a:ext cx="10364486" cy="1173145"/>
          </a:xfrm>
        </p:spPr>
        <p:txBody>
          <a:bodyPr tIns="91440" bIns="91440">
            <a:normAutofit/>
          </a:bodyPr>
          <a:lstStyle>
            <a:lvl1pPr marL="0" indent="0" algn="l">
              <a:buNone/>
              <a:defRPr sz="2160" b="0" cap="all" baseline="0">
                <a:solidFill>
                  <a:schemeClr val="tx1"/>
                </a:solidFill>
              </a:defRPr>
            </a:lvl1pPr>
            <a:lvl2pPr marL="548640" indent="0" algn="ctr">
              <a:buNone/>
              <a:defRPr sz="216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8/23/2025</a:t>
            </a:fld>
            <a:endParaRPr lang="en-US"/>
          </a:p>
        </p:txBody>
      </p:sp>
      <p:sp>
        <p:nvSpPr>
          <p:cNvPr id="5" name="Footer Placeholder 4"/>
          <p:cNvSpPr>
            <a:spLocks noGrp="1"/>
          </p:cNvSpPr>
          <p:nvPr>
            <p:ph type="ftr" sz="quarter" idx="11"/>
          </p:nvPr>
        </p:nvSpPr>
        <p:spPr>
          <a:xfrm>
            <a:off x="2899801" y="395169"/>
            <a:ext cx="5968698" cy="371041"/>
          </a:xfrm>
        </p:spPr>
        <p:txBody>
          <a:bodyPr/>
          <a:lstStyle/>
          <a:p>
            <a:endParaRPr lang="en-IN"/>
          </a:p>
        </p:txBody>
      </p:sp>
      <p:sp>
        <p:nvSpPr>
          <p:cNvPr id="6" name="Slide Number Placeholder 5"/>
          <p:cNvSpPr>
            <a:spLocks noGrp="1"/>
          </p:cNvSpPr>
          <p:nvPr>
            <p:ph type="sldNum" sz="quarter" idx="12"/>
          </p:nvPr>
        </p:nvSpPr>
        <p:spPr>
          <a:xfrm>
            <a:off x="1725197" y="958767"/>
            <a:ext cx="973223" cy="604294"/>
          </a:xfrm>
        </p:spPr>
        <p:txBody>
          <a:bodyPr/>
          <a:lstStyle/>
          <a:p>
            <a:fld id="{B6F15528-21DE-4FAA-801E-634DDDAF4B2B}" type="slidenum">
              <a:rPr lang="en-IN" smtClean="0"/>
              <a:t>‹#›</a:t>
            </a:fld>
            <a:endParaRPr lang="en-IN"/>
          </a:p>
        </p:txBody>
      </p:sp>
      <p:cxnSp>
        <p:nvCxnSpPr>
          <p:cNvPr id="15" name="Straight Connector 14"/>
          <p:cNvCxnSpPr/>
          <p:nvPr/>
        </p:nvCxnSpPr>
        <p:spPr>
          <a:xfrm>
            <a:off x="2901336" y="4234250"/>
            <a:ext cx="1036448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115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5528-21DE-4FAA-801E-634DDDAF4B2B}" type="slidenum">
              <a:rPr lang="en-IN" smtClean="0"/>
              <a:t>‹#›</a:t>
            </a:fld>
            <a:endParaRPr lang="en-IN"/>
          </a:p>
        </p:txBody>
      </p:sp>
      <p:cxnSp>
        <p:nvCxnSpPr>
          <p:cNvPr id="33" name="Straight Connector 32"/>
          <p:cNvCxnSpPr/>
          <p:nvPr/>
        </p:nvCxnSpPr>
        <p:spPr>
          <a:xfrm>
            <a:off x="1744675" y="2216506"/>
            <a:ext cx="1152902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14986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45087" y="2107356"/>
            <a:ext cx="10371785" cy="2265540"/>
          </a:xfrm>
        </p:spPr>
        <p:txBody>
          <a:bodyPr anchor="b">
            <a:normAutofit/>
          </a:bodyPr>
          <a:lstStyle>
            <a:lvl1pPr algn="l">
              <a:defRPr sz="4320"/>
            </a:lvl1pPr>
          </a:lstStyle>
          <a:p>
            <a:r>
              <a:rPr lang="en-GB"/>
              <a:t>Click to edit Master title style</a:t>
            </a:r>
            <a:endParaRPr lang="en-US" dirty="0"/>
          </a:p>
        </p:txBody>
      </p:sp>
      <p:sp>
        <p:nvSpPr>
          <p:cNvPr id="3" name="Text Placeholder 2"/>
          <p:cNvSpPr>
            <a:spLocks noGrp="1"/>
          </p:cNvSpPr>
          <p:nvPr>
            <p:ph type="body" idx="1"/>
          </p:nvPr>
        </p:nvSpPr>
        <p:spPr>
          <a:xfrm>
            <a:off x="1745087" y="4567435"/>
            <a:ext cx="10356535" cy="1215515"/>
          </a:xfrm>
        </p:spPr>
        <p:txBody>
          <a:bodyPr tIns="91440">
            <a:normAutofit/>
          </a:bodyPr>
          <a:lstStyle>
            <a:lvl1pPr marL="0" indent="0" algn="l">
              <a:buNone/>
              <a:defRPr sz="2160">
                <a:solidFill>
                  <a:schemeClr val="tx1"/>
                </a:solidFill>
              </a:defRPr>
            </a:lvl1pPr>
            <a:lvl2pPr marL="548640" indent="0">
              <a:buNone/>
              <a:defRPr sz="216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5528-21DE-4FAA-801E-634DDDAF4B2B}" type="slidenum">
              <a:rPr lang="en-IN" smtClean="0"/>
              <a:t>‹#›</a:t>
            </a:fld>
            <a:endParaRPr lang="en-IN"/>
          </a:p>
        </p:txBody>
      </p:sp>
      <p:cxnSp>
        <p:nvCxnSpPr>
          <p:cNvPr id="15" name="Straight Connector 14"/>
          <p:cNvCxnSpPr/>
          <p:nvPr/>
        </p:nvCxnSpPr>
        <p:spPr>
          <a:xfrm>
            <a:off x="1745087" y="4565982"/>
            <a:ext cx="103565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27238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39061" y="965867"/>
            <a:ext cx="11526762" cy="127116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736797" y="2413054"/>
            <a:ext cx="5574182" cy="41383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696525" y="2420812"/>
            <a:ext cx="5574182" cy="4129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8/23/2025</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6F15528-21DE-4FAA-801E-634DDDAF4B2B}" type="slidenum">
              <a:rPr lang="en-IN" smtClean="0"/>
              <a:t>‹#›</a:t>
            </a:fld>
            <a:endParaRPr lang="en-IN"/>
          </a:p>
        </p:txBody>
      </p:sp>
      <p:cxnSp>
        <p:nvCxnSpPr>
          <p:cNvPr id="35" name="Straight Connector 34"/>
          <p:cNvCxnSpPr/>
          <p:nvPr/>
        </p:nvCxnSpPr>
        <p:spPr>
          <a:xfrm>
            <a:off x="1744675" y="2216506"/>
            <a:ext cx="1152902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09834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36630" y="964996"/>
            <a:ext cx="11529193" cy="1267583"/>
          </a:xfrm>
        </p:spPr>
        <p:txBody>
          <a:bodyPr/>
          <a:lstStyle/>
          <a:p>
            <a:r>
              <a:rPr lang="en-GB"/>
              <a:t>Click to edit Master title style</a:t>
            </a:r>
            <a:endParaRPr lang="en-US" dirty="0"/>
          </a:p>
        </p:txBody>
      </p:sp>
      <p:sp>
        <p:nvSpPr>
          <p:cNvPr id="3" name="Text Placeholder 2"/>
          <p:cNvSpPr>
            <a:spLocks noGrp="1"/>
          </p:cNvSpPr>
          <p:nvPr>
            <p:ph type="body" idx="1"/>
          </p:nvPr>
        </p:nvSpPr>
        <p:spPr>
          <a:xfrm>
            <a:off x="1736629" y="2423459"/>
            <a:ext cx="5574182" cy="962332"/>
          </a:xfrm>
        </p:spPr>
        <p:txBody>
          <a:bodyPr anchor="b">
            <a:normAutofit/>
          </a:bodyPr>
          <a:lstStyle>
            <a:lvl1pPr marL="0" indent="0">
              <a:lnSpc>
                <a:spcPct val="100000"/>
              </a:lnSpc>
              <a:buNone/>
              <a:defRPr sz="2640" b="0" cap="all" baseline="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GB"/>
              <a:t>Click to edit Master text styles</a:t>
            </a:r>
          </a:p>
        </p:txBody>
      </p:sp>
      <p:sp>
        <p:nvSpPr>
          <p:cNvPr id="4" name="Content Placeholder 3"/>
          <p:cNvSpPr>
            <a:spLocks noGrp="1"/>
          </p:cNvSpPr>
          <p:nvPr>
            <p:ph sz="half" idx="2"/>
          </p:nvPr>
        </p:nvSpPr>
        <p:spPr>
          <a:xfrm>
            <a:off x="1736629" y="3389124"/>
            <a:ext cx="5574182" cy="317334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694835" y="2427604"/>
            <a:ext cx="5574182" cy="962684"/>
          </a:xfrm>
        </p:spPr>
        <p:txBody>
          <a:bodyPr anchor="b">
            <a:normAutofit/>
          </a:bodyPr>
          <a:lstStyle>
            <a:lvl1pPr marL="0" indent="0">
              <a:lnSpc>
                <a:spcPct val="100000"/>
              </a:lnSpc>
              <a:buNone/>
              <a:defRPr sz="2640" b="0" cap="all" baseline="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GB"/>
              <a:t>Click to edit Master text styles</a:t>
            </a:r>
          </a:p>
        </p:txBody>
      </p:sp>
      <p:sp>
        <p:nvSpPr>
          <p:cNvPr id="6" name="Content Placeholder 5"/>
          <p:cNvSpPr>
            <a:spLocks noGrp="1"/>
          </p:cNvSpPr>
          <p:nvPr>
            <p:ph sz="quarter" idx="4"/>
          </p:nvPr>
        </p:nvSpPr>
        <p:spPr>
          <a:xfrm>
            <a:off x="7694835" y="3385790"/>
            <a:ext cx="5574182" cy="316484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8/23/2025</a:t>
            </a:fld>
            <a:endParaRPr lang="en-US"/>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6F15528-21DE-4FAA-801E-634DDDAF4B2B}" type="slidenum">
              <a:rPr lang="en-IN" smtClean="0"/>
              <a:t>‹#›</a:t>
            </a:fld>
            <a:endParaRPr lang="en-IN"/>
          </a:p>
        </p:txBody>
      </p:sp>
      <p:cxnSp>
        <p:nvCxnSpPr>
          <p:cNvPr id="29" name="Straight Connector 28"/>
          <p:cNvCxnSpPr/>
          <p:nvPr/>
        </p:nvCxnSpPr>
        <p:spPr>
          <a:xfrm>
            <a:off x="1744675" y="2216506"/>
            <a:ext cx="1152902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28715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8/23/2025</a:t>
            </a:fld>
            <a:endParaRPr lang="en-US"/>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6F15528-21DE-4FAA-801E-634DDDAF4B2B}" type="slidenum">
              <a:rPr lang="en-IN" smtClean="0"/>
              <a:t>‹#›</a:t>
            </a:fld>
            <a:endParaRPr lang="en-IN"/>
          </a:p>
        </p:txBody>
      </p:sp>
      <p:cxnSp>
        <p:nvCxnSpPr>
          <p:cNvPr id="25" name="Straight Connector 24"/>
          <p:cNvCxnSpPr/>
          <p:nvPr/>
        </p:nvCxnSpPr>
        <p:spPr>
          <a:xfrm>
            <a:off x="1744675" y="2216506"/>
            <a:ext cx="1152902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91217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60" r:id="rId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5981" y="314038"/>
            <a:ext cx="7744865" cy="771005"/>
          </a:xfrm>
          <a:prstGeom prst="rect">
            <a:avLst/>
          </a:prstGeom>
        </p:spPr>
        <p:txBody>
          <a:bodyPr wrap="square" lIns="0" tIns="0" rIns="0" bIns="0">
            <a:spAutoFit/>
          </a:bodyPr>
          <a:lstStyle>
            <a:lvl1pPr>
              <a:defRPr sz="2413" b="1" i="0">
                <a:solidFill>
                  <a:srgbClr val="2E3C4E"/>
                </a:solidFill>
                <a:latin typeface="Tahoma"/>
                <a:cs typeface="Tahoma"/>
              </a:defRPr>
            </a:lvl1pPr>
          </a:lstStyle>
          <a:p>
            <a:endParaRPr/>
          </a:p>
        </p:txBody>
      </p:sp>
      <p:sp>
        <p:nvSpPr>
          <p:cNvPr id="3" name="Holder 3"/>
          <p:cNvSpPr>
            <a:spLocks noGrp="1"/>
          </p:cNvSpPr>
          <p:nvPr>
            <p:ph type="body" idx="1"/>
          </p:nvPr>
        </p:nvSpPr>
        <p:spPr>
          <a:xfrm>
            <a:off x="4815541" y="1620877"/>
            <a:ext cx="3890356" cy="1616305"/>
          </a:xfrm>
          <a:prstGeom prst="rect">
            <a:avLst/>
          </a:prstGeom>
        </p:spPr>
        <p:txBody>
          <a:bodyPr wrap="square" lIns="0" tIns="0" rIns="0" bIns="0">
            <a:spAutoFit/>
          </a:bodyPr>
          <a:lstStyle>
            <a:lvl1pPr>
              <a:defRPr sz="1186" b="1" i="0">
                <a:solidFill>
                  <a:srgbClr val="2E3C4E"/>
                </a:solidFill>
                <a:latin typeface="Tahoma"/>
                <a:cs typeface="Tahoma"/>
              </a:defRPr>
            </a:lvl1pPr>
          </a:lstStyle>
          <a:p>
            <a:endParaRPr/>
          </a:p>
        </p:txBody>
      </p:sp>
      <p:sp>
        <p:nvSpPr>
          <p:cNvPr id="4" name="Holder 4"/>
          <p:cNvSpPr>
            <a:spLocks noGrp="1"/>
          </p:cNvSpPr>
          <p:nvPr>
            <p:ph type="ftr" sz="quarter" idx="5"/>
          </p:nvPr>
        </p:nvSpPr>
        <p:spPr>
          <a:xfrm>
            <a:off x="3179618" y="4904248"/>
            <a:ext cx="2992581" cy="263668"/>
          </a:xfrm>
          <a:prstGeom prst="rect">
            <a:avLst/>
          </a:prstGeom>
        </p:spPr>
        <p:txBody>
          <a:bodyPr wrap="square" lIns="0" tIns="0" rIns="0" bIns="0">
            <a:spAutoFit/>
          </a:bodyPr>
          <a:lstStyle>
            <a:lvl1pPr algn="ctr">
              <a:defRPr>
                <a:solidFill>
                  <a:schemeClr val="tx1">
                    <a:tint val="75000"/>
                  </a:schemeClr>
                </a:solidFill>
              </a:defRPr>
            </a:lvl1pPr>
          </a:lstStyle>
          <a:p>
            <a:r>
              <a:rPr lang="en-GB"/>
              <a:t>Prepared By CA Jiten Mahendrabhai Trivedi based on Guidance Note on Tax Audit Report (Amended 2025)</a:t>
            </a:r>
            <a:endParaRPr/>
          </a:p>
        </p:txBody>
      </p:sp>
      <p:sp>
        <p:nvSpPr>
          <p:cNvPr id="5" name="Holder 5"/>
          <p:cNvSpPr>
            <a:spLocks noGrp="1"/>
          </p:cNvSpPr>
          <p:nvPr>
            <p:ph type="dt" sz="half" idx="6"/>
          </p:nvPr>
        </p:nvSpPr>
        <p:spPr>
          <a:xfrm>
            <a:off x="467590" y="4904248"/>
            <a:ext cx="2150918" cy="263668"/>
          </a:xfrm>
          <a:prstGeom prst="rect">
            <a:avLst/>
          </a:prstGeom>
        </p:spPr>
        <p:txBody>
          <a:bodyPr wrap="square" lIns="0" tIns="0" rIns="0" bIns="0">
            <a:spAutoFit/>
          </a:bodyPr>
          <a:lstStyle>
            <a:lvl1pPr algn="l">
              <a:defRPr>
                <a:solidFill>
                  <a:schemeClr val="tx1">
                    <a:tint val="75000"/>
                  </a:schemeClr>
                </a:solidFill>
              </a:defRPr>
            </a:lvl1pPr>
          </a:lstStyle>
          <a:p>
            <a:fld id="{203341DE-C4D1-450F-A24D-E53783ED0125}" type="datetime1">
              <a:rPr lang="en-US" smtClean="0"/>
              <a:t>8/23/2025</a:t>
            </a:fld>
            <a:endParaRPr lang="en-US"/>
          </a:p>
        </p:txBody>
      </p:sp>
      <p:sp>
        <p:nvSpPr>
          <p:cNvPr id="6" name="Holder 6"/>
          <p:cNvSpPr>
            <a:spLocks noGrp="1"/>
          </p:cNvSpPr>
          <p:nvPr>
            <p:ph type="sldNum" sz="quarter" idx="7"/>
          </p:nvPr>
        </p:nvSpPr>
        <p:spPr>
          <a:xfrm>
            <a:off x="6733309" y="4904248"/>
            <a:ext cx="2150918" cy="263668"/>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53" r:id="rId1"/>
  </p:sldLayoutIdLst>
  <p:hf hd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423372"/>
            <a:ext cx="14630400" cy="49271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7351776"/>
            <a:ext cx="14630400" cy="891540"/>
          </a:xfrm>
          <a:prstGeom prst="rect">
            <a:avLst/>
          </a:prstGeom>
        </p:spPr>
      </p:pic>
      <p:sp>
        <p:nvSpPr>
          <p:cNvPr id="2" name="Title Placeholder 1"/>
          <p:cNvSpPr>
            <a:spLocks noGrp="1"/>
          </p:cNvSpPr>
          <p:nvPr>
            <p:ph type="title"/>
          </p:nvPr>
        </p:nvSpPr>
        <p:spPr>
          <a:xfrm>
            <a:off x="1741895" y="965423"/>
            <a:ext cx="11523930" cy="1259082"/>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741895" y="2418879"/>
            <a:ext cx="11523930" cy="41407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9064966" y="396445"/>
            <a:ext cx="4200858" cy="371041"/>
          </a:xfrm>
          <a:prstGeom prst="rect">
            <a:avLst/>
          </a:prstGeom>
        </p:spPr>
        <p:txBody>
          <a:bodyPr vert="horz" lIns="91440" tIns="45720" rIns="91440" bIns="45720" rtlCol="0" anchor="ctr"/>
          <a:lstStyle>
            <a:lvl1pPr algn="r">
              <a:defRPr sz="1200">
                <a:solidFill>
                  <a:schemeClr val="tx1">
                    <a:tint val="75000"/>
                  </a:schemeClr>
                </a:solidFill>
              </a:defRPr>
            </a:lvl1pPr>
          </a:lstStyle>
          <a:p>
            <a:fld id="{48A87A34-81AB-432B-8DAE-1953F412C126}" type="datetimeFigureOut">
              <a:rPr lang="en-US" dirty="0"/>
              <a:pPr/>
              <a:t>8/23/2025</a:t>
            </a:fld>
            <a:endParaRPr lang="en-US" dirty="0"/>
          </a:p>
        </p:txBody>
      </p:sp>
      <p:sp>
        <p:nvSpPr>
          <p:cNvPr id="5" name="Footer Placeholder 4"/>
          <p:cNvSpPr>
            <a:spLocks noGrp="1"/>
          </p:cNvSpPr>
          <p:nvPr>
            <p:ph type="ftr" sz="quarter" idx="3"/>
          </p:nvPr>
        </p:nvSpPr>
        <p:spPr>
          <a:xfrm>
            <a:off x="1741895" y="395169"/>
            <a:ext cx="7126603" cy="371041"/>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76073" y="958767"/>
            <a:ext cx="973223" cy="604294"/>
          </a:xfrm>
          <a:prstGeom prst="rect">
            <a:avLst/>
          </a:prstGeom>
        </p:spPr>
        <p:txBody>
          <a:bodyPr vert="horz" lIns="91440" tIns="45720" rIns="91440" bIns="45720" rtlCol="0" anchor="t"/>
          <a:lstStyle>
            <a:lvl1pPr algn="r">
              <a:defRPr sz="336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7354096"/>
            <a:ext cx="146304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8083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p:txStyles>
    <p:titleStyle>
      <a:lvl1pPr algn="l" defTabSz="1097280" rtl="0" eaLnBrk="1" latinLnBrk="0" hangingPunct="1">
        <a:lnSpc>
          <a:spcPct val="90000"/>
        </a:lnSpc>
        <a:spcBef>
          <a:spcPct val="0"/>
        </a:spcBef>
        <a:buNone/>
        <a:defRPr sz="3840" b="0" i="0" kern="1200" cap="all">
          <a:solidFill>
            <a:schemeClr val="tx1"/>
          </a:solidFill>
          <a:effectLst/>
          <a:latin typeface="+mj-lt"/>
          <a:ea typeface="+mj-ea"/>
          <a:cs typeface="+mj-cs"/>
        </a:defRPr>
      </a:lvl1pPr>
    </p:titleStyle>
    <p:bodyStyle>
      <a:lvl1pPr marL="274320" indent="-274320" algn="l" defTabSz="1097280" rtl="0" eaLnBrk="1" latinLnBrk="0" hangingPunct="1">
        <a:lnSpc>
          <a:spcPct val="120000"/>
        </a:lnSpc>
        <a:spcBef>
          <a:spcPts val="1200"/>
        </a:spcBef>
        <a:buClr>
          <a:schemeClr val="accent1"/>
        </a:buClr>
        <a:buSzPct val="100000"/>
        <a:buFont typeface="Arial" panose="020B0604020202020204" pitchFamily="34" charset="0"/>
        <a:buChar char="•"/>
        <a:defRPr sz="2400" kern="1200">
          <a:solidFill>
            <a:schemeClr val="tx1"/>
          </a:solidFill>
          <a:effectLst/>
          <a:latin typeface="+mn-lt"/>
          <a:ea typeface="+mn-ea"/>
          <a:cs typeface="+mn-cs"/>
        </a:defRPr>
      </a:lvl1pPr>
      <a:lvl2pPr marL="822960" indent="-274320" algn="l" defTabSz="1097280" rtl="0" eaLnBrk="1" latinLnBrk="0" hangingPunct="1">
        <a:lnSpc>
          <a:spcPct val="120000"/>
        </a:lnSpc>
        <a:spcBef>
          <a:spcPts val="600"/>
        </a:spcBef>
        <a:buClr>
          <a:schemeClr val="accent1"/>
        </a:buClr>
        <a:buSzPct val="100000"/>
        <a:buFont typeface="Arial" panose="020B0604020202020204" pitchFamily="34" charset="0"/>
        <a:buChar char="•"/>
        <a:defRPr sz="2160" kern="1200" cap="none" baseline="0">
          <a:solidFill>
            <a:schemeClr val="tx1"/>
          </a:solidFill>
          <a:effectLst/>
          <a:latin typeface="+mn-lt"/>
          <a:ea typeface="+mn-ea"/>
          <a:cs typeface="+mn-cs"/>
        </a:defRPr>
      </a:lvl2pPr>
      <a:lvl3pPr marL="1371600" indent="-274320" algn="l" defTabSz="1097280" rtl="0" eaLnBrk="1" latinLnBrk="0" hangingPunct="1">
        <a:lnSpc>
          <a:spcPct val="120000"/>
        </a:lnSpc>
        <a:spcBef>
          <a:spcPts val="600"/>
        </a:spcBef>
        <a:buClr>
          <a:schemeClr val="accent1"/>
        </a:buClr>
        <a:buSzPct val="100000"/>
        <a:buFont typeface="Arial" panose="020B0604020202020204" pitchFamily="34" charset="0"/>
        <a:buChar char="•"/>
        <a:defRPr sz="1920" kern="1200">
          <a:solidFill>
            <a:schemeClr val="tx1"/>
          </a:solidFill>
          <a:effectLst/>
          <a:latin typeface="+mn-lt"/>
          <a:ea typeface="+mn-ea"/>
          <a:cs typeface="+mn-cs"/>
        </a:defRPr>
      </a:lvl3pPr>
      <a:lvl4pPr marL="1920240" indent="-274320" algn="l" defTabSz="1097280" rtl="0" eaLnBrk="1" latinLnBrk="0" hangingPunct="1">
        <a:lnSpc>
          <a:spcPct val="120000"/>
        </a:lnSpc>
        <a:spcBef>
          <a:spcPts val="600"/>
        </a:spcBef>
        <a:buClr>
          <a:schemeClr val="accent1"/>
        </a:buClr>
        <a:buSzPct val="100000"/>
        <a:buFont typeface="Arial" panose="020B0604020202020204" pitchFamily="34" charset="0"/>
        <a:buChar char="•"/>
        <a:defRPr sz="1680" kern="1200" cap="none" baseline="0">
          <a:solidFill>
            <a:schemeClr val="tx1"/>
          </a:solidFill>
          <a:effectLst/>
          <a:latin typeface="+mn-lt"/>
          <a:ea typeface="+mn-ea"/>
          <a:cs typeface="+mn-cs"/>
        </a:defRPr>
      </a:lvl4pPr>
      <a:lvl5pPr marL="2468880" indent="-274320" algn="l" defTabSz="1097280" rtl="0" eaLnBrk="1" latinLnBrk="0" hangingPunct="1">
        <a:lnSpc>
          <a:spcPct val="120000"/>
        </a:lnSpc>
        <a:spcBef>
          <a:spcPts val="600"/>
        </a:spcBef>
        <a:buClr>
          <a:schemeClr val="accent1"/>
        </a:buClr>
        <a:buSzPct val="100000"/>
        <a:buFont typeface="Arial" panose="020B0604020202020204" pitchFamily="34" charset="0"/>
        <a:buChar char="•"/>
        <a:defRPr sz="1440" kern="1200">
          <a:solidFill>
            <a:schemeClr val="tx1"/>
          </a:solidFill>
          <a:effectLst/>
          <a:latin typeface="+mn-lt"/>
          <a:ea typeface="+mn-ea"/>
          <a:cs typeface="+mn-cs"/>
        </a:defRPr>
      </a:lvl5pPr>
      <a:lvl6pPr marL="3017520" indent="-274320" algn="l" defTabSz="1097280" rtl="0" eaLnBrk="1" latinLnBrk="0" hangingPunct="1">
        <a:lnSpc>
          <a:spcPct val="120000"/>
        </a:lnSpc>
        <a:spcBef>
          <a:spcPts val="600"/>
        </a:spcBef>
        <a:buClr>
          <a:schemeClr val="accent1"/>
        </a:buClr>
        <a:buSzPct val="100000"/>
        <a:buFont typeface="Arial" panose="020B0604020202020204" pitchFamily="34" charset="0"/>
        <a:buChar char="•"/>
        <a:defRPr sz="1440" kern="1200">
          <a:solidFill>
            <a:schemeClr val="tx1"/>
          </a:solidFill>
          <a:effectLst/>
          <a:latin typeface="+mn-lt"/>
          <a:ea typeface="+mn-ea"/>
          <a:cs typeface="+mn-cs"/>
        </a:defRPr>
      </a:lvl6pPr>
      <a:lvl7pPr marL="3566160" indent="-274320" algn="l" defTabSz="1097280" rtl="0" eaLnBrk="1" latinLnBrk="0" hangingPunct="1">
        <a:lnSpc>
          <a:spcPct val="120000"/>
        </a:lnSpc>
        <a:spcBef>
          <a:spcPts val="600"/>
        </a:spcBef>
        <a:buClr>
          <a:schemeClr val="accent1"/>
        </a:buClr>
        <a:buSzPct val="100000"/>
        <a:buFont typeface="Arial" panose="020B0604020202020204" pitchFamily="34" charset="0"/>
        <a:buChar char="•"/>
        <a:defRPr sz="1440" kern="1200">
          <a:solidFill>
            <a:schemeClr val="tx1"/>
          </a:solidFill>
          <a:effectLst/>
          <a:latin typeface="+mn-lt"/>
          <a:ea typeface="+mn-ea"/>
          <a:cs typeface="+mn-cs"/>
        </a:defRPr>
      </a:lvl7pPr>
      <a:lvl8pPr marL="4114800" indent="-274320" algn="l" defTabSz="1097280" rtl="0" eaLnBrk="1" latinLnBrk="0" hangingPunct="1">
        <a:lnSpc>
          <a:spcPct val="120000"/>
        </a:lnSpc>
        <a:spcBef>
          <a:spcPts val="600"/>
        </a:spcBef>
        <a:buClr>
          <a:schemeClr val="accent1"/>
        </a:buClr>
        <a:buSzPct val="100000"/>
        <a:buFont typeface="Arial" panose="020B0604020202020204" pitchFamily="34" charset="0"/>
        <a:buChar char="•"/>
        <a:defRPr sz="1440" kern="1200" baseline="0">
          <a:solidFill>
            <a:schemeClr val="tx1"/>
          </a:solidFill>
          <a:effectLst/>
          <a:latin typeface="+mn-lt"/>
          <a:ea typeface="+mn-ea"/>
          <a:cs typeface="+mn-cs"/>
        </a:defRPr>
      </a:lvl8pPr>
      <a:lvl9pPr marL="4663440" indent="-274320" algn="l" defTabSz="1097280" rtl="0" eaLnBrk="1" latinLnBrk="0" hangingPunct="1">
        <a:lnSpc>
          <a:spcPct val="120000"/>
        </a:lnSpc>
        <a:spcBef>
          <a:spcPts val="600"/>
        </a:spcBef>
        <a:buClr>
          <a:schemeClr val="accent1"/>
        </a:buClr>
        <a:buSzPct val="100000"/>
        <a:buFont typeface="Arial" panose="020B0604020202020204" pitchFamily="34" charset="0"/>
        <a:buChar char="•"/>
        <a:defRPr sz="1440" kern="1200" baseline="0">
          <a:solidFill>
            <a:schemeClr val="tx1"/>
          </a:solidFill>
          <a:effectLst/>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0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image"/><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hyperlink" Target="https://gamma.app/?utm_source=made-with-gamma" TargetMode="External"/><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758309" y="2590919"/>
            <a:ext cx="7627382" cy="1247061"/>
          </a:xfrm>
          <a:prstGeom prst="rect">
            <a:avLst/>
          </a:prstGeom>
          <a:noFill/>
          <a:ln/>
        </p:spPr>
        <p:txBody>
          <a:bodyPr wrap="squar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Understanding Tax Audit Reports: </a:t>
            </a:r>
          </a:p>
          <a:p>
            <a:pPr marL="0" indent="0" algn="l">
              <a:lnSpc>
                <a:spcPts val="4900"/>
              </a:lnSpc>
              <a:buNone/>
            </a:pPr>
            <a:r>
              <a:rPr lang="en-US" sz="3900" b="1" dirty="0">
                <a:solidFill>
                  <a:srgbClr val="2E3C4E"/>
                </a:solidFill>
                <a:latin typeface="Barlow Bold" pitchFamily="34" charset="0"/>
                <a:ea typeface="Barlow Bold" pitchFamily="34" charset="-122"/>
              </a:rPr>
              <a:t>CLAUSE BY CLAUSE ANALYSIS</a:t>
            </a:r>
            <a:endParaRPr lang="en-US" sz="3900" dirty="0"/>
          </a:p>
        </p:txBody>
      </p:sp>
      <p:sp>
        <p:nvSpPr>
          <p:cNvPr id="4" name="Text 1"/>
          <p:cNvSpPr/>
          <p:nvPr/>
        </p:nvSpPr>
        <p:spPr>
          <a:xfrm>
            <a:off x="758309" y="4122301"/>
            <a:ext cx="7627382" cy="2477552"/>
          </a:xfrm>
          <a:prstGeom prst="rect">
            <a:avLst/>
          </a:prstGeom>
          <a:noFill/>
          <a:ln/>
        </p:spPr>
        <p:txBody>
          <a:bodyPr wrap="square" lIns="0" tIns="0" rIns="0" bIns="0" rtlCol="0" anchor="t"/>
          <a:lstStyle/>
          <a:p>
            <a:pPr marL="0" indent="0" algn="l">
              <a:lnSpc>
                <a:spcPts val="2350"/>
              </a:lnSpc>
              <a:buNone/>
            </a:pPr>
            <a:endParaRPr lang="en-US" sz="1450" dirty="0">
              <a:solidFill>
                <a:srgbClr val="384653"/>
              </a:solidFill>
              <a:latin typeface="Montserrat" pitchFamily="34" charset="0"/>
              <a:ea typeface="Montserrat" pitchFamily="34" charset="-122"/>
              <a:cs typeface="Montserrat" pitchFamily="34" charset="-120"/>
            </a:endParaRPr>
          </a:p>
          <a:p>
            <a:pPr marL="0" indent="0" algn="l">
              <a:lnSpc>
                <a:spcPts val="2350"/>
              </a:lnSpc>
              <a:buNone/>
            </a:pPr>
            <a:endParaRPr lang="en-US" sz="1450" b="1" dirty="0">
              <a:solidFill>
                <a:schemeClr val="accent1">
                  <a:lumMod val="75000"/>
                </a:schemeClr>
              </a:solidFill>
              <a:latin typeface="Montserrat" pitchFamily="34" charset="0"/>
              <a:ea typeface="Montserrat" pitchFamily="34" charset="-122"/>
              <a:cs typeface="Montserrat" pitchFamily="34" charset="-120"/>
            </a:endParaRPr>
          </a:p>
          <a:p>
            <a:pPr marL="0" indent="0" algn="l">
              <a:lnSpc>
                <a:spcPts val="2350"/>
              </a:lnSpc>
              <a:buNone/>
            </a:pPr>
            <a:r>
              <a:rPr lang="en-US" sz="2000" b="1" dirty="0">
                <a:solidFill>
                  <a:schemeClr val="accent1">
                    <a:lumMod val="75000"/>
                  </a:schemeClr>
                </a:solidFill>
                <a:latin typeface="Montserrat" pitchFamily="34" charset="0"/>
                <a:ea typeface="Montserrat" pitchFamily="34" charset="-122"/>
                <a:cs typeface="Montserrat" pitchFamily="34" charset="-120"/>
              </a:rPr>
              <a:t>Presented by CA. Jiten </a:t>
            </a:r>
            <a:r>
              <a:rPr lang="en-US" sz="2000" b="1" dirty="0" err="1">
                <a:solidFill>
                  <a:schemeClr val="accent1">
                    <a:lumMod val="75000"/>
                  </a:schemeClr>
                </a:solidFill>
                <a:latin typeface="Montserrat" pitchFamily="34" charset="0"/>
                <a:ea typeface="Montserrat" pitchFamily="34" charset="-122"/>
                <a:cs typeface="Montserrat" pitchFamily="34" charset="-120"/>
              </a:rPr>
              <a:t>Mahendrabhai</a:t>
            </a:r>
            <a:r>
              <a:rPr lang="en-US" sz="2000" b="1" dirty="0">
                <a:solidFill>
                  <a:schemeClr val="accent1">
                    <a:lumMod val="75000"/>
                  </a:schemeClr>
                </a:solidFill>
                <a:latin typeface="Montserrat" pitchFamily="34" charset="0"/>
                <a:ea typeface="Montserrat" pitchFamily="34" charset="-122"/>
                <a:cs typeface="Montserrat" pitchFamily="34" charset="-120"/>
              </a:rPr>
              <a:t> Trivedi</a:t>
            </a:r>
          </a:p>
          <a:p>
            <a:pPr marL="0" indent="0" algn="l">
              <a:lnSpc>
                <a:spcPts val="2350"/>
              </a:lnSpc>
              <a:buNone/>
            </a:pPr>
            <a:r>
              <a:rPr lang="en-US" sz="1450" b="1" dirty="0"/>
              <a:t>FCA, CS, LLB, </a:t>
            </a:r>
            <a:r>
              <a:rPr lang="en-US" sz="1450" b="1" dirty="0" err="1"/>
              <a:t>M.Com</a:t>
            </a:r>
            <a:r>
              <a:rPr lang="en-US" sz="1450" b="1" dirty="0"/>
              <a:t>, DISA (ICAI), Cert. IND AS (ICAI), Cert. Ai Level 1.</a:t>
            </a:r>
          </a:p>
          <a:p>
            <a:pPr marL="0" indent="0" algn="l">
              <a:lnSpc>
                <a:spcPts val="2350"/>
              </a:lnSpc>
              <a:buNone/>
            </a:pPr>
            <a:r>
              <a:rPr lang="en-US" sz="1450" b="1" dirty="0"/>
              <a:t>Gold Medalist from CA Association &amp; Gujarat University</a:t>
            </a:r>
          </a:p>
          <a:p>
            <a:pPr marL="0" indent="0" algn="l">
              <a:lnSpc>
                <a:spcPts val="2350"/>
              </a:lnSpc>
              <a:buNone/>
            </a:pPr>
            <a:r>
              <a:rPr lang="en-US" sz="1450" b="1" dirty="0"/>
              <a:t> </a:t>
            </a:r>
          </a:p>
          <a:p>
            <a:pPr marL="0" indent="0" algn="l">
              <a:lnSpc>
                <a:spcPts val="2350"/>
              </a:lnSpc>
              <a:buNone/>
            </a:pPr>
            <a:r>
              <a:rPr lang="en-US" sz="1450" b="1" dirty="0" err="1"/>
              <a:t>Whats</a:t>
            </a:r>
            <a:r>
              <a:rPr lang="en-US" sz="1450" b="1" dirty="0"/>
              <a:t> app no: +91-9924248092</a:t>
            </a:r>
          </a:p>
          <a:p>
            <a:pPr marL="0" indent="0" algn="l">
              <a:lnSpc>
                <a:spcPts val="2350"/>
              </a:lnSpc>
              <a:buNone/>
            </a:pPr>
            <a:r>
              <a:rPr lang="en-US" sz="1450" b="1" dirty="0"/>
              <a:t>Email : jiten.trivedi@jksco.in</a:t>
            </a:r>
          </a:p>
          <a:p>
            <a:pPr marL="0" indent="0" algn="l">
              <a:lnSpc>
                <a:spcPts val="2350"/>
              </a:lnSpc>
              <a:buNone/>
            </a:pPr>
            <a:endParaRPr lang="en-US" sz="1450" dirty="0"/>
          </a:p>
          <a:p>
            <a:pPr marL="0" indent="0" algn="l">
              <a:lnSpc>
                <a:spcPts val="2350"/>
              </a:lnSpc>
              <a:buNone/>
            </a:pPr>
            <a:endParaRPr lang="en-US" sz="1450" dirty="0"/>
          </a:p>
        </p:txBody>
      </p:sp>
      <p:pic>
        <p:nvPicPr>
          <p:cNvPr id="6" name="Picture 5" descr="A person in a suit standing at a podium&#10;&#10;AI-generated content may be incorrect.">
            <a:extLst>
              <a:ext uri="{FF2B5EF4-FFF2-40B4-BE49-F238E27FC236}">
                <a16:creationId xmlns:a16="http://schemas.microsoft.com/office/drawing/2014/main" id="{5DBAD475-43AA-E1A8-64CA-8A981DE25721}"/>
              </a:ext>
            </a:extLst>
          </p:cNvPr>
          <p:cNvPicPr>
            <a:picLocks noChangeAspect="1"/>
          </p:cNvPicPr>
          <p:nvPr/>
        </p:nvPicPr>
        <p:blipFill>
          <a:blip r:embed="rId3"/>
          <a:stretch>
            <a:fillRect/>
          </a:stretch>
        </p:blipFill>
        <p:spPr>
          <a:xfrm>
            <a:off x="7856376" y="1477213"/>
            <a:ext cx="6774024" cy="67088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58309" y="882253"/>
            <a:ext cx="8880991" cy="623530"/>
          </a:xfrm>
          <a:prstGeom prst="rect">
            <a:avLst/>
          </a:prstGeom>
          <a:noFill/>
          <a:ln/>
        </p:spPr>
        <p:txBody>
          <a:bodyPr wrap="non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Special Considerations for Form No. 3CB</a:t>
            </a:r>
            <a:endParaRPr lang="en-US" sz="3900" dirty="0"/>
          </a:p>
        </p:txBody>
      </p:sp>
      <p:sp>
        <p:nvSpPr>
          <p:cNvPr id="3" name="Text 1"/>
          <p:cNvSpPr/>
          <p:nvPr/>
        </p:nvSpPr>
        <p:spPr>
          <a:xfrm>
            <a:off x="758309" y="1979652"/>
            <a:ext cx="2613422" cy="311706"/>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Reporting Observations</a:t>
            </a:r>
            <a:endParaRPr lang="en-US" sz="1950" dirty="0"/>
          </a:p>
        </p:txBody>
      </p:sp>
      <p:sp>
        <p:nvSpPr>
          <p:cNvPr id="4" name="Text 2"/>
          <p:cNvSpPr/>
          <p:nvPr/>
        </p:nvSpPr>
        <p:spPr>
          <a:xfrm>
            <a:off x="758309" y="2480905"/>
            <a:ext cx="6325672"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Under clause (a) of paragraph 3, the tax auditor must report "observations/comments/discrepancies/inconsistencies" of qualificatory nature that affect reporting about:</a:t>
            </a:r>
            <a:endParaRPr lang="en-US" sz="1450" dirty="0"/>
          </a:p>
        </p:txBody>
      </p:sp>
      <p:sp>
        <p:nvSpPr>
          <p:cNvPr id="5" name="Text 3"/>
          <p:cNvSpPr/>
          <p:nvPr/>
        </p:nvSpPr>
        <p:spPr>
          <a:xfrm>
            <a:off x="758309" y="3561278"/>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Obtaining all necessary information and explanations</a:t>
            </a:r>
            <a:endParaRPr lang="en-US" sz="1450" dirty="0"/>
          </a:p>
        </p:txBody>
      </p:sp>
      <p:sp>
        <p:nvSpPr>
          <p:cNvPr id="6" name="Text 4"/>
          <p:cNvSpPr/>
          <p:nvPr/>
        </p:nvSpPr>
        <p:spPr>
          <a:xfrm>
            <a:off x="758309" y="3930848"/>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Keeping of proper books of account</a:t>
            </a:r>
            <a:endParaRPr lang="en-US" sz="1450" dirty="0"/>
          </a:p>
        </p:txBody>
      </p:sp>
      <p:sp>
        <p:nvSpPr>
          <p:cNvPr id="7" name="Text 5"/>
          <p:cNvSpPr/>
          <p:nvPr/>
        </p:nvSpPr>
        <p:spPr>
          <a:xfrm>
            <a:off x="758309" y="4300418"/>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True and fair view of financial statements</a:t>
            </a:r>
            <a:endParaRPr lang="en-US" sz="1450" dirty="0"/>
          </a:p>
        </p:txBody>
      </p:sp>
      <p:sp>
        <p:nvSpPr>
          <p:cNvPr id="8" name="Text 6"/>
          <p:cNvSpPr/>
          <p:nvPr/>
        </p:nvSpPr>
        <p:spPr>
          <a:xfrm>
            <a:off x="758309" y="4774287"/>
            <a:ext cx="632567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If there are no qualificatory observations, "NIL" should be reported in this part.</a:t>
            </a:r>
            <a:endParaRPr lang="en-US" sz="1450" dirty="0"/>
          </a:p>
        </p:txBody>
      </p:sp>
      <p:sp>
        <p:nvSpPr>
          <p:cNvPr id="9" name="Text 7"/>
          <p:cNvSpPr/>
          <p:nvPr/>
        </p:nvSpPr>
        <p:spPr>
          <a:xfrm>
            <a:off x="7554039" y="1979652"/>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Branch Audits</a:t>
            </a:r>
            <a:endParaRPr lang="en-US" sz="1950" dirty="0"/>
          </a:p>
        </p:txBody>
      </p:sp>
      <p:sp>
        <p:nvSpPr>
          <p:cNvPr id="10" name="Text 8"/>
          <p:cNvSpPr/>
          <p:nvPr/>
        </p:nvSpPr>
        <p:spPr>
          <a:xfrm>
            <a:off x="7554039" y="2480905"/>
            <a:ext cx="6325672" cy="303252"/>
          </a:xfrm>
          <a:prstGeom prst="rect">
            <a:avLst/>
          </a:prstGeom>
          <a:noFill/>
          <a:ln/>
        </p:spPr>
        <p:txBody>
          <a:bodyPr wrap="non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For businesses with branches and separate accounts:</a:t>
            </a:r>
            <a:endParaRPr lang="en-US" sz="1450" dirty="0"/>
          </a:p>
        </p:txBody>
      </p:sp>
      <p:sp>
        <p:nvSpPr>
          <p:cNvPr id="11" name="Text 9"/>
          <p:cNvSpPr/>
          <p:nvPr/>
        </p:nvSpPr>
        <p:spPr>
          <a:xfrm>
            <a:off x="7554039" y="2954774"/>
            <a:ext cx="6325672"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The assessee can request the tax auditor to audit head office and branch accounts</a:t>
            </a:r>
            <a:endParaRPr lang="en-US" sz="1450" dirty="0"/>
          </a:p>
        </p:txBody>
      </p:sp>
      <p:sp>
        <p:nvSpPr>
          <p:cNvPr id="12" name="Text 10"/>
          <p:cNvSpPr/>
          <p:nvPr/>
        </p:nvSpPr>
        <p:spPr>
          <a:xfrm>
            <a:off x="7554039" y="3627596"/>
            <a:ext cx="6325672"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Alternatively, separate tax auditors can be appointed for branches</a:t>
            </a:r>
            <a:endParaRPr lang="en-US" sz="1450" dirty="0"/>
          </a:p>
        </p:txBody>
      </p:sp>
      <p:sp>
        <p:nvSpPr>
          <p:cNvPr id="13" name="Text 11"/>
          <p:cNvSpPr/>
          <p:nvPr/>
        </p:nvSpPr>
        <p:spPr>
          <a:xfrm>
            <a:off x="7554039" y="4300418"/>
            <a:ext cx="6325672"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Branch tax auditors give audit reports in Form No. 3CB to management or head office tax auditor</a:t>
            </a:r>
            <a:endParaRPr lang="en-US" sz="1450" dirty="0"/>
          </a:p>
        </p:txBody>
      </p:sp>
      <p:sp>
        <p:nvSpPr>
          <p:cNvPr id="14" name="Text 12"/>
          <p:cNvSpPr/>
          <p:nvPr/>
        </p:nvSpPr>
        <p:spPr>
          <a:xfrm>
            <a:off x="7554039" y="4973241"/>
            <a:ext cx="6325672"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Head office tax auditor submits consolidated report, with suitable reference to branch audits</a:t>
            </a:r>
            <a:endParaRPr lang="en-US" sz="1450" dirty="0"/>
          </a:p>
        </p:txBody>
      </p:sp>
      <p:sp>
        <p:nvSpPr>
          <p:cNvPr id="15" name="Text 13"/>
          <p:cNvSpPr/>
          <p:nvPr/>
        </p:nvSpPr>
        <p:spPr>
          <a:xfrm>
            <a:off x="7554039" y="5750362"/>
            <a:ext cx="632567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The tax auditor should include UDIN for the audit report if available at the time of signing.</a:t>
            </a:r>
            <a:endParaRPr lang="en-US" sz="1450" dirty="0"/>
          </a:p>
        </p:txBody>
      </p:sp>
      <p:sp>
        <p:nvSpPr>
          <p:cNvPr id="16" name="Text 14"/>
          <p:cNvSpPr/>
          <p:nvPr/>
        </p:nvSpPr>
        <p:spPr>
          <a:xfrm>
            <a:off x="758309" y="6740723"/>
            <a:ext cx="1311378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In cases of amalgamation or merger where courts approve it from a specified date (potentially years before the order), Form No. 3CB should be issued for the merged/demerged entities' Financial Statements, as they are not required to be audited under other laws.</a:t>
            </a:r>
            <a:endParaRPr lang="en-US" sz="145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20923" y="566380"/>
            <a:ext cx="7835384" cy="677585"/>
          </a:xfrm>
          <a:prstGeom prst="rect">
            <a:avLst/>
          </a:prstGeom>
          <a:noFill/>
          <a:ln/>
        </p:spPr>
        <p:txBody>
          <a:bodyPr wrap="none" lIns="0" tIns="0" rIns="0" bIns="0" rtlCol="0" anchor="t"/>
          <a:lstStyle/>
          <a:p>
            <a:pPr marL="0" indent="0" algn="l">
              <a:lnSpc>
                <a:spcPts val="5300"/>
              </a:lnSpc>
              <a:buNone/>
            </a:pPr>
            <a:r>
              <a:rPr lang="en-US" sz="4250" b="1" dirty="0">
                <a:solidFill>
                  <a:srgbClr val="2E3C4E"/>
                </a:solidFill>
                <a:latin typeface="Barlow Bold" pitchFamily="34" charset="0"/>
                <a:ea typeface="Barlow Bold" pitchFamily="34" charset="-122"/>
                <a:cs typeface="Barlow Bold" pitchFamily="34" charset="-120"/>
              </a:rPr>
              <a:t>Clause 22: MSMED Act Reporting</a:t>
            </a:r>
            <a:endParaRPr lang="en-US" sz="4250" dirty="0"/>
          </a:p>
        </p:txBody>
      </p:sp>
      <p:sp>
        <p:nvSpPr>
          <p:cNvPr id="3" name="Text 1"/>
          <p:cNvSpPr/>
          <p:nvPr/>
        </p:nvSpPr>
        <p:spPr>
          <a:xfrm>
            <a:off x="720923" y="1552932"/>
            <a:ext cx="4893231" cy="338733"/>
          </a:xfrm>
          <a:prstGeom prst="rect">
            <a:avLst/>
          </a:prstGeom>
          <a:noFill/>
          <a:ln/>
        </p:spPr>
        <p:txBody>
          <a:bodyPr wrap="none" lIns="0" tIns="0" rIns="0" bIns="0" rtlCol="0" anchor="t"/>
          <a:lstStyle/>
          <a:p>
            <a:pPr marL="0" indent="0" algn="l">
              <a:lnSpc>
                <a:spcPts val="2650"/>
              </a:lnSpc>
              <a:buNone/>
            </a:pPr>
            <a:r>
              <a:rPr lang="en-US" sz="2100" b="1" dirty="0">
                <a:solidFill>
                  <a:srgbClr val="2E3C4E"/>
                </a:solidFill>
                <a:latin typeface="Barlow Bold" pitchFamily="34" charset="0"/>
                <a:ea typeface="Barlow Bold" pitchFamily="34" charset="-122"/>
                <a:cs typeface="Barlow Bold" pitchFamily="34" charset="-120"/>
              </a:rPr>
              <a:t>Examples of Section 43B(h) Applicability</a:t>
            </a:r>
            <a:endParaRPr lang="en-US" sz="2100" dirty="0"/>
          </a:p>
        </p:txBody>
      </p:sp>
      <p:sp>
        <p:nvSpPr>
          <p:cNvPr id="4" name="Shape 2"/>
          <p:cNvSpPr/>
          <p:nvPr/>
        </p:nvSpPr>
        <p:spPr>
          <a:xfrm>
            <a:off x="720923" y="2200632"/>
            <a:ext cx="13188553" cy="4030980"/>
          </a:xfrm>
          <a:prstGeom prst="roundRect">
            <a:avLst>
              <a:gd name="adj" fmla="val 7665"/>
            </a:avLst>
          </a:prstGeom>
          <a:noFill/>
          <a:ln w="7620">
            <a:solidFill>
              <a:srgbClr val="000000">
                <a:alpha val="8000"/>
              </a:srgbClr>
            </a:solidFill>
            <a:prstDash val="solid"/>
          </a:ln>
        </p:spPr>
        <p:txBody>
          <a:bodyPr/>
          <a:lstStyle/>
          <a:p>
            <a:endParaRPr lang="en-IN"/>
          </a:p>
        </p:txBody>
      </p:sp>
      <p:sp>
        <p:nvSpPr>
          <p:cNvPr id="5" name="Shape 3"/>
          <p:cNvSpPr/>
          <p:nvPr/>
        </p:nvSpPr>
        <p:spPr>
          <a:xfrm>
            <a:off x="728543" y="2208252"/>
            <a:ext cx="13173313" cy="921544"/>
          </a:xfrm>
          <a:prstGeom prst="rect">
            <a:avLst/>
          </a:prstGeom>
          <a:solidFill>
            <a:srgbClr val="FFFFFF">
              <a:alpha val="4000"/>
            </a:srgbClr>
          </a:solidFill>
          <a:ln/>
        </p:spPr>
        <p:txBody>
          <a:bodyPr/>
          <a:lstStyle/>
          <a:p>
            <a:endParaRPr lang="en-IN"/>
          </a:p>
        </p:txBody>
      </p:sp>
      <p:sp>
        <p:nvSpPr>
          <p:cNvPr id="6" name="Text 4"/>
          <p:cNvSpPr/>
          <p:nvPr/>
        </p:nvSpPr>
        <p:spPr>
          <a:xfrm>
            <a:off x="934760" y="2339459"/>
            <a:ext cx="2218849" cy="329565"/>
          </a:xfrm>
          <a:prstGeom prst="rect">
            <a:avLst/>
          </a:prstGeom>
          <a:noFill/>
          <a:ln/>
        </p:spPr>
        <p:txBody>
          <a:bodyPr wrap="none" lIns="0" tIns="0" rIns="0" bIns="0" rtlCol="0" anchor="t"/>
          <a:lstStyle/>
          <a:p>
            <a:pPr marL="0" indent="0" algn="l">
              <a:lnSpc>
                <a:spcPts val="2550"/>
              </a:lnSpc>
              <a:buNone/>
            </a:pPr>
            <a:r>
              <a:rPr lang="en-US" sz="1600" b="1" dirty="0">
                <a:solidFill>
                  <a:srgbClr val="384653"/>
                </a:solidFill>
                <a:latin typeface="Montserrat" pitchFamily="34" charset="0"/>
                <a:ea typeface="Montserrat" pitchFamily="34" charset="-122"/>
                <a:cs typeface="Montserrat" pitchFamily="34" charset="-120"/>
              </a:rPr>
              <a:t>Acceptance Date</a:t>
            </a:r>
            <a:endParaRPr lang="en-US" sz="1600" dirty="0"/>
          </a:p>
        </p:txBody>
      </p:sp>
      <p:sp>
        <p:nvSpPr>
          <p:cNvPr id="7" name="Text 5"/>
          <p:cNvSpPr/>
          <p:nvPr/>
        </p:nvSpPr>
        <p:spPr>
          <a:xfrm>
            <a:off x="3573185" y="2339459"/>
            <a:ext cx="2215039" cy="659130"/>
          </a:xfrm>
          <a:prstGeom prst="rect">
            <a:avLst/>
          </a:prstGeom>
          <a:noFill/>
          <a:ln/>
        </p:spPr>
        <p:txBody>
          <a:bodyPr wrap="square" lIns="0" tIns="0" rIns="0" bIns="0" rtlCol="0" anchor="t"/>
          <a:lstStyle/>
          <a:p>
            <a:pPr marL="0" indent="0" algn="l">
              <a:lnSpc>
                <a:spcPts val="2550"/>
              </a:lnSpc>
              <a:buNone/>
            </a:pPr>
            <a:r>
              <a:rPr lang="en-US" sz="1600" b="1" dirty="0">
                <a:solidFill>
                  <a:srgbClr val="384653"/>
                </a:solidFill>
                <a:latin typeface="Montserrat" pitchFamily="34" charset="0"/>
                <a:ea typeface="Montserrat" pitchFamily="34" charset="-122"/>
                <a:cs typeface="Montserrat" pitchFamily="34" charset="-120"/>
              </a:rPr>
              <a:t>Agreed Payment Date</a:t>
            </a:r>
            <a:endParaRPr lang="en-US" sz="1600" dirty="0"/>
          </a:p>
        </p:txBody>
      </p:sp>
      <p:sp>
        <p:nvSpPr>
          <p:cNvPr id="8" name="Text 6"/>
          <p:cNvSpPr/>
          <p:nvPr/>
        </p:nvSpPr>
        <p:spPr>
          <a:xfrm>
            <a:off x="6207800" y="2339459"/>
            <a:ext cx="2215039" cy="329565"/>
          </a:xfrm>
          <a:prstGeom prst="rect">
            <a:avLst/>
          </a:prstGeom>
          <a:noFill/>
          <a:ln/>
        </p:spPr>
        <p:txBody>
          <a:bodyPr wrap="none" lIns="0" tIns="0" rIns="0" bIns="0" rtlCol="0" anchor="t"/>
          <a:lstStyle/>
          <a:p>
            <a:pPr marL="0" indent="0" algn="l">
              <a:lnSpc>
                <a:spcPts val="2550"/>
              </a:lnSpc>
              <a:buNone/>
            </a:pPr>
            <a:r>
              <a:rPr lang="en-US" sz="1600" b="1" dirty="0">
                <a:solidFill>
                  <a:srgbClr val="384653"/>
                </a:solidFill>
                <a:latin typeface="Montserrat" pitchFamily="34" charset="0"/>
                <a:ea typeface="Montserrat" pitchFamily="34" charset="-122"/>
                <a:cs typeface="Montserrat" pitchFamily="34" charset="-120"/>
              </a:rPr>
              <a:t>Due Date per Sec 15</a:t>
            </a:r>
            <a:endParaRPr lang="en-US" sz="1600" dirty="0"/>
          </a:p>
        </p:txBody>
      </p:sp>
      <p:sp>
        <p:nvSpPr>
          <p:cNvPr id="9" name="Text 7"/>
          <p:cNvSpPr/>
          <p:nvPr/>
        </p:nvSpPr>
        <p:spPr>
          <a:xfrm>
            <a:off x="8842415" y="2339459"/>
            <a:ext cx="2215039" cy="659130"/>
          </a:xfrm>
          <a:prstGeom prst="rect">
            <a:avLst/>
          </a:prstGeom>
          <a:noFill/>
          <a:ln/>
        </p:spPr>
        <p:txBody>
          <a:bodyPr wrap="square" lIns="0" tIns="0" rIns="0" bIns="0" rtlCol="0" anchor="t"/>
          <a:lstStyle/>
          <a:p>
            <a:pPr marL="0" indent="0" algn="l">
              <a:lnSpc>
                <a:spcPts val="2550"/>
              </a:lnSpc>
              <a:buNone/>
            </a:pPr>
            <a:r>
              <a:rPr lang="en-US" sz="1600" b="1" dirty="0">
                <a:solidFill>
                  <a:srgbClr val="384653"/>
                </a:solidFill>
                <a:latin typeface="Montserrat" pitchFamily="34" charset="0"/>
                <a:ea typeface="Montserrat" pitchFamily="34" charset="-122"/>
                <a:cs typeface="Montserrat" pitchFamily="34" charset="-120"/>
              </a:rPr>
              <a:t>Actual Payment Date</a:t>
            </a:r>
            <a:endParaRPr lang="en-US" sz="1600" dirty="0"/>
          </a:p>
        </p:txBody>
      </p:sp>
      <p:sp>
        <p:nvSpPr>
          <p:cNvPr id="10" name="Text 8"/>
          <p:cNvSpPr/>
          <p:nvPr/>
        </p:nvSpPr>
        <p:spPr>
          <a:xfrm>
            <a:off x="11477030" y="2339459"/>
            <a:ext cx="2218849" cy="659130"/>
          </a:xfrm>
          <a:prstGeom prst="rect">
            <a:avLst/>
          </a:prstGeom>
          <a:noFill/>
          <a:ln/>
        </p:spPr>
        <p:txBody>
          <a:bodyPr wrap="square" lIns="0" tIns="0" rIns="0" bIns="0" rtlCol="0" anchor="t"/>
          <a:lstStyle/>
          <a:p>
            <a:pPr marL="0" indent="0" algn="l">
              <a:lnSpc>
                <a:spcPts val="2550"/>
              </a:lnSpc>
              <a:buNone/>
            </a:pPr>
            <a:r>
              <a:rPr lang="en-US" sz="1600" b="1" dirty="0">
                <a:solidFill>
                  <a:srgbClr val="384653"/>
                </a:solidFill>
                <a:latin typeface="Montserrat" pitchFamily="34" charset="0"/>
                <a:ea typeface="Montserrat" pitchFamily="34" charset="-122"/>
                <a:cs typeface="Montserrat" pitchFamily="34" charset="-120"/>
              </a:rPr>
              <a:t>Status in Section 43B(h)</a:t>
            </a:r>
            <a:endParaRPr lang="en-US" sz="1600" dirty="0"/>
          </a:p>
        </p:txBody>
      </p:sp>
      <p:sp>
        <p:nvSpPr>
          <p:cNvPr id="11" name="Shape 9"/>
          <p:cNvSpPr/>
          <p:nvPr/>
        </p:nvSpPr>
        <p:spPr>
          <a:xfrm>
            <a:off x="728543" y="3129796"/>
            <a:ext cx="13173313" cy="921544"/>
          </a:xfrm>
          <a:prstGeom prst="rect">
            <a:avLst/>
          </a:prstGeom>
          <a:solidFill>
            <a:srgbClr val="000000">
              <a:alpha val="4000"/>
            </a:srgbClr>
          </a:solidFill>
          <a:ln/>
        </p:spPr>
        <p:txBody>
          <a:bodyPr/>
          <a:lstStyle/>
          <a:p>
            <a:endParaRPr lang="en-IN"/>
          </a:p>
        </p:txBody>
      </p:sp>
      <p:sp>
        <p:nvSpPr>
          <p:cNvPr id="12" name="Text 10"/>
          <p:cNvSpPr/>
          <p:nvPr/>
        </p:nvSpPr>
        <p:spPr>
          <a:xfrm>
            <a:off x="934760" y="3261003"/>
            <a:ext cx="2218849" cy="329565"/>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20th March 2025</a:t>
            </a:r>
            <a:endParaRPr lang="en-US" sz="1600" dirty="0"/>
          </a:p>
        </p:txBody>
      </p:sp>
      <p:sp>
        <p:nvSpPr>
          <p:cNvPr id="13" name="Text 11"/>
          <p:cNvSpPr/>
          <p:nvPr/>
        </p:nvSpPr>
        <p:spPr>
          <a:xfrm>
            <a:off x="3573185" y="3261003"/>
            <a:ext cx="2215039" cy="329565"/>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19th April 2025</a:t>
            </a:r>
            <a:endParaRPr lang="en-US" sz="1600" dirty="0"/>
          </a:p>
        </p:txBody>
      </p:sp>
      <p:sp>
        <p:nvSpPr>
          <p:cNvPr id="14" name="Text 12"/>
          <p:cNvSpPr/>
          <p:nvPr/>
        </p:nvSpPr>
        <p:spPr>
          <a:xfrm>
            <a:off x="6207800" y="3261003"/>
            <a:ext cx="2215039" cy="329565"/>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19th April 2025</a:t>
            </a:r>
            <a:endParaRPr lang="en-US" sz="1600" dirty="0"/>
          </a:p>
        </p:txBody>
      </p:sp>
      <p:sp>
        <p:nvSpPr>
          <p:cNvPr id="15" name="Text 13"/>
          <p:cNvSpPr/>
          <p:nvPr/>
        </p:nvSpPr>
        <p:spPr>
          <a:xfrm>
            <a:off x="8842415" y="3261003"/>
            <a:ext cx="2215039" cy="329565"/>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19th April 2025</a:t>
            </a:r>
            <a:endParaRPr lang="en-US" sz="1600" dirty="0"/>
          </a:p>
        </p:txBody>
      </p:sp>
      <p:sp>
        <p:nvSpPr>
          <p:cNvPr id="16" name="Text 14"/>
          <p:cNvSpPr/>
          <p:nvPr/>
        </p:nvSpPr>
        <p:spPr>
          <a:xfrm>
            <a:off x="11477030" y="3261003"/>
            <a:ext cx="2218849" cy="659130"/>
          </a:xfrm>
          <a:prstGeom prst="rect">
            <a:avLst/>
          </a:prstGeom>
          <a:noFill/>
          <a:ln/>
        </p:spPr>
        <p:txBody>
          <a:bodyPr wrap="squar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Allowed in A.Y. 2025-26</a:t>
            </a:r>
            <a:endParaRPr lang="en-US" sz="1600" dirty="0"/>
          </a:p>
        </p:txBody>
      </p:sp>
      <p:sp>
        <p:nvSpPr>
          <p:cNvPr id="17" name="Shape 15"/>
          <p:cNvSpPr/>
          <p:nvPr/>
        </p:nvSpPr>
        <p:spPr>
          <a:xfrm>
            <a:off x="728543" y="4051340"/>
            <a:ext cx="13173313" cy="1251109"/>
          </a:xfrm>
          <a:prstGeom prst="rect">
            <a:avLst/>
          </a:prstGeom>
          <a:solidFill>
            <a:srgbClr val="FFFFFF">
              <a:alpha val="4000"/>
            </a:srgbClr>
          </a:solidFill>
          <a:ln/>
        </p:spPr>
        <p:txBody>
          <a:bodyPr/>
          <a:lstStyle/>
          <a:p>
            <a:endParaRPr lang="en-IN"/>
          </a:p>
        </p:txBody>
      </p:sp>
      <p:sp>
        <p:nvSpPr>
          <p:cNvPr id="18" name="Text 16"/>
          <p:cNvSpPr/>
          <p:nvPr/>
        </p:nvSpPr>
        <p:spPr>
          <a:xfrm>
            <a:off x="934760" y="4182547"/>
            <a:ext cx="2218849" cy="329565"/>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20th March 2025</a:t>
            </a:r>
            <a:endParaRPr lang="en-US" sz="1600" dirty="0"/>
          </a:p>
        </p:txBody>
      </p:sp>
      <p:sp>
        <p:nvSpPr>
          <p:cNvPr id="19" name="Text 17"/>
          <p:cNvSpPr/>
          <p:nvPr/>
        </p:nvSpPr>
        <p:spPr>
          <a:xfrm>
            <a:off x="3573185" y="4182547"/>
            <a:ext cx="2215039" cy="329565"/>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19th April 2025</a:t>
            </a:r>
            <a:endParaRPr lang="en-US" sz="1600" dirty="0"/>
          </a:p>
        </p:txBody>
      </p:sp>
      <p:sp>
        <p:nvSpPr>
          <p:cNvPr id="20" name="Text 18"/>
          <p:cNvSpPr/>
          <p:nvPr/>
        </p:nvSpPr>
        <p:spPr>
          <a:xfrm>
            <a:off x="6207800" y="4182547"/>
            <a:ext cx="2215039" cy="329565"/>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19th April 2025</a:t>
            </a:r>
            <a:endParaRPr lang="en-US" sz="1600" dirty="0"/>
          </a:p>
        </p:txBody>
      </p:sp>
      <p:sp>
        <p:nvSpPr>
          <p:cNvPr id="21" name="Text 19"/>
          <p:cNvSpPr/>
          <p:nvPr/>
        </p:nvSpPr>
        <p:spPr>
          <a:xfrm>
            <a:off x="8842415" y="4182547"/>
            <a:ext cx="2215039" cy="329565"/>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10th May 2025</a:t>
            </a:r>
            <a:endParaRPr lang="en-US" sz="1600" dirty="0"/>
          </a:p>
        </p:txBody>
      </p:sp>
      <p:sp>
        <p:nvSpPr>
          <p:cNvPr id="22" name="Text 20"/>
          <p:cNvSpPr/>
          <p:nvPr/>
        </p:nvSpPr>
        <p:spPr>
          <a:xfrm>
            <a:off x="11477030" y="4182547"/>
            <a:ext cx="2218849" cy="988695"/>
          </a:xfrm>
          <a:prstGeom prst="rect">
            <a:avLst/>
          </a:prstGeom>
          <a:noFill/>
          <a:ln/>
        </p:spPr>
        <p:txBody>
          <a:bodyPr wrap="squar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Disallowed in A.Y. 2025-26; Allowed in A.Y. 2026-27</a:t>
            </a:r>
            <a:endParaRPr lang="en-US" sz="1600" dirty="0"/>
          </a:p>
        </p:txBody>
      </p:sp>
      <p:sp>
        <p:nvSpPr>
          <p:cNvPr id="23" name="Shape 21"/>
          <p:cNvSpPr/>
          <p:nvPr/>
        </p:nvSpPr>
        <p:spPr>
          <a:xfrm>
            <a:off x="728543" y="5302448"/>
            <a:ext cx="13173313" cy="921544"/>
          </a:xfrm>
          <a:prstGeom prst="rect">
            <a:avLst/>
          </a:prstGeom>
          <a:solidFill>
            <a:srgbClr val="000000">
              <a:alpha val="4000"/>
            </a:srgbClr>
          </a:solidFill>
          <a:ln/>
        </p:spPr>
        <p:txBody>
          <a:bodyPr/>
          <a:lstStyle/>
          <a:p>
            <a:endParaRPr lang="en-IN"/>
          </a:p>
        </p:txBody>
      </p:sp>
      <p:sp>
        <p:nvSpPr>
          <p:cNvPr id="24" name="Text 22"/>
          <p:cNvSpPr/>
          <p:nvPr/>
        </p:nvSpPr>
        <p:spPr>
          <a:xfrm>
            <a:off x="934760" y="5433655"/>
            <a:ext cx="2218849" cy="329565"/>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20th March 2025</a:t>
            </a:r>
            <a:endParaRPr lang="en-US" sz="1600" dirty="0"/>
          </a:p>
        </p:txBody>
      </p:sp>
      <p:sp>
        <p:nvSpPr>
          <p:cNvPr id="25" name="Text 23"/>
          <p:cNvSpPr/>
          <p:nvPr/>
        </p:nvSpPr>
        <p:spPr>
          <a:xfrm>
            <a:off x="3573185" y="5433655"/>
            <a:ext cx="2215039" cy="329565"/>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20th June 2025</a:t>
            </a:r>
            <a:endParaRPr lang="en-US" sz="1600" dirty="0"/>
          </a:p>
        </p:txBody>
      </p:sp>
      <p:sp>
        <p:nvSpPr>
          <p:cNvPr id="26" name="Text 24"/>
          <p:cNvSpPr/>
          <p:nvPr/>
        </p:nvSpPr>
        <p:spPr>
          <a:xfrm>
            <a:off x="6207800" y="5433655"/>
            <a:ext cx="2215039" cy="329565"/>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4th May 2025</a:t>
            </a:r>
            <a:endParaRPr lang="en-US" sz="1600" dirty="0"/>
          </a:p>
        </p:txBody>
      </p:sp>
      <p:sp>
        <p:nvSpPr>
          <p:cNvPr id="27" name="Text 25"/>
          <p:cNvSpPr/>
          <p:nvPr/>
        </p:nvSpPr>
        <p:spPr>
          <a:xfrm>
            <a:off x="8842415" y="5433655"/>
            <a:ext cx="2215039" cy="329565"/>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2nd May 2025</a:t>
            </a:r>
            <a:endParaRPr lang="en-US" sz="1600" dirty="0"/>
          </a:p>
        </p:txBody>
      </p:sp>
      <p:sp>
        <p:nvSpPr>
          <p:cNvPr id="28" name="Text 26"/>
          <p:cNvSpPr/>
          <p:nvPr/>
        </p:nvSpPr>
        <p:spPr>
          <a:xfrm>
            <a:off x="11477030" y="5433655"/>
            <a:ext cx="2218849" cy="659130"/>
          </a:xfrm>
          <a:prstGeom prst="rect">
            <a:avLst/>
          </a:prstGeom>
          <a:noFill/>
          <a:ln/>
        </p:spPr>
        <p:txBody>
          <a:bodyPr wrap="squar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Allowed in A.Y. 2025-26</a:t>
            </a:r>
            <a:endParaRPr lang="en-US" sz="1600" dirty="0"/>
          </a:p>
        </p:txBody>
      </p:sp>
      <p:sp>
        <p:nvSpPr>
          <p:cNvPr id="29" name="Shape 27"/>
          <p:cNvSpPr/>
          <p:nvPr/>
        </p:nvSpPr>
        <p:spPr>
          <a:xfrm>
            <a:off x="720923" y="6463308"/>
            <a:ext cx="13188553" cy="1204913"/>
          </a:xfrm>
          <a:prstGeom prst="roundRect">
            <a:avLst>
              <a:gd name="adj" fmla="val 25643"/>
            </a:avLst>
          </a:prstGeom>
          <a:solidFill>
            <a:srgbClr val="B6D6FC"/>
          </a:solidFill>
          <a:ln/>
        </p:spPr>
        <p:txBody>
          <a:bodyPr/>
          <a:lstStyle/>
          <a:p>
            <a:endParaRPr lang="en-IN"/>
          </a:p>
        </p:txBody>
      </p:sp>
      <p:pic>
        <p:nvPicPr>
          <p:cNvPr id="30" name="Image 0" descr="preencoded.png"/>
          <p:cNvPicPr>
            <a:picLocks noChangeAspect="1"/>
          </p:cNvPicPr>
          <p:nvPr/>
        </p:nvPicPr>
        <p:blipFill>
          <a:blip r:embed="rId3"/>
          <a:stretch>
            <a:fillRect/>
          </a:stretch>
        </p:blipFill>
        <p:spPr>
          <a:xfrm>
            <a:off x="926902" y="6776680"/>
            <a:ext cx="257413" cy="205978"/>
          </a:xfrm>
          <a:prstGeom prst="rect">
            <a:avLst/>
          </a:prstGeom>
        </p:spPr>
      </p:pic>
      <p:sp>
        <p:nvSpPr>
          <p:cNvPr id="31" name="Text 28"/>
          <p:cNvSpPr/>
          <p:nvPr/>
        </p:nvSpPr>
        <p:spPr>
          <a:xfrm>
            <a:off x="1390293" y="6720721"/>
            <a:ext cx="12313206" cy="659130"/>
          </a:xfrm>
          <a:prstGeom prst="rect">
            <a:avLst/>
          </a:prstGeom>
          <a:noFill/>
          <a:ln/>
        </p:spPr>
        <p:txBody>
          <a:bodyPr wrap="square" lIns="0" tIns="0" rIns="0" bIns="0" rtlCol="0" anchor="t"/>
          <a:lstStyle/>
          <a:p>
            <a:pPr marL="0" indent="0" algn="l">
              <a:lnSpc>
                <a:spcPts val="2550"/>
              </a:lnSpc>
              <a:buNone/>
            </a:pPr>
            <a:r>
              <a:rPr lang="en-US" sz="1600" b="1" dirty="0">
                <a:solidFill>
                  <a:srgbClr val="000000"/>
                </a:solidFill>
                <a:latin typeface="Montserrat" pitchFamily="34" charset="0"/>
                <a:ea typeface="Montserrat" pitchFamily="34" charset="-122"/>
                <a:cs typeface="Montserrat" pitchFamily="34" charset="-120"/>
              </a:rPr>
              <a:t>Key Point:</a:t>
            </a:r>
            <a:r>
              <a:rPr lang="en-US" sz="1600" dirty="0">
                <a:solidFill>
                  <a:srgbClr val="000000"/>
                </a:solidFill>
                <a:latin typeface="Montserrat" pitchFamily="34" charset="0"/>
                <a:ea typeface="Montserrat" pitchFamily="34" charset="-122"/>
                <a:cs typeface="Montserrat" pitchFamily="34" charset="-120"/>
              </a:rPr>
              <a:t> Unlike other clauses of section 43B, the first proviso allowing payment up to the due date of filing return is NOT applicable to payments under clause (h).</a:t>
            </a:r>
            <a:endParaRPr lang="en-US" sz="16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47236" y="587454"/>
            <a:ext cx="10457855" cy="702231"/>
          </a:xfrm>
          <a:prstGeom prst="rect">
            <a:avLst/>
          </a:prstGeom>
          <a:noFill/>
          <a:ln/>
        </p:spPr>
        <p:txBody>
          <a:bodyPr wrap="none" lIns="0" tIns="0" rIns="0" bIns="0" rtlCol="0" anchor="t"/>
          <a:lstStyle/>
          <a:p>
            <a:pPr marL="0" indent="0" algn="l">
              <a:lnSpc>
                <a:spcPts val="5500"/>
              </a:lnSpc>
              <a:buNone/>
            </a:pPr>
            <a:r>
              <a:rPr lang="en-US" sz="4400" b="1" dirty="0">
                <a:solidFill>
                  <a:srgbClr val="2E3C4E"/>
                </a:solidFill>
                <a:latin typeface="Barlow Bold" pitchFamily="34" charset="0"/>
                <a:ea typeface="Barlow Bold" pitchFamily="34" charset="-122"/>
                <a:cs typeface="Barlow Bold" pitchFamily="34" charset="-120"/>
              </a:rPr>
              <a:t>Clause 23: Payments to Specified Persons</a:t>
            </a:r>
            <a:endParaRPr lang="en-US" sz="4400" dirty="0"/>
          </a:p>
        </p:txBody>
      </p:sp>
      <p:sp>
        <p:nvSpPr>
          <p:cNvPr id="3" name="Text 1"/>
          <p:cNvSpPr/>
          <p:nvPr/>
        </p:nvSpPr>
        <p:spPr>
          <a:xfrm>
            <a:off x="747236" y="1609844"/>
            <a:ext cx="3469600" cy="350996"/>
          </a:xfrm>
          <a:prstGeom prst="rect">
            <a:avLst/>
          </a:prstGeom>
          <a:noFill/>
          <a:ln/>
        </p:spPr>
        <p:txBody>
          <a:bodyPr wrap="none" lIns="0" tIns="0" rIns="0" bIns="0" rtlCol="0" anchor="t"/>
          <a:lstStyle/>
          <a:p>
            <a:pPr marL="0" indent="0" algn="l">
              <a:lnSpc>
                <a:spcPts val="2750"/>
              </a:lnSpc>
              <a:buNone/>
            </a:pPr>
            <a:r>
              <a:rPr lang="en-US" sz="2200" b="1" dirty="0">
                <a:solidFill>
                  <a:srgbClr val="2E3C4E"/>
                </a:solidFill>
                <a:latin typeface="Barlow Bold" pitchFamily="34" charset="0"/>
                <a:ea typeface="Barlow Bold" pitchFamily="34" charset="-122"/>
                <a:cs typeface="Barlow Bold" pitchFamily="34" charset="-120"/>
              </a:rPr>
              <a:t>Section 40A(2)(b) Coverage</a:t>
            </a:r>
            <a:endParaRPr lang="en-US" sz="2200" dirty="0"/>
          </a:p>
        </p:txBody>
      </p:sp>
      <p:pic>
        <p:nvPicPr>
          <p:cNvPr id="4" name="Image 0" descr="preencoded.png"/>
          <p:cNvPicPr>
            <a:picLocks noChangeAspect="1"/>
          </p:cNvPicPr>
          <p:nvPr/>
        </p:nvPicPr>
        <p:blipFill>
          <a:blip r:embed="rId3"/>
          <a:stretch>
            <a:fillRect/>
          </a:stretch>
        </p:blipFill>
        <p:spPr>
          <a:xfrm>
            <a:off x="747236" y="2521148"/>
            <a:ext cx="533638" cy="533638"/>
          </a:xfrm>
          <a:prstGeom prst="rect">
            <a:avLst/>
          </a:prstGeom>
        </p:spPr>
      </p:pic>
      <p:sp>
        <p:nvSpPr>
          <p:cNvPr id="5" name="Text 2"/>
          <p:cNvSpPr/>
          <p:nvPr/>
        </p:nvSpPr>
        <p:spPr>
          <a:xfrm>
            <a:off x="1547693" y="2647831"/>
            <a:ext cx="2809161" cy="350996"/>
          </a:xfrm>
          <a:prstGeom prst="rect">
            <a:avLst/>
          </a:prstGeom>
          <a:noFill/>
          <a:ln/>
        </p:spPr>
        <p:txBody>
          <a:bodyPr wrap="none" lIns="0" tIns="0" rIns="0" bIns="0" rtlCol="0" anchor="t"/>
          <a:lstStyle/>
          <a:p>
            <a:pPr marL="0" indent="0" algn="l">
              <a:lnSpc>
                <a:spcPts val="2750"/>
              </a:lnSpc>
              <a:buNone/>
            </a:pPr>
            <a:r>
              <a:rPr lang="en-US" sz="2200" b="1" dirty="0">
                <a:solidFill>
                  <a:srgbClr val="384653"/>
                </a:solidFill>
                <a:latin typeface="Barlow Bold" pitchFamily="34" charset="0"/>
                <a:ea typeface="Barlow Bold" pitchFamily="34" charset="-122"/>
                <a:cs typeface="Barlow Bold" pitchFamily="34" charset="-120"/>
              </a:rPr>
              <a:t>Individual Assessee</a:t>
            </a:r>
            <a:endParaRPr lang="en-US" sz="2200" dirty="0"/>
          </a:p>
        </p:txBody>
      </p:sp>
      <p:sp>
        <p:nvSpPr>
          <p:cNvPr id="6" name="Text 3"/>
          <p:cNvSpPr/>
          <p:nvPr/>
        </p:nvSpPr>
        <p:spPr>
          <a:xfrm>
            <a:off x="1547693" y="3212306"/>
            <a:ext cx="5507117" cy="341471"/>
          </a:xfrm>
          <a:prstGeom prst="rect">
            <a:avLst/>
          </a:prstGeom>
          <a:noFill/>
          <a:ln/>
        </p:spPr>
        <p:txBody>
          <a:bodyPr wrap="none" lIns="0" tIns="0" rIns="0" bIns="0" rtlCol="0" anchor="t"/>
          <a:lstStyle/>
          <a:p>
            <a:pPr marL="0" indent="0" algn="l">
              <a:lnSpc>
                <a:spcPts val="2650"/>
              </a:lnSpc>
              <a:buNone/>
            </a:pPr>
            <a:r>
              <a:rPr lang="en-US" sz="1650" dirty="0">
                <a:solidFill>
                  <a:srgbClr val="384653"/>
                </a:solidFill>
                <a:latin typeface="Montserrat" pitchFamily="34" charset="0"/>
                <a:ea typeface="Montserrat" pitchFamily="34" charset="-122"/>
                <a:cs typeface="Montserrat" pitchFamily="34" charset="-120"/>
              </a:rPr>
              <a:t>Any relative of the assessee</a:t>
            </a:r>
            <a:endParaRPr lang="en-US" sz="1650" dirty="0"/>
          </a:p>
        </p:txBody>
      </p:sp>
      <p:pic>
        <p:nvPicPr>
          <p:cNvPr id="7" name="Image 1" descr="preencoded.png"/>
          <p:cNvPicPr>
            <a:picLocks noChangeAspect="1"/>
          </p:cNvPicPr>
          <p:nvPr/>
        </p:nvPicPr>
        <p:blipFill>
          <a:blip r:embed="rId4"/>
          <a:stretch>
            <a:fillRect/>
          </a:stretch>
        </p:blipFill>
        <p:spPr>
          <a:xfrm>
            <a:off x="747236" y="3980736"/>
            <a:ext cx="533638" cy="533638"/>
          </a:xfrm>
          <a:prstGeom prst="rect">
            <a:avLst/>
          </a:prstGeom>
        </p:spPr>
      </p:pic>
      <p:sp>
        <p:nvSpPr>
          <p:cNvPr id="8" name="Text 4"/>
          <p:cNvSpPr/>
          <p:nvPr/>
        </p:nvSpPr>
        <p:spPr>
          <a:xfrm>
            <a:off x="1547693" y="4107418"/>
            <a:ext cx="3128129" cy="350996"/>
          </a:xfrm>
          <a:prstGeom prst="rect">
            <a:avLst/>
          </a:prstGeom>
          <a:noFill/>
          <a:ln/>
        </p:spPr>
        <p:txBody>
          <a:bodyPr wrap="none" lIns="0" tIns="0" rIns="0" bIns="0" rtlCol="0" anchor="t"/>
          <a:lstStyle/>
          <a:p>
            <a:pPr marL="0" indent="0" algn="l">
              <a:lnSpc>
                <a:spcPts val="2750"/>
              </a:lnSpc>
              <a:buNone/>
            </a:pPr>
            <a:r>
              <a:rPr lang="en-US" sz="2200" b="1" dirty="0">
                <a:solidFill>
                  <a:srgbClr val="384653"/>
                </a:solidFill>
                <a:latin typeface="Barlow Bold" pitchFamily="34" charset="0"/>
                <a:ea typeface="Barlow Bold" pitchFamily="34" charset="-122"/>
                <a:cs typeface="Barlow Bold" pitchFamily="34" charset="-120"/>
              </a:rPr>
              <a:t>Company/Firm/AOP/HUF</a:t>
            </a:r>
            <a:endParaRPr lang="en-US" sz="2200" dirty="0"/>
          </a:p>
        </p:txBody>
      </p:sp>
      <p:sp>
        <p:nvSpPr>
          <p:cNvPr id="9" name="Text 5"/>
          <p:cNvSpPr/>
          <p:nvPr/>
        </p:nvSpPr>
        <p:spPr>
          <a:xfrm>
            <a:off x="1547693" y="4671893"/>
            <a:ext cx="5507117" cy="341471"/>
          </a:xfrm>
          <a:prstGeom prst="rect">
            <a:avLst/>
          </a:prstGeom>
          <a:noFill/>
          <a:ln/>
        </p:spPr>
        <p:txBody>
          <a:bodyPr wrap="none" lIns="0" tIns="0" rIns="0" bIns="0" rtlCol="0" anchor="t"/>
          <a:lstStyle/>
          <a:p>
            <a:pPr marL="0" indent="0" algn="l">
              <a:lnSpc>
                <a:spcPts val="2650"/>
              </a:lnSpc>
              <a:buNone/>
            </a:pPr>
            <a:r>
              <a:rPr lang="en-US" sz="1650" dirty="0">
                <a:solidFill>
                  <a:srgbClr val="384653"/>
                </a:solidFill>
                <a:latin typeface="Montserrat" pitchFamily="34" charset="0"/>
                <a:ea typeface="Montserrat" pitchFamily="34" charset="-122"/>
                <a:cs typeface="Montserrat" pitchFamily="34" charset="-120"/>
              </a:rPr>
              <a:t>Any director, partner, member or their relatives</a:t>
            </a:r>
            <a:endParaRPr lang="en-US" sz="1650" dirty="0"/>
          </a:p>
        </p:txBody>
      </p:sp>
      <p:pic>
        <p:nvPicPr>
          <p:cNvPr id="10" name="Image 2" descr="preencoded.png"/>
          <p:cNvPicPr>
            <a:picLocks noChangeAspect="1"/>
          </p:cNvPicPr>
          <p:nvPr/>
        </p:nvPicPr>
        <p:blipFill>
          <a:blip r:embed="rId5"/>
          <a:stretch>
            <a:fillRect/>
          </a:stretch>
        </p:blipFill>
        <p:spPr>
          <a:xfrm>
            <a:off x="747236" y="5440323"/>
            <a:ext cx="533638" cy="533638"/>
          </a:xfrm>
          <a:prstGeom prst="rect">
            <a:avLst/>
          </a:prstGeom>
        </p:spPr>
      </p:pic>
      <p:sp>
        <p:nvSpPr>
          <p:cNvPr id="11" name="Text 6"/>
          <p:cNvSpPr/>
          <p:nvPr/>
        </p:nvSpPr>
        <p:spPr>
          <a:xfrm>
            <a:off x="1547693" y="5567005"/>
            <a:ext cx="2809161" cy="350996"/>
          </a:xfrm>
          <a:prstGeom prst="rect">
            <a:avLst/>
          </a:prstGeom>
          <a:noFill/>
          <a:ln/>
        </p:spPr>
        <p:txBody>
          <a:bodyPr wrap="none" lIns="0" tIns="0" rIns="0" bIns="0" rtlCol="0" anchor="t"/>
          <a:lstStyle/>
          <a:p>
            <a:pPr marL="0" indent="0" algn="l">
              <a:lnSpc>
                <a:spcPts val="2750"/>
              </a:lnSpc>
              <a:buNone/>
            </a:pPr>
            <a:r>
              <a:rPr lang="en-US" sz="2200" b="1" dirty="0">
                <a:solidFill>
                  <a:srgbClr val="384653"/>
                </a:solidFill>
                <a:latin typeface="Barlow Bold" pitchFamily="34" charset="0"/>
                <a:ea typeface="Barlow Bold" pitchFamily="34" charset="-122"/>
                <a:cs typeface="Barlow Bold" pitchFamily="34" charset="-120"/>
              </a:rPr>
              <a:t>Substantial Interest</a:t>
            </a:r>
            <a:endParaRPr lang="en-US" sz="2200" dirty="0"/>
          </a:p>
        </p:txBody>
      </p:sp>
      <p:sp>
        <p:nvSpPr>
          <p:cNvPr id="12" name="Text 7"/>
          <p:cNvSpPr/>
          <p:nvPr/>
        </p:nvSpPr>
        <p:spPr>
          <a:xfrm>
            <a:off x="1547693" y="6131481"/>
            <a:ext cx="5507117" cy="682943"/>
          </a:xfrm>
          <a:prstGeom prst="rect">
            <a:avLst/>
          </a:prstGeom>
          <a:noFill/>
          <a:ln/>
        </p:spPr>
        <p:txBody>
          <a:bodyPr wrap="square" lIns="0" tIns="0" rIns="0" bIns="0" rtlCol="0" anchor="t"/>
          <a:lstStyle/>
          <a:p>
            <a:pPr marL="0" indent="0" algn="l">
              <a:lnSpc>
                <a:spcPts val="2650"/>
              </a:lnSpc>
              <a:buNone/>
            </a:pPr>
            <a:r>
              <a:rPr lang="en-US" sz="1650" dirty="0">
                <a:solidFill>
                  <a:srgbClr val="384653"/>
                </a:solidFill>
                <a:latin typeface="Montserrat" pitchFamily="34" charset="0"/>
                <a:ea typeface="Montserrat" pitchFamily="34" charset="-122"/>
                <a:cs typeface="Montserrat" pitchFamily="34" charset="-120"/>
              </a:rPr>
              <a:t>Person with ≥20% voting power (company) or ≥20% profit share (others)</a:t>
            </a:r>
            <a:endParaRPr lang="en-US" sz="1650" dirty="0"/>
          </a:p>
        </p:txBody>
      </p:sp>
      <p:sp>
        <p:nvSpPr>
          <p:cNvPr id="13" name="Text 8"/>
          <p:cNvSpPr/>
          <p:nvPr/>
        </p:nvSpPr>
        <p:spPr>
          <a:xfrm>
            <a:off x="7583210" y="2494478"/>
            <a:ext cx="2809161" cy="350996"/>
          </a:xfrm>
          <a:prstGeom prst="rect">
            <a:avLst/>
          </a:prstGeom>
          <a:noFill/>
          <a:ln/>
        </p:spPr>
        <p:txBody>
          <a:bodyPr wrap="none" lIns="0" tIns="0" rIns="0" bIns="0" rtlCol="0" anchor="t"/>
          <a:lstStyle/>
          <a:p>
            <a:pPr marL="0" indent="0" algn="l">
              <a:lnSpc>
                <a:spcPts val="2750"/>
              </a:lnSpc>
              <a:buNone/>
            </a:pPr>
            <a:r>
              <a:rPr lang="en-US" sz="2200" b="1" dirty="0">
                <a:solidFill>
                  <a:srgbClr val="2E3C4E"/>
                </a:solidFill>
                <a:latin typeface="Barlow Bold" pitchFamily="34" charset="0"/>
                <a:ea typeface="Barlow Bold" pitchFamily="34" charset="-122"/>
                <a:cs typeface="Barlow Bold" pitchFamily="34" charset="-120"/>
              </a:rPr>
              <a:t>Common Mistakes</a:t>
            </a:r>
            <a:endParaRPr lang="en-US" sz="2200" dirty="0"/>
          </a:p>
        </p:txBody>
      </p:sp>
      <p:sp>
        <p:nvSpPr>
          <p:cNvPr id="14" name="Text 9"/>
          <p:cNvSpPr/>
          <p:nvPr/>
        </p:nvSpPr>
        <p:spPr>
          <a:xfrm>
            <a:off x="7583210" y="3058954"/>
            <a:ext cx="6307574" cy="341471"/>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384653"/>
                </a:solidFill>
                <a:latin typeface="Montserrat" pitchFamily="34" charset="0"/>
                <a:ea typeface="Montserrat" pitchFamily="34" charset="-122"/>
                <a:cs typeface="Montserrat" pitchFamily="34" charset="-120"/>
              </a:rPr>
              <a:t>Not obtaining complete list of specified persons</a:t>
            </a:r>
            <a:endParaRPr lang="en-US" sz="1650" dirty="0"/>
          </a:p>
        </p:txBody>
      </p:sp>
      <p:sp>
        <p:nvSpPr>
          <p:cNvPr id="15" name="Text 10"/>
          <p:cNvSpPr/>
          <p:nvPr/>
        </p:nvSpPr>
        <p:spPr>
          <a:xfrm>
            <a:off x="7583210" y="3475077"/>
            <a:ext cx="6307574" cy="341471"/>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384653"/>
                </a:solidFill>
                <a:latin typeface="Montserrat" pitchFamily="34" charset="0"/>
                <a:ea typeface="Montserrat" pitchFamily="34" charset="-122"/>
                <a:cs typeface="Montserrat" pitchFamily="34" charset="-120"/>
              </a:rPr>
              <a:t>Missing related party transactions in group entities</a:t>
            </a:r>
            <a:endParaRPr lang="en-US" sz="1650" dirty="0"/>
          </a:p>
        </p:txBody>
      </p:sp>
      <p:sp>
        <p:nvSpPr>
          <p:cNvPr id="16" name="Text 11"/>
          <p:cNvSpPr/>
          <p:nvPr/>
        </p:nvSpPr>
        <p:spPr>
          <a:xfrm>
            <a:off x="7583210" y="3891201"/>
            <a:ext cx="6307574" cy="341471"/>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384653"/>
                </a:solidFill>
                <a:latin typeface="Montserrat" pitchFamily="34" charset="0"/>
                <a:ea typeface="Montserrat" pitchFamily="34" charset="-122"/>
                <a:cs typeface="Montserrat" pitchFamily="34" charset="-120"/>
              </a:rPr>
              <a:t>Not cross-verifying with AS-18 related party disclosures</a:t>
            </a:r>
            <a:endParaRPr lang="en-US" sz="1650" dirty="0"/>
          </a:p>
        </p:txBody>
      </p:sp>
      <p:sp>
        <p:nvSpPr>
          <p:cNvPr id="17" name="Text 12"/>
          <p:cNvSpPr/>
          <p:nvPr/>
        </p:nvSpPr>
        <p:spPr>
          <a:xfrm>
            <a:off x="7583210" y="4307324"/>
            <a:ext cx="6307574" cy="341471"/>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384653"/>
                </a:solidFill>
                <a:latin typeface="Montserrat" pitchFamily="34" charset="0"/>
                <a:ea typeface="Montserrat" pitchFamily="34" charset="-122"/>
                <a:cs typeface="Montserrat" pitchFamily="34" charset="-120"/>
              </a:rPr>
              <a:t>Failing to identify indirect relationships</a:t>
            </a:r>
            <a:endParaRPr lang="en-US" sz="1650" dirty="0"/>
          </a:p>
        </p:txBody>
      </p:sp>
      <p:sp>
        <p:nvSpPr>
          <p:cNvPr id="18" name="Shape 13"/>
          <p:cNvSpPr/>
          <p:nvPr/>
        </p:nvSpPr>
        <p:spPr>
          <a:xfrm>
            <a:off x="7583210" y="4888944"/>
            <a:ext cx="6307574" cy="1931432"/>
          </a:xfrm>
          <a:prstGeom prst="roundRect">
            <a:avLst>
              <a:gd name="adj" fmla="val 16581"/>
            </a:avLst>
          </a:prstGeom>
          <a:solidFill>
            <a:srgbClr val="BEDFF3"/>
          </a:solidFill>
          <a:ln/>
        </p:spPr>
        <p:txBody>
          <a:bodyPr/>
          <a:lstStyle/>
          <a:p>
            <a:endParaRPr lang="en-IN"/>
          </a:p>
        </p:txBody>
      </p:sp>
      <p:pic>
        <p:nvPicPr>
          <p:cNvPr id="19" name="Image 3" descr="preencoded.png"/>
          <p:cNvPicPr>
            <a:picLocks noChangeAspect="1"/>
          </p:cNvPicPr>
          <p:nvPr/>
        </p:nvPicPr>
        <p:blipFill>
          <a:blip r:embed="rId6"/>
          <a:stretch>
            <a:fillRect/>
          </a:stretch>
        </p:blipFill>
        <p:spPr>
          <a:xfrm>
            <a:off x="7796689" y="5212794"/>
            <a:ext cx="266819" cy="213479"/>
          </a:xfrm>
          <a:prstGeom prst="rect">
            <a:avLst/>
          </a:prstGeom>
        </p:spPr>
      </p:pic>
      <p:sp>
        <p:nvSpPr>
          <p:cNvPr id="20" name="Text 14"/>
          <p:cNvSpPr/>
          <p:nvPr/>
        </p:nvSpPr>
        <p:spPr>
          <a:xfrm>
            <a:off x="8276987" y="5155763"/>
            <a:ext cx="5400318" cy="1365885"/>
          </a:xfrm>
          <a:prstGeom prst="rect">
            <a:avLst/>
          </a:prstGeom>
          <a:noFill/>
          <a:ln/>
        </p:spPr>
        <p:txBody>
          <a:bodyPr wrap="square" lIns="0" tIns="0" rIns="0" bIns="0" rtlCol="0" anchor="t"/>
          <a:lstStyle/>
          <a:p>
            <a:pPr marL="0" indent="0" algn="l">
              <a:lnSpc>
                <a:spcPts val="2650"/>
              </a:lnSpc>
              <a:buNone/>
            </a:pPr>
            <a:r>
              <a:rPr lang="en-US" sz="1650" dirty="0">
                <a:solidFill>
                  <a:srgbClr val="000000"/>
                </a:solidFill>
                <a:latin typeface="Montserrat" pitchFamily="34" charset="0"/>
                <a:ea typeface="Montserrat" pitchFamily="34" charset="-122"/>
                <a:cs typeface="Montserrat" pitchFamily="34" charset="-120"/>
              </a:rPr>
              <a:t>For large companies, the tax auditor may rely on the list of persons provided by the assessee with appropriate disclosure, as clarified in CBDT Circular No. 143 dated 20.8.1974.</a:t>
            </a:r>
            <a:endParaRPr lang="en-US" sz="1650" dirty="0"/>
          </a:p>
        </p:txBody>
      </p:sp>
      <p:sp>
        <p:nvSpPr>
          <p:cNvPr id="21" name="Text 15"/>
          <p:cNvSpPr/>
          <p:nvPr/>
        </p:nvSpPr>
        <p:spPr>
          <a:xfrm>
            <a:off x="747236" y="7300674"/>
            <a:ext cx="13135928" cy="341471"/>
          </a:xfrm>
          <a:prstGeom prst="rect">
            <a:avLst/>
          </a:prstGeom>
          <a:noFill/>
          <a:ln/>
        </p:spPr>
        <p:txBody>
          <a:bodyPr wrap="none" lIns="0" tIns="0" rIns="0" bIns="0" rtlCol="0" anchor="t"/>
          <a:lstStyle/>
          <a:p>
            <a:pPr marL="0" indent="0" algn="l">
              <a:lnSpc>
                <a:spcPts val="2650"/>
              </a:lnSpc>
              <a:buNone/>
            </a:pPr>
            <a:r>
              <a:rPr lang="en-US" sz="1650" dirty="0">
                <a:solidFill>
                  <a:srgbClr val="384653"/>
                </a:solidFill>
                <a:latin typeface="Montserrat" pitchFamily="34" charset="0"/>
                <a:ea typeface="Montserrat" pitchFamily="34" charset="-122"/>
                <a:cs typeface="Montserrat" pitchFamily="34" charset="-120"/>
              </a:rPr>
              <a:t>Required reporting format: Name, PAN, Aadhaar (if available), Relation, Date, Nature of transaction, Payment amount</a:t>
            </a:r>
            <a:endParaRPr lang="en-US" sz="165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89585" y="521851"/>
            <a:ext cx="5164098" cy="460177"/>
          </a:xfrm>
          <a:prstGeom prst="rect">
            <a:avLst/>
          </a:prstGeom>
          <a:noFill/>
          <a:ln/>
        </p:spPr>
        <p:txBody>
          <a:bodyPr wrap="none" lIns="0" tIns="0" rIns="0" bIns="0" rtlCol="0" anchor="t"/>
          <a:lstStyle/>
          <a:p>
            <a:pPr marL="0" indent="0" algn="l">
              <a:lnSpc>
                <a:spcPts val="3600"/>
              </a:lnSpc>
              <a:buNone/>
            </a:pPr>
            <a:r>
              <a:rPr lang="en-US" sz="2850" b="1" dirty="0">
                <a:solidFill>
                  <a:srgbClr val="2E3C4E"/>
                </a:solidFill>
                <a:latin typeface="Barlow Bold" pitchFamily="34" charset="0"/>
                <a:ea typeface="Barlow Bold" pitchFamily="34" charset="-122"/>
                <a:cs typeface="Barlow Bold" pitchFamily="34" charset="-120"/>
              </a:rPr>
              <a:t>Clauses 24-25: Deemed Income</a:t>
            </a:r>
            <a:endParaRPr lang="en-US" sz="2850" dirty="0"/>
          </a:p>
        </p:txBody>
      </p:sp>
      <p:sp>
        <p:nvSpPr>
          <p:cNvPr id="3" name="Text 1"/>
          <p:cNvSpPr/>
          <p:nvPr/>
        </p:nvSpPr>
        <p:spPr>
          <a:xfrm>
            <a:off x="489585" y="1331714"/>
            <a:ext cx="4208502" cy="230029"/>
          </a:xfrm>
          <a:prstGeom prst="rect">
            <a:avLst/>
          </a:prstGeom>
          <a:noFill/>
          <a:ln/>
        </p:spPr>
        <p:txBody>
          <a:bodyPr wrap="none" lIns="0" tIns="0" rIns="0" bIns="0" rtlCol="0" anchor="t"/>
          <a:lstStyle/>
          <a:p>
            <a:pPr marL="0" indent="0" algn="l">
              <a:lnSpc>
                <a:spcPts val="1800"/>
              </a:lnSpc>
              <a:buNone/>
            </a:pPr>
            <a:r>
              <a:rPr lang="en-US" sz="1400" b="1" dirty="0">
                <a:solidFill>
                  <a:srgbClr val="2E3C4E"/>
                </a:solidFill>
                <a:latin typeface="Barlow Bold" pitchFamily="34" charset="0"/>
                <a:ea typeface="Barlow Bold" pitchFamily="34" charset="-122"/>
                <a:cs typeface="Barlow Bold" pitchFamily="34" charset="-120"/>
              </a:rPr>
              <a:t>Clause 24: Deemed Profits under Special Provisions</a:t>
            </a:r>
            <a:endParaRPr lang="en-US" sz="1400" dirty="0"/>
          </a:p>
        </p:txBody>
      </p:sp>
      <p:sp>
        <p:nvSpPr>
          <p:cNvPr id="4" name="Shape 2"/>
          <p:cNvSpPr/>
          <p:nvPr/>
        </p:nvSpPr>
        <p:spPr>
          <a:xfrm>
            <a:off x="489585" y="1719024"/>
            <a:ext cx="6654998" cy="904042"/>
          </a:xfrm>
          <a:prstGeom prst="roundRect">
            <a:avLst>
              <a:gd name="adj" fmla="val 23214"/>
            </a:avLst>
          </a:prstGeom>
          <a:solidFill>
            <a:srgbClr val="FFFFFF"/>
          </a:solidFill>
          <a:ln w="15240">
            <a:solidFill>
              <a:srgbClr val="BACFDD"/>
            </a:solidFill>
            <a:prstDash val="solid"/>
          </a:ln>
        </p:spPr>
        <p:txBody>
          <a:bodyPr/>
          <a:lstStyle/>
          <a:p>
            <a:endParaRPr lang="en-IN"/>
          </a:p>
        </p:txBody>
      </p:sp>
      <p:sp>
        <p:nvSpPr>
          <p:cNvPr id="5" name="Text 3"/>
          <p:cNvSpPr/>
          <p:nvPr/>
        </p:nvSpPr>
        <p:spPr>
          <a:xfrm>
            <a:off x="644723" y="1874163"/>
            <a:ext cx="1840825" cy="230029"/>
          </a:xfrm>
          <a:prstGeom prst="rect">
            <a:avLst/>
          </a:prstGeom>
          <a:noFill/>
          <a:ln/>
        </p:spPr>
        <p:txBody>
          <a:bodyPr wrap="none" lIns="0" tIns="0" rIns="0" bIns="0" rtlCol="0" anchor="t"/>
          <a:lstStyle/>
          <a:p>
            <a:pPr marL="0" indent="0" algn="l">
              <a:lnSpc>
                <a:spcPts val="1800"/>
              </a:lnSpc>
              <a:buNone/>
            </a:pPr>
            <a:r>
              <a:rPr lang="en-US" sz="1400" b="1" dirty="0">
                <a:solidFill>
                  <a:srgbClr val="384653"/>
                </a:solidFill>
                <a:latin typeface="Barlow Bold" pitchFamily="34" charset="0"/>
                <a:ea typeface="Barlow Bold" pitchFamily="34" charset="-122"/>
                <a:cs typeface="Barlow Bold" pitchFamily="34" charset="-120"/>
              </a:rPr>
              <a:t>Section 32AC</a:t>
            </a:r>
            <a:endParaRPr lang="en-US" sz="1400" dirty="0"/>
          </a:p>
        </p:txBody>
      </p:sp>
      <p:sp>
        <p:nvSpPr>
          <p:cNvPr id="6" name="Text 4"/>
          <p:cNvSpPr/>
          <p:nvPr/>
        </p:nvSpPr>
        <p:spPr>
          <a:xfrm>
            <a:off x="644723" y="2244090"/>
            <a:ext cx="6344722" cy="223838"/>
          </a:xfrm>
          <a:prstGeom prst="rect">
            <a:avLst/>
          </a:prstGeom>
          <a:noFill/>
          <a:ln/>
        </p:spPr>
        <p:txBody>
          <a:bodyPr wrap="none" lIns="0" tIns="0" rIns="0" bIns="0" rtlCol="0" anchor="t"/>
          <a:lstStyle/>
          <a:p>
            <a:pPr marL="0" indent="0" algn="l">
              <a:lnSpc>
                <a:spcPts val="1750"/>
              </a:lnSpc>
              <a:buNone/>
            </a:pPr>
            <a:r>
              <a:rPr lang="en-US" sz="1100" dirty="0">
                <a:solidFill>
                  <a:srgbClr val="384653"/>
                </a:solidFill>
                <a:latin typeface="Montserrat" pitchFamily="34" charset="0"/>
                <a:ea typeface="Montserrat" pitchFamily="34" charset="-122"/>
                <a:cs typeface="Montserrat" pitchFamily="34" charset="-120"/>
              </a:rPr>
              <a:t>Investment in new plant &amp; machinery (manufacturing companies)</a:t>
            </a:r>
            <a:endParaRPr lang="en-US" sz="1100" dirty="0"/>
          </a:p>
        </p:txBody>
      </p:sp>
      <p:sp>
        <p:nvSpPr>
          <p:cNvPr id="7" name="Shape 5"/>
          <p:cNvSpPr/>
          <p:nvPr/>
        </p:nvSpPr>
        <p:spPr>
          <a:xfrm>
            <a:off x="489585" y="2762964"/>
            <a:ext cx="6654998" cy="904042"/>
          </a:xfrm>
          <a:prstGeom prst="roundRect">
            <a:avLst>
              <a:gd name="adj" fmla="val 23214"/>
            </a:avLst>
          </a:prstGeom>
          <a:solidFill>
            <a:srgbClr val="FFFFFF"/>
          </a:solidFill>
          <a:ln w="15240">
            <a:solidFill>
              <a:srgbClr val="BACFDD"/>
            </a:solidFill>
            <a:prstDash val="solid"/>
          </a:ln>
        </p:spPr>
        <p:txBody>
          <a:bodyPr/>
          <a:lstStyle/>
          <a:p>
            <a:endParaRPr lang="en-IN"/>
          </a:p>
        </p:txBody>
      </p:sp>
      <p:sp>
        <p:nvSpPr>
          <p:cNvPr id="8" name="Text 6"/>
          <p:cNvSpPr/>
          <p:nvPr/>
        </p:nvSpPr>
        <p:spPr>
          <a:xfrm>
            <a:off x="644723" y="2918103"/>
            <a:ext cx="1840825" cy="230029"/>
          </a:xfrm>
          <a:prstGeom prst="rect">
            <a:avLst/>
          </a:prstGeom>
          <a:noFill/>
          <a:ln/>
        </p:spPr>
        <p:txBody>
          <a:bodyPr wrap="none" lIns="0" tIns="0" rIns="0" bIns="0" rtlCol="0" anchor="t"/>
          <a:lstStyle/>
          <a:p>
            <a:pPr marL="0" indent="0" algn="l">
              <a:lnSpc>
                <a:spcPts val="1800"/>
              </a:lnSpc>
              <a:buNone/>
            </a:pPr>
            <a:r>
              <a:rPr lang="en-US" sz="1400" b="1" dirty="0">
                <a:solidFill>
                  <a:srgbClr val="384653"/>
                </a:solidFill>
                <a:latin typeface="Barlow Bold" pitchFamily="34" charset="0"/>
                <a:ea typeface="Barlow Bold" pitchFamily="34" charset="-122"/>
                <a:cs typeface="Barlow Bold" pitchFamily="34" charset="-120"/>
              </a:rPr>
              <a:t>Section 32AD</a:t>
            </a:r>
            <a:endParaRPr lang="en-US" sz="1400" dirty="0"/>
          </a:p>
        </p:txBody>
      </p:sp>
      <p:sp>
        <p:nvSpPr>
          <p:cNvPr id="9" name="Text 7"/>
          <p:cNvSpPr/>
          <p:nvPr/>
        </p:nvSpPr>
        <p:spPr>
          <a:xfrm>
            <a:off x="644723" y="3288030"/>
            <a:ext cx="6344722" cy="223838"/>
          </a:xfrm>
          <a:prstGeom prst="rect">
            <a:avLst/>
          </a:prstGeom>
          <a:noFill/>
          <a:ln/>
        </p:spPr>
        <p:txBody>
          <a:bodyPr wrap="none" lIns="0" tIns="0" rIns="0" bIns="0" rtlCol="0" anchor="t"/>
          <a:lstStyle/>
          <a:p>
            <a:pPr marL="0" indent="0" algn="l">
              <a:lnSpc>
                <a:spcPts val="1750"/>
              </a:lnSpc>
              <a:buNone/>
            </a:pPr>
            <a:r>
              <a:rPr lang="en-US" sz="1100" dirty="0">
                <a:solidFill>
                  <a:srgbClr val="384653"/>
                </a:solidFill>
                <a:latin typeface="Montserrat" pitchFamily="34" charset="0"/>
                <a:ea typeface="Montserrat" pitchFamily="34" charset="-122"/>
                <a:cs typeface="Montserrat" pitchFamily="34" charset="-120"/>
              </a:rPr>
              <a:t>Investment in backward areas of AP, Bihar, Telangana, WB</a:t>
            </a:r>
            <a:endParaRPr lang="en-US" sz="1100" dirty="0"/>
          </a:p>
        </p:txBody>
      </p:sp>
      <p:sp>
        <p:nvSpPr>
          <p:cNvPr id="10" name="Shape 8"/>
          <p:cNvSpPr/>
          <p:nvPr/>
        </p:nvSpPr>
        <p:spPr>
          <a:xfrm>
            <a:off x="489585" y="3806904"/>
            <a:ext cx="6654998" cy="904042"/>
          </a:xfrm>
          <a:prstGeom prst="roundRect">
            <a:avLst>
              <a:gd name="adj" fmla="val 23214"/>
            </a:avLst>
          </a:prstGeom>
          <a:solidFill>
            <a:srgbClr val="FFFFFF"/>
          </a:solidFill>
          <a:ln w="15240">
            <a:solidFill>
              <a:srgbClr val="BACFDD"/>
            </a:solidFill>
            <a:prstDash val="solid"/>
          </a:ln>
        </p:spPr>
        <p:txBody>
          <a:bodyPr/>
          <a:lstStyle/>
          <a:p>
            <a:endParaRPr lang="en-IN"/>
          </a:p>
        </p:txBody>
      </p:sp>
      <p:sp>
        <p:nvSpPr>
          <p:cNvPr id="11" name="Text 9"/>
          <p:cNvSpPr/>
          <p:nvPr/>
        </p:nvSpPr>
        <p:spPr>
          <a:xfrm>
            <a:off x="644723" y="3962043"/>
            <a:ext cx="1840825" cy="230029"/>
          </a:xfrm>
          <a:prstGeom prst="rect">
            <a:avLst/>
          </a:prstGeom>
          <a:noFill/>
          <a:ln/>
        </p:spPr>
        <p:txBody>
          <a:bodyPr wrap="none" lIns="0" tIns="0" rIns="0" bIns="0" rtlCol="0" anchor="t"/>
          <a:lstStyle/>
          <a:p>
            <a:pPr marL="0" indent="0" algn="l">
              <a:lnSpc>
                <a:spcPts val="1800"/>
              </a:lnSpc>
              <a:buNone/>
            </a:pPr>
            <a:r>
              <a:rPr lang="en-US" sz="1400" b="1" dirty="0">
                <a:solidFill>
                  <a:srgbClr val="384653"/>
                </a:solidFill>
                <a:latin typeface="Barlow Bold" pitchFamily="34" charset="0"/>
                <a:ea typeface="Barlow Bold" pitchFamily="34" charset="-122"/>
                <a:cs typeface="Barlow Bold" pitchFamily="34" charset="-120"/>
              </a:rPr>
              <a:t>Section 33AB</a:t>
            </a:r>
            <a:endParaRPr lang="en-US" sz="1400" dirty="0"/>
          </a:p>
        </p:txBody>
      </p:sp>
      <p:sp>
        <p:nvSpPr>
          <p:cNvPr id="12" name="Text 10"/>
          <p:cNvSpPr/>
          <p:nvPr/>
        </p:nvSpPr>
        <p:spPr>
          <a:xfrm>
            <a:off x="644723" y="4331970"/>
            <a:ext cx="6344722" cy="223838"/>
          </a:xfrm>
          <a:prstGeom prst="rect">
            <a:avLst/>
          </a:prstGeom>
          <a:noFill/>
          <a:ln/>
        </p:spPr>
        <p:txBody>
          <a:bodyPr wrap="none" lIns="0" tIns="0" rIns="0" bIns="0" rtlCol="0" anchor="t"/>
          <a:lstStyle/>
          <a:p>
            <a:pPr marL="0" indent="0" algn="l">
              <a:lnSpc>
                <a:spcPts val="1750"/>
              </a:lnSpc>
              <a:buNone/>
            </a:pPr>
            <a:r>
              <a:rPr lang="en-US" sz="1100" dirty="0">
                <a:solidFill>
                  <a:srgbClr val="384653"/>
                </a:solidFill>
                <a:latin typeface="Montserrat" pitchFamily="34" charset="0"/>
                <a:ea typeface="Montserrat" pitchFamily="34" charset="-122"/>
                <a:cs typeface="Montserrat" pitchFamily="34" charset="-120"/>
              </a:rPr>
              <a:t>Tea/Coffee/Rubber Development Account</a:t>
            </a:r>
            <a:endParaRPr lang="en-US" sz="1100" dirty="0"/>
          </a:p>
        </p:txBody>
      </p:sp>
      <p:sp>
        <p:nvSpPr>
          <p:cNvPr id="13" name="Shape 11"/>
          <p:cNvSpPr/>
          <p:nvPr/>
        </p:nvSpPr>
        <p:spPr>
          <a:xfrm>
            <a:off x="489585" y="4850844"/>
            <a:ext cx="6654998" cy="904042"/>
          </a:xfrm>
          <a:prstGeom prst="roundRect">
            <a:avLst>
              <a:gd name="adj" fmla="val 23214"/>
            </a:avLst>
          </a:prstGeom>
          <a:solidFill>
            <a:srgbClr val="FFFFFF"/>
          </a:solidFill>
          <a:ln w="15240">
            <a:solidFill>
              <a:srgbClr val="BACFDD"/>
            </a:solidFill>
            <a:prstDash val="solid"/>
          </a:ln>
        </p:spPr>
        <p:txBody>
          <a:bodyPr/>
          <a:lstStyle/>
          <a:p>
            <a:endParaRPr lang="en-IN"/>
          </a:p>
        </p:txBody>
      </p:sp>
      <p:sp>
        <p:nvSpPr>
          <p:cNvPr id="14" name="Text 12"/>
          <p:cNvSpPr/>
          <p:nvPr/>
        </p:nvSpPr>
        <p:spPr>
          <a:xfrm>
            <a:off x="644723" y="5005983"/>
            <a:ext cx="1840825" cy="230029"/>
          </a:xfrm>
          <a:prstGeom prst="rect">
            <a:avLst/>
          </a:prstGeom>
          <a:noFill/>
          <a:ln/>
        </p:spPr>
        <p:txBody>
          <a:bodyPr wrap="none" lIns="0" tIns="0" rIns="0" bIns="0" rtlCol="0" anchor="t"/>
          <a:lstStyle/>
          <a:p>
            <a:pPr marL="0" indent="0" algn="l">
              <a:lnSpc>
                <a:spcPts val="1800"/>
              </a:lnSpc>
              <a:buNone/>
            </a:pPr>
            <a:r>
              <a:rPr lang="en-US" sz="1400" b="1" dirty="0">
                <a:solidFill>
                  <a:srgbClr val="384653"/>
                </a:solidFill>
                <a:latin typeface="Barlow Bold" pitchFamily="34" charset="0"/>
                <a:ea typeface="Barlow Bold" pitchFamily="34" charset="-122"/>
                <a:cs typeface="Barlow Bold" pitchFamily="34" charset="-120"/>
              </a:rPr>
              <a:t>Section 33ABA</a:t>
            </a:r>
            <a:endParaRPr lang="en-US" sz="1400" dirty="0"/>
          </a:p>
        </p:txBody>
      </p:sp>
      <p:sp>
        <p:nvSpPr>
          <p:cNvPr id="15" name="Text 13"/>
          <p:cNvSpPr/>
          <p:nvPr/>
        </p:nvSpPr>
        <p:spPr>
          <a:xfrm>
            <a:off x="644723" y="5375910"/>
            <a:ext cx="6344722" cy="223838"/>
          </a:xfrm>
          <a:prstGeom prst="rect">
            <a:avLst/>
          </a:prstGeom>
          <a:noFill/>
          <a:ln/>
        </p:spPr>
        <p:txBody>
          <a:bodyPr wrap="none" lIns="0" tIns="0" rIns="0" bIns="0" rtlCol="0" anchor="t"/>
          <a:lstStyle/>
          <a:p>
            <a:pPr marL="0" indent="0" algn="l">
              <a:lnSpc>
                <a:spcPts val="1750"/>
              </a:lnSpc>
              <a:buNone/>
            </a:pPr>
            <a:r>
              <a:rPr lang="en-US" sz="1100" dirty="0">
                <a:solidFill>
                  <a:srgbClr val="384653"/>
                </a:solidFill>
                <a:latin typeface="Montserrat" pitchFamily="34" charset="0"/>
                <a:ea typeface="Montserrat" pitchFamily="34" charset="-122"/>
                <a:cs typeface="Montserrat" pitchFamily="34" charset="-120"/>
              </a:rPr>
              <a:t>Site Restoration Fund</a:t>
            </a:r>
            <a:endParaRPr lang="en-US" sz="1100" dirty="0"/>
          </a:p>
        </p:txBody>
      </p:sp>
      <p:sp>
        <p:nvSpPr>
          <p:cNvPr id="16" name="Shape 14"/>
          <p:cNvSpPr/>
          <p:nvPr/>
        </p:nvSpPr>
        <p:spPr>
          <a:xfrm>
            <a:off x="489585" y="5894784"/>
            <a:ext cx="6654998" cy="904042"/>
          </a:xfrm>
          <a:prstGeom prst="roundRect">
            <a:avLst>
              <a:gd name="adj" fmla="val 23214"/>
            </a:avLst>
          </a:prstGeom>
          <a:solidFill>
            <a:srgbClr val="FFFFFF"/>
          </a:solidFill>
          <a:ln w="15240">
            <a:solidFill>
              <a:srgbClr val="BACFDD"/>
            </a:solidFill>
            <a:prstDash val="solid"/>
          </a:ln>
        </p:spPr>
        <p:txBody>
          <a:bodyPr/>
          <a:lstStyle/>
          <a:p>
            <a:endParaRPr lang="en-IN"/>
          </a:p>
        </p:txBody>
      </p:sp>
      <p:sp>
        <p:nvSpPr>
          <p:cNvPr id="17" name="Text 15"/>
          <p:cNvSpPr/>
          <p:nvPr/>
        </p:nvSpPr>
        <p:spPr>
          <a:xfrm>
            <a:off x="644723" y="6049923"/>
            <a:ext cx="1840825" cy="230029"/>
          </a:xfrm>
          <a:prstGeom prst="rect">
            <a:avLst/>
          </a:prstGeom>
          <a:noFill/>
          <a:ln/>
        </p:spPr>
        <p:txBody>
          <a:bodyPr wrap="none" lIns="0" tIns="0" rIns="0" bIns="0" rtlCol="0" anchor="t"/>
          <a:lstStyle/>
          <a:p>
            <a:pPr marL="0" indent="0" algn="l">
              <a:lnSpc>
                <a:spcPts val="1800"/>
              </a:lnSpc>
              <a:buNone/>
            </a:pPr>
            <a:r>
              <a:rPr lang="en-US" sz="1400" b="1" dirty="0">
                <a:solidFill>
                  <a:srgbClr val="384653"/>
                </a:solidFill>
                <a:latin typeface="Barlow Bold" pitchFamily="34" charset="0"/>
                <a:ea typeface="Barlow Bold" pitchFamily="34" charset="-122"/>
                <a:cs typeface="Barlow Bold" pitchFamily="34" charset="-120"/>
              </a:rPr>
              <a:t>Section 33AC</a:t>
            </a:r>
            <a:endParaRPr lang="en-US" sz="1400" dirty="0"/>
          </a:p>
        </p:txBody>
      </p:sp>
      <p:sp>
        <p:nvSpPr>
          <p:cNvPr id="18" name="Text 16"/>
          <p:cNvSpPr/>
          <p:nvPr/>
        </p:nvSpPr>
        <p:spPr>
          <a:xfrm>
            <a:off x="644723" y="6419850"/>
            <a:ext cx="6344722" cy="223838"/>
          </a:xfrm>
          <a:prstGeom prst="rect">
            <a:avLst/>
          </a:prstGeom>
          <a:noFill/>
          <a:ln/>
        </p:spPr>
        <p:txBody>
          <a:bodyPr wrap="none" lIns="0" tIns="0" rIns="0" bIns="0" rtlCol="0" anchor="t"/>
          <a:lstStyle/>
          <a:p>
            <a:pPr marL="0" indent="0" algn="l">
              <a:lnSpc>
                <a:spcPts val="1750"/>
              </a:lnSpc>
              <a:buNone/>
            </a:pPr>
            <a:r>
              <a:rPr lang="en-US" sz="1100" dirty="0">
                <a:solidFill>
                  <a:srgbClr val="384653"/>
                </a:solidFill>
                <a:latin typeface="Montserrat" pitchFamily="34" charset="0"/>
                <a:ea typeface="Montserrat" pitchFamily="34" charset="-122"/>
                <a:cs typeface="Montserrat" pitchFamily="34" charset="-120"/>
              </a:rPr>
              <a:t>Reserves for shipping business (created before 31.3.2004)</a:t>
            </a:r>
            <a:endParaRPr lang="en-US" sz="1100" dirty="0"/>
          </a:p>
        </p:txBody>
      </p:sp>
      <p:sp>
        <p:nvSpPr>
          <p:cNvPr id="19" name="Text 17"/>
          <p:cNvSpPr/>
          <p:nvPr/>
        </p:nvSpPr>
        <p:spPr>
          <a:xfrm>
            <a:off x="7493437" y="1331714"/>
            <a:ext cx="2864763" cy="230029"/>
          </a:xfrm>
          <a:prstGeom prst="rect">
            <a:avLst/>
          </a:prstGeom>
          <a:noFill/>
          <a:ln/>
        </p:spPr>
        <p:txBody>
          <a:bodyPr wrap="none" lIns="0" tIns="0" rIns="0" bIns="0" rtlCol="0" anchor="t"/>
          <a:lstStyle/>
          <a:p>
            <a:pPr marL="0" indent="0" algn="l">
              <a:lnSpc>
                <a:spcPts val="1800"/>
              </a:lnSpc>
              <a:buNone/>
            </a:pPr>
            <a:r>
              <a:rPr lang="en-US" sz="1400" b="1" dirty="0">
                <a:solidFill>
                  <a:srgbClr val="2E3C4E"/>
                </a:solidFill>
                <a:latin typeface="Barlow Bold" pitchFamily="34" charset="0"/>
                <a:ea typeface="Barlow Bold" pitchFamily="34" charset="-122"/>
                <a:cs typeface="Barlow Bold" pitchFamily="34" charset="-120"/>
              </a:rPr>
              <a:t>Clause 25: Income under Section 41</a:t>
            </a:r>
            <a:endParaRPr lang="en-US" sz="1400" dirty="0"/>
          </a:p>
        </p:txBody>
      </p:sp>
      <p:sp>
        <p:nvSpPr>
          <p:cNvPr id="20" name="Shape 18"/>
          <p:cNvSpPr/>
          <p:nvPr/>
        </p:nvSpPr>
        <p:spPr>
          <a:xfrm>
            <a:off x="7493437" y="1719024"/>
            <a:ext cx="6654998" cy="904042"/>
          </a:xfrm>
          <a:prstGeom prst="roundRect">
            <a:avLst>
              <a:gd name="adj" fmla="val 23214"/>
            </a:avLst>
          </a:prstGeom>
          <a:solidFill>
            <a:srgbClr val="FFFFFF"/>
          </a:solidFill>
          <a:ln w="15240">
            <a:solidFill>
              <a:srgbClr val="BACFDD"/>
            </a:solidFill>
            <a:prstDash val="solid"/>
          </a:ln>
        </p:spPr>
        <p:txBody>
          <a:bodyPr/>
          <a:lstStyle/>
          <a:p>
            <a:endParaRPr lang="en-IN"/>
          </a:p>
        </p:txBody>
      </p:sp>
      <p:pic>
        <p:nvPicPr>
          <p:cNvPr id="21" name="Image 0" descr="preencoded.png"/>
          <p:cNvPicPr>
            <a:picLocks noChangeAspect="1"/>
          </p:cNvPicPr>
          <p:nvPr/>
        </p:nvPicPr>
        <p:blipFill>
          <a:blip r:embed="rId3"/>
          <a:stretch>
            <a:fillRect/>
          </a:stretch>
        </p:blipFill>
        <p:spPr>
          <a:xfrm>
            <a:off x="7493437" y="1719024"/>
            <a:ext cx="30480" cy="904042"/>
          </a:xfrm>
          <a:prstGeom prst="rect">
            <a:avLst/>
          </a:prstGeom>
        </p:spPr>
      </p:pic>
      <p:sp>
        <p:nvSpPr>
          <p:cNvPr id="22" name="Text 19"/>
          <p:cNvSpPr/>
          <p:nvPr/>
        </p:nvSpPr>
        <p:spPr>
          <a:xfrm>
            <a:off x="7679055" y="1874163"/>
            <a:ext cx="1840825" cy="230029"/>
          </a:xfrm>
          <a:prstGeom prst="rect">
            <a:avLst/>
          </a:prstGeom>
          <a:noFill/>
          <a:ln/>
        </p:spPr>
        <p:txBody>
          <a:bodyPr wrap="none" lIns="0" tIns="0" rIns="0" bIns="0" rtlCol="0" anchor="t"/>
          <a:lstStyle/>
          <a:p>
            <a:pPr marL="0" indent="0" algn="l">
              <a:lnSpc>
                <a:spcPts val="1800"/>
              </a:lnSpc>
              <a:buNone/>
            </a:pPr>
            <a:r>
              <a:rPr lang="en-US" sz="1400" b="1" dirty="0">
                <a:solidFill>
                  <a:srgbClr val="384653"/>
                </a:solidFill>
                <a:latin typeface="Barlow Bold" pitchFamily="34" charset="0"/>
                <a:ea typeface="Barlow Bold" pitchFamily="34" charset="-122"/>
                <a:cs typeface="Barlow Bold" pitchFamily="34" charset="-120"/>
              </a:rPr>
              <a:t>Section 41(1)</a:t>
            </a:r>
            <a:endParaRPr lang="en-US" sz="1400" dirty="0"/>
          </a:p>
        </p:txBody>
      </p:sp>
      <p:sp>
        <p:nvSpPr>
          <p:cNvPr id="23" name="Text 20"/>
          <p:cNvSpPr/>
          <p:nvPr/>
        </p:nvSpPr>
        <p:spPr>
          <a:xfrm>
            <a:off x="7679055" y="2244090"/>
            <a:ext cx="6314242" cy="223838"/>
          </a:xfrm>
          <a:prstGeom prst="rect">
            <a:avLst/>
          </a:prstGeom>
          <a:noFill/>
          <a:ln/>
        </p:spPr>
        <p:txBody>
          <a:bodyPr wrap="none" lIns="0" tIns="0" rIns="0" bIns="0" rtlCol="0" anchor="t"/>
          <a:lstStyle/>
          <a:p>
            <a:pPr marL="0" indent="0" algn="l">
              <a:lnSpc>
                <a:spcPts val="1750"/>
              </a:lnSpc>
              <a:buNone/>
            </a:pPr>
            <a:r>
              <a:rPr lang="en-US" sz="1100" dirty="0">
                <a:solidFill>
                  <a:srgbClr val="384653"/>
                </a:solidFill>
                <a:latin typeface="Montserrat" pitchFamily="34" charset="0"/>
                <a:ea typeface="Montserrat" pitchFamily="34" charset="-122"/>
                <a:cs typeface="Montserrat" pitchFamily="34" charset="-120"/>
              </a:rPr>
              <a:t>Recovery of previously allowed deductions</a:t>
            </a:r>
            <a:endParaRPr lang="en-US" sz="1100" dirty="0"/>
          </a:p>
        </p:txBody>
      </p:sp>
      <p:sp>
        <p:nvSpPr>
          <p:cNvPr id="24" name="Shape 21"/>
          <p:cNvSpPr/>
          <p:nvPr/>
        </p:nvSpPr>
        <p:spPr>
          <a:xfrm>
            <a:off x="7493437" y="2762964"/>
            <a:ext cx="6654998" cy="904042"/>
          </a:xfrm>
          <a:prstGeom prst="roundRect">
            <a:avLst>
              <a:gd name="adj" fmla="val 23214"/>
            </a:avLst>
          </a:prstGeom>
          <a:solidFill>
            <a:srgbClr val="FFFFFF"/>
          </a:solidFill>
          <a:ln w="15240">
            <a:solidFill>
              <a:srgbClr val="BACFDD"/>
            </a:solidFill>
            <a:prstDash val="solid"/>
          </a:ln>
        </p:spPr>
        <p:txBody>
          <a:bodyPr/>
          <a:lstStyle/>
          <a:p>
            <a:endParaRPr lang="en-IN"/>
          </a:p>
        </p:txBody>
      </p:sp>
      <p:pic>
        <p:nvPicPr>
          <p:cNvPr id="25" name="Image 1" descr="preencoded.png"/>
          <p:cNvPicPr>
            <a:picLocks noChangeAspect="1"/>
          </p:cNvPicPr>
          <p:nvPr/>
        </p:nvPicPr>
        <p:blipFill>
          <a:blip r:embed="rId3"/>
          <a:stretch>
            <a:fillRect/>
          </a:stretch>
        </p:blipFill>
        <p:spPr>
          <a:xfrm>
            <a:off x="7493437" y="2762964"/>
            <a:ext cx="30480" cy="904042"/>
          </a:xfrm>
          <a:prstGeom prst="rect">
            <a:avLst/>
          </a:prstGeom>
        </p:spPr>
      </p:pic>
      <p:sp>
        <p:nvSpPr>
          <p:cNvPr id="26" name="Text 22"/>
          <p:cNvSpPr/>
          <p:nvPr/>
        </p:nvSpPr>
        <p:spPr>
          <a:xfrm>
            <a:off x="7679055" y="2918103"/>
            <a:ext cx="1840825" cy="230029"/>
          </a:xfrm>
          <a:prstGeom prst="rect">
            <a:avLst/>
          </a:prstGeom>
          <a:noFill/>
          <a:ln/>
        </p:spPr>
        <p:txBody>
          <a:bodyPr wrap="none" lIns="0" tIns="0" rIns="0" bIns="0" rtlCol="0" anchor="t"/>
          <a:lstStyle/>
          <a:p>
            <a:pPr marL="0" indent="0" algn="l">
              <a:lnSpc>
                <a:spcPts val="1800"/>
              </a:lnSpc>
              <a:buNone/>
            </a:pPr>
            <a:r>
              <a:rPr lang="en-US" sz="1400" b="1" dirty="0">
                <a:solidFill>
                  <a:srgbClr val="384653"/>
                </a:solidFill>
                <a:latin typeface="Barlow Bold" pitchFamily="34" charset="0"/>
                <a:ea typeface="Barlow Bold" pitchFamily="34" charset="-122"/>
                <a:cs typeface="Barlow Bold" pitchFamily="34" charset="-120"/>
              </a:rPr>
              <a:t>Section 41(2)</a:t>
            </a:r>
            <a:endParaRPr lang="en-US" sz="1400" dirty="0"/>
          </a:p>
        </p:txBody>
      </p:sp>
      <p:sp>
        <p:nvSpPr>
          <p:cNvPr id="27" name="Text 23"/>
          <p:cNvSpPr/>
          <p:nvPr/>
        </p:nvSpPr>
        <p:spPr>
          <a:xfrm>
            <a:off x="7679055" y="3288030"/>
            <a:ext cx="6314242" cy="223838"/>
          </a:xfrm>
          <a:prstGeom prst="rect">
            <a:avLst/>
          </a:prstGeom>
          <a:noFill/>
          <a:ln/>
        </p:spPr>
        <p:txBody>
          <a:bodyPr wrap="none" lIns="0" tIns="0" rIns="0" bIns="0" rtlCol="0" anchor="t"/>
          <a:lstStyle/>
          <a:p>
            <a:pPr marL="0" indent="0" algn="l">
              <a:lnSpc>
                <a:spcPts val="1750"/>
              </a:lnSpc>
              <a:buNone/>
            </a:pPr>
            <a:r>
              <a:rPr lang="en-US" sz="1100" dirty="0">
                <a:solidFill>
                  <a:srgbClr val="384653"/>
                </a:solidFill>
                <a:latin typeface="Montserrat" pitchFamily="34" charset="0"/>
                <a:ea typeface="Montserrat" pitchFamily="34" charset="-122"/>
                <a:cs typeface="Montserrat" pitchFamily="34" charset="-120"/>
              </a:rPr>
              <a:t>Balancing charge for power undertakings</a:t>
            </a:r>
            <a:endParaRPr lang="en-US" sz="1100" dirty="0"/>
          </a:p>
        </p:txBody>
      </p:sp>
      <p:sp>
        <p:nvSpPr>
          <p:cNvPr id="28" name="Shape 24"/>
          <p:cNvSpPr/>
          <p:nvPr/>
        </p:nvSpPr>
        <p:spPr>
          <a:xfrm>
            <a:off x="7493437" y="3806904"/>
            <a:ext cx="6654998" cy="904042"/>
          </a:xfrm>
          <a:prstGeom prst="roundRect">
            <a:avLst>
              <a:gd name="adj" fmla="val 23214"/>
            </a:avLst>
          </a:prstGeom>
          <a:solidFill>
            <a:srgbClr val="FFFFFF"/>
          </a:solidFill>
          <a:ln w="15240">
            <a:solidFill>
              <a:srgbClr val="BACFDD"/>
            </a:solidFill>
            <a:prstDash val="solid"/>
          </a:ln>
        </p:spPr>
        <p:txBody>
          <a:bodyPr/>
          <a:lstStyle/>
          <a:p>
            <a:endParaRPr lang="en-IN"/>
          </a:p>
        </p:txBody>
      </p:sp>
      <p:pic>
        <p:nvPicPr>
          <p:cNvPr id="29" name="Image 2" descr="preencoded.png"/>
          <p:cNvPicPr>
            <a:picLocks noChangeAspect="1"/>
          </p:cNvPicPr>
          <p:nvPr/>
        </p:nvPicPr>
        <p:blipFill>
          <a:blip r:embed="rId3"/>
          <a:stretch>
            <a:fillRect/>
          </a:stretch>
        </p:blipFill>
        <p:spPr>
          <a:xfrm>
            <a:off x="7493437" y="3806904"/>
            <a:ext cx="30480" cy="904042"/>
          </a:xfrm>
          <a:prstGeom prst="rect">
            <a:avLst/>
          </a:prstGeom>
        </p:spPr>
      </p:pic>
      <p:sp>
        <p:nvSpPr>
          <p:cNvPr id="30" name="Text 25"/>
          <p:cNvSpPr/>
          <p:nvPr/>
        </p:nvSpPr>
        <p:spPr>
          <a:xfrm>
            <a:off x="7679055" y="3962043"/>
            <a:ext cx="1840825" cy="230029"/>
          </a:xfrm>
          <a:prstGeom prst="rect">
            <a:avLst/>
          </a:prstGeom>
          <a:noFill/>
          <a:ln/>
        </p:spPr>
        <p:txBody>
          <a:bodyPr wrap="none" lIns="0" tIns="0" rIns="0" bIns="0" rtlCol="0" anchor="t"/>
          <a:lstStyle/>
          <a:p>
            <a:pPr marL="0" indent="0" algn="l">
              <a:lnSpc>
                <a:spcPts val="1800"/>
              </a:lnSpc>
              <a:buNone/>
            </a:pPr>
            <a:r>
              <a:rPr lang="en-US" sz="1400" b="1" dirty="0">
                <a:solidFill>
                  <a:srgbClr val="384653"/>
                </a:solidFill>
                <a:latin typeface="Barlow Bold" pitchFamily="34" charset="0"/>
                <a:ea typeface="Barlow Bold" pitchFamily="34" charset="-122"/>
                <a:cs typeface="Barlow Bold" pitchFamily="34" charset="-120"/>
              </a:rPr>
              <a:t>Section 41(3)</a:t>
            </a:r>
            <a:endParaRPr lang="en-US" sz="1400" dirty="0"/>
          </a:p>
        </p:txBody>
      </p:sp>
      <p:sp>
        <p:nvSpPr>
          <p:cNvPr id="31" name="Text 26"/>
          <p:cNvSpPr/>
          <p:nvPr/>
        </p:nvSpPr>
        <p:spPr>
          <a:xfrm>
            <a:off x="7679055" y="4331970"/>
            <a:ext cx="6314242" cy="223838"/>
          </a:xfrm>
          <a:prstGeom prst="rect">
            <a:avLst/>
          </a:prstGeom>
          <a:noFill/>
          <a:ln/>
        </p:spPr>
        <p:txBody>
          <a:bodyPr wrap="none" lIns="0" tIns="0" rIns="0" bIns="0" rtlCol="0" anchor="t"/>
          <a:lstStyle/>
          <a:p>
            <a:pPr marL="0" indent="0" algn="l">
              <a:lnSpc>
                <a:spcPts val="1750"/>
              </a:lnSpc>
              <a:buNone/>
            </a:pPr>
            <a:r>
              <a:rPr lang="en-US" sz="1100" dirty="0">
                <a:solidFill>
                  <a:srgbClr val="384653"/>
                </a:solidFill>
                <a:latin typeface="Montserrat" pitchFamily="34" charset="0"/>
                <a:ea typeface="Montserrat" pitchFamily="34" charset="-122"/>
                <a:cs typeface="Montserrat" pitchFamily="34" charset="-120"/>
              </a:rPr>
              <a:t>Sale of scientific research assets</a:t>
            </a:r>
            <a:endParaRPr lang="en-US" sz="1100" dirty="0"/>
          </a:p>
        </p:txBody>
      </p:sp>
      <p:sp>
        <p:nvSpPr>
          <p:cNvPr id="32" name="Shape 27"/>
          <p:cNvSpPr/>
          <p:nvPr/>
        </p:nvSpPr>
        <p:spPr>
          <a:xfrm>
            <a:off x="7493437" y="4850844"/>
            <a:ext cx="6654998" cy="904042"/>
          </a:xfrm>
          <a:prstGeom prst="roundRect">
            <a:avLst>
              <a:gd name="adj" fmla="val 23214"/>
            </a:avLst>
          </a:prstGeom>
          <a:solidFill>
            <a:srgbClr val="FFFFFF"/>
          </a:solidFill>
          <a:ln w="15240">
            <a:solidFill>
              <a:srgbClr val="BACFDD"/>
            </a:solidFill>
            <a:prstDash val="solid"/>
          </a:ln>
        </p:spPr>
        <p:txBody>
          <a:bodyPr/>
          <a:lstStyle/>
          <a:p>
            <a:endParaRPr lang="en-IN"/>
          </a:p>
        </p:txBody>
      </p:sp>
      <p:pic>
        <p:nvPicPr>
          <p:cNvPr id="33" name="Image 3" descr="preencoded.png"/>
          <p:cNvPicPr>
            <a:picLocks noChangeAspect="1"/>
          </p:cNvPicPr>
          <p:nvPr/>
        </p:nvPicPr>
        <p:blipFill>
          <a:blip r:embed="rId3"/>
          <a:stretch>
            <a:fillRect/>
          </a:stretch>
        </p:blipFill>
        <p:spPr>
          <a:xfrm>
            <a:off x="7493437" y="4850844"/>
            <a:ext cx="30480" cy="904042"/>
          </a:xfrm>
          <a:prstGeom prst="rect">
            <a:avLst/>
          </a:prstGeom>
        </p:spPr>
      </p:pic>
      <p:sp>
        <p:nvSpPr>
          <p:cNvPr id="34" name="Text 28"/>
          <p:cNvSpPr/>
          <p:nvPr/>
        </p:nvSpPr>
        <p:spPr>
          <a:xfrm>
            <a:off x="7679055" y="5005983"/>
            <a:ext cx="1840825" cy="230029"/>
          </a:xfrm>
          <a:prstGeom prst="rect">
            <a:avLst/>
          </a:prstGeom>
          <a:noFill/>
          <a:ln/>
        </p:spPr>
        <p:txBody>
          <a:bodyPr wrap="none" lIns="0" tIns="0" rIns="0" bIns="0" rtlCol="0" anchor="t"/>
          <a:lstStyle/>
          <a:p>
            <a:pPr marL="0" indent="0" algn="l">
              <a:lnSpc>
                <a:spcPts val="1800"/>
              </a:lnSpc>
              <a:buNone/>
            </a:pPr>
            <a:r>
              <a:rPr lang="en-US" sz="1400" b="1" dirty="0">
                <a:solidFill>
                  <a:srgbClr val="384653"/>
                </a:solidFill>
                <a:latin typeface="Barlow Bold" pitchFamily="34" charset="0"/>
                <a:ea typeface="Barlow Bold" pitchFamily="34" charset="-122"/>
                <a:cs typeface="Barlow Bold" pitchFamily="34" charset="-120"/>
              </a:rPr>
              <a:t>Section 41(4)</a:t>
            </a:r>
            <a:endParaRPr lang="en-US" sz="1400" dirty="0"/>
          </a:p>
        </p:txBody>
      </p:sp>
      <p:sp>
        <p:nvSpPr>
          <p:cNvPr id="35" name="Text 29"/>
          <p:cNvSpPr/>
          <p:nvPr/>
        </p:nvSpPr>
        <p:spPr>
          <a:xfrm>
            <a:off x="7679055" y="5375910"/>
            <a:ext cx="6314242" cy="223838"/>
          </a:xfrm>
          <a:prstGeom prst="rect">
            <a:avLst/>
          </a:prstGeom>
          <a:noFill/>
          <a:ln/>
        </p:spPr>
        <p:txBody>
          <a:bodyPr wrap="none" lIns="0" tIns="0" rIns="0" bIns="0" rtlCol="0" anchor="t"/>
          <a:lstStyle/>
          <a:p>
            <a:pPr marL="0" indent="0" algn="l">
              <a:lnSpc>
                <a:spcPts val="1750"/>
              </a:lnSpc>
              <a:buNone/>
            </a:pPr>
            <a:r>
              <a:rPr lang="en-US" sz="1100" dirty="0">
                <a:solidFill>
                  <a:srgbClr val="384653"/>
                </a:solidFill>
                <a:latin typeface="Montserrat" pitchFamily="34" charset="0"/>
                <a:ea typeface="Montserrat" pitchFamily="34" charset="-122"/>
                <a:cs typeface="Montserrat" pitchFamily="34" charset="-120"/>
              </a:rPr>
              <a:t>Recovery of bad debts previously written off</a:t>
            </a:r>
            <a:endParaRPr lang="en-US" sz="1100" dirty="0"/>
          </a:p>
        </p:txBody>
      </p:sp>
      <p:sp>
        <p:nvSpPr>
          <p:cNvPr id="36" name="Shape 30"/>
          <p:cNvSpPr/>
          <p:nvPr/>
        </p:nvSpPr>
        <p:spPr>
          <a:xfrm>
            <a:off x="7493437" y="5894784"/>
            <a:ext cx="6654998" cy="904042"/>
          </a:xfrm>
          <a:prstGeom prst="roundRect">
            <a:avLst>
              <a:gd name="adj" fmla="val 23214"/>
            </a:avLst>
          </a:prstGeom>
          <a:solidFill>
            <a:srgbClr val="FFFFFF"/>
          </a:solidFill>
          <a:ln w="15240">
            <a:solidFill>
              <a:srgbClr val="BACFDD"/>
            </a:solidFill>
            <a:prstDash val="solid"/>
          </a:ln>
        </p:spPr>
        <p:txBody>
          <a:bodyPr/>
          <a:lstStyle/>
          <a:p>
            <a:endParaRPr lang="en-IN"/>
          </a:p>
        </p:txBody>
      </p:sp>
      <p:pic>
        <p:nvPicPr>
          <p:cNvPr id="37" name="Image 4" descr="preencoded.png"/>
          <p:cNvPicPr>
            <a:picLocks noChangeAspect="1"/>
          </p:cNvPicPr>
          <p:nvPr/>
        </p:nvPicPr>
        <p:blipFill>
          <a:blip r:embed="rId3"/>
          <a:stretch>
            <a:fillRect/>
          </a:stretch>
        </p:blipFill>
        <p:spPr>
          <a:xfrm>
            <a:off x="7493437" y="5894784"/>
            <a:ext cx="30480" cy="904042"/>
          </a:xfrm>
          <a:prstGeom prst="rect">
            <a:avLst/>
          </a:prstGeom>
        </p:spPr>
      </p:pic>
      <p:sp>
        <p:nvSpPr>
          <p:cNvPr id="38" name="Text 31"/>
          <p:cNvSpPr/>
          <p:nvPr/>
        </p:nvSpPr>
        <p:spPr>
          <a:xfrm>
            <a:off x="7679055" y="6049923"/>
            <a:ext cx="1840825" cy="230029"/>
          </a:xfrm>
          <a:prstGeom prst="rect">
            <a:avLst/>
          </a:prstGeom>
          <a:noFill/>
          <a:ln/>
        </p:spPr>
        <p:txBody>
          <a:bodyPr wrap="none" lIns="0" tIns="0" rIns="0" bIns="0" rtlCol="0" anchor="t"/>
          <a:lstStyle/>
          <a:p>
            <a:pPr marL="0" indent="0" algn="l">
              <a:lnSpc>
                <a:spcPts val="1800"/>
              </a:lnSpc>
              <a:buNone/>
            </a:pPr>
            <a:r>
              <a:rPr lang="en-US" sz="1400" b="1" dirty="0">
                <a:solidFill>
                  <a:srgbClr val="384653"/>
                </a:solidFill>
                <a:latin typeface="Barlow Bold" pitchFamily="34" charset="0"/>
                <a:ea typeface="Barlow Bold" pitchFamily="34" charset="-122"/>
                <a:cs typeface="Barlow Bold" pitchFamily="34" charset="-120"/>
              </a:rPr>
              <a:t>Section 41(4A)</a:t>
            </a:r>
            <a:endParaRPr lang="en-US" sz="1400" dirty="0"/>
          </a:p>
        </p:txBody>
      </p:sp>
      <p:sp>
        <p:nvSpPr>
          <p:cNvPr id="39" name="Text 32"/>
          <p:cNvSpPr/>
          <p:nvPr/>
        </p:nvSpPr>
        <p:spPr>
          <a:xfrm>
            <a:off x="7679055" y="6419850"/>
            <a:ext cx="6314242" cy="223838"/>
          </a:xfrm>
          <a:prstGeom prst="rect">
            <a:avLst/>
          </a:prstGeom>
          <a:noFill/>
          <a:ln/>
        </p:spPr>
        <p:txBody>
          <a:bodyPr wrap="none" lIns="0" tIns="0" rIns="0" bIns="0" rtlCol="0" anchor="t"/>
          <a:lstStyle/>
          <a:p>
            <a:pPr marL="0" indent="0" algn="l">
              <a:lnSpc>
                <a:spcPts val="1750"/>
              </a:lnSpc>
              <a:buNone/>
            </a:pPr>
            <a:r>
              <a:rPr lang="en-US" sz="1100" dirty="0">
                <a:solidFill>
                  <a:srgbClr val="384653"/>
                </a:solidFill>
                <a:latin typeface="Montserrat" pitchFamily="34" charset="0"/>
                <a:ea typeface="Montserrat" pitchFamily="34" charset="-122"/>
                <a:cs typeface="Montserrat" pitchFamily="34" charset="-120"/>
              </a:rPr>
              <a:t>Withdrawal from special reserve under 36(1)(viii)</a:t>
            </a:r>
            <a:endParaRPr lang="en-US" sz="1100" dirty="0"/>
          </a:p>
        </p:txBody>
      </p:sp>
      <p:sp>
        <p:nvSpPr>
          <p:cNvPr id="40" name="Shape 33"/>
          <p:cNvSpPr/>
          <p:nvPr/>
        </p:nvSpPr>
        <p:spPr>
          <a:xfrm>
            <a:off x="489585" y="7113389"/>
            <a:ext cx="13651230" cy="594360"/>
          </a:xfrm>
          <a:prstGeom prst="roundRect">
            <a:avLst>
              <a:gd name="adj" fmla="val 35309"/>
            </a:avLst>
          </a:prstGeom>
          <a:solidFill>
            <a:srgbClr val="FFB3B4"/>
          </a:solidFill>
          <a:ln/>
        </p:spPr>
        <p:txBody>
          <a:bodyPr/>
          <a:lstStyle/>
          <a:p>
            <a:endParaRPr lang="en-IN"/>
          </a:p>
        </p:txBody>
      </p:sp>
      <p:pic>
        <p:nvPicPr>
          <p:cNvPr id="41" name="Image 5" descr="preencoded.png"/>
          <p:cNvPicPr>
            <a:picLocks noChangeAspect="1"/>
          </p:cNvPicPr>
          <p:nvPr/>
        </p:nvPicPr>
        <p:blipFill>
          <a:blip r:embed="rId4"/>
          <a:stretch>
            <a:fillRect/>
          </a:stretch>
        </p:blipFill>
        <p:spPr>
          <a:xfrm>
            <a:off x="629483" y="7325678"/>
            <a:ext cx="174784" cy="139898"/>
          </a:xfrm>
          <a:prstGeom prst="rect">
            <a:avLst/>
          </a:prstGeom>
        </p:spPr>
      </p:pic>
      <p:sp>
        <p:nvSpPr>
          <p:cNvPr id="42" name="Text 34"/>
          <p:cNvSpPr/>
          <p:nvPr/>
        </p:nvSpPr>
        <p:spPr>
          <a:xfrm>
            <a:off x="944166" y="7288173"/>
            <a:ext cx="13056751" cy="223838"/>
          </a:xfrm>
          <a:prstGeom prst="rect">
            <a:avLst/>
          </a:prstGeom>
          <a:noFill/>
          <a:ln/>
        </p:spPr>
        <p:txBody>
          <a:bodyPr wrap="none" lIns="0" tIns="0" rIns="0" bIns="0" rtlCol="0" anchor="t"/>
          <a:lstStyle/>
          <a:p>
            <a:pPr marL="0" indent="0" algn="l">
              <a:lnSpc>
                <a:spcPts val="1750"/>
              </a:lnSpc>
              <a:buNone/>
            </a:pPr>
            <a:r>
              <a:rPr lang="en-US" sz="1100" b="1" dirty="0">
                <a:solidFill>
                  <a:srgbClr val="000000"/>
                </a:solidFill>
                <a:latin typeface="Montserrat" pitchFamily="34" charset="0"/>
                <a:ea typeface="Montserrat" pitchFamily="34" charset="-122"/>
                <a:cs typeface="Montserrat" pitchFamily="34" charset="-120"/>
              </a:rPr>
              <a:t>Common Mistake:</a:t>
            </a:r>
            <a:r>
              <a:rPr lang="en-US" sz="1100" dirty="0">
                <a:solidFill>
                  <a:srgbClr val="000000"/>
                </a:solidFill>
                <a:latin typeface="Montserrat" pitchFamily="34" charset="0"/>
                <a:ea typeface="Montserrat" pitchFamily="34" charset="-122"/>
                <a:cs typeface="Montserrat" pitchFamily="34" charset="-120"/>
              </a:rPr>
              <a:t> Not reporting amounts that haven't been credited to the profit and loss account. These clauses require reporting irrespective of accounting treatment.</a:t>
            </a:r>
            <a:endParaRPr lang="en-US" sz="11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04033" y="2012593"/>
            <a:ext cx="10332720" cy="5760720"/>
          </a:xfrm>
          <a:custGeom>
            <a:avLst/>
            <a:gdLst/>
            <a:ahLst/>
            <a:cxnLst/>
            <a:rect l="l" t="t" r="r" b="b"/>
            <a:pathLst>
              <a:path w="8610600" h="4800600">
                <a:moveTo>
                  <a:pt x="0" y="0"/>
                </a:moveTo>
                <a:lnTo>
                  <a:pt x="8610600" y="0"/>
                </a:lnTo>
                <a:lnTo>
                  <a:pt x="8610600" y="4800600"/>
                </a:lnTo>
                <a:lnTo>
                  <a:pt x="0" y="4800600"/>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197608" y="1968368"/>
            <a:ext cx="10145268" cy="5642186"/>
          </a:xfrm>
          <a:prstGeom prst="rect">
            <a:avLst/>
          </a:prstGeom>
        </p:spPr>
        <p:txBody>
          <a:bodyPr vert="horz" wrap="square" lIns="0" tIns="15240" rIns="0" bIns="0" rtlCol="0">
            <a:spAutoFit/>
          </a:bodyPr>
          <a:lstStyle/>
          <a:p>
            <a:pPr marL="397764" marR="6096" indent="-383286" algn="just" defTabSz="1097280">
              <a:lnSpc>
                <a:spcPct val="150000"/>
              </a:lnSpc>
              <a:spcBef>
                <a:spcPts val="120"/>
              </a:spcBef>
              <a:buSzPct val="59090"/>
              <a:buFont typeface="Wingdings"/>
              <a:buChar char=""/>
              <a:tabLst>
                <a:tab pos="399288" algn="l"/>
              </a:tabLst>
            </a:pPr>
            <a:r>
              <a:rPr sz="2640" kern="0" dirty="0">
                <a:solidFill>
                  <a:sysClr val="windowText" lastClr="000000"/>
                </a:solidFill>
                <a:latin typeface="Calibri"/>
                <a:cs typeface="Calibri"/>
              </a:rPr>
              <a:t>Any</a:t>
            </a:r>
            <a:r>
              <a:rPr sz="2640" kern="0" spc="168" dirty="0">
                <a:solidFill>
                  <a:sysClr val="windowText" lastClr="000000"/>
                </a:solidFill>
                <a:latin typeface="Calibri"/>
                <a:cs typeface="Calibri"/>
              </a:rPr>
              <a:t> </a:t>
            </a:r>
            <a:r>
              <a:rPr sz="2640" kern="0" dirty="0">
                <a:solidFill>
                  <a:sysClr val="windowText" lastClr="000000"/>
                </a:solidFill>
                <a:latin typeface="Calibri"/>
                <a:cs typeface="Calibri"/>
              </a:rPr>
              <a:t>Payment</a:t>
            </a:r>
            <a:r>
              <a:rPr sz="2640" kern="0" spc="180" dirty="0">
                <a:solidFill>
                  <a:sysClr val="windowText" lastClr="000000"/>
                </a:solidFill>
                <a:latin typeface="Calibri"/>
                <a:cs typeface="Calibri"/>
              </a:rPr>
              <a:t> </a:t>
            </a:r>
            <a:r>
              <a:rPr sz="2640" kern="0" dirty="0">
                <a:solidFill>
                  <a:sysClr val="windowText" lastClr="000000"/>
                </a:solidFill>
                <a:latin typeface="Calibri"/>
                <a:cs typeface="Calibri"/>
              </a:rPr>
              <a:t>made</a:t>
            </a:r>
            <a:r>
              <a:rPr sz="2640" kern="0" spc="186" dirty="0">
                <a:solidFill>
                  <a:sysClr val="windowText" lastClr="000000"/>
                </a:solidFill>
                <a:latin typeface="Calibri"/>
                <a:cs typeface="Calibri"/>
              </a:rPr>
              <a:t> </a:t>
            </a:r>
            <a:r>
              <a:rPr sz="2640" kern="0" dirty="0">
                <a:solidFill>
                  <a:sysClr val="windowText" lastClr="000000"/>
                </a:solidFill>
                <a:latin typeface="Calibri"/>
                <a:cs typeface="Calibri"/>
              </a:rPr>
              <a:t>by</a:t>
            </a:r>
            <a:r>
              <a:rPr sz="2640" kern="0" spc="174" dirty="0">
                <a:solidFill>
                  <a:sysClr val="windowText" lastClr="000000"/>
                </a:solidFill>
                <a:latin typeface="Calibri"/>
                <a:cs typeface="Calibri"/>
              </a:rPr>
              <a:t> </a:t>
            </a:r>
            <a:r>
              <a:rPr sz="2640" kern="0" dirty="0">
                <a:solidFill>
                  <a:sysClr val="windowText" lastClr="000000"/>
                </a:solidFill>
                <a:latin typeface="Calibri"/>
                <a:cs typeface="Calibri"/>
              </a:rPr>
              <a:t>AOP</a:t>
            </a:r>
            <a:r>
              <a:rPr sz="2640" kern="0" spc="180" dirty="0">
                <a:solidFill>
                  <a:sysClr val="windowText" lastClr="000000"/>
                </a:solidFill>
                <a:latin typeface="Calibri"/>
                <a:cs typeface="Calibri"/>
              </a:rPr>
              <a:t> </a:t>
            </a:r>
            <a:r>
              <a:rPr sz="2640" kern="0" dirty="0">
                <a:solidFill>
                  <a:sysClr val="windowText" lastClr="000000"/>
                </a:solidFill>
                <a:latin typeface="Calibri"/>
                <a:cs typeface="Calibri"/>
              </a:rPr>
              <a:t>to</a:t>
            </a:r>
            <a:r>
              <a:rPr sz="2640" kern="0" spc="180" dirty="0">
                <a:solidFill>
                  <a:sysClr val="windowText" lastClr="000000"/>
                </a:solidFill>
                <a:latin typeface="Calibri"/>
                <a:cs typeface="Calibri"/>
              </a:rPr>
              <a:t> </a:t>
            </a:r>
            <a:r>
              <a:rPr sz="2640" kern="0" dirty="0">
                <a:solidFill>
                  <a:sysClr val="windowText" lastClr="000000"/>
                </a:solidFill>
                <a:latin typeface="Calibri"/>
                <a:cs typeface="Calibri"/>
              </a:rPr>
              <a:t>its</a:t>
            </a:r>
            <a:r>
              <a:rPr sz="2640" kern="0" spc="192" dirty="0">
                <a:solidFill>
                  <a:sysClr val="windowText" lastClr="000000"/>
                </a:solidFill>
                <a:latin typeface="Calibri"/>
                <a:cs typeface="Calibri"/>
              </a:rPr>
              <a:t> </a:t>
            </a:r>
            <a:r>
              <a:rPr sz="2640" kern="0" dirty="0">
                <a:solidFill>
                  <a:sysClr val="windowText" lastClr="000000"/>
                </a:solidFill>
                <a:latin typeface="Calibri"/>
                <a:cs typeface="Calibri"/>
              </a:rPr>
              <a:t>member</a:t>
            </a:r>
            <a:r>
              <a:rPr sz="2640" kern="0" spc="174" dirty="0">
                <a:solidFill>
                  <a:sysClr val="windowText" lastClr="000000"/>
                </a:solidFill>
                <a:latin typeface="Calibri"/>
                <a:cs typeface="Calibri"/>
              </a:rPr>
              <a:t> </a:t>
            </a:r>
            <a:r>
              <a:rPr sz="2640" kern="0" dirty="0">
                <a:solidFill>
                  <a:sysClr val="windowText" lastClr="000000"/>
                </a:solidFill>
                <a:latin typeface="Calibri"/>
                <a:cs typeface="Calibri"/>
              </a:rPr>
              <a:t>for</a:t>
            </a:r>
            <a:r>
              <a:rPr sz="2640" kern="0" spc="174" dirty="0">
                <a:solidFill>
                  <a:sysClr val="windowText" lastClr="000000"/>
                </a:solidFill>
                <a:latin typeface="Calibri"/>
                <a:cs typeface="Calibri"/>
              </a:rPr>
              <a:t> </a:t>
            </a:r>
            <a:r>
              <a:rPr sz="2640" kern="0" dirty="0">
                <a:solidFill>
                  <a:sysClr val="windowText" lastClr="000000"/>
                </a:solidFill>
                <a:latin typeface="Calibri"/>
                <a:cs typeface="Calibri"/>
              </a:rPr>
              <a:t>supply</a:t>
            </a:r>
            <a:r>
              <a:rPr sz="2640" kern="0" spc="174"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174" dirty="0">
                <a:solidFill>
                  <a:sysClr val="windowText" lastClr="000000"/>
                </a:solidFill>
                <a:latin typeface="Calibri"/>
                <a:cs typeface="Calibri"/>
              </a:rPr>
              <a:t> </a:t>
            </a:r>
            <a:r>
              <a:rPr sz="2640" kern="0" dirty="0">
                <a:solidFill>
                  <a:sysClr val="windowText" lastClr="000000"/>
                </a:solidFill>
                <a:latin typeface="Calibri"/>
                <a:cs typeface="Calibri"/>
              </a:rPr>
              <a:t>goods</a:t>
            </a:r>
            <a:r>
              <a:rPr sz="2640" kern="0" spc="180" dirty="0">
                <a:solidFill>
                  <a:sysClr val="windowText" lastClr="000000"/>
                </a:solidFill>
                <a:latin typeface="Calibri"/>
                <a:cs typeface="Calibri"/>
              </a:rPr>
              <a:t> </a:t>
            </a:r>
            <a:r>
              <a:rPr sz="2640" kern="0" spc="-12" dirty="0">
                <a:solidFill>
                  <a:sysClr val="windowText" lastClr="000000"/>
                </a:solidFill>
                <a:latin typeface="Calibri"/>
                <a:cs typeface="Calibri"/>
              </a:rPr>
              <a:t>should 	</a:t>
            </a:r>
            <a:r>
              <a:rPr sz="2640" kern="0" dirty="0">
                <a:solidFill>
                  <a:sysClr val="windowText" lastClr="000000"/>
                </a:solidFill>
                <a:latin typeface="Calibri"/>
                <a:cs typeface="Calibri"/>
              </a:rPr>
              <a:t>be</a:t>
            </a:r>
            <a:r>
              <a:rPr sz="2640" kern="0" spc="-18" dirty="0">
                <a:solidFill>
                  <a:sysClr val="windowText" lastClr="000000"/>
                </a:solidFill>
                <a:latin typeface="Calibri"/>
                <a:cs typeface="Calibri"/>
              </a:rPr>
              <a:t> </a:t>
            </a:r>
            <a:r>
              <a:rPr sz="2640" kern="0" spc="-12" dirty="0">
                <a:solidFill>
                  <a:sysClr val="windowText" lastClr="000000"/>
                </a:solidFill>
                <a:latin typeface="Calibri"/>
                <a:cs typeface="Calibri"/>
              </a:rPr>
              <a:t>reported.</a:t>
            </a:r>
            <a:endParaRPr sz="2640" kern="0">
              <a:solidFill>
                <a:sysClr val="windowText" lastClr="000000"/>
              </a:solidFill>
              <a:latin typeface="Calibri"/>
              <a:cs typeface="Calibri"/>
            </a:endParaRPr>
          </a:p>
          <a:p>
            <a:pPr marL="398526" marR="6096" indent="-384048" algn="just" defTabSz="1097280">
              <a:lnSpc>
                <a:spcPct val="150000"/>
              </a:lnSpc>
              <a:spcBef>
                <a:spcPts val="834"/>
              </a:spcBef>
              <a:buSzPct val="59090"/>
              <a:buFont typeface="Wingdings"/>
              <a:buChar char=""/>
              <a:tabLst>
                <a:tab pos="398526" algn="l"/>
              </a:tabLst>
            </a:pPr>
            <a:r>
              <a:rPr sz="2640" b="1" kern="0" dirty="0">
                <a:solidFill>
                  <a:sysClr val="windowText" lastClr="000000"/>
                </a:solidFill>
                <a:latin typeface="Calibri"/>
                <a:cs typeface="Calibri"/>
              </a:rPr>
              <a:t>“Specific</a:t>
            </a:r>
            <a:r>
              <a:rPr sz="2640" b="1" kern="0" spc="90" dirty="0">
                <a:solidFill>
                  <a:sysClr val="windowText" lastClr="000000"/>
                </a:solidFill>
                <a:latin typeface="Calibri"/>
                <a:cs typeface="Calibri"/>
              </a:rPr>
              <a:t>  </a:t>
            </a:r>
            <a:r>
              <a:rPr sz="2640" b="1" kern="0" dirty="0">
                <a:solidFill>
                  <a:sysClr val="windowText" lastClr="000000"/>
                </a:solidFill>
                <a:latin typeface="Calibri"/>
                <a:cs typeface="Calibri"/>
              </a:rPr>
              <a:t>Person”</a:t>
            </a:r>
            <a:r>
              <a:rPr sz="2640" b="1" kern="0" spc="96" dirty="0">
                <a:solidFill>
                  <a:sysClr val="windowText" lastClr="000000"/>
                </a:solidFill>
                <a:latin typeface="Calibri"/>
                <a:cs typeface="Calibri"/>
              </a:rPr>
              <a:t>  </a:t>
            </a:r>
            <a:r>
              <a:rPr sz="2640" kern="0" dirty="0">
                <a:solidFill>
                  <a:sysClr val="windowText" lastClr="000000"/>
                </a:solidFill>
                <a:latin typeface="Calibri"/>
                <a:cs typeface="Calibri"/>
              </a:rPr>
              <a:t>means</a:t>
            </a:r>
            <a:r>
              <a:rPr sz="2640" kern="0" spc="84" dirty="0">
                <a:solidFill>
                  <a:sysClr val="windowText" lastClr="000000"/>
                </a:solidFill>
                <a:latin typeface="Calibri"/>
                <a:cs typeface="Calibri"/>
              </a:rPr>
              <a:t>  </a:t>
            </a:r>
            <a:r>
              <a:rPr sz="2640" kern="0" dirty="0">
                <a:solidFill>
                  <a:sysClr val="windowText" lastClr="000000"/>
                </a:solidFill>
                <a:latin typeface="Calibri"/>
                <a:cs typeface="Calibri"/>
              </a:rPr>
              <a:t>relative,</a:t>
            </a:r>
            <a:r>
              <a:rPr sz="2640" kern="0" spc="90" dirty="0">
                <a:solidFill>
                  <a:sysClr val="windowText" lastClr="000000"/>
                </a:solidFill>
                <a:latin typeface="Calibri"/>
                <a:cs typeface="Calibri"/>
              </a:rPr>
              <a:t>  </a:t>
            </a:r>
            <a:r>
              <a:rPr sz="2640" kern="0" dirty="0">
                <a:solidFill>
                  <a:sysClr val="windowText" lastClr="000000"/>
                </a:solidFill>
                <a:latin typeface="Calibri"/>
                <a:cs typeface="Calibri"/>
              </a:rPr>
              <a:t>partners,</a:t>
            </a:r>
            <a:r>
              <a:rPr sz="2640" kern="0" spc="90" dirty="0">
                <a:solidFill>
                  <a:sysClr val="windowText" lastClr="000000"/>
                </a:solidFill>
                <a:latin typeface="Calibri"/>
                <a:cs typeface="Calibri"/>
              </a:rPr>
              <a:t>  </a:t>
            </a:r>
            <a:r>
              <a:rPr sz="2640" kern="0" dirty="0">
                <a:solidFill>
                  <a:sysClr val="windowText" lastClr="000000"/>
                </a:solidFill>
                <a:latin typeface="Calibri"/>
                <a:cs typeface="Calibri"/>
              </a:rPr>
              <a:t>members,</a:t>
            </a:r>
            <a:r>
              <a:rPr sz="2640" kern="0" spc="84" dirty="0">
                <a:solidFill>
                  <a:sysClr val="windowText" lastClr="000000"/>
                </a:solidFill>
                <a:latin typeface="Calibri"/>
                <a:cs typeface="Calibri"/>
              </a:rPr>
              <a:t>  </a:t>
            </a:r>
            <a:r>
              <a:rPr sz="2640" kern="0" dirty="0">
                <a:solidFill>
                  <a:sysClr val="windowText" lastClr="000000"/>
                </a:solidFill>
                <a:latin typeface="Calibri"/>
                <a:cs typeface="Calibri"/>
              </a:rPr>
              <a:t>directors</a:t>
            </a:r>
            <a:r>
              <a:rPr sz="2640" kern="0" spc="84" dirty="0">
                <a:solidFill>
                  <a:sysClr val="windowText" lastClr="000000"/>
                </a:solidFill>
                <a:latin typeface="Calibri"/>
                <a:cs typeface="Calibri"/>
              </a:rPr>
              <a:t>  </a:t>
            </a:r>
            <a:r>
              <a:rPr sz="2640" kern="0" spc="-30" dirty="0">
                <a:solidFill>
                  <a:sysClr val="windowText" lastClr="000000"/>
                </a:solidFill>
                <a:latin typeface="Calibri"/>
                <a:cs typeface="Calibri"/>
              </a:rPr>
              <a:t>or </a:t>
            </a:r>
            <a:r>
              <a:rPr sz="2640" kern="0" dirty="0">
                <a:solidFill>
                  <a:sysClr val="windowText" lastClr="000000"/>
                </a:solidFill>
                <a:latin typeface="Calibri"/>
                <a:cs typeface="Calibri"/>
              </a:rPr>
              <a:t>person</a:t>
            </a:r>
            <a:r>
              <a:rPr sz="2640" kern="0" spc="-84" dirty="0">
                <a:solidFill>
                  <a:sysClr val="windowText" lastClr="000000"/>
                </a:solidFill>
                <a:latin typeface="Calibri"/>
                <a:cs typeface="Calibri"/>
              </a:rPr>
              <a:t> </a:t>
            </a:r>
            <a:r>
              <a:rPr sz="2640" kern="0" dirty="0">
                <a:solidFill>
                  <a:sysClr val="windowText" lastClr="000000"/>
                </a:solidFill>
                <a:latin typeface="Calibri"/>
                <a:cs typeface="Calibri"/>
              </a:rPr>
              <a:t>having</a:t>
            </a:r>
            <a:r>
              <a:rPr sz="2640" kern="0" spc="-78" dirty="0">
                <a:solidFill>
                  <a:sysClr val="windowText" lastClr="000000"/>
                </a:solidFill>
                <a:latin typeface="Calibri"/>
                <a:cs typeface="Calibri"/>
              </a:rPr>
              <a:t> </a:t>
            </a:r>
            <a:r>
              <a:rPr sz="2640" kern="0" spc="-12" dirty="0">
                <a:solidFill>
                  <a:sysClr val="windowText" lastClr="000000"/>
                </a:solidFill>
                <a:latin typeface="Calibri"/>
                <a:cs typeface="Calibri"/>
              </a:rPr>
              <a:t>substantial</a:t>
            </a:r>
            <a:r>
              <a:rPr sz="2640" kern="0" spc="-60" dirty="0">
                <a:solidFill>
                  <a:sysClr val="windowText" lastClr="000000"/>
                </a:solidFill>
                <a:latin typeface="Calibri"/>
                <a:cs typeface="Calibri"/>
              </a:rPr>
              <a:t> </a:t>
            </a:r>
            <a:r>
              <a:rPr sz="2640" kern="0" spc="-12" dirty="0">
                <a:solidFill>
                  <a:sysClr val="windowText" lastClr="000000"/>
                </a:solidFill>
                <a:latin typeface="Calibri"/>
                <a:cs typeface="Calibri"/>
              </a:rPr>
              <a:t>interest.</a:t>
            </a:r>
            <a:endParaRPr sz="2640" kern="0">
              <a:solidFill>
                <a:sysClr val="windowText" lastClr="000000"/>
              </a:solidFill>
              <a:latin typeface="Calibri"/>
              <a:cs typeface="Calibri"/>
            </a:endParaRPr>
          </a:p>
          <a:p>
            <a:pPr marL="395478" marR="10668" indent="-381000" algn="just" defTabSz="1097280">
              <a:lnSpc>
                <a:spcPct val="150000"/>
              </a:lnSpc>
              <a:spcBef>
                <a:spcPts val="834"/>
              </a:spcBef>
              <a:buSzPct val="59090"/>
              <a:buFont typeface="Wingdings"/>
              <a:buChar char=""/>
              <a:tabLst>
                <a:tab pos="395478" algn="l"/>
                <a:tab pos="397764" algn="l"/>
              </a:tabLst>
            </a:pPr>
            <a:r>
              <a:rPr sz="2640" kern="0" dirty="0">
                <a:solidFill>
                  <a:sysClr val="windowText" lastClr="000000"/>
                </a:solidFill>
                <a:latin typeface="Calibri"/>
                <a:cs typeface="Calibri"/>
              </a:rPr>
              <a:t>	A</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person</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will</a:t>
            </a:r>
            <a:r>
              <a:rPr sz="2640" kern="0" spc="18" dirty="0">
                <a:solidFill>
                  <a:sysClr val="windowText" lastClr="000000"/>
                </a:solidFill>
                <a:latin typeface="Calibri"/>
                <a:cs typeface="Calibri"/>
              </a:rPr>
              <a:t> </a:t>
            </a:r>
            <a:r>
              <a:rPr sz="2640" kern="0" dirty="0">
                <a:solidFill>
                  <a:sysClr val="windowText" lastClr="000000"/>
                </a:solidFill>
                <a:latin typeface="Calibri"/>
                <a:cs typeface="Calibri"/>
              </a:rPr>
              <a:t>be</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deemed</a:t>
            </a:r>
            <a:r>
              <a:rPr sz="2640" kern="0" spc="18" dirty="0">
                <a:solidFill>
                  <a:sysClr val="windowText" lastClr="000000"/>
                </a:solidFill>
                <a:latin typeface="Calibri"/>
                <a:cs typeface="Calibri"/>
              </a:rPr>
              <a:t> </a:t>
            </a:r>
            <a:r>
              <a:rPr sz="2640" kern="0" dirty="0">
                <a:solidFill>
                  <a:sysClr val="windowText" lastClr="000000"/>
                </a:solidFill>
                <a:latin typeface="Calibri"/>
                <a:cs typeface="Calibri"/>
              </a:rPr>
              <a:t>to</a:t>
            </a:r>
            <a:r>
              <a:rPr sz="2640" kern="0" spc="12" dirty="0">
                <a:solidFill>
                  <a:sysClr val="windowText" lastClr="000000"/>
                </a:solidFill>
                <a:latin typeface="Calibri"/>
                <a:cs typeface="Calibri"/>
              </a:rPr>
              <a:t> </a:t>
            </a:r>
            <a:r>
              <a:rPr sz="2640" kern="0" dirty="0">
                <a:solidFill>
                  <a:sysClr val="windowText" lastClr="000000"/>
                </a:solidFill>
                <a:latin typeface="Calibri"/>
                <a:cs typeface="Calibri"/>
              </a:rPr>
              <a:t>have</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a</a:t>
            </a:r>
            <a:r>
              <a:rPr sz="2640" kern="0" spc="12" dirty="0">
                <a:solidFill>
                  <a:sysClr val="windowText" lastClr="000000"/>
                </a:solidFill>
                <a:latin typeface="Calibri"/>
                <a:cs typeface="Calibri"/>
              </a:rPr>
              <a:t> </a:t>
            </a:r>
            <a:r>
              <a:rPr sz="2640" b="1" kern="0" dirty="0">
                <a:solidFill>
                  <a:sysClr val="windowText" lastClr="000000"/>
                </a:solidFill>
                <a:latin typeface="Calibri"/>
                <a:cs typeface="Calibri"/>
              </a:rPr>
              <a:t>substantial</a:t>
            </a:r>
            <a:r>
              <a:rPr sz="2640" b="1" kern="0" spc="6" dirty="0">
                <a:solidFill>
                  <a:sysClr val="windowText" lastClr="000000"/>
                </a:solidFill>
                <a:latin typeface="Calibri"/>
                <a:cs typeface="Calibri"/>
              </a:rPr>
              <a:t> </a:t>
            </a:r>
            <a:r>
              <a:rPr sz="2640" b="1" kern="0" dirty="0">
                <a:solidFill>
                  <a:sysClr val="windowText" lastClr="000000"/>
                </a:solidFill>
                <a:latin typeface="Calibri"/>
                <a:cs typeface="Calibri"/>
              </a:rPr>
              <a:t>interest</a:t>
            </a:r>
            <a:r>
              <a:rPr sz="2640" b="1" kern="0" spc="-12" dirty="0">
                <a:solidFill>
                  <a:sysClr val="windowText" lastClr="000000"/>
                </a:solidFill>
                <a:latin typeface="Calibri"/>
                <a:cs typeface="Calibri"/>
              </a:rPr>
              <a:t> </a:t>
            </a:r>
            <a:r>
              <a:rPr sz="2640" kern="0" dirty="0">
                <a:solidFill>
                  <a:sysClr val="windowText" lastClr="000000"/>
                </a:solidFill>
                <a:latin typeface="Calibri"/>
                <a:cs typeface="Calibri"/>
              </a:rPr>
              <a:t>in</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a</a:t>
            </a:r>
            <a:r>
              <a:rPr sz="2640" kern="0" spc="24" dirty="0">
                <a:solidFill>
                  <a:sysClr val="windowText" lastClr="000000"/>
                </a:solidFill>
                <a:latin typeface="Calibri"/>
                <a:cs typeface="Calibri"/>
              </a:rPr>
              <a:t> </a:t>
            </a:r>
            <a:r>
              <a:rPr sz="2640" kern="0" dirty="0">
                <a:solidFill>
                  <a:sysClr val="windowText" lastClr="000000"/>
                </a:solidFill>
                <a:latin typeface="Calibri"/>
                <a:cs typeface="Calibri"/>
              </a:rPr>
              <a:t>business</a:t>
            </a:r>
            <a:r>
              <a:rPr sz="2640" kern="0" spc="12" dirty="0">
                <a:solidFill>
                  <a:sysClr val="windowText" lastClr="000000"/>
                </a:solidFill>
                <a:latin typeface="Calibri"/>
                <a:cs typeface="Calibri"/>
              </a:rPr>
              <a:t> </a:t>
            </a:r>
            <a:r>
              <a:rPr sz="2640" kern="0" spc="-30" dirty="0">
                <a:solidFill>
                  <a:sysClr val="windowText" lastClr="000000"/>
                </a:solidFill>
                <a:latin typeface="Calibri"/>
                <a:cs typeface="Calibri"/>
              </a:rPr>
              <a:t>or </a:t>
            </a:r>
            <a:r>
              <a:rPr sz="2640" kern="0" dirty="0">
                <a:solidFill>
                  <a:sysClr val="windowText" lastClr="000000"/>
                </a:solidFill>
                <a:latin typeface="Calibri"/>
                <a:cs typeface="Calibri"/>
              </a:rPr>
              <a:t>profession</a:t>
            </a:r>
            <a:r>
              <a:rPr sz="2640" kern="0" spc="174" dirty="0">
                <a:solidFill>
                  <a:sysClr val="windowText" lastClr="000000"/>
                </a:solidFill>
                <a:latin typeface="Calibri"/>
                <a:cs typeface="Calibri"/>
              </a:rPr>
              <a:t> </a:t>
            </a:r>
            <a:r>
              <a:rPr sz="2640" kern="0" dirty="0">
                <a:solidFill>
                  <a:sysClr val="windowText" lastClr="000000"/>
                </a:solidFill>
                <a:latin typeface="Calibri"/>
                <a:cs typeface="Calibri"/>
              </a:rPr>
              <a:t>if,</a:t>
            </a:r>
            <a:r>
              <a:rPr sz="2640" kern="0" spc="162" dirty="0">
                <a:solidFill>
                  <a:sysClr val="windowText" lastClr="000000"/>
                </a:solidFill>
                <a:latin typeface="Calibri"/>
                <a:cs typeface="Calibri"/>
              </a:rPr>
              <a:t> </a:t>
            </a:r>
            <a:r>
              <a:rPr sz="2640" kern="0" dirty="0">
                <a:solidFill>
                  <a:sysClr val="windowText" lastClr="000000"/>
                </a:solidFill>
                <a:latin typeface="Calibri"/>
                <a:cs typeface="Calibri"/>
              </a:rPr>
              <a:t>(in</a:t>
            </a:r>
            <a:r>
              <a:rPr sz="2640" kern="0" spc="180" dirty="0">
                <a:solidFill>
                  <a:sysClr val="windowText" lastClr="000000"/>
                </a:solidFill>
                <a:latin typeface="Calibri"/>
                <a:cs typeface="Calibri"/>
              </a:rPr>
              <a:t> </a:t>
            </a:r>
            <a:r>
              <a:rPr sz="2640" kern="0" dirty="0">
                <a:solidFill>
                  <a:sysClr val="windowText" lastClr="000000"/>
                </a:solidFill>
                <a:latin typeface="Calibri"/>
                <a:cs typeface="Calibri"/>
              </a:rPr>
              <a:t>case</a:t>
            </a:r>
            <a:r>
              <a:rPr sz="2640" kern="0" spc="174"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180" dirty="0">
                <a:solidFill>
                  <a:sysClr val="windowText" lastClr="000000"/>
                </a:solidFill>
                <a:latin typeface="Calibri"/>
                <a:cs typeface="Calibri"/>
              </a:rPr>
              <a:t> </a:t>
            </a:r>
            <a:r>
              <a:rPr sz="2640" kern="0" dirty="0">
                <a:solidFill>
                  <a:sysClr val="windowText" lastClr="000000"/>
                </a:solidFill>
                <a:latin typeface="Calibri"/>
                <a:cs typeface="Calibri"/>
              </a:rPr>
              <a:t>a</a:t>
            </a:r>
            <a:r>
              <a:rPr sz="2640" kern="0" spc="198" dirty="0">
                <a:solidFill>
                  <a:sysClr val="windowText" lastClr="000000"/>
                </a:solidFill>
                <a:latin typeface="Calibri"/>
                <a:cs typeface="Calibri"/>
              </a:rPr>
              <a:t> </a:t>
            </a:r>
            <a:r>
              <a:rPr sz="2640" kern="0" dirty="0">
                <a:solidFill>
                  <a:sysClr val="windowText" lastClr="000000"/>
                </a:solidFill>
                <a:latin typeface="Calibri"/>
                <a:cs typeface="Calibri"/>
              </a:rPr>
              <a:t>company)</a:t>
            </a:r>
            <a:r>
              <a:rPr sz="2640" kern="0" spc="174"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180" dirty="0">
                <a:solidFill>
                  <a:sysClr val="windowText" lastClr="000000"/>
                </a:solidFill>
                <a:latin typeface="Calibri"/>
                <a:cs typeface="Calibri"/>
              </a:rPr>
              <a:t> </a:t>
            </a:r>
            <a:r>
              <a:rPr sz="2640" kern="0" dirty="0">
                <a:solidFill>
                  <a:sysClr val="windowText" lastClr="000000"/>
                </a:solidFill>
                <a:latin typeface="Calibri"/>
                <a:cs typeface="Calibri"/>
              </a:rPr>
              <a:t>person</a:t>
            </a:r>
            <a:r>
              <a:rPr sz="2640" kern="0" spc="180" dirty="0">
                <a:solidFill>
                  <a:sysClr val="windowText" lastClr="000000"/>
                </a:solidFill>
                <a:latin typeface="Calibri"/>
                <a:cs typeface="Calibri"/>
              </a:rPr>
              <a:t> </a:t>
            </a:r>
            <a:r>
              <a:rPr sz="2640" kern="0" dirty="0">
                <a:solidFill>
                  <a:sysClr val="windowText" lastClr="000000"/>
                </a:solidFill>
                <a:latin typeface="Calibri"/>
                <a:cs typeface="Calibri"/>
              </a:rPr>
              <a:t>is</a:t>
            </a:r>
            <a:r>
              <a:rPr sz="2640" kern="0" spc="186" dirty="0">
                <a:solidFill>
                  <a:sysClr val="windowText" lastClr="000000"/>
                </a:solidFill>
                <a:latin typeface="Calibri"/>
                <a:cs typeface="Calibri"/>
              </a:rPr>
              <a:t> </a:t>
            </a:r>
            <a:r>
              <a:rPr sz="2640" kern="0" dirty="0">
                <a:solidFill>
                  <a:sysClr val="windowText" lastClr="000000"/>
                </a:solidFill>
                <a:latin typeface="Calibri"/>
                <a:cs typeface="Calibri"/>
              </a:rPr>
              <a:t>beneficially</a:t>
            </a:r>
            <a:r>
              <a:rPr sz="2640" kern="0" spc="174" dirty="0">
                <a:solidFill>
                  <a:sysClr val="windowText" lastClr="000000"/>
                </a:solidFill>
                <a:latin typeface="Calibri"/>
                <a:cs typeface="Calibri"/>
              </a:rPr>
              <a:t> </a:t>
            </a:r>
            <a:r>
              <a:rPr sz="2640" kern="0" spc="-12" dirty="0">
                <a:solidFill>
                  <a:sysClr val="windowText" lastClr="000000"/>
                </a:solidFill>
                <a:latin typeface="Calibri"/>
                <a:cs typeface="Calibri"/>
              </a:rPr>
              <a:t>owning </a:t>
            </a:r>
            <a:r>
              <a:rPr sz="2640" kern="0" dirty="0">
                <a:solidFill>
                  <a:sysClr val="windowText" lastClr="000000"/>
                </a:solidFill>
                <a:latin typeface="Calibri"/>
                <a:cs typeface="Calibri"/>
              </a:rPr>
              <a:t>the</a:t>
            </a:r>
            <a:r>
              <a:rPr sz="2640" kern="0" spc="318" dirty="0">
                <a:solidFill>
                  <a:sysClr val="windowText" lastClr="000000"/>
                </a:solidFill>
                <a:latin typeface="Calibri"/>
                <a:cs typeface="Calibri"/>
              </a:rPr>
              <a:t> </a:t>
            </a:r>
            <a:r>
              <a:rPr sz="2640" kern="0" dirty="0">
                <a:solidFill>
                  <a:sysClr val="windowText" lastClr="000000"/>
                </a:solidFill>
                <a:latin typeface="Calibri"/>
                <a:cs typeface="Calibri"/>
              </a:rPr>
              <a:t>shares</a:t>
            </a:r>
            <a:r>
              <a:rPr sz="2640" kern="0" spc="312" dirty="0">
                <a:solidFill>
                  <a:sysClr val="windowText" lastClr="000000"/>
                </a:solidFill>
                <a:latin typeface="Calibri"/>
                <a:cs typeface="Calibri"/>
              </a:rPr>
              <a:t> </a:t>
            </a:r>
            <a:r>
              <a:rPr sz="2640" kern="0" dirty="0">
                <a:solidFill>
                  <a:sysClr val="windowText" lastClr="000000"/>
                </a:solidFill>
                <a:latin typeface="Calibri"/>
                <a:cs typeface="Calibri"/>
              </a:rPr>
              <a:t>(other</a:t>
            </a:r>
            <a:r>
              <a:rPr sz="2640" kern="0" spc="330" dirty="0">
                <a:solidFill>
                  <a:sysClr val="windowText" lastClr="000000"/>
                </a:solidFill>
                <a:latin typeface="Calibri"/>
                <a:cs typeface="Calibri"/>
              </a:rPr>
              <a:t> </a:t>
            </a:r>
            <a:r>
              <a:rPr sz="2640" kern="0" dirty="0">
                <a:solidFill>
                  <a:sysClr val="windowText" lastClr="000000"/>
                </a:solidFill>
                <a:latin typeface="Calibri"/>
                <a:cs typeface="Calibri"/>
              </a:rPr>
              <a:t>than</a:t>
            </a:r>
            <a:r>
              <a:rPr sz="2640" kern="0" spc="300"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312" dirty="0">
                <a:solidFill>
                  <a:sysClr val="windowText" lastClr="000000"/>
                </a:solidFill>
                <a:latin typeface="Calibri"/>
                <a:cs typeface="Calibri"/>
              </a:rPr>
              <a:t> </a:t>
            </a:r>
            <a:r>
              <a:rPr sz="2640" kern="0" dirty="0">
                <a:solidFill>
                  <a:sysClr val="windowText" lastClr="000000"/>
                </a:solidFill>
                <a:latin typeface="Calibri"/>
                <a:cs typeface="Calibri"/>
              </a:rPr>
              <a:t>preference</a:t>
            </a:r>
            <a:r>
              <a:rPr sz="2640" kern="0" spc="312" dirty="0">
                <a:solidFill>
                  <a:sysClr val="windowText" lastClr="000000"/>
                </a:solidFill>
                <a:latin typeface="Calibri"/>
                <a:cs typeface="Calibri"/>
              </a:rPr>
              <a:t> </a:t>
            </a:r>
            <a:r>
              <a:rPr sz="2640" kern="0" dirty="0">
                <a:solidFill>
                  <a:sysClr val="windowText" lastClr="000000"/>
                </a:solidFill>
                <a:latin typeface="Calibri"/>
                <a:cs typeface="Calibri"/>
              </a:rPr>
              <a:t>shares),</a:t>
            </a:r>
            <a:r>
              <a:rPr sz="2640" kern="0" spc="312" dirty="0">
                <a:solidFill>
                  <a:sysClr val="windowText" lastClr="000000"/>
                </a:solidFill>
                <a:latin typeface="Calibri"/>
                <a:cs typeface="Calibri"/>
              </a:rPr>
              <a:t> </a:t>
            </a:r>
            <a:r>
              <a:rPr sz="2640" kern="0" dirty="0">
                <a:solidFill>
                  <a:sysClr val="windowText" lastClr="000000"/>
                </a:solidFill>
                <a:latin typeface="Calibri"/>
                <a:cs typeface="Calibri"/>
              </a:rPr>
              <a:t>carrying</a:t>
            </a:r>
            <a:r>
              <a:rPr sz="2640" kern="0" spc="305" dirty="0">
                <a:solidFill>
                  <a:sysClr val="windowText" lastClr="000000"/>
                </a:solidFill>
                <a:latin typeface="Calibri"/>
                <a:cs typeface="Calibri"/>
              </a:rPr>
              <a:t> </a:t>
            </a:r>
            <a:r>
              <a:rPr sz="2640" kern="0" dirty="0">
                <a:solidFill>
                  <a:sysClr val="windowText" lastClr="000000"/>
                </a:solidFill>
                <a:latin typeface="Calibri"/>
                <a:cs typeface="Calibri"/>
              </a:rPr>
              <a:t>not</a:t>
            </a:r>
            <a:r>
              <a:rPr sz="2640" kern="0" spc="318" dirty="0">
                <a:solidFill>
                  <a:sysClr val="windowText" lastClr="000000"/>
                </a:solidFill>
                <a:latin typeface="Calibri"/>
                <a:cs typeface="Calibri"/>
              </a:rPr>
              <a:t> </a:t>
            </a:r>
            <a:r>
              <a:rPr sz="2640" kern="0" dirty="0">
                <a:solidFill>
                  <a:sysClr val="windowText" lastClr="000000"/>
                </a:solidFill>
                <a:latin typeface="Calibri"/>
                <a:cs typeface="Calibri"/>
              </a:rPr>
              <a:t>less</a:t>
            </a:r>
            <a:r>
              <a:rPr sz="2640" kern="0" spc="318" dirty="0">
                <a:solidFill>
                  <a:sysClr val="windowText" lastClr="000000"/>
                </a:solidFill>
                <a:latin typeface="Calibri"/>
                <a:cs typeface="Calibri"/>
              </a:rPr>
              <a:t> </a:t>
            </a:r>
            <a:r>
              <a:rPr sz="2640" kern="0" spc="-24" dirty="0">
                <a:solidFill>
                  <a:sysClr val="windowText" lastClr="000000"/>
                </a:solidFill>
                <a:latin typeface="Calibri"/>
                <a:cs typeface="Calibri"/>
              </a:rPr>
              <a:t>than </a:t>
            </a:r>
            <a:r>
              <a:rPr sz="2640" kern="0" dirty="0">
                <a:solidFill>
                  <a:sysClr val="windowText" lastClr="000000"/>
                </a:solidFill>
                <a:latin typeface="Calibri"/>
                <a:cs typeface="Calibri"/>
              </a:rPr>
              <a:t>20%</a:t>
            </a:r>
            <a:r>
              <a:rPr sz="2640" kern="0" spc="282"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282"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300" dirty="0">
                <a:solidFill>
                  <a:sysClr val="windowText" lastClr="000000"/>
                </a:solidFill>
                <a:latin typeface="Calibri"/>
                <a:cs typeface="Calibri"/>
              </a:rPr>
              <a:t> </a:t>
            </a:r>
            <a:r>
              <a:rPr sz="2640" kern="0" dirty="0">
                <a:solidFill>
                  <a:sysClr val="windowText" lastClr="000000"/>
                </a:solidFill>
                <a:latin typeface="Calibri"/>
                <a:cs typeface="Calibri"/>
              </a:rPr>
              <a:t>voting</a:t>
            </a:r>
            <a:r>
              <a:rPr sz="2640" kern="0" spc="275" dirty="0">
                <a:solidFill>
                  <a:sysClr val="windowText" lastClr="000000"/>
                </a:solidFill>
                <a:latin typeface="Calibri"/>
                <a:cs typeface="Calibri"/>
              </a:rPr>
              <a:t> </a:t>
            </a:r>
            <a:r>
              <a:rPr sz="2640" kern="0" dirty="0">
                <a:solidFill>
                  <a:sysClr val="windowText" lastClr="000000"/>
                </a:solidFill>
                <a:latin typeface="Calibri"/>
                <a:cs typeface="Calibri"/>
              </a:rPr>
              <a:t>power</a:t>
            </a:r>
            <a:r>
              <a:rPr sz="2640" kern="0" spc="300" dirty="0">
                <a:solidFill>
                  <a:sysClr val="windowText" lastClr="000000"/>
                </a:solidFill>
                <a:latin typeface="Calibri"/>
                <a:cs typeface="Calibri"/>
              </a:rPr>
              <a:t> </a:t>
            </a:r>
            <a:r>
              <a:rPr sz="2640" kern="0" dirty="0">
                <a:solidFill>
                  <a:sysClr val="windowText" lastClr="000000"/>
                </a:solidFill>
                <a:latin typeface="Calibri"/>
                <a:cs typeface="Calibri"/>
              </a:rPr>
              <a:t>and</a:t>
            </a:r>
            <a:r>
              <a:rPr sz="2640" kern="0" spc="275" dirty="0">
                <a:solidFill>
                  <a:sysClr val="windowText" lastClr="000000"/>
                </a:solidFill>
                <a:latin typeface="Calibri"/>
                <a:cs typeface="Calibri"/>
              </a:rPr>
              <a:t> </a:t>
            </a:r>
            <a:r>
              <a:rPr sz="2640" kern="0" dirty="0">
                <a:solidFill>
                  <a:sysClr val="windowText" lastClr="000000"/>
                </a:solidFill>
                <a:latin typeface="Calibri"/>
                <a:cs typeface="Calibri"/>
              </a:rPr>
              <a:t>in</a:t>
            </a:r>
            <a:r>
              <a:rPr sz="2640" kern="0" spc="282" dirty="0">
                <a:solidFill>
                  <a:sysClr val="windowText" lastClr="000000"/>
                </a:solidFill>
                <a:latin typeface="Calibri"/>
                <a:cs typeface="Calibri"/>
              </a:rPr>
              <a:t> </a:t>
            </a:r>
            <a:r>
              <a:rPr sz="2640" kern="0" dirty="0">
                <a:solidFill>
                  <a:sysClr val="windowText" lastClr="000000"/>
                </a:solidFill>
                <a:latin typeface="Calibri"/>
                <a:cs typeface="Calibri"/>
              </a:rPr>
              <a:t>any</a:t>
            </a:r>
            <a:r>
              <a:rPr sz="2640" kern="0" spc="275" dirty="0">
                <a:solidFill>
                  <a:sysClr val="windowText" lastClr="000000"/>
                </a:solidFill>
                <a:latin typeface="Calibri"/>
                <a:cs typeface="Calibri"/>
              </a:rPr>
              <a:t> </a:t>
            </a:r>
            <a:r>
              <a:rPr sz="2640" kern="0" dirty="0">
                <a:solidFill>
                  <a:sysClr val="windowText" lastClr="000000"/>
                </a:solidFill>
                <a:latin typeface="Calibri"/>
                <a:cs typeface="Calibri"/>
              </a:rPr>
              <a:t>other</a:t>
            </a:r>
            <a:r>
              <a:rPr sz="2640" kern="0" spc="288" dirty="0">
                <a:solidFill>
                  <a:sysClr val="windowText" lastClr="000000"/>
                </a:solidFill>
                <a:latin typeface="Calibri"/>
                <a:cs typeface="Calibri"/>
              </a:rPr>
              <a:t> </a:t>
            </a:r>
            <a:r>
              <a:rPr sz="2640" kern="0" dirty="0">
                <a:solidFill>
                  <a:sysClr val="windowText" lastClr="000000"/>
                </a:solidFill>
                <a:latin typeface="Calibri"/>
                <a:cs typeface="Calibri"/>
              </a:rPr>
              <a:t>case,</a:t>
            </a:r>
            <a:r>
              <a:rPr sz="2640" kern="0" spc="294" dirty="0">
                <a:solidFill>
                  <a:sysClr val="windowText" lastClr="000000"/>
                </a:solidFill>
                <a:latin typeface="Calibri"/>
                <a:cs typeface="Calibri"/>
              </a:rPr>
              <a:t> </a:t>
            </a:r>
            <a:r>
              <a:rPr sz="2640" kern="0" dirty="0">
                <a:solidFill>
                  <a:sysClr val="windowText" lastClr="000000"/>
                </a:solidFill>
                <a:latin typeface="Calibri"/>
                <a:cs typeface="Calibri"/>
              </a:rPr>
              <a:t>person</a:t>
            </a:r>
            <a:r>
              <a:rPr sz="2640" kern="0" spc="275" dirty="0">
                <a:solidFill>
                  <a:sysClr val="windowText" lastClr="000000"/>
                </a:solidFill>
                <a:latin typeface="Calibri"/>
                <a:cs typeface="Calibri"/>
              </a:rPr>
              <a:t> </a:t>
            </a:r>
            <a:r>
              <a:rPr sz="2640" kern="0" dirty="0">
                <a:solidFill>
                  <a:sysClr val="windowText" lastClr="000000"/>
                </a:solidFill>
                <a:latin typeface="Calibri"/>
                <a:cs typeface="Calibri"/>
              </a:rPr>
              <a:t>is</a:t>
            </a:r>
            <a:r>
              <a:rPr sz="2640" kern="0" spc="288" dirty="0">
                <a:solidFill>
                  <a:sysClr val="windowText" lastClr="000000"/>
                </a:solidFill>
                <a:latin typeface="Calibri"/>
                <a:cs typeface="Calibri"/>
              </a:rPr>
              <a:t> </a:t>
            </a:r>
            <a:r>
              <a:rPr sz="2640" kern="0" dirty="0">
                <a:solidFill>
                  <a:sysClr val="windowText" lastClr="000000"/>
                </a:solidFill>
                <a:latin typeface="Calibri"/>
                <a:cs typeface="Calibri"/>
              </a:rPr>
              <a:t>entitled</a:t>
            </a:r>
            <a:r>
              <a:rPr sz="2640" kern="0" spc="288" dirty="0">
                <a:solidFill>
                  <a:sysClr val="windowText" lastClr="000000"/>
                </a:solidFill>
                <a:latin typeface="Calibri"/>
                <a:cs typeface="Calibri"/>
              </a:rPr>
              <a:t> </a:t>
            </a:r>
            <a:r>
              <a:rPr sz="2640" kern="0" spc="-30" dirty="0">
                <a:solidFill>
                  <a:sysClr val="windowText" lastClr="000000"/>
                </a:solidFill>
                <a:latin typeface="Calibri"/>
                <a:cs typeface="Calibri"/>
              </a:rPr>
              <a:t>to </a:t>
            </a:r>
            <a:r>
              <a:rPr sz="2640" kern="0" dirty="0">
                <a:solidFill>
                  <a:sysClr val="windowText" lastClr="000000"/>
                </a:solidFill>
                <a:latin typeface="Calibri"/>
                <a:cs typeface="Calibri"/>
              </a:rPr>
              <a:t>not</a:t>
            </a:r>
            <a:r>
              <a:rPr sz="2640" kern="0" spc="-36" dirty="0">
                <a:solidFill>
                  <a:sysClr val="windowText" lastClr="000000"/>
                </a:solidFill>
                <a:latin typeface="Calibri"/>
                <a:cs typeface="Calibri"/>
              </a:rPr>
              <a:t> </a:t>
            </a:r>
            <a:r>
              <a:rPr sz="2640" kern="0" dirty="0">
                <a:solidFill>
                  <a:sysClr val="windowText" lastClr="000000"/>
                </a:solidFill>
                <a:latin typeface="Calibri"/>
                <a:cs typeface="Calibri"/>
              </a:rPr>
              <a:t>less</a:t>
            </a:r>
            <a:r>
              <a:rPr sz="2640" kern="0" spc="-24" dirty="0">
                <a:solidFill>
                  <a:sysClr val="windowText" lastClr="000000"/>
                </a:solidFill>
                <a:latin typeface="Calibri"/>
                <a:cs typeface="Calibri"/>
              </a:rPr>
              <a:t> </a:t>
            </a:r>
            <a:r>
              <a:rPr sz="2640" kern="0" dirty="0">
                <a:solidFill>
                  <a:sysClr val="windowText" lastClr="000000"/>
                </a:solidFill>
                <a:latin typeface="Calibri"/>
                <a:cs typeface="Calibri"/>
              </a:rPr>
              <a:t>than</a:t>
            </a:r>
            <a:r>
              <a:rPr sz="2640" kern="0" spc="-42" dirty="0">
                <a:solidFill>
                  <a:sysClr val="windowText" lastClr="000000"/>
                </a:solidFill>
                <a:latin typeface="Calibri"/>
                <a:cs typeface="Calibri"/>
              </a:rPr>
              <a:t> </a:t>
            </a:r>
            <a:r>
              <a:rPr sz="2640" kern="0" dirty="0">
                <a:solidFill>
                  <a:sysClr val="windowText" lastClr="000000"/>
                </a:solidFill>
                <a:latin typeface="Calibri"/>
                <a:cs typeface="Calibri"/>
              </a:rPr>
              <a:t>20%</a:t>
            </a:r>
            <a:r>
              <a:rPr sz="2640" kern="0" spc="-36"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30"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12" dirty="0">
                <a:solidFill>
                  <a:sysClr val="windowText" lastClr="000000"/>
                </a:solidFill>
                <a:latin typeface="Calibri"/>
                <a:cs typeface="Calibri"/>
              </a:rPr>
              <a:t> </a:t>
            </a:r>
            <a:r>
              <a:rPr sz="2640" kern="0" dirty="0">
                <a:solidFill>
                  <a:sysClr val="windowText" lastClr="000000"/>
                </a:solidFill>
                <a:latin typeface="Calibri"/>
                <a:cs typeface="Calibri"/>
              </a:rPr>
              <a:t>profits</a:t>
            </a:r>
            <a:r>
              <a:rPr sz="2640" kern="0" spc="-42"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24" dirty="0">
                <a:solidFill>
                  <a:sysClr val="windowText" lastClr="000000"/>
                </a:solidFill>
                <a:latin typeface="Calibri"/>
                <a:cs typeface="Calibri"/>
              </a:rPr>
              <a:t> </a:t>
            </a:r>
            <a:r>
              <a:rPr sz="2640" kern="0" dirty="0">
                <a:solidFill>
                  <a:sysClr val="windowText" lastClr="000000"/>
                </a:solidFill>
                <a:latin typeface="Calibri"/>
                <a:cs typeface="Calibri"/>
              </a:rPr>
              <a:t>Business</a:t>
            </a:r>
            <a:r>
              <a:rPr sz="2640" kern="0" spc="-36" dirty="0">
                <a:solidFill>
                  <a:sysClr val="windowText" lastClr="000000"/>
                </a:solidFill>
                <a:latin typeface="Calibri"/>
                <a:cs typeface="Calibri"/>
              </a:rPr>
              <a:t> </a:t>
            </a:r>
            <a:r>
              <a:rPr sz="2640" kern="0" dirty="0">
                <a:solidFill>
                  <a:sysClr val="windowText" lastClr="000000"/>
                </a:solidFill>
                <a:latin typeface="Calibri"/>
                <a:cs typeface="Calibri"/>
              </a:rPr>
              <a:t>or</a:t>
            </a:r>
            <a:r>
              <a:rPr sz="2640" kern="0" spc="-36" dirty="0">
                <a:solidFill>
                  <a:sysClr val="windowText" lastClr="000000"/>
                </a:solidFill>
                <a:latin typeface="Calibri"/>
                <a:cs typeface="Calibri"/>
              </a:rPr>
              <a:t> </a:t>
            </a:r>
            <a:r>
              <a:rPr sz="2640" kern="0" spc="-12" dirty="0">
                <a:solidFill>
                  <a:sysClr val="windowText" lastClr="000000"/>
                </a:solidFill>
                <a:latin typeface="Calibri"/>
                <a:cs typeface="Calibri"/>
              </a:rPr>
              <a:t>Profession.</a:t>
            </a:r>
            <a:endParaRPr sz="2640" kern="0">
              <a:solidFill>
                <a:sysClr val="windowText" lastClr="000000"/>
              </a:solidFill>
              <a:latin typeface="Calibri"/>
              <a:cs typeface="Calibri"/>
            </a:endParaRPr>
          </a:p>
        </p:txBody>
      </p:sp>
      <p:sp>
        <p:nvSpPr>
          <p:cNvPr id="4" name="object 4"/>
          <p:cNvSpPr txBox="1">
            <a:spLocks noGrp="1"/>
          </p:cNvSpPr>
          <p:nvPr>
            <p:ph type="title"/>
          </p:nvPr>
        </p:nvSpPr>
        <p:spPr>
          <a:xfrm>
            <a:off x="1804416" y="105178"/>
            <a:ext cx="16942003" cy="1026108"/>
          </a:xfrm>
          <a:prstGeom prst="rect">
            <a:avLst/>
          </a:prstGeom>
        </p:spPr>
        <p:txBody>
          <a:bodyPr vert="horz" wrap="square" lIns="0" tIns="284664" rIns="0" bIns="0" rtlCol="0">
            <a:spAutoFit/>
          </a:bodyPr>
          <a:lstStyle/>
          <a:p>
            <a:pPr marL="399288">
              <a:spcBef>
                <a:spcPts val="114"/>
              </a:spcBef>
            </a:pPr>
            <a:r>
              <a:rPr sz="4800" u="none" dirty="0"/>
              <a:t>Issues</a:t>
            </a:r>
            <a:r>
              <a:rPr sz="4800" u="none" spc="-96" dirty="0"/>
              <a:t> </a:t>
            </a:r>
            <a:r>
              <a:rPr sz="4800" u="none" dirty="0"/>
              <a:t>on</a:t>
            </a:r>
            <a:r>
              <a:rPr sz="4800" u="none" spc="-72" dirty="0"/>
              <a:t> </a:t>
            </a:r>
            <a:r>
              <a:rPr sz="4800" u="none" dirty="0"/>
              <a:t>Clause</a:t>
            </a:r>
            <a:r>
              <a:rPr sz="4800" u="none" spc="-72" dirty="0"/>
              <a:t> </a:t>
            </a:r>
            <a:r>
              <a:rPr sz="4800" u="none" dirty="0"/>
              <a:t>no.</a:t>
            </a:r>
            <a:r>
              <a:rPr sz="4800" u="none" spc="-90" dirty="0"/>
              <a:t> </a:t>
            </a:r>
            <a:r>
              <a:rPr sz="4800" u="none" spc="-30" dirty="0"/>
              <a:t>23</a:t>
            </a:r>
            <a:endParaRPr sz="48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594" y="2012593"/>
            <a:ext cx="10607040" cy="5943600"/>
          </a:xfrm>
          <a:custGeom>
            <a:avLst/>
            <a:gdLst/>
            <a:ahLst/>
            <a:cxnLst/>
            <a:rect l="l" t="t" r="r" b="b"/>
            <a:pathLst>
              <a:path w="8839200" h="4953000">
                <a:moveTo>
                  <a:pt x="0" y="0"/>
                </a:moveTo>
                <a:lnTo>
                  <a:pt x="8839200" y="0"/>
                </a:lnTo>
                <a:lnTo>
                  <a:pt x="8839200" y="4953000"/>
                </a:lnTo>
                <a:lnTo>
                  <a:pt x="0" y="4953000"/>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106168" y="2031187"/>
            <a:ext cx="10418064" cy="5797485"/>
          </a:xfrm>
          <a:prstGeom prst="rect">
            <a:avLst/>
          </a:prstGeom>
        </p:spPr>
        <p:txBody>
          <a:bodyPr vert="horz" wrap="square" lIns="0" tIns="15240" rIns="0" bIns="0" rtlCol="0">
            <a:spAutoFit/>
          </a:bodyPr>
          <a:lstStyle/>
          <a:p>
            <a:pPr marL="397764" marR="8382" indent="-383286" algn="just" defTabSz="1097280">
              <a:spcBef>
                <a:spcPts val="120"/>
              </a:spcBef>
              <a:buSzPct val="59523"/>
              <a:buFont typeface="Wingdings"/>
              <a:buChar char=""/>
              <a:tabLst>
                <a:tab pos="397764" algn="l"/>
              </a:tabLst>
            </a:pPr>
            <a:r>
              <a:rPr sz="2520" kern="0" dirty="0">
                <a:solidFill>
                  <a:sysClr val="windowText" lastClr="000000"/>
                </a:solidFill>
                <a:latin typeface="Calibri"/>
                <a:cs typeface="Calibri"/>
              </a:rPr>
              <a:t>Tax</a:t>
            </a:r>
            <a:r>
              <a:rPr sz="2520" kern="0" spc="126" dirty="0">
                <a:solidFill>
                  <a:sysClr val="windowText" lastClr="000000"/>
                </a:solidFill>
                <a:latin typeface="Calibri"/>
                <a:cs typeface="Calibri"/>
              </a:rPr>
              <a:t> </a:t>
            </a:r>
            <a:r>
              <a:rPr sz="2520" kern="0" dirty="0">
                <a:solidFill>
                  <a:sysClr val="windowText" lastClr="000000"/>
                </a:solidFill>
                <a:latin typeface="Calibri"/>
                <a:cs typeface="Calibri"/>
              </a:rPr>
              <a:t>auditor</a:t>
            </a:r>
            <a:r>
              <a:rPr sz="2520" kern="0" spc="126" dirty="0">
                <a:solidFill>
                  <a:sysClr val="windowText" lastClr="000000"/>
                </a:solidFill>
                <a:latin typeface="Calibri"/>
                <a:cs typeface="Calibri"/>
              </a:rPr>
              <a:t> </a:t>
            </a:r>
            <a:r>
              <a:rPr sz="2520" kern="0" dirty="0">
                <a:solidFill>
                  <a:sysClr val="windowText" lastClr="000000"/>
                </a:solidFill>
                <a:latin typeface="Calibri"/>
                <a:cs typeface="Calibri"/>
              </a:rPr>
              <a:t>should</a:t>
            </a:r>
            <a:r>
              <a:rPr sz="2520" kern="0" spc="126" dirty="0">
                <a:solidFill>
                  <a:sysClr val="windowText" lastClr="000000"/>
                </a:solidFill>
                <a:latin typeface="Calibri"/>
                <a:cs typeface="Calibri"/>
              </a:rPr>
              <a:t> </a:t>
            </a:r>
            <a:r>
              <a:rPr sz="2520" kern="0" dirty="0">
                <a:solidFill>
                  <a:sysClr val="windowText" lastClr="000000"/>
                </a:solidFill>
                <a:latin typeface="Calibri"/>
                <a:cs typeface="Calibri"/>
              </a:rPr>
              <a:t>obtain,</a:t>
            </a:r>
            <a:r>
              <a:rPr sz="2520" kern="0" spc="132" dirty="0">
                <a:solidFill>
                  <a:sysClr val="windowText" lastClr="000000"/>
                </a:solidFill>
                <a:latin typeface="Calibri"/>
                <a:cs typeface="Calibri"/>
              </a:rPr>
              <a:t> </a:t>
            </a:r>
            <a:r>
              <a:rPr sz="2520" kern="0" dirty="0">
                <a:solidFill>
                  <a:sysClr val="windowText" lastClr="000000"/>
                </a:solidFill>
                <a:latin typeface="Calibri"/>
                <a:cs typeface="Calibri"/>
              </a:rPr>
              <a:t>from</a:t>
            </a:r>
            <a:r>
              <a:rPr sz="2520" kern="0" spc="126" dirty="0">
                <a:solidFill>
                  <a:sysClr val="windowText" lastClr="000000"/>
                </a:solidFill>
                <a:latin typeface="Calibri"/>
                <a:cs typeface="Calibri"/>
              </a:rPr>
              <a:t> </a:t>
            </a:r>
            <a:r>
              <a:rPr sz="2520" kern="0" dirty="0">
                <a:solidFill>
                  <a:sysClr val="windowText" lastClr="000000"/>
                </a:solidFill>
                <a:latin typeface="Calibri"/>
                <a:cs typeface="Calibri"/>
              </a:rPr>
              <a:t>assessee,</a:t>
            </a:r>
            <a:r>
              <a:rPr sz="2520" kern="0" spc="144" dirty="0">
                <a:solidFill>
                  <a:sysClr val="windowText" lastClr="000000"/>
                </a:solidFill>
                <a:latin typeface="Calibri"/>
                <a:cs typeface="Calibri"/>
              </a:rPr>
              <a:t> </a:t>
            </a:r>
            <a:r>
              <a:rPr sz="2520" kern="0" dirty="0">
                <a:solidFill>
                  <a:sysClr val="windowText" lastClr="000000"/>
                </a:solidFill>
                <a:latin typeface="Calibri"/>
                <a:cs typeface="Calibri"/>
              </a:rPr>
              <a:t>the</a:t>
            </a:r>
            <a:r>
              <a:rPr sz="2520" kern="0" spc="120" dirty="0">
                <a:solidFill>
                  <a:sysClr val="windowText" lastClr="000000"/>
                </a:solidFill>
                <a:latin typeface="Calibri"/>
                <a:cs typeface="Calibri"/>
              </a:rPr>
              <a:t> </a:t>
            </a:r>
            <a:r>
              <a:rPr sz="2520" kern="0" dirty="0">
                <a:solidFill>
                  <a:sysClr val="windowText" lastClr="000000"/>
                </a:solidFill>
                <a:latin typeface="Calibri"/>
                <a:cs typeface="Calibri"/>
              </a:rPr>
              <a:t>list</a:t>
            </a:r>
            <a:r>
              <a:rPr sz="2520" kern="0" spc="132" dirty="0">
                <a:solidFill>
                  <a:sysClr val="windowText" lastClr="000000"/>
                </a:solidFill>
                <a:latin typeface="Calibri"/>
                <a:cs typeface="Calibri"/>
              </a:rPr>
              <a:t> </a:t>
            </a:r>
            <a:r>
              <a:rPr sz="2520" kern="0" dirty="0">
                <a:solidFill>
                  <a:sysClr val="windowText" lastClr="000000"/>
                </a:solidFill>
                <a:latin typeface="Calibri"/>
                <a:cs typeface="Calibri"/>
              </a:rPr>
              <a:t>of</a:t>
            </a:r>
            <a:r>
              <a:rPr sz="2520" kern="0" spc="126" dirty="0">
                <a:solidFill>
                  <a:sysClr val="windowText" lastClr="000000"/>
                </a:solidFill>
                <a:latin typeface="Calibri"/>
                <a:cs typeface="Calibri"/>
              </a:rPr>
              <a:t> </a:t>
            </a:r>
            <a:r>
              <a:rPr sz="2520" kern="0" dirty="0">
                <a:solidFill>
                  <a:sysClr val="windowText" lastClr="000000"/>
                </a:solidFill>
                <a:latin typeface="Calibri"/>
                <a:cs typeface="Calibri"/>
              </a:rPr>
              <a:t>‘specified</a:t>
            </a:r>
            <a:r>
              <a:rPr sz="2520" kern="0" spc="120" dirty="0">
                <a:solidFill>
                  <a:sysClr val="windowText" lastClr="000000"/>
                </a:solidFill>
                <a:latin typeface="Calibri"/>
                <a:cs typeface="Calibri"/>
              </a:rPr>
              <a:t> </a:t>
            </a:r>
            <a:r>
              <a:rPr sz="2520" kern="0" dirty="0">
                <a:solidFill>
                  <a:sysClr val="windowText" lastClr="000000"/>
                </a:solidFill>
                <a:latin typeface="Calibri"/>
                <a:cs typeface="Calibri"/>
              </a:rPr>
              <a:t>persons’</a:t>
            </a:r>
            <a:r>
              <a:rPr sz="2520" kern="0" spc="132" dirty="0">
                <a:solidFill>
                  <a:sysClr val="windowText" lastClr="000000"/>
                </a:solidFill>
                <a:latin typeface="Calibri"/>
                <a:cs typeface="Calibri"/>
              </a:rPr>
              <a:t> </a:t>
            </a:r>
            <a:r>
              <a:rPr sz="2520" kern="0" spc="-30" dirty="0">
                <a:solidFill>
                  <a:sysClr val="windowText" lastClr="000000"/>
                </a:solidFill>
                <a:latin typeface="Calibri"/>
                <a:cs typeface="Calibri"/>
              </a:rPr>
              <a:t>and </a:t>
            </a:r>
            <a:r>
              <a:rPr sz="2520" kern="0" dirty="0">
                <a:solidFill>
                  <a:sysClr val="windowText" lastClr="000000"/>
                </a:solidFill>
                <a:latin typeface="Calibri"/>
                <a:cs typeface="Calibri"/>
              </a:rPr>
              <a:t>expenditure/payment</a:t>
            </a:r>
            <a:r>
              <a:rPr sz="2520" kern="0" spc="564" dirty="0">
                <a:solidFill>
                  <a:sysClr val="windowText" lastClr="000000"/>
                </a:solidFill>
                <a:latin typeface="Calibri"/>
                <a:cs typeface="Calibri"/>
              </a:rPr>
              <a:t> </a:t>
            </a:r>
            <a:r>
              <a:rPr sz="2520" kern="0" dirty="0">
                <a:solidFill>
                  <a:sysClr val="windowText" lastClr="000000"/>
                </a:solidFill>
                <a:latin typeface="Calibri"/>
                <a:cs typeface="Calibri"/>
              </a:rPr>
              <a:t>made</a:t>
            </a:r>
            <a:r>
              <a:rPr sz="2520" kern="0" spc="576" dirty="0">
                <a:solidFill>
                  <a:sysClr val="windowText" lastClr="000000"/>
                </a:solidFill>
                <a:latin typeface="Calibri"/>
                <a:cs typeface="Calibri"/>
              </a:rPr>
              <a:t> </a:t>
            </a:r>
            <a:r>
              <a:rPr sz="2520" kern="0" dirty="0">
                <a:solidFill>
                  <a:sysClr val="windowText" lastClr="000000"/>
                </a:solidFill>
                <a:latin typeface="Calibri"/>
                <a:cs typeface="Calibri"/>
              </a:rPr>
              <a:t>to</a:t>
            </a:r>
            <a:r>
              <a:rPr sz="2520" kern="0" spc="570" dirty="0">
                <a:solidFill>
                  <a:sysClr val="windowText" lastClr="000000"/>
                </a:solidFill>
                <a:latin typeface="Calibri"/>
                <a:cs typeface="Calibri"/>
              </a:rPr>
              <a:t> </a:t>
            </a:r>
            <a:r>
              <a:rPr sz="2520" kern="0" dirty="0">
                <a:solidFill>
                  <a:sysClr val="windowText" lastClr="000000"/>
                </a:solidFill>
                <a:latin typeface="Calibri"/>
                <a:cs typeface="Calibri"/>
              </a:rPr>
              <a:t>them</a:t>
            </a:r>
            <a:r>
              <a:rPr sz="2520" kern="0" spc="581" dirty="0">
                <a:solidFill>
                  <a:sysClr val="windowText" lastClr="000000"/>
                </a:solidFill>
                <a:latin typeface="Calibri"/>
                <a:cs typeface="Calibri"/>
              </a:rPr>
              <a:t> </a:t>
            </a:r>
            <a:r>
              <a:rPr sz="2520" kern="0" dirty="0">
                <a:solidFill>
                  <a:sysClr val="windowText" lastClr="000000"/>
                </a:solidFill>
                <a:latin typeface="Calibri"/>
                <a:cs typeface="Calibri"/>
              </a:rPr>
              <a:t>and</a:t>
            </a:r>
            <a:r>
              <a:rPr sz="2520" kern="0" spc="576" dirty="0">
                <a:solidFill>
                  <a:sysClr val="windowText" lastClr="000000"/>
                </a:solidFill>
                <a:latin typeface="Calibri"/>
                <a:cs typeface="Calibri"/>
              </a:rPr>
              <a:t> </a:t>
            </a:r>
            <a:r>
              <a:rPr sz="2520" kern="0" dirty="0">
                <a:solidFill>
                  <a:sysClr val="windowText" lastClr="000000"/>
                </a:solidFill>
                <a:latin typeface="Calibri"/>
                <a:cs typeface="Calibri"/>
              </a:rPr>
              <a:t>then</a:t>
            </a:r>
            <a:r>
              <a:rPr sz="2520" kern="0" spc="576" dirty="0">
                <a:solidFill>
                  <a:sysClr val="windowText" lastClr="000000"/>
                </a:solidFill>
                <a:latin typeface="Calibri"/>
                <a:cs typeface="Calibri"/>
              </a:rPr>
              <a:t> </a:t>
            </a:r>
            <a:r>
              <a:rPr sz="2520" kern="0" dirty="0">
                <a:solidFill>
                  <a:sysClr val="windowText" lastClr="000000"/>
                </a:solidFill>
                <a:latin typeface="Calibri"/>
                <a:cs typeface="Calibri"/>
              </a:rPr>
              <a:t>scrutinize</a:t>
            </a:r>
            <a:r>
              <a:rPr sz="2520" kern="0" spc="570" dirty="0">
                <a:solidFill>
                  <a:sysClr val="windowText" lastClr="000000"/>
                </a:solidFill>
                <a:latin typeface="Calibri"/>
                <a:cs typeface="Calibri"/>
              </a:rPr>
              <a:t> </a:t>
            </a:r>
            <a:r>
              <a:rPr sz="2520" kern="0" dirty="0">
                <a:solidFill>
                  <a:sysClr val="windowText" lastClr="000000"/>
                </a:solidFill>
                <a:latin typeface="Calibri"/>
                <a:cs typeface="Calibri"/>
              </a:rPr>
              <a:t>the</a:t>
            </a:r>
            <a:r>
              <a:rPr sz="2520" kern="0" spc="581" dirty="0">
                <a:solidFill>
                  <a:sysClr val="windowText" lastClr="000000"/>
                </a:solidFill>
                <a:latin typeface="Calibri"/>
                <a:cs typeface="Calibri"/>
              </a:rPr>
              <a:t> </a:t>
            </a:r>
            <a:r>
              <a:rPr sz="2520" kern="0" dirty="0">
                <a:solidFill>
                  <a:sysClr val="windowText" lastClr="000000"/>
                </a:solidFill>
                <a:latin typeface="Calibri"/>
                <a:cs typeface="Calibri"/>
              </a:rPr>
              <a:t>items</a:t>
            </a:r>
            <a:r>
              <a:rPr sz="2520" kern="0" spc="564" dirty="0">
                <a:solidFill>
                  <a:sysClr val="windowText" lastClr="000000"/>
                </a:solidFill>
                <a:latin typeface="Calibri"/>
                <a:cs typeface="Calibri"/>
              </a:rPr>
              <a:t> </a:t>
            </a:r>
            <a:r>
              <a:rPr sz="2520" kern="0" spc="-24" dirty="0">
                <a:solidFill>
                  <a:sysClr val="windowText" lastClr="000000"/>
                </a:solidFill>
                <a:latin typeface="Calibri"/>
                <a:cs typeface="Calibri"/>
              </a:rPr>
              <a:t>with </a:t>
            </a:r>
            <a:r>
              <a:rPr sz="2520" kern="0" spc="-12" dirty="0">
                <a:solidFill>
                  <a:sysClr val="windowText" lastClr="000000"/>
                </a:solidFill>
                <a:latin typeface="Calibri"/>
                <a:cs typeface="Calibri"/>
              </a:rPr>
              <a:t>reference</a:t>
            </a:r>
            <a:r>
              <a:rPr sz="2520" kern="0" spc="-54" dirty="0">
                <a:solidFill>
                  <a:sysClr val="windowText" lastClr="000000"/>
                </a:solidFill>
                <a:latin typeface="Calibri"/>
                <a:cs typeface="Calibri"/>
              </a:rPr>
              <a:t> </a:t>
            </a:r>
            <a:r>
              <a:rPr sz="2520" kern="0" dirty="0">
                <a:solidFill>
                  <a:sysClr val="windowText" lastClr="000000"/>
                </a:solidFill>
                <a:latin typeface="Calibri"/>
                <a:cs typeface="Calibri"/>
              </a:rPr>
              <a:t>to</a:t>
            </a:r>
            <a:r>
              <a:rPr sz="2520" kern="0" spc="-72" dirty="0">
                <a:solidFill>
                  <a:sysClr val="windowText" lastClr="000000"/>
                </a:solidFill>
                <a:latin typeface="Calibri"/>
                <a:cs typeface="Calibri"/>
              </a:rPr>
              <a:t> </a:t>
            </a:r>
            <a:r>
              <a:rPr sz="2520" kern="0" dirty="0">
                <a:solidFill>
                  <a:sysClr val="windowText" lastClr="000000"/>
                </a:solidFill>
                <a:latin typeface="Calibri"/>
                <a:cs typeface="Calibri"/>
              </a:rPr>
              <a:t>Sec.</a:t>
            </a:r>
            <a:r>
              <a:rPr sz="2520" kern="0" spc="-72" dirty="0">
                <a:solidFill>
                  <a:sysClr val="windowText" lastClr="000000"/>
                </a:solidFill>
                <a:latin typeface="Calibri"/>
                <a:cs typeface="Calibri"/>
              </a:rPr>
              <a:t> </a:t>
            </a:r>
            <a:r>
              <a:rPr sz="2520" kern="0" spc="-12" dirty="0">
                <a:solidFill>
                  <a:sysClr val="windowText" lastClr="000000"/>
                </a:solidFill>
                <a:latin typeface="Calibri"/>
                <a:cs typeface="Calibri"/>
              </a:rPr>
              <a:t>40A(2).</a:t>
            </a:r>
            <a:endParaRPr sz="2520" kern="0">
              <a:solidFill>
                <a:sysClr val="windowText" lastClr="000000"/>
              </a:solidFill>
              <a:latin typeface="Calibri"/>
              <a:cs typeface="Calibri"/>
            </a:endParaRPr>
          </a:p>
          <a:p>
            <a:pPr marL="397764" marR="9144" indent="-383286" algn="just" defTabSz="1097280">
              <a:spcBef>
                <a:spcPts val="2160"/>
              </a:spcBef>
              <a:buSzPct val="59523"/>
              <a:buFont typeface="Wingdings"/>
              <a:buChar char=""/>
              <a:tabLst>
                <a:tab pos="400050" algn="l"/>
              </a:tabLst>
            </a:pPr>
            <a:r>
              <a:rPr sz="2520" kern="0" dirty="0">
                <a:solidFill>
                  <a:sysClr val="windowText" lastClr="000000"/>
                </a:solidFill>
                <a:latin typeface="Calibri"/>
                <a:cs typeface="Calibri"/>
              </a:rPr>
              <a:t>If</a:t>
            </a:r>
            <a:r>
              <a:rPr sz="2520" kern="0" spc="78" dirty="0">
                <a:solidFill>
                  <a:sysClr val="windowText" lastClr="000000"/>
                </a:solidFill>
                <a:latin typeface="Calibri"/>
                <a:cs typeface="Calibri"/>
              </a:rPr>
              <a:t>  </a:t>
            </a:r>
            <a:r>
              <a:rPr sz="2520" kern="0" dirty="0">
                <a:solidFill>
                  <a:sysClr val="windowText" lastClr="000000"/>
                </a:solidFill>
                <a:latin typeface="Calibri"/>
                <a:cs typeface="Calibri"/>
              </a:rPr>
              <a:t>information</a:t>
            </a:r>
            <a:r>
              <a:rPr sz="2520" kern="0" spc="90" dirty="0">
                <a:solidFill>
                  <a:sysClr val="windowText" lastClr="000000"/>
                </a:solidFill>
                <a:latin typeface="Calibri"/>
                <a:cs typeface="Calibri"/>
              </a:rPr>
              <a:t>  </a:t>
            </a:r>
            <a:r>
              <a:rPr sz="2520" kern="0" dirty="0">
                <a:solidFill>
                  <a:sysClr val="windowText" lastClr="000000"/>
                </a:solidFill>
                <a:latin typeface="Calibri"/>
                <a:cs typeface="Calibri"/>
              </a:rPr>
              <a:t>is</a:t>
            </a:r>
            <a:r>
              <a:rPr sz="2520" kern="0" spc="78" dirty="0">
                <a:solidFill>
                  <a:sysClr val="windowText" lastClr="000000"/>
                </a:solidFill>
                <a:latin typeface="Calibri"/>
                <a:cs typeface="Calibri"/>
              </a:rPr>
              <a:t>  </a:t>
            </a:r>
            <a:r>
              <a:rPr sz="2520" kern="0" dirty="0">
                <a:solidFill>
                  <a:sysClr val="windowText" lastClr="000000"/>
                </a:solidFill>
                <a:latin typeface="Calibri"/>
                <a:cs typeface="Calibri"/>
              </a:rPr>
              <a:t>not</a:t>
            </a:r>
            <a:r>
              <a:rPr sz="2520" kern="0" spc="90" dirty="0">
                <a:solidFill>
                  <a:sysClr val="windowText" lastClr="000000"/>
                </a:solidFill>
                <a:latin typeface="Calibri"/>
                <a:cs typeface="Calibri"/>
              </a:rPr>
              <a:t>  </a:t>
            </a:r>
            <a:r>
              <a:rPr sz="2520" kern="0" dirty="0">
                <a:solidFill>
                  <a:sysClr val="windowText" lastClr="000000"/>
                </a:solidFill>
                <a:latin typeface="Calibri"/>
                <a:cs typeface="Calibri"/>
              </a:rPr>
              <a:t>available</a:t>
            </a:r>
            <a:r>
              <a:rPr sz="2520" kern="0" spc="84" dirty="0">
                <a:solidFill>
                  <a:sysClr val="windowText" lastClr="000000"/>
                </a:solidFill>
                <a:latin typeface="Calibri"/>
                <a:cs typeface="Calibri"/>
              </a:rPr>
              <a:t>  </a:t>
            </a:r>
            <a:r>
              <a:rPr sz="2520" kern="0" dirty="0">
                <a:solidFill>
                  <a:sysClr val="windowText" lastClr="000000"/>
                </a:solidFill>
                <a:latin typeface="Calibri"/>
                <a:cs typeface="Calibri"/>
              </a:rPr>
              <a:t>about</a:t>
            </a:r>
            <a:r>
              <a:rPr sz="2520" kern="0" spc="90" dirty="0">
                <a:solidFill>
                  <a:sysClr val="windowText" lastClr="000000"/>
                </a:solidFill>
                <a:latin typeface="Calibri"/>
                <a:cs typeface="Calibri"/>
              </a:rPr>
              <a:t>  </a:t>
            </a:r>
            <a:r>
              <a:rPr sz="2520" kern="0" dirty="0">
                <a:solidFill>
                  <a:sysClr val="windowText" lastClr="000000"/>
                </a:solidFill>
                <a:latin typeface="Calibri"/>
                <a:cs typeface="Calibri"/>
              </a:rPr>
              <a:t>specified</a:t>
            </a:r>
            <a:r>
              <a:rPr sz="2520" kern="0" spc="90" dirty="0">
                <a:solidFill>
                  <a:sysClr val="windowText" lastClr="000000"/>
                </a:solidFill>
                <a:latin typeface="Calibri"/>
                <a:cs typeface="Calibri"/>
              </a:rPr>
              <a:t>  </a:t>
            </a:r>
            <a:r>
              <a:rPr sz="2520" kern="0" dirty="0">
                <a:solidFill>
                  <a:sysClr val="windowText" lastClr="000000"/>
                </a:solidFill>
                <a:latin typeface="Calibri"/>
                <a:cs typeface="Calibri"/>
              </a:rPr>
              <a:t>persons</a:t>
            </a:r>
            <a:r>
              <a:rPr sz="2520" kern="0" spc="84" dirty="0">
                <a:solidFill>
                  <a:sysClr val="windowText" lastClr="000000"/>
                </a:solidFill>
                <a:latin typeface="Calibri"/>
                <a:cs typeface="Calibri"/>
              </a:rPr>
              <a:t>  </a:t>
            </a:r>
            <a:r>
              <a:rPr sz="2520" kern="0" dirty="0">
                <a:solidFill>
                  <a:sysClr val="windowText" lastClr="000000"/>
                </a:solidFill>
                <a:latin typeface="Calibri"/>
                <a:cs typeface="Calibri"/>
              </a:rPr>
              <a:t>with</a:t>
            </a:r>
            <a:r>
              <a:rPr sz="2520" kern="0" spc="84" dirty="0">
                <a:solidFill>
                  <a:sysClr val="windowText" lastClr="000000"/>
                </a:solidFill>
                <a:latin typeface="Calibri"/>
                <a:cs typeface="Calibri"/>
              </a:rPr>
              <a:t>  </a:t>
            </a:r>
            <a:r>
              <a:rPr sz="2520" kern="0" dirty="0">
                <a:solidFill>
                  <a:sysClr val="windowText" lastClr="000000"/>
                </a:solidFill>
                <a:latin typeface="Calibri"/>
                <a:cs typeface="Calibri"/>
              </a:rPr>
              <a:t>the</a:t>
            </a:r>
            <a:r>
              <a:rPr sz="2520" kern="0" spc="78" dirty="0">
                <a:solidFill>
                  <a:sysClr val="windowText" lastClr="000000"/>
                </a:solidFill>
                <a:latin typeface="Calibri"/>
                <a:cs typeface="Calibri"/>
              </a:rPr>
              <a:t>  </a:t>
            </a:r>
            <a:r>
              <a:rPr sz="2520" kern="0" spc="-12" dirty="0">
                <a:solidFill>
                  <a:sysClr val="windowText" lastClr="000000"/>
                </a:solidFill>
                <a:latin typeface="Calibri"/>
                <a:cs typeface="Calibri"/>
              </a:rPr>
              <a:t>client, 	</a:t>
            </a:r>
            <a:r>
              <a:rPr sz="2520" kern="0" dirty="0">
                <a:solidFill>
                  <a:sysClr val="windowText" lastClr="000000"/>
                </a:solidFill>
                <a:latin typeface="Calibri"/>
                <a:cs typeface="Calibri"/>
              </a:rPr>
              <a:t>suitable</a:t>
            </a:r>
            <a:r>
              <a:rPr sz="2520" kern="0" spc="-54" dirty="0">
                <a:solidFill>
                  <a:sysClr val="windowText" lastClr="000000"/>
                </a:solidFill>
                <a:latin typeface="Calibri"/>
                <a:cs typeface="Calibri"/>
              </a:rPr>
              <a:t> </a:t>
            </a:r>
            <a:r>
              <a:rPr sz="2520" kern="0" dirty="0">
                <a:solidFill>
                  <a:sysClr val="windowText" lastClr="000000"/>
                </a:solidFill>
                <a:latin typeface="Calibri"/>
                <a:cs typeface="Calibri"/>
              </a:rPr>
              <a:t>disclaimer</a:t>
            </a:r>
            <a:r>
              <a:rPr sz="2520" kern="0" spc="-30" dirty="0">
                <a:solidFill>
                  <a:sysClr val="windowText" lastClr="000000"/>
                </a:solidFill>
                <a:latin typeface="Calibri"/>
                <a:cs typeface="Calibri"/>
              </a:rPr>
              <a:t> </a:t>
            </a:r>
            <a:r>
              <a:rPr sz="2520" kern="0" dirty="0">
                <a:solidFill>
                  <a:sysClr val="windowText" lastClr="000000"/>
                </a:solidFill>
                <a:latin typeface="Calibri"/>
                <a:cs typeface="Calibri"/>
              </a:rPr>
              <a:t>may</a:t>
            </a:r>
            <a:r>
              <a:rPr sz="2520" kern="0" spc="-84" dirty="0">
                <a:solidFill>
                  <a:sysClr val="windowText" lastClr="000000"/>
                </a:solidFill>
                <a:latin typeface="Calibri"/>
                <a:cs typeface="Calibri"/>
              </a:rPr>
              <a:t> </a:t>
            </a:r>
            <a:r>
              <a:rPr sz="2520" kern="0" dirty="0">
                <a:solidFill>
                  <a:sysClr val="windowText" lastClr="000000"/>
                </a:solidFill>
                <a:latin typeface="Calibri"/>
                <a:cs typeface="Calibri"/>
              </a:rPr>
              <a:t>be</a:t>
            </a:r>
            <a:r>
              <a:rPr sz="2520" kern="0" spc="-54" dirty="0">
                <a:solidFill>
                  <a:sysClr val="windowText" lastClr="000000"/>
                </a:solidFill>
                <a:latin typeface="Calibri"/>
                <a:cs typeface="Calibri"/>
              </a:rPr>
              <a:t> </a:t>
            </a:r>
            <a:r>
              <a:rPr sz="2520" kern="0" spc="-12" dirty="0">
                <a:solidFill>
                  <a:sysClr val="windowText" lastClr="000000"/>
                </a:solidFill>
                <a:latin typeface="Calibri"/>
                <a:cs typeface="Calibri"/>
              </a:rPr>
              <a:t>given.</a:t>
            </a:r>
            <a:endParaRPr sz="2520" kern="0">
              <a:solidFill>
                <a:sysClr val="windowText" lastClr="000000"/>
              </a:solidFill>
              <a:latin typeface="Calibri"/>
              <a:cs typeface="Calibri"/>
            </a:endParaRPr>
          </a:p>
          <a:p>
            <a:pPr marL="397002" marR="6858" indent="-382524" algn="just" defTabSz="1097280">
              <a:spcBef>
                <a:spcPts val="2160"/>
              </a:spcBef>
              <a:buSzPct val="59523"/>
              <a:buFont typeface="Wingdings"/>
              <a:buChar char=""/>
              <a:tabLst>
                <a:tab pos="397002" algn="l"/>
              </a:tabLst>
            </a:pPr>
            <a:r>
              <a:rPr sz="2520" kern="0" dirty="0">
                <a:solidFill>
                  <a:sysClr val="windowText" lastClr="000000"/>
                </a:solidFill>
                <a:latin typeface="Calibri"/>
                <a:cs typeface="Calibri"/>
              </a:rPr>
              <a:t>Sec</a:t>
            </a:r>
            <a:r>
              <a:rPr sz="2520" kern="0" spc="216" dirty="0">
                <a:solidFill>
                  <a:sysClr val="windowText" lastClr="000000"/>
                </a:solidFill>
                <a:latin typeface="Calibri"/>
                <a:cs typeface="Calibri"/>
              </a:rPr>
              <a:t> </a:t>
            </a:r>
            <a:r>
              <a:rPr sz="2520" kern="0" dirty="0">
                <a:solidFill>
                  <a:sysClr val="windowText" lastClr="000000"/>
                </a:solidFill>
                <a:latin typeface="Calibri"/>
                <a:cs typeface="Calibri"/>
              </a:rPr>
              <a:t>40A(2)</a:t>
            </a:r>
            <a:r>
              <a:rPr sz="2520" kern="0" spc="204" dirty="0">
                <a:solidFill>
                  <a:sysClr val="windowText" lastClr="000000"/>
                </a:solidFill>
                <a:latin typeface="Calibri"/>
                <a:cs typeface="Calibri"/>
              </a:rPr>
              <a:t> </a:t>
            </a:r>
            <a:r>
              <a:rPr sz="2520" kern="0" dirty="0">
                <a:solidFill>
                  <a:sysClr val="windowText" lastClr="000000"/>
                </a:solidFill>
                <a:latin typeface="Calibri"/>
                <a:cs typeface="Calibri"/>
              </a:rPr>
              <a:t>–</a:t>
            </a:r>
            <a:r>
              <a:rPr sz="2520" kern="0" spc="198" dirty="0">
                <a:solidFill>
                  <a:sysClr val="windowText" lastClr="000000"/>
                </a:solidFill>
                <a:latin typeface="Calibri"/>
                <a:cs typeface="Calibri"/>
              </a:rPr>
              <a:t> </a:t>
            </a:r>
            <a:r>
              <a:rPr sz="2520" kern="0" dirty="0">
                <a:solidFill>
                  <a:sysClr val="windowText" lastClr="000000"/>
                </a:solidFill>
                <a:latin typeface="Calibri"/>
                <a:cs typeface="Calibri"/>
              </a:rPr>
              <a:t>Payment</a:t>
            </a:r>
            <a:r>
              <a:rPr sz="2520" kern="0" spc="210" dirty="0">
                <a:solidFill>
                  <a:sysClr val="windowText" lastClr="000000"/>
                </a:solidFill>
                <a:latin typeface="Calibri"/>
                <a:cs typeface="Calibri"/>
              </a:rPr>
              <a:t> </a:t>
            </a:r>
            <a:r>
              <a:rPr sz="2520" kern="0" dirty="0">
                <a:solidFill>
                  <a:sysClr val="windowText" lastClr="000000"/>
                </a:solidFill>
                <a:latin typeface="Calibri"/>
                <a:cs typeface="Calibri"/>
              </a:rPr>
              <a:t>to</a:t>
            </a:r>
            <a:r>
              <a:rPr sz="2520" kern="0" spc="216" dirty="0">
                <a:solidFill>
                  <a:sysClr val="windowText" lastClr="000000"/>
                </a:solidFill>
                <a:latin typeface="Calibri"/>
                <a:cs typeface="Calibri"/>
              </a:rPr>
              <a:t> </a:t>
            </a:r>
            <a:r>
              <a:rPr sz="2520" kern="0" dirty="0">
                <a:solidFill>
                  <a:sysClr val="windowText" lastClr="000000"/>
                </a:solidFill>
                <a:latin typeface="Calibri"/>
                <a:cs typeface="Calibri"/>
              </a:rPr>
              <a:t>Specific</a:t>
            </a:r>
            <a:r>
              <a:rPr sz="2520" kern="0" spc="216" dirty="0">
                <a:solidFill>
                  <a:sysClr val="windowText" lastClr="000000"/>
                </a:solidFill>
                <a:latin typeface="Calibri"/>
                <a:cs typeface="Calibri"/>
              </a:rPr>
              <a:t> </a:t>
            </a:r>
            <a:r>
              <a:rPr sz="2520" kern="0" dirty="0">
                <a:solidFill>
                  <a:sysClr val="windowText" lastClr="000000"/>
                </a:solidFill>
                <a:latin typeface="Calibri"/>
                <a:cs typeface="Calibri"/>
              </a:rPr>
              <a:t>Persons</a:t>
            </a:r>
            <a:r>
              <a:rPr sz="2520" kern="0" spc="216" dirty="0">
                <a:solidFill>
                  <a:sysClr val="windowText" lastClr="000000"/>
                </a:solidFill>
                <a:latin typeface="Calibri"/>
                <a:cs typeface="Calibri"/>
              </a:rPr>
              <a:t> </a:t>
            </a:r>
            <a:r>
              <a:rPr sz="2520" kern="0" dirty="0">
                <a:solidFill>
                  <a:sysClr val="windowText" lastClr="000000"/>
                </a:solidFill>
                <a:latin typeface="Calibri"/>
                <a:cs typeface="Calibri"/>
              </a:rPr>
              <a:t>&amp;</a:t>
            </a:r>
            <a:r>
              <a:rPr sz="2520" kern="0" spc="210" dirty="0">
                <a:solidFill>
                  <a:sysClr val="windowText" lastClr="000000"/>
                </a:solidFill>
                <a:latin typeface="Calibri"/>
                <a:cs typeface="Calibri"/>
              </a:rPr>
              <a:t> </a:t>
            </a:r>
            <a:r>
              <a:rPr sz="2520" kern="0" dirty="0">
                <a:solidFill>
                  <a:sysClr val="windowText" lastClr="000000"/>
                </a:solidFill>
                <a:latin typeface="Calibri"/>
                <a:cs typeface="Calibri"/>
              </a:rPr>
              <a:t>AO</a:t>
            </a:r>
            <a:r>
              <a:rPr sz="2520" kern="0" spc="228" dirty="0">
                <a:solidFill>
                  <a:sysClr val="windowText" lastClr="000000"/>
                </a:solidFill>
                <a:latin typeface="Calibri"/>
                <a:cs typeface="Calibri"/>
              </a:rPr>
              <a:t> </a:t>
            </a:r>
            <a:r>
              <a:rPr sz="2520" kern="0" dirty="0">
                <a:solidFill>
                  <a:sysClr val="windowText" lastClr="000000"/>
                </a:solidFill>
                <a:latin typeface="Calibri"/>
                <a:cs typeface="Calibri"/>
              </a:rPr>
              <a:t>is</a:t>
            </a:r>
            <a:r>
              <a:rPr sz="2520" kern="0" spc="210" dirty="0">
                <a:solidFill>
                  <a:sysClr val="windowText" lastClr="000000"/>
                </a:solidFill>
                <a:latin typeface="Calibri"/>
                <a:cs typeface="Calibri"/>
              </a:rPr>
              <a:t> </a:t>
            </a:r>
            <a:r>
              <a:rPr sz="2520" kern="0" dirty="0">
                <a:solidFill>
                  <a:sysClr val="windowText" lastClr="000000"/>
                </a:solidFill>
                <a:latin typeface="Calibri"/>
                <a:cs typeface="Calibri"/>
              </a:rPr>
              <a:t>of</a:t>
            </a:r>
            <a:r>
              <a:rPr sz="2520" kern="0" spc="216" dirty="0">
                <a:solidFill>
                  <a:sysClr val="windowText" lastClr="000000"/>
                </a:solidFill>
                <a:latin typeface="Calibri"/>
                <a:cs typeface="Calibri"/>
              </a:rPr>
              <a:t> </a:t>
            </a:r>
            <a:r>
              <a:rPr sz="2520" kern="0" dirty="0">
                <a:solidFill>
                  <a:sysClr val="windowText" lastClr="000000"/>
                </a:solidFill>
                <a:latin typeface="Calibri"/>
                <a:cs typeface="Calibri"/>
              </a:rPr>
              <a:t>the</a:t>
            </a:r>
            <a:r>
              <a:rPr sz="2520" kern="0" spc="216" dirty="0">
                <a:solidFill>
                  <a:sysClr val="windowText" lastClr="000000"/>
                </a:solidFill>
                <a:latin typeface="Calibri"/>
                <a:cs typeface="Calibri"/>
              </a:rPr>
              <a:t> </a:t>
            </a:r>
            <a:r>
              <a:rPr sz="2520" kern="0" dirty="0">
                <a:solidFill>
                  <a:sysClr val="windowText" lastClr="000000"/>
                </a:solidFill>
                <a:latin typeface="Calibri"/>
                <a:cs typeface="Calibri"/>
              </a:rPr>
              <a:t>opinion</a:t>
            </a:r>
            <a:r>
              <a:rPr sz="2520" kern="0" spc="222" dirty="0">
                <a:solidFill>
                  <a:sysClr val="windowText" lastClr="000000"/>
                </a:solidFill>
                <a:latin typeface="Calibri"/>
                <a:cs typeface="Calibri"/>
              </a:rPr>
              <a:t> </a:t>
            </a:r>
            <a:r>
              <a:rPr sz="2520" kern="0" dirty="0">
                <a:solidFill>
                  <a:sysClr val="windowText" lastClr="000000"/>
                </a:solidFill>
                <a:latin typeface="Calibri"/>
                <a:cs typeface="Calibri"/>
              </a:rPr>
              <a:t>that</a:t>
            </a:r>
            <a:r>
              <a:rPr sz="2520" kern="0" spc="204" dirty="0">
                <a:solidFill>
                  <a:sysClr val="windowText" lastClr="000000"/>
                </a:solidFill>
                <a:latin typeface="Calibri"/>
                <a:cs typeface="Calibri"/>
              </a:rPr>
              <a:t> </a:t>
            </a:r>
            <a:r>
              <a:rPr sz="2520" kern="0" spc="-24" dirty="0">
                <a:solidFill>
                  <a:sysClr val="windowText" lastClr="000000"/>
                </a:solidFill>
                <a:latin typeface="Calibri"/>
                <a:cs typeface="Calibri"/>
              </a:rPr>
              <a:t>such </a:t>
            </a:r>
            <a:r>
              <a:rPr sz="2520" kern="0" dirty="0">
                <a:solidFill>
                  <a:sysClr val="windowText" lastClr="000000"/>
                </a:solidFill>
                <a:latin typeface="Calibri"/>
                <a:cs typeface="Calibri"/>
              </a:rPr>
              <a:t>payments</a:t>
            </a:r>
            <a:r>
              <a:rPr sz="2520" kern="0" spc="54" dirty="0">
                <a:solidFill>
                  <a:sysClr val="windowText" lastClr="000000"/>
                </a:solidFill>
                <a:latin typeface="Calibri"/>
                <a:cs typeface="Calibri"/>
              </a:rPr>
              <a:t>  </a:t>
            </a:r>
            <a:r>
              <a:rPr sz="2520" kern="0" dirty="0">
                <a:solidFill>
                  <a:sysClr val="windowText" lastClr="000000"/>
                </a:solidFill>
                <a:latin typeface="Calibri"/>
                <a:cs typeface="Calibri"/>
              </a:rPr>
              <a:t>is</a:t>
            </a:r>
            <a:r>
              <a:rPr sz="2520" kern="0" spc="66" dirty="0">
                <a:solidFill>
                  <a:sysClr val="windowText" lastClr="000000"/>
                </a:solidFill>
                <a:latin typeface="Calibri"/>
                <a:cs typeface="Calibri"/>
              </a:rPr>
              <a:t>  </a:t>
            </a:r>
            <a:r>
              <a:rPr sz="2520" kern="0" dirty="0">
                <a:solidFill>
                  <a:sysClr val="windowText" lastClr="000000"/>
                </a:solidFill>
                <a:latin typeface="Calibri"/>
                <a:cs typeface="Calibri"/>
              </a:rPr>
              <a:t>excessive</a:t>
            </a:r>
            <a:r>
              <a:rPr sz="2520" kern="0" spc="66" dirty="0">
                <a:solidFill>
                  <a:sysClr val="windowText" lastClr="000000"/>
                </a:solidFill>
                <a:latin typeface="Calibri"/>
                <a:cs typeface="Calibri"/>
              </a:rPr>
              <a:t>  </a:t>
            </a:r>
            <a:r>
              <a:rPr sz="2520" kern="0" dirty="0">
                <a:solidFill>
                  <a:sysClr val="windowText" lastClr="000000"/>
                </a:solidFill>
                <a:latin typeface="Calibri"/>
                <a:cs typeface="Calibri"/>
              </a:rPr>
              <a:t>or</a:t>
            </a:r>
            <a:r>
              <a:rPr sz="2520" kern="0" spc="66" dirty="0">
                <a:solidFill>
                  <a:sysClr val="windowText" lastClr="000000"/>
                </a:solidFill>
                <a:latin typeface="Calibri"/>
                <a:cs typeface="Calibri"/>
              </a:rPr>
              <a:t>  </a:t>
            </a:r>
            <a:r>
              <a:rPr sz="2520" kern="0" dirty="0">
                <a:solidFill>
                  <a:sysClr val="windowText" lastClr="000000"/>
                </a:solidFill>
                <a:latin typeface="Calibri"/>
                <a:cs typeface="Calibri"/>
              </a:rPr>
              <a:t>unreasonable.</a:t>
            </a:r>
            <a:r>
              <a:rPr sz="2520" kern="0" spc="60" dirty="0">
                <a:solidFill>
                  <a:sysClr val="windowText" lastClr="000000"/>
                </a:solidFill>
                <a:latin typeface="Calibri"/>
                <a:cs typeface="Calibri"/>
              </a:rPr>
              <a:t>  </a:t>
            </a:r>
            <a:r>
              <a:rPr sz="2520" kern="0" dirty="0">
                <a:solidFill>
                  <a:sysClr val="windowText" lastClr="000000"/>
                </a:solidFill>
                <a:latin typeface="Calibri"/>
                <a:cs typeface="Calibri"/>
              </a:rPr>
              <a:t>Then</a:t>
            </a:r>
            <a:r>
              <a:rPr sz="2520" kern="0" spc="60" dirty="0">
                <a:solidFill>
                  <a:sysClr val="windowText" lastClr="000000"/>
                </a:solidFill>
                <a:latin typeface="Calibri"/>
                <a:cs typeface="Calibri"/>
              </a:rPr>
              <a:t>  </a:t>
            </a:r>
            <a:r>
              <a:rPr sz="2520" kern="0" dirty="0">
                <a:solidFill>
                  <a:sysClr val="windowText" lastClr="000000"/>
                </a:solidFill>
                <a:latin typeface="Calibri"/>
                <a:cs typeface="Calibri"/>
              </a:rPr>
              <a:t>disallow</a:t>
            </a:r>
            <a:r>
              <a:rPr sz="2520" kern="0" spc="60" dirty="0">
                <a:solidFill>
                  <a:sysClr val="windowText" lastClr="000000"/>
                </a:solidFill>
                <a:latin typeface="Calibri"/>
                <a:cs typeface="Calibri"/>
              </a:rPr>
              <a:t>  </a:t>
            </a:r>
            <a:r>
              <a:rPr sz="2520" kern="0" dirty="0">
                <a:solidFill>
                  <a:sysClr val="windowText" lastClr="000000"/>
                </a:solidFill>
                <a:latin typeface="Calibri"/>
                <a:cs typeface="Calibri"/>
              </a:rPr>
              <a:t>the</a:t>
            </a:r>
            <a:r>
              <a:rPr sz="2520" kern="0" spc="54" dirty="0">
                <a:solidFill>
                  <a:sysClr val="windowText" lastClr="000000"/>
                </a:solidFill>
                <a:latin typeface="Calibri"/>
                <a:cs typeface="Calibri"/>
              </a:rPr>
              <a:t>  </a:t>
            </a:r>
            <a:r>
              <a:rPr sz="2520" kern="0" dirty="0">
                <a:solidFill>
                  <a:sysClr val="windowText" lastClr="000000"/>
                </a:solidFill>
                <a:latin typeface="Calibri"/>
                <a:cs typeface="Calibri"/>
              </a:rPr>
              <a:t>excessive</a:t>
            </a:r>
            <a:r>
              <a:rPr sz="2520" kern="0" spc="60" dirty="0">
                <a:solidFill>
                  <a:sysClr val="windowText" lastClr="000000"/>
                </a:solidFill>
                <a:latin typeface="Calibri"/>
                <a:cs typeface="Calibri"/>
              </a:rPr>
              <a:t>  </a:t>
            </a:r>
            <a:r>
              <a:rPr sz="2520" kern="0" spc="-30" dirty="0">
                <a:solidFill>
                  <a:sysClr val="windowText" lastClr="000000"/>
                </a:solidFill>
                <a:latin typeface="Calibri"/>
                <a:cs typeface="Calibri"/>
              </a:rPr>
              <a:t>or </a:t>
            </a:r>
            <a:r>
              <a:rPr sz="2520" kern="0" dirty="0">
                <a:solidFill>
                  <a:sysClr val="windowText" lastClr="000000"/>
                </a:solidFill>
                <a:latin typeface="Calibri"/>
                <a:cs typeface="Calibri"/>
              </a:rPr>
              <a:t>unreasonable</a:t>
            </a:r>
            <a:r>
              <a:rPr sz="2520" kern="0" spc="-120" dirty="0">
                <a:solidFill>
                  <a:sysClr val="windowText" lastClr="000000"/>
                </a:solidFill>
                <a:latin typeface="Calibri"/>
                <a:cs typeface="Calibri"/>
              </a:rPr>
              <a:t> </a:t>
            </a:r>
            <a:r>
              <a:rPr sz="2520" kern="0" spc="-12" dirty="0">
                <a:solidFill>
                  <a:sysClr val="windowText" lastClr="000000"/>
                </a:solidFill>
                <a:latin typeface="Calibri"/>
                <a:cs typeface="Calibri"/>
              </a:rPr>
              <a:t>amount.</a:t>
            </a:r>
            <a:endParaRPr sz="2520" kern="0">
              <a:solidFill>
                <a:sysClr val="windowText" lastClr="000000"/>
              </a:solidFill>
              <a:latin typeface="Calibri"/>
              <a:cs typeface="Calibri"/>
            </a:endParaRPr>
          </a:p>
          <a:p>
            <a:pPr marL="398526" indent="-383286" defTabSz="1097280">
              <a:spcBef>
                <a:spcPts val="2160"/>
              </a:spcBef>
              <a:buSzPct val="59523"/>
              <a:buFont typeface="Wingdings"/>
              <a:buChar char=""/>
              <a:tabLst>
                <a:tab pos="398526" algn="l"/>
              </a:tabLst>
            </a:pPr>
            <a:r>
              <a:rPr sz="2520" kern="0" dirty="0">
                <a:solidFill>
                  <a:sysClr val="windowText" lastClr="000000"/>
                </a:solidFill>
                <a:latin typeface="Calibri"/>
                <a:cs typeface="Calibri"/>
              </a:rPr>
              <a:t>Amounts</a:t>
            </a:r>
            <a:r>
              <a:rPr sz="2520" kern="0" spc="-60" dirty="0">
                <a:solidFill>
                  <a:sysClr val="windowText" lastClr="000000"/>
                </a:solidFill>
                <a:latin typeface="Calibri"/>
                <a:cs typeface="Calibri"/>
              </a:rPr>
              <a:t> </a:t>
            </a:r>
            <a:r>
              <a:rPr sz="2520" kern="0" dirty="0">
                <a:solidFill>
                  <a:sysClr val="windowText" lastClr="000000"/>
                </a:solidFill>
                <a:latin typeface="Calibri"/>
                <a:cs typeface="Calibri"/>
              </a:rPr>
              <a:t>to</a:t>
            </a:r>
            <a:r>
              <a:rPr sz="2520" kern="0" spc="-54" dirty="0">
                <a:solidFill>
                  <a:sysClr val="windowText" lastClr="000000"/>
                </a:solidFill>
                <a:latin typeface="Calibri"/>
                <a:cs typeface="Calibri"/>
              </a:rPr>
              <a:t> </a:t>
            </a:r>
            <a:r>
              <a:rPr sz="2520" kern="0" dirty="0">
                <a:solidFill>
                  <a:sysClr val="windowText" lastClr="000000"/>
                </a:solidFill>
                <a:latin typeface="Calibri"/>
                <a:cs typeface="Calibri"/>
              </a:rPr>
              <a:t>be</a:t>
            </a:r>
            <a:r>
              <a:rPr sz="2520" kern="0" spc="-66" dirty="0">
                <a:solidFill>
                  <a:sysClr val="windowText" lastClr="000000"/>
                </a:solidFill>
                <a:latin typeface="Calibri"/>
                <a:cs typeface="Calibri"/>
              </a:rPr>
              <a:t> </a:t>
            </a:r>
            <a:r>
              <a:rPr sz="2520" kern="0" dirty="0">
                <a:solidFill>
                  <a:sysClr val="windowText" lastClr="000000"/>
                </a:solidFill>
                <a:latin typeface="Calibri"/>
                <a:cs typeface="Calibri"/>
              </a:rPr>
              <a:t>reported</a:t>
            </a:r>
            <a:r>
              <a:rPr sz="2520" kern="0" spc="-42" dirty="0">
                <a:solidFill>
                  <a:sysClr val="windowText" lastClr="000000"/>
                </a:solidFill>
                <a:latin typeface="Calibri"/>
                <a:cs typeface="Calibri"/>
              </a:rPr>
              <a:t> </a:t>
            </a:r>
            <a:r>
              <a:rPr sz="2520" kern="0" dirty="0">
                <a:solidFill>
                  <a:sysClr val="windowText" lastClr="000000"/>
                </a:solidFill>
                <a:latin typeface="Calibri"/>
                <a:cs typeface="Calibri"/>
              </a:rPr>
              <a:t>whether</a:t>
            </a:r>
            <a:r>
              <a:rPr sz="2520" kern="0" spc="-54" dirty="0">
                <a:solidFill>
                  <a:sysClr val="windowText" lastClr="000000"/>
                </a:solidFill>
                <a:latin typeface="Calibri"/>
                <a:cs typeface="Calibri"/>
              </a:rPr>
              <a:t> </a:t>
            </a:r>
            <a:r>
              <a:rPr sz="2520" kern="0" dirty="0">
                <a:solidFill>
                  <a:sysClr val="windowText" lastClr="000000"/>
                </a:solidFill>
                <a:latin typeface="Calibri"/>
                <a:cs typeface="Calibri"/>
              </a:rPr>
              <a:t>or</a:t>
            </a:r>
            <a:r>
              <a:rPr sz="2520" kern="0" spc="-36" dirty="0">
                <a:solidFill>
                  <a:sysClr val="windowText" lastClr="000000"/>
                </a:solidFill>
                <a:latin typeface="Calibri"/>
                <a:cs typeface="Calibri"/>
              </a:rPr>
              <a:t> </a:t>
            </a:r>
            <a:r>
              <a:rPr sz="2520" kern="0" dirty="0">
                <a:solidFill>
                  <a:sysClr val="windowText" lastClr="000000"/>
                </a:solidFill>
                <a:latin typeface="Calibri"/>
                <a:cs typeface="Calibri"/>
              </a:rPr>
              <a:t>not</a:t>
            </a:r>
            <a:r>
              <a:rPr sz="2520" kern="0" spc="-60" dirty="0">
                <a:solidFill>
                  <a:sysClr val="windowText" lastClr="000000"/>
                </a:solidFill>
                <a:latin typeface="Calibri"/>
                <a:cs typeface="Calibri"/>
              </a:rPr>
              <a:t> </a:t>
            </a:r>
            <a:r>
              <a:rPr sz="2520" kern="0" dirty="0">
                <a:solidFill>
                  <a:sysClr val="windowText" lastClr="000000"/>
                </a:solidFill>
                <a:latin typeface="Calibri"/>
                <a:cs typeface="Calibri"/>
              </a:rPr>
              <a:t>debited</a:t>
            </a:r>
            <a:r>
              <a:rPr sz="2520" kern="0" spc="-54" dirty="0">
                <a:solidFill>
                  <a:sysClr val="windowText" lastClr="000000"/>
                </a:solidFill>
                <a:latin typeface="Calibri"/>
                <a:cs typeface="Calibri"/>
              </a:rPr>
              <a:t> </a:t>
            </a:r>
            <a:r>
              <a:rPr sz="2520" kern="0" dirty="0">
                <a:solidFill>
                  <a:sysClr val="windowText" lastClr="000000"/>
                </a:solidFill>
                <a:latin typeface="Calibri"/>
                <a:cs typeface="Calibri"/>
              </a:rPr>
              <a:t>to</a:t>
            </a:r>
            <a:r>
              <a:rPr sz="2520" kern="0" spc="-72" dirty="0">
                <a:solidFill>
                  <a:sysClr val="windowText" lastClr="000000"/>
                </a:solidFill>
                <a:latin typeface="Calibri"/>
                <a:cs typeface="Calibri"/>
              </a:rPr>
              <a:t> </a:t>
            </a:r>
            <a:r>
              <a:rPr sz="2520" kern="0" dirty="0">
                <a:solidFill>
                  <a:sysClr val="windowText" lastClr="000000"/>
                </a:solidFill>
                <a:latin typeface="Calibri"/>
                <a:cs typeface="Calibri"/>
              </a:rPr>
              <a:t>Profit</a:t>
            </a:r>
            <a:r>
              <a:rPr sz="2520" kern="0" spc="-24" dirty="0">
                <a:solidFill>
                  <a:sysClr val="windowText" lastClr="000000"/>
                </a:solidFill>
                <a:latin typeface="Calibri"/>
                <a:cs typeface="Calibri"/>
              </a:rPr>
              <a:t> </a:t>
            </a:r>
            <a:r>
              <a:rPr sz="2520" kern="0" dirty="0">
                <a:solidFill>
                  <a:sysClr val="windowText" lastClr="000000"/>
                </a:solidFill>
                <a:latin typeface="Calibri"/>
                <a:cs typeface="Calibri"/>
              </a:rPr>
              <a:t>and</a:t>
            </a:r>
            <a:r>
              <a:rPr sz="2520" kern="0" spc="-78" dirty="0">
                <a:solidFill>
                  <a:sysClr val="windowText" lastClr="000000"/>
                </a:solidFill>
                <a:latin typeface="Calibri"/>
                <a:cs typeface="Calibri"/>
              </a:rPr>
              <a:t> </a:t>
            </a:r>
            <a:r>
              <a:rPr sz="2520" kern="0" dirty="0">
                <a:solidFill>
                  <a:sysClr val="windowText" lastClr="000000"/>
                </a:solidFill>
                <a:latin typeface="Calibri"/>
                <a:cs typeface="Calibri"/>
              </a:rPr>
              <a:t>Loss</a:t>
            </a:r>
            <a:r>
              <a:rPr sz="2520" kern="0" spc="-36" dirty="0">
                <a:solidFill>
                  <a:sysClr val="windowText" lastClr="000000"/>
                </a:solidFill>
                <a:latin typeface="Calibri"/>
                <a:cs typeface="Calibri"/>
              </a:rPr>
              <a:t> </a:t>
            </a:r>
            <a:r>
              <a:rPr sz="2520" kern="0" spc="-12" dirty="0">
                <a:solidFill>
                  <a:sysClr val="windowText" lastClr="000000"/>
                </a:solidFill>
                <a:latin typeface="Calibri"/>
                <a:cs typeface="Calibri"/>
              </a:rPr>
              <a:t>Account.</a:t>
            </a:r>
            <a:endParaRPr sz="2520" kern="0">
              <a:solidFill>
                <a:sysClr val="windowText" lastClr="000000"/>
              </a:solidFill>
              <a:latin typeface="Calibri"/>
              <a:cs typeface="Calibri"/>
            </a:endParaRPr>
          </a:p>
          <a:p>
            <a:pPr marL="397764" marR="6096" indent="-383286" algn="just" defTabSz="1097280">
              <a:spcBef>
                <a:spcPts val="2160"/>
              </a:spcBef>
              <a:buSzPct val="59523"/>
              <a:buFont typeface="Wingdings"/>
              <a:buChar char=""/>
              <a:tabLst>
                <a:tab pos="399288" algn="l"/>
              </a:tabLst>
            </a:pPr>
            <a:r>
              <a:rPr sz="2520" kern="0" dirty="0">
                <a:solidFill>
                  <a:sysClr val="windowText" lastClr="000000"/>
                </a:solidFill>
                <a:latin typeface="Calibri"/>
                <a:cs typeface="Calibri"/>
              </a:rPr>
              <a:t>The</a:t>
            </a:r>
            <a:r>
              <a:rPr sz="2520" kern="0" spc="390" dirty="0">
                <a:solidFill>
                  <a:sysClr val="windowText" lastClr="000000"/>
                </a:solidFill>
                <a:latin typeface="Calibri"/>
                <a:cs typeface="Calibri"/>
              </a:rPr>
              <a:t> </a:t>
            </a:r>
            <a:r>
              <a:rPr sz="2520" kern="0" dirty="0">
                <a:solidFill>
                  <a:sysClr val="windowText" lastClr="000000"/>
                </a:solidFill>
                <a:latin typeface="Calibri"/>
                <a:cs typeface="Calibri"/>
              </a:rPr>
              <a:t>item</a:t>
            </a:r>
            <a:r>
              <a:rPr sz="2520" kern="0" spc="390" dirty="0">
                <a:solidFill>
                  <a:sysClr val="windowText" lastClr="000000"/>
                </a:solidFill>
                <a:latin typeface="Calibri"/>
                <a:cs typeface="Calibri"/>
              </a:rPr>
              <a:t> </a:t>
            </a:r>
            <a:r>
              <a:rPr sz="2520" kern="0" dirty="0">
                <a:solidFill>
                  <a:sysClr val="windowText" lastClr="000000"/>
                </a:solidFill>
                <a:latin typeface="Calibri"/>
                <a:cs typeface="Calibri"/>
              </a:rPr>
              <a:t>does</a:t>
            </a:r>
            <a:r>
              <a:rPr sz="2520" kern="0" spc="384" dirty="0">
                <a:solidFill>
                  <a:sysClr val="windowText" lastClr="000000"/>
                </a:solidFill>
                <a:latin typeface="Calibri"/>
                <a:cs typeface="Calibri"/>
              </a:rPr>
              <a:t> </a:t>
            </a:r>
            <a:r>
              <a:rPr sz="2520" kern="0" dirty="0">
                <a:solidFill>
                  <a:sysClr val="windowText" lastClr="000000"/>
                </a:solidFill>
                <a:latin typeface="Calibri"/>
                <a:cs typeface="Calibri"/>
              </a:rPr>
              <a:t>not</a:t>
            </a:r>
            <a:r>
              <a:rPr sz="2520" kern="0" spc="402" dirty="0">
                <a:solidFill>
                  <a:sysClr val="windowText" lastClr="000000"/>
                </a:solidFill>
                <a:latin typeface="Calibri"/>
                <a:cs typeface="Calibri"/>
              </a:rPr>
              <a:t> </a:t>
            </a:r>
            <a:r>
              <a:rPr sz="2520" kern="0" dirty="0">
                <a:solidFill>
                  <a:sysClr val="windowText" lastClr="000000"/>
                </a:solidFill>
                <a:latin typeface="Calibri"/>
                <a:cs typeface="Calibri"/>
              </a:rPr>
              <a:t>require</a:t>
            </a:r>
            <a:r>
              <a:rPr sz="2520" kern="0" spc="396" dirty="0">
                <a:solidFill>
                  <a:sysClr val="windowText" lastClr="000000"/>
                </a:solidFill>
                <a:latin typeface="Calibri"/>
                <a:cs typeface="Calibri"/>
              </a:rPr>
              <a:t> </a:t>
            </a:r>
            <a:r>
              <a:rPr sz="2520" kern="0" dirty="0">
                <a:solidFill>
                  <a:sysClr val="windowText" lastClr="000000"/>
                </a:solidFill>
                <a:latin typeface="Calibri"/>
                <a:cs typeface="Calibri"/>
              </a:rPr>
              <a:t>report</a:t>
            </a:r>
            <a:r>
              <a:rPr sz="2520" kern="0" spc="390" dirty="0">
                <a:solidFill>
                  <a:sysClr val="windowText" lastClr="000000"/>
                </a:solidFill>
                <a:latin typeface="Calibri"/>
                <a:cs typeface="Calibri"/>
              </a:rPr>
              <a:t> </a:t>
            </a:r>
            <a:r>
              <a:rPr sz="2520" kern="0" dirty="0">
                <a:solidFill>
                  <a:sysClr val="windowText" lastClr="000000"/>
                </a:solidFill>
                <a:latin typeface="Calibri"/>
                <a:cs typeface="Calibri"/>
              </a:rPr>
              <a:t>of</a:t>
            </a:r>
            <a:r>
              <a:rPr sz="2520" kern="0" spc="384" dirty="0">
                <a:solidFill>
                  <a:sysClr val="windowText" lastClr="000000"/>
                </a:solidFill>
                <a:latin typeface="Calibri"/>
                <a:cs typeface="Calibri"/>
              </a:rPr>
              <a:t> </a:t>
            </a:r>
            <a:r>
              <a:rPr sz="2520" kern="0" dirty="0">
                <a:solidFill>
                  <a:sysClr val="windowText" lastClr="000000"/>
                </a:solidFill>
                <a:latin typeface="Calibri"/>
                <a:cs typeface="Calibri"/>
              </a:rPr>
              <a:t>the</a:t>
            </a:r>
            <a:r>
              <a:rPr sz="2520" kern="0" spc="390" dirty="0">
                <a:solidFill>
                  <a:sysClr val="windowText" lastClr="000000"/>
                </a:solidFill>
                <a:latin typeface="Calibri"/>
                <a:cs typeface="Calibri"/>
              </a:rPr>
              <a:t> </a:t>
            </a:r>
            <a:r>
              <a:rPr sz="2520" kern="0" dirty="0">
                <a:solidFill>
                  <a:sysClr val="windowText" lastClr="000000"/>
                </a:solidFill>
                <a:latin typeface="Calibri"/>
                <a:cs typeface="Calibri"/>
              </a:rPr>
              <a:t>auditor</a:t>
            </a:r>
            <a:r>
              <a:rPr sz="2520" kern="0" spc="384" dirty="0">
                <a:solidFill>
                  <a:sysClr val="windowText" lastClr="000000"/>
                </a:solidFill>
                <a:latin typeface="Calibri"/>
                <a:cs typeface="Calibri"/>
              </a:rPr>
              <a:t> </a:t>
            </a:r>
            <a:r>
              <a:rPr sz="2520" kern="0" dirty="0">
                <a:solidFill>
                  <a:sysClr val="windowText" lastClr="000000"/>
                </a:solidFill>
                <a:latin typeface="Calibri"/>
                <a:cs typeface="Calibri"/>
              </a:rPr>
              <a:t>as</a:t>
            </a:r>
            <a:r>
              <a:rPr sz="2520" kern="0" spc="384" dirty="0">
                <a:solidFill>
                  <a:sysClr val="windowText" lastClr="000000"/>
                </a:solidFill>
                <a:latin typeface="Calibri"/>
                <a:cs typeface="Calibri"/>
              </a:rPr>
              <a:t> </a:t>
            </a:r>
            <a:r>
              <a:rPr sz="2520" kern="0" dirty="0">
                <a:solidFill>
                  <a:sysClr val="windowText" lastClr="000000"/>
                </a:solidFill>
                <a:latin typeface="Calibri"/>
                <a:cs typeface="Calibri"/>
              </a:rPr>
              <a:t>to</a:t>
            </a:r>
            <a:r>
              <a:rPr sz="2520" kern="0" spc="390" dirty="0">
                <a:solidFill>
                  <a:sysClr val="windowText" lastClr="000000"/>
                </a:solidFill>
                <a:latin typeface="Calibri"/>
                <a:cs typeface="Calibri"/>
              </a:rPr>
              <a:t> </a:t>
            </a:r>
            <a:r>
              <a:rPr sz="2520" kern="0" dirty="0">
                <a:solidFill>
                  <a:sysClr val="windowText" lastClr="000000"/>
                </a:solidFill>
                <a:latin typeface="Calibri"/>
                <a:cs typeface="Calibri"/>
              </a:rPr>
              <a:t>his</a:t>
            </a:r>
            <a:r>
              <a:rPr sz="2520" kern="0" spc="396" dirty="0">
                <a:solidFill>
                  <a:sysClr val="windowText" lastClr="000000"/>
                </a:solidFill>
                <a:latin typeface="Calibri"/>
                <a:cs typeface="Calibri"/>
              </a:rPr>
              <a:t> </a:t>
            </a:r>
            <a:r>
              <a:rPr sz="2520" kern="0" dirty="0">
                <a:solidFill>
                  <a:sysClr val="windowText" lastClr="000000"/>
                </a:solidFill>
                <a:latin typeface="Calibri"/>
                <a:cs typeface="Calibri"/>
              </a:rPr>
              <a:t>own</a:t>
            </a:r>
            <a:r>
              <a:rPr sz="2520" kern="0" spc="390" dirty="0">
                <a:solidFill>
                  <a:sysClr val="windowText" lastClr="000000"/>
                </a:solidFill>
                <a:latin typeface="Calibri"/>
                <a:cs typeface="Calibri"/>
              </a:rPr>
              <a:t> </a:t>
            </a:r>
            <a:r>
              <a:rPr sz="2520" kern="0" spc="-12" dirty="0">
                <a:solidFill>
                  <a:sysClr val="windowText" lastClr="000000"/>
                </a:solidFill>
                <a:latin typeface="Calibri"/>
                <a:cs typeface="Calibri"/>
              </a:rPr>
              <a:t>inference, 	</a:t>
            </a:r>
            <a:r>
              <a:rPr sz="2520" kern="0" dirty="0">
                <a:solidFill>
                  <a:sysClr val="windowText" lastClr="000000"/>
                </a:solidFill>
                <a:latin typeface="Calibri"/>
                <a:cs typeface="Calibri"/>
              </a:rPr>
              <a:t>whether</a:t>
            </a:r>
            <a:r>
              <a:rPr sz="2520" kern="0" spc="18" dirty="0">
                <a:solidFill>
                  <a:sysClr val="windowText" lastClr="000000"/>
                </a:solidFill>
                <a:latin typeface="Calibri"/>
                <a:cs typeface="Calibri"/>
              </a:rPr>
              <a:t> </a:t>
            </a:r>
            <a:r>
              <a:rPr sz="2520" kern="0" dirty="0">
                <a:solidFill>
                  <a:sysClr val="windowText" lastClr="000000"/>
                </a:solidFill>
                <a:latin typeface="Calibri"/>
                <a:cs typeface="Calibri"/>
              </a:rPr>
              <a:t>the</a:t>
            </a:r>
            <a:r>
              <a:rPr sz="2520" kern="0" spc="24" dirty="0">
                <a:solidFill>
                  <a:sysClr val="windowText" lastClr="000000"/>
                </a:solidFill>
                <a:latin typeface="Calibri"/>
                <a:cs typeface="Calibri"/>
              </a:rPr>
              <a:t> </a:t>
            </a:r>
            <a:r>
              <a:rPr sz="2520" kern="0" dirty="0">
                <a:solidFill>
                  <a:sysClr val="windowText" lastClr="000000"/>
                </a:solidFill>
                <a:latin typeface="Calibri"/>
                <a:cs typeface="Calibri"/>
              </a:rPr>
              <a:t>payment</a:t>
            </a:r>
            <a:r>
              <a:rPr sz="2520" kern="0" spc="30" dirty="0">
                <a:solidFill>
                  <a:sysClr val="windowText" lastClr="000000"/>
                </a:solidFill>
                <a:latin typeface="Calibri"/>
                <a:cs typeface="Calibri"/>
              </a:rPr>
              <a:t> </a:t>
            </a:r>
            <a:r>
              <a:rPr sz="2520" kern="0" dirty="0">
                <a:solidFill>
                  <a:sysClr val="windowText" lastClr="000000"/>
                </a:solidFill>
                <a:latin typeface="Calibri"/>
                <a:cs typeface="Calibri"/>
              </a:rPr>
              <a:t>is</a:t>
            </a:r>
            <a:r>
              <a:rPr sz="2520" kern="0" spc="12" dirty="0">
                <a:solidFill>
                  <a:sysClr val="windowText" lastClr="000000"/>
                </a:solidFill>
                <a:latin typeface="Calibri"/>
                <a:cs typeface="Calibri"/>
              </a:rPr>
              <a:t> </a:t>
            </a:r>
            <a:r>
              <a:rPr sz="2520" kern="0" dirty="0">
                <a:solidFill>
                  <a:sysClr val="windowText" lastClr="000000"/>
                </a:solidFill>
                <a:latin typeface="Calibri"/>
                <a:cs typeface="Calibri"/>
              </a:rPr>
              <a:t>excessive</a:t>
            </a:r>
            <a:r>
              <a:rPr sz="2520" kern="0" spc="24" dirty="0">
                <a:solidFill>
                  <a:sysClr val="windowText" lastClr="000000"/>
                </a:solidFill>
                <a:latin typeface="Calibri"/>
                <a:cs typeface="Calibri"/>
              </a:rPr>
              <a:t> </a:t>
            </a:r>
            <a:r>
              <a:rPr sz="2520" kern="0" dirty="0">
                <a:solidFill>
                  <a:sysClr val="windowText" lastClr="000000"/>
                </a:solidFill>
                <a:latin typeface="Calibri"/>
                <a:cs typeface="Calibri"/>
              </a:rPr>
              <a:t>or</a:t>
            </a:r>
            <a:r>
              <a:rPr sz="2520" kern="0" spc="24" dirty="0">
                <a:solidFill>
                  <a:sysClr val="windowText" lastClr="000000"/>
                </a:solidFill>
                <a:latin typeface="Calibri"/>
                <a:cs typeface="Calibri"/>
              </a:rPr>
              <a:t> </a:t>
            </a:r>
            <a:r>
              <a:rPr sz="2520" kern="0" dirty="0">
                <a:solidFill>
                  <a:sysClr val="windowText" lastClr="000000"/>
                </a:solidFill>
                <a:latin typeface="Calibri"/>
                <a:cs typeface="Calibri"/>
              </a:rPr>
              <a:t>unreasonable.</a:t>
            </a:r>
            <a:r>
              <a:rPr sz="2520" kern="0" spc="18" dirty="0">
                <a:solidFill>
                  <a:sysClr val="windowText" lastClr="000000"/>
                </a:solidFill>
                <a:latin typeface="Calibri"/>
                <a:cs typeface="Calibri"/>
              </a:rPr>
              <a:t> </a:t>
            </a:r>
            <a:r>
              <a:rPr sz="2520" kern="0" dirty="0">
                <a:solidFill>
                  <a:sysClr val="windowText" lastClr="000000"/>
                </a:solidFill>
                <a:latin typeface="Calibri"/>
                <a:cs typeface="Calibri"/>
              </a:rPr>
              <a:t>He</a:t>
            </a:r>
            <a:r>
              <a:rPr sz="2520" kern="0" spc="30" dirty="0">
                <a:solidFill>
                  <a:sysClr val="windowText" lastClr="000000"/>
                </a:solidFill>
                <a:latin typeface="Calibri"/>
                <a:cs typeface="Calibri"/>
              </a:rPr>
              <a:t> </a:t>
            </a:r>
            <a:r>
              <a:rPr sz="2520" kern="0" dirty="0">
                <a:solidFill>
                  <a:sysClr val="windowText" lastClr="000000"/>
                </a:solidFill>
                <a:latin typeface="Calibri"/>
                <a:cs typeface="Calibri"/>
              </a:rPr>
              <a:t>is</a:t>
            </a:r>
            <a:r>
              <a:rPr sz="2520" kern="0" spc="18" dirty="0">
                <a:solidFill>
                  <a:sysClr val="windowText" lastClr="000000"/>
                </a:solidFill>
                <a:latin typeface="Calibri"/>
                <a:cs typeface="Calibri"/>
              </a:rPr>
              <a:t> </a:t>
            </a:r>
            <a:r>
              <a:rPr sz="2520" kern="0" dirty="0">
                <a:solidFill>
                  <a:sysClr val="windowText" lastClr="000000"/>
                </a:solidFill>
                <a:latin typeface="Calibri"/>
                <a:cs typeface="Calibri"/>
              </a:rPr>
              <a:t>required</a:t>
            </a:r>
            <a:r>
              <a:rPr sz="2520" kern="0" spc="24" dirty="0">
                <a:solidFill>
                  <a:sysClr val="windowText" lastClr="000000"/>
                </a:solidFill>
                <a:latin typeface="Calibri"/>
                <a:cs typeface="Calibri"/>
              </a:rPr>
              <a:t> </a:t>
            </a:r>
            <a:r>
              <a:rPr sz="2520" kern="0" dirty="0">
                <a:solidFill>
                  <a:sysClr val="windowText" lastClr="000000"/>
                </a:solidFill>
                <a:latin typeface="Calibri"/>
                <a:cs typeface="Calibri"/>
              </a:rPr>
              <a:t>to</a:t>
            </a:r>
            <a:r>
              <a:rPr sz="2520" kern="0" spc="30" dirty="0">
                <a:solidFill>
                  <a:sysClr val="windowText" lastClr="000000"/>
                </a:solidFill>
                <a:latin typeface="Calibri"/>
                <a:cs typeface="Calibri"/>
              </a:rPr>
              <a:t> </a:t>
            </a:r>
            <a:r>
              <a:rPr sz="2520" kern="0" spc="-12" dirty="0">
                <a:solidFill>
                  <a:sysClr val="windowText" lastClr="000000"/>
                </a:solidFill>
                <a:latin typeface="Calibri"/>
                <a:cs typeface="Calibri"/>
              </a:rPr>
              <a:t>specify 	</a:t>
            </a:r>
            <a:r>
              <a:rPr sz="2520" kern="0" dirty="0">
                <a:solidFill>
                  <a:sysClr val="windowText" lastClr="000000"/>
                </a:solidFill>
                <a:latin typeface="Calibri"/>
                <a:cs typeface="Calibri"/>
              </a:rPr>
              <a:t>the</a:t>
            </a:r>
            <a:r>
              <a:rPr sz="2520" kern="0" spc="-60" dirty="0">
                <a:solidFill>
                  <a:sysClr val="windowText" lastClr="000000"/>
                </a:solidFill>
                <a:latin typeface="Calibri"/>
                <a:cs typeface="Calibri"/>
              </a:rPr>
              <a:t> </a:t>
            </a:r>
            <a:r>
              <a:rPr sz="2520" kern="0" dirty="0">
                <a:solidFill>
                  <a:sysClr val="windowText" lastClr="000000"/>
                </a:solidFill>
                <a:latin typeface="Calibri"/>
                <a:cs typeface="Calibri"/>
              </a:rPr>
              <a:t>amounts</a:t>
            </a:r>
            <a:r>
              <a:rPr sz="2520" kern="0" spc="-66" dirty="0">
                <a:solidFill>
                  <a:sysClr val="windowText" lastClr="000000"/>
                </a:solidFill>
                <a:latin typeface="Calibri"/>
                <a:cs typeface="Calibri"/>
              </a:rPr>
              <a:t> </a:t>
            </a:r>
            <a:r>
              <a:rPr sz="2520" kern="0" dirty="0">
                <a:solidFill>
                  <a:sysClr val="windowText" lastClr="000000"/>
                </a:solidFill>
                <a:latin typeface="Calibri"/>
                <a:cs typeface="Calibri"/>
              </a:rPr>
              <a:t>paid</a:t>
            </a:r>
            <a:r>
              <a:rPr sz="2520" kern="0" spc="-54" dirty="0">
                <a:solidFill>
                  <a:sysClr val="windowText" lastClr="000000"/>
                </a:solidFill>
                <a:latin typeface="Calibri"/>
                <a:cs typeface="Calibri"/>
              </a:rPr>
              <a:t> </a:t>
            </a:r>
            <a:r>
              <a:rPr sz="2520" kern="0" dirty="0">
                <a:solidFill>
                  <a:sysClr val="windowText" lastClr="000000"/>
                </a:solidFill>
                <a:latin typeface="Calibri"/>
                <a:cs typeface="Calibri"/>
              </a:rPr>
              <a:t>to</a:t>
            </a:r>
            <a:r>
              <a:rPr sz="2520" kern="0" spc="-48" dirty="0">
                <a:solidFill>
                  <a:sysClr val="windowText" lastClr="000000"/>
                </a:solidFill>
                <a:latin typeface="Calibri"/>
                <a:cs typeface="Calibri"/>
              </a:rPr>
              <a:t> </a:t>
            </a:r>
            <a:r>
              <a:rPr sz="2520" kern="0" dirty="0">
                <a:solidFill>
                  <a:sysClr val="windowText" lastClr="000000"/>
                </a:solidFill>
                <a:latin typeface="Calibri"/>
                <a:cs typeface="Calibri"/>
              </a:rPr>
              <a:t>such</a:t>
            </a:r>
            <a:r>
              <a:rPr sz="2520" kern="0" spc="-42" dirty="0">
                <a:solidFill>
                  <a:sysClr val="windowText" lastClr="000000"/>
                </a:solidFill>
                <a:latin typeface="Calibri"/>
                <a:cs typeface="Calibri"/>
              </a:rPr>
              <a:t> </a:t>
            </a:r>
            <a:r>
              <a:rPr sz="2520" kern="0" dirty="0">
                <a:solidFill>
                  <a:sysClr val="windowText" lastClr="000000"/>
                </a:solidFill>
                <a:latin typeface="Calibri"/>
                <a:cs typeface="Calibri"/>
              </a:rPr>
              <a:t>related</a:t>
            </a:r>
            <a:r>
              <a:rPr sz="2520" kern="0" spc="-48" dirty="0">
                <a:solidFill>
                  <a:sysClr val="windowText" lastClr="000000"/>
                </a:solidFill>
                <a:latin typeface="Calibri"/>
                <a:cs typeface="Calibri"/>
              </a:rPr>
              <a:t> </a:t>
            </a:r>
            <a:r>
              <a:rPr sz="2520" kern="0" spc="-12" dirty="0">
                <a:solidFill>
                  <a:sysClr val="windowText" lastClr="000000"/>
                </a:solidFill>
                <a:latin typeface="Calibri"/>
                <a:cs typeface="Calibri"/>
              </a:rPr>
              <a:t>persons.</a:t>
            </a:r>
            <a:endParaRPr sz="2520" kern="0">
              <a:solidFill>
                <a:sysClr val="windowText" lastClr="000000"/>
              </a:solidFill>
              <a:latin typeface="Calibri"/>
              <a:cs typeface="Calibri"/>
            </a:endParaRPr>
          </a:p>
        </p:txBody>
      </p:sp>
      <p:sp>
        <p:nvSpPr>
          <p:cNvPr id="4" name="object 4"/>
          <p:cNvSpPr txBox="1">
            <a:spLocks noGrp="1"/>
          </p:cNvSpPr>
          <p:nvPr>
            <p:ph type="title"/>
          </p:nvPr>
        </p:nvSpPr>
        <p:spPr>
          <a:xfrm>
            <a:off x="1804416" y="105178"/>
            <a:ext cx="16942003" cy="1305670"/>
          </a:xfrm>
          <a:prstGeom prst="rect">
            <a:avLst/>
          </a:prstGeom>
        </p:spPr>
        <p:txBody>
          <a:bodyPr vert="horz" wrap="square" lIns="0" tIns="561523" rIns="0" bIns="0" rtlCol="0">
            <a:spAutoFit/>
          </a:bodyPr>
          <a:lstStyle/>
          <a:p>
            <a:pPr marL="307848">
              <a:spcBef>
                <a:spcPts val="114"/>
              </a:spcBef>
            </a:pPr>
            <a:r>
              <a:rPr sz="4800" u="none" dirty="0"/>
              <a:t>Issues</a:t>
            </a:r>
            <a:r>
              <a:rPr sz="4800" u="none" spc="-66" dirty="0"/>
              <a:t> </a:t>
            </a:r>
            <a:r>
              <a:rPr sz="4800" u="none" dirty="0"/>
              <a:t>on</a:t>
            </a:r>
            <a:r>
              <a:rPr sz="4800" u="none" spc="-42" dirty="0"/>
              <a:t> </a:t>
            </a:r>
            <a:r>
              <a:rPr sz="4800" u="none" dirty="0"/>
              <a:t>Clause</a:t>
            </a:r>
            <a:r>
              <a:rPr sz="4800" u="none" spc="-48" dirty="0"/>
              <a:t> </a:t>
            </a:r>
            <a:r>
              <a:rPr sz="4800" u="none" dirty="0"/>
              <a:t>no.</a:t>
            </a:r>
            <a:r>
              <a:rPr sz="4800" u="none" spc="-60" dirty="0"/>
              <a:t> </a:t>
            </a:r>
            <a:r>
              <a:rPr sz="4800" u="none" dirty="0"/>
              <a:t>23</a:t>
            </a:r>
            <a:r>
              <a:rPr sz="4800" u="none" spc="-72" dirty="0"/>
              <a:t> </a:t>
            </a:r>
            <a:r>
              <a:rPr sz="4800" u="none" dirty="0"/>
              <a:t>–</a:t>
            </a:r>
            <a:r>
              <a:rPr sz="4800" u="none" spc="-60" dirty="0"/>
              <a:t> </a:t>
            </a:r>
            <a:r>
              <a:rPr sz="4800" u="none" spc="-12" dirty="0"/>
              <a:t>Contd.</a:t>
            </a:r>
            <a:endParaRPr sz="48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95473" y="2127808"/>
            <a:ext cx="10241280" cy="5760720"/>
          </a:xfrm>
          <a:custGeom>
            <a:avLst/>
            <a:gdLst/>
            <a:ahLst/>
            <a:cxnLst/>
            <a:rect l="l" t="t" r="r" b="b"/>
            <a:pathLst>
              <a:path w="8534400" h="4800600">
                <a:moveTo>
                  <a:pt x="0" y="0"/>
                </a:moveTo>
                <a:lnTo>
                  <a:pt x="8534400" y="0"/>
                </a:lnTo>
                <a:lnTo>
                  <a:pt x="8534400" y="4800600"/>
                </a:lnTo>
                <a:lnTo>
                  <a:pt x="0" y="4800600"/>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289048" y="2118444"/>
            <a:ext cx="10053828" cy="5607882"/>
          </a:xfrm>
          <a:prstGeom prst="rect">
            <a:avLst/>
          </a:prstGeom>
        </p:spPr>
        <p:txBody>
          <a:bodyPr vert="horz" wrap="square" lIns="0" tIns="14478" rIns="0" bIns="0" rtlCol="0">
            <a:spAutoFit/>
          </a:bodyPr>
          <a:lstStyle/>
          <a:p>
            <a:pPr marL="397002" marR="11430" indent="-382524" algn="just" defTabSz="1097280">
              <a:lnSpc>
                <a:spcPct val="130000"/>
              </a:lnSpc>
              <a:spcBef>
                <a:spcPts val="114"/>
              </a:spcBef>
              <a:buSzPct val="58823"/>
              <a:buFont typeface="Wingdings"/>
              <a:buChar char=""/>
              <a:tabLst>
                <a:tab pos="397002" algn="l"/>
              </a:tabLst>
            </a:pPr>
            <a:r>
              <a:rPr sz="2040" b="1" kern="0" dirty="0">
                <a:solidFill>
                  <a:sysClr val="windowText" lastClr="000000"/>
                </a:solidFill>
                <a:latin typeface="Calibri"/>
                <a:cs typeface="Calibri"/>
              </a:rPr>
              <a:t>In</a:t>
            </a:r>
            <a:r>
              <a:rPr sz="2040" b="1" kern="0" spc="-30" dirty="0">
                <a:solidFill>
                  <a:sysClr val="windowText" lastClr="000000"/>
                </a:solidFill>
                <a:latin typeface="Calibri"/>
                <a:cs typeface="Calibri"/>
              </a:rPr>
              <a:t> </a:t>
            </a:r>
            <a:r>
              <a:rPr sz="2040" b="1" kern="0" dirty="0">
                <a:solidFill>
                  <a:sysClr val="windowText" lastClr="000000"/>
                </a:solidFill>
                <a:latin typeface="Calibri"/>
                <a:cs typeface="Calibri"/>
              </a:rPr>
              <a:t>case</a:t>
            </a:r>
            <a:r>
              <a:rPr sz="2040" b="1" kern="0" spc="-36" dirty="0">
                <a:solidFill>
                  <a:sysClr val="windowText" lastClr="000000"/>
                </a:solidFill>
                <a:latin typeface="Calibri"/>
                <a:cs typeface="Calibri"/>
              </a:rPr>
              <a:t> </a:t>
            </a:r>
            <a:r>
              <a:rPr sz="2040" b="1" kern="0" dirty="0">
                <a:solidFill>
                  <a:sysClr val="windowText" lastClr="000000"/>
                </a:solidFill>
                <a:latin typeface="Calibri"/>
                <a:cs typeface="Calibri"/>
              </a:rPr>
              <a:t>of</a:t>
            </a:r>
            <a:r>
              <a:rPr sz="2040" b="1" kern="0" spc="-36" dirty="0">
                <a:solidFill>
                  <a:sysClr val="windowText" lastClr="000000"/>
                </a:solidFill>
                <a:latin typeface="Calibri"/>
                <a:cs typeface="Calibri"/>
              </a:rPr>
              <a:t> </a:t>
            </a:r>
            <a:r>
              <a:rPr sz="2040" b="1" kern="0" dirty="0">
                <a:solidFill>
                  <a:sysClr val="windowText" lastClr="000000"/>
                </a:solidFill>
                <a:latin typeface="Calibri"/>
                <a:cs typeface="Calibri"/>
              </a:rPr>
              <a:t>a</a:t>
            </a:r>
            <a:r>
              <a:rPr sz="2040" b="1" kern="0" spc="-30" dirty="0">
                <a:solidFill>
                  <a:sysClr val="windowText" lastClr="000000"/>
                </a:solidFill>
                <a:latin typeface="Calibri"/>
                <a:cs typeface="Calibri"/>
              </a:rPr>
              <a:t> </a:t>
            </a:r>
            <a:r>
              <a:rPr sz="2040" b="1" kern="0" dirty="0">
                <a:solidFill>
                  <a:sysClr val="windowText" lastClr="000000"/>
                </a:solidFill>
                <a:latin typeface="Calibri"/>
                <a:cs typeface="Calibri"/>
              </a:rPr>
              <a:t>large</a:t>
            </a:r>
            <a:r>
              <a:rPr sz="2040" b="1" kern="0" spc="-42" dirty="0">
                <a:solidFill>
                  <a:sysClr val="windowText" lastClr="000000"/>
                </a:solidFill>
                <a:latin typeface="Calibri"/>
                <a:cs typeface="Calibri"/>
              </a:rPr>
              <a:t> </a:t>
            </a:r>
            <a:r>
              <a:rPr sz="2040" b="1" kern="0" dirty="0">
                <a:solidFill>
                  <a:sysClr val="windowText" lastClr="000000"/>
                </a:solidFill>
                <a:latin typeface="Calibri"/>
                <a:cs typeface="Calibri"/>
              </a:rPr>
              <a:t>Assessee,</a:t>
            </a:r>
            <a:r>
              <a:rPr sz="2040" b="1" kern="0" spc="-24" dirty="0">
                <a:solidFill>
                  <a:sysClr val="windowText" lastClr="000000"/>
                </a:solidFill>
                <a:latin typeface="Calibri"/>
                <a:cs typeface="Calibri"/>
              </a:rPr>
              <a:t> </a:t>
            </a:r>
            <a:r>
              <a:rPr sz="2040" kern="0" dirty="0">
                <a:solidFill>
                  <a:sysClr val="windowText" lastClr="000000"/>
                </a:solidFill>
                <a:latin typeface="Calibri"/>
                <a:cs typeface="Calibri"/>
              </a:rPr>
              <a:t>it</a:t>
            </a:r>
            <a:r>
              <a:rPr sz="2040" kern="0" spc="-30" dirty="0">
                <a:solidFill>
                  <a:sysClr val="windowText" lastClr="000000"/>
                </a:solidFill>
                <a:latin typeface="Calibri"/>
                <a:cs typeface="Calibri"/>
              </a:rPr>
              <a:t> </a:t>
            </a:r>
            <a:r>
              <a:rPr sz="2040" kern="0" dirty="0">
                <a:solidFill>
                  <a:sysClr val="windowText" lastClr="000000"/>
                </a:solidFill>
                <a:latin typeface="Calibri"/>
                <a:cs typeface="Calibri"/>
              </a:rPr>
              <a:t>may</a:t>
            </a:r>
            <a:r>
              <a:rPr sz="2040" kern="0" spc="-18" dirty="0">
                <a:solidFill>
                  <a:sysClr val="windowText" lastClr="000000"/>
                </a:solidFill>
                <a:latin typeface="Calibri"/>
                <a:cs typeface="Calibri"/>
              </a:rPr>
              <a:t> </a:t>
            </a:r>
            <a:r>
              <a:rPr sz="2040" kern="0" dirty="0">
                <a:solidFill>
                  <a:sysClr val="windowText" lastClr="000000"/>
                </a:solidFill>
                <a:latin typeface="Calibri"/>
                <a:cs typeface="Calibri"/>
              </a:rPr>
              <a:t>not</a:t>
            </a:r>
            <a:r>
              <a:rPr sz="2040" kern="0" spc="-30" dirty="0">
                <a:solidFill>
                  <a:sysClr val="windowText" lastClr="000000"/>
                </a:solidFill>
                <a:latin typeface="Calibri"/>
                <a:cs typeface="Calibri"/>
              </a:rPr>
              <a:t> </a:t>
            </a:r>
            <a:r>
              <a:rPr sz="2040" kern="0" dirty="0">
                <a:solidFill>
                  <a:sysClr val="windowText" lastClr="000000"/>
                </a:solidFill>
                <a:latin typeface="Calibri"/>
                <a:cs typeface="Calibri"/>
              </a:rPr>
              <a:t>be</a:t>
            </a:r>
            <a:r>
              <a:rPr sz="2040" kern="0" spc="-36" dirty="0">
                <a:solidFill>
                  <a:sysClr val="windowText" lastClr="000000"/>
                </a:solidFill>
                <a:latin typeface="Calibri"/>
                <a:cs typeface="Calibri"/>
              </a:rPr>
              <a:t> </a:t>
            </a:r>
            <a:r>
              <a:rPr sz="2040" kern="0" dirty="0">
                <a:solidFill>
                  <a:sysClr val="windowText" lastClr="000000"/>
                </a:solidFill>
                <a:latin typeface="Calibri"/>
                <a:cs typeface="Calibri"/>
              </a:rPr>
              <a:t>possible</a:t>
            </a:r>
            <a:r>
              <a:rPr sz="2040" kern="0" spc="-18" dirty="0">
                <a:solidFill>
                  <a:sysClr val="windowText" lastClr="000000"/>
                </a:solidFill>
                <a:latin typeface="Calibri"/>
                <a:cs typeface="Calibri"/>
              </a:rPr>
              <a:t> </a:t>
            </a:r>
            <a:r>
              <a:rPr sz="2040" kern="0" dirty="0">
                <a:solidFill>
                  <a:sysClr val="windowText" lastClr="000000"/>
                </a:solidFill>
                <a:latin typeface="Calibri"/>
                <a:cs typeface="Calibri"/>
              </a:rPr>
              <a:t>to</a:t>
            </a:r>
            <a:r>
              <a:rPr sz="2040" kern="0" spc="-18" dirty="0">
                <a:solidFill>
                  <a:sysClr val="windowText" lastClr="000000"/>
                </a:solidFill>
                <a:latin typeface="Calibri"/>
                <a:cs typeface="Calibri"/>
              </a:rPr>
              <a:t> </a:t>
            </a:r>
            <a:r>
              <a:rPr sz="2040" kern="0" dirty="0">
                <a:solidFill>
                  <a:sysClr val="windowText" lastClr="000000"/>
                </a:solidFill>
                <a:latin typeface="Calibri"/>
                <a:cs typeface="Calibri"/>
              </a:rPr>
              <a:t>verify</a:t>
            </a:r>
            <a:r>
              <a:rPr sz="2040" kern="0" spc="-30" dirty="0">
                <a:solidFill>
                  <a:sysClr val="windowText" lastClr="000000"/>
                </a:solidFill>
                <a:latin typeface="Calibri"/>
                <a:cs typeface="Calibri"/>
              </a:rPr>
              <a:t> </a:t>
            </a:r>
            <a:r>
              <a:rPr sz="2040" kern="0" dirty="0">
                <a:solidFill>
                  <a:sysClr val="windowText" lastClr="000000"/>
                </a:solidFill>
                <a:latin typeface="Calibri"/>
                <a:cs typeface="Calibri"/>
              </a:rPr>
              <a:t>the</a:t>
            </a:r>
            <a:r>
              <a:rPr sz="2040" kern="0" spc="-30" dirty="0">
                <a:solidFill>
                  <a:sysClr val="windowText" lastClr="000000"/>
                </a:solidFill>
                <a:latin typeface="Calibri"/>
                <a:cs typeface="Calibri"/>
              </a:rPr>
              <a:t> </a:t>
            </a:r>
            <a:r>
              <a:rPr sz="2040" kern="0" dirty="0">
                <a:solidFill>
                  <a:sysClr val="windowText" lastClr="000000"/>
                </a:solidFill>
                <a:latin typeface="Calibri"/>
                <a:cs typeface="Calibri"/>
              </a:rPr>
              <a:t>list</a:t>
            </a:r>
            <a:r>
              <a:rPr sz="2040" kern="0" spc="-18" dirty="0">
                <a:solidFill>
                  <a:sysClr val="windowText" lastClr="000000"/>
                </a:solidFill>
                <a:latin typeface="Calibri"/>
                <a:cs typeface="Calibri"/>
              </a:rPr>
              <a:t> </a:t>
            </a:r>
            <a:r>
              <a:rPr sz="2040" kern="0" dirty="0">
                <a:solidFill>
                  <a:sysClr val="windowText" lastClr="000000"/>
                </a:solidFill>
                <a:latin typeface="Calibri"/>
                <a:cs typeface="Calibri"/>
              </a:rPr>
              <a:t>of</a:t>
            </a:r>
            <a:r>
              <a:rPr sz="2040" kern="0" spc="-30" dirty="0">
                <a:solidFill>
                  <a:sysClr val="windowText" lastClr="000000"/>
                </a:solidFill>
                <a:latin typeface="Calibri"/>
                <a:cs typeface="Calibri"/>
              </a:rPr>
              <a:t> </a:t>
            </a:r>
            <a:r>
              <a:rPr sz="2040" kern="0" dirty="0">
                <a:solidFill>
                  <a:sysClr val="windowText" lastClr="000000"/>
                </a:solidFill>
                <a:latin typeface="Calibri"/>
                <a:cs typeface="Calibri"/>
              </a:rPr>
              <a:t>all</a:t>
            </a:r>
            <a:r>
              <a:rPr sz="2040" kern="0" spc="-24" dirty="0">
                <a:solidFill>
                  <a:sysClr val="windowText" lastClr="000000"/>
                </a:solidFill>
                <a:latin typeface="Calibri"/>
                <a:cs typeface="Calibri"/>
              </a:rPr>
              <a:t> </a:t>
            </a:r>
            <a:r>
              <a:rPr sz="2040" kern="0" dirty="0">
                <a:solidFill>
                  <a:sysClr val="windowText" lastClr="000000"/>
                </a:solidFill>
                <a:latin typeface="Calibri"/>
                <a:cs typeface="Calibri"/>
              </a:rPr>
              <a:t>persons</a:t>
            </a:r>
            <a:r>
              <a:rPr sz="2040" kern="0" spc="-18" dirty="0">
                <a:solidFill>
                  <a:sysClr val="windowText" lastClr="000000"/>
                </a:solidFill>
                <a:latin typeface="Calibri"/>
                <a:cs typeface="Calibri"/>
              </a:rPr>
              <a:t> </a:t>
            </a:r>
            <a:r>
              <a:rPr sz="2040" kern="0" spc="-12" dirty="0">
                <a:solidFill>
                  <a:sysClr val="windowText" lastClr="000000"/>
                </a:solidFill>
                <a:latin typeface="Calibri"/>
                <a:cs typeface="Calibri"/>
              </a:rPr>
              <a:t>covered</a:t>
            </a:r>
            <a:r>
              <a:rPr sz="2040" kern="0" spc="-36" dirty="0">
                <a:solidFill>
                  <a:sysClr val="windowText" lastClr="000000"/>
                </a:solidFill>
                <a:latin typeface="Calibri"/>
                <a:cs typeface="Calibri"/>
              </a:rPr>
              <a:t> </a:t>
            </a:r>
            <a:r>
              <a:rPr sz="2040" kern="0" spc="-30" dirty="0">
                <a:solidFill>
                  <a:sysClr val="windowText" lastClr="000000"/>
                </a:solidFill>
                <a:latin typeface="Calibri"/>
                <a:cs typeface="Calibri"/>
              </a:rPr>
              <a:t>by </a:t>
            </a:r>
            <a:r>
              <a:rPr sz="2040" kern="0" dirty="0">
                <a:solidFill>
                  <a:sysClr val="windowText" lastClr="000000"/>
                </a:solidFill>
                <a:latin typeface="Calibri"/>
                <a:cs typeface="Calibri"/>
              </a:rPr>
              <a:t>this</a:t>
            </a:r>
            <a:r>
              <a:rPr sz="2040" kern="0" spc="-36" dirty="0">
                <a:solidFill>
                  <a:sysClr val="windowText" lastClr="000000"/>
                </a:solidFill>
                <a:latin typeface="Calibri"/>
                <a:cs typeface="Calibri"/>
              </a:rPr>
              <a:t> </a:t>
            </a:r>
            <a:r>
              <a:rPr sz="2040" kern="0" dirty="0">
                <a:solidFill>
                  <a:sysClr val="windowText" lastClr="000000"/>
                </a:solidFill>
                <a:latin typeface="Calibri"/>
                <a:cs typeface="Calibri"/>
              </a:rPr>
              <a:t>Section.</a:t>
            </a:r>
            <a:r>
              <a:rPr sz="2040" kern="0" spc="-54" dirty="0">
                <a:solidFill>
                  <a:sysClr val="windowText" lastClr="000000"/>
                </a:solidFill>
                <a:latin typeface="Calibri"/>
                <a:cs typeface="Calibri"/>
              </a:rPr>
              <a:t> </a:t>
            </a:r>
            <a:r>
              <a:rPr sz="2040" kern="0" spc="-12" dirty="0">
                <a:solidFill>
                  <a:sysClr val="windowText" lastClr="000000"/>
                </a:solidFill>
                <a:latin typeface="Calibri"/>
                <a:cs typeface="Calibri"/>
              </a:rPr>
              <a:t>Therefore,</a:t>
            </a:r>
            <a:r>
              <a:rPr sz="2040" kern="0" spc="-48" dirty="0">
                <a:solidFill>
                  <a:sysClr val="windowText" lastClr="000000"/>
                </a:solidFill>
                <a:latin typeface="Calibri"/>
                <a:cs typeface="Calibri"/>
              </a:rPr>
              <a:t> </a:t>
            </a:r>
            <a:r>
              <a:rPr sz="2040" kern="0" dirty="0">
                <a:solidFill>
                  <a:sysClr val="windowText" lastClr="000000"/>
                </a:solidFill>
                <a:latin typeface="Calibri"/>
                <a:cs typeface="Calibri"/>
              </a:rPr>
              <a:t>the</a:t>
            </a:r>
            <a:r>
              <a:rPr sz="2040" kern="0" spc="-30" dirty="0">
                <a:solidFill>
                  <a:sysClr val="windowText" lastClr="000000"/>
                </a:solidFill>
                <a:latin typeface="Calibri"/>
                <a:cs typeface="Calibri"/>
              </a:rPr>
              <a:t> </a:t>
            </a:r>
            <a:r>
              <a:rPr sz="2040" kern="0" spc="-12" dirty="0">
                <a:solidFill>
                  <a:sysClr val="windowText" lastClr="000000"/>
                </a:solidFill>
                <a:latin typeface="Calibri"/>
                <a:cs typeface="Calibri"/>
              </a:rPr>
              <a:t>information</a:t>
            </a:r>
            <a:r>
              <a:rPr sz="2040" kern="0" spc="-24" dirty="0">
                <a:solidFill>
                  <a:sysClr val="windowText" lastClr="000000"/>
                </a:solidFill>
                <a:latin typeface="Calibri"/>
                <a:cs typeface="Calibri"/>
              </a:rPr>
              <a:t> </a:t>
            </a:r>
            <a:r>
              <a:rPr sz="2040" kern="0" dirty="0">
                <a:solidFill>
                  <a:sysClr val="windowText" lastClr="000000"/>
                </a:solidFill>
                <a:latin typeface="Calibri"/>
                <a:cs typeface="Calibri"/>
              </a:rPr>
              <a:t>supplied</a:t>
            </a:r>
            <a:r>
              <a:rPr sz="2040" kern="0" spc="-66" dirty="0">
                <a:solidFill>
                  <a:sysClr val="windowText" lastClr="000000"/>
                </a:solidFill>
                <a:latin typeface="Calibri"/>
                <a:cs typeface="Calibri"/>
              </a:rPr>
              <a:t> </a:t>
            </a:r>
            <a:r>
              <a:rPr sz="2040" kern="0" dirty="0">
                <a:solidFill>
                  <a:sysClr val="windowText" lastClr="000000"/>
                </a:solidFill>
                <a:latin typeface="Calibri"/>
                <a:cs typeface="Calibri"/>
              </a:rPr>
              <a:t>by</a:t>
            </a:r>
            <a:r>
              <a:rPr sz="2040" kern="0" spc="-18" dirty="0">
                <a:solidFill>
                  <a:sysClr val="windowText" lastClr="000000"/>
                </a:solidFill>
                <a:latin typeface="Calibri"/>
                <a:cs typeface="Calibri"/>
              </a:rPr>
              <a:t> </a:t>
            </a:r>
            <a:r>
              <a:rPr sz="2040" kern="0" dirty="0">
                <a:solidFill>
                  <a:sysClr val="windowText" lastClr="000000"/>
                </a:solidFill>
                <a:latin typeface="Calibri"/>
                <a:cs typeface="Calibri"/>
              </a:rPr>
              <a:t>the</a:t>
            </a:r>
            <a:r>
              <a:rPr sz="2040" kern="0" spc="-24" dirty="0">
                <a:solidFill>
                  <a:sysClr val="windowText" lastClr="000000"/>
                </a:solidFill>
                <a:latin typeface="Calibri"/>
                <a:cs typeface="Calibri"/>
              </a:rPr>
              <a:t> </a:t>
            </a:r>
            <a:r>
              <a:rPr sz="2040" kern="0" dirty="0">
                <a:solidFill>
                  <a:sysClr val="windowText" lastClr="000000"/>
                </a:solidFill>
                <a:latin typeface="Calibri"/>
                <a:cs typeface="Calibri"/>
              </a:rPr>
              <a:t>assessee</a:t>
            </a:r>
            <a:r>
              <a:rPr sz="2040" kern="0" spc="-30" dirty="0">
                <a:solidFill>
                  <a:sysClr val="windowText" lastClr="000000"/>
                </a:solidFill>
                <a:latin typeface="Calibri"/>
                <a:cs typeface="Calibri"/>
              </a:rPr>
              <a:t> </a:t>
            </a:r>
            <a:r>
              <a:rPr sz="2040" kern="0" dirty="0">
                <a:solidFill>
                  <a:sysClr val="windowText" lastClr="000000"/>
                </a:solidFill>
                <a:latin typeface="Calibri"/>
                <a:cs typeface="Calibri"/>
              </a:rPr>
              <a:t>can</a:t>
            </a:r>
            <a:r>
              <a:rPr sz="2040" kern="0" spc="-54" dirty="0">
                <a:solidFill>
                  <a:sysClr val="windowText" lastClr="000000"/>
                </a:solidFill>
                <a:latin typeface="Calibri"/>
                <a:cs typeface="Calibri"/>
              </a:rPr>
              <a:t> </a:t>
            </a:r>
            <a:r>
              <a:rPr sz="2040" kern="0" dirty="0">
                <a:solidFill>
                  <a:sysClr val="windowText" lastClr="000000"/>
                </a:solidFill>
                <a:latin typeface="Calibri"/>
                <a:cs typeface="Calibri"/>
              </a:rPr>
              <a:t>be</a:t>
            </a:r>
            <a:r>
              <a:rPr sz="2040" kern="0" spc="-24" dirty="0">
                <a:solidFill>
                  <a:sysClr val="windowText" lastClr="000000"/>
                </a:solidFill>
                <a:latin typeface="Calibri"/>
                <a:cs typeface="Calibri"/>
              </a:rPr>
              <a:t> </a:t>
            </a:r>
            <a:r>
              <a:rPr sz="2040" kern="0" dirty="0">
                <a:solidFill>
                  <a:sysClr val="windowText" lastClr="000000"/>
                </a:solidFill>
                <a:latin typeface="Calibri"/>
                <a:cs typeface="Calibri"/>
              </a:rPr>
              <a:t>relied</a:t>
            </a:r>
            <a:r>
              <a:rPr sz="2040" kern="0" spc="-24" dirty="0">
                <a:solidFill>
                  <a:sysClr val="windowText" lastClr="000000"/>
                </a:solidFill>
                <a:latin typeface="Calibri"/>
                <a:cs typeface="Calibri"/>
              </a:rPr>
              <a:t> </a:t>
            </a:r>
            <a:r>
              <a:rPr sz="2040" kern="0" spc="-12" dirty="0">
                <a:solidFill>
                  <a:sysClr val="windowText" lastClr="000000"/>
                </a:solidFill>
                <a:latin typeface="Calibri"/>
                <a:cs typeface="Calibri"/>
              </a:rPr>
              <a:t>upon.</a:t>
            </a:r>
            <a:endParaRPr sz="2040" kern="0">
              <a:solidFill>
                <a:sysClr val="windowText" lastClr="000000"/>
              </a:solidFill>
              <a:latin typeface="Calibri"/>
              <a:cs typeface="Calibri"/>
            </a:endParaRPr>
          </a:p>
          <a:p>
            <a:pPr marL="397764" marR="6096" indent="-383286" algn="just" defTabSz="1097280">
              <a:lnSpc>
                <a:spcPct val="130000"/>
              </a:lnSpc>
              <a:spcBef>
                <a:spcPts val="840"/>
              </a:spcBef>
              <a:buSzPct val="58823"/>
              <a:buFont typeface="Wingdings"/>
              <a:buChar char=""/>
              <a:tabLst>
                <a:tab pos="400050" algn="l"/>
              </a:tabLst>
            </a:pPr>
            <a:r>
              <a:rPr sz="2040" kern="0" dirty="0">
                <a:solidFill>
                  <a:sysClr val="windowText" lastClr="000000"/>
                </a:solidFill>
                <a:latin typeface="Calibri"/>
                <a:cs typeface="Calibri"/>
              </a:rPr>
              <a:t>Further</a:t>
            </a:r>
            <a:r>
              <a:rPr sz="2040" kern="0" spc="90" dirty="0">
                <a:solidFill>
                  <a:sysClr val="windowText" lastClr="000000"/>
                </a:solidFill>
                <a:latin typeface="Calibri"/>
                <a:cs typeface="Calibri"/>
              </a:rPr>
              <a:t> </a:t>
            </a:r>
            <a:r>
              <a:rPr sz="2040" kern="0" dirty="0">
                <a:solidFill>
                  <a:sysClr val="windowText" lastClr="000000"/>
                </a:solidFill>
                <a:latin typeface="Calibri"/>
                <a:cs typeface="Calibri"/>
              </a:rPr>
              <a:t>the</a:t>
            </a:r>
            <a:r>
              <a:rPr sz="2040" kern="0" spc="90" dirty="0">
                <a:solidFill>
                  <a:sysClr val="windowText" lastClr="000000"/>
                </a:solidFill>
                <a:latin typeface="Calibri"/>
                <a:cs typeface="Calibri"/>
              </a:rPr>
              <a:t> </a:t>
            </a:r>
            <a:r>
              <a:rPr sz="2040" kern="0" dirty="0">
                <a:solidFill>
                  <a:sysClr val="windowText" lastClr="000000"/>
                </a:solidFill>
                <a:latin typeface="Calibri"/>
                <a:cs typeface="Calibri"/>
              </a:rPr>
              <a:t>auditor</a:t>
            </a:r>
            <a:r>
              <a:rPr sz="2040" kern="0" spc="96" dirty="0">
                <a:solidFill>
                  <a:sysClr val="windowText" lastClr="000000"/>
                </a:solidFill>
                <a:latin typeface="Calibri"/>
                <a:cs typeface="Calibri"/>
              </a:rPr>
              <a:t> </a:t>
            </a:r>
            <a:r>
              <a:rPr sz="2040" kern="0" dirty="0">
                <a:solidFill>
                  <a:sysClr val="windowText" lastClr="000000"/>
                </a:solidFill>
                <a:latin typeface="Calibri"/>
                <a:cs typeface="Calibri"/>
              </a:rPr>
              <a:t>may</a:t>
            </a:r>
            <a:r>
              <a:rPr sz="2040" kern="0" spc="84" dirty="0">
                <a:solidFill>
                  <a:sysClr val="windowText" lastClr="000000"/>
                </a:solidFill>
                <a:latin typeface="Calibri"/>
                <a:cs typeface="Calibri"/>
              </a:rPr>
              <a:t> </a:t>
            </a:r>
            <a:r>
              <a:rPr sz="2040" kern="0" dirty="0">
                <a:solidFill>
                  <a:sysClr val="windowText" lastClr="000000"/>
                </a:solidFill>
                <a:latin typeface="Calibri"/>
                <a:cs typeface="Calibri"/>
              </a:rPr>
              <a:t>refer</a:t>
            </a:r>
            <a:r>
              <a:rPr sz="2040" kern="0" spc="84" dirty="0">
                <a:solidFill>
                  <a:sysClr val="windowText" lastClr="000000"/>
                </a:solidFill>
                <a:latin typeface="Calibri"/>
                <a:cs typeface="Calibri"/>
              </a:rPr>
              <a:t> </a:t>
            </a:r>
            <a:r>
              <a:rPr sz="2040" kern="0" dirty="0">
                <a:solidFill>
                  <a:sysClr val="windowText" lastClr="000000"/>
                </a:solidFill>
                <a:latin typeface="Calibri"/>
                <a:cs typeface="Calibri"/>
              </a:rPr>
              <a:t>to</a:t>
            </a:r>
            <a:r>
              <a:rPr sz="2040" kern="0" spc="90" dirty="0">
                <a:solidFill>
                  <a:sysClr val="windowText" lastClr="000000"/>
                </a:solidFill>
                <a:latin typeface="Calibri"/>
                <a:cs typeface="Calibri"/>
              </a:rPr>
              <a:t> </a:t>
            </a:r>
            <a:r>
              <a:rPr sz="2040" kern="0" dirty="0">
                <a:solidFill>
                  <a:sysClr val="windowText" lastClr="000000"/>
                </a:solidFill>
                <a:latin typeface="Calibri"/>
                <a:cs typeface="Calibri"/>
              </a:rPr>
              <a:t>the</a:t>
            </a:r>
            <a:r>
              <a:rPr sz="2040" kern="0" spc="78" dirty="0">
                <a:solidFill>
                  <a:sysClr val="windowText" lastClr="000000"/>
                </a:solidFill>
                <a:latin typeface="Calibri"/>
                <a:cs typeface="Calibri"/>
              </a:rPr>
              <a:t> </a:t>
            </a:r>
            <a:r>
              <a:rPr sz="2040" kern="0" dirty="0">
                <a:solidFill>
                  <a:sysClr val="windowText" lastClr="000000"/>
                </a:solidFill>
                <a:latin typeface="Calibri"/>
                <a:cs typeface="Calibri"/>
              </a:rPr>
              <a:t>details</a:t>
            </a:r>
            <a:r>
              <a:rPr sz="2040" kern="0" spc="96" dirty="0">
                <a:solidFill>
                  <a:sysClr val="windowText" lastClr="000000"/>
                </a:solidFill>
                <a:latin typeface="Calibri"/>
                <a:cs typeface="Calibri"/>
              </a:rPr>
              <a:t> </a:t>
            </a:r>
            <a:r>
              <a:rPr sz="2040" kern="0" dirty="0">
                <a:solidFill>
                  <a:sysClr val="windowText" lastClr="000000"/>
                </a:solidFill>
                <a:latin typeface="Calibri"/>
                <a:cs typeface="Calibri"/>
              </a:rPr>
              <a:t>given</a:t>
            </a:r>
            <a:r>
              <a:rPr sz="2040" kern="0" spc="90" dirty="0">
                <a:solidFill>
                  <a:sysClr val="windowText" lastClr="000000"/>
                </a:solidFill>
                <a:latin typeface="Calibri"/>
                <a:cs typeface="Calibri"/>
              </a:rPr>
              <a:t> </a:t>
            </a:r>
            <a:r>
              <a:rPr sz="2040" kern="0" dirty="0">
                <a:solidFill>
                  <a:sysClr val="windowText" lastClr="000000"/>
                </a:solidFill>
                <a:latin typeface="Calibri"/>
                <a:cs typeface="Calibri"/>
              </a:rPr>
              <a:t>in</a:t>
            </a:r>
            <a:r>
              <a:rPr sz="2040" kern="0" spc="90" dirty="0">
                <a:solidFill>
                  <a:sysClr val="windowText" lastClr="000000"/>
                </a:solidFill>
                <a:latin typeface="Calibri"/>
                <a:cs typeface="Calibri"/>
              </a:rPr>
              <a:t> </a:t>
            </a:r>
            <a:r>
              <a:rPr sz="2040" kern="0" dirty="0">
                <a:solidFill>
                  <a:sysClr val="windowText" lastClr="000000"/>
                </a:solidFill>
                <a:latin typeface="Calibri"/>
                <a:cs typeface="Calibri"/>
              </a:rPr>
              <a:t>the</a:t>
            </a:r>
            <a:r>
              <a:rPr sz="2040" kern="0" spc="90" dirty="0">
                <a:solidFill>
                  <a:sysClr val="windowText" lastClr="000000"/>
                </a:solidFill>
                <a:latin typeface="Calibri"/>
                <a:cs typeface="Calibri"/>
              </a:rPr>
              <a:t> </a:t>
            </a:r>
            <a:r>
              <a:rPr sz="2040" kern="0" dirty="0">
                <a:solidFill>
                  <a:sysClr val="windowText" lastClr="000000"/>
                </a:solidFill>
                <a:latin typeface="Calibri"/>
                <a:cs typeface="Calibri"/>
              </a:rPr>
              <a:t>annual</a:t>
            </a:r>
            <a:r>
              <a:rPr sz="2040" kern="0" spc="96" dirty="0">
                <a:solidFill>
                  <a:sysClr val="windowText" lastClr="000000"/>
                </a:solidFill>
                <a:latin typeface="Calibri"/>
                <a:cs typeface="Calibri"/>
              </a:rPr>
              <a:t> </a:t>
            </a:r>
            <a:r>
              <a:rPr sz="2040" kern="0" dirty="0">
                <a:solidFill>
                  <a:sysClr val="windowText" lastClr="000000"/>
                </a:solidFill>
                <a:latin typeface="Calibri"/>
                <a:cs typeface="Calibri"/>
              </a:rPr>
              <a:t>accounts</a:t>
            </a:r>
            <a:r>
              <a:rPr sz="2040" kern="0" spc="90" dirty="0">
                <a:solidFill>
                  <a:sysClr val="windowText" lastClr="000000"/>
                </a:solidFill>
                <a:latin typeface="Calibri"/>
                <a:cs typeface="Calibri"/>
              </a:rPr>
              <a:t> </a:t>
            </a:r>
            <a:r>
              <a:rPr sz="2040" kern="0" dirty="0">
                <a:solidFill>
                  <a:sysClr val="windowText" lastClr="000000"/>
                </a:solidFill>
                <a:latin typeface="Calibri"/>
                <a:cs typeface="Calibri"/>
              </a:rPr>
              <a:t>for</a:t>
            </a:r>
            <a:r>
              <a:rPr sz="2040" kern="0" spc="78" dirty="0">
                <a:solidFill>
                  <a:sysClr val="windowText" lastClr="000000"/>
                </a:solidFill>
                <a:latin typeface="Calibri"/>
                <a:cs typeface="Calibri"/>
              </a:rPr>
              <a:t> </a:t>
            </a:r>
            <a:r>
              <a:rPr sz="2040" kern="0" dirty="0">
                <a:solidFill>
                  <a:sysClr val="windowText" lastClr="000000"/>
                </a:solidFill>
                <a:latin typeface="Calibri"/>
                <a:cs typeface="Calibri"/>
              </a:rPr>
              <a:t>related</a:t>
            </a:r>
            <a:r>
              <a:rPr sz="2040" kern="0" spc="78" dirty="0">
                <a:solidFill>
                  <a:sysClr val="windowText" lastClr="000000"/>
                </a:solidFill>
                <a:latin typeface="Calibri"/>
                <a:cs typeface="Calibri"/>
              </a:rPr>
              <a:t> </a:t>
            </a:r>
            <a:r>
              <a:rPr sz="2040" kern="0" spc="-12" dirty="0">
                <a:solidFill>
                  <a:sysClr val="windowText" lastClr="000000"/>
                </a:solidFill>
                <a:latin typeface="Calibri"/>
                <a:cs typeface="Calibri"/>
              </a:rPr>
              <a:t>party 	</a:t>
            </a:r>
            <a:r>
              <a:rPr sz="2040" kern="0" dirty="0">
                <a:solidFill>
                  <a:sysClr val="windowText" lastClr="000000"/>
                </a:solidFill>
                <a:latin typeface="Calibri"/>
                <a:cs typeface="Calibri"/>
              </a:rPr>
              <a:t>transactions</a:t>
            </a:r>
            <a:r>
              <a:rPr sz="2040" kern="0" spc="144" dirty="0">
                <a:solidFill>
                  <a:sysClr val="windowText" lastClr="000000"/>
                </a:solidFill>
                <a:latin typeface="Calibri"/>
                <a:cs typeface="Calibri"/>
              </a:rPr>
              <a:t> </a:t>
            </a:r>
            <a:r>
              <a:rPr sz="2040" kern="0" dirty="0">
                <a:solidFill>
                  <a:sysClr val="windowText" lastClr="000000"/>
                </a:solidFill>
                <a:latin typeface="Calibri"/>
                <a:cs typeface="Calibri"/>
              </a:rPr>
              <a:t>as</a:t>
            </a:r>
            <a:r>
              <a:rPr sz="2040" kern="0" spc="132" dirty="0">
                <a:solidFill>
                  <a:sysClr val="windowText" lastClr="000000"/>
                </a:solidFill>
                <a:latin typeface="Calibri"/>
                <a:cs typeface="Calibri"/>
              </a:rPr>
              <a:t> </a:t>
            </a:r>
            <a:r>
              <a:rPr sz="2040" kern="0" dirty="0">
                <a:solidFill>
                  <a:sysClr val="windowText" lastClr="000000"/>
                </a:solidFill>
                <a:latin typeface="Calibri"/>
                <a:cs typeface="Calibri"/>
              </a:rPr>
              <a:t>per</a:t>
            </a:r>
            <a:r>
              <a:rPr sz="2040" kern="0" spc="150" dirty="0">
                <a:solidFill>
                  <a:sysClr val="windowText" lastClr="000000"/>
                </a:solidFill>
                <a:latin typeface="Calibri"/>
                <a:cs typeface="Calibri"/>
              </a:rPr>
              <a:t> </a:t>
            </a:r>
            <a:r>
              <a:rPr sz="2040" kern="0" spc="-12" dirty="0">
                <a:solidFill>
                  <a:sysClr val="windowText" lastClr="000000"/>
                </a:solidFill>
                <a:latin typeface="Calibri"/>
                <a:cs typeface="Calibri"/>
              </a:rPr>
              <a:t>AS-</a:t>
            </a:r>
            <a:r>
              <a:rPr sz="2040" kern="0" dirty="0">
                <a:solidFill>
                  <a:sysClr val="windowText" lastClr="000000"/>
                </a:solidFill>
                <a:latin typeface="Calibri"/>
                <a:cs typeface="Calibri"/>
              </a:rPr>
              <a:t>18,</a:t>
            </a:r>
            <a:r>
              <a:rPr sz="2040" kern="0" spc="132" dirty="0">
                <a:solidFill>
                  <a:sysClr val="windowText" lastClr="000000"/>
                </a:solidFill>
                <a:latin typeface="Calibri"/>
                <a:cs typeface="Calibri"/>
              </a:rPr>
              <a:t> </a:t>
            </a:r>
            <a:r>
              <a:rPr sz="2040" kern="0" dirty="0">
                <a:solidFill>
                  <a:sysClr val="windowText" lastClr="000000"/>
                </a:solidFill>
                <a:latin typeface="Calibri"/>
                <a:cs typeface="Calibri"/>
              </a:rPr>
              <a:t>if</a:t>
            </a:r>
            <a:r>
              <a:rPr sz="2040" kern="0" spc="137" dirty="0">
                <a:solidFill>
                  <a:sysClr val="windowText" lastClr="000000"/>
                </a:solidFill>
                <a:latin typeface="Calibri"/>
                <a:cs typeface="Calibri"/>
              </a:rPr>
              <a:t> </a:t>
            </a:r>
            <a:r>
              <a:rPr sz="2040" kern="0" dirty="0">
                <a:solidFill>
                  <a:sysClr val="windowText" lastClr="000000"/>
                </a:solidFill>
                <a:latin typeface="Calibri"/>
                <a:cs typeface="Calibri"/>
              </a:rPr>
              <a:t>available,</a:t>
            </a:r>
            <a:r>
              <a:rPr sz="2040" kern="0" spc="137" dirty="0">
                <a:solidFill>
                  <a:sysClr val="windowText" lastClr="000000"/>
                </a:solidFill>
                <a:latin typeface="Calibri"/>
                <a:cs typeface="Calibri"/>
              </a:rPr>
              <a:t> </a:t>
            </a:r>
            <a:r>
              <a:rPr sz="2040" kern="0" dirty="0">
                <a:solidFill>
                  <a:sysClr val="windowText" lastClr="000000"/>
                </a:solidFill>
                <a:latin typeface="Calibri"/>
                <a:cs typeface="Calibri"/>
              </a:rPr>
              <a:t>for</a:t>
            </a:r>
            <a:r>
              <a:rPr sz="2040" kern="0" spc="144" dirty="0">
                <a:solidFill>
                  <a:sysClr val="windowText" lastClr="000000"/>
                </a:solidFill>
                <a:latin typeface="Calibri"/>
                <a:cs typeface="Calibri"/>
              </a:rPr>
              <a:t> </a:t>
            </a:r>
            <a:r>
              <a:rPr sz="2040" kern="0" dirty="0">
                <a:solidFill>
                  <a:sysClr val="windowText" lastClr="000000"/>
                </a:solidFill>
                <a:latin typeface="Calibri"/>
                <a:cs typeface="Calibri"/>
              </a:rPr>
              <a:t>examining</a:t>
            </a:r>
            <a:r>
              <a:rPr sz="2040" kern="0" spc="132" dirty="0">
                <a:solidFill>
                  <a:sysClr val="windowText" lastClr="000000"/>
                </a:solidFill>
                <a:latin typeface="Calibri"/>
                <a:cs typeface="Calibri"/>
              </a:rPr>
              <a:t> </a:t>
            </a:r>
            <a:r>
              <a:rPr sz="2040" kern="0" dirty="0">
                <a:solidFill>
                  <a:sysClr val="windowText" lastClr="000000"/>
                </a:solidFill>
                <a:latin typeface="Calibri"/>
                <a:cs typeface="Calibri"/>
              </a:rPr>
              <a:t>and</a:t>
            </a:r>
            <a:r>
              <a:rPr sz="2040" kern="0" spc="132" dirty="0">
                <a:solidFill>
                  <a:sysClr val="windowText" lastClr="000000"/>
                </a:solidFill>
                <a:latin typeface="Calibri"/>
                <a:cs typeface="Calibri"/>
              </a:rPr>
              <a:t> </a:t>
            </a:r>
            <a:r>
              <a:rPr sz="2040" kern="0" dirty="0">
                <a:solidFill>
                  <a:sysClr val="windowText" lastClr="000000"/>
                </a:solidFill>
                <a:latin typeface="Calibri"/>
                <a:cs typeface="Calibri"/>
              </a:rPr>
              <a:t>reporting</a:t>
            </a:r>
            <a:r>
              <a:rPr sz="2040" kern="0" spc="132" dirty="0">
                <a:solidFill>
                  <a:sysClr val="windowText" lastClr="000000"/>
                </a:solidFill>
                <a:latin typeface="Calibri"/>
                <a:cs typeface="Calibri"/>
              </a:rPr>
              <a:t> </a:t>
            </a:r>
            <a:r>
              <a:rPr sz="2040" kern="0" dirty="0">
                <a:solidFill>
                  <a:sysClr val="windowText" lastClr="000000"/>
                </a:solidFill>
                <a:latin typeface="Calibri"/>
                <a:cs typeface="Calibri"/>
              </a:rPr>
              <a:t>under</a:t>
            </a:r>
            <a:r>
              <a:rPr sz="2040" kern="0" spc="144" dirty="0">
                <a:solidFill>
                  <a:sysClr val="windowText" lastClr="000000"/>
                </a:solidFill>
                <a:latin typeface="Calibri"/>
                <a:cs typeface="Calibri"/>
              </a:rPr>
              <a:t> </a:t>
            </a:r>
            <a:r>
              <a:rPr sz="2040" kern="0" dirty="0">
                <a:solidFill>
                  <a:sysClr val="windowText" lastClr="000000"/>
                </a:solidFill>
                <a:latin typeface="Calibri"/>
                <a:cs typeface="Calibri"/>
              </a:rPr>
              <a:t>this</a:t>
            </a:r>
            <a:r>
              <a:rPr sz="2040" kern="0" spc="150" dirty="0">
                <a:solidFill>
                  <a:sysClr val="windowText" lastClr="000000"/>
                </a:solidFill>
                <a:latin typeface="Calibri"/>
                <a:cs typeface="Calibri"/>
              </a:rPr>
              <a:t> </a:t>
            </a:r>
            <a:r>
              <a:rPr sz="2040" kern="0" dirty="0">
                <a:solidFill>
                  <a:sysClr val="windowText" lastClr="000000"/>
                </a:solidFill>
                <a:latin typeface="Calibri"/>
                <a:cs typeface="Calibri"/>
              </a:rPr>
              <a:t>clause.</a:t>
            </a:r>
            <a:r>
              <a:rPr sz="2040" kern="0" spc="144" dirty="0">
                <a:solidFill>
                  <a:sysClr val="windowText" lastClr="000000"/>
                </a:solidFill>
                <a:latin typeface="Calibri"/>
                <a:cs typeface="Calibri"/>
              </a:rPr>
              <a:t> </a:t>
            </a:r>
            <a:r>
              <a:rPr sz="2040" kern="0" spc="-30" dirty="0">
                <a:solidFill>
                  <a:sysClr val="windowText" lastClr="000000"/>
                </a:solidFill>
                <a:latin typeface="Calibri"/>
                <a:cs typeface="Calibri"/>
              </a:rPr>
              <a:t>The 	</a:t>
            </a:r>
            <a:r>
              <a:rPr sz="2040" kern="0" dirty="0">
                <a:solidFill>
                  <a:sysClr val="windowText" lastClr="000000"/>
                </a:solidFill>
                <a:latin typeface="Calibri"/>
                <a:cs typeface="Calibri"/>
              </a:rPr>
              <a:t>auditor while</a:t>
            </a:r>
            <a:r>
              <a:rPr sz="2040" kern="0" spc="-18" dirty="0">
                <a:solidFill>
                  <a:sysClr val="windowText" lastClr="000000"/>
                </a:solidFill>
                <a:latin typeface="Calibri"/>
                <a:cs typeface="Calibri"/>
              </a:rPr>
              <a:t> </a:t>
            </a:r>
            <a:r>
              <a:rPr sz="2040" kern="0" dirty="0">
                <a:solidFill>
                  <a:sysClr val="windowText" lastClr="000000"/>
                </a:solidFill>
                <a:latin typeface="Calibri"/>
                <a:cs typeface="Calibri"/>
              </a:rPr>
              <a:t>using</a:t>
            </a:r>
            <a:r>
              <a:rPr sz="2040" kern="0" spc="-6" dirty="0">
                <a:solidFill>
                  <a:sysClr val="windowText" lastClr="000000"/>
                </a:solidFill>
                <a:latin typeface="Calibri"/>
                <a:cs typeface="Calibri"/>
              </a:rPr>
              <a:t> </a:t>
            </a:r>
            <a:r>
              <a:rPr sz="2040" kern="0" dirty="0">
                <a:solidFill>
                  <a:sysClr val="windowText" lastClr="000000"/>
                </a:solidFill>
                <a:latin typeface="Calibri"/>
                <a:cs typeface="Calibri"/>
              </a:rPr>
              <a:t>the information</a:t>
            </a:r>
            <a:r>
              <a:rPr sz="2040" kern="0" spc="-6" dirty="0">
                <a:solidFill>
                  <a:sysClr val="windowText" lastClr="000000"/>
                </a:solidFill>
                <a:latin typeface="Calibri"/>
                <a:cs typeface="Calibri"/>
              </a:rPr>
              <a:t> </a:t>
            </a:r>
            <a:r>
              <a:rPr sz="2040" kern="0" dirty="0">
                <a:solidFill>
                  <a:sysClr val="windowText" lastClr="000000"/>
                </a:solidFill>
                <a:latin typeface="Calibri"/>
                <a:cs typeface="Calibri"/>
              </a:rPr>
              <a:t>as</a:t>
            </a:r>
            <a:r>
              <a:rPr sz="2040" kern="0" spc="-18" dirty="0">
                <a:solidFill>
                  <a:sysClr val="windowText" lastClr="000000"/>
                </a:solidFill>
                <a:latin typeface="Calibri"/>
                <a:cs typeface="Calibri"/>
              </a:rPr>
              <a:t> </a:t>
            </a:r>
            <a:r>
              <a:rPr sz="2040" kern="0" dirty="0">
                <a:solidFill>
                  <a:sysClr val="windowText" lastClr="000000"/>
                </a:solidFill>
                <a:latin typeface="Calibri"/>
                <a:cs typeface="Calibri"/>
              </a:rPr>
              <a:t>referred above</a:t>
            </a:r>
            <a:r>
              <a:rPr sz="2040" kern="0" spc="-6" dirty="0">
                <a:solidFill>
                  <a:sysClr val="windowText" lastClr="000000"/>
                </a:solidFill>
                <a:latin typeface="Calibri"/>
                <a:cs typeface="Calibri"/>
              </a:rPr>
              <a:t> </a:t>
            </a:r>
            <a:r>
              <a:rPr sz="2040" kern="0" dirty="0">
                <a:solidFill>
                  <a:sysClr val="windowText" lastClr="000000"/>
                </a:solidFill>
                <a:latin typeface="Calibri"/>
                <a:cs typeface="Calibri"/>
              </a:rPr>
              <a:t>should</a:t>
            </a:r>
            <a:r>
              <a:rPr sz="2040" kern="0" spc="-6" dirty="0">
                <a:solidFill>
                  <a:sysClr val="windowText" lastClr="000000"/>
                </a:solidFill>
                <a:latin typeface="Calibri"/>
                <a:cs typeface="Calibri"/>
              </a:rPr>
              <a:t> </a:t>
            </a:r>
            <a:r>
              <a:rPr sz="2040" kern="0" dirty="0">
                <a:solidFill>
                  <a:sysClr val="windowText" lastClr="000000"/>
                </a:solidFill>
                <a:latin typeface="Calibri"/>
                <a:cs typeface="Calibri"/>
              </a:rPr>
              <a:t>consider</a:t>
            </a:r>
            <a:r>
              <a:rPr sz="2040" kern="0" spc="-6" dirty="0">
                <a:solidFill>
                  <a:sysClr val="windowText" lastClr="000000"/>
                </a:solidFill>
                <a:latin typeface="Calibri"/>
                <a:cs typeface="Calibri"/>
              </a:rPr>
              <a:t> </a:t>
            </a:r>
            <a:r>
              <a:rPr sz="2040" kern="0" dirty="0">
                <a:solidFill>
                  <a:sysClr val="windowText" lastClr="000000"/>
                </a:solidFill>
                <a:latin typeface="Calibri"/>
                <a:cs typeface="Calibri"/>
              </a:rPr>
              <a:t>the difference</a:t>
            </a:r>
            <a:r>
              <a:rPr sz="2040" kern="0" spc="-6" dirty="0">
                <a:solidFill>
                  <a:sysClr val="windowText" lastClr="000000"/>
                </a:solidFill>
                <a:latin typeface="Calibri"/>
                <a:cs typeface="Calibri"/>
              </a:rPr>
              <a:t> </a:t>
            </a:r>
            <a:r>
              <a:rPr sz="2040" kern="0" dirty="0">
                <a:solidFill>
                  <a:sysClr val="windowText" lastClr="000000"/>
                </a:solidFill>
                <a:latin typeface="Calibri"/>
                <a:cs typeface="Calibri"/>
              </a:rPr>
              <a:t>in</a:t>
            </a:r>
            <a:r>
              <a:rPr sz="2040" kern="0" spc="-6" dirty="0">
                <a:solidFill>
                  <a:sysClr val="windowText" lastClr="000000"/>
                </a:solidFill>
                <a:latin typeface="Calibri"/>
                <a:cs typeface="Calibri"/>
              </a:rPr>
              <a:t> </a:t>
            </a:r>
            <a:r>
              <a:rPr sz="2040" kern="0" spc="-30" dirty="0">
                <a:solidFill>
                  <a:sysClr val="windowText" lastClr="000000"/>
                </a:solidFill>
                <a:latin typeface="Calibri"/>
                <a:cs typeface="Calibri"/>
              </a:rPr>
              <a:t>the 	</a:t>
            </a:r>
            <a:r>
              <a:rPr sz="2040" kern="0" dirty="0">
                <a:solidFill>
                  <a:sysClr val="windowText" lastClr="000000"/>
                </a:solidFill>
                <a:latin typeface="Calibri"/>
                <a:cs typeface="Calibri"/>
              </a:rPr>
              <a:t>definitions</a:t>
            </a:r>
            <a:r>
              <a:rPr sz="2040" kern="0" spc="-6" dirty="0">
                <a:solidFill>
                  <a:sysClr val="windowText" lastClr="000000"/>
                </a:solidFill>
                <a:latin typeface="Calibri"/>
                <a:cs typeface="Calibri"/>
              </a:rPr>
              <a:t> </a:t>
            </a:r>
            <a:r>
              <a:rPr sz="2040" kern="0" dirty="0">
                <a:solidFill>
                  <a:sysClr val="windowText" lastClr="000000"/>
                </a:solidFill>
                <a:latin typeface="Calibri"/>
                <a:cs typeface="Calibri"/>
              </a:rPr>
              <a:t>of</a:t>
            </a:r>
            <a:r>
              <a:rPr sz="2040" kern="0" spc="-18" dirty="0">
                <a:solidFill>
                  <a:sysClr val="windowText" lastClr="000000"/>
                </a:solidFill>
                <a:latin typeface="Calibri"/>
                <a:cs typeface="Calibri"/>
              </a:rPr>
              <a:t> </a:t>
            </a:r>
            <a:r>
              <a:rPr sz="2040" kern="0" dirty="0">
                <a:solidFill>
                  <a:sysClr val="windowText" lastClr="000000"/>
                </a:solidFill>
                <a:latin typeface="Calibri"/>
                <a:cs typeface="Calibri"/>
              </a:rPr>
              <a:t>‘related</a:t>
            </a:r>
            <a:r>
              <a:rPr sz="2040" kern="0" spc="-18" dirty="0">
                <a:solidFill>
                  <a:sysClr val="windowText" lastClr="000000"/>
                </a:solidFill>
                <a:latin typeface="Calibri"/>
                <a:cs typeface="Calibri"/>
              </a:rPr>
              <a:t> </a:t>
            </a:r>
            <a:r>
              <a:rPr sz="2040" kern="0" dirty="0">
                <a:solidFill>
                  <a:sysClr val="windowText" lastClr="000000"/>
                </a:solidFill>
                <a:latin typeface="Calibri"/>
                <a:cs typeface="Calibri"/>
              </a:rPr>
              <a:t>party’</a:t>
            </a:r>
            <a:r>
              <a:rPr sz="2040" kern="0" spc="-24" dirty="0">
                <a:solidFill>
                  <a:sysClr val="windowText" lastClr="000000"/>
                </a:solidFill>
                <a:latin typeface="Calibri"/>
                <a:cs typeface="Calibri"/>
              </a:rPr>
              <a:t> </a:t>
            </a:r>
            <a:r>
              <a:rPr sz="2040" kern="0" dirty="0">
                <a:solidFill>
                  <a:sysClr val="windowText" lastClr="000000"/>
                </a:solidFill>
                <a:latin typeface="Calibri"/>
                <a:cs typeface="Calibri"/>
              </a:rPr>
              <a:t>as</a:t>
            </a:r>
            <a:r>
              <a:rPr sz="2040" kern="0" spc="-6" dirty="0">
                <a:solidFill>
                  <a:sysClr val="windowText" lastClr="000000"/>
                </a:solidFill>
                <a:latin typeface="Calibri"/>
                <a:cs typeface="Calibri"/>
              </a:rPr>
              <a:t> </a:t>
            </a:r>
            <a:r>
              <a:rPr sz="2040" kern="0" dirty="0">
                <a:solidFill>
                  <a:sysClr val="windowText" lastClr="000000"/>
                </a:solidFill>
                <a:latin typeface="Calibri"/>
                <a:cs typeface="Calibri"/>
              </a:rPr>
              <a:t>per</a:t>
            </a:r>
            <a:r>
              <a:rPr sz="2040" kern="0" spc="-18" dirty="0">
                <a:solidFill>
                  <a:sysClr val="windowText" lastClr="000000"/>
                </a:solidFill>
                <a:latin typeface="Calibri"/>
                <a:cs typeface="Calibri"/>
              </a:rPr>
              <a:t> </a:t>
            </a:r>
            <a:r>
              <a:rPr sz="2040" kern="0" spc="-12" dirty="0">
                <a:solidFill>
                  <a:sysClr val="windowText" lastClr="000000"/>
                </a:solidFill>
                <a:latin typeface="Calibri"/>
                <a:cs typeface="Calibri"/>
              </a:rPr>
              <a:t>AS-</a:t>
            </a:r>
            <a:r>
              <a:rPr sz="2040" kern="0" dirty="0">
                <a:solidFill>
                  <a:sysClr val="windowText" lastClr="000000"/>
                </a:solidFill>
                <a:latin typeface="Calibri"/>
                <a:cs typeface="Calibri"/>
              </a:rPr>
              <a:t>18</a:t>
            </a:r>
            <a:r>
              <a:rPr sz="2040" kern="0" spc="-12" dirty="0">
                <a:solidFill>
                  <a:sysClr val="windowText" lastClr="000000"/>
                </a:solidFill>
                <a:latin typeface="Calibri"/>
                <a:cs typeface="Calibri"/>
              </a:rPr>
              <a:t> </a:t>
            </a:r>
            <a:r>
              <a:rPr sz="2040" kern="0" dirty="0">
                <a:solidFill>
                  <a:sysClr val="windowText" lastClr="000000"/>
                </a:solidFill>
                <a:latin typeface="Calibri"/>
                <a:cs typeface="Calibri"/>
              </a:rPr>
              <a:t>and</a:t>
            </a:r>
            <a:r>
              <a:rPr sz="2040" kern="0" spc="-12" dirty="0">
                <a:solidFill>
                  <a:sysClr val="windowText" lastClr="000000"/>
                </a:solidFill>
                <a:latin typeface="Calibri"/>
                <a:cs typeface="Calibri"/>
              </a:rPr>
              <a:t> </a:t>
            </a:r>
            <a:r>
              <a:rPr sz="2040" kern="0" dirty="0">
                <a:solidFill>
                  <a:sysClr val="windowText" lastClr="000000"/>
                </a:solidFill>
                <a:latin typeface="Calibri"/>
                <a:cs typeface="Calibri"/>
              </a:rPr>
              <a:t>‘persons</a:t>
            </a:r>
            <a:r>
              <a:rPr sz="2040" kern="0" spc="-6" dirty="0">
                <a:solidFill>
                  <a:sysClr val="windowText" lastClr="000000"/>
                </a:solidFill>
                <a:latin typeface="Calibri"/>
                <a:cs typeface="Calibri"/>
              </a:rPr>
              <a:t> </a:t>
            </a:r>
            <a:r>
              <a:rPr sz="2040" kern="0" dirty="0">
                <a:solidFill>
                  <a:sysClr val="windowText" lastClr="000000"/>
                </a:solidFill>
                <a:latin typeface="Calibri"/>
                <a:cs typeface="Calibri"/>
              </a:rPr>
              <a:t>specified'</a:t>
            </a:r>
            <a:r>
              <a:rPr sz="2040" kern="0" spc="-18" dirty="0">
                <a:solidFill>
                  <a:sysClr val="windowText" lastClr="000000"/>
                </a:solidFill>
                <a:latin typeface="Calibri"/>
                <a:cs typeface="Calibri"/>
              </a:rPr>
              <a:t> </a:t>
            </a:r>
            <a:r>
              <a:rPr sz="2040" kern="0" dirty="0">
                <a:solidFill>
                  <a:sysClr val="windowText" lastClr="000000"/>
                </a:solidFill>
                <a:latin typeface="Calibri"/>
                <a:cs typeface="Calibri"/>
              </a:rPr>
              <a:t>in</a:t>
            </a:r>
            <a:r>
              <a:rPr sz="2040" kern="0" spc="-24" dirty="0">
                <a:solidFill>
                  <a:sysClr val="windowText" lastClr="000000"/>
                </a:solidFill>
                <a:latin typeface="Calibri"/>
                <a:cs typeface="Calibri"/>
              </a:rPr>
              <a:t> </a:t>
            </a:r>
            <a:r>
              <a:rPr sz="2040" kern="0" dirty="0">
                <a:solidFill>
                  <a:sysClr val="windowText" lastClr="000000"/>
                </a:solidFill>
                <a:latin typeface="Calibri"/>
                <a:cs typeface="Calibri"/>
              </a:rPr>
              <a:t>section</a:t>
            </a:r>
            <a:r>
              <a:rPr sz="2040" kern="0" spc="-6" dirty="0">
                <a:solidFill>
                  <a:sysClr val="windowText" lastClr="000000"/>
                </a:solidFill>
                <a:latin typeface="Calibri"/>
                <a:cs typeface="Calibri"/>
              </a:rPr>
              <a:t> </a:t>
            </a:r>
            <a:r>
              <a:rPr sz="2040" kern="0" dirty="0">
                <a:solidFill>
                  <a:sysClr val="windowText" lastClr="000000"/>
                </a:solidFill>
                <a:latin typeface="Calibri"/>
                <a:cs typeface="Calibri"/>
              </a:rPr>
              <a:t>40A(2)(b)</a:t>
            </a:r>
            <a:r>
              <a:rPr sz="2040" kern="0" spc="-12" dirty="0">
                <a:solidFill>
                  <a:sysClr val="windowText" lastClr="000000"/>
                </a:solidFill>
                <a:latin typeface="Calibri"/>
                <a:cs typeface="Calibri"/>
              </a:rPr>
              <a:t> </a:t>
            </a:r>
            <a:r>
              <a:rPr sz="2040" kern="0" dirty="0">
                <a:solidFill>
                  <a:sysClr val="windowText" lastClr="000000"/>
                </a:solidFill>
                <a:latin typeface="Calibri"/>
                <a:cs typeface="Calibri"/>
              </a:rPr>
              <a:t>of</a:t>
            </a:r>
            <a:r>
              <a:rPr sz="2040" kern="0" spc="-18" dirty="0">
                <a:solidFill>
                  <a:sysClr val="windowText" lastClr="000000"/>
                </a:solidFill>
                <a:latin typeface="Calibri"/>
                <a:cs typeface="Calibri"/>
              </a:rPr>
              <a:t> </a:t>
            </a:r>
            <a:r>
              <a:rPr sz="2040" kern="0" spc="-30" dirty="0">
                <a:solidFill>
                  <a:sysClr val="windowText" lastClr="000000"/>
                </a:solidFill>
                <a:latin typeface="Calibri"/>
                <a:cs typeface="Calibri"/>
              </a:rPr>
              <a:t>the 	</a:t>
            </a:r>
            <a:r>
              <a:rPr sz="2040" kern="0" spc="-24" dirty="0">
                <a:solidFill>
                  <a:sysClr val="windowText" lastClr="000000"/>
                </a:solidFill>
                <a:latin typeface="Calibri"/>
                <a:cs typeface="Calibri"/>
              </a:rPr>
              <a:t>Act.</a:t>
            </a:r>
            <a:endParaRPr sz="2040" kern="0">
              <a:solidFill>
                <a:sysClr val="windowText" lastClr="000000"/>
              </a:solidFill>
              <a:latin typeface="Calibri"/>
              <a:cs typeface="Calibri"/>
            </a:endParaRPr>
          </a:p>
          <a:p>
            <a:pPr marL="398526" marR="6096" indent="762" algn="just" defTabSz="1097280">
              <a:lnSpc>
                <a:spcPct val="130000"/>
              </a:lnSpc>
              <a:spcBef>
                <a:spcPts val="834"/>
              </a:spcBef>
            </a:pPr>
            <a:r>
              <a:rPr sz="2040" b="1" u="sng" kern="0" dirty="0">
                <a:solidFill>
                  <a:sysClr val="windowText" lastClr="000000"/>
                </a:solidFill>
                <a:uFill>
                  <a:solidFill>
                    <a:srgbClr val="000000"/>
                  </a:solidFill>
                </a:uFill>
                <a:latin typeface="Calibri"/>
                <a:cs typeface="Calibri"/>
              </a:rPr>
              <a:t>Circular</a:t>
            </a:r>
            <a:r>
              <a:rPr sz="2040" b="1" u="sng" kern="0" spc="137" dirty="0">
                <a:solidFill>
                  <a:sysClr val="windowText" lastClr="000000"/>
                </a:solidFill>
                <a:uFill>
                  <a:solidFill>
                    <a:srgbClr val="000000"/>
                  </a:solidFill>
                </a:uFill>
                <a:latin typeface="Calibri"/>
                <a:cs typeface="Calibri"/>
              </a:rPr>
              <a:t> </a:t>
            </a:r>
            <a:r>
              <a:rPr sz="2040" b="1" u="sng" kern="0" dirty="0">
                <a:solidFill>
                  <a:sysClr val="windowText" lastClr="000000"/>
                </a:solidFill>
                <a:uFill>
                  <a:solidFill>
                    <a:srgbClr val="000000"/>
                  </a:solidFill>
                </a:uFill>
                <a:latin typeface="Calibri"/>
                <a:cs typeface="Calibri"/>
              </a:rPr>
              <a:t>No.</a:t>
            </a:r>
            <a:r>
              <a:rPr sz="2040" b="1" u="sng" kern="0" spc="156" dirty="0">
                <a:solidFill>
                  <a:sysClr val="windowText" lastClr="000000"/>
                </a:solidFill>
                <a:uFill>
                  <a:solidFill>
                    <a:srgbClr val="000000"/>
                  </a:solidFill>
                </a:uFill>
                <a:latin typeface="Calibri"/>
                <a:cs typeface="Calibri"/>
              </a:rPr>
              <a:t> </a:t>
            </a:r>
            <a:r>
              <a:rPr sz="2040" b="1" u="sng" kern="0" dirty="0">
                <a:solidFill>
                  <a:sysClr val="windowText" lastClr="000000"/>
                </a:solidFill>
                <a:uFill>
                  <a:solidFill>
                    <a:srgbClr val="000000"/>
                  </a:solidFill>
                </a:uFill>
                <a:latin typeface="Calibri"/>
                <a:cs typeface="Calibri"/>
              </a:rPr>
              <a:t>143,</a:t>
            </a:r>
            <a:r>
              <a:rPr sz="2040" b="1" u="sng" kern="0" spc="137" dirty="0">
                <a:solidFill>
                  <a:sysClr val="windowText" lastClr="000000"/>
                </a:solidFill>
                <a:uFill>
                  <a:solidFill>
                    <a:srgbClr val="000000"/>
                  </a:solidFill>
                </a:uFill>
                <a:latin typeface="Calibri"/>
                <a:cs typeface="Calibri"/>
              </a:rPr>
              <a:t> </a:t>
            </a:r>
            <a:r>
              <a:rPr sz="2040" b="1" u="sng" kern="0" dirty="0">
                <a:solidFill>
                  <a:sysClr val="windowText" lastClr="000000"/>
                </a:solidFill>
                <a:uFill>
                  <a:solidFill>
                    <a:srgbClr val="000000"/>
                  </a:solidFill>
                </a:uFill>
                <a:latin typeface="Calibri"/>
                <a:cs typeface="Calibri"/>
              </a:rPr>
              <a:t>dated</a:t>
            </a:r>
            <a:r>
              <a:rPr sz="2040" b="1" u="sng" kern="0" spc="150" dirty="0">
                <a:solidFill>
                  <a:sysClr val="windowText" lastClr="000000"/>
                </a:solidFill>
                <a:uFill>
                  <a:solidFill>
                    <a:srgbClr val="000000"/>
                  </a:solidFill>
                </a:uFill>
                <a:latin typeface="Calibri"/>
                <a:cs typeface="Calibri"/>
              </a:rPr>
              <a:t> </a:t>
            </a:r>
            <a:r>
              <a:rPr sz="2040" b="1" u="sng" kern="0" spc="-12" dirty="0">
                <a:solidFill>
                  <a:sysClr val="windowText" lastClr="000000"/>
                </a:solidFill>
                <a:uFill>
                  <a:solidFill>
                    <a:srgbClr val="000000"/>
                  </a:solidFill>
                </a:uFill>
                <a:latin typeface="Calibri"/>
                <a:cs typeface="Calibri"/>
              </a:rPr>
              <a:t>20-8-</a:t>
            </a:r>
            <a:r>
              <a:rPr sz="2040" b="1" u="sng" kern="0" dirty="0">
                <a:solidFill>
                  <a:sysClr val="windowText" lastClr="000000"/>
                </a:solidFill>
                <a:uFill>
                  <a:solidFill>
                    <a:srgbClr val="000000"/>
                  </a:solidFill>
                </a:uFill>
                <a:latin typeface="Calibri"/>
                <a:cs typeface="Calibri"/>
              </a:rPr>
              <a:t>1974,</a:t>
            </a:r>
            <a:r>
              <a:rPr sz="2040" b="1" u="sng" kern="0" spc="156" dirty="0">
                <a:solidFill>
                  <a:sysClr val="windowText" lastClr="000000"/>
                </a:solidFill>
                <a:uFill>
                  <a:solidFill>
                    <a:srgbClr val="000000"/>
                  </a:solidFill>
                </a:uFill>
                <a:latin typeface="Calibri"/>
                <a:cs typeface="Calibri"/>
              </a:rPr>
              <a:t> </a:t>
            </a:r>
            <a:r>
              <a:rPr sz="2040" kern="0" dirty="0">
                <a:solidFill>
                  <a:sysClr val="windowText" lastClr="000000"/>
                </a:solidFill>
                <a:latin typeface="Calibri"/>
                <a:cs typeface="Calibri"/>
              </a:rPr>
              <a:t>issued</a:t>
            </a:r>
            <a:r>
              <a:rPr sz="2040" kern="0" spc="156" dirty="0">
                <a:solidFill>
                  <a:sysClr val="windowText" lastClr="000000"/>
                </a:solidFill>
                <a:latin typeface="Calibri"/>
                <a:cs typeface="Calibri"/>
              </a:rPr>
              <a:t> </a:t>
            </a:r>
            <a:r>
              <a:rPr sz="2040" kern="0" dirty="0">
                <a:solidFill>
                  <a:sysClr val="windowText" lastClr="000000"/>
                </a:solidFill>
                <a:latin typeface="Calibri"/>
                <a:cs typeface="Calibri"/>
              </a:rPr>
              <a:t>by</a:t>
            </a:r>
            <a:r>
              <a:rPr sz="2040" kern="0" spc="150" dirty="0">
                <a:solidFill>
                  <a:sysClr val="windowText" lastClr="000000"/>
                </a:solidFill>
                <a:latin typeface="Calibri"/>
                <a:cs typeface="Calibri"/>
              </a:rPr>
              <a:t> </a:t>
            </a:r>
            <a:r>
              <a:rPr sz="2040" kern="0" dirty="0">
                <a:solidFill>
                  <a:sysClr val="windowText" lastClr="000000"/>
                </a:solidFill>
                <a:latin typeface="Calibri"/>
                <a:cs typeface="Calibri"/>
              </a:rPr>
              <a:t>the</a:t>
            </a:r>
            <a:r>
              <a:rPr sz="2040" kern="0" spc="150" dirty="0">
                <a:solidFill>
                  <a:sysClr val="windowText" lastClr="000000"/>
                </a:solidFill>
                <a:latin typeface="Calibri"/>
                <a:cs typeface="Calibri"/>
              </a:rPr>
              <a:t> </a:t>
            </a:r>
            <a:r>
              <a:rPr sz="2040" kern="0" dirty="0">
                <a:solidFill>
                  <a:sysClr val="windowText" lastClr="000000"/>
                </a:solidFill>
                <a:latin typeface="Calibri"/>
                <a:cs typeface="Calibri"/>
              </a:rPr>
              <a:t>Board,</a:t>
            </a:r>
            <a:r>
              <a:rPr sz="2040" kern="0" spc="150" dirty="0">
                <a:solidFill>
                  <a:sysClr val="windowText" lastClr="000000"/>
                </a:solidFill>
                <a:latin typeface="Calibri"/>
                <a:cs typeface="Calibri"/>
              </a:rPr>
              <a:t> </a:t>
            </a:r>
            <a:r>
              <a:rPr sz="2040" kern="0" dirty="0">
                <a:solidFill>
                  <a:sysClr val="windowText" lastClr="000000"/>
                </a:solidFill>
                <a:latin typeface="Calibri"/>
                <a:cs typeface="Calibri"/>
              </a:rPr>
              <a:t>clarifies</a:t>
            </a:r>
            <a:r>
              <a:rPr sz="2040" kern="0" spc="156" dirty="0">
                <a:solidFill>
                  <a:sysClr val="windowText" lastClr="000000"/>
                </a:solidFill>
                <a:latin typeface="Calibri"/>
                <a:cs typeface="Calibri"/>
              </a:rPr>
              <a:t> </a:t>
            </a:r>
            <a:r>
              <a:rPr sz="2040" kern="0" dirty="0">
                <a:solidFill>
                  <a:sysClr val="windowText" lastClr="000000"/>
                </a:solidFill>
                <a:latin typeface="Calibri"/>
                <a:cs typeface="Calibri"/>
              </a:rPr>
              <a:t>that</a:t>
            </a:r>
            <a:r>
              <a:rPr sz="2040" kern="0" spc="162" dirty="0">
                <a:solidFill>
                  <a:sysClr val="windowText" lastClr="000000"/>
                </a:solidFill>
                <a:latin typeface="Calibri"/>
                <a:cs typeface="Calibri"/>
              </a:rPr>
              <a:t> </a:t>
            </a:r>
            <a:r>
              <a:rPr sz="2040" kern="0" dirty="0">
                <a:solidFill>
                  <a:sysClr val="windowText" lastClr="000000"/>
                </a:solidFill>
                <a:latin typeface="Calibri"/>
                <a:cs typeface="Calibri"/>
              </a:rPr>
              <a:t>tax</a:t>
            </a:r>
            <a:r>
              <a:rPr sz="2040" kern="0" spc="156" dirty="0">
                <a:solidFill>
                  <a:sysClr val="windowText" lastClr="000000"/>
                </a:solidFill>
                <a:latin typeface="Calibri"/>
                <a:cs typeface="Calibri"/>
              </a:rPr>
              <a:t> </a:t>
            </a:r>
            <a:r>
              <a:rPr sz="2040" kern="0" dirty="0">
                <a:solidFill>
                  <a:sysClr val="windowText" lastClr="000000"/>
                </a:solidFill>
                <a:latin typeface="Calibri"/>
                <a:cs typeface="Calibri"/>
              </a:rPr>
              <a:t>auditor</a:t>
            </a:r>
            <a:r>
              <a:rPr sz="2040" kern="0" spc="162" dirty="0">
                <a:solidFill>
                  <a:sysClr val="windowText" lastClr="000000"/>
                </a:solidFill>
                <a:latin typeface="Calibri"/>
                <a:cs typeface="Calibri"/>
              </a:rPr>
              <a:t> </a:t>
            </a:r>
            <a:r>
              <a:rPr sz="2040" kern="0" dirty="0">
                <a:solidFill>
                  <a:sysClr val="windowText" lastClr="000000"/>
                </a:solidFill>
                <a:latin typeface="Calibri"/>
                <a:cs typeface="Calibri"/>
              </a:rPr>
              <a:t>can</a:t>
            </a:r>
            <a:r>
              <a:rPr sz="2040" kern="0" spc="144" dirty="0">
                <a:solidFill>
                  <a:sysClr val="windowText" lastClr="000000"/>
                </a:solidFill>
                <a:latin typeface="Calibri"/>
                <a:cs typeface="Calibri"/>
              </a:rPr>
              <a:t> </a:t>
            </a:r>
            <a:r>
              <a:rPr sz="2040" kern="0" spc="-24" dirty="0">
                <a:solidFill>
                  <a:sysClr val="windowText" lastClr="000000"/>
                </a:solidFill>
                <a:latin typeface="Calibri"/>
                <a:cs typeface="Calibri"/>
              </a:rPr>
              <a:t>rely </a:t>
            </a:r>
            <a:r>
              <a:rPr sz="2040" kern="0" dirty="0">
                <a:solidFill>
                  <a:sysClr val="windowText" lastClr="000000"/>
                </a:solidFill>
                <a:latin typeface="Calibri"/>
                <a:cs typeface="Calibri"/>
              </a:rPr>
              <a:t>upon</a:t>
            </a:r>
            <a:r>
              <a:rPr sz="2040" kern="0" spc="245" dirty="0">
                <a:solidFill>
                  <a:sysClr val="windowText" lastClr="000000"/>
                </a:solidFill>
                <a:latin typeface="Calibri"/>
                <a:cs typeface="Calibri"/>
              </a:rPr>
              <a:t> </a:t>
            </a:r>
            <a:r>
              <a:rPr sz="2040" kern="0" dirty="0">
                <a:solidFill>
                  <a:sysClr val="windowText" lastClr="000000"/>
                </a:solidFill>
                <a:latin typeface="Calibri"/>
                <a:cs typeface="Calibri"/>
              </a:rPr>
              <a:t>the</a:t>
            </a:r>
            <a:r>
              <a:rPr sz="2040" kern="0" spc="234" dirty="0">
                <a:solidFill>
                  <a:sysClr val="windowText" lastClr="000000"/>
                </a:solidFill>
                <a:latin typeface="Calibri"/>
                <a:cs typeface="Calibri"/>
              </a:rPr>
              <a:t> </a:t>
            </a:r>
            <a:r>
              <a:rPr sz="2040" kern="0" dirty="0">
                <a:solidFill>
                  <a:sysClr val="windowText" lastClr="000000"/>
                </a:solidFill>
                <a:latin typeface="Calibri"/>
                <a:cs typeface="Calibri"/>
              </a:rPr>
              <a:t>list</a:t>
            </a:r>
            <a:r>
              <a:rPr sz="2040" kern="0" spc="252" dirty="0">
                <a:solidFill>
                  <a:sysClr val="windowText" lastClr="000000"/>
                </a:solidFill>
                <a:latin typeface="Calibri"/>
                <a:cs typeface="Calibri"/>
              </a:rPr>
              <a:t> </a:t>
            </a:r>
            <a:r>
              <a:rPr sz="2040" kern="0" dirty="0">
                <a:solidFill>
                  <a:sysClr val="windowText" lastClr="000000"/>
                </a:solidFill>
                <a:latin typeface="Calibri"/>
                <a:cs typeface="Calibri"/>
              </a:rPr>
              <a:t>of</a:t>
            </a:r>
            <a:r>
              <a:rPr sz="2040" kern="0" spc="240" dirty="0">
                <a:solidFill>
                  <a:sysClr val="windowText" lastClr="000000"/>
                </a:solidFill>
                <a:latin typeface="Calibri"/>
                <a:cs typeface="Calibri"/>
              </a:rPr>
              <a:t> </a:t>
            </a:r>
            <a:r>
              <a:rPr sz="2040" kern="0" dirty="0">
                <a:solidFill>
                  <a:sysClr val="windowText" lastClr="000000"/>
                </a:solidFill>
                <a:latin typeface="Calibri"/>
                <a:cs typeface="Calibri"/>
              </a:rPr>
              <a:t>persons</a:t>
            </a:r>
            <a:r>
              <a:rPr sz="2040" kern="0" spc="252" dirty="0">
                <a:solidFill>
                  <a:sysClr val="windowText" lastClr="000000"/>
                </a:solidFill>
                <a:latin typeface="Calibri"/>
                <a:cs typeface="Calibri"/>
              </a:rPr>
              <a:t> </a:t>
            </a:r>
            <a:r>
              <a:rPr sz="2040" kern="0" dirty="0">
                <a:solidFill>
                  <a:sysClr val="windowText" lastClr="000000"/>
                </a:solidFill>
                <a:latin typeface="Calibri"/>
                <a:cs typeface="Calibri"/>
              </a:rPr>
              <a:t>covered</a:t>
            </a:r>
            <a:r>
              <a:rPr sz="2040" kern="0" spc="252" dirty="0">
                <a:solidFill>
                  <a:sysClr val="windowText" lastClr="000000"/>
                </a:solidFill>
                <a:latin typeface="Calibri"/>
                <a:cs typeface="Calibri"/>
              </a:rPr>
              <a:t> </a:t>
            </a:r>
            <a:r>
              <a:rPr sz="2040" kern="0" dirty="0">
                <a:solidFill>
                  <a:sysClr val="windowText" lastClr="000000"/>
                </a:solidFill>
                <a:latin typeface="Calibri"/>
                <a:cs typeface="Calibri"/>
              </a:rPr>
              <a:t>u/s</a:t>
            </a:r>
            <a:r>
              <a:rPr sz="2040" kern="0" spc="252" dirty="0">
                <a:solidFill>
                  <a:sysClr val="windowText" lastClr="000000"/>
                </a:solidFill>
                <a:latin typeface="Calibri"/>
                <a:cs typeface="Calibri"/>
              </a:rPr>
              <a:t> </a:t>
            </a:r>
            <a:r>
              <a:rPr sz="2040" kern="0" dirty="0">
                <a:solidFill>
                  <a:sysClr val="windowText" lastClr="000000"/>
                </a:solidFill>
                <a:latin typeface="Calibri"/>
                <a:cs typeface="Calibri"/>
              </a:rPr>
              <a:t>13(3)</a:t>
            </a:r>
            <a:r>
              <a:rPr sz="2040" kern="0" spc="240" dirty="0">
                <a:solidFill>
                  <a:sysClr val="windowText" lastClr="000000"/>
                </a:solidFill>
                <a:latin typeface="Calibri"/>
                <a:cs typeface="Calibri"/>
              </a:rPr>
              <a:t> </a:t>
            </a:r>
            <a:r>
              <a:rPr sz="2040" kern="0" dirty="0">
                <a:solidFill>
                  <a:sysClr val="windowText" lastClr="000000"/>
                </a:solidFill>
                <a:latin typeface="Calibri"/>
                <a:cs typeface="Calibri"/>
              </a:rPr>
              <a:t>as</a:t>
            </a:r>
            <a:r>
              <a:rPr sz="2040" kern="0" spc="252" dirty="0">
                <a:solidFill>
                  <a:sysClr val="windowText" lastClr="000000"/>
                </a:solidFill>
                <a:latin typeface="Calibri"/>
                <a:cs typeface="Calibri"/>
              </a:rPr>
              <a:t> </a:t>
            </a:r>
            <a:r>
              <a:rPr sz="2040" kern="0" dirty="0">
                <a:solidFill>
                  <a:sysClr val="windowText" lastClr="000000"/>
                </a:solidFill>
                <a:latin typeface="Calibri"/>
                <a:cs typeface="Calibri"/>
              </a:rPr>
              <a:t>given</a:t>
            </a:r>
            <a:r>
              <a:rPr sz="2040" kern="0" spc="234" dirty="0">
                <a:solidFill>
                  <a:sysClr val="windowText" lastClr="000000"/>
                </a:solidFill>
                <a:latin typeface="Calibri"/>
                <a:cs typeface="Calibri"/>
              </a:rPr>
              <a:t> </a:t>
            </a:r>
            <a:r>
              <a:rPr sz="2040" kern="0" dirty="0">
                <a:solidFill>
                  <a:sysClr val="windowText" lastClr="000000"/>
                </a:solidFill>
                <a:latin typeface="Calibri"/>
                <a:cs typeface="Calibri"/>
              </a:rPr>
              <a:t>by</a:t>
            </a:r>
            <a:r>
              <a:rPr sz="2040" kern="0" spc="240" dirty="0">
                <a:solidFill>
                  <a:sysClr val="windowText" lastClr="000000"/>
                </a:solidFill>
                <a:latin typeface="Calibri"/>
                <a:cs typeface="Calibri"/>
              </a:rPr>
              <a:t> </a:t>
            </a:r>
            <a:r>
              <a:rPr sz="2040" kern="0" dirty="0">
                <a:solidFill>
                  <a:sysClr val="windowText" lastClr="000000"/>
                </a:solidFill>
                <a:latin typeface="Calibri"/>
                <a:cs typeface="Calibri"/>
              </a:rPr>
              <a:t>the</a:t>
            </a:r>
            <a:r>
              <a:rPr sz="2040" kern="0" spc="245" dirty="0">
                <a:solidFill>
                  <a:sysClr val="windowText" lastClr="000000"/>
                </a:solidFill>
                <a:latin typeface="Calibri"/>
                <a:cs typeface="Calibri"/>
              </a:rPr>
              <a:t> </a:t>
            </a:r>
            <a:r>
              <a:rPr sz="2040" kern="0" dirty="0">
                <a:solidFill>
                  <a:sysClr val="windowText" lastClr="000000"/>
                </a:solidFill>
                <a:latin typeface="Calibri"/>
                <a:cs typeface="Calibri"/>
              </a:rPr>
              <a:t>managing</a:t>
            </a:r>
            <a:r>
              <a:rPr sz="2040" kern="0" spc="245" dirty="0">
                <a:solidFill>
                  <a:sysClr val="windowText" lastClr="000000"/>
                </a:solidFill>
                <a:latin typeface="Calibri"/>
                <a:cs typeface="Calibri"/>
              </a:rPr>
              <a:t> </a:t>
            </a:r>
            <a:r>
              <a:rPr sz="2040" kern="0" dirty="0">
                <a:solidFill>
                  <a:sysClr val="windowText" lastClr="000000"/>
                </a:solidFill>
                <a:latin typeface="Calibri"/>
                <a:cs typeface="Calibri"/>
              </a:rPr>
              <a:t>trustee</a:t>
            </a:r>
            <a:r>
              <a:rPr sz="2040" kern="0" spc="245" dirty="0">
                <a:solidFill>
                  <a:sysClr val="windowText" lastClr="000000"/>
                </a:solidFill>
                <a:latin typeface="Calibri"/>
                <a:cs typeface="Calibri"/>
              </a:rPr>
              <a:t> </a:t>
            </a:r>
            <a:r>
              <a:rPr sz="2040" kern="0" dirty="0">
                <a:solidFill>
                  <a:sysClr val="windowText" lastClr="000000"/>
                </a:solidFill>
                <a:latin typeface="Calibri"/>
                <a:cs typeface="Calibri"/>
              </a:rPr>
              <a:t>of</a:t>
            </a:r>
            <a:r>
              <a:rPr sz="2040" kern="0" spc="240" dirty="0">
                <a:solidFill>
                  <a:sysClr val="windowText" lastClr="000000"/>
                </a:solidFill>
                <a:latin typeface="Calibri"/>
                <a:cs typeface="Calibri"/>
              </a:rPr>
              <a:t> </a:t>
            </a:r>
            <a:r>
              <a:rPr sz="2040" kern="0" dirty="0">
                <a:solidFill>
                  <a:sysClr val="windowText" lastClr="000000"/>
                </a:solidFill>
                <a:latin typeface="Calibri"/>
                <a:cs typeface="Calibri"/>
              </a:rPr>
              <a:t>a</a:t>
            </a:r>
            <a:r>
              <a:rPr sz="2040" kern="0" spc="245" dirty="0">
                <a:solidFill>
                  <a:sysClr val="windowText" lastClr="000000"/>
                </a:solidFill>
                <a:latin typeface="Calibri"/>
                <a:cs typeface="Calibri"/>
              </a:rPr>
              <a:t> </a:t>
            </a:r>
            <a:r>
              <a:rPr sz="2040" kern="0" spc="-12" dirty="0">
                <a:solidFill>
                  <a:sysClr val="windowText" lastClr="000000"/>
                </a:solidFill>
                <a:latin typeface="Calibri"/>
                <a:cs typeface="Calibri"/>
              </a:rPr>
              <a:t>Public Trust.</a:t>
            </a:r>
            <a:endParaRPr sz="2040" kern="0">
              <a:solidFill>
                <a:sysClr val="windowText" lastClr="000000"/>
              </a:solidFill>
              <a:latin typeface="Calibri"/>
              <a:cs typeface="Calibri"/>
            </a:endParaRPr>
          </a:p>
          <a:p>
            <a:pPr marL="397002" marR="8382" indent="1524" algn="just" defTabSz="1097280">
              <a:lnSpc>
                <a:spcPct val="130000"/>
              </a:lnSpc>
              <a:spcBef>
                <a:spcPts val="852"/>
              </a:spcBef>
            </a:pPr>
            <a:r>
              <a:rPr sz="2040" kern="0" dirty="0">
                <a:solidFill>
                  <a:sysClr val="windowText" lastClr="000000"/>
                </a:solidFill>
                <a:latin typeface="Calibri"/>
                <a:cs typeface="Calibri"/>
              </a:rPr>
              <a:t>The</a:t>
            </a:r>
            <a:r>
              <a:rPr sz="2040" kern="0" spc="186" dirty="0">
                <a:solidFill>
                  <a:sysClr val="windowText" lastClr="000000"/>
                </a:solidFill>
                <a:latin typeface="Calibri"/>
                <a:cs typeface="Calibri"/>
              </a:rPr>
              <a:t> </a:t>
            </a:r>
            <a:r>
              <a:rPr sz="2040" kern="0" dirty="0">
                <a:solidFill>
                  <a:sysClr val="windowText" lastClr="000000"/>
                </a:solidFill>
                <a:latin typeface="Calibri"/>
                <a:cs typeface="Calibri"/>
              </a:rPr>
              <a:t>same</a:t>
            </a:r>
            <a:r>
              <a:rPr sz="2040" kern="0" spc="204" dirty="0">
                <a:solidFill>
                  <a:sysClr val="windowText" lastClr="000000"/>
                </a:solidFill>
                <a:latin typeface="Calibri"/>
                <a:cs typeface="Calibri"/>
              </a:rPr>
              <a:t> </a:t>
            </a:r>
            <a:r>
              <a:rPr sz="2040" kern="0" dirty="0">
                <a:solidFill>
                  <a:sysClr val="windowText" lastClr="000000"/>
                </a:solidFill>
                <a:latin typeface="Calibri"/>
                <a:cs typeface="Calibri"/>
              </a:rPr>
              <a:t>analogy</a:t>
            </a:r>
            <a:r>
              <a:rPr sz="2040" kern="0" spc="192" dirty="0">
                <a:solidFill>
                  <a:sysClr val="windowText" lastClr="000000"/>
                </a:solidFill>
                <a:latin typeface="Calibri"/>
                <a:cs typeface="Calibri"/>
              </a:rPr>
              <a:t> </a:t>
            </a:r>
            <a:r>
              <a:rPr sz="2040" kern="0" dirty="0">
                <a:solidFill>
                  <a:sysClr val="windowText" lastClr="000000"/>
                </a:solidFill>
                <a:latin typeface="Calibri"/>
                <a:cs typeface="Calibri"/>
              </a:rPr>
              <a:t>may</a:t>
            </a:r>
            <a:r>
              <a:rPr sz="2040" kern="0" spc="192" dirty="0">
                <a:solidFill>
                  <a:sysClr val="windowText" lastClr="000000"/>
                </a:solidFill>
                <a:latin typeface="Calibri"/>
                <a:cs typeface="Calibri"/>
              </a:rPr>
              <a:t> </a:t>
            </a:r>
            <a:r>
              <a:rPr sz="2040" kern="0" dirty="0">
                <a:solidFill>
                  <a:sysClr val="windowText" lastClr="000000"/>
                </a:solidFill>
                <a:latin typeface="Calibri"/>
                <a:cs typeface="Calibri"/>
              </a:rPr>
              <a:t>be</a:t>
            </a:r>
            <a:r>
              <a:rPr sz="2040" kern="0" spc="204" dirty="0">
                <a:solidFill>
                  <a:sysClr val="windowText" lastClr="000000"/>
                </a:solidFill>
                <a:latin typeface="Calibri"/>
                <a:cs typeface="Calibri"/>
              </a:rPr>
              <a:t> </a:t>
            </a:r>
            <a:r>
              <a:rPr sz="2040" kern="0" dirty="0">
                <a:solidFill>
                  <a:sysClr val="windowText" lastClr="000000"/>
                </a:solidFill>
                <a:latin typeface="Calibri"/>
                <a:cs typeface="Calibri"/>
              </a:rPr>
              <a:t>extended</a:t>
            </a:r>
            <a:r>
              <a:rPr sz="2040" kern="0" spc="186" dirty="0">
                <a:solidFill>
                  <a:sysClr val="windowText" lastClr="000000"/>
                </a:solidFill>
                <a:latin typeface="Calibri"/>
                <a:cs typeface="Calibri"/>
              </a:rPr>
              <a:t> </a:t>
            </a:r>
            <a:r>
              <a:rPr sz="2040" kern="0" dirty="0">
                <a:solidFill>
                  <a:sysClr val="windowText" lastClr="000000"/>
                </a:solidFill>
                <a:latin typeface="Calibri"/>
                <a:cs typeface="Calibri"/>
              </a:rPr>
              <a:t>to</a:t>
            </a:r>
            <a:r>
              <a:rPr sz="2040" kern="0" spc="198" dirty="0">
                <a:solidFill>
                  <a:sysClr val="windowText" lastClr="000000"/>
                </a:solidFill>
                <a:latin typeface="Calibri"/>
                <a:cs typeface="Calibri"/>
              </a:rPr>
              <a:t> </a:t>
            </a:r>
            <a:r>
              <a:rPr sz="2040" kern="0" dirty="0">
                <a:solidFill>
                  <a:sysClr val="windowText" lastClr="000000"/>
                </a:solidFill>
                <a:latin typeface="Calibri"/>
                <a:cs typeface="Calibri"/>
              </a:rPr>
              <a:t>this</a:t>
            </a:r>
            <a:r>
              <a:rPr sz="2040" kern="0" spc="210" dirty="0">
                <a:solidFill>
                  <a:sysClr val="windowText" lastClr="000000"/>
                </a:solidFill>
                <a:latin typeface="Calibri"/>
                <a:cs typeface="Calibri"/>
              </a:rPr>
              <a:t> </a:t>
            </a:r>
            <a:r>
              <a:rPr sz="2040" kern="0" dirty="0">
                <a:solidFill>
                  <a:sysClr val="windowText" lastClr="000000"/>
                </a:solidFill>
                <a:latin typeface="Calibri"/>
                <a:cs typeface="Calibri"/>
              </a:rPr>
              <a:t>case.</a:t>
            </a:r>
            <a:r>
              <a:rPr sz="2040" kern="0" spc="204" dirty="0">
                <a:solidFill>
                  <a:sysClr val="windowText" lastClr="000000"/>
                </a:solidFill>
                <a:latin typeface="Calibri"/>
                <a:cs typeface="Calibri"/>
              </a:rPr>
              <a:t> </a:t>
            </a:r>
            <a:r>
              <a:rPr sz="2040" b="1" kern="0" dirty="0">
                <a:solidFill>
                  <a:sysClr val="windowText" lastClr="000000"/>
                </a:solidFill>
                <a:latin typeface="Calibri"/>
                <a:cs typeface="Calibri"/>
              </a:rPr>
              <a:t>Where</a:t>
            </a:r>
            <a:r>
              <a:rPr sz="2040" b="1" kern="0" spc="192" dirty="0">
                <a:solidFill>
                  <a:sysClr val="windowText" lastClr="000000"/>
                </a:solidFill>
                <a:latin typeface="Calibri"/>
                <a:cs typeface="Calibri"/>
              </a:rPr>
              <a:t> </a:t>
            </a:r>
            <a:r>
              <a:rPr sz="2040" b="1" kern="0" dirty="0">
                <a:solidFill>
                  <a:sysClr val="windowText" lastClr="000000"/>
                </a:solidFill>
                <a:latin typeface="Calibri"/>
                <a:cs typeface="Calibri"/>
              </a:rPr>
              <a:t>the</a:t>
            </a:r>
            <a:r>
              <a:rPr sz="2040" b="1" kern="0" spc="198" dirty="0">
                <a:solidFill>
                  <a:sysClr val="windowText" lastClr="000000"/>
                </a:solidFill>
                <a:latin typeface="Calibri"/>
                <a:cs typeface="Calibri"/>
              </a:rPr>
              <a:t> </a:t>
            </a:r>
            <a:r>
              <a:rPr sz="2040" b="1" kern="0" dirty="0">
                <a:solidFill>
                  <a:sysClr val="windowText" lastClr="000000"/>
                </a:solidFill>
                <a:latin typeface="Calibri"/>
                <a:cs typeface="Calibri"/>
              </a:rPr>
              <a:t>tax</a:t>
            </a:r>
            <a:r>
              <a:rPr sz="2040" b="1" kern="0" spc="192" dirty="0">
                <a:solidFill>
                  <a:sysClr val="windowText" lastClr="000000"/>
                </a:solidFill>
                <a:latin typeface="Calibri"/>
                <a:cs typeface="Calibri"/>
              </a:rPr>
              <a:t> </a:t>
            </a:r>
            <a:r>
              <a:rPr sz="2040" b="1" kern="0" dirty="0">
                <a:solidFill>
                  <a:sysClr val="windowText" lastClr="000000"/>
                </a:solidFill>
                <a:latin typeface="Calibri"/>
                <a:cs typeface="Calibri"/>
              </a:rPr>
              <a:t>auditor</a:t>
            </a:r>
            <a:r>
              <a:rPr sz="2040" b="1" kern="0" spc="192" dirty="0">
                <a:solidFill>
                  <a:sysClr val="windowText" lastClr="000000"/>
                </a:solidFill>
                <a:latin typeface="Calibri"/>
                <a:cs typeface="Calibri"/>
              </a:rPr>
              <a:t> </a:t>
            </a:r>
            <a:r>
              <a:rPr sz="2040" b="1" kern="0" dirty="0">
                <a:solidFill>
                  <a:sysClr val="windowText" lastClr="000000"/>
                </a:solidFill>
                <a:latin typeface="Calibri"/>
                <a:cs typeface="Calibri"/>
              </a:rPr>
              <a:t>relies</a:t>
            </a:r>
            <a:r>
              <a:rPr sz="2040" b="1" kern="0" spc="204" dirty="0">
                <a:solidFill>
                  <a:sysClr val="windowText" lastClr="000000"/>
                </a:solidFill>
                <a:latin typeface="Calibri"/>
                <a:cs typeface="Calibri"/>
              </a:rPr>
              <a:t> </a:t>
            </a:r>
            <a:r>
              <a:rPr sz="2040" b="1" kern="0" dirty="0">
                <a:solidFill>
                  <a:sysClr val="windowText" lastClr="000000"/>
                </a:solidFill>
                <a:latin typeface="Calibri"/>
                <a:cs typeface="Calibri"/>
              </a:rPr>
              <a:t>upon</a:t>
            </a:r>
            <a:r>
              <a:rPr sz="2040" b="1" kern="0" spc="198" dirty="0">
                <a:solidFill>
                  <a:sysClr val="windowText" lastClr="000000"/>
                </a:solidFill>
                <a:latin typeface="Calibri"/>
                <a:cs typeface="Calibri"/>
              </a:rPr>
              <a:t> </a:t>
            </a:r>
            <a:r>
              <a:rPr sz="2040" b="1" kern="0" spc="-30" dirty="0">
                <a:solidFill>
                  <a:sysClr val="windowText" lastClr="000000"/>
                </a:solidFill>
                <a:latin typeface="Calibri"/>
                <a:cs typeface="Calibri"/>
              </a:rPr>
              <a:t>the </a:t>
            </a:r>
            <a:r>
              <a:rPr sz="2040" b="1" kern="0" dirty="0">
                <a:solidFill>
                  <a:sysClr val="windowText" lastClr="000000"/>
                </a:solidFill>
                <a:latin typeface="Calibri"/>
                <a:cs typeface="Calibri"/>
              </a:rPr>
              <a:t>information</a:t>
            </a:r>
            <a:r>
              <a:rPr sz="2040" b="1" kern="0" spc="-6" dirty="0">
                <a:solidFill>
                  <a:sysClr val="windowText" lastClr="000000"/>
                </a:solidFill>
                <a:latin typeface="Calibri"/>
                <a:cs typeface="Calibri"/>
              </a:rPr>
              <a:t> </a:t>
            </a:r>
            <a:r>
              <a:rPr sz="2040" b="1" kern="0" dirty="0">
                <a:solidFill>
                  <a:sysClr val="windowText" lastClr="000000"/>
                </a:solidFill>
                <a:latin typeface="Calibri"/>
                <a:cs typeface="Calibri"/>
              </a:rPr>
              <a:t>in</a:t>
            </a:r>
            <a:r>
              <a:rPr sz="2040" b="1" kern="0" spc="-6" dirty="0">
                <a:solidFill>
                  <a:sysClr val="windowText" lastClr="000000"/>
                </a:solidFill>
                <a:latin typeface="Calibri"/>
                <a:cs typeface="Calibri"/>
              </a:rPr>
              <a:t> </a:t>
            </a:r>
            <a:r>
              <a:rPr sz="2040" b="1" kern="0" dirty="0">
                <a:solidFill>
                  <a:sysClr val="windowText" lastClr="000000"/>
                </a:solidFill>
                <a:latin typeface="Calibri"/>
                <a:cs typeface="Calibri"/>
              </a:rPr>
              <a:t>this </a:t>
            </a:r>
            <a:r>
              <a:rPr sz="2040" b="1" kern="0" spc="-12" dirty="0">
                <a:solidFill>
                  <a:sysClr val="windowText" lastClr="000000"/>
                </a:solidFill>
                <a:latin typeface="Calibri"/>
                <a:cs typeface="Calibri"/>
              </a:rPr>
              <a:t>regard </a:t>
            </a:r>
            <a:r>
              <a:rPr sz="2040" b="1" kern="0" dirty="0">
                <a:solidFill>
                  <a:sysClr val="windowText" lastClr="000000"/>
                </a:solidFill>
                <a:latin typeface="Calibri"/>
                <a:cs typeface="Calibri"/>
              </a:rPr>
              <a:t>furnished</a:t>
            </a:r>
            <a:r>
              <a:rPr sz="2040" b="1" kern="0" spc="-6" dirty="0">
                <a:solidFill>
                  <a:sysClr val="windowText" lastClr="000000"/>
                </a:solidFill>
                <a:latin typeface="Calibri"/>
                <a:cs typeface="Calibri"/>
              </a:rPr>
              <a:t> </a:t>
            </a:r>
            <a:r>
              <a:rPr sz="2040" b="1" kern="0" dirty="0">
                <a:solidFill>
                  <a:sysClr val="windowText" lastClr="000000"/>
                </a:solidFill>
                <a:latin typeface="Calibri"/>
                <a:cs typeface="Calibri"/>
              </a:rPr>
              <a:t>to</a:t>
            </a:r>
            <a:r>
              <a:rPr sz="2040" b="1" kern="0" spc="-12" dirty="0">
                <a:solidFill>
                  <a:sysClr val="windowText" lastClr="000000"/>
                </a:solidFill>
                <a:latin typeface="Calibri"/>
                <a:cs typeface="Calibri"/>
              </a:rPr>
              <a:t> </a:t>
            </a:r>
            <a:r>
              <a:rPr sz="2040" b="1" kern="0" dirty="0">
                <a:solidFill>
                  <a:sysClr val="windowText" lastClr="000000"/>
                </a:solidFill>
                <a:latin typeface="Calibri"/>
                <a:cs typeface="Calibri"/>
              </a:rPr>
              <a:t>him by</a:t>
            </a:r>
            <a:r>
              <a:rPr sz="2040" b="1" kern="0" spc="-6" dirty="0">
                <a:solidFill>
                  <a:sysClr val="windowText" lastClr="000000"/>
                </a:solidFill>
                <a:latin typeface="Calibri"/>
                <a:cs typeface="Calibri"/>
              </a:rPr>
              <a:t> </a:t>
            </a:r>
            <a:r>
              <a:rPr sz="2040" b="1" kern="0" dirty="0">
                <a:solidFill>
                  <a:sysClr val="windowText" lastClr="000000"/>
                </a:solidFill>
                <a:latin typeface="Calibri"/>
                <a:cs typeface="Calibri"/>
              </a:rPr>
              <a:t>the</a:t>
            </a:r>
            <a:r>
              <a:rPr sz="2040" b="1" kern="0" spc="-12" dirty="0">
                <a:solidFill>
                  <a:sysClr val="windowText" lastClr="000000"/>
                </a:solidFill>
                <a:latin typeface="Calibri"/>
                <a:cs typeface="Calibri"/>
              </a:rPr>
              <a:t> </a:t>
            </a:r>
            <a:r>
              <a:rPr sz="2040" b="1" kern="0" dirty="0">
                <a:solidFill>
                  <a:sysClr val="windowText" lastClr="000000"/>
                </a:solidFill>
                <a:latin typeface="Calibri"/>
                <a:cs typeface="Calibri"/>
              </a:rPr>
              <a:t>assessee</a:t>
            </a:r>
            <a:r>
              <a:rPr sz="2040" b="1" kern="0" spc="-12" dirty="0">
                <a:solidFill>
                  <a:sysClr val="windowText" lastClr="000000"/>
                </a:solidFill>
                <a:latin typeface="Calibri"/>
                <a:cs typeface="Calibri"/>
              </a:rPr>
              <a:t> </a:t>
            </a:r>
            <a:r>
              <a:rPr sz="2040" b="1" kern="0" dirty="0">
                <a:solidFill>
                  <a:sysClr val="windowText" lastClr="000000"/>
                </a:solidFill>
                <a:latin typeface="Calibri"/>
                <a:cs typeface="Calibri"/>
              </a:rPr>
              <a:t>it</a:t>
            </a:r>
            <a:r>
              <a:rPr sz="2040" b="1" kern="0" spc="-6" dirty="0">
                <a:solidFill>
                  <a:sysClr val="windowText" lastClr="000000"/>
                </a:solidFill>
                <a:latin typeface="Calibri"/>
                <a:cs typeface="Calibri"/>
              </a:rPr>
              <a:t> </a:t>
            </a:r>
            <a:r>
              <a:rPr sz="2040" b="1" kern="0" dirty="0">
                <a:solidFill>
                  <a:sysClr val="windowText" lastClr="000000"/>
                </a:solidFill>
                <a:latin typeface="Calibri"/>
                <a:cs typeface="Calibri"/>
              </a:rPr>
              <a:t>would</a:t>
            </a:r>
            <a:r>
              <a:rPr sz="2040" b="1" kern="0" spc="-6" dirty="0">
                <a:solidFill>
                  <a:sysClr val="windowText" lastClr="000000"/>
                </a:solidFill>
                <a:latin typeface="Calibri"/>
                <a:cs typeface="Calibri"/>
              </a:rPr>
              <a:t> </a:t>
            </a:r>
            <a:r>
              <a:rPr sz="2040" b="1" kern="0" dirty="0">
                <a:solidFill>
                  <a:sysClr val="windowText" lastClr="000000"/>
                </a:solidFill>
                <a:latin typeface="Calibri"/>
                <a:cs typeface="Calibri"/>
              </a:rPr>
              <a:t>be</a:t>
            </a:r>
            <a:r>
              <a:rPr sz="2040" b="1" kern="0" spc="-12" dirty="0">
                <a:solidFill>
                  <a:sysClr val="windowText" lastClr="000000"/>
                </a:solidFill>
                <a:latin typeface="Calibri"/>
                <a:cs typeface="Calibri"/>
              </a:rPr>
              <a:t> </a:t>
            </a:r>
            <a:r>
              <a:rPr sz="2040" b="1" kern="0" dirty="0">
                <a:solidFill>
                  <a:sysClr val="windowText" lastClr="000000"/>
                </a:solidFill>
                <a:latin typeface="Calibri"/>
                <a:cs typeface="Calibri"/>
              </a:rPr>
              <a:t>advisable</a:t>
            </a:r>
            <a:r>
              <a:rPr sz="2040" b="1" kern="0" spc="-12" dirty="0">
                <a:solidFill>
                  <a:sysClr val="windowText" lastClr="000000"/>
                </a:solidFill>
                <a:latin typeface="Calibri"/>
                <a:cs typeface="Calibri"/>
              </a:rPr>
              <a:t> </a:t>
            </a:r>
            <a:r>
              <a:rPr sz="2040" b="1" kern="0" dirty="0">
                <a:solidFill>
                  <a:sysClr val="windowText" lastClr="000000"/>
                </a:solidFill>
                <a:latin typeface="Calibri"/>
                <a:cs typeface="Calibri"/>
              </a:rPr>
              <a:t>to</a:t>
            </a:r>
            <a:r>
              <a:rPr sz="2040" b="1" kern="0" spc="-24" dirty="0">
                <a:solidFill>
                  <a:sysClr val="windowText" lastClr="000000"/>
                </a:solidFill>
                <a:latin typeface="Calibri"/>
                <a:cs typeface="Calibri"/>
              </a:rPr>
              <a:t> make </a:t>
            </a:r>
            <a:r>
              <a:rPr sz="2040" b="1" kern="0" dirty="0">
                <a:solidFill>
                  <a:sysClr val="windowText" lastClr="000000"/>
                </a:solidFill>
                <a:latin typeface="Calibri"/>
                <a:cs typeface="Calibri"/>
              </a:rPr>
              <a:t>an</a:t>
            </a:r>
            <a:r>
              <a:rPr sz="2040" b="1" kern="0" spc="-12" dirty="0">
                <a:solidFill>
                  <a:sysClr val="windowText" lastClr="000000"/>
                </a:solidFill>
                <a:latin typeface="Calibri"/>
                <a:cs typeface="Calibri"/>
              </a:rPr>
              <a:t> appropriate</a:t>
            </a:r>
            <a:r>
              <a:rPr sz="2040" b="1" kern="0" spc="-24" dirty="0">
                <a:solidFill>
                  <a:sysClr val="windowText" lastClr="000000"/>
                </a:solidFill>
                <a:latin typeface="Calibri"/>
                <a:cs typeface="Calibri"/>
              </a:rPr>
              <a:t> </a:t>
            </a:r>
            <a:r>
              <a:rPr sz="2040" b="1" kern="0" spc="-12" dirty="0">
                <a:solidFill>
                  <a:sysClr val="windowText" lastClr="000000"/>
                </a:solidFill>
                <a:latin typeface="Calibri"/>
                <a:cs typeface="Calibri"/>
              </a:rPr>
              <a:t>disclosure.</a:t>
            </a:r>
            <a:endParaRPr sz="2040" kern="0">
              <a:solidFill>
                <a:sysClr val="windowText" lastClr="000000"/>
              </a:solidFill>
              <a:latin typeface="Calibri"/>
              <a:cs typeface="Calibri"/>
            </a:endParaRPr>
          </a:p>
        </p:txBody>
      </p:sp>
      <p:sp>
        <p:nvSpPr>
          <p:cNvPr id="4" name="object 4"/>
          <p:cNvSpPr txBox="1">
            <a:spLocks noGrp="1"/>
          </p:cNvSpPr>
          <p:nvPr>
            <p:ph type="title"/>
          </p:nvPr>
        </p:nvSpPr>
        <p:spPr>
          <a:xfrm>
            <a:off x="1804416" y="105178"/>
            <a:ext cx="16942003" cy="1016874"/>
          </a:xfrm>
          <a:prstGeom prst="rect">
            <a:avLst/>
          </a:prstGeom>
        </p:spPr>
        <p:txBody>
          <a:bodyPr vert="horz" wrap="square" lIns="0" tIns="275520" rIns="0" bIns="0" rtlCol="0">
            <a:spAutoFit/>
          </a:bodyPr>
          <a:lstStyle/>
          <a:p>
            <a:pPr marL="490728">
              <a:spcBef>
                <a:spcPts val="114"/>
              </a:spcBef>
            </a:pPr>
            <a:r>
              <a:rPr sz="4800" u="none" dirty="0"/>
              <a:t>Issues</a:t>
            </a:r>
            <a:r>
              <a:rPr sz="4800" u="none" spc="-66" dirty="0"/>
              <a:t> </a:t>
            </a:r>
            <a:r>
              <a:rPr sz="4800" u="none" dirty="0"/>
              <a:t>on</a:t>
            </a:r>
            <a:r>
              <a:rPr sz="4800" u="none" spc="-42" dirty="0"/>
              <a:t> </a:t>
            </a:r>
            <a:r>
              <a:rPr sz="4800" u="none" dirty="0"/>
              <a:t>Clause</a:t>
            </a:r>
            <a:r>
              <a:rPr sz="4800" u="none" spc="-48" dirty="0"/>
              <a:t> </a:t>
            </a:r>
            <a:r>
              <a:rPr sz="4800" u="none" dirty="0"/>
              <a:t>no.</a:t>
            </a:r>
            <a:r>
              <a:rPr sz="4800" u="none" spc="-60" dirty="0"/>
              <a:t> </a:t>
            </a:r>
            <a:r>
              <a:rPr sz="4800" u="none" dirty="0"/>
              <a:t>23</a:t>
            </a:r>
            <a:r>
              <a:rPr sz="4800" u="none" spc="-72" dirty="0"/>
              <a:t> </a:t>
            </a:r>
            <a:r>
              <a:rPr sz="4800" u="none" dirty="0"/>
              <a:t>–</a:t>
            </a:r>
            <a:r>
              <a:rPr sz="4800" u="none" spc="-60" dirty="0"/>
              <a:t> </a:t>
            </a:r>
            <a:r>
              <a:rPr sz="4800" u="none" spc="-12" dirty="0"/>
              <a:t>Contd.</a:t>
            </a:r>
            <a:endParaRPr sz="48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132137"/>
          </a:xfrm>
          <a:prstGeom prst="rect">
            <a:avLst/>
          </a:prstGeom>
        </p:spPr>
        <p:txBody>
          <a:bodyPr vert="horz" wrap="square" lIns="0" tIns="462820" rIns="0" bIns="0" rtlCol="0">
            <a:spAutoFit/>
          </a:bodyPr>
          <a:lstStyle/>
          <a:p>
            <a:pPr marL="399288">
              <a:spcBef>
                <a:spcPts val="120"/>
              </a:spcBef>
            </a:pPr>
            <a:r>
              <a:rPr u="none" dirty="0"/>
              <a:t>Clause</a:t>
            </a:r>
            <a:r>
              <a:rPr u="none" spc="-90" dirty="0"/>
              <a:t> </a:t>
            </a:r>
            <a:r>
              <a:rPr u="none" dirty="0"/>
              <a:t>no.</a:t>
            </a:r>
            <a:r>
              <a:rPr u="none" spc="-66" dirty="0"/>
              <a:t> </a:t>
            </a:r>
            <a:r>
              <a:rPr u="none" spc="-30" dirty="0"/>
              <a:t>24</a:t>
            </a:r>
          </a:p>
        </p:txBody>
      </p:sp>
      <p:sp>
        <p:nvSpPr>
          <p:cNvPr id="3" name="object 3"/>
          <p:cNvSpPr txBox="1"/>
          <p:nvPr/>
        </p:nvSpPr>
        <p:spPr>
          <a:xfrm>
            <a:off x="2195473" y="2012593"/>
            <a:ext cx="10241280" cy="1251112"/>
          </a:xfrm>
          <a:prstGeom prst="rect">
            <a:avLst/>
          </a:prstGeom>
          <a:ln w="38100">
            <a:solidFill>
              <a:srgbClr val="145F82"/>
            </a:solidFill>
          </a:ln>
        </p:spPr>
        <p:txBody>
          <a:bodyPr vert="horz" wrap="square" lIns="0" tIns="361188" rIns="0" bIns="0" rtlCol="0">
            <a:spAutoFit/>
          </a:bodyPr>
          <a:lstStyle/>
          <a:p>
            <a:pPr marL="316992" marR="103632" defTabSz="1097280">
              <a:spcBef>
                <a:spcPts val="2844"/>
              </a:spcBef>
              <a:tabLst>
                <a:tab pos="1814322" algn="l"/>
                <a:tab pos="3193542" algn="l"/>
                <a:tab pos="3658362" algn="l"/>
                <a:tab pos="4188714" algn="l"/>
                <a:tab pos="5311140" algn="l"/>
                <a:tab pos="6024372" algn="l"/>
                <a:tab pos="6938772" algn="l"/>
                <a:tab pos="7981188" algn="l"/>
                <a:tab pos="9256014" algn="l"/>
              </a:tabLst>
            </a:pPr>
            <a:r>
              <a:rPr sz="2880" kern="0" spc="-12" dirty="0">
                <a:solidFill>
                  <a:sysClr val="windowText" lastClr="000000"/>
                </a:solidFill>
                <a:latin typeface="Calibri"/>
                <a:cs typeface="Calibri"/>
              </a:rPr>
              <a:t>Amounts</a:t>
            </a:r>
            <a:r>
              <a:rPr sz="2880" kern="0" dirty="0">
                <a:solidFill>
                  <a:sysClr val="windowText" lastClr="000000"/>
                </a:solidFill>
                <a:latin typeface="Calibri"/>
                <a:cs typeface="Calibri"/>
              </a:rPr>
              <a:t>	</a:t>
            </a:r>
            <a:r>
              <a:rPr sz="2880" kern="0" spc="-12" dirty="0">
                <a:solidFill>
                  <a:sysClr val="windowText" lastClr="000000"/>
                </a:solidFill>
                <a:latin typeface="Calibri"/>
                <a:cs typeface="Calibri"/>
              </a:rPr>
              <a:t>deemed</a:t>
            </a:r>
            <a:r>
              <a:rPr sz="2880" kern="0" dirty="0">
                <a:solidFill>
                  <a:sysClr val="windowText" lastClr="000000"/>
                </a:solidFill>
                <a:latin typeface="Calibri"/>
                <a:cs typeface="Calibri"/>
              </a:rPr>
              <a:t>	</a:t>
            </a:r>
            <a:r>
              <a:rPr sz="2880" kern="0" spc="-30" dirty="0">
                <a:solidFill>
                  <a:sysClr val="windowText" lastClr="000000"/>
                </a:solidFill>
                <a:latin typeface="Calibri"/>
                <a:cs typeface="Calibri"/>
              </a:rPr>
              <a:t>to</a:t>
            </a:r>
            <a:r>
              <a:rPr sz="2880" kern="0" dirty="0">
                <a:solidFill>
                  <a:sysClr val="windowText" lastClr="000000"/>
                </a:solidFill>
                <a:latin typeface="Calibri"/>
                <a:cs typeface="Calibri"/>
              </a:rPr>
              <a:t>	</a:t>
            </a:r>
            <a:r>
              <a:rPr sz="2880" kern="0" spc="-30" dirty="0">
                <a:solidFill>
                  <a:sysClr val="windowText" lastClr="000000"/>
                </a:solidFill>
                <a:latin typeface="Calibri"/>
                <a:cs typeface="Calibri"/>
              </a:rPr>
              <a:t>be</a:t>
            </a:r>
            <a:r>
              <a:rPr sz="2880" kern="0" dirty="0">
                <a:solidFill>
                  <a:sysClr val="windowText" lastClr="000000"/>
                </a:solidFill>
                <a:latin typeface="Calibri"/>
                <a:cs typeface="Calibri"/>
              </a:rPr>
              <a:t>	</a:t>
            </a:r>
            <a:r>
              <a:rPr sz="2880" kern="0" spc="-12" dirty="0">
                <a:solidFill>
                  <a:sysClr val="windowText" lastClr="000000"/>
                </a:solidFill>
                <a:latin typeface="Calibri"/>
                <a:cs typeface="Calibri"/>
              </a:rPr>
              <a:t>profits</a:t>
            </a:r>
            <a:r>
              <a:rPr sz="2880" kern="0" dirty="0">
                <a:solidFill>
                  <a:sysClr val="windowText" lastClr="000000"/>
                </a:solidFill>
                <a:latin typeface="Calibri"/>
                <a:cs typeface="Calibri"/>
              </a:rPr>
              <a:t>	</a:t>
            </a:r>
            <a:r>
              <a:rPr sz="2880" kern="0" spc="-30" dirty="0">
                <a:solidFill>
                  <a:sysClr val="windowText" lastClr="000000"/>
                </a:solidFill>
                <a:latin typeface="Calibri"/>
                <a:cs typeface="Calibri"/>
              </a:rPr>
              <a:t>and</a:t>
            </a:r>
            <a:r>
              <a:rPr sz="2880" kern="0" dirty="0">
                <a:solidFill>
                  <a:sysClr val="windowText" lastClr="000000"/>
                </a:solidFill>
                <a:latin typeface="Calibri"/>
                <a:cs typeface="Calibri"/>
              </a:rPr>
              <a:t>	</a:t>
            </a:r>
            <a:r>
              <a:rPr sz="2880" kern="0" spc="-12" dirty="0">
                <a:solidFill>
                  <a:sysClr val="windowText" lastClr="000000"/>
                </a:solidFill>
                <a:latin typeface="Calibri"/>
                <a:cs typeface="Calibri"/>
              </a:rPr>
              <a:t>gains</a:t>
            </a:r>
            <a:r>
              <a:rPr sz="2880" kern="0" dirty="0">
                <a:solidFill>
                  <a:sysClr val="windowText" lastClr="000000"/>
                </a:solidFill>
                <a:latin typeface="Calibri"/>
                <a:cs typeface="Calibri"/>
              </a:rPr>
              <a:t>	</a:t>
            </a:r>
            <a:r>
              <a:rPr sz="2880" kern="0" spc="-12" dirty="0">
                <a:solidFill>
                  <a:sysClr val="windowText" lastClr="000000"/>
                </a:solidFill>
                <a:latin typeface="Calibri"/>
                <a:cs typeface="Calibri"/>
              </a:rPr>
              <a:t>under</a:t>
            </a:r>
            <a:r>
              <a:rPr sz="2880" kern="0" dirty="0">
                <a:solidFill>
                  <a:sysClr val="windowText" lastClr="000000"/>
                </a:solidFill>
                <a:latin typeface="Calibri"/>
                <a:cs typeface="Calibri"/>
              </a:rPr>
              <a:t>	</a:t>
            </a:r>
            <a:r>
              <a:rPr sz="2880" b="1" u="sng" kern="0" spc="-12" dirty="0">
                <a:solidFill>
                  <a:sysClr val="windowText" lastClr="000000"/>
                </a:solidFill>
                <a:uFill>
                  <a:solidFill>
                    <a:srgbClr val="000000"/>
                  </a:solidFill>
                </a:uFill>
                <a:latin typeface="Calibri"/>
                <a:cs typeface="Calibri"/>
              </a:rPr>
              <a:t>Section</a:t>
            </a:r>
            <a:r>
              <a:rPr sz="2880" b="1" u="sng" kern="0" dirty="0">
                <a:solidFill>
                  <a:sysClr val="windowText" lastClr="000000"/>
                </a:solidFill>
                <a:uFill>
                  <a:solidFill>
                    <a:srgbClr val="000000"/>
                  </a:solidFill>
                </a:uFill>
                <a:latin typeface="Calibri"/>
                <a:cs typeface="Calibri"/>
              </a:rPr>
              <a:t>	</a:t>
            </a:r>
            <a:r>
              <a:rPr sz="2880" b="1" u="sng" kern="0" spc="-30" dirty="0">
                <a:solidFill>
                  <a:sysClr val="windowText" lastClr="000000"/>
                </a:solidFill>
                <a:uFill>
                  <a:solidFill>
                    <a:srgbClr val="000000"/>
                  </a:solidFill>
                </a:uFill>
                <a:latin typeface="Calibri"/>
                <a:cs typeface="Calibri"/>
              </a:rPr>
              <a:t>32AC,</a:t>
            </a:r>
            <a:r>
              <a:rPr sz="2880" b="1" kern="0" spc="-30" dirty="0">
                <a:solidFill>
                  <a:sysClr val="windowText" lastClr="000000"/>
                </a:solidFill>
                <a:latin typeface="Calibri"/>
                <a:cs typeface="Calibri"/>
              </a:rPr>
              <a:t> </a:t>
            </a:r>
            <a:r>
              <a:rPr sz="2880" b="1" u="sng" kern="0" dirty="0">
                <a:solidFill>
                  <a:sysClr val="windowText" lastClr="000000"/>
                </a:solidFill>
                <a:uFill>
                  <a:solidFill>
                    <a:srgbClr val="000000"/>
                  </a:solidFill>
                </a:uFill>
                <a:latin typeface="Calibri"/>
                <a:cs typeface="Calibri"/>
              </a:rPr>
              <a:t>Section</a:t>
            </a:r>
            <a:r>
              <a:rPr sz="2880" b="1" u="sng" kern="0" spc="-48" dirty="0">
                <a:solidFill>
                  <a:sysClr val="windowText" lastClr="000000"/>
                </a:solidFill>
                <a:uFill>
                  <a:solidFill>
                    <a:srgbClr val="000000"/>
                  </a:solidFill>
                </a:uFill>
                <a:latin typeface="Calibri"/>
                <a:cs typeface="Calibri"/>
              </a:rPr>
              <a:t> </a:t>
            </a:r>
            <a:r>
              <a:rPr sz="2880" b="1" u="sng" kern="0" dirty="0">
                <a:solidFill>
                  <a:sysClr val="windowText" lastClr="000000"/>
                </a:solidFill>
                <a:uFill>
                  <a:solidFill>
                    <a:srgbClr val="000000"/>
                  </a:solidFill>
                </a:uFill>
                <a:latin typeface="Calibri"/>
                <a:cs typeface="Calibri"/>
              </a:rPr>
              <a:t>32AD</a:t>
            </a:r>
            <a:r>
              <a:rPr sz="2880" b="1" kern="0" spc="-24" dirty="0">
                <a:solidFill>
                  <a:sysClr val="windowText" lastClr="000000"/>
                </a:solidFill>
                <a:latin typeface="Calibri"/>
                <a:cs typeface="Calibri"/>
              </a:rPr>
              <a:t> </a:t>
            </a:r>
            <a:r>
              <a:rPr sz="2880" kern="0" dirty="0">
                <a:solidFill>
                  <a:sysClr val="windowText" lastClr="000000"/>
                </a:solidFill>
                <a:latin typeface="Calibri"/>
                <a:cs typeface="Calibri"/>
              </a:rPr>
              <a:t>or</a:t>
            </a:r>
            <a:r>
              <a:rPr sz="2880" kern="0" spc="-24" dirty="0">
                <a:solidFill>
                  <a:sysClr val="windowText" lastClr="000000"/>
                </a:solidFill>
                <a:latin typeface="Calibri"/>
                <a:cs typeface="Calibri"/>
              </a:rPr>
              <a:t> </a:t>
            </a:r>
            <a:r>
              <a:rPr sz="2880" kern="0" dirty="0">
                <a:solidFill>
                  <a:sysClr val="windowText" lastClr="000000"/>
                </a:solidFill>
                <a:latin typeface="Calibri"/>
                <a:cs typeface="Calibri"/>
              </a:rPr>
              <a:t>33AB</a:t>
            </a:r>
            <a:r>
              <a:rPr sz="2880" kern="0" spc="-36" dirty="0">
                <a:solidFill>
                  <a:sysClr val="windowText" lastClr="000000"/>
                </a:solidFill>
                <a:latin typeface="Calibri"/>
                <a:cs typeface="Calibri"/>
              </a:rPr>
              <a:t> </a:t>
            </a:r>
            <a:r>
              <a:rPr sz="2880" kern="0" dirty="0">
                <a:solidFill>
                  <a:sysClr val="windowText" lastClr="000000"/>
                </a:solidFill>
                <a:latin typeface="Calibri"/>
                <a:cs typeface="Calibri"/>
              </a:rPr>
              <a:t>or</a:t>
            </a:r>
            <a:r>
              <a:rPr sz="2880" kern="0" spc="-36" dirty="0">
                <a:solidFill>
                  <a:sysClr val="windowText" lastClr="000000"/>
                </a:solidFill>
                <a:latin typeface="Calibri"/>
                <a:cs typeface="Calibri"/>
              </a:rPr>
              <a:t> </a:t>
            </a:r>
            <a:r>
              <a:rPr sz="2880" kern="0" dirty="0">
                <a:solidFill>
                  <a:sysClr val="windowText" lastClr="000000"/>
                </a:solidFill>
                <a:latin typeface="Calibri"/>
                <a:cs typeface="Calibri"/>
              </a:rPr>
              <a:t>33ABA</a:t>
            </a:r>
            <a:r>
              <a:rPr sz="2880" kern="0" spc="-36" dirty="0">
                <a:solidFill>
                  <a:sysClr val="windowText" lastClr="000000"/>
                </a:solidFill>
                <a:latin typeface="Calibri"/>
                <a:cs typeface="Calibri"/>
              </a:rPr>
              <a:t> </a:t>
            </a:r>
            <a:r>
              <a:rPr sz="2880" kern="0" dirty="0">
                <a:solidFill>
                  <a:sysClr val="windowText" lastClr="000000"/>
                </a:solidFill>
                <a:latin typeface="Calibri"/>
                <a:cs typeface="Calibri"/>
              </a:rPr>
              <a:t>or</a:t>
            </a:r>
            <a:r>
              <a:rPr sz="2880" kern="0" spc="-24" dirty="0">
                <a:solidFill>
                  <a:sysClr val="windowText" lastClr="000000"/>
                </a:solidFill>
                <a:latin typeface="Calibri"/>
                <a:cs typeface="Calibri"/>
              </a:rPr>
              <a:t> 33AC</a:t>
            </a:r>
            <a:endParaRPr sz="2880" kern="0">
              <a:solidFill>
                <a:sysClr val="windowText" lastClr="000000"/>
              </a:solidFill>
              <a:latin typeface="Calibri"/>
              <a:cs typeface="Calibri"/>
            </a:endParaRPr>
          </a:p>
        </p:txBody>
      </p:sp>
      <p:grpSp>
        <p:nvGrpSpPr>
          <p:cNvPr id="4" name="object 4"/>
          <p:cNvGrpSpPr/>
          <p:nvPr/>
        </p:nvGrpSpPr>
        <p:grpSpPr>
          <a:xfrm>
            <a:off x="2091690" y="4743450"/>
            <a:ext cx="10355580" cy="2948940"/>
            <a:chOff x="219075" y="3952875"/>
            <a:chExt cx="8629650" cy="2457450"/>
          </a:xfrm>
        </p:grpSpPr>
        <p:pic>
          <p:nvPicPr>
            <p:cNvPr id="5" name="object 5"/>
            <p:cNvPicPr/>
            <p:nvPr/>
          </p:nvPicPr>
          <p:blipFill>
            <a:blip r:embed="rId2" cstate="print"/>
            <a:stretch>
              <a:fillRect/>
            </a:stretch>
          </p:blipFill>
          <p:spPr>
            <a:xfrm>
              <a:off x="228600" y="3962400"/>
              <a:ext cx="8610599" cy="2419497"/>
            </a:xfrm>
            <a:prstGeom prst="rect">
              <a:avLst/>
            </a:prstGeom>
          </p:spPr>
        </p:pic>
        <p:sp>
          <p:nvSpPr>
            <p:cNvPr id="6" name="object 6"/>
            <p:cNvSpPr/>
            <p:nvPr/>
          </p:nvSpPr>
          <p:spPr>
            <a:xfrm>
              <a:off x="223837" y="3957637"/>
              <a:ext cx="8620125" cy="2447925"/>
            </a:xfrm>
            <a:custGeom>
              <a:avLst/>
              <a:gdLst/>
              <a:ahLst/>
              <a:cxnLst/>
              <a:rect l="l" t="t" r="r" b="b"/>
              <a:pathLst>
                <a:path w="8620125" h="2447925">
                  <a:moveTo>
                    <a:pt x="0" y="0"/>
                  </a:moveTo>
                  <a:lnTo>
                    <a:pt x="8620125" y="0"/>
                  </a:lnTo>
                  <a:lnTo>
                    <a:pt x="8620125" y="2447925"/>
                  </a:lnTo>
                  <a:lnTo>
                    <a:pt x="0" y="2447925"/>
                  </a:lnTo>
                  <a:lnTo>
                    <a:pt x="0" y="0"/>
                  </a:lnTo>
                  <a:close/>
                </a:path>
              </a:pathLst>
            </a:custGeom>
            <a:ln w="9525">
              <a:solidFill>
                <a:srgbClr val="145F82"/>
              </a:solidFill>
            </a:ln>
          </p:spPr>
          <p:txBody>
            <a:bodyPr wrap="square" lIns="0" tIns="0" rIns="0" bIns="0" rtlCol="0"/>
            <a:lstStyle/>
            <a:p>
              <a:pPr defTabSz="1097280"/>
              <a:endParaRPr sz="2160" kern="0">
                <a:solidFill>
                  <a:sysClr val="windowText" lastClr="000000"/>
                </a:solidFill>
              </a:endParaRPr>
            </a:p>
          </p:txBody>
        </p:sp>
      </p:grpSp>
      <p:sp>
        <p:nvSpPr>
          <p:cNvPr id="7" name="object 7"/>
          <p:cNvSpPr txBox="1"/>
          <p:nvPr/>
        </p:nvSpPr>
        <p:spPr>
          <a:xfrm>
            <a:off x="2289049" y="4130649"/>
            <a:ext cx="3213354" cy="458587"/>
          </a:xfrm>
          <a:prstGeom prst="rect">
            <a:avLst/>
          </a:prstGeom>
        </p:spPr>
        <p:txBody>
          <a:bodyPr vert="horz" wrap="square" lIns="0" tIns="15240" rIns="0" bIns="0" rtlCol="0">
            <a:spAutoFit/>
          </a:bodyPr>
          <a:lstStyle/>
          <a:p>
            <a:pPr marL="15240" defTabSz="1097280">
              <a:spcBef>
                <a:spcPts val="120"/>
              </a:spcBef>
            </a:pPr>
            <a:r>
              <a:rPr sz="2880" b="1" kern="0" dirty="0">
                <a:solidFill>
                  <a:sysClr val="windowText" lastClr="000000"/>
                </a:solidFill>
                <a:latin typeface="Calibri"/>
                <a:cs typeface="Calibri"/>
              </a:rPr>
              <a:t>Format</a:t>
            </a:r>
            <a:r>
              <a:rPr sz="2880" b="1" kern="0" spc="-78" dirty="0">
                <a:solidFill>
                  <a:sysClr val="windowText" lastClr="000000"/>
                </a:solidFill>
                <a:latin typeface="Calibri"/>
                <a:cs typeface="Calibri"/>
              </a:rPr>
              <a:t> </a:t>
            </a:r>
            <a:r>
              <a:rPr sz="2880" b="1" kern="0" dirty="0">
                <a:solidFill>
                  <a:sysClr val="windowText" lastClr="000000"/>
                </a:solidFill>
                <a:latin typeface="Calibri"/>
                <a:cs typeface="Calibri"/>
              </a:rPr>
              <a:t>in</a:t>
            </a:r>
            <a:r>
              <a:rPr sz="2880" b="1" kern="0" spc="-30" dirty="0">
                <a:solidFill>
                  <a:sysClr val="windowText" lastClr="000000"/>
                </a:solidFill>
                <a:latin typeface="Calibri"/>
                <a:cs typeface="Calibri"/>
              </a:rPr>
              <a:t> </a:t>
            </a:r>
            <a:r>
              <a:rPr sz="2880" b="1" kern="0" spc="-24" dirty="0">
                <a:solidFill>
                  <a:sysClr val="windowText" lastClr="000000"/>
                </a:solidFill>
                <a:latin typeface="Calibri"/>
                <a:cs typeface="Calibri"/>
              </a:rPr>
              <a:t>e-</a:t>
            </a:r>
            <a:r>
              <a:rPr sz="2880" b="1" kern="0" spc="-12" dirty="0">
                <a:solidFill>
                  <a:sysClr val="windowText" lastClr="000000"/>
                </a:solidFill>
                <a:latin typeface="Calibri"/>
                <a:cs typeface="Calibri"/>
              </a:rPr>
              <a:t>utility…..</a:t>
            </a:r>
            <a:endParaRPr sz="2880" kern="0">
              <a:solidFill>
                <a:sysClr val="windowText" lastClr="000000"/>
              </a:solidFill>
              <a:latin typeface="Calibri"/>
              <a:cs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004061" y="2278380"/>
          <a:ext cx="10607039" cy="5870448"/>
        </p:xfrm>
        <a:graphic>
          <a:graphicData uri="http://schemas.openxmlformats.org/drawingml/2006/table">
            <a:tbl>
              <a:tblPr firstRow="1" bandRow="1">
                <a:tableStyleId>{2D5ABB26-0587-4C30-8999-92F81FD0307C}</a:tableStyleId>
              </a:tblPr>
              <a:tblGrid>
                <a:gridCol w="1185672">
                  <a:extLst>
                    <a:ext uri="{9D8B030D-6E8A-4147-A177-3AD203B41FA5}">
                      <a16:colId xmlns:a16="http://schemas.microsoft.com/office/drawing/2014/main" val="20000"/>
                    </a:ext>
                  </a:extLst>
                </a:gridCol>
                <a:gridCol w="2081783">
                  <a:extLst>
                    <a:ext uri="{9D8B030D-6E8A-4147-A177-3AD203B41FA5}">
                      <a16:colId xmlns:a16="http://schemas.microsoft.com/office/drawing/2014/main" val="20001"/>
                    </a:ext>
                  </a:extLst>
                </a:gridCol>
                <a:gridCol w="7339584">
                  <a:extLst>
                    <a:ext uri="{9D8B030D-6E8A-4147-A177-3AD203B41FA5}">
                      <a16:colId xmlns:a16="http://schemas.microsoft.com/office/drawing/2014/main" val="20002"/>
                    </a:ext>
                  </a:extLst>
                </a:gridCol>
              </a:tblGrid>
              <a:tr h="860298">
                <a:tc>
                  <a:txBody>
                    <a:bodyPr/>
                    <a:lstStyle/>
                    <a:p>
                      <a:pPr marL="153670">
                        <a:lnSpc>
                          <a:spcPct val="100000"/>
                        </a:lnSpc>
                        <a:spcBef>
                          <a:spcPts val="1365"/>
                        </a:spcBef>
                      </a:pPr>
                      <a:r>
                        <a:rPr sz="2600" b="1" dirty="0">
                          <a:solidFill>
                            <a:srgbClr val="FFFFFF"/>
                          </a:solidFill>
                          <a:latin typeface="Calibri"/>
                          <a:cs typeface="Calibri"/>
                        </a:rPr>
                        <a:t>S.</a:t>
                      </a:r>
                      <a:r>
                        <a:rPr sz="2600" b="1" spc="-10" dirty="0">
                          <a:solidFill>
                            <a:srgbClr val="FFFFFF"/>
                          </a:solidFill>
                          <a:latin typeface="Calibri"/>
                          <a:cs typeface="Calibri"/>
                        </a:rPr>
                        <a:t> </a:t>
                      </a:r>
                      <a:r>
                        <a:rPr sz="2600" b="1" spc="-25" dirty="0">
                          <a:solidFill>
                            <a:srgbClr val="FFFFFF"/>
                          </a:solidFill>
                          <a:latin typeface="Calibri"/>
                          <a:cs typeface="Calibri"/>
                        </a:rPr>
                        <a:t>No.</a:t>
                      </a:r>
                      <a:endParaRPr sz="2600">
                        <a:latin typeface="Calibri"/>
                        <a:cs typeface="Calibri"/>
                      </a:endParaRPr>
                    </a:p>
                  </a:txBody>
                  <a:tcPr marL="0" marR="0" marT="20802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F82"/>
                    </a:solidFill>
                  </a:tcPr>
                </a:tc>
                <a:tc>
                  <a:txBody>
                    <a:bodyPr/>
                    <a:lstStyle/>
                    <a:p>
                      <a:pPr marL="635" algn="ctr">
                        <a:lnSpc>
                          <a:spcPct val="100000"/>
                        </a:lnSpc>
                        <a:spcBef>
                          <a:spcPts val="1365"/>
                        </a:spcBef>
                      </a:pPr>
                      <a:r>
                        <a:rPr sz="2600" b="1" spc="-10" dirty="0">
                          <a:solidFill>
                            <a:srgbClr val="FFFFFF"/>
                          </a:solidFill>
                          <a:latin typeface="Calibri"/>
                          <a:cs typeface="Calibri"/>
                        </a:rPr>
                        <a:t>Section</a:t>
                      </a:r>
                      <a:endParaRPr sz="2600">
                        <a:latin typeface="Calibri"/>
                        <a:cs typeface="Calibri"/>
                      </a:endParaRPr>
                    </a:p>
                  </a:txBody>
                  <a:tcPr marL="0" marR="0" marT="20802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F82"/>
                    </a:solidFill>
                  </a:tcPr>
                </a:tc>
                <a:tc>
                  <a:txBody>
                    <a:bodyPr/>
                    <a:lstStyle/>
                    <a:p>
                      <a:pPr algn="ctr">
                        <a:lnSpc>
                          <a:spcPct val="100000"/>
                        </a:lnSpc>
                        <a:spcBef>
                          <a:spcPts val="1365"/>
                        </a:spcBef>
                      </a:pPr>
                      <a:r>
                        <a:rPr sz="2600" b="1" spc="-10" dirty="0">
                          <a:solidFill>
                            <a:srgbClr val="FFFFFF"/>
                          </a:solidFill>
                          <a:latin typeface="Calibri"/>
                          <a:cs typeface="Calibri"/>
                        </a:rPr>
                        <a:t>Particulars</a:t>
                      </a:r>
                      <a:endParaRPr sz="2600">
                        <a:latin typeface="Calibri"/>
                        <a:cs typeface="Calibri"/>
                      </a:endParaRPr>
                    </a:p>
                  </a:txBody>
                  <a:tcPr marL="0" marR="0" marT="20802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F82"/>
                    </a:solidFill>
                  </a:tcPr>
                </a:tc>
                <a:extLst>
                  <a:ext uri="{0D108BD9-81ED-4DB2-BD59-A6C34878D82A}">
                    <a16:rowId xmlns:a16="http://schemas.microsoft.com/office/drawing/2014/main" val="10000"/>
                  </a:ext>
                </a:extLst>
              </a:tr>
              <a:tr h="860298">
                <a:tc>
                  <a:txBody>
                    <a:bodyPr/>
                    <a:lstStyle/>
                    <a:p>
                      <a:pPr algn="ctr">
                        <a:lnSpc>
                          <a:spcPct val="100000"/>
                        </a:lnSpc>
                        <a:spcBef>
                          <a:spcPts val="1365"/>
                        </a:spcBef>
                      </a:pPr>
                      <a:r>
                        <a:rPr sz="2600" spc="-50" dirty="0">
                          <a:latin typeface="Calibri"/>
                          <a:cs typeface="Calibri"/>
                        </a:rPr>
                        <a:t>1</a:t>
                      </a:r>
                      <a:endParaRPr sz="2600">
                        <a:latin typeface="Calibri"/>
                        <a:cs typeface="Calibri"/>
                      </a:endParaRPr>
                    </a:p>
                  </a:txBody>
                  <a:tcPr marL="0" marR="0" marT="20802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algn="ctr">
                        <a:lnSpc>
                          <a:spcPct val="100000"/>
                        </a:lnSpc>
                        <a:spcBef>
                          <a:spcPts val="1365"/>
                        </a:spcBef>
                      </a:pPr>
                      <a:r>
                        <a:rPr sz="2600" spc="-20" dirty="0">
                          <a:latin typeface="Calibri"/>
                          <a:cs typeface="Calibri"/>
                        </a:rPr>
                        <a:t>32AC</a:t>
                      </a:r>
                      <a:endParaRPr sz="2600">
                        <a:latin typeface="Calibri"/>
                        <a:cs typeface="Calibri"/>
                      </a:endParaRPr>
                    </a:p>
                  </a:txBody>
                  <a:tcPr marL="0" marR="0" marT="20802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marL="91440">
                        <a:lnSpc>
                          <a:spcPct val="100000"/>
                        </a:lnSpc>
                        <a:spcBef>
                          <a:spcPts val="1365"/>
                        </a:spcBef>
                      </a:pPr>
                      <a:r>
                        <a:rPr sz="2600" spc="-10" dirty="0">
                          <a:latin typeface="Calibri"/>
                          <a:cs typeface="Calibri"/>
                        </a:rPr>
                        <a:t>Investment</a:t>
                      </a:r>
                      <a:r>
                        <a:rPr sz="2600" spc="-25" dirty="0">
                          <a:latin typeface="Calibri"/>
                          <a:cs typeface="Calibri"/>
                        </a:rPr>
                        <a:t> </a:t>
                      </a:r>
                      <a:r>
                        <a:rPr sz="2600" dirty="0">
                          <a:latin typeface="Calibri"/>
                          <a:cs typeface="Calibri"/>
                        </a:rPr>
                        <a:t>in</a:t>
                      </a:r>
                      <a:r>
                        <a:rPr sz="2600" spc="-55" dirty="0">
                          <a:latin typeface="Calibri"/>
                          <a:cs typeface="Calibri"/>
                        </a:rPr>
                        <a:t> </a:t>
                      </a:r>
                      <a:r>
                        <a:rPr sz="2600" dirty="0">
                          <a:latin typeface="Calibri"/>
                          <a:cs typeface="Calibri"/>
                        </a:rPr>
                        <a:t>new</a:t>
                      </a:r>
                      <a:r>
                        <a:rPr sz="2600" spc="-25" dirty="0">
                          <a:latin typeface="Calibri"/>
                          <a:cs typeface="Calibri"/>
                        </a:rPr>
                        <a:t> </a:t>
                      </a:r>
                      <a:r>
                        <a:rPr sz="2600" dirty="0">
                          <a:latin typeface="Calibri"/>
                          <a:cs typeface="Calibri"/>
                        </a:rPr>
                        <a:t>plant</a:t>
                      </a:r>
                      <a:r>
                        <a:rPr sz="2600" spc="-50" dirty="0">
                          <a:latin typeface="Calibri"/>
                          <a:cs typeface="Calibri"/>
                        </a:rPr>
                        <a:t> </a:t>
                      </a:r>
                      <a:r>
                        <a:rPr sz="2600" dirty="0">
                          <a:latin typeface="Calibri"/>
                          <a:cs typeface="Calibri"/>
                        </a:rPr>
                        <a:t>or</a:t>
                      </a:r>
                      <a:r>
                        <a:rPr sz="2600" spc="-50" dirty="0">
                          <a:latin typeface="Calibri"/>
                          <a:cs typeface="Calibri"/>
                        </a:rPr>
                        <a:t> </a:t>
                      </a:r>
                      <a:r>
                        <a:rPr sz="2600" spc="-10" dirty="0">
                          <a:latin typeface="Calibri"/>
                          <a:cs typeface="Calibri"/>
                        </a:rPr>
                        <a:t>machinery</a:t>
                      </a:r>
                      <a:endParaRPr sz="2600">
                        <a:latin typeface="Calibri"/>
                        <a:cs typeface="Calibri"/>
                      </a:endParaRPr>
                    </a:p>
                  </a:txBody>
                  <a:tcPr marL="0" marR="0" marT="20802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1"/>
                  </a:ext>
                </a:extLst>
              </a:tr>
              <a:tr h="1009650">
                <a:tc>
                  <a:txBody>
                    <a:bodyPr/>
                    <a:lstStyle/>
                    <a:p>
                      <a:pPr algn="ctr">
                        <a:lnSpc>
                          <a:spcPct val="100000"/>
                        </a:lnSpc>
                        <a:spcBef>
                          <a:spcPts val="1855"/>
                        </a:spcBef>
                      </a:pPr>
                      <a:r>
                        <a:rPr sz="2600" spc="-50" dirty="0">
                          <a:latin typeface="Calibri"/>
                          <a:cs typeface="Calibri"/>
                        </a:rPr>
                        <a:t>2</a:t>
                      </a:r>
                      <a:endParaRPr sz="2600">
                        <a:latin typeface="Calibri"/>
                        <a:cs typeface="Calibri"/>
                      </a:endParaRPr>
                    </a:p>
                  </a:txBody>
                  <a:tcPr marL="0" marR="0" marT="28270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algn="ctr">
                        <a:lnSpc>
                          <a:spcPct val="100000"/>
                        </a:lnSpc>
                        <a:spcBef>
                          <a:spcPts val="220"/>
                        </a:spcBef>
                      </a:pPr>
                      <a:r>
                        <a:rPr sz="2600" spc="-20" dirty="0">
                          <a:latin typeface="Calibri"/>
                          <a:cs typeface="Calibri"/>
                        </a:rPr>
                        <a:t>32AD</a:t>
                      </a:r>
                      <a:endParaRPr sz="2600">
                        <a:latin typeface="Calibri"/>
                        <a:cs typeface="Calibri"/>
                      </a:endParaRPr>
                    </a:p>
                  </a:txBody>
                  <a:tcPr marL="0" marR="0" marT="3352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marL="91440" marR="86360" indent="-635">
                        <a:lnSpc>
                          <a:spcPct val="100000"/>
                        </a:lnSpc>
                        <a:spcBef>
                          <a:spcPts val="220"/>
                        </a:spcBef>
                      </a:pPr>
                      <a:r>
                        <a:rPr sz="2600" dirty="0">
                          <a:latin typeface="Calibri"/>
                          <a:cs typeface="Calibri"/>
                        </a:rPr>
                        <a:t>Investment</a:t>
                      </a:r>
                      <a:r>
                        <a:rPr sz="2600" spc="225" dirty="0">
                          <a:latin typeface="Calibri"/>
                          <a:cs typeface="Calibri"/>
                        </a:rPr>
                        <a:t> </a:t>
                      </a:r>
                      <a:r>
                        <a:rPr sz="2600" dirty="0">
                          <a:latin typeface="Calibri"/>
                          <a:cs typeface="Calibri"/>
                        </a:rPr>
                        <a:t>in</a:t>
                      </a:r>
                      <a:r>
                        <a:rPr sz="2600" spc="215" dirty="0">
                          <a:latin typeface="Calibri"/>
                          <a:cs typeface="Calibri"/>
                        </a:rPr>
                        <a:t> </a:t>
                      </a:r>
                      <a:r>
                        <a:rPr sz="2600" dirty="0">
                          <a:latin typeface="Calibri"/>
                          <a:cs typeface="Calibri"/>
                        </a:rPr>
                        <a:t>new</a:t>
                      </a:r>
                      <a:r>
                        <a:rPr sz="2600" spc="229" dirty="0">
                          <a:latin typeface="Calibri"/>
                          <a:cs typeface="Calibri"/>
                        </a:rPr>
                        <a:t> </a:t>
                      </a:r>
                      <a:r>
                        <a:rPr sz="2600" dirty="0">
                          <a:latin typeface="Calibri"/>
                          <a:cs typeface="Calibri"/>
                        </a:rPr>
                        <a:t>plant</a:t>
                      </a:r>
                      <a:r>
                        <a:rPr sz="2600" spc="225" dirty="0">
                          <a:latin typeface="Calibri"/>
                          <a:cs typeface="Calibri"/>
                        </a:rPr>
                        <a:t> </a:t>
                      </a:r>
                      <a:r>
                        <a:rPr sz="2600" dirty="0">
                          <a:latin typeface="Calibri"/>
                          <a:cs typeface="Calibri"/>
                        </a:rPr>
                        <a:t>&amp;</a:t>
                      </a:r>
                      <a:r>
                        <a:rPr sz="2600" spc="220" dirty="0">
                          <a:latin typeface="Calibri"/>
                          <a:cs typeface="Calibri"/>
                        </a:rPr>
                        <a:t> </a:t>
                      </a:r>
                      <a:r>
                        <a:rPr sz="2600" dirty="0">
                          <a:latin typeface="Calibri"/>
                          <a:cs typeface="Calibri"/>
                        </a:rPr>
                        <a:t>machinery</a:t>
                      </a:r>
                      <a:r>
                        <a:rPr sz="2600" spc="229" dirty="0">
                          <a:latin typeface="Calibri"/>
                          <a:cs typeface="Calibri"/>
                        </a:rPr>
                        <a:t> </a:t>
                      </a:r>
                      <a:r>
                        <a:rPr sz="2600" dirty="0">
                          <a:latin typeface="Calibri"/>
                          <a:cs typeface="Calibri"/>
                        </a:rPr>
                        <a:t>in</a:t>
                      </a:r>
                      <a:r>
                        <a:rPr sz="2600" spc="215" dirty="0">
                          <a:latin typeface="Calibri"/>
                          <a:cs typeface="Calibri"/>
                        </a:rPr>
                        <a:t> </a:t>
                      </a:r>
                      <a:r>
                        <a:rPr sz="2600" spc="-10" dirty="0">
                          <a:latin typeface="Calibri"/>
                          <a:cs typeface="Calibri"/>
                        </a:rPr>
                        <a:t>Backward </a:t>
                      </a:r>
                      <a:r>
                        <a:rPr sz="2600" dirty="0">
                          <a:latin typeface="Calibri"/>
                          <a:cs typeface="Calibri"/>
                        </a:rPr>
                        <a:t>areas</a:t>
                      </a:r>
                      <a:r>
                        <a:rPr sz="2600" spc="-55" dirty="0">
                          <a:latin typeface="Calibri"/>
                          <a:cs typeface="Calibri"/>
                        </a:rPr>
                        <a:t> </a:t>
                      </a:r>
                      <a:r>
                        <a:rPr sz="2600" dirty="0">
                          <a:latin typeface="Calibri"/>
                          <a:cs typeface="Calibri"/>
                        </a:rPr>
                        <a:t>as</a:t>
                      </a:r>
                      <a:r>
                        <a:rPr sz="2600" spc="-40" dirty="0">
                          <a:latin typeface="Calibri"/>
                          <a:cs typeface="Calibri"/>
                        </a:rPr>
                        <a:t> </a:t>
                      </a:r>
                      <a:r>
                        <a:rPr sz="2600" spc="-10" dirty="0">
                          <a:latin typeface="Calibri"/>
                          <a:cs typeface="Calibri"/>
                        </a:rPr>
                        <a:t>prescribed</a:t>
                      </a:r>
                      <a:endParaRPr sz="2600">
                        <a:latin typeface="Calibri"/>
                        <a:cs typeface="Calibri"/>
                      </a:endParaRPr>
                    </a:p>
                  </a:txBody>
                  <a:tcPr marL="0" marR="0" marT="3352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2"/>
                  </a:ext>
                </a:extLst>
              </a:tr>
              <a:tr h="1308354">
                <a:tc>
                  <a:txBody>
                    <a:bodyPr/>
                    <a:lstStyle/>
                    <a:p>
                      <a:pPr>
                        <a:lnSpc>
                          <a:spcPct val="100000"/>
                        </a:lnSpc>
                        <a:spcBef>
                          <a:spcPts val="305"/>
                        </a:spcBef>
                      </a:pPr>
                      <a:endParaRPr sz="2600">
                        <a:latin typeface="Times New Roman"/>
                        <a:cs typeface="Times New Roman"/>
                      </a:endParaRPr>
                    </a:p>
                    <a:p>
                      <a:pPr algn="ctr">
                        <a:lnSpc>
                          <a:spcPct val="100000"/>
                        </a:lnSpc>
                      </a:pPr>
                      <a:r>
                        <a:rPr sz="2600" spc="-50" dirty="0">
                          <a:latin typeface="Calibri"/>
                          <a:cs typeface="Calibri"/>
                        </a:rPr>
                        <a:t>3</a:t>
                      </a:r>
                      <a:endParaRPr sz="2600">
                        <a:latin typeface="Calibri"/>
                        <a:cs typeface="Calibri"/>
                      </a:endParaRPr>
                    </a:p>
                  </a:txBody>
                  <a:tcPr marL="0" marR="0" marT="4648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a:lnSpc>
                          <a:spcPct val="100000"/>
                        </a:lnSpc>
                        <a:spcBef>
                          <a:spcPts val="305"/>
                        </a:spcBef>
                      </a:pPr>
                      <a:endParaRPr sz="2600">
                        <a:latin typeface="Times New Roman"/>
                        <a:cs typeface="Times New Roman"/>
                      </a:endParaRPr>
                    </a:p>
                    <a:p>
                      <a:pPr algn="ctr">
                        <a:lnSpc>
                          <a:spcPct val="100000"/>
                        </a:lnSpc>
                      </a:pPr>
                      <a:r>
                        <a:rPr sz="2600" spc="-20" dirty="0">
                          <a:latin typeface="Calibri"/>
                          <a:cs typeface="Calibri"/>
                        </a:rPr>
                        <a:t>33AB</a:t>
                      </a:r>
                      <a:endParaRPr sz="2600">
                        <a:latin typeface="Calibri"/>
                        <a:cs typeface="Calibri"/>
                      </a:endParaRPr>
                    </a:p>
                  </a:txBody>
                  <a:tcPr marL="0" marR="0" marT="4648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marL="91440" marR="86360">
                        <a:lnSpc>
                          <a:spcPct val="100000"/>
                        </a:lnSpc>
                        <a:spcBef>
                          <a:spcPts val="1515"/>
                        </a:spcBef>
                        <a:tabLst>
                          <a:tab pos="691515" algn="l"/>
                          <a:tab pos="2412365" algn="l"/>
                          <a:tab pos="3596640" algn="l"/>
                          <a:tab pos="4518660" algn="l"/>
                        </a:tabLst>
                      </a:pPr>
                      <a:r>
                        <a:rPr sz="2600" spc="-25" dirty="0">
                          <a:latin typeface="Calibri"/>
                          <a:cs typeface="Calibri"/>
                        </a:rPr>
                        <a:t>Tea</a:t>
                      </a:r>
                      <a:r>
                        <a:rPr sz="2600" dirty="0">
                          <a:latin typeface="Calibri"/>
                          <a:cs typeface="Calibri"/>
                        </a:rPr>
                        <a:t>	</a:t>
                      </a:r>
                      <a:r>
                        <a:rPr sz="2600" spc="-10" dirty="0">
                          <a:latin typeface="Calibri"/>
                          <a:cs typeface="Calibri"/>
                        </a:rPr>
                        <a:t>development</a:t>
                      </a:r>
                      <a:r>
                        <a:rPr sz="2600" dirty="0">
                          <a:latin typeface="Calibri"/>
                          <a:cs typeface="Calibri"/>
                        </a:rPr>
                        <a:t>	</a:t>
                      </a:r>
                      <a:r>
                        <a:rPr sz="2600" spc="-10" dirty="0">
                          <a:latin typeface="Calibri"/>
                          <a:cs typeface="Calibri"/>
                        </a:rPr>
                        <a:t>account,</a:t>
                      </a:r>
                      <a:r>
                        <a:rPr sz="2600" dirty="0">
                          <a:latin typeface="Calibri"/>
                          <a:cs typeface="Calibri"/>
                        </a:rPr>
                        <a:t>	</a:t>
                      </a:r>
                      <a:r>
                        <a:rPr sz="2600" spc="-10" dirty="0">
                          <a:latin typeface="Calibri"/>
                          <a:cs typeface="Calibri"/>
                        </a:rPr>
                        <a:t>coffee</a:t>
                      </a:r>
                      <a:r>
                        <a:rPr sz="2600" dirty="0">
                          <a:latin typeface="Calibri"/>
                          <a:cs typeface="Calibri"/>
                        </a:rPr>
                        <a:t>	</a:t>
                      </a:r>
                      <a:r>
                        <a:rPr sz="2600" spc="-10" dirty="0">
                          <a:latin typeface="Calibri"/>
                          <a:cs typeface="Calibri"/>
                        </a:rPr>
                        <a:t>development </a:t>
                      </a:r>
                      <a:r>
                        <a:rPr sz="2600" dirty="0">
                          <a:latin typeface="Calibri"/>
                          <a:cs typeface="Calibri"/>
                        </a:rPr>
                        <a:t>account</a:t>
                      </a:r>
                      <a:r>
                        <a:rPr sz="2600" spc="-50" dirty="0">
                          <a:latin typeface="Calibri"/>
                          <a:cs typeface="Calibri"/>
                        </a:rPr>
                        <a:t> </a:t>
                      </a:r>
                      <a:r>
                        <a:rPr sz="2600" dirty="0">
                          <a:latin typeface="Calibri"/>
                          <a:cs typeface="Calibri"/>
                        </a:rPr>
                        <a:t>and</a:t>
                      </a:r>
                      <a:r>
                        <a:rPr sz="2600" spc="-60" dirty="0">
                          <a:latin typeface="Calibri"/>
                          <a:cs typeface="Calibri"/>
                        </a:rPr>
                        <a:t> </a:t>
                      </a:r>
                      <a:r>
                        <a:rPr sz="2600" dirty="0">
                          <a:latin typeface="Calibri"/>
                          <a:cs typeface="Calibri"/>
                        </a:rPr>
                        <a:t>rubber</a:t>
                      </a:r>
                      <a:r>
                        <a:rPr sz="2600" spc="-55" dirty="0">
                          <a:latin typeface="Calibri"/>
                          <a:cs typeface="Calibri"/>
                        </a:rPr>
                        <a:t> </a:t>
                      </a:r>
                      <a:r>
                        <a:rPr sz="2600" spc="-10" dirty="0">
                          <a:latin typeface="Calibri"/>
                          <a:cs typeface="Calibri"/>
                        </a:rPr>
                        <a:t>development</a:t>
                      </a:r>
                      <a:r>
                        <a:rPr sz="2600" spc="-20" dirty="0">
                          <a:latin typeface="Calibri"/>
                          <a:cs typeface="Calibri"/>
                        </a:rPr>
                        <a:t> </a:t>
                      </a:r>
                      <a:r>
                        <a:rPr sz="2600" spc="-10" dirty="0">
                          <a:latin typeface="Calibri"/>
                          <a:cs typeface="Calibri"/>
                        </a:rPr>
                        <a:t>account</a:t>
                      </a:r>
                      <a:endParaRPr sz="2600">
                        <a:latin typeface="Calibri"/>
                        <a:cs typeface="Calibri"/>
                      </a:endParaRPr>
                    </a:p>
                  </a:txBody>
                  <a:tcPr marL="0" marR="0" marT="23088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3"/>
                  </a:ext>
                </a:extLst>
              </a:tr>
              <a:tr h="860298">
                <a:tc>
                  <a:txBody>
                    <a:bodyPr/>
                    <a:lstStyle/>
                    <a:p>
                      <a:pPr algn="ctr">
                        <a:lnSpc>
                          <a:spcPct val="100000"/>
                        </a:lnSpc>
                        <a:spcBef>
                          <a:spcPts val="1365"/>
                        </a:spcBef>
                      </a:pPr>
                      <a:r>
                        <a:rPr sz="2600" spc="-50" dirty="0">
                          <a:latin typeface="Calibri"/>
                          <a:cs typeface="Calibri"/>
                        </a:rPr>
                        <a:t>4</a:t>
                      </a:r>
                      <a:endParaRPr sz="2600">
                        <a:latin typeface="Calibri"/>
                        <a:cs typeface="Calibri"/>
                      </a:endParaRPr>
                    </a:p>
                  </a:txBody>
                  <a:tcPr marL="0" marR="0" marT="20802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algn="ctr">
                        <a:lnSpc>
                          <a:spcPct val="100000"/>
                        </a:lnSpc>
                        <a:spcBef>
                          <a:spcPts val="1365"/>
                        </a:spcBef>
                      </a:pPr>
                      <a:r>
                        <a:rPr sz="2600" spc="-10" dirty="0">
                          <a:latin typeface="Calibri"/>
                          <a:cs typeface="Calibri"/>
                        </a:rPr>
                        <a:t>33ABA</a:t>
                      </a:r>
                      <a:endParaRPr sz="2600">
                        <a:latin typeface="Calibri"/>
                        <a:cs typeface="Calibri"/>
                      </a:endParaRPr>
                    </a:p>
                  </a:txBody>
                  <a:tcPr marL="0" marR="0" marT="20802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marL="90805">
                        <a:lnSpc>
                          <a:spcPct val="100000"/>
                        </a:lnSpc>
                        <a:spcBef>
                          <a:spcPts val="1365"/>
                        </a:spcBef>
                      </a:pPr>
                      <a:r>
                        <a:rPr sz="2600" dirty="0">
                          <a:latin typeface="Calibri"/>
                          <a:cs typeface="Calibri"/>
                        </a:rPr>
                        <a:t>Site</a:t>
                      </a:r>
                      <a:r>
                        <a:rPr sz="2600" spc="-30" dirty="0">
                          <a:latin typeface="Calibri"/>
                          <a:cs typeface="Calibri"/>
                        </a:rPr>
                        <a:t> </a:t>
                      </a:r>
                      <a:r>
                        <a:rPr sz="2600" spc="-20" dirty="0">
                          <a:latin typeface="Calibri"/>
                          <a:cs typeface="Calibri"/>
                        </a:rPr>
                        <a:t>Restoration</a:t>
                      </a:r>
                      <a:r>
                        <a:rPr sz="2600" spc="-30" dirty="0">
                          <a:latin typeface="Calibri"/>
                          <a:cs typeface="Calibri"/>
                        </a:rPr>
                        <a:t> </a:t>
                      </a:r>
                      <a:r>
                        <a:rPr sz="2600" spc="-20" dirty="0">
                          <a:latin typeface="Calibri"/>
                          <a:cs typeface="Calibri"/>
                        </a:rPr>
                        <a:t>Fund</a:t>
                      </a:r>
                      <a:endParaRPr sz="2600">
                        <a:latin typeface="Calibri"/>
                        <a:cs typeface="Calibri"/>
                      </a:endParaRPr>
                    </a:p>
                  </a:txBody>
                  <a:tcPr marL="0" marR="0" marT="20802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4"/>
                  </a:ext>
                </a:extLst>
              </a:tr>
              <a:tr h="860298">
                <a:tc>
                  <a:txBody>
                    <a:bodyPr/>
                    <a:lstStyle/>
                    <a:p>
                      <a:pPr algn="ctr">
                        <a:lnSpc>
                          <a:spcPct val="100000"/>
                        </a:lnSpc>
                        <a:spcBef>
                          <a:spcPts val="1360"/>
                        </a:spcBef>
                      </a:pPr>
                      <a:r>
                        <a:rPr sz="2600" spc="-50" dirty="0">
                          <a:latin typeface="Calibri"/>
                          <a:cs typeface="Calibri"/>
                        </a:rPr>
                        <a:t>5</a:t>
                      </a:r>
                      <a:endParaRPr sz="2600">
                        <a:latin typeface="Calibri"/>
                        <a:cs typeface="Calibri"/>
                      </a:endParaRPr>
                    </a:p>
                  </a:txBody>
                  <a:tcPr marL="0" marR="0" marT="20726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algn="ctr">
                        <a:lnSpc>
                          <a:spcPct val="100000"/>
                        </a:lnSpc>
                        <a:spcBef>
                          <a:spcPts val="1360"/>
                        </a:spcBef>
                      </a:pPr>
                      <a:r>
                        <a:rPr sz="2600" spc="-20" dirty="0">
                          <a:latin typeface="Calibri"/>
                          <a:cs typeface="Calibri"/>
                        </a:rPr>
                        <a:t>33AC</a:t>
                      </a:r>
                      <a:endParaRPr sz="2600">
                        <a:latin typeface="Calibri"/>
                        <a:cs typeface="Calibri"/>
                      </a:endParaRPr>
                    </a:p>
                  </a:txBody>
                  <a:tcPr marL="0" marR="0" marT="20726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marL="90805">
                        <a:lnSpc>
                          <a:spcPct val="100000"/>
                        </a:lnSpc>
                        <a:spcBef>
                          <a:spcPts val="1360"/>
                        </a:spcBef>
                      </a:pPr>
                      <a:r>
                        <a:rPr sz="2600" dirty="0">
                          <a:latin typeface="Calibri"/>
                          <a:cs typeface="Calibri"/>
                        </a:rPr>
                        <a:t>Reserves</a:t>
                      </a:r>
                      <a:r>
                        <a:rPr sz="2600" spc="-55" dirty="0">
                          <a:latin typeface="Calibri"/>
                          <a:cs typeface="Calibri"/>
                        </a:rPr>
                        <a:t> </a:t>
                      </a:r>
                      <a:r>
                        <a:rPr sz="2600" dirty="0">
                          <a:latin typeface="Calibri"/>
                          <a:cs typeface="Calibri"/>
                        </a:rPr>
                        <a:t>for</a:t>
                      </a:r>
                      <a:r>
                        <a:rPr sz="2600" spc="-75" dirty="0">
                          <a:latin typeface="Calibri"/>
                          <a:cs typeface="Calibri"/>
                        </a:rPr>
                        <a:t> </a:t>
                      </a:r>
                      <a:r>
                        <a:rPr sz="2600" dirty="0">
                          <a:latin typeface="Calibri"/>
                          <a:cs typeface="Calibri"/>
                        </a:rPr>
                        <a:t>shipping</a:t>
                      </a:r>
                      <a:r>
                        <a:rPr sz="2600" spc="-75" dirty="0">
                          <a:latin typeface="Calibri"/>
                          <a:cs typeface="Calibri"/>
                        </a:rPr>
                        <a:t> </a:t>
                      </a:r>
                      <a:r>
                        <a:rPr sz="2600" spc="-10" dirty="0">
                          <a:latin typeface="Calibri"/>
                          <a:cs typeface="Calibri"/>
                        </a:rPr>
                        <a:t>business</a:t>
                      </a:r>
                      <a:endParaRPr sz="2600">
                        <a:latin typeface="Calibri"/>
                        <a:cs typeface="Calibri"/>
                      </a:endParaRPr>
                    </a:p>
                  </a:txBody>
                  <a:tcPr marL="0" marR="0" marT="20726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5"/>
                  </a:ext>
                </a:extLst>
              </a:tr>
            </a:tbl>
          </a:graphicData>
        </a:graphic>
      </p:graphicFrame>
      <p:sp>
        <p:nvSpPr>
          <p:cNvPr id="3" name="object 3"/>
          <p:cNvSpPr txBox="1">
            <a:spLocks noGrp="1"/>
          </p:cNvSpPr>
          <p:nvPr>
            <p:ph type="title"/>
          </p:nvPr>
        </p:nvSpPr>
        <p:spPr>
          <a:xfrm>
            <a:off x="1804416" y="105178"/>
            <a:ext cx="16942003" cy="1016874"/>
          </a:xfrm>
          <a:prstGeom prst="rect">
            <a:avLst/>
          </a:prstGeom>
        </p:spPr>
        <p:txBody>
          <a:bodyPr vert="horz" wrap="square" lIns="0" tIns="275520" rIns="0" bIns="0" rtlCol="0">
            <a:spAutoFit/>
          </a:bodyPr>
          <a:lstStyle/>
          <a:p>
            <a:pPr marL="307848">
              <a:spcBef>
                <a:spcPts val="114"/>
              </a:spcBef>
            </a:pPr>
            <a:r>
              <a:rPr sz="4800" u="none" dirty="0"/>
              <a:t>Clause</a:t>
            </a:r>
            <a:r>
              <a:rPr sz="4800" u="none" spc="-42" dirty="0"/>
              <a:t> </a:t>
            </a:r>
            <a:r>
              <a:rPr sz="4800" u="none" dirty="0"/>
              <a:t>no.</a:t>
            </a:r>
            <a:r>
              <a:rPr sz="4800" u="none" spc="-48" dirty="0"/>
              <a:t> </a:t>
            </a:r>
            <a:r>
              <a:rPr sz="4800" u="none" dirty="0"/>
              <a:t>24</a:t>
            </a:r>
            <a:r>
              <a:rPr sz="4800" u="none" spc="-48" dirty="0"/>
              <a:t> </a:t>
            </a:r>
            <a:r>
              <a:rPr sz="4800" u="none" dirty="0"/>
              <a:t>–</a:t>
            </a:r>
            <a:r>
              <a:rPr sz="4800" u="none" spc="-66" dirty="0"/>
              <a:t> </a:t>
            </a:r>
            <a:r>
              <a:rPr sz="4800" u="none" spc="-12" dirty="0"/>
              <a:t>Contd.</a:t>
            </a:r>
            <a:endParaRPr sz="4800"/>
          </a:p>
        </p:txBody>
      </p:sp>
      <p:sp>
        <p:nvSpPr>
          <p:cNvPr id="4" name="object 4"/>
          <p:cNvSpPr txBox="1"/>
          <p:nvPr/>
        </p:nvSpPr>
        <p:spPr>
          <a:xfrm>
            <a:off x="2380489" y="1839291"/>
            <a:ext cx="2807970" cy="458587"/>
          </a:xfrm>
          <a:prstGeom prst="rect">
            <a:avLst/>
          </a:prstGeom>
        </p:spPr>
        <p:txBody>
          <a:bodyPr vert="horz" wrap="square" lIns="0" tIns="15240" rIns="0" bIns="0" rtlCol="0">
            <a:spAutoFit/>
          </a:bodyPr>
          <a:lstStyle/>
          <a:p>
            <a:pPr marL="15240" defTabSz="1097280">
              <a:spcBef>
                <a:spcPts val="120"/>
              </a:spcBef>
            </a:pPr>
            <a:r>
              <a:rPr sz="2880" b="1" kern="0" spc="-12" dirty="0">
                <a:solidFill>
                  <a:sysClr val="windowText" lastClr="000000"/>
                </a:solidFill>
                <a:latin typeface="Calibri"/>
                <a:cs typeface="Calibri"/>
              </a:rPr>
              <a:t>Relevant</a:t>
            </a:r>
            <a:r>
              <a:rPr sz="2880" b="1" kern="0" spc="-126" dirty="0">
                <a:solidFill>
                  <a:sysClr val="windowText" lastClr="000000"/>
                </a:solidFill>
                <a:latin typeface="Calibri"/>
                <a:cs typeface="Calibri"/>
              </a:rPr>
              <a:t> </a:t>
            </a:r>
            <a:r>
              <a:rPr sz="2880" b="1" kern="0" spc="-12" dirty="0">
                <a:solidFill>
                  <a:sysClr val="windowText" lastClr="000000"/>
                </a:solidFill>
                <a:latin typeface="Calibri"/>
                <a:cs typeface="Calibri"/>
              </a:rPr>
              <a:t>Sections:</a:t>
            </a:r>
            <a:endParaRPr sz="2880" kern="0">
              <a:solidFill>
                <a:sysClr val="windowText" lastClr="000000"/>
              </a:solidFill>
              <a:latin typeface="Calibri"/>
              <a:cs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77414" y="4884938"/>
            <a:ext cx="5446776" cy="622554"/>
          </a:xfrm>
          <a:custGeom>
            <a:avLst/>
            <a:gdLst/>
            <a:ahLst/>
            <a:cxnLst/>
            <a:rect l="l" t="t" r="r" b="b"/>
            <a:pathLst>
              <a:path w="4538980" h="518795">
                <a:moveTo>
                  <a:pt x="4538954" y="0"/>
                </a:moveTo>
                <a:lnTo>
                  <a:pt x="2387257" y="0"/>
                </a:lnTo>
                <a:lnTo>
                  <a:pt x="1364145" y="0"/>
                </a:lnTo>
                <a:lnTo>
                  <a:pt x="0" y="0"/>
                </a:lnTo>
                <a:lnTo>
                  <a:pt x="0" y="518426"/>
                </a:lnTo>
                <a:lnTo>
                  <a:pt x="1364145" y="518426"/>
                </a:lnTo>
                <a:lnTo>
                  <a:pt x="2387244" y="518426"/>
                </a:lnTo>
                <a:lnTo>
                  <a:pt x="4538954" y="518426"/>
                </a:lnTo>
                <a:lnTo>
                  <a:pt x="4538954" y="0"/>
                </a:lnTo>
                <a:close/>
              </a:path>
            </a:pathLst>
          </a:custGeom>
          <a:solidFill>
            <a:srgbClr val="CCD2D7"/>
          </a:solidFill>
        </p:spPr>
        <p:txBody>
          <a:bodyPr wrap="square" lIns="0" tIns="0" rIns="0" bIns="0" rtlCol="0"/>
          <a:lstStyle/>
          <a:p>
            <a:endParaRPr sz="2160"/>
          </a:p>
        </p:txBody>
      </p:sp>
      <p:sp>
        <p:nvSpPr>
          <p:cNvPr id="3" name="object 3"/>
          <p:cNvSpPr/>
          <p:nvPr/>
        </p:nvSpPr>
        <p:spPr>
          <a:xfrm>
            <a:off x="1921153" y="2855671"/>
            <a:ext cx="10607040" cy="3471672"/>
          </a:xfrm>
          <a:custGeom>
            <a:avLst/>
            <a:gdLst/>
            <a:ahLst/>
            <a:cxnLst/>
            <a:rect l="l" t="t" r="r" b="b"/>
            <a:pathLst>
              <a:path w="8839200" h="2893060">
                <a:moveTo>
                  <a:pt x="0" y="0"/>
                </a:moveTo>
                <a:lnTo>
                  <a:pt x="8839200" y="0"/>
                </a:lnTo>
                <a:lnTo>
                  <a:pt x="8839200" y="2892552"/>
                </a:lnTo>
                <a:lnTo>
                  <a:pt x="0" y="2892552"/>
                </a:lnTo>
                <a:lnTo>
                  <a:pt x="0" y="0"/>
                </a:lnTo>
                <a:close/>
              </a:path>
            </a:pathLst>
          </a:custGeom>
          <a:ln w="38100">
            <a:solidFill>
              <a:srgbClr val="145F82"/>
            </a:solidFill>
          </a:ln>
        </p:spPr>
        <p:txBody>
          <a:bodyPr wrap="square" lIns="0" tIns="0" rIns="0" bIns="0" rtlCol="0"/>
          <a:lstStyle/>
          <a:p>
            <a:endParaRPr sz="2160"/>
          </a:p>
        </p:txBody>
      </p:sp>
      <p:graphicFrame>
        <p:nvGraphicFramePr>
          <p:cNvPr id="4" name="object 4"/>
          <p:cNvGraphicFramePr>
            <a:graphicFrameLocks noGrp="1"/>
          </p:cNvGraphicFramePr>
          <p:nvPr/>
        </p:nvGraphicFramePr>
        <p:xfrm>
          <a:off x="2186941" y="3924301"/>
          <a:ext cx="10239756" cy="1574291"/>
        </p:xfrm>
        <a:graphic>
          <a:graphicData uri="http://schemas.openxmlformats.org/drawingml/2006/table">
            <a:tbl>
              <a:tblPr firstRow="1" bandRow="1">
                <a:tableStyleId>{2D5ABB26-0587-4C30-8999-92F81FD0307C}</a:tableStyleId>
              </a:tblPr>
              <a:tblGrid>
                <a:gridCol w="1391412">
                  <a:extLst>
                    <a:ext uri="{9D8B030D-6E8A-4147-A177-3AD203B41FA5}">
                      <a16:colId xmlns:a16="http://schemas.microsoft.com/office/drawing/2014/main" val="20000"/>
                    </a:ext>
                  </a:extLst>
                </a:gridCol>
                <a:gridCol w="1391412">
                  <a:extLst>
                    <a:ext uri="{9D8B030D-6E8A-4147-A177-3AD203B41FA5}">
                      <a16:colId xmlns:a16="http://schemas.microsoft.com/office/drawing/2014/main" val="20001"/>
                    </a:ext>
                  </a:extLst>
                </a:gridCol>
                <a:gridCol w="1636776">
                  <a:extLst>
                    <a:ext uri="{9D8B030D-6E8A-4147-A177-3AD203B41FA5}">
                      <a16:colId xmlns:a16="http://schemas.microsoft.com/office/drawing/2014/main" val="20002"/>
                    </a:ext>
                  </a:extLst>
                </a:gridCol>
                <a:gridCol w="610362">
                  <a:extLst>
                    <a:ext uri="{9D8B030D-6E8A-4147-A177-3AD203B41FA5}">
                      <a16:colId xmlns:a16="http://schemas.microsoft.com/office/drawing/2014/main" val="20003"/>
                    </a:ext>
                  </a:extLst>
                </a:gridCol>
                <a:gridCol w="617220">
                  <a:extLst>
                    <a:ext uri="{9D8B030D-6E8A-4147-A177-3AD203B41FA5}">
                      <a16:colId xmlns:a16="http://schemas.microsoft.com/office/drawing/2014/main" val="20004"/>
                    </a:ext>
                  </a:extLst>
                </a:gridCol>
                <a:gridCol w="2581656">
                  <a:extLst>
                    <a:ext uri="{9D8B030D-6E8A-4147-A177-3AD203B41FA5}">
                      <a16:colId xmlns:a16="http://schemas.microsoft.com/office/drawing/2014/main" val="20005"/>
                    </a:ext>
                  </a:extLst>
                </a:gridCol>
                <a:gridCol w="2010918">
                  <a:extLst>
                    <a:ext uri="{9D8B030D-6E8A-4147-A177-3AD203B41FA5}">
                      <a16:colId xmlns:a16="http://schemas.microsoft.com/office/drawing/2014/main" val="20006"/>
                    </a:ext>
                  </a:extLst>
                </a:gridCol>
              </a:tblGrid>
              <a:tr h="481584">
                <a:tc rowSpan="2">
                  <a:txBody>
                    <a:bodyPr/>
                    <a:lstStyle/>
                    <a:p>
                      <a:pPr marL="220979">
                        <a:lnSpc>
                          <a:spcPct val="100000"/>
                        </a:lnSpc>
                        <a:spcBef>
                          <a:spcPts val="200"/>
                        </a:spcBef>
                      </a:pPr>
                      <a:r>
                        <a:rPr sz="2900" dirty="0">
                          <a:solidFill>
                            <a:srgbClr val="FFFFFF"/>
                          </a:solidFill>
                          <a:latin typeface="Calibri"/>
                          <a:cs typeface="Calibri"/>
                        </a:rPr>
                        <a:t>S.</a:t>
                      </a:r>
                      <a:r>
                        <a:rPr sz="2900" spc="-25" dirty="0">
                          <a:solidFill>
                            <a:srgbClr val="FFFFFF"/>
                          </a:solidFill>
                          <a:latin typeface="Calibri"/>
                          <a:cs typeface="Calibri"/>
                        </a:rPr>
                        <a:t> No.</a:t>
                      </a:r>
                      <a:endParaRPr sz="29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rowSpan="2">
                  <a:txBody>
                    <a:bodyPr/>
                    <a:lstStyle/>
                    <a:p>
                      <a:pPr marL="127635">
                        <a:lnSpc>
                          <a:spcPts val="2385"/>
                        </a:lnSpc>
                        <a:spcBef>
                          <a:spcPts val="229"/>
                        </a:spcBef>
                      </a:pPr>
                      <a:r>
                        <a:rPr sz="2400" b="1" dirty="0">
                          <a:solidFill>
                            <a:srgbClr val="FFFFFF"/>
                          </a:solidFill>
                          <a:latin typeface="Calibri"/>
                          <a:cs typeface="Calibri"/>
                        </a:rPr>
                        <a:t>Name</a:t>
                      </a:r>
                      <a:r>
                        <a:rPr sz="2400" b="1" spc="-20" dirty="0">
                          <a:solidFill>
                            <a:srgbClr val="FFFFFF"/>
                          </a:solidFill>
                          <a:latin typeface="Calibri"/>
                          <a:cs typeface="Calibri"/>
                        </a:rPr>
                        <a:t> </a:t>
                      </a:r>
                      <a:r>
                        <a:rPr sz="2400" b="1" spc="-25" dirty="0">
                          <a:solidFill>
                            <a:srgbClr val="FFFFFF"/>
                          </a:solidFill>
                          <a:latin typeface="Calibri"/>
                          <a:cs typeface="Calibri"/>
                        </a:rPr>
                        <a:t>of</a:t>
                      </a:r>
                      <a:endParaRPr sz="2400">
                        <a:latin typeface="Calibri"/>
                        <a:cs typeface="Calibri"/>
                      </a:endParaRPr>
                    </a:p>
                    <a:p>
                      <a:pPr marL="243840">
                        <a:lnSpc>
                          <a:spcPts val="2865"/>
                        </a:lnSpc>
                      </a:pPr>
                      <a:r>
                        <a:rPr sz="2900" b="1" spc="-10" dirty="0">
                          <a:solidFill>
                            <a:srgbClr val="FFFFFF"/>
                          </a:solidFill>
                          <a:latin typeface="Calibri"/>
                          <a:cs typeface="Calibri"/>
                        </a:rPr>
                        <a:t>party</a:t>
                      </a:r>
                      <a:endParaRPr sz="2900">
                        <a:latin typeface="Calibri"/>
                        <a:cs typeface="Calibri"/>
                      </a:endParaRPr>
                    </a:p>
                  </a:txBody>
                  <a:tcPr marL="0" marR="0" marT="3505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rowSpan="2">
                  <a:txBody>
                    <a:bodyPr/>
                    <a:lstStyle/>
                    <a:p>
                      <a:pPr marL="292735" marR="109855" indent="-175895">
                        <a:lnSpc>
                          <a:spcPct val="100000"/>
                        </a:lnSpc>
                        <a:spcBef>
                          <a:spcPts val="229"/>
                        </a:spcBef>
                      </a:pPr>
                      <a:r>
                        <a:rPr sz="2400" b="1" dirty="0">
                          <a:solidFill>
                            <a:srgbClr val="FFFFFF"/>
                          </a:solidFill>
                          <a:latin typeface="Calibri"/>
                          <a:cs typeface="Calibri"/>
                        </a:rPr>
                        <a:t>Amount</a:t>
                      </a:r>
                      <a:r>
                        <a:rPr sz="2400" b="1" spc="-55" dirty="0">
                          <a:solidFill>
                            <a:srgbClr val="FFFFFF"/>
                          </a:solidFill>
                          <a:latin typeface="Calibri"/>
                          <a:cs typeface="Calibri"/>
                        </a:rPr>
                        <a:t> </a:t>
                      </a:r>
                      <a:r>
                        <a:rPr sz="2400" b="1" spc="-25" dirty="0">
                          <a:solidFill>
                            <a:srgbClr val="FFFFFF"/>
                          </a:solidFill>
                          <a:latin typeface="Calibri"/>
                          <a:cs typeface="Calibri"/>
                        </a:rPr>
                        <a:t>of </a:t>
                      </a:r>
                      <a:r>
                        <a:rPr sz="2400" b="1" spc="-10" dirty="0">
                          <a:solidFill>
                            <a:srgbClr val="FFFFFF"/>
                          </a:solidFill>
                          <a:latin typeface="Calibri"/>
                          <a:cs typeface="Calibri"/>
                        </a:rPr>
                        <a:t>income</a:t>
                      </a:r>
                      <a:endParaRPr sz="2400">
                        <a:latin typeface="Calibri"/>
                        <a:cs typeface="Calibri"/>
                      </a:endParaRPr>
                    </a:p>
                  </a:txBody>
                  <a:tcPr marL="0" marR="0" marT="3505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gridSpan="2">
                  <a:txBody>
                    <a:bodyPr/>
                    <a:lstStyle/>
                    <a:p>
                      <a:pPr marL="120650">
                        <a:lnSpc>
                          <a:spcPct val="100000"/>
                        </a:lnSpc>
                        <a:spcBef>
                          <a:spcPts val="229"/>
                        </a:spcBef>
                      </a:pPr>
                      <a:r>
                        <a:rPr sz="2400" b="1" spc="-10" dirty="0">
                          <a:solidFill>
                            <a:srgbClr val="FFFFFF"/>
                          </a:solidFill>
                          <a:latin typeface="Calibri"/>
                          <a:cs typeface="Calibri"/>
                        </a:rPr>
                        <a:t>Section</a:t>
                      </a:r>
                      <a:endParaRPr sz="2400">
                        <a:latin typeface="Calibri"/>
                        <a:cs typeface="Calibri"/>
                      </a:endParaRPr>
                    </a:p>
                  </a:txBody>
                  <a:tcPr marL="0" marR="0" marT="35051" marB="0">
                    <a:lnL w="12700">
                      <a:solidFill>
                        <a:srgbClr val="FFFFFF"/>
                      </a:solidFill>
                      <a:prstDash val="solid"/>
                    </a:lnL>
                    <a:lnR w="12700">
                      <a:solidFill>
                        <a:srgbClr val="FFFFFF"/>
                      </a:solidFill>
                      <a:prstDash val="solid"/>
                    </a:lnR>
                    <a:lnT w="12700">
                      <a:solidFill>
                        <a:srgbClr val="FFFFFF"/>
                      </a:solidFill>
                      <a:prstDash val="solid"/>
                    </a:lnT>
                    <a:solidFill>
                      <a:srgbClr val="145F82"/>
                    </a:solidFill>
                  </a:tcPr>
                </a:tc>
                <a:tc hMerge="1">
                  <a:txBody>
                    <a:bodyPr/>
                    <a:lstStyle/>
                    <a:p>
                      <a:endParaRPr/>
                    </a:p>
                  </a:txBody>
                  <a:tcPr marL="0" marR="0" marT="0" marB="0"/>
                </a:tc>
                <a:tc rowSpan="2">
                  <a:txBody>
                    <a:bodyPr/>
                    <a:lstStyle/>
                    <a:p>
                      <a:pPr marL="478790" marR="327025" indent="-145415">
                        <a:lnSpc>
                          <a:spcPct val="100000"/>
                        </a:lnSpc>
                        <a:spcBef>
                          <a:spcPts val="229"/>
                        </a:spcBef>
                      </a:pPr>
                      <a:r>
                        <a:rPr sz="2400" b="1" dirty="0">
                          <a:solidFill>
                            <a:srgbClr val="FFFFFF"/>
                          </a:solidFill>
                          <a:latin typeface="Calibri"/>
                          <a:cs typeface="Calibri"/>
                        </a:rPr>
                        <a:t>Description</a:t>
                      </a:r>
                      <a:r>
                        <a:rPr sz="2400" b="1" spc="-65" dirty="0">
                          <a:solidFill>
                            <a:srgbClr val="FFFFFF"/>
                          </a:solidFill>
                          <a:latin typeface="Calibri"/>
                          <a:cs typeface="Calibri"/>
                        </a:rPr>
                        <a:t> </a:t>
                      </a:r>
                      <a:r>
                        <a:rPr sz="2400" b="1" spc="-25" dirty="0">
                          <a:solidFill>
                            <a:srgbClr val="FFFFFF"/>
                          </a:solidFill>
                          <a:latin typeface="Calibri"/>
                          <a:cs typeface="Calibri"/>
                        </a:rPr>
                        <a:t>of </a:t>
                      </a:r>
                      <a:r>
                        <a:rPr sz="2400" b="1" spc="-10" dirty="0">
                          <a:solidFill>
                            <a:srgbClr val="FFFFFF"/>
                          </a:solidFill>
                          <a:latin typeface="Calibri"/>
                          <a:cs typeface="Calibri"/>
                        </a:rPr>
                        <a:t>transaction</a:t>
                      </a:r>
                      <a:endParaRPr sz="2400">
                        <a:latin typeface="Calibri"/>
                        <a:cs typeface="Calibri"/>
                      </a:endParaRPr>
                    </a:p>
                  </a:txBody>
                  <a:tcPr marL="0" marR="0" marT="3505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rowSpan="2">
                  <a:txBody>
                    <a:bodyPr/>
                    <a:lstStyle/>
                    <a:p>
                      <a:pPr marL="549275" marR="137795" indent="-404495">
                        <a:lnSpc>
                          <a:spcPct val="100000"/>
                        </a:lnSpc>
                        <a:spcBef>
                          <a:spcPts val="229"/>
                        </a:spcBef>
                      </a:pPr>
                      <a:r>
                        <a:rPr sz="2400" b="1" spc="-10" dirty="0">
                          <a:solidFill>
                            <a:srgbClr val="FFFFFF"/>
                          </a:solidFill>
                          <a:latin typeface="Calibri"/>
                          <a:cs typeface="Calibri"/>
                        </a:rPr>
                        <a:t>Computation </a:t>
                      </a:r>
                      <a:r>
                        <a:rPr sz="2400" b="1" dirty="0">
                          <a:solidFill>
                            <a:srgbClr val="FFFFFF"/>
                          </a:solidFill>
                          <a:latin typeface="Calibri"/>
                          <a:cs typeface="Calibri"/>
                        </a:rPr>
                        <a:t>if</a:t>
                      </a:r>
                      <a:r>
                        <a:rPr sz="2400" b="1" spc="-25" dirty="0">
                          <a:solidFill>
                            <a:srgbClr val="FFFFFF"/>
                          </a:solidFill>
                          <a:latin typeface="Calibri"/>
                          <a:cs typeface="Calibri"/>
                        </a:rPr>
                        <a:t> any</a:t>
                      </a:r>
                      <a:endParaRPr sz="2400">
                        <a:latin typeface="Calibri"/>
                        <a:cs typeface="Calibri"/>
                      </a:endParaRPr>
                    </a:p>
                  </a:txBody>
                  <a:tcPr marL="0" marR="0" marT="3505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extLst>
                  <a:ext uri="{0D108BD9-81ED-4DB2-BD59-A6C34878D82A}">
                    <a16:rowId xmlns:a16="http://schemas.microsoft.com/office/drawing/2014/main" val="10000"/>
                  </a:ext>
                </a:extLst>
              </a:tr>
              <a:tr h="470916">
                <a:tc vMerge="1">
                  <a:txBody>
                    <a:bodyPr/>
                    <a:lstStyle/>
                    <a:p>
                      <a:endParaRPr/>
                    </a:p>
                  </a:txBody>
                  <a:tcPr marL="0" marR="0" marT="254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vMerge="1">
                  <a:txBody>
                    <a:bodyPr/>
                    <a:lstStyle/>
                    <a:p>
                      <a:endParaRPr/>
                    </a:p>
                  </a:txBody>
                  <a:tcPr marL="0" marR="0" marT="2920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vMerge="1">
                  <a:txBody>
                    <a:bodyPr/>
                    <a:lstStyle/>
                    <a:p>
                      <a:endParaRPr/>
                    </a:p>
                  </a:txBody>
                  <a:tcPr marL="0" marR="0" marT="2920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a:lnSpc>
                          <a:spcPct val="100000"/>
                        </a:lnSpc>
                      </a:pPr>
                      <a:endParaRPr sz="2900">
                        <a:latin typeface="Times New Roman"/>
                        <a:cs typeface="Times New Roman"/>
                      </a:endParaRPr>
                    </a:p>
                  </a:txBody>
                  <a:tcPr marL="0" marR="0" marT="0" marB="0">
                    <a:lnL w="12700">
                      <a:solidFill>
                        <a:srgbClr val="FFFFFF"/>
                      </a:solidFill>
                      <a:prstDash val="solid"/>
                    </a:lnL>
                    <a:lnR w="38100">
                      <a:solidFill>
                        <a:srgbClr val="FF0000"/>
                      </a:solidFill>
                      <a:prstDash val="solid"/>
                    </a:lnR>
                    <a:lnB w="38100">
                      <a:solidFill>
                        <a:srgbClr val="FFFFFF"/>
                      </a:solidFill>
                      <a:prstDash val="solid"/>
                    </a:lnB>
                    <a:solidFill>
                      <a:srgbClr val="145F82"/>
                    </a:solidFill>
                  </a:tcPr>
                </a:tc>
                <a:tc>
                  <a:txBody>
                    <a:bodyPr/>
                    <a:lstStyle/>
                    <a:p>
                      <a:pPr>
                        <a:lnSpc>
                          <a:spcPct val="100000"/>
                        </a:lnSpc>
                      </a:pPr>
                      <a:endParaRPr sz="2900">
                        <a:latin typeface="Times New Roman"/>
                        <a:cs typeface="Times New Roman"/>
                      </a:endParaRPr>
                    </a:p>
                  </a:txBody>
                  <a:tcPr marL="0" marR="0" marT="0" marB="0">
                    <a:lnL w="38100">
                      <a:solidFill>
                        <a:srgbClr val="FF0000"/>
                      </a:solidFill>
                      <a:prstDash val="solid"/>
                    </a:lnL>
                    <a:lnR w="12700">
                      <a:solidFill>
                        <a:srgbClr val="FFFFFF"/>
                      </a:solidFill>
                      <a:prstDash val="solid"/>
                    </a:lnR>
                    <a:lnB w="38100">
                      <a:solidFill>
                        <a:srgbClr val="FFFFFF"/>
                      </a:solidFill>
                      <a:prstDash val="solid"/>
                    </a:lnB>
                    <a:solidFill>
                      <a:srgbClr val="145F82"/>
                    </a:solidFill>
                  </a:tcPr>
                </a:tc>
                <a:tc vMerge="1">
                  <a:txBody>
                    <a:bodyPr/>
                    <a:lstStyle/>
                    <a:p>
                      <a:endParaRPr/>
                    </a:p>
                  </a:txBody>
                  <a:tcPr marL="0" marR="0" marT="2920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vMerge="1">
                  <a:txBody>
                    <a:bodyPr/>
                    <a:lstStyle/>
                    <a:p>
                      <a:endParaRPr/>
                    </a:p>
                  </a:txBody>
                  <a:tcPr marL="0" marR="0" marT="2920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extLst>
                  <a:ext uri="{0D108BD9-81ED-4DB2-BD59-A6C34878D82A}">
                    <a16:rowId xmlns:a16="http://schemas.microsoft.com/office/drawing/2014/main" val="10001"/>
                  </a:ext>
                </a:extLst>
              </a:tr>
              <a:tr h="621791">
                <a:tc>
                  <a:txBody>
                    <a:bodyPr/>
                    <a:lstStyle/>
                    <a:p>
                      <a:pPr>
                        <a:lnSpc>
                          <a:spcPct val="100000"/>
                        </a:lnSpc>
                      </a:pPr>
                      <a:endParaRPr sz="29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9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9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gridSpan="2">
                  <a:txBody>
                    <a:bodyPr/>
                    <a:lstStyle/>
                    <a:p>
                      <a:pPr>
                        <a:lnSpc>
                          <a:spcPct val="100000"/>
                        </a:lnSpc>
                      </a:pPr>
                      <a:endParaRPr sz="29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hMerge="1">
                  <a:txBody>
                    <a:bodyPr/>
                    <a:lstStyle/>
                    <a:p>
                      <a:endParaRPr/>
                    </a:p>
                  </a:txBody>
                  <a:tcPr marL="0" marR="0" marT="0" marB="0"/>
                </a:tc>
                <a:tc>
                  <a:txBody>
                    <a:bodyPr/>
                    <a:lstStyle/>
                    <a:p>
                      <a:pPr>
                        <a:lnSpc>
                          <a:spcPct val="100000"/>
                        </a:lnSpc>
                      </a:pPr>
                      <a:endParaRPr sz="29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a:lnSpc>
                          <a:spcPct val="100000"/>
                        </a:lnSpc>
                      </a:pPr>
                      <a:endParaRPr sz="29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extLst>
                  <a:ext uri="{0D108BD9-81ED-4DB2-BD59-A6C34878D82A}">
                    <a16:rowId xmlns:a16="http://schemas.microsoft.com/office/drawing/2014/main" val="10002"/>
                  </a:ext>
                </a:extLst>
              </a:tr>
            </a:tbl>
          </a:graphicData>
        </a:graphic>
      </p:graphicFrame>
      <p:sp>
        <p:nvSpPr>
          <p:cNvPr id="5" name="object 5"/>
          <p:cNvSpPr txBox="1"/>
          <p:nvPr/>
        </p:nvSpPr>
        <p:spPr>
          <a:xfrm>
            <a:off x="2014727" y="2868063"/>
            <a:ext cx="10419588" cy="976421"/>
          </a:xfrm>
          <a:prstGeom prst="rect">
            <a:avLst/>
          </a:prstGeom>
        </p:spPr>
        <p:txBody>
          <a:bodyPr vert="horz" wrap="square" lIns="0" tIns="16002" rIns="0" bIns="0" rtlCol="0">
            <a:spAutoFit/>
          </a:bodyPr>
          <a:lstStyle/>
          <a:p>
            <a:pPr marL="16002" marR="6096" indent="-1524">
              <a:spcBef>
                <a:spcPts val="126"/>
              </a:spcBef>
              <a:tabLst>
                <a:tab pos="779526" algn="l"/>
                <a:tab pos="2195322" algn="l"/>
                <a:tab pos="2679954" algn="l"/>
                <a:tab pos="3727704" algn="l"/>
                <a:tab pos="5647944" algn="l"/>
                <a:tab pos="6142482" algn="l"/>
                <a:tab pos="6784086" algn="l"/>
                <a:tab pos="7898130" algn="l"/>
                <a:tab pos="9240774" algn="l"/>
                <a:tab pos="9797034" algn="l"/>
              </a:tabLst>
            </a:pPr>
            <a:r>
              <a:rPr sz="3120" spc="-30" dirty="0">
                <a:latin typeface="Calibri"/>
                <a:cs typeface="Calibri"/>
              </a:rPr>
              <a:t>Any</a:t>
            </a:r>
            <a:r>
              <a:rPr sz="3120" dirty="0">
                <a:latin typeface="Calibri"/>
                <a:cs typeface="Calibri"/>
              </a:rPr>
              <a:t>	</a:t>
            </a:r>
            <a:r>
              <a:rPr sz="3120" spc="-12" dirty="0">
                <a:latin typeface="Calibri"/>
                <a:cs typeface="Calibri"/>
              </a:rPr>
              <a:t>amount</a:t>
            </a:r>
            <a:r>
              <a:rPr sz="3120" dirty="0">
                <a:latin typeface="Calibri"/>
                <a:cs typeface="Calibri"/>
              </a:rPr>
              <a:t>	</a:t>
            </a:r>
            <a:r>
              <a:rPr sz="3120" spc="-30" dirty="0">
                <a:latin typeface="Calibri"/>
                <a:cs typeface="Calibri"/>
              </a:rPr>
              <a:t>of</a:t>
            </a:r>
            <a:r>
              <a:rPr sz="3120" dirty="0">
                <a:latin typeface="Calibri"/>
                <a:cs typeface="Calibri"/>
              </a:rPr>
              <a:t>	</a:t>
            </a:r>
            <a:r>
              <a:rPr sz="3120" spc="-12" dirty="0">
                <a:latin typeface="Calibri"/>
                <a:cs typeface="Calibri"/>
              </a:rPr>
              <a:t>profit</a:t>
            </a:r>
            <a:r>
              <a:rPr sz="3120" dirty="0">
                <a:latin typeface="Calibri"/>
                <a:cs typeface="Calibri"/>
              </a:rPr>
              <a:t>	</a:t>
            </a:r>
            <a:r>
              <a:rPr sz="3120" spc="-12" dirty="0">
                <a:latin typeface="Calibri"/>
                <a:cs typeface="Calibri"/>
              </a:rPr>
              <a:t>chargeable</a:t>
            </a:r>
            <a:r>
              <a:rPr sz="3120" dirty="0">
                <a:latin typeface="Calibri"/>
                <a:cs typeface="Calibri"/>
              </a:rPr>
              <a:t>	</a:t>
            </a:r>
            <a:r>
              <a:rPr sz="3120" spc="-30" dirty="0">
                <a:latin typeface="Calibri"/>
                <a:cs typeface="Calibri"/>
              </a:rPr>
              <a:t>to</a:t>
            </a:r>
            <a:r>
              <a:rPr sz="3120" dirty="0">
                <a:latin typeface="Calibri"/>
                <a:cs typeface="Calibri"/>
              </a:rPr>
              <a:t>	</a:t>
            </a:r>
            <a:r>
              <a:rPr sz="3120" spc="-30" dirty="0">
                <a:latin typeface="Calibri"/>
                <a:cs typeface="Calibri"/>
              </a:rPr>
              <a:t>tax</a:t>
            </a:r>
            <a:r>
              <a:rPr sz="3120" dirty="0">
                <a:latin typeface="Calibri"/>
                <a:cs typeface="Calibri"/>
              </a:rPr>
              <a:t>	</a:t>
            </a:r>
            <a:r>
              <a:rPr sz="3120" spc="-12" dirty="0">
                <a:latin typeface="Calibri"/>
                <a:cs typeface="Calibri"/>
              </a:rPr>
              <a:t>under</a:t>
            </a:r>
            <a:r>
              <a:rPr sz="3120" dirty="0">
                <a:latin typeface="Calibri"/>
                <a:cs typeface="Calibri"/>
              </a:rPr>
              <a:t>	</a:t>
            </a:r>
            <a:r>
              <a:rPr sz="3120" spc="-12" dirty="0">
                <a:latin typeface="Calibri"/>
                <a:cs typeface="Calibri"/>
              </a:rPr>
              <a:t>Section</a:t>
            </a:r>
            <a:r>
              <a:rPr sz="3120" dirty="0">
                <a:latin typeface="Calibri"/>
                <a:cs typeface="Calibri"/>
              </a:rPr>
              <a:t>	</a:t>
            </a:r>
            <a:r>
              <a:rPr sz="3120" spc="-30" dirty="0">
                <a:latin typeface="Calibri"/>
                <a:cs typeface="Calibri"/>
              </a:rPr>
              <a:t>41</a:t>
            </a:r>
            <a:r>
              <a:rPr sz="3120" dirty="0">
                <a:latin typeface="Calibri"/>
                <a:cs typeface="Calibri"/>
              </a:rPr>
              <a:t>	</a:t>
            </a:r>
            <a:r>
              <a:rPr sz="3120" spc="-30" dirty="0">
                <a:latin typeface="Calibri"/>
                <a:cs typeface="Calibri"/>
              </a:rPr>
              <a:t>and </a:t>
            </a:r>
            <a:r>
              <a:rPr sz="3120" spc="-12" dirty="0">
                <a:latin typeface="Calibri"/>
                <a:cs typeface="Calibri"/>
              </a:rPr>
              <a:t>computation</a:t>
            </a:r>
            <a:r>
              <a:rPr sz="3120" spc="-60" dirty="0">
                <a:latin typeface="Calibri"/>
                <a:cs typeface="Calibri"/>
              </a:rPr>
              <a:t> </a:t>
            </a:r>
            <a:r>
              <a:rPr sz="3120" spc="-12" dirty="0">
                <a:latin typeface="Calibri"/>
                <a:cs typeface="Calibri"/>
              </a:rPr>
              <a:t>thereof.</a:t>
            </a:r>
            <a:endParaRPr sz="3120">
              <a:latin typeface="Calibri"/>
              <a:cs typeface="Calibri"/>
            </a:endParaRPr>
          </a:p>
        </p:txBody>
      </p:sp>
      <p:sp>
        <p:nvSpPr>
          <p:cNvPr id="6" name="object 6"/>
          <p:cNvSpPr txBox="1">
            <a:spLocks noGrp="1"/>
          </p:cNvSpPr>
          <p:nvPr>
            <p:ph type="title"/>
          </p:nvPr>
        </p:nvSpPr>
        <p:spPr>
          <a:xfrm>
            <a:off x="1804416" y="105178"/>
            <a:ext cx="16942003" cy="1026108"/>
          </a:xfrm>
          <a:prstGeom prst="rect">
            <a:avLst/>
          </a:prstGeom>
        </p:spPr>
        <p:txBody>
          <a:bodyPr vert="horz" wrap="square" lIns="0" tIns="284664" rIns="0" bIns="0" rtlCol="0">
            <a:spAutoFit/>
          </a:bodyPr>
          <a:lstStyle/>
          <a:p>
            <a:pPr marL="215646">
              <a:spcBef>
                <a:spcPts val="114"/>
              </a:spcBef>
            </a:pPr>
            <a:r>
              <a:rPr sz="4800" u="none" dirty="0"/>
              <a:t>Clause</a:t>
            </a:r>
            <a:r>
              <a:rPr sz="4800" u="none" spc="-78" dirty="0"/>
              <a:t> </a:t>
            </a:r>
            <a:r>
              <a:rPr sz="4800" u="none" dirty="0"/>
              <a:t>no.</a:t>
            </a:r>
            <a:r>
              <a:rPr sz="4800" u="none" spc="-102" dirty="0"/>
              <a:t> </a:t>
            </a:r>
            <a:r>
              <a:rPr sz="4800" u="none" spc="-30" dirty="0"/>
              <a:t>25</a:t>
            </a:r>
            <a:endParaRPr sz="4800"/>
          </a:p>
        </p:txBody>
      </p:sp>
      <p:pic>
        <p:nvPicPr>
          <p:cNvPr id="7" name="object 7"/>
          <p:cNvPicPr/>
          <p:nvPr/>
        </p:nvPicPr>
        <p:blipFill>
          <a:blip r:embed="rId2" cstate="print"/>
          <a:stretch>
            <a:fillRect/>
          </a:stretch>
        </p:blipFill>
        <p:spPr>
          <a:xfrm>
            <a:off x="6263640" y="4961534"/>
            <a:ext cx="2103120" cy="2902290"/>
          </a:xfrm>
          <a:prstGeom prst="rect">
            <a:avLst/>
          </a:prstGeom>
        </p:spPr>
      </p:pic>
      <p:sp>
        <p:nvSpPr>
          <p:cNvPr id="8" name="object 8"/>
          <p:cNvSpPr/>
          <p:nvPr/>
        </p:nvSpPr>
        <p:spPr>
          <a:xfrm>
            <a:off x="7158007" y="4810433"/>
            <a:ext cx="133350" cy="114300"/>
          </a:xfrm>
          <a:custGeom>
            <a:avLst/>
            <a:gdLst/>
            <a:ahLst/>
            <a:cxnLst/>
            <a:rect l="l" t="t" r="r" b="b"/>
            <a:pathLst>
              <a:path w="111125" h="95250">
                <a:moveTo>
                  <a:pt x="111125" y="0"/>
                </a:moveTo>
                <a:lnTo>
                  <a:pt x="55562" y="95250"/>
                </a:lnTo>
                <a:lnTo>
                  <a:pt x="0" y="0"/>
                </a:lnTo>
              </a:path>
            </a:pathLst>
          </a:custGeom>
          <a:ln w="31750">
            <a:solidFill>
              <a:srgbClr val="FF0000"/>
            </a:solidFill>
          </a:ln>
        </p:spPr>
        <p:txBody>
          <a:bodyPr wrap="square" lIns="0" tIns="0" rIns="0" bIns="0" rtlCol="0"/>
          <a:lstStyle/>
          <a:p>
            <a:endParaRPr sz="216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04033" y="2104033"/>
            <a:ext cx="10424160" cy="4690872"/>
          </a:xfrm>
          <a:custGeom>
            <a:avLst/>
            <a:gdLst/>
            <a:ahLst/>
            <a:cxnLst/>
            <a:rect l="l" t="t" r="r" b="b"/>
            <a:pathLst>
              <a:path w="8686800" h="3909060">
                <a:moveTo>
                  <a:pt x="0" y="0"/>
                </a:moveTo>
                <a:lnTo>
                  <a:pt x="8686800" y="0"/>
                </a:lnTo>
                <a:lnTo>
                  <a:pt x="8686800" y="3909060"/>
                </a:lnTo>
                <a:lnTo>
                  <a:pt x="0" y="3909060"/>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197608" y="2129025"/>
            <a:ext cx="10236708" cy="4394280"/>
          </a:xfrm>
          <a:prstGeom prst="rect">
            <a:avLst/>
          </a:prstGeom>
        </p:spPr>
        <p:txBody>
          <a:bodyPr vert="horz" wrap="square" lIns="0" tIns="14478" rIns="0" bIns="0" rtlCol="0">
            <a:spAutoFit/>
          </a:bodyPr>
          <a:lstStyle/>
          <a:p>
            <a:pPr marL="398526" marR="9144" indent="-384048">
              <a:spcBef>
                <a:spcPts val="114"/>
              </a:spcBef>
              <a:buSzPct val="59375"/>
              <a:buFont typeface="Wingdings"/>
              <a:buChar char=""/>
              <a:tabLst>
                <a:tab pos="400050" algn="l"/>
              </a:tabLst>
            </a:pPr>
            <a:r>
              <a:rPr sz="1920" dirty="0">
                <a:latin typeface="Calibri"/>
                <a:cs typeface="Calibri"/>
              </a:rPr>
              <a:t>Loss</a:t>
            </a:r>
            <a:r>
              <a:rPr sz="1920" spc="18" dirty="0">
                <a:latin typeface="Calibri"/>
                <a:cs typeface="Calibri"/>
              </a:rPr>
              <a:t> </a:t>
            </a:r>
            <a:r>
              <a:rPr sz="1920" dirty="0">
                <a:latin typeface="Calibri"/>
                <a:cs typeface="Calibri"/>
              </a:rPr>
              <a:t>of</a:t>
            </a:r>
            <a:r>
              <a:rPr sz="1920" spc="18" dirty="0">
                <a:latin typeface="Calibri"/>
                <a:cs typeface="Calibri"/>
              </a:rPr>
              <a:t> </a:t>
            </a:r>
            <a:r>
              <a:rPr sz="1920" dirty="0">
                <a:latin typeface="Calibri"/>
                <a:cs typeface="Calibri"/>
              </a:rPr>
              <a:t>the</a:t>
            </a:r>
            <a:r>
              <a:rPr sz="1920" spc="12" dirty="0">
                <a:latin typeface="Calibri"/>
                <a:cs typeface="Calibri"/>
              </a:rPr>
              <a:t> </a:t>
            </a:r>
            <a:r>
              <a:rPr sz="1920" dirty="0">
                <a:latin typeface="Calibri"/>
                <a:cs typeface="Calibri"/>
              </a:rPr>
              <a:t>Previous</a:t>
            </a:r>
            <a:r>
              <a:rPr sz="1920" spc="12" dirty="0">
                <a:latin typeface="Calibri"/>
                <a:cs typeface="Calibri"/>
              </a:rPr>
              <a:t> </a:t>
            </a:r>
            <a:r>
              <a:rPr sz="1920" spc="-12" dirty="0">
                <a:latin typeface="Calibri"/>
                <a:cs typeface="Calibri"/>
              </a:rPr>
              <a:t>Year</a:t>
            </a:r>
            <a:r>
              <a:rPr sz="1920" spc="18" dirty="0">
                <a:latin typeface="Calibri"/>
                <a:cs typeface="Calibri"/>
              </a:rPr>
              <a:t> </a:t>
            </a:r>
            <a:r>
              <a:rPr sz="1920" dirty="0">
                <a:latin typeface="Calibri"/>
                <a:cs typeface="Calibri"/>
              </a:rPr>
              <a:t>in</a:t>
            </a:r>
            <a:r>
              <a:rPr sz="1920" spc="12" dirty="0">
                <a:latin typeface="Calibri"/>
                <a:cs typeface="Calibri"/>
              </a:rPr>
              <a:t> </a:t>
            </a:r>
            <a:r>
              <a:rPr sz="1920" dirty="0">
                <a:latin typeface="Calibri"/>
                <a:cs typeface="Calibri"/>
              </a:rPr>
              <a:t>which</a:t>
            </a:r>
            <a:r>
              <a:rPr sz="1920" spc="12" dirty="0">
                <a:latin typeface="Calibri"/>
                <a:cs typeface="Calibri"/>
              </a:rPr>
              <a:t> </a:t>
            </a:r>
            <a:r>
              <a:rPr sz="1920" dirty="0">
                <a:latin typeface="Calibri"/>
                <a:cs typeface="Calibri"/>
              </a:rPr>
              <a:t>business</a:t>
            </a:r>
            <a:r>
              <a:rPr sz="1920" spc="12" dirty="0">
                <a:latin typeface="Calibri"/>
                <a:cs typeface="Calibri"/>
              </a:rPr>
              <a:t> </a:t>
            </a:r>
            <a:r>
              <a:rPr sz="1920" dirty="0">
                <a:latin typeface="Calibri"/>
                <a:cs typeface="Calibri"/>
              </a:rPr>
              <a:t>ceased</a:t>
            </a:r>
            <a:r>
              <a:rPr sz="1920" spc="12" dirty="0">
                <a:latin typeface="Calibri"/>
                <a:cs typeface="Calibri"/>
              </a:rPr>
              <a:t> </a:t>
            </a:r>
            <a:r>
              <a:rPr sz="1920" dirty="0">
                <a:latin typeface="Calibri"/>
                <a:cs typeface="Calibri"/>
              </a:rPr>
              <a:t>to</a:t>
            </a:r>
            <a:r>
              <a:rPr sz="1920" spc="24" dirty="0">
                <a:latin typeface="Calibri"/>
                <a:cs typeface="Calibri"/>
              </a:rPr>
              <a:t> </a:t>
            </a:r>
            <a:r>
              <a:rPr sz="1920" dirty="0">
                <a:latin typeface="Calibri"/>
                <a:cs typeface="Calibri"/>
              </a:rPr>
              <a:t>exists</a:t>
            </a:r>
            <a:r>
              <a:rPr sz="1920" spc="12" dirty="0">
                <a:latin typeface="Calibri"/>
                <a:cs typeface="Calibri"/>
              </a:rPr>
              <a:t> </a:t>
            </a:r>
            <a:r>
              <a:rPr sz="1920" dirty="0">
                <a:latin typeface="Calibri"/>
                <a:cs typeface="Calibri"/>
              </a:rPr>
              <a:t>can</a:t>
            </a:r>
            <a:r>
              <a:rPr sz="1920" spc="12" dirty="0">
                <a:latin typeface="Calibri"/>
                <a:cs typeface="Calibri"/>
              </a:rPr>
              <a:t> </a:t>
            </a:r>
            <a:r>
              <a:rPr sz="1920" dirty="0">
                <a:latin typeface="Calibri"/>
                <a:cs typeface="Calibri"/>
              </a:rPr>
              <a:t>be</a:t>
            </a:r>
            <a:r>
              <a:rPr sz="1920" spc="6" dirty="0">
                <a:latin typeface="Calibri"/>
                <a:cs typeface="Calibri"/>
              </a:rPr>
              <a:t> </a:t>
            </a:r>
            <a:r>
              <a:rPr sz="1920" dirty="0">
                <a:latin typeface="Calibri"/>
                <a:cs typeface="Calibri"/>
              </a:rPr>
              <a:t>set</a:t>
            </a:r>
            <a:r>
              <a:rPr sz="1920" spc="30" dirty="0">
                <a:latin typeface="Calibri"/>
                <a:cs typeface="Calibri"/>
              </a:rPr>
              <a:t> </a:t>
            </a:r>
            <a:r>
              <a:rPr sz="1920" dirty="0">
                <a:latin typeface="Calibri"/>
                <a:cs typeface="Calibri"/>
              </a:rPr>
              <a:t>off</a:t>
            </a:r>
            <a:r>
              <a:rPr sz="1920" spc="18" dirty="0">
                <a:latin typeface="Calibri"/>
                <a:cs typeface="Calibri"/>
              </a:rPr>
              <a:t> </a:t>
            </a:r>
            <a:r>
              <a:rPr sz="1920" dirty="0">
                <a:latin typeface="Calibri"/>
                <a:cs typeface="Calibri"/>
              </a:rPr>
              <a:t>from the</a:t>
            </a:r>
            <a:r>
              <a:rPr sz="1920" spc="24" dirty="0">
                <a:latin typeface="Calibri"/>
                <a:cs typeface="Calibri"/>
              </a:rPr>
              <a:t> </a:t>
            </a:r>
            <a:r>
              <a:rPr sz="1920" dirty="0">
                <a:latin typeface="Calibri"/>
                <a:cs typeface="Calibri"/>
              </a:rPr>
              <a:t>above</a:t>
            </a:r>
            <a:r>
              <a:rPr sz="1920" spc="36" dirty="0">
                <a:latin typeface="Calibri"/>
                <a:cs typeface="Calibri"/>
              </a:rPr>
              <a:t> </a:t>
            </a:r>
            <a:r>
              <a:rPr sz="1920" spc="-12" dirty="0">
                <a:latin typeface="Calibri"/>
                <a:cs typeface="Calibri"/>
              </a:rPr>
              <a:t>deemed 	</a:t>
            </a:r>
            <a:r>
              <a:rPr sz="1920" dirty="0">
                <a:latin typeface="Calibri"/>
                <a:cs typeface="Calibri"/>
              </a:rPr>
              <a:t>profit</a:t>
            </a:r>
            <a:r>
              <a:rPr sz="1920" spc="-60" dirty="0">
                <a:latin typeface="Calibri"/>
                <a:cs typeface="Calibri"/>
              </a:rPr>
              <a:t> </a:t>
            </a:r>
            <a:r>
              <a:rPr sz="1920" dirty="0">
                <a:latin typeface="Calibri"/>
                <a:cs typeface="Calibri"/>
              </a:rPr>
              <a:t>u/s</a:t>
            </a:r>
            <a:r>
              <a:rPr sz="1920" spc="-60" dirty="0">
                <a:latin typeface="Calibri"/>
                <a:cs typeface="Calibri"/>
              </a:rPr>
              <a:t> </a:t>
            </a:r>
            <a:r>
              <a:rPr sz="1920" spc="-30" dirty="0">
                <a:latin typeface="Calibri"/>
                <a:cs typeface="Calibri"/>
              </a:rPr>
              <a:t>41.</a:t>
            </a:r>
            <a:endParaRPr sz="1920">
              <a:latin typeface="Calibri"/>
              <a:cs typeface="Calibri"/>
            </a:endParaRPr>
          </a:p>
          <a:p>
            <a:pPr marL="399288" marR="10668" indent="-384810">
              <a:spcBef>
                <a:spcPts val="834"/>
              </a:spcBef>
              <a:buSzPct val="59375"/>
              <a:buFont typeface="Wingdings"/>
              <a:buChar char=""/>
              <a:tabLst>
                <a:tab pos="399288" algn="l"/>
              </a:tabLst>
            </a:pPr>
            <a:r>
              <a:rPr sz="1920" dirty="0">
                <a:latin typeface="Calibri"/>
                <a:cs typeface="Calibri"/>
              </a:rPr>
              <a:t>State</a:t>
            </a:r>
            <a:r>
              <a:rPr sz="1920" spc="150" dirty="0">
                <a:latin typeface="Calibri"/>
                <a:cs typeface="Calibri"/>
              </a:rPr>
              <a:t> </a:t>
            </a:r>
            <a:r>
              <a:rPr sz="1920" dirty="0">
                <a:latin typeface="Calibri"/>
                <a:cs typeface="Calibri"/>
              </a:rPr>
              <a:t>Profit</a:t>
            </a:r>
            <a:r>
              <a:rPr sz="1920" spc="156" dirty="0">
                <a:latin typeface="Calibri"/>
                <a:cs typeface="Calibri"/>
              </a:rPr>
              <a:t> </a:t>
            </a:r>
            <a:r>
              <a:rPr sz="1920" dirty="0">
                <a:latin typeface="Calibri"/>
                <a:cs typeface="Calibri"/>
              </a:rPr>
              <a:t>chargeable</a:t>
            </a:r>
            <a:r>
              <a:rPr sz="1920" spc="156" dirty="0">
                <a:latin typeface="Calibri"/>
                <a:cs typeface="Calibri"/>
              </a:rPr>
              <a:t> </a:t>
            </a:r>
            <a:r>
              <a:rPr sz="1920" dirty="0">
                <a:latin typeface="Calibri"/>
                <a:cs typeface="Calibri"/>
              </a:rPr>
              <a:t>to</a:t>
            </a:r>
            <a:r>
              <a:rPr sz="1920" spc="150" dirty="0">
                <a:latin typeface="Calibri"/>
                <a:cs typeface="Calibri"/>
              </a:rPr>
              <a:t> </a:t>
            </a:r>
            <a:r>
              <a:rPr sz="1920" dirty="0">
                <a:latin typeface="Calibri"/>
                <a:cs typeface="Calibri"/>
              </a:rPr>
              <a:t>Tax</a:t>
            </a:r>
            <a:r>
              <a:rPr sz="1920" spc="162" dirty="0">
                <a:latin typeface="Calibri"/>
                <a:cs typeface="Calibri"/>
              </a:rPr>
              <a:t> </a:t>
            </a:r>
            <a:r>
              <a:rPr sz="1920" dirty="0">
                <a:latin typeface="Calibri"/>
                <a:cs typeface="Calibri"/>
              </a:rPr>
              <a:t>under</a:t>
            </a:r>
            <a:r>
              <a:rPr sz="1920" spc="144" dirty="0">
                <a:latin typeface="Calibri"/>
                <a:cs typeface="Calibri"/>
              </a:rPr>
              <a:t> </a:t>
            </a:r>
            <a:r>
              <a:rPr sz="1920" dirty="0">
                <a:latin typeface="Calibri"/>
                <a:cs typeface="Calibri"/>
              </a:rPr>
              <a:t>this</a:t>
            </a:r>
            <a:r>
              <a:rPr sz="1920" spc="156" dirty="0">
                <a:latin typeface="Calibri"/>
                <a:cs typeface="Calibri"/>
              </a:rPr>
              <a:t> </a:t>
            </a:r>
            <a:r>
              <a:rPr sz="1920" dirty="0">
                <a:latin typeface="Calibri"/>
                <a:cs typeface="Calibri"/>
              </a:rPr>
              <a:t>Clause,</a:t>
            </a:r>
            <a:r>
              <a:rPr sz="1920" spc="156" dirty="0">
                <a:latin typeface="Calibri"/>
                <a:cs typeface="Calibri"/>
              </a:rPr>
              <a:t> </a:t>
            </a:r>
            <a:r>
              <a:rPr sz="1920" dirty="0">
                <a:latin typeface="Calibri"/>
                <a:cs typeface="Calibri"/>
              </a:rPr>
              <a:t>irrespective</a:t>
            </a:r>
            <a:r>
              <a:rPr sz="1920" spc="162" dirty="0">
                <a:latin typeface="Calibri"/>
                <a:cs typeface="Calibri"/>
              </a:rPr>
              <a:t> </a:t>
            </a:r>
            <a:r>
              <a:rPr sz="1920" dirty="0">
                <a:latin typeface="Calibri"/>
                <a:cs typeface="Calibri"/>
              </a:rPr>
              <a:t>of</a:t>
            </a:r>
            <a:r>
              <a:rPr sz="1920" spc="156" dirty="0">
                <a:latin typeface="Calibri"/>
                <a:cs typeface="Calibri"/>
              </a:rPr>
              <a:t> </a:t>
            </a:r>
            <a:r>
              <a:rPr sz="1920" dirty="0">
                <a:latin typeface="Calibri"/>
                <a:cs typeface="Calibri"/>
              </a:rPr>
              <a:t>the</a:t>
            </a:r>
            <a:r>
              <a:rPr sz="1920" spc="168" dirty="0">
                <a:latin typeface="Calibri"/>
                <a:cs typeface="Calibri"/>
              </a:rPr>
              <a:t> </a:t>
            </a:r>
            <a:r>
              <a:rPr sz="1920" dirty="0">
                <a:latin typeface="Calibri"/>
                <a:cs typeface="Calibri"/>
              </a:rPr>
              <a:t>relevant</a:t>
            </a:r>
            <a:r>
              <a:rPr sz="1920" spc="162" dirty="0">
                <a:latin typeface="Calibri"/>
                <a:cs typeface="Calibri"/>
              </a:rPr>
              <a:t> </a:t>
            </a:r>
            <a:r>
              <a:rPr sz="1920" dirty="0">
                <a:latin typeface="Calibri"/>
                <a:cs typeface="Calibri"/>
              </a:rPr>
              <a:t>amount</a:t>
            </a:r>
            <a:r>
              <a:rPr sz="1920" spc="156" dirty="0">
                <a:latin typeface="Calibri"/>
                <a:cs typeface="Calibri"/>
              </a:rPr>
              <a:t> </a:t>
            </a:r>
            <a:r>
              <a:rPr sz="1920" dirty="0">
                <a:latin typeface="Calibri"/>
                <a:cs typeface="Calibri"/>
              </a:rPr>
              <a:t>credited</a:t>
            </a:r>
            <a:r>
              <a:rPr sz="1920" spc="156" dirty="0">
                <a:latin typeface="Calibri"/>
                <a:cs typeface="Calibri"/>
              </a:rPr>
              <a:t> </a:t>
            </a:r>
            <a:r>
              <a:rPr sz="1920" spc="-30" dirty="0">
                <a:latin typeface="Calibri"/>
                <a:cs typeface="Calibri"/>
              </a:rPr>
              <a:t>to </a:t>
            </a:r>
            <a:r>
              <a:rPr sz="1920" dirty="0">
                <a:latin typeface="Calibri"/>
                <a:cs typeface="Calibri"/>
              </a:rPr>
              <a:t>P&amp;L</a:t>
            </a:r>
            <a:r>
              <a:rPr sz="1920" spc="366" dirty="0">
                <a:latin typeface="Calibri"/>
                <a:cs typeface="Calibri"/>
              </a:rPr>
              <a:t> </a:t>
            </a:r>
            <a:r>
              <a:rPr sz="1920" dirty="0">
                <a:latin typeface="Calibri"/>
                <a:cs typeface="Calibri"/>
              </a:rPr>
              <a:t>A/c</a:t>
            </a:r>
            <a:r>
              <a:rPr sz="1920" spc="-36" dirty="0">
                <a:latin typeface="Calibri"/>
                <a:cs typeface="Calibri"/>
              </a:rPr>
              <a:t> </a:t>
            </a:r>
            <a:r>
              <a:rPr sz="1920" dirty="0">
                <a:latin typeface="Calibri"/>
                <a:cs typeface="Calibri"/>
              </a:rPr>
              <a:t>or</a:t>
            </a:r>
            <a:r>
              <a:rPr sz="1920" spc="-12" dirty="0">
                <a:latin typeface="Calibri"/>
                <a:cs typeface="Calibri"/>
              </a:rPr>
              <a:t> </a:t>
            </a:r>
            <a:r>
              <a:rPr sz="1920" spc="-24" dirty="0">
                <a:latin typeface="Calibri"/>
                <a:cs typeface="Calibri"/>
              </a:rPr>
              <a:t>not.</a:t>
            </a:r>
            <a:endParaRPr sz="1920">
              <a:latin typeface="Calibri"/>
              <a:cs typeface="Calibri"/>
            </a:endParaRPr>
          </a:p>
          <a:p>
            <a:pPr marL="398526" indent="-383286">
              <a:spcBef>
                <a:spcPts val="852"/>
              </a:spcBef>
              <a:buSzPct val="59375"/>
              <a:buFont typeface="Wingdings"/>
              <a:buChar char=""/>
              <a:tabLst>
                <a:tab pos="398526" algn="l"/>
              </a:tabLst>
            </a:pPr>
            <a:r>
              <a:rPr sz="1920" dirty="0">
                <a:latin typeface="Calibri"/>
                <a:cs typeface="Calibri"/>
              </a:rPr>
              <a:t>Any</a:t>
            </a:r>
            <a:r>
              <a:rPr sz="1920" spc="-42" dirty="0">
                <a:latin typeface="Calibri"/>
                <a:cs typeface="Calibri"/>
              </a:rPr>
              <a:t> </a:t>
            </a:r>
            <a:r>
              <a:rPr sz="1920" dirty="0">
                <a:latin typeface="Calibri"/>
                <a:cs typeface="Calibri"/>
              </a:rPr>
              <a:t>amount</a:t>
            </a:r>
            <a:r>
              <a:rPr sz="1920" spc="-36" dirty="0">
                <a:latin typeface="Calibri"/>
                <a:cs typeface="Calibri"/>
              </a:rPr>
              <a:t> </a:t>
            </a:r>
            <a:r>
              <a:rPr sz="1920" dirty="0">
                <a:latin typeface="Calibri"/>
                <a:cs typeface="Calibri"/>
              </a:rPr>
              <a:t>already</a:t>
            </a:r>
            <a:r>
              <a:rPr sz="1920" spc="-30" dirty="0">
                <a:latin typeface="Calibri"/>
                <a:cs typeface="Calibri"/>
              </a:rPr>
              <a:t> </a:t>
            </a:r>
            <a:r>
              <a:rPr sz="1920" dirty="0">
                <a:latin typeface="Calibri"/>
                <a:cs typeface="Calibri"/>
              </a:rPr>
              <a:t>credited</a:t>
            </a:r>
            <a:r>
              <a:rPr sz="1920" spc="-24" dirty="0">
                <a:latin typeface="Calibri"/>
                <a:cs typeface="Calibri"/>
              </a:rPr>
              <a:t> </a:t>
            </a:r>
            <a:r>
              <a:rPr sz="1920" dirty="0">
                <a:latin typeface="Calibri"/>
                <a:cs typeface="Calibri"/>
              </a:rPr>
              <a:t>in</a:t>
            </a:r>
            <a:r>
              <a:rPr sz="1920" spc="-48" dirty="0">
                <a:latin typeface="Calibri"/>
                <a:cs typeface="Calibri"/>
              </a:rPr>
              <a:t> </a:t>
            </a:r>
            <a:r>
              <a:rPr sz="1920" dirty="0">
                <a:latin typeface="Calibri"/>
                <a:cs typeface="Calibri"/>
              </a:rPr>
              <a:t>P&amp;L</a:t>
            </a:r>
            <a:r>
              <a:rPr sz="1920" spc="-36" dirty="0">
                <a:latin typeface="Calibri"/>
                <a:cs typeface="Calibri"/>
              </a:rPr>
              <a:t> </a:t>
            </a:r>
            <a:r>
              <a:rPr sz="1920" dirty="0">
                <a:latin typeface="Calibri"/>
                <a:cs typeface="Calibri"/>
              </a:rPr>
              <a:t>A/c</a:t>
            </a:r>
            <a:r>
              <a:rPr sz="1920" spc="-42" dirty="0">
                <a:latin typeface="Calibri"/>
                <a:cs typeface="Calibri"/>
              </a:rPr>
              <a:t> </a:t>
            </a:r>
            <a:r>
              <a:rPr sz="1920" dirty="0">
                <a:latin typeface="Calibri"/>
                <a:cs typeface="Calibri"/>
              </a:rPr>
              <a:t>is</a:t>
            </a:r>
            <a:r>
              <a:rPr sz="1920" spc="-54" dirty="0">
                <a:latin typeface="Calibri"/>
                <a:cs typeface="Calibri"/>
              </a:rPr>
              <a:t> </a:t>
            </a:r>
            <a:r>
              <a:rPr sz="1920" dirty="0">
                <a:latin typeface="Calibri"/>
                <a:cs typeface="Calibri"/>
              </a:rPr>
              <a:t>to</a:t>
            </a:r>
            <a:r>
              <a:rPr sz="1920" spc="-24" dirty="0">
                <a:latin typeface="Calibri"/>
                <a:cs typeface="Calibri"/>
              </a:rPr>
              <a:t> </a:t>
            </a:r>
            <a:r>
              <a:rPr sz="1920" dirty="0">
                <a:latin typeface="Calibri"/>
                <a:cs typeface="Calibri"/>
              </a:rPr>
              <a:t>be</a:t>
            </a:r>
            <a:r>
              <a:rPr sz="1920" spc="-30" dirty="0">
                <a:latin typeface="Calibri"/>
                <a:cs typeface="Calibri"/>
              </a:rPr>
              <a:t> </a:t>
            </a:r>
            <a:r>
              <a:rPr sz="1920" spc="-12" dirty="0">
                <a:latin typeface="Calibri"/>
                <a:cs typeface="Calibri"/>
              </a:rPr>
              <a:t>reported</a:t>
            </a:r>
            <a:r>
              <a:rPr sz="1920" spc="-6" dirty="0">
                <a:latin typeface="Calibri"/>
                <a:cs typeface="Calibri"/>
              </a:rPr>
              <a:t> </a:t>
            </a:r>
            <a:r>
              <a:rPr sz="1920" dirty="0">
                <a:latin typeface="Calibri"/>
                <a:cs typeface="Calibri"/>
              </a:rPr>
              <a:t>in</a:t>
            </a:r>
            <a:r>
              <a:rPr sz="1920" spc="-48" dirty="0">
                <a:latin typeface="Calibri"/>
                <a:cs typeface="Calibri"/>
              </a:rPr>
              <a:t> </a:t>
            </a:r>
            <a:r>
              <a:rPr sz="1920" dirty="0">
                <a:latin typeface="Calibri"/>
                <a:cs typeface="Calibri"/>
              </a:rPr>
              <a:t>this</a:t>
            </a:r>
            <a:r>
              <a:rPr sz="1920" spc="-54" dirty="0">
                <a:latin typeface="Calibri"/>
                <a:cs typeface="Calibri"/>
              </a:rPr>
              <a:t> </a:t>
            </a:r>
            <a:r>
              <a:rPr sz="1920" spc="-12" dirty="0">
                <a:latin typeface="Calibri"/>
                <a:cs typeface="Calibri"/>
              </a:rPr>
              <a:t>Clause.</a:t>
            </a:r>
            <a:endParaRPr sz="1920">
              <a:latin typeface="Calibri"/>
              <a:cs typeface="Calibri"/>
            </a:endParaRPr>
          </a:p>
          <a:p>
            <a:pPr marL="398526" indent="-383286">
              <a:spcBef>
                <a:spcPts val="834"/>
              </a:spcBef>
              <a:buSzPct val="59375"/>
              <a:buFont typeface="Wingdings"/>
              <a:buChar char=""/>
              <a:tabLst>
                <a:tab pos="398526" algn="l"/>
              </a:tabLst>
            </a:pPr>
            <a:r>
              <a:rPr sz="1920" spc="-12" dirty="0">
                <a:latin typeface="Calibri"/>
                <a:cs typeface="Calibri"/>
              </a:rPr>
              <a:t>Computation</a:t>
            </a:r>
            <a:r>
              <a:rPr sz="1920" spc="-36" dirty="0">
                <a:latin typeface="Calibri"/>
                <a:cs typeface="Calibri"/>
              </a:rPr>
              <a:t> </a:t>
            </a:r>
            <a:r>
              <a:rPr sz="1920" dirty="0">
                <a:latin typeface="Calibri"/>
                <a:cs typeface="Calibri"/>
              </a:rPr>
              <a:t>of</a:t>
            </a:r>
            <a:r>
              <a:rPr sz="1920" spc="-30" dirty="0">
                <a:latin typeface="Calibri"/>
                <a:cs typeface="Calibri"/>
              </a:rPr>
              <a:t> </a:t>
            </a:r>
            <a:r>
              <a:rPr sz="1920" dirty="0">
                <a:latin typeface="Calibri"/>
                <a:cs typeface="Calibri"/>
              </a:rPr>
              <a:t>chargeable</a:t>
            </a:r>
            <a:r>
              <a:rPr sz="1920" spc="-30" dirty="0">
                <a:latin typeface="Calibri"/>
                <a:cs typeface="Calibri"/>
              </a:rPr>
              <a:t> </a:t>
            </a:r>
            <a:r>
              <a:rPr sz="1920" dirty="0">
                <a:latin typeface="Calibri"/>
                <a:cs typeface="Calibri"/>
              </a:rPr>
              <a:t>profit</a:t>
            </a:r>
            <a:r>
              <a:rPr sz="1920" spc="-24" dirty="0">
                <a:latin typeface="Calibri"/>
                <a:cs typeface="Calibri"/>
              </a:rPr>
              <a:t> </a:t>
            </a:r>
            <a:r>
              <a:rPr sz="1920" dirty="0">
                <a:latin typeface="Calibri"/>
                <a:cs typeface="Calibri"/>
              </a:rPr>
              <a:t>to</a:t>
            </a:r>
            <a:r>
              <a:rPr sz="1920" spc="-36" dirty="0">
                <a:latin typeface="Calibri"/>
                <a:cs typeface="Calibri"/>
              </a:rPr>
              <a:t> </a:t>
            </a:r>
            <a:r>
              <a:rPr sz="1920" dirty="0">
                <a:latin typeface="Calibri"/>
                <a:cs typeface="Calibri"/>
              </a:rPr>
              <a:t>be</a:t>
            </a:r>
            <a:r>
              <a:rPr sz="1920" spc="-24" dirty="0">
                <a:latin typeface="Calibri"/>
                <a:cs typeface="Calibri"/>
              </a:rPr>
              <a:t> </a:t>
            </a:r>
            <a:r>
              <a:rPr sz="1920" spc="-12" dirty="0">
                <a:latin typeface="Calibri"/>
                <a:cs typeface="Calibri"/>
              </a:rPr>
              <a:t>reported</a:t>
            </a:r>
            <a:r>
              <a:rPr sz="1920" spc="6" dirty="0">
                <a:latin typeface="Calibri"/>
                <a:cs typeface="Calibri"/>
              </a:rPr>
              <a:t> </a:t>
            </a:r>
            <a:r>
              <a:rPr sz="1920" dirty="0">
                <a:latin typeface="Calibri"/>
                <a:cs typeface="Calibri"/>
              </a:rPr>
              <a:t>in</a:t>
            </a:r>
            <a:r>
              <a:rPr sz="1920" spc="-48" dirty="0">
                <a:latin typeface="Calibri"/>
                <a:cs typeface="Calibri"/>
              </a:rPr>
              <a:t> </a:t>
            </a:r>
            <a:r>
              <a:rPr sz="1920" dirty="0">
                <a:latin typeface="Calibri"/>
                <a:cs typeface="Calibri"/>
              </a:rPr>
              <a:t>this</a:t>
            </a:r>
            <a:r>
              <a:rPr sz="1920" spc="-36" dirty="0">
                <a:latin typeface="Calibri"/>
                <a:cs typeface="Calibri"/>
              </a:rPr>
              <a:t> </a:t>
            </a:r>
            <a:r>
              <a:rPr sz="1920" spc="-12" dirty="0">
                <a:latin typeface="Calibri"/>
                <a:cs typeface="Calibri"/>
              </a:rPr>
              <a:t>Clause.</a:t>
            </a:r>
            <a:endParaRPr sz="1920">
              <a:latin typeface="Calibri"/>
              <a:cs typeface="Calibri"/>
            </a:endParaRPr>
          </a:p>
          <a:p>
            <a:pPr marL="397764" marR="7620" indent="-383286" algn="just">
              <a:spcBef>
                <a:spcPts val="834"/>
              </a:spcBef>
              <a:buSzPct val="59375"/>
              <a:buFont typeface="Wingdings"/>
              <a:buChar char=""/>
              <a:tabLst>
                <a:tab pos="397764" algn="l"/>
              </a:tabLst>
            </a:pPr>
            <a:r>
              <a:rPr sz="1920" dirty="0">
                <a:latin typeface="Calibri"/>
                <a:cs typeface="Calibri"/>
              </a:rPr>
              <a:t>CIT</a:t>
            </a:r>
            <a:r>
              <a:rPr sz="1920" spc="216" dirty="0">
                <a:latin typeface="Calibri"/>
                <a:cs typeface="Calibri"/>
              </a:rPr>
              <a:t> </a:t>
            </a:r>
            <a:r>
              <a:rPr sz="1920" dirty="0">
                <a:latin typeface="Calibri"/>
                <a:cs typeface="Calibri"/>
              </a:rPr>
              <a:t>v.</a:t>
            </a:r>
            <a:r>
              <a:rPr sz="1920" spc="222" dirty="0">
                <a:latin typeface="Calibri"/>
                <a:cs typeface="Calibri"/>
              </a:rPr>
              <a:t> </a:t>
            </a:r>
            <a:r>
              <a:rPr sz="1920" dirty="0">
                <a:latin typeface="Calibri"/>
                <a:cs typeface="Calibri"/>
              </a:rPr>
              <a:t>Sugauli</a:t>
            </a:r>
            <a:r>
              <a:rPr sz="1920" spc="222" dirty="0">
                <a:latin typeface="Calibri"/>
                <a:cs typeface="Calibri"/>
              </a:rPr>
              <a:t> </a:t>
            </a:r>
            <a:r>
              <a:rPr sz="1920" dirty="0">
                <a:latin typeface="Calibri"/>
                <a:cs typeface="Calibri"/>
              </a:rPr>
              <a:t>Sugar</a:t>
            </a:r>
            <a:r>
              <a:rPr sz="1920" spc="228" dirty="0">
                <a:latin typeface="Calibri"/>
                <a:cs typeface="Calibri"/>
              </a:rPr>
              <a:t> </a:t>
            </a:r>
            <a:r>
              <a:rPr sz="1920" dirty="0">
                <a:latin typeface="Calibri"/>
                <a:cs typeface="Calibri"/>
              </a:rPr>
              <a:t>Works</a:t>
            </a:r>
            <a:r>
              <a:rPr sz="1920" spc="228" dirty="0">
                <a:latin typeface="Calibri"/>
                <a:cs typeface="Calibri"/>
              </a:rPr>
              <a:t> </a:t>
            </a:r>
            <a:r>
              <a:rPr sz="1920" dirty="0">
                <a:latin typeface="Calibri"/>
                <a:cs typeface="Calibri"/>
              </a:rPr>
              <a:t>(P.)</a:t>
            </a:r>
            <a:r>
              <a:rPr sz="1920" spc="216" dirty="0">
                <a:latin typeface="Calibri"/>
                <a:cs typeface="Calibri"/>
              </a:rPr>
              <a:t> </a:t>
            </a:r>
            <a:r>
              <a:rPr sz="1920" dirty="0">
                <a:latin typeface="Calibri"/>
                <a:cs typeface="Calibri"/>
              </a:rPr>
              <a:t>Ltd.</a:t>
            </a:r>
            <a:r>
              <a:rPr sz="1920" spc="210" dirty="0">
                <a:latin typeface="Calibri"/>
                <a:cs typeface="Calibri"/>
              </a:rPr>
              <a:t> </a:t>
            </a:r>
            <a:r>
              <a:rPr sz="1920" dirty="0">
                <a:latin typeface="Calibri"/>
                <a:cs typeface="Calibri"/>
              </a:rPr>
              <a:t>[1999]</a:t>
            </a:r>
            <a:r>
              <a:rPr sz="1920" spc="222" dirty="0">
                <a:latin typeface="Calibri"/>
                <a:cs typeface="Calibri"/>
              </a:rPr>
              <a:t> </a:t>
            </a:r>
            <a:r>
              <a:rPr sz="1920" dirty="0">
                <a:latin typeface="Calibri"/>
                <a:cs typeface="Calibri"/>
              </a:rPr>
              <a:t>236</a:t>
            </a:r>
            <a:r>
              <a:rPr sz="1920" spc="210" dirty="0">
                <a:latin typeface="Calibri"/>
                <a:cs typeface="Calibri"/>
              </a:rPr>
              <a:t> </a:t>
            </a:r>
            <a:r>
              <a:rPr sz="1920" dirty="0">
                <a:latin typeface="Calibri"/>
                <a:cs typeface="Calibri"/>
              </a:rPr>
              <a:t>ITR</a:t>
            </a:r>
            <a:r>
              <a:rPr sz="1920" spc="228" dirty="0">
                <a:latin typeface="Calibri"/>
                <a:cs typeface="Calibri"/>
              </a:rPr>
              <a:t> </a:t>
            </a:r>
            <a:r>
              <a:rPr sz="1920" dirty="0">
                <a:latin typeface="Calibri"/>
                <a:cs typeface="Calibri"/>
              </a:rPr>
              <a:t>518/102</a:t>
            </a:r>
            <a:r>
              <a:rPr sz="1920" spc="210" dirty="0">
                <a:latin typeface="Calibri"/>
                <a:cs typeface="Calibri"/>
              </a:rPr>
              <a:t> </a:t>
            </a:r>
            <a:r>
              <a:rPr sz="1920" dirty="0">
                <a:latin typeface="Calibri"/>
                <a:cs typeface="Calibri"/>
              </a:rPr>
              <a:t>Taxman</a:t>
            </a:r>
            <a:r>
              <a:rPr sz="1920" spc="216" dirty="0">
                <a:latin typeface="Calibri"/>
                <a:cs typeface="Calibri"/>
              </a:rPr>
              <a:t> </a:t>
            </a:r>
            <a:r>
              <a:rPr sz="1920" dirty="0">
                <a:latin typeface="Calibri"/>
                <a:cs typeface="Calibri"/>
              </a:rPr>
              <a:t>713</a:t>
            </a:r>
            <a:r>
              <a:rPr sz="1920" spc="222" dirty="0">
                <a:latin typeface="Calibri"/>
                <a:cs typeface="Calibri"/>
              </a:rPr>
              <a:t> </a:t>
            </a:r>
            <a:r>
              <a:rPr sz="1920" dirty="0">
                <a:latin typeface="Calibri"/>
                <a:cs typeface="Calibri"/>
              </a:rPr>
              <a:t>(SC),</a:t>
            </a:r>
            <a:r>
              <a:rPr sz="1920" spc="216" dirty="0">
                <a:latin typeface="Calibri"/>
                <a:cs typeface="Calibri"/>
              </a:rPr>
              <a:t> </a:t>
            </a:r>
            <a:r>
              <a:rPr sz="1920" dirty="0">
                <a:latin typeface="Calibri"/>
                <a:cs typeface="Calibri"/>
              </a:rPr>
              <a:t>Hon'ble</a:t>
            </a:r>
            <a:r>
              <a:rPr sz="1920" spc="228" dirty="0">
                <a:latin typeface="Calibri"/>
                <a:cs typeface="Calibri"/>
              </a:rPr>
              <a:t> </a:t>
            </a:r>
            <a:r>
              <a:rPr sz="1920" spc="-12" dirty="0">
                <a:latin typeface="Calibri"/>
                <a:cs typeface="Calibri"/>
              </a:rPr>
              <a:t>Supreme </a:t>
            </a:r>
            <a:r>
              <a:rPr sz="1920" dirty="0">
                <a:latin typeface="Calibri"/>
                <a:cs typeface="Calibri"/>
              </a:rPr>
              <a:t>court</a:t>
            </a:r>
            <a:r>
              <a:rPr sz="1920" spc="521" dirty="0">
                <a:latin typeface="Calibri"/>
                <a:cs typeface="Calibri"/>
              </a:rPr>
              <a:t> </a:t>
            </a:r>
            <a:r>
              <a:rPr sz="1920" dirty="0">
                <a:latin typeface="Calibri"/>
                <a:cs typeface="Calibri"/>
              </a:rPr>
              <a:t>came</a:t>
            </a:r>
            <a:r>
              <a:rPr sz="1920" spc="510" dirty="0">
                <a:latin typeface="Calibri"/>
                <a:cs typeface="Calibri"/>
              </a:rPr>
              <a:t> </a:t>
            </a:r>
            <a:r>
              <a:rPr sz="1920" dirty="0">
                <a:latin typeface="Calibri"/>
                <a:cs typeface="Calibri"/>
              </a:rPr>
              <a:t>to</a:t>
            </a:r>
            <a:r>
              <a:rPr sz="1920" spc="516" dirty="0">
                <a:latin typeface="Calibri"/>
                <a:cs typeface="Calibri"/>
              </a:rPr>
              <a:t> </a:t>
            </a:r>
            <a:r>
              <a:rPr sz="1920" dirty="0">
                <a:latin typeface="Calibri"/>
                <a:cs typeface="Calibri"/>
              </a:rPr>
              <a:t>the</a:t>
            </a:r>
            <a:r>
              <a:rPr sz="1920" spc="510" dirty="0">
                <a:latin typeface="Calibri"/>
                <a:cs typeface="Calibri"/>
              </a:rPr>
              <a:t> </a:t>
            </a:r>
            <a:r>
              <a:rPr sz="1920" dirty="0">
                <a:latin typeface="Calibri"/>
                <a:cs typeface="Calibri"/>
              </a:rPr>
              <a:t>conclusion</a:t>
            </a:r>
            <a:r>
              <a:rPr sz="1920" spc="516" dirty="0">
                <a:latin typeface="Calibri"/>
                <a:cs typeface="Calibri"/>
              </a:rPr>
              <a:t> </a:t>
            </a:r>
            <a:r>
              <a:rPr sz="1920" dirty="0">
                <a:latin typeface="Calibri"/>
                <a:cs typeface="Calibri"/>
              </a:rPr>
              <a:t>that</a:t>
            </a:r>
            <a:r>
              <a:rPr sz="1920" spc="510" dirty="0">
                <a:latin typeface="Calibri"/>
                <a:cs typeface="Calibri"/>
              </a:rPr>
              <a:t> </a:t>
            </a:r>
            <a:r>
              <a:rPr sz="1920" dirty="0">
                <a:latin typeface="Calibri"/>
                <a:cs typeface="Calibri"/>
              </a:rPr>
              <a:t>after</a:t>
            </a:r>
            <a:r>
              <a:rPr sz="1920" spc="510" dirty="0">
                <a:latin typeface="Calibri"/>
                <a:cs typeface="Calibri"/>
              </a:rPr>
              <a:t> </a:t>
            </a:r>
            <a:r>
              <a:rPr sz="1920" dirty="0">
                <a:latin typeface="Calibri"/>
                <a:cs typeface="Calibri"/>
              </a:rPr>
              <a:t>expiry</a:t>
            </a:r>
            <a:r>
              <a:rPr sz="1920" spc="510" dirty="0">
                <a:latin typeface="Calibri"/>
                <a:cs typeface="Calibri"/>
              </a:rPr>
              <a:t> </a:t>
            </a:r>
            <a:r>
              <a:rPr sz="1920" dirty="0">
                <a:latin typeface="Calibri"/>
                <a:cs typeface="Calibri"/>
              </a:rPr>
              <a:t>of</a:t>
            </a:r>
            <a:r>
              <a:rPr sz="1920" spc="528" dirty="0">
                <a:latin typeface="Calibri"/>
                <a:cs typeface="Calibri"/>
              </a:rPr>
              <a:t> </a:t>
            </a:r>
            <a:r>
              <a:rPr sz="1920" dirty="0">
                <a:latin typeface="Calibri"/>
                <a:cs typeface="Calibri"/>
              </a:rPr>
              <a:t>limitation</a:t>
            </a:r>
            <a:r>
              <a:rPr sz="1920" spc="510" dirty="0">
                <a:latin typeface="Calibri"/>
                <a:cs typeface="Calibri"/>
              </a:rPr>
              <a:t> </a:t>
            </a:r>
            <a:r>
              <a:rPr sz="1920" dirty="0">
                <a:latin typeface="Calibri"/>
                <a:cs typeface="Calibri"/>
              </a:rPr>
              <a:t>period,</a:t>
            </a:r>
            <a:r>
              <a:rPr sz="1920" spc="521" dirty="0">
                <a:latin typeface="Calibri"/>
                <a:cs typeface="Calibri"/>
              </a:rPr>
              <a:t> </a:t>
            </a:r>
            <a:r>
              <a:rPr sz="1920" dirty="0">
                <a:latin typeface="Calibri"/>
                <a:cs typeface="Calibri"/>
              </a:rPr>
              <a:t>a</a:t>
            </a:r>
            <a:r>
              <a:rPr sz="1920" spc="521" dirty="0">
                <a:latin typeface="Calibri"/>
                <a:cs typeface="Calibri"/>
              </a:rPr>
              <a:t> </a:t>
            </a:r>
            <a:r>
              <a:rPr sz="1920" dirty="0">
                <a:latin typeface="Calibri"/>
                <a:cs typeface="Calibri"/>
              </a:rPr>
              <a:t>debt</a:t>
            </a:r>
            <a:r>
              <a:rPr sz="1920" spc="521" dirty="0">
                <a:latin typeface="Calibri"/>
                <a:cs typeface="Calibri"/>
              </a:rPr>
              <a:t> </a:t>
            </a:r>
            <a:r>
              <a:rPr sz="1920" dirty="0">
                <a:latin typeface="Calibri"/>
                <a:cs typeface="Calibri"/>
              </a:rPr>
              <a:t>does</a:t>
            </a:r>
            <a:r>
              <a:rPr sz="1920" spc="510" dirty="0">
                <a:latin typeface="Calibri"/>
                <a:cs typeface="Calibri"/>
              </a:rPr>
              <a:t> </a:t>
            </a:r>
            <a:r>
              <a:rPr sz="1920" dirty="0">
                <a:latin typeface="Calibri"/>
                <a:cs typeface="Calibri"/>
              </a:rPr>
              <a:t>not</a:t>
            </a:r>
            <a:r>
              <a:rPr sz="1920" spc="540" dirty="0">
                <a:latin typeface="Calibri"/>
                <a:cs typeface="Calibri"/>
              </a:rPr>
              <a:t> </a:t>
            </a:r>
            <a:r>
              <a:rPr sz="1920" spc="-12" dirty="0">
                <a:latin typeface="Calibri"/>
                <a:cs typeface="Calibri"/>
              </a:rPr>
              <a:t>stand </a:t>
            </a:r>
            <a:r>
              <a:rPr sz="1920" dirty="0">
                <a:latin typeface="Calibri"/>
                <a:cs typeface="Calibri"/>
              </a:rPr>
              <a:t>extinguished,</a:t>
            </a:r>
            <a:r>
              <a:rPr sz="1920" spc="-12" dirty="0">
                <a:latin typeface="Calibri"/>
                <a:cs typeface="Calibri"/>
              </a:rPr>
              <a:t> </a:t>
            </a:r>
            <a:r>
              <a:rPr sz="1920" dirty="0">
                <a:latin typeface="Calibri"/>
                <a:cs typeface="Calibri"/>
              </a:rPr>
              <a:t>but</a:t>
            </a:r>
            <a:r>
              <a:rPr sz="1920" spc="-12" dirty="0">
                <a:latin typeface="Calibri"/>
                <a:cs typeface="Calibri"/>
              </a:rPr>
              <a:t> </a:t>
            </a:r>
            <a:r>
              <a:rPr sz="1920" dirty="0">
                <a:latin typeface="Calibri"/>
                <a:cs typeface="Calibri"/>
              </a:rPr>
              <a:t>it only</a:t>
            </a:r>
            <a:r>
              <a:rPr sz="1920" spc="-6" dirty="0">
                <a:latin typeface="Calibri"/>
                <a:cs typeface="Calibri"/>
              </a:rPr>
              <a:t> </a:t>
            </a:r>
            <a:r>
              <a:rPr sz="1920" dirty="0">
                <a:latin typeface="Calibri"/>
                <a:cs typeface="Calibri"/>
              </a:rPr>
              <a:t>bars the</a:t>
            </a:r>
            <a:r>
              <a:rPr sz="1920" spc="-12" dirty="0">
                <a:latin typeface="Calibri"/>
                <a:cs typeface="Calibri"/>
              </a:rPr>
              <a:t> </a:t>
            </a:r>
            <a:r>
              <a:rPr sz="1920" dirty="0">
                <a:latin typeface="Calibri"/>
                <a:cs typeface="Calibri"/>
              </a:rPr>
              <a:t>creditors from</a:t>
            </a:r>
            <a:r>
              <a:rPr sz="1920" spc="-18" dirty="0">
                <a:latin typeface="Calibri"/>
                <a:cs typeface="Calibri"/>
              </a:rPr>
              <a:t> </a:t>
            </a:r>
            <a:r>
              <a:rPr sz="1920" dirty="0">
                <a:latin typeface="Calibri"/>
                <a:cs typeface="Calibri"/>
              </a:rPr>
              <a:t>taking</a:t>
            </a:r>
            <a:r>
              <a:rPr sz="1920" spc="-12" dirty="0">
                <a:latin typeface="Calibri"/>
                <a:cs typeface="Calibri"/>
              </a:rPr>
              <a:t> </a:t>
            </a:r>
            <a:r>
              <a:rPr sz="1920" dirty="0">
                <a:latin typeface="Calibri"/>
                <a:cs typeface="Calibri"/>
              </a:rPr>
              <a:t>recourse</a:t>
            </a:r>
            <a:r>
              <a:rPr sz="1920" spc="-6" dirty="0">
                <a:latin typeface="Calibri"/>
                <a:cs typeface="Calibri"/>
              </a:rPr>
              <a:t> </a:t>
            </a:r>
            <a:r>
              <a:rPr sz="1920" dirty="0">
                <a:latin typeface="Calibri"/>
                <a:cs typeface="Calibri"/>
              </a:rPr>
              <a:t>to a legal</a:t>
            </a:r>
            <a:r>
              <a:rPr sz="1920" spc="-12" dirty="0">
                <a:latin typeface="Calibri"/>
                <a:cs typeface="Calibri"/>
              </a:rPr>
              <a:t> </a:t>
            </a:r>
            <a:r>
              <a:rPr sz="1920" dirty="0">
                <a:latin typeface="Calibri"/>
                <a:cs typeface="Calibri"/>
              </a:rPr>
              <a:t>remedy</a:t>
            </a:r>
            <a:r>
              <a:rPr sz="1920" spc="-6" dirty="0">
                <a:latin typeface="Calibri"/>
                <a:cs typeface="Calibri"/>
              </a:rPr>
              <a:t> </a:t>
            </a:r>
            <a:r>
              <a:rPr sz="1920" dirty="0">
                <a:latin typeface="Calibri"/>
                <a:cs typeface="Calibri"/>
              </a:rPr>
              <a:t>for</a:t>
            </a:r>
            <a:r>
              <a:rPr sz="1920" spc="-12" dirty="0">
                <a:latin typeface="Calibri"/>
                <a:cs typeface="Calibri"/>
              </a:rPr>
              <a:t> enforcement </a:t>
            </a:r>
            <a:r>
              <a:rPr sz="1920" dirty="0">
                <a:latin typeface="Calibri"/>
                <a:cs typeface="Calibri"/>
              </a:rPr>
              <a:t>of</a:t>
            </a:r>
            <a:r>
              <a:rPr sz="1920" spc="-6" dirty="0">
                <a:latin typeface="Calibri"/>
                <a:cs typeface="Calibri"/>
              </a:rPr>
              <a:t> </a:t>
            </a:r>
            <a:r>
              <a:rPr sz="1920" dirty="0">
                <a:latin typeface="Calibri"/>
                <a:cs typeface="Calibri"/>
              </a:rPr>
              <a:t>the</a:t>
            </a:r>
            <a:r>
              <a:rPr sz="1920" spc="-30" dirty="0">
                <a:latin typeface="Calibri"/>
                <a:cs typeface="Calibri"/>
              </a:rPr>
              <a:t> </a:t>
            </a:r>
            <a:r>
              <a:rPr sz="1920" spc="-24" dirty="0">
                <a:latin typeface="Calibri"/>
                <a:cs typeface="Calibri"/>
              </a:rPr>
              <a:t>debt.</a:t>
            </a:r>
            <a:endParaRPr sz="1920">
              <a:latin typeface="Calibri"/>
              <a:cs typeface="Calibri"/>
            </a:endParaRPr>
          </a:p>
          <a:p>
            <a:pPr marL="397764" marR="6096" indent="-383286" algn="just">
              <a:spcBef>
                <a:spcPts val="852"/>
              </a:spcBef>
              <a:buSzPct val="59375"/>
              <a:buFont typeface="Wingdings"/>
              <a:buChar char=""/>
              <a:tabLst>
                <a:tab pos="399288" algn="l"/>
              </a:tabLst>
            </a:pPr>
            <a:r>
              <a:rPr sz="1920" dirty="0">
                <a:latin typeface="Calibri"/>
                <a:cs typeface="Calibri"/>
              </a:rPr>
              <a:t>In</a:t>
            </a:r>
            <a:r>
              <a:rPr sz="1920" spc="18" dirty="0">
                <a:latin typeface="Calibri"/>
                <a:cs typeface="Calibri"/>
              </a:rPr>
              <a:t> </a:t>
            </a:r>
            <a:r>
              <a:rPr sz="1920" dirty="0">
                <a:latin typeface="Calibri"/>
                <a:cs typeface="Calibri"/>
              </a:rPr>
              <a:t>case</a:t>
            </a:r>
            <a:r>
              <a:rPr sz="1920" spc="12" dirty="0">
                <a:latin typeface="Calibri"/>
                <a:cs typeface="Calibri"/>
              </a:rPr>
              <a:t> </a:t>
            </a:r>
            <a:r>
              <a:rPr sz="1920" dirty="0">
                <a:latin typeface="Calibri"/>
                <a:cs typeface="Calibri"/>
              </a:rPr>
              <a:t>the</a:t>
            </a:r>
            <a:r>
              <a:rPr sz="1920" spc="30" dirty="0">
                <a:latin typeface="Calibri"/>
                <a:cs typeface="Calibri"/>
              </a:rPr>
              <a:t> </a:t>
            </a:r>
            <a:r>
              <a:rPr sz="1920" dirty="0">
                <a:latin typeface="Calibri"/>
                <a:cs typeface="Calibri"/>
              </a:rPr>
              <a:t>amount</a:t>
            </a:r>
            <a:r>
              <a:rPr sz="1920" spc="30" dirty="0">
                <a:latin typeface="Calibri"/>
                <a:cs typeface="Calibri"/>
              </a:rPr>
              <a:t> </a:t>
            </a:r>
            <a:r>
              <a:rPr sz="1920" dirty="0">
                <a:latin typeface="Calibri"/>
                <a:cs typeface="Calibri"/>
              </a:rPr>
              <a:t>given</a:t>
            </a:r>
            <a:r>
              <a:rPr sz="1920" spc="18" dirty="0">
                <a:latin typeface="Calibri"/>
                <a:cs typeface="Calibri"/>
              </a:rPr>
              <a:t> </a:t>
            </a:r>
            <a:r>
              <a:rPr sz="1920" dirty="0">
                <a:latin typeface="Calibri"/>
                <a:cs typeface="Calibri"/>
              </a:rPr>
              <a:t>in</a:t>
            </a:r>
            <a:r>
              <a:rPr sz="1920" spc="18" dirty="0">
                <a:latin typeface="Calibri"/>
                <a:cs typeface="Calibri"/>
              </a:rPr>
              <a:t> </a:t>
            </a:r>
            <a:r>
              <a:rPr sz="1920" dirty="0">
                <a:latin typeface="Calibri"/>
                <a:cs typeface="Calibri"/>
              </a:rPr>
              <a:t>this</a:t>
            </a:r>
            <a:r>
              <a:rPr sz="1920" spc="18" dirty="0">
                <a:latin typeface="Calibri"/>
                <a:cs typeface="Calibri"/>
              </a:rPr>
              <a:t> </a:t>
            </a:r>
            <a:r>
              <a:rPr sz="1920" dirty="0">
                <a:latin typeface="Calibri"/>
                <a:cs typeface="Calibri"/>
              </a:rPr>
              <a:t>clause</a:t>
            </a:r>
            <a:r>
              <a:rPr sz="1920" spc="36" dirty="0">
                <a:latin typeface="Calibri"/>
                <a:cs typeface="Calibri"/>
              </a:rPr>
              <a:t> </a:t>
            </a:r>
            <a:r>
              <a:rPr sz="1920" dirty="0">
                <a:latin typeface="Calibri"/>
                <a:cs typeface="Calibri"/>
              </a:rPr>
              <a:t>regarding</a:t>
            </a:r>
            <a:r>
              <a:rPr sz="1920" spc="24" dirty="0">
                <a:latin typeface="Calibri"/>
                <a:cs typeface="Calibri"/>
              </a:rPr>
              <a:t> </a:t>
            </a:r>
            <a:r>
              <a:rPr sz="1920" dirty="0">
                <a:latin typeface="Calibri"/>
                <a:cs typeface="Calibri"/>
              </a:rPr>
              <a:t>section</a:t>
            </a:r>
            <a:r>
              <a:rPr sz="1920" spc="18" dirty="0">
                <a:latin typeface="Calibri"/>
                <a:cs typeface="Calibri"/>
              </a:rPr>
              <a:t> </a:t>
            </a:r>
            <a:r>
              <a:rPr sz="1920" dirty="0">
                <a:latin typeface="Calibri"/>
                <a:cs typeface="Calibri"/>
              </a:rPr>
              <a:t>41</a:t>
            </a:r>
            <a:r>
              <a:rPr sz="1920" spc="24" dirty="0">
                <a:latin typeface="Calibri"/>
                <a:cs typeface="Calibri"/>
              </a:rPr>
              <a:t> </a:t>
            </a:r>
            <a:r>
              <a:rPr sz="1920" dirty="0">
                <a:latin typeface="Calibri"/>
                <a:cs typeface="Calibri"/>
              </a:rPr>
              <a:t>of</a:t>
            </a:r>
            <a:r>
              <a:rPr sz="1920" spc="36" dirty="0">
                <a:latin typeface="Calibri"/>
                <a:cs typeface="Calibri"/>
              </a:rPr>
              <a:t> </a:t>
            </a:r>
            <a:r>
              <a:rPr sz="1920" dirty="0">
                <a:latin typeface="Calibri"/>
                <a:cs typeface="Calibri"/>
              </a:rPr>
              <a:t>the</a:t>
            </a:r>
            <a:r>
              <a:rPr sz="1920" spc="36" dirty="0">
                <a:latin typeface="Calibri"/>
                <a:cs typeface="Calibri"/>
              </a:rPr>
              <a:t> </a:t>
            </a:r>
            <a:r>
              <a:rPr sz="1920" dirty="0">
                <a:latin typeface="Calibri"/>
                <a:cs typeface="Calibri"/>
              </a:rPr>
              <a:t>Act</a:t>
            </a:r>
            <a:r>
              <a:rPr sz="1920" spc="24" dirty="0">
                <a:latin typeface="Calibri"/>
                <a:cs typeface="Calibri"/>
              </a:rPr>
              <a:t> </a:t>
            </a:r>
            <a:r>
              <a:rPr sz="1920" dirty="0">
                <a:latin typeface="Calibri"/>
                <a:cs typeface="Calibri"/>
              </a:rPr>
              <a:t>is</a:t>
            </a:r>
            <a:r>
              <a:rPr sz="1920" spc="30" dirty="0">
                <a:latin typeface="Calibri"/>
                <a:cs typeface="Calibri"/>
              </a:rPr>
              <a:t> </a:t>
            </a:r>
            <a:r>
              <a:rPr sz="1920" dirty="0">
                <a:latin typeface="Calibri"/>
                <a:cs typeface="Calibri"/>
              </a:rPr>
              <a:t>not</a:t>
            </a:r>
            <a:r>
              <a:rPr sz="1920" spc="36" dirty="0">
                <a:latin typeface="Calibri"/>
                <a:cs typeface="Calibri"/>
              </a:rPr>
              <a:t> </a:t>
            </a:r>
            <a:r>
              <a:rPr sz="1920" dirty="0">
                <a:latin typeface="Calibri"/>
                <a:cs typeface="Calibri"/>
              </a:rPr>
              <a:t>routed</a:t>
            </a:r>
            <a:r>
              <a:rPr sz="1920" spc="18" dirty="0">
                <a:latin typeface="Calibri"/>
                <a:cs typeface="Calibri"/>
              </a:rPr>
              <a:t> </a:t>
            </a:r>
            <a:r>
              <a:rPr sz="1920" dirty="0">
                <a:latin typeface="Calibri"/>
                <a:cs typeface="Calibri"/>
              </a:rPr>
              <a:t>through</a:t>
            </a:r>
            <a:r>
              <a:rPr sz="1920" spc="24" dirty="0">
                <a:latin typeface="Calibri"/>
                <a:cs typeface="Calibri"/>
              </a:rPr>
              <a:t> </a:t>
            </a:r>
            <a:r>
              <a:rPr sz="1920" spc="-12" dirty="0">
                <a:latin typeface="Calibri"/>
                <a:cs typeface="Calibri"/>
              </a:rPr>
              <a:t>profit 	</a:t>
            </a:r>
            <a:r>
              <a:rPr sz="1920" dirty="0">
                <a:latin typeface="Calibri"/>
                <a:cs typeface="Calibri"/>
              </a:rPr>
              <a:t>and</a:t>
            </a:r>
            <a:r>
              <a:rPr sz="1920" spc="78" dirty="0">
                <a:latin typeface="Calibri"/>
                <a:cs typeface="Calibri"/>
              </a:rPr>
              <a:t> </a:t>
            </a:r>
            <a:r>
              <a:rPr sz="1920" dirty="0">
                <a:latin typeface="Calibri"/>
                <a:cs typeface="Calibri"/>
              </a:rPr>
              <a:t>loss</a:t>
            </a:r>
            <a:r>
              <a:rPr sz="1920" spc="72" dirty="0">
                <a:latin typeface="Calibri"/>
                <a:cs typeface="Calibri"/>
              </a:rPr>
              <a:t> </a:t>
            </a:r>
            <a:r>
              <a:rPr sz="1920" dirty="0">
                <a:latin typeface="Calibri"/>
                <a:cs typeface="Calibri"/>
              </a:rPr>
              <a:t>account</a:t>
            </a:r>
            <a:r>
              <a:rPr sz="1920" spc="96" dirty="0">
                <a:latin typeface="Calibri"/>
                <a:cs typeface="Calibri"/>
              </a:rPr>
              <a:t> </a:t>
            </a:r>
            <a:r>
              <a:rPr sz="1920" dirty="0">
                <a:latin typeface="Calibri"/>
                <a:cs typeface="Calibri"/>
              </a:rPr>
              <a:t>or</a:t>
            </a:r>
            <a:r>
              <a:rPr sz="1920" spc="72" dirty="0">
                <a:latin typeface="Calibri"/>
                <a:cs typeface="Calibri"/>
              </a:rPr>
              <a:t> </a:t>
            </a:r>
            <a:r>
              <a:rPr sz="1920" dirty="0">
                <a:latin typeface="Calibri"/>
                <a:cs typeface="Calibri"/>
              </a:rPr>
              <a:t>income</a:t>
            </a:r>
            <a:r>
              <a:rPr sz="1920" spc="90" dirty="0">
                <a:latin typeface="Calibri"/>
                <a:cs typeface="Calibri"/>
              </a:rPr>
              <a:t> </a:t>
            </a:r>
            <a:r>
              <a:rPr sz="1920" dirty="0">
                <a:latin typeface="Calibri"/>
                <a:cs typeface="Calibri"/>
              </a:rPr>
              <a:t>and</a:t>
            </a:r>
            <a:r>
              <a:rPr sz="1920" spc="78" dirty="0">
                <a:latin typeface="Calibri"/>
                <a:cs typeface="Calibri"/>
              </a:rPr>
              <a:t> </a:t>
            </a:r>
            <a:r>
              <a:rPr sz="1920" dirty="0">
                <a:latin typeface="Calibri"/>
                <a:cs typeface="Calibri"/>
              </a:rPr>
              <a:t>expenditure</a:t>
            </a:r>
            <a:r>
              <a:rPr sz="1920" spc="72" dirty="0">
                <a:latin typeface="Calibri"/>
                <a:cs typeface="Calibri"/>
              </a:rPr>
              <a:t> </a:t>
            </a:r>
            <a:r>
              <a:rPr sz="1920" dirty="0">
                <a:latin typeface="Calibri"/>
                <a:cs typeface="Calibri"/>
              </a:rPr>
              <a:t>account,</a:t>
            </a:r>
            <a:r>
              <a:rPr sz="1920" spc="78" dirty="0">
                <a:latin typeface="Calibri"/>
                <a:cs typeface="Calibri"/>
              </a:rPr>
              <a:t> </a:t>
            </a:r>
            <a:r>
              <a:rPr sz="1920" dirty="0">
                <a:latin typeface="Calibri"/>
                <a:cs typeface="Calibri"/>
              </a:rPr>
              <a:t>the</a:t>
            </a:r>
            <a:r>
              <a:rPr sz="1920" spc="84" dirty="0">
                <a:latin typeface="Calibri"/>
                <a:cs typeface="Calibri"/>
              </a:rPr>
              <a:t> </a:t>
            </a:r>
            <a:r>
              <a:rPr sz="1920" dirty="0">
                <a:latin typeface="Calibri"/>
                <a:cs typeface="Calibri"/>
              </a:rPr>
              <a:t>auditor</a:t>
            </a:r>
            <a:r>
              <a:rPr sz="1920" spc="72" dirty="0">
                <a:latin typeface="Calibri"/>
                <a:cs typeface="Calibri"/>
              </a:rPr>
              <a:t> </a:t>
            </a:r>
            <a:r>
              <a:rPr sz="1920" dirty="0">
                <a:latin typeface="Calibri"/>
                <a:cs typeface="Calibri"/>
              </a:rPr>
              <a:t>may</a:t>
            </a:r>
            <a:r>
              <a:rPr sz="1920" spc="84" dirty="0">
                <a:latin typeface="Calibri"/>
                <a:cs typeface="Calibri"/>
              </a:rPr>
              <a:t> </a:t>
            </a:r>
            <a:r>
              <a:rPr sz="1920" dirty="0">
                <a:latin typeface="Calibri"/>
                <a:cs typeface="Calibri"/>
              </a:rPr>
              <a:t>include</a:t>
            </a:r>
            <a:r>
              <a:rPr sz="1920" spc="78" dirty="0">
                <a:latin typeface="Calibri"/>
                <a:cs typeface="Calibri"/>
              </a:rPr>
              <a:t> </a:t>
            </a:r>
            <a:r>
              <a:rPr sz="1920" dirty="0">
                <a:latin typeface="Calibri"/>
                <a:cs typeface="Calibri"/>
              </a:rPr>
              <a:t>the</a:t>
            </a:r>
            <a:r>
              <a:rPr sz="1920" spc="72" dirty="0">
                <a:latin typeface="Calibri"/>
                <a:cs typeface="Calibri"/>
              </a:rPr>
              <a:t> </a:t>
            </a:r>
            <a:r>
              <a:rPr sz="1920" dirty="0">
                <a:latin typeface="Calibri"/>
                <a:cs typeface="Calibri"/>
              </a:rPr>
              <a:t>said</a:t>
            </a:r>
            <a:r>
              <a:rPr sz="1920" spc="78" dirty="0">
                <a:latin typeface="Calibri"/>
                <a:cs typeface="Calibri"/>
              </a:rPr>
              <a:t> </a:t>
            </a:r>
            <a:r>
              <a:rPr sz="1920" dirty="0">
                <a:latin typeface="Calibri"/>
                <a:cs typeface="Calibri"/>
              </a:rPr>
              <a:t>fact</a:t>
            </a:r>
            <a:r>
              <a:rPr sz="1920" spc="84" dirty="0">
                <a:latin typeface="Calibri"/>
                <a:cs typeface="Calibri"/>
              </a:rPr>
              <a:t> </a:t>
            </a:r>
            <a:r>
              <a:rPr sz="1920" dirty="0">
                <a:latin typeface="Calibri"/>
                <a:cs typeface="Calibri"/>
              </a:rPr>
              <a:t>in</a:t>
            </a:r>
            <a:r>
              <a:rPr sz="1920" spc="78" dirty="0">
                <a:latin typeface="Calibri"/>
                <a:cs typeface="Calibri"/>
              </a:rPr>
              <a:t> </a:t>
            </a:r>
            <a:r>
              <a:rPr sz="1920" spc="-30" dirty="0">
                <a:latin typeface="Calibri"/>
                <a:cs typeface="Calibri"/>
              </a:rPr>
              <a:t>the 	</a:t>
            </a:r>
            <a:r>
              <a:rPr sz="1920" spc="-12" dirty="0">
                <a:latin typeface="Calibri"/>
                <a:cs typeface="Calibri"/>
              </a:rPr>
              <a:t>observation</a:t>
            </a:r>
            <a:r>
              <a:rPr sz="1920" dirty="0">
                <a:latin typeface="Calibri"/>
                <a:cs typeface="Calibri"/>
              </a:rPr>
              <a:t> para</a:t>
            </a:r>
            <a:r>
              <a:rPr sz="1920" spc="-12" dirty="0">
                <a:latin typeface="Calibri"/>
                <a:cs typeface="Calibri"/>
              </a:rPr>
              <a:t> </a:t>
            </a:r>
            <a:r>
              <a:rPr sz="1920" dirty="0">
                <a:latin typeface="Calibri"/>
                <a:cs typeface="Calibri"/>
              </a:rPr>
              <a:t>of</a:t>
            </a:r>
            <a:r>
              <a:rPr sz="1920" spc="-24" dirty="0">
                <a:latin typeface="Calibri"/>
                <a:cs typeface="Calibri"/>
              </a:rPr>
              <a:t> </a:t>
            </a:r>
            <a:r>
              <a:rPr sz="1920" dirty="0">
                <a:latin typeface="Calibri"/>
                <a:cs typeface="Calibri"/>
              </a:rPr>
              <a:t>the</a:t>
            </a:r>
            <a:r>
              <a:rPr sz="1920" spc="-24" dirty="0">
                <a:latin typeface="Calibri"/>
                <a:cs typeface="Calibri"/>
              </a:rPr>
              <a:t> </a:t>
            </a:r>
            <a:r>
              <a:rPr sz="1920" dirty="0">
                <a:latin typeface="Calibri"/>
                <a:cs typeface="Calibri"/>
              </a:rPr>
              <a:t>audit</a:t>
            </a:r>
            <a:r>
              <a:rPr sz="1920" spc="-42" dirty="0">
                <a:latin typeface="Calibri"/>
                <a:cs typeface="Calibri"/>
              </a:rPr>
              <a:t> </a:t>
            </a:r>
            <a:r>
              <a:rPr sz="1920" spc="-12" dirty="0">
                <a:latin typeface="Calibri"/>
                <a:cs typeface="Calibri"/>
              </a:rPr>
              <a:t>report.</a:t>
            </a:r>
            <a:endParaRPr sz="1920">
              <a:latin typeface="Calibri"/>
              <a:cs typeface="Calibri"/>
            </a:endParaRPr>
          </a:p>
        </p:txBody>
      </p:sp>
      <p:sp>
        <p:nvSpPr>
          <p:cNvPr id="4" name="object 4"/>
          <p:cNvSpPr txBox="1">
            <a:spLocks noGrp="1"/>
          </p:cNvSpPr>
          <p:nvPr>
            <p:ph type="title"/>
          </p:nvPr>
        </p:nvSpPr>
        <p:spPr>
          <a:xfrm>
            <a:off x="1804416" y="105178"/>
            <a:ext cx="16942003" cy="1026108"/>
          </a:xfrm>
          <a:prstGeom prst="rect">
            <a:avLst/>
          </a:prstGeom>
        </p:spPr>
        <p:txBody>
          <a:bodyPr vert="horz" wrap="square" lIns="0" tIns="284664" rIns="0" bIns="0" rtlCol="0">
            <a:spAutoFit/>
          </a:bodyPr>
          <a:lstStyle/>
          <a:p>
            <a:pPr marL="399288">
              <a:spcBef>
                <a:spcPts val="114"/>
              </a:spcBef>
            </a:pPr>
            <a:r>
              <a:rPr sz="4800" u="none" dirty="0"/>
              <a:t>Issues</a:t>
            </a:r>
            <a:r>
              <a:rPr sz="4800" u="none" spc="-96" dirty="0"/>
              <a:t> </a:t>
            </a:r>
            <a:r>
              <a:rPr sz="4800" u="none" dirty="0"/>
              <a:t>on</a:t>
            </a:r>
            <a:r>
              <a:rPr sz="4800" u="none" spc="-72" dirty="0"/>
              <a:t> </a:t>
            </a:r>
            <a:r>
              <a:rPr sz="4800" u="none" dirty="0"/>
              <a:t>Clause</a:t>
            </a:r>
            <a:r>
              <a:rPr sz="4800" u="none" spc="-72" dirty="0"/>
              <a:t> </a:t>
            </a:r>
            <a:r>
              <a:rPr sz="4800" u="none" dirty="0"/>
              <a:t>no.</a:t>
            </a:r>
            <a:r>
              <a:rPr sz="4800" u="none" spc="-96" dirty="0"/>
              <a:t> </a:t>
            </a:r>
            <a:r>
              <a:rPr sz="4800" u="none" spc="-30" dirty="0"/>
              <a:t>25</a:t>
            </a:r>
            <a:endParaRPr sz="4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26356" y="214155"/>
            <a:ext cx="10255758" cy="680186"/>
          </a:xfrm>
          <a:prstGeom prst="rect">
            <a:avLst/>
          </a:prstGeom>
        </p:spPr>
        <p:txBody>
          <a:bodyPr vert="horz" wrap="square" lIns="0" tIns="15240" rIns="0" bIns="0" rtlCol="0">
            <a:spAutoFit/>
          </a:bodyPr>
          <a:lstStyle/>
          <a:p>
            <a:pPr marL="15240">
              <a:spcBef>
                <a:spcPts val="120"/>
              </a:spcBef>
            </a:pPr>
            <a:r>
              <a:rPr u="none" dirty="0">
                <a:solidFill>
                  <a:srgbClr val="000000"/>
                </a:solidFill>
              </a:rPr>
              <a:t>SA</a:t>
            </a:r>
            <a:r>
              <a:rPr u="none" spc="-78" dirty="0">
                <a:solidFill>
                  <a:srgbClr val="000000"/>
                </a:solidFill>
              </a:rPr>
              <a:t> </a:t>
            </a:r>
            <a:r>
              <a:rPr u="none" dirty="0">
                <a:solidFill>
                  <a:srgbClr val="000000"/>
                </a:solidFill>
              </a:rPr>
              <a:t>700</a:t>
            </a:r>
            <a:r>
              <a:rPr u="none" spc="-90" dirty="0">
                <a:solidFill>
                  <a:srgbClr val="000000"/>
                </a:solidFill>
              </a:rPr>
              <a:t> </a:t>
            </a:r>
            <a:r>
              <a:rPr u="none" dirty="0">
                <a:solidFill>
                  <a:srgbClr val="000000"/>
                </a:solidFill>
              </a:rPr>
              <a:t>–</a:t>
            </a:r>
            <a:r>
              <a:rPr u="none" spc="-96" dirty="0">
                <a:solidFill>
                  <a:srgbClr val="000000"/>
                </a:solidFill>
              </a:rPr>
              <a:t> </a:t>
            </a:r>
            <a:r>
              <a:rPr u="none" dirty="0">
                <a:solidFill>
                  <a:srgbClr val="000000"/>
                </a:solidFill>
              </a:rPr>
              <a:t>Clause</a:t>
            </a:r>
            <a:r>
              <a:rPr u="none" spc="-90" dirty="0">
                <a:solidFill>
                  <a:srgbClr val="000000"/>
                </a:solidFill>
              </a:rPr>
              <a:t> </a:t>
            </a:r>
            <a:r>
              <a:rPr u="none" dirty="0">
                <a:solidFill>
                  <a:srgbClr val="000000"/>
                </a:solidFill>
              </a:rPr>
              <a:t>(3)</a:t>
            </a:r>
            <a:r>
              <a:rPr u="none" spc="-84" dirty="0">
                <a:solidFill>
                  <a:srgbClr val="000000"/>
                </a:solidFill>
              </a:rPr>
              <a:t> </a:t>
            </a:r>
            <a:r>
              <a:rPr u="none" dirty="0">
                <a:solidFill>
                  <a:srgbClr val="000000"/>
                </a:solidFill>
              </a:rPr>
              <a:t>of</a:t>
            </a:r>
            <a:r>
              <a:rPr u="none" spc="-66" dirty="0">
                <a:solidFill>
                  <a:srgbClr val="000000"/>
                </a:solidFill>
              </a:rPr>
              <a:t> </a:t>
            </a:r>
            <a:r>
              <a:rPr u="none" dirty="0">
                <a:solidFill>
                  <a:srgbClr val="000000"/>
                </a:solidFill>
              </a:rPr>
              <a:t>Form</a:t>
            </a:r>
            <a:r>
              <a:rPr u="none" spc="-78" dirty="0">
                <a:solidFill>
                  <a:srgbClr val="000000"/>
                </a:solidFill>
              </a:rPr>
              <a:t> </a:t>
            </a:r>
            <a:r>
              <a:rPr u="none" dirty="0">
                <a:solidFill>
                  <a:srgbClr val="000000"/>
                </a:solidFill>
              </a:rPr>
              <a:t>No.3CA</a:t>
            </a:r>
            <a:r>
              <a:rPr u="none" spc="-84" dirty="0">
                <a:solidFill>
                  <a:srgbClr val="000000"/>
                </a:solidFill>
              </a:rPr>
              <a:t> </a:t>
            </a:r>
            <a:r>
              <a:rPr u="none" dirty="0">
                <a:solidFill>
                  <a:srgbClr val="000000"/>
                </a:solidFill>
              </a:rPr>
              <a:t>or</a:t>
            </a:r>
            <a:r>
              <a:rPr u="none" spc="-78" dirty="0">
                <a:solidFill>
                  <a:srgbClr val="000000"/>
                </a:solidFill>
              </a:rPr>
              <a:t> </a:t>
            </a:r>
            <a:r>
              <a:rPr u="none" spc="-12" dirty="0">
                <a:solidFill>
                  <a:srgbClr val="000000"/>
                </a:solidFill>
              </a:rPr>
              <a:t>Clause</a:t>
            </a:r>
          </a:p>
        </p:txBody>
      </p:sp>
      <p:sp>
        <p:nvSpPr>
          <p:cNvPr id="3" name="object 3"/>
          <p:cNvSpPr txBox="1"/>
          <p:nvPr/>
        </p:nvSpPr>
        <p:spPr>
          <a:xfrm>
            <a:off x="2125807" y="872523"/>
            <a:ext cx="4337304" cy="680186"/>
          </a:xfrm>
          <a:prstGeom prst="rect">
            <a:avLst/>
          </a:prstGeom>
        </p:spPr>
        <p:txBody>
          <a:bodyPr vert="horz" wrap="square" lIns="0" tIns="15240" rIns="0" bIns="0" rtlCol="0">
            <a:spAutoFit/>
          </a:bodyPr>
          <a:lstStyle/>
          <a:p>
            <a:pPr marL="15240" defTabSz="1097280">
              <a:spcBef>
                <a:spcPts val="120"/>
              </a:spcBef>
            </a:pPr>
            <a:r>
              <a:rPr sz="4320" b="1" kern="0" dirty="0">
                <a:solidFill>
                  <a:sysClr val="windowText" lastClr="000000"/>
                </a:solidFill>
                <a:latin typeface="Calibri"/>
                <a:cs typeface="Calibri"/>
              </a:rPr>
              <a:t>(5)</a:t>
            </a:r>
            <a:r>
              <a:rPr sz="4320" b="1" kern="0" spc="-72" dirty="0">
                <a:solidFill>
                  <a:sysClr val="windowText" lastClr="000000"/>
                </a:solidFill>
                <a:latin typeface="Calibri"/>
                <a:cs typeface="Calibri"/>
              </a:rPr>
              <a:t> </a:t>
            </a:r>
            <a:r>
              <a:rPr sz="4320" b="1" kern="0" dirty="0">
                <a:solidFill>
                  <a:sysClr val="windowText" lastClr="000000"/>
                </a:solidFill>
                <a:latin typeface="Calibri"/>
                <a:cs typeface="Calibri"/>
              </a:rPr>
              <a:t>of</a:t>
            </a:r>
            <a:r>
              <a:rPr sz="4320" b="1" kern="0" spc="-60" dirty="0">
                <a:solidFill>
                  <a:sysClr val="windowText" lastClr="000000"/>
                </a:solidFill>
                <a:latin typeface="Calibri"/>
                <a:cs typeface="Calibri"/>
              </a:rPr>
              <a:t> </a:t>
            </a:r>
            <a:r>
              <a:rPr sz="4320" b="1" kern="0" dirty="0">
                <a:solidFill>
                  <a:sysClr val="windowText" lastClr="000000"/>
                </a:solidFill>
                <a:latin typeface="Calibri"/>
                <a:cs typeface="Calibri"/>
              </a:rPr>
              <a:t>Form</a:t>
            </a:r>
            <a:r>
              <a:rPr sz="4320" b="1" kern="0" spc="-90" dirty="0">
                <a:solidFill>
                  <a:sysClr val="windowText" lastClr="000000"/>
                </a:solidFill>
                <a:latin typeface="Calibri"/>
                <a:cs typeface="Calibri"/>
              </a:rPr>
              <a:t> </a:t>
            </a:r>
            <a:r>
              <a:rPr sz="4320" b="1" kern="0" spc="-12" dirty="0">
                <a:solidFill>
                  <a:sysClr val="windowText" lastClr="000000"/>
                </a:solidFill>
                <a:latin typeface="Calibri"/>
                <a:cs typeface="Calibri"/>
              </a:rPr>
              <a:t>No.3CB</a:t>
            </a:r>
            <a:endParaRPr sz="4320" kern="0">
              <a:solidFill>
                <a:sysClr val="windowText" lastClr="000000"/>
              </a:solidFill>
              <a:latin typeface="Calibri"/>
              <a:cs typeface="Calibri"/>
            </a:endParaRPr>
          </a:p>
        </p:txBody>
      </p:sp>
      <p:grpSp>
        <p:nvGrpSpPr>
          <p:cNvPr id="4" name="object 4"/>
          <p:cNvGrpSpPr/>
          <p:nvPr/>
        </p:nvGrpSpPr>
        <p:grpSpPr>
          <a:xfrm>
            <a:off x="2122530" y="2190928"/>
            <a:ext cx="10287000" cy="5471160"/>
            <a:chOff x="244775" y="1825773"/>
            <a:chExt cx="8572500" cy="4559300"/>
          </a:xfrm>
        </p:grpSpPr>
        <p:sp>
          <p:nvSpPr>
            <p:cNvPr id="5" name="object 5"/>
            <p:cNvSpPr/>
            <p:nvPr/>
          </p:nvSpPr>
          <p:spPr>
            <a:xfrm>
              <a:off x="244775" y="2307987"/>
              <a:ext cx="8572500" cy="0"/>
            </a:xfrm>
            <a:custGeom>
              <a:avLst/>
              <a:gdLst/>
              <a:ahLst/>
              <a:cxnLst/>
              <a:rect l="l" t="t" r="r" b="b"/>
              <a:pathLst>
                <a:path w="8572500">
                  <a:moveTo>
                    <a:pt x="0" y="0"/>
                  </a:moveTo>
                  <a:lnTo>
                    <a:pt x="8572131" y="0"/>
                  </a:lnTo>
                </a:path>
              </a:pathLst>
            </a:custGeom>
            <a:ln w="6350">
              <a:solidFill>
                <a:srgbClr val="B9BABA"/>
              </a:solidFill>
            </a:ln>
          </p:spPr>
          <p:txBody>
            <a:bodyPr wrap="square" lIns="0" tIns="0" rIns="0" bIns="0" rtlCol="0"/>
            <a:lstStyle/>
            <a:p>
              <a:pPr defTabSz="1097280"/>
              <a:endParaRPr sz="2160" kern="0">
                <a:solidFill>
                  <a:sysClr val="windowText" lastClr="000000"/>
                </a:solidFill>
              </a:endParaRPr>
            </a:p>
          </p:txBody>
        </p:sp>
        <p:sp>
          <p:nvSpPr>
            <p:cNvPr id="6" name="object 6"/>
            <p:cNvSpPr/>
            <p:nvPr/>
          </p:nvSpPr>
          <p:spPr>
            <a:xfrm>
              <a:off x="247950" y="1825773"/>
              <a:ext cx="0" cy="4559300"/>
            </a:xfrm>
            <a:custGeom>
              <a:avLst/>
              <a:gdLst/>
              <a:ahLst/>
              <a:cxnLst/>
              <a:rect l="l" t="t" r="r" b="b"/>
              <a:pathLst>
                <a:path h="4559300">
                  <a:moveTo>
                    <a:pt x="0" y="0"/>
                  </a:moveTo>
                  <a:lnTo>
                    <a:pt x="0" y="4558728"/>
                  </a:lnTo>
                </a:path>
              </a:pathLst>
            </a:custGeom>
            <a:ln w="6350">
              <a:solidFill>
                <a:srgbClr val="FFFFFF"/>
              </a:solidFill>
            </a:ln>
          </p:spPr>
          <p:txBody>
            <a:bodyPr wrap="square" lIns="0" tIns="0" rIns="0" bIns="0" rtlCol="0"/>
            <a:lstStyle/>
            <a:p>
              <a:pPr defTabSz="1097280"/>
              <a:endParaRPr sz="2160" kern="0">
                <a:solidFill>
                  <a:sysClr val="windowText" lastClr="000000"/>
                </a:solidFill>
              </a:endParaRPr>
            </a:p>
          </p:txBody>
        </p:sp>
        <p:sp>
          <p:nvSpPr>
            <p:cNvPr id="7" name="object 7"/>
            <p:cNvSpPr/>
            <p:nvPr/>
          </p:nvSpPr>
          <p:spPr>
            <a:xfrm>
              <a:off x="244775" y="1844823"/>
              <a:ext cx="8572500" cy="0"/>
            </a:xfrm>
            <a:custGeom>
              <a:avLst/>
              <a:gdLst/>
              <a:ahLst/>
              <a:cxnLst/>
              <a:rect l="l" t="t" r="r" b="b"/>
              <a:pathLst>
                <a:path w="8572500">
                  <a:moveTo>
                    <a:pt x="0" y="0"/>
                  </a:moveTo>
                  <a:lnTo>
                    <a:pt x="8572131" y="0"/>
                  </a:lnTo>
                </a:path>
              </a:pathLst>
            </a:custGeom>
            <a:ln w="38100">
              <a:solidFill>
                <a:srgbClr val="85BA23"/>
              </a:solidFill>
            </a:ln>
          </p:spPr>
          <p:txBody>
            <a:bodyPr wrap="square" lIns="0" tIns="0" rIns="0" bIns="0" rtlCol="0"/>
            <a:lstStyle/>
            <a:p>
              <a:pPr defTabSz="1097280"/>
              <a:endParaRPr sz="2160" kern="0">
                <a:solidFill>
                  <a:sysClr val="windowText" lastClr="000000"/>
                </a:solidFill>
              </a:endParaRPr>
            </a:p>
          </p:txBody>
        </p:sp>
        <p:sp>
          <p:nvSpPr>
            <p:cNvPr id="8" name="object 8"/>
            <p:cNvSpPr/>
            <p:nvPr/>
          </p:nvSpPr>
          <p:spPr>
            <a:xfrm>
              <a:off x="244775" y="6381328"/>
              <a:ext cx="8572500" cy="0"/>
            </a:xfrm>
            <a:custGeom>
              <a:avLst/>
              <a:gdLst/>
              <a:ahLst/>
              <a:cxnLst/>
              <a:rect l="l" t="t" r="r" b="b"/>
              <a:pathLst>
                <a:path w="8572500">
                  <a:moveTo>
                    <a:pt x="0" y="0"/>
                  </a:moveTo>
                  <a:lnTo>
                    <a:pt x="8572131" y="0"/>
                  </a:lnTo>
                </a:path>
              </a:pathLst>
            </a:custGeom>
            <a:ln w="6350">
              <a:solidFill>
                <a:srgbClr val="B9BABA"/>
              </a:solidFill>
            </a:ln>
          </p:spPr>
          <p:txBody>
            <a:bodyPr wrap="square" lIns="0" tIns="0" rIns="0" bIns="0" rtlCol="0"/>
            <a:lstStyle/>
            <a:p>
              <a:pPr defTabSz="1097280"/>
              <a:endParaRPr sz="2160" kern="0">
                <a:solidFill>
                  <a:sysClr val="windowText" lastClr="000000"/>
                </a:solidFill>
              </a:endParaRPr>
            </a:p>
          </p:txBody>
        </p:sp>
      </p:grpSp>
      <p:sp>
        <p:nvSpPr>
          <p:cNvPr id="9" name="object 9"/>
          <p:cNvSpPr txBox="1"/>
          <p:nvPr/>
        </p:nvSpPr>
        <p:spPr>
          <a:xfrm>
            <a:off x="2218883" y="2310446"/>
            <a:ext cx="10105644" cy="4676921"/>
          </a:xfrm>
          <a:prstGeom prst="rect">
            <a:avLst/>
          </a:prstGeom>
        </p:spPr>
        <p:txBody>
          <a:bodyPr vert="horz" wrap="square" lIns="0" tIns="14478" rIns="0" bIns="0" rtlCol="0">
            <a:spAutoFit/>
          </a:bodyPr>
          <a:lstStyle/>
          <a:p>
            <a:pPr marL="16764" algn="just" defTabSz="1097280">
              <a:spcBef>
                <a:spcPts val="114"/>
              </a:spcBef>
            </a:pPr>
            <a:r>
              <a:rPr sz="1920" b="1" kern="0" dirty="0">
                <a:solidFill>
                  <a:sysClr val="windowText" lastClr="000000"/>
                </a:solidFill>
                <a:latin typeface="Verdana"/>
                <a:cs typeface="Verdana"/>
              </a:rPr>
              <a:t>As</a:t>
            </a:r>
            <a:r>
              <a:rPr sz="1920" b="1" kern="0" spc="-96" dirty="0">
                <a:solidFill>
                  <a:sysClr val="windowText" lastClr="000000"/>
                </a:solidFill>
                <a:latin typeface="Verdana"/>
                <a:cs typeface="Verdana"/>
              </a:rPr>
              <a:t> </a:t>
            </a:r>
            <a:r>
              <a:rPr sz="1920" b="1" kern="0" dirty="0">
                <a:solidFill>
                  <a:sysClr val="windowText" lastClr="000000"/>
                </a:solidFill>
                <a:latin typeface="Verdana"/>
                <a:cs typeface="Verdana"/>
              </a:rPr>
              <a:t>per</a:t>
            </a:r>
            <a:r>
              <a:rPr sz="1920" b="1" kern="0" spc="-60" dirty="0">
                <a:solidFill>
                  <a:sysClr val="windowText" lastClr="000000"/>
                </a:solidFill>
                <a:latin typeface="Verdana"/>
                <a:cs typeface="Verdana"/>
              </a:rPr>
              <a:t> </a:t>
            </a:r>
            <a:r>
              <a:rPr sz="1920" b="1" kern="0" dirty="0">
                <a:solidFill>
                  <a:sysClr val="windowText" lastClr="000000"/>
                </a:solidFill>
                <a:latin typeface="Verdana"/>
                <a:cs typeface="Verdana"/>
              </a:rPr>
              <a:t>Para</a:t>
            </a:r>
            <a:r>
              <a:rPr sz="1920" b="1" kern="0" spc="-36" dirty="0">
                <a:solidFill>
                  <a:sysClr val="windowText" lastClr="000000"/>
                </a:solidFill>
                <a:latin typeface="Verdana"/>
                <a:cs typeface="Verdana"/>
              </a:rPr>
              <a:t> </a:t>
            </a:r>
            <a:r>
              <a:rPr sz="1920" b="1" kern="0" dirty="0">
                <a:solidFill>
                  <a:sysClr val="windowText" lastClr="000000"/>
                </a:solidFill>
                <a:latin typeface="Verdana"/>
                <a:cs typeface="Verdana"/>
              </a:rPr>
              <a:t>11.9</a:t>
            </a:r>
            <a:r>
              <a:rPr sz="1920" b="1" kern="0" spc="-84" dirty="0">
                <a:solidFill>
                  <a:sysClr val="windowText" lastClr="000000"/>
                </a:solidFill>
                <a:latin typeface="Verdana"/>
                <a:cs typeface="Verdana"/>
              </a:rPr>
              <a:t> </a:t>
            </a:r>
            <a:r>
              <a:rPr sz="1920" b="1" kern="0" dirty="0">
                <a:solidFill>
                  <a:sysClr val="windowText" lastClr="000000"/>
                </a:solidFill>
                <a:latin typeface="Verdana"/>
                <a:cs typeface="Verdana"/>
              </a:rPr>
              <a:t>of</a:t>
            </a:r>
            <a:r>
              <a:rPr sz="1920" b="1" kern="0" spc="-90" dirty="0">
                <a:solidFill>
                  <a:sysClr val="windowText" lastClr="000000"/>
                </a:solidFill>
                <a:latin typeface="Verdana"/>
                <a:cs typeface="Verdana"/>
              </a:rPr>
              <a:t> </a:t>
            </a:r>
            <a:r>
              <a:rPr sz="1920" b="1" kern="0" dirty="0">
                <a:solidFill>
                  <a:sysClr val="windowText" lastClr="000000"/>
                </a:solidFill>
                <a:latin typeface="Verdana"/>
                <a:cs typeface="Verdana"/>
              </a:rPr>
              <a:t>the</a:t>
            </a:r>
            <a:r>
              <a:rPr sz="1920" b="1" kern="0" spc="-120" dirty="0">
                <a:solidFill>
                  <a:sysClr val="windowText" lastClr="000000"/>
                </a:solidFill>
                <a:latin typeface="Verdana"/>
                <a:cs typeface="Verdana"/>
              </a:rPr>
              <a:t> </a:t>
            </a:r>
            <a:r>
              <a:rPr sz="1920" b="1" kern="0" dirty="0">
                <a:solidFill>
                  <a:sysClr val="windowText" lastClr="000000"/>
                </a:solidFill>
                <a:latin typeface="Verdana"/>
                <a:cs typeface="Verdana"/>
              </a:rPr>
              <a:t>Guidance</a:t>
            </a:r>
            <a:r>
              <a:rPr sz="1920" b="1" kern="0" spc="-12" dirty="0">
                <a:solidFill>
                  <a:sysClr val="windowText" lastClr="000000"/>
                </a:solidFill>
                <a:latin typeface="Verdana"/>
                <a:cs typeface="Verdana"/>
              </a:rPr>
              <a:t> Note-</a:t>
            </a:r>
            <a:endParaRPr sz="1920" kern="0">
              <a:solidFill>
                <a:sysClr val="windowText" lastClr="000000"/>
              </a:solidFill>
              <a:latin typeface="Verdana"/>
              <a:cs typeface="Verdana"/>
            </a:endParaRPr>
          </a:p>
          <a:p>
            <a:pPr marL="15240" marR="6096" algn="just" defTabSz="1097280">
              <a:spcBef>
                <a:spcPts val="1818"/>
              </a:spcBef>
            </a:pPr>
            <a:r>
              <a:rPr sz="1920" kern="0" dirty="0">
                <a:solidFill>
                  <a:sysClr val="windowText" lastClr="000000"/>
                </a:solidFill>
                <a:latin typeface="Verdana"/>
                <a:cs typeface="Verdana"/>
              </a:rPr>
              <a:t>The</a:t>
            </a:r>
            <a:r>
              <a:rPr sz="1920" kern="0" spc="540" dirty="0">
                <a:solidFill>
                  <a:sysClr val="windowText" lastClr="000000"/>
                </a:solidFill>
                <a:latin typeface="Verdana"/>
                <a:cs typeface="Verdana"/>
              </a:rPr>
              <a:t> </a:t>
            </a:r>
            <a:r>
              <a:rPr sz="1920" kern="0" dirty="0">
                <a:solidFill>
                  <a:sysClr val="windowText" lastClr="000000"/>
                </a:solidFill>
                <a:latin typeface="Verdana"/>
                <a:cs typeface="Verdana"/>
              </a:rPr>
              <a:t>ICAI</a:t>
            </a:r>
            <a:r>
              <a:rPr sz="1920" kern="0" spc="558" dirty="0">
                <a:solidFill>
                  <a:sysClr val="windowText" lastClr="000000"/>
                </a:solidFill>
                <a:latin typeface="Verdana"/>
                <a:cs typeface="Verdana"/>
              </a:rPr>
              <a:t> </a:t>
            </a:r>
            <a:r>
              <a:rPr sz="1920" kern="0" dirty="0">
                <a:solidFill>
                  <a:sysClr val="windowText" lastClr="000000"/>
                </a:solidFill>
                <a:latin typeface="Verdana"/>
                <a:cs typeface="Verdana"/>
              </a:rPr>
              <a:t>had</a:t>
            </a:r>
            <a:r>
              <a:rPr sz="1920" kern="0" spc="558" dirty="0">
                <a:solidFill>
                  <a:sysClr val="windowText" lastClr="000000"/>
                </a:solidFill>
                <a:latin typeface="Verdana"/>
                <a:cs typeface="Verdana"/>
              </a:rPr>
              <a:t> </a:t>
            </a:r>
            <a:r>
              <a:rPr sz="1920" kern="0" dirty="0">
                <a:solidFill>
                  <a:sysClr val="windowText" lastClr="000000"/>
                </a:solidFill>
                <a:latin typeface="Verdana"/>
                <a:cs typeface="Verdana"/>
              </a:rPr>
              <a:t>pursuant</a:t>
            </a:r>
            <a:r>
              <a:rPr sz="1920" kern="0" spc="521" dirty="0">
                <a:solidFill>
                  <a:sysClr val="windowText" lastClr="000000"/>
                </a:solidFill>
                <a:latin typeface="Verdana"/>
                <a:cs typeface="Verdana"/>
              </a:rPr>
              <a:t> </a:t>
            </a:r>
            <a:r>
              <a:rPr sz="1920" kern="0" dirty="0">
                <a:solidFill>
                  <a:sysClr val="windowText" lastClr="000000"/>
                </a:solidFill>
                <a:latin typeface="Verdana"/>
                <a:cs typeface="Verdana"/>
              </a:rPr>
              <a:t>to</a:t>
            </a:r>
            <a:r>
              <a:rPr sz="1920" kern="0" spc="576"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540" dirty="0">
                <a:solidFill>
                  <a:sysClr val="windowText" lastClr="000000"/>
                </a:solidFill>
                <a:latin typeface="Verdana"/>
                <a:cs typeface="Verdana"/>
              </a:rPr>
              <a:t> </a:t>
            </a:r>
            <a:r>
              <a:rPr sz="1920" kern="0" dirty="0">
                <a:solidFill>
                  <a:sysClr val="windowText" lastClr="000000"/>
                </a:solidFill>
                <a:latin typeface="Verdana"/>
                <a:cs typeface="Verdana"/>
              </a:rPr>
              <a:t>issuance</a:t>
            </a:r>
            <a:r>
              <a:rPr sz="1920" kern="0" spc="540"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540"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540" dirty="0">
                <a:solidFill>
                  <a:sysClr val="windowText" lastClr="000000"/>
                </a:solidFill>
                <a:latin typeface="Verdana"/>
                <a:cs typeface="Verdana"/>
              </a:rPr>
              <a:t> </a:t>
            </a:r>
            <a:r>
              <a:rPr sz="1920" kern="0" dirty="0">
                <a:solidFill>
                  <a:sysClr val="windowText" lastClr="000000"/>
                </a:solidFill>
                <a:latin typeface="Verdana"/>
                <a:cs typeface="Verdana"/>
              </a:rPr>
              <a:t>Revised</a:t>
            </a:r>
            <a:r>
              <a:rPr sz="1920" kern="0" spc="558" dirty="0">
                <a:solidFill>
                  <a:sysClr val="windowText" lastClr="000000"/>
                </a:solidFill>
                <a:latin typeface="Verdana"/>
                <a:cs typeface="Verdana"/>
              </a:rPr>
              <a:t> </a:t>
            </a:r>
            <a:r>
              <a:rPr sz="1920" kern="0" dirty="0">
                <a:solidFill>
                  <a:sysClr val="windowText" lastClr="000000"/>
                </a:solidFill>
                <a:latin typeface="Verdana"/>
                <a:cs typeface="Verdana"/>
              </a:rPr>
              <a:t>SA</a:t>
            </a:r>
            <a:r>
              <a:rPr sz="1920" kern="0" spc="546" dirty="0">
                <a:solidFill>
                  <a:sysClr val="windowText" lastClr="000000"/>
                </a:solidFill>
                <a:latin typeface="Verdana"/>
                <a:cs typeface="Verdana"/>
              </a:rPr>
              <a:t> </a:t>
            </a:r>
            <a:r>
              <a:rPr sz="1920" kern="0" dirty="0">
                <a:solidFill>
                  <a:sysClr val="windowText" lastClr="000000"/>
                </a:solidFill>
                <a:latin typeface="Verdana"/>
                <a:cs typeface="Verdana"/>
              </a:rPr>
              <a:t>700,</a:t>
            </a:r>
            <a:r>
              <a:rPr sz="1920" kern="0" spc="521" dirty="0">
                <a:solidFill>
                  <a:sysClr val="windowText" lastClr="000000"/>
                </a:solidFill>
                <a:latin typeface="Verdana"/>
                <a:cs typeface="Verdana"/>
              </a:rPr>
              <a:t> </a:t>
            </a:r>
            <a:r>
              <a:rPr sz="1920" kern="0" dirty="0">
                <a:solidFill>
                  <a:sysClr val="windowText" lastClr="000000"/>
                </a:solidFill>
                <a:latin typeface="Verdana"/>
                <a:cs typeface="Verdana"/>
              </a:rPr>
              <a:t>Forming</a:t>
            </a:r>
            <a:r>
              <a:rPr sz="1920" kern="0" spc="540" dirty="0">
                <a:solidFill>
                  <a:sysClr val="windowText" lastClr="000000"/>
                </a:solidFill>
                <a:latin typeface="Verdana"/>
                <a:cs typeface="Verdana"/>
              </a:rPr>
              <a:t> </a:t>
            </a:r>
            <a:r>
              <a:rPr sz="1920" kern="0" spc="-30" dirty="0">
                <a:solidFill>
                  <a:sysClr val="windowText" lastClr="000000"/>
                </a:solidFill>
                <a:latin typeface="Verdana"/>
                <a:cs typeface="Verdana"/>
              </a:rPr>
              <a:t>an </a:t>
            </a:r>
            <a:r>
              <a:rPr sz="1920" kern="0" dirty="0">
                <a:solidFill>
                  <a:sysClr val="windowText" lastClr="000000"/>
                </a:solidFill>
                <a:latin typeface="Verdana"/>
                <a:cs typeface="Verdana"/>
              </a:rPr>
              <a:t>Opinion</a:t>
            </a:r>
            <a:r>
              <a:rPr sz="1920" kern="0" spc="300" dirty="0">
                <a:solidFill>
                  <a:sysClr val="windowText" lastClr="000000"/>
                </a:solidFill>
                <a:latin typeface="Verdana"/>
                <a:cs typeface="Verdana"/>
              </a:rPr>
              <a:t> </a:t>
            </a:r>
            <a:r>
              <a:rPr sz="1920" kern="0" dirty="0">
                <a:solidFill>
                  <a:sysClr val="windowText" lastClr="000000"/>
                </a:solidFill>
                <a:latin typeface="Verdana"/>
                <a:cs typeface="Verdana"/>
              </a:rPr>
              <a:t>and</a:t>
            </a:r>
            <a:r>
              <a:rPr sz="1920" kern="0" spc="305" dirty="0">
                <a:solidFill>
                  <a:sysClr val="windowText" lastClr="000000"/>
                </a:solidFill>
                <a:latin typeface="Verdana"/>
                <a:cs typeface="Verdana"/>
              </a:rPr>
              <a:t> </a:t>
            </a:r>
            <a:r>
              <a:rPr sz="1920" kern="0" dirty="0">
                <a:solidFill>
                  <a:sysClr val="windowText" lastClr="000000"/>
                </a:solidFill>
                <a:latin typeface="Verdana"/>
                <a:cs typeface="Verdana"/>
              </a:rPr>
              <a:t>Reporting</a:t>
            </a:r>
            <a:r>
              <a:rPr sz="1920" kern="0" spc="305" dirty="0">
                <a:solidFill>
                  <a:sysClr val="windowText" lastClr="000000"/>
                </a:solidFill>
                <a:latin typeface="Verdana"/>
                <a:cs typeface="Verdana"/>
              </a:rPr>
              <a:t> </a:t>
            </a:r>
            <a:r>
              <a:rPr sz="1920" kern="0" dirty="0">
                <a:solidFill>
                  <a:sysClr val="windowText" lastClr="000000"/>
                </a:solidFill>
                <a:latin typeface="Verdana"/>
                <a:cs typeface="Verdana"/>
              </a:rPr>
              <a:t>on</a:t>
            </a:r>
            <a:r>
              <a:rPr sz="1920" kern="0" spc="330" dirty="0">
                <a:solidFill>
                  <a:sysClr val="windowText" lastClr="000000"/>
                </a:solidFill>
                <a:latin typeface="Verdana"/>
                <a:cs typeface="Verdana"/>
              </a:rPr>
              <a:t> </a:t>
            </a:r>
            <a:r>
              <a:rPr sz="1920" kern="0" dirty="0">
                <a:solidFill>
                  <a:sysClr val="windowText" lastClr="000000"/>
                </a:solidFill>
                <a:latin typeface="Verdana"/>
                <a:cs typeface="Verdana"/>
              </a:rPr>
              <a:t>Financial</a:t>
            </a:r>
            <a:r>
              <a:rPr sz="1920" kern="0" spc="222" dirty="0">
                <a:solidFill>
                  <a:sysClr val="windowText" lastClr="000000"/>
                </a:solidFill>
                <a:latin typeface="Verdana"/>
                <a:cs typeface="Verdana"/>
              </a:rPr>
              <a:t> </a:t>
            </a:r>
            <a:r>
              <a:rPr sz="1920" kern="0" dirty="0">
                <a:solidFill>
                  <a:sysClr val="windowText" lastClr="000000"/>
                </a:solidFill>
                <a:latin typeface="Verdana"/>
                <a:cs typeface="Verdana"/>
              </a:rPr>
              <a:t>Statements,</a:t>
            </a:r>
            <a:r>
              <a:rPr sz="1920" kern="0" spc="222" dirty="0">
                <a:solidFill>
                  <a:sysClr val="windowText" lastClr="000000"/>
                </a:solidFill>
                <a:latin typeface="Verdana"/>
                <a:cs typeface="Verdana"/>
              </a:rPr>
              <a:t> </a:t>
            </a:r>
            <a:r>
              <a:rPr sz="1920" kern="0" dirty="0">
                <a:solidFill>
                  <a:sysClr val="windowText" lastClr="000000"/>
                </a:solidFill>
                <a:latin typeface="Verdana"/>
                <a:cs typeface="Verdana"/>
              </a:rPr>
              <a:t>prescribed</a:t>
            </a:r>
            <a:r>
              <a:rPr sz="1920" kern="0" spc="228" dirty="0">
                <a:solidFill>
                  <a:sysClr val="windowText" lastClr="000000"/>
                </a:solidFill>
                <a:latin typeface="Verdana"/>
                <a:cs typeface="Verdana"/>
              </a:rPr>
              <a:t> </a:t>
            </a:r>
            <a:r>
              <a:rPr sz="1920" kern="0" dirty="0">
                <a:solidFill>
                  <a:sysClr val="windowText" lastClr="000000"/>
                </a:solidFill>
                <a:latin typeface="Verdana"/>
                <a:cs typeface="Verdana"/>
              </a:rPr>
              <a:t>a</a:t>
            </a:r>
            <a:r>
              <a:rPr sz="1920" kern="0" spc="228" dirty="0">
                <a:solidFill>
                  <a:sysClr val="windowText" lastClr="000000"/>
                </a:solidFill>
                <a:latin typeface="Verdana"/>
                <a:cs typeface="Verdana"/>
              </a:rPr>
              <a:t> </a:t>
            </a:r>
            <a:r>
              <a:rPr sz="1920" kern="0" dirty="0">
                <a:solidFill>
                  <a:sysClr val="windowText" lastClr="000000"/>
                </a:solidFill>
                <a:latin typeface="Verdana"/>
                <a:cs typeface="Verdana"/>
              </a:rPr>
              <a:t>revised</a:t>
            </a:r>
            <a:r>
              <a:rPr sz="1920" kern="0" spc="245" dirty="0">
                <a:solidFill>
                  <a:sysClr val="windowText" lastClr="000000"/>
                </a:solidFill>
                <a:latin typeface="Verdana"/>
                <a:cs typeface="Verdana"/>
              </a:rPr>
              <a:t> </a:t>
            </a:r>
            <a:r>
              <a:rPr sz="1920" kern="0" dirty="0">
                <a:solidFill>
                  <a:sysClr val="windowText" lastClr="000000"/>
                </a:solidFill>
                <a:latin typeface="Verdana"/>
                <a:cs typeface="Verdana"/>
              </a:rPr>
              <a:t>format</a:t>
            </a:r>
            <a:r>
              <a:rPr sz="1920" kern="0" spc="222" dirty="0">
                <a:solidFill>
                  <a:sysClr val="windowText" lastClr="000000"/>
                </a:solidFill>
                <a:latin typeface="Verdana"/>
                <a:cs typeface="Verdana"/>
              </a:rPr>
              <a:t> </a:t>
            </a:r>
            <a:r>
              <a:rPr sz="1920" kern="0" spc="-30" dirty="0">
                <a:solidFill>
                  <a:sysClr val="windowText" lastClr="000000"/>
                </a:solidFill>
                <a:latin typeface="Verdana"/>
                <a:cs typeface="Verdana"/>
              </a:rPr>
              <a:t>of </a:t>
            </a:r>
            <a:r>
              <a:rPr sz="1920" kern="0" dirty="0">
                <a:solidFill>
                  <a:sysClr val="windowText" lastClr="000000"/>
                </a:solidFill>
                <a:latin typeface="Verdana"/>
                <a:cs typeface="Verdana"/>
              </a:rPr>
              <a:t>the</a:t>
            </a:r>
            <a:r>
              <a:rPr sz="1920" kern="0" spc="270" dirty="0">
                <a:solidFill>
                  <a:sysClr val="windowText" lastClr="000000"/>
                </a:solidFill>
                <a:latin typeface="Verdana"/>
                <a:cs typeface="Verdana"/>
              </a:rPr>
              <a:t> </a:t>
            </a:r>
            <a:r>
              <a:rPr sz="1920" kern="0" dirty="0">
                <a:solidFill>
                  <a:sysClr val="windowText" lastClr="000000"/>
                </a:solidFill>
                <a:latin typeface="Verdana"/>
                <a:cs typeface="Verdana"/>
              </a:rPr>
              <a:t>auditor’s</a:t>
            </a:r>
            <a:r>
              <a:rPr sz="1920" kern="0" spc="270" dirty="0">
                <a:solidFill>
                  <a:sysClr val="windowText" lastClr="000000"/>
                </a:solidFill>
                <a:latin typeface="Verdana"/>
                <a:cs typeface="Verdana"/>
              </a:rPr>
              <a:t> </a:t>
            </a:r>
            <a:r>
              <a:rPr sz="1920" kern="0" dirty="0">
                <a:solidFill>
                  <a:sysClr val="windowText" lastClr="000000"/>
                </a:solidFill>
                <a:latin typeface="Verdana"/>
                <a:cs typeface="Verdana"/>
              </a:rPr>
              <a:t>report</a:t>
            </a:r>
            <a:r>
              <a:rPr sz="1920" kern="0" spc="275" dirty="0">
                <a:solidFill>
                  <a:sysClr val="windowText" lastClr="000000"/>
                </a:solidFill>
                <a:latin typeface="Verdana"/>
                <a:cs typeface="Verdana"/>
              </a:rPr>
              <a:t> </a:t>
            </a:r>
            <a:r>
              <a:rPr sz="1920" kern="0" dirty="0">
                <a:solidFill>
                  <a:sysClr val="windowText" lastClr="000000"/>
                </a:solidFill>
                <a:latin typeface="Verdana"/>
                <a:cs typeface="Verdana"/>
              </a:rPr>
              <a:t>on</a:t>
            </a:r>
            <a:r>
              <a:rPr sz="1920" kern="0" spc="275" dirty="0">
                <a:solidFill>
                  <a:sysClr val="windowText" lastClr="000000"/>
                </a:solidFill>
                <a:latin typeface="Verdana"/>
                <a:cs typeface="Verdana"/>
              </a:rPr>
              <a:t> </a:t>
            </a:r>
            <a:r>
              <a:rPr sz="1920" kern="0" dirty="0">
                <a:solidFill>
                  <a:sysClr val="windowText" lastClr="000000"/>
                </a:solidFill>
                <a:latin typeface="Verdana"/>
                <a:cs typeface="Verdana"/>
              </a:rPr>
              <a:t>financial</a:t>
            </a:r>
            <a:r>
              <a:rPr sz="1920" kern="0" spc="275" dirty="0">
                <a:solidFill>
                  <a:sysClr val="windowText" lastClr="000000"/>
                </a:solidFill>
                <a:latin typeface="Verdana"/>
                <a:cs typeface="Verdana"/>
              </a:rPr>
              <a:t> </a:t>
            </a:r>
            <a:r>
              <a:rPr sz="1920" kern="0" dirty="0">
                <a:solidFill>
                  <a:sysClr val="windowText" lastClr="000000"/>
                </a:solidFill>
                <a:latin typeface="Verdana"/>
                <a:cs typeface="Verdana"/>
              </a:rPr>
              <a:t>statement.</a:t>
            </a:r>
            <a:r>
              <a:rPr sz="1920" kern="0" spc="282" dirty="0">
                <a:solidFill>
                  <a:sysClr val="windowText" lastClr="000000"/>
                </a:solidFill>
                <a:latin typeface="Verdana"/>
                <a:cs typeface="Verdana"/>
              </a:rPr>
              <a:t> </a:t>
            </a:r>
            <a:r>
              <a:rPr sz="1920" kern="0" dirty="0">
                <a:solidFill>
                  <a:sysClr val="windowText" lastClr="000000"/>
                </a:solidFill>
                <a:latin typeface="Verdana"/>
                <a:cs typeface="Verdana"/>
              </a:rPr>
              <a:t>Since</a:t>
            </a:r>
            <a:r>
              <a:rPr sz="1920" kern="0" spc="275" dirty="0">
                <a:solidFill>
                  <a:sysClr val="windowText" lastClr="000000"/>
                </a:solidFill>
                <a:latin typeface="Verdana"/>
                <a:cs typeface="Verdana"/>
              </a:rPr>
              <a:t> </a:t>
            </a:r>
            <a:r>
              <a:rPr sz="1920" kern="0" dirty="0">
                <a:solidFill>
                  <a:sysClr val="windowText" lastClr="000000"/>
                </a:solidFill>
                <a:latin typeface="Verdana"/>
                <a:cs typeface="Verdana"/>
              </a:rPr>
              <a:t>Form</a:t>
            </a:r>
            <a:r>
              <a:rPr sz="1920" kern="0" spc="282" dirty="0">
                <a:solidFill>
                  <a:sysClr val="windowText" lastClr="000000"/>
                </a:solidFill>
                <a:latin typeface="Verdana"/>
                <a:cs typeface="Verdana"/>
              </a:rPr>
              <a:t> </a:t>
            </a:r>
            <a:r>
              <a:rPr sz="1920" kern="0" dirty="0">
                <a:solidFill>
                  <a:sysClr val="windowText" lastClr="000000"/>
                </a:solidFill>
                <a:latin typeface="Verdana"/>
                <a:cs typeface="Verdana"/>
              </a:rPr>
              <a:t>No.</a:t>
            </a:r>
            <a:r>
              <a:rPr sz="1920" kern="0" spc="270" dirty="0">
                <a:solidFill>
                  <a:sysClr val="windowText" lastClr="000000"/>
                </a:solidFill>
                <a:latin typeface="Verdana"/>
                <a:cs typeface="Verdana"/>
              </a:rPr>
              <a:t> </a:t>
            </a:r>
            <a:r>
              <a:rPr sz="1920" kern="0" dirty="0">
                <a:solidFill>
                  <a:sysClr val="windowText" lastClr="000000"/>
                </a:solidFill>
                <a:latin typeface="Verdana"/>
                <a:cs typeface="Verdana"/>
              </a:rPr>
              <a:t>3CA</a:t>
            </a:r>
            <a:r>
              <a:rPr sz="1920" kern="0" spc="282" dirty="0">
                <a:solidFill>
                  <a:sysClr val="windowText" lastClr="000000"/>
                </a:solidFill>
                <a:latin typeface="Verdana"/>
                <a:cs typeface="Verdana"/>
              </a:rPr>
              <a:t> </a:t>
            </a:r>
            <a:r>
              <a:rPr sz="1920" kern="0" dirty="0">
                <a:solidFill>
                  <a:sysClr val="windowText" lastClr="000000"/>
                </a:solidFill>
                <a:latin typeface="Verdana"/>
                <a:cs typeface="Verdana"/>
              </a:rPr>
              <a:t>and</a:t>
            </a:r>
            <a:r>
              <a:rPr sz="1920" kern="0" spc="275" dirty="0">
                <a:solidFill>
                  <a:sysClr val="windowText" lastClr="000000"/>
                </a:solidFill>
                <a:latin typeface="Verdana"/>
                <a:cs typeface="Verdana"/>
              </a:rPr>
              <a:t> </a:t>
            </a:r>
            <a:r>
              <a:rPr sz="1920" kern="0" dirty="0">
                <a:solidFill>
                  <a:sysClr val="windowText" lastClr="000000"/>
                </a:solidFill>
                <a:latin typeface="Verdana"/>
                <a:cs typeface="Verdana"/>
              </a:rPr>
              <a:t>Form</a:t>
            </a:r>
            <a:r>
              <a:rPr sz="1920" kern="0" spc="282" dirty="0">
                <a:solidFill>
                  <a:sysClr val="windowText" lastClr="000000"/>
                </a:solidFill>
                <a:latin typeface="Verdana"/>
                <a:cs typeface="Verdana"/>
              </a:rPr>
              <a:t> </a:t>
            </a:r>
            <a:r>
              <a:rPr sz="1920" kern="0" spc="-30" dirty="0">
                <a:solidFill>
                  <a:sysClr val="windowText" lastClr="000000"/>
                </a:solidFill>
                <a:latin typeface="Verdana"/>
                <a:cs typeface="Verdana"/>
              </a:rPr>
              <a:t>No. </a:t>
            </a:r>
            <a:r>
              <a:rPr sz="1920" kern="0" dirty="0">
                <a:solidFill>
                  <a:sysClr val="windowText" lastClr="000000"/>
                </a:solidFill>
                <a:latin typeface="Verdana"/>
                <a:cs typeface="Verdana"/>
              </a:rPr>
              <a:t>3CB</a:t>
            </a:r>
            <a:r>
              <a:rPr sz="1920" kern="0" spc="72" dirty="0">
                <a:solidFill>
                  <a:sysClr val="windowText" lastClr="000000"/>
                </a:solidFill>
                <a:latin typeface="Verdana"/>
                <a:cs typeface="Verdana"/>
              </a:rPr>
              <a:t> </a:t>
            </a:r>
            <a:r>
              <a:rPr sz="1920" kern="0" dirty="0">
                <a:solidFill>
                  <a:sysClr val="windowText" lastClr="000000"/>
                </a:solidFill>
                <a:latin typeface="Verdana"/>
                <a:cs typeface="Verdana"/>
              </a:rPr>
              <a:t>are</a:t>
            </a:r>
            <a:r>
              <a:rPr sz="1920" kern="0" spc="84" dirty="0">
                <a:solidFill>
                  <a:sysClr val="windowText" lastClr="000000"/>
                </a:solidFill>
                <a:latin typeface="Verdana"/>
                <a:cs typeface="Verdana"/>
              </a:rPr>
              <a:t> </a:t>
            </a:r>
            <a:r>
              <a:rPr sz="1920" kern="0" dirty="0">
                <a:solidFill>
                  <a:sysClr val="windowText" lastClr="000000"/>
                </a:solidFill>
                <a:latin typeface="Verdana"/>
                <a:cs typeface="Verdana"/>
              </a:rPr>
              <a:t>required</a:t>
            </a:r>
            <a:r>
              <a:rPr sz="1920" kern="0" spc="90" dirty="0">
                <a:solidFill>
                  <a:sysClr val="windowText" lastClr="000000"/>
                </a:solidFill>
                <a:latin typeface="Verdana"/>
                <a:cs typeface="Verdana"/>
              </a:rPr>
              <a:t> </a:t>
            </a:r>
            <a:r>
              <a:rPr sz="1920" kern="0" dirty="0">
                <a:solidFill>
                  <a:sysClr val="windowText" lastClr="000000"/>
                </a:solidFill>
                <a:latin typeface="Verdana"/>
                <a:cs typeface="Verdana"/>
              </a:rPr>
              <a:t>to</a:t>
            </a:r>
            <a:r>
              <a:rPr sz="1920" kern="0" spc="90" dirty="0">
                <a:solidFill>
                  <a:sysClr val="windowText" lastClr="000000"/>
                </a:solidFill>
                <a:latin typeface="Verdana"/>
                <a:cs typeface="Verdana"/>
              </a:rPr>
              <a:t> </a:t>
            </a:r>
            <a:r>
              <a:rPr sz="1920" kern="0" dirty="0">
                <a:solidFill>
                  <a:sysClr val="windowText" lastClr="000000"/>
                </a:solidFill>
                <a:latin typeface="Verdana"/>
                <a:cs typeface="Verdana"/>
              </a:rPr>
              <a:t>be</a:t>
            </a:r>
            <a:r>
              <a:rPr sz="1920" kern="0" spc="84" dirty="0">
                <a:solidFill>
                  <a:sysClr val="windowText" lastClr="000000"/>
                </a:solidFill>
                <a:latin typeface="Verdana"/>
                <a:cs typeface="Verdana"/>
              </a:rPr>
              <a:t> </a:t>
            </a:r>
            <a:r>
              <a:rPr sz="1920" kern="0" dirty="0">
                <a:solidFill>
                  <a:sysClr val="windowText" lastClr="000000"/>
                </a:solidFill>
                <a:latin typeface="Verdana"/>
                <a:cs typeface="Verdana"/>
              </a:rPr>
              <a:t>filed</a:t>
            </a:r>
            <a:r>
              <a:rPr sz="1920" kern="0" spc="78" dirty="0">
                <a:solidFill>
                  <a:sysClr val="windowText" lastClr="000000"/>
                </a:solidFill>
                <a:latin typeface="Verdana"/>
                <a:cs typeface="Verdana"/>
              </a:rPr>
              <a:t> </a:t>
            </a:r>
            <a:r>
              <a:rPr sz="1920" kern="0" dirty="0">
                <a:solidFill>
                  <a:sysClr val="windowText" lastClr="000000"/>
                </a:solidFill>
                <a:latin typeface="Verdana"/>
                <a:cs typeface="Verdana"/>
              </a:rPr>
              <a:t>online</a:t>
            </a:r>
            <a:r>
              <a:rPr sz="1920" kern="0" spc="78" dirty="0">
                <a:solidFill>
                  <a:sysClr val="windowText" lastClr="000000"/>
                </a:solidFill>
                <a:latin typeface="Verdana"/>
                <a:cs typeface="Verdana"/>
              </a:rPr>
              <a:t> </a:t>
            </a:r>
            <a:r>
              <a:rPr sz="1920" kern="0" dirty="0">
                <a:solidFill>
                  <a:sysClr val="windowText" lastClr="000000"/>
                </a:solidFill>
                <a:latin typeface="Verdana"/>
                <a:cs typeface="Verdana"/>
              </a:rPr>
              <a:t>in</a:t>
            </a:r>
            <a:r>
              <a:rPr sz="1920" kern="0" spc="84" dirty="0">
                <a:solidFill>
                  <a:sysClr val="windowText" lastClr="000000"/>
                </a:solidFill>
                <a:latin typeface="Verdana"/>
                <a:cs typeface="Verdana"/>
              </a:rPr>
              <a:t> </a:t>
            </a:r>
            <a:r>
              <a:rPr sz="1920" kern="0" dirty="0">
                <a:solidFill>
                  <a:sysClr val="windowText" lastClr="000000"/>
                </a:solidFill>
                <a:latin typeface="Verdana"/>
                <a:cs typeface="Verdana"/>
              </a:rPr>
              <a:t>a</a:t>
            </a:r>
            <a:r>
              <a:rPr sz="1920" kern="0" spc="84" dirty="0">
                <a:solidFill>
                  <a:sysClr val="windowText" lastClr="000000"/>
                </a:solidFill>
                <a:latin typeface="Verdana"/>
                <a:cs typeface="Verdana"/>
              </a:rPr>
              <a:t> </a:t>
            </a:r>
            <a:r>
              <a:rPr sz="1920" kern="0" dirty="0">
                <a:solidFill>
                  <a:sysClr val="windowText" lastClr="000000"/>
                </a:solidFill>
                <a:latin typeface="Verdana"/>
                <a:cs typeface="Verdana"/>
              </a:rPr>
              <a:t>preset</a:t>
            </a:r>
            <a:r>
              <a:rPr sz="1920" kern="0" spc="78" dirty="0">
                <a:solidFill>
                  <a:sysClr val="windowText" lastClr="000000"/>
                </a:solidFill>
                <a:latin typeface="Verdana"/>
                <a:cs typeface="Verdana"/>
              </a:rPr>
              <a:t> </a:t>
            </a:r>
            <a:r>
              <a:rPr sz="1920" kern="0" dirty="0">
                <a:solidFill>
                  <a:sysClr val="windowText" lastClr="000000"/>
                </a:solidFill>
                <a:latin typeface="Verdana"/>
                <a:cs typeface="Verdana"/>
              </a:rPr>
              <a:t>form</a:t>
            </a:r>
            <a:r>
              <a:rPr sz="1920" kern="0" spc="78" dirty="0">
                <a:solidFill>
                  <a:sysClr val="windowText" lastClr="000000"/>
                </a:solidFill>
                <a:latin typeface="Verdana"/>
                <a:cs typeface="Verdana"/>
              </a:rPr>
              <a:t> </a:t>
            </a:r>
            <a:r>
              <a:rPr sz="1920" kern="0" dirty="0">
                <a:solidFill>
                  <a:sysClr val="windowText" lastClr="000000"/>
                </a:solidFill>
                <a:latin typeface="Verdana"/>
                <a:cs typeface="Verdana"/>
              </a:rPr>
              <a:t>and</a:t>
            </a:r>
            <a:r>
              <a:rPr sz="1920" kern="0" spc="84"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78" dirty="0">
                <a:solidFill>
                  <a:sysClr val="windowText" lastClr="000000"/>
                </a:solidFill>
                <a:latin typeface="Verdana"/>
                <a:cs typeface="Verdana"/>
              </a:rPr>
              <a:t> </a:t>
            </a:r>
            <a:r>
              <a:rPr sz="1920" kern="0" dirty="0">
                <a:solidFill>
                  <a:sysClr val="windowText" lastClr="000000"/>
                </a:solidFill>
                <a:latin typeface="Verdana"/>
                <a:cs typeface="Verdana"/>
              </a:rPr>
              <a:t>same</a:t>
            </a:r>
            <a:r>
              <a:rPr sz="1920" kern="0" spc="78" dirty="0">
                <a:solidFill>
                  <a:sysClr val="windowText" lastClr="000000"/>
                </a:solidFill>
                <a:latin typeface="Verdana"/>
                <a:cs typeface="Verdana"/>
              </a:rPr>
              <a:t> </a:t>
            </a:r>
            <a:r>
              <a:rPr sz="1920" kern="0" dirty="0">
                <a:solidFill>
                  <a:sysClr val="windowText" lastClr="000000"/>
                </a:solidFill>
                <a:latin typeface="Verdana"/>
                <a:cs typeface="Verdana"/>
              </a:rPr>
              <a:t>are</a:t>
            </a:r>
            <a:r>
              <a:rPr sz="1920" kern="0" spc="84" dirty="0">
                <a:solidFill>
                  <a:sysClr val="windowText" lastClr="000000"/>
                </a:solidFill>
                <a:latin typeface="Verdana"/>
                <a:cs typeface="Verdana"/>
              </a:rPr>
              <a:t> </a:t>
            </a:r>
            <a:r>
              <a:rPr sz="1920" kern="0" dirty="0">
                <a:solidFill>
                  <a:sysClr val="windowText" lastClr="000000"/>
                </a:solidFill>
                <a:latin typeface="Verdana"/>
                <a:cs typeface="Verdana"/>
              </a:rPr>
              <a:t>not</a:t>
            </a:r>
            <a:r>
              <a:rPr sz="1920" kern="0" spc="78" dirty="0">
                <a:solidFill>
                  <a:sysClr val="windowText" lastClr="000000"/>
                </a:solidFill>
                <a:latin typeface="Verdana"/>
                <a:cs typeface="Verdana"/>
              </a:rPr>
              <a:t> </a:t>
            </a:r>
            <a:r>
              <a:rPr sz="1920" kern="0" dirty="0">
                <a:solidFill>
                  <a:sysClr val="windowText" lastClr="000000"/>
                </a:solidFill>
                <a:latin typeface="Verdana"/>
                <a:cs typeface="Verdana"/>
              </a:rPr>
              <a:t>in</a:t>
            </a:r>
            <a:r>
              <a:rPr sz="1920" kern="0" spc="78" dirty="0">
                <a:solidFill>
                  <a:sysClr val="windowText" lastClr="000000"/>
                </a:solidFill>
                <a:latin typeface="Verdana"/>
                <a:cs typeface="Verdana"/>
              </a:rPr>
              <a:t> </a:t>
            </a:r>
            <a:r>
              <a:rPr sz="1920" kern="0" spc="-24" dirty="0">
                <a:solidFill>
                  <a:sysClr val="windowText" lastClr="000000"/>
                </a:solidFill>
                <a:latin typeface="Verdana"/>
                <a:cs typeface="Verdana"/>
              </a:rPr>
              <a:t>line </a:t>
            </a:r>
            <a:r>
              <a:rPr sz="1920" kern="0" dirty="0">
                <a:solidFill>
                  <a:sysClr val="windowText" lastClr="000000"/>
                </a:solidFill>
                <a:latin typeface="Verdana"/>
                <a:cs typeface="Verdana"/>
              </a:rPr>
              <a:t>with</a:t>
            </a:r>
            <a:r>
              <a:rPr sz="1920" kern="0" spc="588"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581" dirty="0">
                <a:solidFill>
                  <a:sysClr val="windowText" lastClr="000000"/>
                </a:solidFill>
                <a:latin typeface="Verdana"/>
                <a:cs typeface="Verdana"/>
              </a:rPr>
              <a:t> </a:t>
            </a:r>
            <a:r>
              <a:rPr sz="1920" kern="0" dirty="0">
                <a:solidFill>
                  <a:sysClr val="windowText" lastClr="000000"/>
                </a:solidFill>
                <a:latin typeface="Verdana"/>
                <a:cs typeface="Verdana"/>
              </a:rPr>
              <a:t>requirements</a:t>
            </a:r>
            <a:r>
              <a:rPr sz="1920" kern="0" spc="588"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588" dirty="0">
                <a:solidFill>
                  <a:sysClr val="windowText" lastClr="000000"/>
                </a:solidFill>
                <a:latin typeface="Verdana"/>
                <a:cs typeface="Verdana"/>
              </a:rPr>
              <a:t> </a:t>
            </a:r>
            <a:r>
              <a:rPr sz="1920" kern="0" dirty="0">
                <a:solidFill>
                  <a:sysClr val="windowText" lastClr="000000"/>
                </a:solidFill>
                <a:latin typeface="Verdana"/>
                <a:cs typeface="Verdana"/>
              </a:rPr>
              <a:t>SA</a:t>
            </a:r>
            <a:r>
              <a:rPr sz="1920" kern="0" spc="588" dirty="0">
                <a:solidFill>
                  <a:sysClr val="windowText" lastClr="000000"/>
                </a:solidFill>
                <a:latin typeface="Verdana"/>
                <a:cs typeface="Verdana"/>
              </a:rPr>
              <a:t> </a:t>
            </a:r>
            <a:r>
              <a:rPr sz="1920" kern="0" dirty="0">
                <a:solidFill>
                  <a:sysClr val="windowText" lastClr="000000"/>
                </a:solidFill>
                <a:latin typeface="Verdana"/>
                <a:cs typeface="Verdana"/>
              </a:rPr>
              <a:t>700,</a:t>
            </a:r>
            <a:r>
              <a:rPr sz="1920" kern="0" spc="588" dirty="0">
                <a:solidFill>
                  <a:sysClr val="windowText" lastClr="000000"/>
                </a:solidFill>
                <a:latin typeface="Verdana"/>
                <a:cs typeface="Verdana"/>
              </a:rPr>
              <a:t> </a:t>
            </a:r>
            <a:r>
              <a:rPr sz="1920" kern="0" dirty="0">
                <a:solidFill>
                  <a:sysClr val="windowText" lastClr="000000"/>
                </a:solidFill>
                <a:latin typeface="Verdana"/>
                <a:cs typeface="Verdana"/>
              </a:rPr>
              <a:t>there</a:t>
            </a:r>
            <a:r>
              <a:rPr sz="1920" kern="0" spc="581" dirty="0">
                <a:solidFill>
                  <a:sysClr val="windowText" lastClr="000000"/>
                </a:solidFill>
                <a:latin typeface="Verdana"/>
                <a:cs typeface="Verdana"/>
              </a:rPr>
              <a:t> </a:t>
            </a:r>
            <a:r>
              <a:rPr sz="1920" kern="0" dirty="0">
                <a:solidFill>
                  <a:sysClr val="windowText" lastClr="000000"/>
                </a:solidFill>
                <a:latin typeface="Verdana"/>
                <a:cs typeface="Verdana"/>
              </a:rPr>
              <a:t>is</a:t>
            </a:r>
            <a:r>
              <a:rPr sz="1920" kern="0" spc="588" dirty="0">
                <a:solidFill>
                  <a:sysClr val="windowText" lastClr="000000"/>
                </a:solidFill>
                <a:latin typeface="Verdana"/>
                <a:cs typeface="Verdana"/>
              </a:rPr>
              <a:t> </a:t>
            </a:r>
            <a:r>
              <a:rPr sz="1920" kern="0" dirty="0">
                <a:solidFill>
                  <a:sysClr val="windowText" lastClr="000000"/>
                </a:solidFill>
                <a:latin typeface="Verdana"/>
                <a:cs typeface="Verdana"/>
              </a:rPr>
              <a:t>no</a:t>
            </a:r>
            <a:r>
              <a:rPr sz="1920" kern="0" spc="594" dirty="0">
                <a:solidFill>
                  <a:sysClr val="windowText" lastClr="000000"/>
                </a:solidFill>
                <a:latin typeface="Verdana"/>
                <a:cs typeface="Verdana"/>
              </a:rPr>
              <a:t> </a:t>
            </a:r>
            <a:r>
              <a:rPr sz="1920" kern="0" dirty="0">
                <a:solidFill>
                  <a:sysClr val="windowText" lastClr="000000"/>
                </a:solidFill>
                <a:latin typeface="Verdana"/>
                <a:cs typeface="Verdana"/>
              </a:rPr>
              <a:t>specifically</a:t>
            </a:r>
            <a:r>
              <a:rPr sz="1920" kern="0" spc="594" dirty="0">
                <a:solidFill>
                  <a:sysClr val="windowText" lastClr="000000"/>
                </a:solidFill>
                <a:latin typeface="Verdana"/>
                <a:cs typeface="Verdana"/>
              </a:rPr>
              <a:t> </a:t>
            </a:r>
            <a:r>
              <a:rPr sz="1920" kern="0" dirty="0">
                <a:solidFill>
                  <a:sysClr val="windowText" lastClr="000000"/>
                </a:solidFill>
                <a:latin typeface="Verdana"/>
                <a:cs typeface="Verdana"/>
              </a:rPr>
              <a:t>allocated</a:t>
            </a:r>
            <a:r>
              <a:rPr sz="1920" kern="0" spc="-36" dirty="0">
                <a:solidFill>
                  <a:sysClr val="windowText" lastClr="000000"/>
                </a:solidFill>
                <a:latin typeface="Verdana"/>
                <a:cs typeface="Verdana"/>
              </a:rPr>
              <a:t>  </a:t>
            </a:r>
            <a:r>
              <a:rPr sz="1920" kern="0" dirty="0">
                <a:solidFill>
                  <a:sysClr val="windowText" lastClr="000000"/>
                </a:solidFill>
                <a:latin typeface="Verdana"/>
                <a:cs typeface="Verdana"/>
              </a:rPr>
              <a:t>field</a:t>
            </a:r>
            <a:r>
              <a:rPr sz="1920" kern="0" spc="-42" dirty="0">
                <a:solidFill>
                  <a:sysClr val="windowText" lastClr="000000"/>
                </a:solidFill>
                <a:latin typeface="Verdana"/>
                <a:cs typeface="Verdana"/>
              </a:rPr>
              <a:t>  </a:t>
            </a:r>
            <a:r>
              <a:rPr sz="1920" kern="0" spc="-30" dirty="0">
                <a:solidFill>
                  <a:sysClr val="windowText" lastClr="000000"/>
                </a:solidFill>
                <a:latin typeface="Verdana"/>
                <a:cs typeface="Verdana"/>
              </a:rPr>
              <a:t>for </a:t>
            </a:r>
            <a:r>
              <a:rPr sz="1920" kern="0" dirty="0">
                <a:solidFill>
                  <a:sysClr val="windowText" lastClr="000000"/>
                </a:solidFill>
                <a:latin typeface="Verdana"/>
                <a:cs typeface="Verdana"/>
              </a:rPr>
              <a:t>providing</a:t>
            </a:r>
            <a:r>
              <a:rPr sz="1920" kern="0" spc="288" dirty="0">
                <a:solidFill>
                  <a:sysClr val="windowText" lastClr="000000"/>
                </a:solidFill>
                <a:latin typeface="Verdana"/>
                <a:cs typeface="Verdana"/>
              </a:rPr>
              <a:t> </a:t>
            </a:r>
            <a:r>
              <a:rPr sz="1920" kern="0" dirty="0">
                <a:solidFill>
                  <a:sysClr val="windowText" lastClr="000000"/>
                </a:solidFill>
                <a:latin typeface="Verdana"/>
                <a:cs typeface="Verdana"/>
              </a:rPr>
              <a:t>information</a:t>
            </a:r>
            <a:r>
              <a:rPr sz="1920" kern="0" spc="294" dirty="0">
                <a:solidFill>
                  <a:sysClr val="windowText" lastClr="000000"/>
                </a:solidFill>
                <a:latin typeface="Verdana"/>
                <a:cs typeface="Verdana"/>
              </a:rPr>
              <a:t> </a:t>
            </a:r>
            <a:r>
              <a:rPr sz="1920" kern="0" dirty="0">
                <a:solidFill>
                  <a:sysClr val="windowText" lastClr="000000"/>
                </a:solidFill>
                <a:latin typeface="Verdana"/>
                <a:cs typeface="Verdana"/>
              </a:rPr>
              <a:t>relating</a:t>
            </a:r>
            <a:r>
              <a:rPr sz="1920" kern="0" spc="288" dirty="0">
                <a:solidFill>
                  <a:sysClr val="windowText" lastClr="000000"/>
                </a:solidFill>
                <a:latin typeface="Verdana"/>
                <a:cs typeface="Verdana"/>
              </a:rPr>
              <a:t> </a:t>
            </a:r>
            <a:r>
              <a:rPr sz="1920" kern="0" dirty="0">
                <a:solidFill>
                  <a:sysClr val="windowText" lastClr="000000"/>
                </a:solidFill>
                <a:latin typeface="Verdana"/>
                <a:cs typeface="Verdana"/>
              </a:rPr>
              <a:t>to</a:t>
            </a:r>
            <a:r>
              <a:rPr sz="1920" kern="0" spc="300"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282" dirty="0">
                <a:solidFill>
                  <a:sysClr val="windowText" lastClr="000000"/>
                </a:solidFill>
                <a:latin typeface="Verdana"/>
                <a:cs typeface="Verdana"/>
              </a:rPr>
              <a:t> </a:t>
            </a:r>
            <a:r>
              <a:rPr sz="1920" kern="0" dirty="0">
                <a:solidFill>
                  <a:sysClr val="windowText" lastClr="000000"/>
                </a:solidFill>
                <a:latin typeface="Verdana"/>
                <a:cs typeface="Verdana"/>
              </a:rPr>
              <a:t>respective</a:t>
            </a:r>
            <a:r>
              <a:rPr sz="1920" kern="0" spc="305" dirty="0">
                <a:solidFill>
                  <a:sysClr val="windowText" lastClr="000000"/>
                </a:solidFill>
                <a:latin typeface="Verdana"/>
                <a:cs typeface="Verdana"/>
              </a:rPr>
              <a:t> </a:t>
            </a:r>
            <a:r>
              <a:rPr sz="1920" kern="0" dirty="0">
                <a:solidFill>
                  <a:sysClr val="windowText" lastClr="000000"/>
                </a:solidFill>
                <a:latin typeface="Verdana"/>
                <a:cs typeface="Verdana"/>
              </a:rPr>
              <a:t>responsibilities</a:t>
            </a:r>
            <a:r>
              <a:rPr sz="1920" kern="0" spc="282"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294"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294" dirty="0">
                <a:solidFill>
                  <a:sysClr val="windowText" lastClr="000000"/>
                </a:solidFill>
                <a:latin typeface="Verdana"/>
                <a:cs typeface="Verdana"/>
              </a:rPr>
              <a:t> </a:t>
            </a:r>
            <a:r>
              <a:rPr sz="1920" kern="0" spc="-12" dirty="0">
                <a:solidFill>
                  <a:sysClr val="windowText" lastClr="000000"/>
                </a:solidFill>
                <a:latin typeface="Verdana"/>
                <a:cs typeface="Verdana"/>
              </a:rPr>
              <a:t>assessee </a:t>
            </a:r>
            <a:r>
              <a:rPr sz="1920" kern="0" dirty="0">
                <a:solidFill>
                  <a:sysClr val="windowText" lastClr="000000"/>
                </a:solidFill>
                <a:latin typeface="Verdana"/>
                <a:cs typeface="Verdana"/>
              </a:rPr>
              <a:t>and</a:t>
            </a:r>
            <a:r>
              <a:rPr sz="1920" kern="0" spc="-36"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48" dirty="0">
                <a:solidFill>
                  <a:sysClr val="windowText" lastClr="000000"/>
                </a:solidFill>
                <a:latin typeface="Verdana"/>
                <a:cs typeface="Verdana"/>
              </a:rPr>
              <a:t> </a:t>
            </a:r>
            <a:r>
              <a:rPr sz="1920" kern="0" dirty="0">
                <a:solidFill>
                  <a:sysClr val="windowText" lastClr="000000"/>
                </a:solidFill>
                <a:latin typeface="Verdana"/>
                <a:cs typeface="Verdana"/>
              </a:rPr>
              <a:t>tax</a:t>
            </a:r>
            <a:r>
              <a:rPr sz="1920" kern="0" spc="-24" dirty="0">
                <a:solidFill>
                  <a:sysClr val="windowText" lastClr="000000"/>
                </a:solidFill>
                <a:latin typeface="Verdana"/>
                <a:cs typeface="Verdana"/>
              </a:rPr>
              <a:t> </a:t>
            </a:r>
            <a:r>
              <a:rPr sz="1920" kern="0" dirty="0">
                <a:solidFill>
                  <a:sysClr val="windowText" lastClr="000000"/>
                </a:solidFill>
                <a:latin typeface="Verdana"/>
                <a:cs typeface="Verdana"/>
              </a:rPr>
              <a:t>auditor</a:t>
            </a:r>
            <a:r>
              <a:rPr sz="1920" kern="0" spc="-12" dirty="0">
                <a:solidFill>
                  <a:sysClr val="windowText" lastClr="000000"/>
                </a:solidFill>
                <a:latin typeface="Verdana"/>
                <a:cs typeface="Verdana"/>
              </a:rPr>
              <a:t> </a:t>
            </a:r>
            <a:r>
              <a:rPr sz="1920" kern="0" dirty="0">
                <a:solidFill>
                  <a:sysClr val="windowText" lastClr="000000"/>
                </a:solidFill>
                <a:latin typeface="Verdana"/>
                <a:cs typeface="Verdana"/>
              </a:rPr>
              <a:t>as</a:t>
            </a:r>
            <a:r>
              <a:rPr sz="1920" kern="0" spc="-48" dirty="0">
                <a:solidFill>
                  <a:sysClr val="windowText" lastClr="000000"/>
                </a:solidFill>
                <a:latin typeface="Verdana"/>
                <a:cs typeface="Verdana"/>
              </a:rPr>
              <a:t> </a:t>
            </a:r>
            <a:r>
              <a:rPr sz="1920" kern="0" dirty="0">
                <a:solidFill>
                  <a:sysClr val="windowText" lastClr="000000"/>
                </a:solidFill>
                <a:latin typeface="Verdana"/>
                <a:cs typeface="Verdana"/>
              </a:rPr>
              <a:t>required</a:t>
            </a:r>
            <a:r>
              <a:rPr sz="1920" kern="0" spc="-6" dirty="0">
                <a:solidFill>
                  <a:sysClr val="windowText" lastClr="000000"/>
                </a:solidFill>
                <a:latin typeface="Verdana"/>
                <a:cs typeface="Verdana"/>
              </a:rPr>
              <a:t> </a:t>
            </a:r>
            <a:r>
              <a:rPr sz="1920" kern="0" dirty="0">
                <a:solidFill>
                  <a:sysClr val="windowText" lastClr="000000"/>
                </a:solidFill>
                <a:latin typeface="Verdana"/>
                <a:cs typeface="Verdana"/>
              </a:rPr>
              <a:t>in</a:t>
            </a:r>
            <a:r>
              <a:rPr sz="1920" kern="0" spc="-48" dirty="0">
                <a:solidFill>
                  <a:sysClr val="windowText" lastClr="000000"/>
                </a:solidFill>
                <a:latin typeface="Verdana"/>
                <a:cs typeface="Verdana"/>
              </a:rPr>
              <a:t> </a:t>
            </a:r>
            <a:r>
              <a:rPr sz="1920" kern="0" dirty="0">
                <a:solidFill>
                  <a:sysClr val="windowText" lastClr="000000"/>
                </a:solidFill>
                <a:latin typeface="Verdana"/>
                <a:cs typeface="Verdana"/>
              </a:rPr>
              <a:t>terms</a:t>
            </a:r>
            <a:r>
              <a:rPr sz="1920" kern="0" spc="-6"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42"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48" dirty="0">
                <a:solidFill>
                  <a:sysClr val="windowText" lastClr="000000"/>
                </a:solidFill>
                <a:latin typeface="Verdana"/>
                <a:cs typeface="Verdana"/>
              </a:rPr>
              <a:t> </a:t>
            </a:r>
            <a:r>
              <a:rPr sz="1920" kern="0" dirty="0">
                <a:solidFill>
                  <a:sysClr val="windowText" lastClr="000000"/>
                </a:solidFill>
                <a:latin typeface="Verdana"/>
                <a:cs typeface="Verdana"/>
              </a:rPr>
              <a:t>principles</a:t>
            </a:r>
            <a:r>
              <a:rPr sz="1920" kern="0" spc="18" dirty="0">
                <a:solidFill>
                  <a:sysClr val="windowText" lastClr="000000"/>
                </a:solidFill>
                <a:latin typeface="Verdana"/>
                <a:cs typeface="Verdana"/>
              </a:rPr>
              <a:t> </a:t>
            </a:r>
            <a:r>
              <a:rPr sz="1920" kern="0" dirty="0">
                <a:solidFill>
                  <a:sysClr val="windowText" lastClr="000000"/>
                </a:solidFill>
                <a:latin typeface="Verdana"/>
                <a:cs typeface="Verdana"/>
              </a:rPr>
              <a:t>laid</a:t>
            </a:r>
            <a:r>
              <a:rPr sz="1920" kern="0" spc="-24" dirty="0">
                <a:solidFill>
                  <a:sysClr val="windowText" lastClr="000000"/>
                </a:solidFill>
                <a:latin typeface="Verdana"/>
                <a:cs typeface="Verdana"/>
              </a:rPr>
              <a:t> </a:t>
            </a:r>
            <a:r>
              <a:rPr sz="1920" kern="0" dirty="0">
                <a:solidFill>
                  <a:sysClr val="windowText" lastClr="000000"/>
                </a:solidFill>
                <a:latin typeface="Verdana"/>
                <a:cs typeface="Verdana"/>
              </a:rPr>
              <a:t>out</a:t>
            </a:r>
            <a:r>
              <a:rPr sz="1920" kern="0" spc="-36" dirty="0">
                <a:solidFill>
                  <a:sysClr val="windowText" lastClr="000000"/>
                </a:solidFill>
                <a:latin typeface="Verdana"/>
                <a:cs typeface="Verdana"/>
              </a:rPr>
              <a:t> </a:t>
            </a:r>
            <a:r>
              <a:rPr sz="1920" kern="0" dirty="0">
                <a:solidFill>
                  <a:sysClr val="windowText" lastClr="000000"/>
                </a:solidFill>
                <a:latin typeface="Verdana"/>
                <a:cs typeface="Verdana"/>
              </a:rPr>
              <a:t>in</a:t>
            </a:r>
            <a:r>
              <a:rPr sz="1920" kern="0" spc="-48" dirty="0">
                <a:solidFill>
                  <a:sysClr val="windowText" lastClr="000000"/>
                </a:solidFill>
                <a:latin typeface="Verdana"/>
                <a:cs typeface="Verdana"/>
              </a:rPr>
              <a:t> </a:t>
            </a:r>
            <a:r>
              <a:rPr sz="1920" kern="0" dirty="0">
                <a:solidFill>
                  <a:sysClr val="windowText" lastClr="000000"/>
                </a:solidFill>
                <a:latin typeface="Verdana"/>
                <a:cs typeface="Verdana"/>
              </a:rPr>
              <a:t>SA</a:t>
            </a:r>
            <a:r>
              <a:rPr sz="1920" kern="0" spc="-30" dirty="0">
                <a:solidFill>
                  <a:sysClr val="windowText" lastClr="000000"/>
                </a:solidFill>
                <a:latin typeface="Verdana"/>
                <a:cs typeface="Verdana"/>
              </a:rPr>
              <a:t> </a:t>
            </a:r>
            <a:r>
              <a:rPr sz="1920" kern="0" spc="-24" dirty="0">
                <a:solidFill>
                  <a:sysClr val="windowText" lastClr="000000"/>
                </a:solidFill>
                <a:latin typeface="Verdana"/>
                <a:cs typeface="Verdana"/>
              </a:rPr>
              <a:t>700.</a:t>
            </a:r>
            <a:endParaRPr sz="1920" kern="0">
              <a:solidFill>
                <a:sysClr val="windowText" lastClr="000000"/>
              </a:solidFill>
              <a:latin typeface="Verdana"/>
              <a:cs typeface="Verdana"/>
            </a:endParaRPr>
          </a:p>
          <a:p>
            <a:pPr marL="15240" marR="7620" indent="762" algn="just" defTabSz="1097280">
              <a:spcBef>
                <a:spcPts val="2304"/>
              </a:spcBef>
            </a:pPr>
            <a:r>
              <a:rPr sz="1920" kern="0" dirty="0">
                <a:solidFill>
                  <a:sysClr val="windowText" lastClr="000000"/>
                </a:solidFill>
                <a:latin typeface="Verdana"/>
                <a:cs typeface="Verdana"/>
              </a:rPr>
              <a:t>However,</a:t>
            </a:r>
            <a:r>
              <a:rPr sz="1920" kern="0" spc="588" dirty="0">
                <a:solidFill>
                  <a:sysClr val="windowText" lastClr="000000"/>
                </a:solidFill>
                <a:latin typeface="Verdana"/>
                <a:cs typeface="Verdana"/>
              </a:rPr>
              <a:t> </a:t>
            </a:r>
            <a:r>
              <a:rPr sz="1920" kern="0" dirty="0">
                <a:solidFill>
                  <a:sysClr val="windowText" lastClr="000000"/>
                </a:solidFill>
                <a:latin typeface="Verdana"/>
                <a:cs typeface="Verdana"/>
              </a:rPr>
              <a:t>having</a:t>
            </a:r>
            <a:r>
              <a:rPr sz="1920" kern="0" spc="588" dirty="0">
                <a:solidFill>
                  <a:sysClr val="windowText" lastClr="000000"/>
                </a:solidFill>
                <a:latin typeface="Verdana"/>
                <a:cs typeface="Verdana"/>
              </a:rPr>
              <a:t> </a:t>
            </a:r>
            <a:r>
              <a:rPr sz="1920" kern="0" dirty="0">
                <a:solidFill>
                  <a:sysClr val="windowText" lastClr="000000"/>
                </a:solidFill>
                <a:latin typeface="Verdana"/>
                <a:cs typeface="Verdana"/>
              </a:rPr>
              <a:t>regard</a:t>
            </a:r>
            <a:r>
              <a:rPr sz="1920" kern="0" spc="594" dirty="0">
                <a:solidFill>
                  <a:sysClr val="windowText" lastClr="000000"/>
                </a:solidFill>
                <a:latin typeface="Verdana"/>
                <a:cs typeface="Verdana"/>
              </a:rPr>
              <a:t> </a:t>
            </a:r>
            <a:r>
              <a:rPr sz="1920" kern="0" dirty="0">
                <a:solidFill>
                  <a:sysClr val="windowText" lastClr="000000"/>
                </a:solidFill>
                <a:latin typeface="Verdana"/>
                <a:cs typeface="Verdana"/>
              </a:rPr>
              <a:t>to</a:t>
            </a:r>
            <a:r>
              <a:rPr sz="1920" kern="0" spc="-30"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581" dirty="0">
                <a:solidFill>
                  <a:sysClr val="windowText" lastClr="000000"/>
                </a:solidFill>
                <a:latin typeface="Verdana"/>
                <a:cs typeface="Verdana"/>
              </a:rPr>
              <a:t> </a:t>
            </a:r>
            <a:r>
              <a:rPr sz="1920" kern="0" dirty="0">
                <a:solidFill>
                  <a:sysClr val="windowText" lastClr="000000"/>
                </a:solidFill>
                <a:latin typeface="Verdana"/>
                <a:cs typeface="Verdana"/>
              </a:rPr>
              <a:t>importance</a:t>
            </a:r>
            <a:r>
              <a:rPr sz="1920" kern="0" spc="581"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588" dirty="0">
                <a:solidFill>
                  <a:sysClr val="windowText" lastClr="000000"/>
                </a:solidFill>
                <a:latin typeface="Verdana"/>
                <a:cs typeface="Verdana"/>
              </a:rPr>
              <a:t> </a:t>
            </a:r>
            <a:r>
              <a:rPr sz="1920" kern="0" dirty="0">
                <a:solidFill>
                  <a:sysClr val="windowText" lastClr="000000"/>
                </a:solidFill>
                <a:latin typeface="Verdana"/>
                <a:cs typeface="Verdana"/>
              </a:rPr>
              <a:t>these</a:t>
            </a:r>
            <a:r>
              <a:rPr sz="1920" kern="0" spc="581" dirty="0">
                <a:solidFill>
                  <a:sysClr val="windowText" lastClr="000000"/>
                </a:solidFill>
                <a:latin typeface="Verdana"/>
                <a:cs typeface="Verdana"/>
              </a:rPr>
              <a:t> </a:t>
            </a:r>
            <a:r>
              <a:rPr sz="1920" kern="0" dirty="0">
                <a:solidFill>
                  <a:sysClr val="windowText" lastClr="000000"/>
                </a:solidFill>
                <a:latin typeface="Verdana"/>
                <a:cs typeface="Verdana"/>
              </a:rPr>
              <a:t>respective</a:t>
            </a:r>
            <a:r>
              <a:rPr sz="1920" kern="0" spc="581" dirty="0">
                <a:solidFill>
                  <a:sysClr val="windowText" lastClr="000000"/>
                </a:solidFill>
                <a:latin typeface="Verdana"/>
                <a:cs typeface="Verdana"/>
              </a:rPr>
              <a:t> </a:t>
            </a:r>
            <a:r>
              <a:rPr sz="1920" kern="0" spc="-12" dirty="0">
                <a:solidFill>
                  <a:sysClr val="windowText" lastClr="000000"/>
                </a:solidFill>
                <a:latin typeface="Verdana"/>
                <a:cs typeface="Verdana"/>
              </a:rPr>
              <a:t>responsibility </a:t>
            </a:r>
            <a:r>
              <a:rPr sz="1920" kern="0" dirty="0">
                <a:solidFill>
                  <a:sysClr val="windowText" lastClr="000000"/>
                </a:solidFill>
                <a:latin typeface="Verdana"/>
                <a:cs typeface="Verdana"/>
              </a:rPr>
              <a:t>paragraphs</a:t>
            </a:r>
            <a:r>
              <a:rPr sz="1920" kern="0" spc="438" dirty="0">
                <a:solidFill>
                  <a:sysClr val="windowText" lastClr="000000"/>
                </a:solidFill>
                <a:latin typeface="Verdana"/>
                <a:cs typeface="Verdana"/>
              </a:rPr>
              <a:t> </a:t>
            </a:r>
            <a:r>
              <a:rPr sz="1920" kern="0" dirty="0">
                <a:solidFill>
                  <a:sysClr val="windowText" lastClr="000000"/>
                </a:solidFill>
                <a:latin typeface="Verdana"/>
                <a:cs typeface="Verdana"/>
              </a:rPr>
              <a:t>from</a:t>
            </a:r>
            <a:r>
              <a:rPr sz="1920" kern="0" spc="450"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456" dirty="0">
                <a:solidFill>
                  <a:sysClr val="windowText" lastClr="000000"/>
                </a:solidFill>
                <a:latin typeface="Verdana"/>
                <a:cs typeface="Verdana"/>
              </a:rPr>
              <a:t> </a:t>
            </a:r>
            <a:r>
              <a:rPr sz="1920" kern="0" dirty="0">
                <a:solidFill>
                  <a:sysClr val="windowText" lastClr="000000"/>
                </a:solidFill>
                <a:latin typeface="Verdana"/>
                <a:cs typeface="Verdana"/>
              </a:rPr>
              <a:t>perspective</a:t>
            </a:r>
            <a:r>
              <a:rPr sz="1920" kern="0" spc="462"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444"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456" dirty="0">
                <a:solidFill>
                  <a:sysClr val="windowText" lastClr="000000"/>
                </a:solidFill>
                <a:latin typeface="Verdana"/>
                <a:cs typeface="Verdana"/>
              </a:rPr>
              <a:t> </a:t>
            </a:r>
            <a:r>
              <a:rPr sz="1920" kern="0" dirty="0">
                <a:solidFill>
                  <a:sysClr val="windowText" lastClr="000000"/>
                </a:solidFill>
                <a:latin typeface="Verdana"/>
                <a:cs typeface="Verdana"/>
              </a:rPr>
              <a:t>readers</a:t>
            </a:r>
            <a:r>
              <a:rPr sz="1920" kern="0" spc="462"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444"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456" dirty="0">
                <a:solidFill>
                  <a:sysClr val="windowText" lastClr="000000"/>
                </a:solidFill>
                <a:latin typeface="Verdana"/>
                <a:cs typeface="Verdana"/>
              </a:rPr>
              <a:t> </a:t>
            </a:r>
            <a:r>
              <a:rPr sz="1920" kern="0" dirty="0">
                <a:solidFill>
                  <a:sysClr val="windowText" lastClr="000000"/>
                </a:solidFill>
                <a:latin typeface="Verdana"/>
                <a:cs typeface="Verdana"/>
              </a:rPr>
              <a:t>tax</a:t>
            </a:r>
            <a:r>
              <a:rPr sz="1920" kern="0" spc="450" dirty="0">
                <a:solidFill>
                  <a:sysClr val="windowText" lastClr="000000"/>
                </a:solidFill>
                <a:latin typeface="Verdana"/>
                <a:cs typeface="Verdana"/>
              </a:rPr>
              <a:t> </a:t>
            </a:r>
            <a:r>
              <a:rPr sz="1920" kern="0" dirty="0">
                <a:solidFill>
                  <a:sysClr val="windowText" lastClr="000000"/>
                </a:solidFill>
                <a:latin typeface="Verdana"/>
                <a:cs typeface="Verdana"/>
              </a:rPr>
              <a:t>audit</a:t>
            </a:r>
            <a:r>
              <a:rPr sz="1920" kern="0" spc="438" dirty="0">
                <a:solidFill>
                  <a:sysClr val="windowText" lastClr="000000"/>
                </a:solidFill>
                <a:latin typeface="Verdana"/>
                <a:cs typeface="Verdana"/>
              </a:rPr>
              <a:t> </a:t>
            </a:r>
            <a:r>
              <a:rPr sz="1920" kern="0" dirty="0">
                <a:solidFill>
                  <a:sysClr val="windowText" lastClr="000000"/>
                </a:solidFill>
                <a:latin typeface="Verdana"/>
                <a:cs typeface="Verdana"/>
              </a:rPr>
              <a:t>report,</a:t>
            </a:r>
            <a:r>
              <a:rPr sz="1920" kern="0" spc="438" dirty="0">
                <a:solidFill>
                  <a:sysClr val="windowText" lastClr="000000"/>
                </a:solidFill>
                <a:latin typeface="Verdana"/>
                <a:cs typeface="Verdana"/>
              </a:rPr>
              <a:t> </a:t>
            </a:r>
            <a:r>
              <a:rPr sz="1920" kern="0" dirty="0">
                <a:solidFill>
                  <a:sysClr val="windowText" lastClr="000000"/>
                </a:solidFill>
                <a:latin typeface="Verdana"/>
                <a:cs typeface="Verdana"/>
              </a:rPr>
              <a:t>it</a:t>
            </a:r>
            <a:r>
              <a:rPr sz="1920" kern="0" spc="456" dirty="0">
                <a:solidFill>
                  <a:sysClr val="windowText" lastClr="000000"/>
                </a:solidFill>
                <a:latin typeface="Verdana"/>
                <a:cs typeface="Verdana"/>
              </a:rPr>
              <a:t> </a:t>
            </a:r>
            <a:r>
              <a:rPr sz="1920" kern="0" spc="-30" dirty="0">
                <a:solidFill>
                  <a:sysClr val="windowText" lastClr="000000"/>
                </a:solidFill>
                <a:latin typeface="Verdana"/>
                <a:cs typeface="Verdana"/>
              </a:rPr>
              <a:t>is </a:t>
            </a:r>
            <a:r>
              <a:rPr sz="1920" kern="0" dirty="0">
                <a:solidFill>
                  <a:sysClr val="windowText" lastClr="000000"/>
                </a:solidFill>
                <a:latin typeface="Verdana"/>
                <a:cs typeface="Verdana"/>
              </a:rPr>
              <a:t>suggested</a:t>
            </a:r>
            <a:r>
              <a:rPr sz="1920" kern="0" spc="150" dirty="0">
                <a:solidFill>
                  <a:sysClr val="windowText" lastClr="000000"/>
                </a:solidFill>
                <a:latin typeface="Verdana"/>
                <a:cs typeface="Verdana"/>
              </a:rPr>
              <a:t>  </a:t>
            </a:r>
            <a:r>
              <a:rPr sz="1920" kern="0" dirty="0">
                <a:solidFill>
                  <a:sysClr val="windowText" lastClr="000000"/>
                </a:solidFill>
                <a:latin typeface="Verdana"/>
                <a:cs typeface="Verdana"/>
              </a:rPr>
              <a:t>that</a:t>
            </a:r>
            <a:r>
              <a:rPr sz="1920" kern="0" spc="150" dirty="0">
                <a:solidFill>
                  <a:sysClr val="windowText" lastClr="000000"/>
                </a:solidFill>
                <a:latin typeface="Verdana"/>
                <a:cs typeface="Verdana"/>
              </a:rPr>
              <a:t>  </a:t>
            </a:r>
            <a:r>
              <a:rPr sz="1920" kern="0" dirty="0">
                <a:solidFill>
                  <a:sysClr val="windowText" lastClr="000000"/>
                </a:solidFill>
                <a:latin typeface="Verdana"/>
                <a:cs typeface="Verdana"/>
              </a:rPr>
              <a:t>these</a:t>
            </a:r>
            <a:r>
              <a:rPr sz="1920" kern="0" spc="150" dirty="0">
                <a:solidFill>
                  <a:sysClr val="windowText" lastClr="000000"/>
                </a:solidFill>
                <a:latin typeface="Verdana"/>
                <a:cs typeface="Verdana"/>
              </a:rPr>
              <a:t>  </a:t>
            </a:r>
            <a:r>
              <a:rPr sz="1920" kern="0" dirty="0">
                <a:solidFill>
                  <a:sysClr val="windowText" lastClr="000000"/>
                </a:solidFill>
                <a:latin typeface="Verdana"/>
                <a:cs typeface="Verdana"/>
              </a:rPr>
              <a:t>respective</a:t>
            </a:r>
            <a:r>
              <a:rPr sz="1920" kern="0" spc="150" dirty="0">
                <a:solidFill>
                  <a:sysClr val="windowText" lastClr="000000"/>
                </a:solidFill>
                <a:latin typeface="Verdana"/>
                <a:cs typeface="Verdana"/>
              </a:rPr>
              <a:t>  </a:t>
            </a:r>
            <a:r>
              <a:rPr sz="1920" kern="0" dirty="0">
                <a:solidFill>
                  <a:sysClr val="windowText" lastClr="000000"/>
                </a:solidFill>
                <a:latin typeface="Verdana"/>
                <a:cs typeface="Verdana"/>
              </a:rPr>
              <a:t>responsibility</a:t>
            </a:r>
            <a:r>
              <a:rPr sz="1920" kern="0" spc="162" dirty="0">
                <a:solidFill>
                  <a:sysClr val="windowText" lastClr="000000"/>
                </a:solidFill>
                <a:latin typeface="Verdana"/>
                <a:cs typeface="Verdana"/>
              </a:rPr>
              <a:t>  </a:t>
            </a:r>
            <a:r>
              <a:rPr sz="1920" kern="0" dirty="0">
                <a:solidFill>
                  <a:sysClr val="windowText" lastClr="000000"/>
                </a:solidFill>
                <a:latin typeface="Verdana"/>
                <a:cs typeface="Verdana"/>
              </a:rPr>
              <a:t>paragraphs</a:t>
            </a:r>
            <a:r>
              <a:rPr sz="1920" kern="0" spc="150" dirty="0">
                <a:solidFill>
                  <a:sysClr val="windowText" lastClr="000000"/>
                </a:solidFill>
                <a:latin typeface="Verdana"/>
                <a:cs typeface="Verdana"/>
              </a:rPr>
              <a:t>  </a:t>
            </a:r>
            <a:r>
              <a:rPr sz="1920" kern="0" dirty="0">
                <a:solidFill>
                  <a:sysClr val="windowText" lastClr="000000"/>
                </a:solidFill>
                <a:latin typeface="Verdana"/>
                <a:cs typeface="Verdana"/>
              </a:rPr>
              <a:t>relating</a:t>
            </a:r>
            <a:r>
              <a:rPr sz="1920" kern="0" spc="156" dirty="0">
                <a:solidFill>
                  <a:sysClr val="windowText" lastClr="000000"/>
                </a:solidFill>
                <a:latin typeface="Verdana"/>
                <a:cs typeface="Verdana"/>
              </a:rPr>
              <a:t>  </a:t>
            </a:r>
            <a:r>
              <a:rPr sz="1920" kern="0" dirty="0">
                <a:solidFill>
                  <a:sysClr val="windowText" lastClr="000000"/>
                </a:solidFill>
                <a:latin typeface="Verdana"/>
                <a:cs typeface="Verdana"/>
              </a:rPr>
              <a:t>can</a:t>
            </a:r>
            <a:r>
              <a:rPr sz="1920" kern="0" spc="150" dirty="0">
                <a:solidFill>
                  <a:sysClr val="windowText" lastClr="000000"/>
                </a:solidFill>
                <a:latin typeface="Verdana"/>
                <a:cs typeface="Verdana"/>
              </a:rPr>
              <a:t>  </a:t>
            </a:r>
            <a:r>
              <a:rPr sz="1920" kern="0" spc="-30" dirty="0">
                <a:solidFill>
                  <a:sysClr val="windowText" lastClr="000000"/>
                </a:solidFill>
                <a:latin typeface="Verdana"/>
                <a:cs typeface="Verdana"/>
              </a:rPr>
              <a:t>be </a:t>
            </a:r>
            <a:r>
              <a:rPr sz="1920" kern="0" dirty="0">
                <a:solidFill>
                  <a:sysClr val="windowText" lastClr="000000"/>
                </a:solidFill>
                <a:latin typeface="Verdana"/>
                <a:cs typeface="Verdana"/>
              </a:rPr>
              <a:t>provided</a:t>
            </a:r>
            <a:r>
              <a:rPr sz="1920" kern="0" spc="114" dirty="0">
                <a:solidFill>
                  <a:sysClr val="windowText" lastClr="000000"/>
                </a:solidFill>
                <a:latin typeface="Verdana"/>
                <a:cs typeface="Verdana"/>
              </a:rPr>
              <a:t> </a:t>
            </a:r>
            <a:r>
              <a:rPr sz="1920" kern="0" dirty="0">
                <a:solidFill>
                  <a:sysClr val="windowText" lastClr="000000"/>
                </a:solidFill>
                <a:latin typeface="Verdana"/>
                <a:cs typeface="Verdana"/>
              </a:rPr>
              <a:t>in</a:t>
            </a:r>
            <a:r>
              <a:rPr sz="1920" kern="0" spc="108"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108" dirty="0">
                <a:solidFill>
                  <a:sysClr val="windowText" lastClr="000000"/>
                </a:solidFill>
                <a:latin typeface="Verdana"/>
                <a:cs typeface="Verdana"/>
              </a:rPr>
              <a:t> </a:t>
            </a:r>
            <a:r>
              <a:rPr sz="1920" kern="0" dirty="0">
                <a:solidFill>
                  <a:sysClr val="windowText" lastClr="000000"/>
                </a:solidFill>
                <a:latin typeface="Verdana"/>
                <a:cs typeface="Verdana"/>
              </a:rPr>
              <a:t>space</a:t>
            </a:r>
            <a:r>
              <a:rPr sz="1920" kern="0" spc="108" dirty="0">
                <a:solidFill>
                  <a:sysClr val="windowText" lastClr="000000"/>
                </a:solidFill>
                <a:latin typeface="Verdana"/>
                <a:cs typeface="Verdana"/>
              </a:rPr>
              <a:t> </a:t>
            </a:r>
            <a:r>
              <a:rPr sz="1920" kern="0" dirty="0">
                <a:solidFill>
                  <a:sysClr val="windowText" lastClr="000000"/>
                </a:solidFill>
                <a:latin typeface="Verdana"/>
                <a:cs typeface="Verdana"/>
              </a:rPr>
              <a:t>provided</a:t>
            </a:r>
            <a:r>
              <a:rPr sz="1920" kern="0" spc="114" dirty="0">
                <a:solidFill>
                  <a:sysClr val="windowText" lastClr="000000"/>
                </a:solidFill>
                <a:latin typeface="Verdana"/>
                <a:cs typeface="Verdana"/>
              </a:rPr>
              <a:t> </a:t>
            </a:r>
            <a:r>
              <a:rPr sz="1920" kern="0" dirty="0">
                <a:solidFill>
                  <a:sysClr val="windowText" lastClr="000000"/>
                </a:solidFill>
                <a:latin typeface="Verdana"/>
                <a:cs typeface="Verdana"/>
              </a:rPr>
              <a:t>for</a:t>
            </a:r>
            <a:r>
              <a:rPr sz="1920" kern="0" spc="114" dirty="0">
                <a:solidFill>
                  <a:sysClr val="windowText" lastClr="000000"/>
                </a:solidFill>
                <a:latin typeface="Verdana"/>
                <a:cs typeface="Verdana"/>
              </a:rPr>
              <a:t> </a:t>
            </a:r>
            <a:r>
              <a:rPr sz="1920" kern="0" dirty="0">
                <a:solidFill>
                  <a:sysClr val="windowText" lastClr="000000"/>
                </a:solidFill>
                <a:latin typeface="Verdana"/>
                <a:cs typeface="Verdana"/>
              </a:rPr>
              <a:t>giving</a:t>
            </a:r>
            <a:r>
              <a:rPr sz="1920" kern="0" spc="114" dirty="0">
                <a:solidFill>
                  <a:sysClr val="windowText" lastClr="000000"/>
                </a:solidFill>
                <a:latin typeface="Verdana"/>
                <a:cs typeface="Verdana"/>
              </a:rPr>
              <a:t> </a:t>
            </a:r>
            <a:r>
              <a:rPr sz="1920" kern="0" dirty="0">
                <a:solidFill>
                  <a:sysClr val="windowText" lastClr="000000"/>
                </a:solidFill>
                <a:latin typeface="Verdana"/>
                <a:cs typeface="Verdana"/>
              </a:rPr>
              <a:t>observations,</a:t>
            </a:r>
            <a:r>
              <a:rPr sz="1920" kern="0" spc="108" dirty="0">
                <a:solidFill>
                  <a:sysClr val="windowText" lastClr="000000"/>
                </a:solidFill>
                <a:latin typeface="Verdana"/>
                <a:cs typeface="Verdana"/>
              </a:rPr>
              <a:t> </a:t>
            </a:r>
            <a:r>
              <a:rPr sz="1920" kern="0" dirty="0">
                <a:solidFill>
                  <a:sysClr val="windowText" lastClr="000000"/>
                </a:solidFill>
                <a:latin typeface="Verdana"/>
                <a:cs typeface="Verdana"/>
              </a:rPr>
              <a:t>etc.,</a:t>
            </a:r>
            <a:r>
              <a:rPr sz="1920" kern="0" spc="108" dirty="0">
                <a:solidFill>
                  <a:sysClr val="windowText" lastClr="000000"/>
                </a:solidFill>
                <a:latin typeface="Verdana"/>
                <a:cs typeface="Verdana"/>
              </a:rPr>
              <a:t> </a:t>
            </a:r>
            <a:r>
              <a:rPr sz="1920" kern="0" dirty="0">
                <a:solidFill>
                  <a:sysClr val="windowText" lastClr="000000"/>
                </a:solidFill>
                <a:latin typeface="Verdana"/>
                <a:cs typeface="Verdana"/>
              </a:rPr>
              <a:t>under</a:t>
            </a:r>
            <a:r>
              <a:rPr sz="1920" kern="0" spc="126" dirty="0">
                <a:solidFill>
                  <a:sysClr val="windowText" lastClr="000000"/>
                </a:solidFill>
                <a:latin typeface="Verdana"/>
                <a:cs typeface="Verdana"/>
              </a:rPr>
              <a:t> </a:t>
            </a:r>
            <a:r>
              <a:rPr sz="1920" kern="0" dirty="0">
                <a:solidFill>
                  <a:sysClr val="windowText" lastClr="000000"/>
                </a:solidFill>
                <a:latin typeface="Verdana"/>
                <a:cs typeface="Verdana"/>
              </a:rPr>
              <a:t>clause</a:t>
            </a:r>
            <a:r>
              <a:rPr sz="1920" kern="0" spc="108" dirty="0">
                <a:solidFill>
                  <a:sysClr val="windowText" lastClr="000000"/>
                </a:solidFill>
                <a:latin typeface="Verdana"/>
                <a:cs typeface="Verdana"/>
              </a:rPr>
              <a:t> </a:t>
            </a:r>
            <a:r>
              <a:rPr sz="1920" kern="0" dirty="0">
                <a:solidFill>
                  <a:sysClr val="windowText" lastClr="000000"/>
                </a:solidFill>
                <a:latin typeface="Verdana"/>
                <a:cs typeface="Verdana"/>
              </a:rPr>
              <a:t>(3)</a:t>
            </a:r>
            <a:r>
              <a:rPr sz="1920" kern="0" spc="108" dirty="0">
                <a:solidFill>
                  <a:sysClr val="windowText" lastClr="000000"/>
                </a:solidFill>
                <a:latin typeface="Verdana"/>
                <a:cs typeface="Verdana"/>
              </a:rPr>
              <a:t> </a:t>
            </a:r>
            <a:r>
              <a:rPr sz="1920" kern="0" spc="-30" dirty="0">
                <a:solidFill>
                  <a:sysClr val="windowText" lastClr="000000"/>
                </a:solidFill>
                <a:latin typeface="Verdana"/>
                <a:cs typeface="Verdana"/>
              </a:rPr>
              <a:t>of </a:t>
            </a:r>
            <a:r>
              <a:rPr sz="1920" kern="0" dirty="0">
                <a:solidFill>
                  <a:sysClr val="windowText" lastClr="000000"/>
                </a:solidFill>
                <a:latin typeface="Verdana"/>
                <a:cs typeface="Verdana"/>
              </a:rPr>
              <a:t>Form</a:t>
            </a:r>
            <a:r>
              <a:rPr sz="1920" kern="0" spc="300" dirty="0">
                <a:solidFill>
                  <a:sysClr val="windowText" lastClr="000000"/>
                </a:solidFill>
                <a:latin typeface="Verdana"/>
                <a:cs typeface="Verdana"/>
              </a:rPr>
              <a:t> </a:t>
            </a:r>
            <a:r>
              <a:rPr sz="1920" kern="0" dirty="0">
                <a:solidFill>
                  <a:sysClr val="windowText" lastClr="000000"/>
                </a:solidFill>
                <a:latin typeface="Verdana"/>
                <a:cs typeface="Verdana"/>
              </a:rPr>
              <a:t>No.3CA</a:t>
            </a:r>
            <a:r>
              <a:rPr sz="1920" kern="0" spc="300" dirty="0">
                <a:solidFill>
                  <a:sysClr val="windowText" lastClr="000000"/>
                </a:solidFill>
                <a:latin typeface="Verdana"/>
                <a:cs typeface="Verdana"/>
              </a:rPr>
              <a:t> </a:t>
            </a:r>
            <a:r>
              <a:rPr sz="1920" kern="0" dirty="0">
                <a:solidFill>
                  <a:sysClr val="windowText" lastClr="000000"/>
                </a:solidFill>
                <a:latin typeface="Verdana"/>
                <a:cs typeface="Verdana"/>
              </a:rPr>
              <a:t>or</a:t>
            </a:r>
            <a:r>
              <a:rPr sz="1920" kern="0" spc="294" dirty="0">
                <a:solidFill>
                  <a:sysClr val="windowText" lastClr="000000"/>
                </a:solidFill>
                <a:latin typeface="Verdana"/>
                <a:cs typeface="Verdana"/>
              </a:rPr>
              <a:t> </a:t>
            </a:r>
            <a:r>
              <a:rPr sz="1920" kern="0" dirty="0">
                <a:solidFill>
                  <a:sysClr val="windowText" lastClr="000000"/>
                </a:solidFill>
                <a:latin typeface="Verdana"/>
                <a:cs typeface="Verdana"/>
              </a:rPr>
              <a:t>Clause</a:t>
            </a:r>
            <a:r>
              <a:rPr sz="1920" kern="0" spc="294" dirty="0">
                <a:solidFill>
                  <a:sysClr val="windowText" lastClr="000000"/>
                </a:solidFill>
                <a:latin typeface="Verdana"/>
                <a:cs typeface="Verdana"/>
              </a:rPr>
              <a:t> </a:t>
            </a:r>
            <a:r>
              <a:rPr sz="1920" kern="0" dirty="0">
                <a:solidFill>
                  <a:sysClr val="windowText" lastClr="000000"/>
                </a:solidFill>
                <a:latin typeface="Verdana"/>
                <a:cs typeface="Verdana"/>
              </a:rPr>
              <a:t>(5)</a:t>
            </a:r>
            <a:r>
              <a:rPr sz="1920" kern="0" spc="282"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288" dirty="0">
                <a:solidFill>
                  <a:sysClr val="windowText" lastClr="000000"/>
                </a:solidFill>
                <a:latin typeface="Verdana"/>
                <a:cs typeface="Verdana"/>
              </a:rPr>
              <a:t> </a:t>
            </a:r>
            <a:r>
              <a:rPr sz="1920" kern="0" dirty="0">
                <a:solidFill>
                  <a:sysClr val="windowText" lastClr="000000"/>
                </a:solidFill>
                <a:latin typeface="Verdana"/>
                <a:cs typeface="Verdana"/>
              </a:rPr>
              <a:t>Form</a:t>
            </a:r>
            <a:r>
              <a:rPr sz="1920" kern="0" spc="305" dirty="0">
                <a:solidFill>
                  <a:sysClr val="windowText" lastClr="000000"/>
                </a:solidFill>
                <a:latin typeface="Verdana"/>
                <a:cs typeface="Verdana"/>
              </a:rPr>
              <a:t> </a:t>
            </a:r>
            <a:r>
              <a:rPr sz="1920" kern="0" dirty="0">
                <a:solidFill>
                  <a:sysClr val="windowText" lastClr="000000"/>
                </a:solidFill>
                <a:latin typeface="Verdana"/>
                <a:cs typeface="Verdana"/>
              </a:rPr>
              <a:t>No.3CB</a:t>
            </a:r>
            <a:r>
              <a:rPr sz="1920" kern="0" spc="282" dirty="0">
                <a:solidFill>
                  <a:sysClr val="windowText" lastClr="000000"/>
                </a:solidFill>
                <a:latin typeface="Verdana"/>
                <a:cs typeface="Verdana"/>
              </a:rPr>
              <a:t> </a:t>
            </a:r>
            <a:r>
              <a:rPr sz="1920" kern="0" dirty="0">
                <a:solidFill>
                  <a:sysClr val="windowText" lastClr="000000"/>
                </a:solidFill>
                <a:latin typeface="Verdana"/>
                <a:cs typeface="Verdana"/>
              </a:rPr>
              <a:t>as</a:t>
            </a:r>
            <a:r>
              <a:rPr sz="1920" kern="0" spc="282"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294" dirty="0">
                <a:solidFill>
                  <a:sysClr val="windowText" lastClr="000000"/>
                </a:solidFill>
                <a:latin typeface="Verdana"/>
                <a:cs typeface="Verdana"/>
              </a:rPr>
              <a:t> </a:t>
            </a:r>
            <a:r>
              <a:rPr sz="1920" kern="0" dirty="0">
                <a:solidFill>
                  <a:sysClr val="windowText" lastClr="000000"/>
                </a:solidFill>
                <a:latin typeface="Verdana"/>
                <a:cs typeface="Verdana"/>
              </a:rPr>
              <a:t>case</a:t>
            </a:r>
            <a:r>
              <a:rPr sz="1920" kern="0" spc="294" dirty="0">
                <a:solidFill>
                  <a:sysClr val="windowText" lastClr="000000"/>
                </a:solidFill>
                <a:latin typeface="Verdana"/>
                <a:cs typeface="Verdana"/>
              </a:rPr>
              <a:t> </a:t>
            </a:r>
            <a:r>
              <a:rPr sz="1920" kern="0" dirty="0">
                <a:solidFill>
                  <a:sysClr val="windowText" lastClr="000000"/>
                </a:solidFill>
                <a:latin typeface="Verdana"/>
                <a:cs typeface="Verdana"/>
              </a:rPr>
              <a:t>may</a:t>
            </a:r>
            <a:r>
              <a:rPr sz="1920" kern="0" spc="305" dirty="0">
                <a:solidFill>
                  <a:sysClr val="windowText" lastClr="000000"/>
                </a:solidFill>
                <a:latin typeface="Verdana"/>
                <a:cs typeface="Verdana"/>
              </a:rPr>
              <a:t> </a:t>
            </a:r>
            <a:r>
              <a:rPr sz="1920" kern="0" dirty="0">
                <a:solidFill>
                  <a:sysClr val="windowText" lastClr="000000"/>
                </a:solidFill>
                <a:latin typeface="Verdana"/>
                <a:cs typeface="Verdana"/>
              </a:rPr>
              <a:t>be</a:t>
            </a:r>
            <a:r>
              <a:rPr sz="1920" kern="0" spc="282" dirty="0">
                <a:solidFill>
                  <a:sysClr val="windowText" lastClr="000000"/>
                </a:solidFill>
                <a:latin typeface="Verdana"/>
                <a:cs typeface="Verdana"/>
              </a:rPr>
              <a:t> </a:t>
            </a:r>
            <a:r>
              <a:rPr sz="1920" kern="0" dirty="0">
                <a:solidFill>
                  <a:sysClr val="windowText" lastClr="000000"/>
                </a:solidFill>
                <a:latin typeface="Verdana"/>
                <a:cs typeface="Verdana"/>
              </a:rPr>
              <a:t>(</a:t>
            </a:r>
            <a:r>
              <a:rPr sz="1920" kern="0" spc="282" dirty="0">
                <a:solidFill>
                  <a:sysClr val="windowText" lastClr="000000"/>
                </a:solidFill>
                <a:latin typeface="Verdana"/>
                <a:cs typeface="Verdana"/>
              </a:rPr>
              <a:t> </a:t>
            </a:r>
            <a:r>
              <a:rPr sz="1920" kern="0" dirty="0">
                <a:solidFill>
                  <a:sysClr val="windowText" lastClr="000000"/>
                </a:solidFill>
                <a:latin typeface="Verdana"/>
                <a:cs typeface="Verdana"/>
              </a:rPr>
              <a:t>Page</a:t>
            </a:r>
            <a:r>
              <a:rPr sz="1920" kern="0" spc="282" dirty="0">
                <a:solidFill>
                  <a:sysClr val="windowText" lastClr="000000"/>
                </a:solidFill>
                <a:latin typeface="Verdana"/>
                <a:cs typeface="Verdana"/>
              </a:rPr>
              <a:t> </a:t>
            </a:r>
            <a:r>
              <a:rPr sz="1920" kern="0" dirty="0">
                <a:solidFill>
                  <a:sysClr val="windowText" lastClr="000000"/>
                </a:solidFill>
                <a:latin typeface="Verdana"/>
                <a:cs typeface="Verdana"/>
              </a:rPr>
              <a:t>11</a:t>
            </a:r>
            <a:r>
              <a:rPr sz="1920" kern="0" spc="294" dirty="0">
                <a:solidFill>
                  <a:sysClr val="windowText" lastClr="000000"/>
                </a:solidFill>
                <a:latin typeface="Verdana"/>
                <a:cs typeface="Verdana"/>
              </a:rPr>
              <a:t> </a:t>
            </a:r>
            <a:r>
              <a:rPr sz="1920" kern="0" spc="-30" dirty="0">
                <a:solidFill>
                  <a:sysClr val="windowText" lastClr="000000"/>
                </a:solidFill>
                <a:latin typeface="Verdana"/>
                <a:cs typeface="Verdana"/>
              </a:rPr>
              <a:t>of </a:t>
            </a:r>
            <a:r>
              <a:rPr sz="1920" kern="0" spc="-12" dirty="0">
                <a:solidFill>
                  <a:sysClr val="windowText" lastClr="000000"/>
                </a:solidFill>
                <a:latin typeface="Verdana"/>
                <a:cs typeface="Verdana"/>
              </a:rPr>
              <a:t>study).</a:t>
            </a:r>
            <a:endParaRPr sz="1920" kern="0">
              <a:solidFill>
                <a:sysClr val="windowText" lastClr="000000"/>
              </a:solidFill>
              <a:latin typeface="Verdana"/>
              <a:cs typeface="Verdana"/>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71036" y="662583"/>
            <a:ext cx="7475220" cy="630674"/>
          </a:xfrm>
          <a:prstGeom prst="rect">
            <a:avLst/>
          </a:prstGeom>
          <a:noFill/>
          <a:ln/>
        </p:spPr>
        <p:txBody>
          <a:bodyPr wrap="none" lIns="0" tIns="0" rIns="0" bIns="0" rtlCol="0" anchor="t"/>
          <a:lstStyle/>
          <a:p>
            <a:pPr marL="0" indent="0" algn="l">
              <a:lnSpc>
                <a:spcPts val="4950"/>
              </a:lnSpc>
              <a:buNone/>
            </a:pPr>
            <a:r>
              <a:rPr lang="en-US" sz="3950" b="1" dirty="0">
                <a:solidFill>
                  <a:srgbClr val="2E3C4E"/>
                </a:solidFill>
                <a:latin typeface="Barlow Bold" pitchFamily="34" charset="0"/>
                <a:ea typeface="Barlow Bold" pitchFamily="34" charset="-122"/>
                <a:cs typeface="Barlow Bold" pitchFamily="34" charset="-120"/>
              </a:rPr>
              <a:t>Clause 26: Section 43B Reporting</a:t>
            </a:r>
            <a:endParaRPr lang="en-US" sz="3950" dirty="0"/>
          </a:p>
        </p:txBody>
      </p:sp>
      <p:sp>
        <p:nvSpPr>
          <p:cNvPr id="3" name="Text 1"/>
          <p:cNvSpPr/>
          <p:nvPr/>
        </p:nvSpPr>
        <p:spPr>
          <a:xfrm>
            <a:off x="671036" y="1580793"/>
            <a:ext cx="3728680" cy="315278"/>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Key Changes &amp; Common Mistakes</a:t>
            </a:r>
            <a:endParaRPr lang="en-US" sz="1950" dirty="0"/>
          </a:p>
        </p:txBody>
      </p:sp>
      <p:sp>
        <p:nvSpPr>
          <p:cNvPr id="4" name="Text 2"/>
          <p:cNvSpPr/>
          <p:nvPr/>
        </p:nvSpPr>
        <p:spPr>
          <a:xfrm>
            <a:off x="671036" y="2375297"/>
            <a:ext cx="2522815" cy="315278"/>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Structure of Clause 26</a:t>
            </a:r>
            <a:endParaRPr lang="en-US" sz="1950" dirty="0"/>
          </a:p>
        </p:txBody>
      </p:sp>
      <p:pic>
        <p:nvPicPr>
          <p:cNvPr id="5" name="Image 0" descr="preencoded.png"/>
          <p:cNvPicPr>
            <a:picLocks noChangeAspect="1"/>
          </p:cNvPicPr>
          <p:nvPr/>
        </p:nvPicPr>
        <p:blipFill>
          <a:blip r:embed="rId3"/>
          <a:stretch>
            <a:fillRect/>
          </a:stretch>
        </p:blipFill>
        <p:spPr>
          <a:xfrm>
            <a:off x="671036" y="2906197"/>
            <a:ext cx="958691" cy="1676281"/>
          </a:xfrm>
          <a:prstGeom prst="rect">
            <a:avLst/>
          </a:prstGeom>
        </p:spPr>
      </p:pic>
      <p:sp>
        <p:nvSpPr>
          <p:cNvPr id="6" name="Text 3"/>
          <p:cNvSpPr/>
          <p:nvPr/>
        </p:nvSpPr>
        <p:spPr>
          <a:xfrm>
            <a:off x="1821418" y="3097887"/>
            <a:ext cx="2640806" cy="315278"/>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(A) Pre-existing liability</a:t>
            </a:r>
            <a:endParaRPr lang="en-US" sz="1950" dirty="0"/>
          </a:p>
        </p:txBody>
      </p:sp>
      <p:sp>
        <p:nvSpPr>
          <p:cNvPr id="7" name="Text 4"/>
          <p:cNvSpPr/>
          <p:nvPr/>
        </p:nvSpPr>
        <p:spPr>
          <a:xfrm>
            <a:off x="1821418" y="3604855"/>
            <a:ext cx="5259943" cy="306705"/>
          </a:xfrm>
          <a:prstGeom prst="rect">
            <a:avLst/>
          </a:prstGeom>
          <a:noFill/>
          <a:ln/>
        </p:spPr>
        <p:txBody>
          <a:bodyPr wrap="none" lIns="0" tIns="0" rIns="0" bIns="0" rtlCol="0" anchor="t"/>
          <a:lstStyle/>
          <a:p>
            <a:pPr marL="0" indent="0" algn="l">
              <a:lnSpc>
                <a:spcPts val="2400"/>
              </a:lnSpc>
              <a:buNone/>
            </a:pPr>
            <a:r>
              <a:rPr lang="en-US" sz="1500" dirty="0">
                <a:solidFill>
                  <a:srgbClr val="384653"/>
                </a:solidFill>
                <a:latin typeface="Montserrat" pitchFamily="34" charset="0"/>
                <a:ea typeface="Montserrat" pitchFamily="34" charset="-122"/>
                <a:cs typeface="Montserrat" pitchFamily="34" charset="-120"/>
              </a:rPr>
              <a:t>(a) Paid during the year</a:t>
            </a:r>
            <a:endParaRPr lang="en-US" sz="1500" dirty="0"/>
          </a:p>
        </p:txBody>
      </p:sp>
      <p:sp>
        <p:nvSpPr>
          <p:cNvPr id="8" name="Text 5"/>
          <p:cNvSpPr/>
          <p:nvPr/>
        </p:nvSpPr>
        <p:spPr>
          <a:xfrm>
            <a:off x="1821418" y="4084082"/>
            <a:ext cx="5259943" cy="306705"/>
          </a:xfrm>
          <a:prstGeom prst="rect">
            <a:avLst/>
          </a:prstGeom>
          <a:noFill/>
          <a:ln/>
        </p:spPr>
        <p:txBody>
          <a:bodyPr wrap="none" lIns="0" tIns="0" rIns="0" bIns="0" rtlCol="0" anchor="t"/>
          <a:lstStyle/>
          <a:p>
            <a:pPr marL="0" indent="0" algn="l">
              <a:lnSpc>
                <a:spcPts val="2400"/>
              </a:lnSpc>
              <a:buNone/>
            </a:pPr>
            <a:r>
              <a:rPr lang="en-US" sz="1500" dirty="0">
                <a:solidFill>
                  <a:srgbClr val="384653"/>
                </a:solidFill>
                <a:latin typeface="Montserrat" pitchFamily="34" charset="0"/>
                <a:ea typeface="Montserrat" pitchFamily="34" charset="-122"/>
                <a:cs typeface="Montserrat" pitchFamily="34" charset="-120"/>
              </a:rPr>
              <a:t>(b) Not paid during the year</a:t>
            </a:r>
            <a:endParaRPr lang="en-US" sz="1500" dirty="0"/>
          </a:p>
        </p:txBody>
      </p:sp>
      <p:pic>
        <p:nvPicPr>
          <p:cNvPr id="9" name="Image 1" descr="preencoded.png"/>
          <p:cNvPicPr>
            <a:picLocks noChangeAspect="1"/>
          </p:cNvPicPr>
          <p:nvPr/>
        </p:nvPicPr>
        <p:blipFill>
          <a:blip r:embed="rId4"/>
          <a:stretch>
            <a:fillRect/>
          </a:stretch>
        </p:blipFill>
        <p:spPr>
          <a:xfrm>
            <a:off x="671036" y="4582478"/>
            <a:ext cx="958691" cy="1676281"/>
          </a:xfrm>
          <a:prstGeom prst="rect">
            <a:avLst/>
          </a:prstGeom>
        </p:spPr>
      </p:pic>
      <p:sp>
        <p:nvSpPr>
          <p:cNvPr id="10" name="Text 6"/>
          <p:cNvSpPr/>
          <p:nvPr/>
        </p:nvSpPr>
        <p:spPr>
          <a:xfrm>
            <a:off x="1821418" y="4774168"/>
            <a:ext cx="2634496" cy="315278"/>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(B) Current year liability</a:t>
            </a:r>
            <a:endParaRPr lang="en-US" sz="1950" dirty="0"/>
          </a:p>
        </p:txBody>
      </p:sp>
      <p:sp>
        <p:nvSpPr>
          <p:cNvPr id="11" name="Text 7"/>
          <p:cNvSpPr/>
          <p:nvPr/>
        </p:nvSpPr>
        <p:spPr>
          <a:xfrm>
            <a:off x="1821418" y="5281136"/>
            <a:ext cx="5259943" cy="306705"/>
          </a:xfrm>
          <a:prstGeom prst="rect">
            <a:avLst/>
          </a:prstGeom>
          <a:noFill/>
          <a:ln/>
        </p:spPr>
        <p:txBody>
          <a:bodyPr wrap="none" lIns="0" tIns="0" rIns="0" bIns="0" rtlCol="0" anchor="t"/>
          <a:lstStyle/>
          <a:p>
            <a:pPr marL="0" indent="0" algn="l">
              <a:lnSpc>
                <a:spcPts val="2400"/>
              </a:lnSpc>
              <a:buNone/>
            </a:pPr>
            <a:r>
              <a:rPr lang="en-US" sz="1500" dirty="0">
                <a:solidFill>
                  <a:srgbClr val="384653"/>
                </a:solidFill>
                <a:latin typeface="Montserrat" pitchFamily="34" charset="0"/>
                <a:ea typeface="Montserrat" pitchFamily="34" charset="-122"/>
                <a:cs typeface="Montserrat" pitchFamily="34" charset="-120"/>
              </a:rPr>
              <a:t>(a) Paid by due date of return filing</a:t>
            </a:r>
            <a:endParaRPr lang="en-US" sz="1500" dirty="0"/>
          </a:p>
        </p:txBody>
      </p:sp>
      <p:sp>
        <p:nvSpPr>
          <p:cNvPr id="12" name="Text 8"/>
          <p:cNvSpPr/>
          <p:nvPr/>
        </p:nvSpPr>
        <p:spPr>
          <a:xfrm>
            <a:off x="1821418" y="5760363"/>
            <a:ext cx="5259943" cy="306705"/>
          </a:xfrm>
          <a:prstGeom prst="rect">
            <a:avLst/>
          </a:prstGeom>
          <a:noFill/>
          <a:ln/>
        </p:spPr>
        <p:txBody>
          <a:bodyPr wrap="none" lIns="0" tIns="0" rIns="0" bIns="0" rtlCol="0" anchor="t"/>
          <a:lstStyle/>
          <a:p>
            <a:pPr marL="0" indent="0" algn="l">
              <a:lnSpc>
                <a:spcPts val="2400"/>
              </a:lnSpc>
              <a:buNone/>
            </a:pPr>
            <a:r>
              <a:rPr lang="en-US" sz="1500" dirty="0">
                <a:solidFill>
                  <a:srgbClr val="384653"/>
                </a:solidFill>
                <a:latin typeface="Montserrat" pitchFamily="34" charset="0"/>
                <a:ea typeface="Montserrat" pitchFamily="34" charset="-122"/>
                <a:cs typeface="Montserrat" pitchFamily="34" charset="-120"/>
              </a:rPr>
              <a:t>(b) Not paid by due date</a:t>
            </a:r>
            <a:endParaRPr lang="en-US" sz="1500" dirty="0"/>
          </a:p>
        </p:txBody>
      </p:sp>
      <p:sp>
        <p:nvSpPr>
          <p:cNvPr id="13" name="Text 9"/>
          <p:cNvSpPr/>
          <p:nvPr/>
        </p:nvSpPr>
        <p:spPr>
          <a:xfrm>
            <a:off x="671036" y="6474381"/>
            <a:ext cx="6410325" cy="920115"/>
          </a:xfrm>
          <a:prstGeom prst="rect">
            <a:avLst/>
          </a:prstGeom>
          <a:noFill/>
          <a:ln/>
        </p:spPr>
        <p:txBody>
          <a:bodyPr wrap="square" lIns="0" tIns="0" rIns="0" bIns="0" rtlCol="0" anchor="t"/>
          <a:lstStyle/>
          <a:p>
            <a:pPr marL="0" indent="0" algn="l">
              <a:lnSpc>
                <a:spcPts val="2400"/>
              </a:lnSpc>
              <a:buNone/>
            </a:pPr>
            <a:r>
              <a:rPr lang="en-US" sz="1500" b="1" dirty="0">
                <a:solidFill>
                  <a:srgbClr val="384653"/>
                </a:solidFill>
                <a:latin typeface="Montserrat" pitchFamily="34" charset="0"/>
                <a:ea typeface="Montserrat" pitchFamily="34" charset="-122"/>
                <a:cs typeface="Montserrat" pitchFamily="34" charset="-120"/>
              </a:rPr>
              <a:t>Important:</a:t>
            </a:r>
            <a:r>
              <a:rPr lang="en-US" sz="1500" dirty="0">
                <a:solidFill>
                  <a:srgbClr val="384653"/>
                </a:solidFill>
                <a:latin typeface="Montserrat" pitchFamily="34" charset="0"/>
                <a:ea typeface="Montserrat" pitchFamily="34" charset="-122"/>
                <a:cs typeface="Montserrat" pitchFamily="34" charset="-120"/>
              </a:rPr>
              <a:t> W.e.f. 1.4.2025, "allowed" replaced with "allowable" to include sums that were otherwise allowable but not allowed due to section 43B.</a:t>
            </a:r>
            <a:endParaRPr lang="en-US" sz="1500" dirty="0"/>
          </a:p>
        </p:txBody>
      </p:sp>
      <p:sp>
        <p:nvSpPr>
          <p:cNvPr id="14" name="Text 10"/>
          <p:cNvSpPr/>
          <p:nvPr/>
        </p:nvSpPr>
        <p:spPr>
          <a:xfrm>
            <a:off x="7556659" y="2375297"/>
            <a:ext cx="2522815" cy="315278"/>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Common Mistakes</a:t>
            </a:r>
            <a:endParaRPr lang="en-US" sz="1950" dirty="0"/>
          </a:p>
        </p:txBody>
      </p:sp>
      <p:sp>
        <p:nvSpPr>
          <p:cNvPr id="15" name="Text 11"/>
          <p:cNvSpPr/>
          <p:nvPr/>
        </p:nvSpPr>
        <p:spPr>
          <a:xfrm>
            <a:off x="7556659" y="2882265"/>
            <a:ext cx="6410325" cy="30670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384653"/>
                </a:solidFill>
                <a:latin typeface="Montserrat" pitchFamily="34" charset="0"/>
                <a:ea typeface="Montserrat" pitchFamily="34" charset="-122"/>
                <a:cs typeface="Montserrat" pitchFamily="34" charset="-120"/>
              </a:rPr>
              <a:t>Not cross-checking with clause 22 for section 43B(h) reporting</a:t>
            </a:r>
            <a:endParaRPr lang="en-US" sz="1500" dirty="0"/>
          </a:p>
        </p:txBody>
      </p:sp>
      <p:sp>
        <p:nvSpPr>
          <p:cNvPr id="16" name="Text 12"/>
          <p:cNvSpPr/>
          <p:nvPr/>
        </p:nvSpPr>
        <p:spPr>
          <a:xfrm>
            <a:off x="7556659" y="3256002"/>
            <a:ext cx="6410325" cy="613410"/>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384653"/>
                </a:solidFill>
                <a:latin typeface="Montserrat" pitchFamily="34" charset="0"/>
                <a:ea typeface="Montserrat" pitchFamily="34" charset="-122"/>
                <a:cs typeface="Montserrat" pitchFamily="34" charset="-120"/>
              </a:rPr>
              <a:t>Incorrectly applying proviso for payment by return filing date to clause (h)</a:t>
            </a:r>
            <a:endParaRPr lang="en-US" sz="1500" dirty="0"/>
          </a:p>
        </p:txBody>
      </p:sp>
      <p:sp>
        <p:nvSpPr>
          <p:cNvPr id="17" name="Text 13"/>
          <p:cNvSpPr/>
          <p:nvPr/>
        </p:nvSpPr>
        <p:spPr>
          <a:xfrm>
            <a:off x="7556659" y="3936444"/>
            <a:ext cx="6410325" cy="30670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384653"/>
                </a:solidFill>
                <a:latin typeface="Montserrat" pitchFamily="34" charset="0"/>
                <a:ea typeface="Montserrat" pitchFamily="34" charset="-122"/>
                <a:cs typeface="Montserrat" pitchFamily="34" charset="-120"/>
              </a:rPr>
              <a:t>Not reporting GST under reverse charge mechanism</a:t>
            </a:r>
            <a:endParaRPr lang="en-US" sz="1500" dirty="0"/>
          </a:p>
        </p:txBody>
      </p:sp>
      <p:sp>
        <p:nvSpPr>
          <p:cNvPr id="18" name="Text 14"/>
          <p:cNvSpPr/>
          <p:nvPr/>
        </p:nvSpPr>
        <p:spPr>
          <a:xfrm>
            <a:off x="7556659" y="4310182"/>
            <a:ext cx="6410325" cy="30670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384653"/>
                </a:solidFill>
                <a:latin typeface="Montserrat" pitchFamily="34" charset="0"/>
                <a:ea typeface="Montserrat" pitchFamily="34" charset="-122"/>
                <a:cs typeface="Montserrat" pitchFamily="34" charset="-120"/>
              </a:rPr>
              <a:t>Misclassifying pre-existing vs. current year liabilities</a:t>
            </a:r>
            <a:endParaRPr lang="en-US" sz="1500" dirty="0"/>
          </a:p>
        </p:txBody>
      </p:sp>
      <p:sp>
        <p:nvSpPr>
          <p:cNvPr id="19" name="Text 15"/>
          <p:cNvSpPr/>
          <p:nvPr/>
        </p:nvSpPr>
        <p:spPr>
          <a:xfrm>
            <a:off x="7556659" y="4683919"/>
            <a:ext cx="6410325" cy="30670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384653"/>
                </a:solidFill>
                <a:latin typeface="Montserrat" pitchFamily="34" charset="0"/>
                <a:ea typeface="Montserrat" pitchFamily="34" charset="-122"/>
                <a:cs typeface="Montserrat" pitchFamily="34" charset="-120"/>
              </a:rPr>
              <a:t>Not verifying actual payment dates</a:t>
            </a:r>
            <a:endParaRPr lang="en-US" sz="1500" dirty="0"/>
          </a:p>
        </p:txBody>
      </p:sp>
      <p:sp>
        <p:nvSpPr>
          <p:cNvPr id="20" name="Text 16"/>
          <p:cNvSpPr/>
          <p:nvPr/>
        </p:nvSpPr>
        <p:spPr>
          <a:xfrm>
            <a:off x="7556659" y="5057656"/>
            <a:ext cx="6410325" cy="30670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384653"/>
                </a:solidFill>
                <a:latin typeface="Montserrat" pitchFamily="34" charset="0"/>
                <a:ea typeface="Montserrat" pitchFamily="34" charset="-122"/>
                <a:cs typeface="Montserrat" pitchFamily="34" charset="-120"/>
              </a:rPr>
              <a:t>Overlooking employee contribution to PF/ESI (Explanation 5)</a:t>
            </a:r>
            <a:endParaRPr lang="en-US" sz="1500" dirty="0"/>
          </a:p>
        </p:txBody>
      </p:sp>
      <p:sp>
        <p:nvSpPr>
          <p:cNvPr id="21" name="Shape 17"/>
          <p:cNvSpPr/>
          <p:nvPr/>
        </p:nvSpPr>
        <p:spPr>
          <a:xfrm>
            <a:off x="7556659" y="5579983"/>
            <a:ext cx="6410325" cy="1428036"/>
          </a:xfrm>
          <a:prstGeom prst="roundRect">
            <a:avLst>
              <a:gd name="adj" fmla="val 20140"/>
            </a:avLst>
          </a:prstGeom>
          <a:solidFill>
            <a:srgbClr val="FCF2B5"/>
          </a:solidFill>
          <a:ln/>
        </p:spPr>
        <p:txBody>
          <a:bodyPr/>
          <a:lstStyle/>
          <a:p>
            <a:endParaRPr lang="en-IN"/>
          </a:p>
        </p:txBody>
      </p:sp>
      <p:pic>
        <p:nvPicPr>
          <p:cNvPr id="22" name="Image 2" descr="preencoded.png"/>
          <p:cNvPicPr>
            <a:picLocks noChangeAspect="1"/>
          </p:cNvPicPr>
          <p:nvPr/>
        </p:nvPicPr>
        <p:blipFill>
          <a:blip r:embed="rId5"/>
          <a:stretch>
            <a:fillRect/>
          </a:stretch>
        </p:blipFill>
        <p:spPr>
          <a:xfrm>
            <a:off x="7748349" y="5872758"/>
            <a:ext cx="239673" cy="191691"/>
          </a:xfrm>
          <a:prstGeom prst="rect">
            <a:avLst/>
          </a:prstGeom>
        </p:spPr>
      </p:pic>
      <p:sp>
        <p:nvSpPr>
          <p:cNvPr id="23" name="Text 18"/>
          <p:cNvSpPr/>
          <p:nvPr/>
        </p:nvSpPr>
        <p:spPr>
          <a:xfrm>
            <a:off x="8179713" y="5819537"/>
            <a:ext cx="5595580" cy="920115"/>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Montserrat" pitchFamily="34" charset="0"/>
                <a:ea typeface="Montserrat" pitchFamily="34" charset="-122"/>
                <a:cs typeface="Montserrat" pitchFamily="34" charset="-120"/>
              </a:rPr>
              <a:t>The first proviso allowing payment up to return filing date does NOT apply to section 43B(h) payments to micro/small enterprises.</a:t>
            </a:r>
            <a:endParaRPr lang="en-US" sz="15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04034" y="1976019"/>
            <a:ext cx="10482834" cy="6201918"/>
          </a:xfrm>
          <a:custGeom>
            <a:avLst/>
            <a:gdLst/>
            <a:ahLst/>
            <a:cxnLst/>
            <a:rect l="l" t="t" r="r" b="b"/>
            <a:pathLst>
              <a:path w="8735695" h="5168265">
                <a:moveTo>
                  <a:pt x="0" y="0"/>
                </a:moveTo>
                <a:lnTo>
                  <a:pt x="8735568" y="0"/>
                </a:lnTo>
                <a:lnTo>
                  <a:pt x="8735568" y="5167884"/>
                </a:lnTo>
                <a:lnTo>
                  <a:pt x="0" y="5167884"/>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151889" y="1994610"/>
            <a:ext cx="10400538" cy="5907515"/>
          </a:xfrm>
          <a:prstGeom prst="rect">
            <a:avLst/>
          </a:prstGeom>
        </p:spPr>
        <p:txBody>
          <a:bodyPr vert="horz" wrap="square" lIns="0" tIns="14478" rIns="0" bIns="0" rtlCol="0">
            <a:spAutoFit/>
          </a:bodyPr>
          <a:lstStyle/>
          <a:p>
            <a:pPr marL="444246" marR="66293" indent="-384048" algn="just" defTabSz="1097280">
              <a:spcBef>
                <a:spcPts val="114"/>
              </a:spcBef>
              <a:buSzPct val="59090"/>
              <a:buFont typeface="Wingdings"/>
              <a:buChar char=""/>
              <a:tabLst>
                <a:tab pos="444246" algn="l"/>
              </a:tabLst>
            </a:pPr>
            <a:r>
              <a:rPr sz="2640" kern="0" dirty="0">
                <a:solidFill>
                  <a:sysClr val="windowText" lastClr="000000"/>
                </a:solidFill>
                <a:latin typeface="Calibri"/>
                <a:cs typeface="Calibri"/>
              </a:rPr>
              <a:t>The</a:t>
            </a:r>
            <a:r>
              <a:rPr sz="2640" kern="0" spc="66" dirty="0">
                <a:solidFill>
                  <a:sysClr val="windowText" lastClr="000000"/>
                </a:solidFill>
                <a:latin typeface="Calibri"/>
                <a:cs typeface="Calibri"/>
              </a:rPr>
              <a:t> </a:t>
            </a:r>
            <a:r>
              <a:rPr sz="2640" kern="0" dirty="0">
                <a:solidFill>
                  <a:sysClr val="windowText" lastClr="000000"/>
                </a:solidFill>
                <a:latin typeface="Calibri"/>
                <a:cs typeface="Calibri"/>
              </a:rPr>
              <a:t>recent</a:t>
            </a:r>
            <a:r>
              <a:rPr sz="2640" kern="0" spc="72" dirty="0">
                <a:solidFill>
                  <a:sysClr val="windowText" lastClr="000000"/>
                </a:solidFill>
                <a:latin typeface="Calibri"/>
                <a:cs typeface="Calibri"/>
              </a:rPr>
              <a:t> </a:t>
            </a:r>
            <a:r>
              <a:rPr sz="2640" kern="0" dirty="0">
                <a:solidFill>
                  <a:sysClr val="windowText" lastClr="000000"/>
                </a:solidFill>
                <a:latin typeface="Calibri"/>
                <a:cs typeface="Calibri"/>
              </a:rPr>
              <a:t>amendment</a:t>
            </a:r>
            <a:r>
              <a:rPr sz="2640" kern="0" spc="78" dirty="0">
                <a:solidFill>
                  <a:sysClr val="windowText" lastClr="000000"/>
                </a:solidFill>
                <a:latin typeface="Calibri"/>
                <a:cs typeface="Calibri"/>
              </a:rPr>
              <a:t> </a:t>
            </a:r>
            <a:r>
              <a:rPr sz="2640" kern="0" dirty="0">
                <a:solidFill>
                  <a:sysClr val="windowText" lastClr="000000"/>
                </a:solidFill>
                <a:latin typeface="Calibri"/>
                <a:cs typeface="Calibri"/>
              </a:rPr>
              <a:t>in</a:t>
            </a:r>
            <a:r>
              <a:rPr sz="2640" kern="0" spc="78" dirty="0">
                <a:solidFill>
                  <a:sysClr val="windowText" lastClr="000000"/>
                </a:solidFill>
                <a:latin typeface="Calibri"/>
                <a:cs typeface="Calibri"/>
              </a:rPr>
              <a:t> </a:t>
            </a:r>
            <a:r>
              <a:rPr sz="2640" kern="0" dirty="0">
                <a:solidFill>
                  <a:sysClr val="windowText" lastClr="000000"/>
                </a:solidFill>
                <a:latin typeface="Calibri"/>
                <a:cs typeface="Calibri"/>
              </a:rPr>
              <a:t>section</a:t>
            </a:r>
            <a:r>
              <a:rPr sz="2640" kern="0" spc="84" dirty="0">
                <a:solidFill>
                  <a:sysClr val="windowText" lastClr="000000"/>
                </a:solidFill>
                <a:latin typeface="Calibri"/>
                <a:cs typeface="Calibri"/>
              </a:rPr>
              <a:t> </a:t>
            </a:r>
            <a:r>
              <a:rPr sz="2640" kern="0" dirty="0">
                <a:solidFill>
                  <a:sysClr val="windowText" lastClr="000000"/>
                </a:solidFill>
                <a:latin typeface="Calibri"/>
                <a:cs typeface="Calibri"/>
              </a:rPr>
              <a:t>43B</a:t>
            </a:r>
            <a:r>
              <a:rPr sz="2640" kern="0" spc="84"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66" dirty="0">
                <a:solidFill>
                  <a:sysClr val="windowText" lastClr="000000"/>
                </a:solidFill>
                <a:latin typeface="Calibri"/>
                <a:cs typeface="Calibri"/>
              </a:rPr>
              <a:t> </a:t>
            </a:r>
            <a:r>
              <a:rPr sz="2640" kern="0" dirty="0">
                <a:solidFill>
                  <a:sysClr val="windowText" lastClr="000000"/>
                </a:solidFill>
                <a:latin typeface="Calibri"/>
                <a:cs typeface="Calibri"/>
              </a:rPr>
              <a:t>Income</a:t>
            </a:r>
            <a:r>
              <a:rPr sz="2640" kern="0" spc="78" dirty="0">
                <a:solidFill>
                  <a:sysClr val="windowText" lastClr="000000"/>
                </a:solidFill>
                <a:latin typeface="Calibri"/>
                <a:cs typeface="Calibri"/>
              </a:rPr>
              <a:t> </a:t>
            </a:r>
            <a:r>
              <a:rPr sz="2640" kern="0" dirty="0">
                <a:solidFill>
                  <a:sysClr val="windowText" lastClr="000000"/>
                </a:solidFill>
                <a:latin typeface="Calibri"/>
                <a:cs typeface="Calibri"/>
              </a:rPr>
              <a:t>Tax</a:t>
            </a:r>
            <a:r>
              <a:rPr sz="2640" kern="0" spc="78" dirty="0">
                <a:solidFill>
                  <a:sysClr val="windowText" lastClr="000000"/>
                </a:solidFill>
                <a:latin typeface="Calibri"/>
                <a:cs typeface="Calibri"/>
              </a:rPr>
              <a:t> </a:t>
            </a:r>
            <a:r>
              <a:rPr sz="2640" kern="0" dirty="0">
                <a:solidFill>
                  <a:sysClr val="windowText" lastClr="000000"/>
                </a:solidFill>
                <a:latin typeface="Calibri"/>
                <a:cs typeface="Calibri"/>
              </a:rPr>
              <a:t>Act</a:t>
            </a:r>
            <a:r>
              <a:rPr sz="2640" kern="0" spc="90" dirty="0">
                <a:solidFill>
                  <a:sysClr val="windowText" lastClr="000000"/>
                </a:solidFill>
                <a:latin typeface="Calibri"/>
                <a:cs typeface="Calibri"/>
              </a:rPr>
              <a:t> </a:t>
            </a:r>
            <a:r>
              <a:rPr sz="2640" kern="0" dirty="0">
                <a:solidFill>
                  <a:sysClr val="windowText" lastClr="000000"/>
                </a:solidFill>
                <a:latin typeface="Calibri"/>
                <a:cs typeface="Calibri"/>
              </a:rPr>
              <a:t>effective</a:t>
            </a:r>
            <a:r>
              <a:rPr sz="2640" kern="0" spc="84" dirty="0">
                <a:solidFill>
                  <a:sysClr val="windowText" lastClr="000000"/>
                </a:solidFill>
                <a:latin typeface="Calibri"/>
                <a:cs typeface="Calibri"/>
              </a:rPr>
              <a:t> </a:t>
            </a:r>
            <a:r>
              <a:rPr sz="2640" kern="0" spc="-24" dirty="0">
                <a:solidFill>
                  <a:sysClr val="windowText" lastClr="000000"/>
                </a:solidFill>
                <a:latin typeface="Calibri"/>
                <a:cs typeface="Calibri"/>
              </a:rPr>
              <a:t>from </a:t>
            </a:r>
            <a:r>
              <a:rPr sz="2640" kern="0" dirty="0">
                <a:solidFill>
                  <a:sysClr val="windowText" lastClr="000000"/>
                </a:solidFill>
                <a:latin typeface="Calibri"/>
                <a:cs typeface="Calibri"/>
              </a:rPr>
              <a:t>1</a:t>
            </a:r>
            <a:r>
              <a:rPr sz="2610" kern="0" baseline="24904" dirty="0">
                <a:solidFill>
                  <a:sysClr val="windowText" lastClr="000000"/>
                </a:solidFill>
                <a:latin typeface="Calibri"/>
                <a:cs typeface="Calibri"/>
              </a:rPr>
              <a:t>st</a:t>
            </a:r>
            <a:r>
              <a:rPr sz="2610" kern="0" spc="260" baseline="24904" dirty="0">
                <a:solidFill>
                  <a:sysClr val="windowText" lastClr="000000"/>
                </a:solidFill>
                <a:latin typeface="Calibri"/>
                <a:cs typeface="Calibri"/>
              </a:rPr>
              <a:t> </a:t>
            </a:r>
            <a:r>
              <a:rPr sz="2640" kern="0" dirty="0">
                <a:solidFill>
                  <a:sysClr val="windowText" lastClr="000000"/>
                </a:solidFill>
                <a:latin typeface="Calibri"/>
                <a:cs typeface="Calibri"/>
              </a:rPr>
              <a:t>April</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2024</a:t>
            </a:r>
            <a:r>
              <a:rPr sz="2640" kern="0" spc="-12" dirty="0">
                <a:solidFill>
                  <a:sysClr val="windowText" lastClr="000000"/>
                </a:solidFill>
                <a:latin typeface="Calibri"/>
                <a:cs typeface="Calibri"/>
              </a:rPr>
              <a:t> </a:t>
            </a:r>
            <a:r>
              <a:rPr sz="2640" kern="0" dirty="0">
                <a:solidFill>
                  <a:sysClr val="windowText" lastClr="000000"/>
                </a:solidFill>
                <a:latin typeface="Calibri"/>
                <a:cs typeface="Calibri"/>
              </a:rPr>
              <a:t>and</a:t>
            </a:r>
            <a:r>
              <a:rPr sz="2640" kern="0" spc="-12" dirty="0">
                <a:solidFill>
                  <a:sysClr val="windowText" lastClr="000000"/>
                </a:solidFill>
                <a:latin typeface="Calibri"/>
                <a:cs typeface="Calibri"/>
              </a:rPr>
              <a:t> </a:t>
            </a:r>
            <a:r>
              <a:rPr sz="2640" kern="0" dirty="0">
                <a:solidFill>
                  <a:sysClr val="windowText" lastClr="000000"/>
                </a:solidFill>
                <a:latin typeface="Calibri"/>
                <a:cs typeface="Calibri"/>
              </a:rPr>
              <a:t>applicable</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for</a:t>
            </a:r>
            <a:r>
              <a:rPr sz="2640" kern="0" spc="-6" dirty="0">
                <a:solidFill>
                  <a:sysClr val="windowText" lastClr="000000"/>
                </a:solidFill>
                <a:latin typeface="Calibri"/>
                <a:cs typeface="Calibri"/>
              </a:rPr>
              <a:t> </a:t>
            </a:r>
            <a:r>
              <a:rPr sz="2640" kern="0" spc="-168" dirty="0">
                <a:solidFill>
                  <a:sysClr val="windowText" lastClr="000000"/>
                </a:solidFill>
                <a:latin typeface="Calibri"/>
                <a:cs typeface="Calibri"/>
              </a:rPr>
              <a:t>F.Y</a:t>
            </a:r>
            <a:r>
              <a:rPr sz="2640" kern="0" spc="18" dirty="0">
                <a:solidFill>
                  <a:sysClr val="windowText" lastClr="000000"/>
                </a:solidFill>
                <a:latin typeface="Calibri"/>
                <a:cs typeface="Calibri"/>
              </a:rPr>
              <a:t> </a:t>
            </a:r>
            <a:r>
              <a:rPr sz="2640" kern="0" spc="-12" dirty="0">
                <a:solidFill>
                  <a:sysClr val="windowText" lastClr="000000"/>
                </a:solidFill>
                <a:latin typeface="Calibri"/>
                <a:cs typeface="Calibri"/>
              </a:rPr>
              <a:t>2023-</a:t>
            </a:r>
            <a:r>
              <a:rPr sz="2640" kern="0" dirty="0">
                <a:solidFill>
                  <a:sysClr val="windowText" lastClr="000000"/>
                </a:solidFill>
                <a:latin typeface="Calibri"/>
                <a:cs typeface="Calibri"/>
              </a:rPr>
              <a:t>24 introduces</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a</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new</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clause</a:t>
            </a:r>
            <a:r>
              <a:rPr sz="2640" kern="0" spc="6" dirty="0">
                <a:solidFill>
                  <a:sysClr val="windowText" lastClr="000000"/>
                </a:solidFill>
                <a:latin typeface="Calibri"/>
                <a:cs typeface="Calibri"/>
              </a:rPr>
              <a:t> </a:t>
            </a:r>
            <a:r>
              <a:rPr sz="2640" kern="0" spc="-12" dirty="0">
                <a:solidFill>
                  <a:sysClr val="windowText" lastClr="000000"/>
                </a:solidFill>
                <a:latin typeface="Calibri"/>
                <a:cs typeface="Calibri"/>
              </a:rPr>
              <a:t>i.e., </a:t>
            </a:r>
            <a:r>
              <a:rPr sz="2640" kern="0" dirty="0">
                <a:solidFill>
                  <a:sysClr val="windowText" lastClr="000000"/>
                </a:solidFill>
                <a:latin typeface="Calibri"/>
                <a:cs typeface="Calibri"/>
              </a:rPr>
              <a:t>clause</a:t>
            </a:r>
            <a:r>
              <a:rPr sz="2640" kern="0" spc="162" dirty="0">
                <a:solidFill>
                  <a:sysClr val="windowText" lastClr="000000"/>
                </a:solidFill>
                <a:latin typeface="Calibri"/>
                <a:cs typeface="Calibri"/>
              </a:rPr>
              <a:t>  </a:t>
            </a:r>
            <a:r>
              <a:rPr sz="2640" kern="0" dirty="0">
                <a:solidFill>
                  <a:sysClr val="windowText" lastClr="000000"/>
                </a:solidFill>
                <a:latin typeface="Calibri"/>
                <a:cs typeface="Calibri"/>
              </a:rPr>
              <a:t>(h)</a:t>
            </a:r>
            <a:r>
              <a:rPr sz="2640" kern="0" spc="162" dirty="0">
                <a:solidFill>
                  <a:sysClr val="windowText" lastClr="000000"/>
                </a:solidFill>
                <a:latin typeface="Calibri"/>
                <a:cs typeface="Calibri"/>
              </a:rPr>
              <a:t>  </a:t>
            </a:r>
            <a:r>
              <a:rPr sz="2640" kern="0" dirty="0">
                <a:solidFill>
                  <a:sysClr val="windowText" lastClr="000000"/>
                </a:solidFill>
                <a:latin typeface="Calibri"/>
                <a:cs typeface="Calibri"/>
              </a:rPr>
              <a:t>with</a:t>
            </a:r>
            <a:r>
              <a:rPr sz="2640" kern="0" spc="168" dirty="0">
                <a:solidFill>
                  <a:sysClr val="windowText" lastClr="000000"/>
                </a:solidFill>
                <a:latin typeface="Calibri"/>
                <a:cs typeface="Calibri"/>
              </a:rPr>
              <a:t>  </a:t>
            </a:r>
            <a:r>
              <a:rPr sz="2640" kern="0" dirty="0">
                <a:solidFill>
                  <a:sysClr val="windowText" lastClr="000000"/>
                </a:solidFill>
                <a:latin typeface="Calibri"/>
                <a:cs typeface="Calibri"/>
              </a:rPr>
              <a:t>a</a:t>
            </a:r>
            <a:r>
              <a:rPr sz="2640" kern="0" spc="162" dirty="0">
                <a:solidFill>
                  <a:sysClr val="windowText" lastClr="000000"/>
                </a:solidFill>
                <a:latin typeface="Calibri"/>
                <a:cs typeface="Calibri"/>
              </a:rPr>
              <a:t>  </a:t>
            </a:r>
            <a:r>
              <a:rPr sz="2640" kern="0" dirty="0">
                <a:solidFill>
                  <a:sysClr val="windowText" lastClr="000000"/>
                </a:solidFill>
                <a:latin typeface="Calibri"/>
                <a:cs typeface="Calibri"/>
              </a:rPr>
              <a:t>specific</a:t>
            </a:r>
            <a:r>
              <a:rPr sz="2640" kern="0" spc="162" dirty="0">
                <a:solidFill>
                  <a:sysClr val="windowText" lastClr="000000"/>
                </a:solidFill>
                <a:latin typeface="Calibri"/>
                <a:cs typeface="Calibri"/>
              </a:rPr>
              <a:t>  </a:t>
            </a:r>
            <a:r>
              <a:rPr sz="2640" kern="0" dirty="0">
                <a:solidFill>
                  <a:sysClr val="windowText" lastClr="000000"/>
                </a:solidFill>
                <a:latin typeface="Calibri"/>
                <a:cs typeface="Calibri"/>
              </a:rPr>
              <a:t>focus</a:t>
            </a:r>
            <a:r>
              <a:rPr sz="2640" kern="0" spc="168" dirty="0">
                <a:solidFill>
                  <a:sysClr val="windowText" lastClr="000000"/>
                </a:solidFill>
                <a:latin typeface="Calibri"/>
                <a:cs typeface="Calibri"/>
              </a:rPr>
              <a:t>  </a:t>
            </a:r>
            <a:r>
              <a:rPr sz="2640" kern="0" dirty="0">
                <a:solidFill>
                  <a:sysClr val="windowText" lastClr="000000"/>
                </a:solidFill>
                <a:latin typeface="Calibri"/>
                <a:cs typeface="Calibri"/>
              </a:rPr>
              <a:t>on</a:t>
            </a:r>
            <a:r>
              <a:rPr sz="2640" kern="0" spc="168" dirty="0">
                <a:solidFill>
                  <a:sysClr val="windowText" lastClr="000000"/>
                </a:solidFill>
                <a:latin typeface="Calibri"/>
                <a:cs typeface="Calibri"/>
              </a:rPr>
              <a:t>  </a:t>
            </a:r>
            <a:r>
              <a:rPr sz="2640" kern="0" dirty="0">
                <a:solidFill>
                  <a:sysClr val="windowText" lastClr="000000"/>
                </a:solidFill>
                <a:latin typeface="Calibri"/>
                <a:cs typeface="Calibri"/>
              </a:rPr>
              <a:t>payment</a:t>
            </a:r>
            <a:r>
              <a:rPr sz="2640" kern="0" spc="174" dirty="0">
                <a:solidFill>
                  <a:sysClr val="windowText" lastClr="000000"/>
                </a:solidFill>
                <a:latin typeface="Calibri"/>
                <a:cs typeface="Calibri"/>
              </a:rPr>
              <a:t>  </a:t>
            </a:r>
            <a:r>
              <a:rPr sz="2640" kern="0" dirty="0">
                <a:solidFill>
                  <a:sysClr val="windowText" lastClr="000000"/>
                </a:solidFill>
                <a:latin typeface="Calibri"/>
                <a:cs typeface="Calibri"/>
              </a:rPr>
              <a:t>to</a:t>
            </a:r>
            <a:r>
              <a:rPr sz="2640" kern="0" spc="180" dirty="0">
                <a:solidFill>
                  <a:sysClr val="windowText" lastClr="000000"/>
                </a:solidFill>
                <a:latin typeface="Calibri"/>
                <a:cs typeface="Calibri"/>
              </a:rPr>
              <a:t>  </a:t>
            </a:r>
            <a:r>
              <a:rPr sz="2640" b="1" i="1" kern="0" dirty="0">
                <a:solidFill>
                  <a:sysClr val="windowText" lastClr="000000"/>
                </a:solidFill>
                <a:latin typeface="Calibri"/>
                <a:cs typeface="Calibri"/>
              </a:rPr>
              <a:t>Micro</a:t>
            </a:r>
            <a:r>
              <a:rPr sz="2640" b="1" i="1" kern="0" spc="174" dirty="0">
                <a:solidFill>
                  <a:sysClr val="windowText" lastClr="000000"/>
                </a:solidFill>
                <a:latin typeface="Calibri"/>
                <a:cs typeface="Calibri"/>
              </a:rPr>
              <a:t>  </a:t>
            </a:r>
            <a:r>
              <a:rPr sz="2640" b="1" i="1" kern="0" dirty="0">
                <a:solidFill>
                  <a:sysClr val="windowText" lastClr="000000"/>
                </a:solidFill>
                <a:latin typeface="Calibri"/>
                <a:cs typeface="Calibri"/>
              </a:rPr>
              <a:t>and</a:t>
            </a:r>
            <a:r>
              <a:rPr sz="2640" b="1" i="1" kern="0" spc="168" dirty="0">
                <a:solidFill>
                  <a:sysClr val="windowText" lastClr="000000"/>
                </a:solidFill>
                <a:latin typeface="Calibri"/>
                <a:cs typeface="Calibri"/>
              </a:rPr>
              <a:t>  </a:t>
            </a:r>
            <a:r>
              <a:rPr sz="2640" b="1" i="1" kern="0" spc="-12" dirty="0">
                <a:solidFill>
                  <a:sysClr val="windowText" lastClr="000000"/>
                </a:solidFill>
                <a:latin typeface="Calibri"/>
                <a:cs typeface="Calibri"/>
              </a:rPr>
              <a:t>Small enterprises.</a:t>
            </a:r>
            <a:endParaRPr sz="2640" kern="0">
              <a:solidFill>
                <a:sysClr val="windowText" lastClr="000000"/>
              </a:solidFill>
              <a:latin typeface="Calibri"/>
              <a:cs typeface="Calibri"/>
            </a:endParaRPr>
          </a:p>
          <a:p>
            <a:pPr marL="444246" marR="67818" indent="-384048" algn="just" defTabSz="1097280">
              <a:spcBef>
                <a:spcPts val="834"/>
              </a:spcBef>
              <a:buSzPct val="59090"/>
              <a:buFont typeface="Wingdings"/>
              <a:buChar char=""/>
              <a:tabLst>
                <a:tab pos="444246" algn="l"/>
              </a:tabLst>
            </a:pPr>
            <a:r>
              <a:rPr sz="2640" kern="0" dirty="0">
                <a:solidFill>
                  <a:sysClr val="windowText" lastClr="000000"/>
                </a:solidFill>
                <a:latin typeface="Calibri"/>
                <a:cs typeface="Calibri"/>
              </a:rPr>
              <a:t>Clause</a:t>
            </a:r>
            <a:r>
              <a:rPr sz="2640" kern="0" spc="24" dirty="0">
                <a:solidFill>
                  <a:sysClr val="windowText" lastClr="000000"/>
                </a:solidFill>
                <a:latin typeface="Calibri"/>
                <a:cs typeface="Calibri"/>
              </a:rPr>
              <a:t> </a:t>
            </a:r>
            <a:r>
              <a:rPr sz="2640" kern="0" dirty="0">
                <a:solidFill>
                  <a:sysClr val="windowText" lastClr="000000"/>
                </a:solidFill>
                <a:latin typeface="Calibri"/>
                <a:cs typeface="Calibri"/>
              </a:rPr>
              <a:t>(h)</a:t>
            </a:r>
            <a:r>
              <a:rPr sz="2640" kern="0" spc="18"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36" dirty="0">
                <a:solidFill>
                  <a:sysClr val="windowText" lastClr="000000"/>
                </a:solidFill>
                <a:latin typeface="Calibri"/>
                <a:cs typeface="Calibri"/>
              </a:rPr>
              <a:t> </a:t>
            </a:r>
            <a:r>
              <a:rPr sz="2640" kern="0" dirty="0">
                <a:solidFill>
                  <a:sysClr val="windowText" lastClr="000000"/>
                </a:solidFill>
                <a:latin typeface="Calibri"/>
                <a:cs typeface="Calibri"/>
              </a:rPr>
              <a:t>section</a:t>
            </a:r>
            <a:r>
              <a:rPr sz="2640" kern="0" spc="18" dirty="0">
                <a:solidFill>
                  <a:sysClr val="windowText" lastClr="000000"/>
                </a:solidFill>
                <a:latin typeface="Calibri"/>
                <a:cs typeface="Calibri"/>
              </a:rPr>
              <a:t> </a:t>
            </a:r>
            <a:r>
              <a:rPr sz="2640" kern="0" dirty="0">
                <a:solidFill>
                  <a:sysClr val="windowText" lastClr="000000"/>
                </a:solidFill>
                <a:latin typeface="Calibri"/>
                <a:cs typeface="Calibri"/>
              </a:rPr>
              <a:t>43B</a:t>
            </a:r>
            <a:r>
              <a:rPr sz="2640" kern="0" spc="30"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24"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30" dirty="0">
                <a:solidFill>
                  <a:sysClr val="windowText" lastClr="000000"/>
                </a:solidFill>
                <a:latin typeface="Calibri"/>
                <a:cs typeface="Calibri"/>
              </a:rPr>
              <a:t> </a:t>
            </a:r>
            <a:r>
              <a:rPr sz="2640" kern="0" dirty="0">
                <a:solidFill>
                  <a:sysClr val="windowText" lastClr="000000"/>
                </a:solidFill>
                <a:latin typeface="Calibri"/>
                <a:cs typeface="Calibri"/>
              </a:rPr>
              <a:t>act</a:t>
            </a:r>
            <a:r>
              <a:rPr sz="2640" kern="0" spc="30" dirty="0">
                <a:solidFill>
                  <a:sysClr val="windowText" lastClr="000000"/>
                </a:solidFill>
                <a:latin typeface="Calibri"/>
                <a:cs typeface="Calibri"/>
              </a:rPr>
              <a:t> </a:t>
            </a:r>
            <a:r>
              <a:rPr sz="2640" kern="0" dirty="0">
                <a:solidFill>
                  <a:sysClr val="windowText" lastClr="000000"/>
                </a:solidFill>
                <a:latin typeface="Calibri"/>
                <a:cs typeface="Calibri"/>
              </a:rPr>
              <a:t>specifies</a:t>
            </a:r>
            <a:r>
              <a:rPr sz="2640" kern="0" spc="24" dirty="0">
                <a:solidFill>
                  <a:sysClr val="windowText" lastClr="000000"/>
                </a:solidFill>
                <a:latin typeface="Calibri"/>
                <a:cs typeface="Calibri"/>
              </a:rPr>
              <a:t> </a:t>
            </a:r>
            <a:r>
              <a:rPr sz="2640" kern="0" dirty="0">
                <a:solidFill>
                  <a:sysClr val="windowText" lastClr="000000"/>
                </a:solidFill>
                <a:latin typeface="Calibri"/>
                <a:cs typeface="Calibri"/>
              </a:rPr>
              <a:t>that</a:t>
            </a:r>
            <a:r>
              <a:rPr sz="2640" kern="0" spc="36" dirty="0">
                <a:solidFill>
                  <a:sysClr val="windowText" lastClr="000000"/>
                </a:solidFill>
                <a:latin typeface="Calibri"/>
                <a:cs typeface="Calibri"/>
              </a:rPr>
              <a:t> </a:t>
            </a:r>
            <a:r>
              <a:rPr sz="2640" kern="0" dirty="0">
                <a:solidFill>
                  <a:sysClr val="windowText" lastClr="000000"/>
                </a:solidFill>
                <a:latin typeface="Calibri"/>
                <a:cs typeface="Calibri"/>
              </a:rPr>
              <a:t>expenses</a:t>
            </a:r>
            <a:r>
              <a:rPr sz="2640" kern="0" spc="30" dirty="0">
                <a:solidFill>
                  <a:sysClr val="windowText" lastClr="000000"/>
                </a:solidFill>
                <a:latin typeface="Calibri"/>
                <a:cs typeface="Calibri"/>
              </a:rPr>
              <a:t> </a:t>
            </a:r>
            <a:r>
              <a:rPr sz="2640" kern="0" dirty="0">
                <a:solidFill>
                  <a:sysClr val="windowText" lastClr="000000"/>
                </a:solidFill>
                <a:latin typeface="Calibri"/>
                <a:cs typeface="Calibri"/>
              </a:rPr>
              <a:t>in</a:t>
            </a:r>
            <a:r>
              <a:rPr sz="2640" kern="0" spc="18" dirty="0">
                <a:solidFill>
                  <a:sysClr val="windowText" lastClr="000000"/>
                </a:solidFill>
                <a:latin typeface="Calibri"/>
                <a:cs typeface="Calibri"/>
              </a:rPr>
              <a:t> </a:t>
            </a:r>
            <a:r>
              <a:rPr sz="2640" kern="0" dirty="0">
                <a:solidFill>
                  <a:sysClr val="windowText" lastClr="000000"/>
                </a:solidFill>
                <a:latin typeface="Calibri"/>
                <a:cs typeface="Calibri"/>
              </a:rPr>
              <a:t>relation</a:t>
            </a:r>
            <a:r>
              <a:rPr sz="2640" kern="0" spc="18" dirty="0">
                <a:solidFill>
                  <a:sysClr val="windowText" lastClr="000000"/>
                </a:solidFill>
                <a:latin typeface="Calibri"/>
                <a:cs typeface="Calibri"/>
              </a:rPr>
              <a:t> </a:t>
            </a:r>
            <a:r>
              <a:rPr sz="2640" kern="0" spc="-30" dirty="0">
                <a:solidFill>
                  <a:sysClr val="windowText" lastClr="000000"/>
                </a:solidFill>
                <a:latin typeface="Calibri"/>
                <a:cs typeface="Calibri"/>
              </a:rPr>
              <a:t>to </a:t>
            </a:r>
            <a:r>
              <a:rPr sz="2640" kern="0" dirty="0">
                <a:solidFill>
                  <a:sysClr val="windowText" lastClr="000000"/>
                </a:solidFill>
                <a:latin typeface="Calibri"/>
                <a:cs typeface="Calibri"/>
              </a:rPr>
              <a:t>micro</a:t>
            </a:r>
            <a:r>
              <a:rPr sz="2640" kern="0" spc="84" dirty="0">
                <a:solidFill>
                  <a:sysClr val="windowText" lastClr="000000"/>
                </a:solidFill>
                <a:latin typeface="Calibri"/>
                <a:cs typeface="Calibri"/>
              </a:rPr>
              <a:t> </a:t>
            </a:r>
            <a:r>
              <a:rPr sz="2640" kern="0" dirty="0">
                <a:solidFill>
                  <a:sysClr val="windowText" lastClr="000000"/>
                </a:solidFill>
                <a:latin typeface="Calibri"/>
                <a:cs typeface="Calibri"/>
              </a:rPr>
              <a:t>and</a:t>
            </a:r>
            <a:r>
              <a:rPr sz="2640" kern="0" spc="72" dirty="0">
                <a:solidFill>
                  <a:sysClr val="windowText" lastClr="000000"/>
                </a:solidFill>
                <a:latin typeface="Calibri"/>
                <a:cs typeface="Calibri"/>
              </a:rPr>
              <a:t> </a:t>
            </a:r>
            <a:r>
              <a:rPr sz="2640" kern="0" dirty="0">
                <a:solidFill>
                  <a:sysClr val="windowText" lastClr="000000"/>
                </a:solidFill>
                <a:latin typeface="Calibri"/>
                <a:cs typeface="Calibri"/>
              </a:rPr>
              <a:t>small</a:t>
            </a:r>
            <a:r>
              <a:rPr sz="2640" kern="0" spc="78" dirty="0">
                <a:solidFill>
                  <a:sysClr val="windowText" lastClr="000000"/>
                </a:solidFill>
                <a:latin typeface="Calibri"/>
                <a:cs typeface="Calibri"/>
              </a:rPr>
              <a:t> </a:t>
            </a:r>
            <a:r>
              <a:rPr sz="2640" kern="0" dirty="0">
                <a:solidFill>
                  <a:sysClr val="windowText" lastClr="000000"/>
                </a:solidFill>
                <a:latin typeface="Calibri"/>
                <a:cs typeface="Calibri"/>
              </a:rPr>
              <a:t>enterprises</a:t>
            </a:r>
            <a:r>
              <a:rPr sz="2640" kern="0" spc="96" dirty="0">
                <a:solidFill>
                  <a:sysClr val="windowText" lastClr="000000"/>
                </a:solidFill>
                <a:latin typeface="Calibri"/>
                <a:cs typeface="Calibri"/>
              </a:rPr>
              <a:t> </a:t>
            </a:r>
            <a:r>
              <a:rPr sz="2640" kern="0" dirty="0">
                <a:solidFill>
                  <a:sysClr val="windowText" lastClr="000000"/>
                </a:solidFill>
                <a:latin typeface="Calibri"/>
                <a:cs typeface="Calibri"/>
              </a:rPr>
              <a:t>must</a:t>
            </a:r>
            <a:r>
              <a:rPr sz="2640" kern="0" spc="90" dirty="0">
                <a:solidFill>
                  <a:sysClr val="windowText" lastClr="000000"/>
                </a:solidFill>
                <a:latin typeface="Calibri"/>
                <a:cs typeface="Calibri"/>
              </a:rPr>
              <a:t> </a:t>
            </a:r>
            <a:r>
              <a:rPr sz="2640" kern="0" dirty="0">
                <a:solidFill>
                  <a:sysClr val="windowText" lastClr="000000"/>
                </a:solidFill>
                <a:latin typeface="Calibri"/>
                <a:cs typeface="Calibri"/>
              </a:rPr>
              <a:t>adhere</a:t>
            </a:r>
            <a:r>
              <a:rPr sz="2640" kern="0" spc="90" dirty="0">
                <a:solidFill>
                  <a:sysClr val="windowText" lastClr="000000"/>
                </a:solidFill>
                <a:latin typeface="Calibri"/>
                <a:cs typeface="Calibri"/>
              </a:rPr>
              <a:t> </a:t>
            </a:r>
            <a:r>
              <a:rPr sz="2640" kern="0" dirty="0">
                <a:solidFill>
                  <a:sysClr val="windowText" lastClr="000000"/>
                </a:solidFill>
                <a:latin typeface="Calibri"/>
                <a:cs typeface="Calibri"/>
              </a:rPr>
              <a:t>to</a:t>
            </a:r>
            <a:r>
              <a:rPr sz="2640" kern="0" spc="102"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90" dirty="0">
                <a:solidFill>
                  <a:sysClr val="windowText" lastClr="000000"/>
                </a:solidFill>
                <a:latin typeface="Calibri"/>
                <a:cs typeface="Calibri"/>
              </a:rPr>
              <a:t> </a:t>
            </a:r>
            <a:r>
              <a:rPr sz="2640" kern="0" dirty="0">
                <a:solidFill>
                  <a:sysClr val="windowText" lastClr="000000"/>
                </a:solidFill>
                <a:latin typeface="Calibri"/>
                <a:cs typeface="Calibri"/>
              </a:rPr>
              <a:t>time</a:t>
            </a:r>
            <a:r>
              <a:rPr sz="2640" kern="0" spc="84" dirty="0">
                <a:solidFill>
                  <a:sysClr val="windowText" lastClr="000000"/>
                </a:solidFill>
                <a:latin typeface="Calibri"/>
                <a:cs typeface="Calibri"/>
              </a:rPr>
              <a:t> </a:t>
            </a:r>
            <a:r>
              <a:rPr sz="2640" kern="0" dirty="0">
                <a:solidFill>
                  <a:sysClr val="windowText" lastClr="000000"/>
                </a:solidFill>
                <a:latin typeface="Calibri"/>
                <a:cs typeface="Calibri"/>
              </a:rPr>
              <a:t>limit</a:t>
            </a:r>
            <a:r>
              <a:rPr sz="2640" kern="0" spc="84" dirty="0">
                <a:solidFill>
                  <a:sysClr val="windowText" lastClr="000000"/>
                </a:solidFill>
                <a:latin typeface="Calibri"/>
                <a:cs typeface="Calibri"/>
              </a:rPr>
              <a:t> </a:t>
            </a:r>
            <a:r>
              <a:rPr sz="2640" kern="0" dirty="0">
                <a:solidFill>
                  <a:sysClr val="windowText" lastClr="000000"/>
                </a:solidFill>
                <a:latin typeface="Calibri"/>
                <a:cs typeface="Calibri"/>
              </a:rPr>
              <a:t>prescribed</a:t>
            </a:r>
            <a:r>
              <a:rPr sz="2640" kern="0" spc="72" dirty="0">
                <a:solidFill>
                  <a:sysClr val="windowText" lastClr="000000"/>
                </a:solidFill>
                <a:latin typeface="Calibri"/>
                <a:cs typeface="Calibri"/>
              </a:rPr>
              <a:t> </a:t>
            </a:r>
            <a:r>
              <a:rPr sz="2640" kern="0" spc="-30" dirty="0">
                <a:solidFill>
                  <a:sysClr val="windowText" lastClr="000000"/>
                </a:solidFill>
                <a:latin typeface="Calibri"/>
                <a:cs typeface="Calibri"/>
              </a:rPr>
              <a:t>in </a:t>
            </a:r>
            <a:r>
              <a:rPr sz="2640" kern="0" dirty="0">
                <a:solidFill>
                  <a:sysClr val="windowText" lastClr="000000"/>
                </a:solidFill>
                <a:latin typeface="Calibri"/>
                <a:cs typeface="Calibri"/>
              </a:rPr>
              <a:t>section</a:t>
            </a:r>
            <a:r>
              <a:rPr sz="2640" kern="0" spc="66" dirty="0">
                <a:solidFill>
                  <a:sysClr val="windowText" lastClr="000000"/>
                </a:solidFill>
                <a:latin typeface="Calibri"/>
                <a:cs typeface="Calibri"/>
              </a:rPr>
              <a:t>  </a:t>
            </a:r>
            <a:r>
              <a:rPr sz="2640" kern="0" dirty="0">
                <a:solidFill>
                  <a:sysClr val="windowText" lastClr="000000"/>
                </a:solidFill>
                <a:latin typeface="Calibri"/>
                <a:cs typeface="Calibri"/>
              </a:rPr>
              <a:t>15</a:t>
            </a:r>
            <a:r>
              <a:rPr sz="2640" kern="0" spc="72"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66" dirty="0">
                <a:solidFill>
                  <a:sysClr val="windowText" lastClr="000000"/>
                </a:solidFill>
                <a:latin typeface="Calibri"/>
                <a:cs typeface="Calibri"/>
              </a:rPr>
              <a:t>  </a:t>
            </a:r>
            <a:r>
              <a:rPr sz="2640" kern="0" dirty="0">
                <a:solidFill>
                  <a:sysClr val="windowText" lastClr="000000"/>
                </a:solidFill>
                <a:latin typeface="Calibri"/>
                <a:cs typeface="Calibri"/>
              </a:rPr>
              <a:t>MSME</a:t>
            </a:r>
            <a:r>
              <a:rPr sz="2640" kern="0" spc="72" dirty="0">
                <a:solidFill>
                  <a:sysClr val="windowText" lastClr="000000"/>
                </a:solidFill>
                <a:latin typeface="Calibri"/>
                <a:cs typeface="Calibri"/>
              </a:rPr>
              <a:t>  </a:t>
            </a:r>
            <a:r>
              <a:rPr sz="2640" kern="0" dirty="0">
                <a:solidFill>
                  <a:sysClr val="windowText" lastClr="000000"/>
                </a:solidFill>
                <a:latin typeface="Calibri"/>
                <a:cs typeface="Calibri"/>
              </a:rPr>
              <a:t>Act,</a:t>
            </a:r>
            <a:r>
              <a:rPr sz="2640" kern="0" spc="72" dirty="0">
                <a:solidFill>
                  <a:sysClr val="windowText" lastClr="000000"/>
                </a:solidFill>
                <a:latin typeface="Calibri"/>
                <a:cs typeface="Calibri"/>
              </a:rPr>
              <a:t>  </a:t>
            </a:r>
            <a:r>
              <a:rPr sz="2640" kern="0" dirty="0">
                <a:solidFill>
                  <a:sysClr val="windowText" lastClr="000000"/>
                </a:solidFill>
                <a:latin typeface="Calibri"/>
                <a:cs typeface="Calibri"/>
              </a:rPr>
              <a:t>2006.</a:t>
            </a:r>
            <a:r>
              <a:rPr sz="2640" kern="0" spc="66" dirty="0">
                <a:solidFill>
                  <a:sysClr val="windowText" lastClr="000000"/>
                </a:solidFill>
                <a:latin typeface="Calibri"/>
                <a:cs typeface="Calibri"/>
              </a:rPr>
              <a:t>  </a:t>
            </a:r>
            <a:r>
              <a:rPr sz="2640" kern="0" dirty="0">
                <a:solidFill>
                  <a:sysClr val="windowText" lastClr="000000"/>
                </a:solidFill>
                <a:latin typeface="Calibri"/>
                <a:cs typeface="Calibri"/>
              </a:rPr>
              <a:t>Deductions</a:t>
            </a:r>
            <a:r>
              <a:rPr sz="2640" kern="0" spc="72" dirty="0">
                <a:solidFill>
                  <a:sysClr val="windowText" lastClr="000000"/>
                </a:solidFill>
                <a:latin typeface="Calibri"/>
                <a:cs typeface="Calibri"/>
              </a:rPr>
              <a:t>  </a:t>
            </a:r>
            <a:r>
              <a:rPr sz="2640" kern="0" dirty="0">
                <a:solidFill>
                  <a:sysClr val="windowText" lastClr="000000"/>
                </a:solidFill>
                <a:latin typeface="Calibri"/>
                <a:cs typeface="Calibri"/>
              </a:rPr>
              <a:t>will</a:t>
            </a:r>
            <a:r>
              <a:rPr sz="2640" kern="0" spc="72" dirty="0">
                <a:solidFill>
                  <a:sysClr val="windowText" lastClr="000000"/>
                </a:solidFill>
                <a:latin typeface="Calibri"/>
                <a:cs typeface="Calibri"/>
              </a:rPr>
              <a:t>  </a:t>
            </a:r>
            <a:r>
              <a:rPr sz="2640" kern="0" dirty="0">
                <a:solidFill>
                  <a:sysClr val="windowText" lastClr="000000"/>
                </a:solidFill>
                <a:latin typeface="Calibri"/>
                <a:cs typeface="Calibri"/>
              </a:rPr>
              <a:t>be</a:t>
            </a:r>
            <a:r>
              <a:rPr sz="2640" kern="0" spc="66" dirty="0">
                <a:solidFill>
                  <a:sysClr val="windowText" lastClr="000000"/>
                </a:solidFill>
                <a:latin typeface="Calibri"/>
                <a:cs typeface="Calibri"/>
              </a:rPr>
              <a:t>  </a:t>
            </a:r>
            <a:r>
              <a:rPr sz="2640" kern="0" dirty="0">
                <a:solidFill>
                  <a:sysClr val="windowText" lastClr="000000"/>
                </a:solidFill>
                <a:latin typeface="Calibri"/>
                <a:cs typeface="Calibri"/>
              </a:rPr>
              <a:t>allowed</a:t>
            </a:r>
            <a:r>
              <a:rPr sz="2640" kern="0" spc="72" dirty="0">
                <a:solidFill>
                  <a:sysClr val="windowText" lastClr="000000"/>
                </a:solidFill>
                <a:latin typeface="Calibri"/>
                <a:cs typeface="Calibri"/>
              </a:rPr>
              <a:t>  </a:t>
            </a:r>
            <a:r>
              <a:rPr sz="2640" kern="0" dirty="0">
                <a:solidFill>
                  <a:sysClr val="windowText" lastClr="000000"/>
                </a:solidFill>
                <a:latin typeface="Calibri"/>
                <a:cs typeface="Calibri"/>
              </a:rPr>
              <a:t>only</a:t>
            </a:r>
            <a:r>
              <a:rPr sz="2640" kern="0" spc="72" dirty="0">
                <a:solidFill>
                  <a:sysClr val="windowText" lastClr="000000"/>
                </a:solidFill>
                <a:latin typeface="Calibri"/>
                <a:cs typeface="Calibri"/>
              </a:rPr>
              <a:t>  </a:t>
            </a:r>
            <a:r>
              <a:rPr sz="2640" kern="0" spc="-30" dirty="0">
                <a:solidFill>
                  <a:sysClr val="windowText" lastClr="000000"/>
                </a:solidFill>
                <a:latin typeface="Calibri"/>
                <a:cs typeface="Calibri"/>
              </a:rPr>
              <a:t>if </a:t>
            </a:r>
            <a:r>
              <a:rPr sz="2640" kern="0" dirty="0">
                <a:solidFill>
                  <a:sysClr val="windowText" lastClr="000000"/>
                </a:solidFill>
                <a:latin typeface="Calibri"/>
                <a:cs typeface="Calibri"/>
              </a:rPr>
              <a:t>payments</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are</a:t>
            </a:r>
            <a:r>
              <a:rPr sz="2640" kern="0" spc="-18" dirty="0">
                <a:solidFill>
                  <a:sysClr val="windowText" lastClr="000000"/>
                </a:solidFill>
                <a:latin typeface="Calibri"/>
                <a:cs typeface="Calibri"/>
              </a:rPr>
              <a:t> </a:t>
            </a:r>
            <a:r>
              <a:rPr sz="2640" kern="0" dirty="0">
                <a:solidFill>
                  <a:sysClr val="windowText" lastClr="000000"/>
                </a:solidFill>
                <a:latin typeface="Calibri"/>
                <a:cs typeface="Calibri"/>
              </a:rPr>
              <a:t>made</a:t>
            </a:r>
            <a:r>
              <a:rPr sz="2640" kern="0" spc="-30" dirty="0">
                <a:solidFill>
                  <a:sysClr val="windowText" lastClr="000000"/>
                </a:solidFill>
                <a:latin typeface="Calibri"/>
                <a:cs typeface="Calibri"/>
              </a:rPr>
              <a:t> </a:t>
            </a:r>
            <a:r>
              <a:rPr sz="2640" kern="0" dirty="0">
                <a:solidFill>
                  <a:sysClr val="windowText" lastClr="000000"/>
                </a:solidFill>
                <a:latin typeface="Calibri"/>
                <a:cs typeface="Calibri"/>
              </a:rPr>
              <a:t>as</a:t>
            </a:r>
            <a:r>
              <a:rPr sz="2640" kern="0" spc="-18" dirty="0">
                <a:solidFill>
                  <a:sysClr val="windowText" lastClr="000000"/>
                </a:solidFill>
                <a:latin typeface="Calibri"/>
                <a:cs typeface="Calibri"/>
              </a:rPr>
              <a:t> </a:t>
            </a:r>
            <a:r>
              <a:rPr sz="2640" kern="0" dirty="0">
                <a:solidFill>
                  <a:sysClr val="windowText" lastClr="000000"/>
                </a:solidFill>
                <a:latin typeface="Calibri"/>
                <a:cs typeface="Calibri"/>
              </a:rPr>
              <a:t>per</a:t>
            </a:r>
            <a:r>
              <a:rPr sz="2640" kern="0" spc="-12" dirty="0">
                <a:solidFill>
                  <a:sysClr val="windowText" lastClr="000000"/>
                </a:solidFill>
                <a:latin typeface="Calibri"/>
                <a:cs typeface="Calibri"/>
              </a:rPr>
              <a:t> </a:t>
            </a:r>
            <a:r>
              <a:rPr sz="2640" kern="0" dirty="0">
                <a:solidFill>
                  <a:sysClr val="windowText" lastClr="000000"/>
                </a:solidFill>
                <a:latin typeface="Calibri"/>
                <a:cs typeface="Calibri"/>
              </a:rPr>
              <a:t>stipulations</a:t>
            </a:r>
            <a:r>
              <a:rPr sz="2640" kern="0" spc="-24"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24" dirty="0">
                <a:solidFill>
                  <a:sysClr val="windowText" lastClr="000000"/>
                </a:solidFill>
                <a:latin typeface="Calibri"/>
                <a:cs typeface="Calibri"/>
              </a:rPr>
              <a:t> </a:t>
            </a:r>
            <a:r>
              <a:rPr sz="2640" kern="0" dirty="0">
                <a:solidFill>
                  <a:sysClr val="windowText" lastClr="000000"/>
                </a:solidFill>
                <a:latin typeface="Calibri"/>
                <a:cs typeface="Calibri"/>
              </a:rPr>
              <a:t>MSME</a:t>
            </a:r>
            <a:r>
              <a:rPr sz="2640" kern="0" spc="-12" dirty="0">
                <a:solidFill>
                  <a:sysClr val="windowText" lastClr="000000"/>
                </a:solidFill>
                <a:latin typeface="Calibri"/>
                <a:cs typeface="Calibri"/>
              </a:rPr>
              <a:t> </a:t>
            </a:r>
            <a:r>
              <a:rPr sz="2640" kern="0" dirty="0">
                <a:solidFill>
                  <a:sysClr val="windowText" lastClr="000000"/>
                </a:solidFill>
                <a:latin typeface="Calibri"/>
                <a:cs typeface="Calibri"/>
              </a:rPr>
              <a:t>Act,</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2006</a:t>
            </a:r>
            <a:r>
              <a:rPr sz="2640" kern="0" spc="-24" dirty="0">
                <a:solidFill>
                  <a:sysClr val="windowText" lastClr="000000"/>
                </a:solidFill>
                <a:latin typeface="Calibri"/>
                <a:cs typeface="Calibri"/>
              </a:rPr>
              <a:t> </a:t>
            </a:r>
            <a:r>
              <a:rPr sz="2640" kern="0" dirty="0">
                <a:solidFill>
                  <a:sysClr val="windowText" lastClr="000000"/>
                </a:solidFill>
                <a:latin typeface="Calibri"/>
                <a:cs typeface="Calibri"/>
              </a:rPr>
              <a:t>or</a:t>
            </a:r>
            <a:r>
              <a:rPr sz="2640" kern="0" spc="-24" dirty="0">
                <a:solidFill>
                  <a:sysClr val="windowText" lastClr="000000"/>
                </a:solidFill>
                <a:latin typeface="Calibri"/>
                <a:cs typeface="Calibri"/>
              </a:rPr>
              <a:t> </a:t>
            </a:r>
            <a:r>
              <a:rPr sz="2640" kern="0" dirty="0">
                <a:solidFill>
                  <a:sysClr val="windowText" lastClr="000000"/>
                </a:solidFill>
                <a:latin typeface="Calibri"/>
                <a:cs typeface="Calibri"/>
              </a:rPr>
              <a:t>in</a:t>
            </a:r>
            <a:r>
              <a:rPr sz="2640" kern="0" spc="-24"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30" dirty="0">
                <a:solidFill>
                  <a:sysClr val="windowText" lastClr="000000"/>
                </a:solidFill>
                <a:latin typeface="Calibri"/>
                <a:cs typeface="Calibri"/>
              </a:rPr>
              <a:t> </a:t>
            </a:r>
            <a:r>
              <a:rPr sz="2640" kern="0" spc="-24" dirty="0">
                <a:solidFill>
                  <a:sysClr val="windowText" lastClr="000000"/>
                </a:solidFill>
                <a:latin typeface="Calibri"/>
                <a:cs typeface="Calibri"/>
              </a:rPr>
              <a:t>year </a:t>
            </a:r>
            <a:r>
              <a:rPr sz="2640" kern="0" dirty="0">
                <a:solidFill>
                  <a:sysClr val="windowText" lastClr="000000"/>
                </a:solidFill>
                <a:latin typeface="Calibri"/>
                <a:cs typeface="Calibri"/>
              </a:rPr>
              <a:t>of</a:t>
            </a:r>
            <a:r>
              <a:rPr sz="2640" kern="0" spc="-48" dirty="0">
                <a:solidFill>
                  <a:sysClr val="windowText" lastClr="000000"/>
                </a:solidFill>
                <a:latin typeface="Calibri"/>
                <a:cs typeface="Calibri"/>
              </a:rPr>
              <a:t> </a:t>
            </a:r>
            <a:r>
              <a:rPr sz="2640" kern="0" dirty="0">
                <a:solidFill>
                  <a:sysClr val="windowText" lastClr="000000"/>
                </a:solidFill>
                <a:latin typeface="Calibri"/>
                <a:cs typeface="Calibri"/>
              </a:rPr>
              <a:t>payment</a:t>
            </a:r>
            <a:r>
              <a:rPr sz="2640" kern="0" spc="-30" dirty="0">
                <a:solidFill>
                  <a:sysClr val="windowText" lastClr="000000"/>
                </a:solidFill>
                <a:latin typeface="Calibri"/>
                <a:cs typeface="Calibri"/>
              </a:rPr>
              <a:t> </a:t>
            </a:r>
            <a:r>
              <a:rPr sz="2640" kern="0" dirty="0">
                <a:solidFill>
                  <a:sysClr val="windowText" lastClr="000000"/>
                </a:solidFill>
                <a:latin typeface="Calibri"/>
                <a:cs typeface="Calibri"/>
              </a:rPr>
              <a:t>if</a:t>
            </a:r>
            <a:r>
              <a:rPr sz="2640" kern="0" spc="-54" dirty="0">
                <a:solidFill>
                  <a:sysClr val="windowText" lastClr="000000"/>
                </a:solidFill>
                <a:latin typeface="Calibri"/>
                <a:cs typeface="Calibri"/>
              </a:rPr>
              <a:t> </a:t>
            </a:r>
            <a:r>
              <a:rPr sz="2640" kern="0" dirty="0">
                <a:solidFill>
                  <a:sysClr val="windowText" lastClr="000000"/>
                </a:solidFill>
                <a:latin typeface="Calibri"/>
                <a:cs typeface="Calibri"/>
              </a:rPr>
              <a:t>payment</a:t>
            </a:r>
            <a:r>
              <a:rPr sz="2640" kern="0" spc="-36" dirty="0">
                <a:solidFill>
                  <a:sysClr val="windowText" lastClr="000000"/>
                </a:solidFill>
                <a:latin typeface="Calibri"/>
                <a:cs typeface="Calibri"/>
              </a:rPr>
              <a:t> </a:t>
            </a:r>
            <a:r>
              <a:rPr sz="2640" kern="0" dirty="0">
                <a:solidFill>
                  <a:sysClr val="windowText" lastClr="000000"/>
                </a:solidFill>
                <a:latin typeface="Calibri"/>
                <a:cs typeface="Calibri"/>
              </a:rPr>
              <a:t>is</a:t>
            </a:r>
            <a:r>
              <a:rPr sz="2640" kern="0" spc="-36" dirty="0">
                <a:solidFill>
                  <a:sysClr val="windowText" lastClr="000000"/>
                </a:solidFill>
                <a:latin typeface="Calibri"/>
                <a:cs typeface="Calibri"/>
              </a:rPr>
              <a:t> </a:t>
            </a:r>
            <a:r>
              <a:rPr sz="2640" kern="0" dirty="0">
                <a:solidFill>
                  <a:sysClr val="windowText" lastClr="000000"/>
                </a:solidFill>
                <a:latin typeface="Calibri"/>
                <a:cs typeface="Calibri"/>
              </a:rPr>
              <a:t>not</a:t>
            </a:r>
            <a:r>
              <a:rPr sz="2640" kern="0" spc="-48" dirty="0">
                <a:solidFill>
                  <a:sysClr val="windowText" lastClr="000000"/>
                </a:solidFill>
                <a:latin typeface="Calibri"/>
                <a:cs typeface="Calibri"/>
              </a:rPr>
              <a:t> </a:t>
            </a:r>
            <a:r>
              <a:rPr sz="2640" kern="0" dirty="0">
                <a:solidFill>
                  <a:sysClr val="windowText" lastClr="000000"/>
                </a:solidFill>
                <a:latin typeface="Calibri"/>
                <a:cs typeface="Calibri"/>
              </a:rPr>
              <a:t>as</a:t>
            </a:r>
            <a:r>
              <a:rPr sz="2640" kern="0" spc="-54" dirty="0">
                <a:solidFill>
                  <a:sysClr val="windowText" lastClr="000000"/>
                </a:solidFill>
                <a:latin typeface="Calibri"/>
                <a:cs typeface="Calibri"/>
              </a:rPr>
              <a:t> </a:t>
            </a:r>
            <a:r>
              <a:rPr sz="2640" kern="0" dirty="0">
                <a:solidFill>
                  <a:sysClr val="windowText" lastClr="000000"/>
                </a:solidFill>
                <a:latin typeface="Calibri"/>
                <a:cs typeface="Calibri"/>
              </a:rPr>
              <a:t>per</a:t>
            </a:r>
            <a:r>
              <a:rPr sz="2640" kern="0" spc="-60" dirty="0">
                <a:solidFill>
                  <a:sysClr val="windowText" lastClr="000000"/>
                </a:solidFill>
                <a:latin typeface="Calibri"/>
                <a:cs typeface="Calibri"/>
              </a:rPr>
              <a:t> </a:t>
            </a:r>
            <a:r>
              <a:rPr sz="2640" kern="0" dirty="0">
                <a:solidFill>
                  <a:sysClr val="windowText" lastClr="000000"/>
                </a:solidFill>
                <a:latin typeface="Calibri"/>
                <a:cs typeface="Calibri"/>
              </a:rPr>
              <a:t>Section</a:t>
            </a:r>
            <a:r>
              <a:rPr sz="2640" kern="0" spc="-36" dirty="0">
                <a:solidFill>
                  <a:sysClr val="windowText" lastClr="000000"/>
                </a:solidFill>
                <a:latin typeface="Calibri"/>
                <a:cs typeface="Calibri"/>
              </a:rPr>
              <a:t> </a:t>
            </a:r>
            <a:r>
              <a:rPr sz="2640" kern="0" dirty="0">
                <a:solidFill>
                  <a:sysClr val="windowText" lastClr="000000"/>
                </a:solidFill>
                <a:latin typeface="Calibri"/>
                <a:cs typeface="Calibri"/>
              </a:rPr>
              <a:t>15</a:t>
            </a:r>
            <a:r>
              <a:rPr sz="2640" kern="0" spc="-54"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42" dirty="0">
                <a:solidFill>
                  <a:sysClr val="windowText" lastClr="000000"/>
                </a:solidFill>
                <a:latin typeface="Calibri"/>
                <a:cs typeface="Calibri"/>
              </a:rPr>
              <a:t> </a:t>
            </a:r>
            <a:r>
              <a:rPr sz="2640" kern="0" dirty="0">
                <a:solidFill>
                  <a:sysClr val="windowText" lastClr="000000"/>
                </a:solidFill>
                <a:latin typeface="Calibri"/>
                <a:cs typeface="Calibri"/>
              </a:rPr>
              <a:t>MSME</a:t>
            </a:r>
            <a:r>
              <a:rPr sz="2640" kern="0" spc="-42" dirty="0">
                <a:solidFill>
                  <a:sysClr val="windowText" lastClr="000000"/>
                </a:solidFill>
                <a:latin typeface="Calibri"/>
                <a:cs typeface="Calibri"/>
              </a:rPr>
              <a:t> </a:t>
            </a:r>
            <a:r>
              <a:rPr sz="2640" kern="0" spc="-24" dirty="0">
                <a:solidFill>
                  <a:sysClr val="windowText" lastClr="000000"/>
                </a:solidFill>
                <a:latin typeface="Calibri"/>
                <a:cs typeface="Calibri"/>
              </a:rPr>
              <a:t>Act.</a:t>
            </a:r>
            <a:endParaRPr sz="2640" kern="0">
              <a:solidFill>
                <a:sysClr val="windowText" lastClr="000000"/>
              </a:solidFill>
              <a:latin typeface="Calibri"/>
              <a:cs typeface="Calibri"/>
            </a:endParaRPr>
          </a:p>
          <a:p>
            <a:pPr marL="444246" marR="67056" indent="-384048" algn="just" defTabSz="1097280">
              <a:spcBef>
                <a:spcPts val="834"/>
              </a:spcBef>
              <a:buSzPct val="59090"/>
              <a:buFont typeface="Wingdings"/>
              <a:buChar char=""/>
              <a:tabLst>
                <a:tab pos="444246" algn="l"/>
              </a:tabLst>
            </a:pPr>
            <a:r>
              <a:rPr sz="2640" kern="0" dirty="0">
                <a:solidFill>
                  <a:sysClr val="windowText" lastClr="000000"/>
                </a:solidFill>
                <a:latin typeface="Calibri"/>
                <a:cs typeface="Calibri"/>
              </a:rPr>
              <a:t>In</a:t>
            </a:r>
            <a:r>
              <a:rPr sz="2640" kern="0" spc="324" dirty="0">
                <a:solidFill>
                  <a:sysClr val="windowText" lastClr="000000"/>
                </a:solidFill>
                <a:latin typeface="Calibri"/>
                <a:cs typeface="Calibri"/>
              </a:rPr>
              <a:t> </a:t>
            </a:r>
            <a:r>
              <a:rPr sz="2640" kern="0" dirty="0">
                <a:solidFill>
                  <a:sysClr val="windowText" lastClr="000000"/>
                </a:solidFill>
                <a:latin typeface="Calibri"/>
                <a:cs typeface="Calibri"/>
              </a:rPr>
              <a:t>every</a:t>
            </a:r>
            <a:r>
              <a:rPr sz="2640" kern="0" spc="336" dirty="0">
                <a:solidFill>
                  <a:sysClr val="windowText" lastClr="000000"/>
                </a:solidFill>
                <a:latin typeface="Calibri"/>
                <a:cs typeface="Calibri"/>
              </a:rPr>
              <a:t> </a:t>
            </a:r>
            <a:r>
              <a:rPr sz="2640" kern="0" dirty="0">
                <a:solidFill>
                  <a:sysClr val="windowText" lastClr="000000"/>
                </a:solidFill>
                <a:latin typeface="Calibri"/>
                <a:cs typeface="Calibri"/>
              </a:rPr>
              <a:t>clause</a:t>
            </a:r>
            <a:r>
              <a:rPr sz="2640" kern="0" spc="330"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336" dirty="0">
                <a:solidFill>
                  <a:sysClr val="windowText" lastClr="000000"/>
                </a:solidFill>
                <a:latin typeface="Calibri"/>
                <a:cs typeface="Calibri"/>
              </a:rPr>
              <a:t> </a:t>
            </a:r>
            <a:r>
              <a:rPr sz="2640" kern="0" dirty="0">
                <a:solidFill>
                  <a:sysClr val="windowText" lastClr="000000"/>
                </a:solidFill>
                <a:latin typeface="Calibri"/>
                <a:cs typeface="Calibri"/>
              </a:rPr>
              <a:t>section</a:t>
            </a:r>
            <a:r>
              <a:rPr sz="2640" kern="0" spc="348" dirty="0">
                <a:solidFill>
                  <a:sysClr val="windowText" lastClr="000000"/>
                </a:solidFill>
                <a:latin typeface="Calibri"/>
                <a:cs typeface="Calibri"/>
              </a:rPr>
              <a:t> </a:t>
            </a:r>
            <a:r>
              <a:rPr sz="2640" kern="0" dirty="0">
                <a:solidFill>
                  <a:sysClr val="windowText" lastClr="000000"/>
                </a:solidFill>
                <a:latin typeface="Calibri"/>
                <a:cs typeface="Calibri"/>
              </a:rPr>
              <a:t>43B</a:t>
            </a:r>
            <a:r>
              <a:rPr sz="2640" kern="0" spc="336" dirty="0">
                <a:solidFill>
                  <a:sysClr val="windowText" lastClr="000000"/>
                </a:solidFill>
                <a:latin typeface="Calibri"/>
                <a:cs typeface="Calibri"/>
              </a:rPr>
              <a:t> </a:t>
            </a:r>
            <a:r>
              <a:rPr sz="2640" kern="0" dirty="0">
                <a:solidFill>
                  <a:sysClr val="windowText" lastClr="000000"/>
                </a:solidFill>
                <a:latin typeface="Calibri"/>
                <a:cs typeface="Calibri"/>
              </a:rPr>
              <a:t>deduction</a:t>
            </a:r>
            <a:r>
              <a:rPr sz="2640" kern="0" spc="336"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336" dirty="0">
                <a:solidFill>
                  <a:sysClr val="windowText" lastClr="000000"/>
                </a:solidFill>
                <a:latin typeface="Calibri"/>
                <a:cs typeface="Calibri"/>
              </a:rPr>
              <a:t> </a:t>
            </a:r>
            <a:r>
              <a:rPr sz="2640" kern="0" dirty="0">
                <a:solidFill>
                  <a:sysClr val="windowText" lastClr="000000"/>
                </a:solidFill>
                <a:latin typeface="Calibri"/>
                <a:cs typeface="Calibri"/>
              </a:rPr>
              <a:t>expense</a:t>
            </a:r>
            <a:r>
              <a:rPr sz="2640" kern="0" spc="330" dirty="0">
                <a:solidFill>
                  <a:sysClr val="windowText" lastClr="000000"/>
                </a:solidFill>
                <a:latin typeface="Calibri"/>
                <a:cs typeface="Calibri"/>
              </a:rPr>
              <a:t> </a:t>
            </a:r>
            <a:r>
              <a:rPr sz="2640" kern="0" dirty="0">
                <a:solidFill>
                  <a:sysClr val="windowText" lastClr="000000"/>
                </a:solidFill>
                <a:latin typeface="Calibri"/>
                <a:cs typeface="Calibri"/>
              </a:rPr>
              <a:t>is</a:t>
            </a:r>
            <a:r>
              <a:rPr sz="2640" kern="0" spc="336" dirty="0">
                <a:solidFill>
                  <a:sysClr val="windowText" lastClr="000000"/>
                </a:solidFill>
                <a:latin typeface="Calibri"/>
                <a:cs typeface="Calibri"/>
              </a:rPr>
              <a:t> </a:t>
            </a:r>
            <a:r>
              <a:rPr sz="2640" kern="0" dirty="0">
                <a:solidFill>
                  <a:sysClr val="windowText" lastClr="000000"/>
                </a:solidFill>
                <a:latin typeface="Calibri"/>
                <a:cs typeface="Calibri"/>
              </a:rPr>
              <a:t>allowed</a:t>
            </a:r>
            <a:r>
              <a:rPr sz="2640" kern="0" spc="354" dirty="0">
                <a:solidFill>
                  <a:sysClr val="windowText" lastClr="000000"/>
                </a:solidFill>
                <a:latin typeface="Calibri"/>
                <a:cs typeface="Calibri"/>
              </a:rPr>
              <a:t> </a:t>
            </a:r>
            <a:r>
              <a:rPr sz="2640" kern="0" dirty="0">
                <a:solidFill>
                  <a:sysClr val="windowText" lastClr="000000"/>
                </a:solidFill>
                <a:latin typeface="Calibri"/>
                <a:cs typeface="Calibri"/>
              </a:rPr>
              <a:t>if</a:t>
            </a:r>
            <a:r>
              <a:rPr sz="2640" kern="0" spc="336" dirty="0">
                <a:solidFill>
                  <a:sysClr val="windowText" lastClr="000000"/>
                </a:solidFill>
                <a:latin typeface="Calibri"/>
                <a:cs typeface="Calibri"/>
              </a:rPr>
              <a:t> </a:t>
            </a:r>
            <a:r>
              <a:rPr sz="2640" kern="0" dirty="0">
                <a:solidFill>
                  <a:sysClr val="windowText" lastClr="000000"/>
                </a:solidFill>
                <a:latin typeface="Calibri"/>
                <a:cs typeface="Calibri"/>
              </a:rPr>
              <a:t>it</a:t>
            </a:r>
            <a:r>
              <a:rPr sz="2640" kern="0" spc="330" dirty="0">
                <a:solidFill>
                  <a:sysClr val="windowText" lastClr="000000"/>
                </a:solidFill>
                <a:latin typeface="Calibri"/>
                <a:cs typeface="Calibri"/>
              </a:rPr>
              <a:t> </a:t>
            </a:r>
            <a:r>
              <a:rPr sz="2640" kern="0" spc="-30" dirty="0">
                <a:solidFill>
                  <a:sysClr val="windowText" lastClr="000000"/>
                </a:solidFill>
                <a:latin typeface="Calibri"/>
                <a:cs typeface="Calibri"/>
              </a:rPr>
              <a:t>is </a:t>
            </a:r>
            <a:r>
              <a:rPr sz="2640" kern="0" dirty="0">
                <a:solidFill>
                  <a:sysClr val="windowText" lastClr="000000"/>
                </a:solidFill>
                <a:latin typeface="Calibri"/>
                <a:cs typeface="Calibri"/>
              </a:rPr>
              <a:t>paid</a:t>
            </a:r>
            <a:r>
              <a:rPr sz="2640" kern="0" spc="90" dirty="0">
                <a:solidFill>
                  <a:sysClr val="windowText" lastClr="000000"/>
                </a:solidFill>
                <a:latin typeface="Calibri"/>
                <a:cs typeface="Calibri"/>
              </a:rPr>
              <a:t> </a:t>
            </a:r>
            <a:r>
              <a:rPr sz="2640" kern="0" dirty="0">
                <a:solidFill>
                  <a:sysClr val="windowText" lastClr="000000"/>
                </a:solidFill>
                <a:latin typeface="Calibri"/>
                <a:cs typeface="Calibri"/>
              </a:rPr>
              <a:t>on</a:t>
            </a:r>
            <a:r>
              <a:rPr sz="2640" kern="0" spc="90" dirty="0">
                <a:solidFill>
                  <a:sysClr val="windowText" lastClr="000000"/>
                </a:solidFill>
                <a:latin typeface="Calibri"/>
                <a:cs typeface="Calibri"/>
              </a:rPr>
              <a:t> </a:t>
            </a:r>
            <a:r>
              <a:rPr sz="2640" kern="0" dirty="0">
                <a:solidFill>
                  <a:sysClr val="windowText" lastClr="000000"/>
                </a:solidFill>
                <a:latin typeface="Calibri"/>
                <a:cs typeface="Calibri"/>
              </a:rPr>
              <a:t>or</a:t>
            </a:r>
            <a:r>
              <a:rPr sz="2640" kern="0" spc="90" dirty="0">
                <a:solidFill>
                  <a:sysClr val="windowText" lastClr="000000"/>
                </a:solidFill>
                <a:latin typeface="Calibri"/>
                <a:cs typeface="Calibri"/>
              </a:rPr>
              <a:t> </a:t>
            </a:r>
            <a:r>
              <a:rPr sz="2640" kern="0" dirty="0">
                <a:solidFill>
                  <a:sysClr val="windowText" lastClr="000000"/>
                </a:solidFill>
                <a:latin typeface="Calibri"/>
                <a:cs typeface="Calibri"/>
              </a:rPr>
              <a:t>before</a:t>
            </a:r>
            <a:r>
              <a:rPr sz="2640" kern="0" spc="96" dirty="0">
                <a:solidFill>
                  <a:sysClr val="windowText" lastClr="000000"/>
                </a:solidFill>
                <a:latin typeface="Calibri"/>
                <a:cs typeface="Calibri"/>
              </a:rPr>
              <a:t> </a:t>
            </a:r>
            <a:r>
              <a:rPr sz="2640" kern="0" dirty="0">
                <a:solidFill>
                  <a:sysClr val="windowText" lastClr="000000"/>
                </a:solidFill>
                <a:latin typeface="Calibri"/>
                <a:cs typeface="Calibri"/>
              </a:rPr>
              <a:t>due</a:t>
            </a:r>
            <a:r>
              <a:rPr sz="2640" kern="0" spc="108" dirty="0">
                <a:solidFill>
                  <a:sysClr val="windowText" lastClr="000000"/>
                </a:solidFill>
                <a:latin typeface="Calibri"/>
                <a:cs typeface="Calibri"/>
              </a:rPr>
              <a:t> </a:t>
            </a:r>
            <a:r>
              <a:rPr sz="2640" kern="0" dirty="0">
                <a:solidFill>
                  <a:sysClr val="windowText" lastClr="000000"/>
                </a:solidFill>
                <a:latin typeface="Calibri"/>
                <a:cs typeface="Calibri"/>
              </a:rPr>
              <a:t>date</a:t>
            </a:r>
            <a:r>
              <a:rPr sz="2640" kern="0" spc="108"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108" dirty="0">
                <a:solidFill>
                  <a:sysClr val="windowText" lastClr="000000"/>
                </a:solidFill>
                <a:latin typeface="Calibri"/>
                <a:cs typeface="Calibri"/>
              </a:rPr>
              <a:t> </a:t>
            </a:r>
            <a:r>
              <a:rPr sz="2640" kern="0" dirty="0">
                <a:solidFill>
                  <a:sysClr val="windowText" lastClr="000000"/>
                </a:solidFill>
                <a:latin typeface="Calibri"/>
                <a:cs typeface="Calibri"/>
              </a:rPr>
              <a:t>filing</a:t>
            </a:r>
            <a:r>
              <a:rPr sz="2640" kern="0" spc="102" dirty="0">
                <a:solidFill>
                  <a:sysClr val="windowText" lastClr="000000"/>
                </a:solidFill>
                <a:latin typeface="Calibri"/>
                <a:cs typeface="Calibri"/>
              </a:rPr>
              <a:t> </a:t>
            </a:r>
            <a:r>
              <a:rPr sz="2640" kern="0" dirty="0">
                <a:solidFill>
                  <a:sysClr val="windowText" lastClr="000000"/>
                </a:solidFill>
                <a:latin typeface="Calibri"/>
                <a:cs typeface="Calibri"/>
              </a:rPr>
              <a:t>income</a:t>
            </a:r>
            <a:r>
              <a:rPr sz="2640" kern="0" spc="108" dirty="0">
                <a:solidFill>
                  <a:sysClr val="windowText" lastClr="000000"/>
                </a:solidFill>
                <a:latin typeface="Calibri"/>
                <a:cs typeface="Calibri"/>
              </a:rPr>
              <a:t> </a:t>
            </a:r>
            <a:r>
              <a:rPr sz="2640" kern="0" dirty="0">
                <a:solidFill>
                  <a:sysClr val="windowText" lastClr="000000"/>
                </a:solidFill>
                <a:latin typeface="Calibri"/>
                <a:cs typeface="Calibri"/>
              </a:rPr>
              <a:t>tax</a:t>
            </a:r>
            <a:r>
              <a:rPr sz="2640" kern="0" spc="102" dirty="0">
                <a:solidFill>
                  <a:sysClr val="windowText" lastClr="000000"/>
                </a:solidFill>
                <a:latin typeface="Calibri"/>
                <a:cs typeface="Calibri"/>
              </a:rPr>
              <a:t> </a:t>
            </a:r>
            <a:r>
              <a:rPr sz="2640" kern="0" dirty="0">
                <a:solidFill>
                  <a:sysClr val="windowText" lastClr="000000"/>
                </a:solidFill>
                <a:latin typeface="Calibri"/>
                <a:cs typeface="Calibri"/>
              </a:rPr>
              <a:t>return</a:t>
            </a:r>
            <a:r>
              <a:rPr sz="2640" kern="0" spc="90" dirty="0">
                <a:solidFill>
                  <a:sysClr val="windowText" lastClr="000000"/>
                </a:solidFill>
                <a:latin typeface="Calibri"/>
                <a:cs typeface="Calibri"/>
              </a:rPr>
              <a:t> </a:t>
            </a:r>
            <a:r>
              <a:rPr sz="2640" b="1" kern="0" dirty="0">
                <a:solidFill>
                  <a:sysClr val="windowText" lastClr="000000"/>
                </a:solidFill>
                <a:latin typeface="Calibri"/>
                <a:cs typeface="Calibri"/>
              </a:rPr>
              <a:t>but</a:t>
            </a:r>
            <a:r>
              <a:rPr sz="2640" b="1" kern="0" spc="102" dirty="0">
                <a:solidFill>
                  <a:sysClr val="windowText" lastClr="000000"/>
                </a:solidFill>
                <a:latin typeface="Calibri"/>
                <a:cs typeface="Calibri"/>
              </a:rPr>
              <a:t> </a:t>
            </a:r>
            <a:r>
              <a:rPr sz="2640" b="1" kern="0" dirty="0">
                <a:solidFill>
                  <a:sysClr val="windowText" lastClr="000000"/>
                </a:solidFill>
                <a:latin typeface="Calibri"/>
                <a:cs typeface="Calibri"/>
              </a:rPr>
              <a:t>in</a:t>
            </a:r>
            <a:r>
              <a:rPr sz="2640" b="1" kern="0" spc="108" dirty="0">
                <a:solidFill>
                  <a:sysClr val="windowText" lastClr="000000"/>
                </a:solidFill>
                <a:latin typeface="Calibri"/>
                <a:cs typeface="Calibri"/>
              </a:rPr>
              <a:t> </a:t>
            </a:r>
            <a:r>
              <a:rPr sz="2640" b="1" kern="0" dirty="0">
                <a:solidFill>
                  <a:sysClr val="windowText" lastClr="000000"/>
                </a:solidFill>
                <a:latin typeface="Calibri"/>
                <a:cs typeface="Calibri"/>
              </a:rPr>
              <a:t>clause</a:t>
            </a:r>
            <a:r>
              <a:rPr sz="2640" b="1" kern="0" spc="108" dirty="0">
                <a:solidFill>
                  <a:sysClr val="windowText" lastClr="000000"/>
                </a:solidFill>
                <a:latin typeface="Calibri"/>
                <a:cs typeface="Calibri"/>
              </a:rPr>
              <a:t> </a:t>
            </a:r>
            <a:r>
              <a:rPr sz="2640" b="1" kern="0" spc="-24" dirty="0">
                <a:solidFill>
                  <a:sysClr val="windowText" lastClr="000000"/>
                </a:solidFill>
                <a:latin typeface="Calibri"/>
                <a:cs typeface="Calibri"/>
              </a:rPr>
              <a:t>(h), </a:t>
            </a:r>
            <a:r>
              <a:rPr sz="2640" b="1" kern="0" dirty="0">
                <a:solidFill>
                  <a:sysClr val="windowText" lastClr="000000"/>
                </a:solidFill>
                <a:latin typeface="Calibri"/>
                <a:cs typeface="Calibri"/>
              </a:rPr>
              <a:t>deduction</a:t>
            </a:r>
            <a:r>
              <a:rPr sz="2640" b="1" kern="0" spc="198" dirty="0">
                <a:solidFill>
                  <a:sysClr val="windowText" lastClr="000000"/>
                </a:solidFill>
                <a:latin typeface="Calibri"/>
                <a:cs typeface="Calibri"/>
              </a:rPr>
              <a:t> </a:t>
            </a:r>
            <a:r>
              <a:rPr sz="2640" b="1" kern="0" dirty="0">
                <a:solidFill>
                  <a:sysClr val="windowText" lastClr="000000"/>
                </a:solidFill>
                <a:latin typeface="Calibri"/>
                <a:cs typeface="Calibri"/>
              </a:rPr>
              <a:t>is</a:t>
            </a:r>
            <a:r>
              <a:rPr sz="2640" b="1" kern="0" spc="234" dirty="0">
                <a:solidFill>
                  <a:sysClr val="windowText" lastClr="000000"/>
                </a:solidFill>
                <a:latin typeface="Calibri"/>
                <a:cs typeface="Calibri"/>
              </a:rPr>
              <a:t> </a:t>
            </a:r>
            <a:r>
              <a:rPr sz="2640" b="1" kern="0" dirty="0">
                <a:solidFill>
                  <a:sysClr val="windowText" lastClr="000000"/>
                </a:solidFill>
                <a:latin typeface="Calibri"/>
                <a:cs typeface="Calibri"/>
              </a:rPr>
              <a:t>allowed</a:t>
            </a:r>
            <a:r>
              <a:rPr sz="2640" b="1" kern="0" spc="216" dirty="0">
                <a:solidFill>
                  <a:sysClr val="windowText" lastClr="000000"/>
                </a:solidFill>
                <a:latin typeface="Calibri"/>
                <a:cs typeface="Calibri"/>
              </a:rPr>
              <a:t> </a:t>
            </a:r>
            <a:r>
              <a:rPr sz="2640" b="1" kern="0" dirty="0">
                <a:solidFill>
                  <a:sysClr val="windowText" lastClr="000000"/>
                </a:solidFill>
                <a:latin typeface="Calibri"/>
                <a:cs typeface="Calibri"/>
              </a:rPr>
              <a:t>only</a:t>
            </a:r>
            <a:r>
              <a:rPr sz="2640" b="1" kern="0" spc="210" dirty="0">
                <a:solidFill>
                  <a:sysClr val="windowText" lastClr="000000"/>
                </a:solidFill>
                <a:latin typeface="Calibri"/>
                <a:cs typeface="Calibri"/>
              </a:rPr>
              <a:t> </a:t>
            </a:r>
            <a:r>
              <a:rPr sz="2640" b="1" kern="0" dirty="0">
                <a:solidFill>
                  <a:sysClr val="windowText" lastClr="000000"/>
                </a:solidFill>
                <a:latin typeface="Calibri"/>
                <a:cs typeface="Calibri"/>
              </a:rPr>
              <a:t>if</a:t>
            </a:r>
            <a:r>
              <a:rPr sz="2640" b="1" kern="0" spc="222" dirty="0">
                <a:solidFill>
                  <a:sysClr val="windowText" lastClr="000000"/>
                </a:solidFill>
                <a:latin typeface="Calibri"/>
                <a:cs typeface="Calibri"/>
              </a:rPr>
              <a:t> </a:t>
            </a:r>
            <a:r>
              <a:rPr sz="2640" b="1" kern="0" dirty="0">
                <a:solidFill>
                  <a:sysClr val="windowText" lastClr="000000"/>
                </a:solidFill>
                <a:latin typeface="Calibri"/>
                <a:cs typeface="Calibri"/>
              </a:rPr>
              <a:t>it</a:t>
            </a:r>
            <a:r>
              <a:rPr sz="2640" b="1" kern="0" spc="216" dirty="0">
                <a:solidFill>
                  <a:sysClr val="windowText" lastClr="000000"/>
                </a:solidFill>
                <a:latin typeface="Calibri"/>
                <a:cs typeface="Calibri"/>
              </a:rPr>
              <a:t> </a:t>
            </a:r>
            <a:r>
              <a:rPr sz="2640" b="1" kern="0" dirty="0">
                <a:solidFill>
                  <a:sysClr val="windowText" lastClr="000000"/>
                </a:solidFill>
                <a:latin typeface="Calibri"/>
                <a:cs typeface="Calibri"/>
              </a:rPr>
              <a:t>is</a:t>
            </a:r>
            <a:r>
              <a:rPr sz="2640" b="1" kern="0" spc="198" dirty="0">
                <a:solidFill>
                  <a:sysClr val="windowText" lastClr="000000"/>
                </a:solidFill>
                <a:latin typeface="Calibri"/>
                <a:cs typeface="Calibri"/>
              </a:rPr>
              <a:t> </a:t>
            </a:r>
            <a:r>
              <a:rPr sz="2640" b="1" kern="0" dirty="0">
                <a:solidFill>
                  <a:sysClr val="windowText" lastClr="000000"/>
                </a:solidFill>
                <a:latin typeface="Calibri"/>
                <a:cs typeface="Calibri"/>
              </a:rPr>
              <a:t>paid</a:t>
            </a:r>
            <a:r>
              <a:rPr sz="2640" b="1" kern="0" spc="216" dirty="0">
                <a:solidFill>
                  <a:sysClr val="windowText" lastClr="000000"/>
                </a:solidFill>
                <a:latin typeface="Calibri"/>
                <a:cs typeface="Calibri"/>
              </a:rPr>
              <a:t> </a:t>
            </a:r>
            <a:r>
              <a:rPr sz="2640" b="1" kern="0" dirty="0">
                <a:solidFill>
                  <a:sysClr val="windowText" lastClr="000000"/>
                </a:solidFill>
                <a:latin typeface="Calibri"/>
                <a:cs typeface="Calibri"/>
              </a:rPr>
              <a:t>as</a:t>
            </a:r>
            <a:r>
              <a:rPr sz="2640" b="1" kern="0" spc="204" dirty="0">
                <a:solidFill>
                  <a:sysClr val="windowText" lastClr="000000"/>
                </a:solidFill>
                <a:latin typeface="Calibri"/>
                <a:cs typeface="Calibri"/>
              </a:rPr>
              <a:t> </a:t>
            </a:r>
            <a:r>
              <a:rPr sz="2640" b="1" kern="0" dirty="0">
                <a:solidFill>
                  <a:sysClr val="windowText" lastClr="000000"/>
                </a:solidFill>
                <a:latin typeface="Calibri"/>
                <a:cs typeface="Calibri"/>
              </a:rPr>
              <a:t>per</a:t>
            </a:r>
            <a:r>
              <a:rPr sz="2640" b="1" kern="0" spc="216" dirty="0">
                <a:solidFill>
                  <a:sysClr val="windowText" lastClr="000000"/>
                </a:solidFill>
                <a:latin typeface="Calibri"/>
                <a:cs typeface="Calibri"/>
              </a:rPr>
              <a:t> </a:t>
            </a:r>
            <a:r>
              <a:rPr sz="2640" b="1" kern="0" dirty="0">
                <a:solidFill>
                  <a:sysClr val="windowText" lastClr="000000"/>
                </a:solidFill>
                <a:latin typeface="Calibri"/>
                <a:cs typeface="Calibri"/>
              </a:rPr>
              <a:t>limits</a:t>
            </a:r>
            <a:r>
              <a:rPr sz="2640" b="1" kern="0" spc="240" dirty="0">
                <a:solidFill>
                  <a:sysClr val="windowText" lastClr="000000"/>
                </a:solidFill>
                <a:latin typeface="Calibri"/>
                <a:cs typeface="Calibri"/>
              </a:rPr>
              <a:t> </a:t>
            </a:r>
            <a:r>
              <a:rPr sz="2640" b="1" kern="0" dirty="0">
                <a:solidFill>
                  <a:sysClr val="windowText" lastClr="000000"/>
                </a:solidFill>
                <a:latin typeface="Calibri"/>
                <a:cs typeface="Calibri"/>
              </a:rPr>
              <a:t>provided</a:t>
            </a:r>
            <a:r>
              <a:rPr sz="2640" b="1" kern="0" spc="204" dirty="0">
                <a:solidFill>
                  <a:sysClr val="windowText" lastClr="000000"/>
                </a:solidFill>
                <a:latin typeface="Calibri"/>
                <a:cs typeface="Calibri"/>
              </a:rPr>
              <a:t> </a:t>
            </a:r>
            <a:r>
              <a:rPr sz="2640" b="1" kern="0" dirty="0">
                <a:solidFill>
                  <a:sysClr val="windowText" lastClr="000000"/>
                </a:solidFill>
                <a:latin typeface="Calibri"/>
                <a:cs typeface="Calibri"/>
              </a:rPr>
              <a:t>in</a:t>
            </a:r>
            <a:r>
              <a:rPr sz="2640" b="1" kern="0" spc="222" dirty="0">
                <a:solidFill>
                  <a:sysClr val="windowText" lastClr="000000"/>
                </a:solidFill>
                <a:latin typeface="Calibri"/>
                <a:cs typeface="Calibri"/>
              </a:rPr>
              <a:t> </a:t>
            </a:r>
            <a:r>
              <a:rPr sz="2640" b="1" kern="0" spc="-24" dirty="0">
                <a:solidFill>
                  <a:sysClr val="windowText" lastClr="000000"/>
                </a:solidFill>
                <a:latin typeface="Calibri"/>
                <a:cs typeface="Calibri"/>
              </a:rPr>
              <a:t>MSME </a:t>
            </a:r>
            <a:r>
              <a:rPr sz="2640" b="1" kern="0" dirty="0">
                <a:solidFill>
                  <a:sysClr val="windowText" lastClr="000000"/>
                </a:solidFill>
                <a:latin typeface="Calibri"/>
                <a:cs typeface="Calibri"/>
              </a:rPr>
              <a:t>Act,</a:t>
            </a:r>
            <a:r>
              <a:rPr sz="2640" b="1" kern="0" spc="234" dirty="0">
                <a:solidFill>
                  <a:sysClr val="windowText" lastClr="000000"/>
                </a:solidFill>
                <a:latin typeface="Calibri"/>
                <a:cs typeface="Calibri"/>
              </a:rPr>
              <a:t> </a:t>
            </a:r>
            <a:r>
              <a:rPr sz="2640" b="1" kern="0" dirty="0">
                <a:solidFill>
                  <a:sysClr val="windowText" lastClr="000000"/>
                </a:solidFill>
                <a:latin typeface="Calibri"/>
                <a:cs typeface="Calibri"/>
              </a:rPr>
              <a:t>2006.</a:t>
            </a:r>
            <a:r>
              <a:rPr sz="2640" b="1" kern="0" spc="234" dirty="0">
                <a:solidFill>
                  <a:sysClr val="windowText" lastClr="000000"/>
                </a:solidFill>
                <a:latin typeface="Calibri"/>
                <a:cs typeface="Calibri"/>
              </a:rPr>
              <a:t> </a:t>
            </a:r>
            <a:r>
              <a:rPr sz="2640" b="1" kern="0" dirty="0">
                <a:solidFill>
                  <a:sysClr val="windowText" lastClr="000000"/>
                </a:solidFill>
                <a:latin typeface="Calibri"/>
                <a:cs typeface="Calibri"/>
              </a:rPr>
              <a:t>It</a:t>
            </a:r>
            <a:r>
              <a:rPr sz="2640" b="1" kern="0" spc="252" dirty="0">
                <a:solidFill>
                  <a:sysClr val="windowText" lastClr="000000"/>
                </a:solidFill>
                <a:latin typeface="Calibri"/>
                <a:cs typeface="Calibri"/>
              </a:rPr>
              <a:t> </a:t>
            </a:r>
            <a:r>
              <a:rPr sz="2640" b="1" kern="0" dirty="0">
                <a:solidFill>
                  <a:sysClr val="windowText" lastClr="000000"/>
                </a:solidFill>
                <a:latin typeface="Calibri"/>
                <a:cs typeface="Calibri"/>
              </a:rPr>
              <a:t>shall</a:t>
            </a:r>
            <a:r>
              <a:rPr sz="2640" b="1" kern="0" spc="228" dirty="0">
                <a:solidFill>
                  <a:sysClr val="windowText" lastClr="000000"/>
                </a:solidFill>
                <a:latin typeface="Calibri"/>
                <a:cs typeface="Calibri"/>
              </a:rPr>
              <a:t> </a:t>
            </a:r>
            <a:r>
              <a:rPr sz="2640" b="1" kern="0" dirty="0">
                <a:solidFill>
                  <a:sysClr val="windowText" lastClr="000000"/>
                </a:solidFill>
                <a:latin typeface="Calibri"/>
                <a:cs typeface="Calibri"/>
              </a:rPr>
              <a:t>be</a:t>
            </a:r>
            <a:r>
              <a:rPr sz="2640" b="1" kern="0" spc="240" dirty="0">
                <a:solidFill>
                  <a:sysClr val="windowText" lastClr="000000"/>
                </a:solidFill>
                <a:latin typeface="Calibri"/>
                <a:cs typeface="Calibri"/>
              </a:rPr>
              <a:t> </a:t>
            </a:r>
            <a:r>
              <a:rPr sz="2640" b="1" kern="0" dirty="0">
                <a:solidFill>
                  <a:sysClr val="windowText" lastClr="000000"/>
                </a:solidFill>
                <a:latin typeface="Calibri"/>
                <a:cs typeface="Calibri"/>
              </a:rPr>
              <a:t>further</a:t>
            </a:r>
            <a:r>
              <a:rPr sz="2640" b="1" kern="0" spc="258" dirty="0">
                <a:solidFill>
                  <a:sysClr val="windowText" lastClr="000000"/>
                </a:solidFill>
                <a:latin typeface="Calibri"/>
                <a:cs typeface="Calibri"/>
              </a:rPr>
              <a:t> </a:t>
            </a:r>
            <a:r>
              <a:rPr sz="2640" b="1" kern="0" dirty="0">
                <a:solidFill>
                  <a:sysClr val="windowText" lastClr="000000"/>
                </a:solidFill>
                <a:latin typeface="Calibri"/>
                <a:cs typeface="Calibri"/>
              </a:rPr>
              <a:t>allowed</a:t>
            </a:r>
            <a:r>
              <a:rPr sz="2640" b="1" kern="0" spc="258" dirty="0">
                <a:solidFill>
                  <a:sysClr val="windowText" lastClr="000000"/>
                </a:solidFill>
                <a:latin typeface="Calibri"/>
                <a:cs typeface="Calibri"/>
              </a:rPr>
              <a:t> </a:t>
            </a:r>
            <a:r>
              <a:rPr sz="2640" b="1" kern="0" dirty="0">
                <a:solidFill>
                  <a:sysClr val="windowText" lastClr="000000"/>
                </a:solidFill>
                <a:latin typeface="Calibri"/>
                <a:cs typeface="Calibri"/>
              </a:rPr>
              <a:t>in</a:t>
            </a:r>
            <a:r>
              <a:rPr sz="2640" b="1" kern="0" spc="222" dirty="0">
                <a:solidFill>
                  <a:sysClr val="windowText" lastClr="000000"/>
                </a:solidFill>
                <a:latin typeface="Calibri"/>
                <a:cs typeface="Calibri"/>
              </a:rPr>
              <a:t> </a:t>
            </a:r>
            <a:r>
              <a:rPr sz="2640" b="1" kern="0" dirty="0">
                <a:solidFill>
                  <a:sysClr val="windowText" lastClr="000000"/>
                </a:solidFill>
                <a:latin typeface="Calibri"/>
                <a:cs typeface="Calibri"/>
              </a:rPr>
              <a:t>the</a:t>
            </a:r>
            <a:r>
              <a:rPr sz="2640" b="1" kern="0" spc="245" dirty="0">
                <a:solidFill>
                  <a:sysClr val="windowText" lastClr="000000"/>
                </a:solidFill>
                <a:latin typeface="Calibri"/>
                <a:cs typeface="Calibri"/>
              </a:rPr>
              <a:t> </a:t>
            </a:r>
            <a:r>
              <a:rPr sz="2640" b="1" kern="0" spc="-24" dirty="0">
                <a:solidFill>
                  <a:sysClr val="windowText" lastClr="000000"/>
                </a:solidFill>
                <a:latin typeface="Calibri"/>
                <a:cs typeface="Calibri"/>
              </a:rPr>
              <a:t>F.Y</a:t>
            </a:r>
            <a:r>
              <a:rPr sz="2640" b="1" kern="0" spc="240" dirty="0">
                <a:solidFill>
                  <a:sysClr val="windowText" lastClr="000000"/>
                </a:solidFill>
                <a:latin typeface="Calibri"/>
                <a:cs typeface="Calibri"/>
              </a:rPr>
              <a:t> </a:t>
            </a:r>
            <a:r>
              <a:rPr sz="2640" b="1" kern="0" dirty="0">
                <a:solidFill>
                  <a:sysClr val="windowText" lastClr="000000"/>
                </a:solidFill>
                <a:latin typeface="Calibri"/>
                <a:cs typeface="Calibri"/>
              </a:rPr>
              <a:t>in</a:t>
            </a:r>
            <a:r>
              <a:rPr sz="2640" b="1" kern="0" spc="252" dirty="0">
                <a:solidFill>
                  <a:sysClr val="windowText" lastClr="000000"/>
                </a:solidFill>
                <a:latin typeface="Calibri"/>
                <a:cs typeface="Calibri"/>
              </a:rPr>
              <a:t> </a:t>
            </a:r>
            <a:r>
              <a:rPr sz="2640" b="1" kern="0" dirty="0">
                <a:solidFill>
                  <a:sysClr val="windowText" lastClr="000000"/>
                </a:solidFill>
                <a:latin typeface="Calibri"/>
                <a:cs typeface="Calibri"/>
              </a:rPr>
              <a:t>which</a:t>
            </a:r>
            <a:r>
              <a:rPr sz="2640" b="1" kern="0" spc="228" dirty="0">
                <a:solidFill>
                  <a:sysClr val="windowText" lastClr="000000"/>
                </a:solidFill>
                <a:latin typeface="Calibri"/>
                <a:cs typeface="Calibri"/>
              </a:rPr>
              <a:t> </a:t>
            </a:r>
            <a:r>
              <a:rPr sz="2640" b="1" kern="0" dirty="0">
                <a:solidFill>
                  <a:sysClr val="windowText" lastClr="000000"/>
                </a:solidFill>
                <a:latin typeface="Calibri"/>
                <a:cs typeface="Calibri"/>
              </a:rPr>
              <a:t>it</a:t>
            </a:r>
            <a:r>
              <a:rPr sz="2640" b="1" kern="0" spc="240" dirty="0">
                <a:solidFill>
                  <a:sysClr val="windowText" lastClr="000000"/>
                </a:solidFill>
                <a:latin typeface="Calibri"/>
                <a:cs typeface="Calibri"/>
              </a:rPr>
              <a:t> </a:t>
            </a:r>
            <a:r>
              <a:rPr sz="2640" b="1" kern="0" dirty="0">
                <a:solidFill>
                  <a:sysClr val="windowText" lastClr="000000"/>
                </a:solidFill>
                <a:latin typeface="Calibri"/>
                <a:cs typeface="Calibri"/>
              </a:rPr>
              <a:t>is</a:t>
            </a:r>
            <a:r>
              <a:rPr sz="2640" b="1" kern="0" spc="240" dirty="0">
                <a:solidFill>
                  <a:sysClr val="windowText" lastClr="000000"/>
                </a:solidFill>
                <a:latin typeface="Calibri"/>
                <a:cs typeface="Calibri"/>
              </a:rPr>
              <a:t> </a:t>
            </a:r>
            <a:r>
              <a:rPr sz="2640" b="1" kern="0" spc="-12" dirty="0">
                <a:solidFill>
                  <a:sysClr val="windowText" lastClr="000000"/>
                </a:solidFill>
                <a:latin typeface="Calibri"/>
                <a:cs typeface="Calibri"/>
              </a:rPr>
              <a:t>actually paid.</a:t>
            </a:r>
            <a:endParaRPr sz="2640" kern="0">
              <a:solidFill>
                <a:sysClr val="windowText" lastClr="000000"/>
              </a:solidFill>
              <a:latin typeface="Calibri"/>
              <a:cs typeface="Calibri"/>
            </a:endParaRPr>
          </a:p>
        </p:txBody>
      </p:sp>
      <p:sp>
        <p:nvSpPr>
          <p:cNvPr id="4" name="object 4"/>
          <p:cNvSpPr txBox="1">
            <a:spLocks noGrp="1"/>
          </p:cNvSpPr>
          <p:nvPr>
            <p:ph type="title"/>
          </p:nvPr>
        </p:nvSpPr>
        <p:spPr>
          <a:xfrm>
            <a:off x="2197609" y="152121"/>
            <a:ext cx="8734806" cy="1308050"/>
          </a:xfrm>
          <a:prstGeom prst="rect">
            <a:avLst/>
          </a:prstGeom>
        </p:spPr>
        <p:txBody>
          <a:bodyPr vert="horz" wrap="square" lIns="0" tIns="15240" rIns="0" bIns="0" rtlCol="0">
            <a:spAutoFit/>
          </a:bodyPr>
          <a:lstStyle/>
          <a:p>
            <a:pPr marL="15240" marR="6096">
              <a:spcBef>
                <a:spcPts val="120"/>
              </a:spcBef>
            </a:pPr>
            <a:r>
              <a:rPr sz="4200" u="none" dirty="0"/>
              <a:t>Addition</a:t>
            </a:r>
            <a:r>
              <a:rPr sz="4200" u="none" spc="-60" dirty="0"/>
              <a:t> </a:t>
            </a:r>
            <a:r>
              <a:rPr sz="4200" u="none" dirty="0"/>
              <a:t>of</a:t>
            </a:r>
            <a:r>
              <a:rPr sz="4200" u="none" spc="-48" dirty="0"/>
              <a:t> </a:t>
            </a:r>
            <a:r>
              <a:rPr sz="4200" u="none" dirty="0"/>
              <a:t>new</a:t>
            </a:r>
            <a:r>
              <a:rPr sz="4200" u="none" spc="-60" dirty="0"/>
              <a:t> </a:t>
            </a:r>
            <a:r>
              <a:rPr sz="4200" u="none" dirty="0"/>
              <a:t>clause</a:t>
            </a:r>
            <a:r>
              <a:rPr sz="4200" u="none" spc="-54" dirty="0"/>
              <a:t> </a:t>
            </a:r>
            <a:r>
              <a:rPr sz="4200" u="none" dirty="0"/>
              <a:t>in</a:t>
            </a:r>
            <a:r>
              <a:rPr sz="4200" u="none" spc="-48" dirty="0"/>
              <a:t> </a:t>
            </a:r>
            <a:r>
              <a:rPr sz="4200" u="none" dirty="0"/>
              <a:t>Section</a:t>
            </a:r>
            <a:r>
              <a:rPr sz="4200" u="none" spc="-60" dirty="0"/>
              <a:t> </a:t>
            </a:r>
            <a:r>
              <a:rPr sz="4200" u="none" dirty="0"/>
              <a:t>43B</a:t>
            </a:r>
            <a:r>
              <a:rPr sz="4200" u="none" spc="-54" dirty="0"/>
              <a:t> </a:t>
            </a:r>
            <a:r>
              <a:rPr sz="4200" u="none" spc="-60" dirty="0"/>
              <a:t>– </a:t>
            </a:r>
            <a:r>
              <a:rPr sz="4200" u="none" spc="-12" dirty="0"/>
              <a:t>Contd.</a:t>
            </a:r>
            <a:endParaRPr sz="420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45513" y="2104034"/>
            <a:ext cx="10391394" cy="6073902"/>
          </a:xfrm>
          <a:custGeom>
            <a:avLst/>
            <a:gdLst/>
            <a:ahLst/>
            <a:cxnLst/>
            <a:rect l="l" t="t" r="r" b="b"/>
            <a:pathLst>
              <a:path w="8659495" h="5061584">
                <a:moveTo>
                  <a:pt x="0" y="0"/>
                </a:moveTo>
                <a:lnTo>
                  <a:pt x="8659368" y="0"/>
                </a:lnTo>
                <a:lnTo>
                  <a:pt x="8659368" y="5061204"/>
                </a:lnTo>
                <a:lnTo>
                  <a:pt x="0" y="5061204"/>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a:spLocks noGrp="1"/>
          </p:cNvSpPr>
          <p:nvPr>
            <p:ph type="title"/>
          </p:nvPr>
        </p:nvSpPr>
        <p:spPr>
          <a:xfrm>
            <a:off x="1804416" y="105178"/>
            <a:ext cx="16942003" cy="642484"/>
          </a:xfrm>
          <a:prstGeom prst="rect">
            <a:avLst/>
          </a:prstGeom>
        </p:spPr>
        <p:txBody>
          <a:bodyPr vert="horz" wrap="square" lIns="0" tIns="14478" rIns="0" bIns="0" rtlCol="0">
            <a:spAutoFit/>
          </a:bodyPr>
          <a:lstStyle/>
          <a:p>
            <a:pPr marL="215646" marR="6096">
              <a:spcBef>
                <a:spcPts val="114"/>
              </a:spcBef>
            </a:pPr>
            <a:r>
              <a:rPr sz="4080" u="none" dirty="0"/>
              <a:t>Definition</a:t>
            </a:r>
            <a:r>
              <a:rPr sz="4080" u="none" spc="-120" dirty="0"/>
              <a:t> </a:t>
            </a:r>
            <a:r>
              <a:rPr sz="4080" u="none" dirty="0"/>
              <a:t>of</a:t>
            </a:r>
            <a:r>
              <a:rPr sz="4080" u="none" spc="-102" dirty="0"/>
              <a:t> </a:t>
            </a:r>
            <a:r>
              <a:rPr sz="4080" u="none" dirty="0"/>
              <a:t>term</a:t>
            </a:r>
            <a:r>
              <a:rPr sz="4080" u="none" spc="-108" dirty="0"/>
              <a:t> </a:t>
            </a:r>
            <a:r>
              <a:rPr sz="4080" u="none" dirty="0"/>
              <a:t>‘Micro’</a:t>
            </a:r>
            <a:r>
              <a:rPr sz="4080" u="none" spc="-108" dirty="0"/>
              <a:t> </a:t>
            </a:r>
            <a:r>
              <a:rPr sz="4080" u="none" dirty="0"/>
              <a:t>and</a:t>
            </a:r>
            <a:r>
              <a:rPr sz="4080" u="none" spc="-114" dirty="0"/>
              <a:t> </a:t>
            </a:r>
            <a:r>
              <a:rPr sz="4080" u="none" dirty="0"/>
              <a:t>‘small’</a:t>
            </a:r>
            <a:r>
              <a:rPr sz="4080" u="none" spc="-108" dirty="0"/>
              <a:t> </a:t>
            </a:r>
            <a:r>
              <a:rPr sz="4080" u="none" dirty="0"/>
              <a:t>as</a:t>
            </a:r>
            <a:r>
              <a:rPr sz="4080" u="none" spc="-102" dirty="0"/>
              <a:t> </a:t>
            </a:r>
            <a:r>
              <a:rPr sz="4080" u="none" spc="-30" dirty="0"/>
              <a:t>per </a:t>
            </a:r>
            <a:r>
              <a:rPr sz="4080" u="none" dirty="0"/>
              <a:t>MSME</a:t>
            </a:r>
            <a:r>
              <a:rPr sz="4080" u="none" spc="-66" dirty="0"/>
              <a:t> </a:t>
            </a:r>
            <a:r>
              <a:rPr sz="4080" u="none" dirty="0"/>
              <a:t>Act,</a:t>
            </a:r>
            <a:r>
              <a:rPr sz="4080" u="none" spc="-66" dirty="0"/>
              <a:t> </a:t>
            </a:r>
            <a:r>
              <a:rPr sz="4080" u="none" dirty="0"/>
              <a:t>2006</a:t>
            </a:r>
            <a:r>
              <a:rPr sz="4080" u="none" spc="-60" dirty="0"/>
              <a:t> </a:t>
            </a:r>
            <a:r>
              <a:rPr sz="4080" u="none" dirty="0"/>
              <a:t>–</a:t>
            </a:r>
            <a:r>
              <a:rPr sz="4080" u="none" spc="-102" dirty="0"/>
              <a:t> </a:t>
            </a:r>
            <a:r>
              <a:rPr sz="4080" u="none" spc="-12" dirty="0"/>
              <a:t>Contd.</a:t>
            </a:r>
            <a:endParaRPr sz="4080"/>
          </a:p>
        </p:txBody>
      </p:sp>
      <p:sp>
        <p:nvSpPr>
          <p:cNvPr id="4" name="object 4"/>
          <p:cNvSpPr txBox="1"/>
          <p:nvPr/>
        </p:nvSpPr>
        <p:spPr>
          <a:xfrm>
            <a:off x="2611976" y="2165466"/>
            <a:ext cx="3592068" cy="607089"/>
          </a:xfrm>
          <a:prstGeom prst="rect">
            <a:avLst/>
          </a:prstGeom>
        </p:spPr>
        <p:txBody>
          <a:bodyPr vert="horz" wrap="square" lIns="0" tIns="16002" rIns="0" bIns="0" rtlCol="0">
            <a:spAutoFit/>
          </a:bodyPr>
          <a:lstStyle/>
          <a:p>
            <a:pPr marL="15240" defTabSz="1097280">
              <a:spcBef>
                <a:spcPts val="126"/>
              </a:spcBef>
            </a:pPr>
            <a:r>
              <a:rPr sz="3840" b="1" u="sng" kern="0" dirty="0">
                <a:solidFill>
                  <a:srgbClr val="404040"/>
                </a:solidFill>
                <a:uFill>
                  <a:solidFill>
                    <a:srgbClr val="404040"/>
                  </a:solidFill>
                </a:uFill>
                <a:latin typeface="Calibri"/>
                <a:cs typeface="Calibri"/>
              </a:rPr>
              <a:t>Micro</a:t>
            </a:r>
            <a:r>
              <a:rPr sz="3840" b="1" u="sng" kern="0" spc="-96" dirty="0">
                <a:solidFill>
                  <a:srgbClr val="404040"/>
                </a:solidFill>
                <a:uFill>
                  <a:solidFill>
                    <a:srgbClr val="404040"/>
                  </a:solidFill>
                </a:uFill>
                <a:latin typeface="Calibri"/>
                <a:cs typeface="Calibri"/>
              </a:rPr>
              <a:t> </a:t>
            </a:r>
            <a:r>
              <a:rPr sz="3840" b="1" u="sng" kern="0" spc="-12" dirty="0">
                <a:solidFill>
                  <a:srgbClr val="404040"/>
                </a:solidFill>
                <a:uFill>
                  <a:solidFill>
                    <a:srgbClr val="404040"/>
                  </a:solidFill>
                </a:uFill>
                <a:latin typeface="Calibri"/>
                <a:cs typeface="Calibri"/>
              </a:rPr>
              <a:t>Enterprises</a:t>
            </a:r>
            <a:endParaRPr sz="3840" kern="0">
              <a:solidFill>
                <a:sysClr val="windowText" lastClr="000000"/>
              </a:solidFill>
              <a:latin typeface="Calibri"/>
              <a:cs typeface="Calibri"/>
            </a:endParaRPr>
          </a:p>
        </p:txBody>
      </p:sp>
      <p:sp>
        <p:nvSpPr>
          <p:cNvPr id="5" name="object 5"/>
          <p:cNvSpPr txBox="1"/>
          <p:nvPr/>
        </p:nvSpPr>
        <p:spPr>
          <a:xfrm>
            <a:off x="2138701" y="2954215"/>
            <a:ext cx="4305300" cy="827150"/>
          </a:xfrm>
          <a:prstGeom prst="rect">
            <a:avLst/>
          </a:prstGeom>
        </p:spPr>
        <p:txBody>
          <a:bodyPr vert="horz" wrap="square" lIns="0" tIns="14478" rIns="0" bIns="0" rtlCol="0">
            <a:spAutoFit/>
          </a:bodyPr>
          <a:lstStyle/>
          <a:p>
            <a:pPr marL="563880" marR="6096" indent="-548640" defTabSz="1097280">
              <a:spcBef>
                <a:spcPts val="114"/>
              </a:spcBef>
              <a:buFont typeface="Wingdings"/>
              <a:buChar char=""/>
              <a:tabLst>
                <a:tab pos="563880" algn="l"/>
                <a:tab pos="2432304" algn="l"/>
                <a:tab pos="2593848" algn="l"/>
                <a:tab pos="3023616" algn="l"/>
                <a:tab pos="3824478" algn="l"/>
                <a:tab pos="4056125" algn="l"/>
              </a:tabLst>
            </a:pPr>
            <a:r>
              <a:rPr sz="2640" kern="0" spc="-12" dirty="0">
                <a:solidFill>
                  <a:sysClr val="windowText" lastClr="000000"/>
                </a:solidFill>
                <a:latin typeface="Calibri"/>
                <a:cs typeface="Calibri"/>
              </a:rPr>
              <a:t>Investment</a:t>
            </a:r>
            <a:r>
              <a:rPr sz="2640" kern="0" dirty="0">
                <a:solidFill>
                  <a:sysClr val="windowText" lastClr="000000"/>
                </a:solidFill>
                <a:latin typeface="Calibri"/>
                <a:cs typeface="Calibri"/>
              </a:rPr>
              <a:t>	</a:t>
            </a:r>
            <a:r>
              <a:rPr sz="2640" kern="0" spc="-30" dirty="0">
                <a:solidFill>
                  <a:sysClr val="windowText" lastClr="000000"/>
                </a:solidFill>
                <a:latin typeface="Calibri"/>
                <a:cs typeface="Calibri"/>
              </a:rPr>
              <a:t>in</a:t>
            </a:r>
            <a:r>
              <a:rPr sz="2640" kern="0" dirty="0">
                <a:solidFill>
                  <a:sysClr val="windowText" lastClr="000000"/>
                </a:solidFill>
                <a:latin typeface="Calibri"/>
                <a:cs typeface="Calibri"/>
              </a:rPr>
              <a:t>	</a:t>
            </a:r>
            <a:r>
              <a:rPr sz="2640" kern="0" spc="-24" dirty="0">
                <a:solidFill>
                  <a:sysClr val="windowText" lastClr="000000"/>
                </a:solidFill>
                <a:latin typeface="Calibri"/>
                <a:cs typeface="Calibri"/>
              </a:rPr>
              <a:t>Plant</a:t>
            </a:r>
            <a:r>
              <a:rPr sz="2640" kern="0" dirty="0">
                <a:solidFill>
                  <a:sysClr val="windowText" lastClr="000000"/>
                </a:solidFill>
                <a:latin typeface="Calibri"/>
                <a:cs typeface="Calibri"/>
              </a:rPr>
              <a:t>		</a:t>
            </a:r>
            <a:r>
              <a:rPr sz="2640" kern="0" spc="-60" dirty="0">
                <a:solidFill>
                  <a:sysClr val="windowText" lastClr="000000"/>
                </a:solidFill>
                <a:latin typeface="Calibri"/>
                <a:cs typeface="Calibri"/>
              </a:rPr>
              <a:t>&amp; </a:t>
            </a:r>
            <a:r>
              <a:rPr sz="2640" kern="0" spc="-12" dirty="0">
                <a:solidFill>
                  <a:sysClr val="windowText" lastClr="000000"/>
                </a:solidFill>
                <a:latin typeface="Calibri"/>
                <a:cs typeface="Calibri"/>
              </a:rPr>
              <a:t>Machinery</a:t>
            </a:r>
            <a:r>
              <a:rPr sz="2640" kern="0" dirty="0">
                <a:solidFill>
                  <a:sysClr val="windowText" lastClr="000000"/>
                </a:solidFill>
                <a:latin typeface="Calibri"/>
                <a:cs typeface="Calibri"/>
              </a:rPr>
              <a:t>		</a:t>
            </a:r>
            <a:r>
              <a:rPr sz="2640" kern="0" spc="-24" dirty="0">
                <a:solidFill>
                  <a:sysClr val="windowText" lastClr="000000"/>
                </a:solidFill>
                <a:latin typeface="Calibri"/>
                <a:cs typeface="Calibri"/>
              </a:rPr>
              <a:t>does</a:t>
            </a:r>
            <a:r>
              <a:rPr sz="2640" kern="0" dirty="0">
                <a:solidFill>
                  <a:sysClr val="windowText" lastClr="000000"/>
                </a:solidFill>
                <a:latin typeface="Calibri"/>
                <a:cs typeface="Calibri"/>
              </a:rPr>
              <a:t>	</a:t>
            </a:r>
            <a:r>
              <a:rPr sz="2640" kern="0" spc="-30" dirty="0">
                <a:solidFill>
                  <a:sysClr val="windowText" lastClr="000000"/>
                </a:solidFill>
                <a:latin typeface="Calibri"/>
                <a:cs typeface="Calibri"/>
              </a:rPr>
              <a:t>not</a:t>
            </a:r>
            <a:endParaRPr sz="2640" kern="0">
              <a:solidFill>
                <a:sysClr val="windowText" lastClr="000000"/>
              </a:solidFill>
              <a:latin typeface="Calibri"/>
              <a:cs typeface="Calibri"/>
            </a:endParaRPr>
          </a:p>
        </p:txBody>
      </p:sp>
      <p:sp>
        <p:nvSpPr>
          <p:cNvPr id="6" name="object 6"/>
          <p:cNvSpPr txBox="1"/>
          <p:nvPr/>
        </p:nvSpPr>
        <p:spPr>
          <a:xfrm>
            <a:off x="2687676" y="3758764"/>
            <a:ext cx="2947416" cy="420884"/>
          </a:xfrm>
          <a:prstGeom prst="rect">
            <a:avLst/>
          </a:prstGeom>
        </p:spPr>
        <p:txBody>
          <a:bodyPr vert="horz" wrap="square" lIns="0" tIns="14478" rIns="0" bIns="0" rtlCol="0">
            <a:spAutoFit/>
          </a:bodyPr>
          <a:lstStyle/>
          <a:p>
            <a:pPr marL="15240" defTabSz="1097280">
              <a:spcBef>
                <a:spcPts val="114"/>
              </a:spcBef>
            </a:pPr>
            <a:r>
              <a:rPr sz="2640" kern="0" dirty="0">
                <a:solidFill>
                  <a:sysClr val="windowText" lastClr="000000"/>
                </a:solidFill>
                <a:latin typeface="Calibri"/>
                <a:cs typeface="Calibri"/>
              </a:rPr>
              <a:t>exceeds</a:t>
            </a:r>
            <a:r>
              <a:rPr sz="2640" kern="0" spc="-66" dirty="0">
                <a:solidFill>
                  <a:sysClr val="windowText" lastClr="000000"/>
                </a:solidFill>
                <a:latin typeface="Calibri"/>
                <a:cs typeface="Calibri"/>
              </a:rPr>
              <a:t> </a:t>
            </a:r>
            <a:r>
              <a:rPr sz="2640" kern="0" dirty="0">
                <a:solidFill>
                  <a:sysClr val="windowText" lastClr="000000"/>
                </a:solidFill>
                <a:latin typeface="Calibri"/>
                <a:cs typeface="Calibri"/>
              </a:rPr>
              <a:t>1</a:t>
            </a:r>
            <a:r>
              <a:rPr sz="2640" kern="0" spc="-102" dirty="0">
                <a:solidFill>
                  <a:sysClr val="windowText" lastClr="000000"/>
                </a:solidFill>
                <a:latin typeface="Calibri"/>
                <a:cs typeface="Calibri"/>
              </a:rPr>
              <a:t> </a:t>
            </a:r>
            <a:r>
              <a:rPr sz="2640" kern="0" dirty="0">
                <a:solidFill>
                  <a:sysClr val="windowText" lastClr="000000"/>
                </a:solidFill>
                <a:latin typeface="Calibri"/>
                <a:cs typeface="Calibri"/>
              </a:rPr>
              <a:t>crores</a:t>
            </a:r>
            <a:r>
              <a:rPr sz="2640" kern="0" spc="-96" dirty="0">
                <a:solidFill>
                  <a:sysClr val="windowText" lastClr="000000"/>
                </a:solidFill>
                <a:latin typeface="Calibri"/>
                <a:cs typeface="Calibri"/>
              </a:rPr>
              <a:t> </a:t>
            </a:r>
            <a:r>
              <a:rPr sz="2640" kern="0" spc="-24" dirty="0">
                <a:solidFill>
                  <a:sysClr val="windowText" lastClr="000000"/>
                </a:solidFill>
                <a:latin typeface="Calibri"/>
                <a:cs typeface="Calibri"/>
              </a:rPr>
              <a:t>and,</a:t>
            </a:r>
            <a:endParaRPr sz="2640" kern="0">
              <a:solidFill>
                <a:sysClr val="windowText" lastClr="000000"/>
              </a:solidFill>
              <a:latin typeface="Calibri"/>
              <a:cs typeface="Calibri"/>
            </a:endParaRPr>
          </a:p>
        </p:txBody>
      </p:sp>
      <p:sp>
        <p:nvSpPr>
          <p:cNvPr id="7" name="object 7"/>
          <p:cNvSpPr txBox="1"/>
          <p:nvPr/>
        </p:nvSpPr>
        <p:spPr>
          <a:xfrm>
            <a:off x="2138702" y="4563558"/>
            <a:ext cx="4303014" cy="827150"/>
          </a:xfrm>
          <a:prstGeom prst="rect">
            <a:avLst/>
          </a:prstGeom>
        </p:spPr>
        <p:txBody>
          <a:bodyPr vert="horz" wrap="square" lIns="0" tIns="14478" rIns="0" bIns="0" rtlCol="0">
            <a:spAutoFit/>
          </a:bodyPr>
          <a:lstStyle/>
          <a:p>
            <a:pPr marL="563118" marR="6096" indent="-548640" defTabSz="1097280">
              <a:spcBef>
                <a:spcPts val="114"/>
              </a:spcBef>
              <a:buFont typeface="Wingdings"/>
              <a:buChar char=""/>
              <a:tabLst>
                <a:tab pos="563118" algn="l"/>
              </a:tabLst>
            </a:pPr>
            <a:r>
              <a:rPr sz="2640" kern="0" dirty="0">
                <a:solidFill>
                  <a:sysClr val="windowText" lastClr="000000"/>
                </a:solidFill>
                <a:latin typeface="Calibri"/>
                <a:cs typeface="Calibri"/>
              </a:rPr>
              <a:t>Turnover</a:t>
            </a:r>
            <a:r>
              <a:rPr sz="2640" kern="0" spc="438" dirty="0">
                <a:solidFill>
                  <a:sysClr val="windowText" lastClr="000000"/>
                </a:solidFill>
                <a:latin typeface="Calibri"/>
                <a:cs typeface="Calibri"/>
              </a:rPr>
              <a:t> </a:t>
            </a:r>
            <a:r>
              <a:rPr sz="2640" kern="0" dirty="0">
                <a:solidFill>
                  <a:sysClr val="windowText" lastClr="000000"/>
                </a:solidFill>
                <a:latin typeface="Calibri"/>
                <a:cs typeface="Calibri"/>
              </a:rPr>
              <a:t>does</a:t>
            </a:r>
            <a:r>
              <a:rPr sz="2640" kern="0" spc="450" dirty="0">
                <a:solidFill>
                  <a:sysClr val="windowText" lastClr="000000"/>
                </a:solidFill>
                <a:latin typeface="Calibri"/>
                <a:cs typeface="Calibri"/>
              </a:rPr>
              <a:t> </a:t>
            </a:r>
            <a:r>
              <a:rPr sz="2640" kern="0" dirty="0">
                <a:solidFill>
                  <a:sysClr val="windowText" lastClr="000000"/>
                </a:solidFill>
                <a:latin typeface="Calibri"/>
                <a:cs typeface="Calibri"/>
              </a:rPr>
              <a:t>not</a:t>
            </a:r>
            <a:r>
              <a:rPr sz="2640" kern="0" spc="444" dirty="0">
                <a:solidFill>
                  <a:sysClr val="windowText" lastClr="000000"/>
                </a:solidFill>
                <a:latin typeface="Calibri"/>
                <a:cs typeface="Calibri"/>
              </a:rPr>
              <a:t> </a:t>
            </a:r>
            <a:r>
              <a:rPr sz="2640" kern="0" spc="-12" dirty="0">
                <a:solidFill>
                  <a:sysClr val="windowText" lastClr="000000"/>
                </a:solidFill>
                <a:latin typeface="Calibri"/>
                <a:cs typeface="Calibri"/>
              </a:rPr>
              <a:t>exceed </a:t>
            </a:r>
            <a:r>
              <a:rPr sz="2640" kern="0" dirty="0">
                <a:solidFill>
                  <a:sysClr val="windowText" lastClr="000000"/>
                </a:solidFill>
                <a:latin typeface="Calibri"/>
                <a:cs typeface="Calibri"/>
              </a:rPr>
              <a:t>5</a:t>
            </a:r>
            <a:r>
              <a:rPr sz="2640" kern="0" spc="-6" dirty="0">
                <a:solidFill>
                  <a:sysClr val="windowText" lastClr="000000"/>
                </a:solidFill>
                <a:latin typeface="Calibri"/>
                <a:cs typeface="Calibri"/>
              </a:rPr>
              <a:t> </a:t>
            </a:r>
            <a:r>
              <a:rPr sz="2640" kern="0" spc="-12" dirty="0">
                <a:solidFill>
                  <a:sysClr val="windowText" lastClr="000000"/>
                </a:solidFill>
                <a:latin typeface="Calibri"/>
                <a:cs typeface="Calibri"/>
              </a:rPr>
              <a:t>crores.</a:t>
            </a:r>
            <a:endParaRPr sz="2640" kern="0">
              <a:solidFill>
                <a:sysClr val="windowText" lastClr="000000"/>
              </a:solidFill>
              <a:latin typeface="Calibri"/>
              <a:cs typeface="Calibri"/>
            </a:endParaRPr>
          </a:p>
        </p:txBody>
      </p:sp>
      <p:sp>
        <p:nvSpPr>
          <p:cNvPr id="8" name="object 8"/>
          <p:cNvSpPr txBox="1"/>
          <p:nvPr/>
        </p:nvSpPr>
        <p:spPr>
          <a:xfrm>
            <a:off x="2288750" y="6003979"/>
            <a:ext cx="9720834" cy="827150"/>
          </a:xfrm>
          <a:prstGeom prst="rect">
            <a:avLst/>
          </a:prstGeom>
        </p:spPr>
        <p:txBody>
          <a:bodyPr vert="horz" wrap="square" lIns="0" tIns="14478" rIns="0" bIns="0" rtlCol="0">
            <a:spAutoFit/>
          </a:bodyPr>
          <a:lstStyle/>
          <a:p>
            <a:pPr marL="15240" marR="6096" defTabSz="1097280">
              <a:spcBef>
                <a:spcPts val="114"/>
              </a:spcBef>
            </a:pPr>
            <a:r>
              <a:rPr sz="2640" b="1" kern="0" dirty="0">
                <a:solidFill>
                  <a:sysClr val="windowText" lastClr="000000"/>
                </a:solidFill>
                <a:latin typeface="Calibri"/>
                <a:cs typeface="Calibri"/>
              </a:rPr>
              <a:t>Turnover</a:t>
            </a:r>
            <a:r>
              <a:rPr sz="2640" b="1" kern="0" spc="252" dirty="0">
                <a:solidFill>
                  <a:sysClr val="windowText" lastClr="000000"/>
                </a:solidFill>
                <a:latin typeface="Calibri"/>
                <a:cs typeface="Calibri"/>
              </a:rPr>
              <a:t> </a:t>
            </a:r>
            <a:r>
              <a:rPr sz="2640" b="1" kern="0" dirty="0">
                <a:solidFill>
                  <a:sysClr val="windowText" lastClr="000000"/>
                </a:solidFill>
                <a:latin typeface="Calibri"/>
                <a:cs typeface="Calibri"/>
              </a:rPr>
              <a:t>above</a:t>
            </a:r>
            <a:r>
              <a:rPr sz="2640" b="1" kern="0" spc="234" dirty="0">
                <a:solidFill>
                  <a:sysClr val="windowText" lastClr="000000"/>
                </a:solidFill>
                <a:latin typeface="Calibri"/>
                <a:cs typeface="Calibri"/>
              </a:rPr>
              <a:t> </a:t>
            </a:r>
            <a:r>
              <a:rPr sz="2640" b="1" kern="0" dirty="0">
                <a:solidFill>
                  <a:sysClr val="windowText" lastClr="000000"/>
                </a:solidFill>
                <a:latin typeface="Calibri"/>
                <a:cs typeface="Calibri"/>
              </a:rPr>
              <a:t>does</a:t>
            </a:r>
            <a:r>
              <a:rPr sz="2640" b="1" kern="0" spc="234" dirty="0">
                <a:solidFill>
                  <a:sysClr val="windowText" lastClr="000000"/>
                </a:solidFill>
                <a:latin typeface="Calibri"/>
                <a:cs typeface="Calibri"/>
              </a:rPr>
              <a:t> </a:t>
            </a:r>
            <a:r>
              <a:rPr sz="2640" b="1" kern="0" dirty="0">
                <a:solidFill>
                  <a:sysClr val="windowText" lastClr="000000"/>
                </a:solidFill>
                <a:latin typeface="Calibri"/>
                <a:cs typeface="Calibri"/>
              </a:rPr>
              <a:t>not</a:t>
            </a:r>
            <a:r>
              <a:rPr sz="2640" b="1" kern="0" spc="222" dirty="0">
                <a:solidFill>
                  <a:sysClr val="windowText" lastClr="000000"/>
                </a:solidFill>
                <a:latin typeface="Calibri"/>
                <a:cs typeface="Calibri"/>
              </a:rPr>
              <a:t> </a:t>
            </a:r>
            <a:r>
              <a:rPr sz="2640" b="1" kern="0" dirty="0">
                <a:solidFill>
                  <a:sysClr val="windowText" lastClr="000000"/>
                </a:solidFill>
                <a:latin typeface="Calibri"/>
                <a:cs typeface="Calibri"/>
              </a:rPr>
              <a:t>include</a:t>
            </a:r>
            <a:r>
              <a:rPr sz="2640" b="1" kern="0" spc="234" dirty="0">
                <a:solidFill>
                  <a:sysClr val="windowText" lastClr="000000"/>
                </a:solidFill>
                <a:latin typeface="Calibri"/>
                <a:cs typeface="Calibri"/>
              </a:rPr>
              <a:t> </a:t>
            </a:r>
            <a:r>
              <a:rPr sz="2640" b="1" kern="0" dirty="0">
                <a:solidFill>
                  <a:sysClr val="windowText" lastClr="000000"/>
                </a:solidFill>
                <a:latin typeface="Calibri"/>
                <a:cs typeface="Calibri"/>
              </a:rPr>
              <a:t>export.</a:t>
            </a:r>
            <a:r>
              <a:rPr sz="2640" b="1" kern="0" spc="234" dirty="0">
                <a:solidFill>
                  <a:sysClr val="windowText" lastClr="000000"/>
                </a:solidFill>
                <a:latin typeface="Calibri"/>
                <a:cs typeface="Calibri"/>
              </a:rPr>
              <a:t> </a:t>
            </a:r>
            <a:r>
              <a:rPr sz="2640" b="1" kern="0" dirty="0">
                <a:solidFill>
                  <a:sysClr val="windowText" lastClr="000000"/>
                </a:solidFill>
                <a:latin typeface="Calibri"/>
                <a:cs typeface="Calibri"/>
              </a:rPr>
              <a:t>For</a:t>
            </a:r>
            <a:r>
              <a:rPr sz="2640" b="1" kern="0" spc="234" dirty="0">
                <a:solidFill>
                  <a:sysClr val="windowText" lastClr="000000"/>
                </a:solidFill>
                <a:latin typeface="Calibri"/>
                <a:cs typeface="Calibri"/>
              </a:rPr>
              <a:t> </a:t>
            </a:r>
            <a:r>
              <a:rPr sz="2640" b="1" kern="0" dirty="0">
                <a:solidFill>
                  <a:sysClr val="windowText" lastClr="000000"/>
                </a:solidFill>
                <a:latin typeface="Calibri"/>
                <a:cs typeface="Calibri"/>
              </a:rPr>
              <a:t>calculating</a:t>
            </a:r>
            <a:r>
              <a:rPr sz="2640" b="1" kern="0" spc="228" dirty="0">
                <a:solidFill>
                  <a:sysClr val="windowText" lastClr="000000"/>
                </a:solidFill>
                <a:latin typeface="Calibri"/>
                <a:cs typeface="Calibri"/>
              </a:rPr>
              <a:t> </a:t>
            </a:r>
            <a:r>
              <a:rPr sz="2640" b="1" kern="0" spc="-12" dirty="0">
                <a:solidFill>
                  <a:sysClr val="windowText" lastClr="000000"/>
                </a:solidFill>
                <a:latin typeface="Calibri"/>
                <a:cs typeface="Calibri"/>
              </a:rPr>
              <a:t>investment </a:t>
            </a:r>
            <a:r>
              <a:rPr sz="2640" b="1" kern="0" dirty="0">
                <a:solidFill>
                  <a:sysClr val="windowText" lastClr="000000"/>
                </a:solidFill>
                <a:latin typeface="Calibri"/>
                <a:cs typeface="Calibri"/>
              </a:rPr>
              <a:t>in</a:t>
            </a:r>
            <a:r>
              <a:rPr sz="2640" b="1" kern="0" spc="-66" dirty="0">
                <a:solidFill>
                  <a:sysClr val="windowText" lastClr="000000"/>
                </a:solidFill>
                <a:latin typeface="Calibri"/>
                <a:cs typeface="Calibri"/>
              </a:rPr>
              <a:t> </a:t>
            </a:r>
            <a:r>
              <a:rPr sz="2640" b="1" kern="0" dirty="0">
                <a:solidFill>
                  <a:sysClr val="windowText" lastClr="000000"/>
                </a:solidFill>
                <a:latin typeface="Calibri"/>
                <a:cs typeface="Calibri"/>
              </a:rPr>
              <a:t>plant</a:t>
            </a:r>
            <a:r>
              <a:rPr sz="2640" b="1" kern="0" spc="-48" dirty="0">
                <a:solidFill>
                  <a:sysClr val="windowText" lastClr="000000"/>
                </a:solidFill>
                <a:latin typeface="Calibri"/>
                <a:cs typeface="Calibri"/>
              </a:rPr>
              <a:t> </a:t>
            </a:r>
            <a:r>
              <a:rPr sz="2640" b="1" kern="0" dirty="0">
                <a:solidFill>
                  <a:sysClr val="windowText" lastClr="000000"/>
                </a:solidFill>
                <a:latin typeface="Calibri"/>
                <a:cs typeface="Calibri"/>
              </a:rPr>
              <a:t>and</a:t>
            </a:r>
            <a:r>
              <a:rPr sz="2640" b="1" kern="0" spc="-48" dirty="0">
                <a:solidFill>
                  <a:sysClr val="windowText" lastClr="000000"/>
                </a:solidFill>
                <a:latin typeface="Calibri"/>
                <a:cs typeface="Calibri"/>
              </a:rPr>
              <a:t> </a:t>
            </a:r>
            <a:r>
              <a:rPr sz="2640" b="1" kern="0" spc="-12" dirty="0">
                <a:solidFill>
                  <a:sysClr val="windowText" lastClr="000000"/>
                </a:solidFill>
                <a:latin typeface="Calibri"/>
                <a:cs typeface="Calibri"/>
              </a:rPr>
              <a:t>machinery,</a:t>
            </a:r>
            <a:r>
              <a:rPr sz="2640" b="1" kern="0" spc="-42" dirty="0">
                <a:solidFill>
                  <a:sysClr val="windowText" lastClr="000000"/>
                </a:solidFill>
                <a:latin typeface="Calibri"/>
                <a:cs typeface="Calibri"/>
              </a:rPr>
              <a:t> </a:t>
            </a:r>
            <a:r>
              <a:rPr sz="2640" b="1" kern="0" dirty="0">
                <a:solidFill>
                  <a:sysClr val="windowText" lastClr="000000"/>
                </a:solidFill>
                <a:latin typeface="Calibri"/>
                <a:cs typeface="Calibri"/>
              </a:rPr>
              <a:t>WDV</a:t>
            </a:r>
            <a:r>
              <a:rPr sz="2640" b="1" kern="0" spc="-36" dirty="0">
                <a:solidFill>
                  <a:sysClr val="windowText" lastClr="000000"/>
                </a:solidFill>
                <a:latin typeface="Calibri"/>
                <a:cs typeface="Calibri"/>
              </a:rPr>
              <a:t> </a:t>
            </a:r>
            <a:r>
              <a:rPr sz="2640" b="1" kern="0" dirty="0">
                <a:solidFill>
                  <a:sysClr val="windowText" lastClr="000000"/>
                </a:solidFill>
                <a:latin typeface="Calibri"/>
                <a:cs typeface="Calibri"/>
              </a:rPr>
              <a:t>as</a:t>
            </a:r>
            <a:r>
              <a:rPr sz="2640" b="1" kern="0" spc="-48" dirty="0">
                <a:solidFill>
                  <a:sysClr val="windowText" lastClr="000000"/>
                </a:solidFill>
                <a:latin typeface="Calibri"/>
                <a:cs typeface="Calibri"/>
              </a:rPr>
              <a:t> </a:t>
            </a:r>
            <a:r>
              <a:rPr sz="2640" b="1" kern="0" dirty="0">
                <a:solidFill>
                  <a:sysClr val="windowText" lastClr="000000"/>
                </a:solidFill>
                <a:latin typeface="Calibri"/>
                <a:cs typeface="Calibri"/>
              </a:rPr>
              <a:t>per</a:t>
            </a:r>
            <a:r>
              <a:rPr sz="2640" b="1" kern="0" spc="-42" dirty="0">
                <a:solidFill>
                  <a:sysClr val="windowText" lastClr="000000"/>
                </a:solidFill>
                <a:latin typeface="Calibri"/>
                <a:cs typeface="Calibri"/>
              </a:rPr>
              <a:t> </a:t>
            </a:r>
            <a:r>
              <a:rPr sz="2640" b="1" kern="0" dirty="0">
                <a:solidFill>
                  <a:sysClr val="windowText" lastClr="000000"/>
                </a:solidFill>
                <a:latin typeface="Calibri"/>
                <a:cs typeface="Calibri"/>
              </a:rPr>
              <a:t>Income</a:t>
            </a:r>
            <a:r>
              <a:rPr sz="2640" b="1" kern="0" spc="-30" dirty="0">
                <a:solidFill>
                  <a:sysClr val="windowText" lastClr="000000"/>
                </a:solidFill>
                <a:latin typeface="Calibri"/>
                <a:cs typeface="Calibri"/>
              </a:rPr>
              <a:t> </a:t>
            </a:r>
            <a:r>
              <a:rPr sz="2640" b="1" kern="0" dirty="0">
                <a:solidFill>
                  <a:sysClr val="windowText" lastClr="000000"/>
                </a:solidFill>
                <a:latin typeface="Calibri"/>
                <a:cs typeface="Calibri"/>
              </a:rPr>
              <a:t>tax</a:t>
            </a:r>
            <a:r>
              <a:rPr sz="2640" b="1" kern="0" spc="-36" dirty="0">
                <a:solidFill>
                  <a:sysClr val="windowText" lastClr="000000"/>
                </a:solidFill>
                <a:latin typeface="Calibri"/>
                <a:cs typeface="Calibri"/>
              </a:rPr>
              <a:t> </a:t>
            </a:r>
            <a:r>
              <a:rPr sz="2640" b="1" kern="0" dirty="0">
                <a:solidFill>
                  <a:sysClr val="windowText" lastClr="000000"/>
                </a:solidFill>
                <a:latin typeface="Calibri"/>
                <a:cs typeface="Calibri"/>
              </a:rPr>
              <a:t>is</a:t>
            </a:r>
            <a:r>
              <a:rPr sz="2640" b="1" kern="0" spc="-48" dirty="0">
                <a:solidFill>
                  <a:sysClr val="windowText" lastClr="000000"/>
                </a:solidFill>
                <a:latin typeface="Calibri"/>
                <a:cs typeface="Calibri"/>
              </a:rPr>
              <a:t> </a:t>
            </a:r>
            <a:r>
              <a:rPr sz="2640" b="1" kern="0" spc="-12" dirty="0">
                <a:solidFill>
                  <a:sysClr val="windowText" lastClr="000000"/>
                </a:solidFill>
                <a:latin typeface="Calibri"/>
                <a:cs typeface="Calibri"/>
              </a:rPr>
              <a:t>considered.</a:t>
            </a:r>
            <a:endParaRPr sz="2640" kern="0">
              <a:solidFill>
                <a:sysClr val="windowText" lastClr="000000"/>
              </a:solidFill>
              <a:latin typeface="Calibri"/>
              <a:cs typeface="Calibri"/>
            </a:endParaRPr>
          </a:p>
        </p:txBody>
      </p:sp>
      <p:sp>
        <p:nvSpPr>
          <p:cNvPr id="9" name="object 9"/>
          <p:cNvSpPr txBox="1"/>
          <p:nvPr/>
        </p:nvSpPr>
        <p:spPr>
          <a:xfrm>
            <a:off x="7008180" y="4639701"/>
            <a:ext cx="4885944" cy="827150"/>
          </a:xfrm>
          <a:prstGeom prst="rect">
            <a:avLst/>
          </a:prstGeom>
        </p:spPr>
        <p:txBody>
          <a:bodyPr vert="horz" wrap="square" lIns="0" tIns="14478" rIns="0" bIns="0" rtlCol="0">
            <a:spAutoFit/>
          </a:bodyPr>
          <a:lstStyle/>
          <a:p>
            <a:pPr marL="563880" marR="6096" indent="-548640" defTabSz="1097280">
              <a:spcBef>
                <a:spcPts val="114"/>
              </a:spcBef>
              <a:buFont typeface="Wingdings"/>
              <a:buChar char=""/>
              <a:tabLst>
                <a:tab pos="563880" algn="l"/>
              </a:tabLst>
            </a:pPr>
            <a:r>
              <a:rPr sz="2640" kern="0" dirty="0">
                <a:solidFill>
                  <a:sysClr val="windowText" lastClr="000000"/>
                </a:solidFill>
                <a:latin typeface="Calibri"/>
                <a:cs typeface="Calibri"/>
              </a:rPr>
              <a:t>Turnover</a:t>
            </a:r>
            <a:r>
              <a:rPr sz="2640" kern="0" spc="360" dirty="0">
                <a:solidFill>
                  <a:sysClr val="windowText" lastClr="000000"/>
                </a:solidFill>
                <a:latin typeface="Calibri"/>
                <a:cs typeface="Calibri"/>
              </a:rPr>
              <a:t> </a:t>
            </a:r>
            <a:r>
              <a:rPr sz="2640" kern="0" dirty="0">
                <a:solidFill>
                  <a:sysClr val="windowText" lastClr="000000"/>
                </a:solidFill>
                <a:latin typeface="Calibri"/>
                <a:cs typeface="Calibri"/>
              </a:rPr>
              <a:t>does</a:t>
            </a:r>
            <a:r>
              <a:rPr sz="2640" kern="0" spc="366" dirty="0">
                <a:solidFill>
                  <a:sysClr val="windowText" lastClr="000000"/>
                </a:solidFill>
                <a:latin typeface="Calibri"/>
                <a:cs typeface="Calibri"/>
              </a:rPr>
              <a:t> </a:t>
            </a:r>
            <a:r>
              <a:rPr sz="2640" kern="0" dirty="0">
                <a:solidFill>
                  <a:sysClr val="windowText" lastClr="000000"/>
                </a:solidFill>
                <a:latin typeface="Calibri"/>
                <a:cs typeface="Calibri"/>
              </a:rPr>
              <a:t>not</a:t>
            </a:r>
            <a:r>
              <a:rPr sz="2640" kern="0" spc="366" dirty="0">
                <a:solidFill>
                  <a:sysClr val="windowText" lastClr="000000"/>
                </a:solidFill>
                <a:latin typeface="Calibri"/>
                <a:cs typeface="Calibri"/>
              </a:rPr>
              <a:t> </a:t>
            </a:r>
            <a:r>
              <a:rPr sz="2640" kern="0" dirty="0">
                <a:solidFill>
                  <a:sysClr val="windowText" lastClr="000000"/>
                </a:solidFill>
                <a:latin typeface="Calibri"/>
                <a:cs typeface="Calibri"/>
              </a:rPr>
              <a:t>exceeds</a:t>
            </a:r>
            <a:r>
              <a:rPr sz="2640" kern="0" spc="366" dirty="0">
                <a:solidFill>
                  <a:sysClr val="windowText" lastClr="000000"/>
                </a:solidFill>
                <a:latin typeface="Calibri"/>
                <a:cs typeface="Calibri"/>
              </a:rPr>
              <a:t> </a:t>
            </a:r>
            <a:r>
              <a:rPr sz="2640" kern="0" spc="-30" dirty="0">
                <a:solidFill>
                  <a:sysClr val="windowText" lastClr="000000"/>
                </a:solidFill>
                <a:latin typeface="Calibri"/>
                <a:cs typeface="Calibri"/>
              </a:rPr>
              <a:t>50 </a:t>
            </a:r>
            <a:r>
              <a:rPr sz="2640" kern="0" spc="-12" dirty="0">
                <a:solidFill>
                  <a:sysClr val="windowText" lastClr="000000"/>
                </a:solidFill>
                <a:latin typeface="Calibri"/>
                <a:cs typeface="Calibri"/>
              </a:rPr>
              <a:t>crores.</a:t>
            </a:r>
            <a:endParaRPr sz="2640" kern="0">
              <a:solidFill>
                <a:sysClr val="windowText" lastClr="000000"/>
              </a:solidFill>
              <a:latin typeface="Calibri"/>
              <a:cs typeface="Calibri"/>
            </a:endParaRPr>
          </a:p>
        </p:txBody>
      </p:sp>
      <p:sp>
        <p:nvSpPr>
          <p:cNvPr id="10" name="object 10"/>
          <p:cNvSpPr txBox="1"/>
          <p:nvPr/>
        </p:nvSpPr>
        <p:spPr>
          <a:xfrm>
            <a:off x="7008181" y="2202396"/>
            <a:ext cx="4882134" cy="2069541"/>
          </a:xfrm>
          <a:prstGeom prst="rect">
            <a:avLst/>
          </a:prstGeom>
        </p:spPr>
        <p:txBody>
          <a:bodyPr vert="horz" wrap="square" lIns="0" tIns="16002" rIns="0" bIns="0" rtlCol="0">
            <a:spAutoFit/>
          </a:bodyPr>
          <a:lstStyle/>
          <a:p>
            <a:pPr marL="400050" defTabSz="1097280">
              <a:spcBef>
                <a:spcPts val="126"/>
              </a:spcBef>
            </a:pPr>
            <a:r>
              <a:rPr sz="3840" b="1" u="sng" kern="0" dirty="0">
                <a:solidFill>
                  <a:srgbClr val="404040"/>
                </a:solidFill>
                <a:uFill>
                  <a:solidFill>
                    <a:srgbClr val="404040"/>
                  </a:solidFill>
                </a:uFill>
                <a:latin typeface="Calibri"/>
                <a:cs typeface="Calibri"/>
              </a:rPr>
              <a:t>Small</a:t>
            </a:r>
            <a:r>
              <a:rPr sz="3840" b="1" u="sng" kern="0" spc="-48" dirty="0">
                <a:solidFill>
                  <a:srgbClr val="404040"/>
                </a:solidFill>
                <a:uFill>
                  <a:solidFill>
                    <a:srgbClr val="404040"/>
                  </a:solidFill>
                </a:uFill>
                <a:latin typeface="Calibri"/>
                <a:cs typeface="Calibri"/>
              </a:rPr>
              <a:t> </a:t>
            </a:r>
            <a:r>
              <a:rPr sz="3840" b="1" u="sng" kern="0" spc="-12" dirty="0">
                <a:solidFill>
                  <a:srgbClr val="404040"/>
                </a:solidFill>
                <a:uFill>
                  <a:solidFill>
                    <a:srgbClr val="404040"/>
                  </a:solidFill>
                </a:uFill>
                <a:latin typeface="Calibri"/>
                <a:cs typeface="Calibri"/>
              </a:rPr>
              <a:t>Enterprises</a:t>
            </a:r>
            <a:endParaRPr sz="3840" kern="0">
              <a:solidFill>
                <a:sysClr val="windowText" lastClr="000000"/>
              </a:solidFill>
              <a:latin typeface="Calibri"/>
              <a:cs typeface="Calibri"/>
            </a:endParaRPr>
          </a:p>
          <a:p>
            <a:pPr marL="426720" marR="6096" indent="-411480" algn="just" defTabSz="1097280">
              <a:spcBef>
                <a:spcPts val="1896"/>
              </a:spcBef>
              <a:buFont typeface="Wingdings"/>
              <a:buChar char=""/>
              <a:tabLst>
                <a:tab pos="426720" algn="l"/>
              </a:tabLst>
            </a:pPr>
            <a:r>
              <a:rPr sz="2640" kern="0" dirty="0">
                <a:solidFill>
                  <a:sysClr val="windowText" lastClr="000000"/>
                </a:solidFill>
                <a:latin typeface="Calibri"/>
                <a:cs typeface="Calibri"/>
              </a:rPr>
              <a:t>Investment,</a:t>
            </a:r>
            <a:r>
              <a:rPr sz="2640" kern="0" spc="594" dirty="0">
                <a:solidFill>
                  <a:sysClr val="windowText" lastClr="000000"/>
                </a:solidFill>
                <a:latin typeface="Calibri"/>
                <a:cs typeface="Calibri"/>
              </a:rPr>
              <a:t>   </a:t>
            </a:r>
            <a:r>
              <a:rPr sz="2640" kern="0" dirty="0">
                <a:solidFill>
                  <a:sysClr val="windowText" lastClr="000000"/>
                </a:solidFill>
                <a:latin typeface="Calibri"/>
                <a:cs typeface="Calibri"/>
              </a:rPr>
              <a:t>and</a:t>
            </a:r>
            <a:r>
              <a:rPr sz="2640" kern="0" spc="588" dirty="0">
                <a:solidFill>
                  <a:sysClr val="windowText" lastClr="000000"/>
                </a:solidFill>
                <a:latin typeface="Calibri"/>
                <a:cs typeface="Calibri"/>
              </a:rPr>
              <a:t>   </a:t>
            </a:r>
            <a:r>
              <a:rPr sz="2640" kern="0" dirty="0">
                <a:solidFill>
                  <a:sysClr val="windowText" lastClr="000000"/>
                </a:solidFill>
                <a:latin typeface="Calibri"/>
                <a:cs typeface="Calibri"/>
              </a:rPr>
              <a:t>Plant</a:t>
            </a:r>
            <a:r>
              <a:rPr sz="2640" kern="0" spc="588" dirty="0">
                <a:solidFill>
                  <a:sysClr val="windowText" lastClr="000000"/>
                </a:solidFill>
                <a:latin typeface="Calibri"/>
                <a:cs typeface="Calibri"/>
              </a:rPr>
              <a:t>   </a:t>
            </a:r>
            <a:r>
              <a:rPr sz="2640" kern="0" spc="-60" dirty="0">
                <a:solidFill>
                  <a:sysClr val="windowText" lastClr="000000"/>
                </a:solidFill>
                <a:latin typeface="Calibri"/>
                <a:cs typeface="Calibri"/>
              </a:rPr>
              <a:t>&amp; </a:t>
            </a:r>
            <a:r>
              <a:rPr sz="2640" kern="0" dirty="0">
                <a:solidFill>
                  <a:sysClr val="windowText" lastClr="000000"/>
                </a:solidFill>
                <a:latin typeface="Calibri"/>
                <a:cs typeface="Calibri"/>
              </a:rPr>
              <a:t>Machinery</a:t>
            </a:r>
            <a:r>
              <a:rPr sz="2640" kern="0" spc="210" dirty="0">
                <a:solidFill>
                  <a:sysClr val="windowText" lastClr="000000"/>
                </a:solidFill>
                <a:latin typeface="Calibri"/>
                <a:cs typeface="Calibri"/>
              </a:rPr>
              <a:t> </a:t>
            </a:r>
            <a:r>
              <a:rPr sz="2640" kern="0" dirty="0">
                <a:solidFill>
                  <a:sysClr val="windowText" lastClr="000000"/>
                </a:solidFill>
                <a:latin typeface="Calibri"/>
                <a:cs typeface="Calibri"/>
              </a:rPr>
              <a:t>does</a:t>
            </a:r>
            <a:r>
              <a:rPr sz="2640" kern="0" spc="216" dirty="0">
                <a:solidFill>
                  <a:sysClr val="windowText" lastClr="000000"/>
                </a:solidFill>
                <a:latin typeface="Calibri"/>
                <a:cs typeface="Calibri"/>
              </a:rPr>
              <a:t> </a:t>
            </a:r>
            <a:r>
              <a:rPr sz="2640" kern="0" dirty="0">
                <a:solidFill>
                  <a:sysClr val="windowText" lastClr="000000"/>
                </a:solidFill>
                <a:latin typeface="Calibri"/>
                <a:cs typeface="Calibri"/>
              </a:rPr>
              <a:t>not</a:t>
            </a:r>
            <a:r>
              <a:rPr sz="2640" kern="0" spc="234" dirty="0">
                <a:solidFill>
                  <a:sysClr val="windowText" lastClr="000000"/>
                </a:solidFill>
                <a:latin typeface="Calibri"/>
                <a:cs typeface="Calibri"/>
              </a:rPr>
              <a:t> </a:t>
            </a:r>
            <a:r>
              <a:rPr sz="2640" kern="0" dirty="0">
                <a:solidFill>
                  <a:sysClr val="windowText" lastClr="000000"/>
                </a:solidFill>
                <a:latin typeface="Calibri"/>
                <a:cs typeface="Calibri"/>
              </a:rPr>
              <a:t>exceeds</a:t>
            </a:r>
            <a:r>
              <a:rPr sz="2640" kern="0" spc="216" dirty="0">
                <a:solidFill>
                  <a:sysClr val="windowText" lastClr="000000"/>
                </a:solidFill>
                <a:latin typeface="Calibri"/>
                <a:cs typeface="Calibri"/>
              </a:rPr>
              <a:t> </a:t>
            </a:r>
            <a:r>
              <a:rPr sz="2640" kern="0" spc="-30" dirty="0">
                <a:solidFill>
                  <a:sysClr val="windowText" lastClr="000000"/>
                </a:solidFill>
                <a:latin typeface="Calibri"/>
                <a:cs typeface="Calibri"/>
              </a:rPr>
              <a:t>10 </a:t>
            </a:r>
            <a:r>
              <a:rPr sz="2640" kern="0" dirty="0">
                <a:solidFill>
                  <a:sysClr val="windowText" lastClr="000000"/>
                </a:solidFill>
                <a:latin typeface="Calibri"/>
                <a:cs typeface="Calibri"/>
              </a:rPr>
              <a:t>crores</a:t>
            </a:r>
            <a:r>
              <a:rPr sz="2640" kern="0" spc="-120" dirty="0">
                <a:solidFill>
                  <a:sysClr val="windowText" lastClr="000000"/>
                </a:solidFill>
                <a:latin typeface="Calibri"/>
                <a:cs typeface="Calibri"/>
              </a:rPr>
              <a:t> </a:t>
            </a:r>
            <a:r>
              <a:rPr sz="2640" kern="0" spc="-24" dirty="0">
                <a:solidFill>
                  <a:sysClr val="windowText" lastClr="000000"/>
                </a:solidFill>
                <a:latin typeface="Calibri"/>
                <a:cs typeface="Calibri"/>
              </a:rPr>
              <a:t>and,</a:t>
            </a:r>
            <a:endParaRPr sz="2640" kern="0">
              <a:solidFill>
                <a:sysClr val="windowText" lastClr="000000"/>
              </a:solidFill>
              <a:latin typeface="Calibri"/>
              <a:cs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124803"/>
          </a:xfrm>
          <a:prstGeom prst="rect">
            <a:avLst/>
          </a:prstGeom>
        </p:spPr>
        <p:txBody>
          <a:bodyPr vert="horz" wrap="square" lIns="0" tIns="455557" rIns="0" bIns="0" rtlCol="0">
            <a:spAutoFit/>
          </a:bodyPr>
          <a:lstStyle/>
          <a:p>
            <a:pPr marL="339852">
              <a:spcBef>
                <a:spcPts val="120"/>
              </a:spcBef>
            </a:pPr>
            <a:r>
              <a:rPr u="none" dirty="0"/>
              <a:t>Section</a:t>
            </a:r>
            <a:r>
              <a:rPr u="none" spc="-66" dirty="0"/>
              <a:t> </a:t>
            </a:r>
            <a:r>
              <a:rPr u="none" dirty="0"/>
              <a:t>15</a:t>
            </a:r>
            <a:r>
              <a:rPr u="none" spc="-66" dirty="0"/>
              <a:t> </a:t>
            </a:r>
            <a:r>
              <a:rPr u="none" dirty="0"/>
              <a:t>of</a:t>
            </a:r>
            <a:r>
              <a:rPr u="none" spc="-66" dirty="0"/>
              <a:t> </a:t>
            </a:r>
            <a:r>
              <a:rPr u="none" dirty="0"/>
              <a:t>MSME</a:t>
            </a:r>
            <a:r>
              <a:rPr u="none" spc="-60" dirty="0"/>
              <a:t> </a:t>
            </a:r>
            <a:r>
              <a:rPr u="none" dirty="0"/>
              <a:t>Act,</a:t>
            </a:r>
            <a:r>
              <a:rPr u="none" spc="-72" dirty="0"/>
              <a:t> </a:t>
            </a:r>
            <a:r>
              <a:rPr u="none" dirty="0"/>
              <a:t>2006</a:t>
            </a:r>
            <a:r>
              <a:rPr u="none" spc="-66" dirty="0"/>
              <a:t> </a:t>
            </a:r>
            <a:r>
              <a:rPr u="none" dirty="0"/>
              <a:t>–</a:t>
            </a:r>
            <a:r>
              <a:rPr u="none" spc="-84" dirty="0"/>
              <a:t> </a:t>
            </a:r>
            <a:r>
              <a:rPr u="none" spc="-12" dirty="0"/>
              <a:t>Contd.</a:t>
            </a:r>
          </a:p>
        </p:txBody>
      </p:sp>
      <p:sp>
        <p:nvSpPr>
          <p:cNvPr id="3" name="object 3"/>
          <p:cNvSpPr txBox="1"/>
          <p:nvPr/>
        </p:nvSpPr>
        <p:spPr>
          <a:xfrm>
            <a:off x="2138306" y="1934260"/>
            <a:ext cx="10115550" cy="4893391"/>
          </a:xfrm>
          <a:prstGeom prst="rect">
            <a:avLst/>
          </a:prstGeom>
        </p:spPr>
        <p:txBody>
          <a:bodyPr vert="horz" wrap="square" lIns="0" tIns="16002" rIns="0" bIns="0" rtlCol="0">
            <a:spAutoFit/>
          </a:bodyPr>
          <a:lstStyle/>
          <a:p>
            <a:pPr marL="15240" marR="7620" algn="just" defTabSz="1097280">
              <a:spcBef>
                <a:spcPts val="126"/>
              </a:spcBef>
            </a:pPr>
            <a:r>
              <a:rPr sz="3120" kern="0" dirty="0">
                <a:solidFill>
                  <a:sysClr val="windowText" lastClr="000000"/>
                </a:solidFill>
                <a:latin typeface="Calibri"/>
                <a:cs typeface="Calibri"/>
              </a:rPr>
              <a:t>Section</a:t>
            </a:r>
            <a:r>
              <a:rPr sz="3120" kern="0" spc="108" dirty="0">
                <a:solidFill>
                  <a:sysClr val="windowText" lastClr="000000"/>
                </a:solidFill>
                <a:latin typeface="Calibri"/>
                <a:cs typeface="Calibri"/>
              </a:rPr>
              <a:t> </a:t>
            </a:r>
            <a:r>
              <a:rPr sz="3120" kern="0" dirty="0">
                <a:solidFill>
                  <a:sysClr val="windowText" lastClr="000000"/>
                </a:solidFill>
                <a:latin typeface="Calibri"/>
                <a:cs typeface="Calibri"/>
              </a:rPr>
              <a:t>15</a:t>
            </a:r>
            <a:r>
              <a:rPr sz="3120" kern="0" spc="102" dirty="0">
                <a:solidFill>
                  <a:sysClr val="windowText" lastClr="000000"/>
                </a:solidFill>
                <a:latin typeface="Calibri"/>
                <a:cs typeface="Calibri"/>
              </a:rPr>
              <a:t> </a:t>
            </a:r>
            <a:r>
              <a:rPr sz="3120" kern="0" dirty="0">
                <a:solidFill>
                  <a:sysClr val="windowText" lastClr="000000"/>
                </a:solidFill>
                <a:latin typeface="Calibri"/>
                <a:cs typeface="Calibri"/>
              </a:rPr>
              <a:t>of</a:t>
            </a:r>
            <a:r>
              <a:rPr sz="3120" kern="0" spc="120" dirty="0">
                <a:solidFill>
                  <a:sysClr val="windowText" lastClr="000000"/>
                </a:solidFill>
                <a:latin typeface="Calibri"/>
                <a:cs typeface="Calibri"/>
              </a:rPr>
              <a:t> </a:t>
            </a:r>
            <a:r>
              <a:rPr sz="3120" kern="0" dirty="0">
                <a:solidFill>
                  <a:sysClr val="windowText" lastClr="000000"/>
                </a:solidFill>
                <a:latin typeface="Calibri"/>
                <a:cs typeface="Calibri"/>
              </a:rPr>
              <a:t>MSME</a:t>
            </a:r>
            <a:r>
              <a:rPr sz="3120" kern="0" spc="102" dirty="0">
                <a:solidFill>
                  <a:sysClr val="windowText" lastClr="000000"/>
                </a:solidFill>
                <a:latin typeface="Calibri"/>
                <a:cs typeface="Calibri"/>
              </a:rPr>
              <a:t> </a:t>
            </a:r>
            <a:r>
              <a:rPr sz="3120" kern="0" dirty="0">
                <a:solidFill>
                  <a:sysClr val="windowText" lastClr="000000"/>
                </a:solidFill>
                <a:latin typeface="Calibri"/>
                <a:cs typeface="Calibri"/>
              </a:rPr>
              <a:t>Act,</a:t>
            </a:r>
            <a:r>
              <a:rPr sz="3120" kern="0" spc="120" dirty="0">
                <a:solidFill>
                  <a:sysClr val="windowText" lastClr="000000"/>
                </a:solidFill>
                <a:latin typeface="Calibri"/>
                <a:cs typeface="Calibri"/>
              </a:rPr>
              <a:t> </a:t>
            </a:r>
            <a:r>
              <a:rPr sz="3120" kern="0" dirty="0">
                <a:solidFill>
                  <a:sysClr val="windowText" lastClr="000000"/>
                </a:solidFill>
                <a:latin typeface="Calibri"/>
                <a:cs typeface="Calibri"/>
              </a:rPr>
              <a:t>2006,</a:t>
            </a:r>
            <a:r>
              <a:rPr sz="3120" kern="0" spc="96" dirty="0">
                <a:solidFill>
                  <a:sysClr val="windowText" lastClr="000000"/>
                </a:solidFill>
                <a:latin typeface="Calibri"/>
                <a:cs typeface="Calibri"/>
              </a:rPr>
              <a:t> </a:t>
            </a:r>
            <a:r>
              <a:rPr sz="3120" kern="0" dirty="0">
                <a:solidFill>
                  <a:sysClr val="windowText" lastClr="000000"/>
                </a:solidFill>
                <a:latin typeface="Calibri"/>
                <a:cs typeface="Calibri"/>
              </a:rPr>
              <a:t>provides</a:t>
            </a:r>
            <a:r>
              <a:rPr sz="3120" kern="0" spc="108" dirty="0">
                <a:solidFill>
                  <a:sysClr val="windowText" lastClr="000000"/>
                </a:solidFill>
                <a:latin typeface="Calibri"/>
                <a:cs typeface="Calibri"/>
              </a:rPr>
              <a:t> </a:t>
            </a:r>
            <a:r>
              <a:rPr sz="3120" kern="0" dirty="0">
                <a:solidFill>
                  <a:sysClr val="windowText" lastClr="000000"/>
                </a:solidFill>
                <a:latin typeface="Calibri"/>
                <a:cs typeface="Calibri"/>
              </a:rPr>
              <a:t>the</a:t>
            </a:r>
            <a:r>
              <a:rPr sz="3120" kern="0" spc="102" dirty="0">
                <a:solidFill>
                  <a:sysClr val="windowText" lastClr="000000"/>
                </a:solidFill>
                <a:latin typeface="Calibri"/>
                <a:cs typeface="Calibri"/>
              </a:rPr>
              <a:t> </a:t>
            </a:r>
            <a:r>
              <a:rPr sz="3120" kern="0" dirty="0">
                <a:solidFill>
                  <a:sysClr val="windowText" lastClr="000000"/>
                </a:solidFill>
                <a:latin typeface="Calibri"/>
                <a:cs typeface="Calibri"/>
              </a:rPr>
              <a:t>time</a:t>
            </a:r>
            <a:r>
              <a:rPr sz="3120" kern="0" spc="102" dirty="0">
                <a:solidFill>
                  <a:sysClr val="windowText" lastClr="000000"/>
                </a:solidFill>
                <a:latin typeface="Calibri"/>
                <a:cs typeface="Calibri"/>
              </a:rPr>
              <a:t> </a:t>
            </a:r>
            <a:r>
              <a:rPr sz="3120" kern="0" dirty="0">
                <a:solidFill>
                  <a:sysClr val="windowText" lastClr="000000"/>
                </a:solidFill>
                <a:latin typeface="Calibri"/>
                <a:cs typeface="Calibri"/>
              </a:rPr>
              <a:t>frame</a:t>
            </a:r>
            <a:r>
              <a:rPr sz="3120" kern="0" spc="108" dirty="0">
                <a:solidFill>
                  <a:sysClr val="windowText" lastClr="000000"/>
                </a:solidFill>
                <a:latin typeface="Calibri"/>
                <a:cs typeface="Calibri"/>
              </a:rPr>
              <a:t> </a:t>
            </a:r>
            <a:r>
              <a:rPr sz="3120" kern="0" dirty="0">
                <a:solidFill>
                  <a:sysClr val="windowText" lastClr="000000"/>
                </a:solidFill>
                <a:latin typeface="Calibri"/>
                <a:cs typeface="Calibri"/>
              </a:rPr>
              <a:t>up</a:t>
            </a:r>
            <a:r>
              <a:rPr sz="3120" kern="0" spc="102" dirty="0">
                <a:solidFill>
                  <a:sysClr val="windowText" lastClr="000000"/>
                </a:solidFill>
                <a:latin typeface="Calibri"/>
                <a:cs typeface="Calibri"/>
              </a:rPr>
              <a:t> </a:t>
            </a:r>
            <a:r>
              <a:rPr sz="3120" kern="0" spc="-30" dirty="0">
                <a:solidFill>
                  <a:sysClr val="windowText" lastClr="000000"/>
                </a:solidFill>
                <a:latin typeface="Calibri"/>
                <a:cs typeface="Calibri"/>
              </a:rPr>
              <a:t>to </a:t>
            </a:r>
            <a:r>
              <a:rPr sz="3120" kern="0" dirty="0">
                <a:solidFill>
                  <a:sysClr val="windowText" lastClr="000000"/>
                </a:solidFill>
                <a:latin typeface="Calibri"/>
                <a:cs typeface="Calibri"/>
              </a:rPr>
              <a:t>when</a:t>
            </a:r>
            <a:r>
              <a:rPr sz="3120" kern="0" spc="456" dirty="0">
                <a:solidFill>
                  <a:sysClr val="windowText" lastClr="000000"/>
                </a:solidFill>
                <a:latin typeface="Calibri"/>
                <a:cs typeface="Calibri"/>
              </a:rPr>
              <a:t> </a:t>
            </a:r>
            <a:r>
              <a:rPr sz="3120" kern="0" dirty="0">
                <a:solidFill>
                  <a:sysClr val="windowText" lastClr="000000"/>
                </a:solidFill>
                <a:latin typeface="Calibri"/>
                <a:cs typeface="Calibri"/>
              </a:rPr>
              <a:t>the</a:t>
            </a:r>
            <a:r>
              <a:rPr sz="3120" kern="0" spc="438" dirty="0">
                <a:solidFill>
                  <a:sysClr val="windowText" lastClr="000000"/>
                </a:solidFill>
                <a:latin typeface="Calibri"/>
                <a:cs typeface="Calibri"/>
              </a:rPr>
              <a:t> </a:t>
            </a:r>
            <a:r>
              <a:rPr sz="3120" kern="0" dirty="0">
                <a:solidFill>
                  <a:sysClr val="windowText" lastClr="000000"/>
                </a:solidFill>
                <a:latin typeface="Calibri"/>
                <a:cs typeface="Calibri"/>
              </a:rPr>
              <a:t>payment</a:t>
            </a:r>
            <a:r>
              <a:rPr sz="3120" kern="0" spc="462" dirty="0">
                <a:solidFill>
                  <a:sysClr val="windowText" lastClr="000000"/>
                </a:solidFill>
                <a:latin typeface="Calibri"/>
                <a:cs typeface="Calibri"/>
              </a:rPr>
              <a:t> </a:t>
            </a:r>
            <a:r>
              <a:rPr sz="3120" kern="0" dirty="0">
                <a:solidFill>
                  <a:sysClr val="windowText" lastClr="000000"/>
                </a:solidFill>
                <a:latin typeface="Calibri"/>
                <a:cs typeface="Calibri"/>
              </a:rPr>
              <a:t>shall</a:t>
            </a:r>
            <a:r>
              <a:rPr sz="3120" kern="0" spc="456" dirty="0">
                <a:solidFill>
                  <a:sysClr val="windowText" lastClr="000000"/>
                </a:solidFill>
                <a:latin typeface="Calibri"/>
                <a:cs typeface="Calibri"/>
              </a:rPr>
              <a:t> </a:t>
            </a:r>
            <a:r>
              <a:rPr sz="3120" kern="0" dirty="0">
                <a:solidFill>
                  <a:sysClr val="windowText" lastClr="000000"/>
                </a:solidFill>
                <a:latin typeface="Calibri"/>
                <a:cs typeface="Calibri"/>
              </a:rPr>
              <a:t>be</a:t>
            </a:r>
            <a:r>
              <a:rPr sz="3120" kern="0" spc="456" dirty="0">
                <a:solidFill>
                  <a:sysClr val="windowText" lastClr="000000"/>
                </a:solidFill>
                <a:latin typeface="Calibri"/>
                <a:cs typeface="Calibri"/>
              </a:rPr>
              <a:t> </a:t>
            </a:r>
            <a:r>
              <a:rPr sz="3120" kern="0" dirty="0">
                <a:solidFill>
                  <a:sysClr val="windowText" lastClr="000000"/>
                </a:solidFill>
                <a:latin typeface="Calibri"/>
                <a:cs typeface="Calibri"/>
              </a:rPr>
              <a:t>made</a:t>
            </a:r>
            <a:r>
              <a:rPr sz="3120" kern="0" spc="450" dirty="0">
                <a:solidFill>
                  <a:sysClr val="windowText" lastClr="000000"/>
                </a:solidFill>
                <a:latin typeface="Calibri"/>
                <a:cs typeface="Calibri"/>
              </a:rPr>
              <a:t> </a:t>
            </a:r>
            <a:r>
              <a:rPr sz="3120" kern="0" dirty="0">
                <a:solidFill>
                  <a:sysClr val="windowText" lastClr="000000"/>
                </a:solidFill>
                <a:latin typeface="Calibri"/>
                <a:cs typeface="Calibri"/>
              </a:rPr>
              <a:t>by</a:t>
            </a:r>
            <a:r>
              <a:rPr sz="3120" kern="0" spc="450" dirty="0">
                <a:solidFill>
                  <a:sysClr val="windowText" lastClr="000000"/>
                </a:solidFill>
                <a:latin typeface="Calibri"/>
                <a:cs typeface="Calibri"/>
              </a:rPr>
              <a:t> </a:t>
            </a:r>
            <a:r>
              <a:rPr sz="3120" kern="0" dirty="0">
                <a:solidFill>
                  <a:sysClr val="windowText" lastClr="000000"/>
                </a:solidFill>
                <a:latin typeface="Calibri"/>
                <a:cs typeface="Calibri"/>
              </a:rPr>
              <a:t>the</a:t>
            </a:r>
            <a:r>
              <a:rPr sz="3120" kern="0" spc="432" dirty="0">
                <a:solidFill>
                  <a:sysClr val="windowText" lastClr="000000"/>
                </a:solidFill>
                <a:latin typeface="Calibri"/>
                <a:cs typeface="Calibri"/>
              </a:rPr>
              <a:t> </a:t>
            </a:r>
            <a:r>
              <a:rPr sz="3120" kern="0" dirty="0">
                <a:solidFill>
                  <a:sysClr val="windowText" lastClr="000000"/>
                </a:solidFill>
                <a:latin typeface="Calibri"/>
                <a:cs typeface="Calibri"/>
              </a:rPr>
              <a:t>Buyer</a:t>
            </a:r>
            <a:r>
              <a:rPr sz="3120" kern="0" spc="456" dirty="0">
                <a:solidFill>
                  <a:sysClr val="windowText" lastClr="000000"/>
                </a:solidFill>
                <a:latin typeface="Calibri"/>
                <a:cs typeface="Calibri"/>
              </a:rPr>
              <a:t> </a:t>
            </a:r>
            <a:r>
              <a:rPr sz="3120" kern="0" dirty="0">
                <a:solidFill>
                  <a:sysClr val="windowText" lastClr="000000"/>
                </a:solidFill>
                <a:latin typeface="Calibri"/>
                <a:cs typeface="Calibri"/>
              </a:rPr>
              <a:t>to</a:t>
            </a:r>
            <a:r>
              <a:rPr sz="3120" kern="0" spc="444" dirty="0">
                <a:solidFill>
                  <a:sysClr val="windowText" lastClr="000000"/>
                </a:solidFill>
                <a:latin typeface="Calibri"/>
                <a:cs typeface="Calibri"/>
              </a:rPr>
              <a:t> </a:t>
            </a:r>
            <a:r>
              <a:rPr sz="3120" kern="0" dirty="0">
                <a:solidFill>
                  <a:sysClr val="windowText" lastClr="000000"/>
                </a:solidFill>
                <a:latin typeface="Calibri"/>
                <a:cs typeface="Calibri"/>
              </a:rPr>
              <a:t>Micro</a:t>
            </a:r>
            <a:r>
              <a:rPr sz="3120" kern="0" spc="444" dirty="0">
                <a:solidFill>
                  <a:sysClr val="windowText" lastClr="000000"/>
                </a:solidFill>
                <a:latin typeface="Calibri"/>
                <a:cs typeface="Calibri"/>
              </a:rPr>
              <a:t> </a:t>
            </a:r>
            <a:r>
              <a:rPr sz="3120" kern="0" spc="-30" dirty="0">
                <a:solidFill>
                  <a:sysClr val="windowText" lastClr="000000"/>
                </a:solidFill>
                <a:latin typeface="Calibri"/>
                <a:cs typeface="Calibri"/>
              </a:rPr>
              <a:t>or </a:t>
            </a:r>
            <a:r>
              <a:rPr sz="3120" kern="0" dirty="0">
                <a:solidFill>
                  <a:sysClr val="windowText" lastClr="000000"/>
                </a:solidFill>
                <a:latin typeface="Calibri"/>
                <a:cs typeface="Calibri"/>
              </a:rPr>
              <a:t>Small</a:t>
            </a:r>
            <a:r>
              <a:rPr sz="3120" kern="0" spc="-72" dirty="0">
                <a:solidFill>
                  <a:sysClr val="windowText" lastClr="000000"/>
                </a:solidFill>
                <a:latin typeface="Calibri"/>
                <a:cs typeface="Calibri"/>
              </a:rPr>
              <a:t> </a:t>
            </a:r>
            <a:r>
              <a:rPr sz="3120" kern="0" dirty="0">
                <a:solidFill>
                  <a:sysClr val="windowText" lastClr="000000"/>
                </a:solidFill>
                <a:latin typeface="Calibri"/>
                <a:cs typeface="Calibri"/>
              </a:rPr>
              <a:t>Enterprise</a:t>
            </a:r>
            <a:r>
              <a:rPr sz="3120" kern="0" spc="-114" dirty="0">
                <a:solidFill>
                  <a:sysClr val="windowText" lastClr="000000"/>
                </a:solidFill>
                <a:latin typeface="Calibri"/>
                <a:cs typeface="Calibri"/>
              </a:rPr>
              <a:t> </a:t>
            </a:r>
            <a:r>
              <a:rPr sz="3120" kern="0" spc="-12" dirty="0">
                <a:solidFill>
                  <a:sysClr val="windowText" lastClr="000000"/>
                </a:solidFill>
                <a:latin typeface="Calibri"/>
                <a:cs typeface="Calibri"/>
              </a:rPr>
              <a:t>supplier-</a:t>
            </a:r>
            <a:endParaRPr sz="3120" kern="0">
              <a:solidFill>
                <a:sysClr val="windowText" lastClr="000000"/>
              </a:solidFill>
              <a:latin typeface="Calibri"/>
              <a:cs typeface="Calibri"/>
            </a:endParaRPr>
          </a:p>
          <a:p>
            <a:pPr marL="560831" marR="6096" indent="-545591" algn="just" defTabSz="1097280">
              <a:spcBef>
                <a:spcPts val="840"/>
              </a:spcBef>
              <a:buClr>
                <a:srgbClr val="E97031"/>
              </a:buClr>
              <a:buFontTx/>
              <a:buAutoNum type="alphaLcParenR"/>
              <a:tabLst>
                <a:tab pos="563880" algn="l"/>
              </a:tabLst>
            </a:pPr>
            <a:r>
              <a:rPr sz="3000" kern="0" dirty="0">
                <a:solidFill>
                  <a:sysClr val="windowText" lastClr="000000"/>
                </a:solidFill>
                <a:latin typeface="Calibri"/>
                <a:cs typeface="Calibri"/>
              </a:rPr>
              <a:t>On</a:t>
            </a:r>
            <a:r>
              <a:rPr sz="3000" kern="0" spc="102" dirty="0">
                <a:solidFill>
                  <a:sysClr val="windowText" lastClr="000000"/>
                </a:solidFill>
                <a:latin typeface="Calibri"/>
                <a:cs typeface="Calibri"/>
              </a:rPr>
              <a:t> </a:t>
            </a:r>
            <a:r>
              <a:rPr sz="3000" kern="0" dirty="0">
                <a:solidFill>
                  <a:sysClr val="windowText" lastClr="000000"/>
                </a:solidFill>
                <a:latin typeface="Calibri"/>
                <a:cs typeface="Calibri"/>
              </a:rPr>
              <a:t>or</a:t>
            </a:r>
            <a:r>
              <a:rPr sz="3000" kern="0" spc="108" dirty="0">
                <a:solidFill>
                  <a:sysClr val="windowText" lastClr="000000"/>
                </a:solidFill>
                <a:latin typeface="Calibri"/>
                <a:cs typeface="Calibri"/>
              </a:rPr>
              <a:t> </a:t>
            </a:r>
            <a:r>
              <a:rPr sz="3000" kern="0" dirty="0">
                <a:solidFill>
                  <a:sysClr val="windowText" lastClr="000000"/>
                </a:solidFill>
                <a:latin typeface="Calibri"/>
                <a:cs typeface="Calibri"/>
              </a:rPr>
              <a:t>before</a:t>
            </a:r>
            <a:r>
              <a:rPr sz="3000" kern="0" spc="108" dirty="0">
                <a:solidFill>
                  <a:sysClr val="windowText" lastClr="000000"/>
                </a:solidFill>
                <a:latin typeface="Calibri"/>
                <a:cs typeface="Calibri"/>
              </a:rPr>
              <a:t> </a:t>
            </a:r>
            <a:r>
              <a:rPr sz="3000" kern="0" dirty="0">
                <a:solidFill>
                  <a:sysClr val="windowText" lastClr="000000"/>
                </a:solidFill>
                <a:latin typeface="Calibri"/>
                <a:cs typeface="Calibri"/>
              </a:rPr>
              <a:t>the</a:t>
            </a:r>
            <a:r>
              <a:rPr sz="3000" kern="0" spc="108" dirty="0">
                <a:solidFill>
                  <a:sysClr val="windowText" lastClr="000000"/>
                </a:solidFill>
                <a:latin typeface="Calibri"/>
                <a:cs typeface="Calibri"/>
              </a:rPr>
              <a:t> </a:t>
            </a:r>
            <a:r>
              <a:rPr sz="3000" kern="0" dirty="0">
                <a:solidFill>
                  <a:sysClr val="windowText" lastClr="000000"/>
                </a:solidFill>
                <a:latin typeface="Calibri"/>
                <a:cs typeface="Calibri"/>
              </a:rPr>
              <a:t>date</a:t>
            </a:r>
            <a:r>
              <a:rPr sz="3000" kern="0" spc="126" dirty="0">
                <a:solidFill>
                  <a:sysClr val="windowText" lastClr="000000"/>
                </a:solidFill>
                <a:latin typeface="Calibri"/>
                <a:cs typeface="Calibri"/>
              </a:rPr>
              <a:t> </a:t>
            </a:r>
            <a:r>
              <a:rPr sz="3000" kern="0" dirty="0">
                <a:solidFill>
                  <a:sysClr val="windowText" lastClr="000000"/>
                </a:solidFill>
                <a:latin typeface="Calibri"/>
                <a:cs typeface="Calibri"/>
              </a:rPr>
              <a:t>agreed</a:t>
            </a:r>
            <a:r>
              <a:rPr sz="3000" kern="0" spc="102" dirty="0">
                <a:solidFill>
                  <a:sysClr val="windowText" lastClr="000000"/>
                </a:solidFill>
                <a:latin typeface="Calibri"/>
                <a:cs typeface="Calibri"/>
              </a:rPr>
              <a:t> </a:t>
            </a:r>
            <a:r>
              <a:rPr sz="3000" kern="0" dirty="0">
                <a:solidFill>
                  <a:sysClr val="windowText" lastClr="000000"/>
                </a:solidFill>
                <a:latin typeface="Calibri"/>
                <a:cs typeface="Calibri"/>
              </a:rPr>
              <a:t>upon,</a:t>
            </a:r>
            <a:r>
              <a:rPr sz="3000" kern="0" spc="102" dirty="0">
                <a:solidFill>
                  <a:sysClr val="windowText" lastClr="000000"/>
                </a:solidFill>
                <a:latin typeface="Calibri"/>
                <a:cs typeface="Calibri"/>
              </a:rPr>
              <a:t> </a:t>
            </a:r>
            <a:r>
              <a:rPr sz="3000" b="1" kern="0" dirty="0">
                <a:solidFill>
                  <a:sysClr val="windowText" lastClr="000000"/>
                </a:solidFill>
                <a:latin typeface="Calibri"/>
                <a:cs typeface="Calibri"/>
              </a:rPr>
              <a:t>(agreement</a:t>
            </a:r>
            <a:r>
              <a:rPr sz="3000" b="1" kern="0" spc="108" dirty="0">
                <a:solidFill>
                  <a:sysClr val="windowText" lastClr="000000"/>
                </a:solidFill>
                <a:latin typeface="Calibri"/>
                <a:cs typeface="Calibri"/>
              </a:rPr>
              <a:t> </a:t>
            </a:r>
            <a:r>
              <a:rPr sz="3000" b="1" kern="0" dirty="0">
                <a:solidFill>
                  <a:sysClr val="windowText" lastClr="000000"/>
                </a:solidFill>
                <a:latin typeface="Calibri"/>
                <a:cs typeface="Calibri"/>
              </a:rPr>
              <a:t>of</a:t>
            </a:r>
            <a:r>
              <a:rPr sz="3000" b="1" kern="0" spc="108" dirty="0">
                <a:solidFill>
                  <a:sysClr val="windowText" lastClr="000000"/>
                </a:solidFill>
                <a:latin typeface="Calibri"/>
                <a:cs typeface="Calibri"/>
              </a:rPr>
              <a:t> </a:t>
            </a:r>
            <a:r>
              <a:rPr sz="3000" b="1" kern="0" spc="-12" dirty="0">
                <a:solidFill>
                  <a:sysClr val="windowText" lastClr="000000"/>
                </a:solidFill>
                <a:latin typeface="Calibri"/>
                <a:cs typeface="Calibri"/>
              </a:rPr>
              <a:t>payment 	</a:t>
            </a:r>
            <a:r>
              <a:rPr sz="3000" b="1" kern="0" dirty="0">
                <a:solidFill>
                  <a:sysClr val="windowText" lastClr="000000"/>
                </a:solidFill>
                <a:latin typeface="Calibri"/>
                <a:cs typeface="Calibri"/>
              </a:rPr>
              <a:t>in</a:t>
            </a:r>
            <a:r>
              <a:rPr sz="3000" b="1" kern="0" spc="636" dirty="0">
                <a:solidFill>
                  <a:sysClr val="windowText" lastClr="000000"/>
                </a:solidFill>
                <a:latin typeface="Calibri"/>
                <a:cs typeface="Calibri"/>
              </a:rPr>
              <a:t> </a:t>
            </a:r>
            <a:r>
              <a:rPr sz="3000" b="1" kern="0" dirty="0">
                <a:solidFill>
                  <a:sysClr val="windowText" lastClr="000000"/>
                </a:solidFill>
                <a:latin typeface="Calibri"/>
                <a:cs typeface="Calibri"/>
              </a:rPr>
              <a:t>writing</a:t>
            </a:r>
            <a:r>
              <a:rPr sz="3000" b="1" kern="0" spc="648" dirty="0">
                <a:solidFill>
                  <a:sysClr val="windowText" lastClr="000000"/>
                </a:solidFill>
                <a:latin typeface="Calibri"/>
                <a:cs typeface="Calibri"/>
              </a:rPr>
              <a:t> </a:t>
            </a:r>
            <a:r>
              <a:rPr sz="3000" b="1" kern="0" dirty="0">
                <a:solidFill>
                  <a:sysClr val="windowText" lastClr="000000"/>
                </a:solidFill>
                <a:latin typeface="Calibri"/>
                <a:cs typeface="Calibri"/>
              </a:rPr>
              <a:t>is</a:t>
            </a:r>
            <a:r>
              <a:rPr sz="3000" b="1" kern="0" spc="642" dirty="0">
                <a:solidFill>
                  <a:sysClr val="windowText" lastClr="000000"/>
                </a:solidFill>
                <a:latin typeface="Calibri"/>
                <a:cs typeface="Calibri"/>
              </a:rPr>
              <a:t> </a:t>
            </a:r>
            <a:r>
              <a:rPr sz="3000" b="1" kern="0" dirty="0">
                <a:solidFill>
                  <a:sysClr val="windowText" lastClr="000000"/>
                </a:solidFill>
                <a:latin typeface="Calibri"/>
                <a:cs typeface="Calibri"/>
              </a:rPr>
              <a:t>available),</a:t>
            </a:r>
            <a:r>
              <a:rPr sz="3000" b="1" kern="0" spc="648" dirty="0">
                <a:solidFill>
                  <a:sysClr val="windowText" lastClr="000000"/>
                </a:solidFill>
                <a:latin typeface="Calibri"/>
                <a:cs typeface="Calibri"/>
              </a:rPr>
              <a:t> </a:t>
            </a:r>
            <a:r>
              <a:rPr sz="3000" kern="0" dirty="0">
                <a:solidFill>
                  <a:sysClr val="windowText" lastClr="000000"/>
                </a:solidFill>
                <a:latin typeface="Calibri"/>
                <a:cs typeface="Calibri"/>
              </a:rPr>
              <a:t>Provided</a:t>
            </a:r>
            <a:r>
              <a:rPr sz="3000" kern="0" spc="636" dirty="0">
                <a:solidFill>
                  <a:sysClr val="windowText" lastClr="000000"/>
                </a:solidFill>
                <a:latin typeface="Calibri"/>
                <a:cs typeface="Calibri"/>
              </a:rPr>
              <a:t> </a:t>
            </a:r>
            <a:r>
              <a:rPr sz="3000" kern="0" dirty="0">
                <a:solidFill>
                  <a:sysClr val="windowText" lastClr="000000"/>
                </a:solidFill>
                <a:latin typeface="Calibri"/>
                <a:cs typeface="Calibri"/>
              </a:rPr>
              <a:t>that</a:t>
            </a:r>
            <a:r>
              <a:rPr sz="3000" kern="0" spc="642" dirty="0">
                <a:solidFill>
                  <a:sysClr val="windowText" lastClr="000000"/>
                </a:solidFill>
                <a:latin typeface="Calibri"/>
                <a:cs typeface="Calibri"/>
              </a:rPr>
              <a:t> </a:t>
            </a:r>
            <a:r>
              <a:rPr sz="3000" kern="0" dirty="0">
                <a:solidFill>
                  <a:sysClr val="windowText" lastClr="000000"/>
                </a:solidFill>
                <a:latin typeface="Calibri"/>
                <a:cs typeface="Calibri"/>
              </a:rPr>
              <a:t>in</a:t>
            </a:r>
            <a:r>
              <a:rPr sz="3000" kern="0" spc="642" dirty="0">
                <a:solidFill>
                  <a:sysClr val="windowText" lastClr="000000"/>
                </a:solidFill>
                <a:latin typeface="Calibri"/>
                <a:cs typeface="Calibri"/>
              </a:rPr>
              <a:t> </a:t>
            </a:r>
            <a:r>
              <a:rPr sz="3000" kern="0" dirty="0">
                <a:solidFill>
                  <a:sysClr val="windowText" lastClr="000000"/>
                </a:solidFill>
                <a:latin typeface="Calibri"/>
                <a:cs typeface="Calibri"/>
              </a:rPr>
              <a:t>any</a:t>
            </a:r>
            <a:r>
              <a:rPr sz="3000" kern="0" spc="648" dirty="0">
                <a:solidFill>
                  <a:sysClr val="windowText" lastClr="000000"/>
                </a:solidFill>
                <a:latin typeface="Calibri"/>
                <a:cs typeface="Calibri"/>
              </a:rPr>
              <a:t> </a:t>
            </a:r>
            <a:r>
              <a:rPr sz="3000" kern="0" dirty="0">
                <a:solidFill>
                  <a:sysClr val="windowText" lastClr="000000"/>
                </a:solidFill>
                <a:latin typeface="Calibri"/>
                <a:cs typeface="Calibri"/>
              </a:rPr>
              <a:t>case,</a:t>
            </a:r>
            <a:r>
              <a:rPr sz="3000" kern="0" spc="648" dirty="0">
                <a:solidFill>
                  <a:sysClr val="windowText" lastClr="000000"/>
                </a:solidFill>
                <a:latin typeface="Calibri"/>
                <a:cs typeface="Calibri"/>
              </a:rPr>
              <a:t> </a:t>
            </a:r>
            <a:r>
              <a:rPr sz="3000" kern="0" spc="-12" dirty="0">
                <a:solidFill>
                  <a:sysClr val="windowText" lastClr="000000"/>
                </a:solidFill>
                <a:latin typeface="Calibri"/>
                <a:cs typeface="Calibri"/>
              </a:rPr>
              <a:t>period 	</a:t>
            </a:r>
            <a:r>
              <a:rPr sz="3000" kern="0" dirty="0">
                <a:solidFill>
                  <a:sysClr val="windowText" lastClr="000000"/>
                </a:solidFill>
                <a:latin typeface="Calibri"/>
                <a:cs typeface="Calibri"/>
              </a:rPr>
              <a:t>agreed</a:t>
            </a:r>
            <a:r>
              <a:rPr sz="3000" kern="0" spc="258" dirty="0">
                <a:solidFill>
                  <a:sysClr val="windowText" lastClr="000000"/>
                </a:solidFill>
                <a:latin typeface="Calibri"/>
                <a:cs typeface="Calibri"/>
              </a:rPr>
              <a:t> </a:t>
            </a:r>
            <a:r>
              <a:rPr sz="3000" kern="0" dirty="0">
                <a:solidFill>
                  <a:sysClr val="windowText" lastClr="000000"/>
                </a:solidFill>
                <a:latin typeface="Calibri"/>
                <a:cs typeface="Calibri"/>
              </a:rPr>
              <a:t>upon</a:t>
            </a:r>
            <a:r>
              <a:rPr sz="3000" kern="0" spc="258" dirty="0">
                <a:solidFill>
                  <a:sysClr val="windowText" lastClr="000000"/>
                </a:solidFill>
                <a:latin typeface="Calibri"/>
                <a:cs typeface="Calibri"/>
              </a:rPr>
              <a:t> </a:t>
            </a:r>
            <a:r>
              <a:rPr sz="3000" kern="0" dirty="0">
                <a:solidFill>
                  <a:sysClr val="windowText" lastClr="000000"/>
                </a:solidFill>
                <a:latin typeface="Calibri"/>
                <a:cs typeface="Calibri"/>
              </a:rPr>
              <a:t>between</a:t>
            </a:r>
            <a:r>
              <a:rPr sz="3000" kern="0" spc="275" dirty="0">
                <a:solidFill>
                  <a:sysClr val="windowText" lastClr="000000"/>
                </a:solidFill>
                <a:latin typeface="Calibri"/>
                <a:cs typeface="Calibri"/>
              </a:rPr>
              <a:t> </a:t>
            </a:r>
            <a:r>
              <a:rPr sz="3000" kern="0" dirty="0">
                <a:solidFill>
                  <a:sysClr val="windowText" lastClr="000000"/>
                </a:solidFill>
                <a:latin typeface="Calibri"/>
                <a:cs typeface="Calibri"/>
              </a:rPr>
              <a:t>the</a:t>
            </a:r>
            <a:r>
              <a:rPr sz="3000" kern="0" spc="264" dirty="0">
                <a:solidFill>
                  <a:sysClr val="windowText" lastClr="000000"/>
                </a:solidFill>
                <a:latin typeface="Calibri"/>
                <a:cs typeface="Calibri"/>
              </a:rPr>
              <a:t> </a:t>
            </a:r>
            <a:r>
              <a:rPr sz="3000" kern="0" dirty="0">
                <a:solidFill>
                  <a:sysClr val="windowText" lastClr="000000"/>
                </a:solidFill>
                <a:latin typeface="Calibri"/>
                <a:cs typeface="Calibri"/>
              </a:rPr>
              <a:t>supplier</a:t>
            </a:r>
            <a:r>
              <a:rPr sz="3000" kern="0" spc="270" dirty="0">
                <a:solidFill>
                  <a:sysClr val="windowText" lastClr="000000"/>
                </a:solidFill>
                <a:latin typeface="Calibri"/>
                <a:cs typeface="Calibri"/>
              </a:rPr>
              <a:t> </a:t>
            </a:r>
            <a:r>
              <a:rPr sz="3000" kern="0" dirty="0">
                <a:solidFill>
                  <a:sysClr val="windowText" lastClr="000000"/>
                </a:solidFill>
                <a:latin typeface="Calibri"/>
                <a:cs typeface="Calibri"/>
              </a:rPr>
              <a:t>and</a:t>
            </a:r>
            <a:r>
              <a:rPr sz="3000" kern="0" spc="258" dirty="0">
                <a:solidFill>
                  <a:sysClr val="windowText" lastClr="000000"/>
                </a:solidFill>
                <a:latin typeface="Calibri"/>
                <a:cs typeface="Calibri"/>
              </a:rPr>
              <a:t> </a:t>
            </a:r>
            <a:r>
              <a:rPr sz="3000" kern="0" dirty="0">
                <a:solidFill>
                  <a:sysClr val="windowText" lastClr="000000"/>
                </a:solidFill>
                <a:latin typeface="Calibri"/>
                <a:cs typeface="Calibri"/>
              </a:rPr>
              <a:t>the</a:t>
            </a:r>
            <a:r>
              <a:rPr sz="3000" kern="0" spc="264" dirty="0">
                <a:solidFill>
                  <a:sysClr val="windowText" lastClr="000000"/>
                </a:solidFill>
                <a:latin typeface="Calibri"/>
                <a:cs typeface="Calibri"/>
              </a:rPr>
              <a:t> </a:t>
            </a:r>
            <a:r>
              <a:rPr sz="3000" kern="0" dirty="0">
                <a:solidFill>
                  <a:sysClr val="windowText" lastClr="000000"/>
                </a:solidFill>
                <a:latin typeface="Calibri"/>
                <a:cs typeface="Calibri"/>
              </a:rPr>
              <a:t>buyer</a:t>
            </a:r>
            <a:r>
              <a:rPr sz="3000" kern="0" spc="270" dirty="0">
                <a:solidFill>
                  <a:sysClr val="windowText" lastClr="000000"/>
                </a:solidFill>
                <a:latin typeface="Calibri"/>
                <a:cs typeface="Calibri"/>
              </a:rPr>
              <a:t> </a:t>
            </a:r>
            <a:r>
              <a:rPr sz="3000" kern="0" dirty="0">
                <a:solidFill>
                  <a:sysClr val="windowText" lastClr="000000"/>
                </a:solidFill>
                <a:latin typeface="Calibri"/>
                <a:cs typeface="Calibri"/>
              </a:rPr>
              <a:t>in</a:t>
            </a:r>
            <a:r>
              <a:rPr sz="3000" kern="0" spc="258" dirty="0">
                <a:solidFill>
                  <a:sysClr val="windowText" lastClr="000000"/>
                </a:solidFill>
                <a:latin typeface="Calibri"/>
                <a:cs typeface="Calibri"/>
              </a:rPr>
              <a:t> </a:t>
            </a:r>
            <a:r>
              <a:rPr sz="3000" kern="0" spc="-12" dirty="0">
                <a:solidFill>
                  <a:sysClr val="windowText" lastClr="000000"/>
                </a:solidFill>
                <a:latin typeface="Calibri"/>
                <a:cs typeface="Calibri"/>
              </a:rPr>
              <a:t>writing 	</a:t>
            </a:r>
            <a:r>
              <a:rPr sz="3000" kern="0" dirty="0">
                <a:solidFill>
                  <a:sysClr val="windowText" lastClr="000000"/>
                </a:solidFill>
                <a:latin typeface="Calibri"/>
                <a:cs typeface="Calibri"/>
              </a:rPr>
              <a:t>shall</a:t>
            </a:r>
            <a:r>
              <a:rPr sz="3000" kern="0" spc="702" dirty="0">
                <a:solidFill>
                  <a:sysClr val="windowText" lastClr="000000"/>
                </a:solidFill>
                <a:latin typeface="Calibri"/>
                <a:cs typeface="Calibri"/>
              </a:rPr>
              <a:t> </a:t>
            </a:r>
            <a:r>
              <a:rPr sz="3000" kern="0" dirty="0">
                <a:solidFill>
                  <a:sysClr val="windowText" lastClr="000000"/>
                </a:solidFill>
                <a:latin typeface="Calibri"/>
                <a:cs typeface="Calibri"/>
              </a:rPr>
              <a:t>not</a:t>
            </a:r>
            <a:r>
              <a:rPr sz="3000" kern="0" spc="708" dirty="0">
                <a:solidFill>
                  <a:sysClr val="windowText" lastClr="000000"/>
                </a:solidFill>
                <a:latin typeface="Calibri"/>
                <a:cs typeface="Calibri"/>
              </a:rPr>
              <a:t> </a:t>
            </a:r>
            <a:r>
              <a:rPr sz="3000" kern="0" dirty="0">
                <a:solidFill>
                  <a:sysClr val="windowText" lastClr="000000"/>
                </a:solidFill>
                <a:latin typeface="Calibri"/>
                <a:cs typeface="Calibri"/>
              </a:rPr>
              <a:t>exceed</a:t>
            </a:r>
            <a:r>
              <a:rPr sz="3000" kern="0" spc="720" dirty="0">
                <a:solidFill>
                  <a:sysClr val="windowText" lastClr="000000"/>
                </a:solidFill>
                <a:latin typeface="Calibri"/>
                <a:cs typeface="Calibri"/>
              </a:rPr>
              <a:t> </a:t>
            </a:r>
            <a:r>
              <a:rPr sz="3000" kern="0" dirty="0">
                <a:solidFill>
                  <a:sysClr val="windowText" lastClr="000000"/>
                </a:solidFill>
                <a:latin typeface="Calibri"/>
                <a:cs typeface="Calibri"/>
              </a:rPr>
              <a:t>45</a:t>
            </a:r>
            <a:r>
              <a:rPr sz="3000" kern="0" spc="696" dirty="0">
                <a:solidFill>
                  <a:sysClr val="windowText" lastClr="000000"/>
                </a:solidFill>
                <a:latin typeface="Calibri"/>
                <a:cs typeface="Calibri"/>
              </a:rPr>
              <a:t> </a:t>
            </a:r>
            <a:r>
              <a:rPr sz="3000" kern="0" dirty="0">
                <a:solidFill>
                  <a:sysClr val="windowText" lastClr="000000"/>
                </a:solidFill>
                <a:latin typeface="Calibri"/>
                <a:cs typeface="Calibri"/>
              </a:rPr>
              <a:t>days</a:t>
            </a:r>
            <a:r>
              <a:rPr sz="3000" kern="0" spc="708" dirty="0">
                <a:solidFill>
                  <a:sysClr val="windowText" lastClr="000000"/>
                </a:solidFill>
                <a:latin typeface="Calibri"/>
                <a:cs typeface="Calibri"/>
              </a:rPr>
              <a:t> </a:t>
            </a:r>
            <a:r>
              <a:rPr sz="3000" kern="0" dirty="0">
                <a:solidFill>
                  <a:sysClr val="windowText" lastClr="000000"/>
                </a:solidFill>
                <a:latin typeface="Calibri"/>
                <a:cs typeface="Calibri"/>
              </a:rPr>
              <a:t>from</a:t>
            </a:r>
            <a:r>
              <a:rPr sz="3000" kern="0" spc="702" dirty="0">
                <a:solidFill>
                  <a:sysClr val="windowText" lastClr="000000"/>
                </a:solidFill>
                <a:latin typeface="Calibri"/>
                <a:cs typeface="Calibri"/>
              </a:rPr>
              <a:t> </a:t>
            </a:r>
            <a:r>
              <a:rPr sz="3000" kern="0" dirty="0">
                <a:solidFill>
                  <a:sysClr val="windowText" lastClr="000000"/>
                </a:solidFill>
                <a:latin typeface="Calibri"/>
                <a:cs typeface="Calibri"/>
              </a:rPr>
              <a:t>the</a:t>
            </a:r>
            <a:r>
              <a:rPr sz="3000" kern="0" spc="702" dirty="0">
                <a:solidFill>
                  <a:sysClr val="windowText" lastClr="000000"/>
                </a:solidFill>
                <a:latin typeface="Calibri"/>
                <a:cs typeface="Calibri"/>
              </a:rPr>
              <a:t> </a:t>
            </a:r>
            <a:r>
              <a:rPr sz="3000" b="1" u="sng" kern="0" dirty="0">
                <a:solidFill>
                  <a:sysClr val="windowText" lastClr="000000"/>
                </a:solidFill>
                <a:uFill>
                  <a:solidFill>
                    <a:srgbClr val="000000"/>
                  </a:solidFill>
                </a:uFill>
                <a:latin typeface="Calibri"/>
                <a:cs typeface="Calibri"/>
              </a:rPr>
              <a:t>day</a:t>
            </a:r>
            <a:r>
              <a:rPr sz="3000" b="1" u="sng" kern="0" spc="714" dirty="0">
                <a:solidFill>
                  <a:sysClr val="windowText" lastClr="000000"/>
                </a:solidFill>
                <a:uFill>
                  <a:solidFill>
                    <a:srgbClr val="000000"/>
                  </a:solidFill>
                </a:uFill>
                <a:latin typeface="Calibri"/>
                <a:cs typeface="Calibri"/>
              </a:rPr>
              <a:t> </a:t>
            </a:r>
            <a:r>
              <a:rPr sz="3000" b="1" u="sng" kern="0" dirty="0">
                <a:solidFill>
                  <a:sysClr val="windowText" lastClr="000000"/>
                </a:solidFill>
                <a:uFill>
                  <a:solidFill>
                    <a:srgbClr val="000000"/>
                  </a:solidFill>
                </a:uFill>
                <a:latin typeface="Calibri"/>
                <a:cs typeface="Calibri"/>
              </a:rPr>
              <a:t>of</a:t>
            </a:r>
            <a:r>
              <a:rPr sz="3000" b="1" u="sng" kern="0" spc="720" dirty="0">
                <a:solidFill>
                  <a:sysClr val="windowText" lastClr="000000"/>
                </a:solidFill>
                <a:uFill>
                  <a:solidFill>
                    <a:srgbClr val="000000"/>
                  </a:solidFill>
                </a:uFill>
                <a:latin typeface="Calibri"/>
                <a:cs typeface="Calibri"/>
              </a:rPr>
              <a:t> </a:t>
            </a:r>
            <a:r>
              <a:rPr sz="3000" b="1" u="sng" kern="0" dirty="0">
                <a:solidFill>
                  <a:sysClr val="windowText" lastClr="000000"/>
                </a:solidFill>
                <a:uFill>
                  <a:solidFill>
                    <a:srgbClr val="000000"/>
                  </a:solidFill>
                </a:uFill>
                <a:latin typeface="Calibri"/>
                <a:cs typeface="Calibri"/>
              </a:rPr>
              <a:t>acceptance</a:t>
            </a:r>
            <a:r>
              <a:rPr sz="3000" b="1" kern="0" spc="720" dirty="0">
                <a:solidFill>
                  <a:sysClr val="windowText" lastClr="000000"/>
                </a:solidFill>
                <a:latin typeface="Calibri"/>
                <a:cs typeface="Calibri"/>
              </a:rPr>
              <a:t> </a:t>
            </a:r>
            <a:r>
              <a:rPr sz="3000" kern="0" spc="-30" dirty="0">
                <a:solidFill>
                  <a:sysClr val="windowText" lastClr="000000"/>
                </a:solidFill>
                <a:latin typeface="Calibri"/>
                <a:cs typeface="Calibri"/>
              </a:rPr>
              <a:t>or 	</a:t>
            </a:r>
            <a:r>
              <a:rPr sz="3000" kern="0" dirty="0">
                <a:solidFill>
                  <a:sysClr val="windowText" lastClr="000000"/>
                </a:solidFill>
                <a:latin typeface="Calibri"/>
                <a:cs typeface="Calibri"/>
              </a:rPr>
              <a:t>deemed</a:t>
            </a:r>
            <a:r>
              <a:rPr sz="3000" kern="0" spc="-78" dirty="0">
                <a:solidFill>
                  <a:sysClr val="windowText" lastClr="000000"/>
                </a:solidFill>
                <a:latin typeface="Calibri"/>
                <a:cs typeface="Calibri"/>
              </a:rPr>
              <a:t> </a:t>
            </a:r>
            <a:r>
              <a:rPr sz="3000" kern="0" spc="-12" dirty="0">
                <a:solidFill>
                  <a:sysClr val="windowText" lastClr="000000"/>
                </a:solidFill>
                <a:latin typeface="Calibri"/>
                <a:cs typeface="Calibri"/>
              </a:rPr>
              <a:t>acceptance.</a:t>
            </a:r>
            <a:endParaRPr sz="3000" kern="0">
              <a:solidFill>
                <a:sysClr val="windowText" lastClr="000000"/>
              </a:solidFill>
              <a:latin typeface="Calibri"/>
              <a:cs typeface="Calibri"/>
            </a:endParaRPr>
          </a:p>
          <a:p>
            <a:pPr marL="560831" marR="7620" indent="-546354" algn="just" defTabSz="1097280">
              <a:spcBef>
                <a:spcPts val="846"/>
              </a:spcBef>
              <a:buClr>
                <a:srgbClr val="E97031"/>
              </a:buClr>
              <a:buFontTx/>
              <a:buAutoNum type="alphaLcParenR"/>
              <a:tabLst>
                <a:tab pos="563880" algn="l"/>
              </a:tabLst>
            </a:pPr>
            <a:r>
              <a:rPr sz="3000" kern="0" dirty="0">
                <a:solidFill>
                  <a:sysClr val="windowText" lastClr="000000"/>
                </a:solidFill>
                <a:latin typeface="Calibri"/>
                <a:cs typeface="Calibri"/>
              </a:rPr>
              <a:t>Before</a:t>
            </a:r>
            <a:r>
              <a:rPr sz="3000" kern="0" spc="294" dirty="0">
                <a:solidFill>
                  <a:sysClr val="windowText" lastClr="000000"/>
                </a:solidFill>
                <a:latin typeface="Calibri"/>
                <a:cs typeface="Calibri"/>
              </a:rPr>
              <a:t>  </a:t>
            </a:r>
            <a:r>
              <a:rPr sz="3000" kern="0" dirty="0">
                <a:solidFill>
                  <a:sysClr val="windowText" lastClr="000000"/>
                </a:solidFill>
                <a:latin typeface="Calibri"/>
                <a:cs typeface="Calibri"/>
              </a:rPr>
              <a:t>the</a:t>
            </a:r>
            <a:r>
              <a:rPr sz="3000" kern="0" spc="294" dirty="0">
                <a:solidFill>
                  <a:sysClr val="windowText" lastClr="000000"/>
                </a:solidFill>
                <a:latin typeface="Calibri"/>
                <a:cs typeface="Calibri"/>
              </a:rPr>
              <a:t>  </a:t>
            </a:r>
            <a:r>
              <a:rPr sz="3000" b="1" u="sng" kern="0" dirty="0">
                <a:solidFill>
                  <a:sysClr val="windowText" lastClr="000000"/>
                </a:solidFill>
                <a:uFill>
                  <a:solidFill>
                    <a:srgbClr val="000000"/>
                  </a:solidFill>
                </a:uFill>
                <a:latin typeface="Calibri"/>
                <a:cs typeface="Calibri"/>
              </a:rPr>
              <a:t>appointed</a:t>
            </a:r>
            <a:r>
              <a:rPr sz="3000" b="1" u="sng" kern="0" spc="294" dirty="0">
                <a:solidFill>
                  <a:sysClr val="windowText" lastClr="000000"/>
                </a:solidFill>
                <a:uFill>
                  <a:solidFill>
                    <a:srgbClr val="000000"/>
                  </a:solidFill>
                </a:uFill>
                <a:latin typeface="Calibri"/>
                <a:cs typeface="Calibri"/>
              </a:rPr>
              <a:t>  </a:t>
            </a:r>
            <a:r>
              <a:rPr sz="3000" b="1" u="sng" kern="0" dirty="0">
                <a:solidFill>
                  <a:sysClr val="windowText" lastClr="000000"/>
                </a:solidFill>
                <a:uFill>
                  <a:solidFill>
                    <a:srgbClr val="000000"/>
                  </a:solidFill>
                </a:uFill>
                <a:latin typeface="Calibri"/>
                <a:cs typeface="Calibri"/>
              </a:rPr>
              <a:t>day</a:t>
            </a:r>
            <a:r>
              <a:rPr sz="3000" kern="0" dirty="0">
                <a:solidFill>
                  <a:sysClr val="windowText" lastClr="000000"/>
                </a:solidFill>
                <a:latin typeface="Calibri"/>
                <a:cs typeface="Calibri"/>
              </a:rPr>
              <a:t>,</a:t>
            </a:r>
            <a:r>
              <a:rPr sz="3000" kern="0" spc="288" dirty="0">
                <a:solidFill>
                  <a:sysClr val="windowText" lastClr="000000"/>
                </a:solidFill>
                <a:latin typeface="Calibri"/>
                <a:cs typeface="Calibri"/>
              </a:rPr>
              <a:t>  </a:t>
            </a:r>
            <a:r>
              <a:rPr sz="3000" b="1" kern="0" dirty="0">
                <a:solidFill>
                  <a:sysClr val="windowText" lastClr="000000"/>
                </a:solidFill>
                <a:latin typeface="Calibri"/>
                <a:cs typeface="Calibri"/>
              </a:rPr>
              <a:t>(where</a:t>
            </a:r>
            <a:r>
              <a:rPr sz="3000" b="1" kern="0" spc="294" dirty="0">
                <a:solidFill>
                  <a:sysClr val="windowText" lastClr="000000"/>
                </a:solidFill>
                <a:latin typeface="Calibri"/>
                <a:cs typeface="Calibri"/>
              </a:rPr>
              <a:t>  </a:t>
            </a:r>
            <a:r>
              <a:rPr sz="3000" b="1" kern="0" dirty="0">
                <a:solidFill>
                  <a:sysClr val="windowText" lastClr="000000"/>
                </a:solidFill>
                <a:latin typeface="Calibri"/>
                <a:cs typeface="Calibri"/>
              </a:rPr>
              <a:t>such</a:t>
            </a:r>
            <a:r>
              <a:rPr sz="3000" b="1" kern="0" spc="288" dirty="0">
                <a:solidFill>
                  <a:sysClr val="windowText" lastClr="000000"/>
                </a:solidFill>
                <a:latin typeface="Calibri"/>
                <a:cs typeface="Calibri"/>
              </a:rPr>
              <a:t>  </a:t>
            </a:r>
            <a:r>
              <a:rPr sz="3000" b="1" kern="0" dirty="0">
                <a:solidFill>
                  <a:sysClr val="windowText" lastClr="000000"/>
                </a:solidFill>
                <a:latin typeface="Calibri"/>
                <a:cs typeface="Calibri"/>
              </a:rPr>
              <a:t>agreement</a:t>
            </a:r>
            <a:r>
              <a:rPr sz="3000" b="1" kern="0" spc="288" dirty="0">
                <a:solidFill>
                  <a:sysClr val="windowText" lastClr="000000"/>
                </a:solidFill>
                <a:latin typeface="Calibri"/>
                <a:cs typeface="Calibri"/>
              </a:rPr>
              <a:t>  </a:t>
            </a:r>
            <a:r>
              <a:rPr sz="3000" b="1" kern="0" spc="-30" dirty="0">
                <a:solidFill>
                  <a:sysClr val="windowText" lastClr="000000"/>
                </a:solidFill>
                <a:latin typeface="Calibri"/>
                <a:cs typeface="Calibri"/>
              </a:rPr>
              <a:t>of 	</a:t>
            </a:r>
            <a:r>
              <a:rPr sz="3000" b="1" kern="0" dirty="0">
                <a:solidFill>
                  <a:sysClr val="windowText" lastClr="000000"/>
                </a:solidFill>
                <a:latin typeface="Calibri"/>
                <a:cs typeface="Calibri"/>
              </a:rPr>
              <a:t>payment</a:t>
            </a:r>
            <a:r>
              <a:rPr sz="3000" b="1" kern="0" spc="-78" dirty="0">
                <a:solidFill>
                  <a:sysClr val="windowText" lastClr="000000"/>
                </a:solidFill>
                <a:latin typeface="Calibri"/>
                <a:cs typeface="Calibri"/>
              </a:rPr>
              <a:t> </a:t>
            </a:r>
            <a:r>
              <a:rPr sz="3000" b="1" kern="0" dirty="0">
                <a:solidFill>
                  <a:sysClr val="windowText" lastClr="000000"/>
                </a:solidFill>
                <a:latin typeface="Calibri"/>
                <a:cs typeface="Calibri"/>
              </a:rPr>
              <a:t>is</a:t>
            </a:r>
            <a:r>
              <a:rPr sz="3000" b="1" kern="0" spc="-78" dirty="0">
                <a:solidFill>
                  <a:sysClr val="windowText" lastClr="000000"/>
                </a:solidFill>
                <a:latin typeface="Calibri"/>
                <a:cs typeface="Calibri"/>
              </a:rPr>
              <a:t> </a:t>
            </a:r>
            <a:r>
              <a:rPr sz="3000" b="1" kern="0" dirty="0">
                <a:solidFill>
                  <a:sysClr val="windowText" lastClr="000000"/>
                </a:solidFill>
                <a:latin typeface="Calibri"/>
                <a:cs typeface="Calibri"/>
              </a:rPr>
              <a:t>not</a:t>
            </a:r>
            <a:r>
              <a:rPr sz="3000" b="1" kern="0" spc="-78" dirty="0">
                <a:solidFill>
                  <a:sysClr val="windowText" lastClr="000000"/>
                </a:solidFill>
                <a:latin typeface="Calibri"/>
                <a:cs typeface="Calibri"/>
              </a:rPr>
              <a:t> </a:t>
            </a:r>
            <a:r>
              <a:rPr sz="3000" b="1" kern="0" spc="-12" dirty="0">
                <a:solidFill>
                  <a:sysClr val="windowText" lastClr="000000"/>
                </a:solidFill>
                <a:latin typeface="Calibri"/>
                <a:cs typeface="Calibri"/>
              </a:rPr>
              <a:t>available)</a:t>
            </a:r>
            <a:endParaRPr sz="3000" kern="0">
              <a:solidFill>
                <a:sysClr val="windowText" lastClr="000000"/>
              </a:solidFill>
              <a:latin typeface="Calibri"/>
              <a:cs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7667" y="120157"/>
            <a:ext cx="10264902" cy="1270348"/>
          </a:xfrm>
          <a:prstGeom prst="rect">
            <a:avLst/>
          </a:prstGeom>
        </p:spPr>
        <p:txBody>
          <a:bodyPr vert="horz" wrap="square" lIns="0" tIns="14478" rIns="0" bIns="0" rtlCol="0">
            <a:spAutoFit/>
          </a:bodyPr>
          <a:lstStyle/>
          <a:p>
            <a:pPr marL="15240" marR="6096" indent="762">
              <a:spcBef>
                <a:spcPts val="114"/>
              </a:spcBef>
              <a:tabLst>
                <a:tab pos="1223010" algn="l"/>
                <a:tab pos="2529840" algn="l"/>
                <a:tab pos="5173980" algn="l"/>
                <a:tab pos="5978652" algn="l"/>
                <a:tab pos="7044690" algn="l"/>
                <a:tab pos="8937498" algn="l"/>
                <a:tab pos="9803891" algn="l"/>
              </a:tabLst>
            </a:pPr>
            <a:r>
              <a:rPr sz="4080" u="none" spc="-30" dirty="0"/>
              <a:t>Due</a:t>
            </a:r>
            <a:r>
              <a:rPr sz="4080" u="none" dirty="0"/>
              <a:t>	</a:t>
            </a:r>
            <a:r>
              <a:rPr sz="4080" u="none" spc="-24" dirty="0"/>
              <a:t>date</a:t>
            </a:r>
            <a:r>
              <a:rPr sz="4080" u="none" dirty="0"/>
              <a:t>	</a:t>
            </a:r>
            <a:r>
              <a:rPr sz="4080" u="none" spc="-12" dirty="0"/>
              <a:t>calculating</a:t>
            </a:r>
            <a:r>
              <a:rPr sz="4080" u="none" dirty="0"/>
              <a:t>	</a:t>
            </a:r>
            <a:r>
              <a:rPr sz="4080" u="none" spc="-30" dirty="0"/>
              <a:t>as</a:t>
            </a:r>
            <a:r>
              <a:rPr sz="4080" u="none" dirty="0"/>
              <a:t>	</a:t>
            </a:r>
            <a:r>
              <a:rPr sz="4080" u="none" spc="-30" dirty="0"/>
              <a:t>per</a:t>
            </a:r>
            <a:r>
              <a:rPr sz="4080" u="none" dirty="0"/>
              <a:t>	</a:t>
            </a:r>
            <a:r>
              <a:rPr sz="4080" u="none" spc="-12" dirty="0"/>
              <a:t>section</a:t>
            </a:r>
            <a:r>
              <a:rPr sz="4080" u="none" dirty="0"/>
              <a:t>	</a:t>
            </a:r>
            <a:r>
              <a:rPr sz="4080" u="none" spc="-30" dirty="0"/>
              <a:t>15</a:t>
            </a:r>
            <a:r>
              <a:rPr sz="4080" u="none" dirty="0"/>
              <a:t>	</a:t>
            </a:r>
            <a:r>
              <a:rPr sz="4080" u="none" spc="-30" dirty="0"/>
              <a:t>of </a:t>
            </a:r>
            <a:r>
              <a:rPr sz="4080" u="none" dirty="0"/>
              <a:t>MSMED</a:t>
            </a:r>
            <a:r>
              <a:rPr sz="4080" u="none" spc="-48" dirty="0"/>
              <a:t> </a:t>
            </a:r>
            <a:r>
              <a:rPr sz="4080" u="none" dirty="0"/>
              <a:t>Act</a:t>
            </a:r>
            <a:r>
              <a:rPr sz="4080" u="none" spc="-42" dirty="0"/>
              <a:t> </a:t>
            </a:r>
            <a:r>
              <a:rPr sz="4080" u="none" dirty="0"/>
              <a:t>–</a:t>
            </a:r>
            <a:r>
              <a:rPr sz="4080" u="none" spc="-78" dirty="0"/>
              <a:t> </a:t>
            </a:r>
            <a:r>
              <a:rPr sz="4080" u="none" spc="-12" dirty="0"/>
              <a:t>Contd.</a:t>
            </a:r>
            <a:endParaRPr sz="4080"/>
          </a:p>
        </p:txBody>
      </p:sp>
      <p:sp>
        <p:nvSpPr>
          <p:cNvPr id="3" name="object 3"/>
          <p:cNvSpPr/>
          <p:nvPr/>
        </p:nvSpPr>
        <p:spPr>
          <a:xfrm>
            <a:off x="2045513" y="3581702"/>
            <a:ext cx="2057400" cy="2503932"/>
          </a:xfrm>
          <a:custGeom>
            <a:avLst/>
            <a:gdLst/>
            <a:ahLst/>
            <a:cxnLst/>
            <a:rect l="l" t="t" r="r" b="b"/>
            <a:pathLst>
              <a:path w="1714500" h="2086610">
                <a:moveTo>
                  <a:pt x="1543050" y="0"/>
                </a:moveTo>
                <a:lnTo>
                  <a:pt x="171450" y="0"/>
                </a:lnTo>
                <a:lnTo>
                  <a:pt x="125871" y="6124"/>
                </a:lnTo>
                <a:lnTo>
                  <a:pt x="84915" y="23407"/>
                </a:lnTo>
                <a:lnTo>
                  <a:pt x="50215" y="50215"/>
                </a:lnTo>
                <a:lnTo>
                  <a:pt x="23407" y="84915"/>
                </a:lnTo>
                <a:lnTo>
                  <a:pt x="6124" y="125871"/>
                </a:lnTo>
                <a:lnTo>
                  <a:pt x="0" y="171450"/>
                </a:lnTo>
                <a:lnTo>
                  <a:pt x="0" y="1914906"/>
                </a:lnTo>
                <a:lnTo>
                  <a:pt x="6124" y="1960484"/>
                </a:lnTo>
                <a:lnTo>
                  <a:pt x="23407" y="2001440"/>
                </a:lnTo>
                <a:lnTo>
                  <a:pt x="50215" y="2036140"/>
                </a:lnTo>
                <a:lnTo>
                  <a:pt x="84915" y="2062948"/>
                </a:lnTo>
                <a:lnTo>
                  <a:pt x="125871" y="2080231"/>
                </a:lnTo>
                <a:lnTo>
                  <a:pt x="171450" y="2086356"/>
                </a:lnTo>
                <a:lnTo>
                  <a:pt x="1543050" y="2086356"/>
                </a:lnTo>
                <a:lnTo>
                  <a:pt x="1588628" y="2080231"/>
                </a:lnTo>
                <a:lnTo>
                  <a:pt x="1629584" y="2062948"/>
                </a:lnTo>
                <a:lnTo>
                  <a:pt x="1664284" y="2036140"/>
                </a:lnTo>
                <a:lnTo>
                  <a:pt x="1691092" y="2001440"/>
                </a:lnTo>
                <a:lnTo>
                  <a:pt x="1708375" y="1960484"/>
                </a:lnTo>
                <a:lnTo>
                  <a:pt x="1714500" y="1914906"/>
                </a:lnTo>
                <a:lnTo>
                  <a:pt x="1714500" y="171450"/>
                </a:lnTo>
                <a:lnTo>
                  <a:pt x="1708375" y="125871"/>
                </a:lnTo>
                <a:lnTo>
                  <a:pt x="1691092" y="84915"/>
                </a:lnTo>
                <a:lnTo>
                  <a:pt x="1664284" y="50215"/>
                </a:lnTo>
                <a:lnTo>
                  <a:pt x="1629584" y="23407"/>
                </a:lnTo>
                <a:lnTo>
                  <a:pt x="1588628" y="6124"/>
                </a:lnTo>
                <a:lnTo>
                  <a:pt x="1543050" y="0"/>
                </a:lnTo>
                <a:close/>
              </a:path>
            </a:pathLst>
          </a:custGeom>
          <a:solidFill>
            <a:srgbClr val="145F82"/>
          </a:solidFill>
        </p:spPr>
        <p:txBody>
          <a:bodyPr wrap="square" lIns="0" tIns="0" rIns="0" bIns="0" rtlCol="0"/>
          <a:lstStyle/>
          <a:p>
            <a:pPr defTabSz="1097280"/>
            <a:endParaRPr sz="2160" kern="0">
              <a:solidFill>
                <a:sysClr val="windowText" lastClr="000000"/>
              </a:solidFill>
            </a:endParaRPr>
          </a:p>
        </p:txBody>
      </p:sp>
      <p:sp>
        <p:nvSpPr>
          <p:cNvPr id="4" name="object 4"/>
          <p:cNvSpPr txBox="1"/>
          <p:nvPr/>
        </p:nvSpPr>
        <p:spPr>
          <a:xfrm>
            <a:off x="2132033" y="4094534"/>
            <a:ext cx="1881378" cy="1405256"/>
          </a:xfrm>
          <a:prstGeom prst="rect">
            <a:avLst/>
          </a:prstGeom>
        </p:spPr>
        <p:txBody>
          <a:bodyPr vert="horz" wrap="square" lIns="0" tIns="45720" rIns="0" bIns="0" rtlCol="0">
            <a:spAutoFit/>
          </a:bodyPr>
          <a:lstStyle/>
          <a:p>
            <a:pPr marL="15240" marR="6096" indent="2286" algn="ctr" defTabSz="1097280">
              <a:lnSpc>
                <a:spcPct val="91700"/>
              </a:lnSpc>
              <a:spcBef>
                <a:spcPts val="360"/>
              </a:spcBef>
            </a:pPr>
            <a:r>
              <a:rPr sz="2400" kern="0" dirty="0">
                <a:solidFill>
                  <a:srgbClr val="FFFFFF"/>
                </a:solidFill>
                <a:latin typeface="Calibri"/>
                <a:cs typeface="Calibri"/>
              </a:rPr>
              <a:t>Whether</a:t>
            </a:r>
            <a:r>
              <a:rPr sz="2400" kern="0" spc="-90" dirty="0">
                <a:solidFill>
                  <a:srgbClr val="FFFFFF"/>
                </a:solidFill>
                <a:latin typeface="Calibri"/>
                <a:cs typeface="Calibri"/>
              </a:rPr>
              <a:t> </a:t>
            </a:r>
            <a:r>
              <a:rPr sz="2400" kern="0" spc="-30" dirty="0">
                <a:solidFill>
                  <a:srgbClr val="FFFFFF"/>
                </a:solidFill>
                <a:latin typeface="Calibri"/>
                <a:cs typeface="Calibri"/>
              </a:rPr>
              <a:t>the </a:t>
            </a:r>
            <a:r>
              <a:rPr sz="2400" kern="0" dirty="0">
                <a:solidFill>
                  <a:srgbClr val="FFFFFF"/>
                </a:solidFill>
                <a:latin typeface="Calibri"/>
                <a:cs typeface="Calibri"/>
              </a:rPr>
              <a:t>credit</a:t>
            </a:r>
            <a:r>
              <a:rPr sz="2400" kern="0" spc="-84" dirty="0">
                <a:solidFill>
                  <a:srgbClr val="FFFFFF"/>
                </a:solidFill>
                <a:latin typeface="Calibri"/>
                <a:cs typeface="Calibri"/>
              </a:rPr>
              <a:t> </a:t>
            </a:r>
            <a:r>
              <a:rPr sz="2400" kern="0" dirty="0">
                <a:solidFill>
                  <a:srgbClr val="FFFFFF"/>
                </a:solidFill>
                <a:latin typeface="Calibri"/>
                <a:cs typeface="Calibri"/>
              </a:rPr>
              <a:t>period</a:t>
            </a:r>
            <a:r>
              <a:rPr sz="2400" kern="0" spc="-78" dirty="0">
                <a:solidFill>
                  <a:srgbClr val="FFFFFF"/>
                </a:solidFill>
                <a:latin typeface="Calibri"/>
                <a:cs typeface="Calibri"/>
              </a:rPr>
              <a:t> </a:t>
            </a:r>
            <a:r>
              <a:rPr sz="2400" kern="0" spc="-30" dirty="0">
                <a:solidFill>
                  <a:srgbClr val="FFFFFF"/>
                </a:solidFill>
                <a:latin typeface="Calibri"/>
                <a:cs typeface="Calibri"/>
              </a:rPr>
              <a:t>is </a:t>
            </a:r>
            <a:r>
              <a:rPr sz="2400" kern="0" dirty="0">
                <a:solidFill>
                  <a:srgbClr val="FFFFFF"/>
                </a:solidFill>
                <a:latin typeface="Calibri"/>
                <a:cs typeface="Calibri"/>
              </a:rPr>
              <a:t>agreed</a:t>
            </a:r>
            <a:r>
              <a:rPr sz="2400" kern="0" spc="-108" dirty="0">
                <a:solidFill>
                  <a:srgbClr val="FFFFFF"/>
                </a:solidFill>
                <a:latin typeface="Calibri"/>
                <a:cs typeface="Calibri"/>
              </a:rPr>
              <a:t> </a:t>
            </a:r>
            <a:r>
              <a:rPr sz="2400" kern="0" spc="-30" dirty="0">
                <a:solidFill>
                  <a:srgbClr val="FFFFFF"/>
                </a:solidFill>
                <a:latin typeface="Calibri"/>
                <a:cs typeface="Calibri"/>
              </a:rPr>
              <a:t>in </a:t>
            </a:r>
            <a:r>
              <a:rPr sz="2400" kern="0" spc="-12" dirty="0">
                <a:solidFill>
                  <a:srgbClr val="FFFFFF"/>
                </a:solidFill>
                <a:latin typeface="Calibri"/>
                <a:cs typeface="Calibri"/>
              </a:rPr>
              <a:t>writing?</a:t>
            </a:r>
            <a:endParaRPr sz="2400" kern="0">
              <a:solidFill>
                <a:sysClr val="windowText" lastClr="000000"/>
              </a:solidFill>
              <a:latin typeface="Calibri"/>
              <a:cs typeface="Calibri"/>
            </a:endParaRPr>
          </a:p>
        </p:txBody>
      </p:sp>
      <p:grpSp>
        <p:nvGrpSpPr>
          <p:cNvPr id="5" name="object 5"/>
          <p:cNvGrpSpPr/>
          <p:nvPr/>
        </p:nvGrpSpPr>
        <p:grpSpPr>
          <a:xfrm>
            <a:off x="4091478" y="3354477"/>
            <a:ext cx="2226564" cy="1489710"/>
            <a:chOff x="1885565" y="2795397"/>
            <a:chExt cx="1855470" cy="1241425"/>
          </a:xfrm>
        </p:grpSpPr>
        <p:sp>
          <p:nvSpPr>
            <p:cNvPr id="6" name="object 6"/>
            <p:cNvSpPr/>
            <p:nvPr/>
          </p:nvSpPr>
          <p:spPr>
            <a:xfrm>
              <a:off x="1895090" y="3252624"/>
              <a:ext cx="829944" cy="774700"/>
            </a:xfrm>
            <a:custGeom>
              <a:avLst/>
              <a:gdLst/>
              <a:ahLst/>
              <a:cxnLst/>
              <a:rect l="l" t="t" r="r" b="b"/>
              <a:pathLst>
                <a:path w="829944" h="774700">
                  <a:moveTo>
                    <a:pt x="0" y="774547"/>
                  </a:moveTo>
                  <a:lnTo>
                    <a:pt x="829754" y="0"/>
                  </a:lnTo>
                </a:path>
              </a:pathLst>
            </a:custGeom>
            <a:ln w="19050">
              <a:solidFill>
                <a:srgbClr val="0E4A66"/>
              </a:solidFill>
            </a:ln>
          </p:spPr>
          <p:txBody>
            <a:bodyPr wrap="square" lIns="0" tIns="0" rIns="0" bIns="0" rtlCol="0"/>
            <a:lstStyle/>
            <a:p>
              <a:pPr defTabSz="1097280"/>
              <a:endParaRPr sz="2160" kern="0">
                <a:solidFill>
                  <a:sysClr val="windowText" lastClr="000000"/>
                </a:solidFill>
              </a:endParaRPr>
            </a:p>
          </p:txBody>
        </p:sp>
        <p:sp>
          <p:nvSpPr>
            <p:cNvPr id="7" name="object 7"/>
            <p:cNvSpPr/>
            <p:nvPr/>
          </p:nvSpPr>
          <p:spPr>
            <a:xfrm>
              <a:off x="2725673" y="2804922"/>
              <a:ext cx="1005840" cy="897890"/>
            </a:xfrm>
            <a:custGeom>
              <a:avLst/>
              <a:gdLst/>
              <a:ahLst/>
              <a:cxnLst/>
              <a:rect l="l" t="t" r="r" b="b"/>
              <a:pathLst>
                <a:path w="1005839" h="897889">
                  <a:moveTo>
                    <a:pt x="916076" y="0"/>
                  </a:moveTo>
                  <a:lnTo>
                    <a:pt x="89763" y="0"/>
                  </a:lnTo>
                  <a:lnTo>
                    <a:pt x="54821" y="7053"/>
                  </a:lnTo>
                  <a:lnTo>
                    <a:pt x="26289" y="26288"/>
                  </a:lnTo>
                  <a:lnTo>
                    <a:pt x="7053" y="54821"/>
                  </a:lnTo>
                  <a:lnTo>
                    <a:pt x="0" y="89763"/>
                  </a:lnTo>
                  <a:lnTo>
                    <a:pt x="0" y="807872"/>
                  </a:lnTo>
                  <a:lnTo>
                    <a:pt x="7053" y="842814"/>
                  </a:lnTo>
                  <a:lnTo>
                    <a:pt x="26289" y="871346"/>
                  </a:lnTo>
                  <a:lnTo>
                    <a:pt x="54821" y="890582"/>
                  </a:lnTo>
                  <a:lnTo>
                    <a:pt x="89763" y="897635"/>
                  </a:lnTo>
                  <a:lnTo>
                    <a:pt x="916076" y="897635"/>
                  </a:lnTo>
                  <a:lnTo>
                    <a:pt x="951018" y="890582"/>
                  </a:lnTo>
                  <a:lnTo>
                    <a:pt x="979551" y="871346"/>
                  </a:lnTo>
                  <a:lnTo>
                    <a:pt x="998786" y="842814"/>
                  </a:lnTo>
                  <a:lnTo>
                    <a:pt x="1005840" y="807872"/>
                  </a:lnTo>
                  <a:lnTo>
                    <a:pt x="1005840" y="89763"/>
                  </a:lnTo>
                  <a:lnTo>
                    <a:pt x="998786" y="54821"/>
                  </a:lnTo>
                  <a:lnTo>
                    <a:pt x="979551" y="26288"/>
                  </a:lnTo>
                  <a:lnTo>
                    <a:pt x="951018" y="7053"/>
                  </a:lnTo>
                  <a:lnTo>
                    <a:pt x="916076" y="0"/>
                  </a:lnTo>
                  <a:close/>
                </a:path>
              </a:pathLst>
            </a:custGeom>
            <a:solidFill>
              <a:srgbClr val="145F82"/>
            </a:solidFill>
          </p:spPr>
          <p:txBody>
            <a:bodyPr wrap="square" lIns="0" tIns="0" rIns="0" bIns="0" rtlCol="0"/>
            <a:lstStyle/>
            <a:p>
              <a:pPr defTabSz="1097280"/>
              <a:endParaRPr sz="2160" kern="0">
                <a:solidFill>
                  <a:sysClr val="windowText" lastClr="000000"/>
                </a:solidFill>
              </a:endParaRPr>
            </a:p>
          </p:txBody>
        </p:sp>
        <p:sp>
          <p:nvSpPr>
            <p:cNvPr id="8" name="object 8"/>
            <p:cNvSpPr/>
            <p:nvPr/>
          </p:nvSpPr>
          <p:spPr>
            <a:xfrm>
              <a:off x="2725673" y="2804922"/>
              <a:ext cx="1005840" cy="897890"/>
            </a:xfrm>
            <a:custGeom>
              <a:avLst/>
              <a:gdLst/>
              <a:ahLst/>
              <a:cxnLst/>
              <a:rect l="l" t="t" r="r" b="b"/>
              <a:pathLst>
                <a:path w="1005839" h="897889">
                  <a:moveTo>
                    <a:pt x="0" y="89763"/>
                  </a:moveTo>
                  <a:lnTo>
                    <a:pt x="7053" y="54821"/>
                  </a:lnTo>
                  <a:lnTo>
                    <a:pt x="26289" y="26288"/>
                  </a:lnTo>
                  <a:lnTo>
                    <a:pt x="54821" y="7053"/>
                  </a:lnTo>
                  <a:lnTo>
                    <a:pt x="89763" y="0"/>
                  </a:lnTo>
                  <a:lnTo>
                    <a:pt x="916076" y="0"/>
                  </a:lnTo>
                  <a:lnTo>
                    <a:pt x="951018" y="7053"/>
                  </a:lnTo>
                  <a:lnTo>
                    <a:pt x="979551" y="26288"/>
                  </a:lnTo>
                  <a:lnTo>
                    <a:pt x="998786" y="54821"/>
                  </a:lnTo>
                  <a:lnTo>
                    <a:pt x="1005840" y="89763"/>
                  </a:lnTo>
                  <a:lnTo>
                    <a:pt x="1005840" y="807872"/>
                  </a:lnTo>
                  <a:lnTo>
                    <a:pt x="998786" y="842814"/>
                  </a:lnTo>
                  <a:lnTo>
                    <a:pt x="979551" y="871346"/>
                  </a:lnTo>
                  <a:lnTo>
                    <a:pt x="951018" y="890582"/>
                  </a:lnTo>
                  <a:lnTo>
                    <a:pt x="916076" y="897635"/>
                  </a:lnTo>
                  <a:lnTo>
                    <a:pt x="89763" y="897635"/>
                  </a:lnTo>
                  <a:lnTo>
                    <a:pt x="54821" y="890582"/>
                  </a:lnTo>
                  <a:lnTo>
                    <a:pt x="26289" y="871346"/>
                  </a:lnTo>
                  <a:lnTo>
                    <a:pt x="7053" y="842814"/>
                  </a:lnTo>
                  <a:lnTo>
                    <a:pt x="0" y="807872"/>
                  </a:lnTo>
                  <a:lnTo>
                    <a:pt x="0" y="89763"/>
                  </a:lnTo>
                  <a:close/>
                </a:path>
              </a:pathLst>
            </a:custGeom>
            <a:ln w="19049">
              <a:solidFill>
                <a:srgbClr val="FFFFFF"/>
              </a:solidFill>
            </a:ln>
          </p:spPr>
          <p:txBody>
            <a:bodyPr wrap="square" lIns="0" tIns="0" rIns="0" bIns="0" rtlCol="0"/>
            <a:lstStyle/>
            <a:p>
              <a:pPr defTabSz="1097280"/>
              <a:endParaRPr sz="2160" kern="0">
                <a:solidFill>
                  <a:sysClr val="windowText" lastClr="000000"/>
                </a:solidFill>
              </a:endParaRPr>
            </a:p>
          </p:txBody>
        </p:sp>
      </p:grpSp>
      <p:sp>
        <p:nvSpPr>
          <p:cNvPr id="9" name="object 9"/>
          <p:cNvSpPr txBox="1"/>
          <p:nvPr/>
        </p:nvSpPr>
        <p:spPr>
          <a:xfrm>
            <a:off x="5497052" y="3679470"/>
            <a:ext cx="409194" cy="365485"/>
          </a:xfrm>
          <a:prstGeom prst="rect">
            <a:avLst/>
          </a:prstGeom>
        </p:spPr>
        <p:txBody>
          <a:bodyPr vert="horz" wrap="square" lIns="0" tIns="14478" rIns="0" bIns="0" rtlCol="0">
            <a:spAutoFit/>
          </a:bodyPr>
          <a:lstStyle/>
          <a:p>
            <a:pPr marL="15240" defTabSz="1097280">
              <a:spcBef>
                <a:spcPts val="114"/>
              </a:spcBef>
            </a:pPr>
            <a:r>
              <a:rPr sz="2280" kern="0" spc="-42" dirty="0">
                <a:solidFill>
                  <a:srgbClr val="FFFFFF"/>
                </a:solidFill>
                <a:latin typeface="Calibri"/>
                <a:cs typeface="Calibri"/>
              </a:rPr>
              <a:t>Yes</a:t>
            </a:r>
            <a:endParaRPr sz="2280" kern="0">
              <a:solidFill>
                <a:sysClr val="windowText" lastClr="000000"/>
              </a:solidFill>
              <a:latin typeface="Calibri"/>
              <a:cs typeface="Calibri"/>
            </a:endParaRPr>
          </a:p>
        </p:txBody>
      </p:sp>
      <p:grpSp>
        <p:nvGrpSpPr>
          <p:cNvPr id="10" name="object 10"/>
          <p:cNvGrpSpPr/>
          <p:nvPr/>
        </p:nvGrpSpPr>
        <p:grpSpPr>
          <a:xfrm>
            <a:off x="6293865" y="2734513"/>
            <a:ext cx="3239262" cy="1180338"/>
            <a:chOff x="3720887" y="2278760"/>
            <a:chExt cx="2699385" cy="983615"/>
          </a:xfrm>
        </p:grpSpPr>
        <p:sp>
          <p:nvSpPr>
            <p:cNvPr id="11" name="object 11"/>
            <p:cNvSpPr/>
            <p:nvPr/>
          </p:nvSpPr>
          <p:spPr>
            <a:xfrm>
              <a:off x="3730412" y="2736273"/>
              <a:ext cx="718820" cy="516890"/>
            </a:xfrm>
            <a:custGeom>
              <a:avLst/>
              <a:gdLst/>
              <a:ahLst/>
              <a:cxnLst/>
              <a:rect l="l" t="t" r="r" b="b"/>
              <a:pathLst>
                <a:path w="718820" h="516889">
                  <a:moveTo>
                    <a:pt x="0" y="516356"/>
                  </a:moveTo>
                  <a:lnTo>
                    <a:pt x="718413" y="0"/>
                  </a:lnTo>
                </a:path>
              </a:pathLst>
            </a:custGeom>
            <a:ln w="19050">
              <a:solidFill>
                <a:srgbClr val="125575"/>
              </a:solidFill>
            </a:ln>
          </p:spPr>
          <p:txBody>
            <a:bodyPr wrap="square" lIns="0" tIns="0" rIns="0" bIns="0" rtlCol="0"/>
            <a:lstStyle/>
            <a:p>
              <a:pPr defTabSz="1097280"/>
              <a:endParaRPr sz="2160" kern="0">
                <a:solidFill>
                  <a:sysClr val="windowText" lastClr="000000"/>
                </a:solidFill>
              </a:endParaRPr>
            </a:p>
          </p:txBody>
        </p:sp>
        <p:sp>
          <p:nvSpPr>
            <p:cNvPr id="12" name="object 12"/>
            <p:cNvSpPr/>
            <p:nvPr/>
          </p:nvSpPr>
          <p:spPr>
            <a:xfrm>
              <a:off x="4449318" y="2288285"/>
              <a:ext cx="1961514" cy="897890"/>
            </a:xfrm>
            <a:custGeom>
              <a:avLst/>
              <a:gdLst/>
              <a:ahLst/>
              <a:cxnLst/>
              <a:rect l="l" t="t" r="r" b="b"/>
              <a:pathLst>
                <a:path w="1961514" h="897889">
                  <a:moveTo>
                    <a:pt x="1871624" y="0"/>
                  </a:moveTo>
                  <a:lnTo>
                    <a:pt x="89763" y="0"/>
                  </a:lnTo>
                  <a:lnTo>
                    <a:pt x="54821" y="7053"/>
                  </a:lnTo>
                  <a:lnTo>
                    <a:pt x="26289" y="26288"/>
                  </a:lnTo>
                  <a:lnTo>
                    <a:pt x="7053" y="54821"/>
                  </a:lnTo>
                  <a:lnTo>
                    <a:pt x="0" y="89763"/>
                  </a:lnTo>
                  <a:lnTo>
                    <a:pt x="0" y="807872"/>
                  </a:lnTo>
                  <a:lnTo>
                    <a:pt x="7053" y="842814"/>
                  </a:lnTo>
                  <a:lnTo>
                    <a:pt x="26289" y="871346"/>
                  </a:lnTo>
                  <a:lnTo>
                    <a:pt x="54821" y="890582"/>
                  </a:lnTo>
                  <a:lnTo>
                    <a:pt x="89763" y="897635"/>
                  </a:lnTo>
                  <a:lnTo>
                    <a:pt x="1871624" y="897635"/>
                  </a:lnTo>
                  <a:lnTo>
                    <a:pt x="1906566" y="890582"/>
                  </a:lnTo>
                  <a:lnTo>
                    <a:pt x="1935099" y="871346"/>
                  </a:lnTo>
                  <a:lnTo>
                    <a:pt x="1954334" y="842814"/>
                  </a:lnTo>
                  <a:lnTo>
                    <a:pt x="1961388" y="807872"/>
                  </a:lnTo>
                  <a:lnTo>
                    <a:pt x="1961388" y="89763"/>
                  </a:lnTo>
                  <a:lnTo>
                    <a:pt x="1954334" y="54821"/>
                  </a:lnTo>
                  <a:lnTo>
                    <a:pt x="1935099" y="26288"/>
                  </a:lnTo>
                  <a:lnTo>
                    <a:pt x="1906566" y="7053"/>
                  </a:lnTo>
                  <a:lnTo>
                    <a:pt x="1871624" y="0"/>
                  </a:lnTo>
                  <a:close/>
                </a:path>
              </a:pathLst>
            </a:custGeom>
            <a:solidFill>
              <a:srgbClr val="145F82"/>
            </a:solidFill>
          </p:spPr>
          <p:txBody>
            <a:bodyPr wrap="square" lIns="0" tIns="0" rIns="0" bIns="0" rtlCol="0"/>
            <a:lstStyle/>
            <a:p>
              <a:pPr defTabSz="1097280"/>
              <a:endParaRPr sz="2160" kern="0">
                <a:solidFill>
                  <a:sysClr val="windowText" lastClr="000000"/>
                </a:solidFill>
              </a:endParaRPr>
            </a:p>
          </p:txBody>
        </p:sp>
        <p:sp>
          <p:nvSpPr>
            <p:cNvPr id="13" name="object 13"/>
            <p:cNvSpPr/>
            <p:nvPr/>
          </p:nvSpPr>
          <p:spPr>
            <a:xfrm>
              <a:off x="4449318" y="2288285"/>
              <a:ext cx="1961514" cy="897890"/>
            </a:xfrm>
            <a:custGeom>
              <a:avLst/>
              <a:gdLst/>
              <a:ahLst/>
              <a:cxnLst/>
              <a:rect l="l" t="t" r="r" b="b"/>
              <a:pathLst>
                <a:path w="1961514" h="897889">
                  <a:moveTo>
                    <a:pt x="0" y="89763"/>
                  </a:moveTo>
                  <a:lnTo>
                    <a:pt x="7053" y="54821"/>
                  </a:lnTo>
                  <a:lnTo>
                    <a:pt x="26289" y="26288"/>
                  </a:lnTo>
                  <a:lnTo>
                    <a:pt x="54821" y="7053"/>
                  </a:lnTo>
                  <a:lnTo>
                    <a:pt x="89763" y="0"/>
                  </a:lnTo>
                  <a:lnTo>
                    <a:pt x="1871624" y="0"/>
                  </a:lnTo>
                  <a:lnTo>
                    <a:pt x="1906566" y="7053"/>
                  </a:lnTo>
                  <a:lnTo>
                    <a:pt x="1935099" y="26288"/>
                  </a:lnTo>
                  <a:lnTo>
                    <a:pt x="1954334" y="54821"/>
                  </a:lnTo>
                  <a:lnTo>
                    <a:pt x="1961388" y="89763"/>
                  </a:lnTo>
                  <a:lnTo>
                    <a:pt x="1961388" y="807872"/>
                  </a:lnTo>
                  <a:lnTo>
                    <a:pt x="1954334" y="842814"/>
                  </a:lnTo>
                  <a:lnTo>
                    <a:pt x="1935099" y="871346"/>
                  </a:lnTo>
                  <a:lnTo>
                    <a:pt x="1906566" y="890582"/>
                  </a:lnTo>
                  <a:lnTo>
                    <a:pt x="1871624" y="897635"/>
                  </a:lnTo>
                  <a:lnTo>
                    <a:pt x="89763" y="897635"/>
                  </a:lnTo>
                  <a:lnTo>
                    <a:pt x="54821" y="890582"/>
                  </a:lnTo>
                  <a:lnTo>
                    <a:pt x="26289" y="871346"/>
                  </a:lnTo>
                  <a:lnTo>
                    <a:pt x="7053" y="842814"/>
                  </a:lnTo>
                  <a:lnTo>
                    <a:pt x="0" y="807872"/>
                  </a:lnTo>
                  <a:lnTo>
                    <a:pt x="0" y="89763"/>
                  </a:lnTo>
                  <a:close/>
                </a:path>
              </a:pathLst>
            </a:custGeom>
            <a:ln w="19050">
              <a:solidFill>
                <a:srgbClr val="FFFFFF"/>
              </a:solidFill>
            </a:ln>
          </p:spPr>
          <p:txBody>
            <a:bodyPr wrap="square" lIns="0" tIns="0" rIns="0" bIns="0" rtlCol="0"/>
            <a:lstStyle/>
            <a:p>
              <a:pPr defTabSz="1097280"/>
              <a:endParaRPr sz="2160" kern="0">
                <a:solidFill>
                  <a:sysClr val="windowText" lastClr="000000"/>
                </a:solidFill>
              </a:endParaRPr>
            </a:p>
          </p:txBody>
        </p:sp>
      </p:grpSp>
      <p:sp>
        <p:nvSpPr>
          <p:cNvPr id="14" name="object 14"/>
          <p:cNvSpPr txBox="1"/>
          <p:nvPr/>
        </p:nvSpPr>
        <p:spPr>
          <a:xfrm>
            <a:off x="7254893" y="2900769"/>
            <a:ext cx="2178557" cy="690445"/>
          </a:xfrm>
          <a:prstGeom prst="rect">
            <a:avLst/>
          </a:prstGeom>
        </p:spPr>
        <p:txBody>
          <a:bodyPr vert="horz" wrap="square" lIns="0" tIns="48768" rIns="0" bIns="0" rtlCol="0">
            <a:spAutoFit/>
          </a:bodyPr>
          <a:lstStyle/>
          <a:p>
            <a:pPr marL="378714" marR="6096" indent="-364236" defTabSz="1097280">
              <a:lnSpc>
                <a:spcPts val="2508"/>
              </a:lnSpc>
              <a:spcBef>
                <a:spcPts val="384"/>
              </a:spcBef>
            </a:pPr>
            <a:r>
              <a:rPr sz="2280" kern="0" dirty="0">
                <a:solidFill>
                  <a:srgbClr val="FFFFFF"/>
                </a:solidFill>
                <a:latin typeface="Calibri"/>
                <a:cs typeface="Calibri"/>
              </a:rPr>
              <a:t>The</a:t>
            </a:r>
            <a:r>
              <a:rPr sz="2280" kern="0" spc="-66" dirty="0">
                <a:solidFill>
                  <a:srgbClr val="FFFFFF"/>
                </a:solidFill>
                <a:latin typeface="Calibri"/>
                <a:cs typeface="Calibri"/>
              </a:rPr>
              <a:t> </a:t>
            </a:r>
            <a:r>
              <a:rPr sz="2280" kern="0" dirty="0">
                <a:solidFill>
                  <a:srgbClr val="FFFFFF"/>
                </a:solidFill>
                <a:latin typeface="Calibri"/>
                <a:cs typeface="Calibri"/>
              </a:rPr>
              <a:t>agreed</a:t>
            </a:r>
            <a:r>
              <a:rPr sz="2280" kern="0" spc="-72" dirty="0">
                <a:solidFill>
                  <a:srgbClr val="FFFFFF"/>
                </a:solidFill>
                <a:latin typeface="Calibri"/>
                <a:cs typeface="Calibri"/>
              </a:rPr>
              <a:t> </a:t>
            </a:r>
            <a:r>
              <a:rPr sz="2280" kern="0" spc="-12" dirty="0">
                <a:solidFill>
                  <a:srgbClr val="FFFFFF"/>
                </a:solidFill>
                <a:latin typeface="Calibri"/>
                <a:cs typeface="Calibri"/>
              </a:rPr>
              <a:t>period </a:t>
            </a:r>
            <a:r>
              <a:rPr sz="2280" kern="0" dirty="0">
                <a:solidFill>
                  <a:srgbClr val="FFFFFF"/>
                </a:solidFill>
                <a:latin typeface="Calibri"/>
                <a:cs typeface="Calibri"/>
              </a:rPr>
              <a:t>is</a:t>
            </a:r>
            <a:r>
              <a:rPr sz="2280" kern="0" spc="-12" dirty="0">
                <a:solidFill>
                  <a:srgbClr val="FFFFFF"/>
                </a:solidFill>
                <a:latin typeface="Calibri"/>
                <a:cs typeface="Calibri"/>
              </a:rPr>
              <a:t> </a:t>
            </a:r>
            <a:r>
              <a:rPr sz="2280" kern="0" dirty="0">
                <a:solidFill>
                  <a:srgbClr val="FFFFFF"/>
                </a:solidFill>
                <a:latin typeface="Calibri"/>
                <a:cs typeface="Calibri"/>
              </a:rPr>
              <a:t>&lt;=</a:t>
            </a:r>
            <a:r>
              <a:rPr sz="2280" kern="0" spc="-12" dirty="0">
                <a:solidFill>
                  <a:srgbClr val="FFFFFF"/>
                </a:solidFill>
                <a:latin typeface="Calibri"/>
                <a:cs typeface="Calibri"/>
              </a:rPr>
              <a:t> 45days</a:t>
            </a:r>
            <a:endParaRPr sz="2280" kern="0">
              <a:solidFill>
                <a:sysClr val="windowText" lastClr="000000"/>
              </a:solidFill>
              <a:latin typeface="Calibri"/>
              <a:cs typeface="Calibri"/>
            </a:endParaRPr>
          </a:p>
        </p:txBody>
      </p:sp>
      <p:grpSp>
        <p:nvGrpSpPr>
          <p:cNvPr id="15" name="object 15"/>
          <p:cNvGrpSpPr/>
          <p:nvPr/>
        </p:nvGrpSpPr>
        <p:grpSpPr>
          <a:xfrm>
            <a:off x="9510216" y="2734512"/>
            <a:ext cx="3040380" cy="1100328"/>
            <a:chOff x="6401180" y="2278760"/>
            <a:chExt cx="2533650" cy="916940"/>
          </a:xfrm>
        </p:grpSpPr>
        <p:sp>
          <p:nvSpPr>
            <p:cNvPr id="16" name="object 16"/>
            <p:cNvSpPr/>
            <p:nvPr/>
          </p:nvSpPr>
          <p:spPr>
            <a:xfrm>
              <a:off x="6410705" y="2737520"/>
              <a:ext cx="718820" cy="0"/>
            </a:xfrm>
            <a:custGeom>
              <a:avLst/>
              <a:gdLst/>
              <a:ahLst/>
              <a:cxnLst/>
              <a:rect l="l" t="t" r="r" b="b"/>
              <a:pathLst>
                <a:path w="718820">
                  <a:moveTo>
                    <a:pt x="0" y="0"/>
                  </a:moveTo>
                  <a:lnTo>
                    <a:pt x="718413" y="0"/>
                  </a:lnTo>
                </a:path>
              </a:pathLst>
            </a:custGeom>
            <a:ln w="19050">
              <a:solidFill>
                <a:srgbClr val="125575"/>
              </a:solidFill>
            </a:ln>
          </p:spPr>
          <p:txBody>
            <a:bodyPr wrap="square" lIns="0" tIns="0" rIns="0" bIns="0" rtlCol="0"/>
            <a:lstStyle/>
            <a:p>
              <a:pPr defTabSz="1097280"/>
              <a:endParaRPr sz="2160" kern="0">
                <a:solidFill>
                  <a:sysClr val="windowText" lastClr="000000"/>
                </a:solidFill>
              </a:endParaRPr>
            </a:p>
          </p:txBody>
        </p:sp>
        <p:sp>
          <p:nvSpPr>
            <p:cNvPr id="17" name="object 17"/>
            <p:cNvSpPr/>
            <p:nvPr/>
          </p:nvSpPr>
          <p:spPr>
            <a:xfrm>
              <a:off x="7130033" y="2288285"/>
              <a:ext cx="1795780" cy="897890"/>
            </a:xfrm>
            <a:custGeom>
              <a:avLst/>
              <a:gdLst/>
              <a:ahLst/>
              <a:cxnLst/>
              <a:rect l="l" t="t" r="r" b="b"/>
              <a:pathLst>
                <a:path w="1795779" h="897889">
                  <a:moveTo>
                    <a:pt x="1705508" y="0"/>
                  </a:moveTo>
                  <a:lnTo>
                    <a:pt x="89763" y="0"/>
                  </a:lnTo>
                  <a:lnTo>
                    <a:pt x="54821" y="7053"/>
                  </a:lnTo>
                  <a:lnTo>
                    <a:pt x="26289" y="26288"/>
                  </a:lnTo>
                  <a:lnTo>
                    <a:pt x="7053" y="54821"/>
                  </a:lnTo>
                  <a:lnTo>
                    <a:pt x="0" y="89763"/>
                  </a:lnTo>
                  <a:lnTo>
                    <a:pt x="0" y="807872"/>
                  </a:lnTo>
                  <a:lnTo>
                    <a:pt x="7053" y="842814"/>
                  </a:lnTo>
                  <a:lnTo>
                    <a:pt x="26289" y="871346"/>
                  </a:lnTo>
                  <a:lnTo>
                    <a:pt x="54821" y="890582"/>
                  </a:lnTo>
                  <a:lnTo>
                    <a:pt x="89763" y="897635"/>
                  </a:lnTo>
                  <a:lnTo>
                    <a:pt x="1705508" y="897635"/>
                  </a:lnTo>
                  <a:lnTo>
                    <a:pt x="1740450" y="890582"/>
                  </a:lnTo>
                  <a:lnTo>
                    <a:pt x="1768983" y="871346"/>
                  </a:lnTo>
                  <a:lnTo>
                    <a:pt x="1788218" y="842814"/>
                  </a:lnTo>
                  <a:lnTo>
                    <a:pt x="1795272" y="807872"/>
                  </a:lnTo>
                  <a:lnTo>
                    <a:pt x="1795272" y="89763"/>
                  </a:lnTo>
                  <a:lnTo>
                    <a:pt x="1788218" y="54821"/>
                  </a:lnTo>
                  <a:lnTo>
                    <a:pt x="1768983" y="26288"/>
                  </a:lnTo>
                  <a:lnTo>
                    <a:pt x="1740450" y="7053"/>
                  </a:lnTo>
                  <a:lnTo>
                    <a:pt x="1705508" y="0"/>
                  </a:lnTo>
                  <a:close/>
                </a:path>
              </a:pathLst>
            </a:custGeom>
            <a:solidFill>
              <a:srgbClr val="145F82"/>
            </a:solidFill>
          </p:spPr>
          <p:txBody>
            <a:bodyPr wrap="square" lIns="0" tIns="0" rIns="0" bIns="0" rtlCol="0"/>
            <a:lstStyle/>
            <a:p>
              <a:pPr defTabSz="1097280"/>
              <a:endParaRPr sz="2160" kern="0">
                <a:solidFill>
                  <a:sysClr val="windowText" lastClr="000000"/>
                </a:solidFill>
              </a:endParaRPr>
            </a:p>
          </p:txBody>
        </p:sp>
        <p:sp>
          <p:nvSpPr>
            <p:cNvPr id="18" name="object 18"/>
            <p:cNvSpPr/>
            <p:nvPr/>
          </p:nvSpPr>
          <p:spPr>
            <a:xfrm>
              <a:off x="7130033" y="2288285"/>
              <a:ext cx="1795780" cy="897890"/>
            </a:xfrm>
            <a:custGeom>
              <a:avLst/>
              <a:gdLst/>
              <a:ahLst/>
              <a:cxnLst/>
              <a:rect l="l" t="t" r="r" b="b"/>
              <a:pathLst>
                <a:path w="1795779" h="897889">
                  <a:moveTo>
                    <a:pt x="0" y="89763"/>
                  </a:moveTo>
                  <a:lnTo>
                    <a:pt x="7053" y="54821"/>
                  </a:lnTo>
                  <a:lnTo>
                    <a:pt x="26289" y="26288"/>
                  </a:lnTo>
                  <a:lnTo>
                    <a:pt x="54821" y="7053"/>
                  </a:lnTo>
                  <a:lnTo>
                    <a:pt x="89763" y="0"/>
                  </a:lnTo>
                  <a:lnTo>
                    <a:pt x="1705508" y="0"/>
                  </a:lnTo>
                  <a:lnTo>
                    <a:pt x="1740450" y="7053"/>
                  </a:lnTo>
                  <a:lnTo>
                    <a:pt x="1768983" y="26288"/>
                  </a:lnTo>
                  <a:lnTo>
                    <a:pt x="1788218" y="54821"/>
                  </a:lnTo>
                  <a:lnTo>
                    <a:pt x="1795272" y="89763"/>
                  </a:lnTo>
                  <a:lnTo>
                    <a:pt x="1795272" y="807872"/>
                  </a:lnTo>
                  <a:lnTo>
                    <a:pt x="1788218" y="842814"/>
                  </a:lnTo>
                  <a:lnTo>
                    <a:pt x="1768983" y="871346"/>
                  </a:lnTo>
                  <a:lnTo>
                    <a:pt x="1740450" y="890582"/>
                  </a:lnTo>
                  <a:lnTo>
                    <a:pt x="1705508" y="897635"/>
                  </a:lnTo>
                  <a:lnTo>
                    <a:pt x="89763" y="897635"/>
                  </a:lnTo>
                  <a:lnTo>
                    <a:pt x="54821" y="890582"/>
                  </a:lnTo>
                  <a:lnTo>
                    <a:pt x="26289" y="871346"/>
                  </a:lnTo>
                  <a:lnTo>
                    <a:pt x="7053" y="842814"/>
                  </a:lnTo>
                  <a:lnTo>
                    <a:pt x="0" y="807872"/>
                  </a:lnTo>
                  <a:lnTo>
                    <a:pt x="0" y="89763"/>
                  </a:lnTo>
                  <a:close/>
                </a:path>
              </a:pathLst>
            </a:custGeom>
            <a:ln w="19050">
              <a:solidFill>
                <a:srgbClr val="FFFFFF"/>
              </a:solidFill>
            </a:ln>
          </p:spPr>
          <p:txBody>
            <a:bodyPr wrap="square" lIns="0" tIns="0" rIns="0" bIns="0" rtlCol="0"/>
            <a:lstStyle/>
            <a:p>
              <a:pPr defTabSz="1097280"/>
              <a:endParaRPr sz="2160" kern="0">
                <a:solidFill>
                  <a:sysClr val="windowText" lastClr="000000"/>
                </a:solidFill>
              </a:endParaRPr>
            </a:p>
          </p:txBody>
        </p:sp>
      </p:grpSp>
      <p:sp>
        <p:nvSpPr>
          <p:cNvPr id="19" name="object 19"/>
          <p:cNvSpPr txBox="1"/>
          <p:nvPr/>
        </p:nvSpPr>
        <p:spPr>
          <a:xfrm>
            <a:off x="10449313" y="2900769"/>
            <a:ext cx="2023872" cy="690445"/>
          </a:xfrm>
          <a:prstGeom prst="rect">
            <a:avLst/>
          </a:prstGeom>
        </p:spPr>
        <p:txBody>
          <a:bodyPr vert="horz" wrap="square" lIns="0" tIns="48768" rIns="0" bIns="0" rtlCol="0">
            <a:spAutoFit/>
          </a:bodyPr>
          <a:lstStyle/>
          <a:p>
            <a:pPr marL="139446" marR="6096" indent="-124967" defTabSz="1097280">
              <a:lnSpc>
                <a:spcPts val="2508"/>
              </a:lnSpc>
              <a:spcBef>
                <a:spcPts val="384"/>
              </a:spcBef>
            </a:pPr>
            <a:r>
              <a:rPr sz="2280" kern="0" dirty="0">
                <a:solidFill>
                  <a:srgbClr val="FFFFFF"/>
                </a:solidFill>
                <a:latin typeface="Calibri"/>
                <a:cs typeface="Calibri"/>
              </a:rPr>
              <a:t>Agreed</a:t>
            </a:r>
            <a:r>
              <a:rPr sz="2280" kern="0" spc="-84" dirty="0">
                <a:solidFill>
                  <a:srgbClr val="FFFFFF"/>
                </a:solidFill>
                <a:latin typeface="Calibri"/>
                <a:cs typeface="Calibri"/>
              </a:rPr>
              <a:t> </a:t>
            </a:r>
            <a:r>
              <a:rPr sz="2280" kern="0" dirty="0">
                <a:solidFill>
                  <a:srgbClr val="FFFFFF"/>
                </a:solidFill>
                <a:latin typeface="Calibri"/>
                <a:cs typeface="Calibri"/>
              </a:rPr>
              <a:t>period</a:t>
            </a:r>
            <a:r>
              <a:rPr sz="2280" kern="0" spc="-84" dirty="0">
                <a:solidFill>
                  <a:srgbClr val="FFFFFF"/>
                </a:solidFill>
                <a:latin typeface="Calibri"/>
                <a:cs typeface="Calibri"/>
              </a:rPr>
              <a:t> </a:t>
            </a:r>
            <a:r>
              <a:rPr sz="2280" kern="0" spc="-30" dirty="0">
                <a:solidFill>
                  <a:srgbClr val="FFFFFF"/>
                </a:solidFill>
                <a:latin typeface="Calibri"/>
                <a:cs typeface="Calibri"/>
              </a:rPr>
              <a:t>as </a:t>
            </a:r>
            <a:r>
              <a:rPr sz="2280" kern="0" dirty="0">
                <a:solidFill>
                  <a:srgbClr val="FFFFFF"/>
                </a:solidFill>
                <a:latin typeface="Calibri"/>
                <a:cs typeface="Calibri"/>
              </a:rPr>
              <a:t>per</a:t>
            </a:r>
            <a:r>
              <a:rPr sz="2280" kern="0" spc="-42" dirty="0">
                <a:solidFill>
                  <a:srgbClr val="FFFFFF"/>
                </a:solidFill>
                <a:latin typeface="Calibri"/>
                <a:cs typeface="Calibri"/>
              </a:rPr>
              <a:t> </a:t>
            </a:r>
            <a:r>
              <a:rPr sz="2280" kern="0" spc="-12" dirty="0">
                <a:solidFill>
                  <a:srgbClr val="FFFFFF"/>
                </a:solidFill>
                <a:latin typeface="Calibri"/>
                <a:cs typeface="Calibri"/>
              </a:rPr>
              <a:t>agreement</a:t>
            </a:r>
            <a:endParaRPr sz="2280" kern="0">
              <a:solidFill>
                <a:sysClr val="windowText" lastClr="000000"/>
              </a:solidFill>
              <a:latin typeface="Calibri"/>
              <a:cs typeface="Calibri"/>
            </a:endParaRPr>
          </a:p>
        </p:txBody>
      </p:sp>
      <p:grpSp>
        <p:nvGrpSpPr>
          <p:cNvPr id="20" name="object 20"/>
          <p:cNvGrpSpPr/>
          <p:nvPr/>
        </p:nvGrpSpPr>
        <p:grpSpPr>
          <a:xfrm>
            <a:off x="6293865" y="3891725"/>
            <a:ext cx="3239262" cy="1183386"/>
            <a:chOff x="3720887" y="3243104"/>
            <a:chExt cx="2699385" cy="986155"/>
          </a:xfrm>
        </p:grpSpPr>
        <p:sp>
          <p:nvSpPr>
            <p:cNvPr id="21" name="object 21"/>
            <p:cNvSpPr/>
            <p:nvPr/>
          </p:nvSpPr>
          <p:spPr>
            <a:xfrm>
              <a:off x="3730412" y="3252629"/>
              <a:ext cx="718820" cy="516890"/>
            </a:xfrm>
            <a:custGeom>
              <a:avLst/>
              <a:gdLst/>
              <a:ahLst/>
              <a:cxnLst/>
              <a:rect l="l" t="t" r="r" b="b"/>
              <a:pathLst>
                <a:path w="718820" h="516889">
                  <a:moveTo>
                    <a:pt x="0" y="0"/>
                  </a:moveTo>
                  <a:lnTo>
                    <a:pt x="718413" y="516356"/>
                  </a:lnTo>
                </a:path>
              </a:pathLst>
            </a:custGeom>
            <a:ln w="19050">
              <a:solidFill>
                <a:srgbClr val="125575"/>
              </a:solidFill>
            </a:ln>
          </p:spPr>
          <p:txBody>
            <a:bodyPr wrap="square" lIns="0" tIns="0" rIns="0" bIns="0" rtlCol="0"/>
            <a:lstStyle/>
            <a:p>
              <a:pPr defTabSz="1097280"/>
              <a:endParaRPr sz="2160" kern="0">
                <a:solidFill>
                  <a:sysClr val="windowText" lastClr="000000"/>
                </a:solidFill>
              </a:endParaRPr>
            </a:p>
          </p:txBody>
        </p:sp>
        <p:sp>
          <p:nvSpPr>
            <p:cNvPr id="22" name="object 22"/>
            <p:cNvSpPr/>
            <p:nvPr/>
          </p:nvSpPr>
          <p:spPr>
            <a:xfrm>
              <a:off x="4449318" y="3320033"/>
              <a:ext cx="1961514" cy="899160"/>
            </a:xfrm>
            <a:custGeom>
              <a:avLst/>
              <a:gdLst/>
              <a:ahLst/>
              <a:cxnLst/>
              <a:rect l="l" t="t" r="r" b="b"/>
              <a:pathLst>
                <a:path w="1961514" h="899160">
                  <a:moveTo>
                    <a:pt x="1871472" y="0"/>
                  </a:moveTo>
                  <a:lnTo>
                    <a:pt x="89916" y="0"/>
                  </a:lnTo>
                  <a:lnTo>
                    <a:pt x="54917" y="7066"/>
                  </a:lnTo>
                  <a:lnTo>
                    <a:pt x="26336" y="26336"/>
                  </a:lnTo>
                  <a:lnTo>
                    <a:pt x="7066" y="54917"/>
                  </a:lnTo>
                  <a:lnTo>
                    <a:pt x="0" y="89915"/>
                  </a:lnTo>
                  <a:lnTo>
                    <a:pt x="0" y="809243"/>
                  </a:lnTo>
                  <a:lnTo>
                    <a:pt x="7066" y="844242"/>
                  </a:lnTo>
                  <a:lnTo>
                    <a:pt x="26336" y="872823"/>
                  </a:lnTo>
                  <a:lnTo>
                    <a:pt x="54917" y="892093"/>
                  </a:lnTo>
                  <a:lnTo>
                    <a:pt x="89916" y="899159"/>
                  </a:lnTo>
                  <a:lnTo>
                    <a:pt x="1871472" y="899159"/>
                  </a:lnTo>
                  <a:lnTo>
                    <a:pt x="1906470" y="892093"/>
                  </a:lnTo>
                  <a:lnTo>
                    <a:pt x="1935051" y="872823"/>
                  </a:lnTo>
                  <a:lnTo>
                    <a:pt x="1954321" y="844242"/>
                  </a:lnTo>
                  <a:lnTo>
                    <a:pt x="1961388" y="809243"/>
                  </a:lnTo>
                  <a:lnTo>
                    <a:pt x="1961388" y="89915"/>
                  </a:lnTo>
                  <a:lnTo>
                    <a:pt x="1954321" y="54917"/>
                  </a:lnTo>
                  <a:lnTo>
                    <a:pt x="1935051" y="26336"/>
                  </a:lnTo>
                  <a:lnTo>
                    <a:pt x="1906470" y="7066"/>
                  </a:lnTo>
                  <a:lnTo>
                    <a:pt x="1871472" y="0"/>
                  </a:lnTo>
                  <a:close/>
                </a:path>
              </a:pathLst>
            </a:custGeom>
            <a:solidFill>
              <a:srgbClr val="145F82"/>
            </a:solidFill>
          </p:spPr>
          <p:txBody>
            <a:bodyPr wrap="square" lIns="0" tIns="0" rIns="0" bIns="0" rtlCol="0"/>
            <a:lstStyle/>
            <a:p>
              <a:pPr defTabSz="1097280"/>
              <a:endParaRPr sz="2160" kern="0">
                <a:solidFill>
                  <a:sysClr val="windowText" lastClr="000000"/>
                </a:solidFill>
              </a:endParaRPr>
            </a:p>
          </p:txBody>
        </p:sp>
        <p:sp>
          <p:nvSpPr>
            <p:cNvPr id="23" name="object 23"/>
            <p:cNvSpPr/>
            <p:nvPr/>
          </p:nvSpPr>
          <p:spPr>
            <a:xfrm>
              <a:off x="4449318" y="3320033"/>
              <a:ext cx="1961514" cy="899160"/>
            </a:xfrm>
            <a:custGeom>
              <a:avLst/>
              <a:gdLst/>
              <a:ahLst/>
              <a:cxnLst/>
              <a:rect l="l" t="t" r="r" b="b"/>
              <a:pathLst>
                <a:path w="1961514" h="899160">
                  <a:moveTo>
                    <a:pt x="0" y="89915"/>
                  </a:moveTo>
                  <a:lnTo>
                    <a:pt x="7066" y="54917"/>
                  </a:lnTo>
                  <a:lnTo>
                    <a:pt x="26336" y="26336"/>
                  </a:lnTo>
                  <a:lnTo>
                    <a:pt x="54917" y="7066"/>
                  </a:lnTo>
                  <a:lnTo>
                    <a:pt x="89916" y="0"/>
                  </a:lnTo>
                  <a:lnTo>
                    <a:pt x="1871472" y="0"/>
                  </a:lnTo>
                  <a:lnTo>
                    <a:pt x="1906470" y="7066"/>
                  </a:lnTo>
                  <a:lnTo>
                    <a:pt x="1935051" y="26336"/>
                  </a:lnTo>
                  <a:lnTo>
                    <a:pt x="1954321" y="54917"/>
                  </a:lnTo>
                  <a:lnTo>
                    <a:pt x="1961388" y="89915"/>
                  </a:lnTo>
                  <a:lnTo>
                    <a:pt x="1961388" y="809243"/>
                  </a:lnTo>
                  <a:lnTo>
                    <a:pt x="1954321" y="844242"/>
                  </a:lnTo>
                  <a:lnTo>
                    <a:pt x="1935051" y="872823"/>
                  </a:lnTo>
                  <a:lnTo>
                    <a:pt x="1906470" y="892093"/>
                  </a:lnTo>
                  <a:lnTo>
                    <a:pt x="1871472" y="899159"/>
                  </a:lnTo>
                  <a:lnTo>
                    <a:pt x="89916" y="899159"/>
                  </a:lnTo>
                  <a:lnTo>
                    <a:pt x="54917" y="892093"/>
                  </a:lnTo>
                  <a:lnTo>
                    <a:pt x="26336" y="872823"/>
                  </a:lnTo>
                  <a:lnTo>
                    <a:pt x="7066" y="844242"/>
                  </a:lnTo>
                  <a:lnTo>
                    <a:pt x="0" y="809243"/>
                  </a:lnTo>
                  <a:lnTo>
                    <a:pt x="0" y="89915"/>
                  </a:lnTo>
                  <a:close/>
                </a:path>
              </a:pathLst>
            </a:custGeom>
            <a:ln w="19050">
              <a:solidFill>
                <a:srgbClr val="FFFFFF"/>
              </a:solidFill>
            </a:ln>
          </p:spPr>
          <p:txBody>
            <a:bodyPr wrap="square" lIns="0" tIns="0" rIns="0" bIns="0" rtlCol="0"/>
            <a:lstStyle/>
            <a:p>
              <a:pPr defTabSz="1097280"/>
              <a:endParaRPr sz="2160" kern="0">
                <a:solidFill>
                  <a:sysClr val="windowText" lastClr="000000"/>
                </a:solidFill>
              </a:endParaRPr>
            </a:p>
          </p:txBody>
        </p:sp>
      </p:grpSp>
      <p:sp>
        <p:nvSpPr>
          <p:cNvPr id="24" name="object 24"/>
          <p:cNvSpPr txBox="1"/>
          <p:nvPr/>
        </p:nvSpPr>
        <p:spPr>
          <a:xfrm>
            <a:off x="7254902" y="4140038"/>
            <a:ext cx="2178557" cy="690445"/>
          </a:xfrm>
          <a:prstGeom prst="rect">
            <a:avLst/>
          </a:prstGeom>
        </p:spPr>
        <p:txBody>
          <a:bodyPr vert="horz" wrap="square" lIns="0" tIns="48768" rIns="0" bIns="0" rtlCol="0">
            <a:spAutoFit/>
          </a:bodyPr>
          <a:lstStyle/>
          <a:p>
            <a:pPr marL="144780" marR="6096" indent="-130302" defTabSz="1097280">
              <a:lnSpc>
                <a:spcPts val="2508"/>
              </a:lnSpc>
              <a:spcBef>
                <a:spcPts val="384"/>
              </a:spcBef>
            </a:pPr>
            <a:r>
              <a:rPr sz="2280" kern="0" dirty="0">
                <a:solidFill>
                  <a:srgbClr val="FFFFFF"/>
                </a:solidFill>
                <a:latin typeface="Calibri"/>
                <a:cs typeface="Calibri"/>
              </a:rPr>
              <a:t>The</a:t>
            </a:r>
            <a:r>
              <a:rPr sz="2280" kern="0" spc="-66" dirty="0">
                <a:solidFill>
                  <a:srgbClr val="FFFFFF"/>
                </a:solidFill>
                <a:latin typeface="Calibri"/>
                <a:cs typeface="Calibri"/>
              </a:rPr>
              <a:t> </a:t>
            </a:r>
            <a:r>
              <a:rPr sz="2280" kern="0" dirty="0">
                <a:solidFill>
                  <a:srgbClr val="FFFFFF"/>
                </a:solidFill>
                <a:latin typeface="Calibri"/>
                <a:cs typeface="Calibri"/>
              </a:rPr>
              <a:t>agreed</a:t>
            </a:r>
            <a:r>
              <a:rPr sz="2280" kern="0" spc="-72" dirty="0">
                <a:solidFill>
                  <a:srgbClr val="FFFFFF"/>
                </a:solidFill>
                <a:latin typeface="Calibri"/>
                <a:cs typeface="Calibri"/>
              </a:rPr>
              <a:t> </a:t>
            </a:r>
            <a:r>
              <a:rPr sz="2280" kern="0" spc="-12" dirty="0">
                <a:solidFill>
                  <a:srgbClr val="FFFFFF"/>
                </a:solidFill>
                <a:latin typeface="Calibri"/>
                <a:cs typeface="Calibri"/>
              </a:rPr>
              <a:t>period exceeds</a:t>
            </a:r>
            <a:r>
              <a:rPr sz="2280" kern="0" spc="-42" dirty="0">
                <a:solidFill>
                  <a:srgbClr val="FFFFFF"/>
                </a:solidFill>
                <a:latin typeface="Calibri"/>
                <a:cs typeface="Calibri"/>
              </a:rPr>
              <a:t> </a:t>
            </a:r>
            <a:r>
              <a:rPr sz="2280" kern="0" dirty="0">
                <a:solidFill>
                  <a:srgbClr val="FFFFFF"/>
                </a:solidFill>
                <a:latin typeface="Calibri"/>
                <a:cs typeface="Calibri"/>
              </a:rPr>
              <a:t>45</a:t>
            </a:r>
            <a:r>
              <a:rPr sz="2280" kern="0" spc="-42" dirty="0">
                <a:solidFill>
                  <a:srgbClr val="FFFFFF"/>
                </a:solidFill>
                <a:latin typeface="Calibri"/>
                <a:cs typeface="Calibri"/>
              </a:rPr>
              <a:t> </a:t>
            </a:r>
            <a:r>
              <a:rPr sz="2280" kern="0" spc="-24" dirty="0">
                <a:solidFill>
                  <a:srgbClr val="FFFFFF"/>
                </a:solidFill>
                <a:latin typeface="Calibri"/>
                <a:cs typeface="Calibri"/>
              </a:rPr>
              <a:t>days</a:t>
            </a:r>
            <a:endParaRPr sz="2280" kern="0">
              <a:solidFill>
                <a:sysClr val="windowText" lastClr="000000"/>
              </a:solidFill>
              <a:latin typeface="Calibri"/>
              <a:cs typeface="Calibri"/>
            </a:endParaRPr>
          </a:p>
        </p:txBody>
      </p:sp>
      <p:grpSp>
        <p:nvGrpSpPr>
          <p:cNvPr id="25" name="object 25"/>
          <p:cNvGrpSpPr/>
          <p:nvPr/>
        </p:nvGrpSpPr>
        <p:grpSpPr>
          <a:xfrm>
            <a:off x="9510216" y="3972611"/>
            <a:ext cx="3038856" cy="1101852"/>
            <a:chOff x="6401180" y="3310509"/>
            <a:chExt cx="2532380" cy="918210"/>
          </a:xfrm>
        </p:grpSpPr>
        <p:sp>
          <p:nvSpPr>
            <p:cNvPr id="26" name="object 26"/>
            <p:cNvSpPr/>
            <p:nvPr/>
          </p:nvSpPr>
          <p:spPr>
            <a:xfrm>
              <a:off x="6410705" y="3769268"/>
              <a:ext cx="718820" cy="0"/>
            </a:xfrm>
            <a:custGeom>
              <a:avLst/>
              <a:gdLst/>
              <a:ahLst/>
              <a:cxnLst/>
              <a:rect l="l" t="t" r="r" b="b"/>
              <a:pathLst>
                <a:path w="718820">
                  <a:moveTo>
                    <a:pt x="0" y="0"/>
                  </a:moveTo>
                  <a:lnTo>
                    <a:pt x="718413" y="0"/>
                  </a:lnTo>
                </a:path>
              </a:pathLst>
            </a:custGeom>
            <a:ln w="19050">
              <a:solidFill>
                <a:srgbClr val="125575"/>
              </a:solidFill>
            </a:ln>
          </p:spPr>
          <p:txBody>
            <a:bodyPr wrap="square" lIns="0" tIns="0" rIns="0" bIns="0" rtlCol="0"/>
            <a:lstStyle/>
            <a:p>
              <a:pPr defTabSz="1097280"/>
              <a:endParaRPr sz="2160" kern="0">
                <a:solidFill>
                  <a:sysClr val="windowText" lastClr="000000"/>
                </a:solidFill>
              </a:endParaRPr>
            </a:p>
          </p:txBody>
        </p:sp>
        <p:sp>
          <p:nvSpPr>
            <p:cNvPr id="27" name="object 27"/>
            <p:cNvSpPr/>
            <p:nvPr/>
          </p:nvSpPr>
          <p:spPr>
            <a:xfrm>
              <a:off x="7128509" y="3320034"/>
              <a:ext cx="1795780" cy="899160"/>
            </a:xfrm>
            <a:custGeom>
              <a:avLst/>
              <a:gdLst/>
              <a:ahLst/>
              <a:cxnLst/>
              <a:rect l="l" t="t" r="r" b="b"/>
              <a:pathLst>
                <a:path w="1795779" h="899160">
                  <a:moveTo>
                    <a:pt x="1705356" y="0"/>
                  </a:moveTo>
                  <a:lnTo>
                    <a:pt x="89916" y="0"/>
                  </a:lnTo>
                  <a:lnTo>
                    <a:pt x="54917" y="7066"/>
                  </a:lnTo>
                  <a:lnTo>
                    <a:pt x="26336" y="26336"/>
                  </a:lnTo>
                  <a:lnTo>
                    <a:pt x="7066" y="54917"/>
                  </a:lnTo>
                  <a:lnTo>
                    <a:pt x="0" y="89915"/>
                  </a:lnTo>
                  <a:lnTo>
                    <a:pt x="0" y="809243"/>
                  </a:lnTo>
                  <a:lnTo>
                    <a:pt x="7066" y="844242"/>
                  </a:lnTo>
                  <a:lnTo>
                    <a:pt x="26336" y="872823"/>
                  </a:lnTo>
                  <a:lnTo>
                    <a:pt x="54917" y="892093"/>
                  </a:lnTo>
                  <a:lnTo>
                    <a:pt x="89916" y="899159"/>
                  </a:lnTo>
                  <a:lnTo>
                    <a:pt x="1705356" y="899159"/>
                  </a:lnTo>
                  <a:lnTo>
                    <a:pt x="1740354" y="892093"/>
                  </a:lnTo>
                  <a:lnTo>
                    <a:pt x="1768935" y="872823"/>
                  </a:lnTo>
                  <a:lnTo>
                    <a:pt x="1788205" y="844242"/>
                  </a:lnTo>
                  <a:lnTo>
                    <a:pt x="1795272" y="809243"/>
                  </a:lnTo>
                  <a:lnTo>
                    <a:pt x="1795272" y="89915"/>
                  </a:lnTo>
                  <a:lnTo>
                    <a:pt x="1788205" y="54917"/>
                  </a:lnTo>
                  <a:lnTo>
                    <a:pt x="1768935" y="26336"/>
                  </a:lnTo>
                  <a:lnTo>
                    <a:pt x="1740354" y="7066"/>
                  </a:lnTo>
                  <a:lnTo>
                    <a:pt x="1705356" y="0"/>
                  </a:lnTo>
                  <a:close/>
                </a:path>
              </a:pathLst>
            </a:custGeom>
            <a:solidFill>
              <a:srgbClr val="145F82"/>
            </a:solidFill>
          </p:spPr>
          <p:txBody>
            <a:bodyPr wrap="square" lIns="0" tIns="0" rIns="0" bIns="0" rtlCol="0"/>
            <a:lstStyle/>
            <a:p>
              <a:pPr defTabSz="1097280"/>
              <a:endParaRPr sz="2160" kern="0">
                <a:solidFill>
                  <a:sysClr val="windowText" lastClr="000000"/>
                </a:solidFill>
              </a:endParaRPr>
            </a:p>
          </p:txBody>
        </p:sp>
        <p:sp>
          <p:nvSpPr>
            <p:cNvPr id="28" name="object 28"/>
            <p:cNvSpPr/>
            <p:nvPr/>
          </p:nvSpPr>
          <p:spPr>
            <a:xfrm>
              <a:off x="7128509" y="3320034"/>
              <a:ext cx="1795780" cy="899160"/>
            </a:xfrm>
            <a:custGeom>
              <a:avLst/>
              <a:gdLst/>
              <a:ahLst/>
              <a:cxnLst/>
              <a:rect l="l" t="t" r="r" b="b"/>
              <a:pathLst>
                <a:path w="1795779" h="899160">
                  <a:moveTo>
                    <a:pt x="0" y="89915"/>
                  </a:moveTo>
                  <a:lnTo>
                    <a:pt x="7066" y="54917"/>
                  </a:lnTo>
                  <a:lnTo>
                    <a:pt x="26336" y="26336"/>
                  </a:lnTo>
                  <a:lnTo>
                    <a:pt x="54917" y="7066"/>
                  </a:lnTo>
                  <a:lnTo>
                    <a:pt x="89916" y="0"/>
                  </a:lnTo>
                  <a:lnTo>
                    <a:pt x="1705356" y="0"/>
                  </a:lnTo>
                  <a:lnTo>
                    <a:pt x="1740354" y="7066"/>
                  </a:lnTo>
                  <a:lnTo>
                    <a:pt x="1768935" y="26336"/>
                  </a:lnTo>
                  <a:lnTo>
                    <a:pt x="1788205" y="54917"/>
                  </a:lnTo>
                  <a:lnTo>
                    <a:pt x="1795272" y="89915"/>
                  </a:lnTo>
                  <a:lnTo>
                    <a:pt x="1795272" y="809243"/>
                  </a:lnTo>
                  <a:lnTo>
                    <a:pt x="1788205" y="844242"/>
                  </a:lnTo>
                  <a:lnTo>
                    <a:pt x="1768935" y="872823"/>
                  </a:lnTo>
                  <a:lnTo>
                    <a:pt x="1740354" y="892093"/>
                  </a:lnTo>
                  <a:lnTo>
                    <a:pt x="1705356" y="899159"/>
                  </a:lnTo>
                  <a:lnTo>
                    <a:pt x="89916" y="899159"/>
                  </a:lnTo>
                  <a:lnTo>
                    <a:pt x="54917" y="892093"/>
                  </a:lnTo>
                  <a:lnTo>
                    <a:pt x="26336" y="872823"/>
                  </a:lnTo>
                  <a:lnTo>
                    <a:pt x="7066" y="844242"/>
                  </a:lnTo>
                  <a:lnTo>
                    <a:pt x="0" y="809243"/>
                  </a:lnTo>
                  <a:lnTo>
                    <a:pt x="0" y="89915"/>
                  </a:lnTo>
                  <a:close/>
                </a:path>
              </a:pathLst>
            </a:custGeom>
            <a:ln w="19050">
              <a:solidFill>
                <a:srgbClr val="FFFFFF"/>
              </a:solidFill>
            </a:ln>
          </p:spPr>
          <p:txBody>
            <a:bodyPr wrap="square" lIns="0" tIns="0" rIns="0" bIns="0" rtlCol="0"/>
            <a:lstStyle/>
            <a:p>
              <a:pPr defTabSz="1097280"/>
              <a:endParaRPr sz="2160" kern="0">
                <a:solidFill>
                  <a:sysClr val="windowText" lastClr="000000"/>
                </a:solidFill>
              </a:endParaRPr>
            </a:p>
          </p:txBody>
        </p:sp>
      </p:grpSp>
      <p:sp>
        <p:nvSpPr>
          <p:cNvPr id="29" name="object 29"/>
          <p:cNvSpPr txBox="1"/>
          <p:nvPr/>
        </p:nvSpPr>
        <p:spPr>
          <a:xfrm>
            <a:off x="10999800" y="4299105"/>
            <a:ext cx="917448" cy="365485"/>
          </a:xfrm>
          <a:prstGeom prst="rect">
            <a:avLst/>
          </a:prstGeom>
        </p:spPr>
        <p:txBody>
          <a:bodyPr vert="horz" wrap="square" lIns="0" tIns="14478" rIns="0" bIns="0" rtlCol="0">
            <a:spAutoFit/>
          </a:bodyPr>
          <a:lstStyle/>
          <a:p>
            <a:pPr marL="15240" defTabSz="1097280">
              <a:spcBef>
                <a:spcPts val="114"/>
              </a:spcBef>
            </a:pPr>
            <a:r>
              <a:rPr sz="2280" kern="0" dirty="0">
                <a:solidFill>
                  <a:srgbClr val="FFFFFF"/>
                </a:solidFill>
                <a:latin typeface="Calibri"/>
                <a:cs typeface="Calibri"/>
              </a:rPr>
              <a:t>45</a:t>
            </a:r>
            <a:r>
              <a:rPr sz="2280" kern="0" spc="-30" dirty="0">
                <a:solidFill>
                  <a:srgbClr val="FFFFFF"/>
                </a:solidFill>
                <a:latin typeface="Calibri"/>
                <a:cs typeface="Calibri"/>
              </a:rPr>
              <a:t> </a:t>
            </a:r>
            <a:r>
              <a:rPr sz="2280" kern="0" spc="-24" dirty="0">
                <a:solidFill>
                  <a:srgbClr val="FFFFFF"/>
                </a:solidFill>
                <a:latin typeface="Calibri"/>
                <a:cs typeface="Calibri"/>
              </a:rPr>
              <a:t>days</a:t>
            </a:r>
            <a:endParaRPr sz="2280" kern="0">
              <a:solidFill>
                <a:sysClr val="windowText" lastClr="000000"/>
              </a:solidFill>
              <a:latin typeface="Calibri"/>
              <a:cs typeface="Calibri"/>
            </a:endParaRPr>
          </a:p>
        </p:txBody>
      </p:sp>
      <p:grpSp>
        <p:nvGrpSpPr>
          <p:cNvPr id="30" name="object 30"/>
          <p:cNvGrpSpPr/>
          <p:nvPr/>
        </p:nvGrpSpPr>
        <p:grpSpPr>
          <a:xfrm>
            <a:off x="4091478" y="4821178"/>
            <a:ext cx="2226564" cy="1491996"/>
            <a:chOff x="1885565" y="4017648"/>
            <a:chExt cx="1855470" cy="1243330"/>
          </a:xfrm>
        </p:grpSpPr>
        <p:sp>
          <p:nvSpPr>
            <p:cNvPr id="31" name="object 31"/>
            <p:cNvSpPr/>
            <p:nvPr/>
          </p:nvSpPr>
          <p:spPr>
            <a:xfrm>
              <a:off x="1895090" y="4027173"/>
              <a:ext cx="829944" cy="774700"/>
            </a:xfrm>
            <a:custGeom>
              <a:avLst/>
              <a:gdLst/>
              <a:ahLst/>
              <a:cxnLst/>
              <a:rect l="l" t="t" r="r" b="b"/>
              <a:pathLst>
                <a:path w="829944" h="774700">
                  <a:moveTo>
                    <a:pt x="0" y="0"/>
                  </a:moveTo>
                  <a:lnTo>
                    <a:pt x="829754" y="774547"/>
                  </a:lnTo>
                </a:path>
              </a:pathLst>
            </a:custGeom>
            <a:ln w="19050">
              <a:solidFill>
                <a:srgbClr val="0E4A66"/>
              </a:solidFill>
            </a:ln>
          </p:spPr>
          <p:txBody>
            <a:bodyPr wrap="square" lIns="0" tIns="0" rIns="0" bIns="0" rtlCol="0"/>
            <a:lstStyle/>
            <a:p>
              <a:pPr defTabSz="1097280"/>
              <a:endParaRPr sz="2160" kern="0">
                <a:solidFill>
                  <a:sysClr val="windowText" lastClr="000000"/>
                </a:solidFill>
              </a:endParaRPr>
            </a:p>
          </p:txBody>
        </p:sp>
        <p:sp>
          <p:nvSpPr>
            <p:cNvPr id="32" name="object 32"/>
            <p:cNvSpPr/>
            <p:nvPr/>
          </p:nvSpPr>
          <p:spPr>
            <a:xfrm>
              <a:off x="2725673" y="4353306"/>
              <a:ext cx="1005840" cy="897890"/>
            </a:xfrm>
            <a:custGeom>
              <a:avLst/>
              <a:gdLst/>
              <a:ahLst/>
              <a:cxnLst/>
              <a:rect l="l" t="t" r="r" b="b"/>
              <a:pathLst>
                <a:path w="1005839" h="897889">
                  <a:moveTo>
                    <a:pt x="916076" y="0"/>
                  </a:moveTo>
                  <a:lnTo>
                    <a:pt x="89763" y="0"/>
                  </a:lnTo>
                  <a:lnTo>
                    <a:pt x="54821" y="7053"/>
                  </a:lnTo>
                  <a:lnTo>
                    <a:pt x="26289" y="26289"/>
                  </a:lnTo>
                  <a:lnTo>
                    <a:pt x="7053" y="54821"/>
                  </a:lnTo>
                  <a:lnTo>
                    <a:pt x="0" y="89763"/>
                  </a:lnTo>
                  <a:lnTo>
                    <a:pt x="0" y="807872"/>
                  </a:lnTo>
                  <a:lnTo>
                    <a:pt x="7053" y="842814"/>
                  </a:lnTo>
                  <a:lnTo>
                    <a:pt x="26289" y="871347"/>
                  </a:lnTo>
                  <a:lnTo>
                    <a:pt x="54821" y="890582"/>
                  </a:lnTo>
                  <a:lnTo>
                    <a:pt x="89763" y="897636"/>
                  </a:lnTo>
                  <a:lnTo>
                    <a:pt x="916076" y="897636"/>
                  </a:lnTo>
                  <a:lnTo>
                    <a:pt x="951018" y="890582"/>
                  </a:lnTo>
                  <a:lnTo>
                    <a:pt x="979551" y="871347"/>
                  </a:lnTo>
                  <a:lnTo>
                    <a:pt x="998786" y="842814"/>
                  </a:lnTo>
                  <a:lnTo>
                    <a:pt x="1005840" y="807872"/>
                  </a:lnTo>
                  <a:lnTo>
                    <a:pt x="1005840" y="89763"/>
                  </a:lnTo>
                  <a:lnTo>
                    <a:pt x="998786" y="54821"/>
                  </a:lnTo>
                  <a:lnTo>
                    <a:pt x="979551" y="26289"/>
                  </a:lnTo>
                  <a:lnTo>
                    <a:pt x="951018" y="7053"/>
                  </a:lnTo>
                  <a:lnTo>
                    <a:pt x="916076" y="0"/>
                  </a:lnTo>
                  <a:close/>
                </a:path>
              </a:pathLst>
            </a:custGeom>
            <a:solidFill>
              <a:srgbClr val="145F82"/>
            </a:solidFill>
          </p:spPr>
          <p:txBody>
            <a:bodyPr wrap="square" lIns="0" tIns="0" rIns="0" bIns="0" rtlCol="0"/>
            <a:lstStyle/>
            <a:p>
              <a:pPr defTabSz="1097280"/>
              <a:endParaRPr sz="2160" kern="0">
                <a:solidFill>
                  <a:sysClr val="windowText" lastClr="000000"/>
                </a:solidFill>
              </a:endParaRPr>
            </a:p>
          </p:txBody>
        </p:sp>
        <p:sp>
          <p:nvSpPr>
            <p:cNvPr id="33" name="object 33"/>
            <p:cNvSpPr/>
            <p:nvPr/>
          </p:nvSpPr>
          <p:spPr>
            <a:xfrm>
              <a:off x="2725673" y="4353306"/>
              <a:ext cx="1005840" cy="897890"/>
            </a:xfrm>
            <a:custGeom>
              <a:avLst/>
              <a:gdLst/>
              <a:ahLst/>
              <a:cxnLst/>
              <a:rect l="l" t="t" r="r" b="b"/>
              <a:pathLst>
                <a:path w="1005839" h="897889">
                  <a:moveTo>
                    <a:pt x="0" y="89763"/>
                  </a:moveTo>
                  <a:lnTo>
                    <a:pt x="7053" y="54821"/>
                  </a:lnTo>
                  <a:lnTo>
                    <a:pt x="26289" y="26289"/>
                  </a:lnTo>
                  <a:lnTo>
                    <a:pt x="54821" y="7053"/>
                  </a:lnTo>
                  <a:lnTo>
                    <a:pt x="89763" y="0"/>
                  </a:lnTo>
                  <a:lnTo>
                    <a:pt x="916076" y="0"/>
                  </a:lnTo>
                  <a:lnTo>
                    <a:pt x="951018" y="7053"/>
                  </a:lnTo>
                  <a:lnTo>
                    <a:pt x="979551" y="26289"/>
                  </a:lnTo>
                  <a:lnTo>
                    <a:pt x="998786" y="54821"/>
                  </a:lnTo>
                  <a:lnTo>
                    <a:pt x="1005840" y="89763"/>
                  </a:lnTo>
                  <a:lnTo>
                    <a:pt x="1005840" y="807872"/>
                  </a:lnTo>
                  <a:lnTo>
                    <a:pt x="998786" y="842814"/>
                  </a:lnTo>
                  <a:lnTo>
                    <a:pt x="979551" y="871347"/>
                  </a:lnTo>
                  <a:lnTo>
                    <a:pt x="951018" y="890582"/>
                  </a:lnTo>
                  <a:lnTo>
                    <a:pt x="916076" y="897636"/>
                  </a:lnTo>
                  <a:lnTo>
                    <a:pt x="89763" y="897636"/>
                  </a:lnTo>
                  <a:lnTo>
                    <a:pt x="54821" y="890582"/>
                  </a:lnTo>
                  <a:lnTo>
                    <a:pt x="26289" y="871347"/>
                  </a:lnTo>
                  <a:lnTo>
                    <a:pt x="7053" y="842814"/>
                  </a:lnTo>
                  <a:lnTo>
                    <a:pt x="0" y="807872"/>
                  </a:lnTo>
                  <a:lnTo>
                    <a:pt x="0" y="89763"/>
                  </a:lnTo>
                  <a:close/>
                </a:path>
              </a:pathLst>
            </a:custGeom>
            <a:ln w="19049">
              <a:solidFill>
                <a:srgbClr val="FFFFFF"/>
              </a:solidFill>
            </a:ln>
          </p:spPr>
          <p:txBody>
            <a:bodyPr wrap="square" lIns="0" tIns="0" rIns="0" bIns="0" rtlCol="0"/>
            <a:lstStyle/>
            <a:p>
              <a:pPr defTabSz="1097280"/>
              <a:endParaRPr sz="2160" kern="0">
                <a:solidFill>
                  <a:sysClr val="windowText" lastClr="000000"/>
                </a:solidFill>
              </a:endParaRPr>
            </a:p>
          </p:txBody>
        </p:sp>
      </p:grpSp>
      <p:sp>
        <p:nvSpPr>
          <p:cNvPr id="34" name="object 34"/>
          <p:cNvSpPr txBox="1"/>
          <p:nvPr/>
        </p:nvSpPr>
        <p:spPr>
          <a:xfrm>
            <a:off x="5517130" y="5538372"/>
            <a:ext cx="369570" cy="365485"/>
          </a:xfrm>
          <a:prstGeom prst="rect">
            <a:avLst/>
          </a:prstGeom>
        </p:spPr>
        <p:txBody>
          <a:bodyPr vert="horz" wrap="square" lIns="0" tIns="14478" rIns="0" bIns="0" rtlCol="0">
            <a:spAutoFit/>
          </a:bodyPr>
          <a:lstStyle/>
          <a:p>
            <a:pPr marL="15240" defTabSz="1097280">
              <a:spcBef>
                <a:spcPts val="114"/>
              </a:spcBef>
            </a:pPr>
            <a:r>
              <a:rPr sz="2280" kern="0" spc="-30" dirty="0">
                <a:solidFill>
                  <a:srgbClr val="FFFFFF"/>
                </a:solidFill>
                <a:latin typeface="Calibri"/>
                <a:cs typeface="Calibri"/>
              </a:rPr>
              <a:t>No</a:t>
            </a:r>
            <a:endParaRPr sz="2280" kern="0">
              <a:solidFill>
                <a:sysClr val="windowText" lastClr="000000"/>
              </a:solidFill>
              <a:latin typeface="Calibri"/>
              <a:cs typeface="Calibri"/>
            </a:endParaRPr>
          </a:p>
        </p:txBody>
      </p:sp>
      <p:grpSp>
        <p:nvGrpSpPr>
          <p:cNvPr id="35" name="object 35"/>
          <p:cNvGrpSpPr/>
          <p:nvPr/>
        </p:nvGrpSpPr>
        <p:grpSpPr>
          <a:xfrm>
            <a:off x="6306617" y="5212536"/>
            <a:ext cx="3223260" cy="1100328"/>
            <a:chOff x="3731514" y="4343780"/>
            <a:chExt cx="2686050" cy="916940"/>
          </a:xfrm>
        </p:grpSpPr>
        <p:sp>
          <p:nvSpPr>
            <p:cNvPr id="36" name="object 36"/>
            <p:cNvSpPr/>
            <p:nvPr/>
          </p:nvSpPr>
          <p:spPr>
            <a:xfrm>
              <a:off x="3731514" y="4802539"/>
              <a:ext cx="718820" cy="0"/>
            </a:xfrm>
            <a:custGeom>
              <a:avLst/>
              <a:gdLst/>
              <a:ahLst/>
              <a:cxnLst/>
              <a:rect l="l" t="t" r="r" b="b"/>
              <a:pathLst>
                <a:path w="718820">
                  <a:moveTo>
                    <a:pt x="0" y="0"/>
                  </a:moveTo>
                  <a:lnTo>
                    <a:pt x="718413" y="0"/>
                  </a:lnTo>
                </a:path>
              </a:pathLst>
            </a:custGeom>
            <a:ln w="19050">
              <a:solidFill>
                <a:srgbClr val="125575"/>
              </a:solidFill>
            </a:ln>
          </p:spPr>
          <p:txBody>
            <a:bodyPr wrap="square" lIns="0" tIns="0" rIns="0" bIns="0" rtlCol="0"/>
            <a:lstStyle/>
            <a:p>
              <a:pPr defTabSz="1097280"/>
              <a:endParaRPr sz="2160" kern="0">
                <a:solidFill>
                  <a:sysClr val="windowText" lastClr="000000"/>
                </a:solidFill>
              </a:endParaRPr>
            </a:p>
          </p:txBody>
        </p:sp>
        <p:sp>
          <p:nvSpPr>
            <p:cNvPr id="37" name="object 37"/>
            <p:cNvSpPr/>
            <p:nvPr/>
          </p:nvSpPr>
          <p:spPr>
            <a:xfrm>
              <a:off x="4449318" y="4353305"/>
              <a:ext cx="1958339" cy="897890"/>
            </a:xfrm>
            <a:custGeom>
              <a:avLst/>
              <a:gdLst/>
              <a:ahLst/>
              <a:cxnLst/>
              <a:rect l="l" t="t" r="r" b="b"/>
              <a:pathLst>
                <a:path w="1958339" h="897889">
                  <a:moveTo>
                    <a:pt x="1868576" y="0"/>
                  </a:moveTo>
                  <a:lnTo>
                    <a:pt x="89763" y="0"/>
                  </a:lnTo>
                  <a:lnTo>
                    <a:pt x="54821" y="7053"/>
                  </a:lnTo>
                  <a:lnTo>
                    <a:pt x="26289" y="26289"/>
                  </a:lnTo>
                  <a:lnTo>
                    <a:pt x="7053" y="54821"/>
                  </a:lnTo>
                  <a:lnTo>
                    <a:pt x="0" y="89763"/>
                  </a:lnTo>
                  <a:lnTo>
                    <a:pt x="0" y="807872"/>
                  </a:lnTo>
                  <a:lnTo>
                    <a:pt x="7053" y="842814"/>
                  </a:lnTo>
                  <a:lnTo>
                    <a:pt x="26289" y="871347"/>
                  </a:lnTo>
                  <a:lnTo>
                    <a:pt x="54821" y="890582"/>
                  </a:lnTo>
                  <a:lnTo>
                    <a:pt x="89763" y="897636"/>
                  </a:lnTo>
                  <a:lnTo>
                    <a:pt x="1868576" y="897636"/>
                  </a:lnTo>
                  <a:lnTo>
                    <a:pt x="1903518" y="890582"/>
                  </a:lnTo>
                  <a:lnTo>
                    <a:pt x="1932051" y="871347"/>
                  </a:lnTo>
                  <a:lnTo>
                    <a:pt x="1951286" y="842814"/>
                  </a:lnTo>
                  <a:lnTo>
                    <a:pt x="1958339" y="807872"/>
                  </a:lnTo>
                  <a:lnTo>
                    <a:pt x="1958339" y="89763"/>
                  </a:lnTo>
                  <a:lnTo>
                    <a:pt x="1951286" y="54821"/>
                  </a:lnTo>
                  <a:lnTo>
                    <a:pt x="1932051" y="26289"/>
                  </a:lnTo>
                  <a:lnTo>
                    <a:pt x="1903518" y="7053"/>
                  </a:lnTo>
                  <a:lnTo>
                    <a:pt x="1868576" y="0"/>
                  </a:lnTo>
                  <a:close/>
                </a:path>
              </a:pathLst>
            </a:custGeom>
            <a:solidFill>
              <a:srgbClr val="145F82"/>
            </a:solidFill>
          </p:spPr>
          <p:txBody>
            <a:bodyPr wrap="square" lIns="0" tIns="0" rIns="0" bIns="0" rtlCol="0"/>
            <a:lstStyle/>
            <a:p>
              <a:pPr defTabSz="1097280"/>
              <a:endParaRPr sz="2160" kern="0">
                <a:solidFill>
                  <a:sysClr val="windowText" lastClr="000000"/>
                </a:solidFill>
              </a:endParaRPr>
            </a:p>
          </p:txBody>
        </p:sp>
        <p:sp>
          <p:nvSpPr>
            <p:cNvPr id="38" name="object 38"/>
            <p:cNvSpPr/>
            <p:nvPr/>
          </p:nvSpPr>
          <p:spPr>
            <a:xfrm>
              <a:off x="4449318" y="4353305"/>
              <a:ext cx="1958339" cy="897890"/>
            </a:xfrm>
            <a:custGeom>
              <a:avLst/>
              <a:gdLst/>
              <a:ahLst/>
              <a:cxnLst/>
              <a:rect l="l" t="t" r="r" b="b"/>
              <a:pathLst>
                <a:path w="1958339" h="897889">
                  <a:moveTo>
                    <a:pt x="0" y="89763"/>
                  </a:moveTo>
                  <a:lnTo>
                    <a:pt x="7053" y="54821"/>
                  </a:lnTo>
                  <a:lnTo>
                    <a:pt x="26289" y="26289"/>
                  </a:lnTo>
                  <a:lnTo>
                    <a:pt x="54821" y="7053"/>
                  </a:lnTo>
                  <a:lnTo>
                    <a:pt x="89763" y="0"/>
                  </a:lnTo>
                  <a:lnTo>
                    <a:pt x="1868576" y="0"/>
                  </a:lnTo>
                  <a:lnTo>
                    <a:pt x="1903518" y="7053"/>
                  </a:lnTo>
                  <a:lnTo>
                    <a:pt x="1932051" y="26289"/>
                  </a:lnTo>
                  <a:lnTo>
                    <a:pt x="1951286" y="54821"/>
                  </a:lnTo>
                  <a:lnTo>
                    <a:pt x="1958339" y="89763"/>
                  </a:lnTo>
                  <a:lnTo>
                    <a:pt x="1958339" y="807872"/>
                  </a:lnTo>
                  <a:lnTo>
                    <a:pt x="1951286" y="842814"/>
                  </a:lnTo>
                  <a:lnTo>
                    <a:pt x="1932051" y="871347"/>
                  </a:lnTo>
                  <a:lnTo>
                    <a:pt x="1903518" y="890582"/>
                  </a:lnTo>
                  <a:lnTo>
                    <a:pt x="1868576" y="897636"/>
                  </a:lnTo>
                  <a:lnTo>
                    <a:pt x="89763" y="897636"/>
                  </a:lnTo>
                  <a:lnTo>
                    <a:pt x="54821" y="890582"/>
                  </a:lnTo>
                  <a:lnTo>
                    <a:pt x="26289" y="871347"/>
                  </a:lnTo>
                  <a:lnTo>
                    <a:pt x="7053" y="842814"/>
                  </a:lnTo>
                  <a:lnTo>
                    <a:pt x="0" y="807872"/>
                  </a:lnTo>
                  <a:lnTo>
                    <a:pt x="0" y="89763"/>
                  </a:lnTo>
                  <a:close/>
                </a:path>
              </a:pathLst>
            </a:custGeom>
            <a:ln w="19050">
              <a:solidFill>
                <a:srgbClr val="FFFFFF"/>
              </a:solidFill>
            </a:ln>
          </p:spPr>
          <p:txBody>
            <a:bodyPr wrap="square" lIns="0" tIns="0" rIns="0" bIns="0" rtlCol="0"/>
            <a:lstStyle/>
            <a:p>
              <a:pPr defTabSz="1097280"/>
              <a:endParaRPr sz="2160" kern="0">
                <a:solidFill>
                  <a:sysClr val="windowText" lastClr="000000"/>
                </a:solidFill>
              </a:endParaRPr>
            </a:p>
          </p:txBody>
        </p:sp>
      </p:grpSp>
      <p:sp>
        <p:nvSpPr>
          <p:cNvPr id="39" name="object 39"/>
          <p:cNvSpPr txBox="1"/>
          <p:nvPr/>
        </p:nvSpPr>
        <p:spPr>
          <a:xfrm>
            <a:off x="7883977" y="5538372"/>
            <a:ext cx="917448" cy="365485"/>
          </a:xfrm>
          <a:prstGeom prst="rect">
            <a:avLst/>
          </a:prstGeom>
        </p:spPr>
        <p:txBody>
          <a:bodyPr vert="horz" wrap="square" lIns="0" tIns="14478" rIns="0" bIns="0" rtlCol="0">
            <a:spAutoFit/>
          </a:bodyPr>
          <a:lstStyle/>
          <a:p>
            <a:pPr marL="15240" defTabSz="1097280">
              <a:spcBef>
                <a:spcPts val="114"/>
              </a:spcBef>
            </a:pPr>
            <a:r>
              <a:rPr sz="2280" kern="0" dirty="0">
                <a:solidFill>
                  <a:srgbClr val="FFFFFF"/>
                </a:solidFill>
                <a:latin typeface="Calibri"/>
                <a:cs typeface="Calibri"/>
              </a:rPr>
              <a:t>15</a:t>
            </a:r>
            <a:r>
              <a:rPr sz="2280" kern="0" spc="-30" dirty="0">
                <a:solidFill>
                  <a:srgbClr val="FFFFFF"/>
                </a:solidFill>
                <a:latin typeface="Calibri"/>
                <a:cs typeface="Calibri"/>
              </a:rPr>
              <a:t> </a:t>
            </a:r>
            <a:r>
              <a:rPr sz="2280" kern="0" spc="-24" dirty="0">
                <a:solidFill>
                  <a:srgbClr val="FFFFFF"/>
                </a:solidFill>
                <a:latin typeface="Calibri"/>
                <a:cs typeface="Calibri"/>
              </a:rPr>
              <a:t>days</a:t>
            </a:r>
            <a:endParaRPr sz="2280" kern="0">
              <a:solidFill>
                <a:sysClr val="windowText" lastClr="000000"/>
              </a:solidFill>
              <a:latin typeface="Calibri"/>
              <a:cs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2293" y="489508"/>
            <a:ext cx="5604510" cy="680186"/>
          </a:xfrm>
          <a:prstGeom prst="rect">
            <a:avLst/>
          </a:prstGeom>
        </p:spPr>
        <p:txBody>
          <a:bodyPr vert="horz" wrap="square" lIns="0" tIns="15240" rIns="0" bIns="0" rtlCol="0">
            <a:spAutoFit/>
          </a:bodyPr>
          <a:lstStyle/>
          <a:p>
            <a:pPr marL="15240">
              <a:spcBef>
                <a:spcPts val="120"/>
              </a:spcBef>
            </a:pPr>
            <a:r>
              <a:rPr u="none" dirty="0"/>
              <a:t>Some</a:t>
            </a:r>
            <a:r>
              <a:rPr u="none" spc="-84" dirty="0"/>
              <a:t> </a:t>
            </a:r>
            <a:r>
              <a:rPr u="none" dirty="0"/>
              <a:t>Examples</a:t>
            </a:r>
            <a:r>
              <a:rPr u="none" spc="-96" dirty="0"/>
              <a:t> </a:t>
            </a:r>
            <a:r>
              <a:rPr u="none" dirty="0"/>
              <a:t>–</a:t>
            </a:r>
            <a:r>
              <a:rPr u="none" spc="-90" dirty="0"/>
              <a:t> </a:t>
            </a:r>
            <a:r>
              <a:rPr u="none" spc="-12" dirty="0"/>
              <a:t>Contd.</a:t>
            </a:r>
          </a:p>
        </p:txBody>
      </p:sp>
      <p:sp>
        <p:nvSpPr>
          <p:cNvPr id="3" name="object 3"/>
          <p:cNvSpPr/>
          <p:nvPr/>
        </p:nvSpPr>
        <p:spPr>
          <a:xfrm>
            <a:off x="1828800" y="7249423"/>
            <a:ext cx="10972800" cy="980693"/>
          </a:xfrm>
          <a:custGeom>
            <a:avLst/>
            <a:gdLst/>
            <a:ahLst/>
            <a:cxnLst/>
            <a:rect l="l" t="t" r="r" b="b"/>
            <a:pathLst>
              <a:path w="9144000" h="817245">
                <a:moveTo>
                  <a:pt x="9144000" y="0"/>
                </a:moveTo>
                <a:lnTo>
                  <a:pt x="9144000" y="0"/>
                </a:lnTo>
                <a:lnTo>
                  <a:pt x="0" y="0"/>
                </a:lnTo>
                <a:lnTo>
                  <a:pt x="0" y="816813"/>
                </a:lnTo>
                <a:lnTo>
                  <a:pt x="9144000" y="816813"/>
                </a:lnTo>
                <a:lnTo>
                  <a:pt x="9144000" y="0"/>
                </a:lnTo>
                <a:close/>
              </a:path>
            </a:pathLst>
          </a:custGeom>
          <a:solidFill>
            <a:srgbClr val="CCD2D7"/>
          </a:solidFill>
        </p:spPr>
        <p:txBody>
          <a:bodyPr wrap="square" lIns="0" tIns="0" rIns="0" bIns="0" rtlCol="0"/>
          <a:lstStyle/>
          <a:p>
            <a:pPr defTabSz="1097280"/>
            <a:endParaRPr sz="2160" kern="0">
              <a:solidFill>
                <a:sysClr val="windowText" lastClr="000000"/>
              </a:solidFill>
            </a:endParaRPr>
          </a:p>
        </p:txBody>
      </p:sp>
      <p:graphicFrame>
        <p:nvGraphicFramePr>
          <p:cNvPr id="4" name="object 4"/>
          <p:cNvGraphicFramePr>
            <a:graphicFrameLocks noGrp="1"/>
          </p:cNvGraphicFramePr>
          <p:nvPr/>
        </p:nvGraphicFramePr>
        <p:xfrm>
          <a:off x="1828800" y="1645920"/>
          <a:ext cx="11064240" cy="6554724"/>
        </p:xfrm>
        <a:graphic>
          <a:graphicData uri="http://schemas.openxmlformats.org/drawingml/2006/table">
            <a:tbl>
              <a:tblPr firstRow="1" bandRow="1">
                <a:tableStyleId>{2D5ABB26-0587-4C30-8999-92F81FD0307C}</a:tableStyleId>
              </a:tblPr>
              <a:tblGrid>
                <a:gridCol w="819150">
                  <a:extLst>
                    <a:ext uri="{9D8B030D-6E8A-4147-A177-3AD203B41FA5}">
                      <a16:colId xmlns:a16="http://schemas.microsoft.com/office/drawing/2014/main" val="20000"/>
                    </a:ext>
                  </a:extLst>
                </a:gridCol>
                <a:gridCol w="1411224">
                  <a:extLst>
                    <a:ext uri="{9D8B030D-6E8A-4147-A177-3AD203B41FA5}">
                      <a16:colId xmlns:a16="http://schemas.microsoft.com/office/drawing/2014/main" val="20001"/>
                    </a:ext>
                  </a:extLst>
                </a:gridCol>
                <a:gridCol w="4198620">
                  <a:extLst>
                    <a:ext uri="{9D8B030D-6E8A-4147-A177-3AD203B41FA5}">
                      <a16:colId xmlns:a16="http://schemas.microsoft.com/office/drawing/2014/main" val="20002"/>
                    </a:ext>
                  </a:extLst>
                </a:gridCol>
                <a:gridCol w="1604010">
                  <a:extLst>
                    <a:ext uri="{9D8B030D-6E8A-4147-A177-3AD203B41FA5}">
                      <a16:colId xmlns:a16="http://schemas.microsoft.com/office/drawing/2014/main" val="20003"/>
                    </a:ext>
                  </a:extLst>
                </a:gridCol>
                <a:gridCol w="2934462">
                  <a:extLst>
                    <a:ext uri="{9D8B030D-6E8A-4147-A177-3AD203B41FA5}">
                      <a16:colId xmlns:a16="http://schemas.microsoft.com/office/drawing/2014/main" val="20004"/>
                    </a:ext>
                  </a:extLst>
                </a:gridCol>
              </a:tblGrid>
              <a:tr h="243078">
                <a:tc>
                  <a:txBody>
                    <a:bodyPr/>
                    <a:lstStyle/>
                    <a:p>
                      <a:pPr>
                        <a:lnSpc>
                          <a:spcPct val="100000"/>
                        </a:lnSpc>
                      </a:pPr>
                      <a:endParaRPr sz="1400">
                        <a:latin typeface="Times New Roman"/>
                        <a:cs typeface="Times New Roman"/>
                      </a:endParaRPr>
                    </a:p>
                  </a:txBody>
                  <a:tcPr marL="0" marR="0" marT="0" marB="0">
                    <a:lnT w="57150">
                      <a:solidFill>
                        <a:srgbClr val="501549"/>
                      </a:solidFill>
                      <a:prstDash val="solid"/>
                    </a:lnT>
                    <a:lnB w="12700">
                      <a:solidFill>
                        <a:srgbClr val="145F82"/>
                      </a:solidFill>
                      <a:prstDash val="solid"/>
                    </a:lnB>
                  </a:tcPr>
                </a:tc>
                <a:tc>
                  <a:txBody>
                    <a:bodyPr/>
                    <a:lstStyle/>
                    <a:p>
                      <a:pPr>
                        <a:lnSpc>
                          <a:spcPct val="100000"/>
                        </a:lnSpc>
                      </a:pPr>
                      <a:endParaRPr sz="1400">
                        <a:latin typeface="Times New Roman"/>
                        <a:cs typeface="Times New Roman"/>
                      </a:endParaRPr>
                    </a:p>
                  </a:txBody>
                  <a:tcPr marL="0" marR="0" marT="0" marB="0">
                    <a:lnT w="57150">
                      <a:solidFill>
                        <a:srgbClr val="00ABAB"/>
                      </a:solidFill>
                      <a:prstDash val="solid"/>
                    </a:lnT>
                    <a:lnB w="12700">
                      <a:solidFill>
                        <a:srgbClr val="145F82"/>
                      </a:solidFill>
                      <a:prstDash val="solid"/>
                    </a:lnB>
                  </a:tcPr>
                </a:tc>
                <a:tc>
                  <a:txBody>
                    <a:bodyPr/>
                    <a:lstStyle/>
                    <a:p>
                      <a:pPr>
                        <a:lnSpc>
                          <a:spcPct val="100000"/>
                        </a:lnSpc>
                      </a:pPr>
                      <a:endParaRPr sz="1400">
                        <a:latin typeface="Times New Roman"/>
                        <a:cs typeface="Times New Roman"/>
                      </a:endParaRPr>
                    </a:p>
                  </a:txBody>
                  <a:tcPr marL="0" marR="0" marT="0" marB="0">
                    <a:lnT w="57150">
                      <a:solidFill>
                        <a:srgbClr val="00ABAB"/>
                      </a:solidFill>
                      <a:prstDash val="solid"/>
                    </a:lnT>
                    <a:lnB w="12700">
                      <a:solidFill>
                        <a:srgbClr val="145F82"/>
                      </a:solidFill>
                      <a:prstDash val="solid"/>
                    </a:lnB>
                  </a:tcPr>
                </a:tc>
                <a:tc>
                  <a:txBody>
                    <a:bodyPr/>
                    <a:lstStyle/>
                    <a:p>
                      <a:pPr>
                        <a:lnSpc>
                          <a:spcPct val="100000"/>
                        </a:lnSpc>
                      </a:pPr>
                      <a:endParaRPr sz="1400">
                        <a:latin typeface="Times New Roman"/>
                        <a:cs typeface="Times New Roman"/>
                      </a:endParaRPr>
                    </a:p>
                  </a:txBody>
                  <a:tcPr marL="0" marR="0" marT="0" marB="0">
                    <a:lnT w="57150">
                      <a:solidFill>
                        <a:srgbClr val="00ABAB"/>
                      </a:solidFill>
                      <a:prstDash val="solid"/>
                    </a:lnT>
                    <a:lnB w="12700">
                      <a:solidFill>
                        <a:srgbClr val="145F82"/>
                      </a:solidFill>
                      <a:prstDash val="solid"/>
                    </a:lnB>
                  </a:tcPr>
                </a:tc>
                <a:tc>
                  <a:txBody>
                    <a:bodyPr/>
                    <a:lstStyle/>
                    <a:p>
                      <a:pPr>
                        <a:lnSpc>
                          <a:spcPct val="100000"/>
                        </a:lnSpc>
                      </a:pPr>
                      <a:endParaRPr sz="1400">
                        <a:latin typeface="Times New Roman"/>
                        <a:cs typeface="Times New Roman"/>
                      </a:endParaRPr>
                    </a:p>
                  </a:txBody>
                  <a:tcPr marL="0" marR="0" marT="0" marB="0">
                    <a:lnT w="57150">
                      <a:solidFill>
                        <a:srgbClr val="00ABAB"/>
                      </a:solidFill>
                      <a:prstDash val="solid"/>
                    </a:lnT>
                    <a:lnB w="12700">
                      <a:solidFill>
                        <a:srgbClr val="145F82"/>
                      </a:solidFill>
                      <a:prstDash val="solid"/>
                    </a:lnB>
                  </a:tcPr>
                </a:tc>
                <a:extLst>
                  <a:ext uri="{0D108BD9-81ED-4DB2-BD59-A6C34878D82A}">
                    <a16:rowId xmlns:a16="http://schemas.microsoft.com/office/drawing/2014/main" val="10000"/>
                  </a:ext>
                </a:extLst>
              </a:tr>
              <a:tr h="1789938">
                <a:tc>
                  <a:txBody>
                    <a:bodyPr/>
                    <a:lstStyle/>
                    <a:p>
                      <a:pPr marL="90170">
                        <a:lnSpc>
                          <a:spcPct val="100000"/>
                        </a:lnSpc>
                        <a:spcBef>
                          <a:spcPts val="40"/>
                        </a:spcBef>
                      </a:pPr>
                      <a:r>
                        <a:rPr sz="3600" spc="-15" baseline="1388" dirty="0">
                          <a:solidFill>
                            <a:srgbClr val="104761"/>
                          </a:solidFill>
                          <a:latin typeface="Calibri"/>
                          <a:cs typeface="Calibri"/>
                        </a:rPr>
                        <a:t>.</a:t>
                      </a:r>
                      <a:r>
                        <a:rPr sz="2200" b="1" spc="-10" dirty="0">
                          <a:solidFill>
                            <a:srgbClr val="FFFFFF"/>
                          </a:solidFill>
                          <a:latin typeface="Calibri"/>
                          <a:cs typeface="Calibri"/>
                        </a:rPr>
                        <a:t>Case</a:t>
                      </a:r>
                      <a:endParaRPr sz="2200">
                        <a:latin typeface="Calibri"/>
                        <a:cs typeface="Calibri"/>
                      </a:endParaRPr>
                    </a:p>
                  </a:txBody>
                  <a:tcPr marL="0" marR="0" marT="6096" marB="0">
                    <a:lnL w="38100">
                      <a:solidFill>
                        <a:srgbClr val="145F82"/>
                      </a:solidFill>
                      <a:prstDash val="solid"/>
                    </a:lnL>
                    <a:lnR w="12700">
                      <a:solidFill>
                        <a:srgbClr val="FFFFFF"/>
                      </a:solidFill>
                      <a:prstDash val="solid"/>
                    </a:lnR>
                    <a:lnT w="12700">
                      <a:solidFill>
                        <a:srgbClr val="145F82"/>
                      </a:solidFill>
                      <a:prstDash val="solid"/>
                    </a:lnT>
                    <a:lnB w="38100">
                      <a:solidFill>
                        <a:srgbClr val="145F82"/>
                      </a:solidFill>
                      <a:prstDash val="solid"/>
                    </a:lnB>
                    <a:solidFill>
                      <a:srgbClr val="145F82"/>
                    </a:solidFill>
                  </a:tcPr>
                </a:tc>
                <a:tc>
                  <a:txBody>
                    <a:bodyPr/>
                    <a:lstStyle/>
                    <a:p>
                      <a:pPr marL="184785" marR="177800" indent="-635" algn="ctr">
                        <a:lnSpc>
                          <a:spcPct val="100000"/>
                        </a:lnSpc>
                        <a:spcBef>
                          <a:spcPts val="240"/>
                        </a:spcBef>
                      </a:pPr>
                      <a:r>
                        <a:rPr sz="2200" b="1" spc="-10" dirty="0">
                          <a:solidFill>
                            <a:srgbClr val="FFFFFF"/>
                          </a:solidFill>
                          <a:latin typeface="Calibri"/>
                          <a:cs typeface="Calibri"/>
                        </a:rPr>
                        <a:t>Supply/ </a:t>
                      </a:r>
                      <a:r>
                        <a:rPr sz="2200" b="1" dirty="0">
                          <a:solidFill>
                            <a:srgbClr val="FFFFFF"/>
                          </a:solidFill>
                          <a:latin typeface="Calibri"/>
                          <a:cs typeface="Calibri"/>
                        </a:rPr>
                        <a:t>Date</a:t>
                      </a:r>
                      <a:r>
                        <a:rPr sz="2200" b="1" spc="-70" dirty="0">
                          <a:solidFill>
                            <a:srgbClr val="FFFFFF"/>
                          </a:solidFill>
                          <a:latin typeface="Calibri"/>
                          <a:cs typeface="Calibri"/>
                        </a:rPr>
                        <a:t> </a:t>
                      </a:r>
                      <a:r>
                        <a:rPr sz="2200" b="1" spc="-25" dirty="0">
                          <a:solidFill>
                            <a:srgbClr val="FFFFFF"/>
                          </a:solidFill>
                          <a:latin typeface="Calibri"/>
                          <a:cs typeface="Calibri"/>
                        </a:rPr>
                        <a:t>of </a:t>
                      </a:r>
                      <a:r>
                        <a:rPr sz="2200" b="1" spc="-20" dirty="0">
                          <a:solidFill>
                            <a:srgbClr val="FFFFFF"/>
                          </a:solidFill>
                          <a:latin typeface="Calibri"/>
                          <a:cs typeface="Calibri"/>
                        </a:rPr>
                        <a:t>bill </a:t>
                      </a:r>
                      <a:r>
                        <a:rPr sz="2200" b="1" spc="-10" dirty="0">
                          <a:solidFill>
                            <a:srgbClr val="FFFFFF"/>
                          </a:solidFill>
                          <a:latin typeface="Calibri"/>
                          <a:cs typeface="Calibri"/>
                        </a:rPr>
                        <a:t>received</a:t>
                      </a:r>
                      <a:endParaRPr sz="2200">
                        <a:latin typeface="Calibri"/>
                        <a:cs typeface="Calibri"/>
                      </a:endParaRPr>
                    </a:p>
                  </a:txBody>
                  <a:tcPr marL="0" marR="0" marT="36576" marB="0">
                    <a:lnL w="12700">
                      <a:solidFill>
                        <a:srgbClr val="FFFFFF"/>
                      </a:solidFill>
                      <a:prstDash val="solid"/>
                    </a:lnL>
                    <a:lnR w="12700">
                      <a:solidFill>
                        <a:srgbClr val="FFFFFF"/>
                      </a:solidFill>
                      <a:prstDash val="solid"/>
                    </a:lnR>
                    <a:lnT w="12700">
                      <a:solidFill>
                        <a:srgbClr val="145F82"/>
                      </a:solidFill>
                      <a:prstDash val="solid"/>
                    </a:lnT>
                    <a:lnB w="38100">
                      <a:solidFill>
                        <a:srgbClr val="145F82"/>
                      </a:solidFill>
                      <a:prstDash val="solid"/>
                    </a:lnB>
                    <a:solidFill>
                      <a:srgbClr val="145F82"/>
                    </a:solidFill>
                  </a:tcPr>
                </a:tc>
                <a:tc>
                  <a:txBody>
                    <a:bodyPr/>
                    <a:lstStyle/>
                    <a:p>
                      <a:pPr marL="927100" marR="447040" indent="-473075">
                        <a:lnSpc>
                          <a:spcPct val="100000"/>
                        </a:lnSpc>
                        <a:spcBef>
                          <a:spcPts val="240"/>
                        </a:spcBef>
                      </a:pPr>
                      <a:r>
                        <a:rPr sz="2200" b="1" spc="-10" dirty="0">
                          <a:solidFill>
                            <a:srgbClr val="FFFFFF"/>
                          </a:solidFill>
                          <a:latin typeface="Calibri"/>
                          <a:cs typeface="Calibri"/>
                        </a:rPr>
                        <a:t>Payment</a:t>
                      </a:r>
                      <a:r>
                        <a:rPr sz="2200" b="1" spc="-30" dirty="0">
                          <a:solidFill>
                            <a:srgbClr val="FFFFFF"/>
                          </a:solidFill>
                          <a:latin typeface="Calibri"/>
                          <a:cs typeface="Calibri"/>
                        </a:rPr>
                        <a:t> </a:t>
                      </a:r>
                      <a:r>
                        <a:rPr sz="2200" b="1" dirty="0">
                          <a:solidFill>
                            <a:srgbClr val="FFFFFF"/>
                          </a:solidFill>
                          <a:latin typeface="Calibri"/>
                          <a:cs typeface="Calibri"/>
                        </a:rPr>
                        <a:t>to</a:t>
                      </a:r>
                      <a:r>
                        <a:rPr sz="2200" b="1" spc="-25" dirty="0">
                          <a:solidFill>
                            <a:srgbClr val="FFFFFF"/>
                          </a:solidFill>
                          <a:latin typeface="Calibri"/>
                          <a:cs typeface="Calibri"/>
                        </a:rPr>
                        <a:t> </a:t>
                      </a:r>
                      <a:r>
                        <a:rPr sz="2200" b="1" dirty="0">
                          <a:solidFill>
                            <a:srgbClr val="FFFFFF"/>
                          </a:solidFill>
                          <a:latin typeface="Calibri"/>
                          <a:cs typeface="Calibri"/>
                        </a:rPr>
                        <a:t>be</a:t>
                      </a:r>
                      <a:r>
                        <a:rPr sz="2200" b="1" spc="-35" dirty="0">
                          <a:solidFill>
                            <a:srgbClr val="FFFFFF"/>
                          </a:solidFill>
                          <a:latin typeface="Calibri"/>
                          <a:cs typeface="Calibri"/>
                        </a:rPr>
                        <a:t> </a:t>
                      </a:r>
                      <a:r>
                        <a:rPr sz="2200" b="1" dirty="0">
                          <a:solidFill>
                            <a:srgbClr val="FFFFFF"/>
                          </a:solidFill>
                          <a:latin typeface="Calibri"/>
                          <a:cs typeface="Calibri"/>
                        </a:rPr>
                        <a:t>made</a:t>
                      </a:r>
                      <a:r>
                        <a:rPr sz="2200" b="1" spc="-25" dirty="0">
                          <a:solidFill>
                            <a:srgbClr val="FFFFFF"/>
                          </a:solidFill>
                          <a:latin typeface="Calibri"/>
                          <a:cs typeface="Calibri"/>
                        </a:rPr>
                        <a:t> </a:t>
                      </a:r>
                      <a:r>
                        <a:rPr sz="2200" b="1" dirty="0">
                          <a:solidFill>
                            <a:srgbClr val="FFFFFF"/>
                          </a:solidFill>
                          <a:latin typeface="Calibri"/>
                          <a:cs typeface="Calibri"/>
                        </a:rPr>
                        <a:t>as</a:t>
                      </a:r>
                      <a:r>
                        <a:rPr sz="2200" b="1" spc="-25" dirty="0">
                          <a:solidFill>
                            <a:srgbClr val="FFFFFF"/>
                          </a:solidFill>
                          <a:latin typeface="Calibri"/>
                          <a:cs typeface="Calibri"/>
                        </a:rPr>
                        <a:t> per </a:t>
                      </a:r>
                      <a:r>
                        <a:rPr sz="2200" b="1" dirty="0">
                          <a:solidFill>
                            <a:srgbClr val="FFFFFF"/>
                          </a:solidFill>
                          <a:latin typeface="Calibri"/>
                          <a:cs typeface="Calibri"/>
                        </a:rPr>
                        <a:t>MSMED</a:t>
                      </a:r>
                      <a:r>
                        <a:rPr sz="2200" b="1" spc="-35" dirty="0">
                          <a:solidFill>
                            <a:srgbClr val="FFFFFF"/>
                          </a:solidFill>
                          <a:latin typeface="Calibri"/>
                          <a:cs typeface="Calibri"/>
                        </a:rPr>
                        <a:t> </a:t>
                      </a:r>
                      <a:r>
                        <a:rPr sz="2200" b="1" dirty="0">
                          <a:solidFill>
                            <a:srgbClr val="FFFFFF"/>
                          </a:solidFill>
                          <a:latin typeface="Calibri"/>
                          <a:cs typeface="Calibri"/>
                        </a:rPr>
                        <a:t>Act</a:t>
                      </a:r>
                      <a:r>
                        <a:rPr sz="2200" b="1" spc="-35" dirty="0">
                          <a:solidFill>
                            <a:srgbClr val="FFFFFF"/>
                          </a:solidFill>
                          <a:latin typeface="Calibri"/>
                          <a:cs typeface="Calibri"/>
                        </a:rPr>
                        <a:t> </a:t>
                      </a:r>
                      <a:r>
                        <a:rPr sz="2200" b="1" spc="-20" dirty="0">
                          <a:solidFill>
                            <a:srgbClr val="FFFFFF"/>
                          </a:solidFill>
                          <a:latin typeface="Calibri"/>
                          <a:cs typeface="Calibri"/>
                        </a:rPr>
                        <a:t>2006</a:t>
                      </a:r>
                      <a:endParaRPr sz="2200">
                        <a:latin typeface="Calibri"/>
                        <a:cs typeface="Calibri"/>
                      </a:endParaRPr>
                    </a:p>
                  </a:txBody>
                  <a:tcPr marL="0" marR="0" marT="36576" marB="0">
                    <a:lnL w="12700">
                      <a:solidFill>
                        <a:srgbClr val="FFFFFF"/>
                      </a:solidFill>
                      <a:prstDash val="solid"/>
                    </a:lnL>
                    <a:lnR w="12700">
                      <a:solidFill>
                        <a:srgbClr val="FFFFFF"/>
                      </a:solidFill>
                      <a:prstDash val="solid"/>
                    </a:lnR>
                    <a:lnT w="12700">
                      <a:solidFill>
                        <a:srgbClr val="145F82"/>
                      </a:solidFill>
                      <a:prstDash val="solid"/>
                    </a:lnT>
                    <a:lnB w="38100">
                      <a:solidFill>
                        <a:srgbClr val="145F82"/>
                      </a:solidFill>
                      <a:prstDash val="solid"/>
                    </a:lnB>
                    <a:solidFill>
                      <a:srgbClr val="145F82"/>
                    </a:solidFill>
                  </a:tcPr>
                </a:tc>
                <a:tc>
                  <a:txBody>
                    <a:bodyPr/>
                    <a:lstStyle/>
                    <a:p>
                      <a:pPr marL="96520" marR="89535" indent="29845">
                        <a:lnSpc>
                          <a:spcPct val="100000"/>
                        </a:lnSpc>
                        <a:spcBef>
                          <a:spcPts val="240"/>
                        </a:spcBef>
                      </a:pPr>
                      <a:r>
                        <a:rPr sz="2200" b="1" dirty="0">
                          <a:solidFill>
                            <a:srgbClr val="FFFFFF"/>
                          </a:solidFill>
                          <a:latin typeface="Calibri"/>
                          <a:cs typeface="Calibri"/>
                        </a:rPr>
                        <a:t>Actual</a:t>
                      </a:r>
                      <a:r>
                        <a:rPr sz="2200" b="1" spc="-35" dirty="0">
                          <a:solidFill>
                            <a:srgbClr val="FFFFFF"/>
                          </a:solidFill>
                          <a:latin typeface="Calibri"/>
                          <a:cs typeface="Calibri"/>
                        </a:rPr>
                        <a:t> </a:t>
                      </a:r>
                      <a:r>
                        <a:rPr sz="2200" b="1" spc="-20" dirty="0">
                          <a:solidFill>
                            <a:srgbClr val="FFFFFF"/>
                          </a:solidFill>
                          <a:latin typeface="Calibri"/>
                          <a:cs typeface="Calibri"/>
                        </a:rPr>
                        <a:t>date </a:t>
                      </a:r>
                      <a:r>
                        <a:rPr sz="2200" b="1" dirty="0">
                          <a:solidFill>
                            <a:srgbClr val="FFFFFF"/>
                          </a:solidFill>
                          <a:latin typeface="Calibri"/>
                          <a:cs typeface="Calibri"/>
                        </a:rPr>
                        <a:t>of</a:t>
                      </a:r>
                      <a:r>
                        <a:rPr sz="2200" b="1" spc="395" dirty="0">
                          <a:solidFill>
                            <a:srgbClr val="FFFFFF"/>
                          </a:solidFill>
                          <a:latin typeface="Calibri"/>
                          <a:cs typeface="Calibri"/>
                        </a:rPr>
                        <a:t> </a:t>
                      </a:r>
                      <a:r>
                        <a:rPr sz="2200" b="1" spc="-10" dirty="0">
                          <a:solidFill>
                            <a:srgbClr val="FFFFFF"/>
                          </a:solidFill>
                          <a:latin typeface="Calibri"/>
                          <a:cs typeface="Calibri"/>
                        </a:rPr>
                        <a:t>payment</a:t>
                      </a:r>
                      <a:endParaRPr sz="2200">
                        <a:latin typeface="Calibri"/>
                        <a:cs typeface="Calibri"/>
                      </a:endParaRPr>
                    </a:p>
                  </a:txBody>
                  <a:tcPr marL="0" marR="0" marT="36576" marB="0">
                    <a:lnL w="12700">
                      <a:solidFill>
                        <a:srgbClr val="FFFFFF"/>
                      </a:solidFill>
                      <a:prstDash val="solid"/>
                    </a:lnL>
                    <a:lnR w="12700">
                      <a:solidFill>
                        <a:srgbClr val="FFFFFF"/>
                      </a:solidFill>
                      <a:prstDash val="solid"/>
                    </a:lnR>
                    <a:lnT w="12700">
                      <a:solidFill>
                        <a:srgbClr val="145F82"/>
                      </a:solidFill>
                      <a:prstDash val="solid"/>
                    </a:lnT>
                    <a:lnB w="38100">
                      <a:solidFill>
                        <a:srgbClr val="145F82"/>
                      </a:solidFill>
                      <a:prstDash val="solid"/>
                    </a:lnB>
                    <a:solidFill>
                      <a:srgbClr val="145F82"/>
                    </a:solidFill>
                  </a:tcPr>
                </a:tc>
                <a:tc>
                  <a:txBody>
                    <a:bodyPr/>
                    <a:lstStyle/>
                    <a:p>
                      <a:pPr marL="591185">
                        <a:lnSpc>
                          <a:spcPct val="100000"/>
                        </a:lnSpc>
                        <a:spcBef>
                          <a:spcPts val="240"/>
                        </a:spcBef>
                      </a:pPr>
                      <a:r>
                        <a:rPr sz="2200" b="1" spc="-10" dirty="0">
                          <a:solidFill>
                            <a:srgbClr val="FFFFFF"/>
                          </a:solidFill>
                          <a:latin typeface="Calibri"/>
                          <a:cs typeface="Calibri"/>
                        </a:rPr>
                        <a:t>Consequence</a:t>
                      </a:r>
                      <a:endParaRPr sz="2200">
                        <a:latin typeface="Calibri"/>
                        <a:cs typeface="Calibri"/>
                      </a:endParaRPr>
                    </a:p>
                  </a:txBody>
                  <a:tcPr marL="0" marR="0" marT="36576" marB="0">
                    <a:lnL w="12700">
                      <a:solidFill>
                        <a:srgbClr val="FFFFFF"/>
                      </a:solidFill>
                      <a:prstDash val="solid"/>
                    </a:lnL>
                    <a:lnR w="6350">
                      <a:solidFill>
                        <a:srgbClr val="145F82"/>
                      </a:solidFill>
                      <a:prstDash val="solid"/>
                    </a:lnR>
                    <a:lnT w="12700">
                      <a:solidFill>
                        <a:srgbClr val="145F82"/>
                      </a:solidFill>
                      <a:prstDash val="solid"/>
                    </a:lnT>
                    <a:lnB w="38100">
                      <a:solidFill>
                        <a:srgbClr val="145F82"/>
                      </a:solidFill>
                      <a:prstDash val="solid"/>
                    </a:lnB>
                    <a:solidFill>
                      <a:srgbClr val="145F82"/>
                    </a:solidFill>
                  </a:tcPr>
                </a:tc>
                <a:extLst>
                  <a:ext uri="{0D108BD9-81ED-4DB2-BD59-A6C34878D82A}">
                    <a16:rowId xmlns:a16="http://schemas.microsoft.com/office/drawing/2014/main" val="10001"/>
                  </a:ext>
                </a:extLst>
              </a:tr>
              <a:tr h="1770888">
                <a:tc>
                  <a:txBody>
                    <a:bodyPr/>
                    <a:lstStyle/>
                    <a:p>
                      <a:pPr marL="90170">
                        <a:lnSpc>
                          <a:spcPct val="100000"/>
                        </a:lnSpc>
                        <a:spcBef>
                          <a:spcPts val="265"/>
                        </a:spcBef>
                      </a:pPr>
                      <a:r>
                        <a:rPr sz="1700" spc="-50" dirty="0">
                          <a:latin typeface="Calibri"/>
                          <a:cs typeface="Calibri"/>
                        </a:rPr>
                        <a:t>1</a:t>
                      </a:r>
                      <a:endParaRPr sz="1700">
                        <a:latin typeface="Calibri"/>
                        <a:cs typeface="Calibri"/>
                      </a:endParaRPr>
                    </a:p>
                  </a:txBody>
                  <a:tcPr marL="0" marR="0" marT="40386" marB="0">
                    <a:lnL w="38100">
                      <a:solidFill>
                        <a:srgbClr val="145F82"/>
                      </a:solidFill>
                      <a:prstDash val="solid"/>
                    </a:lnL>
                    <a:lnR w="12700">
                      <a:solidFill>
                        <a:srgbClr val="FFFFFF"/>
                      </a:solidFill>
                      <a:prstDash val="solid"/>
                    </a:lnR>
                    <a:lnT w="38100">
                      <a:solidFill>
                        <a:srgbClr val="145F82"/>
                      </a:solidFill>
                      <a:prstDash val="solid"/>
                    </a:lnT>
                    <a:lnB w="12700">
                      <a:solidFill>
                        <a:srgbClr val="FFFFFF"/>
                      </a:solidFill>
                      <a:prstDash val="solid"/>
                    </a:lnB>
                    <a:solidFill>
                      <a:srgbClr val="CCD2D7"/>
                    </a:solidFill>
                  </a:tcPr>
                </a:tc>
                <a:tc>
                  <a:txBody>
                    <a:bodyPr/>
                    <a:lstStyle/>
                    <a:p>
                      <a:pPr algn="ctr">
                        <a:lnSpc>
                          <a:spcPct val="100000"/>
                        </a:lnSpc>
                        <a:spcBef>
                          <a:spcPts val="265"/>
                        </a:spcBef>
                      </a:pPr>
                      <a:r>
                        <a:rPr sz="1700" spc="-10" dirty="0">
                          <a:latin typeface="Calibri"/>
                          <a:cs typeface="Calibri"/>
                        </a:rPr>
                        <a:t>25.03.2024</a:t>
                      </a:r>
                      <a:endParaRPr sz="1700">
                        <a:latin typeface="Calibri"/>
                        <a:cs typeface="Calibri"/>
                      </a:endParaRPr>
                    </a:p>
                  </a:txBody>
                  <a:tcPr marL="0" marR="0" marT="40386" marB="0">
                    <a:lnL w="12700">
                      <a:solidFill>
                        <a:srgbClr val="FFFFFF"/>
                      </a:solidFill>
                      <a:prstDash val="solid"/>
                    </a:lnL>
                    <a:lnR w="12700">
                      <a:solidFill>
                        <a:srgbClr val="FFFFFF"/>
                      </a:solidFill>
                      <a:prstDash val="solid"/>
                    </a:lnR>
                    <a:lnT w="38100">
                      <a:solidFill>
                        <a:srgbClr val="145F82"/>
                      </a:solidFill>
                      <a:prstDash val="solid"/>
                    </a:lnT>
                    <a:lnB w="12700">
                      <a:solidFill>
                        <a:srgbClr val="FFFFFF"/>
                      </a:solidFill>
                      <a:prstDash val="solid"/>
                    </a:lnB>
                    <a:solidFill>
                      <a:srgbClr val="CCD2D7"/>
                    </a:solidFill>
                  </a:tcPr>
                </a:tc>
                <a:tc>
                  <a:txBody>
                    <a:bodyPr/>
                    <a:lstStyle/>
                    <a:p>
                      <a:pPr marL="377190" marR="85090" indent="-286385">
                        <a:lnSpc>
                          <a:spcPct val="100000"/>
                        </a:lnSpc>
                        <a:spcBef>
                          <a:spcPts val="265"/>
                        </a:spcBef>
                        <a:buFont typeface="Wingdings"/>
                        <a:buChar char=""/>
                        <a:tabLst>
                          <a:tab pos="377190" algn="l"/>
                        </a:tabLst>
                      </a:pPr>
                      <a:r>
                        <a:rPr sz="1700" dirty="0">
                          <a:latin typeface="Calibri"/>
                          <a:cs typeface="Calibri"/>
                        </a:rPr>
                        <a:t>If</a:t>
                      </a:r>
                      <a:r>
                        <a:rPr sz="1700" spc="114" dirty="0">
                          <a:latin typeface="Calibri"/>
                          <a:cs typeface="Calibri"/>
                        </a:rPr>
                        <a:t>  </a:t>
                      </a:r>
                      <a:r>
                        <a:rPr sz="1700" dirty="0">
                          <a:latin typeface="Calibri"/>
                          <a:cs typeface="Calibri"/>
                        </a:rPr>
                        <a:t>written</a:t>
                      </a:r>
                      <a:r>
                        <a:rPr sz="1700" spc="125" dirty="0">
                          <a:latin typeface="Calibri"/>
                          <a:cs typeface="Calibri"/>
                        </a:rPr>
                        <a:t>  </a:t>
                      </a:r>
                      <a:r>
                        <a:rPr sz="1700" dirty="0">
                          <a:latin typeface="Calibri"/>
                          <a:cs typeface="Calibri"/>
                        </a:rPr>
                        <a:t>agreement,</a:t>
                      </a:r>
                      <a:r>
                        <a:rPr sz="1700" spc="114" dirty="0">
                          <a:latin typeface="Calibri"/>
                          <a:cs typeface="Calibri"/>
                        </a:rPr>
                        <a:t>  </a:t>
                      </a:r>
                      <a:r>
                        <a:rPr sz="1700" dirty="0">
                          <a:latin typeface="Calibri"/>
                          <a:cs typeface="Calibri"/>
                        </a:rPr>
                        <a:t>payment</a:t>
                      </a:r>
                      <a:r>
                        <a:rPr sz="1700" spc="114" dirty="0">
                          <a:latin typeface="Calibri"/>
                          <a:cs typeface="Calibri"/>
                        </a:rPr>
                        <a:t>  </a:t>
                      </a:r>
                      <a:r>
                        <a:rPr sz="1700" dirty="0">
                          <a:latin typeface="Calibri"/>
                          <a:cs typeface="Calibri"/>
                        </a:rPr>
                        <a:t>to</a:t>
                      </a:r>
                      <a:r>
                        <a:rPr sz="1700" spc="120" dirty="0">
                          <a:latin typeface="Calibri"/>
                          <a:cs typeface="Calibri"/>
                        </a:rPr>
                        <a:t>  </a:t>
                      </a:r>
                      <a:r>
                        <a:rPr sz="1700" spc="-25" dirty="0">
                          <a:latin typeface="Calibri"/>
                          <a:cs typeface="Calibri"/>
                        </a:rPr>
                        <a:t>be </a:t>
                      </a:r>
                      <a:r>
                        <a:rPr sz="1700" dirty="0">
                          <a:latin typeface="Calibri"/>
                          <a:cs typeface="Calibri"/>
                        </a:rPr>
                        <a:t>made</a:t>
                      </a:r>
                      <a:r>
                        <a:rPr sz="1700" spc="-30" dirty="0">
                          <a:latin typeface="Calibri"/>
                          <a:cs typeface="Calibri"/>
                        </a:rPr>
                        <a:t> </a:t>
                      </a:r>
                      <a:r>
                        <a:rPr sz="1700" dirty="0">
                          <a:latin typeface="Calibri"/>
                          <a:cs typeface="Calibri"/>
                        </a:rPr>
                        <a:t>within</a:t>
                      </a:r>
                      <a:r>
                        <a:rPr sz="1700" spc="-30" dirty="0">
                          <a:latin typeface="Calibri"/>
                          <a:cs typeface="Calibri"/>
                        </a:rPr>
                        <a:t> </a:t>
                      </a:r>
                      <a:r>
                        <a:rPr sz="1700" dirty="0">
                          <a:latin typeface="Calibri"/>
                          <a:cs typeface="Calibri"/>
                        </a:rPr>
                        <a:t>45</a:t>
                      </a:r>
                      <a:r>
                        <a:rPr sz="1700" spc="-30" dirty="0">
                          <a:latin typeface="Calibri"/>
                          <a:cs typeface="Calibri"/>
                        </a:rPr>
                        <a:t> </a:t>
                      </a:r>
                      <a:r>
                        <a:rPr sz="1700" dirty="0">
                          <a:latin typeface="Calibri"/>
                          <a:cs typeface="Calibri"/>
                        </a:rPr>
                        <a:t>days</a:t>
                      </a:r>
                      <a:r>
                        <a:rPr sz="1700" spc="-35" dirty="0">
                          <a:latin typeface="Calibri"/>
                          <a:cs typeface="Calibri"/>
                        </a:rPr>
                        <a:t> </a:t>
                      </a:r>
                      <a:r>
                        <a:rPr sz="1700" dirty="0">
                          <a:latin typeface="Calibri"/>
                          <a:cs typeface="Calibri"/>
                        </a:rPr>
                        <a:t>i.e.</a:t>
                      </a:r>
                      <a:r>
                        <a:rPr sz="1700" spc="-45" dirty="0">
                          <a:latin typeface="Calibri"/>
                          <a:cs typeface="Calibri"/>
                        </a:rPr>
                        <a:t> </a:t>
                      </a:r>
                      <a:r>
                        <a:rPr sz="1700" dirty="0">
                          <a:latin typeface="Calibri"/>
                          <a:cs typeface="Calibri"/>
                        </a:rPr>
                        <a:t>by</a:t>
                      </a:r>
                      <a:r>
                        <a:rPr sz="1700" spc="-25" dirty="0">
                          <a:latin typeface="Calibri"/>
                          <a:cs typeface="Calibri"/>
                        </a:rPr>
                        <a:t> </a:t>
                      </a:r>
                      <a:r>
                        <a:rPr sz="1700" spc="-10" dirty="0">
                          <a:latin typeface="Calibri"/>
                          <a:cs typeface="Calibri"/>
                        </a:rPr>
                        <a:t>09.05.2024.</a:t>
                      </a:r>
                      <a:endParaRPr sz="1700">
                        <a:latin typeface="Calibri"/>
                        <a:cs typeface="Calibri"/>
                      </a:endParaRPr>
                    </a:p>
                    <a:p>
                      <a:pPr>
                        <a:lnSpc>
                          <a:spcPct val="100000"/>
                        </a:lnSpc>
                        <a:spcBef>
                          <a:spcPts val="70"/>
                        </a:spcBef>
                        <a:buFont typeface="Wingdings"/>
                        <a:buChar char=""/>
                      </a:pPr>
                      <a:endParaRPr sz="1700">
                        <a:latin typeface="Times New Roman"/>
                        <a:cs typeface="Times New Roman"/>
                      </a:endParaRPr>
                    </a:p>
                    <a:p>
                      <a:pPr marL="377825" marR="83185" indent="-287020">
                        <a:lnSpc>
                          <a:spcPct val="100000"/>
                        </a:lnSpc>
                        <a:buFont typeface="Wingdings"/>
                        <a:buChar char=""/>
                        <a:tabLst>
                          <a:tab pos="377825" algn="l"/>
                        </a:tabLst>
                      </a:pPr>
                      <a:r>
                        <a:rPr sz="1700" dirty="0">
                          <a:latin typeface="Calibri"/>
                          <a:cs typeface="Calibri"/>
                        </a:rPr>
                        <a:t>If</a:t>
                      </a:r>
                      <a:r>
                        <a:rPr sz="1700" spc="150" dirty="0">
                          <a:latin typeface="Calibri"/>
                          <a:cs typeface="Calibri"/>
                        </a:rPr>
                        <a:t> </a:t>
                      </a:r>
                      <a:r>
                        <a:rPr sz="1700" dirty="0">
                          <a:latin typeface="Calibri"/>
                          <a:cs typeface="Calibri"/>
                        </a:rPr>
                        <a:t>no</a:t>
                      </a:r>
                      <a:r>
                        <a:rPr sz="1700" spc="155" dirty="0">
                          <a:latin typeface="Calibri"/>
                          <a:cs typeface="Calibri"/>
                        </a:rPr>
                        <a:t> </a:t>
                      </a:r>
                      <a:r>
                        <a:rPr sz="1700" dirty="0">
                          <a:latin typeface="Calibri"/>
                          <a:cs typeface="Calibri"/>
                        </a:rPr>
                        <a:t>written</a:t>
                      </a:r>
                      <a:r>
                        <a:rPr sz="1700" spc="155" dirty="0">
                          <a:latin typeface="Calibri"/>
                          <a:cs typeface="Calibri"/>
                        </a:rPr>
                        <a:t> </a:t>
                      </a:r>
                      <a:r>
                        <a:rPr sz="1700" dirty="0">
                          <a:latin typeface="Calibri"/>
                          <a:cs typeface="Calibri"/>
                        </a:rPr>
                        <a:t>agreement,</a:t>
                      </a:r>
                      <a:r>
                        <a:rPr sz="1700" spc="165" dirty="0">
                          <a:latin typeface="Calibri"/>
                          <a:cs typeface="Calibri"/>
                        </a:rPr>
                        <a:t> </a:t>
                      </a:r>
                      <a:r>
                        <a:rPr sz="1700" dirty="0">
                          <a:latin typeface="Calibri"/>
                          <a:cs typeface="Calibri"/>
                        </a:rPr>
                        <a:t>payment</a:t>
                      </a:r>
                      <a:r>
                        <a:rPr sz="1700" spc="155" dirty="0">
                          <a:latin typeface="Calibri"/>
                          <a:cs typeface="Calibri"/>
                        </a:rPr>
                        <a:t> </a:t>
                      </a:r>
                      <a:r>
                        <a:rPr sz="1700" dirty="0">
                          <a:latin typeface="Calibri"/>
                          <a:cs typeface="Calibri"/>
                        </a:rPr>
                        <a:t>to</a:t>
                      </a:r>
                      <a:r>
                        <a:rPr sz="1700" spc="155" dirty="0">
                          <a:latin typeface="Calibri"/>
                          <a:cs typeface="Calibri"/>
                        </a:rPr>
                        <a:t> </a:t>
                      </a:r>
                      <a:r>
                        <a:rPr sz="1700" spc="-25" dirty="0">
                          <a:latin typeface="Calibri"/>
                          <a:cs typeface="Calibri"/>
                        </a:rPr>
                        <a:t>be </a:t>
                      </a:r>
                      <a:r>
                        <a:rPr sz="1700" dirty="0">
                          <a:latin typeface="Calibri"/>
                          <a:cs typeface="Calibri"/>
                        </a:rPr>
                        <a:t>made</a:t>
                      </a:r>
                      <a:r>
                        <a:rPr sz="1700" spc="-30" dirty="0">
                          <a:latin typeface="Calibri"/>
                          <a:cs typeface="Calibri"/>
                        </a:rPr>
                        <a:t> </a:t>
                      </a:r>
                      <a:r>
                        <a:rPr sz="1700" dirty="0">
                          <a:latin typeface="Calibri"/>
                          <a:cs typeface="Calibri"/>
                        </a:rPr>
                        <a:t>within</a:t>
                      </a:r>
                      <a:r>
                        <a:rPr sz="1700" spc="-30" dirty="0">
                          <a:latin typeface="Calibri"/>
                          <a:cs typeface="Calibri"/>
                        </a:rPr>
                        <a:t> </a:t>
                      </a:r>
                      <a:r>
                        <a:rPr sz="1700" dirty="0">
                          <a:latin typeface="Calibri"/>
                          <a:cs typeface="Calibri"/>
                        </a:rPr>
                        <a:t>15</a:t>
                      </a:r>
                      <a:r>
                        <a:rPr sz="1700" spc="-30" dirty="0">
                          <a:latin typeface="Calibri"/>
                          <a:cs typeface="Calibri"/>
                        </a:rPr>
                        <a:t> </a:t>
                      </a:r>
                      <a:r>
                        <a:rPr sz="1700" dirty="0">
                          <a:latin typeface="Calibri"/>
                          <a:cs typeface="Calibri"/>
                        </a:rPr>
                        <a:t>days</a:t>
                      </a:r>
                      <a:r>
                        <a:rPr sz="1700" spc="-35" dirty="0">
                          <a:latin typeface="Calibri"/>
                          <a:cs typeface="Calibri"/>
                        </a:rPr>
                        <a:t> </a:t>
                      </a:r>
                      <a:r>
                        <a:rPr sz="1700" dirty="0">
                          <a:latin typeface="Calibri"/>
                          <a:cs typeface="Calibri"/>
                        </a:rPr>
                        <a:t>i.e.</a:t>
                      </a:r>
                      <a:r>
                        <a:rPr sz="1700" spc="-45" dirty="0">
                          <a:latin typeface="Calibri"/>
                          <a:cs typeface="Calibri"/>
                        </a:rPr>
                        <a:t> </a:t>
                      </a:r>
                      <a:r>
                        <a:rPr sz="1700" dirty="0">
                          <a:latin typeface="Calibri"/>
                          <a:cs typeface="Calibri"/>
                        </a:rPr>
                        <a:t>by</a:t>
                      </a:r>
                      <a:r>
                        <a:rPr sz="1700" spc="-25" dirty="0">
                          <a:latin typeface="Calibri"/>
                          <a:cs typeface="Calibri"/>
                        </a:rPr>
                        <a:t> </a:t>
                      </a:r>
                      <a:r>
                        <a:rPr sz="1700" spc="-10" dirty="0">
                          <a:latin typeface="Calibri"/>
                          <a:cs typeface="Calibri"/>
                        </a:rPr>
                        <a:t>09.04.2024.</a:t>
                      </a:r>
                      <a:endParaRPr sz="1700">
                        <a:latin typeface="Calibri"/>
                        <a:cs typeface="Calibri"/>
                      </a:endParaRPr>
                    </a:p>
                  </a:txBody>
                  <a:tcPr marL="0" marR="0" marT="40386" marB="0">
                    <a:lnL w="12700">
                      <a:solidFill>
                        <a:srgbClr val="FFFFFF"/>
                      </a:solidFill>
                      <a:prstDash val="solid"/>
                    </a:lnL>
                    <a:lnR w="12700">
                      <a:solidFill>
                        <a:srgbClr val="FFFFFF"/>
                      </a:solidFill>
                      <a:prstDash val="solid"/>
                    </a:lnR>
                    <a:lnT w="38100">
                      <a:solidFill>
                        <a:srgbClr val="145F82"/>
                      </a:solidFill>
                      <a:prstDash val="solid"/>
                    </a:lnT>
                    <a:lnB w="12700">
                      <a:solidFill>
                        <a:srgbClr val="FFFFFF"/>
                      </a:solidFill>
                      <a:prstDash val="solid"/>
                    </a:lnB>
                    <a:solidFill>
                      <a:srgbClr val="CCD2D7"/>
                    </a:solidFill>
                  </a:tcPr>
                </a:tc>
                <a:tc>
                  <a:txBody>
                    <a:bodyPr/>
                    <a:lstStyle/>
                    <a:p>
                      <a:pPr algn="ctr">
                        <a:lnSpc>
                          <a:spcPct val="100000"/>
                        </a:lnSpc>
                        <a:spcBef>
                          <a:spcPts val="270"/>
                        </a:spcBef>
                      </a:pPr>
                      <a:r>
                        <a:rPr sz="1700" spc="-10" dirty="0">
                          <a:latin typeface="Calibri"/>
                          <a:cs typeface="Calibri"/>
                        </a:rPr>
                        <a:t>28.03.2024</a:t>
                      </a:r>
                      <a:endParaRPr sz="1700">
                        <a:latin typeface="Calibri"/>
                        <a:cs typeface="Calibri"/>
                      </a:endParaRPr>
                    </a:p>
                  </a:txBody>
                  <a:tcPr marL="0" marR="0" marT="41148" marB="0">
                    <a:lnL w="12700">
                      <a:solidFill>
                        <a:srgbClr val="FFFFFF"/>
                      </a:solidFill>
                      <a:prstDash val="solid"/>
                    </a:lnL>
                    <a:lnR w="12700">
                      <a:solidFill>
                        <a:srgbClr val="FFFFFF"/>
                      </a:solidFill>
                      <a:prstDash val="solid"/>
                    </a:lnR>
                    <a:lnT w="38100">
                      <a:solidFill>
                        <a:srgbClr val="145F82"/>
                      </a:solidFill>
                      <a:prstDash val="solid"/>
                    </a:lnT>
                    <a:lnB w="12700">
                      <a:solidFill>
                        <a:srgbClr val="FFFFFF"/>
                      </a:solidFill>
                      <a:prstDash val="solid"/>
                    </a:lnB>
                    <a:solidFill>
                      <a:srgbClr val="CCD2D7"/>
                    </a:solidFill>
                  </a:tcPr>
                </a:tc>
                <a:tc>
                  <a:txBody>
                    <a:bodyPr/>
                    <a:lstStyle/>
                    <a:p>
                      <a:pPr marL="90805" marR="81915" algn="just">
                        <a:lnSpc>
                          <a:spcPct val="100000"/>
                        </a:lnSpc>
                        <a:spcBef>
                          <a:spcPts val="270"/>
                        </a:spcBef>
                      </a:pPr>
                      <a:r>
                        <a:rPr sz="1700" dirty="0">
                          <a:latin typeface="Calibri"/>
                          <a:cs typeface="Calibri"/>
                        </a:rPr>
                        <a:t>No</a:t>
                      </a:r>
                      <a:r>
                        <a:rPr sz="1700" spc="250" dirty="0">
                          <a:latin typeface="Calibri"/>
                          <a:cs typeface="Calibri"/>
                        </a:rPr>
                        <a:t> </a:t>
                      </a:r>
                      <a:r>
                        <a:rPr sz="1700" dirty="0">
                          <a:latin typeface="Calibri"/>
                          <a:cs typeface="Calibri"/>
                        </a:rPr>
                        <a:t>impact</a:t>
                      </a:r>
                      <a:r>
                        <a:rPr sz="1700" spc="240" dirty="0">
                          <a:latin typeface="Calibri"/>
                          <a:cs typeface="Calibri"/>
                        </a:rPr>
                        <a:t> </a:t>
                      </a:r>
                      <a:r>
                        <a:rPr sz="1700" dirty="0">
                          <a:latin typeface="Calibri"/>
                          <a:cs typeface="Calibri"/>
                        </a:rPr>
                        <a:t>as</a:t>
                      </a:r>
                      <a:r>
                        <a:rPr sz="1700" spc="260" dirty="0">
                          <a:latin typeface="Calibri"/>
                          <a:cs typeface="Calibri"/>
                        </a:rPr>
                        <a:t> </a:t>
                      </a:r>
                      <a:r>
                        <a:rPr sz="1700" dirty="0">
                          <a:latin typeface="Calibri"/>
                          <a:cs typeface="Calibri"/>
                        </a:rPr>
                        <a:t>there</a:t>
                      </a:r>
                      <a:r>
                        <a:rPr sz="1700" spc="270" dirty="0">
                          <a:latin typeface="Calibri"/>
                          <a:cs typeface="Calibri"/>
                        </a:rPr>
                        <a:t> </a:t>
                      </a:r>
                      <a:r>
                        <a:rPr sz="1700" dirty="0">
                          <a:latin typeface="Calibri"/>
                          <a:cs typeface="Calibri"/>
                        </a:rPr>
                        <a:t>would</a:t>
                      </a:r>
                      <a:r>
                        <a:rPr sz="1700" spc="240" dirty="0">
                          <a:latin typeface="Calibri"/>
                          <a:cs typeface="Calibri"/>
                        </a:rPr>
                        <a:t> </a:t>
                      </a:r>
                      <a:r>
                        <a:rPr sz="1700" spc="-25" dirty="0">
                          <a:latin typeface="Calibri"/>
                          <a:cs typeface="Calibri"/>
                        </a:rPr>
                        <a:t>be </a:t>
                      </a:r>
                      <a:r>
                        <a:rPr sz="1700" dirty="0">
                          <a:latin typeface="Calibri"/>
                          <a:cs typeface="Calibri"/>
                        </a:rPr>
                        <a:t>no</a:t>
                      </a:r>
                      <a:r>
                        <a:rPr sz="1700" spc="250" dirty="0">
                          <a:latin typeface="Calibri"/>
                          <a:cs typeface="Calibri"/>
                        </a:rPr>
                        <a:t>  </a:t>
                      </a:r>
                      <a:r>
                        <a:rPr sz="1700" dirty="0">
                          <a:latin typeface="Calibri"/>
                          <a:cs typeface="Calibri"/>
                        </a:rPr>
                        <a:t>outstanding</a:t>
                      </a:r>
                      <a:r>
                        <a:rPr sz="1700" spc="254" dirty="0">
                          <a:latin typeface="Calibri"/>
                          <a:cs typeface="Calibri"/>
                        </a:rPr>
                        <a:t>  </a:t>
                      </a:r>
                      <a:r>
                        <a:rPr sz="1700" dirty="0">
                          <a:latin typeface="Calibri"/>
                          <a:cs typeface="Calibri"/>
                        </a:rPr>
                        <a:t>as</a:t>
                      </a:r>
                      <a:r>
                        <a:rPr sz="1700" spc="260" dirty="0">
                          <a:latin typeface="Calibri"/>
                          <a:cs typeface="Calibri"/>
                        </a:rPr>
                        <a:t>  </a:t>
                      </a:r>
                      <a:r>
                        <a:rPr sz="1700" dirty="0">
                          <a:latin typeface="Calibri"/>
                          <a:cs typeface="Calibri"/>
                        </a:rPr>
                        <a:t>on</a:t>
                      </a:r>
                      <a:r>
                        <a:rPr sz="1700" spc="250" dirty="0">
                          <a:latin typeface="Calibri"/>
                          <a:cs typeface="Calibri"/>
                        </a:rPr>
                        <a:t>  </a:t>
                      </a:r>
                      <a:r>
                        <a:rPr sz="1700" spc="-20" dirty="0">
                          <a:latin typeface="Calibri"/>
                          <a:cs typeface="Calibri"/>
                        </a:rPr>
                        <a:t>31</a:t>
                      </a:r>
                      <a:r>
                        <a:rPr sz="1600" spc="-30" baseline="24691" dirty="0">
                          <a:latin typeface="Calibri"/>
                          <a:cs typeface="Calibri"/>
                        </a:rPr>
                        <a:t>st</a:t>
                      </a:r>
                      <a:r>
                        <a:rPr sz="1600" spc="750" baseline="24691" dirty="0">
                          <a:latin typeface="Calibri"/>
                          <a:cs typeface="Calibri"/>
                        </a:rPr>
                        <a:t> </a:t>
                      </a:r>
                      <a:r>
                        <a:rPr sz="1700" dirty="0">
                          <a:latin typeface="Calibri"/>
                          <a:cs typeface="Calibri"/>
                        </a:rPr>
                        <a:t>March</a:t>
                      </a:r>
                      <a:r>
                        <a:rPr sz="1700" spc="-55" dirty="0">
                          <a:latin typeface="Calibri"/>
                          <a:cs typeface="Calibri"/>
                        </a:rPr>
                        <a:t> </a:t>
                      </a:r>
                      <a:r>
                        <a:rPr sz="1700" spc="-10" dirty="0">
                          <a:latin typeface="Calibri"/>
                          <a:cs typeface="Calibri"/>
                        </a:rPr>
                        <a:t>2024.</a:t>
                      </a:r>
                      <a:endParaRPr sz="1700">
                        <a:latin typeface="Calibri"/>
                        <a:cs typeface="Calibri"/>
                      </a:endParaRPr>
                    </a:p>
                  </a:txBody>
                  <a:tcPr marL="0" marR="0" marT="41148" marB="0">
                    <a:lnL w="12700">
                      <a:solidFill>
                        <a:srgbClr val="FFFFFF"/>
                      </a:solidFill>
                      <a:prstDash val="solid"/>
                    </a:lnL>
                    <a:lnR w="6350">
                      <a:solidFill>
                        <a:srgbClr val="145F82"/>
                      </a:solidFill>
                      <a:prstDash val="solid"/>
                    </a:lnR>
                    <a:lnT w="38100">
                      <a:solidFill>
                        <a:srgbClr val="145F82"/>
                      </a:solidFill>
                      <a:prstDash val="solid"/>
                    </a:lnT>
                    <a:lnB w="12700">
                      <a:solidFill>
                        <a:srgbClr val="FFFFFF"/>
                      </a:solidFill>
                      <a:prstDash val="solid"/>
                    </a:lnB>
                    <a:solidFill>
                      <a:srgbClr val="CCD2D7"/>
                    </a:solidFill>
                  </a:tcPr>
                </a:tc>
                <a:extLst>
                  <a:ext uri="{0D108BD9-81ED-4DB2-BD59-A6C34878D82A}">
                    <a16:rowId xmlns:a16="http://schemas.microsoft.com/office/drawing/2014/main" val="10002"/>
                  </a:ext>
                </a:extLst>
              </a:tr>
              <a:tr h="1770888">
                <a:tc>
                  <a:txBody>
                    <a:bodyPr/>
                    <a:lstStyle/>
                    <a:p>
                      <a:pPr marL="90170">
                        <a:lnSpc>
                          <a:spcPct val="100000"/>
                        </a:lnSpc>
                        <a:spcBef>
                          <a:spcPts val="265"/>
                        </a:spcBef>
                      </a:pPr>
                      <a:r>
                        <a:rPr sz="1700" spc="-50" dirty="0">
                          <a:latin typeface="Calibri"/>
                          <a:cs typeface="Calibri"/>
                        </a:rPr>
                        <a:t>2</a:t>
                      </a:r>
                      <a:endParaRPr sz="1700">
                        <a:latin typeface="Calibri"/>
                        <a:cs typeface="Calibri"/>
                      </a:endParaRPr>
                    </a:p>
                  </a:txBody>
                  <a:tcPr marL="0" marR="0" marT="40386" marB="0">
                    <a:lnL w="38100">
                      <a:solidFill>
                        <a:srgbClr val="145F82"/>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algn="ctr">
                        <a:lnSpc>
                          <a:spcPct val="100000"/>
                        </a:lnSpc>
                        <a:spcBef>
                          <a:spcPts val="265"/>
                        </a:spcBef>
                      </a:pPr>
                      <a:r>
                        <a:rPr sz="1700" spc="-10" dirty="0">
                          <a:latin typeface="Calibri"/>
                          <a:cs typeface="Calibri"/>
                        </a:rPr>
                        <a:t>25.03.2024</a:t>
                      </a:r>
                      <a:endParaRPr sz="1700">
                        <a:latin typeface="Calibri"/>
                        <a:cs typeface="Calibri"/>
                      </a:endParaRPr>
                    </a:p>
                  </a:txBody>
                  <a:tcPr marL="0" marR="0" marT="4038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marL="433705" marR="86360" indent="-342900">
                        <a:lnSpc>
                          <a:spcPct val="100000"/>
                        </a:lnSpc>
                        <a:spcBef>
                          <a:spcPts val="265"/>
                        </a:spcBef>
                        <a:buFont typeface="Wingdings"/>
                        <a:buChar char=""/>
                        <a:tabLst>
                          <a:tab pos="433705" algn="l"/>
                        </a:tabLst>
                      </a:pPr>
                      <a:r>
                        <a:rPr sz="1700" dirty="0">
                          <a:latin typeface="Calibri"/>
                          <a:cs typeface="Calibri"/>
                        </a:rPr>
                        <a:t>If</a:t>
                      </a:r>
                      <a:r>
                        <a:rPr sz="1700" spc="455" dirty="0">
                          <a:latin typeface="Calibri"/>
                          <a:cs typeface="Calibri"/>
                        </a:rPr>
                        <a:t> </a:t>
                      </a:r>
                      <a:r>
                        <a:rPr sz="1700" dirty="0">
                          <a:latin typeface="Calibri"/>
                          <a:cs typeface="Calibri"/>
                        </a:rPr>
                        <a:t>written</a:t>
                      </a:r>
                      <a:r>
                        <a:rPr sz="1700" spc="465" dirty="0">
                          <a:latin typeface="Calibri"/>
                          <a:cs typeface="Calibri"/>
                        </a:rPr>
                        <a:t> </a:t>
                      </a:r>
                      <a:r>
                        <a:rPr sz="1700" dirty="0">
                          <a:latin typeface="Calibri"/>
                          <a:cs typeface="Calibri"/>
                        </a:rPr>
                        <a:t>agreement,</a:t>
                      </a:r>
                      <a:r>
                        <a:rPr sz="1700" spc="459" dirty="0">
                          <a:latin typeface="Calibri"/>
                          <a:cs typeface="Calibri"/>
                        </a:rPr>
                        <a:t> </a:t>
                      </a:r>
                      <a:r>
                        <a:rPr sz="1700" dirty="0">
                          <a:latin typeface="Calibri"/>
                          <a:cs typeface="Calibri"/>
                        </a:rPr>
                        <a:t>payment</a:t>
                      </a:r>
                      <a:r>
                        <a:rPr sz="1700" spc="459" dirty="0">
                          <a:latin typeface="Calibri"/>
                          <a:cs typeface="Calibri"/>
                        </a:rPr>
                        <a:t> </a:t>
                      </a:r>
                      <a:r>
                        <a:rPr sz="1700" dirty="0">
                          <a:latin typeface="Calibri"/>
                          <a:cs typeface="Calibri"/>
                        </a:rPr>
                        <a:t>to</a:t>
                      </a:r>
                      <a:r>
                        <a:rPr sz="1700" spc="459" dirty="0">
                          <a:latin typeface="Calibri"/>
                          <a:cs typeface="Calibri"/>
                        </a:rPr>
                        <a:t> </a:t>
                      </a:r>
                      <a:r>
                        <a:rPr sz="1700" spc="-25" dirty="0">
                          <a:latin typeface="Calibri"/>
                          <a:cs typeface="Calibri"/>
                        </a:rPr>
                        <a:t>be </a:t>
                      </a:r>
                      <a:r>
                        <a:rPr sz="1700" dirty="0">
                          <a:latin typeface="Calibri"/>
                          <a:cs typeface="Calibri"/>
                        </a:rPr>
                        <a:t>made</a:t>
                      </a:r>
                      <a:r>
                        <a:rPr sz="1700" spc="-30" dirty="0">
                          <a:latin typeface="Calibri"/>
                          <a:cs typeface="Calibri"/>
                        </a:rPr>
                        <a:t> </a:t>
                      </a:r>
                      <a:r>
                        <a:rPr sz="1700" dirty="0">
                          <a:latin typeface="Calibri"/>
                          <a:cs typeface="Calibri"/>
                        </a:rPr>
                        <a:t>within</a:t>
                      </a:r>
                      <a:r>
                        <a:rPr sz="1700" spc="-30" dirty="0">
                          <a:latin typeface="Calibri"/>
                          <a:cs typeface="Calibri"/>
                        </a:rPr>
                        <a:t> </a:t>
                      </a:r>
                      <a:r>
                        <a:rPr sz="1700" dirty="0">
                          <a:latin typeface="Calibri"/>
                          <a:cs typeface="Calibri"/>
                        </a:rPr>
                        <a:t>45</a:t>
                      </a:r>
                      <a:r>
                        <a:rPr sz="1700" spc="-30" dirty="0">
                          <a:latin typeface="Calibri"/>
                          <a:cs typeface="Calibri"/>
                        </a:rPr>
                        <a:t> </a:t>
                      </a:r>
                      <a:r>
                        <a:rPr sz="1700" dirty="0">
                          <a:latin typeface="Calibri"/>
                          <a:cs typeface="Calibri"/>
                        </a:rPr>
                        <a:t>days</a:t>
                      </a:r>
                      <a:r>
                        <a:rPr sz="1700" spc="-35" dirty="0">
                          <a:latin typeface="Calibri"/>
                          <a:cs typeface="Calibri"/>
                        </a:rPr>
                        <a:t> </a:t>
                      </a:r>
                      <a:r>
                        <a:rPr sz="1700" dirty="0">
                          <a:latin typeface="Calibri"/>
                          <a:cs typeface="Calibri"/>
                        </a:rPr>
                        <a:t>i.e.,</a:t>
                      </a:r>
                      <a:r>
                        <a:rPr sz="1700" spc="-45" dirty="0">
                          <a:latin typeface="Calibri"/>
                          <a:cs typeface="Calibri"/>
                        </a:rPr>
                        <a:t> </a:t>
                      </a:r>
                      <a:r>
                        <a:rPr sz="1700" dirty="0">
                          <a:latin typeface="Calibri"/>
                          <a:cs typeface="Calibri"/>
                        </a:rPr>
                        <a:t>by</a:t>
                      </a:r>
                      <a:r>
                        <a:rPr sz="1700" spc="-25" dirty="0">
                          <a:latin typeface="Calibri"/>
                          <a:cs typeface="Calibri"/>
                        </a:rPr>
                        <a:t> </a:t>
                      </a:r>
                      <a:r>
                        <a:rPr sz="1700" spc="-10" dirty="0">
                          <a:latin typeface="Calibri"/>
                          <a:cs typeface="Calibri"/>
                        </a:rPr>
                        <a:t>09.05.2024.</a:t>
                      </a:r>
                      <a:endParaRPr sz="1700">
                        <a:latin typeface="Calibri"/>
                        <a:cs typeface="Calibri"/>
                      </a:endParaRPr>
                    </a:p>
                    <a:p>
                      <a:pPr>
                        <a:lnSpc>
                          <a:spcPct val="100000"/>
                        </a:lnSpc>
                        <a:spcBef>
                          <a:spcPts val="70"/>
                        </a:spcBef>
                        <a:buFont typeface="Wingdings"/>
                        <a:buChar char=""/>
                      </a:pPr>
                      <a:endParaRPr sz="1700">
                        <a:latin typeface="Times New Roman"/>
                        <a:cs typeface="Times New Roman"/>
                      </a:endParaRPr>
                    </a:p>
                    <a:p>
                      <a:pPr marL="433705" marR="86360" indent="-342900">
                        <a:lnSpc>
                          <a:spcPct val="100000"/>
                        </a:lnSpc>
                        <a:spcBef>
                          <a:spcPts val="5"/>
                        </a:spcBef>
                        <a:buFont typeface="Wingdings"/>
                        <a:buChar char=""/>
                        <a:tabLst>
                          <a:tab pos="433705" algn="l"/>
                        </a:tabLst>
                      </a:pPr>
                      <a:r>
                        <a:rPr sz="1700" dirty="0">
                          <a:latin typeface="Calibri"/>
                          <a:cs typeface="Calibri"/>
                        </a:rPr>
                        <a:t>If</a:t>
                      </a:r>
                      <a:r>
                        <a:rPr sz="1700" spc="90" dirty="0">
                          <a:latin typeface="Calibri"/>
                          <a:cs typeface="Calibri"/>
                        </a:rPr>
                        <a:t> </a:t>
                      </a:r>
                      <a:r>
                        <a:rPr sz="1700" dirty="0">
                          <a:latin typeface="Calibri"/>
                          <a:cs typeface="Calibri"/>
                        </a:rPr>
                        <a:t>no</a:t>
                      </a:r>
                      <a:r>
                        <a:rPr sz="1700" spc="90" dirty="0">
                          <a:latin typeface="Calibri"/>
                          <a:cs typeface="Calibri"/>
                        </a:rPr>
                        <a:t> </a:t>
                      </a:r>
                      <a:r>
                        <a:rPr sz="1700" dirty="0">
                          <a:latin typeface="Calibri"/>
                          <a:cs typeface="Calibri"/>
                        </a:rPr>
                        <a:t>written</a:t>
                      </a:r>
                      <a:r>
                        <a:rPr sz="1700" spc="85" dirty="0">
                          <a:latin typeface="Calibri"/>
                          <a:cs typeface="Calibri"/>
                        </a:rPr>
                        <a:t> </a:t>
                      </a:r>
                      <a:r>
                        <a:rPr sz="1700" dirty="0">
                          <a:latin typeface="Calibri"/>
                          <a:cs typeface="Calibri"/>
                        </a:rPr>
                        <a:t>agreement,</a:t>
                      </a:r>
                      <a:r>
                        <a:rPr sz="1700" spc="100" dirty="0">
                          <a:latin typeface="Calibri"/>
                          <a:cs typeface="Calibri"/>
                        </a:rPr>
                        <a:t> </a:t>
                      </a:r>
                      <a:r>
                        <a:rPr sz="1700" dirty="0">
                          <a:latin typeface="Calibri"/>
                          <a:cs typeface="Calibri"/>
                        </a:rPr>
                        <a:t>payment</a:t>
                      </a:r>
                      <a:r>
                        <a:rPr sz="1700" spc="95" dirty="0">
                          <a:latin typeface="Calibri"/>
                          <a:cs typeface="Calibri"/>
                        </a:rPr>
                        <a:t> </a:t>
                      </a:r>
                      <a:r>
                        <a:rPr sz="1700" dirty="0">
                          <a:latin typeface="Calibri"/>
                          <a:cs typeface="Calibri"/>
                        </a:rPr>
                        <a:t>to</a:t>
                      </a:r>
                      <a:r>
                        <a:rPr sz="1700" spc="95" dirty="0">
                          <a:latin typeface="Calibri"/>
                          <a:cs typeface="Calibri"/>
                        </a:rPr>
                        <a:t> </a:t>
                      </a:r>
                      <a:r>
                        <a:rPr sz="1700" spc="-25" dirty="0">
                          <a:latin typeface="Calibri"/>
                          <a:cs typeface="Calibri"/>
                        </a:rPr>
                        <a:t>be </a:t>
                      </a:r>
                      <a:r>
                        <a:rPr sz="1700" dirty="0">
                          <a:latin typeface="Calibri"/>
                          <a:cs typeface="Calibri"/>
                        </a:rPr>
                        <a:t>made</a:t>
                      </a:r>
                      <a:r>
                        <a:rPr sz="1700" spc="-30" dirty="0">
                          <a:latin typeface="Calibri"/>
                          <a:cs typeface="Calibri"/>
                        </a:rPr>
                        <a:t> </a:t>
                      </a:r>
                      <a:r>
                        <a:rPr sz="1700" dirty="0">
                          <a:latin typeface="Calibri"/>
                          <a:cs typeface="Calibri"/>
                        </a:rPr>
                        <a:t>within</a:t>
                      </a:r>
                      <a:r>
                        <a:rPr sz="1700" spc="-30" dirty="0">
                          <a:latin typeface="Calibri"/>
                          <a:cs typeface="Calibri"/>
                        </a:rPr>
                        <a:t> </a:t>
                      </a:r>
                      <a:r>
                        <a:rPr sz="1700" dirty="0">
                          <a:latin typeface="Calibri"/>
                          <a:cs typeface="Calibri"/>
                        </a:rPr>
                        <a:t>15</a:t>
                      </a:r>
                      <a:r>
                        <a:rPr sz="1700" spc="-30" dirty="0">
                          <a:latin typeface="Calibri"/>
                          <a:cs typeface="Calibri"/>
                        </a:rPr>
                        <a:t> </a:t>
                      </a:r>
                      <a:r>
                        <a:rPr sz="1700" dirty="0">
                          <a:latin typeface="Calibri"/>
                          <a:cs typeface="Calibri"/>
                        </a:rPr>
                        <a:t>days</a:t>
                      </a:r>
                      <a:r>
                        <a:rPr sz="1700" spc="-35" dirty="0">
                          <a:latin typeface="Calibri"/>
                          <a:cs typeface="Calibri"/>
                        </a:rPr>
                        <a:t> </a:t>
                      </a:r>
                      <a:r>
                        <a:rPr sz="1700" dirty="0">
                          <a:latin typeface="Calibri"/>
                          <a:cs typeface="Calibri"/>
                        </a:rPr>
                        <a:t>i.e.,</a:t>
                      </a:r>
                      <a:r>
                        <a:rPr sz="1700" spc="-45" dirty="0">
                          <a:latin typeface="Calibri"/>
                          <a:cs typeface="Calibri"/>
                        </a:rPr>
                        <a:t> </a:t>
                      </a:r>
                      <a:r>
                        <a:rPr sz="1700" dirty="0">
                          <a:latin typeface="Calibri"/>
                          <a:cs typeface="Calibri"/>
                        </a:rPr>
                        <a:t>by</a:t>
                      </a:r>
                      <a:r>
                        <a:rPr sz="1700" spc="-25" dirty="0">
                          <a:latin typeface="Calibri"/>
                          <a:cs typeface="Calibri"/>
                        </a:rPr>
                        <a:t> </a:t>
                      </a:r>
                      <a:r>
                        <a:rPr sz="1700" spc="-10" dirty="0">
                          <a:latin typeface="Calibri"/>
                          <a:cs typeface="Calibri"/>
                        </a:rPr>
                        <a:t>09.04.2024.</a:t>
                      </a:r>
                      <a:endParaRPr sz="1700">
                        <a:latin typeface="Calibri"/>
                        <a:cs typeface="Calibri"/>
                      </a:endParaRPr>
                    </a:p>
                  </a:txBody>
                  <a:tcPr marL="0" marR="0" marT="4038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algn="ctr">
                        <a:lnSpc>
                          <a:spcPct val="100000"/>
                        </a:lnSpc>
                        <a:spcBef>
                          <a:spcPts val="270"/>
                        </a:spcBef>
                      </a:pPr>
                      <a:r>
                        <a:rPr sz="1700" spc="-10" dirty="0">
                          <a:latin typeface="Calibri"/>
                          <a:cs typeface="Calibri"/>
                        </a:rPr>
                        <a:t>30.04.2024</a:t>
                      </a:r>
                      <a:endParaRPr sz="1700">
                        <a:latin typeface="Calibri"/>
                        <a:cs typeface="Calibri"/>
                      </a:endParaRPr>
                    </a:p>
                  </a:txBody>
                  <a:tcPr marL="0" marR="0" marT="4114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marL="433705" marR="81915" indent="-342900" algn="just">
                        <a:lnSpc>
                          <a:spcPct val="100000"/>
                        </a:lnSpc>
                        <a:spcBef>
                          <a:spcPts val="270"/>
                        </a:spcBef>
                        <a:buFont typeface="Wingdings"/>
                        <a:buChar char=""/>
                        <a:tabLst>
                          <a:tab pos="433705" algn="l"/>
                        </a:tabLst>
                      </a:pPr>
                      <a:r>
                        <a:rPr sz="1700" dirty="0">
                          <a:latin typeface="Calibri"/>
                          <a:cs typeface="Calibri"/>
                        </a:rPr>
                        <a:t>No</a:t>
                      </a:r>
                      <a:r>
                        <a:rPr sz="1700" spc="240" dirty="0">
                          <a:latin typeface="Calibri"/>
                          <a:cs typeface="Calibri"/>
                        </a:rPr>
                        <a:t> </a:t>
                      </a:r>
                      <a:r>
                        <a:rPr sz="1700" dirty="0">
                          <a:latin typeface="Calibri"/>
                          <a:cs typeface="Calibri"/>
                        </a:rPr>
                        <a:t>Impact</a:t>
                      </a:r>
                      <a:r>
                        <a:rPr sz="1700" spc="245" dirty="0">
                          <a:latin typeface="Calibri"/>
                          <a:cs typeface="Calibri"/>
                        </a:rPr>
                        <a:t> </a:t>
                      </a:r>
                      <a:r>
                        <a:rPr sz="1700" dirty="0">
                          <a:latin typeface="Calibri"/>
                          <a:cs typeface="Calibri"/>
                        </a:rPr>
                        <a:t>as</a:t>
                      </a:r>
                      <a:r>
                        <a:rPr sz="1700" spc="254" dirty="0">
                          <a:latin typeface="Calibri"/>
                          <a:cs typeface="Calibri"/>
                        </a:rPr>
                        <a:t> </a:t>
                      </a:r>
                      <a:r>
                        <a:rPr sz="1700" dirty="0">
                          <a:latin typeface="Calibri"/>
                          <a:cs typeface="Calibri"/>
                        </a:rPr>
                        <a:t>payment</a:t>
                      </a:r>
                      <a:r>
                        <a:rPr sz="1700" spc="245" dirty="0">
                          <a:latin typeface="Calibri"/>
                          <a:cs typeface="Calibri"/>
                        </a:rPr>
                        <a:t> </a:t>
                      </a:r>
                      <a:r>
                        <a:rPr sz="1700" spc="-25" dirty="0">
                          <a:latin typeface="Calibri"/>
                          <a:cs typeface="Calibri"/>
                        </a:rPr>
                        <a:t>is </a:t>
                      </a:r>
                      <a:r>
                        <a:rPr sz="1700" dirty="0">
                          <a:latin typeface="Calibri"/>
                          <a:cs typeface="Calibri"/>
                        </a:rPr>
                        <a:t>made</a:t>
                      </a:r>
                      <a:r>
                        <a:rPr sz="1700" spc="-40" dirty="0">
                          <a:latin typeface="Calibri"/>
                          <a:cs typeface="Calibri"/>
                        </a:rPr>
                        <a:t> </a:t>
                      </a:r>
                      <a:r>
                        <a:rPr sz="1700" dirty="0">
                          <a:latin typeface="Calibri"/>
                          <a:cs typeface="Calibri"/>
                        </a:rPr>
                        <a:t>by</a:t>
                      </a:r>
                      <a:r>
                        <a:rPr sz="1700" spc="-35" dirty="0">
                          <a:latin typeface="Calibri"/>
                          <a:cs typeface="Calibri"/>
                        </a:rPr>
                        <a:t> </a:t>
                      </a:r>
                      <a:r>
                        <a:rPr sz="1700" dirty="0">
                          <a:latin typeface="Calibri"/>
                          <a:cs typeface="Calibri"/>
                        </a:rPr>
                        <a:t>specified</a:t>
                      </a:r>
                      <a:r>
                        <a:rPr sz="1700" spc="-40" dirty="0">
                          <a:latin typeface="Calibri"/>
                          <a:cs typeface="Calibri"/>
                        </a:rPr>
                        <a:t> </a:t>
                      </a:r>
                      <a:r>
                        <a:rPr sz="1700" spc="-10" dirty="0">
                          <a:latin typeface="Calibri"/>
                          <a:cs typeface="Calibri"/>
                        </a:rPr>
                        <a:t>time.</a:t>
                      </a:r>
                      <a:endParaRPr sz="1700">
                        <a:latin typeface="Calibri"/>
                        <a:cs typeface="Calibri"/>
                      </a:endParaRPr>
                    </a:p>
                    <a:p>
                      <a:pPr>
                        <a:lnSpc>
                          <a:spcPct val="100000"/>
                        </a:lnSpc>
                        <a:spcBef>
                          <a:spcPts val="70"/>
                        </a:spcBef>
                        <a:buFont typeface="Wingdings"/>
                        <a:buChar char=""/>
                      </a:pPr>
                      <a:endParaRPr sz="1700">
                        <a:latin typeface="Times New Roman"/>
                        <a:cs typeface="Times New Roman"/>
                      </a:endParaRPr>
                    </a:p>
                    <a:p>
                      <a:pPr marL="433705" marR="81915" indent="-342900" algn="just">
                        <a:lnSpc>
                          <a:spcPct val="100000"/>
                        </a:lnSpc>
                        <a:buFont typeface="Wingdings"/>
                        <a:buChar char=""/>
                        <a:tabLst>
                          <a:tab pos="433705" algn="l"/>
                        </a:tabLst>
                      </a:pPr>
                      <a:r>
                        <a:rPr sz="1700" dirty="0">
                          <a:latin typeface="Calibri"/>
                          <a:cs typeface="Calibri"/>
                        </a:rPr>
                        <a:t>Would</a:t>
                      </a:r>
                      <a:r>
                        <a:rPr sz="1700" spc="90" dirty="0">
                          <a:latin typeface="Calibri"/>
                          <a:cs typeface="Calibri"/>
                        </a:rPr>
                        <a:t>  </a:t>
                      </a:r>
                      <a:r>
                        <a:rPr sz="1700" dirty="0">
                          <a:latin typeface="Calibri"/>
                          <a:cs typeface="Calibri"/>
                        </a:rPr>
                        <a:t>be</a:t>
                      </a:r>
                      <a:r>
                        <a:rPr sz="1700" spc="100" dirty="0">
                          <a:latin typeface="Calibri"/>
                          <a:cs typeface="Calibri"/>
                        </a:rPr>
                        <a:t>  </a:t>
                      </a:r>
                      <a:r>
                        <a:rPr sz="1700" dirty="0">
                          <a:latin typeface="Calibri"/>
                          <a:cs typeface="Calibri"/>
                        </a:rPr>
                        <a:t>disallowed</a:t>
                      </a:r>
                      <a:r>
                        <a:rPr sz="1700" spc="90" dirty="0">
                          <a:latin typeface="Calibri"/>
                          <a:cs typeface="Calibri"/>
                        </a:rPr>
                        <a:t>  </a:t>
                      </a:r>
                      <a:r>
                        <a:rPr sz="1700" spc="-25" dirty="0">
                          <a:latin typeface="Calibri"/>
                          <a:cs typeface="Calibri"/>
                        </a:rPr>
                        <a:t>as </a:t>
                      </a:r>
                      <a:r>
                        <a:rPr sz="1700" dirty="0">
                          <a:latin typeface="Calibri"/>
                          <a:cs typeface="Calibri"/>
                        </a:rPr>
                        <a:t>payment</a:t>
                      </a:r>
                      <a:r>
                        <a:rPr sz="1700" spc="345" dirty="0">
                          <a:latin typeface="Calibri"/>
                          <a:cs typeface="Calibri"/>
                        </a:rPr>
                        <a:t>   </a:t>
                      </a:r>
                      <a:r>
                        <a:rPr sz="1700" dirty="0">
                          <a:latin typeface="Calibri"/>
                          <a:cs typeface="Calibri"/>
                        </a:rPr>
                        <a:t>made</a:t>
                      </a:r>
                      <a:r>
                        <a:rPr sz="1700" spc="350" dirty="0">
                          <a:latin typeface="Calibri"/>
                          <a:cs typeface="Calibri"/>
                        </a:rPr>
                        <a:t>   </a:t>
                      </a:r>
                      <a:r>
                        <a:rPr sz="1700" spc="-10" dirty="0">
                          <a:latin typeface="Calibri"/>
                          <a:cs typeface="Calibri"/>
                        </a:rPr>
                        <a:t>after </a:t>
                      </a:r>
                      <a:r>
                        <a:rPr sz="1700" dirty="0">
                          <a:latin typeface="Calibri"/>
                          <a:cs typeface="Calibri"/>
                        </a:rPr>
                        <a:t>specified</a:t>
                      </a:r>
                      <a:r>
                        <a:rPr sz="1700" spc="-60" dirty="0">
                          <a:latin typeface="Calibri"/>
                          <a:cs typeface="Calibri"/>
                        </a:rPr>
                        <a:t> </a:t>
                      </a:r>
                      <a:r>
                        <a:rPr sz="1700" spc="-20" dirty="0">
                          <a:latin typeface="Calibri"/>
                          <a:cs typeface="Calibri"/>
                        </a:rPr>
                        <a:t>date.</a:t>
                      </a:r>
                      <a:endParaRPr sz="1700">
                        <a:latin typeface="Calibri"/>
                        <a:cs typeface="Calibri"/>
                      </a:endParaRPr>
                    </a:p>
                  </a:txBody>
                  <a:tcPr marL="0" marR="0" marT="41148" marB="0">
                    <a:lnL w="12700">
                      <a:solidFill>
                        <a:srgbClr val="FFFFFF"/>
                      </a:solidFill>
                      <a:prstDash val="solid"/>
                    </a:lnL>
                    <a:lnR w="6350">
                      <a:solidFill>
                        <a:srgbClr val="145F82"/>
                      </a:solidFill>
                      <a:prstDash val="solid"/>
                    </a:lnR>
                    <a:lnT w="12700">
                      <a:solidFill>
                        <a:srgbClr val="FFFFFF"/>
                      </a:solidFill>
                      <a:prstDash val="solid"/>
                    </a:lnT>
                    <a:lnB w="12700">
                      <a:solidFill>
                        <a:srgbClr val="FFFFFF"/>
                      </a:solidFill>
                      <a:prstDash val="solid"/>
                    </a:lnB>
                    <a:solidFill>
                      <a:srgbClr val="E7EAEC"/>
                    </a:solidFill>
                  </a:tcPr>
                </a:tc>
                <a:extLst>
                  <a:ext uri="{0D108BD9-81ED-4DB2-BD59-A6C34878D82A}">
                    <a16:rowId xmlns:a16="http://schemas.microsoft.com/office/drawing/2014/main" val="10003"/>
                  </a:ext>
                </a:extLst>
              </a:tr>
              <a:tr h="979932">
                <a:tc>
                  <a:txBody>
                    <a:bodyPr/>
                    <a:lstStyle/>
                    <a:p>
                      <a:pPr marL="90170">
                        <a:lnSpc>
                          <a:spcPct val="100000"/>
                        </a:lnSpc>
                        <a:spcBef>
                          <a:spcPts val="270"/>
                        </a:spcBef>
                      </a:pPr>
                      <a:r>
                        <a:rPr sz="1700" spc="-50" dirty="0">
                          <a:latin typeface="Calibri"/>
                          <a:cs typeface="Calibri"/>
                        </a:rPr>
                        <a:t>3</a:t>
                      </a:r>
                      <a:endParaRPr sz="1700">
                        <a:latin typeface="Calibri"/>
                        <a:cs typeface="Calibri"/>
                      </a:endParaRPr>
                    </a:p>
                  </a:txBody>
                  <a:tcPr marL="0" marR="0" marT="41148" marB="0">
                    <a:lnL w="38100">
                      <a:solidFill>
                        <a:srgbClr val="145F82"/>
                      </a:solidFill>
                      <a:prstDash val="solid"/>
                    </a:lnL>
                    <a:lnR w="12700">
                      <a:solidFill>
                        <a:srgbClr val="FFFFFF"/>
                      </a:solidFill>
                      <a:prstDash val="solid"/>
                    </a:lnR>
                    <a:lnT w="12700">
                      <a:solidFill>
                        <a:srgbClr val="FFFFFF"/>
                      </a:solidFill>
                      <a:prstDash val="solid"/>
                    </a:lnT>
                    <a:solidFill>
                      <a:srgbClr val="CCD2D7"/>
                    </a:solidFill>
                  </a:tcPr>
                </a:tc>
                <a:tc>
                  <a:txBody>
                    <a:bodyPr/>
                    <a:lstStyle/>
                    <a:p>
                      <a:pPr algn="ctr">
                        <a:lnSpc>
                          <a:spcPct val="100000"/>
                        </a:lnSpc>
                        <a:spcBef>
                          <a:spcPts val="270"/>
                        </a:spcBef>
                      </a:pPr>
                      <a:r>
                        <a:rPr sz="1700" spc="-10" dirty="0">
                          <a:latin typeface="Calibri"/>
                          <a:cs typeface="Calibri"/>
                        </a:rPr>
                        <a:t>25.03.2024</a:t>
                      </a:r>
                      <a:endParaRPr sz="1700">
                        <a:latin typeface="Calibri"/>
                        <a:cs typeface="Calibri"/>
                      </a:endParaRPr>
                    </a:p>
                  </a:txBody>
                  <a:tcPr marL="0" marR="0" marT="41148" marB="0">
                    <a:lnL w="12700">
                      <a:solidFill>
                        <a:srgbClr val="FFFFFF"/>
                      </a:solidFill>
                      <a:prstDash val="solid"/>
                    </a:lnL>
                    <a:lnR w="12700">
                      <a:solidFill>
                        <a:srgbClr val="FFFFFF"/>
                      </a:solidFill>
                      <a:prstDash val="solid"/>
                    </a:lnR>
                    <a:lnT w="12700">
                      <a:solidFill>
                        <a:srgbClr val="FFFFFF"/>
                      </a:solidFill>
                      <a:prstDash val="solid"/>
                    </a:lnT>
                    <a:solidFill>
                      <a:srgbClr val="CCD2D7"/>
                    </a:solidFill>
                  </a:tcPr>
                </a:tc>
                <a:tc>
                  <a:txBody>
                    <a:bodyPr/>
                    <a:lstStyle/>
                    <a:p>
                      <a:pPr marL="90805" marR="85090" algn="just">
                        <a:lnSpc>
                          <a:spcPct val="100000"/>
                        </a:lnSpc>
                        <a:spcBef>
                          <a:spcPts val="270"/>
                        </a:spcBef>
                      </a:pPr>
                      <a:r>
                        <a:rPr sz="1700" dirty="0">
                          <a:latin typeface="Calibri"/>
                          <a:cs typeface="Calibri"/>
                        </a:rPr>
                        <a:t>Written</a:t>
                      </a:r>
                      <a:r>
                        <a:rPr sz="1700" spc="85" dirty="0">
                          <a:latin typeface="Calibri"/>
                          <a:cs typeface="Calibri"/>
                        </a:rPr>
                        <a:t> </a:t>
                      </a:r>
                      <a:r>
                        <a:rPr sz="1700" dirty="0">
                          <a:latin typeface="Calibri"/>
                          <a:cs typeface="Calibri"/>
                        </a:rPr>
                        <a:t>agreement</a:t>
                      </a:r>
                      <a:r>
                        <a:rPr sz="1700" spc="80" dirty="0">
                          <a:latin typeface="Calibri"/>
                          <a:cs typeface="Calibri"/>
                        </a:rPr>
                        <a:t> </a:t>
                      </a:r>
                      <a:r>
                        <a:rPr sz="1700" dirty="0">
                          <a:latin typeface="Calibri"/>
                          <a:cs typeface="Calibri"/>
                        </a:rPr>
                        <a:t>specifies</a:t>
                      </a:r>
                      <a:r>
                        <a:rPr sz="1700" spc="80" dirty="0">
                          <a:latin typeface="Calibri"/>
                          <a:cs typeface="Calibri"/>
                        </a:rPr>
                        <a:t> </a:t>
                      </a:r>
                      <a:r>
                        <a:rPr sz="1700" dirty="0">
                          <a:latin typeface="Calibri"/>
                          <a:cs typeface="Calibri"/>
                        </a:rPr>
                        <a:t>payment</a:t>
                      </a:r>
                      <a:r>
                        <a:rPr sz="1700" spc="80" dirty="0">
                          <a:latin typeface="Calibri"/>
                          <a:cs typeface="Calibri"/>
                        </a:rPr>
                        <a:t> </a:t>
                      </a:r>
                      <a:r>
                        <a:rPr sz="1700" spc="-10" dirty="0">
                          <a:latin typeface="Calibri"/>
                          <a:cs typeface="Calibri"/>
                        </a:rPr>
                        <a:t>within </a:t>
                      </a:r>
                      <a:r>
                        <a:rPr sz="1700" dirty="0">
                          <a:latin typeface="Calibri"/>
                          <a:cs typeface="Calibri"/>
                        </a:rPr>
                        <a:t>60</a:t>
                      </a:r>
                      <a:r>
                        <a:rPr sz="1700" spc="-20" dirty="0">
                          <a:latin typeface="Calibri"/>
                          <a:cs typeface="Calibri"/>
                        </a:rPr>
                        <a:t> </a:t>
                      </a:r>
                      <a:r>
                        <a:rPr sz="1700" dirty="0">
                          <a:latin typeface="Calibri"/>
                          <a:cs typeface="Calibri"/>
                        </a:rPr>
                        <a:t>days</a:t>
                      </a:r>
                      <a:r>
                        <a:rPr sz="1700" spc="-20" dirty="0">
                          <a:latin typeface="Calibri"/>
                          <a:cs typeface="Calibri"/>
                        </a:rPr>
                        <a:t> </a:t>
                      </a:r>
                      <a:r>
                        <a:rPr sz="1700" dirty="0">
                          <a:latin typeface="Calibri"/>
                          <a:cs typeface="Calibri"/>
                        </a:rPr>
                        <a:t>i.e.,</a:t>
                      </a:r>
                      <a:r>
                        <a:rPr sz="1700" spc="-20" dirty="0">
                          <a:latin typeface="Calibri"/>
                          <a:cs typeface="Calibri"/>
                        </a:rPr>
                        <a:t> </a:t>
                      </a:r>
                      <a:r>
                        <a:rPr sz="1700" dirty="0">
                          <a:latin typeface="Calibri"/>
                          <a:cs typeface="Calibri"/>
                        </a:rPr>
                        <a:t>24.05.2024,</a:t>
                      </a:r>
                      <a:r>
                        <a:rPr sz="1700" spc="-20" dirty="0">
                          <a:latin typeface="Calibri"/>
                          <a:cs typeface="Calibri"/>
                        </a:rPr>
                        <a:t> </a:t>
                      </a:r>
                      <a:r>
                        <a:rPr sz="1700" dirty="0">
                          <a:latin typeface="Calibri"/>
                          <a:cs typeface="Calibri"/>
                        </a:rPr>
                        <a:t>payment</a:t>
                      </a:r>
                      <a:r>
                        <a:rPr sz="1700" spc="-15" dirty="0">
                          <a:latin typeface="Calibri"/>
                          <a:cs typeface="Calibri"/>
                        </a:rPr>
                        <a:t> </a:t>
                      </a:r>
                      <a:r>
                        <a:rPr sz="1700" dirty="0">
                          <a:latin typeface="Calibri"/>
                          <a:cs typeface="Calibri"/>
                        </a:rPr>
                        <a:t>to</a:t>
                      </a:r>
                      <a:r>
                        <a:rPr sz="1700" spc="-20" dirty="0">
                          <a:latin typeface="Calibri"/>
                          <a:cs typeface="Calibri"/>
                        </a:rPr>
                        <a:t> </a:t>
                      </a:r>
                      <a:r>
                        <a:rPr sz="1700" dirty="0">
                          <a:latin typeface="Calibri"/>
                          <a:cs typeface="Calibri"/>
                        </a:rPr>
                        <a:t>be</a:t>
                      </a:r>
                      <a:r>
                        <a:rPr sz="1700" spc="-25" dirty="0">
                          <a:latin typeface="Calibri"/>
                          <a:cs typeface="Calibri"/>
                        </a:rPr>
                        <a:t> </a:t>
                      </a:r>
                      <a:r>
                        <a:rPr sz="1700" spc="-20" dirty="0">
                          <a:latin typeface="Calibri"/>
                          <a:cs typeface="Calibri"/>
                        </a:rPr>
                        <a:t>made </a:t>
                      </a:r>
                      <a:r>
                        <a:rPr sz="1700" dirty="0">
                          <a:latin typeface="Calibri"/>
                          <a:cs typeface="Calibri"/>
                        </a:rPr>
                        <a:t>within</a:t>
                      </a:r>
                      <a:r>
                        <a:rPr sz="1700" spc="-30" dirty="0">
                          <a:latin typeface="Calibri"/>
                          <a:cs typeface="Calibri"/>
                        </a:rPr>
                        <a:t> </a:t>
                      </a:r>
                      <a:r>
                        <a:rPr sz="1700" dirty="0">
                          <a:latin typeface="Calibri"/>
                          <a:cs typeface="Calibri"/>
                        </a:rPr>
                        <a:t>45</a:t>
                      </a:r>
                      <a:r>
                        <a:rPr sz="1700" spc="-30" dirty="0">
                          <a:latin typeface="Calibri"/>
                          <a:cs typeface="Calibri"/>
                        </a:rPr>
                        <a:t> </a:t>
                      </a:r>
                      <a:r>
                        <a:rPr sz="1700" dirty="0">
                          <a:latin typeface="Calibri"/>
                          <a:cs typeface="Calibri"/>
                        </a:rPr>
                        <a:t>days</a:t>
                      </a:r>
                      <a:r>
                        <a:rPr sz="1700" spc="-35" dirty="0">
                          <a:latin typeface="Calibri"/>
                          <a:cs typeface="Calibri"/>
                        </a:rPr>
                        <a:t> </a:t>
                      </a:r>
                      <a:r>
                        <a:rPr sz="1700" dirty="0">
                          <a:latin typeface="Calibri"/>
                          <a:cs typeface="Calibri"/>
                        </a:rPr>
                        <a:t>i.e.,</a:t>
                      </a:r>
                      <a:r>
                        <a:rPr sz="1700" spc="-45" dirty="0">
                          <a:latin typeface="Calibri"/>
                          <a:cs typeface="Calibri"/>
                        </a:rPr>
                        <a:t> </a:t>
                      </a:r>
                      <a:r>
                        <a:rPr sz="1700" spc="-10" dirty="0">
                          <a:latin typeface="Calibri"/>
                          <a:cs typeface="Calibri"/>
                        </a:rPr>
                        <a:t>09.05.2024.</a:t>
                      </a:r>
                      <a:endParaRPr sz="1700">
                        <a:latin typeface="Calibri"/>
                        <a:cs typeface="Calibri"/>
                      </a:endParaRPr>
                    </a:p>
                  </a:txBody>
                  <a:tcPr marL="0" marR="0" marT="41148" marB="0">
                    <a:lnL w="12700">
                      <a:solidFill>
                        <a:srgbClr val="FFFFFF"/>
                      </a:solidFill>
                      <a:prstDash val="solid"/>
                    </a:lnL>
                    <a:lnR w="12700">
                      <a:solidFill>
                        <a:srgbClr val="FFFFFF"/>
                      </a:solidFill>
                      <a:prstDash val="solid"/>
                    </a:lnR>
                    <a:lnT w="12700">
                      <a:solidFill>
                        <a:srgbClr val="FFFFFF"/>
                      </a:solidFill>
                      <a:prstDash val="solid"/>
                    </a:lnT>
                    <a:solidFill>
                      <a:srgbClr val="CCD2D7"/>
                    </a:solidFill>
                  </a:tcPr>
                </a:tc>
                <a:tc>
                  <a:txBody>
                    <a:bodyPr/>
                    <a:lstStyle/>
                    <a:p>
                      <a:pPr algn="ctr">
                        <a:lnSpc>
                          <a:spcPct val="100000"/>
                        </a:lnSpc>
                        <a:spcBef>
                          <a:spcPts val="270"/>
                        </a:spcBef>
                      </a:pPr>
                      <a:r>
                        <a:rPr sz="1700" spc="-10" dirty="0">
                          <a:latin typeface="Calibri"/>
                          <a:cs typeface="Calibri"/>
                        </a:rPr>
                        <a:t>15.05.2024</a:t>
                      </a:r>
                      <a:endParaRPr sz="1700">
                        <a:latin typeface="Calibri"/>
                        <a:cs typeface="Calibri"/>
                      </a:endParaRPr>
                    </a:p>
                  </a:txBody>
                  <a:tcPr marL="0" marR="0" marT="41148" marB="0">
                    <a:lnL w="12700">
                      <a:solidFill>
                        <a:srgbClr val="FFFFFF"/>
                      </a:solidFill>
                      <a:prstDash val="solid"/>
                    </a:lnL>
                    <a:lnR w="12700">
                      <a:solidFill>
                        <a:srgbClr val="FFFFFF"/>
                      </a:solidFill>
                      <a:prstDash val="solid"/>
                    </a:lnR>
                    <a:lnT w="12700">
                      <a:solidFill>
                        <a:srgbClr val="FFFFFF"/>
                      </a:solidFill>
                      <a:prstDash val="solid"/>
                    </a:lnT>
                    <a:solidFill>
                      <a:srgbClr val="CCD2D7"/>
                    </a:solidFill>
                  </a:tcPr>
                </a:tc>
                <a:tc>
                  <a:txBody>
                    <a:bodyPr/>
                    <a:lstStyle/>
                    <a:p>
                      <a:pPr marL="91440" marR="80010" algn="just">
                        <a:lnSpc>
                          <a:spcPct val="100000"/>
                        </a:lnSpc>
                        <a:spcBef>
                          <a:spcPts val="270"/>
                        </a:spcBef>
                      </a:pPr>
                      <a:r>
                        <a:rPr sz="1700" dirty="0">
                          <a:latin typeface="Calibri"/>
                          <a:cs typeface="Calibri"/>
                        </a:rPr>
                        <a:t>Would</a:t>
                      </a:r>
                      <a:r>
                        <a:rPr sz="1700" spc="250" dirty="0">
                          <a:latin typeface="Calibri"/>
                          <a:cs typeface="Calibri"/>
                        </a:rPr>
                        <a:t>   </a:t>
                      </a:r>
                      <a:r>
                        <a:rPr sz="1700" dirty="0">
                          <a:latin typeface="Calibri"/>
                          <a:cs typeface="Calibri"/>
                        </a:rPr>
                        <a:t>be</a:t>
                      </a:r>
                      <a:r>
                        <a:rPr sz="1700" spc="260" dirty="0">
                          <a:latin typeface="Calibri"/>
                          <a:cs typeface="Calibri"/>
                        </a:rPr>
                        <a:t>   </a:t>
                      </a:r>
                      <a:r>
                        <a:rPr sz="1700" dirty="0">
                          <a:latin typeface="Calibri"/>
                          <a:cs typeface="Calibri"/>
                        </a:rPr>
                        <a:t>disallowed</a:t>
                      </a:r>
                      <a:r>
                        <a:rPr sz="1700" spc="254" dirty="0">
                          <a:latin typeface="Calibri"/>
                          <a:cs typeface="Calibri"/>
                        </a:rPr>
                        <a:t>   </a:t>
                      </a:r>
                      <a:r>
                        <a:rPr sz="1700" spc="-25" dirty="0">
                          <a:latin typeface="Calibri"/>
                          <a:cs typeface="Calibri"/>
                        </a:rPr>
                        <a:t>as </a:t>
                      </a:r>
                      <a:r>
                        <a:rPr sz="1700" dirty="0">
                          <a:latin typeface="Calibri"/>
                          <a:cs typeface="Calibri"/>
                        </a:rPr>
                        <a:t>payment</a:t>
                      </a:r>
                      <a:r>
                        <a:rPr sz="1700" spc="229" dirty="0">
                          <a:latin typeface="Calibri"/>
                          <a:cs typeface="Calibri"/>
                        </a:rPr>
                        <a:t> </a:t>
                      </a:r>
                      <a:r>
                        <a:rPr sz="1700" dirty="0">
                          <a:latin typeface="Calibri"/>
                          <a:cs typeface="Calibri"/>
                        </a:rPr>
                        <a:t>made</a:t>
                      </a:r>
                      <a:r>
                        <a:rPr sz="1700" spc="245" dirty="0">
                          <a:latin typeface="Calibri"/>
                          <a:cs typeface="Calibri"/>
                        </a:rPr>
                        <a:t> </a:t>
                      </a:r>
                      <a:r>
                        <a:rPr sz="1700" dirty="0">
                          <a:latin typeface="Calibri"/>
                          <a:cs typeface="Calibri"/>
                        </a:rPr>
                        <a:t>before</a:t>
                      </a:r>
                      <a:r>
                        <a:rPr sz="1700" spc="240" dirty="0">
                          <a:latin typeface="Calibri"/>
                          <a:cs typeface="Calibri"/>
                        </a:rPr>
                        <a:t> </a:t>
                      </a:r>
                      <a:r>
                        <a:rPr sz="1700" spc="-10" dirty="0">
                          <a:latin typeface="Calibri"/>
                          <a:cs typeface="Calibri"/>
                        </a:rPr>
                        <a:t>agreed </a:t>
                      </a:r>
                      <a:r>
                        <a:rPr sz="1700" dirty="0">
                          <a:latin typeface="Calibri"/>
                          <a:cs typeface="Calibri"/>
                        </a:rPr>
                        <a:t>date</a:t>
                      </a:r>
                      <a:r>
                        <a:rPr sz="1700" spc="-45" dirty="0">
                          <a:latin typeface="Calibri"/>
                          <a:cs typeface="Calibri"/>
                        </a:rPr>
                        <a:t> </a:t>
                      </a:r>
                      <a:r>
                        <a:rPr sz="1700" dirty="0">
                          <a:latin typeface="Calibri"/>
                          <a:cs typeface="Calibri"/>
                        </a:rPr>
                        <a:t>but</a:t>
                      </a:r>
                      <a:r>
                        <a:rPr sz="1700" spc="-30" dirty="0">
                          <a:latin typeface="Calibri"/>
                          <a:cs typeface="Calibri"/>
                        </a:rPr>
                        <a:t> </a:t>
                      </a:r>
                      <a:r>
                        <a:rPr sz="1700" dirty="0">
                          <a:latin typeface="Calibri"/>
                          <a:cs typeface="Calibri"/>
                        </a:rPr>
                        <a:t>after</a:t>
                      </a:r>
                      <a:r>
                        <a:rPr sz="1700" spc="-45" dirty="0">
                          <a:latin typeface="Calibri"/>
                          <a:cs typeface="Calibri"/>
                        </a:rPr>
                        <a:t> </a:t>
                      </a:r>
                      <a:r>
                        <a:rPr sz="1700" dirty="0">
                          <a:latin typeface="Calibri"/>
                          <a:cs typeface="Calibri"/>
                        </a:rPr>
                        <a:t>45</a:t>
                      </a:r>
                      <a:r>
                        <a:rPr sz="1700" spc="-45" dirty="0">
                          <a:latin typeface="Calibri"/>
                          <a:cs typeface="Calibri"/>
                        </a:rPr>
                        <a:t> </a:t>
                      </a:r>
                      <a:r>
                        <a:rPr sz="1700" spc="-20" dirty="0">
                          <a:latin typeface="Calibri"/>
                          <a:cs typeface="Calibri"/>
                        </a:rPr>
                        <a:t>days.</a:t>
                      </a:r>
                      <a:endParaRPr sz="1700">
                        <a:latin typeface="Calibri"/>
                        <a:cs typeface="Calibri"/>
                      </a:endParaRPr>
                    </a:p>
                  </a:txBody>
                  <a:tcPr marL="0" marR="0" marT="41148" marB="0">
                    <a:lnL w="12700">
                      <a:solidFill>
                        <a:srgbClr val="FFFFFF"/>
                      </a:solidFill>
                      <a:prstDash val="solid"/>
                    </a:lnL>
                    <a:lnR w="6350">
                      <a:solidFill>
                        <a:srgbClr val="145F82"/>
                      </a:solidFill>
                      <a:prstDash val="solid"/>
                    </a:lnR>
                    <a:lnT w="12700">
                      <a:solidFill>
                        <a:srgbClr val="FFFFFF"/>
                      </a:solidFill>
                      <a:prstDash val="solid"/>
                    </a:lnT>
                    <a:solidFill>
                      <a:srgbClr val="CCD2D7"/>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028743"/>
          </a:xfrm>
          <a:prstGeom prst="rect">
            <a:avLst/>
          </a:prstGeom>
        </p:spPr>
        <p:txBody>
          <a:bodyPr vert="horz" wrap="square" lIns="0" tIns="360426" rIns="0" bIns="0" rtlCol="0">
            <a:spAutoFit/>
          </a:bodyPr>
          <a:lstStyle/>
          <a:p>
            <a:pPr marL="426720">
              <a:spcBef>
                <a:spcPts val="120"/>
              </a:spcBef>
            </a:pPr>
            <a:r>
              <a:rPr u="none" dirty="0"/>
              <a:t>Summary</a:t>
            </a:r>
            <a:r>
              <a:rPr u="none" spc="-24" dirty="0"/>
              <a:t> </a:t>
            </a:r>
            <a:r>
              <a:rPr u="none" dirty="0"/>
              <a:t>–</a:t>
            </a:r>
            <a:r>
              <a:rPr u="none" spc="-12" dirty="0"/>
              <a:t> Contd.</a:t>
            </a:r>
          </a:p>
        </p:txBody>
      </p:sp>
      <p:sp>
        <p:nvSpPr>
          <p:cNvPr id="3" name="object 3"/>
          <p:cNvSpPr txBox="1"/>
          <p:nvPr/>
        </p:nvSpPr>
        <p:spPr>
          <a:xfrm>
            <a:off x="2180240" y="2084998"/>
            <a:ext cx="10312908" cy="5186741"/>
          </a:xfrm>
          <a:prstGeom prst="rect">
            <a:avLst/>
          </a:prstGeom>
        </p:spPr>
        <p:txBody>
          <a:bodyPr vert="horz" wrap="square" lIns="0" tIns="99822" rIns="0" bIns="0" rtlCol="0">
            <a:spAutoFit/>
          </a:bodyPr>
          <a:lstStyle/>
          <a:p>
            <a:pPr marL="632460" marR="8382" indent="-617981" algn="just" defTabSz="1097280">
              <a:lnSpc>
                <a:spcPct val="80000"/>
              </a:lnSpc>
              <a:spcBef>
                <a:spcPts val="786"/>
              </a:spcBef>
              <a:buFontTx/>
              <a:buAutoNum type="arabicParenR"/>
              <a:tabLst>
                <a:tab pos="632460" algn="l"/>
                <a:tab pos="633984" algn="l"/>
              </a:tabLst>
            </a:pPr>
            <a:r>
              <a:rPr sz="2760" kern="0" dirty="0">
                <a:solidFill>
                  <a:sysClr val="windowText" lastClr="000000"/>
                </a:solidFill>
                <a:latin typeface="Calibri"/>
                <a:cs typeface="Calibri"/>
              </a:rPr>
              <a:t>	Provisions</a:t>
            </a:r>
            <a:r>
              <a:rPr sz="2760" kern="0" spc="228"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222" dirty="0">
                <a:solidFill>
                  <a:sysClr val="windowText" lastClr="000000"/>
                </a:solidFill>
                <a:latin typeface="Calibri"/>
                <a:cs typeface="Calibri"/>
              </a:rPr>
              <a:t> </a:t>
            </a:r>
            <a:r>
              <a:rPr sz="2760" kern="0" dirty="0">
                <a:solidFill>
                  <a:sysClr val="windowText" lastClr="000000"/>
                </a:solidFill>
                <a:latin typeface="Calibri"/>
                <a:cs typeface="Calibri"/>
              </a:rPr>
              <a:t>section</a:t>
            </a:r>
            <a:r>
              <a:rPr sz="2760" kern="0" spc="240" dirty="0">
                <a:solidFill>
                  <a:sysClr val="windowText" lastClr="000000"/>
                </a:solidFill>
                <a:latin typeface="Calibri"/>
                <a:cs typeface="Calibri"/>
              </a:rPr>
              <a:t> </a:t>
            </a:r>
            <a:r>
              <a:rPr sz="2760" kern="0" dirty="0">
                <a:solidFill>
                  <a:sysClr val="windowText" lastClr="000000"/>
                </a:solidFill>
                <a:latin typeface="Calibri"/>
                <a:cs typeface="Calibri"/>
              </a:rPr>
              <a:t>43B</a:t>
            </a:r>
            <a:r>
              <a:rPr sz="2760" kern="0" spc="228" dirty="0">
                <a:solidFill>
                  <a:sysClr val="windowText" lastClr="000000"/>
                </a:solidFill>
                <a:latin typeface="Calibri"/>
                <a:cs typeface="Calibri"/>
              </a:rPr>
              <a:t> </a:t>
            </a:r>
            <a:r>
              <a:rPr sz="2760" kern="0" dirty="0">
                <a:solidFill>
                  <a:sysClr val="windowText" lastClr="000000"/>
                </a:solidFill>
                <a:latin typeface="Calibri"/>
                <a:cs typeface="Calibri"/>
              </a:rPr>
              <a:t>is</a:t>
            </a:r>
            <a:r>
              <a:rPr sz="2760" kern="0" spc="245" dirty="0">
                <a:solidFill>
                  <a:sysClr val="windowText" lastClr="000000"/>
                </a:solidFill>
                <a:latin typeface="Calibri"/>
                <a:cs typeface="Calibri"/>
              </a:rPr>
              <a:t> </a:t>
            </a:r>
            <a:r>
              <a:rPr sz="2760" kern="0" dirty="0">
                <a:solidFill>
                  <a:sysClr val="windowText" lastClr="000000"/>
                </a:solidFill>
                <a:latin typeface="Calibri"/>
                <a:cs typeface="Calibri"/>
              </a:rPr>
              <a:t>applicable</a:t>
            </a:r>
            <a:r>
              <a:rPr sz="2760" kern="0" spc="234" dirty="0">
                <a:solidFill>
                  <a:sysClr val="windowText" lastClr="000000"/>
                </a:solidFill>
                <a:latin typeface="Calibri"/>
                <a:cs typeface="Calibri"/>
              </a:rPr>
              <a:t> </a:t>
            </a:r>
            <a:r>
              <a:rPr sz="2760" kern="0" dirty="0">
                <a:solidFill>
                  <a:sysClr val="windowText" lastClr="000000"/>
                </a:solidFill>
                <a:latin typeface="Calibri"/>
                <a:cs typeface="Calibri"/>
              </a:rPr>
              <a:t>for</a:t>
            </a:r>
            <a:r>
              <a:rPr sz="2760" kern="0" spc="240" dirty="0">
                <a:solidFill>
                  <a:sysClr val="windowText" lastClr="000000"/>
                </a:solidFill>
                <a:latin typeface="Calibri"/>
                <a:cs typeface="Calibri"/>
              </a:rPr>
              <a:t> </a:t>
            </a:r>
            <a:r>
              <a:rPr sz="2760" kern="0" dirty="0">
                <a:solidFill>
                  <a:sysClr val="windowText" lastClr="000000"/>
                </a:solidFill>
                <a:latin typeface="Calibri"/>
                <a:cs typeface="Calibri"/>
              </a:rPr>
              <a:t>every</a:t>
            </a:r>
            <a:r>
              <a:rPr sz="2760" kern="0" spc="228" dirty="0">
                <a:solidFill>
                  <a:sysClr val="windowText" lastClr="000000"/>
                </a:solidFill>
                <a:latin typeface="Calibri"/>
                <a:cs typeface="Calibri"/>
              </a:rPr>
              <a:t> </a:t>
            </a:r>
            <a:r>
              <a:rPr sz="2760" kern="0" dirty="0">
                <a:solidFill>
                  <a:sysClr val="windowText" lastClr="000000"/>
                </a:solidFill>
                <a:latin typeface="Calibri"/>
                <a:cs typeface="Calibri"/>
              </a:rPr>
              <a:t>entity</a:t>
            </a:r>
            <a:r>
              <a:rPr sz="2760" kern="0" spc="258" dirty="0">
                <a:solidFill>
                  <a:sysClr val="windowText" lastClr="000000"/>
                </a:solidFill>
                <a:latin typeface="Calibri"/>
                <a:cs typeface="Calibri"/>
              </a:rPr>
              <a:t> </a:t>
            </a:r>
            <a:r>
              <a:rPr sz="2760" kern="0" dirty="0">
                <a:solidFill>
                  <a:sysClr val="windowText" lastClr="000000"/>
                </a:solidFill>
                <a:latin typeface="Calibri"/>
                <a:cs typeface="Calibri"/>
              </a:rPr>
              <a:t>engaged</a:t>
            </a:r>
            <a:r>
              <a:rPr sz="2760" kern="0" spc="234" dirty="0">
                <a:solidFill>
                  <a:sysClr val="windowText" lastClr="000000"/>
                </a:solidFill>
                <a:latin typeface="Calibri"/>
                <a:cs typeface="Calibri"/>
              </a:rPr>
              <a:t> </a:t>
            </a:r>
            <a:r>
              <a:rPr sz="2760" kern="0" spc="-30" dirty="0">
                <a:solidFill>
                  <a:sysClr val="windowText" lastClr="000000"/>
                </a:solidFill>
                <a:latin typeface="Calibri"/>
                <a:cs typeface="Calibri"/>
              </a:rPr>
              <a:t>in </a:t>
            </a:r>
            <a:r>
              <a:rPr sz="2760" kern="0" dirty="0">
                <a:solidFill>
                  <a:sysClr val="windowText" lastClr="000000"/>
                </a:solidFill>
                <a:latin typeface="Calibri"/>
                <a:cs typeface="Calibri"/>
              </a:rPr>
              <a:t>business</a:t>
            </a:r>
            <a:r>
              <a:rPr sz="2760" kern="0" spc="-72" dirty="0">
                <a:solidFill>
                  <a:sysClr val="windowText" lastClr="000000"/>
                </a:solidFill>
                <a:latin typeface="Calibri"/>
                <a:cs typeface="Calibri"/>
              </a:rPr>
              <a:t> </a:t>
            </a:r>
            <a:r>
              <a:rPr sz="2760" kern="0" dirty="0">
                <a:solidFill>
                  <a:sysClr val="windowText" lastClr="000000"/>
                </a:solidFill>
                <a:latin typeface="Calibri"/>
                <a:cs typeface="Calibri"/>
              </a:rPr>
              <a:t>or</a:t>
            </a:r>
            <a:r>
              <a:rPr sz="2760" kern="0" spc="-42" dirty="0">
                <a:solidFill>
                  <a:sysClr val="windowText" lastClr="000000"/>
                </a:solidFill>
                <a:latin typeface="Calibri"/>
                <a:cs typeface="Calibri"/>
              </a:rPr>
              <a:t> </a:t>
            </a:r>
            <a:r>
              <a:rPr sz="2760" kern="0" spc="-12" dirty="0">
                <a:solidFill>
                  <a:sysClr val="windowText" lastClr="000000"/>
                </a:solidFill>
                <a:latin typeface="Calibri"/>
                <a:cs typeface="Calibri"/>
              </a:rPr>
              <a:t>profession</a:t>
            </a:r>
            <a:r>
              <a:rPr sz="2760" kern="0" spc="-60" dirty="0">
                <a:solidFill>
                  <a:sysClr val="windowText" lastClr="000000"/>
                </a:solidFill>
                <a:latin typeface="Calibri"/>
                <a:cs typeface="Calibri"/>
              </a:rPr>
              <a:t> </a:t>
            </a:r>
            <a:r>
              <a:rPr sz="2760" kern="0" spc="-12" dirty="0">
                <a:solidFill>
                  <a:sysClr val="windowText" lastClr="000000"/>
                </a:solidFill>
                <a:latin typeface="Calibri"/>
                <a:cs typeface="Calibri"/>
              </a:rPr>
              <a:t>except</a:t>
            </a:r>
            <a:r>
              <a:rPr sz="2760" kern="0" spc="-42"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42" dirty="0">
                <a:solidFill>
                  <a:sysClr val="windowText" lastClr="000000"/>
                </a:solidFill>
                <a:latin typeface="Calibri"/>
                <a:cs typeface="Calibri"/>
              </a:rPr>
              <a:t> </a:t>
            </a:r>
            <a:r>
              <a:rPr sz="2760" kern="0" dirty="0">
                <a:solidFill>
                  <a:sysClr val="windowText" lastClr="000000"/>
                </a:solidFill>
                <a:latin typeface="Calibri"/>
                <a:cs typeface="Calibri"/>
              </a:rPr>
              <a:t>entities</a:t>
            </a:r>
            <a:r>
              <a:rPr sz="2760" kern="0" spc="-42" dirty="0">
                <a:solidFill>
                  <a:sysClr val="windowText" lastClr="000000"/>
                </a:solidFill>
                <a:latin typeface="Calibri"/>
                <a:cs typeface="Calibri"/>
              </a:rPr>
              <a:t> </a:t>
            </a:r>
            <a:r>
              <a:rPr sz="2760" kern="0" dirty="0">
                <a:solidFill>
                  <a:sysClr val="windowText" lastClr="000000"/>
                </a:solidFill>
                <a:latin typeface="Calibri"/>
                <a:cs typeface="Calibri"/>
              </a:rPr>
              <a:t>who</a:t>
            </a:r>
            <a:r>
              <a:rPr sz="2760" kern="0" spc="-54" dirty="0">
                <a:solidFill>
                  <a:sysClr val="windowText" lastClr="000000"/>
                </a:solidFill>
                <a:latin typeface="Calibri"/>
                <a:cs typeface="Calibri"/>
              </a:rPr>
              <a:t> </a:t>
            </a:r>
            <a:r>
              <a:rPr sz="2760" kern="0" dirty="0">
                <a:solidFill>
                  <a:sysClr val="windowText" lastClr="000000"/>
                </a:solidFill>
                <a:latin typeface="Calibri"/>
                <a:cs typeface="Calibri"/>
              </a:rPr>
              <a:t>opts</a:t>
            </a:r>
            <a:r>
              <a:rPr sz="2760" kern="0" spc="-54" dirty="0">
                <a:solidFill>
                  <a:sysClr val="windowText" lastClr="000000"/>
                </a:solidFill>
                <a:latin typeface="Calibri"/>
                <a:cs typeface="Calibri"/>
              </a:rPr>
              <a:t> </a:t>
            </a:r>
            <a:r>
              <a:rPr sz="2760" kern="0" dirty="0">
                <a:solidFill>
                  <a:sysClr val="windowText" lastClr="000000"/>
                </a:solidFill>
                <a:latin typeface="Calibri"/>
                <a:cs typeface="Calibri"/>
              </a:rPr>
              <a:t>for</a:t>
            </a:r>
            <a:r>
              <a:rPr sz="2760" kern="0" spc="-60" dirty="0">
                <a:solidFill>
                  <a:sysClr val="windowText" lastClr="000000"/>
                </a:solidFill>
                <a:latin typeface="Calibri"/>
                <a:cs typeface="Calibri"/>
              </a:rPr>
              <a:t> </a:t>
            </a:r>
            <a:r>
              <a:rPr sz="2760" kern="0" spc="-12" dirty="0">
                <a:solidFill>
                  <a:sysClr val="windowText" lastClr="000000"/>
                </a:solidFill>
                <a:latin typeface="Calibri"/>
                <a:cs typeface="Calibri"/>
              </a:rPr>
              <a:t>presumptive </a:t>
            </a:r>
            <a:r>
              <a:rPr sz="2760" kern="0" dirty="0">
                <a:solidFill>
                  <a:sysClr val="windowText" lastClr="000000"/>
                </a:solidFill>
                <a:latin typeface="Calibri"/>
                <a:cs typeface="Calibri"/>
              </a:rPr>
              <a:t>taxation</a:t>
            </a:r>
            <a:r>
              <a:rPr sz="2760" kern="0" spc="372" dirty="0">
                <a:solidFill>
                  <a:sysClr val="windowText" lastClr="000000"/>
                </a:solidFill>
                <a:latin typeface="Calibri"/>
                <a:cs typeface="Calibri"/>
              </a:rPr>
              <a:t> </a:t>
            </a:r>
            <a:r>
              <a:rPr sz="2760" kern="0" dirty="0">
                <a:solidFill>
                  <a:sysClr val="windowText" lastClr="000000"/>
                </a:solidFill>
                <a:latin typeface="Calibri"/>
                <a:cs typeface="Calibri"/>
              </a:rPr>
              <a:t>scheme</a:t>
            </a:r>
            <a:r>
              <a:rPr sz="2760" kern="0" spc="366" dirty="0">
                <a:solidFill>
                  <a:sysClr val="windowText" lastClr="000000"/>
                </a:solidFill>
                <a:latin typeface="Calibri"/>
                <a:cs typeface="Calibri"/>
              </a:rPr>
              <a:t> </a:t>
            </a:r>
            <a:r>
              <a:rPr sz="2760" kern="0" dirty="0">
                <a:solidFill>
                  <a:sysClr val="windowText" lastClr="000000"/>
                </a:solidFill>
                <a:latin typeface="Calibri"/>
                <a:cs typeface="Calibri"/>
              </a:rPr>
              <a:t>and</a:t>
            </a:r>
            <a:r>
              <a:rPr sz="2760" kern="0" spc="372" dirty="0">
                <a:solidFill>
                  <a:sysClr val="windowText" lastClr="000000"/>
                </a:solidFill>
                <a:latin typeface="Calibri"/>
                <a:cs typeface="Calibri"/>
              </a:rPr>
              <a:t> </a:t>
            </a:r>
            <a:r>
              <a:rPr sz="2760" kern="0" dirty="0">
                <a:solidFill>
                  <a:sysClr val="windowText" lastClr="000000"/>
                </a:solidFill>
                <a:latin typeface="Calibri"/>
                <a:cs typeface="Calibri"/>
              </a:rPr>
              <a:t>files</a:t>
            </a:r>
            <a:r>
              <a:rPr sz="2760" kern="0" spc="372" dirty="0">
                <a:solidFill>
                  <a:sysClr val="windowText" lastClr="000000"/>
                </a:solidFill>
                <a:latin typeface="Calibri"/>
                <a:cs typeface="Calibri"/>
              </a:rPr>
              <a:t> </a:t>
            </a:r>
            <a:r>
              <a:rPr sz="2760" kern="0" dirty="0">
                <a:solidFill>
                  <a:sysClr val="windowText" lastClr="000000"/>
                </a:solidFill>
                <a:latin typeface="Calibri"/>
                <a:cs typeface="Calibri"/>
              </a:rPr>
              <a:t>their</a:t>
            </a:r>
            <a:r>
              <a:rPr sz="2760" kern="0" spc="366" dirty="0">
                <a:solidFill>
                  <a:sysClr val="windowText" lastClr="000000"/>
                </a:solidFill>
                <a:latin typeface="Calibri"/>
                <a:cs typeface="Calibri"/>
              </a:rPr>
              <a:t> </a:t>
            </a:r>
            <a:r>
              <a:rPr sz="2760" kern="0" dirty="0">
                <a:solidFill>
                  <a:sysClr val="windowText" lastClr="000000"/>
                </a:solidFill>
                <a:latin typeface="Calibri"/>
                <a:cs typeface="Calibri"/>
              </a:rPr>
              <a:t>return</a:t>
            </a:r>
            <a:r>
              <a:rPr sz="2760" kern="0" spc="360"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384" dirty="0">
                <a:solidFill>
                  <a:sysClr val="windowText" lastClr="000000"/>
                </a:solidFill>
                <a:latin typeface="Calibri"/>
                <a:cs typeface="Calibri"/>
              </a:rPr>
              <a:t> </a:t>
            </a:r>
            <a:r>
              <a:rPr sz="2760" kern="0" dirty="0">
                <a:solidFill>
                  <a:sysClr val="windowText" lastClr="000000"/>
                </a:solidFill>
                <a:latin typeface="Calibri"/>
                <a:cs typeface="Calibri"/>
              </a:rPr>
              <a:t>income</a:t>
            </a:r>
            <a:r>
              <a:rPr sz="2760" kern="0" spc="378" dirty="0">
                <a:solidFill>
                  <a:sysClr val="windowText" lastClr="000000"/>
                </a:solidFill>
                <a:latin typeface="Calibri"/>
                <a:cs typeface="Calibri"/>
              </a:rPr>
              <a:t> </a:t>
            </a:r>
            <a:r>
              <a:rPr sz="2760" kern="0" dirty="0">
                <a:solidFill>
                  <a:sysClr val="windowText" lastClr="000000"/>
                </a:solidFill>
                <a:latin typeface="Calibri"/>
                <a:cs typeface="Calibri"/>
              </a:rPr>
              <a:t>on</a:t>
            </a:r>
            <a:r>
              <a:rPr sz="2760" kern="0" spc="378" dirty="0">
                <a:solidFill>
                  <a:sysClr val="windowText" lastClr="000000"/>
                </a:solidFill>
                <a:latin typeface="Calibri"/>
                <a:cs typeface="Calibri"/>
              </a:rPr>
              <a:t> </a:t>
            </a:r>
            <a:r>
              <a:rPr sz="2760" kern="0" spc="-12" dirty="0">
                <a:solidFill>
                  <a:sysClr val="windowText" lastClr="000000"/>
                </a:solidFill>
                <a:latin typeface="Calibri"/>
                <a:cs typeface="Calibri"/>
              </a:rPr>
              <a:t>presumptive </a:t>
            </a:r>
            <a:r>
              <a:rPr sz="2760" kern="0" dirty="0">
                <a:solidFill>
                  <a:sysClr val="windowText" lastClr="000000"/>
                </a:solidFill>
                <a:latin typeface="Calibri"/>
                <a:cs typeface="Calibri"/>
              </a:rPr>
              <a:t>basis</a:t>
            </a:r>
            <a:r>
              <a:rPr sz="2760" kern="0" spc="-72" dirty="0">
                <a:solidFill>
                  <a:sysClr val="windowText" lastClr="000000"/>
                </a:solidFill>
                <a:latin typeface="Calibri"/>
                <a:cs typeface="Calibri"/>
              </a:rPr>
              <a:t> </a:t>
            </a:r>
            <a:r>
              <a:rPr sz="2760" kern="0" dirty="0">
                <a:solidFill>
                  <a:sysClr val="windowText" lastClr="000000"/>
                </a:solidFill>
                <a:latin typeface="Calibri"/>
                <a:cs typeface="Calibri"/>
              </a:rPr>
              <a:t>u/s</a:t>
            </a:r>
            <a:r>
              <a:rPr sz="2760" kern="0" spc="-54" dirty="0">
                <a:solidFill>
                  <a:sysClr val="windowText" lastClr="000000"/>
                </a:solidFill>
                <a:latin typeface="Calibri"/>
                <a:cs typeface="Calibri"/>
              </a:rPr>
              <a:t> </a:t>
            </a:r>
            <a:r>
              <a:rPr sz="2760" kern="0" dirty="0">
                <a:solidFill>
                  <a:sysClr val="windowText" lastClr="000000"/>
                </a:solidFill>
                <a:latin typeface="Calibri"/>
                <a:cs typeface="Calibri"/>
              </a:rPr>
              <a:t>44AD,</a:t>
            </a:r>
            <a:r>
              <a:rPr sz="2760" kern="0" spc="-66" dirty="0">
                <a:solidFill>
                  <a:sysClr val="windowText" lastClr="000000"/>
                </a:solidFill>
                <a:latin typeface="Calibri"/>
                <a:cs typeface="Calibri"/>
              </a:rPr>
              <a:t> </a:t>
            </a:r>
            <a:r>
              <a:rPr sz="2760" kern="0" dirty="0">
                <a:solidFill>
                  <a:sysClr val="windowText" lastClr="000000"/>
                </a:solidFill>
                <a:latin typeface="Calibri"/>
                <a:cs typeface="Calibri"/>
              </a:rPr>
              <a:t>44ADA</a:t>
            </a:r>
            <a:r>
              <a:rPr sz="2760" kern="0" spc="-84" dirty="0">
                <a:solidFill>
                  <a:sysClr val="windowText" lastClr="000000"/>
                </a:solidFill>
                <a:latin typeface="Calibri"/>
                <a:cs typeface="Calibri"/>
              </a:rPr>
              <a:t> </a:t>
            </a:r>
            <a:r>
              <a:rPr sz="2760" kern="0" dirty="0">
                <a:solidFill>
                  <a:sysClr val="windowText" lastClr="000000"/>
                </a:solidFill>
                <a:latin typeface="Calibri"/>
                <a:cs typeface="Calibri"/>
              </a:rPr>
              <a:t>and</a:t>
            </a:r>
            <a:r>
              <a:rPr sz="2760" kern="0" spc="-66" dirty="0">
                <a:solidFill>
                  <a:sysClr val="windowText" lastClr="000000"/>
                </a:solidFill>
                <a:latin typeface="Calibri"/>
                <a:cs typeface="Calibri"/>
              </a:rPr>
              <a:t> </a:t>
            </a:r>
            <a:r>
              <a:rPr sz="2760" kern="0" spc="-12" dirty="0">
                <a:solidFill>
                  <a:sysClr val="windowText" lastClr="000000"/>
                </a:solidFill>
                <a:latin typeface="Calibri"/>
                <a:cs typeface="Calibri"/>
              </a:rPr>
              <a:t>44AE.</a:t>
            </a:r>
            <a:endParaRPr sz="2760" kern="0">
              <a:solidFill>
                <a:sysClr val="windowText" lastClr="000000"/>
              </a:solidFill>
              <a:latin typeface="Calibri"/>
              <a:cs typeface="Calibri"/>
            </a:endParaRPr>
          </a:p>
          <a:p>
            <a:pPr marL="633984" marR="8382" indent="-619506" algn="just" defTabSz="1097280">
              <a:lnSpc>
                <a:spcPct val="80000"/>
              </a:lnSpc>
              <a:spcBef>
                <a:spcPts val="840"/>
              </a:spcBef>
              <a:buFontTx/>
              <a:buAutoNum type="arabicParenR"/>
              <a:tabLst>
                <a:tab pos="633984" algn="l"/>
              </a:tabLst>
            </a:pPr>
            <a:r>
              <a:rPr sz="2760" kern="0" dirty="0">
                <a:solidFill>
                  <a:sysClr val="windowText" lastClr="000000"/>
                </a:solidFill>
                <a:latin typeface="Calibri"/>
                <a:cs typeface="Calibri"/>
              </a:rPr>
              <a:t>Expenses</a:t>
            </a:r>
            <a:r>
              <a:rPr sz="2760" kern="0" spc="-6" dirty="0">
                <a:solidFill>
                  <a:sysClr val="windowText" lastClr="000000"/>
                </a:solidFill>
                <a:latin typeface="Calibri"/>
                <a:cs typeface="Calibri"/>
              </a:rPr>
              <a:t> </a:t>
            </a:r>
            <a:r>
              <a:rPr sz="2760" kern="0" dirty="0">
                <a:solidFill>
                  <a:sysClr val="windowText" lastClr="000000"/>
                </a:solidFill>
                <a:latin typeface="Calibri"/>
                <a:cs typeface="Calibri"/>
              </a:rPr>
              <a:t>incurred</a:t>
            </a:r>
            <a:r>
              <a:rPr sz="2760" kern="0" spc="12" dirty="0">
                <a:solidFill>
                  <a:sysClr val="windowText" lastClr="000000"/>
                </a:solidFill>
                <a:latin typeface="Calibri"/>
                <a:cs typeface="Calibri"/>
              </a:rPr>
              <a:t> </a:t>
            </a:r>
            <a:r>
              <a:rPr sz="2760" kern="0" dirty="0">
                <a:solidFill>
                  <a:sysClr val="windowText" lastClr="000000"/>
                </a:solidFill>
                <a:latin typeface="Calibri"/>
                <a:cs typeface="Calibri"/>
              </a:rPr>
              <a:t>during</a:t>
            </a:r>
            <a:r>
              <a:rPr sz="2760" kern="0" spc="18"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24" dirty="0">
                <a:solidFill>
                  <a:sysClr val="windowText" lastClr="000000"/>
                </a:solidFill>
                <a:latin typeface="Calibri"/>
                <a:cs typeface="Calibri"/>
              </a:rPr>
              <a:t> </a:t>
            </a:r>
            <a:r>
              <a:rPr sz="2760" kern="0" dirty="0">
                <a:solidFill>
                  <a:sysClr val="windowText" lastClr="000000"/>
                </a:solidFill>
                <a:latin typeface="Calibri"/>
                <a:cs typeface="Calibri"/>
              </a:rPr>
              <a:t>course</a:t>
            </a:r>
            <a:r>
              <a:rPr sz="2760" kern="0" spc="36"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12" dirty="0">
                <a:solidFill>
                  <a:sysClr val="windowText" lastClr="000000"/>
                </a:solidFill>
                <a:latin typeface="Calibri"/>
                <a:cs typeface="Calibri"/>
              </a:rPr>
              <a:t> </a:t>
            </a:r>
            <a:r>
              <a:rPr sz="2760" kern="0" dirty="0">
                <a:solidFill>
                  <a:sysClr val="windowText" lastClr="000000"/>
                </a:solidFill>
                <a:latin typeface="Calibri"/>
                <a:cs typeface="Calibri"/>
              </a:rPr>
              <a:t>business</a:t>
            </a:r>
            <a:r>
              <a:rPr sz="2760" kern="0" spc="12" dirty="0">
                <a:solidFill>
                  <a:sysClr val="windowText" lastClr="000000"/>
                </a:solidFill>
                <a:latin typeface="Calibri"/>
                <a:cs typeface="Calibri"/>
              </a:rPr>
              <a:t> </a:t>
            </a:r>
            <a:r>
              <a:rPr sz="2760" kern="0" dirty="0">
                <a:solidFill>
                  <a:sysClr val="windowText" lastClr="000000"/>
                </a:solidFill>
                <a:latin typeface="Calibri"/>
                <a:cs typeface="Calibri"/>
              </a:rPr>
              <a:t>covered</a:t>
            </a:r>
            <a:r>
              <a:rPr sz="2760" kern="0" spc="6" dirty="0">
                <a:solidFill>
                  <a:sysClr val="windowText" lastClr="000000"/>
                </a:solidFill>
                <a:latin typeface="Calibri"/>
                <a:cs typeface="Calibri"/>
              </a:rPr>
              <a:t> </a:t>
            </a:r>
            <a:r>
              <a:rPr sz="2760" kern="0" dirty="0">
                <a:solidFill>
                  <a:sysClr val="windowText" lastClr="000000"/>
                </a:solidFill>
                <a:latin typeface="Calibri"/>
                <a:cs typeface="Calibri"/>
              </a:rPr>
              <a:t>under</a:t>
            </a:r>
            <a:r>
              <a:rPr sz="2760" kern="0" spc="-6" dirty="0">
                <a:solidFill>
                  <a:sysClr val="windowText" lastClr="000000"/>
                </a:solidFill>
                <a:latin typeface="Calibri"/>
                <a:cs typeface="Calibri"/>
              </a:rPr>
              <a:t> </a:t>
            </a:r>
            <a:r>
              <a:rPr sz="2760" kern="0" spc="-30" dirty="0">
                <a:solidFill>
                  <a:sysClr val="windowText" lastClr="000000"/>
                </a:solidFill>
                <a:latin typeface="Calibri"/>
                <a:cs typeface="Calibri"/>
              </a:rPr>
              <a:t>the </a:t>
            </a:r>
            <a:r>
              <a:rPr sz="2760" kern="0" dirty="0">
                <a:solidFill>
                  <a:sysClr val="windowText" lastClr="000000"/>
                </a:solidFill>
                <a:latin typeface="Calibri"/>
                <a:cs typeface="Calibri"/>
              </a:rPr>
              <a:t>ambit</a:t>
            </a:r>
            <a:r>
              <a:rPr sz="2760" kern="0" spc="66"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84" dirty="0">
                <a:solidFill>
                  <a:sysClr val="windowText" lastClr="000000"/>
                </a:solidFill>
                <a:latin typeface="Calibri"/>
                <a:cs typeface="Calibri"/>
              </a:rPr>
              <a:t> </a:t>
            </a:r>
            <a:r>
              <a:rPr sz="2760" kern="0" dirty="0">
                <a:solidFill>
                  <a:sysClr val="windowText" lastClr="000000"/>
                </a:solidFill>
                <a:latin typeface="Calibri"/>
                <a:cs typeface="Calibri"/>
              </a:rPr>
              <a:t>section</a:t>
            </a:r>
            <a:r>
              <a:rPr sz="2760" kern="0" spc="72" dirty="0">
                <a:solidFill>
                  <a:sysClr val="windowText" lastClr="000000"/>
                </a:solidFill>
                <a:latin typeface="Calibri"/>
                <a:cs typeface="Calibri"/>
              </a:rPr>
              <a:t> </a:t>
            </a:r>
            <a:r>
              <a:rPr sz="2760" kern="0" dirty="0">
                <a:solidFill>
                  <a:sysClr val="windowText" lastClr="000000"/>
                </a:solidFill>
                <a:latin typeface="Calibri"/>
                <a:cs typeface="Calibri"/>
              </a:rPr>
              <a:t>43B</a:t>
            </a:r>
            <a:r>
              <a:rPr sz="2760" kern="0" spc="84"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90"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84" dirty="0">
                <a:solidFill>
                  <a:sysClr val="windowText" lastClr="000000"/>
                </a:solidFill>
                <a:latin typeface="Calibri"/>
                <a:cs typeface="Calibri"/>
              </a:rPr>
              <a:t> </a:t>
            </a:r>
            <a:r>
              <a:rPr sz="2760" kern="0" dirty="0">
                <a:solidFill>
                  <a:sysClr val="windowText" lastClr="000000"/>
                </a:solidFill>
                <a:latin typeface="Calibri"/>
                <a:cs typeface="Calibri"/>
              </a:rPr>
              <a:t>act</a:t>
            </a:r>
            <a:r>
              <a:rPr sz="2760" kern="0" spc="78" dirty="0">
                <a:solidFill>
                  <a:sysClr val="windowText" lastClr="000000"/>
                </a:solidFill>
                <a:latin typeface="Calibri"/>
                <a:cs typeface="Calibri"/>
              </a:rPr>
              <a:t> </a:t>
            </a:r>
            <a:r>
              <a:rPr sz="2760" kern="0" dirty="0">
                <a:solidFill>
                  <a:sysClr val="windowText" lastClr="000000"/>
                </a:solidFill>
                <a:latin typeface="Calibri"/>
                <a:cs typeface="Calibri"/>
              </a:rPr>
              <a:t>shall</a:t>
            </a:r>
            <a:r>
              <a:rPr sz="2760" kern="0" spc="84" dirty="0">
                <a:solidFill>
                  <a:sysClr val="windowText" lastClr="000000"/>
                </a:solidFill>
                <a:latin typeface="Calibri"/>
                <a:cs typeface="Calibri"/>
              </a:rPr>
              <a:t> </a:t>
            </a:r>
            <a:r>
              <a:rPr sz="2760" kern="0" dirty="0">
                <a:solidFill>
                  <a:sysClr val="windowText" lastClr="000000"/>
                </a:solidFill>
                <a:latin typeface="Calibri"/>
                <a:cs typeface="Calibri"/>
              </a:rPr>
              <a:t>be</a:t>
            </a:r>
            <a:r>
              <a:rPr sz="2760" kern="0" spc="84" dirty="0">
                <a:solidFill>
                  <a:sysClr val="windowText" lastClr="000000"/>
                </a:solidFill>
                <a:latin typeface="Calibri"/>
                <a:cs typeface="Calibri"/>
              </a:rPr>
              <a:t> </a:t>
            </a:r>
            <a:r>
              <a:rPr sz="2760" kern="0" dirty="0">
                <a:solidFill>
                  <a:sysClr val="windowText" lastClr="000000"/>
                </a:solidFill>
                <a:latin typeface="Calibri"/>
                <a:cs typeface="Calibri"/>
              </a:rPr>
              <a:t>allowed</a:t>
            </a:r>
            <a:r>
              <a:rPr sz="2760" kern="0" spc="90" dirty="0">
                <a:solidFill>
                  <a:sysClr val="windowText" lastClr="000000"/>
                </a:solidFill>
                <a:latin typeface="Calibri"/>
                <a:cs typeface="Calibri"/>
              </a:rPr>
              <a:t> </a:t>
            </a:r>
            <a:r>
              <a:rPr sz="2760" kern="0" dirty="0">
                <a:solidFill>
                  <a:sysClr val="windowText" lastClr="000000"/>
                </a:solidFill>
                <a:latin typeface="Calibri"/>
                <a:cs typeface="Calibri"/>
              </a:rPr>
              <a:t>on</a:t>
            </a:r>
            <a:r>
              <a:rPr sz="2760" kern="0" spc="78" dirty="0">
                <a:solidFill>
                  <a:sysClr val="windowText" lastClr="000000"/>
                </a:solidFill>
                <a:latin typeface="Calibri"/>
                <a:cs typeface="Calibri"/>
              </a:rPr>
              <a:t> </a:t>
            </a:r>
            <a:r>
              <a:rPr sz="2760" kern="0" dirty="0">
                <a:solidFill>
                  <a:sysClr val="windowText" lastClr="000000"/>
                </a:solidFill>
                <a:latin typeface="Calibri"/>
                <a:cs typeface="Calibri"/>
              </a:rPr>
              <a:t>actual</a:t>
            </a:r>
            <a:r>
              <a:rPr sz="2760" kern="0" spc="90" dirty="0">
                <a:solidFill>
                  <a:sysClr val="windowText" lastClr="000000"/>
                </a:solidFill>
                <a:latin typeface="Calibri"/>
                <a:cs typeface="Calibri"/>
              </a:rPr>
              <a:t> </a:t>
            </a:r>
            <a:r>
              <a:rPr sz="2760" kern="0" spc="-12" dirty="0">
                <a:solidFill>
                  <a:sysClr val="windowText" lastClr="000000"/>
                </a:solidFill>
                <a:latin typeface="Calibri"/>
                <a:cs typeface="Calibri"/>
              </a:rPr>
              <a:t>payment </a:t>
            </a:r>
            <a:r>
              <a:rPr sz="2760" kern="0" dirty="0">
                <a:solidFill>
                  <a:sysClr val="windowText" lastClr="000000"/>
                </a:solidFill>
                <a:latin typeface="Calibri"/>
                <a:cs typeface="Calibri"/>
              </a:rPr>
              <a:t>basis</a:t>
            </a:r>
            <a:r>
              <a:rPr sz="2760" kern="0" spc="366" dirty="0">
                <a:solidFill>
                  <a:sysClr val="windowText" lastClr="000000"/>
                </a:solidFill>
                <a:latin typeface="Calibri"/>
                <a:cs typeface="Calibri"/>
              </a:rPr>
              <a:t> </a:t>
            </a:r>
            <a:r>
              <a:rPr sz="2760" kern="0" dirty="0">
                <a:solidFill>
                  <a:sysClr val="windowText" lastClr="000000"/>
                </a:solidFill>
                <a:latin typeface="Calibri"/>
                <a:cs typeface="Calibri"/>
              </a:rPr>
              <a:t>only,</a:t>
            </a:r>
            <a:r>
              <a:rPr sz="2760" kern="0" spc="378" dirty="0">
                <a:solidFill>
                  <a:sysClr val="windowText" lastClr="000000"/>
                </a:solidFill>
                <a:latin typeface="Calibri"/>
                <a:cs typeface="Calibri"/>
              </a:rPr>
              <a:t> </a:t>
            </a:r>
            <a:r>
              <a:rPr sz="2760" kern="0" dirty="0">
                <a:solidFill>
                  <a:sysClr val="windowText" lastClr="000000"/>
                </a:solidFill>
                <a:latin typeface="Calibri"/>
                <a:cs typeface="Calibri"/>
              </a:rPr>
              <a:t>and</a:t>
            </a:r>
            <a:r>
              <a:rPr sz="2760" kern="0" spc="372" dirty="0">
                <a:solidFill>
                  <a:sysClr val="windowText" lastClr="000000"/>
                </a:solidFill>
                <a:latin typeface="Calibri"/>
                <a:cs typeface="Calibri"/>
              </a:rPr>
              <a:t> </a:t>
            </a:r>
            <a:r>
              <a:rPr sz="2760" kern="0" dirty="0">
                <a:solidFill>
                  <a:sysClr val="windowText" lastClr="000000"/>
                </a:solidFill>
                <a:latin typeface="Calibri"/>
                <a:cs typeface="Calibri"/>
              </a:rPr>
              <a:t>hence</a:t>
            </a:r>
            <a:r>
              <a:rPr sz="2760" kern="0" spc="390" dirty="0">
                <a:solidFill>
                  <a:sysClr val="windowText" lastClr="000000"/>
                </a:solidFill>
                <a:latin typeface="Calibri"/>
                <a:cs typeface="Calibri"/>
              </a:rPr>
              <a:t> </a:t>
            </a:r>
            <a:r>
              <a:rPr sz="2760" kern="0" dirty="0">
                <a:solidFill>
                  <a:sysClr val="windowText" lastClr="000000"/>
                </a:solidFill>
                <a:latin typeface="Calibri"/>
                <a:cs typeface="Calibri"/>
              </a:rPr>
              <a:t>accrual</a:t>
            </a:r>
            <a:r>
              <a:rPr sz="2760" kern="0" spc="378" dirty="0">
                <a:solidFill>
                  <a:sysClr val="windowText" lastClr="000000"/>
                </a:solidFill>
                <a:latin typeface="Calibri"/>
                <a:cs typeface="Calibri"/>
              </a:rPr>
              <a:t> </a:t>
            </a:r>
            <a:r>
              <a:rPr sz="2760" kern="0" dirty="0">
                <a:solidFill>
                  <a:sysClr val="windowText" lastClr="000000"/>
                </a:solidFill>
                <a:latin typeface="Calibri"/>
                <a:cs typeface="Calibri"/>
              </a:rPr>
              <a:t>concept</a:t>
            </a:r>
            <a:r>
              <a:rPr sz="2760" kern="0" spc="372" dirty="0">
                <a:solidFill>
                  <a:sysClr val="windowText" lastClr="000000"/>
                </a:solidFill>
                <a:latin typeface="Calibri"/>
                <a:cs typeface="Calibri"/>
              </a:rPr>
              <a:t> </a:t>
            </a:r>
            <a:r>
              <a:rPr sz="2760" kern="0" dirty="0">
                <a:solidFill>
                  <a:sysClr val="windowText" lastClr="000000"/>
                </a:solidFill>
                <a:latin typeface="Calibri"/>
                <a:cs typeface="Calibri"/>
              </a:rPr>
              <a:t>shall</a:t>
            </a:r>
            <a:r>
              <a:rPr sz="2760" kern="0" spc="372" dirty="0">
                <a:solidFill>
                  <a:sysClr val="windowText" lastClr="000000"/>
                </a:solidFill>
                <a:latin typeface="Calibri"/>
                <a:cs typeface="Calibri"/>
              </a:rPr>
              <a:t> </a:t>
            </a:r>
            <a:r>
              <a:rPr sz="2760" kern="0" dirty="0">
                <a:solidFill>
                  <a:sysClr val="windowText" lastClr="000000"/>
                </a:solidFill>
                <a:latin typeface="Calibri"/>
                <a:cs typeface="Calibri"/>
              </a:rPr>
              <a:t>not</a:t>
            </a:r>
            <a:r>
              <a:rPr sz="2760" kern="0" spc="384" dirty="0">
                <a:solidFill>
                  <a:sysClr val="windowText" lastClr="000000"/>
                </a:solidFill>
                <a:latin typeface="Calibri"/>
                <a:cs typeface="Calibri"/>
              </a:rPr>
              <a:t> </a:t>
            </a:r>
            <a:r>
              <a:rPr sz="2760" kern="0" dirty="0">
                <a:solidFill>
                  <a:sysClr val="windowText" lastClr="000000"/>
                </a:solidFill>
                <a:latin typeface="Calibri"/>
                <a:cs typeface="Calibri"/>
              </a:rPr>
              <a:t>hold</a:t>
            </a:r>
            <a:r>
              <a:rPr sz="2760" kern="0" spc="372" dirty="0">
                <a:solidFill>
                  <a:sysClr val="windowText" lastClr="000000"/>
                </a:solidFill>
                <a:latin typeface="Calibri"/>
                <a:cs typeface="Calibri"/>
              </a:rPr>
              <a:t> </a:t>
            </a:r>
            <a:r>
              <a:rPr sz="2760" kern="0" dirty="0">
                <a:solidFill>
                  <a:sysClr val="windowText" lastClr="000000"/>
                </a:solidFill>
                <a:latin typeface="Calibri"/>
                <a:cs typeface="Calibri"/>
              </a:rPr>
              <a:t>good</a:t>
            </a:r>
            <a:r>
              <a:rPr sz="2760" kern="0" spc="384" dirty="0">
                <a:solidFill>
                  <a:sysClr val="windowText" lastClr="000000"/>
                </a:solidFill>
                <a:latin typeface="Calibri"/>
                <a:cs typeface="Calibri"/>
              </a:rPr>
              <a:t> </a:t>
            </a:r>
            <a:r>
              <a:rPr sz="2760" kern="0" dirty="0">
                <a:solidFill>
                  <a:sysClr val="windowText" lastClr="000000"/>
                </a:solidFill>
                <a:latin typeface="Calibri"/>
                <a:cs typeface="Calibri"/>
              </a:rPr>
              <a:t>in</a:t>
            </a:r>
            <a:r>
              <a:rPr sz="2760" kern="0" spc="408" dirty="0">
                <a:solidFill>
                  <a:sysClr val="windowText" lastClr="000000"/>
                </a:solidFill>
                <a:latin typeface="Calibri"/>
                <a:cs typeface="Calibri"/>
              </a:rPr>
              <a:t> </a:t>
            </a:r>
            <a:r>
              <a:rPr sz="2760" kern="0" spc="-30" dirty="0">
                <a:solidFill>
                  <a:sysClr val="windowText" lastClr="000000"/>
                </a:solidFill>
                <a:latin typeface="Calibri"/>
                <a:cs typeface="Calibri"/>
              </a:rPr>
              <a:t>the </a:t>
            </a:r>
            <a:r>
              <a:rPr sz="2760" kern="0" dirty="0">
                <a:solidFill>
                  <a:sysClr val="windowText" lastClr="000000"/>
                </a:solidFill>
                <a:latin typeface="Calibri"/>
                <a:cs typeface="Calibri"/>
              </a:rPr>
              <a:t>section</a:t>
            </a:r>
            <a:r>
              <a:rPr sz="2760" kern="0" spc="-36"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42"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12" dirty="0">
                <a:solidFill>
                  <a:sysClr val="windowText" lastClr="000000"/>
                </a:solidFill>
                <a:latin typeface="Calibri"/>
                <a:cs typeface="Calibri"/>
              </a:rPr>
              <a:t> </a:t>
            </a:r>
            <a:r>
              <a:rPr sz="2760" kern="0" spc="-24" dirty="0">
                <a:solidFill>
                  <a:sysClr val="windowText" lastClr="000000"/>
                </a:solidFill>
                <a:latin typeface="Calibri"/>
                <a:cs typeface="Calibri"/>
              </a:rPr>
              <a:t>act.</a:t>
            </a:r>
            <a:endParaRPr sz="2760" kern="0">
              <a:solidFill>
                <a:sysClr val="windowText" lastClr="000000"/>
              </a:solidFill>
              <a:latin typeface="Calibri"/>
              <a:cs typeface="Calibri"/>
            </a:endParaRPr>
          </a:p>
          <a:p>
            <a:pPr marL="633222" marR="6096" indent="-618744" algn="just" defTabSz="1097280">
              <a:lnSpc>
                <a:spcPct val="80000"/>
              </a:lnSpc>
              <a:spcBef>
                <a:spcPts val="852"/>
              </a:spcBef>
              <a:buFontTx/>
              <a:buAutoNum type="arabicParenR"/>
              <a:tabLst>
                <a:tab pos="633222" algn="l"/>
              </a:tabLst>
            </a:pPr>
            <a:r>
              <a:rPr sz="2760" kern="0" dirty="0">
                <a:solidFill>
                  <a:sysClr val="windowText" lastClr="000000"/>
                </a:solidFill>
                <a:latin typeface="Calibri"/>
                <a:cs typeface="Calibri"/>
              </a:rPr>
              <a:t>Provision</a:t>
            </a:r>
            <a:r>
              <a:rPr sz="2760" kern="0" spc="305" dirty="0">
                <a:solidFill>
                  <a:sysClr val="windowText" lastClr="000000"/>
                </a:solidFill>
                <a:latin typeface="Calibri"/>
                <a:cs typeface="Calibri"/>
              </a:rPr>
              <a:t> </a:t>
            </a:r>
            <a:r>
              <a:rPr sz="2760" kern="0" dirty="0">
                <a:solidFill>
                  <a:sysClr val="windowText" lastClr="000000"/>
                </a:solidFill>
                <a:latin typeface="Calibri"/>
                <a:cs typeface="Calibri"/>
              </a:rPr>
              <a:t>on</a:t>
            </a:r>
            <a:r>
              <a:rPr sz="2760" kern="0" spc="305" dirty="0">
                <a:solidFill>
                  <a:sysClr val="windowText" lastClr="000000"/>
                </a:solidFill>
                <a:latin typeface="Calibri"/>
                <a:cs typeface="Calibri"/>
              </a:rPr>
              <a:t> </a:t>
            </a:r>
            <a:r>
              <a:rPr sz="2760" kern="0" dirty="0">
                <a:solidFill>
                  <a:sysClr val="windowText" lastClr="000000"/>
                </a:solidFill>
                <a:latin typeface="Calibri"/>
                <a:cs typeface="Calibri"/>
              </a:rPr>
              <a:t>interest</a:t>
            </a:r>
            <a:r>
              <a:rPr sz="2760" kern="0" spc="312" dirty="0">
                <a:solidFill>
                  <a:sysClr val="windowText" lastClr="000000"/>
                </a:solidFill>
                <a:latin typeface="Calibri"/>
                <a:cs typeface="Calibri"/>
              </a:rPr>
              <a:t> </a:t>
            </a:r>
            <a:r>
              <a:rPr sz="2760" kern="0" dirty="0">
                <a:solidFill>
                  <a:sysClr val="windowText" lastClr="000000"/>
                </a:solidFill>
                <a:latin typeface="Calibri"/>
                <a:cs typeface="Calibri"/>
              </a:rPr>
              <a:t>shall</a:t>
            </a:r>
            <a:r>
              <a:rPr sz="2760" kern="0" spc="300" dirty="0">
                <a:solidFill>
                  <a:sysClr val="windowText" lastClr="000000"/>
                </a:solidFill>
                <a:latin typeface="Calibri"/>
                <a:cs typeface="Calibri"/>
              </a:rPr>
              <a:t> </a:t>
            </a:r>
            <a:r>
              <a:rPr sz="2760" kern="0" dirty="0">
                <a:solidFill>
                  <a:sysClr val="windowText" lastClr="000000"/>
                </a:solidFill>
                <a:latin typeface="Calibri"/>
                <a:cs typeface="Calibri"/>
              </a:rPr>
              <a:t>be</a:t>
            </a:r>
            <a:r>
              <a:rPr sz="2760" kern="0" spc="305" dirty="0">
                <a:solidFill>
                  <a:sysClr val="windowText" lastClr="000000"/>
                </a:solidFill>
                <a:latin typeface="Calibri"/>
                <a:cs typeface="Calibri"/>
              </a:rPr>
              <a:t> </a:t>
            </a:r>
            <a:r>
              <a:rPr sz="2760" kern="0" dirty="0">
                <a:solidFill>
                  <a:sysClr val="windowText" lastClr="000000"/>
                </a:solidFill>
                <a:latin typeface="Calibri"/>
                <a:cs typeface="Calibri"/>
              </a:rPr>
              <a:t>mandatory</a:t>
            </a:r>
            <a:r>
              <a:rPr sz="2760" kern="0" spc="312" dirty="0">
                <a:solidFill>
                  <a:sysClr val="windowText" lastClr="000000"/>
                </a:solidFill>
                <a:latin typeface="Calibri"/>
                <a:cs typeface="Calibri"/>
              </a:rPr>
              <a:t> </a:t>
            </a:r>
            <a:r>
              <a:rPr sz="2760" kern="0" dirty="0">
                <a:solidFill>
                  <a:sysClr val="windowText" lastClr="000000"/>
                </a:solidFill>
                <a:latin typeface="Calibri"/>
                <a:cs typeface="Calibri"/>
              </a:rPr>
              <a:t>to</a:t>
            </a:r>
            <a:r>
              <a:rPr sz="2760" kern="0" spc="318" dirty="0">
                <a:solidFill>
                  <a:sysClr val="windowText" lastClr="000000"/>
                </a:solidFill>
                <a:latin typeface="Calibri"/>
                <a:cs typeface="Calibri"/>
              </a:rPr>
              <a:t> </a:t>
            </a:r>
            <a:r>
              <a:rPr sz="2760" kern="0" dirty="0">
                <a:solidFill>
                  <a:sysClr val="windowText" lastClr="000000"/>
                </a:solidFill>
                <a:latin typeface="Calibri"/>
                <a:cs typeface="Calibri"/>
              </a:rPr>
              <a:t>be</a:t>
            </a:r>
            <a:r>
              <a:rPr sz="2760" kern="0" spc="330" dirty="0">
                <a:solidFill>
                  <a:sysClr val="windowText" lastClr="000000"/>
                </a:solidFill>
                <a:latin typeface="Calibri"/>
                <a:cs typeface="Calibri"/>
              </a:rPr>
              <a:t> </a:t>
            </a:r>
            <a:r>
              <a:rPr sz="2760" kern="0" dirty="0">
                <a:solidFill>
                  <a:sysClr val="windowText" lastClr="000000"/>
                </a:solidFill>
                <a:latin typeface="Calibri"/>
                <a:cs typeface="Calibri"/>
              </a:rPr>
              <a:t>made.</a:t>
            </a:r>
            <a:r>
              <a:rPr sz="2760" kern="0" spc="305" dirty="0">
                <a:solidFill>
                  <a:sysClr val="windowText" lastClr="000000"/>
                </a:solidFill>
                <a:latin typeface="Calibri"/>
                <a:cs typeface="Calibri"/>
              </a:rPr>
              <a:t> </a:t>
            </a:r>
            <a:r>
              <a:rPr sz="2760" kern="0" dirty="0">
                <a:solidFill>
                  <a:sysClr val="windowText" lastClr="000000"/>
                </a:solidFill>
                <a:latin typeface="Calibri"/>
                <a:cs typeface="Calibri"/>
              </a:rPr>
              <a:t>Interest</a:t>
            </a:r>
            <a:r>
              <a:rPr sz="2760" kern="0" spc="294" dirty="0">
                <a:solidFill>
                  <a:sysClr val="windowText" lastClr="000000"/>
                </a:solidFill>
                <a:latin typeface="Calibri"/>
                <a:cs typeface="Calibri"/>
              </a:rPr>
              <a:t> </a:t>
            </a:r>
            <a:r>
              <a:rPr sz="2760" kern="0" spc="-30" dirty="0">
                <a:solidFill>
                  <a:sysClr val="windowText" lastClr="000000"/>
                </a:solidFill>
                <a:latin typeface="Calibri"/>
                <a:cs typeface="Calibri"/>
              </a:rPr>
              <a:t>on </a:t>
            </a:r>
            <a:r>
              <a:rPr sz="2760" kern="0" dirty="0">
                <a:solidFill>
                  <a:sysClr val="windowText" lastClr="000000"/>
                </a:solidFill>
                <a:latin typeface="Calibri"/>
                <a:cs typeface="Calibri"/>
              </a:rPr>
              <a:t>delayed</a:t>
            </a:r>
            <a:r>
              <a:rPr sz="2760" kern="0" spc="60" dirty="0">
                <a:solidFill>
                  <a:sysClr val="windowText" lastClr="000000"/>
                </a:solidFill>
                <a:latin typeface="Calibri"/>
                <a:cs typeface="Calibri"/>
              </a:rPr>
              <a:t>  </a:t>
            </a:r>
            <a:r>
              <a:rPr sz="2760" kern="0" dirty="0">
                <a:solidFill>
                  <a:sysClr val="windowText" lastClr="000000"/>
                </a:solidFill>
                <a:latin typeface="Calibri"/>
                <a:cs typeface="Calibri"/>
              </a:rPr>
              <a:t>payment</a:t>
            </a:r>
            <a:r>
              <a:rPr sz="2760" kern="0" spc="66" dirty="0">
                <a:solidFill>
                  <a:sysClr val="windowText" lastClr="000000"/>
                </a:solidFill>
                <a:latin typeface="Calibri"/>
                <a:cs typeface="Calibri"/>
              </a:rPr>
              <a:t>  </a:t>
            </a:r>
            <a:r>
              <a:rPr sz="2760" kern="0" dirty="0">
                <a:solidFill>
                  <a:sysClr val="windowText" lastClr="000000"/>
                </a:solidFill>
                <a:latin typeface="Calibri"/>
                <a:cs typeface="Calibri"/>
              </a:rPr>
              <a:t>to</a:t>
            </a:r>
            <a:r>
              <a:rPr sz="2760" kern="0" spc="66" dirty="0">
                <a:solidFill>
                  <a:sysClr val="windowText" lastClr="000000"/>
                </a:solidFill>
                <a:latin typeface="Calibri"/>
                <a:cs typeface="Calibri"/>
              </a:rPr>
              <a:t>  </a:t>
            </a:r>
            <a:r>
              <a:rPr sz="2760" kern="0" dirty="0">
                <a:solidFill>
                  <a:sysClr val="windowText" lastClr="000000"/>
                </a:solidFill>
                <a:latin typeface="Calibri"/>
                <a:cs typeface="Calibri"/>
              </a:rPr>
              <a:t>MSME</a:t>
            </a:r>
            <a:r>
              <a:rPr sz="2760" kern="0" spc="60" dirty="0">
                <a:solidFill>
                  <a:sysClr val="windowText" lastClr="000000"/>
                </a:solidFill>
                <a:latin typeface="Calibri"/>
                <a:cs typeface="Calibri"/>
              </a:rPr>
              <a:t>  </a:t>
            </a:r>
            <a:r>
              <a:rPr sz="2760" kern="0" dirty="0">
                <a:solidFill>
                  <a:sysClr val="windowText" lastClr="000000"/>
                </a:solidFill>
                <a:latin typeface="Calibri"/>
                <a:cs typeface="Calibri"/>
              </a:rPr>
              <a:t>is</a:t>
            </a:r>
            <a:r>
              <a:rPr sz="2760" kern="0" spc="66" dirty="0">
                <a:solidFill>
                  <a:sysClr val="windowText" lastClr="000000"/>
                </a:solidFill>
                <a:latin typeface="Calibri"/>
                <a:cs typeface="Calibri"/>
              </a:rPr>
              <a:t>  </a:t>
            </a:r>
            <a:r>
              <a:rPr sz="2760" kern="0" dirty="0">
                <a:solidFill>
                  <a:sysClr val="windowText" lastClr="000000"/>
                </a:solidFill>
                <a:latin typeface="Calibri"/>
                <a:cs typeface="Calibri"/>
              </a:rPr>
              <a:t>disallowed</a:t>
            </a:r>
            <a:r>
              <a:rPr sz="2760" kern="0" spc="66" dirty="0">
                <a:solidFill>
                  <a:sysClr val="windowText" lastClr="000000"/>
                </a:solidFill>
                <a:latin typeface="Calibri"/>
                <a:cs typeface="Calibri"/>
              </a:rPr>
              <a:t>  </a:t>
            </a:r>
            <a:r>
              <a:rPr sz="2760" kern="0" dirty="0">
                <a:solidFill>
                  <a:sysClr val="windowText" lastClr="000000"/>
                </a:solidFill>
                <a:latin typeface="Calibri"/>
                <a:cs typeface="Calibri"/>
              </a:rPr>
              <a:t>as</a:t>
            </a:r>
            <a:r>
              <a:rPr sz="2760" kern="0" spc="66" dirty="0">
                <a:solidFill>
                  <a:sysClr val="windowText" lastClr="000000"/>
                </a:solidFill>
                <a:latin typeface="Calibri"/>
                <a:cs typeface="Calibri"/>
              </a:rPr>
              <a:t>  </a:t>
            </a:r>
            <a:r>
              <a:rPr sz="2760" kern="0" dirty="0">
                <a:solidFill>
                  <a:sysClr val="windowText" lastClr="000000"/>
                </a:solidFill>
                <a:latin typeface="Calibri"/>
                <a:cs typeface="Calibri"/>
              </a:rPr>
              <a:t>per</a:t>
            </a:r>
            <a:r>
              <a:rPr sz="2760" kern="0" spc="60" dirty="0">
                <a:solidFill>
                  <a:sysClr val="windowText" lastClr="000000"/>
                </a:solidFill>
                <a:latin typeface="Calibri"/>
                <a:cs typeface="Calibri"/>
              </a:rPr>
              <a:t>  </a:t>
            </a:r>
            <a:r>
              <a:rPr sz="2760" kern="0" dirty="0">
                <a:solidFill>
                  <a:sysClr val="windowText" lastClr="000000"/>
                </a:solidFill>
                <a:latin typeface="Calibri"/>
                <a:cs typeface="Calibri"/>
              </a:rPr>
              <a:t>Section</a:t>
            </a:r>
            <a:r>
              <a:rPr sz="2760" kern="0" spc="72" dirty="0">
                <a:solidFill>
                  <a:sysClr val="windowText" lastClr="000000"/>
                </a:solidFill>
                <a:latin typeface="Calibri"/>
                <a:cs typeface="Calibri"/>
              </a:rPr>
              <a:t>  </a:t>
            </a:r>
            <a:r>
              <a:rPr sz="2760" kern="0" dirty="0">
                <a:solidFill>
                  <a:sysClr val="windowText" lastClr="000000"/>
                </a:solidFill>
                <a:latin typeface="Calibri"/>
                <a:cs typeface="Calibri"/>
              </a:rPr>
              <a:t>23</a:t>
            </a:r>
            <a:r>
              <a:rPr sz="2760" kern="0" spc="54" dirty="0">
                <a:solidFill>
                  <a:sysClr val="windowText" lastClr="000000"/>
                </a:solidFill>
                <a:latin typeface="Calibri"/>
                <a:cs typeface="Calibri"/>
              </a:rPr>
              <a:t>  </a:t>
            </a:r>
            <a:r>
              <a:rPr sz="2760" kern="0" spc="-30" dirty="0">
                <a:solidFill>
                  <a:sysClr val="windowText" lastClr="000000"/>
                </a:solidFill>
                <a:latin typeface="Calibri"/>
                <a:cs typeface="Calibri"/>
              </a:rPr>
              <a:t>of </a:t>
            </a:r>
            <a:r>
              <a:rPr sz="2760" kern="0" dirty="0">
                <a:solidFill>
                  <a:sysClr val="windowText" lastClr="000000"/>
                </a:solidFill>
                <a:latin typeface="Calibri"/>
                <a:cs typeface="Calibri"/>
              </a:rPr>
              <a:t>MSMED</a:t>
            </a:r>
            <a:r>
              <a:rPr sz="2760" kern="0" spc="396" dirty="0">
                <a:solidFill>
                  <a:sysClr val="windowText" lastClr="000000"/>
                </a:solidFill>
                <a:latin typeface="Calibri"/>
                <a:cs typeface="Calibri"/>
              </a:rPr>
              <a:t> </a:t>
            </a:r>
            <a:r>
              <a:rPr sz="2760" kern="0" dirty="0">
                <a:solidFill>
                  <a:sysClr val="windowText" lastClr="000000"/>
                </a:solidFill>
                <a:latin typeface="Calibri"/>
                <a:cs typeface="Calibri"/>
              </a:rPr>
              <a:t>Act.</a:t>
            </a:r>
            <a:r>
              <a:rPr sz="2760" kern="0" spc="390" dirty="0">
                <a:solidFill>
                  <a:sysClr val="windowText" lastClr="000000"/>
                </a:solidFill>
                <a:latin typeface="Calibri"/>
                <a:cs typeface="Calibri"/>
              </a:rPr>
              <a:t>  </a:t>
            </a:r>
            <a:r>
              <a:rPr sz="2760" kern="0" dirty="0">
                <a:solidFill>
                  <a:sysClr val="windowText" lastClr="000000"/>
                </a:solidFill>
                <a:latin typeface="Calibri"/>
                <a:cs typeface="Calibri"/>
              </a:rPr>
              <a:t>Hence,</a:t>
            </a:r>
            <a:r>
              <a:rPr sz="2760" kern="0" spc="402" dirty="0">
                <a:solidFill>
                  <a:sysClr val="windowText" lastClr="000000"/>
                </a:solidFill>
                <a:latin typeface="Calibri"/>
                <a:cs typeface="Calibri"/>
              </a:rPr>
              <a:t> </a:t>
            </a:r>
            <a:r>
              <a:rPr sz="2760" kern="0" dirty="0">
                <a:solidFill>
                  <a:sysClr val="windowText" lastClr="000000"/>
                </a:solidFill>
                <a:latin typeface="Calibri"/>
                <a:cs typeface="Calibri"/>
              </a:rPr>
              <a:t>it</a:t>
            </a:r>
            <a:r>
              <a:rPr sz="2760" kern="0" spc="402" dirty="0">
                <a:solidFill>
                  <a:sysClr val="windowText" lastClr="000000"/>
                </a:solidFill>
                <a:latin typeface="Calibri"/>
                <a:cs typeface="Calibri"/>
              </a:rPr>
              <a:t> </a:t>
            </a:r>
            <a:r>
              <a:rPr sz="2760" kern="0" dirty="0">
                <a:solidFill>
                  <a:sysClr val="windowText" lastClr="000000"/>
                </a:solidFill>
                <a:latin typeface="Calibri"/>
                <a:cs typeface="Calibri"/>
              </a:rPr>
              <a:t>cannot</a:t>
            </a:r>
            <a:r>
              <a:rPr sz="2760" kern="0" spc="390" dirty="0">
                <a:solidFill>
                  <a:sysClr val="windowText" lastClr="000000"/>
                </a:solidFill>
                <a:latin typeface="Calibri"/>
                <a:cs typeface="Calibri"/>
              </a:rPr>
              <a:t> </a:t>
            </a:r>
            <a:r>
              <a:rPr sz="2760" kern="0" dirty="0">
                <a:solidFill>
                  <a:sysClr val="windowText" lastClr="000000"/>
                </a:solidFill>
                <a:latin typeface="Calibri"/>
                <a:cs typeface="Calibri"/>
              </a:rPr>
              <a:t>be</a:t>
            </a:r>
            <a:r>
              <a:rPr sz="2760" kern="0" spc="396" dirty="0">
                <a:solidFill>
                  <a:sysClr val="windowText" lastClr="000000"/>
                </a:solidFill>
                <a:latin typeface="Calibri"/>
                <a:cs typeface="Calibri"/>
              </a:rPr>
              <a:t> </a:t>
            </a:r>
            <a:r>
              <a:rPr sz="2760" kern="0" dirty="0">
                <a:solidFill>
                  <a:sysClr val="windowText" lastClr="000000"/>
                </a:solidFill>
                <a:latin typeface="Calibri"/>
                <a:cs typeface="Calibri"/>
              </a:rPr>
              <a:t>claimed</a:t>
            </a:r>
            <a:r>
              <a:rPr sz="2760" kern="0" spc="402" dirty="0">
                <a:solidFill>
                  <a:sysClr val="windowText" lastClr="000000"/>
                </a:solidFill>
                <a:latin typeface="Calibri"/>
                <a:cs typeface="Calibri"/>
              </a:rPr>
              <a:t> </a:t>
            </a:r>
            <a:r>
              <a:rPr sz="2760" kern="0" dirty="0">
                <a:solidFill>
                  <a:sysClr val="windowText" lastClr="000000"/>
                </a:solidFill>
                <a:latin typeface="Calibri"/>
                <a:cs typeface="Calibri"/>
              </a:rPr>
              <a:t>by</a:t>
            </a:r>
            <a:r>
              <a:rPr sz="2760" kern="0" spc="396"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402" dirty="0">
                <a:solidFill>
                  <a:sysClr val="windowText" lastClr="000000"/>
                </a:solidFill>
                <a:latin typeface="Calibri"/>
                <a:cs typeface="Calibri"/>
              </a:rPr>
              <a:t> </a:t>
            </a:r>
            <a:r>
              <a:rPr sz="2760" kern="0" dirty="0">
                <a:solidFill>
                  <a:sysClr val="windowText" lastClr="000000"/>
                </a:solidFill>
                <a:latin typeface="Calibri"/>
                <a:cs typeface="Calibri"/>
              </a:rPr>
              <a:t>assessee</a:t>
            </a:r>
            <a:r>
              <a:rPr sz="2760" kern="0" spc="396" dirty="0">
                <a:solidFill>
                  <a:sysClr val="windowText" lastClr="000000"/>
                </a:solidFill>
                <a:latin typeface="Calibri"/>
                <a:cs typeface="Calibri"/>
              </a:rPr>
              <a:t> </a:t>
            </a:r>
            <a:r>
              <a:rPr sz="2760" kern="0" spc="-12" dirty="0">
                <a:solidFill>
                  <a:sysClr val="windowText" lastClr="000000"/>
                </a:solidFill>
                <a:latin typeface="Calibri"/>
                <a:cs typeface="Calibri"/>
              </a:rPr>
              <a:t>while </a:t>
            </a:r>
            <a:r>
              <a:rPr sz="2760" kern="0" dirty="0">
                <a:solidFill>
                  <a:sysClr val="windowText" lastClr="000000"/>
                </a:solidFill>
                <a:latin typeface="Calibri"/>
                <a:cs typeface="Calibri"/>
              </a:rPr>
              <a:t>preparing</a:t>
            </a:r>
            <a:r>
              <a:rPr sz="2760" kern="0" spc="-78" dirty="0">
                <a:solidFill>
                  <a:sysClr val="windowText" lastClr="000000"/>
                </a:solidFill>
                <a:latin typeface="Calibri"/>
                <a:cs typeface="Calibri"/>
              </a:rPr>
              <a:t> </a:t>
            </a:r>
            <a:r>
              <a:rPr sz="2760" kern="0" dirty="0">
                <a:solidFill>
                  <a:sysClr val="windowText" lastClr="000000"/>
                </a:solidFill>
                <a:latin typeface="Calibri"/>
                <a:cs typeface="Calibri"/>
              </a:rPr>
              <a:t>financial</a:t>
            </a:r>
            <a:r>
              <a:rPr sz="2760" kern="0" spc="-96" dirty="0">
                <a:solidFill>
                  <a:sysClr val="windowText" lastClr="000000"/>
                </a:solidFill>
                <a:latin typeface="Calibri"/>
                <a:cs typeface="Calibri"/>
              </a:rPr>
              <a:t> </a:t>
            </a:r>
            <a:r>
              <a:rPr sz="2760" kern="0" spc="-12" dirty="0">
                <a:solidFill>
                  <a:sysClr val="windowText" lastClr="000000"/>
                </a:solidFill>
                <a:latin typeface="Calibri"/>
                <a:cs typeface="Calibri"/>
              </a:rPr>
              <a:t>statements.</a:t>
            </a:r>
            <a:endParaRPr sz="2760" kern="0">
              <a:solidFill>
                <a:sysClr val="windowText" lastClr="000000"/>
              </a:solidFill>
              <a:latin typeface="Calibri"/>
              <a:cs typeface="Calibri"/>
            </a:endParaRPr>
          </a:p>
          <a:p>
            <a:pPr marL="633222" marR="8382" indent="-618744" algn="just" defTabSz="1097280">
              <a:lnSpc>
                <a:spcPct val="80000"/>
              </a:lnSpc>
              <a:spcBef>
                <a:spcPts val="834"/>
              </a:spcBef>
              <a:buFontTx/>
              <a:buAutoNum type="arabicParenR"/>
              <a:tabLst>
                <a:tab pos="633222" algn="l"/>
              </a:tabLst>
            </a:pPr>
            <a:r>
              <a:rPr sz="2760" kern="0" dirty="0">
                <a:solidFill>
                  <a:sysClr val="windowText" lastClr="000000"/>
                </a:solidFill>
                <a:latin typeface="Calibri"/>
                <a:cs typeface="Calibri"/>
              </a:rPr>
              <a:t>Clause</a:t>
            </a:r>
            <a:r>
              <a:rPr sz="2760" kern="0" spc="402" dirty="0">
                <a:solidFill>
                  <a:sysClr val="windowText" lastClr="000000"/>
                </a:solidFill>
                <a:latin typeface="Calibri"/>
                <a:cs typeface="Calibri"/>
              </a:rPr>
              <a:t> </a:t>
            </a:r>
            <a:r>
              <a:rPr sz="2760" kern="0" dirty="0">
                <a:solidFill>
                  <a:sysClr val="windowText" lastClr="000000"/>
                </a:solidFill>
                <a:latin typeface="Calibri"/>
                <a:cs typeface="Calibri"/>
              </a:rPr>
              <a:t>(h)</a:t>
            </a:r>
            <a:r>
              <a:rPr sz="2760" kern="0" spc="390"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402" dirty="0">
                <a:solidFill>
                  <a:sysClr val="windowText" lastClr="000000"/>
                </a:solidFill>
                <a:latin typeface="Calibri"/>
                <a:cs typeface="Calibri"/>
              </a:rPr>
              <a:t> </a:t>
            </a:r>
            <a:r>
              <a:rPr sz="2760" kern="0" dirty="0">
                <a:solidFill>
                  <a:sysClr val="windowText" lastClr="000000"/>
                </a:solidFill>
                <a:latin typeface="Calibri"/>
                <a:cs typeface="Calibri"/>
              </a:rPr>
              <a:t>section</a:t>
            </a:r>
            <a:r>
              <a:rPr sz="2760" kern="0" spc="396" dirty="0">
                <a:solidFill>
                  <a:sysClr val="windowText" lastClr="000000"/>
                </a:solidFill>
                <a:latin typeface="Calibri"/>
                <a:cs typeface="Calibri"/>
              </a:rPr>
              <a:t> </a:t>
            </a:r>
            <a:r>
              <a:rPr sz="2760" kern="0" dirty="0">
                <a:solidFill>
                  <a:sysClr val="windowText" lastClr="000000"/>
                </a:solidFill>
                <a:latin typeface="Calibri"/>
                <a:cs typeface="Calibri"/>
              </a:rPr>
              <a:t>43B</a:t>
            </a:r>
            <a:r>
              <a:rPr sz="2760" kern="0" spc="396"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402" dirty="0">
                <a:solidFill>
                  <a:sysClr val="windowText" lastClr="000000"/>
                </a:solidFill>
                <a:latin typeface="Calibri"/>
                <a:cs typeface="Calibri"/>
              </a:rPr>
              <a:t> </a:t>
            </a:r>
            <a:r>
              <a:rPr sz="2760" kern="0" dirty="0">
                <a:solidFill>
                  <a:sysClr val="windowText" lastClr="000000"/>
                </a:solidFill>
                <a:latin typeface="Calibri"/>
                <a:cs typeface="Calibri"/>
              </a:rPr>
              <a:t>income</a:t>
            </a:r>
            <a:r>
              <a:rPr sz="2760" kern="0" spc="414" dirty="0">
                <a:solidFill>
                  <a:sysClr val="windowText" lastClr="000000"/>
                </a:solidFill>
                <a:latin typeface="Calibri"/>
                <a:cs typeface="Calibri"/>
              </a:rPr>
              <a:t> </a:t>
            </a:r>
            <a:r>
              <a:rPr sz="2760" kern="0" dirty="0">
                <a:solidFill>
                  <a:sysClr val="windowText" lastClr="000000"/>
                </a:solidFill>
                <a:latin typeface="Calibri"/>
                <a:cs typeface="Calibri"/>
              </a:rPr>
              <a:t>tax</a:t>
            </a:r>
            <a:r>
              <a:rPr sz="2760" kern="0" spc="408" dirty="0">
                <a:solidFill>
                  <a:sysClr val="windowText" lastClr="000000"/>
                </a:solidFill>
                <a:latin typeface="Calibri"/>
                <a:cs typeface="Calibri"/>
              </a:rPr>
              <a:t> </a:t>
            </a:r>
            <a:r>
              <a:rPr sz="2760" kern="0" dirty="0">
                <a:solidFill>
                  <a:sysClr val="windowText" lastClr="000000"/>
                </a:solidFill>
                <a:latin typeface="Calibri"/>
                <a:cs typeface="Calibri"/>
              </a:rPr>
              <a:t>act</a:t>
            </a:r>
            <a:r>
              <a:rPr sz="2760" kern="0" spc="408" dirty="0">
                <a:solidFill>
                  <a:sysClr val="windowText" lastClr="000000"/>
                </a:solidFill>
                <a:latin typeface="Calibri"/>
                <a:cs typeface="Calibri"/>
              </a:rPr>
              <a:t> </a:t>
            </a:r>
            <a:r>
              <a:rPr sz="2760" kern="0" dirty="0">
                <a:solidFill>
                  <a:sysClr val="windowText" lastClr="000000"/>
                </a:solidFill>
                <a:latin typeface="Calibri"/>
                <a:cs typeface="Calibri"/>
              </a:rPr>
              <a:t>is</a:t>
            </a:r>
            <a:r>
              <a:rPr sz="2760" kern="0" spc="390" dirty="0">
                <a:solidFill>
                  <a:sysClr val="windowText" lastClr="000000"/>
                </a:solidFill>
                <a:latin typeface="Calibri"/>
                <a:cs typeface="Calibri"/>
              </a:rPr>
              <a:t> </a:t>
            </a:r>
            <a:r>
              <a:rPr sz="2760" kern="0" dirty="0">
                <a:solidFill>
                  <a:sysClr val="windowText" lastClr="000000"/>
                </a:solidFill>
                <a:latin typeface="Calibri"/>
                <a:cs typeface="Calibri"/>
              </a:rPr>
              <a:t>applicable</a:t>
            </a:r>
            <a:r>
              <a:rPr sz="2760" kern="0" spc="396" dirty="0">
                <a:solidFill>
                  <a:sysClr val="windowText" lastClr="000000"/>
                </a:solidFill>
                <a:latin typeface="Calibri"/>
                <a:cs typeface="Calibri"/>
              </a:rPr>
              <a:t> </a:t>
            </a:r>
            <a:r>
              <a:rPr sz="2760" kern="0" dirty="0">
                <a:solidFill>
                  <a:sysClr val="windowText" lastClr="000000"/>
                </a:solidFill>
                <a:latin typeface="Calibri"/>
                <a:cs typeface="Calibri"/>
              </a:rPr>
              <a:t>only</a:t>
            </a:r>
            <a:r>
              <a:rPr sz="2760" kern="0" spc="396" dirty="0">
                <a:solidFill>
                  <a:sysClr val="windowText" lastClr="000000"/>
                </a:solidFill>
                <a:latin typeface="Calibri"/>
                <a:cs typeface="Calibri"/>
              </a:rPr>
              <a:t> </a:t>
            </a:r>
            <a:r>
              <a:rPr sz="2760" kern="0" spc="-30" dirty="0">
                <a:solidFill>
                  <a:sysClr val="windowText" lastClr="000000"/>
                </a:solidFill>
                <a:latin typeface="Calibri"/>
                <a:cs typeface="Calibri"/>
              </a:rPr>
              <a:t>on </a:t>
            </a:r>
            <a:r>
              <a:rPr sz="2760" kern="0" dirty="0">
                <a:solidFill>
                  <a:sysClr val="windowText" lastClr="000000"/>
                </a:solidFill>
                <a:latin typeface="Calibri"/>
                <a:cs typeface="Calibri"/>
              </a:rPr>
              <a:t>micro</a:t>
            </a:r>
            <a:r>
              <a:rPr sz="2760" kern="0" spc="-54" dirty="0">
                <a:solidFill>
                  <a:sysClr val="windowText" lastClr="000000"/>
                </a:solidFill>
                <a:latin typeface="Calibri"/>
                <a:cs typeface="Calibri"/>
              </a:rPr>
              <a:t> </a:t>
            </a:r>
            <a:r>
              <a:rPr sz="2760" kern="0" dirty="0">
                <a:solidFill>
                  <a:sysClr val="windowText" lastClr="000000"/>
                </a:solidFill>
                <a:latin typeface="Calibri"/>
                <a:cs typeface="Calibri"/>
              </a:rPr>
              <a:t>and</a:t>
            </a:r>
            <a:r>
              <a:rPr sz="2760" kern="0" spc="-30" dirty="0">
                <a:solidFill>
                  <a:sysClr val="windowText" lastClr="000000"/>
                </a:solidFill>
                <a:latin typeface="Calibri"/>
                <a:cs typeface="Calibri"/>
              </a:rPr>
              <a:t> </a:t>
            </a:r>
            <a:r>
              <a:rPr sz="2760" kern="0" dirty="0">
                <a:solidFill>
                  <a:sysClr val="windowText" lastClr="000000"/>
                </a:solidFill>
                <a:latin typeface="Calibri"/>
                <a:cs typeface="Calibri"/>
              </a:rPr>
              <a:t>small</a:t>
            </a:r>
            <a:r>
              <a:rPr sz="2760" kern="0" spc="-48" dirty="0">
                <a:solidFill>
                  <a:sysClr val="windowText" lastClr="000000"/>
                </a:solidFill>
                <a:latin typeface="Calibri"/>
                <a:cs typeface="Calibri"/>
              </a:rPr>
              <a:t> </a:t>
            </a:r>
            <a:r>
              <a:rPr sz="2760" kern="0" dirty="0">
                <a:solidFill>
                  <a:sysClr val="windowText" lastClr="000000"/>
                </a:solidFill>
                <a:latin typeface="Calibri"/>
                <a:cs typeface="Calibri"/>
              </a:rPr>
              <a:t>enterprises,</a:t>
            </a:r>
            <a:r>
              <a:rPr sz="2760" kern="0" spc="-48" dirty="0">
                <a:solidFill>
                  <a:sysClr val="windowText" lastClr="000000"/>
                </a:solidFill>
                <a:latin typeface="Calibri"/>
                <a:cs typeface="Calibri"/>
              </a:rPr>
              <a:t> </a:t>
            </a:r>
            <a:r>
              <a:rPr sz="2760" kern="0" dirty="0">
                <a:solidFill>
                  <a:sysClr val="windowText" lastClr="000000"/>
                </a:solidFill>
                <a:latin typeface="Calibri"/>
                <a:cs typeface="Calibri"/>
              </a:rPr>
              <a:t>and</a:t>
            </a:r>
            <a:r>
              <a:rPr sz="2760" kern="0" spc="-36" dirty="0">
                <a:solidFill>
                  <a:sysClr val="windowText" lastClr="000000"/>
                </a:solidFill>
                <a:latin typeface="Calibri"/>
                <a:cs typeface="Calibri"/>
              </a:rPr>
              <a:t> </a:t>
            </a:r>
            <a:r>
              <a:rPr sz="2760" kern="0" dirty="0">
                <a:solidFill>
                  <a:sysClr val="windowText" lastClr="000000"/>
                </a:solidFill>
                <a:latin typeface="Calibri"/>
                <a:cs typeface="Calibri"/>
              </a:rPr>
              <a:t>not</a:t>
            </a:r>
            <a:r>
              <a:rPr sz="2760" kern="0" spc="-36" dirty="0">
                <a:solidFill>
                  <a:sysClr val="windowText" lastClr="000000"/>
                </a:solidFill>
                <a:latin typeface="Calibri"/>
                <a:cs typeface="Calibri"/>
              </a:rPr>
              <a:t> </a:t>
            </a:r>
            <a:r>
              <a:rPr sz="2760" kern="0" dirty="0">
                <a:solidFill>
                  <a:sysClr val="windowText" lastClr="000000"/>
                </a:solidFill>
                <a:latin typeface="Calibri"/>
                <a:cs typeface="Calibri"/>
              </a:rPr>
              <a:t>on</a:t>
            </a:r>
            <a:r>
              <a:rPr sz="2760" kern="0" spc="-36" dirty="0">
                <a:solidFill>
                  <a:sysClr val="windowText" lastClr="000000"/>
                </a:solidFill>
                <a:latin typeface="Calibri"/>
                <a:cs typeface="Calibri"/>
              </a:rPr>
              <a:t> </a:t>
            </a:r>
            <a:r>
              <a:rPr sz="2760" kern="0" dirty="0">
                <a:solidFill>
                  <a:sysClr val="windowText" lastClr="000000"/>
                </a:solidFill>
                <a:latin typeface="Calibri"/>
                <a:cs typeface="Calibri"/>
              </a:rPr>
              <a:t>medium</a:t>
            </a:r>
            <a:r>
              <a:rPr sz="2760" kern="0" spc="-42" dirty="0">
                <a:solidFill>
                  <a:sysClr val="windowText" lastClr="000000"/>
                </a:solidFill>
                <a:latin typeface="Calibri"/>
                <a:cs typeface="Calibri"/>
              </a:rPr>
              <a:t> </a:t>
            </a:r>
            <a:r>
              <a:rPr sz="2760" kern="0" spc="-12" dirty="0">
                <a:solidFill>
                  <a:sysClr val="windowText" lastClr="000000"/>
                </a:solidFill>
                <a:latin typeface="Calibri"/>
                <a:cs typeface="Calibri"/>
              </a:rPr>
              <a:t>enterprises.</a:t>
            </a:r>
            <a:endParaRPr sz="2760" kern="0">
              <a:solidFill>
                <a:sysClr val="windowText" lastClr="000000"/>
              </a:solidFill>
              <a:latin typeface="Calibri"/>
              <a:cs typeface="Calibri"/>
            </a:endParaRPr>
          </a:p>
        </p:txBody>
      </p:sp>
      <p:sp>
        <p:nvSpPr>
          <p:cNvPr id="4" name="object 4"/>
          <p:cNvSpPr/>
          <p:nvPr/>
        </p:nvSpPr>
        <p:spPr>
          <a:xfrm>
            <a:off x="2045513" y="1917496"/>
            <a:ext cx="10541508" cy="5827014"/>
          </a:xfrm>
          <a:custGeom>
            <a:avLst/>
            <a:gdLst/>
            <a:ahLst/>
            <a:cxnLst/>
            <a:rect l="l" t="t" r="r" b="b"/>
            <a:pathLst>
              <a:path w="8784590" h="4855845">
                <a:moveTo>
                  <a:pt x="0" y="0"/>
                </a:moveTo>
                <a:lnTo>
                  <a:pt x="8784336" y="0"/>
                </a:lnTo>
                <a:lnTo>
                  <a:pt x="8784336" y="4855464"/>
                </a:lnTo>
                <a:lnTo>
                  <a:pt x="0" y="4855464"/>
                </a:lnTo>
                <a:lnTo>
                  <a:pt x="0" y="0"/>
                </a:lnTo>
                <a:close/>
              </a:path>
            </a:pathLst>
          </a:custGeom>
          <a:ln w="38099">
            <a:solidFill>
              <a:srgbClr val="145F82"/>
            </a:solidFill>
          </a:ln>
        </p:spPr>
        <p:txBody>
          <a:bodyPr wrap="square" lIns="0" tIns="0" rIns="0" bIns="0" rtlCol="0"/>
          <a:lstStyle/>
          <a:p>
            <a:pPr defTabSz="1097280"/>
            <a:endParaRPr sz="2160" kern="0">
              <a:solidFill>
                <a:sysClr val="windowText" lastClr="000000"/>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04033" y="2104033"/>
            <a:ext cx="10332720" cy="5852160"/>
          </a:xfrm>
          <a:custGeom>
            <a:avLst/>
            <a:gdLst/>
            <a:ahLst/>
            <a:cxnLst/>
            <a:rect l="l" t="t" r="r" b="b"/>
            <a:pathLst>
              <a:path w="8610600" h="4876800">
                <a:moveTo>
                  <a:pt x="0" y="0"/>
                </a:moveTo>
                <a:lnTo>
                  <a:pt x="8610600" y="0"/>
                </a:lnTo>
                <a:lnTo>
                  <a:pt x="8610600" y="4876800"/>
                </a:lnTo>
                <a:lnTo>
                  <a:pt x="0" y="4876800"/>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197609" y="2124456"/>
            <a:ext cx="10142982" cy="5180905"/>
          </a:xfrm>
          <a:prstGeom prst="rect">
            <a:avLst/>
          </a:prstGeom>
        </p:spPr>
        <p:txBody>
          <a:bodyPr vert="horz" wrap="square" lIns="0" tIns="15240" rIns="0" bIns="0" rtlCol="0">
            <a:spAutoFit/>
          </a:bodyPr>
          <a:lstStyle/>
          <a:p>
            <a:pPr marL="340614" marR="7620" indent="-326136" algn="just" defTabSz="1097280">
              <a:spcBef>
                <a:spcPts val="120"/>
              </a:spcBef>
              <a:buSzPct val="58333"/>
              <a:buFont typeface="Wingdings"/>
              <a:buChar char=""/>
              <a:tabLst>
                <a:tab pos="340614" algn="l"/>
              </a:tabLst>
            </a:pPr>
            <a:r>
              <a:rPr sz="2160" b="1" i="1" kern="0" dirty="0">
                <a:solidFill>
                  <a:srgbClr val="444444"/>
                </a:solidFill>
                <a:latin typeface="Calibri"/>
                <a:cs typeface="Calibri"/>
              </a:rPr>
              <a:t>Explanation</a:t>
            </a:r>
            <a:r>
              <a:rPr sz="2160" b="1" i="1" kern="0" spc="126" dirty="0">
                <a:solidFill>
                  <a:srgbClr val="444444"/>
                </a:solidFill>
                <a:latin typeface="Calibri"/>
                <a:cs typeface="Calibri"/>
              </a:rPr>
              <a:t> </a:t>
            </a:r>
            <a:r>
              <a:rPr sz="2160" b="1" i="1" kern="0" dirty="0">
                <a:solidFill>
                  <a:srgbClr val="444444"/>
                </a:solidFill>
                <a:latin typeface="Calibri"/>
                <a:cs typeface="Calibri"/>
              </a:rPr>
              <a:t>3CA</a:t>
            </a:r>
            <a:r>
              <a:rPr sz="2160" b="1" i="1" kern="0" spc="137" dirty="0">
                <a:solidFill>
                  <a:srgbClr val="444444"/>
                </a:solidFill>
                <a:latin typeface="Calibri"/>
                <a:cs typeface="Calibri"/>
              </a:rPr>
              <a:t> </a:t>
            </a:r>
            <a:r>
              <a:rPr sz="2160" b="1" i="1" kern="0" dirty="0">
                <a:solidFill>
                  <a:srgbClr val="444444"/>
                </a:solidFill>
                <a:latin typeface="Calibri"/>
                <a:cs typeface="Calibri"/>
              </a:rPr>
              <a:t>amended</a:t>
            </a:r>
            <a:r>
              <a:rPr sz="2160" b="1" i="1" kern="0" spc="132" dirty="0">
                <a:solidFill>
                  <a:srgbClr val="444444"/>
                </a:solidFill>
                <a:latin typeface="Calibri"/>
                <a:cs typeface="Calibri"/>
              </a:rPr>
              <a:t> </a:t>
            </a:r>
            <a:r>
              <a:rPr sz="2160" b="1" i="1" kern="0" dirty="0">
                <a:solidFill>
                  <a:srgbClr val="444444"/>
                </a:solidFill>
                <a:latin typeface="Calibri"/>
                <a:cs typeface="Calibri"/>
              </a:rPr>
              <a:t>w.e.f</a:t>
            </a:r>
            <a:r>
              <a:rPr sz="2160" b="1" i="1" kern="0" spc="132" dirty="0">
                <a:solidFill>
                  <a:srgbClr val="444444"/>
                </a:solidFill>
                <a:latin typeface="Calibri"/>
                <a:cs typeface="Calibri"/>
              </a:rPr>
              <a:t> </a:t>
            </a:r>
            <a:r>
              <a:rPr sz="2160" b="1" i="1" kern="0" spc="-12" dirty="0">
                <a:solidFill>
                  <a:srgbClr val="444444"/>
                </a:solidFill>
                <a:latin typeface="Calibri"/>
                <a:cs typeface="Calibri"/>
              </a:rPr>
              <a:t>01.04.2023.</a:t>
            </a:r>
            <a:r>
              <a:rPr sz="2160" i="1" kern="0" spc="-12" dirty="0">
                <a:solidFill>
                  <a:srgbClr val="444444"/>
                </a:solidFill>
                <a:latin typeface="Calibri"/>
                <a:cs typeface="Calibri"/>
              </a:rPr>
              <a:t>—</a:t>
            </a:r>
            <a:r>
              <a:rPr sz="2160" kern="0" dirty="0">
                <a:solidFill>
                  <a:srgbClr val="444444"/>
                </a:solidFill>
                <a:latin typeface="Calibri"/>
                <a:cs typeface="Calibri"/>
              </a:rPr>
              <a:t>For</a:t>
            </a:r>
            <a:r>
              <a:rPr sz="2160" kern="0" spc="132" dirty="0">
                <a:solidFill>
                  <a:srgbClr val="444444"/>
                </a:solidFill>
                <a:latin typeface="Calibri"/>
                <a:cs typeface="Calibri"/>
              </a:rPr>
              <a:t> </a:t>
            </a:r>
            <a:r>
              <a:rPr sz="2160" kern="0" dirty="0">
                <a:solidFill>
                  <a:srgbClr val="444444"/>
                </a:solidFill>
                <a:latin typeface="Calibri"/>
                <a:cs typeface="Calibri"/>
              </a:rPr>
              <a:t>the</a:t>
            </a:r>
            <a:r>
              <a:rPr sz="2160" kern="0" spc="144" dirty="0">
                <a:solidFill>
                  <a:srgbClr val="444444"/>
                </a:solidFill>
                <a:latin typeface="Calibri"/>
                <a:cs typeface="Calibri"/>
              </a:rPr>
              <a:t> </a:t>
            </a:r>
            <a:r>
              <a:rPr sz="2160" kern="0" dirty="0">
                <a:solidFill>
                  <a:srgbClr val="444444"/>
                </a:solidFill>
                <a:latin typeface="Calibri"/>
                <a:cs typeface="Calibri"/>
              </a:rPr>
              <a:t>removal</a:t>
            </a:r>
            <a:r>
              <a:rPr sz="2160" kern="0" spc="132" dirty="0">
                <a:solidFill>
                  <a:srgbClr val="444444"/>
                </a:solidFill>
                <a:latin typeface="Calibri"/>
                <a:cs typeface="Calibri"/>
              </a:rPr>
              <a:t> </a:t>
            </a:r>
            <a:r>
              <a:rPr sz="2160" kern="0" dirty="0">
                <a:solidFill>
                  <a:srgbClr val="444444"/>
                </a:solidFill>
                <a:latin typeface="Calibri"/>
                <a:cs typeface="Calibri"/>
              </a:rPr>
              <a:t>of</a:t>
            </a:r>
            <a:r>
              <a:rPr sz="2160" kern="0" spc="137" dirty="0">
                <a:solidFill>
                  <a:srgbClr val="444444"/>
                </a:solidFill>
                <a:latin typeface="Calibri"/>
                <a:cs typeface="Calibri"/>
              </a:rPr>
              <a:t> </a:t>
            </a:r>
            <a:r>
              <a:rPr sz="2160" kern="0" dirty="0">
                <a:solidFill>
                  <a:srgbClr val="444444"/>
                </a:solidFill>
                <a:latin typeface="Calibri"/>
                <a:cs typeface="Calibri"/>
              </a:rPr>
              <a:t>doubts,</a:t>
            </a:r>
            <a:r>
              <a:rPr sz="2160" kern="0" spc="144" dirty="0">
                <a:solidFill>
                  <a:srgbClr val="444444"/>
                </a:solidFill>
                <a:latin typeface="Calibri"/>
                <a:cs typeface="Calibri"/>
              </a:rPr>
              <a:t> </a:t>
            </a:r>
            <a:r>
              <a:rPr sz="2160" kern="0" dirty="0">
                <a:solidFill>
                  <a:srgbClr val="444444"/>
                </a:solidFill>
                <a:latin typeface="Calibri"/>
                <a:cs typeface="Calibri"/>
              </a:rPr>
              <a:t>it</a:t>
            </a:r>
            <a:r>
              <a:rPr sz="2160" kern="0" spc="150" dirty="0">
                <a:solidFill>
                  <a:srgbClr val="444444"/>
                </a:solidFill>
                <a:latin typeface="Calibri"/>
                <a:cs typeface="Calibri"/>
              </a:rPr>
              <a:t> </a:t>
            </a:r>
            <a:r>
              <a:rPr sz="2160" kern="0" dirty="0">
                <a:solidFill>
                  <a:srgbClr val="444444"/>
                </a:solidFill>
                <a:latin typeface="Calibri"/>
                <a:cs typeface="Calibri"/>
              </a:rPr>
              <a:t>is</a:t>
            </a:r>
            <a:r>
              <a:rPr sz="2160" kern="0" spc="150" dirty="0">
                <a:solidFill>
                  <a:srgbClr val="444444"/>
                </a:solidFill>
                <a:latin typeface="Calibri"/>
                <a:cs typeface="Calibri"/>
              </a:rPr>
              <a:t> </a:t>
            </a:r>
            <a:r>
              <a:rPr sz="2160" kern="0" spc="-12" dirty="0">
                <a:solidFill>
                  <a:srgbClr val="444444"/>
                </a:solidFill>
                <a:latin typeface="Calibri"/>
                <a:cs typeface="Calibri"/>
              </a:rPr>
              <a:t>hereby </a:t>
            </a:r>
            <a:r>
              <a:rPr sz="2160" kern="0" dirty="0">
                <a:solidFill>
                  <a:srgbClr val="444444"/>
                </a:solidFill>
                <a:latin typeface="Calibri"/>
                <a:cs typeface="Calibri"/>
              </a:rPr>
              <a:t>declared</a:t>
            </a:r>
            <a:r>
              <a:rPr sz="2160" kern="0" spc="-30" dirty="0">
                <a:solidFill>
                  <a:srgbClr val="444444"/>
                </a:solidFill>
                <a:latin typeface="Calibri"/>
                <a:cs typeface="Calibri"/>
              </a:rPr>
              <a:t> </a:t>
            </a:r>
            <a:r>
              <a:rPr sz="2160" kern="0" dirty="0">
                <a:solidFill>
                  <a:srgbClr val="444444"/>
                </a:solidFill>
                <a:latin typeface="Calibri"/>
                <a:cs typeface="Calibri"/>
              </a:rPr>
              <a:t>that</a:t>
            </a:r>
            <a:r>
              <a:rPr sz="2160" kern="0" spc="-30" dirty="0">
                <a:solidFill>
                  <a:srgbClr val="444444"/>
                </a:solidFill>
                <a:latin typeface="Calibri"/>
                <a:cs typeface="Calibri"/>
              </a:rPr>
              <a:t> </a:t>
            </a:r>
            <a:r>
              <a:rPr sz="2160" kern="0" dirty="0">
                <a:solidFill>
                  <a:srgbClr val="444444"/>
                </a:solidFill>
                <a:latin typeface="Calibri"/>
                <a:cs typeface="Calibri"/>
              </a:rPr>
              <a:t>a</a:t>
            </a:r>
            <a:r>
              <a:rPr sz="2160" kern="0" spc="-12" dirty="0">
                <a:solidFill>
                  <a:srgbClr val="444444"/>
                </a:solidFill>
                <a:latin typeface="Calibri"/>
                <a:cs typeface="Calibri"/>
              </a:rPr>
              <a:t> </a:t>
            </a:r>
            <a:r>
              <a:rPr sz="2160" kern="0" dirty="0">
                <a:solidFill>
                  <a:srgbClr val="444444"/>
                </a:solidFill>
                <a:latin typeface="Calibri"/>
                <a:cs typeface="Calibri"/>
              </a:rPr>
              <a:t>deduction</a:t>
            </a:r>
            <a:r>
              <a:rPr sz="2160" kern="0" spc="-30" dirty="0">
                <a:solidFill>
                  <a:srgbClr val="444444"/>
                </a:solidFill>
                <a:latin typeface="Calibri"/>
                <a:cs typeface="Calibri"/>
              </a:rPr>
              <a:t> </a:t>
            </a:r>
            <a:r>
              <a:rPr sz="2160" kern="0" dirty="0">
                <a:solidFill>
                  <a:srgbClr val="444444"/>
                </a:solidFill>
                <a:latin typeface="Calibri"/>
                <a:cs typeface="Calibri"/>
              </a:rPr>
              <a:t>of</a:t>
            </a:r>
            <a:r>
              <a:rPr sz="2160" kern="0" spc="-24" dirty="0">
                <a:solidFill>
                  <a:srgbClr val="444444"/>
                </a:solidFill>
                <a:latin typeface="Calibri"/>
                <a:cs typeface="Calibri"/>
              </a:rPr>
              <a:t> </a:t>
            </a:r>
            <a:r>
              <a:rPr sz="2160" kern="0" dirty="0">
                <a:solidFill>
                  <a:srgbClr val="444444"/>
                </a:solidFill>
                <a:latin typeface="Calibri"/>
                <a:cs typeface="Calibri"/>
              </a:rPr>
              <a:t>any</a:t>
            </a:r>
            <a:r>
              <a:rPr sz="2160" kern="0" spc="-24" dirty="0">
                <a:solidFill>
                  <a:srgbClr val="444444"/>
                </a:solidFill>
                <a:latin typeface="Calibri"/>
                <a:cs typeface="Calibri"/>
              </a:rPr>
              <a:t> </a:t>
            </a:r>
            <a:r>
              <a:rPr sz="2160" kern="0" dirty="0">
                <a:solidFill>
                  <a:srgbClr val="444444"/>
                </a:solidFill>
                <a:latin typeface="Calibri"/>
                <a:cs typeface="Calibri"/>
              </a:rPr>
              <a:t>sum,</a:t>
            </a:r>
            <a:r>
              <a:rPr sz="2160" kern="0" spc="-36" dirty="0">
                <a:solidFill>
                  <a:srgbClr val="444444"/>
                </a:solidFill>
                <a:latin typeface="Calibri"/>
                <a:cs typeface="Calibri"/>
              </a:rPr>
              <a:t> </a:t>
            </a:r>
            <a:r>
              <a:rPr sz="2160" kern="0" dirty="0">
                <a:solidFill>
                  <a:srgbClr val="444444"/>
                </a:solidFill>
                <a:latin typeface="Calibri"/>
                <a:cs typeface="Calibri"/>
              </a:rPr>
              <a:t>being</a:t>
            </a:r>
            <a:r>
              <a:rPr sz="2160" kern="0" spc="-24" dirty="0">
                <a:solidFill>
                  <a:srgbClr val="444444"/>
                </a:solidFill>
                <a:latin typeface="Calibri"/>
                <a:cs typeface="Calibri"/>
              </a:rPr>
              <a:t> </a:t>
            </a:r>
            <a:r>
              <a:rPr sz="2160" kern="0" spc="-12" dirty="0">
                <a:solidFill>
                  <a:srgbClr val="444444"/>
                </a:solidFill>
                <a:latin typeface="Calibri"/>
                <a:cs typeface="Calibri"/>
              </a:rPr>
              <a:t>interest</a:t>
            </a:r>
            <a:r>
              <a:rPr sz="2160" kern="0" spc="-30" dirty="0">
                <a:solidFill>
                  <a:srgbClr val="444444"/>
                </a:solidFill>
                <a:latin typeface="Calibri"/>
                <a:cs typeface="Calibri"/>
              </a:rPr>
              <a:t> </a:t>
            </a:r>
            <a:r>
              <a:rPr sz="2160" kern="0" dirty="0">
                <a:solidFill>
                  <a:srgbClr val="444444"/>
                </a:solidFill>
                <a:latin typeface="Calibri"/>
                <a:cs typeface="Calibri"/>
              </a:rPr>
              <a:t>payable</a:t>
            </a:r>
            <a:r>
              <a:rPr sz="2160" kern="0" spc="-18" dirty="0">
                <a:solidFill>
                  <a:srgbClr val="444444"/>
                </a:solidFill>
                <a:latin typeface="Calibri"/>
                <a:cs typeface="Calibri"/>
              </a:rPr>
              <a:t> </a:t>
            </a:r>
            <a:r>
              <a:rPr sz="2160" kern="0" dirty="0">
                <a:solidFill>
                  <a:srgbClr val="444444"/>
                </a:solidFill>
                <a:latin typeface="Calibri"/>
                <a:cs typeface="Calibri"/>
              </a:rPr>
              <a:t>under</a:t>
            </a:r>
            <a:r>
              <a:rPr sz="2160" kern="0" spc="-36" dirty="0">
                <a:solidFill>
                  <a:srgbClr val="444444"/>
                </a:solidFill>
                <a:latin typeface="Calibri"/>
                <a:cs typeface="Calibri"/>
              </a:rPr>
              <a:t> </a:t>
            </a:r>
            <a:r>
              <a:rPr sz="2160" kern="0" dirty="0">
                <a:solidFill>
                  <a:srgbClr val="444444"/>
                </a:solidFill>
                <a:latin typeface="Calibri"/>
                <a:cs typeface="Calibri"/>
              </a:rPr>
              <a:t>clause</a:t>
            </a:r>
            <a:r>
              <a:rPr sz="2160" kern="0" spc="-18" dirty="0">
                <a:solidFill>
                  <a:srgbClr val="444444"/>
                </a:solidFill>
                <a:latin typeface="Calibri"/>
                <a:cs typeface="Calibri"/>
              </a:rPr>
              <a:t> </a:t>
            </a:r>
            <a:r>
              <a:rPr sz="2160" kern="0" dirty="0">
                <a:solidFill>
                  <a:srgbClr val="444444"/>
                </a:solidFill>
                <a:latin typeface="Calibri"/>
                <a:cs typeface="Calibri"/>
              </a:rPr>
              <a:t>(</a:t>
            </a:r>
            <a:r>
              <a:rPr sz="2160" i="1" kern="0" dirty="0">
                <a:solidFill>
                  <a:srgbClr val="444444"/>
                </a:solidFill>
                <a:latin typeface="Calibri"/>
                <a:cs typeface="Calibri"/>
              </a:rPr>
              <a:t>da</a:t>
            </a:r>
            <a:r>
              <a:rPr sz="2160" kern="0" dirty="0">
                <a:solidFill>
                  <a:srgbClr val="444444"/>
                </a:solidFill>
                <a:latin typeface="Calibri"/>
                <a:cs typeface="Calibri"/>
              </a:rPr>
              <a:t>),</a:t>
            </a:r>
            <a:r>
              <a:rPr sz="2160" kern="0" spc="-18" dirty="0">
                <a:solidFill>
                  <a:srgbClr val="444444"/>
                </a:solidFill>
                <a:latin typeface="Calibri"/>
                <a:cs typeface="Calibri"/>
              </a:rPr>
              <a:t> </a:t>
            </a:r>
            <a:r>
              <a:rPr sz="2160" kern="0" dirty="0">
                <a:solidFill>
                  <a:srgbClr val="444444"/>
                </a:solidFill>
                <a:latin typeface="Calibri"/>
                <a:cs typeface="Calibri"/>
              </a:rPr>
              <a:t>shall</a:t>
            </a:r>
            <a:r>
              <a:rPr sz="2160" kern="0" spc="-36" dirty="0">
                <a:solidFill>
                  <a:srgbClr val="444444"/>
                </a:solidFill>
                <a:latin typeface="Calibri"/>
                <a:cs typeface="Calibri"/>
              </a:rPr>
              <a:t> </a:t>
            </a:r>
            <a:r>
              <a:rPr sz="2160" kern="0" spc="-30" dirty="0">
                <a:solidFill>
                  <a:srgbClr val="444444"/>
                </a:solidFill>
                <a:latin typeface="Calibri"/>
                <a:cs typeface="Calibri"/>
              </a:rPr>
              <a:t>be </a:t>
            </a:r>
            <a:r>
              <a:rPr sz="2160" kern="0" dirty="0">
                <a:solidFill>
                  <a:srgbClr val="444444"/>
                </a:solidFill>
                <a:latin typeface="Calibri"/>
                <a:cs typeface="Calibri"/>
              </a:rPr>
              <a:t>allowed</a:t>
            </a:r>
            <a:r>
              <a:rPr sz="2160" kern="0" spc="372" dirty="0">
                <a:solidFill>
                  <a:srgbClr val="444444"/>
                </a:solidFill>
                <a:latin typeface="Calibri"/>
                <a:cs typeface="Calibri"/>
              </a:rPr>
              <a:t> </a:t>
            </a:r>
            <a:r>
              <a:rPr sz="2160" kern="0" dirty="0">
                <a:solidFill>
                  <a:srgbClr val="444444"/>
                </a:solidFill>
                <a:latin typeface="Calibri"/>
                <a:cs typeface="Calibri"/>
              </a:rPr>
              <a:t>if</a:t>
            </a:r>
            <a:r>
              <a:rPr sz="2160" kern="0" spc="354" dirty="0">
                <a:solidFill>
                  <a:srgbClr val="444444"/>
                </a:solidFill>
                <a:latin typeface="Calibri"/>
                <a:cs typeface="Calibri"/>
              </a:rPr>
              <a:t> </a:t>
            </a:r>
            <a:r>
              <a:rPr sz="2160" kern="0" dirty="0">
                <a:solidFill>
                  <a:srgbClr val="444444"/>
                </a:solidFill>
                <a:latin typeface="Calibri"/>
                <a:cs typeface="Calibri"/>
              </a:rPr>
              <a:t>such</a:t>
            </a:r>
            <a:r>
              <a:rPr sz="2160" kern="0" spc="372" dirty="0">
                <a:solidFill>
                  <a:srgbClr val="444444"/>
                </a:solidFill>
                <a:latin typeface="Calibri"/>
                <a:cs typeface="Calibri"/>
              </a:rPr>
              <a:t> </a:t>
            </a:r>
            <a:r>
              <a:rPr sz="2160" kern="0" dirty="0">
                <a:solidFill>
                  <a:srgbClr val="444444"/>
                </a:solidFill>
                <a:latin typeface="Calibri"/>
                <a:cs typeface="Calibri"/>
              </a:rPr>
              <a:t>interest</a:t>
            </a:r>
            <a:r>
              <a:rPr sz="2160" kern="0" spc="354" dirty="0">
                <a:solidFill>
                  <a:srgbClr val="444444"/>
                </a:solidFill>
                <a:latin typeface="Calibri"/>
                <a:cs typeface="Calibri"/>
              </a:rPr>
              <a:t> </a:t>
            </a:r>
            <a:r>
              <a:rPr sz="2160" kern="0" dirty="0">
                <a:solidFill>
                  <a:srgbClr val="444444"/>
                </a:solidFill>
                <a:latin typeface="Calibri"/>
                <a:cs typeface="Calibri"/>
              </a:rPr>
              <a:t>has</a:t>
            </a:r>
            <a:r>
              <a:rPr sz="2160" kern="0" spc="360" dirty="0">
                <a:solidFill>
                  <a:srgbClr val="444444"/>
                </a:solidFill>
                <a:latin typeface="Calibri"/>
                <a:cs typeface="Calibri"/>
              </a:rPr>
              <a:t> </a:t>
            </a:r>
            <a:r>
              <a:rPr sz="2160" kern="0" dirty="0">
                <a:solidFill>
                  <a:srgbClr val="444444"/>
                </a:solidFill>
                <a:latin typeface="Calibri"/>
                <a:cs typeface="Calibri"/>
              </a:rPr>
              <a:t>been</a:t>
            </a:r>
            <a:r>
              <a:rPr sz="2160" kern="0" spc="360" dirty="0">
                <a:solidFill>
                  <a:srgbClr val="444444"/>
                </a:solidFill>
                <a:latin typeface="Calibri"/>
                <a:cs typeface="Calibri"/>
              </a:rPr>
              <a:t> </a:t>
            </a:r>
            <a:r>
              <a:rPr sz="2160" kern="0" dirty="0">
                <a:solidFill>
                  <a:srgbClr val="444444"/>
                </a:solidFill>
                <a:latin typeface="Calibri"/>
                <a:cs typeface="Calibri"/>
              </a:rPr>
              <a:t>actually</a:t>
            </a:r>
            <a:r>
              <a:rPr sz="2160" kern="0" spc="354" dirty="0">
                <a:solidFill>
                  <a:srgbClr val="444444"/>
                </a:solidFill>
                <a:latin typeface="Calibri"/>
                <a:cs typeface="Calibri"/>
              </a:rPr>
              <a:t> </a:t>
            </a:r>
            <a:r>
              <a:rPr sz="2160" kern="0" dirty="0">
                <a:solidFill>
                  <a:srgbClr val="444444"/>
                </a:solidFill>
                <a:latin typeface="Calibri"/>
                <a:cs typeface="Calibri"/>
              </a:rPr>
              <a:t>paid</a:t>
            </a:r>
            <a:r>
              <a:rPr sz="2160" kern="0" spc="372" dirty="0">
                <a:solidFill>
                  <a:srgbClr val="444444"/>
                </a:solidFill>
                <a:latin typeface="Calibri"/>
                <a:cs typeface="Calibri"/>
              </a:rPr>
              <a:t> </a:t>
            </a:r>
            <a:r>
              <a:rPr sz="2160" kern="0" dirty="0">
                <a:solidFill>
                  <a:srgbClr val="444444"/>
                </a:solidFill>
                <a:latin typeface="Calibri"/>
                <a:cs typeface="Calibri"/>
              </a:rPr>
              <a:t>and</a:t>
            </a:r>
            <a:r>
              <a:rPr sz="2160" kern="0" spc="360" dirty="0">
                <a:solidFill>
                  <a:srgbClr val="444444"/>
                </a:solidFill>
                <a:latin typeface="Calibri"/>
                <a:cs typeface="Calibri"/>
              </a:rPr>
              <a:t> </a:t>
            </a:r>
            <a:r>
              <a:rPr sz="2160" kern="0" dirty="0">
                <a:solidFill>
                  <a:srgbClr val="444444"/>
                </a:solidFill>
                <a:latin typeface="Calibri"/>
                <a:cs typeface="Calibri"/>
              </a:rPr>
              <a:t>any</a:t>
            </a:r>
            <a:r>
              <a:rPr sz="2160" kern="0" spc="354" dirty="0">
                <a:solidFill>
                  <a:srgbClr val="444444"/>
                </a:solidFill>
                <a:latin typeface="Calibri"/>
                <a:cs typeface="Calibri"/>
              </a:rPr>
              <a:t> </a:t>
            </a:r>
            <a:r>
              <a:rPr sz="2160" kern="0" dirty="0">
                <a:solidFill>
                  <a:srgbClr val="444444"/>
                </a:solidFill>
                <a:latin typeface="Calibri"/>
                <a:cs typeface="Calibri"/>
              </a:rPr>
              <a:t>interest</a:t>
            </a:r>
            <a:r>
              <a:rPr sz="2160" kern="0" spc="354" dirty="0">
                <a:solidFill>
                  <a:srgbClr val="444444"/>
                </a:solidFill>
                <a:latin typeface="Calibri"/>
                <a:cs typeface="Calibri"/>
              </a:rPr>
              <a:t> </a:t>
            </a:r>
            <a:r>
              <a:rPr sz="2160" kern="0" dirty="0">
                <a:solidFill>
                  <a:srgbClr val="444444"/>
                </a:solidFill>
                <a:latin typeface="Calibri"/>
                <a:cs typeface="Calibri"/>
              </a:rPr>
              <a:t>referred</a:t>
            </a:r>
            <a:r>
              <a:rPr sz="2160" kern="0" spc="354" dirty="0">
                <a:solidFill>
                  <a:srgbClr val="444444"/>
                </a:solidFill>
                <a:latin typeface="Calibri"/>
                <a:cs typeface="Calibri"/>
              </a:rPr>
              <a:t> </a:t>
            </a:r>
            <a:r>
              <a:rPr sz="2160" kern="0" dirty="0">
                <a:solidFill>
                  <a:srgbClr val="444444"/>
                </a:solidFill>
                <a:latin typeface="Calibri"/>
                <a:cs typeface="Calibri"/>
              </a:rPr>
              <a:t>to</a:t>
            </a:r>
            <a:r>
              <a:rPr sz="2160" kern="0" spc="360" dirty="0">
                <a:solidFill>
                  <a:srgbClr val="444444"/>
                </a:solidFill>
                <a:latin typeface="Calibri"/>
                <a:cs typeface="Calibri"/>
              </a:rPr>
              <a:t> </a:t>
            </a:r>
            <a:r>
              <a:rPr sz="2160" kern="0" dirty="0">
                <a:solidFill>
                  <a:srgbClr val="444444"/>
                </a:solidFill>
                <a:latin typeface="Calibri"/>
                <a:cs typeface="Calibri"/>
              </a:rPr>
              <a:t>in</a:t>
            </a:r>
            <a:r>
              <a:rPr sz="2160" kern="0" spc="354" dirty="0">
                <a:solidFill>
                  <a:srgbClr val="444444"/>
                </a:solidFill>
                <a:latin typeface="Calibri"/>
                <a:cs typeface="Calibri"/>
              </a:rPr>
              <a:t> </a:t>
            </a:r>
            <a:r>
              <a:rPr sz="2160" kern="0" spc="-24" dirty="0">
                <a:solidFill>
                  <a:srgbClr val="444444"/>
                </a:solidFill>
                <a:latin typeface="Calibri"/>
                <a:cs typeface="Calibri"/>
              </a:rPr>
              <a:t>that </a:t>
            </a:r>
            <a:r>
              <a:rPr sz="2160" kern="0" dirty="0">
                <a:solidFill>
                  <a:srgbClr val="444444"/>
                </a:solidFill>
                <a:latin typeface="Calibri"/>
                <a:cs typeface="Calibri"/>
              </a:rPr>
              <a:t>clause</a:t>
            </a:r>
            <a:r>
              <a:rPr sz="2160" kern="0" spc="78" dirty="0">
                <a:solidFill>
                  <a:srgbClr val="444444"/>
                </a:solidFill>
                <a:latin typeface="Calibri"/>
                <a:cs typeface="Calibri"/>
              </a:rPr>
              <a:t> </a:t>
            </a:r>
            <a:r>
              <a:rPr sz="2160" kern="0" dirty="0">
                <a:solidFill>
                  <a:srgbClr val="444444"/>
                </a:solidFill>
                <a:latin typeface="Calibri"/>
                <a:cs typeface="Calibri"/>
              </a:rPr>
              <a:t>which</a:t>
            </a:r>
            <a:r>
              <a:rPr sz="2160" kern="0" spc="84" dirty="0">
                <a:solidFill>
                  <a:srgbClr val="444444"/>
                </a:solidFill>
                <a:latin typeface="Calibri"/>
                <a:cs typeface="Calibri"/>
              </a:rPr>
              <a:t> </a:t>
            </a:r>
            <a:r>
              <a:rPr sz="2160" kern="0" dirty="0">
                <a:solidFill>
                  <a:srgbClr val="444444"/>
                </a:solidFill>
                <a:latin typeface="Calibri"/>
                <a:cs typeface="Calibri"/>
              </a:rPr>
              <a:t>has</a:t>
            </a:r>
            <a:r>
              <a:rPr sz="2160" kern="0" spc="72" dirty="0">
                <a:solidFill>
                  <a:srgbClr val="444444"/>
                </a:solidFill>
                <a:latin typeface="Calibri"/>
                <a:cs typeface="Calibri"/>
              </a:rPr>
              <a:t> </a:t>
            </a:r>
            <a:r>
              <a:rPr sz="2160" kern="0" dirty="0">
                <a:solidFill>
                  <a:srgbClr val="444444"/>
                </a:solidFill>
                <a:latin typeface="Calibri"/>
                <a:cs typeface="Calibri"/>
              </a:rPr>
              <a:t>been</a:t>
            </a:r>
            <a:r>
              <a:rPr sz="2160" kern="0" spc="90" dirty="0">
                <a:solidFill>
                  <a:srgbClr val="444444"/>
                </a:solidFill>
                <a:latin typeface="Calibri"/>
                <a:cs typeface="Calibri"/>
              </a:rPr>
              <a:t> </a:t>
            </a:r>
            <a:r>
              <a:rPr sz="2160" kern="0" dirty="0">
                <a:solidFill>
                  <a:srgbClr val="444444"/>
                </a:solidFill>
                <a:latin typeface="Calibri"/>
                <a:cs typeface="Calibri"/>
              </a:rPr>
              <a:t>converted</a:t>
            </a:r>
            <a:r>
              <a:rPr sz="2160" kern="0" spc="72" dirty="0">
                <a:solidFill>
                  <a:srgbClr val="444444"/>
                </a:solidFill>
                <a:latin typeface="Calibri"/>
                <a:cs typeface="Calibri"/>
              </a:rPr>
              <a:t> </a:t>
            </a:r>
            <a:r>
              <a:rPr sz="2160" kern="0" dirty="0">
                <a:solidFill>
                  <a:srgbClr val="444444"/>
                </a:solidFill>
                <a:latin typeface="Calibri"/>
                <a:cs typeface="Calibri"/>
              </a:rPr>
              <a:t>into</a:t>
            </a:r>
            <a:r>
              <a:rPr sz="2160" kern="0" spc="84" dirty="0">
                <a:solidFill>
                  <a:srgbClr val="444444"/>
                </a:solidFill>
                <a:latin typeface="Calibri"/>
                <a:cs typeface="Calibri"/>
              </a:rPr>
              <a:t> </a:t>
            </a:r>
            <a:r>
              <a:rPr sz="2160" kern="0" dirty="0">
                <a:solidFill>
                  <a:srgbClr val="444444"/>
                </a:solidFill>
                <a:latin typeface="Calibri"/>
                <a:cs typeface="Calibri"/>
              </a:rPr>
              <a:t>a</a:t>
            </a:r>
            <a:r>
              <a:rPr sz="2160" kern="0" spc="84" dirty="0">
                <a:solidFill>
                  <a:srgbClr val="444444"/>
                </a:solidFill>
                <a:latin typeface="Calibri"/>
                <a:cs typeface="Calibri"/>
              </a:rPr>
              <a:t> </a:t>
            </a:r>
            <a:r>
              <a:rPr sz="2160" kern="0" dirty="0">
                <a:solidFill>
                  <a:srgbClr val="444444"/>
                </a:solidFill>
                <a:latin typeface="Calibri"/>
                <a:cs typeface="Calibri"/>
              </a:rPr>
              <a:t>loan</a:t>
            </a:r>
            <a:r>
              <a:rPr sz="2160" kern="0" spc="84" dirty="0">
                <a:solidFill>
                  <a:srgbClr val="444444"/>
                </a:solidFill>
                <a:latin typeface="Calibri"/>
                <a:cs typeface="Calibri"/>
              </a:rPr>
              <a:t> </a:t>
            </a:r>
            <a:r>
              <a:rPr sz="2160" kern="0" dirty="0">
                <a:solidFill>
                  <a:srgbClr val="444444"/>
                </a:solidFill>
                <a:latin typeface="Calibri"/>
                <a:cs typeface="Calibri"/>
              </a:rPr>
              <a:t>or</a:t>
            </a:r>
            <a:r>
              <a:rPr sz="2160" kern="0" spc="84" dirty="0">
                <a:solidFill>
                  <a:srgbClr val="444444"/>
                </a:solidFill>
                <a:latin typeface="Calibri"/>
                <a:cs typeface="Calibri"/>
              </a:rPr>
              <a:t> </a:t>
            </a:r>
            <a:r>
              <a:rPr sz="2160" kern="0" dirty="0">
                <a:solidFill>
                  <a:srgbClr val="444444"/>
                </a:solidFill>
                <a:latin typeface="Calibri"/>
                <a:cs typeface="Calibri"/>
              </a:rPr>
              <a:t>borrowing</a:t>
            </a:r>
            <a:r>
              <a:rPr sz="2160" kern="0" spc="90" dirty="0">
                <a:solidFill>
                  <a:srgbClr val="444444"/>
                </a:solidFill>
                <a:latin typeface="Calibri"/>
                <a:cs typeface="Calibri"/>
              </a:rPr>
              <a:t> </a:t>
            </a:r>
            <a:r>
              <a:rPr sz="2160" b="1" kern="0" dirty="0">
                <a:solidFill>
                  <a:srgbClr val="444444"/>
                </a:solidFill>
                <a:latin typeface="Calibri"/>
                <a:cs typeface="Calibri"/>
              </a:rPr>
              <a:t>[</a:t>
            </a:r>
            <a:r>
              <a:rPr sz="2160" b="1" i="1" kern="0" dirty="0">
                <a:solidFill>
                  <a:srgbClr val="444444"/>
                </a:solidFill>
                <a:latin typeface="Calibri"/>
                <a:cs typeface="Calibri"/>
              </a:rPr>
              <a:t>or</a:t>
            </a:r>
            <a:r>
              <a:rPr sz="2160" b="1" i="1" kern="0" spc="84" dirty="0">
                <a:solidFill>
                  <a:srgbClr val="444444"/>
                </a:solidFill>
                <a:latin typeface="Calibri"/>
                <a:cs typeface="Calibri"/>
              </a:rPr>
              <a:t> </a:t>
            </a:r>
            <a:r>
              <a:rPr sz="2160" b="1" i="1" kern="0" dirty="0">
                <a:solidFill>
                  <a:srgbClr val="444444"/>
                </a:solidFill>
                <a:latin typeface="Calibri"/>
                <a:cs typeface="Calibri"/>
              </a:rPr>
              <a:t>debenture</a:t>
            </a:r>
            <a:r>
              <a:rPr sz="2160" b="1" i="1" kern="0" spc="72" dirty="0">
                <a:solidFill>
                  <a:srgbClr val="444444"/>
                </a:solidFill>
                <a:latin typeface="Calibri"/>
                <a:cs typeface="Calibri"/>
              </a:rPr>
              <a:t> </a:t>
            </a:r>
            <a:r>
              <a:rPr sz="2160" b="1" i="1" kern="0" dirty="0">
                <a:solidFill>
                  <a:srgbClr val="444444"/>
                </a:solidFill>
                <a:latin typeface="Calibri"/>
                <a:cs typeface="Calibri"/>
              </a:rPr>
              <a:t>or</a:t>
            </a:r>
            <a:r>
              <a:rPr sz="2160" b="1" i="1" kern="0" spc="84" dirty="0">
                <a:solidFill>
                  <a:srgbClr val="444444"/>
                </a:solidFill>
                <a:latin typeface="Calibri"/>
                <a:cs typeface="Calibri"/>
              </a:rPr>
              <a:t> </a:t>
            </a:r>
            <a:r>
              <a:rPr sz="2160" b="1" i="1" kern="0" dirty="0">
                <a:solidFill>
                  <a:srgbClr val="444444"/>
                </a:solidFill>
                <a:latin typeface="Calibri"/>
                <a:cs typeface="Calibri"/>
              </a:rPr>
              <a:t>any</a:t>
            </a:r>
            <a:r>
              <a:rPr sz="2160" b="1" i="1" kern="0" spc="102" dirty="0">
                <a:solidFill>
                  <a:srgbClr val="444444"/>
                </a:solidFill>
                <a:latin typeface="Calibri"/>
                <a:cs typeface="Calibri"/>
              </a:rPr>
              <a:t> </a:t>
            </a:r>
            <a:r>
              <a:rPr sz="2160" b="1" i="1" kern="0" spc="-12" dirty="0">
                <a:solidFill>
                  <a:srgbClr val="444444"/>
                </a:solidFill>
                <a:latin typeface="Calibri"/>
                <a:cs typeface="Calibri"/>
              </a:rPr>
              <a:t>other </a:t>
            </a:r>
            <a:r>
              <a:rPr sz="2160" b="1" i="1" kern="0" dirty="0">
                <a:solidFill>
                  <a:srgbClr val="444444"/>
                </a:solidFill>
                <a:latin typeface="Calibri"/>
                <a:cs typeface="Calibri"/>
              </a:rPr>
              <a:t>instrument</a:t>
            </a:r>
            <a:r>
              <a:rPr sz="2160" b="1" i="1" kern="0" spc="354" dirty="0">
                <a:solidFill>
                  <a:srgbClr val="444444"/>
                </a:solidFill>
                <a:latin typeface="Calibri"/>
                <a:cs typeface="Calibri"/>
              </a:rPr>
              <a:t> </a:t>
            </a:r>
            <a:r>
              <a:rPr sz="2160" b="1" i="1" kern="0" dirty="0">
                <a:solidFill>
                  <a:srgbClr val="444444"/>
                </a:solidFill>
                <a:latin typeface="Calibri"/>
                <a:cs typeface="Calibri"/>
              </a:rPr>
              <a:t>by</a:t>
            </a:r>
            <a:r>
              <a:rPr sz="2160" b="1" i="1" kern="0" spc="366" dirty="0">
                <a:solidFill>
                  <a:srgbClr val="444444"/>
                </a:solidFill>
                <a:latin typeface="Calibri"/>
                <a:cs typeface="Calibri"/>
              </a:rPr>
              <a:t> </a:t>
            </a:r>
            <a:r>
              <a:rPr sz="2160" b="1" i="1" kern="0" dirty="0">
                <a:solidFill>
                  <a:srgbClr val="444444"/>
                </a:solidFill>
                <a:latin typeface="Calibri"/>
                <a:cs typeface="Calibri"/>
              </a:rPr>
              <a:t>which</a:t>
            </a:r>
            <a:r>
              <a:rPr sz="2160" b="1" i="1" kern="0" spc="342" dirty="0">
                <a:solidFill>
                  <a:srgbClr val="444444"/>
                </a:solidFill>
                <a:latin typeface="Calibri"/>
                <a:cs typeface="Calibri"/>
              </a:rPr>
              <a:t> </a:t>
            </a:r>
            <a:r>
              <a:rPr sz="2160" b="1" i="1" kern="0" dirty="0">
                <a:solidFill>
                  <a:srgbClr val="444444"/>
                </a:solidFill>
                <a:latin typeface="Calibri"/>
                <a:cs typeface="Calibri"/>
              </a:rPr>
              <a:t>the</a:t>
            </a:r>
            <a:r>
              <a:rPr sz="2160" b="1" i="1" kern="0" spc="348" dirty="0">
                <a:solidFill>
                  <a:srgbClr val="444444"/>
                </a:solidFill>
                <a:latin typeface="Calibri"/>
                <a:cs typeface="Calibri"/>
              </a:rPr>
              <a:t> </a:t>
            </a:r>
            <a:r>
              <a:rPr sz="2160" b="1" i="1" kern="0" dirty="0">
                <a:solidFill>
                  <a:srgbClr val="444444"/>
                </a:solidFill>
                <a:latin typeface="Calibri"/>
                <a:cs typeface="Calibri"/>
              </a:rPr>
              <a:t>liability</a:t>
            </a:r>
            <a:r>
              <a:rPr sz="2160" b="1" i="1" kern="0" spc="348" dirty="0">
                <a:solidFill>
                  <a:srgbClr val="444444"/>
                </a:solidFill>
                <a:latin typeface="Calibri"/>
                <a:cs typeface="Calibri"/>
              </a:rPr>
              <a:t> </a:t>
            </a:r>
            <a:r>
              <a:rPr sz="2160" b="1" i="1" kern="0" dirty="0">
                <a:solidFill>
                  <a:srgbClr val="444444"/>
                </a:solidFill>
                <a:latin typeface="Calibri"/>
                <a:cs typeface="Calibri"/>
              </a:rPr>
              <a:t>to</a:t>
            </a:r>
            <a:r>
              <a:rPr sz="2160" b="1" i="1" kern="0" spc="360" dirty="0">
                <a:solidFill>
                  <a:srgbClr val="444444"/>
                </a:solidFill>
                <a:latin typeface="Calibri"/>
                <a:cs typeface="Calibri"/>
              </a:rPr>
              <a:t> </a:t>
            </a:r>
            <a:r>
              <a:rPr sz="2160" b="1" i="1" kern="0" dirty="0">
                <a:solidFill>
                  <a:srgbClr val="444444"/>
                </a:solidFill>
                <a:latin typeface="Calibri"/>
                <a:cs typeface="Calibri"/>
              </a:rPr>
              <a:t>pay</a:t>
            </a:r>
            <a:r>
              <a:rPr sz="2160" b="1" i="1" kern="0" spc="366" dirty="0">
                <a:solidFill>
                  <a:srgbClr val="444444"/>
                </a:solidFill>
                <a:latin typeface="Calibri"/>
                <a:cs typeface="Calibri"/>
              </a:rPr>
              <a:t> </a:t>
            </a:r>
            <a:r>
              <a:rPr sz="2160" b="1" i="1" kern="0" dirty="0">
                <a:solidFill>
                  <a:srgbClr val="444444"/>
                </a:solidFill>
                <a:latin typeface="Calibri"/>
                <a:cs typeface="Calibri"/>
              </a:rPr>
              <a:t>is</a:t>
            </a:r>
            <a:r>
              <a:rPr sz="2160" b="1" i="1" kern="0" spc="354" dirty="0">
                <a:solidFill>
                  <a:srgbClr val="444444"/>
                </a:solidFill>
                <a:latin typeface="Calibri"/>
                <a:cs typeface="Calibri"/>
              </a:rPr>
              <a:t> </a:t>
            </a:r>
            <a:r>
              <a:rPr sz="2160" b="1" i="1" kern="0" dirty="0">
                <a:solidFill>
                  <a:srgbClr val="444444"/>
                </a:solidFill>
                <a:latin typeface="Calibri"/>
                <a:cs typeface="Calibri"/>
              </a:rPr>
              <a:t>deferred</a:t>
            </a:r>
            <a:r>
              <a:rPr sz="2160" b="1" i="1" kern="0" spc="372" dirty="0">
                <a:solidFill>
                  <a:srgbClr val="444444"/>
                </a:solidFill>
                <a:latin typeface="Calibri"/>
                <a:cs typeface="Calibri"/>
              </a:rPr>
              <a:t> </a:t>
            </a:r>
            <a:r>
              <a:rPr sz="2160" b="1" i="1" kern="0" dirty="0">
                <a:solidFill>
                  <a:srgbClr val="444444"/>
                </a:solidFill>
                <a:latin typeface="Calibri"/>
                <a:cs typeface="Calibri"/>
              </a:rPr>
              <a:t>to</a:t>
            </a:r>
            <a:r>
              <a:rPr sz="2160" b="1" i="1" kern="0" spc="360" dirty="0">
                <a:solidFill>
                  <a:srgbClr val="444444"/>
                </a:solidFill>
                <a:latin typeface="Calibri"/>
                <a:cs typeface="Calibri"/>
              </a:rPr>
              <a:t> </a:t>
            </a:r>
            <a:r>
              <a:rPr sz="2160" b="1" i="1" kern="0" dirty="0">
                <a:solidFill>
                  <a:srgbClr val="444444"/>
                </a:solidFill>
                <a:latin typeface="Calibri"/>
                <a:cs typeface="Calibri"/>
              </a:rPr>
              <a:t>a</a:t>
            </a:r>
            <a:r>
              <a:rPr sz="2160" b="1" i="1" kern="0" spc="372" dirty="0">
                <a:solidFill>
                  <a:srgbClr val="444444"/>
                </a:solidFill>
                <a:latin typeface="Calibri"/>
                <a:cs typeface="Calibri"/>
              </a:rPr>
              <a:t> </a:t>
            </a:r>
            <a:r>
              <a:rPr sz="2160" b="1" i="1" kern="0" dirty="0">
                <a:solidFill>
                  <a:srgbClr val="444444"/>
                </a:solidFill>
                <a:latin typeface="Calibri"/>
                <a:cs typeface="Calibri"/>
              </a:rPr>
              <a:t>future</a:t>
            </a:r>
            <a:r>
              <a:rPr sz="2160" b="1" i="1" kern="0" spc="360" dirty="0">
                <a:solidFill>
                  <a:srgbClr val="444444"/>
                </a:solidFill>
                <a:latin typeface="Calibri"/>
                <a:cs typeface="Calibri"/>
              </a:rPr>
              <a:t> </a:t>
            </a:r>
            <a:r>
              <a:rPr sz="2160" b="1" i="1" kern="0" dirty="0">
                <a:solidFill>
                  <a:srgbClr val="444444"/>
                </a:solidFill>
                <a:latin typeface="Calibri"/>
                <a:cs typeface="Calibri"/>
              </a:rPr>
              <a:t>date</a:t>
            </a:r>
            <a:r>
              <a:rPr sz="2160" b="1" kern="0" dirty="0">
                <a:solidFill>
                  <a:srgbClr val="444444"/>
                </a:solidFill>
                <a:latin typeface="Calibri"/>
                <a:cs typeface="Calibri"/>
              </a:rPr>
              <a:t>]</a:t>
            </a:r>
            <a:r>
              <a:rPr sz="2160" b="1" kern="0" spc="360" dirty="0">
                <a:solidFill>
                  <a:srgbClr val="444444"/>
                </a:solidFill>
                <a:latin typeface="Calibri"/>
                <a:cs typeface="Calibri"/>
              </a:rPr>
              <a:t> </a:t>
            </a:r>
            <a:r>
              <a:rPr sz="2160" kern="0" dirty="0">
                <a:solidFill>
                  <a:srgbClr val="444444"/>
                </a:solidFill>
                <a:latin typeface="Calibri"/>
                <a:cs typeface="Calibri"/>
              </a:rPr>
              <a:t>shall</a:t>
            </a:r>
            <a:r>
              <a:rPr sz="2160" kern="0" spc="354" dirty="0">
                <a:solidFill>
                  <a:srgbClr val="444444"/>
                </a:solidFill>
                <a:latin typeface="Calibri"/>
                <a:cs typeface="Calibri"/>
              </a:rPr>
              <a:t> </a:t>
            </a:r>
            <a:r>
              <a:rPr sz="2160" kern="0" dirty="0">
                <a:solidFill>
                  <a:srgbClr val="444444"/>
                </a:solidFill>
                <a:latin typeface="Calibri"/>
                <a:cs typeface="Calibri"/>
              </a:rPr>
              <a:t>not</a:t>
            </a:r>
            <a:r>
              <a:rPr sz="2160" kern="0" spc="354" dirty="0">
                <a:solidFill>
                  <a:srgbClr val="444444"/>
                </a:solidFill>
                <a:latin typeface="Calibri"/>
                <a:cs typeface="Calibri"/>
              </a:rPr>
              <a:t> </a:t>
            </a:r>
            <a:r>
              <a:rPr sz="2160" kern="0" spc="-30" dirty="0">
                <a:solidFill>
                  <a:srgbClr val="444444"/>
                </a:solidFill>
                <a:latin typeface="Calibri"/>
                <a:cs typeface="Calibri"/>
              </a:rPr>
              <a:t>be </a:t>
            </a:r>
            <a:r>
              <a:rPr sz="2160" kern="0" dirty="0">
                <a:solidFill>
                  <a:srgbClr val="444444"/>
                </a:solidFill>
                <a:latin typeface="Calibri"/>
                <a:cs typeface="Calibri"/>
              </a:rPr>
              <a:t>deemed</a:t>
            </a:r>
            <a:r>
              <a:rPr sz="2160" kern="0" spc="-54" dirty="0">
                <a:solidFill>
                  <a:srgbClr val="444444"/>
                </a:solidFill>
                <a:latin typeface="Calibri"/>
                <a:cs typeface="Calibri"/>
              </a:rPr>
              <a:t> </a:t>
            </a:r>
            <a:r>
              <a:rPr sz="2160" kern="0" dirty="0">
                <a:solidFill>
                  <a:srgbClr val="444444"/>
                </a:solidFill>
                <a:latin typeface="Calibri"/>
                <a:cs typeface="Calibri"/>
              </a:rPr>
              <a:t>to</a:t>
            </a:r>
            <a:r>
              <a:rPr sz="2160" kern="0" spc="-42" dirty="0">
                <a:solidFill>
                  <a:srgbClr val="444444"/>
                </a:solidFill>
                <a:latin typeface="Calibri"/>
                <a:cs typeface="Calibri"/>
              </a:rPr>
              <a:t> </a:t>
            </a:r>
            <a:r>
              <a:rPr sz="2160" kern="0" dirty="0">
                <a:solidFill>
                  <a:srgbClr val="444444"/>
                </a:solidFill>
                <a:latin typeface="Calibri"/>
                <a:cs typeface="Calibri"/>
              </a:rPr>
              <a:t>have</a:t>
            </a:r>
            <a:r>
              <a:rPr sz="2160" kern="0" spc="-60" dirty="0">
                <a:solidFill>
                  <a:srgbClr val="444444"/>
                </a:solidFill>
                <a:latin typeface="Calibri"/>
                <a:cs typeface="Calibri"/>
              </a:rPr>
              <a:t> </a:t>
            </a:r>
            <a:r>
              <a:rPr sz="2160" kern="0" dirty="0">
                <a:solidFill>
                  <a:srgbClr val="444444"/>
                </a:solidFill>
                <a:latin typeface="Calibri"/>
                <a:cs typeface="Calibri"/>
              </a:rPr>
              <a:t>been</a:t>
            </a:r>
            <a:r>
              <a:rPr sz="2160" kern="0" spc="-48" dirty="0">
                <a:solidFill>
                  <a:srgbClr val="444444"/>
                </a:solidFill>
                <a:latin typeface="Calibri"/>
                <a:cs typeface="Calibri"/>
              </a:rPr>
              <a:t> </a:t>
            </a:r>
            <a:r>
              <a:rPr sz="2160" kern="0" dirty="0">
                <a:solidFill>
                  <a:srgbClr val="444444"/>
                </a:solidFill>
                <a:latin typeface="Calibri"/>
                <a:cs typeface="Calibri"/>
              </a:rPr>
              <a:t>actually</a:t>
            </a:r>
            <a:r>
              <a:rPr sz="2160" kern="0" spc="-24" dirty="0">
                <a:solidFill>
                  <a:srgbClr val="444444"/>
                </a:solidFill>
                <a:latin typeface="Calibri"/>
                <a:cs typeface="Calibri"/>
              </a:rPr>
              <a:t> </a:t>
            </a:r>
            <a:r>
              <a:rPr sz="2160" kern="0" spc="-12" dirty="0">
                <a:solidFill>
                  <a:srgbClr val="444444"/>
                </a:solidFill>
                <a:latin typeface="Calibri"/>
                <a:cs typeface="Calibri"/>
              </a:rPr>
              <a:t>paid.</a:t>
            </a:r>
            <a:endParaRPr sz="2160" kern="0">
              <a:solidFill>
                <a:sysClr val="windowText" lastClr="000000"/>
              </a:solidFill>
              <a:latin typeface="Calibri"/>
              <a:cs typeface="Calibri"/>
            </a:endParaRPr>
          </a:p>
          <a:p>
            <a:pPr marL="339090" marR="6096" indent="-324612" algn="just" defTabSz="1097280">
              <a:spcBef>
                <a:spcPts val="1440"/>
              </a:spcBef>
              <a:buSzPct val="58333"/>
              <a:buFont typeface="Wingdings"/>
              <a:buChar char=""/>
              <a:tabLst>
                <a:tab pos="339090" algn="l"/>
                <a:tab pos="341376" algn="l"/>
              </a:tabLst>
            </a:pPr>
            <a:r>
              <a:rPr sz="2160" kern="0" dirty="0">
                <a:solidFill>
                  <a:sysClr val="windowText" lastClr="000000"/>
                </a:solidFill>
                <a:latin typeface="Calibri"/>
                <a:cs typeface="Calibri"/>
              </a:rPr>
              <a:t>	Provisions</a:t>
            </a:r>
            <a:r>
              <a:rPr sz="2160" kern="0" spc="420"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402" dirty="0">
                <a:solidFill>
                  <a:sysClr val="windowText" lastClr="000000"/>
                </a:solidFill>
                <a:latin typeface="Calibri"/>
                <a:cs typeface="Calibri"/>
              </a:rPr>
              <a:t> </a:t>
            </a:r>
            <a:r>
              <a:rPr sz="2160" kern="0" dirty="0">
                <a:solidFill>
                  <a:sysClr val="windowText" lastClr="000000"/>
                </a:solidFill>
                <a:latin typeface="Calibri"/>
                <a:cs typeface="Calibri"/>
              </a:rPr>
              <a:t>section</a:t>
            </a:r>
            <a:r>
              <a:rPr sz="2160" kern="0" spc="414" dirty="0">
                <a:solidFill>
                  <a:sysClr val="windowText" lastClr="000000"/>
                </a:solidFill>
                <a:latin typeface="Calibri"/>
                <a:cs typeface="Calibri"/>
              </a:rPr>
              <a:t> </a:t>
            </a:r>
            <a:r>
              <a:rPr sz="2160" kern="0" dirty="0">
                <a:solidFill>
                  <a:sysClr val="windowText" lastClr="000000"/>
                </a:solidFill>
                <a:latin typeface="Calibri"/>
                <a:cs typeface="Calibri"/>
              </a:rPr>
              <a:t>43B</a:t>
            </a:r>
            <a:r>
              <a:rPr sz="2160" kern="0" spc="408" dirty="0">
                <a:solidFill>
                  <a:sysClr val="windowText" lastClr="000000"/>
                </a:solidFill>
                <a:latin typeface="Calibri"/>
                <a:cs typeface="Calibri"/>
              </a:rPr>
              <a:t> </a:t>
            </a:r>
            <a:r>
              <a:rPr sz="2160" kern="0" dirty="0">
                <a:solidFill>
                  <a:sysClr val="windowText" lastClr="000000"/>
                </a:solidFill>
                <a:latin typeface="Calibri"/>
                <a:cs typeface="Calibri"/>
              </a:rPr>
              <a:t>are</a:t>
            </a:r>
            <a:r>
              <a:rPr sz="2160" kern="0" spc="408" dirty="0">
                <a:solidFill>
                  <a:sysClr val="windowText" lastClr="000000"/>
                </a:solidFill>
                <a:latin typeface="Calibri"/>
                <a:cs typeface="Calibri"/>
              </a:rPr>
              <a:t> </a:t>
            </a:r>
            <a:r>
              <a:rPr sz="2160" kern="0" dirty="0">
                <a:solidFill>
                  <a:sysClr val="windowText" lastClr="000000"/>
                </a:solidFill>
                <a:latin typeface="Calibri"/>
                <a:cs typeface="Calibri"/>
              </a:rPr>
              <a:t>also</a:t>
            </a:r>
            <a:r>
              <a:rPr sz="2160" kern="0" spc="402" dirty="0">
                <a:solidFill>
                  <a:sysClr val="windowText" lastClr="000000"/>
                </a:solidFill>
                <a:latin typeface="Calibri"/>
                <a:cs typeface="Calibri"/>
              </a:rPr>
              <a:t> </a:t>
            </a:r>
            <a:r>
              <a:rPr sz="2160" kern="0" dirty="0">
                <a:solidFill>
                  <a:sysClr val="windowText" lastClr="000000"/>
                </a:solidFill>
                <a:latin typeface="Calibri"/>
                <a:cs typeface="Calibri"/>
              </a:rPr>
              <a:t>applicable</a:t>
            </a:r>
            <a:r>
              <a:rPr sz="2160" kern="0" spc="408" dirty="0">
                <a:solidFill>
                  <a:sysClr val="windowText" lastClr="000000"/>
                </a:solidFill>
                <a:latin typeface="Calibri"/>
                <a:cs typeface="Calibri"/>
              </a:rPr>
              <a:t> </a:t>
            </a:r>
            <a:r>
              <a:rPr sz="2160" kern="0" dirty="0">
                <a:solidFill>
                  <a:sysClr val="windowText" lastClr="000000"/>
                </a:solidFill>
                <a:latin typeface="Calibri"/>
                <a:cs typeface="Calibri"/>
              </a:rPr>
              <a:t>to</a:t>
            </a:r>
            <a:r>
              <a:rPr sz="2160" kern="0" spc="414" dirty="0">
                <a:solidFill>
                  <a:sysClr val="windowText" lastClr="000000"/>
                </a:solidFill>
                <a:latin typeface="Calibri"/>
                <a:cs typeface="Calibri"/>
              </a:rPr>
              <a:t> </a:t>
            </a:r>
            <a:r>
              <a:rPr sz="2160" kern="0" dirty="0">
                <a:solidFill>
                  <a:sysClr val="windowText" lastClr="000000"/>
                </a:solidFill>
                <a:latin typeface="Calibri"/>
                <a:cs typeface="Calibri"/>
              </a:rPr>
              <a:t>interest</a:t>
            </a:r>
            <a:r>
              <a:rPr sz="2160" kern="0" spc="408" dirty="0">
                <a:solidFill>
                  <a:sysClr val="windowText" lastClr="000000"/>
                </a:solidFill>
                <a:latin typeface="Calibri"/>
                <a:cs typeface="Calibri"/>
              </a:rPr>
              <a:t> </a:t>
            </a:r>
            <a:r>
              <a:rPr sz="2160" kern="0" dirty="0">
                <a:solidFill>
                  <a:sysClr val="windowText" lastClr="000000"/>
                </a:solidFill>
                <a:latin typeface="Calibri"/>
                <a:cs typeface="Calibri"/>
              </a:rPr>
              <a:t>on</a:t>
            </a:r>
            <a:r>
              <a:rPr sz="2160" kern="0" spc="420" dirty="0">
                <a:solidFill>
                  <a:sysClr val="windowText" lastClr="000000"/>
                </a:solidFill>
                <a:latin typeface="Calibri"/>
                <a:cs typeface="Calibri"/>
              </a:rPr>
              <a:t> </a:t>
            </a:r>
            <a:r>
              <a:rPr sz="2160" kern="0" dirty="0">
                <a:solidFill>
                  <a:sysClr val="windowText" lastClr="000000"/>
                </a:solidFill>
                <a:latin typeface="Calibri"/>
                <a:cs typeface="Calibri"/>
              </a:rPr>
              <a:t>any</a:t>
            </a:r>
            <a:r>
              <a:rPr sz="2160" kern="0" spc="414" dirty="0">
                <a:solidFill>
                  <a:sysClr val="windowText" lastClr="000000"/>
                </a:solidFill>
                <a:latin typeface="Calibri"/>
                <a:cs typeface="Calibri"/>
              </a:rPr>
              <a:t> </a:t>
            </a:r>
            <a:r>
              <a:rPr sz="2160" kern="0" dirty="0">
                <a:solidFill>
                  <a:sysClr val="windowText" lastClr="000000"/>
                </a:solidFill>
                <a:latin typeface="Calibri"/>
                <a:cs typeface="Calibri"/>
              </a:rPr>
              <a:t>loan</a:t>
            </a:r>
            <a:r>
              <a:rPr sz="2160" kern="0" spc="420" dirty="0">
                <a:solidFill>
                  <a:sysClr val="windowText" lastClr="000000"/>
                </a:solidFill>
                <a:latin typeface="Calibri"/>
                <a:cs typeface="Calibri"/>
              </a:rPr>
              <a:t> </a:t>
            </a:r>
            <a:r>
              <a:rPr sz="2160" kern="0" dirty="0">
                <a:solidFill>
                  <a:sysClr val="windowText" lastClr="000000"/>
                </a:solidFill>
                <a:latin typeface="Calibri"/>
                <a:cs typeface="Calibri"/>
              </a:rPr>
              <a:t>or</a:t>
            </a:r>
            <a:r>
              <a:rPr sz="2160" kern="0" spc="396" dirty="0">
                <a:solidFill>
                  <a:sysClr val="windowText" lastClr="000000"/>
                </a:solidFill>
                <a:latin typeface="Calibri"/>
                <a:cs typeface="Calibri"/>
              </a:rPr>
              <a:t> </a:t>
            </a:r>
            <a:r>
              <a:rPr sz="2160" kern="0" spc="-12" dirty="0">
                <a:solidFill>
                  <a:sysClr val="windowText" lastClr="000000"/>
                </a:solidFill>
                <a:latin typeface="Calibri"/>
                <a:cs typeface="Calibri"/>
              </a:rPr>
              <a:t>borrowing </a:t>
            </a:r>
            <a:r>
              <a:rPr sz="2160" kern="0" dirty="0">
                <a:solidFill>
                  <a:sysClr val="windowText" lastClr="000000"/>
                </a:solidFill>
                <a:latin typeface="Calibri"/>
                <a:cs typeface="Calibri"/>
              </a:rPr>
              <a:t>from</a:t>
            </a:r>
            <a:r>
              <a:rPr sz="2160" kern="0" spc="132" dirty="0">
                <a:solidFill>
                  <a:sysClr val="windowText" lastClr="000000"/>
                </a:solidFill>
                <a:latin typeface="Calibri"/>
                <a:cs typeface="Calibri"/>
              </a:rPr>
              <a:t> </a:t>
            </a:r>
            <a:r>
              <a:rPr sz="2160" kern="0" dirty="0">
                <a:solidFill>
                  <a:sysClr val="windowText" lastClr="000000"/>
                </a:solidFill>
                <a:latin typeface="Calibri"/>
                <a:cs typeface="Calibri"/>
              </a:rPr>
              <a:t>such</a:t>
            </a:r>
            <a:r>
              <a:rPr sz="2160" kern="0" spc="137" dirty="0">
                <a:solidFill>
                  <a:sysClr val="windowText" lastClr="000000"/>
                </a:solidFill>
                <a:latin typeface="Calibri"/>
                <a:cs typeface="Calibri"/>
              </a:rPr>
              <a:t> </a:t>
            </a:r>
            <a:r>
              <a:rPr sz="2160" kern="0" dirty="0">
                <a:solidFill>
                  <a:sysClr val="windowText" lastClr="000000"/>
                </a:solidFill>
                <a:latin typeface="Calibri"/>
                <a:cs typeface="Calibri"/>
              </a:rPr>
              <a:t>class</a:t>
            </a:r>
            <a:r>
              <a:rPr sz="2160" kern="0" spc="126"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137" dirty="0">
                <a:solidFill>
                  <a:sysClr val="windowText" lastClr="000000"/>
                </a:solidFill>
                <a:latin typeface="Calibri"/>
                <a:cs typeface="Calibri"/>
              </a:rPr>
              <a:t> </a:t>
            </a:r>
            <a:r>
              <a:rPr sz="2160" kern="0" dirty="0">
                <a:solidFill>
                  <a:sysClr val="windowText" lastClr="000000"/>
                </a:solidFill>
                <a:latin typeface="Calibri"/>
                <a:cs typeface="Calibri"/>
              </a:rPr>
              <a:t>non-banking</a:t>
            </a:r>
            <a:r>
              <a:rPr sz="2160" kern="0" spc="120" dirty="0">
                <a:solidFill>
                  <a:sysClr val="windowText" lastClr="000000"/>
                </a:solidFill>
                <a:latin typeface="Calibri"/>
                <a:cs typeface="Calibri"/>
              </a:rPr>
              <a:t> </a:t>
            </a:r>
            <a:r>
              <a:rPr sz="2160" kern="0" dirty="0">
                <a:solidFill>
                  <a:sysClr val="windowText" lastClr="000000"/>
                </a:solidFill>
                <a:latin typeface="Calibri"/>
                <a:cs typeface="Calibri"/>
              </a:rPr>
              <a:t>financial</a:t>
            </a:r>
            <a:r>
              <a:rPr sz="2160" kern="0" spc="132" dirty="0">
                <a:solidFill>
                  <a:sysClr val="windowText" lastClr="000000"/>
                </a:solidFill>
                <a:latin typeface="Calibri"/>
                <a:cs typeface="Calibri"/>
              </a:rPr>
              <a:t> </a:t>
            </a:r>
            <a:r>
              <a:rPr sz="2160" kern="0" dirty="0">
                <a:solidFill>
                  <a:sysClr val="windowText" lastClr="000000"/>
                </a:solidFill>
                <a:latin typeface="Calibri"/>
                <a:cs typeface="Calibri"/>
              </a:rPr>
              <a:t>companies</a:t>
            </a:r>
            <a:r>
              <a:rPr sz="2160" kern="0" spc="132" dirty="0">
                <a:solidFill>
                  <a:sysClr val="windowText" lastClr="000000"/>
                </a:solidFill>
                <a:latin typeface="Calibri"/>
                <a:cs typeface="Calibri"/>
              </a:rPr>
              <a:t> </a:t>
            </a:r>
            <a:r>
              <a:rPr sz="2160" kern="0" dirty="0">
                <a:solidFill>
                  <a:sysClr val="windowText" lastClr="000000"/>
                </a:solidFill>
                <a:latin typeface="Calibri"/>
                <a:cs typeface="Calibri"/>
              </a:rPr>
              <a:t>as</a:t>
            </a:r>
            <a:r>
              <a:rPr sz="2160" kern="0" spc="144" dirty="0">
                <a:solidFill>
                  <a:sysClr val="windowText" lastClr="000000"/>
                </a:solidFill>
                <a:latin typeface="Calibri"/>
                <a:cs typeface="Calibri"/>
              </a:rPr>
              <a:t> </a:t>
            </a:r>
            <a:r>
              <a:rPr sz="2160" kern="0" dirty="0">
                <a:solidFill>
                  <a:sysClr val="windowText" lastClr="000000"/>
                </a:solidFill>
                <a:latin typeface="Calibri"/>
                <a:cs typeface="Calibri"/>
              </a:rPr>
              <a:t>may</a:t>
            </a:r>
            <a:r>
              <a:rPr sz="2160" kern="0" spc="137" dirty="0">
                <a:solidFill>
                  <a:sysClr val="windowText" lastClr="000000"/>
                </a:solidFill>
                <a:latin typeface="Calibri"/>
                <a:cs typeface="Calibri"/>
              </a:rPr>
              <a:t> </a:t>
            </a:r>
            <a:r>
              <a:rPr sz="2160" kern="0" dirty="0">
                <a:solidFill>
                  <a:sysClr val="windowText" lastClr="000000"/>
                </a:solidFill>
                <a:latin typeface="Calibri"/>
                <a:cs typeface="Calibri"/>
              </a:rPr>
              <a:t>be</a:t>
            </a:r>
            <a:r>
              <a:rPr sz="2160" kern="0" spc="137" dirty="0">
                <a:solidFill>
                  <a:sysClr val="windowText" lastClr="000000"/>
                </a:solidFill>
                <a:latin typeface="Calibri"/>
                <a:cs typeface="Calibri"/>
              </a:rPr>
              <a:t> </a:t>
            </a:r>
            <a:r>
              <a:rPr sz="2160" kern="0" dirty="0">
                <a:solidFill>
                  <a:sysClr val="windowText" lastClr="000000"/>
                </a:solidFill>
                <a:latin typeface="Calibri"/>
                <a:cs typeface="Calibri"/>
              </a:rPr>
              <a:t>notified</a:t>
            </a:r>
            <a:r>
              <a:rPr sz="2160" kern="0" spc="137" dirty="0">
                <a:solidFill>
                  <a:sysClr val="windowText" lastClr="000000"/>
                </a:solidFill>
                <a:latin typeface="Calibri"/>
                <a:cs typeface="Calibri"/>
              </a:rPr>
              <a:t> </a:t>
            </a:r>
            <a:r>
              <a:rPr sz="2160" kern="0" dirty="0">
                <a:solidFill>
                  <a:sysClr val="windowText" lastClr="000000"/>
                </a:solidFill>
                <a:latin typeface="Calibri"/>
                <a:cs typeface="Calibri"/>
              </a:rPr>
              <a:t>by</a:t>
            </a:r>
            <a:r>
              <a:rPr sz="2160" kern="0" spc="137" dirty="0">
                <a:solidFill>
                  <a:sysClr val="windowText" lastClr="000000"/>
                </a:solidFill>
                <a:latin typeface="Calibri"/>
                <a:cs typeface="Calibri"/>
              </a:rPr>
              <a:t> </a:t>
            </a:r>
            <a:r>
              <a:rPr sz="2160" kern="0" dirty="0">
                <a:solidFill>
                  <a:sysClr val="windowText" lastClr="000000"/>
                </a:solidFill>
                <a:latin typeface="Calibri"/>
                <a:cs typeface="Calibri"/>
              </a:rPr>
              <a:t>the</a:t>
            </a:r>
            <a:r>
              <a:rPr sz="2160" kern="0" spc="132" dirty="0">
                <a:solidFill>
                  <a:sysClr val="windowText" lastClr="000000"/>
                </a:solidFill>
                <a:latin typeface="Calibri"/>
                <a:cs typeface="Calibri"/>
              </a:rPr>
              <a:t> </a:t>
            </a:r>
            <a:r>
              <a:rPr sz="2160" kern="0" spc="-12" dirty="0">
                <a:solidFill>
                  <a:sysClr val="windowText" lastClr="000000"/>
                </a:solidFill>
                <a:latin typeface="Calibri"/>
                <a:cs typeface="Calibri"/>
              </a:rPr>
              <a:t>Central </a:t>
            </a:r>
            <a:r>
              <a:rPr sz="2160" kern="0" dirty="0">
                <a:solidFill>
                  <a:sysClr val="windowText" lastClr="000000"/>
                </a:solidFill>
                <a:latin typeface="Calibri"/>
                <a:cs typeface="Calibri"/>
              </a:rPr>
              <a:t>Government</a:t>
            </a:r>
            <a:r>
              <a:rPr sz="2160" kern="0" spc="245" dirty="0">
                <a:solidFill>
                  <a:sysClr val="windowText" lastClr="000000"/>
                </a:solidFill>
                <a:latin typeface="Calibri"/>
                <a:cs typeface="Calibri"/>
              </a:rPr>
              <a:t> </a:t>
            </a:r>
            <a:r>
              <a:rPr sz="2160" kern="0" dirty="0">
                <a:solidFill>
                  <a:sysClr val="windowText" lastClr="000000"/>
                </a:solidFill>
                <a:latin typeface="Calibri"/>
                <a:cs typeface="Calibri"/>
              </a:rPr>
              <a:t>in</a:t>
            </a:r>
            <a:r>
              <a:rPr sz="2160" kern="0" spc="264" dirty="0">
                <a:solidFill>
                  <a:sysClr val="windowText" lastClr="000000"/>
                </a:solidFill>
                <a:latin typeface="Calibri"/>
                <a:cs typeface="Calibri"/>
              </a:rPr>
              <a:t> </a:t>
            </a:r>
            <a:r>
              <a:rPr sz="2160" kern="0" dirty="0">
                <a:solidFill>
                  <a:sysClr val="windowText" lastClr="000000"/>
                </a:solidFill>
                <a:latin typeface="Calibri"/>
                <a:cs typeface="Calibri"/>
              </a:rPr>
              <a:t>the</a:t>
            </a:r>
            <a:r>
              <a:rPr sz="2160" kern="0" spc="264" dirty="0">
                <a:solidFill>
                  <a:sysClr val="windowText" lastClr="000000"/>
                </a:solidFill>
                <a:latin typeface="Calibri"/>
                <a:cs typeface="Calibri"/>
              </a:rPr>
              <a:t> </a:t>
            </a:r>
            <a:r>
              <a:rPr sz="2160" kern="0" dirty="0">
                <a:solidFill>
                  <a:sysClr val="windowText" lastClr="000000"/>
                </a:solidFill>
                <a:latin typeface="Calibri"/>
                <a:cs typeface="Calibri"/>
              </a:rPr>
              <a:t>Official</a:t>
            </a:r>
            <a:r>
              <a:rPr sz="2160" kern="0" spc="234" dirty="0">
                <a:solidFill>
                  <a:sysClr val="windowText" lastClr="000000"/>
                </a:solidFill>
                <a:latin typeface="Calibri"/>
                <a:cs typeface="Calibri"/>
              </a:rPr>
              <a:t> </a:t>
            </a:r>
            <a:r>
              <a:rPr sz="2160" kern="0" dirty="0">
                <a:solidFill>
                  <a:sysClr val="windowText" lastClr="000000"/>
                </a:solidFill>
                <a:latin typeface="Calibri"/>
                <a:cs typeface="Calibri"/>
              </a:rPr>
              <a:t>Gazette</a:t>
            </a:r>
            <a:r>
              <a:rPr sz="2160" kern="0" spc="264" dirty="0">
                <a:solidFill>
                  <a:sysClr val="windowText" lastClr="000000"/>
                </a:solidFill>
                <a:latin typeface="Calibri"/>
                <a:cs typeface="Calibri"/>
              </a:rPr>
              <a:t> </a:t>
            </a:r>
            <a:r>
              <a:rPr sz="2160" kern="0" dirty="0">
                <a:solidFill>
                  <a:sysClr val="windowText" lastClr="000000"/>
                </a:solidFill>
                <a:latin typeface="Calibri"/>
                <a:cs typeface="Calibri"/>
              </a:rPr>
              <a:t>in</a:t>
            </a:r>
            <a:r>
              <a:rPr sz="2160" kern="0" spc="264" dirty="0">
                <a:solidFill>
                  <a:sysClr val="windowText" lastClr="000000"/>
                </a:solidFill>
                <a:latin typeface="Calibri"/>
                <a:cs typeface="Calibri"/>
              </a:rPr>
              <a:t> </a:t>
            </a:r>
            <a:r>
              <a:rPr sz="2160" kern="0" dirty="0">
                <a:solidFill>
                  <a:sysClr val="windowText" lastClr="000000"/>
                </a:solidFill>
                <a:latin typeface="Calibri"/>
                <a:cs typeface="Calibri"/>
              </a:rPr>
              <a:t>this</a:t>
            </a:r>
            <a:r>
              <a:rPr sz="2160" kern="0" spc="264" dirty="0">
                <a:solidFill>
                  <a:sysClr val="windowText" lastClr="000000"/>
                </a:solidFill>
                <a:latin typeface="Calibri"/>
                <a:cs typeface="Calibri"/>
              </a:rPr>
              <a:t> </a:t>
            </a:r>
            <a:r>
              <a:rPr sz="2160" kern="0" dirty="0">
                <a:solidFill>
                  <a:sysClr val="windowText" lastClr="000000"/>
                </a:solidFill>
                <a:latin typeface="Calibri"/>
                <a:cs typeface="Calibri"/>
              </a:rPr>
              <a:t>behalf</a:t>
            </a:r>
            <a:r>
              <a:rPr sz="2160" kern="0" spc="264" dirty="0">
                <a:solidFill>
                  <a:sysClr val="windowText" lastClr="000000"/>
                </a:solidFill>
                <a:latin typeface="Calibri"/>
                <a:cs typeface="Calibri"/>
              </a:rPr>
              <a:t> </a:t>
            </a:r>
            <a:r>
              <a:rPr sz="2160" kern="0" dirty="0">
                <a:solidFill>
                  <a:sysClr val="windowText" lastClr="000000"/>
                </a:solidFill>
                <a:latin typeface="Calibri"/>
                <a:cs typeface="Calibri"/>
              </a:rPr>
              <a:t>(applicable</a:t>
            </a:r>
            <a:r>
              <a:rPr sz="2160" kern="0" spc="264" dirty="0">
                <a:solidFill>
                  <a:sysClr val="windowText" lastClr="000000"/>
                </a:solidFill>
                <a:latin typeface="Calibri"/>
                <a:cs typeface="Calibri"/>
              </a:rPr>
              <a:t> </a:t>
            </a:r>
            <a:r>
              <a:rPr sz="2160" kern="0" dirty="0">
                <a:solidFill>
                  <a:sysClr val="windowText" lastClr="000000"/>
                </a:solidFill>
                <a:latin typeface="Calibri"/>
                <a:cs typeface="Calibri"/>
              </a:rPr>
              <a:t>w.e.f.</a:t>
            </a:r>
            <a:r>
              <a:rPr sz="2160" kern="0" spc="264" dirty="0">
                <a:solidFill>
                  <a:sysClr val="windowText" lastClr="000000"/>
                </a:solidFill>
                <a:latin typeface="Calibri"/>
                <a:cs typeface="Calibri"/>
              </a:rPr>
              <a:t> </a:t>
            </a:r>
            <a:r>
              <a:rPr sz="2160" kern="0" dirty="0">
                <a:solidFill>
                  <a:sysClr val="windowText" lastClr="000000"/>
                </a:solidFill>
                <a:latin typeface="Calibri"/>
                <a:cs typeface="Calibri"/>
              </a:rPr>
              <a:t>AY</a:t>
            </a:r>
            <a:r>
              <a:rPr sz="2160" kern="0" spc="258" dirty="0">
                <a:solidFill>
                  <a:sysClr val="windowText" lastClr="000000"/>
                </a:solidFill>
                <a:latin typeface="Calibri"/>
                <a:cs typeface="Calibri"/>
              </a:rPr>
              <a:t> </a:t>
            </a:r>
            <a:r>
              <a:rPr sz="2160" kern="0" dirty="0">
                <a:solidFill>
                  <a:sysClr val="windowText" lastClr="000000"/>
                </a:solidFill>
                <a:latin typeface="Calibri"/>
                <a:cs typeface="Calibri"/>
              </a:rPr>
              <a:t>2024-25)</a:t>
            </a:r>
            <a:r>
              <a:rPr sz="2160" kern="0" spc="245" dirty="0">
                <a:solidFill>
                  <a:sysClr val="windowText" lastClr="000000"/>
                </a:solidFill>
                <a:latin typeface="Calibri"/>
                <a:cs typeface="Calibri"/>
              </a:rPr>
              <a:t> </a:t>
            </a:r>
            <a:r>
              <a:rPr sz="2160" kern="0" dirty="0">
                <a:solidFill>
                  <a:sysClr val="windowText" lastClr="000000"/>
                </a:solidFill>
                <a:latin typeface="Calibri"/>
                <a:cs typeface="Calibri"/>
              </a:rPr>
              <a:t>or</a:t>
            </a:r>
            <a:r>
              <a:rPr sz="2160" kern="0" spc="252" dirty="0">
                <a:solidFill>
                  <a:sysClr val="windowText" lastClr="000000"/>
                </a:solidFill>
                <a:latin typeface="Calibri"/>
                <a:cs typeface="Calibri"/>
              </a:rPr>
              <a:t> </a:t>
            </a:r>
            <a:r>
              <a:rPr sz="2160" kern="0" spc="-60" dirty="0">
                <a:solidFill>
                  <a:sysClr val="windowText" lastClr="000000"/>
                </a:solidFill>
                <a:latin typeface="Calibri"/>
                <a:cs typeface="Calibri"/>
              </a:rPr>
              <a:t>a </a:t>
            </a:r>
            <a:r>
              <a:rPr sz="2160" kern="0" dirty="0">
                <a:solidFill>
                  <a:sysClr val="windowText" lastClr="000000"/>
                </a:solidFill>
                <a:latin typeface="Calibri"/>
                <a:cs typeface="Calibri"/>
              </a:rPr>
              <a:t>deposit</a:t>
            </a:r>
            <a:r>
              <a:rPr sz="2160" kern="0" spc="245" dirty="0">
                <a:solidFill>
                  <a:sysClr val="windowText" lastClr="000000"/>
                </a:solidFill>
                <a:latin typeface="Calibri"/>
                <a:cs typeface="Calibri"/>
              </a:rPr>
              <a:t> </a:t>
            </a:r>
            <a:r>
              <a:rPr sz="2160" kern="0" dirty="0">
                <a:solidFill>
                  <a:sysClr val="windowText" lastClr="000000"/>
                </a:solidFill>
                <a:latin typeface="Calibri"/>
                <a:cs typeface="Calibri"/>
              </a:rPr>
              <a:t>taking</a:t>
            </a:r>
            <a:r>
              <a:rPr sz="2160" kern="0" spc="264" dirty="0">
                <a:solidFill>
                  <a:sysClr val="windowText" lastClr="000000"/>
                </a:solidFill>
                <a:latin typeface="Calibri"/>
                <a:cs typeface="Calibri"/>
              </a:rPr>
              <a:t> </a:t>
            </a:r>
            <a:r>
              <a:rPr sz="2160" kern="0" dirty="0">
                <a:solidFill>
                  <a:sysClr val="windowText" lastClr="000000"/>
                </a:solidFill>
                <a:latin typeface="Calibri"/>
                <a:cs typeface="Calibri"/>
              </a:rPr>
              <a:t>non-banking</a:t>
            </a:r>
            <a:r>
              <a:rPr sz="2160" kern="0" spc="258" dirty="0">
                <a:solidFill>
                  <a:sysClr val="windowText" lastClr="000000"/>
                </a:solidFill>
                <a:latin typeface="Calibri"/>
                <a:cs typeface="Calibri"/>
              </a:rPr>
              <a:t> </a:t>
            </a:r>
            <a:r>
              <a:rPr sz="2160" kern="0" dirty="0">
                <a:solidFill>
                  <a:sysClr val="windowText" lastClr="000000"/>
                </a:solidFill>
                <a:latin typeface="Calibri"/>
                <a:cs typeface="Calibri"/>
              </a:rPr>
              <a:t>financial</a:t>
            </a:r>
            <a:r>
              <a:rPr sz="2160" kern="0" spc="245" dirty="0">
                <a:solidFill>
                  <a:sysClr val="windowText" lastClr="000000"/>
                </a:solidFill>
                <a:latin typeface="Calibri"/>
                <a:cs typeface="Calibri"/>
              </a:rPr>
              <a:t> </a:t>
            </a:r>
            <a:r>
              <a:rPr sz="2160" kern="0" dirty="0">
                <a:solidFill>
                  <a:sysClr val="windowText" lastClr="000000"/>
                </a:solidFill>
                <a:latin typeface="Calibri"/>
                <a:cs typeface="Calibri"/>
              </a:rPr>
              <a:t>company</a:t>
            </a:r>
            <a:r>
              <a:rPr sz="2160" kern="0" spc="234" dirty="0">
                <a:solidFill>
                  <a:sysClr val="windowText" lastClr="000000"/>
                </a:solidFill>
                <a:latin typeface="Calibri"/>
                <a:cs typeface="Calibri"/>
              </a:rPr>
              <a:t> </a:t>
            </a:r>
            <a:r>
              <a:rPr sz="2160" kern="0" dirty="0">
                <a:solidFill>
                  <a:sysClr val="windowText" lastClr="000000"/>
                </a:solidFill>
                <a:latin typeface="Calibri"/>
                <a:cs typeface="Calibri"/>
              </a:rPr>
              <a:t>or</a:t>
            </a:r>
            <a:r>
              <a:rPr sz="2160" kern="0" spc="245" dirty="0">
                <a:solidFill>
                  <a:sysClr val="windowText" lastClr="000000"/>
                </a:solidFill>
                <a:latin typeface="Calibri"/>
                <a:cs typeface="Calibri"/>
              </a:rPr>
              <a:t> </a:t>
            </a:r>
            <a:r>
              <a:rPr sz="2160" kern="0" dirty="0">
                <a:solidFill>
                  <a:sysClr val="windowText" lastClr="000000"/>
                </a:solidFill>
                <a:latin typeface="Calibri"/>
                <a:cs typeface="Calibri"/>
              </a:rPr>
              <a:t>systemically</a:t>
            </a:r>
            <a:r>
              <a:rPr sz="2160" kern="0" spc="252" dirty="0">
                <a:solidFill>
                  <a:sysClr val="windowText" lastClr="000000"/>
                </a:solidFill>
                <a:latin typeface="Calibri"/>
                <a:cs typeface="Calibri"/>
              </a:rPr>
              <a:t> </a:t>
            </a:r>
            <a:r>
              <a:rPr sz="2160" kern="0" dirty="0">
                <a:solidFill>
                  <a:sysClr val="windowText" lastClr="000000"/>
                </a:solidFill>
                <a:latin typeface="Calibri"/>
                <a:cs typeface="Calibri"/>
              </a:rPr>
              <a:t>important</a:t>
            </a:r>
            <a:r>
              <a:rPr sz="2160" kern="0" spc="252" dirty="0">
                <a:solidFill>
                  <a:sysClr val="windowText" lastClr="000000"/>
                </a:solidFill>
                <a:latin typeface="Calibri"/>
                <a:cs typeface="Calibri"/>
              </a:rPr>
              <a:t> </a:t>
            </a:r>
            <a:r>
              <a:rPr sz="2160" kern="0" dirty="0">
                <a:solidFill>
                  <a:sysClr val="windowText" lastClr="000000"/>
                </a:solidFill>
                <a:latin typeface="Calibri"/>
                <a:cs typeface="Calibri"/>
              </a:rPr>
              <a:t>non-</a:t>
            </a:r>
            <a:r>
              <a:rPr sz="2160" kern="0" spc="-12" dirty="0">
                <a:solidFill>
                  <a:sysClr val="windowText" lastClr="000000"/>
                </a:solidFill>
                <a:latin typeface="Calibri"/>
                <a:cs typeface="Calibri"/>
              </a:rPr>
              <a:t>deposit </a:t>
            </a:r>
            <a:r>
              <a:rPr sz="2160" kern="0" dirty="0">
                <a:solidFill>
                  <a:sysClr val="windowText" lastClr="000000"/>
                </a:solidFill>
                <a:latin typeface="Calibri"/>
                <a:cs typeface="Calibri"/>
              </a:rPr>
              <a:t>taking</a:t>
            </a:r>
            <a:r>
              <a:rPr sz="2160" kern="0" spc="324" dirty="0">
                <a:solidFill>
                  <a:sysClr val="windowText" lastClr="000000"/>
                </a:solidFill>
                <a:latin typeface="Calibri"/>
                <a:cs typeface="Calibri"/>
              </a:rPr>
              <a:t> </a:t>
            </a:r>
            <a:r>
              <a:rPr sz="2160" kern="0" dirty="0">
                <a:solidFill>
                  <a:sysClr val="windowText" lastClr="000000"/>
                </a:solidFill>
                <a:latin typeface="Calibri"/>
                <a:cs typeface="Calibri"/>
              </a:rPr>
              <a:t>non-banking</a:t>
            </a:r>
            <a:r>
              <a:rPr sz="2160" kern="0" spc="305" dirty="0">
                <a:solidFill>
                  <a:sysClr val="windowText" lastClr="000000"/>
                </a:solidFill>
                <a:latin typeface="Calibri"/>
                <a:cs typeface="Calibri"/>
              </a:rPr>
              <a:t> </a:t>
            </a:r>
            <a:r>
              <a:rPr sz="2160" kern="0" dirty="0">
                <a:solidFill>
                  <a:sysClr val="windowText" lastClr="000000"/>
                </a:solidFill>
                <a:latin typeface="Calibri"/>
                <a:cs typeface="Calibri"/>
              </a:rPr>
              <a:t>financial</a:t>
            </a:r>
            <a:r>
              <a:rPr sz="2160" kern="0" spc="318" dirty="0">
                <a:solidFill>
                  <a:sysClr val="windowText" lastClr="000000"/>
                </a:solidFill>
                <a:latin typeface="Calibri"/>
                <a:cs typeface="Calibri"/>
              </a:rPr>
              <a:t> </a:t>
            </a:r>
            <a:r>
              <a:rPr sz="2160" kern="0" dirty="0">
                <a:solidFill>
                  <a:sysClr val="windowText" lastClr="000000"/>
                </a:solidFill>
                <a:latin typeface="Calibri"/>
                <a:cs typeface="Calibri"/>
              </a:rPr>
              <a:t>company</a:t>
            </a:r>
            <a:r>
              <a:rPr sz="2160" kern="0" spc="318" dirty="0">
                <a:solidFill>
                  <a:sysClr val="windowText" lastClr="000000"/>
                </a:solidFill>
                <a:latin typeface="Calibri"/>
                <a:cs typeface="Calibri"/>
              </a:rPr>
              <a:t> </a:t>
            </a:r>
            <a:r>
              <a:rPr sz="2160" kern="0" dirty="0">
                <a:solidFill>
                  <a:sysClr val="windowText" lastClr="000000"/>
                </a:solidFill>
                <a:latin typeface="Calibri"/>
                <a:cs typeface="Calibri"/>
              </a:rPr>
              <a:t>under</a:t>
            </a:r>
            <a:r>
              <a:rPr sz="2160" kern="0" spc="305" dirty="0">
                <a:solidFill>
                  <a:sysClr val="windowText" lastClr="000000"/>
                </a:solidFill>
                <a:latin typeface="Calibri"/>
                <a:cs typeface="Calibri"/>
              </a:rPr>
              <a:t> </a:t>
            </a:r>
            <a:r>
              <a:rPr sz="2160" kern="0" dirty="0">
                <a:solidFill>
                  <a:sysClr val="windowText" lastClr="000000"/>
                </a:solidFill>
                <a:latin typeface="Calibri"/>
                <a:cs typeface="Calibri"/>
              </a:rPr>
              <a:t>clause</a:t>
            </a:r>
            <a:r>
              <a:rPr sz="2160" kern="0" spc="324" dirty="0">
                <a:solidFill>
                  <a:sysClr val="windowText" lastClr="000000"/>
                </a:solidFill>
                <a:latin typeface="Calibri"/>
                <a:cs typeface="Calibri"/>
              </a:rPr>
              <a:t> </a:t>
            </a:r>
            <a:r>
              <a:rPr sz="2160" kern="0" dirty="0">
                <a:solidFill>
                  <a:sysClr val="windowText" lastClr="000000"/>
                </a:solidFill>
                <a:latin typeface="Calibri"/>
                <a:cs typeface="Calibri"/>
              </a:rPr>
              <a:t>(da)</a:t>
            </a:r>
            <a:r>
              <a:rPr sz="2160" kern="0" spc="318" dirty="0">
                <a:solidFill>
                  <a:sysClr val="windowText" lastClr="000000"/>
                </a:solidFill>
                <a:latin typeface="Calibri"/>
                <a:cs typeface="Calibri"/>
              </a:rPr>
              <a:t> </a:t>
            </a:r>
            <a:r>
              <a:rPr sz="2160" kern="0" dirty="0">
                <a:solidFill>
                  <a:sysClr val="windowText" lastClr="000000"/>
                </a:solidFill>
                <a:latin typeface="Calibri"/>
                <a:cs typeface="Calibri"/>
              </a:rPr>
              <a:t>or</a:t>
            </a:r>
            <a:r>
              <a:rPr sz="2160" kern="0" spc="294" dirty="0">
                <a:solidFill>
                  <a:sysClr val="windowText" lastClr="000000"/>
                </a:solidFill>
                <a:latin typeface="Calibri"/>
                <a:cs typeface="Calibri"/>
              </a:rPr>
              <a:t> </a:t>
            </a:r>
            <a:r>
              <a:rPr sz="2160" kern="0" dirty="0">
                <a:solidFill>
                  <a:sysClr val="windowText" lastClr="000000"/>
                </a:solidFill>
                <a:latin typeface="Calibri"/>
                <a:cs typeface="Calibri"/>
              </a:rPr>
              <a:t>any</a:t>
            </a:r>
            <a:r>
              <a:rPr sz="2160" kern="0" spc="300" dirty="0">
                <a:solidFill>
                  <a:sysClr val="windowText" lastClr="000000"/>
                </a:solidFill>
                <a:latin typeface="Calibri"/>
                <a:cs typeface="Calibri"/>
              </a:rPr>
              <a:t> </a:t>
            </a:r>
            <a:r>
              <a:rPr sz="2160" kern="0" dirty="0">
                <a:solidFill>
                  <a:sysClr val="windowText" lastClr="000000"/>
                </a:solidFill>
                <a:latin typeface="Calibri"/>
                <a:cs typeface="Calibri"/>
              </a:rPr>
              <a:t>sum</a:t>
            </a:r>
            <a:r>
              <a:rPr sz="2160" kern="0" spc="324" dirty="0">
                <a:solidFill>
                  <a:sysClr val="windowText" lastClr="000000"/>
                </a:solidFill>
                <a:latin typeface="Calibri"/>
                <a:cs typeface="Calibri"/>
              </a:rPr>
              <a:t> </a:t>
            </a:r>
            <a:r>
              <a:rPr sz="2160" kern="0" dirty="0">
                <a:solidFill>
                  <a:sysClr val="windowText" lastClr="000000"/>
                </a:solidFill>
                <a:latin typeface="Calibri"/>
                <a:cs typeface="Calibri"/>
              </a:rPr>
              <a:t>payable</a:t>
            </a:r>
            <a:r>
              <a:rPr sz="2160" kern="0" spc="305" dirty="0">
                <a:solidFill>
                  <a:sysClr val="windowText" lastClr="000000"/>
                </a:solidFill>
                <a:latin typeface="Calibri"/>
                <a:cs typeface="Calibri"/>
              </a:rPr>
              <a:t> </a:t>
            </a:r>
            <a:r>
              <a:rPr sz="2160" kern="0" dirty="0">
                <a:solidFill>
                  <a:sysClr val="windowText" lastClr="000000"/>
                </a:solidFill>
                <a:latin typeface="Calibri"/>
                <a:cs typeface="Calibri"/>
              </a:rPr>
              <a:t>by</a:t>
            </a:r>
            <a:r>
              <a:rPr sz="2160" kern="0" spc="324" dirty="0">
                <a:solidFill>
                  <a:sysClr val="windowText" lastClr="000000"/>
                </a:solidFill>
                <a:latin typeface="Calibri"/>
                <a:cs typeface="Calibri"/>
              </a:rPr>
              <a:t> </a:t>
            </a:r>
            <a:r>
              <a:rPr sz="2160" kern="0" spc="-30" dirty="0">
                <a:solidFill>
                  <a:sysClr val="windowText" lastClr="000000"/>
                </a:solidFill>
                <a:latin typeface="Calibri"/>
                <a:cs typeface="Calibri"/>
              </a:rPr>
              <a:t>the </a:t>
            </a:r>
            <a:r>
              <a:rPr sz="2160" kern="0" dirty="0">
                <a:solidFill>
                  <a:sysClr val="windowText" lastClr="000000"/>
                </a:solidFill>
                <a:latin typeface="Calibri"/>
                <a:cs typeface="Calibri"/>
              </a:rPr>
              <a:t>assessee</a:t>
            </a:r>
            <a:r>
              <a:rPr sz="2160" kern="0" spc="204" dirty="0">
                <a:solidFill>
                  <a:sysClr val="windowText" lastClr="000000"/>
                </a:solidFill>
                <a:latin typeface="Calibri"/>
                <a:cs typeface="Calibri"/>
              </a:rPr>
              <a:t> </a:t>
            </a:r>
            <a:r>
              <a:rPr sz="2160" kern="0" dirty="0">
                <a:solidFill>
                  <a:sysClr val="windowText" lastClr="000000"/>
                </a:solidFill>
                <a:latin typeface="Calibri"/>
                <a:cs typeface="Calibri"/>
              </a:rPr>
              <a:t>to</a:t>
            </a:r>
            <a:r>
              <a:rPr sz="2160" kern="0" spc="216" dirty="0">
                <a:solidFill>
                  <a:sysClr val="windowText" lastClr="000000"/>
                </a:solidFill>
                <a:latin typeface="Calibri"/>
                <a:cs typeface="Calibri"/>
              </a:rPr>
              <a:t> </a:t>
            </a:r>
            <a:r>
              <a:rPr sz="2160" kern="0" dirty="0">
                <a:solidFill>
                  <a:sysClr val="windowText" lastClr="000000"/>
                </a:solidFill>
                <a:latin typeface="Calibri"/>
                <a:cs typeface="Calibri"/>
              </a:rPr>
              <a:t>a</a:t>
            </a:r>
            <a:r>
              <a:rPr sz="2160" kern="0" spc="234" dirty="0">
                <a:solidFill>
                  <a:sysClr val="windowText" lastClr="000000"/>
                </a:solidFill>
                <a:latin typeface="Calibri"/>
                <a:cs typeface="Calibri"/>
              </a:rPr>
              <a:t> </a:t>
            </a:r>
            <a:r>
              <a:rPr sz="2160" kern="0" dirty="0">
                <a:solidFill>
                  <a:sysClr val="windowText" lastClr="000000"/>
                </a:solidFill>
                <a:latin typeface="Calibri"/>
                <a:cs typeface="Calibri"/>
              </a:rPr>
              <a:t>micro</a:t>
            </a:r>
            <a:r>
              <a:rPr sz="2160" kern="0" spc="228" dirty="0">
                <a:solidFill>
                  <a:sysClr val="windowText" lastClr="000000"/>
                </a:solidFill>
                <a:latin typeface="Calibri"/>
                <a:cs typeface="Calibri"/>
              </a:rPr>
              <a:t> </a:t>
            </a:r>
            <a:r>
              <a:rPr sz="2160" kern="0" dirty="0">
                <a:solidFill>
                  <a:sysClr val="windowText" lastClr="000000"/>
                </a:solidFill>
                <a:latin typeface="Calibri"/>
                <a:cs typeface="Calibri"/>
              </a:rPr>
              <a:t>or</a:t>
            </a:r>
            <a:r>
              <a:rPr sz="2160" kern="0" spc="192" dirty="0">
                <a:solidFill>
                  <a:sysClr val="windowText" lastClr="000000"/>
                </a:solidFill>
                <a:latin typeface="Calibri"/>
                <a:cs typeface="Calibri"/>
              </a:rPr>
              <a:t> </a:t>
            </a:r>
            <a:r>
              <a:rPr sz="2160" kern="0" dirty="0">
                <a:solidFill>
                  <a:sysClr val="windowText" lastClr="000000"/>
                </a:solidFill>
                <a:latin typeface="Calibri"/>
                <a:cs typeface="Calibri"/>
              </a:rPr>
              <a:t>small</a:t>
            </a:r>
            <a:r>
              <a:rPr sz="2160" kern="0" spc="222" dirty="0">
                <a:solidFill>
                  <a:sysClr val="windowText" lastClr="000000"/>
                </a:solidFill>
                <a:latin typeface="Calibri"/>
                <a:cs typeface="Calibri"/>
              </a:rPr>
              <a:t> </a:t>
            </a:r>
            <a:r>
              <a:rPr sz="2160" kern="0" dirty="0">
                <a:solidFill>
                  <a:sysClr val="windowText" lastClr="000000"/>
                </a:solidFill>
                <a:latin typeface="Calibri"/>
                <a:cs typeface="Calibri"/>
              </a:rPr>
              <a:t>enterprise</a:t>
            </a:r>
            <a:r>
              <a:rPr sz="2160" kern="0" spc="228" dirty="0">
                <a:solidFill>
                  <a:sysClr val="windowText" lastClr="000000"/>
                </a:solidFill>
                <a:latin typeface="Calibri"/>
                <a:cs typeface="Calibri"/>
              </a:rPr>
              <a:t> </a:t>
            </a:r>
            <a:r>
              <a:rPr sz="2160" kern="0" dirty="0">
                <a:solidFill>
                  <a:sysClr val="windowText" lastClr="000000"/>
                </a:solidFill>
                <a:latin typeface="Calibri"/>
                <a:cs typeface="Calibri"/>
              </a:rPr>
              <a:t>beyond</a:t>
            </a:r>
            <a:r>
              <a:rPr sz="2160" kern="0" spc="216" dirty="0">
                <a:solidFill>
                  <a:sysClr val="windowText" lastClr="000000"/>
                </a:solidFill>
                <a:latin typeface="Calibri"/>
                <a:cs typeface="Calibri"/>
              </a:rPr>
              <a:t> </a:t>
            </a:r>
            <a:r>
              <a:rPr sz="2160" kern="0" dirty="0">
                <a:solidFill>
                  <a:sysClr val="windowText" lastClr="000000"/>
                </a:solidFill>
                <a:latin typeface="Calibri"/>
                <a:cs typeface="Calibri"/>
              </a:rPr>
              <a:t>the</a:t>
            </a:r>
            <a:r>
              <a:rPr sz="2160" kern="0" spc="222" dirty="0">
                <a:solidFill>
                  <a:sysClr val="windowText" lastClr="000000"/>
                </a:solidFill>
                <a:latin typeface="Calibri"/>
                <a:cs typeface="Calibri"/>
              </a:rPr>
              <a:t> </a:t>
            </a:r>
            <a:r>
              <a:rPr sz="2160" kern="0" dirty="0">
                <a:solidFill>
                  <a:sysClr val="windowText" lastClr="000000"/>
                </a:solidFill>
                <a:latin typeface="Calibri"/>
                <a:cs typeface="Calibri"/>
              </a:rPr>
              <a:t>time-limit</a:t>
            </a:r>
            <a:r>
              <a:rPr sz="2160" kern="0" spc="204" dirty="0">
                <a:solidFill>
                  <a:sysClr val="windowText" lastClr="000000"/>
                </a:solidFill>
                <a:latin typeface="Calibri"/>
                <a:cs typeface="Calibri"/>
              </a:rPr>
              <a:t> </a:t>
            </a:r>
            <a:r>
              <a:rPr sz="2160" kern="0" dirty="0">
                <a:solidFill>
                  <a:sysClr val="windowText" lastClr="000000"/>
                </a:solidFill>
                <a:latin typeface="Calibri"/>
                <a:cs typeface="Calibri"/>
              </a:rPr>
              <a:t>specified</a:t>
            </a:r>
            <a:r>
              <a:rPr sz="2160" kern="0" spc="216" dirty="0">
                <a:solidFill>
                  <a:sysClr val="windowText" lastClr="000000"/>
                </a:solidFill>
                <a:latin typeface="Calibri"/>
                <a:cs typeface="Calibri"/>
              </a:rPr>
              <a:t> </a:t>
            </a:r>
            <a:r>
              <a:rPr sz="2160" kern="0" dirty="0">
                <a:solidFill>
                  <a:sysClr val="windowText" lastClr="000000"/>
                </a:solidFill>
                <a:latin typeface="Calibri"/>
                <a:cs typeface="Calibri"/>
              </a:rPr>
              <a:t>in</a:t>
            </a:r>
            <a:r>
              <a:rPr sz="2160" kern="0" spc="222" dirty="0">
                <a:solidFill>
                  <a:sysClr val="windowText" lastClr="000000"/>
                </a:solidFill>
                <a:latin typeface="Calibri"/>
                <a:cs typeface="Calibri"/>
              </a:rPr>
              <a:t> </a:t>
            </a:r>
            <a:r>
              <a:rPr sz="2160" kern="0" dirty="0">
                <a:solidFill>
                  <a:sysClr val="windowText" lastClr="000000"/>
                </a:solidFill>
                <a:latin typeface="Calibri"/>
                <a:cs typeface="Calibri"/>
              </a:rPr>
              <a:t>section</a:t>
            </a:r>
            <a:r>
              <a:rPr sz="2160" kern="0" spc="228" dirty="0">
                <a:solidFill>
                  <a:sysClr val="windowText" lastClr="000000"/>
                </a:solidFill>
                <a:latin typeface="Calibri"/>
                <a:cs typeface="Calibri"/>
              </a:rPr>
              <a:t> </a:t>
            </a:r>
            <a:r>
              <a:rPr sz="2160" kern="0" spc="-30" dirty="0">
                <a:solidFill>
                  <a:sysClr val="windowText" lastClr="000000"/>
                </a:solidFill>
                <a:latin typeface="Calibri"/>
                <a:cs typeface="Calibri"/>
              </a:rPr>
              <a:t>15 </a:t>
            </a:r>
            <a:r>
              <a:rPr sz="2160" kern="0" dirty="0">
                <a:solidFill>
                  <a:sysClr val="windowText" lastClr="000000"/>
                </a:solidFill>
                <a:latin typeface="Calibri"/>
                <a:cs typeface="Calibri"/>
              </a:rPr>
              <a:t>of</a:t>
            </a:r>
            <a:r>
              <a:rPr sz="2160" kern="0" spc="150" dirty="0">
                <a:solidFill>
                  <a:sysClr val="windowText" lastClr="000000"/>
                </a:solidFill>
                <a:latin typeface="Calibri"/>
                <a:cs typeface="Calibri"/>
              </a:rPr>
              <a:t> </a:t>
            </a:r>
            <a:r>
              <a:rPr sz="2160" kern="0" dirty="0">
                <a:solidFill>
                  <a:sysClr val="windowText" lastClr="000000"/>
                </a:solidFill>
                <a:latin typeface="Calibri"/>
                <a:cs typeface="Calibri"/>
              </a:rPr>
              <a:t>the</a:t>
            </a:r>
            <a:r>
              <a:rPr sz="2160" kern="0" spc="150" dirty="0">
                <a:solidFill>
                  <a:sysClr val="windowText" lastClr="000000"/>
                </a:solidFill>
                <a:latin typeface="Calibri"/>
                <a:cs typeface="Calibri"/>
              </a:rPr>
              <a:t> </a:t>
            </a:r>
            <a:r>
              <a:rPr sz="2160" kern="0" dirty="0">
                <a:solidFill>
                  <a:sysClr val="windowText" lastClr="000000"/>
                </a:solidFill>
                <a:latin typeface="Calibri"/>
                <a:cs typeface="Calibri"/>
              </a:rPr>
              <a:t>Micro,</a:t>
            </a:r>
            <a:r>
              <a:rPr sz="2160" kern="0" spc="137" dirty="0">
                <a:solidFill>
                  <a:sysClr val="windowText" lastClr="000000"/>
                </a:solidFill>
                <a:latin typeface="Calibri"/>
                <a:cs typeface="Calibri"/>
              </a:rPr>
              <a:t> </a:t>
            </a:r>
            <a:r>
              <a:rPr sz="2160" kern="0" dirty="0">
                <a:solidFill>
                  <a:sysClr val="windowText" lastClr="000000"/>
                </a:solidFill>
                <a:latin typeface="Calibri"/>
                <a:cs typeface="Calibri"/>
              </a:rPr>
              <a:t>Small</a:t>
            </a:r>
            <a:r>
              <a:rPr sz="2160" kern="0" spc="132" dirty="0">
                <a:solidFill>
                  <a:sysClr val="windowText" lastClr="000000"/>
                </a:solidFill>
                <a:latin typeface="Calibri"/>
                <a:cs typeface="Calibri"/>
              </a:rPr>
              <a:t> </a:t>
            </a:r>
            <a:r>
              <a:rPr sz="2160" kern="0" dirty="0">
                <a:solidFill>
                  <a:sysClr val="windowText" lastClr="000000"/>
                </a:solidFill>
                <a:latin typeface="Calibri"/>
                <a:cs typeface="Calibri"/>
              </a:rPr>
              <a:t>and</a:t>
            </a:r>
            <a:r>
              <a:rPr sz="2160" kern="0" spc="156" dirty="0">
                <a:solidFill>
                  <a:sysClr val="windowText" lastClr="000000"/>
                </a:solidFill>
                <a:latin typeface="Calibri"/>
                <a:cs typeface="Calibri"/>
              </a:rPr>
              <a:t> </a:t>
            </a:r>
            <a:r>
              <a:rPr sz="2160" kern="0" dirty="0">
                <a:solidFill>
                  <a:sysClr val="windowText" lastClr="000000"/>
                </a:solidFill>
                <a:latin typeface="Calibri"/>
                <a:cs typeface="Calibri"/>
              </a:rPr>
              <a:t>Medium</a:t>
            </a:r>
            <a:r>
              <a:rPr sz="2160" kern="0" spc="168" dirty="0">
                <a:solidFill>
                  <a:sysClr val="windowText" lastClr="000000"/>
                </a:solidFill>
                <a:latin typeface="Calibri"/>
                <a:cs typeface="Calibri"/>
              </a:rPr>
              <a:t> </a:t>
            </a:r>
            <a:r>
              <a:rPr sz="2160" kern="0" dirty="0">
                <a:solidFill>
                  <a:sysClr val="windowText" lastClr="000000"/>
                </a:solidFill>
                <a:latin typeface="Calibri"/>
                <a:cs typeface="Calibri"/>
              </a:rPr>
              <a:t>Enterprises</a:t>
            </a:r>
            <a:r>
              <a:rPr sz="2160" kern="0" spc="150" dirty="0">
                <a:solidFill>
                  <a:sysClr val="windowText" lastClr="000000"/>
                </a:solidFill>
                <a:latin typeface="Calibri"/>
                <a:cs typeface="Calibri"/>
              </a:rPr>
              <a:t> </a:t>
            </a:r>
            <a:r>
              <a:rPr sz="2160" kern="0" dirty="0">
                <a:solidFill>
                  <a:sysClr val="windowText" lastClr="000000"/>
                </a:solidFill>
                <a:latin typeface="Calibri"/>
                <a:cs typeface="Calibri"/>
              </a:rPr>
              <a:t>Development</a:t>
            </a:r>
            <a:r>
              <a:rPr sz="2160" kern="0" spc="144" dirty="0">
                <a:solidFill>
                  <a:sysClr val="windowText" lastClr="000000"/>
                </a:solidFill>
                <a:latin typeface="Calibri"/>
                <a:cs typeface="Calibri"/>
              </a:rPr>
              <a:t> </a:t>
            </a:r>
            <a:r>
              <a:rPr sz="2160" kern="0" dirty="0">
                <a:solidFill>
                  <a:sysClr val="windowText" lastClr="000000"/>
                </a:solidFill>
                <a:latin typeface="Calibri"/>
                <a:cs typeface="Calibri"/>
              </a:rPr>
              <a:t>Act,</a:t>
            </a:r>
            <a:r>
              <a:rPr sz="2160" kern="0" spc="156" dirty="0">
                <a:solidFill>
                  <a:sysClr val="windowText" lastClr="000000"/>
                </a:solidFill>
                <a:latin typeface="Calibri"/>
                <a:cs typeface="Calibri"/>
              </a:rPr>
              <a:t> </a:t>
            </a:r>
            <a:r>
              <a:rPr sz="2160" kern="0" dirty="0">
                <a:solidFill>
                  <a:sysClr val="windowText" lastClr="000000"/>
                </a:solidFill>
                <a:latin typeface="Calibri"/>
                <a:cs typeface="Calibri"/>
              </a:rPr>
              <a:t>2006</a:t>
            </a:r>
            <a:r>
              <a:rPr sz="2160" kern="0" spc="144" dirty="0">
                <a:solidFill>
                  <a:sysClr val="windowText" lastClr="000000"/>
                </a:solidFill>
                <a:latin typeface="Calibri"/>
                <a:cs typeface="Calibri"/>
              </a:rPr>
              <a:t> </a:t>
            </a:r>
            <a:r>
              <a:rPr sz="2160" kern="0" dirty="0">
                <a:solidFill>
                  <a:sysClr val="windowText" lastClr="000000"/>
                </a:solidFill>
                <a:latin typeface="Calibri"/>
                <a:cs typeface="Calibri"/>
              </a:rPr>
              <a:t>under</a:t>
            </a:r>
            <a:r>
              <a:rPr sz="2160" kern="0" spc="162" dirty="0">
                <a:solidFill>
                  <a:sysClr val="windowText" lastClr="000000"/>
                </a:solidFill>
                <a:latin typeface="Calibri"/>
                <a:cs typeface="Calibri"/>
              </a:rPr>
              <a:t> </a:t>
            </a:r>
            <a:r>
              <a:rPr sz="2160" kern="0" dirty="0">
                <a:solidFill>
                  <a:sysClr val="windowText" lastClr="000000"/>
                </a:solidFill>
                <a:latin typeface="Calibri"/>
                <a:cs typeface="Calibri"/>
              </a:rPr>
              <a:t>clause</a:t>
            </a:r>
            <a:r>
              <a:rPr sz="2160" kern="0" spc="174" dirty="0">
                <a:solidFill>
                  <a:sysClr val="windowText" lastClr="000000"/>
                </a:solidFill>
                <a:latin typeface="Calibri"/>
                <a:cs typeface="Calibri"/>
              </a:rPr>
              <a:t> </a:t>
            </a:r>
            <a:r>
              <a:rPr sz="2160" kern="0" spc="-30" dirty="0">
                <a:solidFill>
                  <a:sysClr val="windowText" lastClr="000000"/>
                </a:solidFill>
                <a:latin typeface="Calibri"/>
                <a:cs typeface="Calibri"/>
              </a:rPr>
              <a:t>(h) </a:t>
            </a:r>
            <a:r>
              <a:rPr sz="2160" kern="0" dirty="0">
                <a:solidFill>
                  <a:sysClr val="windowText" lastClr="000000"/>
                </a:solidFill>
                <a:latin typeface="Calibri"/>
                <a:cs typeface="Calibri"/>
              </a:rPr>
              <a:t>(applicable</a:t>
            </a:r>
            <a:r>
              <a:rPr sz="2160" kern="0" spc="558" dirty="0">
                <a:solidFill>
                  <a:sysClr val="windowText" lastClr="000000"/>
                </a:solidFill>
                <a:latin typeface="Calibri"/>
                <a:cs typeface="Calibri"/>
              </a:rPr>
              <a:t> </a:t>
            </a:r>
            <a:r>
              <a:rPr sz="2160" kern="0" dirty="0">
                <a:solidFill>
                  <a:sysClr val="windowText" lastClr="000000"/>
                </a:solidFill>
                <a:latin typeface="Calibri"/>
                <a:cs typeface="Calibri"/>
              </a:rPr>
              <a:t>w.e.f.</a:t>
            </a:r>
            <a:r>
              <a:rPr sz="2160" kern="0" spc="546" dirty="0">
                <a:solidFill>
                  <a:sysClr val="windowText" lastClr="000000"/>
                </a:solidFill>
                <a:latin typeface="Calibri"/>
                <a:cs typeface="Calibri"/>
              </a:rPr>
              <a:t> </a:t>
            </a:r>
            <a:r>
              <a:rPr sz="2160" kern="0" dirty="0">
                <a:solidFill>
                  <a:sysClr val="windowText" lastClr="000000"/>
                </a:solidFill>
                <a:latin typeface="Calibri"/>
                <a:cs typeface="Calibri"/>
              </a:rPr>
              <a:t>AY</a:t>
            </a:r>
            <a:r>
              <a:rPr sz="2160" kern="0" spc="564" dirty="0">
                <a:solidFill>
                  <a:sysClr val="windowText" lastClr="000000"/>
                </a:solidFill>
                <a:latin typeface="Calibri"/>
                <a:cs typeface="Calibri"/>
              </a:rPr>
              <a:t> </a:t>
            </a:r>
            <a:r>
              <a:rPr sz="2160" kern="0" dirty="0">
                <a:solidFill>
                  <a:sysClr val="windowText" lastClr="000000"/>
                </a:solidFill>
                <a:latin typeface="Calibri"/>
                <a:cs typeface="Calibri"/>
              </a:rPr>
              <a:t>2024-25).</a:t>
            </a:r>
            <a:r>
              <a:rPr sz="2160" kern="0" spc="546" dirty="0">
                <a:solidFill>
                  <a:sysClr val="windowText" lastClr="000000"/>
                </a:solidFill>
                <a:latin typeface="Calibri"/>
                <a:cs typeface="Calibri"/>
              </a:rPr>
              <a:t> </a:t>
            </a:r>
            <a:r>
              <a:rPr sz="2160" kern="0" dirty="0">
                <a:solidFill>
                  <a:sysClr val="windowText" lastClr="000000"/>
                </a:solidFill>
                <a:latin typeface="Calibri"/>
                <a:cs typeface="Calibri"/>
              </a:rPr>
              <a:t>However,</a:t>
            </a:r>
            <a:r>
              <a:rPr sz="2160" kern="0" spc="558" dirty="0">
                <a:solidFill>
                  <a:sysClr val="windowText" lastClr="000000"/>
                </a:solidFill>
                <a:latin typeface="Calibri"/>
                <a:cs typeface="Calibri"/>
              </a:rPr>
              <a:t> </a:t>
            </a:r>
            <a:r>
              <a:rPr sz="2160" kern="0" dirty="0">
                <a:solidFill>
                  <a:sysClr val="windowText" lastClr="000000"/>
                </a:solidFill>
                <a:latin typeface="Calibri"/>
                <a:cs typeface="Calibri"/>
              </a:rPr>
              <a:t>clause</a:t>
            </a:r>
            <a:r>
              <a:rPr sz="2160" kern="0" spc="564" dirty="0">
                <a:solidFill>
                  <a:sysClr val="windowText" lastClr="000000"/>
                </a:solidFill>
                <a:latin typeface="Calibri"/>
                <a:cs typeface="Calibri"/>
              </a:rPr>
              <a:t> </a:t>
            </a:r>
            <a:r>
              <a:rPr sz="2160" kern="0" dirty="0">
                <a:solidFill>
                  <a:sysClr val="windowText" lastClr="000000"/>
                </a:solidFill>
                <a:latin typeface="Calibri"/>
                <a:cs typeface="Calibri"/>
              </a:rPr>
              <a:t>26</a:t>
            </a:r>
            <a:r>
              <a:rPr sz="2160" kern="0" spc="558" dirty="0">
                <a:solidFill>
                  <a:sysClr val="windowText" lastClr="000000"/>
                </a:solidFill>
                <a:latin typeface="Calibri"/>
                <a:cs typeface="Calibri"/>
              </a:rPr>
              <a:t> </a:t>
            </a:r>
            <a:r>
              <a:rPr sz="2160" kern="0" dirty="0">
                <a:solidFill>
                  <a:sysClr val="windowText" lastClr="000000"/>
                </a:solidFill>
                <a:latin typeface="Calibri"/>
                <a:cs typeface="Calibri"/>
              </a:rPr>
              <a:t>does</a:t>
            </a:r>
            <a:r>
              <a:rPr sz="2160" kern="0" spc="570" dirty="0">
                <a:solidFill>
                  <a:sysClr val="windowText" lastClr="000000"/>
                </a:solidFill>
                <a:latin typeface="Calibri"/>
                <a:cs typeface="Calibri"/>
              </a:rPr>
              <a:t> </a:t>
            </a:r>
            <a:r>
              <a:rPr sz="2160" kern="0" dirty="0">
                <a:solidFill>
                  <a:sysClr val="windowText" lastClr="000000"/>
                </a:solidFill>
                <a:latin typeface="Calibri"/>
                <a:cs typeface="Calibri"/>
              </a:rPr>
              <a:t>not</a:t>
            </a:r>
            <a:r>
              <a:rPr sz="2160" kern="0" spc="540" dirty="0">
                <a:solidFill>
                  <a:sysClr val="windowText" lastClr="000000"/>
                </a:solidFill>
                <a:latin typeface="Calibri"/>
                <a:cs typeface="Calibri"/>
              </a:rPr>
              <a:t> </a:t>
            </a:r>
            <a:r>
              <a:rPr sz="2160" kern="0" dirty="0">
                <a:solidFill>
                  <a:sysClr val="windowText" lastClr="000000"/>
                </a:solidFill>
                <a:latin typeface="Calibri"/>
                <a:cs typeface="Calibri"/>
              </a:rPr>
              <a:t>require</a:t>
            </a:r>
            <a:r>
              <a:rPr sz="2160" kern="0" spc="564" dirty="0">
                <a:solidFill>
                  <a:sysClr val="windowText" lastClr="000000"/>
                </a:solidFill>
                <a:latin typeface="Calibri"/>
                <a:cs typeface="Calibri"/>
              </a:rPr>
              <a:t> </a:t>
            </a:r>
            <a:r>
              <a:rPr sz="2160" kern="0" dirty="0">
                <a:solidFill>
                  <a:sysClr val="windowText" lastClr="000000"/>
                </a:solidFill>
                <a:latin typeface="Calibri"/>
                <a:cs typeface="Calibri"/>
              </a:rPr>
              <a:t>reporting</a:t>
            </a:r>
            <a:r>
              <a:rPr sz="2160" kern="0" spc="564" dirty="0">
                <a:solidFill>
                  <a:sysClr val="windowText" lastClr="000000"/>
                </a:solidFill>
                <a:latin typeface="Calibri"/>
                <a:cs typeface="Calibri"/>
              </a:rPr>
              <a:t> </a:t>
            </a:r>
            <a:r>
              <a:rPr sz="2160" kern="0" spc="-30" dirty="0">
                <a:solidFill>
                  <a:sysClr val="windowText" lastClr="000000"/>
                </a:solidFill>
                <a:latin typeface="Calibri"/>
                <a:cs typeface="Calibri"/>
              </a:rPr>
              <a:t>in </a:t>
            </a:r>
            <a:r>
              <a:rPr sz="2160" kern="0" dirty="0">
                <a:solidFill>
                  <a:sysClr val="windowText" lastClr="000000"/>
                </a:solidFill>
                <a:latin typeface="Calibri"/>
                <a:cs typeface="Calibri"/>
              </a:rPr>
              <a:t>respect</a:t>
            </a:r>
            <a:r>
              <a:rPr sz="2160" kern="0" spc="66"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90" dirty="0">
                <a:solidFill>
                  <a:sysClr val="windowText" lastClr="000000"/>
                </a:solidFill>
                <a:latin typeface="Calibri"/>
                <a:cs typeface="Calibri"/>
              </a:rPr>
              <a:t> </a:t>
            </a:r>
            <a:r>
              <a:rPr sz="2160" kern="0" dirty="0">
                <a:solidFill>
                  <a:sysClr val="windowText" lastClr="000000"/>
                </a:solidFill>
                <a:latin typeface="Calibri"/>
                <a:cs typeface="Calibri"/>
              </a:rPr>
              <a:t>clause</a:t>
            </a:r>
            <a:r>
              <a:rPr sz="2160" kern="0" spc="96" dirty="0">
                <a:solidFill>
                  <a:sysClr val="windowText" lastClr="000000"/>
                </a:solidFill>
                <a:latin typeface="Calibri"/>
                <a:cs typeface="Calibri"/>
              </a:rPr>
              <a:t> </a:t>
            </a:r>
            <a:r>
              <a:rPr sz="2160" kern="0" dirty="0">
                <a:solidFill>
                  <a:sysClr val="windowText" lastClr="000000"/>
                </a:solidFill>
                <a:latin typeface="Calibri"/>
                <a:cs typeface="Calibri"/>
              </a:rPr>
              <a:t>(da)</a:t>
            </a:r>
            <a:r>
              <a:rPr sz="2160" kern="0" spc="96" dirty="0">
                <a:solidFill>
                  <a:sysClr val="windowText" lastClr="000000"/>
                </a:solidFill>
                <a:latin typeface="Calibri"/>
                <a:cs typeface="Calibri"/>
              </a:rPr>
              <a:t> </a:t>
            </a:r>
            <a:r>
              <a:rPr sz="2160" kern="0" dirty="0">
                <a:solidFill>
                  <a:sysClr val="windowText" lastClr="000000"/>
                </a:solidFill>
                <a:latin typeface="Calibri"/>
                <a:cs typeface="Calibri"/>
              </a:rPr>
              <a:t>or</a:t>
            </a:r>
            <a:r>
              <a:rPr sz="2160" kern="0" spc="90" dirty="0">
                <a:solidFill>
                  <a:sysClr val="windowText" lastClr="000000"/>
                </a:solidFill>
                <a:latin typeface="Calibri"/>
                <a:cs typeface="Calibri"/>
              </a:rPr>
              <a:t> </a:t>
            </a:r>
            <a:r>
              <a:rPr sz="2160" kern="0" dirty="0">
                <a:solidFill>
                  <a:sysClr val="windowText" lastClr="000000"/>
                </a:solidFill>
                <a:latin typeface="Calibri"/>
                <a:cs typeface="Calibri"/>
              </a:rPr>
              <a:t>(h)</a:t>
            </a:r>
            <a:r>
              <a:rPr sz="2160" kern="0" spc="120"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84" dirty="0">
                <a:solidFill>
                  <a:sysClr val="windowText" lastClr="000000"/>
                </a:solidFill>
                <a:latin typeface="Calibri"/>
                <a:cs typeface="Calibri"/>
              </a:rPr>
              <a:t> </a:t>
            </a:r>
            <a:r>
              <a:rPr sz="2160" kern="0" dirty="0">
                <a:solidFill>
                  <a:sysClr val="windowText" lastClr="000000"/>
                </a:solidFill>
                <a:latin typeface="Calibri"/>
                <a:cs typeface="Calibri"/>
              </a:rPr>
              <a:t>section</a:t>
            </a:r>
            <a:r>
              <a:rPr sz="2160" kern="0" spc="78" dirty="0">
                <a:solidFill>
                  <a:sysClr val="windowText" lastClr="000000"/>
                </a:solidFill>
                <a:latin typeface="Calibri"/>
                <a:cs typeface="Calibri"/>
              </a:rPr>
              <a:t> </a:t>
            </a:r>
            <a:r>
              <a:rPr sz="2160" kern="0" spc="-24" dirty="0">
                <a:solidFill>
                  <a:sysClr val="windowText" lastClr="000000"/>
                </a:solidFill>
                <a:latin typeface="Calibri"/>
                <a:cs typeface="Calibri"/>
              </a:rPr>
              <a:t>43B.</a:t>
            </a:r>
            <a:endParaRPr sz="2160" kern="0">
              <a:solidFill>
                <a:sysClr val="windowText" lastClr="000000"/>
              </a:solidFill>
              <a:latin typeface="Calibri"/>
              <a:cs typeface="Calibri"/>
            </a:endParaRPr>
          </a:p>
        </p:txBody>
      </p:sp>
      <p:sp>
        <p:nvSpPr>
          <p:cNvPr id="4" name="object 4"/>
          <p:cNvSpPr txBox="1">
            <a:spLocks noGrp="1"/>
          </p:cNvSpPr>
          <p:nvPr>
            <p:ph type="title"/>
          </p:nvPr>
        </p:nvSpPr>
        <p:spPr>
          <a:xfrm>
            <a:off x="1804416" y="105178"/>
            <a:ext cx="16942003" cy="993638"/>
          </a:xfrm>
          <a:prstGeom prst="rect">
            <a:avLst/>
          </a:prstGeom>
        </p:spPr>
        <p:txBody>
          <a:bodyPr vert="horz" wrap="square" lIns="0" tIns="325660" rIns="0" bIns="0" rtlCol="0">
            <a:spAutoFit/>
          </a:bodyPr>
          <a:lstStyle/>
          <a:p>
            <a:pPr marL="399288">
              <a:spcBef>
                <a:spcPts val="120"/>
              </a:spcBef>
            </a:pPr>
            <a:r>
              <a:rPr u="none" dirty="0"/>
              <a:t>Issues</a:t>
            </a:r>
            <a:r>
              <a:rPr u="none" spc="-54" dirty="0"/>
              <a:t> </a:t>
            </a:r>
            <a:r>
              <a:rPr u="none" dirty="0"/>
              <a:t>on</a:t>
            </a:r>
            <a:r>
              <a:rPr u="none" spc="-60" dirty="0"/>
              <a:t> </a:t>
            </a:r>
            <a:r>
              <a:rPr u="none" dirty="0"/>
              <a:t>Clause</a:t>
            </a:r>
            <a:r>
              <a:rPr u="none" spc="-60" dirty="0"/>
              <a:t> </a:t>
            </a:r>
            <a:r>
              <a:rPr u="none" dirty="0"/>
              <a:t>no.</a:t>
            </a:r>
            <a:r>
              <a:rPr u="none" spc="-54" dirty="0"/>
              <a:t> </a:t>
            </a:r>
            <a:r>
              <a:rPr u="none" dirty="0"/>
              <a:t>26</a:t>
            </a:r>
            <a:r>
              <a:rPr u="none" spc="-60" dirty="0"/>
              <a:t> </a:t>
            </a:r>
            <a:r>
              <a:rPr u="none" dirty="0"/>
              <a:t>–</a:t>
            </a:r>
            <a:r>
              <a:rPr u="none" spc="-72" dirty="0"/>
              <a:t> </a:t>
            </a:r>
            <a:r>
              <a:rPr u="none" spc="-12" dirty="0"/>
              <a:t>Contd.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21153" y="1851660"/>
            <a:ext cx="10515600" cy="5029200"/>
          </a:xfrm>
          <a:custGeom>
            <a:avLst/>
            <a:gdLst/>
            <a:ahLst/>
            <a:cxnLst/>
            <a:rect l="l" t="t" r="r" b="b"/>
            <a:pathLst>
              <a:path w="8763000" h="4191000">
                <a:moveTo>
                  <a:pt x="0" y="0"/>
                </a:moveTo>
                <a:lnTo>
                  <a:pt x="8763000" y="0"/>
                </a:lnTo>
                <a:lnTo>
                  <a:pt x="8763000" y="4191000"/>
                </a:lnTo>
                <a:lnTo>
                  <a:pt x="0" y="4191000"/>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129942" y="1890295"/>
            <a:ext cx="134112" cy="33086"/>
          </a:xfrm>
          <a:prstGeom prst="rect">
            <a:avLst/>
          </a:prstGeom>
        </p:spPr>
        <p:txBody>
          <a:bodyPr vert="horz" wrap="square" lIns="0" tIns="14478" rIns="0" bIns="0" rtlCol="0">
            <a:spAutoFit/>
          </a:bodyPr>
          <a:lstStyle/>
          <a:p>
            <a:pPr marL="15240">
              <a:spcBef>
                <a:spcPts val="114"/>
              </a:spcBef>
            </a:pPr>
            <a:r>
              <a:rPr sz="120" b="1" u="sng" spc="-30" dirty="0">
                <a:uFill>
                  <a:solidFill>
                    <a:srgbClr val="000000"/>
                  </a:solidFill>
                </a:uFill>
                <a:latin typeface="Calibri"/>
                <a:cs typeface="Calibri"/>
              </a:rPr>
              <a:t> </a:t>
            </a:r>
            <a:r>
              <a:rPr sz="120" b="1" u="sng" spc="-12" dirty="0">
                <a:uFill>
                  <a:solidFill>
                    <a:srgbClr val="000000"/>
                  </a:solidFill>
                </a:uFill>
                <a:latin typeface="Calibri"/>
                <a:cs typeface="Calibri"/>
              </a:rPr>
              <a:t>Clause</a:t>
            </a:r>
            <a:r>
              <a:rPr sz="120" b="1" u="sng" spc="42" dirty="0">
                <a:uFill>
                  <a:solidFill>
                    <a:srgbClr val="000000"/>
                  </a:solidFill>
                </a:uFill>
                <a:latin typeface="Calibri"/>
                <a:cs typeface="Calibri"/>
              </a:rPr>
              <a:t> </a:t>
            </a:r>
            <a:r>
              <a:rPr sz="120" b="1" u="sng" spc="-12" dirty="0">
                <a:uFill>
                  <a:solidFill>
                    <a:srgbClr val="000000"/>
                  </a:solidFill>
                </a:uFill>
                <a:latin typeface="Calibri"/>
                <a:cs typeface="Calibri"/>
              </a:rPr>
              <a:t>no.</a:t>
            </a:r>
            <a:r>
              <a:rPr sz="120" b="1" u="sng" spc="6" dirty="0">
                <a:uFill>
                  <a:solidFill>
                    <a:srgbClr val="000000"/>
                  </a:solidFill>
                </a:uFill>
                <a:latin typeface="Calibri"/>
                <a:cs typeface="Calibri"/>
              </a:rPr>
              <a:t> </a:t>
            </a:r>
            <a:r>
              <a:rPr sz="120" b="1" u="sng" dirty="0">
                <a:uFill>
                  <a:solidFill>
                    <a:srgbClr val="000000"/>
                  </a:solidFill>
                </a:uFill>
                <a:latin typeface="Calibri"/>
                <a:cs typeface="Calibri"/>
              </a:rPr>
              <a:t>27</a:t>
            </a:r>
            <a:r>
              <a:rPr sz="120" b="1" u="sng" spc="48" dirty="0">
                <a:uFill>
                  <a:solidFill>
                    <a:srgbClr val="000000"/>
                  </a:solidFill>
                </a:uFill>
                <a:latin typeface="Calibri"/>
                <a:cs typeface="Calibri"/>
              </a:rPr>
              <a:t> </a:t>
            </a:r>
            <a:r>
              <a:rPr sz="120" b="1" spc="-30" dirty="0">
                <a:latin typeface="Calibri"/>
                <a:cs typeface="Calibri"/>
              </a:rPr>
              <a:t>(a)</a:t>
            </a:r>
            <a:endParaRPr sz="120">
              <a:latin typeface="Calibri"/>
              <a:cs typeface="Calibri"/>
            </a:endParaRPr>
          </a:p>
        </p:txBody>
      </p:sp>
      <p:sp>
        <p:nvSpPr>
          <p:cNvPr id="4" name="object 4"/>
          <p:cNvSpPr txBox="1"/>
          <p:nvPr/>
        </p:nvSpPr>
        <p:spPr>
          <a:xfrm>
            <a:off x="2129943" y="1891099"/>
            <a:ext cx="10211562" cy="1938223"/>
          </a:xfrm>
          <a:prstGeom prst="rect">
            <a:avLst/>
          </a:prstGeom>
        </p:spPr>
        <p:txBody>
          <a:bodyPr vert="horz" wrap="square" lIns="0" tIns="122682" rIns="0" bIns="0" rtlCol="0">
            <a:spAutoFit/>
          </a:bodyPr>
          <a:lstStyle/>
          <a:p>
            <a:pPr marL="15240" algn="just">
              <a:spcBef>
                <a:spcPts val="966"/>
              </a:spcBef>
            </a:pPr>
            <a:r>
              <a:rPr sz="2760" b="1" u="sng" dirty="0">
                <a:uFill>
                  <a:solidFill>
                    <a:srgbClr val="000000"/>
                  </a:solidFill>
                </a:uFill>
                <a:latin typeface="Calibri"/>
                <a:cs typeface="Calibri"/>
              </a:rPr>
              <a:t>Clause</a:t>
            </a:r>
            <a:r>
              <a:rPr sz="2760" b="1" u="sng" spc="-72" dirty="0">
                <a:uFill>
                  <a:solidFill>
                    <a:srgbClr val="000000"/>
                  </a:solidFill>
                </a:uFill>
                <a:latin typeface="Calibri"/>
                <a:cs typeface="Calibri"/>
              </a:rPr>
              <a:t> </a:t>
            </a:r>
            <a:r>
              <a:rPr sz="2760" b="1" u="sng" dirty="0">
                <a:uFill>
                  <a:solidFill>
                    <a:srgbClr val="000000"/>
                  </a:solidFill>
                </a:uFill>
                <a:latin typeface="Calibri"/>
                <a:cs typeface="Calibri"/>
              </a:rPr>
              <a:t>no.</a:t>
            </a:r>
            <a:r>
              <a:rPr sz="2760" b="1" u="sng" spc="-18" dirty="0">
                <a:uFill>
                  <a:solidFill>
                    <a:srgbClr val="000000"/>
                  </a:solidFill>
                </a:uFill>
                <a:latin typeface="Calibri"/>
                <a:cs typeface="Calibri"/>
              </a:rPr>
              <a:t> </a:t>
            </a:r>
            <a:r>
              <a:rPr sz="2760" b="1" u="sng" spc="-12" dirty="0">
                <a:uFill>
                  <a:solidFill>
                    <a:srgbClr val="000000"/>
                  </a:solidFill>
                </a:uFill>
                <a:latin typeface="Calibri"/>
                <a:cs typeface="Calibri"/>
              </a:rPr>
              <a:t>27(a)</a:t>
            </a:r>
            <a:endParaRPr sz="2760">
              <a:latin typeface="Calibri"/>
              <a:cs typeface="Calibri"/>
            </a:endParaRPr>
          </a:p>
          <a:p>
            <a:pPr marL="339090" marR="6096" indent="-762" algn="just">
              <a:spcBef>
                <a:spcPts val="852"/>
              </a:spcBef>
            </a:pPr>
            <a:r>
              <a:rPr sz="2760" dirty="0">
                <a:latin typeface="Calibri"/>
                <a:cs typeface="Calibri"/>
              </a:rPr>
              <a:t>Amount</a:t>
            </a:r>
            <a:r>
              <a:rPr sz="2760" spc="72" dirty="0">
                <a:latin typeface="Calibri"/>
                <a:cs typeface="Calibri"/>
              </a:rPr>
              <a:t> </a:t>
            </a:r>
            <a:r>
              <a:rPr sz="2760" dirty="0">
                <a:latin typeface="Calibri"/>
                <a:cs typeface="Calibri"/>
              </a:rPr>
              <a:t>of</a:t>
            </a:r>
            <a:r>
              <a:rPr sz="2760" spc="72" dirty="0">
                <a:latin typeface="Calibri"/>
                <a:cs typeface="Calibri"/>
              </a:rPr>
              <a:t> </a:t>
            </a:r>
            <a:r>
              <a:rPr sz="2760" b="1" u="sng" dirty="0">
                <a:uFill>
                  <a:solidFill>
                    <a:srgbClr val="000000"/>
                  </a:solidFill>
                </a:uFill>
                <a:latin typeface="Calibri"/>
                <a:cs typeface="Calibri"/>
              </a:rPr>
              <a:t>Central</a:t>
            </a:r>
            <a:r>
              <a:rPr sz="2760" b="1" u="sng" spc="66" dirty="0">
                <a:uFill>
                  <a:solidFill>
                    <a:srgbClr val="000000"/>
                  </a:solidFill>
                </a:uFill>
                <a:latin typeface="Calibri"/>
                <a:cs typeface="Calibri"/>
              </a:rPr>
              <a:t> </a:t>
            </a:r>
            <a:r>
              <a:rPr sz="2760" b="1" u="sng" dirty="0">
                <a:uFill>
                  <a:solidFill>
                    <a:srgbClr val="000000"/>
                  </a:solidFill>
                </a:uFill>
                <a:latin typeface="Calibri"/>
                <a:cs typeface="Calibri"/>
              </a:rPr>
              <a:t>Value</a:t>
            </a:r>
            <a:r>
              <a:rPr sz="2760" b="1" u="sng" spc="66" dirty="0">
                <a:uFill>
                  <a:solidFill>
                    <a:srgbClr val="000000"/>
                  </a:solidFill>
                </a:uFill>
                <a:latin typeface="Calibri"/>
                <a:cs typeface="Calibri"/>
              </a:rPr>
              <a:t> </a:t>
            </a:r>
            <a:r>
              <a:rPr sz="2760" b="1" u="sng" dirty="0">
                <a:uFill>
                  <a:solidFill>
                    <a:srgbClr val="000000"/>
                  </a:solidFill>
                </a:uFill>
                <a:latin typeface="Calibri"/>
                <a:cs typeface="Calibri"/>
              </a:rPr>
              <a:t>Added</a:t>
            </a:r>
            <a:r>
              <a:rPr sz="2760" b="1" u="sng" spc="78" dirty="0">
                <a:uFill>
                  <a:solidFill>
                    <a:srgbClr val="000000"/>
                  </a:solidFill>
                </a:uFill>
                <a:latin typeface="Calibri"/>
                <a:cs typeface="Calibri"/>
              </a:rPr>
              <a:t> </a:t>
            </a:r>
            <a:r>
              <a:rPr sz="2760" b="1" u="sng" dirty="0">
                <a:uFill>
                  <a:solidFill>
                    <a:srgbClr val="000000"/>
                  </a:solidFill>
                </a:uFill>
                <a:latin typeface="Calibri"/>
                <a:cs typeface="Calibri"/>
              </a:rPr>
              <a:t>Tax/</a:t>
            </a:r>
            <a:r>
              <a:rPr sz="2760" b="1" u="sng" spc="72" dirty="0">
                <a:uFill>
                  <a:solidFill>
                    <a:srgbClr val="000000"/>
                  </a:solidFill>
                </a:uFill>
                <a:latin typeface="Calibri"/>
                <a:cs typeface="Calibri"/>
              </a:rPr>
              <a:t> </a:t>
            </a:r>
            <a:r>
              <a:rPr sz="2760" b="1" u="sng" dirty="0">
                <a:uFill>
                  <a:solidFill>
                    <a:srgbClr val="000000"/>
                  </a:solidFill>
                </a:uFill>
                <a:latin typeface="Calibri"/>
                <a:cs typeface="Calibri"/>
              </a:rPr>
              <a:t>Input</a:t>
            </a:r>
            <a:r>
              <a:rPr sz="2760" b="1" u="sng" spc="72" dirty="0">
                <a:uFill>
                  <a:solidFill>
                    <a:srgbClr val="000000"/>
                  </a:solidFill>
                </a:uFill>
                <a:latin typeface="Calibri"/>
                <a:cs typeface="Calibri"/>
              </a:rPr>
              <a:t> </a:t>
            </a:r>
            <a:r>
              <a:rPr sz="2760" b="1" u="sng" dirty="0">
                <a:uFill>
                  <a:solidFill>
                    <a:srgbClr val="000000"/>
                  </a:solidFill>
                </a:uFill>
                <a:latin typeface="Calibri"/>
                <a:cs typeface="Calibri"/>
              </a:rPr>
              <a:t>Tax</a:t>
            </a:r>
            <a:r>
              <a:rPr sz="2760" b="1" spc="90" dirty="0">
                <a:latin typeface="Calibri"/>
                <a:cs typeface="Calibri"/>
              </a:rPr>
              <a:t> </a:t>
            </a:r>
            <a:r>
              <a:rPr sz="2760" dirty="0">
                <a:latin typeface="Calibri"/>
                <a:cs typeface="Calibri"/>
              </a:rPr>
              <a:t>credits</a:t>
            </a:r>
            <a:r>
              <a:rPr sz="2760" spc="66" dirty="0">
                <a:latin typeface="Calibri"/>
                <a:cs typeface="Calibri"/>
              </a:rPr>
              <a:t> </a:t>
            </a:r>
            <a:r>
              <a:rPr sz="2760" dirty="0">
                <a:latin typeface="Calibri"/>
                <a:cs typeface="Calibri"/>
              </a:rPr>
              <a:t>availed</a:t>
            </a:r>
            <a:r>
              <a:rPr sz="2760" spc="66" dirty="0">
                <a:latin typeface="Calibri"/>
                <a:cs typeface="Calibri"/>
              </a:rPr>
              <a:t> </a:t>
            </a:r>
            <a:r>
              <a:rPr sz="2760" dirty="0">
                <a:latin typeface="Calibri"/>
                <a:cs typeface="Calibri"/>
              </a:rPr>
              <a:t>of</a:t>
            </a:r>
            <a:r>
              <a:rPr sz="2760" spc="90" dirty="0">
                <a:latin typeface="Calibri"/>
                <a:cs typeface="Calibri"/>
              </a:rPr>
              <a:t> </a:t>
            </a:r>
            <a:r>
              <a:rPr sz="2760" spc="-30" dirty="0">
                <a:latin typeface="Calibri"/>
                <a:cs typeface="Calibri"/>
              </a:rPr>
              <a:t>or </a:t>
            </a:r>
            <a:r>
              <a:rPr sz="2760" dirty="0">
                <a:latin typeface="Calibri"/>
                <a:cs typeface="Calibri"/>
              </a:rPr>
              <a:t>utilized</a:t>
            </a:r>
            <a:r>
              <a:rPr sz="2760" spc="144" dirty="0">
                <a:latin typeface="Calibri"/>
                <a:cs typeface="Calibri"/>
              </a:rPr>
              <a:t> </a:t>
            </a:r>
            <a:r>
              <a:rPr sz="2760" dirty="0">
                <a:latin typeface="Calibri"/>
                <a:cs typeface="Calibri"/>
              </a:rPr>
              <a:t>during</a:t>
            </a:r>
            <a:r>
              <a:rPr sz="2760" spc="150" dirty="0">
                <a:latin typeface="Calibri"/>
                <a:cs typeface="Calibri"/>
              </a:rPr>
              <a:t> </a:t>
            </a:r>
            <a:r>
              <a:rPr sz="2760" dirty="0">
                <a:latin typeface="Calibri"/>
                <a:cs typeface="Calibri"/>
              </a:rPr>
              <a:t>the</a:t>
            </a:r>
            <a:r>
              <a:rPr sz="2760" spc="180" dirty="0">
                <a:latin typeface="Calibri"/>
                <a:cs typeface="Calibri"/>
              </a:rPr>
              <a:t> </a:t>
            </a:r>
            <a:r>
              <a:rPr sz="2760" dirty="0">
                <a:latin typeface="Calibri"/>
                <a:cs typeface="Calibri"/>
              </a:rPr>
              <a:t>previous</a:t>
            </a:r>
            <a:r>
              <a:rPr sz="2760" spc="144" dirty="0">
                <a:latin typeface="Calibri"/>
                <a:cs typeface="Calibri"/>
              </a:rPr>
              <a:t> </a:t>
            </a:r>
            <a:r>
              <a:rPr sz="2760" dirty="0">
                <a:latin typeface="Calibri"/>
                <a:cs typeface="Calibri"/>
              </a:rPr>
              <a:t>year</a:t>
            </a:r>
            <a:r>
              <a:rPr sz="2760" spc="150" dirty="0">
                <a:latin typeface="Calibri"/>
                <a:cs typeface="Calibri"/>
              </a:rPr>
              <a:t> </a:t>
            </a:r>
            <a:r>
              <a:rPr sz="2760" dirty="0">
                <a:latin typeface="Calibri"/>
                <a:cs typeface="Calibri"/>
              </a:rPr>
              <a:t>and</a:t>
            </a:r>
            <a:r>
              <a:rPr sz="2760" spc="150" dirty="0">
                <a:latin typeface="Calibri"/>
                <a:cs typeface="Calibri"/>
              </a:rPr>
              <a:t> </a:t>
            </a:r>
            <a:r>
              <a:rPr sz="2760" dirty="0">
                <a:latin typeface="Calibri"/>
                <a:cs typeface="Calibri"/>
              </a:rPr>
              <a:t>its</a:t>
            </a:r>
            <a:r>
              <a:rPr sz="2760" spc="156" dirty="0">
                <a:latin typeface="Calibri"/>
                <a:cs typeface="Calibri"/>
              </a:rPr>
              <a:t> </a:t>
            </a:r>
            <a:r>
              <a:rPr sz="2760" dirty="0">
                <a:latin typeface="Calibri"/>
                <a:cs typeface="Calibri"/>
              </a:rPr>
              <a:t>treatment</a:t>
            </a:r>
            <a:r>
              <a:rPr sz="2760" spc="156" dirty="0">
                <a:latin typeface="Calibri"/>
                <a:cs typeface="Calibri"/>
              </a:rPr>
              <a:t> </a:t>
            </a:r>
            <a:r>
              <a:rPr sz="2760" dirty="0">
                <a:latin typeface="Calibri"/>
                <a:cs typeface="Calibri"/>
              </a:rPr>
              <a:t>in</a:t>
            </a:r>
            <a:r>
              <a:rPr sz="2760" spc="174" dirty="0">
                <a:latin typeface="Calibri"/>
                <a:cs typeface="Calibri"/>
              </a:rPr>
              <a:t> </a:t>
            </a:r>
            <a:r>
              <a:rPr sz="2760" dirty="0">
                <a:latin typeface="Calibri"/>
                <a:cs typeface="Calibri"/>
              </a:rPr>
              <a:t>the</a:t>
            </a:r>
            <a:r>
              <a:rPr sz="2760" spc="174" dirty="0">
                <a:latin typeface="Calibri"/>
                <a:cs typeface="Calibri"/>
              </a:rPr>
              <a:t> </a:t>
            </a:r>
            <a:r>
              <a:rPr sz="2760" dirty="0">
                <a:latin typeface="Calibri"/>
                <a:cs typeface="Calibri"/>
              </a:rPr>
              <a:t>profit</a:t>
            </a:r>
            <a:r>
              <a:rPr sz="2760" spc="144" dirty="0">
                <a:latin typeface="Calibri"/>
                <a:cs typeface="Calibri"/>
              </a:rPr>
              <a:t> </a:t>
            </a:r>
            <a:r>
              <a:rPr sz="2760" spc="-30" dirty="0">
                <a:latin typeface="Calibri"/>
                <a:cs typeface="Calibri"/>
              </a:rPr>
              <a:t>and </a:t>
            </a:r>
            <a:r>
              <a:rPr sz="2760" dirty="0">
                <a:latin typeface="Calibri"/>
                <a:cs typeface="Calibri"/>
              </a:rPr>
              <a:t>loss</a:t>
            </a:r>
            <a:r>
              <a:rPr sz="2760" spc="-42" dirty="0">
                <a:latin typeface="Calibri"/>
                <a:cs typeface="Calibri"/>
              </a:rPr>
              <a:t> </a:t>
            </a:r>
            <a:r>
              <a:rPr sz="2760" dirty="0">
                <a:latin typeface="Calibri"/>
                <a:cs typeface="Calibri"/>
              </a:rPr>
              <a:t>account</a:t>
            </a:r>
            <a:r>
              <a:rPr sz="2760" spc="-36" dirty="0">
                <a:latin typeface="Calibri"/>
                <a:cs typeface="Calibri"/>
              </a:rPr>
              <a:t> </a:t>
            </a:r>
            <a:r>
              <a:rPr sz="2760" dirty="0">
                <a:latin typeface="Calibri"/>
                <a:cs typeface="Calibri"/>
              </a:rPr>
              <a:t>and</a:t>
            </a:r>
            <a:r>
              <a:rPr sz="2760" spc="-48" dirty="0">
                <a:latin typeface="Calibri"/>
                <a:cs typeface="Calibri"/>
              </a:rPr>
              <a:t> </a:t>
            </a:r>
            <a:r>
              <a:rPr sz="2760" spc="-12" dirty="0">
                <a:latin typeface="Calibri"/>
                <a:cs typeface="Calibri"/>
              </a:rPr>
              <a:t>treatment</a:t>
            </a:r>
            <a:r>
              <a:rPr sz="2760" spc="-24" dirty="0">
                <a:latin typeface="Calibri"/>
                <a:cs typeface="Calibri"/>
              </a:rPr>
              <a:t> </a:t>
            </a:r>
            <a:r>
              <a:rPr sz="2760" dirty="0">
                <a:latin typeface="Calibri"/>
                <a:cs typeface="Calibri"/>
              </a:rPr>
              <a:t>of</a:t>
            </a:r>
            <a:r>
              <a:rPr sz="2760" spc="-54" dirty="0">
                <a:latin typeface="Calibri"/>
                <a:cs typeface="Calibri"/>
              </a:rPr>
              <a:t> </a:t>
            </a:r>
            <a:r>
              <a:rPr sz="2760" spc="-12" dirty="0">
                <a:latin typeface="Calibri"/>
                <a:cs typeface="Calibri"/>
              </a:rPr>
              <a:t>outstanding</a:t>
            </a:r>
            <a:r>
              <a:rPr sz="2760" spc="-36" dirty="0">
                <a:latin typeface="Calibri"/>
                <a:cs typeface="Calibri"/>
              </a:rPr>
              <a:t> </a:t>
            </a:r>
            <a:r>
              <a:rPr sz="2760" dirty="0">
                <a:latin typeface="Calibri"/>
                <a:cs typeface="Calibri"/>
              </a:rPr>
              <a:t>balance</a:t>
            </a:r>
            <a:r>
              <a:rPr sz="2760" spc="-48" dirty="0">
                <a:latin typeface="Calibri"/>
                <a:cs typeface="Calibri"/>
              </a:rPr>
              <a:t> </a:t>
            </a:r>
            <a:r>
              <a:rPr sz="2760" dirty="0">
                <a:latin typeface="Calibri"/>
                <a:cs typeface="Calibri"/>
              </a:rPr>
              <a:t>in</a:t>
            </a:r>
            <a:r>
              <a:rPr sz="2760" spc="-48" dirty="0">
                <a:latin typeface="Calibri"/>
                <a:cs typeface="Calibri"/>
              </a:rPr>
              <a:t> </a:t>
            </a:r>
            <a:r>
              <a:rPr sz="2760" dirty="0">
                <a:latin typeface="Calibri"/>
                <a:cs typeface="Calibri"/>
              </a:rPr>
              <a:t>the</a:t>
            </a:r>
            <a:r>
              <a:rPr sz="2760" spc="-42" dirty="0">
                <a:latin typeface="Calibri"/>
                <a:cs typeface="Calibri"/>
              </a:rPr>
              <a:t> </a:t>
            </a:r>
            <a:r>
              <a:rPr sz="2760" spc="-12" dirty="0">
                <a:latin typeface="Calibri"/>
                <a:cs typeface="Calibri"/>
              </a:rPr>
              <a:t>accounts.</a:t>
            </a:r>
            <a:endParaRPr sz="2760">
              <a:latin typeface="Calibri"/>
              <a:cs typeface="Calibri"/>
            </a:endParaRPr>
          </a:p>
        </p:txBody>
      </p:sp>
      <p:sp>
        <p:nvSpPr>
          <p:cNvPr id="5" name="object 5"/>
          <p:cNvSpPr txBox="1"/>
          <p:nvPr/>
        </p:nvSpPr>
        <p:spPr>
          <a:xfrm>
            <a:off x="1894955" y="7181402"/>
            <a:ext cx="10782300" cy="827150"/>
          </a:xfrm>
          <a:prstGeom prst="rect">
            <a:avLst/>
          </a:prstGeom>
        </p:spPr>
        <p:txBody>
          <a:bodyPr vert="horz" wrap="square" lIns="0" tIns="14478" rIns="0" bIns="0" rtlCol="0">
            <a:spAutoFit/>
          </a:bodyPr>
          <a:lstStyle/>
          <a:p>
            <a:pPr marL="884682" marR="6096" indent="-870204">
              <a:spcBef>
                <a:spcPts val="114"/>
              </a:spcBef>
            </a:pPr>
            <a:r>
              <a:rPr sz="2640" b="1" dirty="0">
                <a:latin typeface="Calibri"/>
                <a:cs typeface="Calibri"/>
              </a:rPr>
              <a:t>Brief:</a:t>
            </a:r>
            <a:r>
              <a:rPr sz="2640" b="1" spc="192" dirty="0">
                <a:latin typeface="Calibri"/>
                <a:cs typeface="Calibri"/>
              </a:rPr>
              <a:t> </a:t>
            </a:r>
            <a:r>
              <a:rPr sz="2640" dirty="0">
                <a:latin typeface="Calibri"/>
                <a:cs typeface="Calibri"/>
              </a:rPr>
              <a:t>Central</a:t>
            </a:r>
            <a:r>
              <a:rPr sz="2640" spc="186" dirty="0">
                <a:latin typeface="Calibri"/>
                <a:cs typeface="Calibri"/>
              </a:rPr>
              <a:t> </a:t>
            </a:r>
            <a:r>
              <a:rPr sz="2640" dirty="0">
                <a:latin typeface="Calibri"/>
                <a:cs typeface="Calibri"/>
              </a:rPr>
              <a:t>Value</a:t>
            </a:r>
            <a:r>
              <a:rPr sz="2640" spc="180" dirty="0">
                <a:latin typeface="Calibri"/>
                <a:cs typeface="Calibri"/>
              </a:rPr>
              <a:t> </a:t>
            </a:r>
            <a:r>
              <a:rPr sz="2640" dirty="0">
                <a:latin typeface="Calibri"/>
                <a:cs typeface="Calibri"/>
              </a:rPr>
              <a:t>Added</a:t>
            </a:r>
            <a:r>
              <a:rPr sz="2640" spc="198" dirty="0">
                <a:latin typeface="Calibri"/>
                <a:cs typeface="Calibri"/>
              </a:rPr>
              <a:t> </a:t>
            </a:r>
            <a:r>
              <a:rPr sz="2640" dirty="0">
                <a:latin typeface="Calibri"/>
                <a:cs typeface="Calibri"/>
              </a:rPr>
              <a:t>is</a:t>
            </a:r>
            <a:r>
              <a:rPr sz="2640" spc="186" dirty="0">
                <a:latin typeface="Calibri"/>
                <a:cs typeface="Calibri"/>
              </a:rPr>
              <a:t> </a:t>
            </a:r>
            <a:r>
              <a:rPr sz="2640" dirty="0">
                <a:latin typeface="Calibri"/>
                <a:cs typeface="Calibri"/>
              </a:rPr>
              <a:t>substituted</a:t>
            </a:r>
            <a:r>
              <a:rPr sz="2640" spc="186" dirty="0">
                <a:latin typeface="Calibri"/>
                <a:cs typeface="Calibri"/>
              </a:rPr>
              <a:t> </a:t>
            </a:r>
            <a:r>
              <a:rPr sz="2640" dirty="0">
                <a:latin typeface="Calibri"/>
                <a:cs typeface="Calibri"/>
              </a:rPr>
              <a:t>with</a:t>
            </a:r>
            <a:r>
              <a:rPr sz="2640" spc="186" dirty="0">
                <a:latin typeface="Calibri"/>
                <a:cs typeface="Calibri"/>
              </a:rPr>
              <a:t> </a:t>
            </a:r>
            <a:r>
              <a:rPr sz="2640" dirty="0">
                <a:latin typeface="Calibri"/>
                <a:cs typeface="Calibri"/>
              </a:rPr>
              <a:t>Central</a:t>
            </a:r>
            <a:r>
              <a:rPr sz="2640" spc="180" dirty="0">
                <a:latin typeface="Calibri"/>
                <a:cs typeface="Calibri"/>
              </a:rPr>
              <a:t> </a:t>
            </a:r>
            <a:r>
              <a:rPr sz="2640" dirty="0">
                <a:latin typeface="Calibri"/>
                <a:cs typeface="Calibri"/>
              </a:rPr>
              <a:t>Value</a:t>
            </a:r>
            <a:r>
              <a:rPr sz="2640" spc="180" dirty="0">
                <a:latin typeface="Calibri"/>
                <a:cs typeface="Calibri"/>
              </a:rPr>
              <a:t> </a:t>
            </a:r>
            <a:r>
              <a:rPr sz="2640" dirty="0">
                <a:latin typeface="Calibri"/>
                <a:cs typeface="Calibri"/>
              </a:rPr>
              <a:t>Added</a:t>
            </a:r>
            <a:r>
              <a:rPr sz="2640" spc="180" dirty="0">
                <a:latin typeface="Calibri"/>
                <a:cs typeface="Calibri"/>
              </a:rPr>
              <a:t> </a:t>
            </a:r>
            <a:r>
              <a:rPr sz="2640" spc="-12" dirty="0">
                <a:latin typeface="Calibri"/>
                <a:cs typeface="Calibri"/>
              </a:rPr>
              <a:t>Tax/Input </a:t>
            </a:r>
            <a:r>
              <a:rPr sz="2640" spc="-30" dirty="0">
                <a:latin typeface="Calibri"/>
                <a:cs typeface="Calibri"/>
              </a:rPr>
              <a:t>Tax</a:t>
            </a:r>
            <a:endParaRPr sz="2640">
              <a:latin typeface="Calibri"/>
              <a:cs typeface="Calibri"/>
            </a:endParaRPr>
          </a:p>
        </p:txBody>
      </p:sp>
      <p:sp>
        <p:nvSpPr>
          <p:cNvPr id="6" name="object 6"/>
          <p:cNvSpPr txBox="1">
            <a:spLocks noGrp="1"/>
          </p:cNvSpPr>
          <p:nvPr>
            <p:ph type="title"/>
          </p:nvPr>
        </p:nvSpPr>
        <p:spPr>
          <a:xfrm>
            <a:off x="1804416" y="105178"/>
            <a:ext cx="16942003" cy="975171"/>
          </a:xfrm>
          <a:prstGeom prst="rect">
            <a:avLst/>
          </a:prstGeom>
        </p:spPr>
        <p:txBody>
          <a:bodyPr vert="horz" wrap="square" lIns="0" tIns="307372" rIns="0" bIns="0" rtlCol="0">
            <a:spAutoFit/>
          </a:bodyPr>
          <a:lstStyle/>
          <a:p>
            <a:pPr marL="215646">
              <a:spcBef>
                <a:spcPts val="120"/>
              </a:spcBef>
            </a:pPr>
            <a:r>
              <a:rPr u="none" dirty="0"/>
              <a:t>Clause</a:t>
            </a:r>
            <a:r>
              <a:rPr u="none" spc="-90" dirty="0"/>
              <a:t> </a:t>
            </a:r>
            <a:r>
              <a:rPr u="none" dirty="0"/>
              <a:t>no.</a:t>
            </a:r>
            <a:r>
              <a:rPr u="none" spc="-66" dirty="0"/>
              <a:t> </a:t>
            </a:r>
            <a:r>
              <a:rPr u="none" spc="-30" dirty="0"/>
              <a:t>27</a:t>
            </a:r>
          </a:p>
        </p:txBody>
      </p:sp>
      <p:pic>
        <p:nvPicPr>
          <p:cNvPr id="7" name="object 7"/>
          <p:cNvPicPr/>
          <p:nvPr/>
        </p:nvPicPr>
        <p:blipFill>
          <a:blip r:embed="rId2" cstate="print"/>
          <a:stretch>
            <a:fillRect/>
          </a:stretch>
        </p:blipFill>
        <p:spPr>
          <a:xfrm>
            <a:off x="2011680" y="3931921"/>
            <a:ext cx="10332718" cy="2948024"/>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21153" y="1976018"/>
            <a:ext cx="10640568" cy="5785104"/>
          </a:xfrm>
          <a:custGeom>
            <a:avLst/>
            <a:gdLst/>
            <a:ahLst/>
            <a:cxnLst/>
            <a:rect l="l" t="t" r="r" b="b"/>
            <a:pathLst>
              <a:path w="8867140" h="4820920">
                <a:moveTo>
                  <a:pt x="0" y="0"/>
                </a:moveTo>
                <a:lnTo>
                  <a:pt x="8866632" y="0"/>
                </a:lnTo>
                <a:lnTo>
                  <a:pt x="8866632" y="4820412"/>
                </a:lnTo>
                <a:lnTo>
                  <a:pt x="0" y="4820412"/>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014727" y="1896953"/>
            <a:ext cx="10452354" cy="5721053"/>
          </a:xfrm>
          <a:prstGeom prst="rect">
            <a:avLst/>
          </a:prstGeom>
        </p:spPr>
        <p:txBody>
          <a:bodyPr vert="horz" wrap="square" lIns="0" tIns="51816" rIns="0" bIns="0" rtlCol="0">
            <a:spAutoFit/>
          </a:bodyPr>
          <a:lstStyle/>
          <a:p>
            <a:pPr marL="15240" algn="just">
              <a:spcBef>
                <a:spcPts val="408"/>
              </a:spcBef>
            </a:pPr>
            <a:r>
              <a:rPr sz="2280" b="1" u="sng" dirty="0">
                <a:uFill>
                  <a:solidFill>
                    <a:srgbClr val="000000"/>
                  </a:solidFill>
                </a:uFill>
                <a:latin typeface="Calibri"/>
                <a:cs typeface="Calibri"/>
              </a:rPr>
              <a:t>In</a:t>
            </a:r>
            <a:r>
              <a:rPr sz="2280" b="1" u="sng" spc="-36" dirty="0">
                <a:uFill>
                  <a:solidFill>
                    <a:srgbClr val="000000"/>
                  </a:solidFill>
                </a:uFill>
                <a:latin typeface="Calibri"/>
                <a:cs typeface="Calibri"/>
              </a:rPr>
              <a:t> </a:t>
            </a:r>
            <a:r>
              <a:rPr sz="2280" b="1" u="sng" spc="-12" dirty="0">
                <a:uFill>
                  <a:solidFill>
                    <a:srgbClr val="000000"/>
                  </a:solidFill>
                </a:uFill>
                <a:latin typeface="Calibri"/>
                <a:cs typeface="Calibri"/>
              </a:rPr>
              <a:t>reference</a:t>
            </a:r>
            <a:r>
              <a:rPr sz="2280" b="1" u="sng" spc="-18" dirty="0">
                <a:uFill>
                  <a:solidFill>
                    <a:srgbClr val="000000"/>
                  </a:solidFill>
                </a:uFill>
                <a:latin typeface="Calibri"/>
                <a:cs typeface="Calibri"/>
              </a:rPr>
              <a:t> </a:t>
            </a:r>
            <a:r>
              <a:rPr sz="2280" b="1" u="sng" dirty="0">
                <a:uFill>
                  <a:solidFill>
                    <a:srgbClr val="000000"/>
                  </a:solidFill>
                </a:uFill>
                <a:latin typeface="Calibri"/>
                <a:cs typeface="Calibri"/>
              </a:rPr>
              <a:t>to</a:t>
            </a:r>
            <a:r>
              <a:rPr sz="2280" b="1" u="sng" spc="-48" dirty="0">
                <a:uFill>
                  <a:solidFill>
                    <a:srgbClr val="000000"/>
                  </a:solidFill>
                </a:uFill>
                <a:latin typeface="Calibri"/>
                <a:cs typeface="Calibri"/>
              </a:rPr>
              <a:t> </a:t>
            </a:r>
            <a:r>
              <a:rPr sz="2280" b="1" u="sng" dirty="0">
                <a:uFill>
                  <a:solidFill>
                    <a:srgbClr val="000000"/>
                  </a:solidFill>
                </a:uFill>
                <a:latin typeface="Calibri"/>
                <a:cs typeface="Calibri"/>
              </a:rPr>
              <a:t>Clause</a:t>
            </a:r>
            <a:r>
              <a:rPr sz="2280" b="1" u="sng" spc="-48" dirty="0">
                <a:uFill>
                  <a:solidFill>
                    <a:srgbClr val="000000"/>
                  </a:solidFill>
                </a:uFill>
                <a:latin typeface="Calibri"/>
                <a:cs typeface="Calibri"/>
              </a:rPr>
              <a:t> </a:t>
            </a:r>
            <a:r>
              <a:rPr sz="2280" b="1" u="sng" dirty="0">
                <a:uFill>
                  <a:solidFill>
                    <a:srgbClr val="000000"/>
                  </a:solidFill>
                </a:uFill>
                <a:latin typeface="Calibri"/>
                <a:cs typeface="Calibri"/>
              </a:rPr>
              <a:t>no.</a:t>
            </a:r>
            <a:r>
              <a:rPr sz="2280" b="1" u="sng" spc="-36" dirty="0">
                <a:uFill>
                  <a:solidFill>
                    <a:srgbClr val="000000"/>
                  </a:solidFill>
                </a:uFill>
                <a:latin typeface="Calibri"/>
                <a:cs typeface="Calibri"/>
              </a:rPr>
              <a:t> </a:t>
            </a:r>
            <a:r>
              <a:rPr sz="2280" b="1" u="sng" dirty="0">
                <a:uFill>
                  <a:solidFill>
                    <a:srgbClr val="000000"/>
                  </a:solidFill>
                </a:uFill>
                <a:latin typeface="Calibri"/>
                <a:cs typeface="Calibri"/>
              </a:rPr>
              <a:t>27</a:t>
            </a:r>
            <a:r>
              <a:rPr sz="2280" b="1" u="sng" spc="-54" dirty="0">
                <a:uFill>
                  <a:solidFill>
                    <a:srgbClr val="000000"/>
                  </a:solidFill>
                </a:uFill>
                <a:latin typeface="Calibri"/>
                <a:cs typeface="Calibri"/>
              </a:rPr>
              <a:t> </a:t>
            </a:r>
            <a:r>
              <a:rPr sz="2280" b="1" u="sng" spc="-24" dirty="0">
                <a:uFill>
                  <a:solidFill>
                    <a:srgbClr val="000000"/>
                  </a:solidFill>
                </a:uFill>
                <a:latin typeface="Calibri"/>
                <a:cs typeface="Calibri"/>
              </a:rPr>
              <a:t>(a):</a:t>
            </a:r>
            <a:endParaRPr sz="2280">
              <a:latin typeface="Calibri"/>
              <a:cs typeface="Calibri"/>
            </a:endParaRPr>
          </a:p>
          <a:p>
            <a:pPr marL="397764" marR="8382" indent="-383286" algn="just">
              <a:lnSpc>
                <a:spcPct val="80000"/>
              </a:lnSpc>
              <a:spcBef>
                <a:spcPts val="834"/>
              </a:spcBef>
              <a:buSzPct val="60526"/>
              <a:buFont typeface="Wingdings"/>
              <a:buChar char=""/>
              <a:tabLst>
                <a:tab pos="399288" algn="l"/>
              </a:tabLst>
            </a:pPr>
            <a:r>
              <a:rPr sz="2280" dirty="0">
                <a:latin typeface="Calibri"/>
                <a:cs typeface="Calibri"/>
              </a:rPr>
              <a:t>The</a:t>
            </a:r>
            <a:r>
              <a:rPr sz="2280" spc="-18" dirty="0">
                <a:latin typeface="Calibri"/>
                <a:cs typeface="Calibri"/>
              </a:rPr>
              <a:t> </a:t>
            </a:r>
            <a:r>
              <a:rPr sz="2280" dirty="0">
                <a:latin typeface="Calibri"/>
                <a:cs typeface="Calibri"/>
              </a:rPr>
              <a:t>tax</a:t>
            </a:r>
            <a:r>
              <a:rPr sz="2280" spc="-30" dirty="0">
                <a:latin typeface="Calibri"/>
                <a:cs typeface="Calibri"/>
              </a:rPr>
              <a:t> </a:t>
            </a:r>
            <a:r>
              <a:rPr sz="2280" dirty="0">
                <a:latin typeface="Calibri"/>
                <a:cs typeface="Calibri"/>
              </a:rPr>
              <a:t>auditor</a:t>
            </a:r>
            <a:r>
              <a:rPr sz="2280" spc="-24" dirty="0">
                <a:latin typeface="Calibri"/>
                <a:cs typeface="Calibri"/>
              </a:rPr>
              <a:t> </a:t>
            </a:r>
            <a:r>
              <a:rPr sz="2280" dirty="0">
                <a:latin typeface="Calibri"/>
                <a:cs typeface="Calibri"/>
              </a:rPr>
              <a:t>should</a:t>
            </a:r>
            <a:r>
              <a:rPr sz="2280" spc="-6" dirty="0">
                <a:latin typeface="Calibri"/>
                <a:cs typeface="Calibri"/>
              </a:rPr>
              <a:t> </a:t>
            </a:r>
            <a:r>
              <a:rPr sz="2280" dirty="0">
                <a:latin typeface="Calibri"/>
                <a:cs typeface="Calibri"/>
              </a:rPr>
              <a:t>verify</a:t>
            </a:r>
            <a:r>
              <a:rPr sz="2280" spc="-18" dirty="0">
                <a:latin typeface="Calibri"/>
                <a:cs typeface="Calibri"/>
              </a:rPr>
              <a:t> </a:t>
            </a:r>
            <a:r>
              <a:rPr sz="2280" dirty="0">
                <a:latin typeface="Calibri"/>
                <a:cs typeface="Calibri"/>
              </a:rPr>
              <a:t>that</a:t>
            </a:r>
            <a:r>
              <a:rPr sz="2280" spc="-24" dirty="0">
                <a:latin typeface="Calibri"/>
                <a:cs typeface="Calibri"/>
              </a:rPr>
              <a:t> </a:t>
            </a:r>
            <a:r>
              <a:rPr sz="2280" dirty="0">
                <a:latin typeface="Calibri"/>
                <a:cs typeface="Calibri"/>
              </a:rPr>
              <a:t>there</a:t>
            </a:r>
            <a:r>
              <a:rPr sz="2280" spc="-18" dirty="0">
                <a:latin typeface="Calibri"/>
                <a:cs typeface="Calibri"/>
              </a:rPr>
              <a:t> </a:t>
            </a:r>
            <a:r>
              <a:rPr sz="2280" dirty="0">
                <a:latin typeface="Calibri"/>
                <a:cs typeface="Calibri"/>
              </a:rPr>
              <a:t>is</a:t>
            </a:r>
            <a:r>
              <a:rPr sz="2280" spc="-36" dirty="0">
                <a:latin typeface="Calibri"/>
                <a:cs typeface="Calibri"/>
              </a:rPr>
              <a:t> </a:t>
            </a:r>
            <a:r>
              <a:rPr sz="2280" dirty="0">
                <a:latin typeface="Calibri"/>
                <a:cs typeface="Calibri"/>
              </a:rPr>
              <a:t>a</a:t>
            </a:r>
            <a:r>
              <a:rPr sz="2280" spc="-30" dirty="0">
                <a:latin typeface="Calibri"/>
                <a:cs typeface="Calibri"/>
              </a:rPr>
              <a:t> </a:t>
            </a:r>
            <a:r>
              <a:rPr sz="2280" dirty="0">
                <a:latin typeface="Calibri"/>
                <a:cs typeface="Calibri"/>
              </a:rPr>
              <a:t>proper</a:t>
            </a:r>
            <a:r>
              <a:rPr sz="2280" spc="-18" dirty="0">
                <a:latin typeface="Calibri"/>
                <a:cs typeface="Calibri"/>
              </a:rPr>
              <a:t> </a:t>
            </a:r>
            <a:r>
              <a:rPr sz="2280" spc="-12" dirty="0">
                <a:latin typeface="Calibri"/>
                <a:cs typeface="Calibri"/>
              </a:rPr>
              <a:t>reconciliation</a:t>
            </a:r>
            <a:r>
              <a:rPr sz="2280" spc="-24" dirty="0">
                <a:latin typeface="Calibri"/>
                <a:cs typeface="Calibri"/>
              </a:rPr>
              <a:t> </a:t>
            </a:r>
            <a:r>
              <a:rPr sz="2280" dirty="0">
                <a:latin typeface="Calibri"/>
                <a:cs typeface="Calibri"/>
              </a:rPr>
              <a:t>between</a:t>
            </a:r>
            <a:r>
              <a:rPr sz="2280" spc="-18" dirty="0">
                <a:latin typeface="Calibri"/>
                <a:cs typeface="Calibri"/>
              </a:rPr>
              <a:t> </a:t>
            </a:r>
            <a:r>
              <a:rPr sz="2280" dirty="0">
                <a:latin typeface="Calibri"/>
                <a:cs typeface="Calibri"/>
              </a:rPr>
              <a:t>balance</a:t>
            </a:r>
            <a:r>
              <a:rPr sz="2280" spc="-18" dirty="0">
                <a:latin typeface="Calibri"/>
                <a:cs typeface="Calibri"/>
              </a:rPr>
              <a:t> </a:t>
            </a:r>
            <a:r>
              <a:rPr sz="2280" spc="-30" dirty="0">
                <a:latin typeface="Calibri"/>
                <a:cs typeface="Calibri"/>
              </a:rPr>
              <a:t>of 	</a:t>
            </a:r>
            <a:r>
              <a:rPr sz="2280" spc="-48" dirty="0">
                <a:latin typeface="Calibri"/>
                <a:cs typeface="Calibri"/>
              </a:rPr>
              <a:t>CENVAT</a:t>
            </a:r>
            <a:r>
              <a:rPr sz="2280" spc="-72" dirty="0">
                <a:latin typeface="Calibri"/>
                <a:cs typeface="Calibri"/>
              </a:rPr>
              <a:t> </a:t>
            </a:r>
            <a:r>
              <a:rPr sz="2280" dirty="0">
                <a:latin typeface="Calibri"/>
                <a:cs typeface="Calibri"/>
              </a:rPr>
              <a:t>credit</a:t>
            </a:r>
            <a:r>
              <a:rPr sz="2280" spc="-42" dirty="0">
                <a:latin typeface="Calibri"/>
                <a:cs typeface="Calibri"/>
              </a:rPr>
              <a:t> </a:t>
            </a:r>
            <a:r>
              <a:rPr sz="2280" dirty="0">
                <a:latin typeface="Calibri"/>
                <a:cs typeface="Calibri"/>
              </a:rPr>
              <a:t>in</a:t>
            </a:r>
            <a:r>
              <a:rPr sz="2280" spc="-54" dirty="0">
                <a:latin typeface="Calibri"/>
                <a:cs typeface="Calibri"/>
              </a:rPr>
              <a:t> </a:t>
            </a:r>
            <a:r>
              <a:rPr sz="2280" dirty="0">
                <a:latin typeface="Calibri"/>
                <a:cs typeface="Calibri"/>
              </a:rPr>
              <a:t>the</a:t>
            </a:r>
            <a:r>
              <a:rPr sz="2280" spc="-54" dirty="0">
                <a:latin typeface="Calibri"/>
                <a:cs typeface="Calibri"/>
              </a:rPr>
              <a:t> </a:t>
            </a:r>
            <a:r>
              <a:rPr sz="2280" dirty="0">
                <a:latin typeface="Calibri"/>
                <a:cs typeface="Calibri"/>
              </a:rPr>
              <a:t>accounts</a:t>
            </a:r>
            <a:r>
              <a:rPr sz="2280" spc="-66" dirty="0">
                <a:latin typeface="Calibri"/>
                <a:cs typeface="Calibri"/>
              </a:rPr>
              <a:t> </a:t>
            </a:r>
            <a:r>
              <a:rPr sz="2280" dirty="0">
                <a:latin typeface="Calibri"/>
                <a:cs typeface="Calibri"/>
              </a:rPr>
              <a:t>&amp;</a:t>
            </a:r>
            <a:r>
              <a:rPr sz="2280" spc="-66" dirty="0">
                <a:latin typeface="Calibri"/>
                <a:cs typeface="Calibri"/>
              </a:rPr>
              <a:t> </a:t>
            </a:r>
            <a:r>
              <a:rPr sz="2280" spc="-12" dirty="0">
                <a:latin typeface="Calibri"/>
                <a:cs typeface="Calibri"/>
              </a:rPr>
              <a:t>relevant</a:t>
            </a:r>
            <a:r>
              <a:rPr sz="2280" spc="-24" dirty="0">
                <a:latin typeface="Calibri"/>
                <a:cs typeface="Calibri"/>
              </a:rPr>
              <a:t> </a:t>
            </a:r>
            <a:r>
              <a:rPr sz="2280" spc="-12" dirty="0">
                <a:latin typeface="Calibri"/>
                <a:cs typeface="Calibri"/>
              </a:rPr>
              <a:t>excise</a:t>
            </a:r>
            <a:r>
              <a:rPr sz="2280" spc="-48" dirty="0">
                <a:latin typeface="Calibri"/>
                <a:cs typeface="Calibri"/>
              </a:rPr>
              <a:t> </a:t>
            </a:r>
            <a:r>
              <a:rPr sz="2280" dirty="0">
                <a:latin typeface="Calibri"/>
                <a:cs typeface="Calibri"/>
              </a:rPr>
              <a:t>&amp;</a:t>
            </a:r>
            <a:r>
              <a:rPr sz="2280" spc="-72" dirty="0">
                <a:latin typeface="Calibri"/>
                <a:cs typeface="Calibri"/>
              </a:rPr>
              <a:t> </a:t>
            </a:r>
            <a:r>
              <a:rPr sz="2280" dirty="0">
                <a:latin typeface="Calibri"/>
                <a:cs typeface="Calibri"/>
              </a:rPr>
              <a:t>service</a:t>
            </a:r>
            <a:r>
              <a:rPr sz="2280" spc="-36" dirty="0">
                <a:latin typeface="Calibri"/>
                <a:cs typeface="Calibri"/>
              </a:rPr>
              <a:t> </a:t>
            </a:r>
            <a:r>
              <a:rPr sz="2280" dirty="0">
                <a:latin typeface="Calibri"/>
                <a:cs typeface="Calibri"/>
              </a:rPr>
              <a:t>tax</a:t>
            </a:r>
            <a:r>
              <a:rPr sz="2280" spc="-60" dirty="0">
                <a:latin typeface="Calibri"/>
                <a:cs typeface="Calibri"/>
              </a:rPr>
              <a:t> </a:t>
            </a:r>
            <a:r>
              <a:rPr sz="2280" spc="-12" dirty="0">
                <a:latin typeface="Calibri"/>
                <a:cs typeface="Calibri"/>
              </a:rPr>
              <a:t>records.</a:t>
            </a:r>
            <a:endParaRPr sz="2280">
              <a:latin typeface="Calibri"/>
              <a:cs typeface="Calibri"/>
            </a:endParaRPr>
          </a:p>
          <a:p>
            <a:pPr marL="398526" marR="8382" indent="-384048" algn="just">
              <a:lnSpc>
                <a:spcPct val="80000"/>
              </a:lnSpc>
              <a:spcBef>
                <a:spcPts val="852"/>
              </a:spcBef>
              <a:buSzPct val="60526"/>
              <a:buFont typeface="Wingdings"/>
              <a:buChar char=""/>
              <a:tabLst>
                <a:tab pos="398526" algn="l"/>
              </a:tabLst>
            </a:pPr>
            <a:r>
              <a:rPr sz="2280" dirty="0">
                <a:latin typeface="Calibri"/>
                <a:cs typeface="Calibri"/>
              </a:rPr>
              <a:t>If</a:t>
            </a:r>
            <a:r>
              <a:rPr sz="2280" spc="450" dirty="0">
                <a:latin typeface="Calibri"/>
                <a:cs typeface="Calibri"/>
              </a:rPr>
              <a:t> </a:t>
            </a:r>
            <a:r>
              <a:rPr sz="2280" dirty="0">
                <a:latin typeface="Calibri"/>
                <a:cs typeface="Calibri"/>
              </a:rPr>
              <a:t>the</a:t>
            </a:r>
            <a:r>
              <a:rPr sz="2280" spc="462" dirty="0">
                <a:latin typeface="Calibri"/>
                <a:cs typeface="Calibri"/>
              </a:rPr>
              <a:t> </a:t>
            </a:r>
            <a:r>
              <a:rPr sz="2280" dirty="0">
                <a:latin typeface="Calibri"/>
                <a:cs typeface="Calibri"/>
              </a:rPr>
              <a:t>assessee</a:t>
            </a:r>
            <a:r>
              <a:rPr sz="2280" spc="438" dirty="0">
                <a:latin typeface="Calibri"/>
                <a:cs typeface="Calibri"/>
              </a:rPr>
              <a:t> </a:t>
            </a:r>
            <a:r>
              <a:rPr sz="2280" dirty="0">
                <a:latin typeface="Calibri"/>
                <a:cs typeface="Calibri"/>
              </a:rPr>
              <a:t>follows</a:t>
            </a:r>
            <a:r>
              <a:rPr sz="2280" spc="462" dirty="0">
                <a:latin typeface="Calibri"/>
                <a:cs typeface="Calibri"/>
              </a:rPr>
              <a:t> </a:t>
            </a:r>
            <a:r>
              <a:rPr sz="2280" dirty="0">
                <a:latin typeface="Calibri"/>
                <a:cs typeface="Calibri"/>
              </a:rPr>
              <a:t>exclusive</a:t>
            </a:r>
            <a:r>
              <a:rPr sz="2280" spc="456" dirty="0">
                <a:latin typeface="Calibri"/>
                <a:cs typeface="Calibri"/>
              </a:rPr>
              <a:t> </a:t>
            </a:r>
            <a:r>
              <a:rPr sz="2280" dirty="0">
                <a:latin typeface="Calibri"/>
                <a:cs typeface="Calibri"/>
              </a:rPr>
              <a:t>method</a:t>
            </a:r>
            <a:r>
              <a:rPr sz="2280" spc="456" dirty="0">
                <a:latin typeface="Calibri"/>
                <a:cs typeface="Calibri"/>
              </a:rPr>
              <a:t> </a:t>
            </a:r>
            <a:r>
              <a:rPr sz="2280" dirty="0">
                <a:latin typeface="Calibri"/>
                <a:cs typeface="Calibri"/>
              </a:rPr>
              <a:t>of</a:t>
            </a:r>
            <a:r>
              <a:rPr sz="2280" spc="450" dirty="0">
                <a:latin typeface="Calibri"/>
                <a:cs typeface="Calibri"/>
              </a:rPr>
              <a:t> </a:t>
            </a:r>
            <a:r>
              <a:rPr sz="2280" dirty="0">
                <a:latin typeface="Calibri"/>
                <a:cs typeface="Calibri"/>
              </a:rPr>
              <a:t>accounting,</a:t>
            </a:r>
            <a:r>
              <a:rPr sz="2280" spc="444" dirty="0">
                <a:latin typeface="Calibri"/>
                <a:cs typeface="Calibri"/>
              </a:rPr>
              <a:t> </a:t>
            </a:r>
            <a:r>
              <a:rPr sz="2280" dirty="0">
                <a:latin typeface="Calibri"/>
                <a:cs typeface="Calibri"/>
              </a:rPr>
              <a:t>the</a:t>
            </a:r>
            <a:r>
              <a:rPr sz="2280" spc="462" dirty="0">
                <a:latin typeface="Calibri"/>
                <a:cs typeface="Calibri"/>
              </a:rPr>
              <a:t> </a:t>
            </a:r>
            <a:r>
              <a:rPr sz="2280" dirty="0">
                <a:latin typeface="Calibri"/>
                <a:cs typeface="Calibri"/>
              </a:rPr>
              <a:t>excise</a:t>
            </a:r>
            <a:r>
              <a:rPr sz="2280" spc="456" dirty="0">
                <a:latin typeface="Calibri"/>
                <a:cs typeface="Calibri"/>
              </a:rPr>
              <a:t> </a:t>
            </a:r>
            <a:r>
              <a:rPr sz="2280" dirty="0">
                <a:latin typeface="Calibri"/>
                <a:cs typeface="Calibri"/>
              </a:rPr>
              <a:t>duty</a:t>
            </a:r>
            <a:r>
              <a:rPr sz="2280" spc="474" dirty="0">
                <a:latin typeface="Calibri"/>
                <a:cs typeface="Calibri"/>
              </a:rPr>
              <a:t> </a:t>
            </a:r>
            <a:r>
              <a:rPr sz="2280" dirty="0">
                <a:latin typeface="Calibri"/>
                <a:cs typeface="Calibri"/>
              </a:rPr>
              <a:t>paid</a:t>
            </a:r>
            <a:r>
              <a:rPr sz="2280" spc="450" dirty="0">
                <a:latin typeface="Calibri"/>
                <a:cs typeface="Calibri"/>
              </a:rPr>
              <a:t> </a:t>
            </a:r>
            <a:r>
              <a:rPr sz="2280" spc="-30" dirty="0">
                <a:latin typeface="Calibri"/>
                <a:cs typeface="Calibri"/>
              </a:rPr>
              <a:t>on </a:t>
            </a:r>
            <a:r>
              <a:rPr sz="2280" dirty="0">
                <a:latin typeface="Calibri"/>
                <a:cs typeface="Calibri"/>
              </a:rPr>
              <a:t>purchase</a:t>
            </a:r>
            <a:r>
              <a:rPr sz="2280" spc="-54" dirty="0">
                <a:latin typeface="Calibri"/>
                <a:cs typeface="Calibri"/>
              </a:rPr>
              <a:t> </a:t>
            </a:r>
            <a:r>
              <a:rPr sz="2280" dirty="0">
                <a:latin typeface="Calibri"/>
                <a:cs typeface="Calibri"/>
              </a:rPr>
              <a:t>of</a:t>
            </a:r>
            <a:r>
              <a:rPr sz="2280" spc="-54" dirty="0">
                <a:latin typeface="Calibri"/>
                <a:cs typeface="Calibri"/>
              </a:rPr>
              <a:t> </a:t>
            </a:r>
            <a:r>
              <a:rPr sz="2280" dirty="0">
                <a:latin typeface="Calibri"/>
                <a:cs typeface="Calibri"/>
              </a:rPr>
              <a:t>raw</a:t>
            </a:r>
            <a:r>
              <a:rPr sz="2280" spc="-60" dirty="0">
                <a:latin typeface="Calibri"/>
                <a:cs typeface="Calibri"/>
              </a:rPr>
              <a:t> </a:t>
            </a:r>
            <a:r>
              <a:rPr sz="2280" dirty="0">
                <a:latin typeface="Calibri"/>
                <a:cs typeface="Calibri"/>
              </a:rPr>
              <a:t>material,</a:t>
            </a:r>
            <a:r>
              <a:rPr sz="2280" spc="-60" dirty="0">
                <a:latin typeface="Calibri"/>
                <a:cs typeface="Calibri"/>
              </a:rPr>
              <a:t> </a:t>
            </a:r>
            <a:r>
              <a:rPr sz="2280" dirty="0">
                <a:latin typeface="Calibri"/>
                <a:cs typeface="Calibri"/>
              </a:rPr>
              <a:t>capital</a:t>
            </a:r>
            <a:r>
              <a:rPr sz="2280" spc="-60" dirty="0">
                <a:latin typeface="Calibri"/>
                <a:cs typeface="Calibri"/>
              </a:rPr>
              <a:t> </a:t>
            </a:r>
            <a:r>
              <a:rPr sz="2280" dirty="0">
                <a:latin typeface="Calibri"/>
                <a:cs typeface="Calibri"/>
              </a:rPr>
              <a:t>goods</a:t>
            </a:r>
            <a:r>
              <a:rPr sz="2280" spc="-48" dirty="0">
                <a:latin typeface="Calibri"/>
                <a:cs typeface="Calibri"/>
              </a:rPr>
              <a:t> </a:t>
            </a:r>
            <a:r>
              <a:rPr sz="2280" dirty="0">
                <a:latin typeface="Calibri"/>
                <a:cs typeface="Calibri"/>
              </a:rPr>
              <a:t>&amp;</a:t>
            </a:r>
            <a:r>
              <a:rPr sz="2280" spc="-54" dirty="0">
                <a:latin typeface="Calibri"/>
                <a:cs typeface="Calibri"/>
              </a:rPr>
              <a:t> </a:t>
            </a:r>
            <a:r>
              <a:rPr sz="2280" dirty="0">
                <a:latin typeface="Calibri"/>
                <a:cs typeface="Calibri"/>
              </a:rPr>
              <a:t>service</a:t>
            </a:r>
            <a:r>
              <a:rPr sz="2280" spc="-48" dirty="0">
                <a:latin typeface="Calibri"/>
                <a:cs typeface="Calibri"/>
              </a:rPr>
              <a:t> </a:t>
            </a:r>
            <a:r>
              <a:rPr sz="2280" dirty="0">
                <a:latin typeface="Calibri"/>
                <a:cs typeface="Calibri"/>
              </a:rPr>
              <a:t>tax</a:t>
            </a:r>
            <a:r>
              <a:rPr sz="2280" spc="-66" dirty="0">
                <a:latin typeface="Calibri"/>
                <a:cs typeface="Calibri"/>
              </a:rPr>
              <a:t> </a:t>
            </a:r>
            <a:r>
              <a:rPr sz="2280" dirty="0">
                <a:latin typeface="Calibri"/>
                <a:cs typeface="Calibri"/>
              </a:rPr>
              <a:t>paid</a:t>
            </a:r>
            <a:r>
              <a:rPr sz="2280" spc="-54" dirty="0">
                <a:latin typeface="Calibri"/>
                <a:cs typeface="Calibri"/>
              </a:rPr>
              <a:t> </a:t>
            </a:r>
            <a:r>
              <a:rPr sz="2280" dirty="0">
                <a:latin typeface="Calibri"/>
                <a:cs typeface="Calibri"/>
              </a:rPr>
              <a:t>on</a:t>
            </a:r>
            <a:r>
              <a:rPr sz="2280" spc="-42" dirty="0">
                <a:latin typeface="Calibri"/>
                <a:cs typeface="Calibri"/>
              </a:rPr>
              <a:t> </a:t>
            </a:r>
            <a:r>
              <a:rPr sz="2280" dirty="0">
                <a:latin typeface="Calibri"/>
                <a:cs typeface="Calibri"/>
              </a:rPr>
              <a:t>input</a:t>
            </a:r>
            <a:r>
              <a:rPr sz="2280" spc="-54" dirty="0">
                <a:latin typeface="Calibri"/>
                <a:cs typeface="Calibri"/>
              </a:rPr>
              <a:t> </a:t>
            </a:r>
            <a:r>
              <a:rPr sz="2280" dirty="0">
                <a:latin typeface="Calibri"/>
                <a:cs typeface="Calibri"/>
              </a:rPr>
              <a:t>services</a:t>
            </a:r>
            <a:r>
              <a:rPr sz="2280" spc="-54" dirty="0">
                <a:latin typeface="Calibri"/>
                <a:cs typeface="Calibri"/>
              </a:rPr>
              <a:t> </a:t>
            </a:r>
            <a:r>
              <a:rPr sz="2280" dirty="0">
                <a:latin typeface="Calibri"/>
                <a:cs typeface="Calibri"/>
              </a:rPr>
              <a:t>is</a:t>
            </a:r>
            <a:r>
              <a:rPr sz="2280" spc="-54" dirty="0">
                <a:latin typeface="Calibri"/>
                <a:cs typeface="Calibri"/>
              </a:rPr>
              <a:t> </a:t>
            </a:r>
            <a:r>
              <a:rPr sz="2280" spc="-12" dirty="0">
                <a:latin typeface="Calibri"/>
                <a:cs typeface="Calibri"/>
              </a:rPr>
              <a:t>debited </a:t>
            </a:r>
            <a:r>
              <a:rPr sz="2280" dirty="0">
                <a:latin typeface="Calibri"/>
                <a:cs typeface="Calibri"/>
              </a:rPr>
              <a:t>to the</a:t>
            </a:r>
            <a:r>
              <a:rPr sz="2280" spc="18" dirty="0">
                <a:latin typeface="Calibri"/>
                <a:cs typeface="Calibri"/>
              </a:rPr>
              <a:t> </a:t>
            </a:r>
            <a:r>
              <a:rPr sz="2280" spc="-48" dirty="0">
                <a:latin typeface="Calibri"/>
                <a:cs typeface="Calibri"/>
              </a:rPr>
              <a:t>CENVAT/</a:t>
            </a:r>
            <a:r>
              <a:rPr sz="2280" spc="24" dirty="0">
                <a:latin typeface="Calibri"/>
                <a:cs typeface="Calibri"/>
              </a:rPr>
              <a:t> </a:t>
            </a:r>
            <a:r>
              <a:rPr sz="2280" dirty="0">
                <a:latin typeface="Calibri"/>
                <a:cs typeface="Calibri"/>
              </a:rPr>
              <a:t>service</a:t>
            </a:r>
            <a:r>
              <a:rPr sz="2280" spc="12" dirty="0">
                <a:latin typeface="Calibri"/>
                <a:cs typeface="Calibri"/>
              </a:rPr>
              <a:t> </a:t>
            </a:r>
            <a:r>
              <a:rPr sz="2280" dirty="0">
                <a:latin typeface="Calibri"/>
                <a:cs typeface="Calibri"/>
              </a:rPr>
              <a:t>tax</a:t>
            </a:r>
            <a:r>
              <a:rPr sz="2280" spc="6" dirty="0">
                <a:latin typeface="Calibri"/>
                <a:cs typeface="Calibri"/>
              </a:rPr>
              <a:t> </a:t>
            </a:r>
            <a:r>
              <a:rPr sz="2280" dirty="0">
                <a:latin typeface="Calibri"/>
                <a:cs typeface="Calibri"/>
              </a:rPr>
              <a:t>credit</a:t>
            </a:r>
            <a:r>
              <a:rPr sz="2280" spc="12" dirty="0">
                <a:latin typeface="Calibri"/>
                <a:cs typeface="Calibri"/>
              </a:rPr>
              <a:t> </a:t>
            </a:r>
            <a:r>
              <a:rPr sz="2280" dirty="0">
                <a:latin typeface="Calibri"/>
                <a:cs typeface="Calibri"/>
              </a:rPr>
              <a:t>receivable</a:t>
            </a:r>
            <a:r>
              <a:rPr sz="2280" spc="18" dirty="0">
                <a:latin typeface="Calibri"/>
                <a:cs typeface="Calibri"/>
              </a:rPr>
              <a:t> </a:t>
            </a:r>
            <a:r>
              <a:rPr sz="2280" dirty="0">
                <a:latin typeface="Calibri"/>
                <a:cs typeface="Calibri"/>
              </a:rPr>
              <a:t>account</a:t>
            </a:r>
            <a:r>
              <a:rPr sz="2280" spc="6" dirty="0">
                <a:latin typeface="Calibri"/>
                <a:cs typeface="Calibri"/>
              </a:rPr>
              <a:t> </a:t>
            </a:r>
            <a:r>
              <a:rPr sz="2280" dirty="0">
                <a:latin typeface="Calibri"/>
                <a:cs typeface="Calibri"/>
              </a:rPr>
              <a:t>&amp;</a:t>
            </a:r>
            <a:r>
              <a:rPr sz="2280" spc="18" dirty="0">
                <a:latin typeface="Calibri"/>
                <a:cs typeface="Calibri"/>
              </a:rPr>
              <a:t> </a:t>
            </a:r>
            <a:r>
              <a:rPr sz="2280" dirty="0">
                <a:latin typeface="Calibri"/>
                <a:cs typeface="Calibri"/>
              </a:rPr>
              <a:t>not</a:t>
            </a:r>
            <a:r>
              <a:rPr sz="2280" spc="12" dirty="0">
                <a:latin typeface="Calibri"/>
                <a:cs typeface="Calibri"/>
              </a:rPr>
              <a:t> </a:t>
            </a:r>
            <a:r>
              <a:rPr sz="2280" dirty="0">
                <a:latin typeface="Calibri"/>
                <a:cs typeface="Calibri"/>
              </a:rPr>
              <a:t>as a</a:t>
            </a:r>
            <a:r>
              <a:rPr sz="2280" spc="18" dirty="0">
                <a:latin typeface="Calibri"/>
                <a:cs typeface="Calibri"/>
              </a:rPr>
              <a:t> </a:t>
            </a:r>
            <a:r>
              <a:rPr sz="2280" dirty="0">
                <a:latin typeface="Calibri"/>
                <a:cs typeface="Calibri"/>
              </a:rPr>
              <a:t>part</a:t>
            </a:r>
            <a:r>
              <a:rPr sz="2280" spc="6" dirty="0">
                <a:latin typeface="Calibri"/>
                <a:cs typeface="Calibri"/>
              </a:rPr>
              <a:t> </a:t>
            </a:r>
            <a:r>
              <a:rPr sz="2280" dirty="0">
                <a:latin typeface="Calibri"/>
                <a:cs typeface="Calibri"/>
              </a:rPr>
              <a:t>of</a:t>
            </a:r>
            <a:r>
              <a:rPr sz="2280" spc="6" dirty="0">
                <a:latin typeface="Calibri"/>
                <a:cs typeface="Calibri"/>
              </a:rPr>
              <a:t> </a:t>
            </a:r>
            <a:r>
              <a:rPr sz="2280" dirty="0">
                <a:latin typeface="Calibri"/>
                <a:cs typeface="Calibri"/>
              </a:rPr>
              <a:t>purchase </a:t>
            </a:r>
            <a:r>
              <a:rPr sz="2280" spc="-24" dirty="0">
                <a:latin typeface="Calibri"/>
                <a:cs typeface="Calibri"/>
              </a:rPr>
              <a:t>cost </a:t>
            </a:r>
            <a:r>
              <a:rPr sz="2280" dirty="0">
                <a:latin typeface="Calibri"/>
                <a:cs typeface="Calibri"/>
              </a:rPr>
              <a:t>of</a:t>
            </a:r>
            <a:r>
              <a:rPr sz="2280" spc="72" dirty="0">
                <a:latin typeface="Calibri"/>
                <a:cs typeface="Calibri"/>
              </a:rPr>
              <a:t> </a:t>
            </a:r>
            <a:r>
              <a:rPr sz="2280" dirty="0">
                <a:latin typeface="Calibri"/>
                <a:cs typeface="Calibri"/>
              </a:rPr>
              <a:t>raw</a:t>
            </a:r>
            <a:r>
              <a:rPr sz="2280" spc="84" dirty="0">
                <a:latin typeface="Calibri"/>
                <a:cs typeface="Calibri"/>
              </a:rPr>
              <a:t> </a:t>
            </a:r>
            <a:r>
              <a:rPr sz="2280" dirty="0">
                <a:latin typeface="Calibri"/>
                <a:cs typeface="Calibri"/>
              </a:rPr>
              <a:t>material,</a:t>
            </a:r>
            <a:r>
              <a:rPr sz="2280" spc="78" dirty="0">
                <a:latin typeface="Calibri"/>
                <a:cs typeface="Calibri"/>
              </a:rPr>
              <a:t> </a:t>
            </a:r>
            <a:r>
              <a:rPr sz="2280" dirty="0">
                <a:latin typeface="Calibri"/>
                <a:cs typeface="Calibri"/>
              </a:rPr>
              <a:t>capital</a:t>
            </a:r>
            <a:r>
              <a:rPr sz="2280" spc="84" dirty="0">
                <a:latin typeface="Calibri"/>
                <a:cs typeface="Calibri"/>
              </a:rPr>
              <a:t> </a:t>
            </a:r>
            <a:r>
              <a:rPr sz="2280" dirty="0">
                <a:latin typeface="Calibri"/>
                <a:cs typeface="Calibri"/>
              </a:rPr>
              <a:t>goods</a:t>
            </a:r>
            <a:r>
              <a:rPr sz="2280" spc="90" dirty="0">
                <a:latin typeface="Calibri"/>
                <a:cs typeface="Calibri"/>
              </a:rPr>
              <a:t> </a:t>
            </a:r>
            <a:r>
              <a:rPr sz="2280" dirty="0">
                <a:latin typeface="Calibri"/>
                <a:cs typeface="Calibri"/>
              </a:rPr>
              <a:t>or</a:t>
            </a:r>
            <a:r>
              <a:rPr sz="2280" spc="78" dirty="0">
                <a:latin typeface="Calibri"/>
                <a:cs typeface="Calibri"/>
              </a:rPr>
              <a:t> </a:t>
            </a:r>
            <a:r>
              <a:rPr sz="2280" dirty="0">
                <a:latin typeface="Calibri"/>
                <a:cs typeface="Calibri"/>
              </a:rPr>
              <a:t>cost</a:t>
            </a:r>
            <a:r>
              <a:rPr sz="2280" spc="72" dirty="0">
                <a:latin typeface="Calibri"/>
                <a:cs typeface="Calibri"/>
              </a:rPr>
              <a:t> </a:t>
            </a:r>
            <a:r>
              <a:rPr sz="2280" dirty="0">
                <a:latin typeface="Calibri"/>
                <a:cs typeface="Calibri"/>
              </a:rPr>
              <a:t>of</a:t>
            </a:r>
            <a:r>
              <a:rPr sz="2280" spc="78" dirty="0">
                <a:latin typeface="Calibri"/>
                <a:cs typeface="Calibri"/>
              </a:rPr>
              <a:t> </a:t>
            </a:r>
            <a:r>
              <a:rPr sz="2280" dirty="0">
                <a:latin typeface="Calibri"/>
                <a:cs typeface="Calibri"/>
              </a:rPr>
              <a:t>input</a:t>
            </a:r>
            <a:r>
              <a:rPr sz="2280" spc="96" dirty="0">
                <a:latin typeface="Calibri"/>
                <a:cs typeface="Calibri"/>
              </a:rPr>
              <a:t> </a:t>
            </a:r>
            <a:r>
              <a:rPr sz="2280" dirty="0">
                <a:latin typeface="Calibri"/>
                <a:cs typeface="Calibri"/>
              </a:rPr>
              <a:t>services.</a:t>
            </a:r>
            <a:r>
              <a:rPr sz="2280" spc="84" dirty="0">
                <a:latin typeface="Calibri"/>
                <a:cs typeface="Calibri"/>
              </a:rPr>
              <a:t> </a:t>
            </a:r>
            <a:r>
              <a:rPr sz="2280" dirty="0">
                <a:latin typeface="Calibri"/>
                <a:cs typeface="Calibri"/>
              </a:rPr>
              <a:t>The</a:t>
            </a:r>
            <a:r>
              <a:rPr sz="2280" spc="90" dirty="0">
                <a:latin typeface="Calibri"/>
                <a:cs typeface="Calibri"/>
              </a:rPr>
              <a:t> </a:t>
            </a:r>
            <a:r>
              <a:rPr sz="2280" dirty="0">
                <a:latin typeface="Calibri"/>
                <a:cs typeface="Calibri"/>
              </a:rPr>
              <a:t>credit</a:t>
            </a:r>
            <a:r>
              <a:rPr sz="2280" spc="84" dirty="0">
                <a:latin typeface="Calibri"/>
                <a:cs typeface="Calibri"/>
              </a:rPr>
              <a:t> </a:t>
            </a:r>
            <a:r>
              <a:rPr sz="2280" dirty="0">
                <a:latin typeface="Calibri"/>
                <a:cs typeface="Calibri"/>
              </a:rPr>
              <a:t>utilized</a:t>
            </a:r>
            <a:r>
              <a:rPr sz="2280" spc="84" dirty="0">
                <a:latin typeface="Calibri"/>
                <a:cs typeface="Calibri"/>
              </a:rPr>
              <a:t> </a:t>
            </a:r>
            <a:r>
              <a:rPr sz="2280" dirty="0">
                <a:latin typeface="Calibri"/>
                <a:cs typeface="Calibri"/>
              </a:rPr>
              <a:t>is</a:t>
            </a:r>
            <a:r>
              <a:rPr sz="2280" spc="72" dirty="0">
                <a:latin typeface="Calibri"/>
                <a:cs typeface="Calibri"/>
              </a:rPr>
              <a:t> </a:t>
            </a:r>
            <a:r>
              <a:rPr sz="2280" spc="-12" dirty="0">
                <a:latin typeface="Calibri"/>
                <a:cs typeface="Calibri"/>
              </a:rPr>
              <a:t>debited </a:t>
            </a:r>
            <a:r>
              <a:rPr sz="2280" dirty="0">
                <a:latin typeface="Calibri"/>
                <a:cs typeface="Calibri"/>
              </a:rPr>
              <a:t>to</a:t>
            </a:r>
            <a:r>
              <a:rPr sz="2280" spc="162" dirty="0">
                <a:latin typeface="Calibri"/>
                <a:cs typeface="Calibri"/>
              </a:rPr>
              <a:t> </a:t>
            </a:r>
            <a:r>
              <a:rPr sz="2280" dirty="0">
                <a:latin typeface="Calibri"/>
                <a:cs typeface="Calibri"/>
              </a:rPr>
              <a:t>the</a:t>
            </a:r>
            <a:r>
              <a:rPr sz="2280" spc="168" dirty="0">
                <a:latin typeface="Calibri"/>
                <a:cs typeface="Calibri"/>
              </a:rPr>
              <a:t> </a:t>
            </a:r>
            <a:r>
              <a:rPr sz="2280" dirty="0">
                <a:latin typeface="Calibri"/>
                <a:cs typeface="Calibri"/>
              </a:rPr>
              <a:t>excise</a:t>
            </a:r>
            <a:r>
              <a:rPr sz="2280" spc="174" dirty="0">
                <a:latin typeface="Calibri"/>
                <a:cs typeface="Calibri"/>
              </a:rPr>
              <a:t> </a:t>
            </a:r>
            <a:r>
              <a:rPr sz="2280" dirty="0">
                <a:latin typeface="Calibri"/>
                <a:cs typeface="Calibri"/>
              </a:rPr>
              <a:t>duty/service</a:t>
            </a:r>
            <a:r>
              <a:rPr sz="2280" spc="168" dirty="0">
                <a:latin typeface="Calibri"/>
                <a:cs typeface="Calibri"/>
              </a:rPr>
              <a:t> </a:t>
            </a:r>
            <a:r>
              <a:rPr sz="2280" dirty="0">
                <a:latin typeface="Calibri"/>
                <a:cs typeface="Calibri"/>
              </a:rPr>
              <a:t>tax</a:t>
            </a:r>
            <a:r>
              <a:rPr sz="2280" spc="162" dirty="0">
                <a:latin typeface="Calibri"/>
                <a:cs typeface="Calibri"/>
              </a:rPr>
              <a:t> </a:t>
            </a:r>
            <a:r>
              <a:rPr sz="2280" dirty="0">
                <a:latin typeface="Calibri"/>
                <a:cs typeface="Calibri"/>
              </a:rPr>
              <a:t>payable</a:t>
            </a:r>
            <a:r>
              <a:rPr sz="2280" spc="174" dirty="0">
                <a:latin typeface="Calibri"/>
                <a:cs typeface="Calibri"/>
              </a:rPr>
              <a:t> </a:t>
            </a:r>
            <a:r>
              <a:rPr sz="2280" dirty="0">
                <a:latin typeface="Calibri"/>
                <a:cs typeface="Calibri"/>
              </a:rPr>
              <a:t>a/c</a:t>
            </a:r>
            <a:r>
              <a:rPr sz="2280" spc="168" dirty="0">
                <a:latin typeface="Calibri"/>
                <a:cs typeface="Calibri"/>
              </a:rPr>
              <a:t> </a:t>
            </a:r>
            <a:r>
              <a:rPr sz="2280" dirty="0">
                <a:latin typeface="Calibri"/>
                <a:cs typeface="Calibri"/>
              </a:rPr>
              <a:t>&amp;</a:t>
            </a:r>
            <a:r>
              <a:rPr sz="2280" spc="162" dirty="0">
                <a:latin typeface="Calibri"/>
                <a:cs typeface="Calibri"/>
              </a:rPr>
              <a:t> </a:t>
            </a:r>
            <a:r>
              <a:rPr sz="2280" dirty="0">
                <a:latin typeface="Calibri"/>
                <a:cs typeface="Calibri"/>
              </a:rPr>
              <a:t>credited</a:t>
            </a:r>
            <a:r>
              <a:rPr sz="2280" spc="168" dirty="0">
                <a:latin typeface="Calibri"/>
                <a:cs typeface="Calibri"/>
              </a:rPr>
              <a:t> </a:t>
            </a:r>
            <a:r>
              <a:rPr sz="2280" dirty="0">
                <a:latin typeface="Calibri"/>
                <a:cs typeface="Calibri"/>
              </a:rPr>
              <a:t>to</a:t>
            </a:r>
            <a:r>
              <a:rPr sz="2280" spc="162" dirty="0">
                <a:latin typeface="Calibri"/>
                <a:cs typeface="Calibri"/>
              </a:rPr>
              <a:t> </a:t>
            </a:r>
            <a:r>
              <a:rPr sz="2280" spc="-24" dirty="0">
                <a:latin typeface="Calibri"/>
                <a:cs typeface="Calibri"/>
              </a:rPr>
              <a:t>CENVAT/</a:t>
            </a:r>
            <a:r>
              <a:rPr sz="2280" spc="162" dirty="0">
                <a:latin typeface="Calibri"/>
                <a:cs typeface="Calibri"/>
              </a:rPr>
              <a:t> </a:t>
            </a:r>
            <a:r>
              <a:rPr sz="2280" dirty="0">
                <a:latin typeface="Calibri"/>
                <a:cs typeface="Calibri"/>
              </a:rPr>
              <a:t>service</a:t>
            </a:r>
            <a:r>
              <a:rPr sz="2280" spc="168" dirty="0">
                <a:latin typeface="Calibri"/>
                <a:cs typeface="Calibri"/>
              </a:rPr>
              <a:t> </a:t>
            </a:r>
            <a:r>
              <a:rPr sz="2280" dirty="0">
                <a:latin typeface="Calibri"/>
                <a:cs typeface="Calibri"/>
              </a:rPr>
              <a:t>tax</a:t>
            </a:r>
            <a:r>
              <a:rPr sz="2280" spc="162" dirty="0">
                <a:latin typeface="Calibri"/>
                <a:cs typeface="Calibri"/>
              </a:rPr>
              <a:t> </a:t>
            </a:r>
            <a:r>
              <a:rPr sz="2280" spc="-12" dirty="0">
                <a:latin typeface="Calibri"/>
                <a:cs typeface="Calibri"/>
              </a:rPr>
              <a:t>credit </a:t>
            </a:r>
            <a:r>
              <a:rPr sz="2280" dirty="0">
                <a:latin typeface="Calibri"/>
                <a:cs typeface="Calibri"/>
              </a:rPr>
              <a:t>receivable</a:t>
            </a:r>
            <a:r>
              <a:rPr sz="2280" spc="24" dirty="0">
                <a:latin typeface="Calibri"/>
                <a:cs typeface="Calibri"/>
              </a:rPr>
              <a:t> </a:t>
            </a:r>
            <a:r>
              <a:rPr sz="2280" dirty="0">
                <a:latin typeface="Calibri"/>
                <a:cs typeface="Calibri"/>
              </a:rPr>
              <a:t>A/c.</a:t>
            </a:r>
            <a:r>
              <a:rPr sz="2280" spc="24" dirty="0">
                <a:latin typeface="Calibri"/>
                <a:cs typeface="Calibri"/>
              </a:rPr>
              <a:t> </a:t>
            </a:r>
            <a:r>
              <a:rPr sz="2280" dirty="0">
                <a:latin typeface="Calibri"/>
                <a:cs typeface="Calibri"/>
              </a:rPr>
              <a:t>thus,</a:t>
            </a:r>
            <a:r>
              <a:rPr sz="2280" spc="18" dirty="0">
                <a:latin typeface="Calibri"/>
                <a:cs typeface="Calibri"/>
              </a:rPr>
              <a:t> </a:t>
            </a:r>
            <a:r>
              <a:rPr sz="2280" dirty="0">
                <a:latin typeface="Calibri"/>
                <a:cs typeface="Calibri"/>
              </a:rPr>
              <a:t>the</a:t>
            </a:r>
            <a:r>
              <a:rPr sz="2280" spc="30" dirty="0">
                <a:latin typeface="Calibri"/>
                <a:cs typeface="Calibri"/>
              </a:rPr>
              <a:t> </a:t>
            </a:r>
            <a:r>
              <a:rPr sz="2280" dirty="0">
                <a:latin typeface="Calibri"/>
                <a:cs typeface="Calibri"/>
              </a:rPr>
              <a:t>credit</a:t>
            </a:r>
            <a:r>
              <a:rPr sz="2280" spc="24" dirty="0">
                <a:latin typeface="Calibri"/>
                <a:cs typeface="Calibri"/>
              </a:rPr>
              <a:t> </a:t>
            </a:r>
            <a:r>
              <a:rPr sz="2280" dirty="0">
                <a:latin typeface="Calibri"/>
                <a:cs typeface="Calibri"/>
              </a:rPr>
              <a:t>availed</a:t>
            </a:r>
            <a:r>
              <a:rPr sz="2280" spc="24" dirty="0">
                <a:latin typeface="Calibri"/>
                <a:cs typeface="Calibri"/>
              </a:rPr>
              <a:t> </a:t>
            </a:r>
            <a:r>
              <a:rPr sz="2280" dirty="0">
                <a:latin typeface="Calibri"/>
                <a:cs typeface="Calibri"/>
              </a:rPr>
              <a:t>&amp;</a:t>
            </a:r>
            <a:r>
              <a:rPr sz="2280" spc="24" dirty="0">
                <a:latin typeface="Calibri"/>
                <a:cs typeface="Calibri"/>
              </a:rPr>
              <a:t> </a:t>
            </a:r>
            <a:r>
              <a:rPr sz="2280" dirty="0">
                <a:latin typeface="Calibri"/>
                <a:cs typeface="Calibri"/>
              </a:rPr>
              <a:t>utilized</a:t>
            </a:r>
            <a:r>
              <a:rPr sz="2280" spc="24" dirty="0">
                <a:latin typeface="Calibri"/>
                <a:cs typeface="Calibri"/>
              </a:rPr>
              <a:t> </a:t>
            </a:r>
            <a:r>
              <a:rPr sz="2280" dirty="0">
                <a:latin typeface="Calibri"/>
                <a:cs typeface="Calibri"/>
              </a:rPr>
              <a:t>will</a:t>
            </a:r>
            <a:r>
              <a:rPr sz="2280" spc="18" dirty="0">
                <a:latin typeface="Calibri"/>
                <a:cs typeface="Calibri"/>
              </a:rPr>
              <a:t> </a:t>
            </a:r>
            <a:r>
              <a:rPr sz="2280" dirty="0">
                <a:latin typeface="Calibri"/>
                <a:cs typeface="Calibri"/>
              </a:rPr>
              <a:t>not</a:t>
            </a:r>
            <a:r>
              <a:rPr sz="2280" spc="24" dirty="0">
                <a:latin typeface="Calibri"/>
                <a:cs typeface="Calibri"/>
              </a:rPr>
              <a:t> </a:t>
            </a:r>
            <a:r>
              <a:rPr sz="2280" dirty="0">
                <a:latin typeface="Calibri"/>
                <a:cs typeface="Calibri"/>
              </a:rPr>
              <a:t>have</a:t>
            </a:r>
            <a:r>
              <a:rPr sz="2280" spc="30" dirty="0">
                <a:latin typeface="Calibri"/>
                <a:cs typeface="Calibri"/>
              </a:rPr>
              <a:t> </a:t>
            </a:r>
            <a:r>
              <a:rPr sz="2280" dirty="0">
                <a:latin typeface="Calibri"/>
                <a:cs typeface="Calibri"/>
              </a:rPr>
              <a:t>any</a:t>
            </a:r>
            <a:r>
              <a:rPr sz="2280" spc="12" dirty="0">
                <a:latin typeface="Calibri"/>
                <a:cs typeface="Calibri"/>
              </a:rPr>
              <a:t> </a:t>
            </a:r>
            <a:r>
              <a:rPr sz="2280" dirty="0">
                <a:latin typeface="Calibri"/>
                <a:cs typeface="Calibri"/>
              </a:rPr>
              <a:t>impact</a:t>
            </a:r>
            <a:r>
              <a:rPr sz="2280" spc="24" dirty="0">
                <a:latin typeface="Calibri"/>
                <a:cs typeface="Calibri"/>
              </a:rPr>
              <a:t> </a:t>
            </a:r>
            <a:r>
              <a:rPr sz="2280" dirty="0">
                <a:latin typeface="Calibri"/>
                <a:cs typeface="Calibri"/>
              </a:rPr>
              <a:t>on</a:t>
            </a:r>
            <a:r>
              <a:rPr sz="2280" spc="24" dirty="0">
                <a:latin typeface="Calibri"/>
                <a:cs typeface="Calibri"/>
              </a:rPr>
              <a:t> </a:t>
            </a:r>
            <a:r>
              <a:rPr sz="2280" dirty="0">
                <a:latin typeface="Calibri"/>
                <a:cs typeface="Calibri"/>
              </a:rPr>
              <a:t>the</a:t>
            </a:r>
            <a:r>
              <a:rPr sz="2280" spc="24" dirty="0">
                <a:latin typeface="Calibri"/>
                <a:cs typeface="Calibri"/>
              </a:rPr>
              <a:t> </a:t>
            </a:r>
            <a:r>
              <a:rPr sz="2280" spc="-30" dirty="0">
                <a:latin typeface="Calibri"/>
                <a:cs typeface="Calibri"/>
              </a:rPr>
              <a:t>P/L </a:t>
            </a:r>
            <a:r>
              <a:rPr sz="2280" spc="-24" dirty="0">
                <a:latin typeface="Calibri"/>
                <a:cs typeface="Calibri"/>
              </a:rPr>
              <a:t>A/c.</a:t>
            </a:r>
            <a:endParaRPr sz="2280">
              <a:latin typeface="Calibri"/>
              <a:cs typeface="Calibri"/>
            </a:endParaRPr>
          </a:p>
          <a:p>
            <a:pPr marL="397764" marR="9906" indent="-383286" algn="just">
              <a:lnSpc>
                <a:spcPct val="80000"/>
              </a:lnSpc>
              <a:spcBef>
                <a:spcPts val="834"/>
              </a:spcBef>
              <a:buSzPct val="60526"/>
              <a:buFont typeface="Wingdings"/>
              <a:buChar char=""/>
              <a:tabLst>
                <a:tab pos="399288" algn="l"/>
              </a:tabLst>
            </a:pPr>
            <a:r>
              <a:rPr sz="2280" dirty="0">
                <a:latin typeface="Calibri"/>
                <a:cs typeface="Calibri"/>
              </a:rPr>
              <a:t>Reporting</a:t>
            </a:r>
            <a:r>
              <a:rPr sz="2280" spc="54" dirty="0">
                <a:latin typeface="Calibri"/>
                <a:cs typeface="Calibri"/>
              </a:rPr>
              <a:t> </a:t>
            </a:r>
            <a:r>
              <a:rPr sz="2280" dirty="0">
                <a:latin typeface="Calibri"/>
                <a:cs typeface="Calibri"/>
              </a:rPr>
              <a:t>requirement</a:t>
            </a:r>
            <a:r>
              <a:rPr sz="2280" spc="66" dirty="0">
                <a:latin typeface="Calibri"/>
                <a:cs typeface="Calibri"/>
              </a:rPr>
              <a:t> </a:t>
            </a:r>
            <a:r>
              <a:rPr sz="2280" dirty="0">
                <a:latin typeface="Calibri"/>
                <a:cs typeface="Calibri"/>
              </a:rPr>
              <a:t>under</a:t>
            </a:r>
            <a:r>
              <a:rPr sz="2280" spc="66" dirty="0">
                <a:latin typeface="Calibri"/>
                <a:cs typeface="Calibri"/>
              </a:rPr>
              <a:t> </a:t>
            </a:r>
            <a:r>
              <a:rPr sz="2280" dirty="0">
                <a:latin typeface="Calibri"/>
                <a:cs typeface="Calibri"/>
              </a:rPr>
              <a:t>Clause</a:t>
            </a:r>
            <a:r>
              <a:rPr sz="2280" spc="72" dirty="0">
                <a:latin typeface="Calibri"/>
                <a:cs typeface="Calibri"/>
              </a:rPr>
              <a:t> </a:t>
            </a:r>
            <a:r>
              <a:rPr sz="2280" dirty="0">
                <a:latin typeface="Calibri"/>
                <a:cs typeface="Calibri"/>
              </a:rPr>
              <a:t>14(b)</a:t>
            </a:r>
            <a:r>
              <a:rPr sz="2280" spc="60" dirty="0">
                <a:latin typeface="Calibri"/>
                <a:cs typeface="Calibri"/>
              </a:rPr>
              <a:t> </a:t>
            </a:r>
            <a:r>
              <a:rPr sz="2280" dirty="0">
                <a:latin typeface="Calibri"/>
                <a:cs typeface="Calibri"/>
              </a:rPr>
              <a:t>of</a:t>
            </a:r>
            <a:r>
              <a:rPr sz="2280" spc="66" dirty="0">
                <a:latin typeface="Calibri"/>
                <a:cs typeface="Calibri"/>
              </a:rPr>
              <a:t> </a:t>
            </a:r>
            <a:r>
              <a:rPr sz="2280" dirty="0">
                <a:latin typeface="Calibri"/>
                <a:cs typeface="Calibri"/>
              </a:rPr>
              <a:t>form</a:t>
            </a:r>
            <a:r>
              <a:rPr sz="2280" spc="60" dirty="0">
                <a:latin typeface="Calibri"/>
                <a:cs typeface="Calibri"/>
              </a:rPr>
              <a:t> </a:t>
            </a:r>
            <a:r>
              <a:rPr sz="2280" dirty="0">
                <a:latin typeface="Calibri"/>
                <a:cs typeface="Calibri"/>
              </a:rPr>
              <a:t>no.</a:t>
            </a:r>
            <a:r>
              <a:rPr sz="2280" spc="60" dirty="0">
                <a:latin typeface="Calibri"/>
                <a:cs typeface="Calibri"/>
              </a:rPr>
              <a:t> </a:t>
            </a:r>
            <a:r>
              <a:rPr sz="2280" dirty="0">
                <a:latin typeface="Calibri"/>
                <a:cs typeface="Calibri"/>
              </a:rPr>
              <a:t>3CD</a:t>
            </a:r>
            <a:r>
              <a:rPr sz="2280" spc="60" dirty="0">
                <a:latin typeface="Calibri"/>
                <a:cs typeface="Calibri"/>
              </a:rPr>
              <a:t> </a:t>
            </a:r>
            <a:r>
              <a:rPr sz="2280" dirty="0">
                <a:latin typeface="Calibri"/>
                <a:cs typeface="Calibri"/>
              </a:rPr>
              <a:t>is</a:t>
            </a:r>
            <a:r>
              <a:rPr sz="2280" spc="60" dirty="0">
                <a:latin typeface="Calibri"/>
                <a:cs typeface="Calibri"/>
              </a:rPr>
              <a:t> </a:t>
            </a:r>
            <a:r>
              <a:rPr sz="2280" dirty="0">
                <a:latin typeface="Calibri"/>
                <a:cs typeface="Calibri"/>
              </a:rPr>
              <a:t>a</a:t>
            </a:r>
            <a:r>
              <a:rPr sz="2280" spc="60" dirty="0">
                <a:latin typeface="Calibri"/>
                <a:cs typeface="Calibri"/>
              </a:rPr>
              <a:t> </a:t>
            </a:r>
            <a:r>
              <a:rPr sz="2280" dirty="0">
                <a:latin typeface="Calibri"/>
                <a:cs typeface="Calibri"/>
              </a:rPr>
              <a:t>requirement</a:t>
            </a:r>
            <a:r>
              <a:rPr sz="2280" spc="66" dirty="0">
                <a:latin typeface="Calibri"/>
                <a:cs typeface="Calibri"/>
              </a:rPr>
              <a:t> </a:t>
            </a:r>
            <a:r>
              <a:rPr sz="2280" spc="-12" dirty="0">
                <a:latin typeface="Calibri"/>
                <a:cs typeface="Calibri"/>
              </a:rPr>
              <a:t>distinct 	</a:t>
            </a:r>
            <a:r>
              <a:rPr sz="2280" dirty="0">
                <a:latin typeface="Calibri"/>
                <a:cs typeface="Calibri"/>
              </a:rPr>
              <a:t>&amp;</a:t>
            </a:r>
            <a:r>
              <a:rPr sz="2280" spc="-54" dirty="0">
                <a:latin typeface="Calibri"/>
                <a:cs typeface="Calibri"/>
              </a:rPr>
              <a:t> </a:t>
            </a:r>
            <a:r>
              <a:rPr sz="2280" spc="-12" dirty="0">
                <a:latin typeface="Calibri"/>
                <a:cs typeface="Calibri"/>
              </a:rPr>
              <a:t>separate</a:t>
            </a:r>
            <a:r>
              <a:rPr sz="2280" spc="-60" dirty="0">
                <a:latin typeface="Calibri"/>
                <a:cs typeface="Calibri"/>
              </a:rPr>
              <a:t> </a:t>
            </a:r>
            <a:r>
              <a:rPr sz="2280" dirty="0">
                <a:latin typeface="Calibri"/>
                <a:cs typeface="Calibri"/>
              </a:rPr>
              <a:t>from</a:t>
            </a:r>
            <a:r>
              <a:rPr sz="2280" spc="-42" dirty="0">
                <a:latin typeface="Calibri"/>
                <a:cs typeface="Calibri"/>
              </a:rPr>
              <a:t> </a:t>
            </a:r>
            <a:r>
              <a:rPr sz="2280" spc="-12" dirty="0">
                <a:latin typeface="Calibri"/>
                <a:cs typeface="Calibri"/>
              </a:rPr>
              <a:t>reporting</a:t>
            </a:r>
            <a:r>
              <a:rPr sz="2280" spc="-30" dirty="0">
                <a:latin typeface="Calibri"/>
                <a:cs typeface="Calibri"/>
              </a:rPr>
              <a:t> </a:t>
            </a:r>
            <a:r>
              <a:rPr sz="2280" spc="-12" dirty="0">
                <a:latin typeface="Calibri"/>
                <a:cs typeface="Calibri"/>
              </a:rPr>
              <a:t>requirement</a:t>
            </a:r>
            <a:r>
              <a:rPr sz="2280" spc="-24" dirty="0">
                <a:latin typeface="Calibri"/>
                <a:cs typeface="Calibri"/>
              </a:rPr>
              <a:t> </a:t>
            </a:r>
            <a:r>
              <a:rPr sz="2280" dirty="0">
                <a:latin typeface="Calibri"/>
                <a:cs typeface="Calibri"/>
              </a:rPr>
              <a:t>under</a:t>
            </a:r>
            <a:r>
              <a:rPr sz="2280" spc="-60" dirty="0">
                <a:latin typeface="Calibri"/>
                <a:cs typeface="Calibri"/>
              </a:rPr>
              <a:t> </a:t>
            </a:r>
            <a:r>
              <a:rPr sz="2280" dirty="0">
                <a:latin typeface="Calibri"/>
                <a:cs typeface="Calibri"/>
              </a:rPr>
              <a:t>this</a:t>
            </a:r>
            <a:r>
              <a:rPr sz="2280" spc="-48" dirty="0">
                <a:latin typeface="Calibri"/>
                <a:cs typeface="Calibri"/>
              </a:rPr>
              <a:t> </a:t>
            </a:r>
            <a:r>
              <a:rPr sz="2280" spc="-12" dirty="0">
                <a:latin typeface="Calibri"/>
                <a:cs typeface="Calibri"/>
              </a:rPr>
              <a:t>Clause.</a:t>
            </a:r>
            <a:endParaRPr sz="2280">
              <a:latin typeface="Calibri"/>
              <a:cs typeface="Calibri"/>
            </a:endParaRPr>
          </a:p>
          <a:p>
            <a:pPr marL="397764" marR="6096" indent="-383286" algn="just">
              <a:lnSpc>
                <a:spcPct val="80000"/>
              </a:lnSpc>
              <a:spcBef>
                <a:spcPts val="834"/>
              </a:spcBef>
              <a:buSzPct val="60526"/>
              <a:buFont typeface="Wingdings"/>
              <a:buChar char=""/>
              <a:tabLst>
                <a:tab pos="400050" algn="l"/>
              </a:tabLst>
            </a:pPr>
            <a:r>
              <a:rPr sz="2280" dirty="0">
                <a:latin typeface="Calibri"/>
                <a:cs typeface="Calibri"/>
              </a:rPr>
              <a:t>Since</a:t>
            </a:r>
            <a:r>
              <a:rPr sz="2280" spc="72" dirty="0">
                <a:latin typeface="Calibri"/>
                <a:cs typeface="Calibri"/>
              </a:rPr>
              <a:t>  </a:t>
            </a:r>
            <a:r>
              <a:rPr sz="2280" dirty="0">
                <a:latin typeface="Calibri"/>
                <a:cs typeface="Calibri"/>
              </a:rPr>
              <a:t>implementation</a:t>
            </a:r>
            <a:r>
              <a:rPr sz="2280" spc="78" dirty="0">
                <a:latin typeface="Calibri"/>
                <a:cs typeface="Calibri"/>
              </a:rPr>
              <a:t>  </a:t>
            </a:r>
            <a:r>
              <a:rPr sz="2280" dirty="0">
                <a:latin typeface="Calibri"/>
                <a:cs typeface="Calibri"/>
              </a:rPr>
              <a:t>of</a:t>
            </a:r>
            <a:r>
              <a:rPr sz="2280" spc="72" dirty="0">
                <a:latin typeface="Calibri"/>
                <a:cs typeface="Calibri"/>
              </a:rPr>
              <a:t>  </a:t>
            </a:r>
            <a:r>
              <a:rPr sz="2280" dirty="0">
                <a:latin typeface="Calibri"/>
                <a:cs typeface="Calibri"/>
              </a:rPr>
              <a:t>GST</a:t>
            </a:r>
            <a:r>
              <a:rPr sz="2280" spc="72" dirty="0">
                <a:latin typeface="Calibri"/>
                <a:cs typeface="Calibri"/>
              </a:rPr>
              <a:t>  </a:t>
            </a:r>
            <a:r>
              <a:rPr sz="2280" dirty="0">
                <a:latin typeface="Calibri"/>
                <a:cs typeface="Calibri"/>
              </a:rPr>
              <a:t>from</a:t>
            </a:r>
            <a:r>
              <a:rPr sz="2280" spc="72" dirty="0">
                <a:latin typeface="Calibri"/>
                <a:cs typeface="Calibri"/>
              </a:rPr>
              <a:t>  </a:t>
            </a:r>
            <a:r>
              <a:rPr sz="2280" dirty="0">
                <a:latin typeface="Calibri"/>
                <a:cs typeface="Calibri"/>
              </a:rPr>
              <a:t>July</a:t>
            </a:r>
            <a:r>
              <a:rPr sz="2280" spc="78" dirty="0">
                <a:latin typeface="Calibri"/>
                <a:cs typeface="Calibri"/>
              </a:rPr>
              <a:t>  </a:t>
            </a:r>
            <a:r>
              <a:rPr sz="2280" dirty="0">
                <a:latin typeface="Calibri"/>
                <a:cs typeface="Calibri"/>
              </a:rPr>
              <a:t>1,</a:t>
            </a:r>
            <a:r>
              <a:rPr sz="2280" spc="72" dirty="0">
                <a:latin typeface="Calibri"/>
                <a:cs typeface="Calibri"/>
              </a:rPr>
              <a:t>  </a:t>
            </a:r>
            <a:r>
              <a:rPr sz="2280" dirty="0">
                <a:latin typeface="Calibri"/>
                <a:cs typeface="Calibri"/>
              </a:rPr>
              <a:t>2017,</a:t>
            </a:r>
            <a:r>
              <a:rPr sz="2280" spc="72" dirty="0">
                <a:latin typeface="Calibri"/>
                <a:cs typeface="Calibri"/>
              </a:rPr>
              <a:t>  </a:t>
            </a:r>
            <a:r>
              <a:rPr sz="2280" dirty="0">
                <a:latin typeface="Calibri"/>
                <a:cs typeface="Calibri"/>
              </a:rPr>
              <a:t>central</a:t>
            </a:r>
            <a:r>
              <a:rPr sz="2280" spc="78" dirty="0">
                <a:latin typeface="Calibri"/>
                <a:cs typeface="Calibri"/>
              </a:rPr>
              <a:t>  </a:t>
            </a:r>
            <a:r>
              <a:rPr sz="2280" dirty="0">
                <a:latin typeface="Calibri"/>
                <a:cs typeface="Calibri"/>
              </a:rPr>
              <a:t>excise</a:t>
            </a:r>
            <a:r>
              <a:rPr sz="2280" spc="78" dirty="0">
                <a:latin typeface="Calibri"/>
                <a:cs typeface="Calibri"/>
              </a:rPr>
              <a:t>  </a:t>
            </a:r>
            <a:r>
              <a:rPr sz="2280" dirty="0">
                <a:latin typeface="Calibri"/>
                <a:cs typeface="Calibri"/>
              </a:rPr>
              <a:t>duty</a:t>
            </a:r>
            <a:r>
              <a:rPr sz="2280" spc="78" dirty="0">
                <a:latin typeface="Calibri"/>
                <a:cs typeface="Calibri"/>
              </a:rPr>
              <a:t>  </a:t>
            </a:r>
            <a:r>
              <a:rPr sz="2280" dirty="0">
                <a:latin typeface="Calibri"/>
                <a:cs typeface="Calibri"/>
              </a:rPr>
              <a:t>has</a:t>
            </a:r>
            <a:r>
              <a:rPr sz="2280" spc="78" dirty="0">
                <a:latin typeface="Calibri"/>
                <a:cs typeface="Calibri"/>
              </a:rPr>
              <a:t>  </a:t>
            </a:r>
            <a:r>
              <a:rPr sz="2280" spc="-24" dirty="0">
                <a:latin typeface="Calibri"/>
                <a:cs typeface="Calibri"/>
              </a:rPr>
              <a:t>been 	</a:t>
            </a:r>
            <a:r>
              <a:rPr sz="2280" dirty="0">
                <a:latin typeface="Calibri"/>
                <a:cs typeface="Calibri"/>
              </a:rPr>
              <a:t>subsumed</a:t>
            </a:r>
            <a:r>
              <a:rPr sz="2280" spc="234" dirty="0">
                <a:latin typeface="Calibri"/>
                <a:cs typeface="Calibri"/>
              </a:rPr>
              <a:t> </a:t>
            </a:r>
            <a:r>
              <a:rPr sz="2280" dirty="0">
                <a:latin typeface="Calibri"/>
                <a:cs typeface="Calibri"/>
              </a:rPr>
              <a:t>in</a:t>
            </a:r>
            <a:r>
              <a:rPr sz="2280" spc="240" dirty="0">
                <a:latin typeface="Calibri"/>
                <a:cs typeface="Calibri"/>
              </a:rPr>
              <a:t> </a:t>
            </a:r>
            <a:r>
              <a:rPr sz="2280" dirty="0">
                <a:latin typeface="Calibri"/>
                <a:cs typeface="Calibri"/>
              </a:rPr>
              <a:t>GST</a:t>
            </a:r>
            <a:r>
              <a:rPr sz="2280" spc="245" dirty="0">
                <a:latin typeface="Calibri"/>
                <a:cs typeface="Calibri"/>
              </a:rPr>
              <a:t> </a:t>
            </a:r>
            <a:r>
              <a:rPr sz="2280" dirty="0">
                <a:latin typeface="Calibri"/>
                <a:cs typeface="Calibri"/>
              </a:rPr>
              <a:t>and</a:t>
            </a:r>
            <a:r>
              <a:rPr sz="2280" spc="234" dirty="0">
                <a:latin typeface="Calibri"/>
                <a:cs typeface="Calibri"/>
              </a:rPr>
              <a:t> </a:t>
            </a:r>
            <a:r>
              <a:rPr sz="2280" dirty="0">
                <a:latin typeface="Calibri"/>
                <a:cs typeface="Calibri"/>
              </a:rPr>
              <a:t>is</a:t>
            </a:r>
            <a:r>
              <a:rPr sz="2280" spc="245" dirty="0">
                <a:latin typeface="Calibri"/>
                <a:cs typeface="Calibri"/>
              </a:rPr>
              <a:t> </a:t>
            </a:r>
            <a:r>
              <a:rPr sz="2280" dirty="0">
                <a:latin typeface="Calibri"/>
                <a:cs typeface="Calibri"/>
              </a:rPr>
              <a:t>leviable</a:t>
            </a:r>
            <a:r>
              <a:rPr sz="2280" spc="240" dirty="0">
                <a:latin typeface="Calibri"/>
                <a:cs typeface="Calibri"/>
              </a:rPr>
              <a:t> </a:t>
            </a:r>
            <a:r>
              <a:rPr sz="2280" dirty="0">
                <a:latin typeface="Calibri"/>
                <a:cs typeface="Calibri"/>
              </a:rPr>
              <a:t>only</a:t>
            </a:r>
            <a:r>
              <a:rPr sz="2280" spc="252" dirty="0">
                <a:latin typeface="Calibri"/>
                <a:cs typeface="Calibri"/>
              </a:rPr>
              <a:t> </a:t>
            </a:r>
            <a:r>
              <a:rPr sz="2280" dirty="0">
                <a:latin typeface="Calibri"/>
                <a:cs typeface="Calibri"/>
              </a:rPr>
              <a:t>on</a:t>
            </a:r>
            <a:r>
              <a:rPr sz="2280" spc="240" dirty="0">
                <a:latin typeface="Calibri"/>
                <a:cs typeface="Calibri"/>
              </a:rPr>
              <a:t> </a:t>
            </a:r>
            <a:r>
              <a:rPr sz="2280" dirty="0">
                <a:latin typeface="Calibri"/>
                <a:cs typeface="Calibri"/>
              </a:rPr>
              <a:t>six</a:t>
            </a:r>
            <a:r>
              <a:rPr sz="2280" spc="252" dirty="0">
                <a:latin typeface="Calibri"/>
                <a:cs typeface="Calibri"/>
              </a:rPr>
              <a:t> </a:t>
            </a:r>
            <a:r>
              <a:rPr sz="2280" dirty="0">
                <a:latin typeface="Calibri"/>
                <a:cs typeface="Calibri"/>
              </a:rPr>
              <a:t>products</a:t>
            </a:r>
            <a:r>
              <a:rPr sz="2280" spc="240" dirty="0">
                <a:latin typeface="Calibri"/>
                <a:cs typeface="Calibri"/>
              </a:rPr>
              <a:t> </a:t>
            </a:r>
            <a:r>
              <a:rPr sz="2280" dirty="0">
                <a:latin typeface="Calibri"/>
                <a:cs typeface="Calibri"/>
              </a:rPr>
              <a:t>viz.</a:t>
            </a:r>
            <a:r>
              <a:rPr sz="2280" spc="240" dirty="0">
                <a:latin typeface="Calibri"/>
                <a:cs typeface="Calibri"/>
              </a:rPr>
              <a:t> </a:t>
            </a:r>
            <a:r>
              <a:rPr sz="2280" dirty="0">
                <a:latin typeface="Calibri"/>
                <a:cs typeface="Calibri"/>
              </a:rPr>
              <a:t>petroleum</a:t>
            </a:r>
            <a:r>
              <a:rPr sz="2280" spc="240" dirty="0">
                <a:latin typeface="Calibri"/>
                <a:cs typeface="Calibri"/>
              </a:rPr>
              <a:t> </a:t>
            </a:r>
            <a:r>
              <a:rPr sz="2280" dirty="0">
                <a:latin typeface="Calibri"/>
                <a:cs typeface="Calibri"/>
              </a:rPr>
              <a:t>crude,</a:t>
            </a:r>
            <a:r>
              <a:rPr sz="2280" spc="234" dirty="0">
                <a:latin typeface="Calibri"/>
                <a:cs typeface="Calibri"/>
              </a:rPr>
              <a:t> </a:t>
            </a:r>
            <a:r>
              <a:rPr sz="2280" spc="-12" dirty="0">
                <a:latin typeface="Calibri"/>
                <a:cs typeface="Calibri"/>
              </a:rPr>
              <a:t>diesel, 	</a:t>
            </a:r>
            <a:r>
              <a:rPr sz="2280" dirty="0">
                <a:latin typeface="Calibri"/>
                <a:cs typeface="Calibri"/>
              </a:rPr>
              <a:t>petrol,</a:t>
            </a:r>
            <a:r>
              <a:rPr sz="2280" spc="186" dirty="0">
                <a:latin typeface="Calibri"/>
                <a:cs typeface="Calibri"/>
              </a:rPr>
              <a:t> </a:t>
            </a:r>
            <a:r>
              <a:rPr sz="2280" dirty="0">
                <a:latin typeface="Calibri"/>
                <a:cs typeface="Calibri"/>
              </a:rPr>
              <a:t>aviation</a:t>
            </a:r>
            <a:r>
              <a:rPr sz="2280" spc="210" dirty="0">
                <a:latin typeface="Calibri"/>
                <a:cs typeface="Calibri"/>
              </a:rPr>
              <a:t> </a:t>
            </a:r>
            <a:r>
              <a:rPr sz="2280" dirty="0">
                <a:latin typeface="Calibri"/>
                <a:cs typeface="Calibri"/>
              </a:rPr>
              <a:t>turbine</a:t>
            </a:r>
            <a:r>
              <a:rPr sz="2280" spc="198" dirty="0">
                <a:latin typeface="Calibri"/>
                <a:cs typeface="Calibri"/>
              </a:rPr>
              <a:t> </a:t>
            </a:r>
            <a:r>
              <a:rPr sz="2280" dirty="0">
                <a:latin typeface="Calibri"/>
                <a:cs typeface="Calibri"/>
              </a:rPr>
              <a:t>fuel,</a:t>
            </a:r>
            <a:r>
              <a:rPr sz="2280" spc="192" dirty="0">
                <a:latin typeface="Calibri"/>
                <a:cs typeface="Calibri"/>
              </a:rPr>
              <a:t> </a:t>
            </a:r>
            <a:r>
              <a:rPr sz="2280" dirty="0">
                <a:latin typeface="Calibri"/>
                <a:cs typeface="Calibri"/>
              </a:rPr>
              <a:t>natural</a:t>
            </a:r>
            <a:r>
              <a:rPr sz="2280" spc="186" dirty="0">
                <a:latin typeface="Calibri"/>
                <a:cs typeface="Calibri"/>
              </a:rPr>
              <a:t> </a:t>
            </a:r>
            <a:r>
              <a:rPr sz="2280" dirty="0">
                <a:latin typeface="Calibri"/>
                <a:cs typeface="Calibri"/>
              </a:rPr>
              <a:t>gas</a:t>
            </a:r>
            <a:r>
              <a:rPr sz="2280" spc="198" dirty="0">
                <a:latin typeface="Calibri"/>
                <a:cs typeface="Calibri"/>
              </a:rPr>
              <a:t> </a:t>
            </a:r>
            <a:r>
              <a:rPr sz="2280" dirty="0">
                <a:latin typeface="Calibri"/>
                <a:cs typeface="Calibri"/>
              </a:rPr>
              <a:t>and</a:t>
            </a:r>
            <a:r>
              <a:rPr sz="2280" spc="192" dirty="0">
                <a:latin typeface="Calibri"/>
                <a:cs typeface="Calibri"/>
              </a:rPr>
              <a:t> </a:t>
            </a:r>
            <a:r>
              <a:rPr sz="2280" dirty="0">
                <a:latin typeface="Calibri"/>
                <a:cs typeface="Calibri"/>
              </a:rPr>
              <a:t>tobacco.</a:t>
            </a:r>
            <a:r>
              <a:rPr sz="2280" spc="198" dirty="0">
                <a:latin typeface="Calibri"/>
                <a:cs typeface="Calibri"/>
              </a:rPr>
              <a:t>  </a:t>
            </a:r>
            <a:r>
              <a:rPr sz="2280" dirty="0">
                <a:latin typeface="Calibri"/>
                <a:cs typeface="Calibri"/>
              </a:rPr>
              <a:t>Hence,</a:t>
            </a:r>
            <a:r>
              <a:rPr sz="2280" spc="192" dirty="0">
                <a:latin typeface="Calibri"/>
                <a:cs typeface="Calibri"/>
              </a:rPr>
              <a:t> </a:t>
            </a:r>
            <a:r>
              <a:rPr sz="2280" dirty="0">
                <a:latin typeface="Calibri"/>
                <a:cs typeface="Calibri"/>
              </a:rPr>
              <a:t>reporting</a:t>
            </a:r>
            <a:r>
              <a:rPr sz="2280" spc="192" dirty="0">
                <a:latin typeface="Calibri"/>
                <a:cs typeface="Calibri"/>
              </a:rPr>
              <a:t> </a:t>
            </a:r>
            <a:r>
              <a:rPr sz="2280" dirty="0">
                <a:latin typeface="Calibri"/>
                <a:cs typeface="Calibri"/>
              </a:rPr>
              <a:t>under</a:t>
            </a:r>
            <a:r>
              <a:rPr sz="2280" spc="198" dirty="0">
                <a:latin typeface="Calibri"/>
                <a:cs typeface="Calibri"/>
              </a:rPr>
              <a:t> </a:t>
            </a:r>
            <a:r>
              <a:rPr sz="2280" spc="-24" dirty="0">
                <a:latin typeface="Calibri"/>
                <a:cs typeface="Calibri"/>
              </a:rPr>
              <a:t>this 	</a:t>
            </a:r>
            <a:r>
              <a:rPr sz="2280" dirty="0">
                <a:latin typeface="Calibri"/>
                <a:cs typeface="Calibri"/>
              </a:rPr>
              <a:t>clause</a:t>
            </a:r>
            <a:r>
              <a:rPr sz="2280" spc="-48" dirty="0">
                <a:latin typeface="Calibri"/>
                <a:cs typeface="Calibri"/>
              </a:rPr>
              <a:t> </a:t>
            </a:r>
            <a:r>
              <a:rPr sz="2280" dirty="0">
                <a:latin typeface="Calibri"/>
                <a:cs typeface="Calibri"/>
              </a:rPr>
              <a:t>is</a:t>
            </a:r>
            <a:r>
              <a:rPr sz="2280" spc="-60" dirty="0">
                <a:latin typeface="Calibri"/>
                <a:cs typeface="Calibri"/>
              </a:rPr>
              <a:t> </a:t>
            </a:r>
            <a:r>
              <a:rPr sz="2280" spc="-12" dirty="0">
                <a:latin typeface="Calibri"/>
                <a:cs typeface="Calibri"/>
              </a:rPr>
              <a:t>restricted</a:t>
            </a:r>
            <a:r>
              <a:rPr sz="2280" spc="-36" dirty="0">
                <a:latin typeface="Calibri"/>
                <a:cs typeface="Calibri"/>
              </a:rPr>
              <a:t> </a:t>
            </a:r>
            <a:r>
              <a:rPr sz="2280" dirty="0">
                <a:latin typeface="Calibri"/>
                <a:cs typeface="Calibri"/>
              </a:rPr>
              <a:t>for</a:t>
            </a:r>
            <a:r>
              <a:rPr sz="2280" spc="-66" dirty="0">
                <a:latin typeface="Calibri"/>
                <a:cs typeface="Calibri"/>
              </a:rPr>
              <a:t> </a:t>
            </a:r>
            <a:r>
              <a:rPr sz="2280" dirty="0">
                <a:latin typeface="Calibri"/>
                <a:cs typeface="Calibri"/>
              </a:rPr>
              <a:t>only</a:t>
            </a:r>
            <a:r>
              <a:rPr sz="2280" spc="-24" dirty="0">
                <a:latin typeface="Calibri"/>
                <a:cs typeface="Calibri"/>
              </a:rPr>
              <a:t> </a:t>
            </a:r>
            <a:r>
              <a:rPr sz="2280" dirty="0">
                <a:latin typeface="Calibri"/>
                <a:cs typeface="Calibri"/>
              </a:rPr>
              <a:t>those</a:t>
            </a:r>
            <a:r>
              <a:rPr sz="2280" spc="-60" dirty="0">
                <a:latin typeface="Calibri"/>
                <a:cs typeface="Calibri"/>
              </a:rPr>
              <a:t> </a:t>
            </a:r>
            <a:r>
              <a:rPr sz="2280" dirty="0">
                <a:latin typeface="Calibri"/>
                <a:cs typeface="Calibri"/>
              </a:rPr>
              <a:t>assessees</a:t>
            </a:r>
            <a:r>
              <a:rPr sz="2280" spc="-78" dirty="0">
                <a:latin typeface="Calibri"/>
                <a:cs typeface="Calibri"/>
              </a:rPr>
              <a:t> </a:t>
            </a:r>
            <a:r>
              <a:rPr sz="2280" dirty="0">
                <a:latin typeface="Calibri"/>
                <a:cs typeface="Calibri"/>
              </a:rPr>
              <a:t>who</a:t>
            </a:r>
            <a:r>
              <a:rPr sz="2280" spc="-48" dirty="0">
                <a:latin typeface="Calibri"/>
                <a:cs typeface="Calibri"/>
              </a:rPr>
              <a:t> </a:t>
            </a:r>
            <a:r>
              <a:rPr sz="2280" dirty="0">
                <a:latin typeface="Calibri"/>
                <a:cs typeface="Calibri"/>
              </a:rPr>
              <a:t>deal</a:t>
            </a:r>
            <a:r>
              <a:rPr sz="2280" spc="-36" dirty="0">
                <a:latin typeface="Calibri"/>
                <a:cs typeface="Calibri"/>
              </a:rPr>
              <a:t> </a:t>
            </a:r>
            <a:r>
              <a:rPr sz="2280" dirty="0">
                <a:latin typeface="Calibri"/>
                <a:cs typeface="Calibri"/>
              </a:rPr>
              <a:t>in</a:t>
            </a:r>
            <a:r>
              <a:rPr sz="2280" spc="-48" dirty="0">
                <a:latin typeface="Calibri"/>
                <a:cs typeface="Calibri"/>
              </a:rPr>
              <a:t> </a:t>
            </a:r>
            <a:r>
              <a:rPr sz="2280" dirty="0">
                <a:latin typeface="Calibri"/>
                <a:cs typeface="Calibri"/>
              </a:rPr>
              <a:t>these</a:t>
            </a:r>
            <a:r>
              <a:rPr sz="2280" spc="-48" dirty="0">
                <a:latin typeface="Calibri"/>
                <a:cs typeface="Calibri"/>
              </a:rPr>
              <a:t> </a:t>
            </a:r>
            <a:r>
              <a:rPr sz="2280" spc="-12" dirty="0">
                <a:latin typeface="Calibri"/>
                <a:cs typeface="Calibri"/>
              </a:rPr>
              <a:t>products.</a:t>
            </a:r>
            <a:endParaRPr sz="2280">
              <a:latin typeface="Calibri"/>
              <a:cs typeface="Calibri"/>
            </a:endParaRPr>
          </a:p>
          <a:p>
            <a:pPr marL="398526" marR="11430" indent="-384048" algn="just">
              <a:lnSpc>
                <a:spcPct val="80000"/>
              </a:lnSpc>
              <a:spcBef>
                <a:spcPts val="852"/>
              </a:spcBef>
              <a:buSzPct val="60526"/>
              <a:buFont typeface="Wingdings"/>
              <a:buChar char=""/>
              <a:tabLst>
                <a:tab pos="398526" algn="l"/>
              </a:tabLst>
            </a:pPr>
            <a:r>
              <a:rPr sz="2280" b="1" dirty="0">
                <a:latin typeface="Calibri"/>
                <a:cs typeface="Calibri"/>
              </a:rPr>
              <a:t>Similar</a:t>
            </a:r>
            <a:r>
              <a:rPr sz="2280" b="1" spc="348" dirty="0">
                <a:latin typeface="Calibri"/>
                <a:cs typeface="Calibri"/>
              </a:rPr>
              <a:t> </a:t>
            </a:r>
            <a:r>
              <a:rPr sz="2280" b="1" dirty="0">
                <a:latin typeface="Calibri"/>
                <a:cs typeface="Calibri"/>
              </a:rPr>
              <a:t>procedure</a:t>
            </a:r>
            <a:r>
              <a:rPr sz="2280" b="1" spc="372" dirty="0">
                <a:latin typeface="Calibri"/>
                <a:cs typeface="Calibri"/>
              </a:rPr>
              <a:t> </a:t>
            </a:r>
            <a:r>
              <a:rPr sz="2280" b="1" dirty="0">
                <a:latin typeface="Calibri"/>
                <a:cs typeface="Calibri"/>
              </a:rPr>
              <a:t>is</a:t>
            </a:r>
            <a:r>
              <a:rPr sz="2280" b="1" spc="372" dirty="0">
                <a:latin typeface="Calibri"/>
                <a:cs typeface="Calibri"/>
              </a:rPr>
              <a:t> </a:t>
            </a:r>
            <a:r>
              <a:rPr sz="2280" b="1" dirty="0">
                <a:latin typeface="Calibri"/>
                <a:cs typeface="Calibri"/>
              </a:rPr>
              <a:t>to</a:t>
            </a:r>
            <a:r>
              <a:rPr sz="2280" b="1" spc="366" dirty="0">
                <a:latin typeface="Calibri"/>
                <a:cs typeface="Calibri"/>
              </a:rPr>
              <a:t> </a:t>
            </a:r>
            <a:r>
              <a:rPr sz="2280" b="1" dirty="0">
                <a:latin typeface="Calibri"/>
                <a:cs typeface="Calibri"/>
              </a:rPr>
              <a:t>be</a:t>
            </a:r>
            <a:r>
              <a:rPr sz="2280" b="1" spc="372" dirty="0">
                <a:latin typeface="Calibri"/>
                <a:cs typeface="Calibri"/>
              </a:rPr>
              <a:t> </a:t>
            </a:r>
            <a:r>
              <a:rPr sz="2280" b="1" dirty="0">
                <a:latin typeface="Calibri"/>
                <a:cs typeface="Calibri"/>
              </a:rPr>
              <a:t>followed</a:t>
            </a:r>
            <a:r>
              <a:rPr sz="2280" b="1" spc="372" dirty="0">
                <a:latin typeface="Calibri"/>
                <a:cs typeface="Calibri"/>
              </a:rPr>
              <a:t> </a:t>
            </a:r>
            <a:r>
              <a:rPr sz="2280" b="1" dirty="0">
                <a:latin typeface="Calibri"/>
                <a:cs typeface="Calibri"/>
              </a:rPr>
              <a:t>for</a:t>
            </a:r>
            <a:r>
              <a:rPr sz="2280" b="1" spc="354" dirty="0">
                <a:latin typeface="Calibri"/>
                <a:cs typeface="Calibri"/>
              </a:rPr>
              <a:t> </a:t>
            </a:r>
            <a:r>
              <a:rPr sz="2280" b="1" dirty="0">
                <a:latin typeface="Calibri"/>
                <a:cs typeface="Calibri"/>
              </a:rPr>
              <a:t>Input</a:t>
            </a:r>
            <a:r>
              <a:rPr sz="2280" b="1" spc="366" dirty="0">
                <a:latin typeface="Calibri"/>
                <a:cs typeface="Calibri"/>
              </a:rPr>
              <a:t> </a:t>
            </a:r>
            <a:r>
              <a:rPr sz="2280" b="1" dirty="0">
                <a:latin typeface="Calibri"/>
                <a:cs typeface="Calibri"/>
              </a:rPr>
              <a:t>Tax</a:t>
            </a:r>
            <a:r>
              <a:rPr sz="2280" b="1" spc="372" dirty="0">
                <a:latin typeface="Calibri"/>
                <a:cs typeface="Calibri"/>
              </a:rPr>
              <a:t> </a:t>
            </a:r>
            <a:r>
              <a:rPr sz="2280" b="1" dirty="0">
                <a:latin typeface="Calibri"/>
                <a:cs typeface="Calibri"/>
              </a:rPr>
              <a:t>credit</a:t>
            </a:r>
            <a:r>
              <a:rPr sz="2280" b="1" spc="372" dirty="0">
                <a:latin typeface="Calibri"/>
                <a:cs typeface="Calibri"/>
              </a:rPr>
              <a:t> </a:t>
            </a:r>
            <a:r>
              <a:rPr sz="2280" b="1" dirty="0">
                <a:latin typeface="Calibri"/>
                <a:cs typeface="Calibri"/>
              </a:rPr>
              <a:t>on</a:t>
            </a:r>
            <a:r>
              <a:rPr sz="2280" b="1" spc="366" dirty="0">
                <a:latin typeface="Calibri"/>
                <a:cs typeface="Calibri"/>
              </a:rPr>
              <a:t> </a:t>
            </a:r>
            <a:r>
              <a:rPr sz="2280" b="1" dirty="0">
                <a:latin typeface="Calibri"/>
                <a:cs typeface="Calibri"/>
              </a:rPr>
              <a:t>GST</a:t>
            </a:r>
            <a:r>
              <a:rPr sz="2280" b="1" spc="366" dirty="0">
                <a:latin typeface="Calibri"/>
                <a:cs typeface="Calibri"/>
              </a:rPr>
              <a:t> </a:t>
            </a:r>
            <a:r>
              <a:rPr sz="2280" b="1" dirty="0">
                <a:latin typeface="Calibri"/>
                <a:cs typeface="Calibri"/>
              </a:rPr>
              <a:t>with</a:t>
            </a:r>
            <a:r>
              <a:rPr sz="2280" b="1" spc="372" dirty="0">
                <a:latin typeface="Calibri"/>
                <a:cs typeface="Calibri"/>
              </a:rPr>
              <a:t> </a:t>
            </a:r>
            <a:r>
              <a:rPr sz="2280" b="1" spc="-12" dirty="0">
                <a:latin typeface="Calibri"/>
                <a:cs typeface="Calibri"/>
              </a:rPr>
              <a:t>necessary changes.</a:t>
            </a:r>
            <a:endParaRPr sz="2280">
              <a:latin typeface="Calibri"/>
              <a:cs typeface="Calibri"/>
            </a:endParaRPr>
          </a:p>
        </p:txBody>
      </p:sp>
      <p:sp>
        <p:nvSpPr>
          <p:cNvPr id="4" name="object 4"/>
          <p:cNvSpPr txBox="1">
            <a:spLocks noGrp="1"/>
          </p:cNvSpPr>
          <p:nvPr>
            <p:ph type="title"/>
          </p:nvPr>
        </p:nvSpPr>
        <p:spPr>
          <a:xfrm>
            <a:off x="1804416" y="105178"/>
            <a:ext cx="16942003" cy="1136437"/>
          </a:xfrm>
          <a:prstGeom prst="rect">
            <a:avLst/>
          </a:prstGeom>
        </p:spPr>
        <p:txBody>
          <a:bodyPr vert="horz" wrap="square" lIns="0" tIns="467078" rIns="0" bIns="0" rtlCol="0">
            <a:spAutoFit/>
          </a:bodyPr>
          <a:lstStyle/>
          <a:p>
            <a:pPr marL="339852">
              <a:spcBef>
                <a:spcPts val="120"/>
              </a:spcBef>
            </a:pPr>
            <a:r>
              <a:rPr u="none" dirty="0"/>
              <a:t>Issues</a:t>
            </a:r>
            <a:r>
              <a:rPr u="none" spc="-54" dirty="0"/>
              <a:t> </a:t>
            </a:r>
            <a:r>
              <a:rPr u="none" dirty="0"/>
              <a:t>on</a:t>
            </a:r>
            <a:r>
              <a:rPr u="none" spc="-60" dirty="0"/>
              <a:t> </a:t>
            </a:r>
            <a:r>
              <a:rPr u="none" dirty="0"/>
              <a:t>Clause</a:t>
            </a:r>
            <a:r>
              <a:rPr u="none" spc="-60" dirty="0"/>
              <a:t> </a:t>
            </a:r>
            <a:r>
              <a:rPr u="none" dirty="0"/>
              <a:t>no.</a:t>
            </a:r>
            <a:r>
              <a:rPr u="none" spc="-54" dirty="0"/>
              <a:t> </a:t>
            </a:r>
            <a:r>
              <a:rPr u="none" dirty="0"/>
              <a:t>27</a:t>
            </a:r>
            <a:r>
              <a:rPr u="none" spc="-60" dirty="0"/>
              <a:t> </a:t>
            </a:r>
            <a:r>
              <a:rPr u="none" dirty="0"/>
              <a:t>–</a:t>
            </a:r>
            <a:r>
              <a:rPr u="none" spc="-72" dirty="0"/>
              <a:t> </a:t>
            </a:r>
            <a:r>
              <a:rPr u="none" spc="-12" dirty="0"/>
              <a:t>Contd.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053073"/>
          </a:xfrm>
          <a:prstGeom prst="rect">
            <a:avLst/>
          </a:prstGeom>
        </p:spPr>
        <p:txBody>
          <a:bodyPr vert="horz" wrap="square" lIns="0" tIns="384521" rIns="0" bIns="0" rtlCol="0">
            <a:spAutoFit/>
          </a:bodyPr>
          <a:lstStyle/>
          <a:p>
            <a:pPr marL="524256">
              <a:spcBef>
                <a:spcPts val="120"/>
              </a:spcBef>
            </a:pPr>
            <a:r>
              <a:rPr u="none" dirty="0">
                <a:solidFill>
                  <a:srgbClr val="000000"/>
                </a:solidFill>
              </a:rPr>
              <a:t>Clause</a:t>
            </a:r>
            <a:r>
              <a:rPr u="none" spc="-210" dirty="0">
                <a:solidFill>
                  <a:srgbClr val="000000"/>
                </a:solidFill>
              </a:rPr>
              <a:t> </a:t>
            </a:r>
            <a:r>
              <a:rPr u="none" dirty="0">
                <a:solidFill>
                  <a:srgbClr val="000000"/>
                </a:solidFill>
              </a:rPr>
              <a:t>under</a:t>
            </a:r>
            <a:r>
              <a:rPr u="none" spc="-72" dirty="0">
                <a:solidFill>
                  <a:srgbClr val="000000"/>
                </a:solidFill>
              </a:rPr>
              <a:t> </a:t>
            </a:r>
            <a:r>
              <a:rPr u="none" dirty="0">
                <a:solidFill>
                  <a:srgbClr val="000000"/>
                </a:solidFill>
              </a:rPr>
              <a:t>which</a:t>
            </a:r>
            <a:r>
              <a:rPr u="none" spc="-108" dirty="0">
                <a:solidFill>
                  <a:srgbClr val="000000"/>
                </a:solidFill>
              </a:rPr>
              <a:t> </a:t>
            </a:r>
            <a:r>
              <a:rPr u="none" spc="-168" dirty="0">
                <a:solidFill>
                  <a:srgbClr val="000000"/>
                </a:solidFill>
              </a:rPr>
              <a:t>Tax</a:t>
            </a:r>
            <a:r>
              <a:rPr u="none" spc="-72" dirty="0">
                <a:solidFill>
                  <a:srgbClr val="000000"/>
                </a:solidFill>
              </a:rPr>
              <a:t> </a:t>
            </a:r>
            <a:r>
              <a:rPr u="none" dirty="0">
                <a:solidFill>
                  <a:srgbClr val="000000"/>
                </a:solidFill>
              </a:rPr>
              <a:t>Audit</a:t>
            </a:r>
            <a:r>
              <a:rPr u="none" spc="-90" dirty="0">
                <a:solidFill>
                  <a:srgbClr val="000000"/>
                </a:solidFill>
              </a:rPr>
              <a:t> </a:t>
            </a:r>
            <a:r>
              <a:rPr u="none" spc="-12" dirty="0">
                <a:solidFill>
                  <a:srgbClr val="000000"/>
                </a:solidFill>
              </a:rPr>
              <a:t>conducted</a:t>
            </a:r>
          </a:p>
        </p:txBody>
      </p:sp>
      <p:sp>
        <p:nvSpPr>
          <p:cNvPr id="3" name="object 3"/>
          <p:cNvSpPr/>
          <p:nvPr/>
        </p:nvSpPr>
        <p:spPr>
          <a:xfrm>
            <a:off x="2345436" y="2133294"/>
            <a:ext cx="9793224" cy="0"/>
          </a:xfrm>
          <a:custGeom>
            <a:avLst/>
            <a:gdLst/>
            <a:ahLst/>
            <a:cxnLst/>
            <a:rect l="l" t="t" r="r" b="b"/>
            <a:pathLst>
              <a:path w="8161020">
                <a:moveTo>
                  <a:pt x="0" y="0"/>
                </a:moveTo>
                <a:lnTo>
                  <a:pt x="8160956" y="0"/>
                </a:lnTo>
              </a:path>
            </a:pathLst>
          </a:custGeom>
          <a:ln w="38100">
            <a:solidFill>
              <a:srgbClr val="85BA23"/>
            </a:solidFill>
          </a:ln>
        </p:spPr>
        <p:txBody>
          <a:bodyPr wrap="square" lIns="0" tIns="0" rIns="0" bIns="0" rtlCol="0"/>
          <a:lstStyle/>
          <a:p>
            <a:pPr defTabSz="1097280"/>
            <a:endParaRPr sz="2160" kern="0">
              <a:solidFill>
                <a:sysClr val="windowText" lastClr="000000"/>
              </a:solidFill>
            </a:endParaRPr>
          </a:p>
        </p:txBody>
      </p:sp>
      <p:sp>
        <p:nvSpPr>
          <p:cNvPr id="4" name="object 4"/>
          <p:cNvSpPr/>
          <p:nvPr/>
        </p:nvSpPr>
        <p:spPr>
          <a:xfrm>
            <a:off x="2242109" y="6879946"/>
            <a:ext cx="9791700" cy="0"/>
          </a:xfrm>
          <a:custGeom>
            <a:avLst/>
            <a:gdLst/>
            <a:ahLst/>
            <a:cxnLst/>
            <a:rect l="l" t="t" r="r" b="b"/>
            <a:pathLst>
              <a:path w="8159750">
                <a:moveTo>
                  <a:pt x="0" y="0"/>
                </a:moveTo>
                <a:lnTo>
                  <a:pt x="8159432" y="0"/>
                </a:lnTo>
              </a:path>
            </a:pathLst>
          </a:custGeom>
          <a:ln w="6350">
            <a:solidFill>
              <a:srgbClr val="B9BABA"/>
            </a:solidFill>
          </a:ln>
        </p:spPr>
        <p:txBody>
          <a:bodyPr wrap="square" lIns="0" tIns="0" rIns="0" bIns="0" rtlCol="0"/>
          <a:lstStyle/>
          <a:p>
            <a:pPr defTabSz="1097280"/>
            <a:endParaRPr sz="2160" kern="0">
              <a:solidFill>
                <a:sysClr val="windowText" lastClr="000000"/>
              </a:solidFill>
            </a:endParaRPr>
          </a:p>
        </p:txBody>
      </p:sp>
      <p:sp>
        <p:nvSpPr>
          <p:cNvPr id="5" name="object 5"/>
          <p:cNvSpPr txBox="1"/>
          <p:nvPr/>
        </p:nvSpPr>
        <p:spPr>
          <a:xfrm>
            <a:off x="2309218" y="2418942"/>
            <a:ext cx="9665208" cy="4150623"/>
          </a:xfrm>
          <a:prstGeom prst="rect">
            <a:avLst/>
          </a:prstGeom>
        </p:spPr>
        <p:txBody>
          <a:bodyPr vert="horz" wrap="square" lIns="0" tIns="14478" rIns="0" bIns="0" rtlCol="0">
            <a:spAutoFit/>
          </a:bodyPr>
          <a:lstStyle/>
          <a:p>
            <a:pPr marL="272034" marR="6096" indent="-257555" algn="just" defTabSz="1097280">
              <a:spcBef>
                <a:spcPts val="114"/>
              </a:spcBef>
              <a:buFont typeface="Arial MT"/>
              <a:buChar char="•"/>
              <a:tabLst>
                <a:tab pos="272034" algn="l"/>
                <a:tab pos="273558" algn="l"/>
              </a:tabLst>
            </a:pPr>
            <a:r>
              <a:rPr sz="1920" kern="0" dirty="0">
                <a:solidFill>
                  <a:sysClr val="windowText" lastClr="000000"/>
                </a:solidFill>
                <a:latin typeface="Verdana"/>
                <a:cs typeface="Verdana"/>
              </a:rPr>
              <a:t>	The</a:t>
            </a:r>
            <a:r>
              <a:rPr sz="1920" kern="0" spc="78" dirty="0">
                <a:solidFill>
                  <a:sysClr val="windowText" lastClr="000000"/>
                </a:solidFill>
                <a:latin typeface="Verdana"/>
                <a:cs typeface="Verdana"/>
              </a:rPr>
              <a:t>  </a:t>
            </a:r>
            <a:r>
              <a:rPr sz="1920" kern="0" dirty="0">
                <a:solidFill>
                  <a:sysClr val="windowText" lastClr="000000"/>
                </a:solidFill>
                <a:latin typeface="Verdana"/>
                <a:cs typeface="Verdana"/>
              </a:rPr>
              <a:t>assessee</a:t>
            </a:r>
            <a:r>
              <a:rPr sz="1920" kern="0" spc="90" dirty="0">
                <a:solidFill>
                  <a:sysClr val="windowText" lastClr="000000"/>
                </a:solidFill>
                <a:latin typeface="Verdana"/>
                <a:cs typeface="Verdana"/>
              </a:rPr>
              <a:t>  </a:t>
            </a:r>
            <a:r>
              <a:rPr sz="1920" kern="0" dirty="0">
                <a:solidFill>
                  <a:sysClr val="windowText" lastClr="000000"/>
                </a:solidFill>
                <a:latin typeface="Verdana"/>
                <a:cs typeface="Verdana"/>
              </a:rPr>
              <a:t>is</a:t>
            </a:r>
            <a:r>
              <a:rPr sz="1920" kern="0" spc="90" dirty="0">
                <a:solidFill>
                  <a:sysClr val="windowText" lastClr="000000"/>
                </a:solidFill>
                <a:latin typeface="Verdana"/>
                <a:cs typeface="Verdana"/>
              </a:rPr>
              <a:t>  </a:t>
            </a:r>
            <a:r>
              <a:rPr sz="1920" kern="0" dirty="0">
                <a:solidFill>
                  <a:sysClr val="windowText" lastClr="000000"/>
                </a:solidFill>
                <a:latin typeface="Verdana"/>
                <a:cs typeface="Verdana"/>
              </a:rPr>
              <a:t>responsible</a:t>
            </a:r>
            <a:r>
              <a:rPr sz="1920" kern="0" spc="90" dirty="0">
                <a:solidFill>
                  <a:sysClr val="windowText" lastClr="000000"/>
                </a:solidFill>
                <a:latin typeface="Verdana"/>
                <a:cs typeface="Verdana"/>
              </a:rPr>
              <a:t>  </a:t>
            </a:r>
            <a:r>
              <a:rPr sz="1920" kern="0" dirty="0">
                <a:solidFill>
                  <a:sysClr val="windowText" lastClr="000000"/>
                </a:solidFill>
                <a:latin typeface="Verdana"/>
                <a:cs typeface="Verdana"/>
              </a:rPr>
              <a:t>for</a:t>
            </a:r>
            <a:r>
              <a:rPr sz="1920" kern="0" spc="96"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90" dirty="0">
                <a:solidFill>
                  <a:sysClr val="windowText" lastClr="000000"/>
                </a:solidFill>
                <a:latin typeface="Verdana"/>
                <a:cs typeface="Verdana"/>
              </a:rPr>
              <a:t>  </a:t>
            </a:r>
            <a:r>
              <a:rPr sz="1920" kern="0" dirty="0">
                <a:solidFill>
                  <a:sysClr val="windowText" lastClr="000000"/>
                </a:solidFill>
                <a:latin typeface="Verdana"/>
                <a:cs typeface="Verdana"/>
              </a:rPr>
              <a:t>preparation</a:t>
            </a:r>
            <a:r>
              <a:rPr sz="1920" kern="0" spc="78"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102"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90" dirty="0">
                <a:solidFill>
                  <a:sysClr val="windowText" lastClr="000000"/>
                </a:solidFill>
                <a:latin typeface="Verdana"/>
                <a:cs typeface="Verdana"/>
              </a:rPr>
              <a:t>  </a:t>
            </a:r>
            <a:r>
              <a:rPr sz="1920" kern="0" dirty="0">
                <a:solidFill>
                  <a:sysClr val="windowText" lastClr="000000"/>
                </a:solidFill>
                <a:latin typeface="Verdana"/>
                <a:cs typeface="Verdana"/>
              </a:rPr>
              <a:t>statement</a:t>
            </a:r>
            <a:r>
              <a:rPr sz="1920" kern="0" spc="84" dirty="0">
                <a:solidFill>
                  <a:sysClr val="windowText" lastClr="000000"/>
                </a:solidFill>
                <a:latin typeface="Verdana"/>
                <a:cs typeface="Verdana"/>
              </a:rPr>
              <a:t>  </a:t>
            </a:r>
            <a:r>
              <a:rPr sz="1920" kern="0" spc="-30" dirty="0">
                <a:solidFill>
                  <a:sysClr val="windowText" lastClr="000000"/>
                </a:solidFill>
                <a:latin typeface="Verdana"/>
                <a:cs typeface="Verdana"/>
              </a:rPr>
              <a:t>of </a:t>
            </a:r>
            <a:r>
              <a:rPr sz="1920" kern="0" dirty="0">
                <a:solidFill>
                  <a:sysClr val="windowText" lastClr="000000"/>
                </a:solidFill>
                <a:latin typeface="Verdana"/>
                <a:cs typeface="Verdana"/>
              </a:rPr>
              <a:t>particulars</a:t>
            </a:r>
            <a:r>
              <a:rPr sz="1920" kern="0" spc="192" dirty="0">
                <a:solidFill>
                  <a:sysClr val="windowText" lastClr="000000"/>
                </a:solidFill>
                <a:latin typeface="Verdana"/>
                <a:cs typeface="Verdana"/>
              </a:rPr>
              <a:t> </a:t>
            </a:r>
            <a:r>
              <a:rPr sz="1920" kern="0" dirty="0">
                <a:solidFill>
                  <a:sysClr val="windowText" lastClr="000000"/>
                </a:solidFill>
                <a:latin typeface="Verdana"/>
                <a:cs typeface="Verdana"/>
              </a:rPr>
              <a:t>required</a:t>
            </a:r>
            <a:r>
              <a:rPr sz="1920" kern="0" spc="204" dirty="0">
                <a:solidFill>
                  <a:sysClr val="windowText" lastClr="000000"/>
                </a:solidFill>
                <a:latin typeface="Verdana"/>
                <a:cs typeface="Verdana"/>
              </a:rPr>
              <a:t> </a:t>
            </a:r>
            <a:r>
              <a:rPr sz="1920" kern="0" dirty="0">
                <a:solidFill>
                  <a:sysClr val="windowText" lastClr="000000"/>
                </a:solidFill>
                <a:latin typeface="Verdana"/>
                <a:cs typeface="Verdana"/>
              </a:rPr>
              <a:t>to</a:t>
            </a:r>
            <a:r>
              <a:rPr sz="1920" kern="0" spc="198" dirty="0">
                <a:solidFill>
                  <a:sysClr val="windowText" lastClr="000000"/>
                </a:solidFill>
                <a:latin typeface="Verdana"/>
                <a:cs typeface="Verdana"/>
              </a:rPr>
              <a:t> </a:t>
            </a:r>
            <a:r>
              <a:rPr sz="1920" kern="0" dirty="0">
                <a:solidFill>
                  <a:sysClr val="windowText" lastClr="000000"/>
                </a:solidFill>
                <a:latin typeface="Verdana"/>
                <a:cs typeface="Verdana"/>
              </a:rPr>
              <a:t>be</a:t>
            </a:r>
            <a:r>
              <a:rPr sz="1920" kern="0" spc="198" dirty="0">
                <a:solidFill>
                  <a:sysClr val="windowText" lastClr="000000"/>
                </a:solidFill>
                <a:latin typeface="Verdana"/>
                <a:cs typeface="Verdana"/>
              </a:rPr>
              <a:t> </a:t>
            </a:r>
            <a:r>
              <a:rPr sz="1920" kern="0" dirty="0">
                <a:solidFill>
                  <a:sysClr val="windowText" lastClr="000000"/>
                </a:solidFill>
                <a:latin typeface="Verdana"/>
                <a:cs typeface="Verdana"/>
              </a:rPr>
              <a:t>furnished</a:t>
            </a:r>
            <a:r>
              <a:rPr sz="1920" kern="0" spc="228" dirty="0">
                <a:solidFill>
                  <a:sysClr val="windowText" lastClr="000000"/>
                </a:solidFill>
                <a:latin typeface="Verdana"/>
                <a:cs typeface="Verdana"/>
              </a:rPr>
              <a:t> </a:t>
            </a:r>
            <a:r>
              <a:rPr sz="1920" kern="0" dirty="0">
                <a:solidFill>
                  <a:sysClr val="windowText" lastClr="000000"/>
                </a:solidFill>
                <a:latin typeface="Verdana"/>
                <a:cs typeface="Verdana"/>
              </a:rPr>
              <a:t>under</a:t>
            </a:r>
            <a:r>
              <a:rPr sz="1920" kern="0" spc="162" dirty="0">
                <a:solidFill>
                  <a:sysClr val="windowText" lastClr="000000"/>
                </a:solidFill>
                <a:latin typeface="Verdana"/>
                <a:cs typeface="Verdana"/>
              </a:rPr>
              <a:t> </a:t>
            </a:r>
            <a:r>
              <a:rPr sz="1920" kern="0" dirty="0">
                <a:solidFill>
                  <a:sysClr val="windowText" lastClr="000000"/>
                </a:solidFill>
                <a:latin typeface="Verdana"/>
                <a:cs typeface="Verdana"/>
              </a:rPr>
              <a:t>section</a:t>
            </a:r>
            <a:r>
              <a:rPr sz="1920" kern="0" spc="162" dirty="0">
                <a:solidFill>
                  <a:sysClr val="windowText" lastClr="000000"/>
                </a:solidFill>
                <a:latin typeface="Verdana"/>
                <a:cs typeface="Verdana"/>
              </a:rPr>
              <a:t> </a:t>
            </a:r>
            <a:r>
              <a:rPr sz="1920" kern="0" dirty="0">
                <a:solidFill>
                  <a:sysClr val="windowText" lastClr="000000"/>
                </a:solidFill>
                <a:latin typeface="Verdana"/>
                <a:cs typeface="Verdana"/>
              </a:rPr>
              <a:t>44AB</a:t>
            </a:r>
            <a:r>
              <a:rPr sz="1920" kern="0" spc="174"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174"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156" dirty="0">
                <a:solidFill>
                  <a:sysClr val="windowText" lastClr="000000"/>
                </a:solidFill>
                <a:latin typeface="Verdana"/>
                <a:cs typeface="Verdana"/>
              </a:rPr>
              <a:t> </a:t>
            </a:r>
            <a:r>
              <a:rPr sz="1920" kern="0" spc="-42" dirty="0">
                <a:solidFill>
                  <a:sysClr val="windowText" lastClr="000000"/>
                </a:solidFill>
                <a:latin typeface="Verdana"/>
                <a:cs typeface="Verdana"/>
              </a:rPr>
              <a:t>Income-</a:t>
            </a:r>
            <a:r>
              <a:rPr sz="1920" kern="0" spc="-30" dirty="0">
                <a:solidFill>
                  <a:sysClr val="windowText" lastClr="000000"/>
                </a:solidFill>
                <a:latin typeface="Verdana"/>
                <a:cs typeface="Verdana"/>
              </a:rPr>
              <a:t>tax </a:t>
            </a:r>
            <a:r>
              <a:rPr sz="1920" kern="0" dirty="0">
                <a:solidFill>
                  <a:sysClr val="windowText" lastClr="000000"/>
                </a:solidFill>
                <a:latin typeface="Verdana"/>
                <a:cs typeface="Verdana"/>
              </a:rPr>
              <a:t>Act,</a:t>
            </a:r>
            <a:r>
              <a:rPr sz="1920" kern="0" spc="240" dirty="0">
                <a:solidFill>
                  <a:sysClr val="windowText" lastClr="000000"/>
                </a:solidFill>
                <a:latin typeface="Verdana"/>
                <a:cs typeface="Verdana"/>
              </a:rPr>
              <a:t> </a:t>
            </a:r>
            <a:r>
              <a:rPr sz="1920" kern="0" dirty="0">
                <a:solidFill>
                  <a:sysClr val="windowText" lastClr="000000"/>
                </a:solidFill>
                <a:latin typeface="Verdana"/>
                <a:cs typeface="Verdana"/>
              </a:rPr>
              <a:t>1961</a:t>
            </a:r>
            <a:r>
              <a:rPr sz="1920" kern="0" spc="240" dirty="0">
                <a:solidFill>
                  <a:sysClr val="windowText" lastClr="000000"/>
                </a:solidFill>
                <a:latin typeface="Verdana"/>
                <a:cs typeface="Verdana"/>
              </a:rPr>
              <a:t> </a:t>
            </a:r>
            <a:r>
              <a:rPr sz="1920" kern="0" dirty="0">
                <a:solidFill>
                  <a:sysClr val="windowText" lastClr="000000"/>
                </a:solidFill>
                <a:latin typeface="Verdana"/>
                <a:cs typeface="Verdana"/>
              </a:rPr>
              <a:t>annexed</a:t>
            </a:r>
            <a:r>
              <a:rPr sz="1920" kern="0" spc="252" dirty="0">
                <a:solidFill>
                  <a:sysClr val="windowText" lastClr="000000"/>
                </a:solidFill>
                <a:latin typeface="Verdana"/>
                <a:cs typeface="Verdana"/>
              </a:rPr>
              <a:t> </a:t>
            </a:r>
            <a:r>
              <a:rPr sz="1920" kern="0" dirty="0">
                <a:solidFill>
                  <a:sysClr val="windowText" lastClr="000000"/>
                </a:solidFill>
                <a:latin typeface="Verdana"/>
                <a:cs typeface="Verdana"/>
              </a:rPr>
              <a:t>herewith</a:t>
            </a:r>
            <a:r>
              <a:rPr sz="1920" kern="0" spc="245" dirty="0">
                <a:solidFill>
                  <a:sysClr val="windowText" lastClr="000000"/>
                </a:solidFill>
                <a:latin typeface="Verdana"/>
                <a:cs typeface="Verdana"/>
              </a:rPr>
              <a:t> </a:t>
            </a:r>
            <a:r>
              <a:rPr sz="1920" kern="0" dirty="0">
                <a:solidFill>
                  <a:sysClr val="windowText" lastClr="000000"/>
                </a:solidFill>
                <a:latin typeface="Verdana"/>
                <a:cs typeface="Verdana"/>
              </a:rPr>
              <a:t>in</a:t>
            </a:r>
            <a:r>
              <a:rPr sz="1920" kern="0" spc="245" dirty="0">
                <a:solidFill>
                  <a:sysClr val="windowText" lastClr="000000"/>
                </a:solidFill>
                <a:latin typeface="Verdana"/>
                <a:cs typeface="Verdana"/>
              </a:rPr>
              <a:t> </a:t>
            </a:r>
            <a:r>
              <a:rPr sz="1920" kern="0" dirty="0">
                <a:solidFill>
                  <a:sysClr val="windowText" lastClr="000000"/>
                </a:solidFill>
                <a:latin typeface="Verdana"/>
                <a:cs typeface="Verdana"/>
              </a:rPr>
              <a:t>Form</a:t>
            </a:r>
            <a:r>
              <a:rPr sz="1920" kern="0" spc="258" dirty="0">
                <a:solidFill>
                  <a:sysClr val="windowText" lastClr="000000"/>
                </a:solidFill>
                <a:latin typeface="Verdana"/>
                <a:cs typeface="Verdana"/>
              </a:rPr>
              <a:t> </a:t>
            </a:r>
            <a:r>
              <a:rPr sz="1920" kern="0" dirty="0">
                <a:solidFill>
                  <a:sysClr val="windowText" lastClr="000000"/>
                </a:solidFill>
                <a:latin typeface="Verdana"/>
                <a:cs typeface="Verdana"/>
              </a:rPr>
              <a:t>No.</a:t>
            </a:r>
            <a:r>
              <a:rPr sz="1920" kern="0" spc="240" dirty="0">
                <a:solidFill>
                  <a:sysClr val="windowText" lastClr="000000"/>
                </a:solidFill>
                <a:latin typeface="Verdana"/>
                <a:cs typeface="Verdana"/>
              </a:rPr>
              <a:t> </a:t>
            </a:r>
            <a:r>
              <a:rPr sz="1920" kern="0" dirty="0">
                <a:solidFill>
                  <a:sysClr val="windowText" lastClr="000000"/>
                </a:solidFill>
                <a:latin typeface="Verdana"/>
                <a:cs typeface="Verdana"/>
              </a:rPr>
              <a:t>3CD</a:t>
            </a:r>
            <a:r>
              <a:rPr sz="1920" kern="0" spc="234" dirty="0">
                <a:solidFill>
                  <a:sysClr val="windowText" lastClr="000000"/>
                </a:solidFill>
                <a:latin typeface="Verdana"/>
                <a:cs typeface="Verdana"/>
              </a:rPr>
              <a:t> </a:t>
            </a:r>
            <a:r>
              <a:rPr sz="1920" kern="0" dirty="0">
                <a:solidFill>
                  <a:sysClr val="windowText" lastClr="000000"/>
                </a:solidFill>
                <a:latin typeface="Verdana"/>
                <a:cs typeface="Verdana"/>
              </a:rPr>
              <a:t>read</a:t>
            </a:r>
            <a:r>
              <a:rPr sz="1920" kern="0" spc="245" dirty="0">
                <a:solidFill>
                  <a:sysClr val="windowText" lastClr="000000"/>
                </a:solidFill>
                <a:latin typeface="Verdana"/>
                <a:cs typeface="Verdana"/>
              </a:rPr>
              <a:t> </a:t>
            </a:r>
            <a:r>
              <a:rPr sz="1920" kern="0" dirty="0">
                <a:solidFill>
                  <a:sysClr val="windowText" lastClr="000000"/>
                </a:solidFill>
                <a:latin typeface="Verdana"/>
                <a:cs typeface="Verdana"/>
              </a:rPr>
              <a:t>with</a:t>
            </a:r>
            <a:r>
              <a:rPr sz="1920" kern="0" spc="245" dirty="0">
                <a:solidFill>
                  <a:sysClr val="windowText" lastClr="000000"/>
                </a:solidFill>
                <a:latin typeface="Verdana"/>
                <a:cs typeface="Verdana"/>
              </a:rPr>
              <a:t> </a:t>
            </a:r>
            <a:r>
              <a:rPr sz="1920" kern="0" dirty="0">
                <a:solidFill>
                  <a:sysClr val="windowText" lastClr="000000"/>
                </a:solidFill>
                <a:latin typeface="Verdana"/>
                <a:cs typeface="Verdana"/>
              </a:rPr>
              <a:t>Rule</a:t>
            </a:r>
            <a:r>
              <a:rPr sz="1920" kern="0" spc="228" dirty="0">
                <a:solidFill>
                  <a:sysClr val="windowText" lastClr="000000"/>
                </a:solidFill>
                <a:latin typeface="Verdana"/>
                <a:cs typeface="Verdana"/>
              </a:rPr>
              <a:t> </a:t>
            </a:r>
            <a:r>
              <a:rPr sz="1920" kern="0" dirty="0">
                <a:solidFill>
                  <a:sysClr val="windowText" lastClr="000000"/>
                </a:solidFill>
                <a:latin typeface="Verdana"/>
                <a:cs typeface="Verdana"/>
              </a:rPr>
              <a:t>6G(1)(b)</a:t>
            </a:r>
            <a:r>
              <a:rPr sz="1920" kern="0" spc="240" dirty="0">
                <a:solidFill>
                  <a:sysClr val="windowText" lastClr="000000"/>
                </a:solidFill>
                <a:latin typeface="Verdana"/>
                <a:cs typeface="Verdana"/>
              </a:rPr>
              <a:t> </a:t>
            </a:r>
            <a:r>
              <a:rPr sz="1920" kern="0" spc="-30" dirty="0">
                <a:solidFill>
                  <a:sysClr val="windowText" lastClr="000000"/>
                </a:solidFill>
                <a:latin typeface="Verdana"/>
                <a:cs typeface="Verdana"/>
              </a:rPr>
              <a:t>of </a:t>
            </a:r>
            <a:r>
              <a:rPr sz="1920" kern="0" dirty="0">
                <a:solidFill>
                  <a:sysClr val="windowText" lastClr="000000"/>
                </a:solidFill>
                <a:latin typeface="Verdana"/>
                <a:cs typeface="Verdana"/>
              </a:rPr>
              <a:t>Income</a:t>
            </a:r>
            <a:r>
              <a:rPr sz="1920" kern="0" spc="252" dirty="0">
                <a:solidFill>
                  <a:sysClr val="windowText" lastClr="000000"/>
                </a:solidFill>
                <a:latin typeface="Verdana"/>
                <a:cs typeface="Verdana"/>
              </a:rPr>
              <a:t> </a:t>
            </a:r>
            <a:r>
              <a:rPr sz="1920" kern="0" dirty="0">
                <a:solidFill>
                  <a:sysClr val="windowText" lastClr="000000"/>
                </a:solidFill>
                <a:latin typeface="Verdana"/>
                <a:cs typeface="Verdana"/>
              </a:rPr>
              <a:t>Tax</a:t>
            </a:r>
            <a:r>
              <a:rPr sz="1920" kern="0" spc="275" dirty="0">
                <a:solidFill>
                  <a:sysClr val="windowText" lastClr="000000"/>
                </a:solidFill>
                <a:latin typeface="Verdana"/>
                <a:cs typeface="Verdana"/>
              </a:rPr>
              <a:t> </a:t>
            </a:r>
            <a:r>
              <a:rPr sz="1920" kern="0" dirty="0">
                <a:solidFill>
                  <a:sysClr val="windowText" lastClr="000000"/>
                </a:solidFill>
                <a:latin typeface="Verdana"/>
                <a:cs typeface="Verdana"/>
              </a:rPr>
              <a:t>Rules,</a:t>
            </a:r>
            <a:r>
              <a:rPr sz="1920" kern="0" spc="252" dirty="0">
                <a:solidFill>
                  <a:sysClr val="windowText" lastClr="000000"/>
                </a:solidFill>
                <a:latin typeface="Verdana"/>
                <a:cs typeface="Verdana"/>
              </a:rPr>
              <a:t> </a:t>
            </a:r>
            <a:r>
              <a:rPr sz="1920" kern="0" dirty="0">
                <a:solidFill>
                  <a:sysClr val="windowText" lastClr="000000"/>
                </a:solidFill>
                <a:latin typeface="Verdana"/>
                <a:cs typeface="Verdana"/>
              </a:rPr>
              <a:t>1962</a:t>
            </a:r>
            <a:r>
              <a:rPr sz="1920" kern="0" spc="264" dirty="0">
                <a:solidFill>
                  <a:sysClr val="windowText" lastClr="000000"/>
                </a:solidFill>
                <a:latin typeface="Verdana"/>
                <a:cs typeface="Verdana"/>
              </a:rPr>
              <a:t> </a:t>
            </a:r>
            <a:r>
              <a:rPr sz="1920" kern="0" dirty="0">
                <a:solidFill>
                  <a:sysClr val="windowText" lastClr="000000"/>
                </a:solidFill>
                <a:latin typeface="Verdana"/>
                <a:cs typeface="Verdana"/>
              </a:rPr>
              <a:t>that</a:t>
            </a:r>
            <a:r>
              <a:rPr sz="1920" kern="0" spc="252" dirty="0">
                <a:solidFill>
                  <a:sysClr val="windowText" lastClr="000000"/>
                </a:solidFill>
                <a:latin typeface="Verdana"/>
                <a:cs typeface="Verdana"/>
              </a:rPr>
              <a:t> </a:t>
            </a:r>
            <a:r>
              <a:rPr sz="1920" kern="0" dirty="0">
                <a:solidFill>
                  <a:sysClr val="windowText" lastClr="000000"/>
                </a:solidFill>
                <a:latin typeface="Verdana"/>
                <a:cs typeface="Verdana"/>
              </a:rPr>
              <a:t>give</a:t>
            </a:r>
            <a:r>
              <a:rPr sz="1920" kern="0" spc="270" dirty="0">
                <a:solidFill>
                  <a:sysClr val="windowText" lastClr="000000"/>
                </a:solidFill>
                <a:latin typeface="Verdana"/>
                <a:cs typeface="Verdana"/>
              </a:rPr>
              <a:t> </a:t>
            </a:r>
            <a:r>
              <a:rPr sz="1920" kern="0" dirty="0">
                <a:solidFill>
                  <a:sysClr val="windowText" lastClr="000000"/>
                </a:solidFill>
                <a:latin typeface="Verdana"/>
                <a:cs typeface="Verdana"/>
              </a:rPr>
              <a:t>true</a:t>
            </a:r>
            <a:r>
              <a:rPr sz="1920" kern="0" spc="264" dirty="0">
                <a:solidFill>
                  <a:sysClr val="windowText" lastClr="000000"/>
                </a:solidFill>
                <a:latin typeface="Verdana"/>
                <a:cs typeface="Verdana"/>
              </a:rPr>
              <a:t> </a:t>
            </a:r>
            <a:r>
              <a:rPr sz="1920" kern="0" dirty="0">
                <a:solidFill>
                  <a:sysClr val="windowText" lastClr="000000"/>
                </a:solidFill>
                <a:latin typeface="Verdana"/>
                <a:cs typeface="Verdana"/>
              </a:rPr>
              <a:t>and</a:t>
            </a:r>
            <a:r>
              <a:rPr sz="1920" kern="0" spc="258" dirty="0">
                <a:solidFill>
                  <a:sysClr val="windowText" lastClr="000000"/>
                </a:solidFill>
                <a:latin typeface="Verdana"/>
                <a:cs typeface="Verdana"/>
              </a:rPr>
              <a:t> </a:t>
            </a:r>
            <a:r>
              <a:rPr sz="1920" kern="0" dirty="0">
                <a:solidFill>
                  <a:sysClr val="windowText" lastClr="000000"/>
                </a:solidFill>
                <a:latin typeface="Verdana"/>
                <a:cs typeface="Verdana"/>
              </a:rPr>
              <a:t>correct</a:t>
            </a:r>
            <a:r>
              <a:rPr sz="1920" kern="0" spc="264" dirty="0">
                <a:solidFill>
                  <a:sysClr val="windowText" lastClr="000000"/>
                </a:solidFill>
                <a:latin typeface="Verdana"/>
                <a:cs typeface="Verdana"/>
              </a:rPr>
              <a:t> </a:t>
            </a:r>
            <a:r>
              <a:rPr sz="1920" kern="0" dirty="0">
                <a:solidFill>
                  <a:sysClr val="windowText" lastClr="000000"/>
                </a:solidFill>
                <a:latin typeface="Verdana"/>
                <a:cs typeface="Verdana"/>
              </a:rPr>
              <a:t>particulars</a:t>
            </a:r>
            <a:r>
              <a:rPr sz="1920" kern="0" spc="252" dirty="0">
                <a:solidFill>
                  <a:sysClr val="windowText" lastClr="000000"/>
                </a:solidFill>
                <a:latin typeface="Verdana"/>
                <a:cs typeface="Verdana"/>
              </a:rPr>
              <a:t> </a:t>
            </a:r>
            <a:r>
              <a:rPr sz="1920" kern="0" dirty="0">
                <a:solidFill>
                  <a:sysClr val="windowText" lastClr="000000"/>
                </a:solidFill>
                <a:latin typeface="Verdana"/>
                <a:cs typeface="Verdana"/>
              </a:rPr>
              <a:t>as</a:t>
            </a:r>
            <a:r>
              <a:rPr sz="1920" kern="0" spc="258" dirty="0">
                <a:solidFill>
                  <a:sysClr val="windowText" lastClr="000000"/>
                </a:solidFill>
                <a:latin typeface="Verdana"/>
                <a:cs typeface="Verdana"/>
              </a:rPr>
              <a:t> </a:t>
            </a:r>
            <a:r>
              <a:rPr sz="1920" kern="0" dirty="0">
                <a:solidFill>
                  <a:sysClr val="windowText" lastClr="000000"/>
                </a:solidFill>
                <a:latin typeface="Verdana"/>
                <a:cs typeface="Verdana"/>
              </a:rPr>
              <a:t>per</a:t>
            </a:r>
            <a:r>
              <a:rPr sz="1920" kern="0" spc="270" dirty="0">
                <a:solidFill>
                  <a:sysClr val="windowText" lastClr="000000"/>
                </a:solidFill>
                <a:latin typeface="Verdana"/>
                <a:cs typeface="Verdana"/>
              </a:rPr>
              <a:t> </a:t>
            </a:r>
            <a:r>
              <a:rPr sz="1920" kern="0" spc="-30" dirty="0">
                <a:solidFill>
                  <a:sysClr val="windowText" lastClr="000000"/>
                </a:solidFill>
                <a:latin typeface="Verdana"/>
                <a:cs typeface="Verdana"/>
              </a:rPr>
              <a:t>the </a:t>
            </a:r>
            <a:r>
              <a:rPr sz="1920" kern="0" dirty="0">
                <a:solidFill>
                  <a:sysClr val="windowText" lastClr="000000"/>
                </a:solidFill>
                <a:latin typeface="Verdana"/>
                <a:cs typeface="Verdana"/>
              </a:rPr>
              <a:t>provisions</a:t>
            </a:r>
            <a:r>
              <a:rPr sz="1920" kern="0" spc="540"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546"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534" dirty="0">
                <a:solidFill>
                  <a:sysClr val="windowText" lastClr="000000"/>
                </a:solidFill>
                <a:latin typeface="Verdana"/>
                <a:cs typeface="Verdana"/>
              </a:rPr>
              <a:t> </a:t>
            </a:r>
            <a:r>
              <a:rPr sz="1920" kern="0" spc="-30" dirty="0">
                <a:solidFill>
                  <a:sysClr val="windowText" lastClr="000000"/>
                </a:solidFill>
                <a:latin typeface="Verdana"/>
                <a:cs typeface="Verdana"/>
              </a:rPr>
              <a:t>Income-</a:t>
            </a:r>
            <a:r>
              <a:rPr sz="1920" kern="0" dirty="0">
                <a:solidFill>
                  <a:sysClr val="windowText" lastClr="000000"/>
                </a:solidFill>
                <a:latin typeface="Verdana"/>
                <a:cs typeface="Verdana"/>
              </a:rPr>
              <a:t>tax</a:t>
            </a:r>
            <a:r>
              <a:rPr sz="1920" kern="0" spc="534" dirty="0">
                <a:solidFill>
                  <a:sysClr val="windowText" lastClr="000000"/>
                </a:solidFill>
                <a:latin typeface="Verdana"/>
                <a:cs typeface="Verdana"/>
              </a:rPr>
              <a:t> </a:t>
            </a:r>
            <a:r>
              <a:rPr sz="1920" kern="0" dirty="0">
                <a:solidFill>
                  <a:sysClr val="windowText" lastClr="000000"/>
                </a:solidFill>
                <a:latin typeface="Verdana"/>
                <a:cs typeface="Verdana"/>
              </a:rPr>
              <a:t>Act,</a:t>
            </a:r>
            <a:r>
              <a:rPr sz="1920" kern="0" spc="528" dirty="0">
                <a:solidFill>
                  <a:sysClr val="windowText" lastClr="000000"/>
                </a:solidFill>
                <a:latin typeface="Verdana"/>
                <a:cs typeface="Verdana"/>
              </a:rPr>
              <a:t> </a:t>
            </a:r>
            <a:r>
              <a:rPr sz="1920" kern="0" dirty="0">
                <a:solidFill>
                  <a:sysClr val="windowText" lastClr="000000"/>
                </a:solidFill>
                <a:latin typeface="Verdana"/>
                <a:cs typeface="Verdana"/>
              </a:rPr>
              <a:t>1961</a:t>
            </a:r>
            <a:r>
              <a:rPr sz="1920" kern="0" spc="540" dirty="0">
                <a:solidFill>
                  <a:sysClr val="windowText" lastClr="000000"/>
                </a:solidFill>
                <a:latin typeface="Verdana"/>
                <a:cs typeface="Verdana"/>
              </a:rPr>
              <a:t> </a:t>
            </a:r>
            <a:r>
              <a:rPr sz="1920" kern="0" dirty="0">
                <a:solidFill>
                  <a:sysClr val="windowText" lastClr="000000"/>
                </a:solidFill>
                <a:latin typeface="Verdana"/>
                <a:cs typeface="Verdana"/>
              </a:rPr>
              <a:t>read</a:t>
            </a:r>
            <a:r>
              <a:rPr sz="1920" kern="0" spc="540" dirty="0">
                <a:solidFill>
                  <a:sysClr val="windowText" lastClr="000000"/>
                </a:solidFill>
                <a:latin typeface="Verdana"/>
                <a:cs typeface="Verdana"/>
              </a:rPr>
              <a:t> </a:t>
            </a:r>
            <a:r>
              <a:rPr sz="1920" kern="0" dirty="0">
                <a:solidFill>
                  <a:sysClr val="windowText" lastClr="000000"/>
                </a:solidFill>
                <a:latin typeface="Verdana"/>
                <a:cs typeface="Verdana"/>
              </a:rPr>
              <a:t>with</a:t>
            </a:r>
            <a:r>
              <a:rPr sz="1920" kern="0" spc="528" dirty="0">
                <a:solidFill>
                  <a:sysClr val="windowText" lastClr="000000"/>
                </a:solidFill>
                <a:latin typeface="Verdana"/>
                <a:cs typeface="Verdana"/>
              </a:rPr>
              <a:t> </a:t>
            </a:r>
            <a:r>
              <a:rPr sz="1920" kern="0" dirty="0">
                <a:solidFill>
                  <a:sysClr val="windowText" lastClr="000000"/>
                </a:solidFill>
                <a:latin typeface="Verdana"/>
                <a:cs typeface="Verdana"/>
              </a:rPr>
              <a:t>Rules,</a:t>
            </a:r>
            <a:r>
              <a:rPr sz="1920" kern="0" spc="546" dirty="0">
                <a:solidFill>
                  <a:sysClr val="windowText" lastClr="000000"/>
                </a:solidFill>
                <a:latin typeface="Verdana"/>
                <a:cs typeface="Verdana"/>
              </a:rPr>
              <a:t> </a:t>
            </a:r>
            <a:r>
              <a:rPr sz="1920" kern="0" dirty="0">
                <a:solidFill>
                  <a:sysClr val="windowText" lastClr="000000"/>
                </a:solidFill>
                <a:latin typeface="Verdana"/>
                <a:cs typeface="Verdana"/>
              </a:rPr>
              <a:t>Notifications</a:t>
            </a:r>
            <a:r>
              <a:rPr sz="1920" kern="0" spc="558" dirty="0">
                <a:solidFill>
                  <a:sysClr val="windowText" lastClr="000000"/>
                </a:solidFill>
                <a:latin typeface="Verdana"/>
                <a:cs typeface="Verdana"/>
              </a:rPr>
              <a:t> </a:t>
            </a:r>
            <a:r>
              <a:rPr sz="1920" kern="0" spc="-60" dirty="0">
                <a:solidFill>
                  <a:sysClr val="windowText" lastClr="000000"/>
                </a:solidFill>
                <a:latin typeface="Verdana"/>
                <a:cs typeface="Verdana"/>
              </a:rPr>
              <a:t>, </a:t>
            </a:r>
            <a:r>
              <a:rPr sz="1920" kern="0" dirty="0">
                <a:solidFill>
                  <a:sysClr val="windowText" lastClr="000000"/>
                </a:solidFill>
                <a:latin typeface="Verdana"/>
                <a:cs typeface="Verdana"/>
              </a:rPr>
              <a:t>circulars</a:t>
            </a:r>
            <a:r>
              <a:rPr sz="1920" kern="0" spc="-24" dirty="0">
                <a:solidFill>
                  <a:sysClr val="windowText" lastClr="000000"/>
                </a:solidFill>
                <a:latin typeface="Verdana"/>
                <a:cs typeface="Verdana"/>
              </a:rPr>
              <a:t> </a:t>
            </a:r>
            <a:r>
              <a:rPr sz="1920" kern="0" dirty="0">
                <a:solidFill>
                  <a:sysClr val="windowText" lastClr="000000"/>
                </a:solidFill>
                <a:latin typeface="Verdana"/>
                <a:cs typeface="Verdana"/>
              </a:rPr>
              <a:t>etc.</a:t>
            </a:r>
            <a:r>
              <a:rPr sz="1920" kern="0" spc="-48" dirty="0">
                <a:solidFill>
                  <a:sysClr val="windowText" lastClr="000000"/>
                </a:solidFill>
                <a:latin typeface="Verdana"/>
                <a:cs typeface="Verdana"/>
              </a:rPr>
              <a:t> </a:t>
            </a:r>
            <a:r>
              <a:rPr sz="1920" kern="0" dirty="0">
                <a:solidFill>
                  <a:sysClr val="windowText" lastClr="000000"/>
                </a:solidFill>
                <a:latin typeface="Verdana"/>
                <a:cs typeface="Verdana"/>
              </a:rPr>
              <a:t>that</a:t>
            </a:r>
            <a:r>
              <a:rPr sz="1920" kern="0" spc="-54" dirty="0">
                <a:solidFill>
                  <a:sysClr val="windowText" lastClr="000000"/>
                </a:solidFill>
                <a:latin typeface="Verdana"/>
                <a:cs typeface="Verdana"/>
              </a:rPr>
              <a:t> </a:t>
            </a:r>
            <a:r>
              <a:rPr sz="1920" kern="0" dirty="0">
                <a:solidFill>
                  <a:sysClr val="windowText" lastClr="000000"/>
                </a:solidFill>
                <a:latin typeface="Verdana"/>
                <a:cs typeface="Verdana"/>
              </a:rPr>
              <a:t>are</a:t>
            </a:r>
            <a:r>
              <a:rPr sz="1920" kern="0" spc="-48" dirty="0">
                <a:solidFill>
                  <a:sysClr val="windowText" lastClr="000000"/>
                </a:solidFill>
                <a:latin typeface="Verdana"/>
                <a:cs typeface="Verdana"/>
              </a:rPr>
              <a:t> </a:t>
            </a:r>
            <a:r>
              <a:rPr sz="1920" kern="0" dirty="0">
                <a:solidFill>
                  <a:sysClr val="windowText" lastClr="000000"/>
                </a:solidFill>
                <a:latin typeface="Verdana"/>
                <a:cs typeface="Verdana"/>
              </a:rPr>
              <a:t>to</a:t>
            </a:r>
            <a:r>
              <a:rPr sz="1920" kern="0" spc="-54" dirty="0">
                <a:solidFill>
                  <a:sysClr val="windowText" lastClr="000000"/>
                </a:solidFill>
                <a:latin typeface="Verdana"/>
                <a:cs typeface="Verdana"/>
              </a:rPr>
              <a:t> </a:t>
            </a:r>
            <a:r>
              <a:rPr sz="1920" kern="0" dirty="0">
                <a:solidFill>
                  <a:sysClr val="windowText" lastClr="000000"/>
                </a:solidFill>
                <a:latin typeface="Verdana"/>
                <a:cs typeface="Verdana"/>
              </a:rPr>
              <a:t>be</a:t>
            </a:r>
            <a:r>
              <a:rPr sz="1920" kern="0" spc="-66" dirty="0">
                <a:solidFill>
                  <a:sysClr val="windowText" lastClr="000000"/>
                </a:solidFill>
                <a:latin typeface="Verdana"/>
                <a:cs typeface="Verdana"/>
              </a:rPr>
              <a:t> </a:t>
            </a:r>
            <a:r>
              <a:rPr sz="1920" kern="0" dirty="0">
                <a:solidFill>
                  <a:sysClr val="windowText" lastClr="000000"/>
                </a:solidFill>
                <a:latin typeface="Verdana"/>
                <a:cs typeface="Verdana"/>
              </a:rPr>
              <a:t>included</a:t>
            </a:r>
            <a:r>
              <a:rPr sz="1920" kern="0" spc="-42" dirty="0">
                <a:solidFill>
                  <a:sysClr val="windowText" lastClr="000000"/>
                </a:solidFill>
                <a:latin typeface="Verdana"/>
                <a:cs typeface="Verdana"/>
              </a:rPr>
              <a:t> </a:t>
            </a:r>
            <a:r>
              <a:rPr sz="1920" kern="0" dirty="0">
                <a:solidFill>
                  <a:sysClr val="windowText" lastClr="000000"/>
                </a:solidFill>
                <a:latin typeface="Verdana"/>
                <a:cs typeface="Verdana"/>
              </a:rPr>
              <a:t>in</a:t>
            </a:r>
            <a:r>
              <a:rPr sz="1920" kern="0" spc="-48"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54" dirty="0">
                <a:solidFill>
                  <a:sysClr val="windowText" lastClr="000000"/>
                </a:solidFill>
                <a:latin typeface="Verdana"/>
                <a:cs typeface="Verdana"/>
              </a:rPr>
              <a:t> </a:t>
            </a:r>
            <a:r>
              <a:rPr sz="1920" kern="0" spc="-12" dirty="0">
                <a:solidFill>
                  <a:sysClr val="windowText" lastClr="000000"/>
                </a:solidFill>
                <a:latin typeface="Verdana"/>
                <a:cs typeface="Verdana"/>
              </a:rPr>
              <a:t>Statement.</a:t>
            </a:r>
            <a:endParaRPr sz="1920" kern="0">
              <a:solidFill>
                <a:sysClr val="windowText" lastClr="000000"/>
              </a:solidFill>
              <a:latin typeface="Verdana"/>
              <a:cs typeface="Verdana"/>
            </a:endParaRPr>
          </a:p>
          <a:p>
            <a:pPr marL="272034" marR="8382" indent="-257555" algn="just" defTabSz="1097280">
              <a:spcBef>
                <a:spcPts val="2304"/>
              </a:spcBef>
              <a:buFont typeface="Arial MT"/>
              <a:buChar char="•"/>
              <a:tabLst>
                <a:tab pos="272034" algn="l"/>
                <a:tab pos="273558" algn="l"/>
              </a:tabLst>
            </a:pPr>
            <a:r>
              <a:rPr sz="1920" kern="0" dirty="0">
                <a:solidFill>
                  <a:sysClr val="windowText" lastClr="000000"/>
                </a:solidFill>
                <a:latin typeface="Verdana"/>
                <a:cs typeface="Verdana"/>
              </a:rPr>
              <a:t>	We</a:t>
            </a:r>
            <a:r>
              <a:rPr sz="1920" kern="0" spc="156" dirty="0">
                <a:solidFill>
                  <a:sysClr val="windowText" lastClr="000000"/>
                </a:solidFill>
                <a:latin typeface="Verdana"/>
                <a:cs typeface="Verdana"/>
              </a:rPr>
              <a:t> </a:t>
            </a:r>
            <a:r>
              <a:rPr sz="1920" kern="0" dirty="0">
                <a:solidFill>
                  <a:sysClr val="windowText" lastClr="000000"/>
                </a:solidFill>
                <a:latin typeface="Verdana"/>
                <a:cs typeface="Verdana"/>
              </a:rPr>
              <a:t>are</a:t>
            </a:r>
            <a:r>
              <a:rPr sz="1920" kern="0" spc="162" dirty="0">
                <a:solidFill>
                  <a:sysClr val="windowText" lastClr="000000"/>
                </a:solidFill>
                <a:latin typeface="Verdana"/>
                <a:cs typeface="Verdana"/>
              </a:rPr>
              <a:t> </a:t>
            </a:r>
            <a:r>
              <a:rPr sz="1920" kern="0" dirty="0">
                <a:solidFill>
                  <a:sysClr val="windowText" lastClr="000000"/>
                </a:solidFill>
                <a:latin typeface="Verdana"/>
                <a:cs typeface="Verdana"/>
              </a:rPr>
              <a:t>also</a:t>
            </a:r>
            <a:r>
              <a:rPr sz="1920" kern="0" spc="162" dirty="0">
                <a:solidFill>
                  <a:sysClr val="windowText" lastClr="000000"/>
                </a:solidFill>
                <a:latin typeface="Verdana"/>
                <a:cs typeface="Verdana"/>
              </a:rPr>
              <a:t> </a:t>
            </a:r>
            <a:r>
              <a:rPr sz="1920" kern="0" dirty="0">
                <a:solidFill>
                  <a:sysClr val="windowText" lastClr="000000"/>
                </a:solidFill>
                <a:latin typeface="Verdana"/>
                <a:cs typeface="Verdana"/>
              </a:rPr>
              <a:t>responsible</a:t>
            </a:r>
            <a:r>
              <a:rPr sz="1920" kern="0" spc="162" dirty="0">
                <a:solidFill>
                  <a:sysClr val="windowText" lastClr="000000"/>
                </a:solidFill>
                <a:latin typeface="Verdana"/>
                <a:cs typeface="Verdana"/>
              </a:rPr>
              <a:t> </a:t>
            </a:r>
            <a:r>
              <a:rPr sz="1920" kern="0" dirty="0">
                <a:solidFill>
                  <a:sysClr val="windowText" lastClr="000000"/>
                </a:solidFill>
                <a:latin typeface="Verdana"/>
                <a:cs typeface="Verdana"/>
              </a:rPr>
              <a:t>for</a:t>
            </a:r>
            <a:r>
              <a:rPr sz="1920" kern="0" spc="162" dirty="0">
                <a:solidFill>
                  <a:sysClr val="windowText" lastClr="000000"/>
                </a:solidFill>
                <a:latin typeface="Verdana"/>
                <a:cs typeface="Verdana"/>
              </a:rPr>
              <a:t> </a:t>
            </a:r>
            <a:r>
              <a:rPr sz="1920" kern="0" dirty="0">
                <a:solidFill>
                  <a:sysClr val="windowText" lastClr="000000"/>
                </a:solidFill>
                <a:latin typeface="Verdana"/>
                <a:cs typeface="Verdana"/>
              </a:rPr>
              <a:t>verifying</a:t>
            </a:r>
            <a:r>
              <a:rPr sz="1920" kern="0" spc="180"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180" dirty="0">
                <a:solidFill>
                  <a:sysClr val="windowText" lastClr="000000"/>
                </a:solidFill>
                <a:latin typeface="Verdana"/>
                <a:cs typeface="Verdana"/>
              </a:rPr>
              <a:t> </a:t>
            </a:r>
            <a:r>
              <a:rPr sz="1920" kern="0" dirty="0">
                <a:solidFill>
                  <a:sysClr val="windowText" lastClr="000000"/>
                </a:solidFill>
                <a:latin typeface="Verdana"/>
                <a:cs typeface="Verdana"/>
              </a:rPr>
              <a:t>statement</a:t>
            </a:r>
            <a:r>
              <a:rPr sz="1920" kern="0" spc="168"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168" dirty="0">
                <a:solidFill>
                  <a:sysClr val="windowText" lastClr="000000"/>
                </a:solidFill>
                <a:latin typeface="Verdana"/>
                <a:cs typeface="Verdana"/>
              </a:rPr>
              <a:t> </a:t>
            </a:r>
            <a:r>
              <a:rPr sz="1920" kern="0" dirty="0">
                <a:solidFill>
                  <a:sysClr val="windowText" lastClr="000000"/>
                </a:solidFill>
                <a:latin typeface="Verdana"/>
                <a:cs typeface="Verdana"/>
              </a:rPr>
              <a:t>particulars</a:t>
            </a:r>
            <a:r>
              <a:rPr sz="1920" kern="0" spc="156" dirty="0">
                <a:solidFill>
                  <a:sysClr val="windowText" lastClr="000000"/>
                </a:solidFill>
                <a:latin typeface="Verdana"/>
                <a:cs typeface="Verdana"/>
              </a:rPr>
              <a:t> </a:t>
            </a:r>
            <a:r>
              <a:rPr sz="1920" kern="0" spc="-12" dirty="0">
                <a:solidFill>
                  <a:sysClr val="windowText" lastClr="000000"/>
                </a:solidFill>
                <a:latin typeface="Verdana"/>
                <a:cs typeface="Verdana"/>
              </a:rPr>
              <a:t>required </a:t>
            </a:r>
            <a:r>
              <a:rPr sz="1920" kern="0" dirty="0">
                <a:solidFill>
                  <a:sysClr val="windowText" lastClr="000000"/>
                </a:solidFill>
                <a:latin typeface="Verdana"/>
                <a:cs typeface="Verdana"/>
              </a:rPr>
              <a:t>to</a:t>
            </a:r>
            <a:r>
              <a:rPr sz="1920" kern="0" spc="234" dirty="0">
                <a:solidFill>
                  <a:sysClr val="windowText" lastClr="000000"/>
                </a:solidFill>
                <a:latin typeface="Verdana"/>
                <a:cs typeface="Verdana"/>
              </a:rPr>
              <a:t> </a:t>
            </a:r>
            <a:r>
              <a:rPr sz="1920" kern="0" dirty="0">
                <a:solidFill>
                  <a:sysClr val="windowText" lastClr="000000"/>
                </a:solidFill>
                <a:latin typeface="Verdana"/>
                <a:cs typeface="Verdana"/>
              </a:rPr>
              <a:t>be</a:t>
            </a:r>
            <a:r>
              <a:rPr sz="1920" kern="0" spc="234" dirty="0">
                <a:solidFill>
                  <a:sysClr val="windowText" lastClr="000000"/>
                </a:solidFill>
                <a:latin typeface="Verdana"/>
                <a:cs typeface="Verdana"/>
              </a:rPr>
              <a:t> </a:t>
            </a:r>
            <a:r>
              <a:rPr sz="1920" kern="0" dirty="0">
                <a:solidFill>
                  <a:sysClr val="windowText" lastClr="000000"/>
                </a:solidFill>
                <a:latin typeface="Verdana"/>
                <a:cs typeface="Verdana"/>
              </a:rPr>
              <a:t>furnished</a:t>
            </a:r>
            <a:r>
              <a:rPr sz="1920" kern="0" spc="234" dirty="0">
                <a:solidFill>
                  <a:sysClr val="windowText" lastClr="000000"/>
                </a:solidFill>
                <a:latin typeface="Verdana"/>
                <a:cs typeface="Verdana"/>
              </a:rPr>
              <a:t> </a:t>
            </a:r>
            <a:r>
              <a:rPr sz="1920" kern="0" dirty="0">
                <a:solidFill>
                  <a:sysClr val="windowText" lastClr="000000"/>
                </a:solidFill>
                <a:latin typeface="Verdana"/>
                <a:cs typeface="Verdana"/>
              </a:rPr>
              <a:t>under</a:t>
            </a:r>
            <a:r>
              <a:rPr sz="1920" kern="0" spc="234" dirty="0">
                <a:solidFill>
                  <a:sysClr val="windowText" lastClr="000000"/>
                </a:solidFill>
                <a:latin typeface="Verdana"/>
                <a:cs typeface="Verdana"/>
              </a:rPr>
              <a:t> </a:t>
            </a:r>
            <a:r>
              <a:rPr sz="1920" kern="0" dirty="0">
                <a:solidFill>
                  <a:sysClr val="windowText" lastClr="000000"/>
                </a:solidFill>
                <a:latin typeface="Verdana"/>
                <a:cs typeface="Verdana"/>
              </a:rPr>
              <a:t>section</a:t>
            </a:r>
            <a:r>
              <a:rPr sz="1920" kern="0" spc="216" dirty="0">
                <a:solidFill>
                  <a:sysClr val="windowText" lastClr="000000"/>
                </a:solidFill>
                <a:latin typeface="Verdana"/>
                <a:cs typeface="Verdana"/>
              </a:rPr>
              <a:t> </a:t>
            </a:r>
            <a:r>
              <a:rPr sz="1920" kern="0" dirty="0">
                <a:solidFill>
                  <a:sysClr val="windowText" lastClr="000000"/>
                </a:solidFill>
                <a:latin typeface="Verdana"/>
                <a:cs typeface="Verdana"/>
              </a:rPr>
              <a:t>44AB</a:t>
            </a:r>
            <a:r>
              <a:rPr sz="1920" kern="0" spc="245"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210"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245" dirty="0">
                <a:solidFill>
                  <a:sysClr val="windowText" lastClr="000000"/>
                </a:solidFill>
                <a:latin typeface="Verdana"/>
                <a:cs typeface="Verdana"/>
              </a:rPr>
              <a:t> </a:t>
            </a:r>
            <a:r>
              <a:rPr sz="1920" kern="0" spc="-30" dirty="0">
                <a:solidFill>
                  <a:sysClr val="windowText" lastClr="000000"/>
                </a:solidFill>
                <a:latin typeface="Verdana"/>
                <a:cs typeface="Verdana"/>
              </a:rPr>
              <a:t>Income-</a:t>
            </a:r>
            <a:r>
              <a:rPr sz="1920" kern="0" dirty="0">
                <a:solidFill>
                  <a:sysClr val="windowText" lastClr="000000"/>
                </a:solidFill>
                <a:latin typeface="Verdana"/>
                <a:cs typeface="Verdana"/>
              </a:rPr>
              <a:t>tax</a:t>
            </a:r>
            <a:r>
              <a:rPr sz="1920" kern="0" spc="252" dirty="0">
                <a:solidFill>
                  <a:sysClr val="windowText" lastClr="000000"/>
                </a:solidFill>
                <a:latin typeface="Verdana"/>
                <a:cs typeface="Verdana"/>
              </a:rPr>
              <a:t> </a:t>
            </a:r>
            <a:r>
              <a:rPr sz="1920" kern="0" dirty="0">
                <a:solidFill>
                  <a:sysClr val="windowText" lastClr="000000"/>
                </a:solidFill>
                <a:latin typeface="Verdana"/>
                <a:cs typeface="Verdana"/>
              </a:rPr>
              <a:t>Act,</a:t>
            </a:r>
            <a:r>
              <a:rPr sz="1920" kern="0" spc="228" dirty="0">
                <a:solidFill>
                  <a:sysClr val="windowText" lastClr="000000"/>
                </a:solidFill>
                <a:latin typeface="Verdana"/>
                <a:cs typeface="Verdana"/>
              </a:rPr>
              <a:t> </a:t>
            </a:r>
            <a:r>
              <a:rPr sz="1920" kern="0" dirty="0">
                <a:solidFill>
                  <a:sysClr val="windowText" lastClr="000000"/>
                </a:solidFill>
                <a:latin typeface="Verdana"/>
                <a:cs typeface="Verdana"/>
              </a:rPr>
              <a:t>1961</a:t>
            </a:r>
            <a:r>
              <a:rPr sz="1920" kern="0" spc="240" dirty="0">
                <a:solidFill>
                  <a:sysClr val="windowText" lastClr="000000"/>
                </a:solidFill>
                <a:latin typeface="Verdana"/>
                <a:cs typeface="Verdana"/>
              </a:rPr>
              <a:t> </a:t>
            </a:r>
            <a:r>
              <a:rPr sz="1920" kern="0" spc="-12" dirty="0">
                <a:solidFill>
                  <a:sysClr val="windowText" lastClr="000000"/>
                </a:solidFill>
                <a:latin typeface="Verdana"/>
                <a:cs typeface="Verdana"/>
              </a:rPr>
              <a:t>annexed </a:t>
            </a:r>
            <a:r>
              <a:rPr sz="1920" kern="0" dirty="0">
                <a:solidFill>
                  <a:sysClr val="windowText" lastClr="000000"/>
                </a:solidFill>
                <a:latin typeface="Verdana"/>
                <a:cs typeface="Verdana"/>
              </a:rPr>
              <a:t>herewith</a:t>
            </a:r>
            <a:r>
              <a:rPr sz="1920" kern="0" spc="180" dirty="0">
                <a:solidFill>
                  <a:sysClr val="windowText" lastClr="000000"/>
                </a:solidFill>
                <a:latin typeface="Verdana"/>
                <a:cs typeface="Verdana"/>
              </a:rPr>
              <a:t> </a:t>
            </a:r>
            <a:r>
              <a:rPr sz="1920" kern="0" dirty="0">
                <a:solidFill>
                  <a:sysClr val="windowText" lastClr="000000"/>
                </a:solidFill>
                <a:latin typeface="Verdana"/>
                <a:cs typeface="Verdana"/>
              </a:rPr>
              <a:t>in</a:t>
            </a:r>
            <a:r>
              <a:rPr sz="1920" kern="0" spc="180" dirty="0">
                <a:solidFill>
                  <a:sysClr val="windowText" lastClr="000000"/>
                </a:solidFill>
                <a:latin typeface="Verdana"/>
                <a:cs typeface="Verdana"/>
              </a:rPr>
              <a:t> </a:t>
            </a:r>
            <a:r>
              <a:rPr sz="1920" kern="0" dirty="0">
                <a:solidFill>
                  <a:sysClr val="windowText" lastClr="000000"/>
                </a:solidFill>
                <a:latin typeface="Verdana"/>
                <a:cs typeface="Verdana"/>
              </a:rPr>
              <a:t>Form</a:t>
            </a:r>
            <a:r>
              <a:rPr sz="1920" kern="0" spc="192" dirty="0">
                <a:solidFill>
                  <a:sysClr val="windowText" lastClr="000000"/>
                </a:solidFill>
                <a:latin typeface="Verdana"/>
                <a:cs typeface="Verdana"/>
              </a:rPr>
              <a:t> </a:t>
            </a:r>
            <a:r>
              <a:rPr sz="1920" kern="0" dirty="0">
                <a:solidFill>
                  <a:sysClr val="windowText" lastClr="000000"/>
                </a:solidFill>
                <a:latin typeface="Verdana"/>
                <a:cs typeface="Verdana"/>
              </a:rPr>
              <a:t>No.</a:t>
            </a:r>
            <a:r>
              <a:rPr sz="1920" kern="0" spc="180" dirty="0">
                <a:solidFill>
                  <a:sysClr val="windowText" lastClr="000000"/>
                </a:solidFill>
                <a:latin typeface="Verdana"/>
                <a:cs typeface="Verdana"/>
              </a:rPr>
              <a:t> </a:t>
            </a:r>
            <a:r>
              <a:rPr sz="1920" kern="0" dirty="0">
                <a:solidFill>
                  <a:sysClr val="windowText" lastClr="000000"/>
                </a:solidFill>
                <a:latin typeface="Verdana"/>
                <a:cs typeface="Verdana"/>
              </a:rPr>
              <a:t>3CD</a:t>
            </a:r>
            <a:r>
              <a:rPr sz="1920" kern="0" spc="162" dirty="0">
                <a:solidFill>
                  <a:sysClr val="windowText" lastClr="000000"/>
                </a:solidFill>
                <a:latin typeface="Verdana"/>
                <a:cs typeface="Verdana"/>
              </a:rPr>
              <a:t> </a:t>
            </a:r>
            <a:r>
              <a:rPr sz="1920" kern="0" dirty="0">
                <a:solidFill>
                  <a:sysClr val="windowText" lastClr="000000"/>
                </a:solidFill>
                <a:latin typeface="Verdana"/>
                <a:cs typeface="Verdana"/>
              </a:rPr>
              <a:t>read</a:t>
            </a:r>
            <a:r>
              <a:rPr sz="1920" kern="0" spc="174" dirty="0">
                <a:solidFill>
                  <a:sysClr val="windowText" lastClr="000000"/>
                </a:solidFill>
                <a:latin typeface="Verdana"/>
                <a:cs typeface="Verdana"/>
              </a:rPr>
              <a:t> </a:t>
            </a:r>
            <a:r>
              <a:rPr sz="1920" kern="0" dirty="0">
                <a:solidFill>
                  <a:sysClr val="windowText" lastClr="000000"/>
                </a:solidFill>
                <a:latin typeface="Verdana"/>
                <a:cs typeface="Verdana"/>
              </a:rPr>
              <a:t>with</a:t>
            </a:r>
            <a:r>
              <a:rPr sz="1920" kern="0" spc="168" dirty="0">
                <a:solidFill>
                  <a:sysClr val="windowText" lastClr="000000"/>
                </a:solidFill>
                <a:latin typeface="Verdana"/>
                <a:cs typeface="Verdana"/>
              </a:rPr>
              <a:t> </a:t>
            </a:r>
            <a:r>
              <a:rPr sz="1920" kern="0" dirty="0">
                <a:solidFill>
                  <a:sysClr val="windowText" lastClr="000000"/>
                </a:solidFill>
                <a:latin typeface="Verdana"/>
                <a:cs typeface="Verdana"/>
              </a:rPr>
              <a:t>Rule</a:t>
            </a:r>
            <a:r>
              <a:rPr sz="1920" kern="0" spc="174" dirty="0">
                <a:solidFill>
                  <a:sysClr val="windowText" lastClr="000000"/>
                </a:solidFill>
                <a:latin typeface="Verdana"/>
                <a:cs typeface="Verdana"/>
              </a:rPr>
              <a:t> </a:t>
            </a:r>
            <a:r>
              <a:rPr sz="1920" kern="0" dirty="0">
                <a:solidFill>
                  <a:sysClr val="windowText" lastClr="000000"/>
                </a:solidFill>
                <a:latin typeface="Verdana"/>
                <a:cs typeface="Verdana"/>
              </a:rPr>
              <a:t>6G</a:t>
            </a:r>
            <a:r>
              <a:rPr sz="1920" kern="0" spc="168" dirty="0">
                <a:solidFill>
                  <a:sysClr val="windowText" lastClr="000000"/>
                </a:solidFill>
                <a:latin typeface="Verdana"/>
                <a:cs typeface="Verdana"/>
              </a:rPr>
              <a:t> </a:t>
            </a:r>
            <a:r>
              <a:rPr sz="1920" kern="0" dirty="0">
                <a:solidFill>
                  <a:sysClr val="windowText" lastClr="000000"/>
                </a:solidFill>
                <a:latin typeface="Verdana"/>
                <a:cs typeface="Verdana"/>
              </a:rPr>
              <a:t>(1)</a:t>
            </a:r>
            <a:r>
              <a:rPr sz="1920" kern="0" spc="168" dirty="0">
                <a:solidFill>
                  <a:sysClr val="windowText" lastClr="000000"/>
                </a:solidFill>
                <a:latin typeface="Verdana"/>
                <a:cs typeface="Verdana"/>
              </a:rPr>
              <a:t> </a:t>
            </a:r>
            <a:r>
              <a:rPr sz="1920" kern="0" dirty="0">
                <a:solidFill>
                  <a:sysClr val="windowText" lastClr="000000"/>
                </a:solidFill>
                <a:latin typeface="Verdana"/>
                <a:cs typeface="Verdana"/>
              </a:rPr>
              <a:t>(b)</a:t>
            </a:r>
            <a:r>
              <a:rPr sz="1920" kern="0" spc="180"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174" dirty="0">
                <a:solidFill>
                  <a:sysClr val="windowText" lastClr="000000"/>
                </a:solidFill>
                <a:latin typeface="Verdana"/>
                <a:cs typeface="Verdana"/>
              </a:rPr>
              <a:t> </a:t>
            </a:r>
            <a:r>
              <a:rPr sz="1920" kern="0" spc="-30" dirty="0">
                <a:solidFill>
                  <a:sysClr val="windowText" lastClr="000000"/>
                </a:solidFill>
                <a:latin typeface="Verdana"/>
                <a:cs typeface="Verdana"/>
              </a:rPr>
              <a:t>Income-</a:t>
            </a:r>
            <a:r>
              <a:rPr sz="1920" kern="0" dirty="0">
                <a:solidFill>
                  <a:sysClr val="windowText" lastClr="000000"/>
                </a:solidFill>
                <a:latin typeface="Verdana"/>
                <a:cs typeface="Verdana"/>
              </a:rPr>
              <a:t>tax</a:t>
            </a:r>
            <a:r>
              <a:rPr sz="1920" kern="0" spc="174" dirty="0">
                <a:solidFill>
                  <a:sysClr val="windowText" lastClr="000000"/>
                </a:solidFill>
                <a:latin typeface="Verdana"/>
                <a:cs typeface="Verdana"/>
              </a:rPr>
              <a:t> </a:t>
            </a:r>
            <a:r>
              <a:rPr sz="1920" kern="0" spc="-12" dirty="0">
                <a:solidFill>
                  <a:sysClr val="windowText" lastClr="000000"/>
                </a:solidFill>
                <a:latin typeface="Verdana"/>
                <a:cs typeface="Verdana"/>
              </a:rPr>
              <a:t>Rules, </a:t>
            </a:r>
            <a:r>
              <a:rPr sz="1920" kern="0" dirty="0">
                <a:solidFill>
                  <a:sysClr val="windowText" lastClr="000000"/>
                </a:solidFill>
                <a:latin typeface="Verdana"/>
                <a:cs typeface="Verdana"/>
              </a:rPr>
              <a:t>1962.</a:t>
            </a:r>
            <a:r>
              <a:rPr sz="1920" kern="0" spc="198" dirty="0">
                <a:solidFill>
                  <a:sysClr val="windowText" lastClr="000000"/>
                </a:solidFill>
                <a:latin typeface="Verdana"/>
                <a:cs typeface="Verdana"/>
              </a:rPr>
              <a:t>  </a:t>
            </a:r>
            <a:r>
              <a:rPr sz="1920" kern="0" dirty="0">
                <a:solidFill>
                  <a:sysClr val="windowText" lastClr="000000"/>
                </a:solidFill>
                <a:latin typeface="Verdana"/>
                <a:cs typeface="Verdana"/>
              </a:rPr>
              <a:t>We</a:t>
            </a:r>
            <a:r>
              <a:rPr sz="1920" kern="0" spc="210" dirty="0">
                <a:solidFill>
                  <a:sysClr val="windowText" lastClr="000000"/>
                </a:solidFill>
                <a:latin typeface="Verdana"/>
                <a:cs typeface="Verdana"/>
              </a:rPr>
              <a:t>  </a:t>
            </a:r>
            <a:r>
              <a:rPr sz="1920" kern="0" dirty="0">
                <a:solidFill>
                  <a:sysClr val="windowText" lastClr="000000"/>
                </a:solidFill>
                <a:latin typeface="Verdana"/>
                <a:cs typeface="Verdana"/>
              </a:rPr>
              <a:t>have</a:t>
            </a:r>
            <a:r>
              <a:rPr sz="1920" kern="0" spc="216" dirty="0">
                <a:solidFill>
                  <a:sysClr val="windowText" lastClr="000000"/>
                </a:solidFill>
                <a:latin typeface="Verdana"/>
                <a:cs typeface="Verdana"/>
              </a:rPr>
              <a:t>  </a:t>
            </a:r>
            <a:r>
              <a:rPr sz="1920" kern="0" dirty="0">
                <a:solidFill>
                  <a:sysClr val="windowText" lastClr="000000"/>
                </a:solidFill>
                <a:latin typeface="Verdana"/>
                <a:cs typeface="Verdana"/>
              </a:rPr>
              <a:t>conducted</a:t>
            </a:r>
            <a:r>
              <a:rPr sz="1920" kern="0" spc="228" dirty="0">
                <a:solidFill>
                  <a:sysClr val="windowText" lastClr="000000"/>
                </a:solidFill>
                <a:latin typeface="Verdana"/>
                <a:cs typeface="Verdana"/>
              </a:rPr>
              <a:t>  </a:t>
            </a:r>
            <a:r>
              <a:rPr sz="1920" kern="0" dirty="0">
                <a:solidFill>
                  <a:sysClr val="windowText" lastClr="000000"/>
                </a:solidFill>
                <a:latin typeface="Verdana"/>
                <a:cs typeface="Verdana"/>
              </a:rPr>
              <a:t>my/our</a:t>
            </a:r>
            <a:r>
              <a:rPr sz="1920" kern="0" spc="216" dirty="0">
                <a:solidFill>
                  <a:sysClr val="windowText" lastClr="000000"/>
                </a:solidFill>
                <a:latin typeface="Verdana"/>
                <a:cs typeface="Verdana"/>
              </a:rPr>
              <a:t>  </a:t>
            </a:r>
            <a:r>
              <a:rPr sz="1920" kern="0" dirty="0">
                <a:solidFill>
                  <a:sysClr val="windowText" lastClr="000000"/>
                </a:solidFill>
                <a:latin typeface="Verdana"/>
                <a:cs typeface="Verdana"/>
              </a:rPr>
              <a:t>verification</a:t>
            </a:r>
            <a:r>
              <a:rPr sz="1920" kern="0" spc="222"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222"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210" dirty="0">
                <a:solidFill>
                  <a:sysClr val="windowText" lastClr="000000"/>
                </a:solidFill>
                <a:latin typeface="Verdana"/>
                <a:cs typeface="Verdana"/>
              </a:rPr>
              <a:t>  </a:t>
            </a:r>
            <a:r>
              <a:rPr sz="1920" kern="0" dirty="0">
                <a:solidFill>
                  <a:sysClr val="windowText" lastClr="000000"/>
                </a:solidFill>
                <a:latin typeface="Verdana"/>
                <a:cs typeface="Verdana"/>
              </a:rPr>
              <a:t>statement</a:t>
            </a:r>
            <a:r>
              <a:rPr sz="1920" kern="0" spc="216" dirty="0">
                <a:solidFill>
                  <a:sysClr val="windowText" lastClr="000000"/>
                </a:solidFill>
                <a:latin typeface="Verdana"/>
                <a:cs typeface="Verdana"/>
              </a:rPr>
              <a:t>  </a:t>
            </a:r>
            <a:r>
              <a:rPr sz="1920" kern="0" spc="-30" dirty="0">
                <a:solidFill>
                  <a:sysClr val="windowText" lastClr="000000"/>
                </a:solidFill>
                <a:latin typeface="Verdana"/>
                <a:cs typeface="Verdana"/>
              </a:rPr>
              <a:t>in </a:t>
            </a:r>
            <a:r>
              <a:rPr sz="1920" kern="0" dirty="0">
                <a:solidFill>
                  <a:sysClr val="windowText" lastClr="000000"/>
                </a:solidFill>
                <a:latin typeface="Verdana"/>
                <a:cs typeface="Verdana"/>
              </a:rPr>
              <a:t>accordance</a:t>
            </a:r>
            <a:r>
              <a:rPr sz="1920" kern="0" spc="384" dirty="0">
                <a:solidFill>
                  <a:sysClr val="windowText" lastClr="000000"/>
                </a:solidFill>
                <a:latin typeface="Verdana"/>
                <a:cs typeface="Verdana"/>
              </a:rPr>
              <a:t> </a:t>
            </a:r>
            <a:r>
              <a:rPr sz="1920" kern="0" dirty="0">
                <a:solidFill>
                  <a:sysClr val="windowText" lastClr="000000"/>
                </a:solidFill>
                <a:latin typeface="Verdana"/>
                <a:cs typeface="Verdana"/>
              </a:rPr>
              <a:t>with</a:t>
            </a:r>
            <a:r>
              <a:rPr sz="1920" kern="0" spc="378" dirty="0">
                <a:solidFill>
                  <a:sysClr val="windowText" lastClr="000000"/>
                </a:solidFill>
                <a:latin typeface="Verdana"/>
                <a:cs typeface="Verdana"/>
              </a:rPr>
              <a:t> </a:t>
            </a:r>
            <a:r>
              <a:rPr sz="1920" kern="0" dirty="0">
                <a:solidFill>
                  <a:sysClr val="windowText" lastClr="000000"/>
                </a:solidFill>
                <a:latin typeface="Verdana"/>
                <a:cs typeface="Verdana"/>
              </a:rPr>
              <a:t>Guidance</a:t>
            </a:r>
            <a:r>
              <a:rPr sz="1920" kern="0" spc="390" dirty="0">
                <a:solidFill>
                  <a:sysClr val="windowText" lastClr="000000"/>
                </a:solidFill>
                <a:latin typeface="Verdana"/>
                <a:cs typeface="Verdana"/>
              </a:rPr>
              <a:t> </a:t>
            </a:r>
            <a:r>
              <a:rPr sz="1920" kern="0" dirty="0">
                <a:solidFill>
                  <a:sysClr val="windowText" lastClr="000000"/>
                </a:solidFill>
                <a:latin typeface="Verdana"/>
                <a:cs typeface="Verdana"/>
              </a:rPr>
              <a:t>Note</a:t>
            </a:r>
            <a:r>
              <a:rPr sz="1920" kern="0" spc="378" dirty="0">
                <a:solidFill>
                  <a:sysClr val="windowText" lastClr="000000"/>
                </a:solidFill>
                <a:latin typeface="Verdana"/>
                <a:cs typeface="Verdana"/>
              </a:rPr>
              <a:t> </a:t>
            </a:r>
            <a:r>
              <a:rPr sz="1920" kern="0" dirty="0">
                <a:solidFill>
                  <a:sysClr val="windowText" lastClr="000000"/>
                </a:solidFill>
                <a:latin typeface="Verdana"/>
                <a:cs typeface="Verdana"/>
              </a:rPr>
              <a:t>on</a:t>
            </a:r>
            <a:r>
              <a:rPr sz="1920" kern="0" spc="390" dirty="0">
                <a:solidFill>
                  <a:sysClr val="windowText" lastClr="000000"/>
                </a:solidFill>
                <a:latin typeface="Verdana"/>
                <a:cs typeface="Verdana"/>
              </a:rPr>
              <a:t> </a:t>
            </a:r>
            <a:r>
              <a:rPr sz="1920" kern="0" dirty="0">
                <a:solidFill>
                  <a:sysClr val="windowText" lastClr="000000"/>
                </a:solidFill>
                <a:latin typeface="Verdana"/>
                <a:cs typeface="Verdana"/>
              </a:rPr>
              <a:t>Tax</a:t>
            </a:r>
            <a:r>
              <a:rPr sz="1920" kern="0" spc="402" dirty="0">
                <a:solidFill>
                  <a:sysClr val="windowText" lastClr="000000"/>
                </a:solidFill>
                <a:latin typeface="Verdana"/>
                <a:cs typeface="Verdana"/>
              </a:rPr>
              <a:t> </a:t>
            </a:r>
            <a:r>
              <a:rPr sz="1920" kern="0" dirty="0">
                <a:solidFill>
                  <a:sysClr val="windowText" lastClr="000000"/>
                </a:solidFill>
                <a:latin typeface="Verdana"/>
                <a:cs typeface="Verdana"/>
              </a:rPr>
              <a:t>Audit</a:t>
            </a:r>
            <a:r>
              <a:rPr sz="1920" kern="0" spc="384" dirty="0">
                <a:solidFill>
                  <a:sysClr val="windowText" lastClr="000000"/>
                </a:solidFill>
                <a:latin typeface="Verdana"/>
                <a:cs typeface="Verdana"/>
              </a:rPr>
              <a:t> </a:t>
            </a:r>
            <a:r>
              <a:rPr sz="1920" kern="0" dirty="0">
                <a:solidFill>
                  <a:sysClr val="windowText" lastClr="000000"/>
                </a:solidFill>
                <a:latin typeface="Verdana"/>
                <a:cs typeface="Verdana"/>
              </a:rPr>
              <a:t>under</a:t>
            </a:r>
            <a:r>
              <a:rPr sz="1920" kern="0" spc="402" dirty="0">
                <a:solidFill>
                  <a:sysClr val="windowText" lastClr="000000"/>
                </a:solidFill>
                <a:latin typeface="Verdana"/>
                <a:cs typeface="Verdana"/>
              </a:rPr>
              <a:t> </a:t>
            </a:r>
            <a:r>
              <a:rPr sz="1920" kern="0" dirty="0">
                <a:solidFill>
                  <a:sysClr val="windowText" lastClr="000000"/>
                </a:solidFill>
                <a:latin typeface="Verdana"/>
                <a:cs typeface="Verdana"/>
              </a:rPr>
              <a:t>section</a:t>
            </a:r>
            <a:r>
              <a:rPr sz="1920" kern="0" spc="390" dirty="0">
                <a:solidFill>
                  <a:sysClr val="windowText" lastClr="000000"/>
                </a:solidFill>
                <a:latin typeface="Verdana"/>
                <a:cs typeface="Verdana"/>
              </a:rPr>
              <a:t> </a:t>
            </a:r>
            <a:r>
              <a:rPr sz="1920" kern="0" dirty="0">
                <a:solidFill>
                  <a:sysClr val="windowText" lastClr="000000"/>
                </a:solidFill>
                <a:latin typeface="Verdana"/>
                <a:cs typeface="Verdana"/>
              </a:rPr>
              <a:t>44AB</a:t>
            </a:r>
            <a:r>
              <a:rPr sz="1920" kern="0" spc="378"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396" dirty="0">
                <a:solidFill>
                  <a:sysClr val="windowText" lastClr="000000"/>
                </a:solidFill>
                <a:latin typeface="Verdana"/>
                <a:cs typeface="Verdana"/>
              </a:rPr>
              <a:t> </a:t>
            </a:r>
            <a:r>
              <a:rPr sz="1920" kern="0" spc="-30" dirty="0">
                <a:solidFill>
                  <a:sysClr val="windowText" lastClr="000000"/>
                </a:solidFill>
                <a:latin typeface="Verdana"/>
                <a:cs typeface="Verdana"/>
              </a:rPr>
              <a:t>the Income-</a:t>
            </a:r>
            <a:r>
              <a:rPr sz="1920" kern="0" dirty="0">
                <a:solidFill>
                  <a:sysClr val="windowText" lastClr="000000"/>
                </a:solidFill>
                <a:latin typeface="Verdana"/>
                <a:cs typeface="Verdana"/>
              </a:rPr>
              <a:t>tax</a:t>
            </a:r>
            <a:r>
              <a:rPr sz="1920" kern="0" spc="174" dirty="0">
                <a:solidFill>
                  <a:sysClr val="windowText" lastClr="000000"/>
                </a:solidFill>
                <a:latin typeface="Verdana"/>
                <a:cs typeface="Verdana"/>
              </a:rPr>
              <a:t> </a:t>
            </a:r>
            <a:r>
              <a:rPr sz="1920" kern="0" dirty="0">
                <a:solidFill>
                  <a:sysClr val="windowText" lastClr="000000"/>
                </a:solidFill>
                <a:latin typeface="Verdana"/>
                <a:cs typeface="Verdana"/>
              </a:rPr>
              <a:t>Act,</a:t>
            </a:r>
            <a:r>
              <a:rPr sz="1920" kern="0" spc="150" dirty="0">
                <a:solidFill>
                  <a:sysClr val="windowText" lastClr="000000"/>
                </a:solidFill>
                <a:latin typeface="Verdana"/>
                <a:cs typeface="Verdana"/>
              </a:rPr>
              <a:t> </a:t>
            </a:r>
            <a:r>
              <a:rPr sz="1920" kern="0" dirty="0">
                <a:solidFill>
                  <a:sysClr val="windowText" lastClr="000000"/>
                </a:solidFill>
                <a:latin typeface="Verdana"/>
                <a:cs typeface="Verdana"/>
              </a:rPr>
              <a:t>1961,</a:t>
            </a:r>
            <a:r>
              <a:rPr sz="1920" kern="0" spc="150" dirty="0">
                <a:solidFill>
                  <a:sysClr val="windowText" lastClr="000000"/>
                </a:solidFill>
                <a:latin typeface="Verdana"/>
                <a:cs typeface="Verdana"/>
              </a:rPr>
              <a:t> </a:t>
            </a:r>
            <a:r>
              <a:rPr sz="1920" kern="0" dirty="0">
                <a:solidFill>
                  <a:sysClr val="windowText" lastClr="000000"/>
                </a:solidFill>
                <a:latin typeface="Verdana"/>
                <a:cs typeface="Verdana"/>
              </a:rPr>
              <a:t>issued</a:t>
            </a:r>
            <a:r>
              <a:rPr sz="1920" kern="0" spc="162" dirty="0">
                <a:solidFill>
                  <a:sysClr val="windowText" lastClr="000000"/>
                </a:solidFill>
                <a:latin typeface="Verdana"/>
                <a:cs typeface="Verdana"/>
              </a:rPr>
              <a:t> </a:t>
            </a:r>
            <a:r>
              <a:rPr sz="1920" kern="0" dirty="0">
                <a:solidFill>
                  <a:sysClr val="windowText" lastClr="000000"/>
                </a:solidFill>
                <a:latin typeface="Verdana"/>
                <a:cs typeface="Verdana"/>
              </a:rPr>
              <a:t>by</a:t>
            </a:r>
            <a:r>
              <a:rPr sz="1920" kern="0" spc="162" dirty="0">
                <a:solidFill>
                  <a:sysClr val="windowText" lastClr="000000"/>
                </a:solidFill>
                <a:latin typeface="Verdana"/>
                <a:cs typeface="Verdana"/>
              </a:rPr>
              <a:t> </a:t>
            </a:r>
            <a:r>
              <a:rPr sz="1920" kern="0" dirty="0">
                <a:solidFill>
                  <a:sysClr val="windowText" lastClr="000000"/>
                </a:solidFill>
                <a:latin typeface="Verdana"/>
                <a:cs typeface="Verdana"/>
              </a:rPr>
              <a:t>the</a:t>
            </a:r>
            <a:r>
              <a:rPr sz="1920" kern="0" spc="150" dirty="0">
                <a:solidFill>
                  <a:sysClr val="windowText" lastClr="000000"/>
                </a:solidFill>
                <a:latin typeface="Verdana"/>
                <a:cs typeface="Verdana"/>
              </a:rPr>
              <a:t> </a:t>
            </a:r>
            <a:r>
              <a:rPr sz="1920" kern="0" dirty="0">
                <a:solidFill>
                  <a:sysClr val="windowText" lastClr="000000"/>
                </a:solidFill>
                <a:latin typeface="Verdana"/>
                <a:cs typeface="Verdana"/>
              </a:rPr>
              <a:t>Institute</a:t>
            </a:r>
            <a:r>
              <a:rPr sz="1920" kern="0" spc="168"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162" dirty="0">
                <a:solidFill>
                  <a:sysClr val="windowText" lastClr="000000"/>
                </a:solidFill>
                <a:latin typeface="Verdana"/>
                <a:cs typeface="Verdana"/>
              </a:rPr>
              <a:t> </a:t>
            </a:r>
            <a:r>
              <a:rPr sz="1920" kern="0" dirty="0">
                <a:solidFill>
                  <a:sysClr val="windowText" lastClr="000000"/>
                </a:solidFill>
                <a:latin typeface="Verdana"/>
                <a:cs typeface="Verdana"/>
              </a:rPr>
              <a:t>Chartered</a:t>
            </a:r>
            <a:r>
              <a:rPr sz="1920" kern="0" spc="162" dirty="0">
                <a:solidFill>
                  <a:sysClr val="windowText" lastClr="000000"/>
                </a:solidFill>
                <a:latin typeface="Verdana"/>
                <a:cs typeface="Verdana"/>
              </a:rPr>
              <a:t> </a:t>
            </a:r>
            <a:r>
              <a:rPr sz="1920" kern="0" dirty="0">
                <a:solidFill>
                  <a:sysClr val="windowText" lastClr="000000"/>
                </a:solidFill>
                <a:latin typeface="Verdana"/>
                <a:cs typeface="Verdana"/>
              </a:rPr>
              <a:t>Accountants</a:t>
            </a:r>
            <a:r>
              <a:rPr sz="1920" kern="0" spc="168" dirty="0">
                <a:solidFill>
                  <a:sysClr val="windowText" lastClr="000000"/>
                </a:solidFill>
                <a:latin typeface="Verdana"/>
                <a:cs typeface="Verdana"/>
              </a:rPr>
              <a:t> </a:t>
            </a:r>
            <a:r>
              <a:rPr sz="1920" kern="0" spc="-30" dirty="0">
                <a:solidFill>
                  <a:sysClr val="windowText" lastClr="000000"/>
                </a:solidFill>
                <a:latin typeface="Verdana"/>
                <a:cs typeface="Verdana"/>
              </a:rPr>
              <a:t>of </a:t>
            </a:r>
            <a:r>
              <a:rPr sz="1920" kern="0" spc="-12" dirty="0">
                <a:solidFill>
                  <a:sysClr val="windowText" lastClr="000000"/>
                </a:solidFill>
                <a:latin typeface="Verdana"/>
                <a:cs typeface="Verdana"/>
              </a:rPr>
              <a:t>India.</a:t>
            </a:r>
            <a:endParaRPr sz="1920" kern="0">
              <a:solidFill>
                <a:sysClr val="windowText" lastClr="000000"/>
              </a:solidFill>
              <a:latin typeface="Verdana"/>
              <a:cs typeface="Verdana"/>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86913" y="2286913"/>
            <a:ext cx="10149840" cy="1452192"/>
          </a:xfrm>
          <a:prstGeom prst="rect">
            <a:avLst/>
          </a:prstGeom>
          <a:ln w="38100">
            <a:solidFill>
              <a:srgbClr val="145F82"/>
            </a:solidFill>
          </a:ln>
        </p:spPr>
        <p:txBody>
          <a:bodyPr vert="horz" wrap="square" lIns="0" tIns="38100" rIns="0" bIns="0" rtlCol="0">
            <a:spAutoFit/>
          </a:bodyPr>
          <a:lstStyle/>
          <a:p>
            <a:pPr marL="224028">
              <a:spcBef>
                <a:spcPts val="300"/>
              </a:spcBef>
            </a:pPr>
            <a:r>
              <a:rPr sz="2760" b="1" u="sng" dirty="0">
                <a:uFill>
                  <a:solidFill>
                    <a:srgbClr val="000000"/>
                  </a:solidFill>
                </a:uFill>
                <a:latin typeface="Calibri"/>
                <a:cs typeface="Calibri"/>
              </a:rPr>
              <a:t>Clause</a:t>
            </a:r>
            <a:r>
              <a:rPr sz="2760" b="1" u="sng" spc="-84" dirty="0">
                <a:uFill>
                  <a:solidFill>
                    <a:srgbClr val="000000"/>
                  </a:solidFill>
                </a:uFill>
                <a:latin typeface="Calibri"/>
                <a:cs typeface="Calibri"/>
              </a:rPr>
              <a:t> </a:t>
            </a:r>
            <a:r>
              <a:rPr sz="2760" b="1" u="sng" spc="-24" dirty="0">
                <a:uFill>
                  <a:solidFill>
                    <a:srgbClr val="000000"/>
                  </a:solidFill>
                </a:uFill>
                <a:latin typeface="Calibri"/>
                <a:cs typeface="Calibri"/>
              </a:rPr>
              <a:t>27(b)</a:t>
            </a:r>
            <a:endParaRPr sz="2760">
              <a:latin typeface="Calibri"/>
              <a:cs typeface="Calibri"/>
            </a:endParaRPr>
          </a:p>
          <a:p>
            <a:pPr marL="212598" marR="102108" indent="10668">
              <a:spcBef>
                <a:spcPts val="816"/>
              </a:spcBef>
            </a:pPr>
            <a:r>
              <a:rPr sz="2880" dirty="0">
                <a:latin typeface="Calibri"/>
                <a:cs typeface="Calibri"/>
              </a:rPr>
              <a:t>Particulars</a:t>
            </a:r>
            <a:r>
              <a:rPr sz="2880" spc="270" dirty="0">
                <a:latin typeface="Calibri"/>
                <a:cs typeface="Calibri"/>
              </a:rPr>
              <a:t> </a:t>
            </a:r>
            <a:r>
              <a:rPr sz="2880" dirty="0">
                <a:latin typeface="Calibri"/>
                <a:cs typeface="Calibri"/>
              </a:rPr>
              <a:t>of</a:t>
            </a:r>
            <a:r>
              <a:rPr sz="2880" spc="282" dirty="0">
                <a:latin typeface="Calibri"/>
                <a:cs typeface="Calibri"/>
              </a:rPr>
              <a:t> </a:t>
            </a:r>
            <a:r>
              <a:rPr sz="2880" dirty="0">
                <a:latin typeface="Calibri"/>
                <a:cs typeface="Calibri"/>
              </a:rPr>
              <a:t>income</a:t>
            </a:r>
            <a:r>
              <a:rPr sz="2880" spc="294" dirty="0">
                <a:latin typeface="Calibri"/>
                <a:cs typeface="Calibri"/>
              </a:rPr>
              <a:t> </a:t>
            </a:r>
            <a:r>
              <a:rPr sz="2880" dirty="0">
                <a:latin typeface="Calibri"/>
                <a:cs typeface="Calibri"/>
              </a:rPr>
              <a:t>or</a:t>
            </a:r>
            <a:r>
              <a:rPr sz="2880" spc="294" dirty="0">
                <a:latin typeface="Calibri"/>
                <a:cs typeface="Calibri"/>
              </a:rPr>
              <a:t> </a:t>
            </a:r>
            <a:r>
              <a:rPr sz="2880" dirty="0">
                <a:latin typeface="Calibri"/>
                <a:cs typeface="Calibri"/>
              </a:rPr>
              <a:t>expenditure</a:t>
            </a:r>
            <a:r>
              <a:rPr sz="2880" spc="294" dirty="0">
                <a:latin typeface="Calibri"/>
                <a:cs typeface="Calibri"/>
              </a:rPr>
              <a:t> </a:t>
            </a:r>
            <a:r>
              <a:rPr sz="2880" dirty="0">
                <a:latin typeface="Calibri"/>
                <a:cs typeface="Calibri"/>
              </a:rPr>
              <a:t>of</a:t>
            </a:r>
            <a:r>
              <a:rPr sz="2880" spc="288" dirty="0">
                <a:latin typeface="Calibri"/>
                <a:cs typeface="Calibri"/>
              </a:rPr>
              <a:t> </a:t>
            </a:r>
            <a:r>
              <a:rPr sz="2880" dirty="0">
                <a:latin typeface="Calibri"/>
                <a:cs typeface="Calibri"/>
              </a:rPr>
              <a:t>prior</a:t>
            </a:r>
            <a:r>
              <a:rPr sz="2880" spc="305" dirty="0">
                <a:latin typeface="Calibri"/>
                <a:cs typeface="Calibri"/>
              </a:rPr>
              <a:t> </a:t>
            </a:r>
            <a:r>
              <a:rPr sz="2880" dirty="0">
                <a:latin typeface="Calibri"/>
                <a:cs typeface="Calibri"/>
              </a:rPr>
              <a:t>period</a:t>
            </a:r>
            <a:r>
              <a:rPr sz="2880" spc="288" dirty="0">
                <a:latin typeface="Calibri"/>
                <a:cs typeface="Calibri"/>
              </a:rPr>
              <a:t> </a:t>
            </a:r>
            <a:r>
              <a:rPr sz="2880" dirty="0">
                <a:latin typeface="Calibri"/>
                <a:cs typeface="Calibri"/>
              </a:rPr>
              <a:t>credited</a:t>
            </a:r>
            <a:r>
              <a:rPr sz="2880" spc="294" dirty="0">
                <a:latin typeface="Calibri"/>
                <a:cs typeface="Calibri"/>
              </a:rPr>
              <a:t> </a:t>
            </a:r>
            <a:r>
              <a:rPr sz="2880" spc="-30" dirty="0">
                <a:latin typeface="Calibri"/>
                <a:cs typeface="Calibri"/>
              </a:rPr>
              <a:t>or </a:t>
            </a:r>
            <a:r>
              <a:rPr sz="2880" dirty="0">
                <a:latin typeface="Calibri"/>
                <a:cs typeface="Calibri"/>
              </a:rPr>
              <a:t>debited</a:t>
            </a:r>
            <a:r>
              <a:rPr sz="2880" spc="-72" dirty="0">
                <a:latin typeface="Calibri"/>
                <a:cs typeface="Calibri"/>
              </a:rPr>
              <a:t> </a:t>
            </a:r>
            <a:r>
              <a:rPr sz="2880" dirty="0">
                <a:latin typeface="Calibri"/>
                <a:cs typeface="Calibri"/>
              </a:rPr>
              <a:t>to</a:t>
            </a:r>
            <a:r>
              <a:rPr sz="2880" spc="-78" dirty="0">
                <a:latin typeface="Calibri"/>
                <a:cs typeface="Calibri"/>
              </a:rPr>
              <a:t> </a:t>
            </a:r>
            <a:r>
              <a:rPr sz="2880" dirty="0">
                <a:latin typeface="Calibri"/>
                <a:cs typeface="Calibri"/>
              </a:rPr>
              <a:t>the</a:t>
            </a:r>
            <a:r>
              <a:rPr sz="2880" spc="-60" dirty="0">
                <a:latin typeface="Calibri"/>
                <a:cs typeface="Calibri"/>
              </a:rPr>
              <a:t> </a:t>
            </a:r>
            <a:r>
              <a:rPr sz="2880" dirty="0">
                <a:latin typeface="Calibri"/>
                <a:cs typeface="Calibri"/>
              </a:rPr>
              <a:t>profit</a:t>
            </a:r>
            <a:r>
              <a:rPr sz="2880" spc="-66" dirty="0">
                <a:latin typeface="Calibri"/>
                <a:cs typeface="Calibri"/>
              </a:rPr>
              <a:t> </a:t>
            </a:r>
            <a:r>
              <a:rPr sz="2880" dirty="0">
                <a:latin typeface="Calibri"/>
                <a:cs typeface="Calibri"/>
              </a:rPr>
              <a:t>and</a:t>
            </a:r>
            <a:r>
              <a:rPr sz="2880" spc="-60" dirty="0">
                <a:latin typeface="Calibri"/>
                <a:cs typeface="Calibri"/>
              </a:rPr>
              <a:t> </a:t>
            </a:r>
            <a:r>
              <a:rPr sz="2880" dirty="0">
                <a:latin typeface="Calibri"/>
                <a:cs typeface="Calibri"/>
              </a:rPr>
              <a:t>loss</a:t>
            </a:r>
            <a:r>
              <a:rPr sz="2880" spc="-72" dirty="0">
                <a:latin typeface="Calibri"/>
                <a:cs typeface="Calibri"/>
              </a:rPr>
              <a:t> </a:t>
            </a:r>
            <a:r>
              <a:rPr sz="2880" spc="-12" dirty="0">
                <a:latin typeface="Calibri"/>
                <a:cs typeface="Calibri"/>
              </a:rPr>
              <a:t>account.</a:t>
            </a:r>
            <a:endParaRPr sz="2880">
              <a:latin typeface="Calibri"/>
              <a:cs typeface="Calibri"/>
            </a:endParaRPr>
          </a:p>
        </p:txBody>
      </p:sp>
      <p:sp>
        <p:nvSpPr>
          <p:cNvPr id="3" name="object 3"/>
          <p:cNvSpPr txBox="1">
            <a:spLocks noGrp="1"/>
          </p:cNvSpPr>
          <p:nvPr>
            <p:ph type="title"/>
          </p:nvPr>
        </p:nvSpPr>
        <p:spPr>
          <a:xfrm>
            <a:off x="1804416" y="105178"/>
            <a:ext cx="16942003" cy="993638"/>
          </a:xfrm>
          <a:prstGeom prst="rect">
            <a:avLst/>
          </a:prstGeom>
        </p:spPr>
        <p:txBody>
          <a:bodyPr vert="horz" wrap="square" lIns="0" tIns="325660" rIns="0" bIns="0" rtlCol="0">
            <a:spAutoFit/>
          </a:bodyPr>
          <a:lstStyle/>
          <a:p>
            <a:pPr marL="706374">
              <a:spcBef>
                <a:spcPts val="120"/>
              </a:spcBef>
            </a:pPr>
            <a:r>
              <a:rPr u="none" dirty="0"/>
              <a:t>Clause</a:t>
            </a:r>
            <a:r>
              <a:rPr u="none" spc="-66" dirty="0"/>
              <a:t> </a:t>
            </a:r>
            <a:r>
              <a:rPr u="none" dirty="0"/>
              <a:t>no.</a:t>
            </a:r>
            <a:r>
              <a:rPr u="none" spc="-36" dirty="0"/>
              <a:t> </a:t>
            </a:r>
            <a:r>
              <a:rPr u="none" dirty="0"/>
              <a:t>27</a:t>
            </a:r>
            <a:r>
              <a:rPr u="none" spc="78" dirty="0"/>
              <a:t> </a:t>
            </a:r>
            <a:r>
              <a:rPr u="none" dirty="0"/>
              <a:t>-</a:t>
            </a:r>
            <a:r>
              <a:rPr u="none" spc="-60" dirty="0"/>
              <a:t> </a:t>
            </a:r>
            <a:r>
              <a:rPr u="none" spc="-12" dirty="0"/>
              <a:t>Contd.</a:t>
            </a:r>
          </a:p>
        </p:txBody>
      </p:sp>
      <p:grpSp>
        <p:nvGrpSpPr>
          <p:cNvPr id="4" name="object 4"/>
          <p:cNvGrpSpPr/>
          <p:nvPr/>
        </p:nvGrpSpPr>
        <p:grpSpPr>
          <a:xfrm>
            <a:off x="2641244" y="4114801"/>
            <a:ext cx="9282684" cy="2664714"/>
            <a:chOff x="677037" y="3429000"/>
            <a:chExt cx="7735570" cy="2220595"/>
          </a:xfrm>
        </p:grpSpPr>
        <p:pic>
          <p:nvPicPr>
            <p:cNvPr id="5" name="object 5"/>
            <p:cNvPicPr/>
            <p:nvPr/>
          </p:nvPicPr>
          <p:blipFill>
            <a:blip r:embed="rId2" cstate="print"/>
            <a:stretch>
              <a:fillRect/>
            </a:stretch>
          </p:blipFill>
          <p:spPr>
            <a:xfrm>
              <a:off x="777239" y="3429000"/>
              <a:ext cx="7635227" cy="1905000"/>
            </a:xfrm>
            <a:prstGeom prst="rect">
              <a:avLst/>
            </a:prstGeom>
          </p:spPr>
        </p:pic>
        <p:sp>
          <p:nvSpPr>
            <p:cNvPr id="6" name="object 6"/>
            <p:cNvSpPr/>
            <p:nvPr/>
          </p:nvSpPr>
          <p:spPr>
            <a:xfrm>
              <a:off x="2820162" y="5106161"/>
              <a:ext cx="5334000" cy="533400"/>
            </a:xfrm>
            <a:custGeom>
              <a:avLst/>
              <a:gdLst/>
              <a:ahLst/>
              <a:cxnLst/>
              <a:rect l="l" t="t" r="r" b="b"/>
              <a:pathLst>
                <a:path w="5334000" h="533400">
                  <a:moveTo>
                    <a:pt x="5333999" y="0"/>
                  </a:moveTo>
                  <a:lnTo>
                    <a:pt x="0" y="0"/>
                  </a:lnTo>
                  <a:lnTo>
                    <a:pt x="0" y="533400"/>
                  </a:lnTo>
                  <a:lnTo>
                    <a:pt x="5333999" y="533400"/>
                  </a:lnTo>
                  <a:lnTo>
                    <a:pt x="5333999" y="0"/>
                  </a:lnTo>
                  <a:close/>
                </a:path>
              </a:pathLst>
            </a:custGeom>
            <a:solidFill>
              <a:srgbClr val="FFFFFF"/>
            </a:solidFill>
          </p:spPr>
          <p:txBody>
            <a:bodyPr wrap="square" lIns="0" tIns="0" rIns="0" bIns="0" rtlCol="0"/>
            <a:lstStyle/>
            <a:p>
              <a:endParaRPr sz="2160"/>
            </a:p>
          </p:txBody>
        </p:sp>
        <p:sp>
          <p:nvSpPr>
            <p:cNvPr id="7" name="object 7"/>
            <p:cNvSpPr/>
            <p:nvPr/>
          </p:nvSpPr>
          <p:spPr>
            <a:xfrm>
              <a:off x="2820162" y="5106161"/>
              <a:ext cx="5334000" cy="533400"/>
            </a:xfrm>
            <a:custGeom>
              <a:avLst/>
              <a:gdLst/>
              <a:ahLst/>
              <a:cxnLst/>
              <a:rect l="l" t="t" r="r" b="b"/>
              <a:pathLst>
                <a:path w="5334000" h="533400">
                  <a:moveTo>
                    <a:pt x="0" y="0"/>
                  </a:moveTo>
                  <a:lnTo>
                    <a:pt x="5333999" y="0"/>
                  </a:lnTo>
                  <a:lnTo>
                    <a:pt x="5333999" y="533400"/>
                  </a:lnTo>
                  <a:lnTo>
                    <a:pt x="0" y="533400"/>
                  </a:lnTo>
                  <a:lnTo>
                    <a:pt x="0" y="0"/>
                  </a:lnTo>
                  <a:close/>
                </a:path>
              </a:pathLst>
            </a:custGeom>
            <a:ln w="19050">
              <a:solidFill>
                <a:srgbClr val="FFFFFF"/>
              </a:solidFill>
            </a:ln>
          </p:spPr>
          <p:txBody>
            <a:bodyPr wrap="square" lIns="0" tIns="0" rIns="0" bIns="0" rtlCol="0"/>
            <a:lstStyle/>
            <a:p>
              <a:endParaRPr sz="2160"/>
            </a:p>
          </p:txBody>
        </p:sp>
        <p:sp>
          <p:nvSpPr>
            <p:cNvPr id="8" name="object 8"/>
            <p:cNvSpPr/>
            <p:nvPr/>
          </p:nvSpPr>
          <p:spPr>
            <a:xfrm>
              <a:off x="686562" y="5029961"/>
              <a:ext cx="762000" cy="533400"/>
            </a:xfrm>
            <a:custGeom>
              <a:avLst/>
              <a:gdLst/>
              <a:ahLst/>
              <a:cxnLst/>
              <a:rect l="l" t="t" r="r" b="b"/>
              <a:pathLst>
                <a:path w="762000" h="533400">
                  <a:moveTo>
                    <a:pt x="762000" y="0"/>
                  </a:moveTo>
                  <a:lnTo>
                    <a:pt x="0" y="0"/>
                  </a:lnTo>
                  <a:lnTo>
                    <a:pt x="0" y="533400"/>
                  </a:lnTo>
                  <a:lnTo>
                    <a:pt x="762000" y="533400"/>
                  </a:lnTo>
                  <a:lnTo>
                    <a:pt x="762000" y="0"/>
                  </a:lnTo>
                  <a:close/>
                </a:path>
              </a:pathLst>
            </a:custGeom>
            <a:solidFill>
              <a:srgbClr val="FFFFFF"/>
            </a:solidFill>
          </p:spPr>
          <p:txBody>
            <a:bodyPr wrap="square" lIns="0" tIns="0" rIns="0" bIns="0" rtlCol="0"/>
            <a:lstStyle/>
            <a:p>
              <a:endParaRPr sz="2160"/>
            </a:p>
          </p:txBody>
        </p:sp>
        <p:sp>
          <p:nvSpPr>
            <p:cNvPr id="9" name="object 9"/>
            <p:cNvSpPr/>
            <p:nvPr/>
          </p:nvSpPr>
          <p:spPr>
            <a:xfrm>
              <a:off x="686562" y="5029961"/>
              <a:ext cx="762000" cy="533400"/>
            </a:xfrm>
            <a:custGeom>
              <a:avLst/>
              <a:gdLst/>
              <a:ahLst/>
              <a:cxnLst/>
              <a:rect l="l" t="t" r="r" b="b"/>
              <a:pathLst>
                <a:path w="762000" h="533400">
                  <a:moveTo>
                    <a:pt x="0" y="0"/>
                  </a:moveTo>
                  <a:lnTo>
                    <a:pt x="762000" y="0"/>
                  </a:lnTo>
                  <a:lnTo>
                    <a:pt x="762000" y="533400"/>
                  </a:lnTo>
                  <a:lnTo>
                    <a:pt x="0" y="533400"/>
                  </a:lnTo>
                  <a:lnTo>
                    <a:pt x="0" y="0"/>
                  </a:lnTo>
                  <a:close/>
                </a:path>
              </a:pathLst>
            </a:custGeom>
            <a:ln w="19050">
              <a:solidFill>
                <a:srgbClr val="FFFFFF"/>
              </a:solidFill>
            </a:ln>
          </p:spPr>
          <p:txBody>
            <a:bodyPr wrap="square" lIns="0" tIns="0" rIns="0" bIns="0" rtlCol="0"/>
            <a:lstStyle/>
            <a:p>
              <a:endParaRPr sz="2160"/>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594" y="2012593"/>
            <a:ext cx="10607040" cy="6126480"/>
          </a:xfrm>
          <a:custGeom>
            <a:avLst/>
            <a:gdLst/>
            <a:ahLst/>
            <a:cxnLst/>
            <a:rect l="l" t="t" r="r" b="b"/>
            <a:pathLst>
              <a:path w="8839200" h="5105400">
                <a:moveTo>
                  <a:pt x="0" y="0"/>
                </a:moveTo>
                <a:lnTo>
                  <a:pt x="8839200" y="0"/>
                </a:lnTo>
                <a:lnTo>
                  <a:pt x="8839200" y="5105400"/>
                </a:lnTo>
                <a:lnTo>
                  <a:pt x="0" y="5105400"/>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106169" y="2033016"/>
            <a:ext cx="10420350" cy="5841599"/>
          </a:xfrm>
          <a:prstGeom prst="rect">
            <a:avLst/>
          </a:prstGeom>
        </p:spPr>
        <p:txBody>
          <a:bodyPr vert="horz" wrap="square" lIns="0" tIns="15240" rIns="0" bIns="0" rtlCol="0">
            <a:spAutoFit/>
          </a:bodyPr>
          <a:lstStyle/>
          <a:p>
            <a:pPr marL="15240" algn="just">
              <a:spcBef>
                <a:spcPts val="120"/>
              </a:spcBef>
            </a:pPr>
            <a:r>
              <a:rPr sz="2160" b="1" u="sng" dirty="0">
                <a:uFill>
                  <a:solidFill>
                    <a:srgbClr val="000000"/>
                  </a:solidFill>
                </a:uFill>
                <a:latin typeface="Calibri"/>
                <a:cs typeface="Calibri"/>
              </a:rPr>
              <a:t>In</a:t>
            </a:r>
            <a:r>
              <a:rPr sz="2160" b="1" u="sng" spc="-24" dirty="0">
                <a:uFill>
                  <a:solidFill>
                    <a:srgbClr val="000000"/>
                  </a:solidFill>
                </a:uFill>
                <a:latin typeface="Calibri"/>
                <a:cs typeface="Calibri"/>
              </a:rPr>
              <a:t> </a:t>
            </a:r>
            <a:r>
              <a:rPr sz="2160" b="1" u="sng" spc="-12" dirty="0">
                <a:uFill>
                  <a:solidFill>
                    <a:srgbClr val="000000"/>
                  </a:solidFill>
                </a:uFill>
                <a:latin typeface="Calibri"/>
                <a:cs typeface="Calibri"/>
              </a:rPr>
              <a:t>reference</a:t>
            </a:r>
            <a:r>
              <a:rPr sz="2160" b="1" u="sng" spc="-48" dirty="0">
                <a:uFill>
                  <a:solidFill>
                    <a:srgbClr val="000000"/>
                  </a:solidFill>
                </a:uFill>
                <a:latin typeface="Calibri"/>
                <a:cs typeface="Calibri"/>
              </a:rPr>
              <a:t> </a:t>
            </a:r>
            <a:r>
              <a:rPr sz="2160" b="1" u="sng" dirty="0">
                <a:uFill>
                  <a:solidFill>
                    <a:srgbClr val="000000"/>
                  </a:solidFill>
                </a:uFill>
                <a:latin typeface="Calibri"/>
                <a:cs typeface="Calibri"/>
              </a:rPr>
              <a:t>to</a:t>
            </a:r>
            <a:r>
              <a:rPr sz="2160" b="1" u="sng" spc="-6" dirty="0">
                <a:uFill>
                  <a:solidFill>
                    <a:srgbClr val="000000"/>
                  </a:solidFill>
                </a:uFill>
                <a:latin typeface="Calibri"/>
                <a:cs typeface="Calibri"/>
              </a:rPr>
              <a:t> </a:t>
            </a:r>
            <a:r>
              <a:rPr sz="2160" b="1" u="sng" dirty="0">
                <a:uFill>
                  <a:solidFill>
                    <a:srgbClr val="000000"/>
                  </a:solidFill>
                </a:uFill>
                <a:latin typeface="Calibri"/>
                <a:cs typeface="Calibri"/>
              </a:rPr>
              <a:t>Clause</a:t>
            </a:r>
            <a:r>
              <a:rPr sz="2160" b="1" u="sng" spc="-42" dirty="0">
                <a:uFill>
                  <a:solidFill>
                    <a:srgbClr val="000000"/>
                  </a:solidFill>
                </a:uFill>
                <a:latin typeface="Calibri"/>
                <a:cs typeface="Calibri"/>
              </a:rPr>
              <a:t> </a:t>
            </a:r>
            <a:r>
              <a:rPr sz="2160" b="1" u="sng" dirty="0">
                <a:uFill>
                  <a:solidFill>
                    <a:srgbClr val="000000"/>
                  </a:solidFill>
                </a:uFill>
                <a:latin typeface="Calibri"/>
                <a:cs typeface="Calibri"/>
              </a:rPr>
              <a:t>no.</a:t>
            </a:r>
            <a:r>
              <a:rPr sz="2160" b="1" u="sng" spc="-30" dirty="0">
                <a:uFill>
                  <a:solidFill>
                    <a:srgbClr val="000000"/>
                  </a:solidFill>
                </a:uFill>
                <a:latin typeface="Calibri"/>
                <a:cs typeface="Calibri"/>
              </a:rPr>
              <a:t> </a:t>
            </a:r>
            <a:r>
              <a:rPr sz="2160" b="1" u="sng" dirty="0">
                <a:uFill>
                  <a:solidFill>
                    <a:srgbClr val="000000"/>
                  </a:solidFill>
                </a:uFill>
                <a:latin typeface="Calibri"/>
                <a:cs typeface="Calibri"/>
              </a:rPr>
              <a:t>27</a:t>
            </a:r>
            <a:r>
              <a:rPr sz="2160" b="1" u="sng" spc="-12" dirty="0">
                <a:uFill>
                  <a:solidFill>
                    <a:srgbClr val="000000"/>
                  </a:solidFill>
                </a:uFill>
                <a:latin typeface="Calibri"/>
                <a:cs typeface="Calibri"/>
              </a:rPr>
              <a:t> </a:t>
            </a:r>
            <a:r>
              <a:rPr sz="2160" b="1" u="sng" spc="-24" dirty="0">
                <a:uFill>
                  <a:solidFill>
                    <a:srgbClr val="000000"/>
                  </a:solidFill>
                </a:uFill>
                <a:latin typeface="Calibri"/>
                <a:cs typeface="Calibri"/>
              </a:rPr>
              <a:t>(b):</a:t>
            </a:r>
            <a:endParaRPr sz="2160">
              <a:latin typeface="Calibri"/>
              <a:cs typeface="Calibri"/>
            </a:endParaRPr>
          </a:p>
          <a:p>
            <a:pPr marL="398526" indent="-383286" algn="just">
              <a:spcBef>
                <a:spcPts val="18"/>
              </a:spcBef>
              <a:buSzPct val="80000"/>
              <a:buFont typeface="Wingdings"/>
              <a:buChar char=""/>
              <a:tabLst>
                <a:tab pos="398526" algn="l"/>
              </a:tabLst>
            </a:pPr>
            <a:r>
              <a:rPr sz="2100" dirty="0">
                <a:latin typeface="Calibri"/>
                <a:cs typeface="Calibri"/>
              </a:rPr>
              <a:t>This</a:t>
            </a:r>
            <a:r>
              <a:rPr sz="2100" spc="-48" dirty="0">
                <a:latin typeface="Calibri"/>
                <a:cs typeface="Calibri"/>
              </a:rPr>
              <a:t> </a:t>
            </a:r>
            <a:r>
              <a:rPr sz="2100" dirty="0">
                <a:latin typeface="Calibri"/>
                <a:cs typeface="Calibri"/>
              </a:rPr>
              <a:t>Clause</a:t>
            </a:r>
            <a:r>
              <a:rPr sz="2100" spc="-36" dirty="0">
                <a:latin typeface="Calibri"/>
                <a:cs typeface="Calibri"/>
              </a:rPr>
              <a:t> </a:t>
            </a:r>
            <a:r>
              <a:rPr sz="2100" dirty="0">
                <a:latin typeface="Calibri"/>
                <a:cs typeface="Calibri"/>
              </a:rPr>
              <a:t>is</a:t>
            </a:r>
            <a:r>
              <a:rPr sz="2100" spc="-48" dirty="0">
                <a:latin typeface="Calibri"/>
                <a:cs typeface="Calibri"/>
              </a:rPr>
              <a:t> </a:t>
            </a:r>
            <a:r>
              <a:rPr sz="2100" dirty="0">
                <a:latin typeface="Calibri"/>
                <a:cs typeface="Calibri"/>
              </a:rPr>
              <a:t>applicable</a:t>
            </a:r>
            <a:r>
              <a:rPr sz="2100" spc="-78" dirty="0">
                <a:latin typeface="Calibri"/>
                <a:cs typeface="Calibri"/>
              </a:rPr>
              <a:t> </a:t>
            </a:r>
            <a:r>
              <a:rPr sz="2100" dirty="0">
                <a:latin typeface="Calibri"/>
                <a:cs typeface="Calibri"/>
              </a:rPr>
              <a:t>on</a:t>
            </a:r>
            <a:r>
              <a:rPr sz="2100" spc="-24" dirty="0">
                <a:latin typeface="Calibri"/>
                <a:cs typeface="Calibri"/>
              </a:rPr>
              <a:t> </a:t>
            </a:r>
            <a:r>
              <a:rPr sz="2100" dirty="0">
                <a:latin typeface="Calibri"/>
                <a:cs typeface="Calibri"/>
              </a:rPr>
              <a:t>the</a:t>
            </a:r>
            <a:r>
              <a:rPr sz="2100" spc="-42" dirty="0">
                <a:latin typeface="Calibri"/>
                <a:cs typeface="Calibri"/>
              </a:rPr>
              <a:t> </a:t>
            </a:r>
            <a:r>
              <a:rPr sz="2100" dirty="0">
                <a:latin typeface="Calibri"/>
                <a:cs typeface="Calibri"/>
              </a:rPr>
              <a:t>assessee</a:t>
            </a:r>
            <a:r>
              <a:rPr sz="2100" spc="-24" dirty="0">
                <a:latin typeface="Calibri"/>
                <a:cs typeface="Calibri"/>
              </a:rPr>
              <a:t> </a:t>
            </a:r>
            <a:r>
              <a:rPr sz="2100" dirty="0">
                <a:latin typeface="Calibri"/>
                <a:cs typeface="Calibri"/>
              </a:rPr>
              <a:t>following</a:t>
            </a:r>
            <a:r>
              <a:rPr sz="2100" spc="-54" dirty="0">
                <a:latin typeface="Calibri"/>
                <a:cs typeface="Calibri"/>
              </a:rPr>
              <a:t> </a:t>
            </a:r>
            <a:r>
              <a:rPr sz="2100" spc="-12" dirty="0">
                <a:latin typeface="Calibri"/>
                <a:cs typeface="Calibri"/>
              </a:rPr>
              <a:t>Mercantile</a:t>
            </a:r>
            <a:r>
              <a:rPr sz="2100" spc="-78" dirty="0">
                <a:latin typeface="Calibri"/>
                <a:cs typeface="Calibri"/>
              </a:rPr>
              <a:t> </a:t>
            </a:r>
            <a:r>
              <a:rPr sz="2100" spc="-12" dirty="0">
                <a:latin typeface="Calibri"/>
                <a:cs typeface="Calibri"/>
              </a:rPr>
              <a:t>System</a:t>
            </a:r>
            <a:r>
              <a:rPr sz="2100" spc="-42" dirty="0">
                <a:latin typeface="Calibri"/>
                <a:cs typeface="Calibri"/>
              </a:rPr>
              <a:t> </a:t>
            </a:r>
            <a:r>
              <a:rPr sz="2100" dirty="0">
                <a:latin typeface="Calibri"/>
                <a:cs typeface="Calibri"/>
              </a:rPr>
              <a:t>of</a:t>
            </a:r>
            <a:r>
              <a:rPr sz="2100" spc="-36" dirty="0">
                <a:latin typeface="Calibri"/>
                <a:cs typeface="Calibri"/>
              </a:rPr>
              <a:t> </a:t>
            </a:r>
            <a:r>
              <a:rPr sz="2100" spc="-12" dirty="0">
                <a:latin typeface="Calibri"/>
                <a:cs typeface="Calibri"/>
              </a:rPr>
              <a:t>Accounting.</a:t>
            </a:r>
            <a:endParaRPr sz="2100">
              <a:latin typeface="Calibri"/>
              <a:cs typeface="Calibri"/>
            </a:endParaRPr>
          </a:p>
          <a:p>
            <a:pPr marL="397002" marR="9906" indent="-382524" algn="just">
              <a:buSzPct val="80000"/>
              <a:buFont typeface="Wingdings"/>
              <a:buChar char=""/>
              <a:tabLst>
                <a:tab pos="397002" algn="l"/>
              </a:tabLst>
            </a:pPr>
            <a:r>
              <a:rPr sz="2100" dirty="0">
                <a:latin typeface="Calibri"/>
                <a:cs typeface="Calibri"/>
              </a:rPr>
              <a:t>There is</a:t>
            </a:r>
            <a:r>
              <a:rPr sz="2100" spc="-6" dirty="0">
                <a:latin typeface="Calibri"/>
                <a:cs typeface="Calibri"/>
              </a:rPr>
              <a:t> </a:t>
            </a:r>
            <a:r>
              <a:rPr sz="2100" dirty="0">
                <a:latin typeface="Calibri"/>
                <a:cs typeface="Calibri"/>
              </a:rPr>
              <a:t>difference</a:t>
            </a:r>
            <a:r>
              <a:rPr sz="2100" spc="6" dirty="0">
                <a:latin typeface="Calibri"/>
                <a:cs typeface="Calibri"/>
              </a:rPr>
              <a:t> </a:t>
            </a:r>
            <a:r>
              <a:rPr sz="2100" dirty="0">
                <a:latin typeface="Calibri"/>
                <a:cs typeface="Calibri"/>
              </a:rPr>
              <a:t>between </a:t>
            </a:r>
            <a:r>
              <a:rPr sz="2100" spc="-12" dirty="0">
                <a:latin typeface="Calibri"/>
                <a:cs typeface="Calibri"/>
              </a:rPr>
              <a:t>expenditure/income</a:t>
            </a:r>
            <a:r>
              <a:rPr sz="2100" spc="6" dirty="0">
                <a:latin typeface="Calibri"/>
                <a:cs typeface="Calibri"/>
              </a:rPr>
              <a:t> </a:t>
            </a:r>
            <a:r>
              <a:rPr sz="2100" dirty="0">
                <a:latin typeface="Calibri"/>
                <a:cs typeface="Calibri"/>
              </a:rPr>
              <a:t>of</a:t>
            </a:r>
            <a:r>
              <a:rPr sz="2100" spc="6" dirty="0">
                <a:latin typeface="Calibri"/>
                <a:cs typeface="Calibri"/>
              </a:rPr>
              <a:t> </a:t>
            </a:r>
            <a:r>
              <a:rPr sz="2100" dirty="0">
                <a:latin typeface="Calibri"/>
                <a:cs typeface="Calibri"/>
              </a:rPr>
              <a:t>any</a:t>
            </a:r>
            <a:r>
              <a:rPr sz="2100" spc="-12" dirty="0">
                <a:latin typeface="Calibri"/>
                <a:cs typeface="Calibri"/>
              </a:rPr>
              <a:t> </a:t>
            </a:r>
            <a:r>
              <a:rPr sz="2100" dirty="0">
                <a:latin typeface="Calibri"/>
                <a:cs typeface="Calibri"/>
              </a:rPr>
              <a:t>earlier</a:t>
            </a:r>
            <a:r>
              <a:rPr sz="2100" spc="6" dirty="0">
                <a:latin typeface="Calibri"/>
                <a:cs typeface="Calibri"/>
              </a:rPr>
              <a:t> </a:t>
            </a:r>
            <a:r>
              <a:rPr sz="2100" dirty="0">
                <a:latin typeface="Calibri"/>
                <a:cs typeface="Calibri"/>
              </a:rPr>
              <a:t>year</a:t>
            </a:r>
            <a:r>
              <a:rPr sz="2100" spc="-6" dirty="0">
                <a:latin typeface="Calibri"/>
                <a:cs typeface="Calibri"/>
              </a:rPr>
              <a:t> </a:t>
            </a:r>
            <a:r>
              <a:rPr sz="2100" spc="-12" dirty="0">
                <a:latin typeface="Calibri"/>
                <a:cs typeface="Calibri"/>
              </a:rPr>
              <a:t>debited/credited</a:t>
            </a:r>
            <a:r>
              <a:rPr sz="2100" spc="12" dirty="0">
                <a:latin typeface="Calibri"/>
                <a:cs typeface="Calibri"/>
              </a:rPr>
              <a:t> </a:t>
            </a:r>
            <a:r>
              <a:rPr sz="2100" dirty="0">
                <a:latin typeface="Calibri"/>
                <a:cs typeface="Calibri"/>
              </a:rPr>
              <a:t>to</a:t>
            </a:r>
            <a:r>
              <a:rPr sz="2100" spc="-6" dirty="0">
                <a:latin typeface="Calibri"/>
                <a:cs typeface="Calibri"/>
              </a:rPr>
              <a:t> </a:t>
            </a:r>
            <a:r>
              <a:rPr sz="2100" spc="-30" dirty="0">
                <a:latin typeface="Calibri"/>
                <a:cs typeface="Calibri"/>
              </a:rPr>
              <a:t>P/L </a:t>
            </a:r>
            <a:r>
              <a:rPr sz="2100" dirty="0">
                <a:latin typeface="Calibri"/>
                <a:cs typeface="Calibri"/>
              </a:rPr>
              <a:t>A/c</a:t>
            </a:r>
            <a:r>
              <a:rPr sz="2100" spc="366" dirty="0">
                <a:latin typeface="Calibri"/>
                <a:cs typeface="Calibri"/>
              </a:rPr>
              <a:t>  </a:t>
            </a:r>
            <a:r>
              <a:rPr sz="2100" dirty="0">
                <a:latin typeface="Calibri"/>
                <a:cs typeface="Calibri"/>
              </a:rPr>
              <a:t>&amp;</a:t>
            </a:r>
            <a:r>
              <a:rPr sz="2100" spc="378" dirty="0">
                <a:latin typeface="Calibri"/>
                <a:cs typeface="Calibri"/>
              </a:rPr>
              <a:t> </a:t>
            </a:r>
            <a:r>
              <a:rPr sz="2100" dirty="0">
                <a:latin typeface="Calibri"/>
                <a:cs typeface="Calibri"/>
              </a:rPr>
              <a:t>the</a:t>
            </a:r>
            <a:r>
              <a:rPr sz="2100" spc="378" dirty="0">
                <a:latin typeface="Calibri"/>
                <a:cs typeface="Calibri"/>
              </a:rPr>
              <a:t> </a:t>
            </a:r>
            <a:r>
              <a:rPr sz="2100" dirty="0">
                <a:latin typeface="Calibri"/>
                <a:cs typeface="Calibri"/>
              </a:rPr>
              <a:t>expenditure/income</a:t>
            </a:r>
            <a:r>
              <a:rPr sz="2100" spc="366" dirty="0">
                <a:latin typeface="Calibri"/>
                <a:cs typeface="Calibri"/>
              </a:rPr>
              <a:t> </a:t>
            </a:r>
            <a:r>
              <a:rPr sz="2100" dirty="0">
                <a:latin typeface="Calibri"/>
                <a:cs typeface="Calibri"/>
              </a:rPr>
              <a:t>relating</a:t>
            </a:r>
            <a:r>
              <a:rPr sz="2100" spc="372" dirty="0">
                <a:latin typeface="Calibri"/>
                <a:cs typeface="Calibri"/>
              </a:rPr>
              <a:t> </a:t>
            </a:r>
            <a:r>
              <a:rPr sz="2100" dirty="0">
                <a:latin typeface="Calibri"/>
                <a:cs typeface="Calibri"/>
              </a:rPr>
              <a:t>to</a:t>
            </a:r>
            <a:r>
              <a:rPr sz="2100" spc="372" dirty="0">
                <a:latin typeface="Calibri"/>
                <a:cs typeface="Calibri"/>
              </a:rPr>
              <a:t> </a:t>
            </a:r>
            <a:r>
              <a:rPr sz="2100" dirty="0">
                <a:latin typeface="Calibri"/>
                <a:cs typeface="Calibri"/>
              </a:rPr>
              <a:t>earlier</a:t>
            </a:r>
            <a:r>
              <a:rPr sz="2100" spc="372" dirty="0">
                <a:latin typeface="Calibri"/>
                <a:cs typeface="Calibri"/>
              </a:rPr>
              <a:t> </a:t>
            </a:r>
            <a:r>
              <a:rPr sz="2100" dirty="0">
                <a:latin typeface="Calibri"/>
                <a:cs typeface="Calibri"/>
              </a:rPr>
              <a:t>year,</a:t>
            </a:r>
            <a:r>
              <a:rPr sz="2100" spc="360" dirty="0">
                <a:latin typeface="Calibri"/>
                <a:cs typeface="Calibri"/>
              </a:rPr>
              <a:t> </a:t>
            </a:r>
            <a:r>
              <a:rPr sz="2100" dirty="0">
                <a:latin typeface="Calibri"/>
                <a:cs typeface="Calibri"/>
              </a:rPr>
              <a:t>which</a:t>
            </a:r>
            <a:r>
              <a:rPr sz="2100" spc="378" dirty="0">
                <a:latin typeface="Calibri"/>
                <a:cs typeface="Calibri"/>
              </a:rPr>
              <a:t> </a:t>
            </a:r>
            <a:r>
              <a:rPr sz="2100" dirty="0">
                <a:latin typeface="Calibri"/>
                <a:cs typeface="Calibri"/>
              </a:rPr>
              <a:t>is</a:t>
            </a:r>
            <a:r>
              <a:rPr sz="2100" spc="366" dirty="0">
                <a:latin typeface="Calibri"/>
                <a:cs typeface="Calibri"/>
              </a:rPr>
              <a:t> </a:t>
            </a:r>
            <a:r>
              <a:rPr sz="2100" dirty="0">
                <a:latin typeface="Calibri"/>
                <a:cs typeface="Calibri"/>
              </a:rPr>
              <a:t>crystallized</a:t>
            </a:r>
            <a:r>
              <a:rPr sz="2100" spc="366" dirty="0">
                <a:latin typeface="Calibri"/>
                <a:cs typeface="Calibri"/>
              </a:rPr>
              <a:t> </a:t>
            </a:r>
            <a:r>
              <a:rPr sz="2100" dirty="0">
                <a:latin typeface="Calibri"/>
                <a:cs typeface="Calibri"/>
              </a:rPr>
              <a:t>during</a:t>
            </a:r>
            <a:r>
              <a:rPr sz="2100" spc="372" dirty="0">
                <a:latin typeface="Calibri"/>
                <a:cs typeface="Calibri"/>
              </a:rPr>
              <a:t> </a:t>
            </a:r>
            <a:r>
              <a:rPr sz="2100" spc="-30" dirty="0">
                <a:latin typeface="Calibri"/>
                <a:cs typeface="Calibri"/>
              </a:rPr>
              <a:t>the </a:t>
            </a:r>
            <a:r>
              <a:rPr sz="2100" spc="-12" dirty="0">
                <a:latin typeface="Calibri"/>
                <a:cs typeface="Calibri"/>
              </a:rPr>
              <a:t>relevant</a:t>
            </a:r>
            <a:r>
              <a:rPr sz="2100" spc="-48" dirty="0">
                <a:latin typeface="Calibri"/>
                <a:cs typeface="Calibri"/>
              </a:rPr>
              <a:t> </a:t>
            </a:r>
            <a:r>
              <a:rPr sz="2100" spc="-24" dirty="0">
                <a:latin typeface="Calibri"/>
                <a:cs typeface="Calibri"/>
              </a:rPr>
              <a:t>year.</a:t>
            </a:r>
            <a:endParaRPr sz="2100">
              <a:latin typeface="Calibri"/>
              <a:cs typeface="Calibri"/>
            </a:endParaRPr>
          </a:p>
          <a:p>
            <a:pPr marL="398526" marR="11430" indent="-384048" algn="just">
              <a:buSzPct val="80000"/>
              <a:buFont typeface="Wingdings"/>
              <a:buChar char=""/>
              <a:tabLst>
                <a:tab pos="398526" algn="l"/>
              </a:tabLst>
            </a:pPr>
            <a:r>
              <a:rPr sz="2100" dirty="0">
                <a:latin typeface="Calibri"/>
                <a:cs typeface="Calibri"/>
              </a:rPr>
              <a:t>Material</a:t>
            </a:r>
            <a:r>
              <a:rPr sz="2100" spc="498" dirty="0">
                <a:latin typeface="Calibri"/>
                <a:cs typeface="Calibri"/>
              </a:rPr>
              <a:t> </a:t>
            </a:r>
            <a:r>
              <a:rPr sz="2100" dirty="0">
                <a:latin typeface="Calibri"/>
                <a:cs typeface="Calibri"/>
              </a:rPr>
              <a:t>adjustments</a:t>
            </a:r>
            <a:r>
              <a:rPr sz="2100" spc="491" dirty="0">
                <a:latin typeface="Calibri"/>
                <a:cs typeface="Calibri"/>
              </a:rPr>
              <a:t> </a:t>
            </a:r>
            <a:r>
              <a:rPr sz="2100" dirty="0">
                <a:latin typeface="Calibri"/>
                <a:cs typeface="Calibri"/>
              </a:rPr>
              <a:t>necessitated</a:t>
            </a:r>
            <a:r>
              <a:rPr sz="2100" spc="504" dirty="0">
                <a:latin typeface="Calibri"/>
                <a:cs typeface="Calibri"/>
              </a:rPr>
              <a:t> </a:t>
            </a:r>
            <a:r>
              <a:rPr sz="2100" dirty="0">
                <a:latin typeface="Calibri"/>
                <a:cs typeface="Calibri"/>
              </a:rPr>
              <a:t>by</a:t>
            </a:r>
            <a:r>
              <a:rPr sz="2100" spc="504" dirty="0">
                <a:latin typeface="Calibri"/>
                <a:cs typeface="Calibri"/>
              </a:rPr>
              <a:t> </a:t>
            </a:r>
            <a:r>
              <a:rPr sz="2100" dirty="0">
                <a:latin typeface="Calibri"/>
                <a:cs typeface="Calibri"/>
              </a:rPr>
              <a:t>circumstances</a:t>
            </a:r>
            <a:r>
              <a:rPr sz="2100" spc="498" dirty="0">
                <a:latin typeface="Calibri"/>
                <a:cs typeface="Calibri"/>
              </a:rPr>
              <a:t> </a:t>
            </a:r>
            <a:r>
              <a:rPr sz="2100" dirty="0">
                <a:latin typeface="Calibri"/>
                <a:cs typeface="Calibri"/>
              </a:rPr>
              <a:t>which</a:t>
            </a:r>
            <a:r>
              <a:rPr sz="2100" spc="504" dirty="0">
                <a:latin typeface="Calibri"/>
                <a:cs typeface="Calibri"/>
              </a:rPr>
              <a:t> </a:t>
            </a:r>
            <a:r>
              <a:rPr sz="2100" dirty="0">
                <a:latin typeface="Calibri"/>
                <a:cs typeface="Calibri"/>
              </a:rPr>
              <a:t>though</a:t>
            </a:r>
            <a:r>
              <a:rPr sz="2100" spc="504" dirty="0">
                <a:latin typeface="Calibri"/>
                <a:cs typeface="Calibri"/>
              </a:rPr>
              <a:t> </a:t>
            </a:r>
            <a:r>
              <a:rPr sz="2100" dirty="0">
                <a:latin typeface="Calibri"/>
                <a:cs typeface="Calibri"/>
              </a:rPr>
              <a:t>related</a:t>
            </a:r>
            <a:r>
              <a:rPr sz="2100" spc="498" dirty="0">
                <a:latin typeface="Calibri"/>
                <a:cs typeface="Calibri"/>
              </a:rPr>
              <a:t> </a:t>
            </a:r>
            <a:r>
              <a:rPr sz="2100" dirty="0">
                <a:latin typeface="Calibri"/>
                <a:cs typeface="Calibri"/>
              </a:rPr>
              <a:t>to</a:t>
            </a:r>
            <a:r>
              <a:rPr sz="2100" spc="491" dirty="0">
                <a:latin typeface="Calibri"/>
                <a:cs typeface="Calibri"/>
              </a:rPr>
              <a:t> </a:t>
            </a:r>
            <a:r>
              <a:rPr sz="2100" spc="-12" dirty="0">
                <a:latin typeface="Calibri"/>
                <a:cs typeface="Calibri"/>
              </a:rPr>
              <a:t>previous </a:t>
            </a:r>
            <a:r>
              <a:rPr sz="2100" dirty="0">
                <a:latin typeface="Calibri"/>
                <a:cs typeface="Calibri"/>
              </a:rPr>
              <a:t>periods</a:t>
            </a:r>
            <a:r>
              <a:rPr sz="2100" spc="-42" dirty="0">
                <a:latin typeface="Calibri"/>
                <a:cs typeface="Calibri"/>
              </a:rPr>
              <a:t> </a:t>
            </a:r>
            <a:r>
              <a:rPr sz="2100" dirty="0">
                <a:latin typeface="Calibri"/>
                <a:cs typeface="Calibri"/>
              </a:rPr>
              <a:t>but</a:t>
            </a:r>
            <a:r>
              <a:rPr sz="2100" spc="-18" dirty="0">
                <a:latin typeface="Calibri"/>
                <a:cs typeface="Calibri"/>
              </a:rPr>
              <a:t> </a:t>
            </a:r>
            <a:r>
              <a:rPr sz="2100" dirty="0">
                <a:latin typeface="Calibri"/>
                <a:cs typeface="Calibri"/>
              </a:rPr>
              <a:t>determined</a:t>
            </a:r>
            <a:r>
              <a:rPr sz="2100" spc="-36" dirty="0">
                <a:latin typeface="Calibri"/>
                <a:cs typeface="Calibri"/>
              </a:rPr>
              <a:t> </a:t>
            </a:r>
            <a:r>
              <a:rPr sz="2100" dirty="0">
                <a:latin typeface="Calibri"/>
                <a:cs typeface="Calibri"/>
              </a:rPr>
              <a:t>in</a:t>
            </a:r>
            <a:r>
              <a:rPr sz="2100" spc="-36" dirty="0">
                <a:latin typeface="Calibri"/>
                <a:cs typeface="Calibri"/>
              </a:rPr>
              <a:t> </a:t>
            </a:r>
            <a:r>
              <a:rPr sz="2100" dirty="0">
                <a:latin typeface="Calibri"/>
                <a:cs typeface="Calibri"/>
              </a:rPr>
              <a:t>the</a:t>
            </a:r>
            <a:r>
              <a:rPr sz="2100" spc="-18" dirty="0">
                <a:latin typeface="Calibri"/>
                <a:cs typeface="Calibri"/>
              </a:rPr>
              <a:t> </a:t>
            </a:r>
            <a:r>
              <a:rPr sz="2100" spc="-12" dirty="0">
                <a:latin typeface="Calibri"/>
                <a:cs typeface="Calibri"/>
              </a:rPr>
              <a:t>current</a:t>
            </a:r>
            <a:r>
              <a:rPr sz="2100" spc="-48" dirty="0">
                <a:latin typeface="Calibri"/>
                <a:cs typeface="Calibri"/>
              </a:rPr>
              <a:t> </a:t>
            </a:r>
            <a:r>
              <a:rPr sz="2100" dirty="0">
                <a:latin typeface="Calibri"/>
                <a:cs typeface="Calibri"/>
              </a:rPr>
              <a:t>period,</a:t>
            </a:r>
            <a:r>
              <a:rPr sz="2100" spc="-24" dirty="0">
                <a:latin typeface="Calibri"/>
                <a:cs typeface="Calibri"/>
              </a:rPr>
              <a:t> </a:t>
            </a:r>
            <a:r>
              <a:rPr sz="2100" dirty="0">
                <a:latin typeface="Calibri"/>
                <a:cs typeface="Calibri"/>
              </a:rPr>
              <a:t>will</a:t>
            </a:r>
            <a:r>
              <a:rPr sz="2100" spc="-54" dirty="0">
                <a:latin typeface="Calibri"/>
                <a:cs typeface="Calibri"/>
              </a:rPr>
              <a:t> </a:t>
            </a:r>
            <a:r>
              <a:rPr sz="2100" dirty="0">
                <a:latin typeface="Calibri"/>
                <a:cs typeface="Calibri"/>
              </a:rPr>
              <a:t>not</a:t>
            </a:r>
            <a:r>
              <a:rPr sz="2100" spc="-24" dirty="0">
                <a:latin typeface="Calibri"/>
                <a:cs typeface="Calibri"/>
              </a:rPr>
              <a:t> </a:t>
            </a:r>
            <a:r>
              <a:rPr sz="2100" dirty="0">
                <a:latin typeface="Calibri"/>
                <a:cs typeface="Calibri"/>
              </a:rPr>
              <a:t>be</a:t>
            </a:r>
            <a:r>
              <a:rPr sz="2100" spc="-30" dirty="0">
                <a:latin typeface="Calibri"/>
                <a:cs typeface="Calibri"/>
              </a:rPr>
              <a:t> </a:t>
            </a:r>
            <a:r>
              <a:rPr sz="2100" spc="-12" dirty="0">
                <a:latin typeface="Calibri"/>
                <a:cs typeface="Calibri"/>
              </a:rPr>
              <a:t>considered</a:t>
            </a:r>
            <a:r>
              <a:rPr sz="2100" spc="-42" dirty="0">
                <a:latin typeface="Calibri"/>
                <a:cs typeface="Calibri"/>
              </a:rPr>
              <a:t> </a:t>
            </a:r>
            <a:r>
              <a:rPr sz="2100" dirty="0">
                <a:latin typeface="Calibri"/>
                <a:cs typeface="Calibri"/>
              </a:rPr>
              <a:t>as</a:t>
            </a:r>
            <a:r>
              <a:rPr sz="2100" spc="-24" dirty="0">
                <a:latin typeface="Calibri"/>
                <a:cs typeface="Calibri"/>
              </a:rPr>
              <a:t> </a:t>
            </a:r>
            <a:r>
              <a:rPr sz="2100" dirty="0">
                <a:latin typeface="Calibri"/>
                <a:cs typeface="Calibri"/>
              </a:rPr>
              <a:t>prior</a:t>
            </a:r>
            <a:r>
              <a:rPr sz="2100" spc="-30" dirty="0">
                <a:latin typeface="Calibri"/>
                <a:cs typeface="Calibri"/>
              </a:rPr>
              <a:t> </a:t>
            </a:r>
            <a:r>
              <a:rPr sz="2100" dirty="0">
                <a:latin typeface="Calibri"/>
                <a:cs typeface="Calibri"/>
              </a:rPr>
              <a:t>period</a:t>
            </a:r>
            <a:r>
              <a:rPr sz="2100" spc="-36" dirty="0">
                <a:latin typeface="Calibri"/>
                <a:cs typeface="Calibri"/>
              </a:rPr>
              <a:t> </a:t>
            </a:r>
            <a:r>
              <a:rPr sz="2100" spc="-12" dirty="0">
                <a:latin typeface="Calibri"/>
                <a:cs typeface="Calibri"/>
              </a:rPr>
              <a:t>items.</a:t>
            </a:r>
            <a:endParaRPr sz="2100">
              <a:latin typeface="Calibri"/>
              <a:cs typeface="Calibri"/>
            </a:endParaRPr>
          </a:p>
          <a:p>
            <a:pPr marL="397764" marR="10668" indent="-383286" algn="just">
              <a:buSzPct val="80000"/>
              <a:buFont typeface="Wingdings"/>
              <a:buChar char=""/>
              <a:tabLst>
                <a:tab pos="397764" algn="l"/>
              </a:tabLst>
            </a:pPr>
            <a:r>
              <a:rPr sz="2100" dirty="0">
                <a:latin typeface="Calibri"/>
                <a:cs typeface="Calibri"/>
              </a:rPr>
              <a:t>U/s</a:t>
            </a:r>
            <a:r>
              <a:rPr sz="2100" spc="12" dirty="0">
                <a:latin typeface="Calibri"/>
                <a:cs typeface="Calibri"/>
              </a:rPr>
              <a:t> </a:t>
            </a:r>
            <a:r>
              <a:rPr sz="2100" dirty="0">
                <a:latin typeface="Calibri"/>
                <a:cs typeface="Calibri"/>
              </a:rPr>
              <a:t>145</a:t>
            </a:r>
            <a:r>
              <a:rPr sz="2100" spc="18" dirty="0">
                <a:latin typeface="Calibri"/>
                <a:cs typeface="Calibri"/>
              </a:rPr>
              <a:t> </a:t>
            </a:r>
            <a:r>
              <a:rPr sz="2100" dirty="0">
                <a:latin typeface="Calibri"/>
                <a:cs typeface="Calibri"/>
              </a:rPr>
              <a:t>-</a:t>
            </a:r>
            <a:r>
              <a:rPr sz="2100" spc="18" dirty="0">
                <a:latin typeface="Calibri"/>
                <a:cs typeface="Calibri"/>
              </a:rPr>
              <a:t> </a:t>
            </a:r>
            <a:r>
              <a:rPr sz="2100" dirty="0">
                <a:latin typeface="Calibri"/>
                <a:cs typeface="Calibri"/>
              </a:rPr>
              <a:t>Material</a:t>
            </a:r>
            <a:r>
              <a:rPr sz="2100" spc="24" dirty="0">
                <a:latin typeface="Calibri"/>
                <a:cs typeface="Calibri"/>
              </a:rPr>
              <a:t> </a:t>
            </a:r>
            <a:r>
              <a:rPr sz="2100" dirty="0">
                <a:latin typeface="Calibri"/>
                <a:cs typeface="Calibri"/>
              </a:rPr>
              <a:t>Charges</a:t>
            </a:r>
            <a:r>
              <a:rPr sz="2100" spc="12" dirty="0">
                <a:latin typeface="Calibri"/>
                <a:cs typeface="Calibri"/>
              </a:rPr>
              <a:t> </a:t>
            </a:r>
            <a:r>
              <a:rPr sz="2100" dirty="0">
                <a:latin typeface="Calibri"/>
                <a:cs typeface="Calibri"/>
              </a:rPr>
              <a:t>(expense)</a:t>
            </a:r>
            <a:r>
              <a:rPr sz="2100" spc="12" dirty="0">
                <a:latin typeface="Calibri"/>
                <a:cs typeface="Calibri"/>
              </a:rPr>
              <a:t> </a:t>
            </a:r>
            <a:r>
              <a:rPr sz="2100" dirty="0">
                <a:latin typeface="Calibri"/>
                <a:cs typeface="Calibri"/>
              </a:rPr>
              <a:t>or</a:t>
            </a:r>
            <a:r>
              <a:rPr sz="2100" spc="18" dirty="0">
                <a:latin typeface="Calibri"/>
                <a:cs typeface="Calibri"/>
              </a:rPr>
              <a:t> </a:t>
            </a:r>
            <a:r>
              <a:rPr sz="2100" dirty="0">
                <a:latin typeface="Calibri"/>
                <a:cs typeface="Calibri"/>
              </a:rPr>
              <a:t>credit</a:t>
            </a:r>
            <a:r>
              <a:rPr sz="2100" spc="18" dirty="0">
                <a:latin typeface="Calibri"/>
                <a:cs typeface="Calibri"/>
              </a:rPr>
              <a:t> </a:t>
            </a:r>
            <a:r>
              <a:rPr sz="2100" dirty="0">
                <a:latin typeface="Calibri"/>
                <a:cs typeface="Calibri"/>
              </a:rPr>
              <a:t>(income)</a:t>
            </a:r>
            <a:r>
              <a:rPr sz="2100" spc="18" dirty="0">
                <a:latin typeface="Calibri"/>
                <a:cs typeface="Calibri"/>
              </a:rPr>
              <a:t> </a:t>
            </a:r>
            <a:r>
              <a:rPr sz="2100" dirty="0">
                <a:latin typeface="Calibri"/>
                <a:cs typeface="Calibri"/>
              </a:rPr>
              <a:t>which</a:t>
            </a:r>
            <a:r>
              <a:rPr sz="2100" spc="18" dirty="0">
                <a:latin typeface="Calibri"/>
                <a:cs typeface="Calibri"/>
              </a:rPr>
              <a:t> </a:t>
            </a:r>
            <a:r>
              <a:rPr sz="2100" dirty="0">
                <a:latin typeface="Calibri"/>
                <a:cs typeface="Calibri"/>
              </a:rPr>
              <a:t>arise</a:t>
            </a:r>
            <a:r>
              <a:rPr sz="2100" spc="18" dirty="0">
                <a:latin typeface="Calibri"/>
                <a:cs typeface="Calibri"/>
              </a:rPr>
              <a:t> </a:t>
            </a:r>
            <a:r>
              <a:rPr sz="2100" dirty="0">
                <a:latin typeface="Calibri"/>
                <a:cs typeface="Calibri"/>
              </a:rPr>
              <a:t>in</a:t>
            </a:r>
            <a:r>
              <a:rPr sz="2100" spc="18" dirty="0">
                <a:latin typeface="Calibri"/>
                <a:cs typeface="Calibri"/>
              </a:rPr>
              <a:t> </a:t>
            </a:r>
            <a:r>
              <a:rPr sz="2100" dirty="0">
                <a:latin typeface="Calibri"/>
                <a:cs typeface="Calibri"/>
              </a:rPr>
              <a:t>the</a:t>
            </a:r>
            <a:r>
              <a:rPr sz="2100" spc="18" dirty="0">
                <a:latin typeface="Calibri"/>
                <a:cs typeface="Calibri"/>
              </a:rPr>
              <a:t> </a:t>
            </a:r>
            <a:r>
              <a:rPr sz="2100" dirty="0">
                <a:latin typeface="Calibri"/>
                <a:cs typeface="Calibri"/>
              </a:rPr>
              <a:t>current</a:t>
            </a:r>
            <a:r>
              <a:rPr sz="2100" spc="18" dirty="0">
                <a:latin typeface="Calibri"/>
                <a:cs typeface="Calibri"/>
              </a:rPr>
              <a:t> </a:t>
            </a:r>
            <a:r>
              <a:rPr sz="2100" dirty="0">
                <a:latin typeface="Calibri"/>
                <a:cs typeface="Calibri"/>
              </a:rPr>
              <a:t>year</a:t>
            </a:r>
            <a:r>
              <a:rPr sz="2100" spc="18" dirty="0">
                <a:latin typeface="Calibri"/>
                <a:cs typeface="Calibri"/>
              </a:rPr>
              <a:t> </a:t>
            </a:r>
            <a:r>
              <a:rPr sz="2100" dirty="0">
                <a:latin typeface="Calibri"/>
                <a:cs typeface="Calibri"/>
              </a:rPr>
              <a:t>as</a:t>
            </a:r>
            <a:r>
              <a:rPr sz="2100" spc="12" dirty="0">
                <a:latin typeface="Calibri"/>
                <a:cs typeface="Calibri"/>
              </a:rPr>
              <a:t> </a:t>
            </a:r>
            <a:r>
              <a:rPr sz="2100" spc="-60" dirty="0">
                <a:latin typeface="Calibri"/>
                <a:cs typeface="Calibri"/>
              </a:rPr>
              <a:t>a </a:t>
            </a:r>
            <a:r>
              <a:rPr sz="2100" dirty="0">
                <a:latin typeface="Calibri"/>
                <a:cs typeface="Calibri"/>
              </a:rPr>
              <a:t>result</a:t>
            </a:r>
            <a:r>
              <a:rPr sz="2100" spc="48" dirty="0">
                <a:latin typeface="Calibri"/>
                <a:cs typeface="Calibri"/>
              </a:rPr>
              <a:t> </a:t>
            </a:r>
            <a:r>
              <a:rPr sz="2100" dirty="0">
                <a:latin typeface="Calibri"/>
                <a:cs typeface="Calibri"/>
              </a:rPr>
              <a:t>of</a:t>
            </a:r>
            <a:r>
              <a:rPr sz="2100" spc="60" dirty="0">
                <a:latin typeface="Calibri"/>
                <a:cs typeface="Calibri"/>
              </a:rPr>
              <a:t> </a:t>
            </a:r>
            <a:r>
              <a:rPr sz="2100" dirty="0">
                <a:latin typeface="Calibri"/>
                <a:cs typeface="Calibri"/>
              </a:rPr>
              <a:t>error</a:t>
            </a:r>
            <a:r>
              <a:rPr sz="2100" spc="54" dirty="0">
                <a:latin typeface="Calibri"/>
                <a:cs typeface="Calibri"/>
              </a:rPr>
              <a:t> </a:t>
            </a:r>
            <a:r>
              <a:rPr sz="2100" dirty="0">
                <a:latin typeface="Calibri"/>
                <a:cs typeface="Calibri"/>
              </a:rPr>
              <a:t>or</a:t>
            </a:r>
            <a:r>
              <a:rPr sz="2100" spc="36" dirty="0">
                <a:latin typeface="Calibri"/>
                <a:cs typeface="Calibri"/>
              </a:rPr>
              <a:t> </a:t>
            </a:r>
            <a:r>
              <a:rPr sz="2100" dirty="0">
                <a:latin typeface="Calibri"/>
                <a:cs typeface="Calibri"/>
              </a:rPr>
              <a:t>omission</a:t>
            </a:r>
            <a:r>
              <a:rPr sz="2100" spc="42" dirty="0">
                <a:latin typeface="Calibri"/>
                <a:cs typeface="Calibri"/>
              </a:rPr>
              <a:t> </a:t>
            </a:r>
            <a:r>
              <a:rPr sz="2100" dirty="0">
                <a:latin typeface="Calibri"/>
                <a:cs typeface="Calibri"/>
              </a:rPr>
              <a:t>in</a:t>
            </a:r>
            <a:r>
              <a:rPr sz="2100" spc="54" dirty="0">
                <a:latin typeface="Calibri"/>
                <a:cs typeface="Calibri"/>
              </a:rPr>
              <a:t> </a:t>
            </a:r>
            <a:r>
              <a:rPr sz="2100" dirty="0">
                <a:latin typeface="Calibri"/>
                <a:cs typeface="Calibri"/>
              </a:rPr>
              <a:t>the</a:t>
            </a:r>
            <a:r>
              <a:rPr sz="2100" spc="42" dirty="0">
                <a:latin typeface="Calibri"/>
                <a:cs typeface="Calibri"/>
              </a:rPr>
              <a:t> </a:t>
            </a:r>
            <a:r>
              <a:rPr sz="2100" dirty="0">
                <a:latin typeface="Calibri"/>
                <a:cs typeface="Calibri"/>
              </a:rPr>
              <a:t>account</a:t>
            </a:r>
            <a:r>
              <a:rPr sz="2100" spc="54" dirty="0">
                <a:latin typeface="Calibri"/>
                <a:cs typeface="Calibri"/>
              </a:rPr>
              <a:t> </a:t>
            </a:r>
            <a:r>
              <a:rPr sz="2100" dirty="0">
                <a:latin typeface="Calibri"/>
                <a:cs typeface="Calibri"/>
              </a:rPr>
              <a:t>of</a:t>
            </a:r>
            <a:r>
              <a:rPr sz="2100" spc="60" dirty="0">
                <a:latin typeface="Calibri"/>
                <a:cs typeface="Calibri"/>
              </a:rPr>
              <a:t> </a:t>
            </a:r>
            <a:r>
              <a:rPr sz="2100" dirty="0">
                <a:latin typeface="Calibri"/>
                <a:cs typeface="Calibri"/>
              </a:rPr>
              <a:t>earlier</a:t>
            </a:r>
            <a:r>
              <a:rPr sz="2100" spc="54" dirty="0">
                <a:latin typeface="Calibri"/>
                <a:cs typeface="Calibri"/>
              </a:rPr>
              <a:t> </a:t>
            </a:r>
            <a:r>
              <a:rPr sz="2100" dirty="0">
                <a:latin typeface="Calibri"/>
                <a:cs typeface="Calibri"/>
              </a:rPr>
              <a:t>years</a:t>
            </a:r>
            <a:r>
              <a:rPr sz="2100" spc="42" dirty="0">
                <a:latin typeface="Calibri"/>
                <a:cs typeface="Calibri"/>
              </a:rPr>
              <a:t> </a:t>
            </a:r>
            <a:r>
              <a:rPr sz="2100" dirty="0">
                <a:latin typeface="Calibri"/>
                <a:cs typeface="Calibri"/>
              </a:rPr>
              <a:t>will</a:t>
            </a:r>
            <a:r>
              <a:rPr sz="2100" spc="60" dirty="0">
                <a:latin typeface="Calibri"/>
                <a:cs typeface="Calibri"/>
              </a:rPr>
              <a:t> </a:t>
            </a:r>
            <a:r>
              <a:rPr sz="2100" dirty="0">
                <a:latin typeface="Calibri"/>
                <a:cs typeface="Calibri"/>
              </a:rPr>
              <a:t>be</a:t>
            </a:r>
            <a:r>
              <a:rPr sz="2100" spc="42" dirty="0">
                <a:latin typeface="Calibri"/>
                <a:cs typeface="Calibri"/>
              </a:rPr>
              <a:t> </a:t>
            </a:r>
            <a:r>
              <a:rPr sz="2100" dirty="0">
                <a:latin typeface="Calibri"/>
                <a:cs typeface="Calibri"/>
              </a:rPr>
              <a:t>considered</a:t>
            </a:r>
            <a:r>
              <a:rPr sz="2100" spc="54" dirty="0">
                <a:latin typeface="Calibri"/>
                <a:cs typeface="Calibri"/>
              </a:rPr>
              <a:t> </a:t>
            </a:r>
            <a:r>
              <a:rPr sz="2100" dirty="0">
                <a:latin typeface="Calibri"/>
                <a:cs typeface="Calibri"/>
              </a:rPr>
              <a:t>as</a:t>
            </a:r>
            <a:r>
              <a:rPr sz="2100" spc="48" dirty="0">
                <a:latin typeface="Calibri"/>
                <a:cs typeface="Calibri"/>
              </a:rPr>
              <a:t> </a:t>
            </a:r>
            <a:r>
              <a:rPr sz="2100" dirty="0">
                <a:latin typeface="Calibri"/>
                <a:cs typeface="Calibri"/>
              </a:rPr>
              <a:t>prior</a:t>
            </a:r>
            <a:r>
              <a:rPr sz="2100" spc="36" dirty="0">
                <a:latin typeface="Calibri"/>
                <a:cs typeface="Calibri"/>
              </a:rPr>
              <a:t> </a:t>
            </a:r>
            <a:r>
              <a:rPr sz="2100" spc="-12" dirty="0">
                <a:latin typeface="Calibri"/>
                <a:cs typeface="Calibri"/>
              </a:rPr>
              <a:t>period </a:t>
            </a:r>
            <a:r>
              <a:rPr sz="2100" dirty="0">
                <a:latin typeface="Calibri"/>
                <a:cs typeface="Calibri"/>
              </a:rPr>
              <a:t>items.</a:t>
            </a:r>
            <a:r>
              <a:rPr sz="2100" spc="-42" dirty="0">
                <a:latin typeface="Calibri"/>
                <a:cs typeface="Calibri"/>
              </a:rPr>
              <a:t> </a:t>
            </a:r>
            <a:r>
              <a:rPr sz="2100" b="1" spc="-12" dirty="0">
                <a:latin typeface="Calibri"/>
                <a:cs typeface="Calibri"/>
              </a:rPr>
              <a:t>AS-</a:t>
            </a:r>
            <a:r>
              <a:rPr sz="2100" b="1" dirty="0">
                <a:latin typeface="Calibri"/>
                <a:cs typeface="Calibri"/>
              </a:rPr>
              <a:t>5</a:t>
            </a:r>
            <a:r>
              <a:rPr sz="2100" b="1" spc="-18" dirty="0">
                <a:latin typeface="Calibri"/>
                <a:cs typeface="Calibri"/>
              </a:rPr>
              <a:t> </a:t>
            </a:r>
            <a:r>
              <a:rPr sz="2100" b="1" dirty="0">
                <a:latin typeface="Calibri"/>
                <a:cs typeface="Calibri"/>
              </a:rPr>
              <a:t>issued</a:t>
            </a:r>
            <a:r>
              <a:rPr sz="2100" b="1" spc="-42" dirty="0">
                <a:latin typeface="Calibri"/>
                <a:cs typeface="Calibri"/>
              </a:rPr>
              <a:t> </a:t>
            </a:r>
            <a:r>
              <a:rPr sz="2100" b="1" dirty="0">
                <a:latin typeface="Calibri"/>
                <a:cs typeface="Calibri"/>
              </a:rPr>
              <a:t>by</a:t>
            </a:r>
            <a:r>
              <a:rPr sz="2100" b="1" spc="-18" dirty="0">
                <a:latin typeface="Calibri"/>
                <a:cs typeface="Calibri"/>
              </a:rPr>
              <a:t> </a:t>
            </a:r>
            <a:r>
              <a:rPr sz="2100" b="1" dirty="0">
                <a:latin typeface="Calibri"/>
                <a:cs typeface="Calibri"/>
              </a:rPr>
              <a:t>ICAI</a:t>
            </a:r>
            <a:r>
              <a:rPr sz="2100" b="1" spc="-30" dirty="0">
                <a:latin typeface="Calibri"/>
                <a:cs typeface="Calibri"/>
              </a:rPr>
              <a:t> </a:t>
            </a:r>
            <a:r>
              <a:rPr sz="2100" b="1" dirty="0">
                <a:latin typeface="Calibri"/>
                <a:cs typeface="Calibri"/>
              </a:rPr>
              <a:t>need</a:t>
            </a:r>
            <a:r>
              <a:rPr sz="2100" b="1" spc="-54" dirty="0">
                <a:latin typeface="Calibri"/>
                <a:cs typeface="Calibri"/>
              </a:rPr>
              <a:t> </a:t>
            </a:r>
            <a:r>
              <a:rPr sz="2100" b="1" dirty="0">
                <a:latin typeface="Calibri"/>
                <a:cs typeface="Calibri"/>
              </a:rPr>
              <a:t>to</a:t>
            </a:r>
            <a:r>
              <a:rPr sz="2100" b="1" spc="-36" dirty="0">
                <a:latin typeface="Calibri"/>
                <a:cs typeface="Calibri"/>
              </a:rPr>
              <a:t> </a:t>
            </a:r>
            <a:r>
              <a:rPr sz="2100" b="1" dirty="0">
                <a:latin typeface="Calibri"/>
                <a:cs typeface="Calibri"/>
              </a:rPr>
              <a:t>be</a:t>
            </a:r>
            <a:r>
              <a:rPr sz="2100" b="1" spc="-24" dirty="0">
                <a:latin typeface="Calibri"/>
                <a:cs typeface="Calibri"/>
              </a:rPr>
              <a:t> </a:t>
            </a:r>
            <a:r>
              <a:rPr sz="2100" b="1" dirty="0">
                <a:latin typeface="Calibri"/>
                <a:cs typeface="Calibri"/>
              </a:rPr>
              <a:t>considered</a:t>
            </a:r>
            <a:r>
              <a:rPr sz="2100" b="1" spc="-42" dirty="0">
                <a:latin typeface="Calibri"/>
                <a:cs typeface="Calibri"/>
              </a:rPr>
              <a:t> </a:t>
            </a:r>
            <a:r>
              <a:rPr sz="2100" b="1" dirty="0">
                <a:latin typeface="Calibri"/>
                <a:cs typeface="Calibri"/>
              </a:rPr>
              <a:t>for</a:t>
            </a:r>
            <a:r>
              <a:rPr sz="2100" b="1" spc="-24" dirty="0">
                <a:latin typeface="Calibri"/>
                <a:cs typeface="Calibri"/>
              </a:rPr>
              <a:t> </a:t>
            </a:r>
            <a:r>
              <a:rPr sz="2100" b="1" dirty="0">
                <a:latin typeface="Calibri"/>
                <a:cs typeface="Calibri"/>
              </a:rPr>
              <a:t>the</a:t>
            </a:r>
            <a:r>
              <a:rPr sz="2100" b="1" spc="-24" dirty="0">
                <a:latin typeface="Calibri"/>
                <a:cs typeface="Calibri"/>
              </a:rPr>
              <a:t> </a:t>
            </a:r>
            <a:r>
              <a:rPr sz="2100" b="1" dirty="0">
                <a:latin typeface="Calibri"/>
                <a:cs typeface="Calibri"/>
              </a:rPr>
              <a:t>purposes</a:t>
            </a:r>
            <a:r>
              <a:rPr sz="2100" b="1" spc="-30" dirty="0">
                <a:latin typeface="Calibri"/>
                <a:cs typeface="Calibri"/>
              </a:rPr>
              <a:t> </a:t>
            </a:r>
            <a:r>
              <a:rPr sz="2100" b="1" dirty="0">
                <a:latin typeface="Calibri"/>
                <a:cs typeface="Calibri"/>
              </a:rPr>
              <a:t>of</a:t>
            </a:r>
            <a:r>
              <a:rPr sz="2100" b="1" spc="-12" dirty="0">
                <a:latin typeface="Calibri"/>
                <a:cs typeface="Calibri"/>
              </a:rPr>
              <a:t> </a:t>
            </a:r>
            <a:r>
              <a:rPr sz="2100" b="1" dirty="0">
                <a:latin typeface="Calibri"/>
                <a:cs typeface="Calibri"/>
              </a:rPr>
              <a:t>this</a:t>
            </a:r>
            <a:r>
              <a:rPr sz="2100" b="1" spc="-30" dirty="0">
                <a:latin typeface="Calibri"/>
                <a:cs typeface="Calibri"/>
              </a:rPr>
              <a:t> </a:t>
            </a:r>
            <a:r>
              <a:rPr sz="2100" b="1" spc="-12" dirty="0">
                <a:latin typeface="Calibri"/>
                <a:cs typeface="Calibri"/>
              </a:rPr>
              <a:t>Clause.</a:t>
            </a:r>
            <a:endParaRPr sz="2100">
              <a:latin typeface="Calibri"/>
              <a:cs typeface="Calibri"/>
            </a:endParaRPr>
          </a:p>
          <a:p>
            <a:pPr marL="398526" marR="6096" indent="-384048" algn="just">
              <a:buSzPct val="80000"/>
              <a:buFont typeface="Wingdings"/>
              <a:buChar char=""/>
              <a:tabLst>
                <a:tab pos="398526" algn="l"/>
              </a:tabLst>
            </a:pPr>
            <a:r>
              <a:rPr sz="2100" dirty="0">
                <a:latin typeface="Calibri"/>
                <a:cs typeface="Calibri"/>
              </a:rPr>
              <a:t>Assessee</a:t>
            </a:r>
            <a:r>
              <a:rPr sz="2100" spc="516" dirty="0">
                <a:latin typeface="Calibri"/>
                <a:cs typeface="Calibri"/>
              </a:rPr>
              <a:t> </a:t>
            </a:r>
            <a:r>
              <a:rPr sz="2100" dirty="0">
                <a:latin typeface="Calibri"/>
                <a:cs typeface="Calibri"/>
              </a:rPr>
              <a:t>sustained</a:t>
            </a:r>
            <a:r>
              <a:rPr sz="2100" spc="521" dirty="0">
                <a:latin typeface="Calibri"/>
                <a:cs typeface="Calibri"/>
              </a:rPr>
              <a:t> </a:t>
            </a:r>
            <a:r>
              <a:rPr sz="2100" dirty="0">
                <a:latin typeface="Calibri"/>
                <a:cs typeface="Calibri"/>
              </a:rPr>
              <a:t>loss</a:t>
            </a:r>
            <a:r>
              <a:rPr sz="2100" spc="516" dirty="0">
                <a:latin typeface="Calibri"/>
                <a:cs typeface="Calibri"/>
              </a:rPr>
              <a:t> </a:t>
            </a:r>
            <a:r>
              <a:rPr sz="2100" dirty="0">
                <a:latin typeface="Calibri"/>
                <a:cs typeface="Calibri"/>
              </a:rPr>
              <a:t>due</a:t>
            </a:r>
            <a:r>
              <a:rPr sz="2100" spc="521" dirty="0">
                <a:latin typeface="Calibri"/>
                <a:cs typeface="Calibri"/>
              </a:rPr>
              <a:t> </a:t>
            </a:r>
            <a:r>
              <a:rPr sz="2100" dirty="0">
                <a:latin typeface="Calibri"/>
                <a:cs typeface="Calibri"/>
              </a:rPr>
              <a:t>to</a:t>
            </a:r>
            <a:r>
              <a:rPr sz="2100" spc="516" dirty="0">
                <a:latin typeface="Calibri"/>
                <a:cs typeface="Calibri"/>
              </a:rPr>
              <a:t> </a:t>
            </a:r>
            <a:r>
              <a:rPr sz="2100" dirty="0">
                <a:latin typeface="Calibri"/>
                <a:cs typeface="Calibri"/>
              </a:rPr>
              <a:t>theft</a:t>
            </a:r>
            <a:r>
              <a:rPr sz="2100" spc="516" dirty="0">
                <a:latin typeface="Calibri"/>
                <a:cs typeface="Calibri"/>
              </a:rPr>
              <a:t> </a:t>
            </a:r>
            <a:r>
              <a:rPr sz="2100" dirty="0">
                <a:latin typeface="Calibri"/>
                <a:cs typeface="Calibri"/>
              </a:rPr>
              <a:t>in</a:t>
            </a:r>
            <a:r>
              <a:rPr sz="2100" spc="521" dirty="0">
                <a:latin typeface="Calibri"/>
                <a:cs typeface="Calibri"/>
              </a:rPr>
              <a:t> </a:t>
            </a:r>
            <a:r>
              <a:rPr sz="2100" dirty="0">
                <a:latin typeface="Calibri"/>
                <a:cs typeface="Calibri"/>
              </a:rPr>
              <a:t>one</a:t>
            </a:r>
            <a:r>
              <a:rPr sz="2100" spc="491" dirty="0">
                <a:latin typeface="Calibri"/>
                <a:cs typeface="Calibri"/>
              </a:rPr>
              <a:t> </a:t>
            </a:r>
            <a:r>
              <a:rPr sz="2100" dirty="0">
                <a:latin typeface="Calibri"/>
                <a:cs typeface="Calibri"/>
              </a:rPr>
              <a:t>year,</a:t>
            </a:r>
            <a:r>
              <a:rPr sz="2100" spc="510" dirty="0">
                <a:latin typeface="Calibri"/>
                <a:cs typeface="Calibri"/>
              </a:rPr>
              <a:t> </a:t>
            </a:r>
            <a:r>
              <a:rPr sz="2100" dirty="0">
                <a:latin typeface="Calibri"/>
                <a:cs typeface="Calibri"/>
              </a:rPr>
              <a:t>but</a:t>
            </a:r>
            <a:r>
              <a:rPr sz="2100" spc="516" dirty="0">
                <a:latin typeface="Calibri"/>
                <a:cs typeface="Calibri"/>
              </a:rPr>
              <a:t> </a:t>
            </a:r>
            <a:r>
              <a:rPr sz="2100" dirty="0">
                <a:latin typeface="Calibri"/>
                <a:cs typeface="Calibri"/>
              </a:rPr>
              <a:t>became</a:t>
            </a:r>
            <a:r>
              <a:rPr sz="2100" spc="521" dirty="0">
                <a:latin typeface="Calibri"/>
                <a:cs typeface="Calibri"/>
              </a:rPr>
              <a:t> </a:t>
            </a:r>
            <a:r>
              <a:rPr sz="2100" dirty="0">
                <a:latin typeface="Calibri"/>
                <a:cs typeface="Calibri"/>
              </a:rPr>
              <a:t>finally</a:t>
            </a:r>
            <a:r>
              <a:rPr sz="2100" spc="504" dirty="0">
                <a:latin typeface="Calibri"/>
                <a:cs typeface="Calibri"/>
              </a:rPr>
              <a:t> </a:t>
            </a:r>
            <a:r>
              <a:rPr sz="2100" dirty="0">
                <a:latin typeface="Calibri"/>
                <a:cs typeface="Calibri"/>
              </a:rPr>
              <a:t>irrecoverable</a:t>
            </a:r>
            <a:r>
              <a:rPr sz="2100" spc="504" dirty="0">
                <a:latin typeface="Calibri"/>
                <a:cs typeface="Calibri"/>
              </a:rPr>
              <a:t> </a:t>
            </a:r>
            <a:r>
              <a:rPr sz="2100" spc="-30" dirty="0">
                <a:latin typeface="Calibri"/>
                <a:cs typeface="Calibri"/>
              </a:rPr>
              <a:t>in </a:t>
            </a:r>
            <a:r>
              <a:rPr sz="2100" dirty="0">
                <a:latin typeface="Calibri"/>
                <a:cs typeface="Calibri"/>
              </a:rPr>
              <a:t>subsequent</a:t>
            </a:r>
            <a:r>
              <a:rPr sz="2100" spc="84" dirty="0">
                <a:latin typeface="Calibri"/>
                <a:cs typeface="Calibri"/>
              </a:rPr>
              <a:t> </a:t>
            </a:r>
            <a:r>
              <a:rPr sz="2100" dirty="0">
                <a:latin typeface="Calibri"/>
                <a:cs typeface="Calibri"/>
              </a:rPr>
              <a:t>year.</a:t>
            </a:r>
            <a:r>
              <a:rPr sz="2100" spc="90" dirty="0">
                <a:latin typeface="Calibri"/>
                <a:cs typeface="Calibri"/>
              </a:rPr>
              <a:t> </a:t>
            </a:r>
            <a:r>
              <a:rPr sz="2100" dirty="0">
                <a:latin typeface="Calibri"/>
                <a:cs typeface="Calibri"/>
              </a:rPr>
              <a:t>Held</a:t>
            </a:r>
            <a:r>
              <a:rPr sz="2100" spc="84" dirty="0">
                <a:latin typeface="Calibri"/>
                <a:cs typeface="Calibri"/>
              </a:rPr>
              <a:t> </a:t>
            </a:r>
            <a:r>
              <a:rPr sz="2100" dirty="0">
                <a:latin typeface="Calibri"/>
                <a:cs typeface="Calibri"/>
              </a:rPr>
              <a:t>it</a:t>
            </a:r>
            <a:r>
              <a:rPr sz="2100" spc="78" dirty="0">
                <a:latin typeface="Calibri"/>
                <a:cs typeface="Calibri"/>
              </a:rPr>
              <a:t> </a:t>
            </a:r>
            <a:r>
              <a:rPr sz="2100" dirty="0">
                <a:latin typeface="Calibri"/>
                <a:cs typeface="Calibri"/>
              </a:rPr>
              <a:t>was</a:t>
            </a:r>
            <a:r>
              <a:rPr sz="2100" spc="90" dirty="0">
                <a:latin typeface="Calibri"/>
                <a:cs typeface="Calibri"/>
              </a:rPr>
              <a:t> </a:t>
            </a:r>
            <a:r>
              <a:rPr sz="2100" dirty="0">
                <a:latin typeface="Calibri"/>
                <a:cs typeface="Calibri"/>
              </a:rPr>
              <a:t>allowable</a:t>
            </a:r>
            <a:r>
              <a:rPr sz="2100" spc="84" dirty="0">
                <a:latin typeface="Calibri"/>
                <a:cs typeface="Calibri"/>
              </a:rPr>
              <a:t> </a:t>
            </a:r>
            <a:r>
              <a:rPr sz="2100" dirty="0">
                <a:latin typeface="Calibri"/>
                <a:cs typeface="Calibri"/>
              </a:rPr>
              <a:t>in</a:t>
            </a:r>
            <a:r>
              <a:rPr sz="2100" spc="84" dirty="0">
                <a:latin typeface="Calibri"/>
                <a:cs typeface="Calibri"/>
              </a:rPr>
              <a:t> </a:t>
            </a:r>
            <a:r>
              <a:rPr sz="2100" dirty="0">
                <a:latin typeface="Calibri"/>
                <a:cs typeface="Calibri"/>
              </a:rPr>
              <a:t>the</a:t>
            </a:r>
            <a:r>
              <a:rPr sz="2100" spc="84" dirty="0">
                <a:latin typeface="Calibri"/>
                <a:cs typeface="Calibri"/>
              </a:rPr>
              <a:t> </a:t>
            </a:r>
            <a:r>
              <a:rPr sz="2100" dirty="0">
                <a:latin typeface="Calibri"/>
                <a:cs typeface="Calibri"/>
              </a:rPr>
              <a:t>year</a:t>
            </a:r>
            <a:r>
              <a:rPr sz="2100" spc="78" dirty="0">
                <a:latin typeface="Calibri"/>
                <a:cs typeface="Calibri"/>
              </a:rPr>
              <a:t> </a:t>
            </a:r>
            <a:r>
              <a:rPr sz="2100" dirty="0">
                <a:latin typeface="Calibri"/>
                <a:cs typeface="Calibri"/>
              </a:rPr>
              <a:t>in</a:t>
            </a:r>
            <a:r>
              <a:rPr sz="2100" spc="78" dirty="0">
                <a:latin typeface="Calibri"/>
                <a:cs typeface="Calibri"/>
              </a:rPr>
              <a:t> </a:t>
            </a:r>
            <a:r>
              <a:rPr sz="2100" dirty="0">
                <a:latin typeface="Calibri"/>
                <a:cs typeface="Calibri"/>
              </a:rPr>
              <a:t>which</a:t>
            </a:r>
            <a:r>
              <a:rPr sz="2100" spc="84" dirty="0">
                <a:latin typeface="Calibri"/>
                <a:cs typeface="Calibri"/>
              </a:rPr>
              <a:t> </a:t>
            </a:r>
            <a:r>
              <a:rPr sz="2100" dirty="0">
                <a:latin typeface="Calibri"/>
                <a:cs typeface="Calibri"/>
              </a:rPr>
              <a:t>loss</a:t>
            </a:r>
            <a:r>
              <a:rPr sz="2100" spc="90" dirty="0">
                <a:latin typeface="Calibri"/>
                <a:cs typeface="Calibri"/>
              </a:rPr>
              <a:t> </a:t>
            </a:r>
            <a:r>
              <a:rPr sz="2100" dirty="0">
                <a:latin typeface="Calibri"/>
                <a:cs typeface="Calibri"/>
              </a:rPr>
              <a:t>became</a:t>
            </a:r>
            <a:r>
              <a:rPr sz="2100" spc="84" dirty="0">
                <a:latin typeface="Calibri"/>
                <a:cs typeface="Calibri"/>
              </a:rPr>
              <a:t> </a:t>
            </a:r>
            <a:r>
              <a:rPr sz="2100" dirty="0">
                <a:latin typeface="Calibri"/>
                <a:cs typeface="Calibri"/>
              </a:rPr>
              <a:t>irrecoverable.</a:t>
            </a:r>
            <a:r>
              <a:rPr sz="2100" spc="78" dirty="0">
                <a:latin typeface="Calibri"/>
                <a:cs typeface="Calibri"/>
              </a:rPr>
              <a:t> </a:t>
            </a:r>
            <a:r>
              <a:rPr sz="2100" b="1" u="sng" spc="-30" dirty="0">
                <a:uFill>
                  <a:solidFill>
                    <a:srgbClr val="000000"/>
                  </a:solidFill>
                </a:uFill>
                <a:latin typeface="Calibri"/>
                <a:cs typeface="Calibri"/>
              </a:rPr>
              <a:t>CIT</a:t>
            </a:r>
            <a:r>
              <a:rPr sz="2100" b="1" spc="-30" dirty="0">
                <a:latin typeface="Calibri"/>
                <a:cs typeface="Calibri"/>
              </a:rPr>
              <a:t> </a:t>
            </a:r>
            <a:r>
              <a:rPr sz="2100" b="1" u="sng" dirty="0">
                <a:uFill>
                  <a:solidFill>
                    <a:srgbClr val="000000"/>
                  </a:solidFill>
                </a:uFill>
                <a:latin typeface="Calibri"/>
                <a:cs typeface="Calibri"/>
              </a:rPr>
              <a:t>vs</a:t>
            </a:r>
            <a:r>
              <a:rPr sz="2100" b="1" u="sng" spc="-24" dirty="0">
                <a:uFill>
                  <a:solidFill>
                    <a:srgbClr val="000000"/>
                  </a:solidFill>
                </a:uFill>
                <a:latin typeface="Calibri"/>
                <a:cs typeface="Calibri"/>
              </a:rPr>
              <a:t> </a:t>
            </a:r>
            <a:r>
              <a:rPr sz="2100" b="1" u="sng" dirty="0">
                <a:uFill>
                  <a:solidFill>
                    <a:srgbClr val="000000"/>
                  </a:solidFill>
                </a:uFill>
                <a:latin typeface="Calibri"/>
                <a:cs typeface="Calibri"/>
              </a:rPr>
              <a:t>Durga</a:t>
            </a:r>
            <a:r>
              <a:rPr sz="2100" b="1" u="sng" spc="-24" dirty="0">
                <a:uFill>
                  <a:solidFill>
                    <a:srgbClr val="000000"/>
                  </a:solidFill>
                </a:uFill>
                <a:latin typeface="Calibri"/>
                <a:cs typeface="Calibri"/>
              </a:rPr>
              <a:t> </a:t>
            </a:r>
            <a:r>
              <a:rPr sz="2100" b="1" u="sng" spc="-12" dirty="0">
                <a:uFill>
                  <a:solidFill>
                    <a:srgbClr val="000000"/>
                  </a:solidFill>
                </a:uFill>
                <a:latin typeface="Calibri"/>
                <a:cs typeface="Calibri"/>
              </a:rPr>
              <a:t>Jewelers</a:t>
            </a:r>
            <a:r>
              <a:rPr sz="2100" b="1" u="sng" spc="-54" dirty="0">
                <a:uFill>
                  <a:solidFill>
                    <a:srgbClr val="000000"/>
                  </a:solidFill>
                </a:uFill>
                <a:latin typeface="Calibri"/>
                <a:cs typeface="Calibri"/>
              </a:rPr>
              <a:t> </a:t>
            </a:r>
            <a:r>
              <a:rPr sz="2100" b="1" u="sng" dirty="0">
                <a:uFill>
                  <a:solidFill>
                    <a:srgbClr val="000000"/>
                  </a:solidFill>
                </a:uFill>
                <a:latin typeface="Calibri"/>
                <a:cs typeface="Calibri"/>
              </a:rPr>
              <a:t>172</a:t>
            </a:r>
            <a:r>
              <a:rPr sz="2100" b="1" u="sng" spc="-18" dirty="0">
                <a:uFill>
                  <a:solidFill>
                    <a:srgbClr val="000000"/>
                  </a:solidFill>
                </a:uFill>
                <a:latin typeface="Calibri"/>
                <a:cs typeface="Calibri"/>
              </a:rPr>
              <a:t> </a:t>
            </a:r>
            <a:r>
              <a:rPr sz="2100" b="1" u="sng" dirty="0">
                <a:uFill>
                  <a:solidFill>
                    <a:srgbClr val="000000"/>
                  </a:solidFill>
                </a:uFill>
                <a:latin typeface="Calibri"/>
                <a:cs typeface="Calibri"/>
              </a:rPr>
              <a:t>ITR</a:t>
            </a:r>
            <a:r>
              <a:rPr sz="2100" b="1" u="sng" spc="-24" dirty="0">
                <a:uFill>
                  <a:solidFill>
                    <a:srgbClr val="000000"/>
                  </a:solidFill>
                </a:uFill>
                <a:latin typeface="Calibri"/>
                <a:cs typeface="Calibri"/>
              </a:rPr>
              <a:t> </a:t>
            </a:r>
            <a:r>
              <a:rPr sz="2100" b="1" u="sng" dirty="0">
                <a:uFill>
                  <a:solidFill>
                    <a:srgbClr val="000000"/>
                  </a:solidFill>
                </a:uFill>
                <a:latin typeface="Calibri"/>
                <a:cs typeface="Calibri"/>
              </a:rPr>
              <a:t>134</a:t>
            </a:r>
            <a:r>
              <a:rPr sz="2100" b="1" u="sng" spc="-6" dirty="0">
                <a:uFill>
                  <a:solidFill>
                    <a:srgbClr val="000000"/>
                  </a:solidFill>
                </a:uFill>
                <a:latin typeface="Calibri"/>
                <a:cs typeface="Calibri"/>
              </a:rPr>
              <a:t> </a:t>
            </a:r>
            <a:r>
              <a:rPr sz="2100" b="1" u="sng" spc="-24" dirty="0">
                <a:uFill>
                  <a:solidFill>
                    <a:srgbClr val="000000"/>
                  </a:solidFill>
                </a:uFill>
                <a:latin typeface="Calibri"/>
                <a:cs typeface="Calibri"/>
              </a:rPr>
              <a:t>(M.P)</a:t>
            </a:r>
            <a:endParaRPr sz="2100">
              <a:latin typeface="Calibri"/>
              <a:cs typeface="Calibri"/>
            </a:endParaRPr>
          </a:p>
          <a:p>
            <a:pPr marL="398526" marR="7620" indent="-384048" algn="just">
              <a:buSzPct val="80000"/>
              <a:buFont typeface="Wingdings"/>
              <a:buChar char=""/>
              <a:tabLst>
                <a:tab pos="398526" algn="l"/>
              </a:tabLst>
            </a:pPr>
            <a:r>
              <a:rPr sz="2100" dirty="0">
                <a:latin typeface="Calibri"/>
                <a:cs typeface="Calibri"/>
              </a:rPr>
              <a:t>Expenditure</a:t>
            </a:r>
            <a:r>
              <a:rPr sz="2100" spc="210" dirty="0">
                <a:latin typeface="Calibri"/>
                <a:cs typeface="Calibri"/>
              </a:rPr>
              <a:t> </a:t>
            </a:r>
            <a:r>
              <a:rPr sz="2100" dirty="0">
                <a:latin typeface="Calibri"/>
                <a:cs typeface="Calibri"/>
              </a:rPr>
              <a:t>of</a:t>
            </a:r>
            <a:r>
              <a:rPr sz="2100" spc="210" dirty="0">
                <a:latin typeface="Calibri"/>
                <a:cs typeface="Calibri"/>
              </a:rPr>
              <a:t> </a:t>
            </a:r>
            <a:r>
              <a:rPr sz="2100" dirty="0">
                <a:latin typeface="Calibri"/>
                <a:cs typeface="Calibri"/>
              </a:rPr>
              <a:t>the</a:t>
            </a:r>
            <a:r>
              <a:rPr sz="2100" spc="210" dirty="0">
                <a:latin typeface="Calibri"/>
                <a:cs typeface="Calibri"/>
              </a:rPr>
              <a:t> </a:t>
            </a:r>
            <a:r>
              <a:rPr sz="2100" dirty="0">
                <a:latin typeface="Calibri"/>
                <a:cs typeface="Calibri"/>
              </a:rPr>
              <a:t>earlier</a:t>
            </a:r>
            <a:r>
              <a:rPr sz="2100" spc="204" dirty="0">
                <a:latin typeface="Calibri"/>
                <a:cs typeface="Calibri"/>
              </a:rPr>
              <a:t> </a:t>
            </a:r>
            <a:r>
              <a:rPr sz="2100" dirty="0">
                <a:latin typeface="Calibri"/>
                <a:cs typeface="Calibri"/>
              </a:rPr>
              <a:t>years</a:t>
            </a:r>
            <a:r>
              <a:rPr sz="2100" spc="204" dirty="0">
                <a:latin typeface="Calibri"/>
                <a:cs typeface="Calibri"/>
              </a:rPr>
              <a:t> </a:t>
            </a:r>
            <a:r>
              <a:rPr sz="2100" dirty="0">
                <a:latin typeface="Calibri"/>
                <a:cs typeface="Calibri"/>
              </a:rPr>
              <a:t>means</a:t>
            </a:r>
            <a:r>
              <a:rPr sz="2100" spc="210" dirty="0">
                <a:latin typeface="Calibri"/>
                <a:cs typeface="Calibri"/>
              </a:rPr>
              <a:t> </a:t>
            </a:r>
            <a:r>
              <a:rPr sz="2100" dirty="0">
                <a:latin typeface="Calibri"/>
                <a:cs typeface="Calibri"/>
              </a:rPr>
              <a:t>expenditure</a:t>
            </a:r>
            <a:r>
              <a:rPr sz="2100" spc="210" dirty="0">
                <a:latin typeface="Calibri"/>
                <a:cs typeface="Calibri"/>
              </a:rPr>
              <a:t> </a:t>
            </a:r>
            <a:r>
              <a:rPr sz="2100" dirty="0">
                <a:latin typeface="Calibri"/>
                <a:cs typeface="Calibri"/>
              </a:rPr>
              <a:t>which</a:t>
            </a:r>
            <a:r>
              <a:rPr sz="2100" spc="216" dirty="0">
                <a:latin typeface="Calibri"/>
                <a:cs typeface="Calibri"/>
              </a:rPr>
              <a:t> </a:t>
            </a:r>
            <a:r>
              <a:rPr sz="2100" dirty="0">
                <a:latin typeface="Calibri"/>
                <a:cs typeface="Calibri"/>
              </a:rPr>
              <a:t>arose</a:t>
            </a:r>
            <a:r>
              <a:rPr sz="2100" spc="210" dirty="0">
                <a:latin typeface="Calibri"/>
                <a:cs typeface="Calibri"/>
              </a:rPr>
              <a:t> </a:t>
            </a:r>
            <a:r>
              <a:rPr sz="2100" dirty="0">
                <a:latin typeface="Calibri"/>
                <a:cs typeface="Calibri"/>
              </a:rPr>
              <a:t>or</a:t>
            </a:r>
            <a:r>
              <a:rPr sz="2100" spc="210" dirty="0">
                <a:latin typeface="Calibri"/>
                <a:cs typeface="Calibri"/>
              </a:rPr>
              <a:t> </a:t>
            </a:r>
            <a:r>
              <a:rPr sz="2100" dirty="0">
                <a:latin typeface="Calibri"/>
                <a:cs typeface="Calibri"/>
              </a:rPr>
              <a:t>which</a:t>
            </a:r>
            <a:r>
              <a:rPr sz="2100" spc="210" dirty="0">
                <a:latin typeface="Calibri"/>
                <a:cs typeface="Calibri"/>
              </a:rPr>
              <a:t> </a:t>
            </a:r>
            <a:r>
              <a:rPr sz="2100" dirty="0">
                <a:latin typeface="Calibri"/>
                <a:cs typeface="Calibri"/>
              </a:rPr>
              <a:t>accrued</a:t>
            </a:r>
            <a:r>
              <a:rPr sz="2100" spc="210" dirty="0">
                <a:latin typeface="Calibri"/>
                <a:cs typeface="Calibri"/>
              </a:rPr>
              <a:t> </a:t>
            </a:r>
            <a:r>
              <a:rPr sz="2100" dirty="0">
                <a:latin typeface="Calibri"/>
                <a:cs typeface="Calibri"/>
              </a:rPr>
              <a:t>in</a:t>
            </a:r>
            <a:r>
              <a:rPr sz="2100" spc="204" dirty="0">
                <a:latin typeface="Calibri"/>
                <a:cs typeface="Calibri"/>
              </a:rPr>
              <a:t> </a:t>
            </a:r>
            <a:r>
              <a:rPr sz="2100" spc="-30" dirty="0">
                <a:latin typeface="Calibri"/>
                <a:cs typeface="Calibri"/>
              </a:rPr>
              <a:t>any </a:t>
            </a:r>
            <a:r>
              <a:rPr sz="2100" dirty="0">
                <a:latin typeface="Calibri"/>
                <a:cs typeface="Calibri"/>
              </a:rPr>
              <a:t>earlier</a:t>
            </a:r>
            <a:r>
              <a:rPr sz="2100" spc="-18" dirty="0">
                <a:latin typeface="Calibri"/>
                <a:cs typeface="Calibri"/>
              </a:rPr>
              <a:t> </a:t>
            </a:r>
            <a:r>
              <a:rPr sz="2100" dirty="0">
                <a:latin typeface="Calibri"/>
                <a:cs typeface="Calibri"/>
              </a:rPr>
              <a:t>year</a:t>
            </a:r>
            <a:r>
              <a:rPr sz="2100" spc="-18" dirty="0">
                <a:latin typeface="Calibri"/>
                <a:cs typeface="Calibri"/>
              </a:rPr>
              <a:t> </a:t>
            </a:r>
            <a:r>
              <a:rPr sz="2100" dirty="0">
                <a:latin typeface="Calibri"/>
                <a:cs typeface="Calibri"/>
              </a:rPr>
              <a:t>and</a:t>
            </a:r>
            <a:r>
              <a:rPr sz="2100" spc="-18" dirty="0">
                <a:latin typeface="Calibri"/>
                <a:cs typeface="Calibri"/>
              </a:rPr>
              <a:t> </a:t>
            </a:r>
            <a:r>
              <a:rPr sz="2100" dirty="0">
                <a:latin typeface="Calibri"/>
                <a:cs typeface="Calibri"/>
              </a:rPr>
              <a:t>excludes</a:t>
            </a:r>
            <a:r>
              <a:rPr sz="2100" spc="-12" dirty="0">
                <a:latin typeface="Calibri"/>
                <a:cs typeface="Calibri"/>
              </a:rPr>
              <a:t> </a:t>
            </a:r>
            <a:r>
              <a:rPr sz="2100" dirty="0">
                <a:latin typeface="Calibri"/>
                <a:cs typeface="Calibri"/>
              </a:rPr>
              <a:t>any</a:t>
            </a:r>
            <a:r>
              <a:rPr sz="2100" spc="-24" dirty="0">
                <a:latin typeface="Calibri"/>
                <a:cs typeface="Calibri"/>
              </a:rPr>
              <a:t> </a:t>
            </a:r>
            <a:r>
              <a:rPr sz="2100" spc="-12" dirty="0">
                <a:latin typeface="Calibri"/>
                <a:cs typeface="Calibri"/>
              </a:rPr>
              <a:t>expenditure </a:t>
            </a:r>
            <a:r>
              <a:rPr sz="2100" dirty="0">
                <a:latin typeface="Calibri"/>
                <a:cs typeface="Calibri"/>
              </a:rPr>
              <a:t>of</a:t>
            </a:r>
            <a:r>
              <a:rPr sz="2100" spc="-12" dirty="0">
                <a:latin typeface="Calibri"/>
                <a:cs typeface="Calibri"/>
              </a:rPr>
              <a:t> </a:t>
            </a:r>
            <a:r>
              <a:rPr sz="2100" dirty="0">
                <a:latin typeface="Calibri"/>
                <a:cs typeface="Calibri"/>
              </a:rPr>
              <a:t>an</a:t>
            </a:r>
            <a:r>
              <a:rPr sz="2100" spc="-6" dirty="0">
                <a:latin typeface="Calibri"/>
                <a:cs typeface="Calibri"/>
              </a:rPr>
              <a:t> </a:t>
            </a:r>
            <a:r>
              <a:rPr sz="2100" dirty="0">
                <a:latin typeface="Calibri"/>
                <a:cs typeface="Calibri"/>
              </a:rPr>
              <a:t>earlier</a:t>
            </a:r>
            <a:r>
              <a:rPr sz="2100" spc="-18" dirty="0">
                <a:latin typeface="Calibri"/>
                <a:cs typeface="Calibri"/>
              </a:rPr>
              <a:t> </a:t>
            </a:r>
            <a:r>
              <a:rPr sz="2100" dirty="0">
                <a:latin typeface="Calibri"/>
                <a:cs typeface="Calibri"/>
              </a:rPr>
              <a:t>year</a:t>
            </a:r>
            <a:r>
              <a:rPr sz="2100" spc="-18" dirty="0">
                <a:latin typeface="Calibri"/>
                <a:cs typeface="Calibri"/>
              </a:rPr>
              <a:t> </a:t>
            </a:r>
            <a:r>
              <a:rPr sz="2100" dirty="0">
                <a:latin typeface="Calibri"/>
                <a:cs typeface="Calibri"/>
              </a:rPr>
              <a:t>for</a:t>
            </a:r>
            <a:r>
              <a:rPr sz="2100" spc="-18" dirty="0">
                <a:latin typeface="Calibri"/>
                <a:cs typeface="Calibri"/>
              </a:rPr>
              <a:t> </a:t>
            </a:r>
            <a:r>
              <a:rPr sz="2100" dirty="0">
                <a:latin typeface="Calibri"/>
                <a:cs typeface="Calibri"/>
              </a:rPr>
              <a:t>which</a:t>
            </a:r>
            <a:r>
              <a:rPr sz="2100" spc="-12" dirty="0">
                <a:latin typeface="Calibri"/>
                <a:cs typeface="Calibri"/>
              </a:rPr>
              <a:t> </a:t>
            </a:r>
            <a:r>
              <a:rPr sz="2100" dirty="0">
                <a:latin typeface="Calibri"/>
                <a:cs typeface="Calibri"/>
              </a:rPr>
              <a:t>the</a:t>
            </a:r>
            <a:r>
              <a:rPr sz="2100" spc="-18" dirty="0">
                <a:latin typeface="Calibri"/>
                <a:cs typeface="Calibri"/>
              </a:rPr>
              <a:t> </a:t>
            </a:r>
            <a:r>
              <a:rPr sz="2100" dirty="0">
                <a:latin typeface="Calibri"/>
                <a:cs typeface="Calibri"/>
              </a:rPr>
              <a:t>liability</a:t>
            </a:r>
            <a:r>
              <a:rPr sz="2100" spc="-36" dirty="0">
                <a:latin typeface="Calibri"/>
                <a:cs typeface="Calibri"/>
              </a:rPr>
              <a:t> </a:t>
            </a:r>
            <a:r>
              <a:rPr sz="2100" dirty="0">
                <a:latin typeface="Calibri"/>
                <a:cs typeface="Calibri"/>
              </a:rPr>
              <a:t>to</a:t>
            </a:r>
            <a:r>
              <a:rPr sz="2100" spc="-18" dirty="0">
                <a:latin typeface="Calibri"/>
                <a:cs typeface="Calibri"/>
              </a:rPr>
              <a:t> </a:t>
            </a:r>
            <a:r>
              <a:rPr sz="2100" dirty="0">
                <a:latin typeface="Calibri"/>
                <a:cs typeface="Calibri"/>
              </a:rPr>
              <a:t>pay</a:t>
            </a:r>
            <a:r>
              <a:rPr sz="2100" spc="-24" dirty="0">
                <a:latin typeface="Calibri"/>
                <a:cs typeface="Calibri"/>
              </a:rPr>
              <a:t> </a:t>
            </a:r>
            <a:r>
              <a:rPr sz="2100" spc="-30" dirty="0">
                <a:latin typeface="Calibri"/>
                <a:cs typeface="Calibri"/>
              </a:rPr>
              <a:t>has </a:t>
            </a:r>
            <a:r>
              <a:rPr sz="2100" spc="-12" dirty="0">
                <a:latin typeface="Calibri"/>
                <a:cs typeface="Calibri"/>
              </a:rPr>
              <a:t>crystallized</a:t>
            </a:r>
            <a:r>
              <a:rPr sz="2100" spc="-78" dirty="0">
                <a:latin typeface="Calibri"/>
                <a:cs typeface="Calibri"/>
              </a:rPr>
              <a:t> </a:t>
            </a:r>
            <a:r>
              <a:rPr sz="2100" dirty="0">
                <a:latin typeface="Calibri"/>
                <a:cs typeface="Calibri"/>
              </a:rPr>
              <a:t>during</a:t>
            </a:r>
            <a:r>
              <a:rPr sz="2100" spc="-36" dirty="0">
                <a:latin typeface="Calibri"/>
                <a:cs typeface="Calibri"/>
              </a:rPr>
              <a:t> </a:t>
            </a:r>
            <a:r>
              <a:rPr sz="2100" dirty="0">
                <a:latin typeface="Calibri"/>
                <a:cs typeface="Calibri"/>
              </a:rPr>
              <a:t>the</a:t>
            </a:r>
            <a:r>
              <a:rPr sz="2100" spc="-36" dirty="0">
                <a:latin typeface="Calibri"/>
                <a:cs typeface="Calibri"/>
              </a:rPr>
              <a:t> year.</a:t>
            </a:r>
            <a:r>
              <a:rPr sz="2100" spc="-30" dirty="0">
                <a:latin typeface="Calibri"/>
                <a:cs typeface="Calibri"/>
              </a:rPr>
              <a:t> </a:t>
            </a:r>
            <a:r>
              <a:rPr sz="2100" b="1" u="sng" dirty="0">
                <a:uFill>
                  <a:solidFill>
                    <a:srgbClr val="000000"/>
                  </a:solidFill>
                </a:uFill>
                <a:latin typeface="Calibri"/>
                <a:cs typeface="Calibri"/>
              </a:rPr>
              <a:t>3i</a:t>
            </a:r>
            <a:r>
              <a:rPr sz="2100" b="1" u="sng" spc="-36" dirty="0">
                <a:uFill>
                  <a:solidFill>
                    <a:srgbClr val="000000"/>
                  </a:solidFill>
                </a:uFill>
                <a:latin typeface="Calibri"/>
                <a:cs typeface="Calibri"/>
              </a:rPr>
              <a:t> </a:t>
            </a:r>
            <a:r>
              <a:rPr sz="2100" b="1" u="sng" dirty="0">
                <a:uFill>
                  <a:solidFill>
                    <a:srgbClr val="000000"/>
                  </a:solidFill>
                </a:uFill>
                <a:latin typeface="Calibri"/>
                <a:cs typeface="Calibri"/>
              </a:rPr>
              <a:t>Infotech</a:t>
            </a:r>
            <a:r>
              <a:rPr sz="2100" b="1" u="sng" spc="-42" dirty="0">
                <a:uFill>
                  <a:solidFill>
                    <a:srgbClr val="000000"/>
                  </a:solidFill>
                </a:uFill>
                <a:latin typeface="Calibri"/>
                <a:cs typeface="Calibri"/>
              </a:rPr>
              <a:t> </a:t>
            </a:r>
            <a:r>
              <a:rPr sz="2100" b="1" u="sng" dirty="0">
                <a:uFill>
                  <a:solidFill>
                    <a:srgbClr val="000000"/>
                  </a:solidFill>
                </a:uFill>
                <a:latin typeface="Calibri"/>
                <a:cs typeface="Calibri"/>
              </a:rPr>
              <a:t>Limited,</a:t>
            </a:r>
            <a:r>
              <a:rPr sz="2100" b="1" u="sng" spc="-48" dirty="0">
                <a:uFill>
                  <a:solidFill>
                    <a:srgbClr val="000000"/>
                  </a:solidFill>
                </a:uFill>
                <a:latin typeface="Calibri"/>
                <a:cs typeface="Calibri"/>
              </a:rPr>
              <a:t> </a:t>
            </a:r>
            <a:r>
              <a:rPr sz="2100" b="1" u="sng" spc="-24" dirty="0">
                <a:uFill>
                  <a:solidFill>
                    <a:srgbClr val="000000"/>
                  </a:solidFill>
                </a:uFill>
                <a:latin typeface="Calibri"/>
                <a:cs typeface="Calibri"/>
              </a:rPr>
              <a:t>Vs.</a:t>
            </a:r>
            <a:r>
              <a:rPr sz="2100" b="1" u="sng" spc="-60" dirty="0">
                <a:uFill>
                  <a:solidFill>
                    <a:srgbClr val="000000"/>
                  </a:solidFill>
                </a:uFill>
                <a:latin typeface="Calibri"/>
                <a:cs typeface="Calibri"/>
              </a:rPr>
              <a:t> </a:t>
            </a:r>
            <a:r>
              <a:rPr sz="2100" b="1" u="sng" dirty="0">
                <a:uFill>
                  <a:solidFill>
                    <a:srgbClr val="000000"/>
                  </a:solidFill>
                </a:uFill>
                <a:latin typeface="Calibri"/>
                <a:cs typeface="Calibri"/>
              </a:rPr>
              <a:t>Assistant</a:t>
            </a:r>
            <a:r>
              <a:rPr sz="2100" b="1" u="sng" spc="-18" dirty="0">
                <a:uFill>
                  <a:solidFill>
                    <a:srgbClr val="000000"/>
                  </a:solidFill>
                </a:uFill>
                <a:latin typeface="Calibri"/>
                <a:cs typeface="Calibri"/>
              </a:rPr>
              <a:t> </a:t>
            </a:r>
            <a:r>
              <a:rPr sz="2100" b="1" u="sng" dirty="0">
                <a:uFill>
                  <a:solidFill>
                    <a:srgbClr val="000000"/>
                  </a:solidFill>
                </a:uFill>
                <a:latin typeface="Calibri"/>
                <a:cs typeface="Calibri"/>
              </a:rPr>
              <a:t>CIT</a:t>
            </a:r>
            <a:r>
              <a:rPr sz="2100" b="1" u="sng" spc="-42" dirty="0">
                <a:uFill>
                  <a:solidFill>
                    <a:srgbClr val="000000"/>
                  </a:solidFill>
                </a:uFill>
                <a:latin typeface="Calibri"/>
                <a:cs typeface="Calibri"/>
              </a:rPr>
              <a:t> </a:t>
            </a:r>
            <a:r>
              <a:rPr sz="2100" b="1" u="sng" dirty="0">
                <a:uFill>
                  <a:solidFill>
                    <a:srgbClr val="000000"/>
                  </a:solidFill>
                </a:uFill>
                <a:latin typeface="Calibri"/>
                <a:cs typeface="Calibri"/>
              </a:rPr>
              <a:t>[2010]</a:t>
            </a:r>
            <a:r>
              <a:rPr sz="2100" b="1" u="sng" spc="-48" dirty="0">
                <a:uFill>
                  <a:solidFill>
                    <a:srgbClr val="000000"/>
                  </a:solidFill>
                </a:uFill>
                <a:latin typeface="Calibri"/>
                <a:cs typeface="Calibri"/>
              </a:rPr>
              <a:t> </a:t>
            </a:r>
            <a:r>
              <a:rPr sz="2100" b="1" u="sng" dirty="0">
                <a:uFill>
                  <a:solidFill>
                    <a:srgbClr val="000000"/>
                  </a:solidFill>
                </a:uFill>
                <a:latin typeface="Calibri"/>
                <a:cs typeface="Calibri"/>
              </a:rPr>
              <a:t>329</a:t>
            </a:r>
            <a:r>
              <a:rPr sz="2100" b="1" u="sng" spc="-36" dirty="0">
                <a:uFill>
                  <a:solidFill>
                    <a:srgbClr val="000000"/>
                  </a:solidFill>
                </a:uFill>
                <a:latin typeface="Calibri"/>
                <a:cs typeface="Calibri"/>
              </a:rPr>
              <a:t> </a:t>
            </a:r>
            <a:r>
              <a:rPr sz="2100" b="1" u="sng" dirty="0">
                <a:uFill>
                  <a:solidFill>
                    <a:srgbClr val="000000"/>
                  </a:solidFill>
                </a:uFill>
                <a:latin typeface="Calibri"/>
                <a:cs typeface="Calibri"/>
              </a:rPr>
              <a:t>ITR</a:t>
            </a:r>
            <a:r>
              <a:rPr sz="2100" b="1" u="sng" spc="-36" dirty="0">
                <a:uFill>
                  <a:solidFill>
                    <a:srgbClr val="000000"/>
                  </a:solidFill>
                </a:uFill>
                <a:latin typeface="Calibri"/>
                <a:cs typeface="Calibri"/>
              </a:rPr>
              <a:t> </a:t>
            </a:r>
            <a:r>
              <a:rPr sz="2100" b="1" u="sng" dirty="0">
                <a:uFill>
                  <a:solidFill>
                    <a:srgbClr val="000000"/>
                  </a:solidFill>
                </a:uFill>
                <a:latin typeface="Calibri"/>
                <a:cs typeface="Calibri"/>
              </a:rPr>
              <a:t>257</a:t>
            </a:r>
            <a:r>
              <a:rPr sz="2100" b="1" u="sng" spc="-24" dirty="0">
                <a:uFill>
                  <a:solidFill>
                    <a:srgbClr val="000000"/>
                  </a:solidFill>
                </a:uFill>
                <a:latin typeface="Calibri"/>
                <a:cs typeface="Calibri"/>
              </a:rPr>
              <a:t> </a:t>
            </a:r>
            <a:r>
              <a:rPr sz="2100" b="1" u="sng" spc="-12" dirty="0">
                <a:uFill>
                  <a:solidFill>
                    <a:srgbClr val="000000"/>
                  </a:solidFill>
                </a:uFill>
                <a:latin typeface="Calibri"/>
                <a:cs typeface="Calibri"/>
              </a:rPr>
              <a:t>[Bom.]</a:t>
            </a:r>
            <a:endParaRPr sz="2100">
              <a:latin typeface="Calibri"/>
              <a:cs typeface="Calibri"/>
            </a:endParaRPr>
          </a:p>
          <a:p>
            <a:pPr marL="397764" marR="14478" indent="-383286" algn="just">
              <a:buSzPct val="80000"/>
              <a:buFont typeface="Wingdings"/>
              <a:buChar char=""/>
              <a:tabLst>
                <a:tab pos="399288" algn="l"/>
              </a:tabLst>
            </a:pPr>
            <a:r>
              <a:rPr sz="2100" b="1" u="sng" dirty="0">
                <a:uFill>
                  <a:solidFill>
                    <a:srgbClr val="000000"/>
                  </a:solidFill>
                </a:uFill>
                <a:latin typeface="Calibri"/>
                <a:cs typeface="Calibri"/>
              </a:rPr>
              <a:t>In</a:t>
            </a:r>
            <a:r>
              <a:rPr sz="2100" b="1" u="sng" spc="-18" dirty="0">
                <a:uFill>
                  <a:solidFill>
                    <a:srgbClr val="000000"/>
                  </a:solidFill>
                </a:uFill>
                <a:latin typeface="Calibri"/>
                <a:cs typeface="Calibri"/>
              </a:rPr>
              <a:t> </a:t>
            </a:r>
            <a:r>
              <a:rPr sz="2100" b="1" u="sng" dirty="0">
                <a:uFill>
                  <a:solidFill>
                    <a:srgbClr val="000000"/>
                  </a:solidFill>
                </a:uFill>
                <a:latin typeface="Calibri"/>
                <a:cs typeface="Calibri"/>
              </a:rPr>
              <a:t>the </a:t>
            </a:r>
            <a:r>
              <a:rPr sz="2100" b="1" u="sng" spc="-12" dirty="0">
                <a:uFill>
                  <a:solidFill>
                    <a:srgbClr val="000000"/>
                  </a:solidFill>
                </a:uFill>
                <a:latin typeface="Calibri"/>
                <a:cs typeface="Calibri"/>
              </a:rPr>
              <a:t>circumstances,</a:t>
            </a:r>
            <a:r>
              <a:rPr sz="2100" b="1" u="sng" dirty="0">
                <a:uFill>
                  <a:solidFill>
                    <a:srgbClr val="000000"/>
                  </a:solidFill>
                </a:uFill>
                <a:latin typeface="Calibri"/>
                <a:cs typeface="Calibri"/>
              </a:rPr>
              <a:t> auditor</a:t>
            </a:r>
            <a:r>
              <a:rPr sz="2100" b="1" u="sng" spc="-18" dirty="0">
                <a:uFill>
                  <a:solidFill>
                    <a:srgbClr val="000000"/>
                  </a:solidFill>
                </a:uFill>
                <a:latin typeface="Calibri"/>
                <a:cs typeface="Calibri"/>
              </a:rPr>
              <a:t> </a:t>
            </a:r>
            <a:r>
              <a:rPr sz="2100" b="1" u="sng" dirty="0">
                <a:uFill>
                  <a:solidFill>
                    <a:srgbClr val="000000"/>
                  </a:solidFill>
                </a:uFill>
                <a:latin typeface="Calibri"/>
                <a:cs typeface="Calibri"/>
              </a:rPr>
              <a:t>is</a:t>
            </a:r>
            <a:r>
              <a:rPr sz="2100" b="1" u="sng" spc="-12" dirty="0">
                <a:uFill>
                  <a:solidFill>
                    <a:srgbClr val="000000"/>
                  </a:solidFill>
                </a:uFill>
                <a:latin typeface="Calibri"/>
                <a:cs typeface="Calibri"/>
              </a:rPr>
              <a:t> </a:t>
            </a:r>
            <a:r>
              <a:rPr sz="2100" b="1" u="sng" dirty="0">
                <a:uFill>
                  <a:solidFill>
                    <a:srgbClr val="000000"/>
                  </a:solidFill>
                </a:uFill>
                <a:latin typeface="Calibri"/>
                <a:cs typeface="Calibri"/>
              </a:rPr>
              <a:t>of</a:t>
            </a:r>
            <a:r>
              <a:rPr sz="2100" b="1" u="sng" spc="-12" dirty="0">
                <a:uFill>
                  <a:solidFill>
                    <a:srgbClr val="000000"/>
                  </a:solidFill>
                </a:uFill>
                <a:latin typeface="Calibri"/>
                <a:cs typeface="Calibri"/>
              </a:rPr>
              <a:t> </a:t>
            </a:r>
            <a:r>
              <a:rPr sz="2100" b="1" u="sng" dirty="0">
                <a:uFill>
                  <a:solidFill>
                    <a:srgbClr val="000000"/>
                  </a:solidFill>
                </a:uFill>
                <a:latin typeface="Calibri"/>
                <a:cs typeface="Calibri"/>
              </a:rPr>
              <a:t>the</a:t>
            </a:r>
            <a:r>
              <a:rPr sz="2100" b="1" u="sng" spc="-6" dirty="0">
                <a:uFill>
                  <a:solidFill>
                    <a:srgbClr val="000000"/>
                  </a:solidFill>
                </a:uFill>
                <a:latin typeface="Calibri"/>
                <a:cs typeface="Calibri"/>
              </a:rPr>
              <a:t> </a:t>
            </a:r>
            <a:r>
              <a:rPr sz="2100" b="1" u="sng" dirty="0">
                <a:uFill>
                  <a:solidFill>
                    <a:srgbClr val="000000"/>
                  </a:solidFill>
                </a:uFill>
                <a:latin typeface="Calibri"/>
                <a:cs typeface="Calibri"/>
              </a:rPr>
              <a:t>view</a:t>
            </a:r>
            <a:r>
              <a:rPr sz="2100" b="1" u="sng" spc="-6" dirty="0">
                <a:uFill>
                  <a:solidFill>
                    <a:srgbClr val="000000"/>
                  </a:solidFill>
                </a:uFill>
                <a:latin typeface="Calibri"/>
                <a:cs typeface="Calibri"/>
              </a:rPr>
              <a:t> </a:t>
            </a:r>
            <a:r>
              <a:rPr sz="2100" b="1" u="sng" dirty="0">
                <a:uFill>
                  <a:solidFill>
                    <a:srgbClr val="000000"/>
                  </a:solidFill>
                </a:uFill>
                <a:latin typeface="Calibri"/>
                <a:cs typeface="Calibri"/>
              </a:rPr>
              <a:t>that</a:t>
            </a:r>
            <a:r>
              <a:rPr sz="2100" b="1" u="sng" spc="-18" dirty="0">
                <a:uFill>
                  <a:solidFill>
                    <a:srgbClr val="000000"/>
                  </a:solidFill>
                </a:uFill>
                <a:latin typeface="Calibri"/>
                <a:cs typeface="Calibri"/>
              </a:rPr>
              <a:t> </a:t>
            </a:r>
            <a:r>
              <a:rPr sz="2100" b="1" u="sng" dirty="0">
                <a:uFill>
                  <a:solidFill>
                    <a:srgbClr val="000000"/>
                  </a:solidFill>
                </a:uFill>
                <a:latin typeface="Calibri"/>
                <a:cs typeface="Calibri"/>
              </a:rPr>
              <a:t>it is</a:t>
            </a:r>
            <a:r>
              <a:rPr sz="2100" b="1" u="sng" spc="-12" dirty="0">
                <a:uFill>
                  <a:solidFill>
                    <a:srgbClr val="000000"/>
                  </a:solidFill>
                </a:uFill>
                <a:latin typeface="Calibri"/>
                <a:cs typeface="Calibri"/>
              </a:rPr>
              <a:t> </a:t>
            </a:r>
            <a:r>
              <a:rPr sz="2100" b="1" u="sng" dirty="0">
                <a:uFill>
                  <a:solidFill>
                    <a:srgbClr val="000000"/>
                  </a:solidFill>
                </a:uFill>
                <a:latin typeface="Calibri"/>
                <a:cs typeface="Calibri"/>
              </a:rPr>
              <a:t>not a</a:t>
            </a:r>
            <a:r>
              <a:rPr sz="2100" b="1" u="sng" spc="-12" dirty="0">
                <a:uFill>
                  <a:solidFill>
                    <a:srgbClr val="000000"/>
                  </a:solidFill>
                </a:uFill>
                <a:latin typeface="Calibri"/>
                <a:cs typeface="Calibri"/>
              </a:rPr>
              <a:t> </a:t>
            </a:r>
            <a:r>
              <a:rPr sz="2100" b="1" u="sng" dirty="0">
                <a:uFill>
                  <a:solidFill>
                    <a:srgbClr val="000000"/>
                  </a:solidFill>
                </a:uFill>
                <a:latin typeface="Calibri"/>
                <a:cs typeface="Calibri"/>
              </a:rPr>
              <a:t>prior</a:t>
            </a:r>
            <a:r>
              <a:rPr sz="2100" b="1" u="sng" spc="-6" dirty="0">
                <a:uFill>
                  <a:solidFill>
                    <a:srgbClr val="000000"/>
                  </a:solidFill>
                </a:uFill>
                <a:latin typeface="Calibri"/>
                <a:cs typeface="Calibri"/>
              </a:rPr>
              <a:t> </a:t>
            </a:r>
            <a:r>
              <a:rPr sz="2100" b="1" u="sng" dirty="0">
                <a:uFill>
                  <a:solidFill>
                    <a:srgbClr val="000000"/>
                  </a:solidFill>
                </a:uFill>
                <a:latin typeface="Calibri"/>
                <a:cs typeface="Calibri"/>
              </a:rPr>
              <a:t>period</a:t>
            </a:r>
            <a:r>
              <a:rPr sz="2100" b="1" u="sng" spc="-12" dirty="0">
                <a:uFill>
                  <a:solidFill>
                    <a:srgbClr val="000000"/>
                  </a:solidFill>
                </a:uFill>
                <a:latin typeface="Calibri"/>
                <a:cs typeface="Calibri"/>
              </a:rPr>
              <a:t> </a:t>
            </a:r>
            <a:r>
              <a:rPr sz="2100" b="1" u="sng" dirty="0">
                <a:uFill>
                  <a:solidFill>
                    <a:srgbClr val="000000"/>
                  </a:solidFill>
                </a:uFill>
                <a:latin typeface="Calibri"/>
                <a:cs typeface="Calibri"/>
              </a:rPr>
              <a:t>item, the same</a:t>
            </a:r>
            <a:r>
              <a:rPr sz="2100" b="1" u="sng" spc="-12" dirty="0">
                <a:uFill>
                  <a:solidFill>
                    <a:srgbClr val="000000"/>
                  </a:solidFill>
                </a:uFill>
                <a:latin typeface="Calibri"/>
                <a:cs typeface="Calibri"/>
              </a:rPr>
              <a:t> </a:t>
            </a:r>
            <a:r>
              <a:rPr sz="2100" b="1" u="sng" spc="-30" dirty="0">
                <a:uFill>
                  <a:solidFill>
                    <a:srgbClr val="000000"/>
                  </a:solidFill>
                </a:uFill>
                <a:latin typeface="Calibri"/>
                <a:cs typeface="Calibri"/>
              </a:rPr>
              <a:t>may</a:t>
            </a:r>
            <a:r>
              <a:rPr sz="2100" b="1" spc="-30" dirty="0">
                <a:latin typeface="Calibri"/>
                <a:cs typeface="Calibri"/>
              </a:rPr>
              <a:t> 	</a:t>
            </a:r>
            <a:r>
              <a:rPr sz="2100" b="1" u="sng" dirty="0">
                <a:uFill>
                  <a:solidFill>
                    <a:srgbClr val="000000"/>
                  </a:solidFill>
                </a:uFill>
                <a:latin typeface="Calibri"/>
                <a:cs typeface="Calibri"/>
              </a:rPr>
              <a:t>be</a:t>
            </a:r>
            <a:r>
              <a:rPr sz="2100" b="1" u="sng" spc="-42" dirty="0">
                <a:uFill>
                  <a:solidFill>
                    <a:srgbClr val="000000"/>
                  </a:solidFill>
                </a:uFill>
                <a:latin typeface="Calibri"/>
                <a:cs typeface="Calibri"/>
              </a:rPr>
              <a:t> </a:t>
            </a:r>
            <a:r>
              <a:rPr sz="2100" b="1" u="sng" dirty="0">
                <a:uFill>
                  <a:solidFill>
                    <a:srgbClr val="000000"/>
                  </a:solidFill>
                </a:uFill>
                <a:latin typeface="Calibri"/>
                <a:cs typeface="Calibri"/>
              </a:rPr>
              <a:t>disclosed</a:t>
            </a:r>
            <a:r>
              <a:rPr sz="2100" b="1" u="sng" spc="-36" dirty="0">
                <a:uFill>
                  <a:solidFill>
                    <a:srgbClr val="000000"/>
                  </a:solidFill>
                </a:uFill>
                <a:latin typeface="Calibri"/>
                <a:cs typeface="Calibri"/>
              </a:rPr>
              <a:t> </a:t>
            </a:r>
            <a:r>
              <a:rPr sz="2100" b="1" u="sng" dirty="0">
                <a:uFill>
                  <a:solidFill>
                    <a:srgbClr val="000000"/>
                  </a:solidFill>
                </a:uFill>
                <a:latin typeface="Calibri"/>
                <a:cs typeface="Calibri"/>
              </a:rPr>
              <a:t>in</a:t>
            </a:r>
            <a:r>
              <a:rPr sz="2100" b="1" u="sng" spc="-36" dirty="0">
                <a:uFill>
                  <a:solidFill>
                    <a:srgbClr val="000000"/>
                  </a:solidFill>
                </a:uFill>
                <a:latin typeface="Calibri"/>
                <a:cs typeface="Calibri"/>
              </a:rPr>
              <a:t> </a:t>
            </a:r>
            <a:r>
              <a:rPr sz="2100" b="1" u="sng" dirty="0">
                <a:uFill>
                  <a:solidFill>
                    <a:srgbClr val="000000"/>
                  </a:solidFill>
                </a:uFill>
                <a:latin typeface="Calibri"/>
                <a:cs typeface="Calibri"/>
              </a:rPr>
              <a:t>the</a:t>
            </a:r>
            <a:r>
              <a:rPr sz="2100" b="1" u="sng" spc="-42" dirty="0">
                <a:uFill>
                  <a:solidFill>
                    <a:srgbClr val="000000"/>
                  </a:solidFill>
                </a:uFill>
                <a:latin typeface="Calibri"/>
                <a:cs typeface="Calibri"/>
              </a:rPr>
              <a:t> </a:t>
            </a:r>
            <a:r>
              <a:rPr sz="2100" b="1" u="sng" dirty="0">
                <a:uFill>
                  <a:solidFill>
                    <a:srgbClr val="000000"/>
                  </a:solidFill>
                </a:uFill>
                <a:latin typeface="Calibri"/>
                <a:cs typeface="Calibri"/>
              </a:rPr>
              <a:t>observation</a:t>
            </a:r>
            <a:r>
              <a:rPr sz="2100" b="1" u="sng" spc="-30" dirty="0">
                <a:uFill>
                  <a:solidFill>
                    <a:srgbClr val="000000"/>
                  </a:solidFill>
                </a:uFill>
                <a:latin typeface="Calibri"/>
                <a:cs typeface="Calibri"/>
              </a:rPr>
              <a:t> </a:t>
            </a:r>
            <a:r>
              <a:rPr sz="2100" b="1" u="sng" dirty="0">
                <a:uFill>
                  <a:solidFill>
                    <a:srgbClr val="000000"/>
                  </a:solidFill>
                </a:uFill>
                <a:latin typeface="Calibri"/>
                <a:cs typeface="Calibri"/>
              </a:rPr>
              <a:t>para</a:t>
            </a:r>
            <a:r>
              <a:rPr sz="2100" b="1" u="sng" spc="-30" dirty="0">
                <a:uFill>
                  <a:solidFill>
                    <a:srgbClr val="000000"/>
                  </a:solidFill>
                </a:uFill>
                <a:latin typeface="Calibri"/>
                <a:cs typeface="Calibri"/>
              </a:rPr>
              <a:t> </a:t>
            </a:r>
            <a:r>
              <a:rPr sz="2100" b="1" u="sng" dirty="0">
                <a:uFill>
                  <a:solidFill>
                    <a:srgbClr val="000000"/>
                  </a:solidFill>
                </a:uFill>
                <a:latin typeface="Calibri"/>
                <a:cs typeface="Calibri"/>
              </a:rPr>
              <a:t>of</a:t>
            </a:r>
            <a:r>
              <a:rPr sz="2100" b="1" u="sng" spc="-36" dirty="0">
                <a:uFill>
                  <a:solidFill>
                    <a:srgbClr val="000000"/>
                  </a:solidFill>
                </a:uFill>
                <a:latin typeface="Calibri"/>
                <a:cs typeface="Calibri"/>
              </a:rPr>
              <a:t> </a:t>
            </a:r>
            <a:r>
              <a:rPr sz="2100" b="1" u="sng" dirty="0">
                <a:uFill>
                  <a:solidFill>
                    <a:srgbClr val="000000"/>
                  </a:solidFill>
                </a:uFill>
                <a:latin typeface="Calibri"/>
                <a:cs typeface="Calibri"/>
              </a:rPr>
              <a:t>the</a:t>
            </a:r>
            <a:r>
              <a:rPr sz="2100" b="1" u="sng" spc="-42" dirty="0">
                <a:uFill>
                  <a:solidFill>
                    <a:srgbClr val="000000"/>
                  </a:solidFill>
                </a:uFill>
                <a:latin typeface="Calibri"/>
                <a:cs typeface="Calibri"/>
              </a:rPr>
              <a:t> </a:t>
            </a:r>
            <a:r>
              <a:rPr sz="2100" b="1" u="sng" dirty="0">
                <a:uFill>
                  <a:solidFill>
                    <a:srgbClr val="000000"/>
                  </a:solidFill>
                </a:uFill>
                <a:latin typeface="Calibri"/>
                <a:cs typeface="Calibri"/>
              </a:rPr>
              <a:t>audit</a:t>
            </a:r>
            <a:r>
              <a:rPr sz="2100" b="1" u="sng" spc="-24" dirty="0">
                <a:uFill>
                  <a:solidFill>
                    <a:srgbClr val="000000"/>
                  </a:solidFill>
                </a:uFill>
                <a:latin typeface="Calibri"/>
                <a:cs typeface="Calibri"/>
              </a:rPr>
              <a:t> </a:t>
            </a:r>
            <a:r>
              <a:rPr sz="2100" b="1" u="sng" spc="-12" dirty="0">
                <a:uFill>
                  <a:solidFill>
                    <a:srgbClr val="000000"/>
                  </a:solidFill>
                </a:uFill>
                <a:latin typeface="Calibri"/>
                <a:cs typeface="Calibri"/>
              </a:rPr>
              <a:t>report.</a:t>
            </a:r>
            <a:endParaRPr sz="2100">
              <a:latin typeface="Calibri"/>
              <a:cs typeface="Calibri"/>
            </a:endParaRPr>
          </a:p>
        </p:txBody>
      </p:sp>
      <p:sp>
        <p:nvSpPr>
          <p:cNvPr id="4" name="object 4"/>
          <p:cNvSpPr txBox="1">
            <a:spLocks noGrp="1"/>
          </p:cNvSpPr>
          <p:nvPr>
            <p:ph type="title"/>
          </p:nvPr>
        </p:nvSpPr>
        <p:spPr>
          <a:xfrm>
            <a:off x="1804416" y="105178"/>
            <a:ext cx="16942003" cy="1233728"/>
          </a:xfrm>
          <a:prstGeom prst="rect">
            <a:avLst/>
          </a:prstGeom>
        </p:spPr>
        <p:txBody>
          <a:bodyPr vert="horz" wrap="square" lIns="0" tIns="563428" rIns="0" bIns="0" rtlCol="0">
            <a:spAutoFit/>
          </a:bodyPr>
          <a:lstStyle/>
          <a:p>
            <a:pPr marL="307848">
              <a:spcBef>
                <a:spcPts val="120"/>
              </a:spcBef>
            </a:pPr>
            <a:r>
              <a:rPr u="none" dirty="0"/>
              <a:t>Issues</a:t>
            </a:r>
            <a:r>
              <a:rPr u="none" spc="-54" dirty="0"/>
              <a:t> </a:t>
            </a:r>
            <a:r>
              <a:rPr u="none" dirty="0"/>
              <a:t>on</a:t>
            </a:r>
            <a:r>
              <a:rPr u="none" spc="-60" dirty="0"/>
              <a:t> </a:t>
            </a:r>
            <a:r>
              <a:rPr u="none" dirty="0"/>
              <a:t>Clause</a:t>
            </a:r>
            <a:r>
              <a:rPr u="none" spc="-60" dirty="0"/>
              <a:t> </a:t>
            </a:r>
            <a:r>
              <a:rPr u="none" dirty="0"/>
              <a:t>no.</a:t>
            </a:r>
            <a:r>
              <a:rPr u="none" spc="-54" dirty="0"/>
              <a:t> </a:t>
            </a:r>
            <a:r>
              <a:rPr u="none" dirty="0"/>
              <a:t>27</a:t>
            </a:r>
            <a:r>
              <a:rPr u="none" spc="-60" dirty="0"/>
              <a:t> </a:t>
            </a:r>
            <a:r>
              <a:rPr u="none" dirty="0"/>
              <a:t>–</a:t>
            </a:r>
            <a:r>
              <a:rPr u="none" spc="-72" dirty="0"/>
              <a:t> </a:t>
            </a:r>
            <a:r>
              <a:rPr u="none" spc="-12" dirty="0"/>
              <a:t>Contd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717F-25A9-DE9D-9824-5287E9668E38}"/>
              </a:ext>
            </a:extLst>
          </p:cNvPr>
          <p:cNvSpPr>
            <a:spLocks noGrp="1"/>
          </p:cNvSpPr>
          <p:nvPr>
            <p:ph type="title"/>
          </p:nvPr>
        </p:nvSpPr>
        <p:spPr>
          <a:xfrm>
            <a:off x="1741895" y="965423"/>
            <a:ext cx="11523930" cy="3845474"/>
          </a:xfrm>
        </p:spPr>
        <p:txBody>
          <a:bodyPr>
            <a:normAutofit/>
          </a:bodyPr>
          <a:lstStyle/>
          <a:p>
            <a:r>
              <a:rPr lang="en-IN" sz="4000" dirty="0"/>
              <a:t>THANK YOU RAJKOT BRANCH OF WIRC OF ICAI</a:t>
            </a:r>
          </a:p>
        </p:txBody>
      </p:sp>
      <p:sp>
        <p:nvSpPr>
          <p:cNvPr id="3" name="Text Placeholder 2">
            <a:extLst>
              <a:ext uri="{FF2B5EF4-FFF2-40B4-BE49-F238E27FC236}">
                <a16:creationId xmlns:a16="http://schemas.microsoft.com/office/drawing/2014/main" id="{7786A610-32FF-A0BB-78AE-DAC336B37144}"/>
              </a:ext>
            </a:extLst>
          </p:cNvPr>
          <p:cNvSpPr>
            <a:spLocks noGrp="1"/>
          </p:cNvSpPr>
          <p:nvPr>
            <p:ph idx="1"/>
          </p:nvPr>
        </p:nvSpPr>
        <p:spPr/>
        <p:txBody>
          <a:bodyPr/>
          <a:lstStyle/>
          <a:p>
            <a:pPr marL="0" indent="0">
              <a:lnSpc>
                <a:spcPts val="2350"/>
              </a:lnSpc>
              <a:buNone/>
            </a:pPr>
            <a:r>
              <a:rPr lang="en-US" sz="3200" b="1" dirty="0">
                <a:solidFill>
                  <a:schemeClr val="accent1">
                    <a:lumMod val="75000"/>
                  </a:schemeClr>
                </a:solidFill>
                <a:latin typeface="Montserrat" pitchFamily="34" charset="0"/>
                <a:ea typeface="Montserrat" pitchFamily="34" charset="-122"/>
                <a:cs typeface="Montserrat" pitchFamily="34" charset="-120"/>
              </a:rPr>
              <a:t>Presented by CA. Jiten </a:t>
            </a:r>
            <a:r>
              <a:rPr lang="en-US" sz="3200" b="1" dirty="0" err="1">
                <a:solidFill>
                  <a:schemeClr val="accent1">
                    <a:lumMod val="75000"/>
                  </a:schemeClr>
                </a:solidFill>
                <a:latin typeface="Montserrat" pitchFamily="34" charset="0"/>
                <a:ea typeface="Montserrat" pitchFamily="34" charset="-122"/>
                <a:cs typeface="Montserrat" pitchFamily="34" charset="-120"/>
              </a:rPr>
              <a:t>Mahendrabhai</a:t>
            </a:r>
            <a:r>
              <a:rPr lang="en-US" sz="3200" b="1" dirty="0">
                <a:solidFill>
                  <a:schemeClr val="accent1">
                    <a:lumMod val="75000"/>
                  </a:schemeClr>
                </a:solidFill>
                <a:latin typeface="Montserrat" pitchFamily="34" charset="0"/>
                <a:ea typeface="Montserrat" pitchFamily="34" charset="-122"/>
                <a:cs typeface="Montserrat" pitchFamily="34" charset="-120"/>
              </a:rPr>
              <a:t> Trivedi</a:t>
            </a:r>
          </a:p>
          <a:p>
            <a:pPr marL="0" indent="0">
              <a:lnSpc>
                <a:spcPts val="2350"/>
              </a:lnSpc>
              <a:buNone/>
            </a:pPr>
            <a:r>
              <a:rPr lang="en-US" b="1" dirty="0"/>
              <a:t>FCA, CS, LLB, </a:t>
            </a:r>
            <a:r>
              <a:rPr lang="en-US" b="1" dirty="0" err="1"/>
              <a:t>M.Com</a:t>
            </a:r>
            <a:r>
              <a:rPr lang="en-US" b="1" dirty="0"/>
              <a:t>, DISA (ICAI), Cert. IND AS (ICAI), Cert. Ai Level 1.</a:t>
            </a:r>
          </a:p>
          <a:p>
            <a:pPr marL="0" indent="0">
              <a:lnSpc>
                <a:spcPts val="2350"/>
              </a:lnSpc>
              <a:buNone/>
            </a:pPr>
            <a:r>
              <a:rPr lang="en-US" b="1" dirty="0"/>
              <a:t>Gold Medalist from CA Association &amp; Gujarat University</a:t>
            </a:r>
          </a:p>
          <a:p>
            <a:pPr marL="0" indent="0">
              <a:lnSpc>
                <a:spcPts val="2350"/>
              </a:lnSpc>
              <a:buNone/>
            </a:pPr>
            <a:r>
              <a:rPr lang="en-US" b="1" dirty="0"/>
              <a:t> </a:t>
            </a:r>
          </a:p>
          <a:p>
            <a:pPr marL="0" indent="0">
              <a:lnSpc>
                <a:spcPts val="2350"/>
              </a:lnSpc>
              <a:buNone/>
            </a:pPr>
            <a:r>
              <a:rPr lang="en-US" b="1" dirty="0" err="1"/>
              <a:t>Whats</a:t>
            </a:r>
            <a:r>
              <a:rPr lang="en-US" b="1" dirty="0"/>
              <a:t> app no: +91-9924248092</a:t>
            </a:r>
          </a:p>
          <a:p>
            <a:pPr marL="0" indent="0">
              <a:lnSpc>
                <a:spcPts val="2350"/>
              </a:lnSpc>
              <a:buNone/>
            </a:pPr>
            <a:r>
              <a:rPr lang="en-US" b="1" dirty="0"/>
              <a:t>Email : jiten.trivedi@jksco.in</a:t>
            </a:r>
          </a:p>
          <a:p>
            <a:endParaRPr lang="en-IN" dirty="0"/>
          </a:p>
        </p:txBody>
      </p:sp>
    </p:spTree>
    <p:extLst>
      <p:ext uri="{BB962C8B-B14F-4D97-AF65-F5344CB8AC3E}">
        <p14:creationId xmlns:p14="http://schemas.microsoft.com/office/powerpoint/2010/main" val="3642393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124130"/>
          </a:xfrm>
          <a:prstGeom prst="rect">
            <a:avLst/>
          </a:prstGeom>
        </p:spPr>
        <p:txBody>
          <a:bodyPr vert="horz" wrap="square" lIns="0" tIns="454890" rIns="0" bIns="0" rtlCol="0">
            <a:spAutoFit/>
          </a:bodyPr>
          <a:lstStyle/>
          <a:p>
            <a:pPr marL="490728">
              <a:spcBef>
                <a:spcPts val="120"/>
              </a:spcBef>
            </a:pPr>
            <a:r>
              <a:rPr u="none" spc="-12" dirty="0"/>
              <a:t>Qualification</a:t>
            </a:r>
            <a:r>
              <a:rPr u="none" spc="-108" dirty="0"/>
              <a:t> </a:t>
            </a:r>
            <a:r>
              <a:rPr u="none" spc="-12" dirty="0"/>
              <a:t>Type……</a:t>
            </a:r>
          </a:p>
        </p:txBody>
      </p:sp>
      <p:graphicFrame>
        <p:nvGraphicFramePr>
          <p:cNvPr id="3" name="object 3"/>
          <p:cNvGraphicFramePr>
            <a:graphicFrameLocks noGrp="1"/>
          </p:cNvGraphicFramePr>
          <p:nvPr/>
        </p:nvGraphicFramePr>
        <p:xfrm>
          <a:off x="2186940" y="2004061"/>
          <a:ext cx="10424160" cy="5961887"/>
        </p:xfrm>
        <a:graphic>
          <a:graphicData uri="http://schemas.openxmlformats.org/drawingml/2006/table">
            <a:tbl>
              <a:tblPr firstRow="1" bandRow="1">
                <a:tableStyleId>{2D5ABB26-0587-4C30-8999-92F81FD0307C}</a:tableStyleId>
              </a:tblPr>
              <a:tblGrid>
                <a:gridCol w="10424160">
                  <a:extLst>
                    <a:ext uri="{9D8B030D-6E8A-4147-A177-3AD203B41FA5}">
                      <a16:colId xmlns:a16="http://schemas.microsoft.com/office/drawing/2014/main" val="20000"/>
                    </a:ext>
                  </a:extLst>
                </a:gridCol>
              </a:tblGrid>
              <a:tr h="457200">
                <a:tc>
                  <a:txBody>
                    <a:bodyPr/>
                    <a:lstStyle/>
                    <a:p>
                      <a:pPr marL="90805">
                        <a:lnSpc>
                          <a:spcPct val="100000"/>
                        </a:lnSpc>
                        <a:spcBef>
                          <a:spcPts val="235"/>
                        </a:spcBef>
                      </a:pPr>
                      <a:r>
                        <a:rPr sz="2300" b="1" spc="-10" dirty="0">
                          <a:solidFill>
                            <a:srgbClr val="FFFFFF"/>
                          </a:solidFill>
                          <a:latin typeface="Calibri"/>
                          <a:cs typeface="Calibri"/>
                        </a:rPr>
                        <a:t>Select</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F82"/>
                    </a:solidFill>
                  </a:tcPr>
                </a:tc>
                <a:extLst>
                  <a:ext uri="{0D108BD9-81ED-4DB2-BD59-A6C34878D82A}">
                    <a16:rowId xmlns:a16="http://schemas.microsoft.com/office/drawing/2014/main" val="10000"/>
                  </a:ext>
                </a:extLst>
              </a:tr>
              <a:tr h="804672">
                <a:tc>
                  <a:txBody>
                    <a:bodyPr/>
                    <a:lstStyle/>
                    <a:p>
                      <a:pPr marL="90170" marR="85725" indent="635">
                        <a:lnSpc>
                          <a:spcPct val="100000"/>
                        </a:lnSpc>
                        <a:spcBef>
                          <a:spcPts val="235"/>
                        </a:spcBef>
                      </a:pPr>
                      <a:r>
                        <a:rPr sz="2300" dirty="0">
                          <a:latin typeface="Calibri"/>
                          <a:cs typeface="Calibri"/>
                        </a:rPr>
                        <a:t>Proper</a:t>
                      </a:r>
                      <a:r>
                        <a:rPr sz="2300" spc="60" dirty="0">
                          <a:latin typeface="Calibri"/>
                          <a:cs typeface="Calibri"/>
                        </a:rPr>
                        <a:t> </a:t>
                      </a:r>
                      <a:r>
                        <a:rPr sz="2300" dirty="0">
                          <a:latin typeface="Calibri"/>
                          <a:cs typeface="Calibri"/>
                        </a:rPr>
                        <a:t>books</a:t>
                      </a:r>
                      <a:r>
                        <a:rPr sz="2300" spc="65" dirty="0">
                          <a:latin typeface="Calibri"/>
                          <a:cs typeface="Calibri"/>
                        </a:rPr>
                        <a:t> </a:t>
                      </a:r>
                      <a:r>
                        <a:rPr sz="2300" dirty="0">
                          <a:latin typeface="Calibri"/>
                          <a:cs typeface="Calibri"/>
                        </a:rPr>
                        <a:t>of</a:t>
                      </a:r>
                      <a:r>
                        <a:rPr sz="2300" spc="60" dirty="0">
                          <a:latin typeface="Calibri"/>
                          <a:cs typeface="Calibri"/>
                        </a:rPr>
                        <a:t> </a:t>
                      </a:r>
                      <a:r>
                        <a:rPr sz="2300" dirty="0">
                          <a:latin typeface="Calibri"/>
                          <a:cs typeface="Calibri"/>
                        </a:rPr>
                        <a:t>account,</a:t>
                      </a:r>
                      <a:r>
                        <a:rPr sz="2300" spc="60" dirty="0">
                          <a:latin typeface="Calibri"/>
                          <a:cs typeface="Calibri"/>
                        </a:rPr>
                        <a:t> </a:t>
                      </a:r>
                      <a:r>
                        <a:rPr sz="2300" dirty="0">
                          <a:latin typeface="Calibri"/>
                          <a:cs typeface="Calibri"/>
                        </a:rPr>
                        <a:t>to</a:t>
                      </a:r>
                      <a:r>
                        <a:rPr sz="2300" spc="60" dirty="0">
                          <a:latin typeface="Calibri"/>
                          <a:cs typeface="Calibri"/>
                        </a:rPr>
                        <a:t> </a:t>
                      </a:r>
                      <a:r>
                        <a:rPr sz="2300" dirty="0">
                          <a:latin typeface="Calibri"/>
                          <a:cs typeface="Calibri"/>
                        </a:rPr>
                        <a:t>unable</a:t>
                      </a:r>
                      <a:r>
                        <a:rPr sz="2300" spc="70" dirty="0">
                          <a:latin typeface="Calibri"/>
                          <a:cs typeface="Calibri"/>
                        </a:rPr>
                        <a:t> </a:t>
                      </a:r>
                      <a:r>
                        <a:rPr sz="2300" dirty="0">
                          <a:latin typeface="Calibri"/>
                          <a:cs typeface="Calibri"/>
                        </a:rPr>
                        <a:t>reporting</a:t>
                      </a:r>
                      <a:r>
                        <a:rPr sz="2300" spc="65" dirty="0">
                          <a:latin typeface="Calibri"/>
                          <a:cs typeface="Calibri"/>
                        </a:rPr>
                        <a:t> </a:t>
                      </a:r>
                      <a:r>
                        <a:rPr sz="2300" dirty="0">
                          <a:latin typeface="Calibri"/>
                          <a:cs typeface="Calibri"/>
                        </a:rPr>
                        <a:t>in</a:t>
                      </a:r>
                      <a:r>
                        <a:rPr sz="2300" spc="65" dirty="0">
                          <a:latin typeface="Calibri"/>
                          <a:cs typeface="Calibri"/>
                        </a:rPr>
                        <a:t> </a:t>
                      </a:r>
                      <a:r>
                        <a:rPr sz="2300" dirty="0">
                          <a:latin typeface="Calibri"/>
                          <a:cs typeface="Calibri"/>
                        </a:rPr>
                        <a:t>form</a:t>
                      </a:r>
                      <a:r>
                        <a:rPr sz="2300" spc="65" dirty="0">
                          <a:latin typeface="Calibri"/>
                          <a:cs typeface="Calibri"/>
                        </a:rPr>
                        <a:t> </a:t>
                      </a:r>
                      <a:r>
                        <a:rPr sz="2300" dirty="0">
                          <a:latin typeface="Calibri"/>
                          <a:cs typeface="Calibri"/>
                        </a:rPr>
                        <a:t>3CD,</a:t>
                      </a:r>
                      <a:r>
                        <a:rPr sz="2300" spc="55" dirty="0">
                          <a:latin typeface="Calibri"/>
                          <a:cs typeface="Calibri"/>
                        </a:rPr>
                        <a:t> </a:t>
                      </a:r>
                      <a:r>
                        <a:rPr sz="2300" dirty="0">
                          <a:latin typeface="Calibri"/>
                          <a:cs typeface="Calibri"/>
                        </a:rPr>
                        <a:t>have</a:t>
                      </a:r>
                      <a:r>
                        <a:rPr sz="2300" spc="70" dirty="0">
                          <a:latin typeface="Calibri"/>
                          <a:cs typeface="Calibri"/>
                        </a:rPr>
                        <a:t> </a:t>
                      </a:r>
                      <a:r>
                        <a:rPr sz="2300" dirty="0">
                          <a:latin typeface="Calibri"/>
                          <a:cs typeface="Calibri"/>
                        </a:rPr>
                        <a:t>not</a:t>
                      </a:r>
                      <a:r>
                        <a:rPr sz="2300" spc="60" dirty="0">
                          <a:latin typeface="Calibri"/>
                          <a:cs typeface="Calibri"/>
                        </a:rPr>
                        <a:t> </a:t>
                      </a:r>
                      <a:r>
                        <a:rPr sz="2300" dirty="0">
                          <a:latin typeface="Calibri"/>
                          <a:cs typeface="Calibri"/>
                        </a:rPr>
                        <a:t>been</a:t>
                      </a:r>
                      <a:r>
                        <a:rPr sz="2300" spc="80" dirty="0">
                          <a:latin typeface="Calibri"/>
                          <a:cs typeface="Calibri"/>
                        </a:rPr>
                        <a:t> </a:t>
                      </a:r>
                      <a:r>
                        <a:rPr sz="2300" spc="-10" dirty="0">
                          <a:latin typeface="Calibri"/>
                          <a:cs typeface="Calibri"/>
                        </a:rPr>
                        <a:t>maintained </a:t>
                      </a:r>
                      <a:r>
                        <a:rPr sz="2300" dirty="0">
                          <a:latin typeface="Calibri"/>
                          <a:cs typeface="Calibri"/>
                        </a:rPr>
                        <a:t>by</a:t>
                      </a:r>
                      <a:r>
                        <a:rPr sz="2300" spc="-25" dirty="0">
                          <a:latin typeface="Calibri"/>
                          <a:cs typeface="Calibri"/>
                        </a:rPr>
                        <a:t> </a:t>
                      </a:r>
                      <a:r>
                        <a:rPr sz="2300" dirty="0">
                          <a:latin typeface="Calibri"/>
                          <a:cs typeface="Calibri"/>
                        </a:rPr>
                        <a:t>the</a:t>
                      </a:r>
                      <a:r>
                        <a:rPr sz="2300" spc="-25" dirty="0">
                          <a:latin typeface="Calibri"/>
                          <a:cs typeface="Calibri"/>
                        </a:rPr>
                        <a:t> </a:t>
                      </a:r>
                      <a:r>
                        <a:rPr sz="2300" spc="-10" dirty="0">
                          <a:latin typeface="Calibri"/>
                          <a:cs typeface="Calibri"/>
                        </a:rPr>
                        <a:t>assessee.</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1"/>
                  </a:ext>
                </a:extLst>
              </a:tr>
              <a:tr h="1152143">
                <a:tc>
                  <a:txBody>
                    <a:bodyPr/>
                    <a:lstStyle/>
                    <a:p>
                      <a:pPr marL="91440" marR="86360" indent="-635" algn="just">
                        <a:lnSpc>
                          <a:spcPct val="100000"/>
                        </a:lnSpc>
                        <a:spcBef>
                          <a:spcPts val="235"/>
                        </a:spcBef>
                      </a:pPr>
                      <a:r>
                        <a:rPr sz="2300" dirty="0">
                          <a:latin typeface="Calibri"/>
                          <a:cs typeface="Calibri"/>
                        </a:rPr>
                        <a:t>All</a:t>
                      </a:r>
                      <a:r>
                        <a:rPr sz="2300" spc="320" dirty="0">
                          <a:latin typeface="Calibri"/>
                          <a:cs typeface="Calibri"/>
                        </a:rPr>
                        <a:t> </a:t>
                      </a:r>
                      <a:r>
                        <a:rPr sz="2300" dirty="0">
                          <a:latin typeface="Calibri"/>
                          <a:cs typeface="Calibri"/>
                        </a:rPr>
                        <a:t>the</a:t>
                      </a:r>
                      <a:r>
                        <a:rPr sz="2300" spc="330" dirty="0">
                          <a:latin typeface="Calibri"/>
                          <a:cs typeface="Calibri"/>
                        </a:rPr>
                        <a:t> </a:t>
                      </a:r>
                      <a:r>
                        <a:rPr sz="2300" dirty="0">
                          <a:latin typeface="Calibri"/>
                          <a:cs typeface="Calibri"/>
                        </a:rPr>
                        <a:t>information</a:t>
                      </a:r>
                      <a:r>
                        <a:rPr sz="2300" spc="325" dirty="0">
                          <a:latin typeface="Calibri"/>
                          <a:cs typeface="Calibri"/>
                        </a:rPr>
                        <a:t> </a:t>
                      </a:r>
                      <a:r>
                        <a:rPr sz="2300" dirty="0">
                          <a:latin typeface="Calibri"/>
                          <a:cs typeface="Calibri"/>
                        </a:rPr>
                        <a:t>and</a:t>
                      </a:r>
                      <a:r>
                        <a:rPr sz="2300" spc="325" dirty="0">
                          <a:latin typeface="Calibri"/>
                          <a:cs typeface="Calibri"/>
                        </a:rPr>
                        <a:t> </a:t>
                      </a:r>
                      <a:r>
                        <a:rPr sz="2300" dirty="0">
                          <a:latin typeface="Calibri"/>
                          <a:cs typeface="Calibri"/>
                        </a:rPr>
                        <a:t>explanations</a:t>
                      </a:r>
                      <a:r>
                        <a:rPr sz="2300" spc="325" dirty="0">
                          <a:latin typeface="Calibri"/>
                          <a:cs typeface="Calibri"/>
                        </a:rPr>
                        <a:t> </a:t>
                      </a:r>
                      <a:r>
                        <a:rPr sz="2300" dirty="0">
                          <a:latin typeface="Calibri"/>
                          <a:cs typeface="Calibri"/>
                        </a:rPr>
                        <a:t>which</a:t>
                      </a:r>
                      <a:r>
                        <a:rPr sz="2300" spc="330" dirty="0">
                          <a:latin typeface="Calibri"/>
                          <a:cs typeface="Calibri"/>
                        </a:rPr>
                        <a:t> </a:t>
                      </a:r>
                      <a:r>
                        <a:rPr sz="2300" dirty="0">
                          <a:latin typeface="Calibri"/>
                          <a:cs typeface="Calibri"/>
                        </a:rPr>
                        <a:t>to</a:t>
                      </a:r>
                      <a:r>
                        <a:rPr sz="2300" spc="320" dirty="0">
                          <a:latin typeface="Calibri"/>
                          <a:cs typeface="Calibri"/>
                        </a:rPr>
                        <a:t> </a:t>
                      </a:r>
                      <a:r>
                        <a:rPr sz="2300" dirty="0">
                          <a:latin typeface="Calibri"/>
                          <a:cs typeface="Calibri"/>
                        </a:rPr>
                        <a:t>the</a:t>
                      </a:r>
                      <a:r>
                        <a:rPr sz="2300" spc="330" dirty="0">
                          <a:latin typeface="Calibri"/>
                          <a:cs typeface="Calibri"/>
                        </a:rPr>
                        <a:t> </a:t>
                      </a:r>
                      <a:r>
                        <a:rPr sz="2300" dirty="0">
                          <a:latin typeface="Calibri"/>
                          <a:cs typeface="Calibri"/>
                        </a:rPr>
                        <a:t>best</a:t>
                      </a:r>
                      <a:r>
                        <a:rPr sz="2300" spc="325" dirty="0">
                          <a:latin typeface="Calibri"/>
                          <a:cs typeface="Calibri"/>
                        </a:rPr>
                        <a:t> </a:t>
                      </a:r>
                      <a:r>
                        <a:rPr sz="2300" dirty="0">
                          <a:latin typeface="Calibri"/>
                          <a:cs typeface="Calibri"/>
                        </a:rPr>
                        <a:t>of</a:t>
                      </a:r>
                      <a:r>
                        <a:rPr sz="2300" spc="325" dirty="0">
                          <a:latin typeface="Calibri"/>
                          <a:cs typeface="Calibri"/>
                        </a:rPr>
                        <a:t> </a:t>
                      </a:r>
                      <a:r>
                        <a:rPr sz="2300" dirty="0">
                          <a:latin typeface="Calibri"/>
                          <a:cs typeface="Calibri"/>
                        </a:rPr>
                        <a:t>my/our</a:t>
                      </a:r>
                      <a:r>
                        <a:rPr sz="2300" spc="320" dirty="0">
                          <a:latin typeface="Calibri"/>
                          <a:cs typeface="Calibri"/>
                        </a:rPr>
                        <a:t> </a:t>
                      </a:r>
                      <a:r>
                        <a:rPr sz="2300" dirty="0">
                          <a:latin typeface="Calibri"/>
                          <a:cs typeface="Calibri"/>
                        </a:rPr>
                        <a:t>knowledge</a:t>
                      </a:r>
                      <a:r>
                        <a:rPr sz="2300" spc="330" dirty="0">
                          <a:latin typeface="Calibri"/>
                          <a:cs typeface="Calibri"/>
                        </a:rPr>
                        <a:t> </a:t>
                      </a:r>
                      <a:r>
                        <a:rPr sz="2300" spc="-25" dirty="0">
                          <a:latin typeface="Calibri"/>
                          <a:cs typeface="Calibri"/>
                        </a:rPr>
                        <a:t>and </a:t>
                      </a:r>
                      <a:r>
                        <a:rPr sz="2300" dirty="0">
                          <a:latin typeface="Calibri"/>
                          <a:cs typeface="Calibri"/>
                        </a:rPr>
                        <a:t>belief</a:t>
                      </a:r>
                      <a:r>
                        <a:rPr sz="2300" spc="100" dirty="0">
                          <a:latin typeface="Calibri"/>
                          <a:cs typeface="Calibri"/>
                        </a:rPr>
                        <a:t> </a:t>
                      </a:r>
                      <a:r>
                        <a:rPr sz="2300" dirty="0">
                          <a:latin typeface="Calibri"/>
                          <a:cs typeface="Calibri"/>
                        </a:rPr>
                        <a:t>were</a:t>
                      </a:r>
                      <a:r>
                        <a:rPr sz="2300" spc="110" dirty="0">
                          <a:latin typeface="Calibri"/>
                          <a:cs typeface="Calibri"/>
                        </a:rPr>
                        <a:t> </a:t>
                      </a:r>
                      <a:r>
                        <a:rPr sz="2300" dirty="0">
                          <a:latin typeface="Calibri"/>
                          <a:cs typeface="Calibri"/>
                        </a:rPr>
                        <a:t>necessary</a:t>
                      </a:r>
                      <a:r>
                        <a:rPr sz="2300" spc="105" dirty="0">
                          <a:latin typeface="Calibri"/>
                          <a:cs typeface="Calibri"/>
                        </a:rPr>
                        <a:t> </a:t>
                      </a:r>
                      <a:r>
                        <a:rPr sz="2300" dirty="0">
                          <a:latin typeface="Calibri"/>
                          <a:cs typeface="Calibri"/>
                        </a:rPr>
                        <a:t>for</a:t>
                      </a:r>
                      <a:r>
                        <a:rPr sz="2300" spc="105" dirty="0">
                          <a:latin typeface="Calibri"/>
                          <a:cs typeface="Calibri"/>
                        </a:rPr>
                        <a:t> </a:t>
                      </a:r>
                      <a:r>
                        <a:rPr sz="2300" dirty="0">
                          <a:latin typeface="Calibri"/>
                          <a:cs typeface="Calibri"/>
                        </a:rPr>
                        <a:t>the</a:t>
                      </a:r>
                      <a:r>
                        <a:rPr sz="2300" spc="110" dirty="0">
                          <a:latin typeface="Calibri"/>
                          <a:cs typeface="Calibri"/>
                        </a:rPr>
                        <a:t> </a:t>
                      </a:r>
                      <a:r>
                        <a:rPr sz="2300" dirty="0">
                          <a:latin typeface="Calibri"/>
                          <a:cs typeface="Calibri"/>
                        </a:rPr>
                        <a:t>purpose</a:t>
                      </a:r>
                      <a:r>
                        <a:rPr sz="2300" spc="110" dirty="0">
                          <a:latin typeface="Calibri"/>
                          <a:cs typeface="Calibri"/>
                        </a:rPr>
                        <a:t> </a:t>
                      </a:r>
                      <a:r>
                        <a:rPr sz="2300" dirty="0">
                          <a:latin typeface="Calibri"/>
                          <a:cs typeface="Calibri"/>
                        </a:rPr>
                        <a:t>of</a:t>
                      </a:r>
                      <a:r>
                        <a:rPr sz="2300" spc="110" dirty="0">
                          <a:latin typeface="Calibri"/>
                          <a:cs typeface="Calibri"/>
                        </a:rPr>
                        <a:t> </a:t>
                      </a:r>
                      <a:r>
                        <a:rPr sz="2300" dirty="0">
                          <a:latin typeface="Calibri"/>
                          <a:cs typeface="Calibri"/>
                        </a:rPr>
                        <a:t>my/our</a:t>
                      </a:r>
                      <a:r>
                        <a:rPr sz="2300" spc="105" dirty="0">
                          <a:latin typeface="Calibri"/>
                          <a:cs typeface="Calibri"/>
                        </a:rPr>
                        <a:t> </a:t>
                      </a:r>
                      <a:r>
                        <a:rPr sz="2300" dirty="0">
                          <a:latin typeface="Calibri"/>
                          <a:cs typeface="Calibri"/>
                        </a:rPr>
                        <a:t>audit</a:t>
                      </a:r>
                      <a:r>
                        <a:rPr sz="2300" spc="105" dirty="0">
                          <a:latin typeface="Calibri"/>
                          <a:cs typeface="Calibri"/>
                        </a:rPr>
                        <a:t> </a:t>
                      </a:r>
                      <a:r>
                        <a:rPr sz="2300" dirty="0">
                          <a:latin typeface="Calibri"/>
                          <a:cs typeface="Calibri"/>
                        </a:rPr>
                        <a:t>has</a:t>
                      </a:r>
                      <a:r>
                        <a:rPr sz="2300" spc="114" dirty="0">
                          <a:latin typeface="Calibri"/>
                          <a:cs typeface="Calibri"/>
                        </a:rPr>
                        <a:t> </a:t>
                      </a:r>
                      <a:r>
                        <a:rPr sz="2300" dirty="0">
                          <a:latin typeface="Calibri"/>
                          <a:cs typeface="Calibri"/>
                        </a:rPr>
                        <a:t>not</a:t>
                      </a:r>
                      <a:r>
                        <a:rPr sz="2300" spc="105" dirty="0">
                          <a:latin typeface="Calibri"/>
                          <a:cs typeface="Calibri"/>
                        </a:rPr>
                        <a:t> </a:t>
                      </a:r>
                      <a:r>
                        <a:rPr sz="2300" dirty="0">
                          <a:latin typeface="Calibri"/>
                          <a:cs typeface="Calibri"/>
                        </a:rPr>
                        <a:t>been</a:t>
                      </a:r>
                      <a:r>
                        <a:rPr sz="2300" spc="110" dirty="0">
                          <a:latin typeface="Calibri"/>
                          <a:cs typeface="Calibri"/>
                        </a:rPr>
                        <a:t> </a:t>
                      </a:r>
                      <a:r>
                        <a:rPr sz="2300" dirty="0">
                          <a:latin typeface="Calibri"/>
                          <a:cs typeface="Calibri"/>
                        </a:rPr>
                        <a:t>provided</a:t>
                      </a:r>
                      <a:r>
                        <a:rPr sz="2300" spc="105" dirty="0">
                          <a:latin typeface="Calibri"/>
                          <a:cs typeface="Calibri"/>
                        </a:rPr>
                        <a:t> </a:t>
                      </a:r>
                      <a:r>
                        <a:rPr sz="2300" dirty="0">
                          <a:latin typeface="Calibri"/>
                          <a:cs typeface="Calibri"/>
                        </a:rPr>
                        <a:t>by</a:t>
                      </a:r>
                      <a:r>
                        <a:rPr sz="2300" spc="114" dirty="0">
                          <a:latin typeface="Calibri"/>
                          <a:cs typeface="Calibri"/>
                        </a:rPr>
                        <a:t> </a:t>
                      </a:r>
                      <a:r>
                        <a:rPr sz="2300" spc="-25" dirty="0">
                          <a:latin typeface="Calibri"/>
                          <a:cs typeface="Calibri"/>
                        </a:rPr>
                        <a:t>the </a:t>
                      </a:r>
                      <a:r>
                        <a:rPr sz="2300" spc="-10" dirty="0">
                          <a:latin typeface="Calibri"/>
                          <a:cs typeface="Calibri"/>
                        </a:rPr>
                        <a:t>assessee.</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2"/>
                  </a:ext>
                </a:extLst>
              </a:tr>
              <a:tr h="457200">
                <a:tc>
                  <a:txBody>
                    <a:bodyPr/>
                    <a:lstStyle/>
                    <a:p>
                      <a:pPr marL="91440">
                        <a:lnSpc>
                          <a:spcPct val="100000"/>
                        </a:lnSpc>
                        <a:spcBef>
                          <a:spcPts val="235"/>
                        </a:spcBef>
                      </a:pPr>
                      <a:r>
                        <a:rPr sz="2300" dirty="0">
                          <a:latin typeface="Calibri"/>
                          <a:cs typeface="Calibri"/>
                        </a:rPr>
                        <a:t>Documents</a:t>
                      </a:r>
                      <a:r>
                        <a:rPr sz="2300" spc="-50" dirty="0">
                          <a:latin typeface="Calibri"/>
                          <a:cs typeface="Calibri"/>
                        </a:rPr>
                        <a:t> </a:t>
                      </a:r>
                      <a:r>
                        <a:rPr sz="2300" dirty="0">
                          <a:latin typeface="Calibri"/>
                          <a:cs typeface="Calibri"/>
                        </a:rPr>
                        <a:t>necessary</a:t>
                      </a:r>
                      <a:r>
                        <a:rPr sz="2300" spc="-60" dirty="0">
                          <a:latin typeface="Calibri"/>
                          <a:cs typeface="Calibri"/>
                        </a:rPr>
                        <a:t> </a:t>
                      </a:r>
                      <a:r>
                        <a:rPr sz="2300" dirty="0">
                          <a:latin typeface="Calibri"/>
                          <a:cs typeface="Calibri"/>
                        </a:rPr>
                        <a:t>to</a:t>
                      </a:r>
                      <a:r>
                        <a:rPr sz="2300" spc="-55" dirty="0">
                          <a:latin typeface="Calibri"/>
                          <a:cs typeface="Calibri"/>
                        </a:rPr>
                        <a:t> </a:t>
                      </a:r>
                      <a:r>
                        <a:rPr sz="2300" dirty="0">
                          <a:latin typeface="Calibri"/>
                          <a:cs typeface="Calibri"/>
                        </a:rPr>
                        <a:t>verify</a:t>
                      </a:r>
                      <a:r>
                        <a:rPr sz="2300" spc="-40" dirty="0">
                          <a:latin typeface="Calibri"/>
                          <a:cs typeface="Calibri"/>
                        </a:rPr>
                        <a:t> </a:t>
                      </a:r>
                      <a:r>
                        <a:rPr sz="2300" dirty="0">
                          <a:latin typeface="Calibri"/>
                          <a:cs typeface="Calibri"/>
                        </a:rPr>
                        <a:t>the</a:t>
                      </a:r>
                      <a:r>
                        <a:rPr sz="2300" spc="-45" dirty="0">
                          <a:latin typeface="Calibri"/>
                          <a:cs typeface="Calibri"/>
                        </a:rPr>
                        <a:t> </a:t>
                      </a:r>
                      <a:r>
                        <a:rPr sz="2300" spc="-10" dirty="0">
                          <a:latin typeface="Calibri"/>
                          <a:cs typeface="Calibri"/>
                        </a:rPr>
                        <a:t>reportable</a:t>
                      </a:r>
                      <a:r>
                        <a:rPr sz="2300" spc="-30" dirty="0">
                          <a:latin typeface="Calibri"/>
                          <a:cs typeface="Calibri"/>
                        </a:rPr>
                        <a:t> </a:t>
                      </a:r>
                      <a:r>
                        <a:rPr sz="2300" spc="-10" dirty="0">
                          <a:latin typeface="Calibri"/>
                          <a:cs typeface="Calibri"/>
                        </a:rPr>
                        <a:t>transaction</a:t>
                      </a:r>
                      <a:r>
                        <a:rPr sz="2300" spc="-40" dirty="0">
                          <a:latin typeface="Calibri"/>
                          <a:cs typeface="Calibri"/>
                        </a:rPr>
                        <a:t> </a:t>
                      </a:r>
                      <a:r>
                        <a:rPr sz="2300" dirty="0">
                          <a:latin typeface="Calibri"/>
                          <a:cs typeface="Calibri"/>
                        </a:rPr>
                        <a:t>were</a:t>
                      </a:r>
                      <a:r>
                        <a:rPr sz="2300" spc="-50" dirty="0">
                          <a:latin typeface="Calibri"/>
                          <a:cs typeface="Calibri"/>
                        </a:rPr>
                        <a:t> </a:t>
                      </a:r>
                      <a:r>
                        <a:rPr sz="2300" dirty="0">
                          <a:latin typeface="Calibri"/>
                          <a:cs typeface="Calibri"/>
                        </a:rPr>
                        <a:t>not</a:t>
                      </a:r>
                      <a:r>
                        <a:rPr sz="2300" spc="-55" dirty="0">
                          <a:latin typeface="Calibri"/>
                          <a:cs typeface="Calibri"/>
                        </a:rPr>
                        <a:t> </a:t>
                      </a:r>
                      <a:r>
                        <a:rPr sz="2300" dirty="0">
                          <a:latin typeface="Calibri"/>
                          <a:cs typeface="Calibri"/>
                        </a:rPr>
                        <a:t>made</a:t>
                      </a:r>
                      <a:r>
                        <a:rPr sz="2300" spc="-45" dirty="0">
                          <a:latin typeface="Calibri"/>
                          <a:cs typeface="Calibri"/>
                        </a:rPr>
                        <a:t> </a:t>
                      </a:r>
                      <a:r>
                        <a:rPr sz="2300" spc="-10" dirty="0">
                          <a:latin typeface="Calibri"/>
                          <a:cs typeface="Calibri"/>
                        </a:rPr>
                        <a:t>available.</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3"/>
                  </a:ext>
                </a:extLst>
              </a:tr>
              <a:tr h="457200">
                <a:tc>
                  <a:txBody>
                    <a:bodyPr/>
                    <a:lstStyle/>
                    <a:p>
                      <a:pPr marL="91440">
                        <a:lnSpc>
                          <a:spcPct val="100000"/>
                        </a:lnSpc>
                        <a:spcBef>
                          <a:spcPts val="235"/>
                        </a:spcBef>
                      </a:pPr>
                      <a:r>
                        <a:rPr sz="2300" dirty="0">
                          <a:latin typeface="Calibri"/>
                          <a:cs typeface="Calibri"/>
                        </a:rPr>
                        <a:t>Proper</a:t>
                      </a:r>
                      <a:r>
                        <a:rPr sz="2300" spc="-55" dirty="0">
                          <a:latin typeface="Calibri"/>
                          <a:cs typeface="Calibri"/>
                        </a:rPr>
                        <a:t> </a:t>
                      </a:r>
                      <a:r>
                        <a:rPr sz="2300" dirty="0">
                          <a:latin typeface="Calibri"/>
                          <a:cs typeface="Calibri"/>
                        </a:rPr>
                        <a:t>Stock</a:t>
                      </a:r>
                      <a:r>
                        <a:rPr sz="2300" spc="-55" dirty="0">
                          <a:latin typeface="Calibri"/>
                          <a:cs typeface="Calibri"/>
                        </a:rPr>
                        <a:t> </a:t>
                      </a:r>
                      <a:r>
                        <a:rPr sz="2300" spc="-10" dirty="0">
                          <a:latin typeface="Calibri"/>
                          <a:cs typeface="Calibri"/>
                        </a:rPr>
                        <a:t>records</a:t>
                      </a:r>
                      <a:r>
                        <a:rPr sz="2300" spc="-70" dirty="0">
                          <a:latin typeface="Calibri"/>
                          <a:cs typeface="Calibri"/>
                        </a:rPr>
                        <a:t> </a:t>
                      </a:r>
                      <a:r>
                        <a:rPr sz="2300" dirty="0">
                          <a:latin typeface="Calibri"/>
                          <a:cs typeface="Calibri"/>
                        </a:rPr>
                        <a:t>are</a:t>
                      </a:r>
                      <a:r>
                        <a:rPr sz="2300" spc="-60" dirty="0">
                          <a:latin typeface="Calibri"/>
                          <a:cs typeface="Calibri"/>
                        </a:rPr>
                        <a:t> </a:t>
                      </a:r>
                      <a:r>
                        <a:rPr sz="2300" dirty="0">
                          <a:latin typeface="Calibri"/>
                          <a:cs typeface="Calibri"/>
                        </a:rPr>
                        <a:t>not</a:t>
                      </a:r>
                      <a:r>
                        <a:rPr sz="2300" spc="-60" dirty="0">
                          <a:latin typeface="Calibri"/>
                          <a:cs typeface="Calibri"/>
                        </a:rPr>
                        <a:t> </a:t>
                      </a:r>
                      <a:r>
                        <a:rPr sz="2300" dirty="0">
                          <a:latin typeface="Calibri"/>
                          <a:cs typeface="Calibri"/>
                        </a:rPr>
                        <a:t>maintained</a:t>
                      </a:r>
                      <a:r>
                        <a:rPr sz="2300" spc="-35" dirty="0">
                          <a:latin typeface="Calibri"/>
                          <a:cs typeface="Calibri"/>
                        </a:rPr>
                        <a:t> </a:t>
                      </a:r>
                      <a:r>
                        <a:rPr sz="2300" dirty="0">
                          <a:latin typeface="Calibri"/>
                          <a:cs typeface="Calibri"/>
                        </a:rPr>
                        <a:t>by</a:t>
                      </a:r>
                      <a:r>
                        <a:rPr sz="2300" spc="-60" dirty="0">
                          <a:latin typeface="Calibri"/>
                          <a:cs typeface="Calibri"/>
                        </a:rPr>
                        <a:t> </a:t>
                      </a:r>
                      <a:r>
                        <a:rPr sz="2300" dirty="0">
                          <a:latin typeface="Calibri"/>
                          <a:cs typeface="Calibri"/>
                        </a:rPr>
                        <a:t>the</a:t>
                      </a:r>
                      <a:r>
                        <a:rPr sz="2300" spc="-55" dirty="0">
                          <a:latin typeface="Calibri"/>
                          <a:cs typeface="Calibri"/>
                        </a:rPr>
                        <a:t> </a:t>
                      </a:r>
                      <a:r>
                        <a:rPr sz="2300" spc="-10" dirty="0">
                          <a:latin typeface="Calibri"/>
                          <a:cs typeface="Calibri"/>
                        </a:rPr>
                        <a:t>assessee.</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4"/>
                  </a:ext>
                </a:extLst>
              </a:tr>
              <a:tr h="457200">
                <a:tc>
                  <a:txBody>
                    <a:bodyPr/>
                    <a:lstStyle/>
                    <a:p>
                      <a:pPr marL="92075">
                        <a:lnSpc>
                          <a:spcPct val="100000"/>
                        </a:lnSpc>
                        <a:spcBef>
                          <a:spcPts val="235"/>
                        </a:spcBef>
                      </a:pPr>
                      <a:r>
                        <a:rPr sz="2300" spc="-20" dirty="0">
                          <a:latin typeface="Calibri"/>
                          <a:cs typeface="Calibri"/>
                        </a:rPr>
                        <a:t>Valuation</a:t>
                      </a:r>
                      <a:r>
                        <a:rPr sz="2300" spc="-25" dirty="0">
                          <a:latin typeface="Calibri"/>
                          <a:cs typeface="Calibri"/>
                        </a:rPr>
                        <a:t> </a:t>
                      </a:r>
                      <a:r>
                        <a:rPr sz="2300" dirty="0">
                          <a:latin typeface="Calibri"/>
                          <a:cs typeface="Calibri"/>
                        </a:rPr>
                        <a:t>of</a:t>
                      </a:r>
                      <a:r>
                        <a:rPr sz="2300" spc="-50" dirty="0">
                          <a:latin typeface="Calibri"/>
                          <a:cs typeface="Calibri"/>
                        </a:rPr>
                        <a:t> </a:t>
                      </a:r>
                      <a:r>
                        <a:rPr sz="2300" dirty="0">
                          <a:latin typeface="Calibri"/>
                          <a:cs typeface="Calibri"/>
                        </a:rPr>
                        <a:t>closing</a:t>
                      </a:r>
                      <a:r>
                        <a:rPr sz="2300" spc="-10" dirty="0">
                          <a:latin typeface="Calibri"/>
                          <a:cs typeface="Calibri"/>
                        </a:rPr>
                        <a:t> </a:t>
                      </a:r>
                      <a:r>
                        <a:rPr sz="2300" dirty="0">
                          <a:latin typeface="Calibri"/>
                          <a:cs typeface="Calibri"/>
                        </a:rPr>
                        <a:t>stock</a:t>
                      </a:r>
                      <a:r>
                        <a:rPr sz="2300" spc="-45" dirty="0">
                          <a:latin typeface="Calibri"/>
                          <a:cs typeface="Calibri"/>
                        </a:rPr>
                        <a:t> </a:t>
                      </a:r>
                      <a:r>
                        <a:rPr sz="2300" dirty="0">
                          <a:latin typeface="Calibri"/>
                          <a:cs typeface="Calibri"/>
                        </a:rPr>
                        <a:t>is</a:t>
                      </a:r>
                      <a:r>
                        <a:rPr sz="2300" spc="-30" dirty="0">
                          <a:latin typeface="Calibri"/>
                          <a:cs typeface="Calibri"/>
                        </a:rPr>
                        <a:t> </a:t>
                      </a:r>
                      <a:r>
                        <a:rPr sz="2300" dirty="0">
                          <a:latin typeface="Calibri"/>
                          <a:cs typeface="Calibri"/>
                        </a:rPr>
                        <a:t>not</a:t>
                      </a:r>
                      <a:r>
                        <a:rPr sz="2300" spc="-35" dirty="0">
                          <a:latin typeface="Calibri"/>
                          <a:cs typeface="Calibri"/>
                        </a:rPr>
                        <a:t> </a:t>
                      </a:r>
                      <a:r>
                        <a:rPr sz="2300" spc="-10" dirty="0">
                          <a:latin typeface="Calibri"/>
                          <a:cs typeface="Calibri"/>
                        </a:rPr>
                        <a:t>possible.</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5"/>
                  </a:ext>
                </a:extLst>
              </a:tr>
              <a:tr h="457200">
                <a:tc>
                  <a:txBody>
                    <a:bodyPr/>
                    <a:lstStyle/>
                    <a:p>
                      <a:pPr marL="92075">
                        <a:lnSpc>
                          <a:spcPct val="100000"/>
                        </a:lnSpc>
                        <a:spcBef>
                          <a:spcPts val="235"/>
                        </a:spcBef>
                      </a:pPr>
                      <a:r>
                        <a:rPr sz="2300" spc="-10" dirty="0">
                          <a:latin typeface="Calibri"/>
                          <a:cs typeface="Calibri"/>
                        </a:rPr>
                        <a:t>Yield/percentage</a:t>
                      </a:r>
                      <a:r>
                        <a:rPr sz="2300" spc="-20" dirty="0">
                          <a:latin typeface="Calibri"/>
                          <a:cs typeface="Calibri"/>
                        </a:rPr>
                        <a:t> </a:t>
                      </a:r>
                      <a:r>
                        <a:rPr sz="2300" dirty="0">
                          <a:latin typeface="Calibri"/>
                          <a:cs typeface="Calibri"/>
                        </a:rPr>
                        <a:t>of</a:t>
                      </a:r>
                      <a:r>
                        <a:rPr sz="2300" spc="-50" dirty="0">
                          <a:latin typeface="Calibri"/>
                          <a:cs typeface="Calibri"/>
                        </a:rPr>
                        <a:t> </a:t>
                      </a:r>
                      <a:r>
                        <a:rPr sz="2300" spc="-10" dirty="0">
                          <a:latin typeface="Calibri"/>
                          <a:cs typeface="Calibri"/>
                        </a:rPr>
                        <a:t>wastage</a:t>
                      </a:r>
                      <a:r>
                        <a:rPr sz="2300" spc="-30" dirty="0">
                          <a:latin typeface="Calibri"/>
                          <a:cs typeface="Calibri"/>
                        </a:rPr>
                        <a:t> </a:t>
                      </a:r>
                      <a:r>
                        <a:rPr sz="2300" dirty="0">
                          <a:latin typeface="Calibri"/>
                          <a:cs typeface="Calibri"/>
                        </a:rPr>
                        <a:t>is</a:t>
                      </a:r>
                      <a:r>
                        <a:rPr sz="2300" spc="-60" dirty="0">
                          <a:latin typeface="Calibri"/>
                          <a:cs typeface="Calibri"/>
                        </a:rPr>
                        <a:t> </a:t>
                      </a:r>
                      <a:r>
                        <a:rPr sz="2300" dirty="0">
                          <a:latin typeface="Calibri"/>
                          <a:cs typeface="Calibri"/>
                        </a:rPr>
                        <a:t>not</a:t>
                      </a:r>
                      <a:r>
                        <a:rPr sz="2300" spc="-45" dirty="0">
                          <a:latin typeface="Calibri"/>
                          <a:cs typeface="Calibri"/>
                        </a:rPr>
                        <a:t> </a:t>
                      </a:r>
                      <a:r>
                        <a:rPr sz="2300" spc="-10" dirty="0">
                          <a:latin typeface="Calibri"/>
                          <a:cs typeface="Calibri"/>
                        </a:rPr>
                        <a:t>ascertainable.</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6"/>
                  </a:ext>
                </a:extLst>
              </a:tr>
              <a:tr h="457200">
                <a:tc>
                  <a:txBody>
                    <a:bodyPr/>
                    <a:lstStyle/>
                    <a:p>
                      <a:pPr marL="92075">
                        <a:lnSpc>
                          <a:spcPct val="100000"/>
                        </a:lnSpc>
                        <a:spcBef>
                          <a:spcPts val="234"/>
                        </a:spcBef>
                      </a:pPr>
                      <a:r>
                        <a:rPr sz="2300" spc="-10" dirty="0">
                          <a:latin typeface="Calibri"/>
                          <a:cs typeface="Calibri"/>
                        </a:rPr>
                        <a:t>Records</a:t>
                      </a:r>
                      <a:r>
                        <a:rPr sz="2300" spc="-55" dirty="0">
                          <a:latin typeface="Calibri"/>
                          <a:cs typeface="Calibri"/>
                        </a:rPr>
                        <a:t> </a:t>
                      </a:r>
                      <a:r>
                        <a:rPr sz="2300" dirty="0">
                          <a:latin typeface="Calibri"/>
                          <a:cs typeface="Calibri"/>
                        </a:rPr>
                        <a:t>necessary</a:t>
                      </a:r>
                      <a:r>
                        <a:rPr sz="2300" spc="-70" dirty="0">
                          <a:latin typeface="Calibri"/>
                          <a:cs typeface="Calibri"/>
                        </a:rPr>
                        <a:t> </a:t>
                      </a:r>
                      <a:r>
                        <a:rPr sz="2300" dirty="0">
                          <a:latin typeface="Calibri"/>
                          <a:cs typeface="Calibri"/>
                        </a:rPr>
                        <a:t>to</a:t>
                      </a:r>
                      <a:r>
                        <a:rPr sz="2300" spc="-45" dirty="0">
                          <a:latin typeface="Calibri"/>
                          <a:cs typeface="Calibri"/>
                        </a:rPr>
                        <a:t> </a:t>
                      </a:r>
                      <a:r>
                        <a:rPr sz="2300" dirty="0">
                          <a:latin typeface="Calibri"/>
                          <a:cs typeface="Calibri"/>
                        </a:rPr>
                        <a:t>verify</a:t>
                      </a:r>
                      <a:r>
                        <a:rPr sz="2300" spc="-45" dirty="0">
                          <a:latin typeface="Calibri"/>
                          <a:cs typeface="Calibri"/>
                        </a:rPr>
                        <a:t> </a:t>
                      </a:r>
                      <a:r>
                        <a:rPr sz="2300" dirty="0">
                          <a:latin typeface="Calibri"/>
                          <a:cs typeface="Calibri"/>
                        </a:rPr>
                        <a:t>personal</a:t>
                      </a:r>
                      <a:r>
                        <a:rPr sz="2300" spc="-50" dirty="0">
                          <a:latin typeface="Calibri"/>
                          <a:cs typeface="Calibri"/>
                        </a:rPr>
                        <a:t> </a:t>
                      </a:r>
                      <a:r>
                        <a:rPr sz="2300" dirty="0">
                          <a:latin typeface="Calibri"/>
                          <a:cs typeface="Calibri"/>
                        </a:rPr>
                        <a:t>nature</a:t>
                      </a:r>
                      <a:r>
                        <a:rPr sz="2300" spc="-50" dirty="0">
                          <a:latin typeface="Calibri"/>
                          <a:cs typeface="Calibri"/>
                        </a:rPr>
                        <a:t> </a:t>
                      </a:r>
                      <a:r>
                        <a:rPr sz="2300" dirty="0">
                          <a:latin typeface="Calibri"/>
                          <a:cs typeface="Calibri"/>
                        </a:rPr>
                        <a:t>of</a:t>
                      </a:r>
                      <a:r>
                        <a:rPr sz="2300" spc="-55" dirty="0">
                          <a:latin typeface="Calibri"/>
                          <a:cs typeface="Calibri"/>
                        </a:rPr>
                        <a:t> </a:t>
                      </a:r>
                      <a:r>
                        <a:rPr sz="2300" dirty="0">
                          <a:latin typeface="Calibri"/>
                          <a:cs typeface="Calibri"/>
                        </a:rPr>
                        <a:t>expenses</a:t>
                      </a:r>
                      <a:r>
                        <a:rPr sz="2300" spc="-65" dirty="0">
                          <a:latin typeface="Calibri"/>
                          <a:cs typeface="Calibri"/>
                        </a:rPr>
                        <a:t> </a:t>
                      </a:r>
                      <a:r>
                        <a:rPr sz="2300" dirty="0">
                          <a:latin typeface="Calibri"/>
                          <a:cs typeface="Calibri"/>
                        </a:rPr>
                        <a:t>not</a:t>
                      </a:r>
                      <a:r>
                        <a:rPr sz="2300" spc="-45" dirty="0">
                          <a:latin typeface="Calibri"/>
                          <a:cs typeface="Calibri"/>
                        </a:rPr>
                        <a:t> </a:t>
                      </a:r>
                      <a:r>
                        <a:rPr sz="2300" spc="-10" dirty="0">
                          <a:latin typeface="Calibri"/>
                          <a:cs typeface="Calibri"/>
                        </a:rPr>
                        <a:t>maintained</a:t>
                      </a:r>
                      <a:r>
                        <a:rPr sz="2300" spc="-40" dirty="0">
                          <a:latin typeface="Calibri"/>
                          <a:cs typeface="Calibri"/>
                        </a:rPr>
                        <a:t> </a:t>
                      </a:r>
                      <a:r>
                        <a:rPr sz="2300" dirty="0">
                          <a:latin typeface="Calibri"/>
                          <a:cs typeface="Calibri"/>
                        </a:rPr>
                        <a:t>by</a:t>
                      </a:r>
                      <a:r>
                        <a:rPr sz="2300" spc="-50" dirty="0">
                          <a:latin typeface="Calibri"/>
                          <a:cs typeface="Calibri"/>
                        </a:rPr>
                        <a:t> </a:t>
                      </a:r>
                      <a:r>
                        <a:rPr sz="2300" spc="-10" dirty="0">
                          <a:latin typeface="Calibri"/>
                          <a:cs typeface="Calibri"/>
                        </a:rPr>
                        <a:t>assessee.</a:t>
                      </a:r>
                      <a:endParaRPr sz="23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7"/>
                  </a:ext>
                </a:extLst>
              </a:tr>
              <a:tr h="457200">
                <a:tc>
                  <a:txBody>
                    <a:bodyPr/>
                    <a:lstStyle/>
                    <a:p>
                      <a:pPr marL="92075">
                        <a:lnSpc>
                          <a:spcPct val="100000"/>
                        </a:lnSpc>
                        <a:spcBef>
                          <a:spcPts val="234"/>
                        </a:spcBef>
                      </a:pPr>
                      <a:r>
                        <a:rPr sz="2300" dirty="0">
                          <a:latin typeface="Calibri"/>
                          <a:cs typeface="Calibri"/>
                        </a:rPr>
                        <a:t>TDS</a:t>
                      </a:r>
                      <a:r>
                        <a:rPr sz="2300" spc="-45" dirty="0">
                          <a:latin typeface="Calibri"/>
                          <a:cs typeface="Calibri"/>
                        </a:rPr>
                        <a:t> </a:t>
                      </a:r>
                      <a:r>
                        <a:rPr sz="2300" dirty="0">
                          <a:latin typeface="Calibri"/>
                          <a:cs typeface="Calibri"/>
                        </a:rPr>
                        <a:t>returns</a:t>
                      </a:r>
                      <a:r>
                        <a:rPr sz="2300" spc="-30" dirty="0">
                          <a:latin typeface="Calibri"/>
                          <a:cs typeface="Calibri"/>
                        </a:rPr>
                        <a:t> </a:t>
                      </a:r>
                      <a:r>
                        <a:rPr sz="2300" dirty="0">
                          <a:latin typeface="Calibri"/>
                          <a:cs typeface="Calibri"/>
                        </a:rPr>
                        <a:t>could</a:t>
                      </a:r>
                      <a:r>
                        <a:rPr sz="2300" spc="-50" dirty="0">
                          <a:latin typeface="Calibri"/>
                          <a:cs typeface="Calibri"/>
                        </a:rPr>
                        <a:t> </a:t>
                      </a:r>
                      <a:r>
                        <a:rPr sz="2300" dirty="0">
                          <a:latin typeface="Calibri"/>
                          <a:cs typeface="Calibri"/>
                        </a:rPr>
                        <a:t>not</a:t>
                      </a:r>
                      <a:r>
                        <a:rPr sz="2300" spc="-45" dirty="0">
                          <a:latin typeface="Calibri"/>
                          <a:cs typeface="Calibri"/>
                        </a:rPr>
                        <a:t> </a:t>
                      </a:r>
                      <a:r>
                        <a:rPr sz="2300" dirty="0">
                          <a:latin typeface="Calibri"/>
                          <a:cs typeface="Calibri"/>
                        </a:rPr>
                        <a:t>be</a:t>
                      </a:r>
                      <a:r>
                        <a:rPr sz="2300" spc="-40" dirty="0">
                          <a:latin typeface="Calibri"/>
                          <a:cs typeface="Calibri"/>
                        </a:rPr>
                        <a:t> </a:t>
                      </a:r>
                      <a:r>
                        <a:rPr sz="2300" dirty="0">
                          <a:latin typeface="Calibri"/>
                          <a:cs typeface="Calibri"/>
                        </a:rPr>
                        <a:t>verified</a:t>
                      </a:r>
                      <a:r>
                        <a:rPr sz="2300" spc="-25" dirty="0">
                          <a:latin typeface="Calibri"/>
                          <a:cs typeface="Calibri"/>
                        </a:rPr>
                        <a:t> </a:t>
                      </a:r>
                      <a:r>
                        <a:rPr sz="2300" dirty="0">
                          <a:latin typeface="Calibri"/>
                          <a:cs typeface="Calibri"/>
                        </a:rPr>
                        <a:t>with</a:t>
                      </a:r>
                      <a:r>
                        <a:rPr sz="2300" spc="-35" dirty="0">
                          <a:latin typeface="Calibri"/>
                          <a:cs typeface="Calibri"/>
                        </a:rPr>
                        <a:t> </a:t>
                      </a:r>
                      <a:r>
                        <a:rPr sz="2300" dirty="0">
                          <a:latin typeface="Calibri"/>
                          <a:cs typeface="Calibri"/>
                        </a:rPr>
                        <a:t>the</a:t>
                      </a:r>
                      <a:r>
                        <a:rPr sz="2300" spc="-45" dirty="0">
                          <a:latin typeface="Calibri"/>
                          <a:cs typeface="Calibri"/>
                        </a:rPr>
                        <a:t> </a:t>
                      </a:r>
                      <a:r>
                        <a:rPr sz="2300" dirty="0">
                          <a:latin typeface="Calibri"/>
                          <a:cs typeface="Calibri"/>
                        </a:rPr>
                        <a:t>books</a:t>
                      </a:r>
                      <a:r>
                        <a:rPr sz="2300" spc="-45" dirty="0">
                          <a:latin typeface="Calibri"/>
                          <a:cs typeface="Calibri"/>
                        </a:rPr>
                        <a:t> </a:t>
                      </a:r>
                      <a:r>
                        <a:rPr sz="2300" dirty="0">
                          <a:latin typeface="Calibri"/>
                          <a:cs typeface="Calibri"/>
                        </a:rPr>
                        <a:t>of</a:t>
                      </a:r>
                      <a:r>
                        <a:rPr sz="2300" spc="-60" dirty="0">
                          <a:latin typeface="Calibri"/>
                          <a:cs typeface="Calibri"/>
                        </a:rPr>
                        <a:t> </a:t>
                      </a:r>
                      <a:r>
                        <a:rPr sz="2300" spc="-10" dirty="0">
                          <a:latin typeface="Calibri"/>
                          <a:cs typeface="Calibri"/>
                        </a:rPr>
                        <a:t>account.</a:t>
                      </a:r>
                      <a:endParaRPr sz="23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8"/>
                  </a:ext>
                </a:extLst>
              </a:tr>
              <a:tr h="804672">
                <a:tc>
                  <a:txBody>
                    <a:bodyPr/>
                    <a:lstStyle/>
                    <a:p>
                      <a:pPr marL="92710" marR="85725">
                        <a:lnSpc>
                          <a:spcPct val="100000"/>
                        </a:lnSpc>
                        <a:spcBef>
                          <a:spcPts val="229"/>
                        </a:spcBef>
                      </a:pPr>
                      <a:r>
                        <a:rPr sz="2300" dirty="0">
                          <a:latin typeface="Calibri"/>
                          <a:cs typeface="Calibri"/>
                        </a:rPr>
                        <a:t>Records produced for</a:t>
                      </a:r>
                      <a:r>
                        <a:rPr sz="2300" spc="-5" dirty="0">
                          <a:latin typeface="Calibri"/>
                          <a:cs typeface="Calibri"/>
                        </a:rPr>
                        <a:t> </a:t>
                      </a:r>
                      <a:r>
                        <a:rPr sz="2300" dirty="0">
                          <a:latin typeface="Calibri"/>
                          <a:cs typeface="Calibri"/>
                        </a:rPr>
                        <a:t>verification</a:t>
                      </a:r>
                      <a:r>
                        <a:rPr sz="2300" spc="5" dirty="0">
                          <a:latin typeface="Calibri"/>
                          <a:cs typeface="Calibri"/>
                        </a:rPr>
                        <a:t> </a:t>
                      </a:r>
                      <a:r>
                        <a:rPr sz="2300" dirty="0">
                          <a:latin typeface="Calibri"/>
                          <a:cs typeface="Calibri"/>
                        </a:rPr>
                        <a:t>of</a:t>
                      </a:r>
                      <a:r>
                        <a:rPr sz="2300" spc="-5" dirty="0">
                          <a:latin typeface="Calibri"/>
                          <a:cs typeface="Calibri"/>
                        </a:rPr>
                        <a:t> </a:t>
                      </a:r>
                      <a:r>
                        <a:rPr sz="2300" dirty="0">
                          <a:latin typeface="Calibri"/>
                          <a:cs typeface="Calibri"/>
                        </a:rPr>
                        <a:t>payments through account</a:t>
                      </a:r>
                      <a:r>
                        <a:rPr sz="2300" spc="5" dirty="0">
                          <a:latin typeface="Calibri"/>
                          <a:cs typeface="Calibri"/>
                        </a:rPr>
                        <a:t> </a:t>
                      </a:r>
                      <a:r>
                        <a:rPr sz="2300" dirty="0">
                          <a:latin typeface="Calibri"/>
                          <a:cs typeface="Calibri"/>
                        </a:rPr>
                        <a:t>payee check</a:t>
                      </a:r>
                      <a:r>
                        <a:rPr sz="2300" spc="-10" dirty="0">
                          <a:latin typeface="Calibri"/>
                          <a:cs typeface="Calibri"/>
                        </a:rPr>
                        <a:t> </a:t>
                      </a:r>
                      <a:r>
                        <a:rPr sz="2300" dirty="0">
                          <a:latin typeface="Calibri"/>
                          <a:cs typeface="Calibri"/>
                        </a:rPr>
                        <a:t>were</a:t>
                      </a:r>
                      <a:r>
                        <a:rPr sz="2300" spc="5" dirty="0">
                          <a:latin typeface="Calibri"/>
                          <a:cs typeface="Calibri"/>
                        </a:rPr>
                        <a:t> </a:t>
                      </a:r>
                      <a:r>
                        <a:rPr sz="2300" spc="-25" dirty="0">
                          <a:latin typeface="Calibri"/>
                          <a:cs typeface="Calibri"/>
                        </a:rPr>
                        <a:t>not </a:t>
                      </a:r>
                      <a:r>
                        <a:rPr sz="2300" spc="-10" dirty="0">
                          <a:latin typeface="Calibri"/>
                          <a:cs typeface="Calibri"/>
                        </a:rPr>
                        <a:t>sufficient.</a:t>
                      </a:r>
                      <a:endParaRPr sz="23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186940" y="2004060"/>
          <a:ext cx="10149840" cy="5851397"/>
        </p:xfrm>
        <a:graphic>
          <a:graphicData uri="http://schemas.openxmlformats.org/drawingml/2006/table">
            <a:tbl>
              <a:tblPr firstRow="1" bandRow="1">
                <a:tableStyleId>{2D5ABB26-0587-4C30-8999-92F81FD0307C}</a:tableStyleId>
              </a:tblPr>
              <a:tblGrid>
                <a:gridCol w="10149840">
                  <a:extLst>
                    <a:ext uri="{9D8B030D-6E8A-4147-A177-3AD203B41FA5}">
                      <a16:colId xmlns:a16="http://schemas.microsoft.com/office/drawing/2014/main" val="20000"/>
                    </a:ext>
                  </a:extLst>
                </a:gridCol>
              </a:tblGrid>
              <a:tr h="457200">
                <a:tc>
                  <a:txBody>
                    <a:bodyPr/>
                    <a:lstStyle/>
                    <a:p>
                      <a:pPr marL="90805">
                        <a:lnSpc>
                          <a:spcPct val="100000"/>
                        </a:lnSpc>
                        <a:spcBef>
                          <a:spcPts val="235"/>
                        </a:spcBef>
                      </a:pPr>
                      <a:r>
                        <a:rPr sz="2300" b="1" spc="-10" dirty="0">
                          <a:solidFill>
                            <a:srgbClr val="FFFFFF"/>
                          </a:solidFill>
                          <a:latin typeface="Calibri"/>
                          <a:cs typeface="Calibri"/>
                        </a:rPr>
                        <a:t>Select</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F82"/>
                    </a:solidFill>
                  </a:tcPr>
                </a:tc>
                <a:extLst>
                  <a:ext uri="{0D108BD9-81ED-4DB2-BD59-A6C34878D82A}">
                    <a16:rowId xmlns:a16="http://schemas.microsoft.com/office/drawing/2014/main" val="10000"/>
                  </a:ext>
                </a:extLst>
              </a:tr>
              <a:tr h="804672">
                <a:tc>
                  <a:txBody>
                    <a:bodyPr/>
                    <a:lstStyle/>
                    <a:p>
                      <a:pPr marL="91440" marR="86360" indent="-635">
                        <a:lnSpc>
                          <a:spcPct val="100000"/>
                        </a:lnSpc>
                        <a:spcBef>
                          <a:spcPts val="235"/>
                        </a:spcBef>
                      </a:pPr>
                      <a:r>
                        <a:rPr sz="2300" dirty="0">
                          <a:latin typeface="Calibri"/>
                          <a:cs typeface="Calibri"/>
                        </a:rPr>
                        <a:t>Amount</a:t>
                      </a:r>
                      <a:r>
                        <a:rPr sz="2300" spc="270" dirty="0">
                          <a:latin typeface="Calibri"/>
                          <a:cs typeface="Calibri"/>
                        </a:rPr>
                        <a:t> </a:t>
                      </a:r>
                      <a:r>
                        <a:rPr sz="2300" dirty="0">
                          <a:latin typeface="Calibri"/>
                          <a:cs typeface="Calibri"/>
                        </a:rPr>
                        <a:t>of</a:t>
                      </a:r>
                      <a:r>
                        <a:rPr sz="2300" spc="270" dirty="0">
                          <a:latin typeface="Calibri"/>
                          <a:cs typeface="Calibri"/>
                        </a:rPr>
                        <a:t> </a:t>
                      </a:r>
                      <a:r>
                        <a:rPr sz="2300" dirty="0">
                          <a:latin typeface="Calibri"/>
                          <a:cs typeface="Calibri"/>
                        </a:rPr>
                        <a:t>expenses</a:t>
                      </a:r>
                      <a:r>
                        <a:rPr sz="2300" spc="275" dirty="0">
                          <a:latin typeface="Calibri"/>
                          <a:cs typeface="Calibri"/>
                        </a:rPr>
                        <a:t> </a:t>
                      </a:r>
                      <a:r>
                        <a:rPr sz="2300" dirty="0">
                          <a:latin typeface="Calibri"/>
                          <a:cs typeface="Calibri"/>
                        </a:rPr>
                        <a:t>related</a:t>
                      </a:r>
                      <a:r>
                        <a:rPr sz="2300" spc="275" dirty="0">
                          <a:latin typeface="Calibri"/>
                          <a:cs typeface="Calibri"/>
                        </a:rPr>
                        <a:t> </a:t>
                      </a:r>
                      <a:r>
                        <a:rPr sz="2300" dirty="0">
                          <a:latin typeface="Calibri"/>
                          <a:cs typeface="Calibri"/>
                        </a:rPr>
                        <a:t>to</a:t>
                      </a:r>
                      <a:r>
                        <a:rPr sz="2300" spc="270" dirty="0">
                          <a:latin typeface="Calibri"/>
                          <a:cs typeface="Calibri"/>
                        </a:rPr>
                        <a:t> </a:t>
                      </a:r>
                      <a:r>
                        <a:rPr sz="2300" dirty="0">
                          <a:latin typeface="Calibri"/>
                          <a:cs typeface="Calibri"/>
                        </a:rPr>
                        <a:t>exempt</a:t>
                      </a:r>
                      <a:r>
                        <a:rPr sz="2300" spc="270" dirty="0">
                          <a:latin typeface="Calibri"/>
                          <a:cs typeface="Calibri"/>
                        </a:rPr>
                        <a:t> </a:t>
                      </a:r>
                      <a:r>
                        <a:rPr sz="2300" dirty="0">
                          <a:latin typeface="Calibri"/>
                          <a:cs typeface="Calibri"/>
                        </a:rPr>
                        <a:t>income</a:t>
                      </a:r>
                      <a:r>
                        <a:rPr sz="2300" spc="275" dirty="0">
                          <a:latin typeface="Calibri"/>
                          <a:cs typeface="Calibri"/>
                        </a:rPr>
                        <a:t> </a:t>
                      </a:r>
                      <a:r>
                        <a:rPr sz="2300" dirty="0">
                          <a:latin typeface="Calibri"/>
                          <a:cs typeface="Calibri"/>
                        </a:rPr>
                        <a:t>u/s</a:t>
                      </a:r>
                      <a:r>
                        <a:rPr sz="2300" spc="280" dirty="0">
                          <a:latin typeface="Calibri"/>
                          <a:cs typeface="Calibri"/>
                        </a:rPr>
                        <a:t> </a:t>
                      </a:r>
                      <a:r>
                        <a:rPr sz="2300" dirty="0">
                          <a:latin typeface="Calibri"/>
                          <a:cs typeface="Calibri"/>
                        </a:rPr>
                        <a:t>14A</a:t>
                      </a:r>
                      <a:r>
                        <a:rPr sz="2300" spc="265" dirty="0">
                          <a:latin typeface="Calibri"/>
                          <a:cs typeface="Calibri"/>
                        </a:rPr>
                        <a:t> </a:t>
                      </a:r>
                      <a:r>
                        <a:rPr sz="2300" dirty="0">
                          <a:latin typeface="Calibri"/>
                          <a:cs typeface="Calibri"/>
                        </a:rPr>
                        <a:t>of</a:t>
                      </a:r>
                      <a:r>
                        <a:rPr sz="2300" spc="254" dirty="0">
                          <a:latin typeface="Calibri"/>
                          <a:cs typeface="Calibri"/>
                        </a:rPr>
                        <a:t> </a:t>
                      </a:r>
                      <a:r>
                        <a:rPr sz="2300" spc="-20" dirty="0">
                          <a:latin typeface="Calibri"/>
                          <a:cs typeface="Calibri"/>
                        </a:rPr>
                        <a:t>Income-</a:t>
                      </a:r>
                      <a:r>
                        <a:rPr sz="2300" dirty="0">
                          <a:latin typeface="Calibri"/>
                          <a:cs typeface="Calibri"/>
                        </a:rPr>
                        <a:t>tax</a:t>
                      </a:r>
                      <a:r>
                        <a:rPr sz="2300" spc="265" dirty="0">
                          <a:latin typeface="Calibri"/>
                          <a:cs typeface="Calibri"/>
                        </a:rPr>
                        <a:t> </a:t>
                      </a:r>
                      <a:r>
                        <a:rPr sz="2300" dirty="0">
                          <a:latin typeface="Calibri"/>
                          <a:cs typeface="Calibri"/>
                        </a:rPr>
                        <a:t>Act,</a:t>
                      </a:r>
                      <a:r>
                        <a:rPr sz="2300" spc="270" dirty="0">
                          <a:latin typeface="Calibri"/>
                          <a:cs typeface="Calibri"/>
                        </a:rPr>
                        <a:t> </a:t>
                      </a:r>
                      <a:r>
                        <a:rPr sz="2300" spc="-20" dirty="0">
                          <a:latin typeface="Calibri"/>
                          <a:cs typeface="Calibri"/>
                        </a:rPr>
                        <a:t>1961 </a:t>
                      </a:r>
                      <a:r>
                        <a:rPr sz="2300" dirty="0">
                          <a:latin typeface="Calibri"/>
                          <a:cs typeface="Calibri"/>
                        </a:rPr>
                        <a:t>could</a:t>
                      </a:r>
                      <a:r>
                        <a:rPr sz="2300" spc="-40" dirty="0">
                          <a:latin typeface="Calibri"/>
                          <a:cs typeface="Calibri"/>
                        </a:rPr>
                        <a:t> </a:t>
                      </a:r>
                      <a:r>
                        <a:rPr sz="2300" dirty="0">
                          <a:latin typeface="Calibri"/>
                          <a:cs typeface="Calibri"/>
                        </a:rPr>
                        <a:t>not</a:t>
                      </a:r>
                      <a:r>
                        <a:rPr sz="2300" spc="-35" dirty="0">
                          <a:latin typeface="Calibri"/>
                          <a:cs typeface="Calibri"/>
                        </a:rPr>
                        <a:t> </a:t>
                      </a:r>
                      <a:r>
                        <a:rPr sz="2300" dirty="0">
                          <a:latin typeface="Calibri"/>
                          <a:cs typeface="Calibri"/>
                        </a:rPr>
                        <a:t>be</a:t>
                      </a:r>
                      <a:r>
                        <a:rPr sz="2300" spc="-35" dirty="0">
                          <a:latin typeface="Calibri"/>
                          <a:cs typeface="Calibri"/>
                        </a:rPr>
                        <a:t> </a:t>
                      </a:r>
                      <a:r>
                        <a:rPr sz="2300" spc="-10" dirty="0">
                          <a:latin typeface="Calibri"/>
                          <a:cs typeface="Calibri"/>
                        </a:rPr>
                        <a:t>ascertained.</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1"/>
                  </a:ext>
                </a:extLst>
              </a:tr>
              <a:tr h="804672">
                <a:tc>
                  <a:txBody>
                    <a:bodyPr/>
                    <a:lstStyle/>
                    <a:p>
                      <a:pPr marL="91440" marR="85090">
                        <a:lnSpc>
                          <a:spcPct val="100000"/>
                        </a:lnSpc>
                        <a:spcBef>
                          <a:spcPts val="235"/>
                        </a:spcBef>
                      </a:pPr>
                      <a:r>
                        <a:rPr sz="2300" dirty="0">
                          <a:latin typeface="Calibri"/>
                          <a:cs typeface="Calibri"/>
                        </a:rPr>
                        <a:t>Creditors</a:t>
                      </a:r>
                      <a:r>
                        <a:rPr sz="2300" spc="140" dirty="0">
                          <a:latin typeface="Calibri"/>
                          <a:cs typeface="Calibri"/>
                        </a:rPr>
                        <a:t> </a:t>
                      </a:r>
                      <a:r>
                        <a:rPr sz="2300" dirty="0">
                          <a:latin typeface="Calibri"/>
                          <a:cs typeface="Calibri"/>
                        </a:rPr>
                        <a:t>under</a:t>
                      </a:r>
                      <a:r>
                        <a:rPr sz="2300" spc="145" dirty="0">
                          <a:latin typeface="Calibri"/>
                          <a:cs typeface="Calibri"/>
                        </a:rPr>
                        <a:t> </a:t>
                      </a:r>
                      <a:r>
                        <a:rPr sz="2300" dirty="0">
                          <a:latin typeface="Calibri"/>
                          <a:cs typeface="Calibri"/>
                        </a:rPr>
                        <a:t>Micro,</a:t>
                      </a:r>
                      <a:r>
                        <a:rPr sz="2300" spc="140" dirty="0">
                          <a:latin typeface="Calibri"/>
                          <a:cs typeface="Calibri"/>
                        </a:rPr>
                        <a:t> </a:t>
                      </a:r>
                      <a:r>
                        <a:rPr sz="2300" dirty="0">
                          <a:latin typeface="Calibri"/>
                          <a:cs typeface="Calibri"/>
                        </a:rPr>
                        <a:t>Small</a:t>
                      </a:r>
                      <a:r>
                        <a:rPr sz="2300" spc="140" dirty="0">
                          <a:latin typeface="Calibri"/>
                          <a:cs typeface="Calibri"/>
                        </a:rPr>
                        <a:t> </a:t>
                      </a:r>
                      <a:r>
                        <a:rPr sz="2300" dirty="0">
                          <a:latin typeface="Calibri"/>
                          <a:cs typeface="Calibri"/>
                        </a:rPr>
                        <a:t>and</a:t>
                      </a:r>
                      <a:r>
                        <a:rPr sz="2300" spc="145" dirty="0">
                          <a:latin typeface="Calibri"/>
                          <a:cs typeface="Calibri"/>
                        </a:rPr>
                        <a:t> </a:t>
                      </a:r>
                      <a:r>
                        <a:rPr sz="2300" dirty="0">
                          <a:latin typeface="Calibri"/>
                          <a:cs typeface="Calibri"/>
                        </a:rPr>
                        <a:t>Medium</a:t>
                      </a:r>
                      <a:r>
                        <a:rPr sz="2300" spc="140" dirty="0">
                          <a:latin typeface="Calibri"/>
                          <a:cs typeface="Calibri"/>
                        </a:rPr>
                        <a:t> </a:t>
                      </a:r>
                      <a:r>
                        <a:rPr sz="2300" dirty="0">
                          <a:latin typeface="Calibri"/>
                          <a:cs typeface="Calibri"/>
                        </a:rPr>
                        <a:t>Enterprises</a:t>
                      </a:r>
                      <a:r>
                        <a:rPr sz="2300" spc="145" dirty="0">
                          <a:latin typeface="Calibri"/>
                          <a:cs typeface="Calibri"/>
                        </a:rPr>
                        <a:t> </a:t>
                      </a:r>
                      <a:r>
                        <a:rPr sz="2300" dirty="0">
                          <a:latin typeface="Calibri"/>
                          <a:cs typeface="Calibri"/>
                        </a:rPr>
                        <a:t>Development</a:t>
                      </a:r>
                      <a:r>
                        <a:rPr sz="2300" spc="145" dirty="0">
                          <a:latin typeface="Calibri"/>
                          <a:cs typeface="Calibri"/>
                        </a:rPr>
                        <a:t> </a:t>
                      </a:r>
                      <a:r>
                        <a:rPr sz="2300" dirty="0">
                          <a:latin typeface="Calibri"/>
                          <a:cs typeface="Calibri"/>
                        </a:rPr>
                        <a:t>Act,</a:t>
                      </a:r>
                      <a:r>
                        <a:rPr sz="2300" spc="140" dirty="0">
                          <a:latin typeface="Calibri"/>
                          <a:cs typeface="Calibri"/>
                        </a:rPr>
                        <a:t> </a:t>
                      </a:r>
                      <a:r>
                        <a:rPr sz="2300" dirty="0">
                          <a:latin typeface="Calibri"/>
                          <a:cs typeface="Calibri"/>
                        </a:rPr>
                        <a:t>2006</a:t>
                      </a:r>
                      <a:r>
                        <a:rPr sz="2300" spc="140" dirty="0">
                          <a:latin typeface="Calibri"/>
                          <a:cs typeface="Calibri"/>
                        </a:rPr>
                        <a:t> </a:t>
                      </a:r>
                      <a:r>
                        <a:rPr sz="2300" spc="-25" dirty="0">
                          <a:latin typeface="Calibri"/>
                          <a:cs typeface="Calibri"/>
                        </a:rPr>
                        <a:t>are </a:t>
                      </a:r>
                      <a:r>
                        <a:rPr sz="2300" dirty="0">
                          <a:latin typeface="Calibri"/>
                          <a:cs typeface="Calibri"/>
                        </a:rPr>
                        <a:t>not</a:t>
                      </a:r>
                      <a:r>
                        <a:rPr sz="2300" spc="-40" dirty="0">
                          <a:latin typeface="Calibri"/>
                          <a:cs typeface="Calibri"/>
                        </a:rPr>
                        <a:t> </a:t>
                      </a:r>
                      <a:r>
                        <a:rPr sz="2300" spc="-10" dirty="0">
                          <a:latin typeface="Calibri"/>
                          <a:cs typeface="Calibri"/>
                        </a:rPr>
                        <a:t>ascertainable.</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2"/>
                  </a:ext>
                </a:extLst>
              </a:tr>
              <a:tr h="456438">
                <a:tc>
                  <a:txBody>
                    <a:bodyPr/>
                    <a:lstStyle/>
                    <a:p>
                      <a:pPr marL="91440">
                        <a:lnSpc>
                          <a:spcPct val="100000"/>
                        </a:lnSpc>
                        <a:spcBef>
                          <a:spcPts val="235"/>
                        </a:spcBef>
                      </a:pPr>
                      <a:r>
                        <a:rPr sz="2300" dirty="0">
                          <a:latin typeface="Calibri"/>
                          <a:cs typeface="Calibri"/>
                        </a:rPr>
                        <a:t>Prior</a:t>
                      </a:r>
                      <a:r>
                        <a:rPr sz="2300" spc="-40" dirty="0">
                          <a:latin typeface="Calibri"/>
                          <a:cs typeface="Calibri"/>
                        </a:rPr>
                        <a:t> </a:t>
                      </a:r>
                      <a:r>
                        <a:rPr sz="2300" dirty="0">
                          <a:latin typeface="Calibri"/>
                          <a:cs typeface="Calibri"/>
                        </a:rPr>
                        <a:t>period</a:t>
                      </a:r>
                      <a:r>
                        <a:rPr sz="2300" spc="-40" dirty="0">
                          <a:latin typeface="Calibri"/>
                          <a:cs typeface="Calibri"/>
                        </a:rPr>
                        <a:t> </a:t>
                      </a:r>
                      <a:r>
                        <a:rPr sz="2300" dirty="0">
                          <a:latin typeface="Calibri"/>
                          <a:cs typeface="Calibri"/>
                        </a:rPr>
                        <a:t>expenses</a:t>
                      </a:r>
                      <a:r>
                        <a:rPr sz="2300" spc="-50" dirty="0">
                          <a:latin typeface="Calibri"/>
                          <a:cs typeface="Calibri"/>
                        </a:rPr>
                        <a:t> </a:t>
                      </a:r>
                      <a:r>
                        <a:rPr sz="2300" dirty="0">
                          <a:latin typeface="Calibri"/>
                          <a:cs typeface="Calibri"/>
                        </a:rPr>
                        <a:t>are</a:t>
                      </a:r>
                      <a:r>
                        <a:rPr sz="2300" spc="-45" dirty="0">
                          <a:latin typeface="Calibri"/>
                          <a:cs typeface="Calibri"/>
                        </a:rPr>
                        <a:t> </a:t>
                      </a:r>
                      <a:r>
                        <a:rPr sz="2300" dirty="0">
                          <a:latin typeface="Calibri"/>
                          <a:cs typeface="Calibri"/>
                        </a:rPr>
                        <a:t>not</a:t>
                      </a:r>
                      <a:r>
                        <a:rPr sz="2300" spc="-45" dirty="0">
                          <a:latin typeface="Calibri"/>
                          <a:cs typeface="Calibri"/>
                        </a:rPr>
                        <a:t> </a:t>
                      </a:r>
                      <a:r>
                        <a:rPr sz="2300" spc="-10" dirty="0">
                          <a:latin typeface="Calibri"/>
                          <a:cs typeface="Calibri"/>
                        </a:rPr>
                        <a:t>ascertainable</a:t>
                      </a:r>
                      <a:r>
                        <a:rPr sz="2300" spc="-30" dirty="0">
                          <a:latin typeface="Calibri"/>
                          <a:cs typeface="Calibri"/>
                        </a:rPr>
                        <a:t> </a:t>
                      </a:r>
                      <a:r>
                        <a:rPr sz="2300" dirty="0">
                          <a:latin typeface="Calibri"/>
                          <a:cs typeface="Calibri"/>
                        </a:rPr>
                        <a:t>from</a:t>
                      </a:r>
                      <a:r>
                        <a:rPr sz="2300" spc="-50" dirty="0">
                          <a:latin typeface="Calibri"/>
                          <a:cs typeface="Calibri"/>
                        </a:rPr>
                        <a:t> </a:t>
                      </a:r>
                      <a:r>
                        <a:rPr sz="2300" dirty="0">
                          <a:latin typeface="Calibri"/>
                          <a:cs typeface="Calibri"/>
                        </a:rPr>
                        <a:t>books</a:t>
                      </a:r>
                      <a:r>
                        <a:rPr sz="2300" spc="-50" dirty="0">
                          <a:latin typeface="Calibri"/>
                          <a:cs typeface="Calibri"/>
                        </a:rPr>
                        <a:t> </a:t>
                      </a:r>
                      <a:r>
                        <a:rPr sz="2300" dirty="0">
                          <a:latin typeface="Calibri"/>
                          <a:cs typeface="Calibri"/>
                        </a:rPr>
                        <a:t>of</a:t>
                      </a:r>
                      <a:r>
                        <a:rPr sz="2300" spc="-60" dirty="0">
                          <a:latin typeface="Calibri"/>
                          <a:cs typeface="Calibri"/>
                        </a:rPr>
                        <a:t> </a:t>
                      </a:r>
                      <a:r>
                        <a:rPr sz="2300" spc="-10" dirty="0">
                          <a:latin typeface="Calibri"/>
                          <a:cs typeface="Calibri"/>
                        </a:rPr>
                        <a:t>account.</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3"/>
                  </a:ext>
                </a:extLst>
              </a:tr>
              <a:tr h="457200">
                <a:tc>
                  <a:txBody>
                    <a:bodyPr/>
                    <a:lstStyle/>
                    <a:p>
                      <a:pPr marL="91440">
                        <a:lnSpc>
                          <a:spcPct val="100000"/>
                        </a:lnSpc>
                        <a:spcBef>
                          <a:spcPts val="235"/>
                        </a:spcBef>
                      </a:pPr>
                      <a:r>
                        <a:rPr sz="2300" dirty="0">
                          <a:latin typeface="Calibri"/>
                          <a:cs typeface="Calibri"/>
                        </a:rPr>
                        <a:t>Fair</a:t>
                      </a:r>
                      <a:r>
                        <a:rPr sz="2300" spc="-55" dirty="0">
                          <a:latin typeface="Calibri"/>
                          <a:cs typeface="Calibri"/>
                        </a:rPr>
                        <a:t> </a:t>
                      </a:r>
                      <a:r>
                        <a:rPr sz="2300" spc="-10" dirty="0">
                          <a:latin typeface="Calibri"/>
                          <a:cs typeface="Calibri"/>
                        </a:rPr>
                        <a:t>market</a:t>
                      </a:r>
                      <a:r>
                        <a:rPr sz="2300" spc="-55" dirty="0">
                          <a:latin typeface="Calibri"/>
                          <a:cs typeface="Calibri"/>
                        </a:rPr>
                        <a:t> </a:t>
                      </a:r>
                      <a:r>
                        <a:rPr sz="2300" dirty="0">
                          <a:latin typeface="Calibri"/>
                          <a:cs typeface="Calibri"/>
                        </a:rPr>
                        <a:t>value</a:t>
                      </a:r>
                      <a:r>
                        <a:rPr sz="2300" spc="-40" dirty="0">
                          <a:latin typeface="Calibri"/>
                          <a:cs typeface="Calibri"/>
                        </a:rPr>
                        <a:t> </a:t>
                      </a:r>
                      <a:r>
                        <a:rPr sz="2300" dirty="0">
                          <a:latin typeface="Calibri"/>
                          <a:cs typeface="Calibri"/>
                        </a:rPr>
                        <a:t>of</a:t>
                      </a:r>
                      <a:r>
                        <a:rPr sz="2300" spc="-65" dirty="0">
                          <a:latin typeface="Calibri"/>
                          <a:cs typeface="Calibri"/>
                        </a:rPr>
                        <a:t> </a:t>
                      </a:r>
                      <a:r>
                        <a:rPr sz="2300" dirty="0">
                          <a:latin typeface="Calibri"/>
                          <a:cs typeface="Calibri"/>
                        </a:rPr>
                        <a:t>shares</a:t>
                      </a:r>
                      <a:r>
                        <a:rPr sz="2300" spc="-60" dirty="0">
                          <a:latin typeface="Calibri"/>
                          <a:cs typeface="Calibri"/>
                        </a:rPr>
                        <a:t> </a:t>
                      </a:r>
                      <a:r>
                        <a:rPr sz="2300" dirty="0">
                          <a:latin typeface="Calibri"/>
                          <a:cs typeface="Calibri"/>
                        </a:rPr>
                        <a:t>u/s</a:t>
                      </a:r>
                      <a:r>
                        <a:rPr sz="2300" spc="-50" dirty="0">
                          <a:latin typeface="Calibri"/>
                          <a:cs typeface="Calibri"/>
                        </a:rPr>
                        <a:t> </a:t>
                      </a:r>
                      <a:r>
                        <a:rPr sz="2300" dirty="0">
                          <a:latin typeface="Calibri"/>
                          <a:cs typeface="Calibri"/>
                        </a:rPr>
                        <a:t>56</a:t>
                      </a:r>
                      <a:r>
                        <a:rPr sz="2300" spc="-55" dirty="0">
                          <a:latin typeface="Calibri"/>
                          <a:cs typeface="Calibri"/>
                        </a:rPr>
                        <a:t> </a:t>
                      </a:r>
                      <a:r>
                        <a:rPr sz="2300" dirty="0">
                          <a:latin typeface="Calibri"/>
                          <a:cs typeface="Calibri"/>
                        </a:rPr>
                        <a:t>(2)</a:t>
                      </a:r>
                      <a:r>
                        <a:rPr sz="2300" spc="-60" dirty="0">
                          <a:latin typeface="Calibri"/>
                          <a:cs typeface="Calibri"/>
                        </a:rPr>
                        <a:t> </a:t>
                      </a:r>
                      <a:r>
                        <a:rPr sz="2300" dirty="0">
                          <a:latin typeface="Calibri"/>
                          <a:cs typeface="Calibri"/>
                        </a:rPr>
                        <a:t>(viia)/(viib)</a:t>
                      </a:r>
                      <a:r>
                        <a:rPr sz="2300" spc="-10" dirty="0">
                          <a:latin typeface="Calibri"/>
                          <a:cs typeface="Calibri"/>
                        </a:rPr>
                        <a:t> </a:t>
                      </a:r>
                      <a:r>
                        <a:rPr sz="2300" dirty="0">
                          <a:latin typeface="Calibri"/>
                          <a:cs typeface="Calibri"/>
                        </a:rPr>
                        <a:t>is</a:t>
                      </a:r>
                      <a:r>
                        <a:rPr sz="2300" spc="-65" dirty="0">
                          <a:latin typeface="Calibri"/>
                          <a:cs typeface="Calibri"/>
                        </a:rPr>
                        <a:t> </a:t>
                      </a:r>
                      <a:r>
                        <a:rPr sz="2300" dirty="0">
                          <a:latin typeface="Calibri"/>
                          <a:cs typeface="Calibri"/>
                        </a:rPr>
                        <a:t>not</a:t>
                      </a:r>
                      <a:r>
                        <a:rPr sz="2300" spc="-50" dirty="0">
                          <a:latin typeface="Calibri"/>
                          <a:cs typeface="Calibri"/>
                        </a:rPr>
                        <a:t> </a:t>
                      </a:r>
                      <a:r>
                        <a:rPr sz="2300" spc="-10" dirty="0">
                          <a:latin typeface="Calibri"/>
                          <a:cs typeface="Calibri"/>
                        </a:rPr>
                        <a:t>ascertainable.</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4"/>
                  </a:ext>
                </a:extLst>
              </a:tr>
              <a:tr h="457200">
                <a:tc>
                  <a:txBody>
                    <a:bodyPr/>
                    <a:lstStyle/>
                    <a:p>
                      <a:pPr marL="92710">
                        <a:lnSpc>
                          <a:spcPct val="100000"/>
                        </a:lnSpc>
                        <a:spcBef>
                          <a:spcPts val="235"/>
                        </a:spcBef>
                      </a:pPr>
                      <a:r>
                        <a:rPr sz="2300" dirty="0">
                          <a:latin typeface="Calibri"/>
                          <a:cs typeface="Calibri"/>
                        </a:rPr>
                        <a:t>Reports</a:t>
                      </a:r>
                      <a:r>
                        <a:rPr sz="2300" spc="-45" dirty="0">
                          <a:latin typeface="Calibri"/>
                          <a:cs typeface="Calibri"/>
                        </a:rPr>
                        <a:t> </a:t>
                      </a:r>
                      <a:r>
                        <a:rPr sz="2300" dirty="0">
                          <a:latin typeface="Calibri"/>
                          <a:cs typeface="Calibri"/>
                        </a:rPr>
                        <a:t>of</a:t>
                      </a:r>
                      <a:r>
                        <a:rPr sz="2300" spc="-65" dirty="0">
                          <a:latin typeface="Calibri"/>
                          <a:cs typeface="Calibri"/>
                        </a:rPr>
                        <a:t> </a:t>
                      </a:r>
                      <a:r>
                        <a:rPr sz="2300" dirty="0">
                          <a:latin typeface="Calibri"/>
                          <a:cs typeface="Calibri"/>
                        </a:rPr>
                        <a:t>audit</a:t>
                      </a:r>
                      <a:r>
                        <a:rPr sz="2300" spc="-40" dirty="0">
                          <a:latin typeface="Calibri"/>
                          <a:cs typeface="Calibri"/>
                        </a:rPr>
                        <a:t> </a:t>
                      </a:r>
                      <a:r>
                        <a:rPr sz="2300" dirty="0">
                          <a:latin typeface="Calibri"/>
                          <a:cs typeface="Calibri"/>
                        </a:rPr>
                        <a:t>carried</a:t>
                      </a:r>
                      <a:r>
                        <a:rPr sz="2300" spc="-55" dirty="0">
                          <a:latin typeface="Calibri"/>
                          <a:cs typeface="Calibri"/>
                        </a:rPr>
                        <a:t> </a:t>
                      </a:r>
                      <a:r>
                        <a:rPr sz="2300" dirty="0">
                          <a:latin typeface="Calibri"/>
                          <a:cs typeface="Calibri"/>
                        </a:rPr>
                        <a:t>by</a:t>
                      </a:r>
                      <a:r>
                        <a:rPr sz="2300" spc="-50" dirty="0">
                          <a:latin typeface="Calibri"/>
                          <a:cs typeface="Calibri"/>
                        </a:rPr>
                        <a:t> </a:t>
                      </a:r>
                      <a:r>
                        <a:rPr sz="2300" spc="-10" dirty="0">
                          <a:latin typeface="Calibri"/>
                          <a:cs typeface="Calibri"/>
                        </a:rPr>
                        <a:t>Excise/Service</a:t>
                      </a:r>
                      <a:r>
                        <a:rPr sz="2300" spc="-20" dirty="0">
                          <a:latin typeface="Calibri"/>
                          <a:cs typeface="Calibri"/>
                        </a:rPr>
                        <a:t> </a:t>
                      </a:r>
                      <a:r>
                        <a:rPr sz="2300" dirty="0">
                          <a:latin typeface="Calibri"/>
                          <a:cs typeface="Calibri"/>
                        </a:rPr>
                        <a:t>tax</a:t>
                      </a:r>
                      <a:r>
                        <a:rPr sz="2300" spc="-55" dirty="0">
                          <a:latin typeface="Calibri"/>
                          <a:cs typeface="Calibri"/>
                        </a:rPr>
                        <a:t> </a:t>
                      </a:r>
                      <a:r>
                        <a:rPr sz="2300" dirty="0">
                          <a:latin typeface="Calibri"/>
                          <a:cs typeface="Calibri"/>
                        </a:rPr>
                        <a:t>Department</a:t>
                      </a:r>
                      <a:r>
                        <a:rPr sz="2300" spc="-45" dirty="0">
                          <a:latin typeface="Calibri"/>
                          <a:cs typeface="Calibri"/>
                        </a:rPr>
                        <a:t> </a:t>
                      </a:r>
                      <a:r>
                        <a:rPr sz="2300" dirty="0">
                          <a:latin typeface="Calibri"/>
                          <a:cs typeface="Calibri"/>
                        </a:rPr>
                        <a:t>were</a:t>
                      </a:r>
                      <a:r>
                        <a:rPr sz="2300" spc="-50" dirty="0">
                          <a:latin typeface="Calibri"/>
                          <a:cs typeface="Calibri"/>
                        </a:rPr>
                        <a:t> </a:t>
                      </a:r>
                      <a:r>
                        <a:rPr sz="2300" dirty="0">
                          <a:latin typeface="Calibri"/>
                          <a:cs typeface="Calibri"/>
                        </a:rPr>
                        <a:t>not</a:t>
                      </a:r>
                      <a:r>
                        <a:rPr sz="2300" spc="-45" dirty="0">
                          <a:latin typeface="Calibri"/>
                          <a:cs typeface="Calibri"/>
                        </a:rPr>
                        <a:t> </a:t>
                      </a:r>
                      <a:r>
                        <a:rPr sz="2300" dirty="0">
                          <a:latin typeface="Calibri"/>
                          <a:cs typeface="Calibri"/>
                        </a:rPr>
                        <a:t>made</a:t>
                      </a:r>
                      <a:r>
                        <a:rPr sz="2300" spc="-50" dirty="0">
                          <a:latin typeface="Calibri"/>
                          <a:cs typeface="Calibri"/>
                        </a:rPr>
                        <a:t> </a:t>
                      </a:r>
                      <a:r>
                        <a:rPr sz="2300" spc="-10" dirty="0">
                          <a:latin typeface="Calibri"/>
                          <a:cs typeface="Calibri"/>
                        </a:rPr>
                        <a:t>available.</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5"/>
                  </a:ext>
                </a:extLst>
              </a:tr>
              <a:tr h="804672">
                <a:tc>
                  <a:txBody>
                    <a:bodyPr/>
                    <a:lstStyle/>
                    <a:p>
                      <a:pPr marL="93980" marR="82550" indent="-1270">
                        <a:lnSpc>
                          <a:spcPct val="100000"/>
                        </a:lnSpc>
                        <a:spcBef>
                          <a:spcPts val="234"/>
                        </a:spcBef>
                        <a:tabLst>
                          <a:tab pos="507365" algn="l"/>
                          <a:tab pos="1152525" algn="l"/>
                          <a:tab pos="1438910" algn="l"/>
                          <a:tab pos="1911350" algn="l"/>
                          <a:tab pos="3360420" algn="l"/>
                          <a:tab pos="3968750" algn="l"/>
                          <a:tab pos="4433570" algn="l"/>
                          <a:tab pos="5398770" algn="l"/>
                          <a:tab pos="6631940" algn="l"/>
                          <a:tab pos="7668259" algn="l"/>
                          <a:tab pos="8040370" algn="l"/>
                        </a:tabLst>
                      </a:pPr>
                      <a:r>
                        <a:rPr sz="2300" spc="-25" dirty="0">
                          <a:latin typeface="Calibri"/>
                          <a:cs typeface="Calibri"/>
                        </a:rPr>
                        <a:t>GP</a:t>
                      </a:r>
                      <a:r>
                        <a:rPr sz="2300" dirty="0">
                          <a:latin typeface="Calibri"/>
                          <a:cs typeface="Calibri"/>
                        </a:rPr>
                        <a:t>	</a:t>
                      </a:r>
                      <a:r>
                        <a:rPr sz="2300" spc="-10" dirty="0">
                          <a:latin typeface="Calibri"/>
                          <a:cs typeface="Calibri"/>
                        </a:rPr>
                        <a:t>Ratio</a:t>
                      </a:r>
                      <a:r>
                        <a:rPr sz="2300" dirty="0">
                          <a:latin typeface="Calibri"/>
                          <a:cs typeface="Calibri"/>
                        </a:rPr>
                        <a:t>	</a:t>
                      </a:r>
                      <a:r>
                        <a:rPr sz="2300" spc="-25" dirty="0">
                          <a:latin typeface="Calibri"/>
                          <a:cs typeface="Calibri"/>
                        </a:rPr>
                        <a:t>is</a:t>
                      </a:r>
                      <a:r>
                        <a:rPr sz="2300" dirty="0">
                          <a:latin typeface="Calibri"/>
                          <a:cs typeface="Calibri"/>
                        </a:rPr>
                        <a:t>	</a:t>
                      </a:r>
                      <a:r>
                        <a:rPr sz="2300" spc="-25" dirty="0">
                          <a:latin typeface="Calibri"/>
                          <a:cs typeface="Calibri"/>
                        </a:rPr>
                        <a:t>not</a:t>
                      </a:r>
                      <a:r>
                        <a:rPr sz="2300" dirty="0">
                          <a:latin typeface="Calibri"/>
                          <a:cs typeface="Calibri"/>
                        </a:rPr>
                        <a:t>	</a:t>
                      </a:r>
                      <a:r>
                        <a:rPr sz="2300" spc="-10" dirty="0">
                          <a:latin typeface="Calibri"/>
                          <a:cs typeface="Calibri"/>
                        </a:rPr>
                        <a:t>ascertainable</a:t>
                      </a:r>
                      <a:r>
                        <a:rPr sz="2300" dirty="0">
                          <a:latin typeface="Calibri"/>
                          <a:cs typeface="Calibri"/>
                        </a:rPr>
                        <a:t>	</a:t>
                      </a:r>
                      <a:r>
                        <a:rPr sz="2300" spc="-20" dirty="0">
                          <a:latin typeface="Calibri"/>
                          <a:cs typeface="Calibri"/>
                        </a:rPr>
                        <a:t>from</a:t>
                      </a:r>
                      <a:r>
                        <a:rPr sz="2300" dirty="0">
                          <a:latin typeface="Calibri"/>
                          <a:cs typeface="Calibri"/>
                        </a:rPr>
                        <a:t>	</a:t>
                      </a:r>
                      <a:r>
                        <a:rPr sz="2300" spc="-25" dirty="0">
                          <a:latin typeface="Calibri"/>
                          <a:cs typeface="Calibri"/>
                        </a:rPr>
                        <a:t>the</a:t>
                      </a:r>
                      <a:r>
                        <a:rPr sz="2300" dirty="0">
                          <a:latin typeface="Calibri"/>
                          <a:cs typeface="Calibri"/>
                        </a:rPr>
                        <a:t>	</a:t>
                      </a:r>
                      <a:r>
                        <a:rPr sz="2300" spc="-10" dirty="0">
                          <a:latin typeface="Calibri"/>
                          <a:cs typeface="Calibri"/>
                        </a:rPr>
                        <a:t>financial</a:t>
                      </a:r>
                      <a:r>
                        <a:rPr sz="2300" dirty="0">
                          <a:latin typeface="Calibri"/>
                          <a:cs typeface="Calibri"/>
                        </a:rPr>
                        <a:t>	</a:t>
                      </a:r>
                      <a:r>
                        <a:rPr sz="2300" spc="-10" dirty="0">
                          <a:latin typeface="Calibri"/>
                          <a:cs typeface="Calibri"/>
                        </a:rPr>
                        <a:t>statements</a:t>
                      </a:r>
                      <a:r>
                        <a:rPr sz="2300" dirty="0">
                          <a:latin typeface="Calibri"/>
                          <a:cs typeface="Calibri"/>
                        </a:rPr>
                        <a:t>	</a:t>
                      </a:r>
                      <a:r>
                        <a:rPr sz="2300" spc="-10" dirty="0">
                          <a:latin typeface="Calibri"/>
                          <a:cs typeface="Calibri"/>
                        </a:rPr>
                        <a:t>prepared</a:t>
                      </a:r>
                      <a:r>
                        <a:rPr sz="2300" dirty="0">
                          <a:latin typeface="Calibri"/>
                          <a:cs typeface="Calibri"/>
                        </a:rPr>
                        <a:t>	</a:t>
                      </a:r>
                      <a:r>
                        <a:rPr sz="2300" spc="-25" dirty="0">
                          <a:latin typeface="Calibri"/>
                          <a:cs typeface="Calibri"/>
                        </a:rPr>
                        <a:t>by</a:t>
                      </a:r>
                      <a:r>
                        <a:rPr sz="2300" dirty="0">
                          <a:latin typeface="Calibri"/>
                          <a:cs typeface="Calibri"/>
                        </a:rPr>
                        <a:t>	</a:t>
                      </a:r>
                      <a:r>
                        <a:rPr sz="2300" spc="-25" dirty="0">
                          <a:latin typeface="Calibri"/>
                          <a:cs typeface="Calibri"/>
                        </a:rPr>
                        <a:t>the </a:t>
                      </a:r>
                      <a:r>
                        <a:rPr sz="2300" spc="-10" dirty="0">
                          <a:latin typeface="Calibri"/>
                          <a:cs typeface="Calibri"/>
                        </a:rPr>
                        <a:t>assessee.</a:t>
                      </a:r>
                      <a:endParaRPr sz="23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6"/>
                  </a:ext>
                </a:extLst>
              </a:tr>
              <a:tr h="1152143">
                <a:tc>
                  <a:txBody>
                    <a:bodyPr/>
                    <a:lstStyle/>
                    <a:p>
                      <a:pPr marL="93345" marR="80645" indent="635" algn="just">
                        <a:lnSpc>
                          <a:spcPct val="100000"/>
                        </a:lnSpc>
                        <a:spcBef>
                          <a:spcPts val="234"/>
                        </a:spcBef>
                      </a:pPr>
                      <a:r>
                        <a:rPr sz="2300" dirty="0">
                          <a:latin typeface="Calibri"/>
                          <a:cs typeface="Calibri"/>
                        </a:rPr>
                        <a:t>Information</a:t>
                      </a:r>
                      <a:r>
                        <a:rPr sz="2300" spc="325" dirty="0">
                          <a:latin typeface="Calibri"/>
                          <a:cs typeface="Calibri"/>
                        </a:rPr>
                        <a:t> </a:t>
                      </a:r>
                      <a:r>
                        <a:rPr sz="2300" dirty="0">
                          <a:latin typeface="Calibri"/>
                          <a:cs typeface="Calibri"/>
                        </a:rPr>
                        <a:t>regarding</a:t>
                      </a:r>
                      <a:r>
                        <a:rPr sz="2300" spc="325" dirty="0">
                          <a:latin typeface="Calibri"/>
                          <a:cs typeface="Calibri"/>
                        </a:rPr>
                        <a:t> </a:t>
                      </a:r>
                      <a:r>
                        <a:rPr sz="2300" dirty="0">
                          <a:latin typeface="Calibri"/>
                          <a:cs typeface="Calibri"/>
                        </a:rPr>
                        <a:t>demand</a:t>
                      </a:r>
                      <a:r>
                        <a:rPr sz="2300" spc="330" dirty="0">
                          <a:latin typeface="Calibri"/>
                          <a:cs typeface="Calibri"/>
                        </a:rPr>
                        <a:t> </a:t>
                      </a:r>
                      <a:r>
                        <a:rPr sz="2300" dirty="0">
                          <a:latin typeface="Calibri"/>
                          <a:cs typeface="Calibri"/>
                        </a:rPr>
                        <a:t>raised</a:t>
                      </a:r>
                      <a:r>
                        <a:rPr sz="2300" spc="330" dirty="0">
                          <a:latin typeface="Calibri"/>
                          <a:cs typeface="Calibri"/>
                        </a:rPr>
                        <a:t> </a:t>
                      </a:r>
                      <a:r>
                        <a:rPr sz="2300" dirty="0">
                          <a:latin typeface="Calibri"/>
                          <a:cs typeface="Calibri"/>
                        </a:rPr>
                        <a:t>or</a:t>
                      </a:r>
                      <a:r>
                        <a:rPr sz="2300" spc="330" dirty="0">
                          <a:latin typeface="Calibri"/>
                          <a:cs typeface="Calibri"/>
                        </a:rPr>
                        <a:t> </a:t>
                      </a:r>
                      <a:r>
                        <a:rPr sz="2300" dirty="0">
                          <a:latin typeface="Calibri"/>
                          <a:cs typeface="Calibri"/>
                        </a:rPr>
                        <a:t>refund</a:t>
                      </a:r>
                      <a:r>
                        <a:rPr sz="2300" spc="340" dirty="0">
                          <a:latin typeface="Calibri"/>
                          <a:cs typeface="Calibri"/>
                        </a:rPr>
                        <a:t> </a:t>
                      </a:r>
                      <a:r>
                        <a:rPr sz="2300" dirty="0">
                          <a:latin typeface="Calibri"/>
                          <a:cs typeface="Calibri"/>
                        </a:rPr>
                        <a:t>issued</a:t>
                      </a:r>
                      <a:r>
                        <a:rPr sz="2300" spc="340" dirty="0">
                          <a:latin typeface="Calibri"/>
                          <a:cs typeface="Calibri"/>
                        </a:rPr>
                        <a:t> </a:t>
                      </a:r>
                      <a:r>
                        <a:rPr sz="2300" dirty="0">
                          <a:latin typeface="Calibri"/>
                          <a:cs typeface="Calibri"/>
                        </a:rPr>
                        <a:t>during</a:t>
                      </a:r>
                      <a:r>
                        <a:rPr sz="2300" spc="330" dirty="0">
                          <a:latin typeface="Calibri"/>
                          <a:cs typeface="Calibri"/>
                        </a:rPr>
                        <a:t> </a:t>
                      </a:r>
                      <a:r>
                        <a:rPr sz="2300" dirty="0">
                          <a:latin typeface="Calibri"/>
                          <a:cs typeface="Calibri"/>
                        </a:rPr>
                        <a:t>the</a:t>
                      </a:r>
                      <a:r>
                        <a:rPr sz="2300" spc="345" dirty="0">
                          <a:latin typeface="Calibri"/>
                          <a:cs typeface="Calibri"/>
                        </a:rPr>
                        <a:t> </a:t>
                      </a:r>
                      <a:r>
                        <a:rPr sz="2300" dirty="0">
                          <a:latin typeface="Calibri"/>
                          <a:cs typeface="Calibri"/>
                        </a:rPr>
                        <a:t>previous</a:t>
                      </a:r>
                      <a:r>
                        <a:rPr sz="2300" spc="335" dirty="0">
                          <a:latin typeface="Calibri"/>
                          <a:cs typeface="Calibri"/>
                        </a:rPr>
                        <a:t> </a:t>
                      </a:r>
                      <a:r>
                        <a:rPr sz="2300" spc="-20" dirty="0">
                          <a:latin typeface="Calibri"/>
                          <a:cs typeface="Calibri"/>
                        </a:rPr>
                        <a:t>year </a:t>
                      </a:r>
                      <a:r>
                        <a:rPr sz="2300" dirty="0">
                          <a:latin typeface="Calibri"/>
                          <a:cs typeface="Calibri"/>
                        </a:rPr>
                        <a:t>under</a:t>
                      </a:r>
                      <a:r>
                        <a:rPr sz="2300" spc="95" dirty="0">
                          <a:latin typeface="Calibri"/>
                          <a:cs typeface="Calibri"/>
                        </a:rPr>
                        <a:t> </a:t>
                      </a:r>
                      <a:r>
                        <a:rPr sz="2300" dirty="0">
                          <a:latin typeface="Calibri"/>
                          <a:cs typeface="Calibri"/>
                        </a:rPr>
                        <a:t>any</a:t>
                      </a:r>
                      <a:r>
                        <a:rPr sz="2300" spc="105" dirty="0">
                          <a:latin typeface="Calibri"/>
                          <a:cs typeface="Calibri"/>
                        </a:rPr>
                        <a:t> </a:t>
                      </a:r>
                      <a:r>
                        <a:rPr sz="2300" dirty="0">
                          <a:latin typeface="Calibri"/>
                          <a:cs typeface="Calibri"/>
                        </a:rPr>
                        <a:t>tax</a:t>
                      </a:r>
                      <a:r>
                        <a:rPr sz="2300" spc="100" dirty="0">
                          <a:latin typeface="Calibri"/>
                          <a:cs typeface="Calibri"/>
                        </a:rPr>
                        <a:t> </a:t>
                      </a:r>
                      <a:r>
                        <a:rPr sz="2300" dirty="0">
                          <a:latin typeface="Calibri"/>
                          <a:cs typeface="Calibri"/>
                        </a:rPr>
                        <a:t>laws</a:t>
                      </a:r>
                      <a:r>
                        <a:rPr sz="2300" spc="105" dirty="0">
                          <a:latin typeface="Calibri"/>
                          <a:cs typeface="Calibri"/>
                        </a:rPr>
                        <a:t> </a:t>
                      </a:r>
                      <a:r>
                        <a:rPr sz="2300" dirty="0">
                          <a:latin typeface="Calibri"/>
                          <a:cs typeface="Calibri"/>
                        </a:rPr>
                        <a:t>other</a:t>
                      </a:r>
                      <a:r>
                        <a:rPr sz="2300" spc="105" dirty="0">
                          <a:latin typeface="Calibri"/>
                          <a:cs typeface="Calibri"/>
                        </a:rPr>
                        <a:t> </a:t>
                      </a:r>
                      <a:r>
                        <a:rPr sz="2300" dirty="0">
                          <a:latin typeface="Calibri"/>
                          <a:cs typeface="Calibri"/>
                        </a:rPr>
                        <a:t>than</a:t>
                      </a:r>
                      <a:r>
                        <a:rPr sz="2300" spc="100" dirty="0">
                          <a:latin typeface="Calibri"/>
                          <a:cs typeface="Calibri"/>
                        </a:rPr>
                        <a:t> </a:t>
                      </a:r>
                      <a:r>
                        <a:rPr sz="2300" spc="-20" dirty="0">
                          <a:latin typeface="Calibri"/>
                          <a:cs typeface="Calibri"/>
                        </a:rPr>
                        <a:t>Income-</a:t>
                      </a:r>
                      <a:r>
                        <a:rPr sz="2300" dirty="0">
                          <a:latin typeface="Calibri"/>
                          <a:cs typeface="Calibri"/>
                        </a:rPr>
                        <a:t>tax</a:t>
                      </a:r>
                      <a:r>
                        <a:rPr sz="2300" spc="100" dirty="0">
                          <a:latin typeface="Calibri"/>
                          <a:cs typeface="Calibri"/>
                        </a:rPr>
                        <a:t> </a:t>
                      </a:r>
                      <a:r>
                        <a:rPr sz="2300" dirty="0">
                          <a:latin typeface="Calibri"/>
                          <a:cs typeface="Calibri"/>
                        </a:rPr>
                        <a:t>Act,</a:t>
                      </a:r>
                      <a:r>
                        <a:rPr sz="2300" spc="100" dirty="0">
                          <a:latin typeface="Calibri"/>
                          <a:cs typeface="Calibri"/>
                        </a:rPr>
                        <a:t> </a:t>
                      </a:r>
                      <a:r>
                        <a:rPr sz="2300" dirty="0">
                          <a:latin typeface="Calibri"/>
                          <a:cs typeface="Calibri"/>
                        </a:rPr>
                        <a:t>1961</a:t>
                      </a:r>
                      <a:r>
                        <a:rPr sz="2300" spc="100" dirty="0">
                          <a:latin typeface="Calibri"/>
                          <a:cs typeface="Calibri"/>
                        </a:rPr>
                        <a:t> </a:t>
                      </a:r>
                      <a:r>
                        <a:rPr sz="2300" dirty="0">
                          <a:latin typeface="Calibri"/>
                          <a:cs typeface="Calibri"/>
                        </a:rPr>
                        <a:t>and</a:t>
                      </a:r>
                      <a:r>
                        <a:rPr sz="2300" spc="105" dirty="0">
                          <a:latin typeface="Calibri"/>
                          <a:cs typeface="Calibri"/>
                        </a:rPr>
                        <a:t> </a:t>
                      </a:r>
                      <a:r>
                        <a:rPr sz="2300" dirty="0">
                          <a:latin typeface="Calibri"/>
                          <a:cs typeface="Calibri"/>
                        </a:rPr>
                        <a:t>Wealth</a:t>
                      </a:r>
                      <a:r>
                        <a:rPr sz="2300" spc="105" dirty="0">
                          <a:latin typeface="Calibri"/>
                          <a:cs typeface="Calibri"/>
                        </a:rPr>
                        <a:t> </a:t>
                      </a:r>
                      <a:r>
                        <a:rPr sz="2300" dirty="0">
                          <a:latin typeface="Calibri"/>
                          <a:cs typeface="Calibri"/>
                        </a:rPr>
                        <a:t>tax</a:t>
                      </a:r>
                      <a:r>
                        <a:rPr sz="2300" spc="100" dirty="0">
                          <a:latin typeface="Calibri"/>
                          <a:cs typeface="Calibri"/>
                        </a:rPr>
                        <a:t> </a:t>
                      </a:r>
                      <a:r>
                        <a:rPr sz="2300" dirty="0">
                          <a:latin typeface="Calibri"/>
                          <a:cs typeface="Calibri"/>
                        </a:rPr>
                        <a:t>Act,</a:t>
                      </a:r>
                      <a:r>
                        <a:rPr sz="2300" spc="95" dirty="0">
                          <a:latin typeface="Calibri"/>
                          <a:cs typeface="Calibri"/>
                        </a:rPr>
                        <a:t> </a:t>
                      </a:r>
                      <a:r>
                        <a:rPr sz="2300" dirty="0">
                          <a:latin typeface="Calibri"/>
                          <a:cs typeface="Calibri"/>
                        </a:rPr>
                        <a:t>1957</a:t>
                      </a:r>
                      <a:r>
                        <a:rPr sz="2300" spc="105" dirty="0">
                          <a:latin typeface="Calibri"/>
                          <a:cs typeface="Calibri"/>
                        </a:rPr>
                        <a:t> </a:t>
                      </a:r>
                      <a:r>
                        <a:rPr sz="2300" spc="-25" dirty="0">
                          <a:latin typeface="Calibri"/>
                          <a:cs typeface="Calibri"/>
                        </a:rPr>
                        <a:t>was </a:t>
                      </a:r>
                      <a:r>
                        <a:rPr sz="2300" dirty="0">
                          <a:latin typeface="Calibri"/>
                          <a:cs typeface="Calibri"/>
                        </a:rPr>
                        <a:t>not</a:t>
                      </a:r>
                      <a:r>
                        <a:rPr sz="2300" spc="-40" dirty="0">
                          <a:latin typeface="Calibri"/>
                          <a:cs typeface="Calibri"/>
                        </a:rPr>
                        <a:t> </a:t>
                      </a:r>
                      <a:r>
                        <a:rPr sz="2300" dirty="0">
                          <a:latin typeface="Calibri"/>
                          <a:cs typeface="Calibri"/>
                        </a:rPr>
                        <a:t>made</a:t>
                      </a:r>
                      <a:r>
                        <a:rPr sz="2300" spc="-30" dirty="0">
                          <a:latin typeface="Calibri"/>
                          <a:cs typeface="Calibri"/>
                        </a:rPr>
                        <a:t> </a:t>
                      </a:r>
                      <a:r>
                        <a:rPr sz="2300" spc="-10" dirty="0">
                          <a:latin typeface="Calibri"/>
                          <a:cs typeface="Calibri"/>
                        </a:rPr>
                        <a:t>available.</a:t>
                      </a:r>
                      <a:endParaRPr sz="23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7"/>
                  </a:ext>
                </a:extLst>
              </a:tr>
              <a:tr h="457200">
                <a:tc>
                  <a:txBody>
                    <a:bodyPr/>
                    <a:lstStyle/>
                    <a:p>
                      <a:pPr marL="93345">
                        <a:lnSpc>
                          <a:spcPct val="100000"/>
                        </a:lnSpc>
                        <a:spcBef>
                          <a:spcPts val="235"/>
                        </a:spcBef>
                      </a:pPr>
                      <a:r>
                        <a:rPr sz="2300" spc="-10" dirty="0">
                          <a:latin typeface="Calibri"/>
                          <a:cs typeface="Calibri"/>
                        </a:rPr>
                        <a:t>Others</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8"/>
                  </a:ext>
                </a:extLst>
              </a:tr>
            </a:tbl>
          </a:graphicData>
        </a:graphic>
      </p:graphicFrame>
      <p:sp>
        <p:nvSpPr>
          <p:cNvPr id="3" name="object 3"/>
          <p:cNvSpPr txBox="1">
            <a:spLocks noGrp="1"/>
          </p:cNvSpPr>
          <p:nvPr>
            <p:ph type="title"/>
          </p:nvPr>
        </p:nvSpPr>
        <p:spPr>
          <a:xfrm>
            <a:off x="1804416" y="105178"/>
            <a:ext cx="16942003" cy="1124130"/>
          </a:xfrm>
          <a:prstGeom prst="rect">
            <a:avLst/>
          </a:prstGeom>
        </p:spPr>
        <p:txBody>
          <a:bodyPr vert="horz" wrap="square" lIns="0" tIns="454890" rIns="0" bIns="0" rtlCol="0">
            <a:spAutoFit/>
          </a:bodyPr>
          <a:lstStyle/>
          <a:p>
            <a:pPr marL="490728">
              <a:spcBef>
                <a:spcPts val="120"/>
              </a:spcBef>
            </a:pPr>
            <a:r>
              <a:rPr u="none" spc="-12" dirty="0"/>
              <a:t>Qualification</a:t>
            </a:r>
            <a:r>
              <a:rPr u="none" spc="-108" dirty="0"/>
              <a:t> </a:t>
            </a:r>
            <a:r>
              <a:rPr u="none" spc="-12" dirty="0"/>
              <a:t>Type……Contd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190101"/>
          </a:xfrm>
          <a:prstGeom prst="rect">
            <a:avLst/>
          </a:prstGeom>
        </p:spPr>
        <p:txBody>
          <a:bodyPr vert="horz" wrap="square" lIns="0" tIns="520223" rIns="0" bIns="0" rtlCol="0">
            <a:spAutoFit/>
          </a:bodyPr>
          <a:lstStyle/>
          <a:p>
            <a:pPr marL="490728">
              <a:spcBef>
                <a:spcPts val="120"/>
              </a:spcBef>
            </a:pPr>
            <a:r>
              <a:rPr u="none" dirty="0"/>
              <a:t>Key</a:t>
            </a:r>
            <a:r>
              <a:rPr u="none" spc="-174" dirty="0"/>
              <a:t> </a:t>
            </a:r>
            <a:r>
              <a:rPr u="none" spc="-12" dirty="0"/>
              <a:t>Highlights…..</a:t>
            </a:r>
          </a:p>
        </p:txBody>
      </p:sp>
      <p:sp>
        <p:nvSpPr>
          <p:cNvPr id="3" name="object 3"/>
          <p:cNvSpPr/>
          <p:nvPr/>
        </p:nvSpPr>
        <p:spPr>
          <a:xfrm>
            <a:off x="2058314" y="2127808"/>
            <a:ext cx="10515600" cy="4873752"/>
          </a:xfrm>
          <a:custGeom>
            <a:avLst/>
            <a:gdLst/>
            <a:ahLst/>
            <a:cxnLst/>
            <a:rect l="l" t="t" r="r" b="b"/>
            <a:pathLst>
              <a:path w="8763000" h="4061460">
                <a:moveTo>
                  <a:pt x="0" y="0"/>
                </a:moveTo>
                <a:lnTo>
                  <a:pt x="8763000" y="0"/>
                </a:lnTo>
                <a:lnTo>
                  <a:pt x="8763000" y="4061460"/>
                </a:lnTo>
                <a:lnTo>
                  <a:pt x="0" y="4061460"/>
                </a:lnTo>
                <a:lnTo>
                  <a:pt x="0" y="0"/>
                </a:lnTo>
                <a:close/>
              </a:path>
            </a:pathLst>
          </a:custGeom>
          <a:ln w="28574">
            <a:solidFill>
              <a:srgbClr val="145F82"/>
            </a:solidFill>
          </a:ln>
        </p:spPr>
        <p:txBody>
          <a:bodyPr wrap="square" lIns="0" tIns="0" rIns="0" bIns="0" rtlCol="0"/>
          <a:lstStyle/>
          <a:p>
            <a:pPr defTabSz="1097280"/>
            <a:endParaRPr sz="2160" kern="0">
              <a:solidFill>
                <a:sysClr val="windowText" lastClr="000000"/>
              </a:solidFill>
            </a:endParaRPr>
          </a:p>
        </p:txBody>
      </p:sp>
      <p:sp>
        <p:nvSpPr>
          <p:cNvPr id="4" name="object 4"/>
          <p:cNvSpPr txBox="1"/>
          <p:nvPr/>
        </p:nvSpPr>
        <p:spPr>
          <a:xfrm>
            <a:off x="2151888" y="1960349"/>
            <a:ext cx="10325100" cy="4906984"/>
          </a:xfrm>
          <a:prstGeom prst="rect">
            <a:avLst/>
          </a:prstGeom>
        </p:spPr>
        <p:txBody>
          <a:bodyPr vert="horz" wrap="square" lIns="0" tIns="198120" rIns="0" bIns="0" rtlCol="0">
            <a:spAutoFit/>
          </a:bodyPr>
          <a:lstStyle/>
          <a:p>
            <a:pPr marL="398526" indent="-383286" algn="just" defTabSz="1097280">
              <a:spcBef>
                <a:spcPts val="1560"/>
              </a:spcBef>
              <a:buSzPct val="89583"/>
              <a:buFont typeface="Wingdings"/>
              <a:buChar char=""/>
              <a:tabLst>
                <a:tab pos="398526" algn="l"/>
              </a:tabLst>
            </a:pPr>
            <a:r>
              <a:rPr sz="2880" kern="0" dirty="0">
                <a:solidFill>
                  <a:sysClr val="windowText" lastClr="000000"/>
                </a:solidFill>
                <a:latin typeface="Calibri"/>
                <a:cs typeface="Calibri"/>
              </a:rPr>
              <a:t>Increased</a:t>
            </a:r>
            <a:r>
              <a:rPr sz="2880" kern="0" spc="-90" dirty="0">
                <a:solidFill>
                  <a:sysClr val="windowText" lastClr="000000"/>
                </a:solidFill>
                <a:latin typeface="Calibri"/>
                <a:cs typeface="Calibri"/>
              </a:rPr>
              <a:t> </a:t>
            </a:r>
            <a:r>
              <a:rPr sz="2880" kern="0" dirty="0">
                <a:solidFill>
                  <a:sysClr val="windowText" lastClr="000000"/>
                </a:solidFill>
                <a:latin typeface="Calibri"/>
                <a:cs typeface="Calibri"/>
              </a:rPr>
              <a:t>reporting</a:t>
            </a:r>
            <a:r>
              <a:rPr sz="2880" kern="0" spc="-102" dirty="0">
                <a:solidFill>
                  <a:sysClr val="windowText" lastClr="000000"/>
                </a:solidFill>
                <a:latin typeface="Calibri"/>
                <a:cs typeface="Calibri"/>
              </a:rPr>
              <a:t> </a:t>
            </a:r>
            <a:r>
              <a:rPr sz="2880" kern="0" spc="-12" dirty="0">
                <a:solidFill>
                  <a:sysClr val="windowText" lastClr="000000"/>
                </a:solidFill>
                <a:latin typeface="Calibri"/>
                <a:cs typeface="Calibri"/>
              </a:rPr>
              <a:t>requirements</a:t>
            </a:r>
            <a:r>
              <a:rPr sz="2880" kern="0" spc="-90" dirty="0">
                <a:solidFill>
                  <a:sysClr val="windowText" lastClr="000000"/>
                </a:solidFill>
                <a:latin typeface="Calibri"/>
                <a:cs typeface="Calibri"/>
              </a:rPr>
              <a:t> </a:t>
            </a:r>
            <a:r>
              <a:rPr sz="2880" kern="0" dirty="0">
                <a:solidFill>
                  <a:sysClr val="windowText" lastClr="000000"/>
                </a:solidFill>
                <a:latin typeface="Calibri"/>
                <a:cs typeface="Calibri"/>
              </a:rPr>
              <a:t>for</a:t>
            </a:r>
            <a:r>
              <a:rPr sz="2880" kern="0" spc="-84" dirty="0">
                <a:solidFill>
                  <a:sysClr val="windowText" lastClr="000000"/>
                </a:solidFill>
                <a:latin typeface="Calibri"/>
                <a:cs typeface="Calibri"/>
              </a:rPr>
              <a:t> </a:t>
            </a:r>
            <a:r>
              <a:rPr sz="2880" kern="0" dirty="0">
                <a:solidFill>
                  <a:sysClr val="windowText" lastClr="000000"/>
                </a:solidFill>
                <a:latin typeface="Calibri"/>
                <a:cs typeface="Calibri"/>
              </a:rPr>
              <a:t>the</a:t>
            </a:r>
            <a:r>
              <a:rPr sz="2880" kern="0" spc="-84" dirty="0">
                <a:solidFill>
                  <a:sysClr val="windowText" lastClr="000000"/>
                </a:solidFill>
                <a:latin typeface="Calibri"/>
                <a:cs typeface="Calibri"/>
              </a:rPr>
              <a:t> </a:t>
            </a:r>
            <a:r>
              <a:rPr sz="2880" kern="0" dirty="0">
                <a:solidFill>
                  <a:sysClr val="windowText" lastClr="000000"/>
                </a:solidFill>
                <a:latin typeface="Calibri"/>
                <a:cs typeface="Calibri"/>
              </a:rPr>
              <a:t>assessee</a:t>
            </a:r>
            <a:r>
              <a:rPr sz="2880" kern="0" spc="-84" dirty="0">
                <a:solidFill>
                  <a:sysClr val="windowText" lastClr="000000"/>
                </a:solidFill>
                <a:latin typeface="Calibri"/>
                <a:cs typeface="Calibri"/>
              </a:rPr>
              <a:t> </a:t>
            </a:r>
            <a:r>
              <a:rPr sz="2880" kern="0" dirty="0">
                <a:solidFill>
                  <a:sysClr val="windowText" lastClr="000000"/>
                </a:solidFill>
                <a:latin typeface="Calibri"/>
                <a:cs typeface="Calibri"/>
              </a:rPr>
              <a:t>and</a:t>
            </a:r>
            <a:r>
              <a:rPr sz="2880" kern="0" spc="-90" dirty="0">
                <a:solidFill>
                  <a:sysClr val="windowText" lastClr="000000"/>
                </a:solidFill>
                <a:latin typeface="Calibri"/>
                <a:cs typeface="Calibri"/>
              </a:rPr>
              <a:t> </a:t>
            </a:r>
            <a:r>
              <a:rPr sz="2880" kern="0" dirty="0">
                <a:solidFill>
                  <a:sysClr val="windowText" lastClr="000000"/>
                </a:solidFill>
                <a:latin typeface="Calibri"/>
                <a:cs typeface="Calibri"/>
              </a:rPr>
              <a:t>the</a:t>
            </a:r>
            <a:r>
              <a:rPr sz="2880" kern="0" spc="-84" dirty="0">
                <a:solidFill>
                  <a:sysClr val="windowText" lastClr="000000"/>
                </a:solidFill>
                <a:latin typeface="Calibri"/>
                <a:cs typeface="Calibri"/>
              </a:rPr>
              <a:t> </a:t>
            </a:r>
            <a:r>
              <a:rPr sz="2880" kern="0" spc="-12" dirty="0">
                <a:solidFill>
                  <a:sysClr val="windowText" lastClr="000000"/>
                </a:solidFill>
                <a:latin typeface="Calibri"/>
                <a:cs typeface="Calibri"/>
              </a:rPr>
              <a:t>auditor.</a:t>
            </a:r>
            <a:endParaRPr sz="2880" kern="0">
              <a:solidFill>
                <a:sysClr val="windowText" lastClr="000000"/>
              </a:solidFill>
              <a:latin typeface="Calibri"/>
              <a:cs typeface="Calibri"/>
            </a:endParaRPr>
          </a:p>
          <a:p>
            <a:pPr marL="399288" marR="6096" indent="-384048" algn="just" defTabSz="1097280">
              <a:spcBef>
                <a:spcPts val="1440"/>
              </a:spcBef>
              <a:buSzPct val="89583"/>
              <a:buFont typeface="Wingdings"/>
              <a:buChar char=""/>
              <a:tabLst>
                <a:tab pos="399288" algn="l"/>
              </a:tabLst>
            </a:pPr>
            <a:r>
              <a:rPr sz="2880" kern="0" dirty="0">
                <a:solidFill>
                  <a:sysClr val="windowText" lastClr="000000"/>
                </a:solidFill>
                <a:latin typeface="Calibri"/>
                <a:cs typeface="Calibri"/>
              </a:rPr>
              <a:t>Examination</a:t>
            </a:r>
            <a:r>
              <a:rPr sz="2880" kern="0" spc="378"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384" dirty="0">
                <a:solidFill>
                  <a:sysClr val="windowText" lastClr="000000"/>
                </a:solidFill>
                <a:latin typeface="Calibri"/>
                <a:cs typeface="Calibri"/>
              </a:rPr>
              <a:t> </a:t>
            </a:r>
            <a:r>
              <a:rPr sz="2880" kern="0" dirty="0">
                <a:solidFill>
                  <a:sysClr val="windowText" lastClr="000000"/>
                </a:solidFill>
                <a:latin typeface="Calibri"/>
                <a:cs typeface="Calibri"/>
              </a:rPr>
              <a:t>books</a:t>
            </a:r>
            <a:r>
              <a:rPr sz="2880" kern="0" spc="378"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378" dirty="0">
                <a:solidFill>
                  <a:sysClr val="windowText" lastClr="000000"/>
                </a:solidFill>
                <a:latin typeface="Calibri"/>
                <a:cs typeface="Calibri"/>
              </a:rPr>
              <a:t> </a:t>
            </a:r>
            <a:r>
              <a:rPr sz="2880" kern="0" dirty="0">
                <a:solidFill>
                  <a:sysClr val="windowText" lastClr="000000"/>
                </a:solidFill>
                <a:latin typeface="Calibri"/>
                <a:cs typeface="Calibri"/>
              </a:rPr>
              <a:t>account</a:t>
            </a:r>
            <a:r>
              <a:rPr sz="2880" kern="0" spc="384" dirty="0">
                <a:solidFill>
                  <a:sysClr val="windowText" lastClr="000000"/>
                </a:solidFill>
                <a:latin typeface="Calibri"/>
                <a:cs typeface="Calibri"/>
              </a:rPr>
              <a:t> </a:t>
            </a:r>
            <a:r>
              <a:rPr sz="2880" kern="0" dirty="0">
                <a:solidFill>
                  <a:sysClr val="windowText" lastClr="000000"/>
                </a:solidFill>
                <a:latin typeface="Calibri"/>
                <a:cs typeface="Calibri"/>
              </a:rPr>
              <a:t>and</a:t>
            </a:r>
            <a:r>
              <a:rPr sz="2880" kern="0" spc="384" dirty="0">
                <a:solidFill>
                  <a:sysClr val="windowText" lastClr="000000"/>
                </a:solidFill>
                <a:latin typeface="Calibri"/>
                <a:cs typeface="Calibri"/>
              </a:rPr>
              <a:t> </a:t>
            </a:r>
            <a:r>
              <a:rPr sz="2880" kern="0" dirty="0">
                <a:solidFill>
                  <a:sysClr val="windowText" lastClr="000000"/>
                </a:solidFill>
                <a:latin typeface="Calibri"/>
                <a:cs typeface="Calibri"/>
              </a:rPr>
              <a:t>relevant</a:t>
            </a:r>
            <a:r>
              <a:rPr sz="2880" kern="0" spc="390" dirty="0">
                <a:solidFill>
                  <a:sysClr val="windowText" lastClr="000000"/>
                </a:solidFill>
                <a:latin typeface="Calibri"/>
                <a:cs typeface="Calibri"/>
              </a:rPr>
              <a:t> </a:t>
            </a:r>
            <a:r>
              <a:rPr sz="2880" kern="0" dirty="0">
                <a:solidFill>
                  <a:sysClr val="windowText" lastClr="000000"/>
                </a:solidFill>
                <a:latin typeface="Calibri"/>
                <a:cs typeface="Calibri"/>
              </a:rPr>
              <a:t>documents</a:t>
            </a:r>
            <a:r>
              <a:rPr sz="2880" kern="0" spc="366" dirty="0">
                <a:solidFill>
                  <a:sysClr val="windowText" lastClr="000000"/>
                </a:solidFill>
                <a:latin typeface="Calibri"/>
                <a:cs typeface="Calibri"/>
              </a:rPr>
              <a:t> </a:t>
            </a:r>
            <a:r>
              <a:rPr sz="2880" kern="0" spc="-12" dirty="0">
                <a:solidFill>
                  <a:sysClr val="windowText" lastClr="000000"/>
                </a:solidFill>
                <a:latin typeface="Calibri"/>
                <a:cs typeface="Calibri"/>
              </a:rPr>
              <a:t>along </a:t>
            </a:r>
            <a:r>
              <a:rPr sz="2880" kern="0" dirty="0">
                <a:solidFill>
                  <a:sysClr val="windowText" lastClr="000000"/>
                </a:solidFill>
                <a:latin typeface="Calibri"/>
                <a:cs typeface="Calibri"/>
              </a:rPr>
              <a:t>with</a:t>
            </a:r>
            <a:r>
              <a:rPr sz="2880" kern="0" spc="-54" dirty="0">
                <a:solidFill>
                  <a:sysClr val="windowText" lastClr="000000"/>
                </a:solidFill>
                <a:latin typeface="Calibri"/>
                <a:cs typeface="Calibri"/>
              </a:rPr>
              <a:t> </a:t>
            </a:r>
            <a:r>
              <a:rPr sz="2880" kern="0" spc="-12" dirty="0">
                <a:solidFill>
                  <a:sysClr val="windowText" lastClr="000000"/>
                </a:solidFill>
                <a:latin typeface="Calibri"/>
                <a:cs typeface="Calibri"/>
              </a:rPr>
              <a:t>declaration</a:t>
            </a:r>
            <a:r>
              <a:rPr sz="2880" kern="0" spc="-60" dirty="0">
                <a:solidFill>
                  <a:sysClr val="windowText" lastClr="000000"/>
                </a:solidFill>
                <a:latin typeface="Calibri"/>
                <a:cs typeface="Calibri"/>
              </a:rPr>
              <a:t> </a:t>
            </a:r>
            <a:r>
              <a:rPr sz="2880" kern="0" dirty="0">
                <a:solidFill>
                  <a:sysClr val="windowText" lastClr="000000"/>
                </a:solidFill>
                <a:latin typeface="Calibri"/>
                <a:cs typeface="Calibri"/>
              </a:rPr>
              <a:t>by</a:t>
            </a:r>
            <a:r>
              <a:rPr sz="2880" kern="0" spc="-42" dirty="0">
                <a:solidFill>
                  <a:sysClr val="windowText" lastClr="000000"/>
                </a:solidFill>
                <a:latin typeface="Calibri"/>
                <a:cs typeface="Calibri"/>
              </a:rPr>
              <a:t> </a:t>
            </a:r>
            <a:r>
              <a:rPr sz="2880" kern="0" dirty="0">
                <a:solidFill>
                  <a:sysClr val="windowText" lastClr="000000"/>
                </a:solidFill>
                <a:latin typeface="Calibri"/>
                <a:cs typeface="Calibri"/>
              </a:rPr>
              <a:t>the</a:t>
            </a:r>
            <a:r>
              <a:rPr sz="2880" kern="0" spc="-54" dirty="0">
                <a:solidFill>
                  <a:sysClr val="windowText" lastClr="000000"/>
                </a:solidFill>
                <a:latin typeface="Calibri"/>
                <a:cs typeface="Calibri"/>
              </a:rPr>
              <a:t> </a:t>
            </a:r>
            <a:r>
              <a:rPr sz="2880" kern="0" spc="-12" dirty="0">
                <a:solidFill>
                  <a:sysClr val="windowText" lastClr="000000"/>
                </a:solidFill>
                <a:latin typeface="Calibri"/>
                <a:cs typeface="Calibri"/>
              </a:rPr>
              <a:t>assessees.</a:t>
            </a:r>
            <a:endParaRPr sz="2880" kern="0">
              <a:solidFill>
                <a:sysClr val="windowText" lastClr="000000"/>
              </a:solidFill>
              <a:latin typeface="Calibri"/>
              <a:cs typeface="Calibri"/>
            </a:endParaRPr>
          </a:p>
          <a:p>
            <a:pPr marL="398526" marR="6858" indent="-384048" algn="just" defTabSz="1097280">
              <a:spcBef>
                <a:spcPts val="1440"/>
              </a:spcBef>
              <a:buSzPct val="89583"/>
              <a:buFont typeface="Wingdings"/>
              <a:buChar char=""/>
              <a:tabLst>
                <a:tab pos="398526" algn="l"/>
              </a:tabLst>
            </a:pPr>
            <a:r>
              <a:rPr sz="2880" kern="0" dirty="0">
                <a:solidFill>
                  <a:sysClr val="windowText" lastClr="000000"/>
                </a:solidFill>
                <a:latin typeface="Calibri"/>
                <a:cs typeface="Calibri"/>
              </a:rPr>
              <a:t>Required</a:t>
            </a:r>
            <a:r>
              <a:rPr sz="2880" kern="0" spc="-12" dirty="0">
                <a:solidFill>
                  <a:sysClr val="windowText" lastClr="000000"/>
                </a:solidFill>
                <a:latin typeface="Calibri"/>
                <a:cs typeface="Calibri"/>
              </a:rPr>
              <a:t> </a:t>
            </a:r>
            <a:r>
              <a:rPr sz="2880" kern="0" dirty="0">
                <a:solidFill>
                  <a:sysClr val="windowText" lastClr="000000"/>
                </a:solidFill>
                <a:latin typeface="Calibri"/>
                <a:cs typeface="Calibri"/>
              </a:rPr>
              <a:t>to</a:t>
            </a:r>
            <a:r>
              <a:rPr sz="2880" kern="0" spc="-36" dirty="0">
                <a:solidFill>
                  <a:sysClr val="windowText" lastClr="000000"/>
                </a:solidFill>
                <a:latin typeface="Calibri"/>
                <a:cs typeface="Calibri"/>
              </a:rPr>
              <a:t> </a:t>
            </a:r>
            <a:r>
              <a:rPr sz="2880" kern="0" dirty="0">
                <a:solidFill>
                  <a:sysClr val="windowText" lastClr="000000"/>
                </a:solidFill>
                <a:latin typeface="Calibri"/>
                <a:cs typeface="Calibri"/>
              </a:rPr>
              <a:t>visit</a:t>
            </a:r>
            <a:r>
              <a:rPr sz="2880" kern="0" spc="-18" dirty="0">
                <a:solidFill>
                  <a:sysClr val="windowText" lastClr="000000"/>
                </a:solidFill>
                <a:latin typeface="Calibri"/>
                <a:cs typeface="Calibri"/>
              </a:rPr>
              <a:t> </a:t>
            </a:r>
            <a:r>
              <a:rPr sz="2880" kern="0" dirty="0">
                <a:solidFill>
                  <a:sysClr val="windowText" lastClr="000000"/>
                </a:solidFill>
                <a:latin typeface="Calibri"/>
                <a:cs typeface="Calibri"/>
              </a:rPr>
              <a:t>the</a:t>
            </a:r>
            <a:r>
              <a:rPr sz="2880" kern="0" spc="-12" dirty="0">
                <a:solidFill>
                  <a:sysClr val="windowText" lastClr="000000"/>
                </a:solidFill>
                <a:latin typeface="Calibri"/>
                <a:cs typeface="Calibri"/>
              </a:rPr>
              <a:t> </a:t>
            </a:r>
            <a:r>
              <a:rPr sz="2880" kern="0" dirty="0">
                <a:solidFill>
                  <a:sysClr val="windowText" lastClr="000000"/>
                </a:solidFill>
                <a:latin typeface="Calibri"/>
                <a:cs typeface="Calibri"/>
              </a:rPr>
              <a:t>locations</a:t>
            </a:r>
            <a:r>
              <a:rPr sz="2880" kern="0" spc="-18" dirty="0">
                <a:solidFill>
                  <a:sysClr val="windowText" lastClr="000000"/>
                </a:solidFill>
                <a:latin typeface="Calibri"/>
                <a:cs typeface="Calibri"/>
              </a:rPr>
              <a:t> </a:t>
            </a:r>
            <a:r>
              <a:rPr sz="2880" kern="0" dirty="0">
                <a:solidFill>
                  <a:sysClr val="windowText" lastClr="000000"/>
                </a:solidFill>
                <a:latin typeface="Calibri"/>
                <a:cs typeface="Calibri"/>
              </a:rPr>
              <a:t>at</a:t>
            </a:r>
            <a:r>
              <a:rPr sz="2880" kern="0" spc="-12" dirty="0">
                <a:solidFill>
                  <a:sysClr val="windowText" lastClr="000000"/>
                </a:solidFill>
                <a:latin typeface="Calibri"/>
                <a:cs typeface="Calibri"/>
              </a:rPr>
              <a:t> </a:t>
            </a:r>
            <a:r>
              <a:rPr sz="2880" kern="0" dirty="0">
                <a:solidFill>
                  <a:sysClr val="windowText" lastClr="000000"/>
                </a:solidFill>
                <a:latin typeface="Calibri"/>
                <a:cs typeface="Calibri"/>
              </a:rPr>
              <a:t>which</a:t>
            </a:r>
            <a:r>
              <a:rPr sz="2880" kern="0" spc="-12" dirty="0">
                <a:solidFill>
                  <a:sysClr val="windowText" lastClr="000000"/>
                </a:solidFill>
                <a:latin typeface="Calibri"/>
                <a:cs typeface="Calibri"/>
              </a:rPr>
              <a:t> </a:t>
            </a:r>
            <a:r>
              <a:rPr sz="2880" kern="0" dirty="0">
                <a:solidFill>
                  <a:sysClr val="windowText" lastClr="000000"/>
                </a:solidFill>
                <a:latin typeface="Calibri"/>
                <a:cs typeface="Calibri"/>
              </a:rPr>
              <a:t>books</a:t>
            </a:r>
            <a:r>
              <a:rPr sz="2880" kern="0" spc="-24"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18" dirty="0">
                <a:solidFill>
                  <a:sysClr val="windowText" lastClr="000000"/>
                </a:solidFill>
                <a:latin typeface="Calibri"/>
                <a:cs typeface="Calibri"/>
              </a:rPr>
              <a:t> </a:t>
            </a:r>
            <a:r>
              <a:rPr sz="2880" kern="0" dirty="0">
                <a:solidFill>
                  <a:sysClr val="windowText" lastClr="000000"/>
                </a:solidFill>
                <a:latin typeface="Calibri"/>
                <a:cs typeface="Calibri"/>
              </a:rPr>
              <a:t>account</a:t>
            </a:r>
            <a:r>
              <a:rPr sz="2880" kern="0" spc="-18" dirty="0">
                <a:solidFill>
                  <a:sysClr val="windowText" lastClr="000000"/>
                </a:solidFill>
                <a:latin typeface="Calibri"/>
                <a:cs typeface="Calibri"/>
              </a:rPr>
              <a:t> </a:t>
            </a:r>
            <a:r>
              <a:rPr sz="2880" kern="0" dirty="0">
                <a:solidFill>
                  <a:sysClr val="windowText" lastClr="000000"/>
                </a:solidFill>
                <a:latin typeface="Calibri"/>
                <a:cs typeface="Calibri"/>
              </a:rPr>
              <a:t>are</a:t>
            </a:r>
            <a:r>
              <a:rPr sz="2880" kern="0" spc="-24" dirty="0">
                <a:solidFill>
                  <a:sysClr val="windowText" lastClr="000000"/>
                </a:solidFill>
                <a:latin typeface="Calibri"/>
                <a:cs typeface="Calibri"/>
              </a:rPr>
              <a:t> </a:t>
            </a:r>
            <a:r>
              <a:rPr sz="2880" kern="0" spc="-12" dirty="0">
                <a:solidFill>
                  <a:sysClr val="windowText" lastClr="000000"/>
                </a:solidFill>
                <a:latin typeface="Calibri"/>
                <a:cs typeface="Calibri"/>
              </a:rPr>
              <a:t>being maintained.</a:t>
            </a:r>
            <a:endParaRPr sz="2880" kern="0">
              <a:solidFill>
                <a:sysClr val="windowText" lastClr="000000"/>
              </a:solidFill>
              <a:latin typeface="Calibri"/>
              <a:cs typeface="Calibri"/>
            </a:endParaRPr>
          </a:p>
          <a:p>
            <a:pPr marL="398526" marR="6858" indent="-384048" algn="just" defTabSz="1097280">
              <a:spcBef>
                <a:spcPts val="1440"/>
              </a:spcBef>
              <a:buSzPct val="89583"/>
              <a:buFont typeface="Wingdings"/>
              <a:buChar char=""/>
              <a:tabLst>
                <a:tab pos="398526" algn="l"/>
              </a:tabLst>
            </a:pPr>
            <a:r>
              <a:rPr sz="2880" kern="0" dirty="0">
                <a:solidFill>
                  <a:sysClr val="windowText" lastClr="000000"/>
                </a:solidFill>
                <a:latin typeface="Calibri"/>
                <a:cs typeface="Calibri"/>
              </a:rPr>
              <a:t>Tax</a:t>
            </a:r>
            <a:r>
              <a:rPr sz="2880" kern="0" spc="300" dirty="0">
                <a:solidFill>
                  <a:sysClr val="windowText" lastClr="000000"/>
                </a:solidFill>
                <a:latin typeface="Calibri"/>
                <a:cs typeface="Calibri"/>
              </a:rPr>
              <a:t>  </a:t>
            </a:r>
            <a:r>
              <a:rPr sz="2880" kern="0" dirty="0">
                <a:solidFill>
                  <a:sysClr val="windowText" lastClr="000000"/>
                </a:solidFill>
                <a:latin typeface="Calibri"/>
                <a:cs typeface="Calibri"/>
              </a:rPr>
              <a:t>auditor</a:t>
            </a:r>
            <a:r>
              <a:rPr sz="2880" kern="0" spc="305" dirty="0">
                <a:solidFill>
                  <a:sysClr val="windowText" lastClr="000000"/>
                </a:solidFill>
                <a:latin typeface="Calibri"/>
                <a:cs typeface="Calibri"/>
              </a:rPr>
              <a:t>  </a:t>
            </a:r>
            <a:r>
              <a:rPr sz="2880" kern="0" dirty="0">
                <a:solidFill>
                  <a:sysClr val="windowText" lastClr="000000"/>
                </a:solidFill>
                <a:latin typeface="Calibri"/>
                <a:cs typeface="Calibri"/>
              </a:rPr>
              <a:t>to</a:t>
            </a:r>
            <a:r>
              <a:rPr sz="2880" kern="0" spc="300" dirty="0">
                <a:solidFill>
                  <a:sysClr val="windowText" lastClr="000000"/>
                </a:solidFill>
                <a:latin typeface="Calibri"/>
                <a:cs typeface="Calibri"/>
              </a:rPr>
              <a:t>  </a:t>
            </a:r>
            <a:r>
              <a:rPr sz="2880" kern="0" dirty="0">
                <a:solidFill>
                  <a:sysClr val="windowText" lastClr="000000"/>
                </a:solidFill>
                <a:latin typeface="Calibri"/>
                <a:cs typeface="Calibri"/>
              </a:rPr>
              <a:t>determine</a:t>
            </a:r>
            <a:r>
              <a:rPr sz="2880" kern="0" spc="300" dirty="0">
                <a:solidFill>
                  <a:sysClr val="windowText" lastClr="000000"/>
                </a:solidFill>
                <a:latin typeface="Calibri"/>
                <a:cs typeface="Calibri"/>
              </a:rPr>
              <a:t>  </a:t>
            </a:r>
            <a:r>
              <a:rPr sz="2880" kern="0" dirty="0">
                <a:solidFill>
                  <a:sysClr val="windowText" lastClr="000000"/>
                </a:solidFill>
                <a:latin typeface="Calibri"/>
                <a:cs typeface="Calibri"/>
              </a:rPr>
              <a:t>assessed</a:t>
            </a:r>
            <a:r>
              <a:rPr sz="2880" kern="0" spc="300" dirty="0">
                <a:solidFill>
                  <a:sysClr val="windowText" lastClr="000000"/>
                </a:solidFill>
                <a:latin typeface="Calibri"/>
                <a:cs typeface="Calibri"/>
              </a:rPr>
              <a:t>  </a:t>
            </a:r>
            <a:r>
              <a:rPr sz="2880" kern="0" dirty="0">
                <a:solidFill>
                  <a:sysClr val="windowText" lastClr="000000"/>
                </a:solidFill>
                <a:latin typeface="Calibri"/>
                <a:cs typeface="Calibri"/>
              </a:rPr>
              <a:t>or</a:t>
            </a:r>
            <a:r>
              <a:rPr sz="2880" kern="0" spc="305" dirty="0">
                <a:solidFill>
                  <a:sysClr val="windowText" lastClr="000000"/>
                </a:solidFill>
                <a:latin typeface="Calibri"/>
                <a:cs typeface="Calibri"/>
              </a:rPr>
              <a:t>  </a:t>
            </a:r>
            <a:r>
              <a:rPr sz="2880" kern="0" dirty="0">
                <a:solidFill>
                  <a:sysClr val="windowText" lastClr="000000"/>
                </a:solidFill>
                <a:latin typeface="Calibri"/>
                <a:cs typeface="Calibri"/>
              </a:rPr>
              <a:t>assessable</a:t>
            </a:r>
            <a:r>
              <a:rPr sz="2880" kern="0" spc="305" dirty="0">
                <a:solidFill>
                  <a:sysClr val="windowText" lastClr="000000"/>
                </a:solidFill>
                <a:latin typeface="Calibri"/>
                <a:cs typeface="Calibri"/>
              </a:rPr>
              <a:t>  </a:t>
            </a:r>
            <a:r>
              <a:rPr sz="2880" kern="0" dirty="0">
                <a:solidFill>
                  <a:sysClr val="windowText" lastClr="000000"/>
                </a:solidFill>
                <a:latin typeface="Calibri"/>
                <a:cs typeface="Calibri"/>
              </a:rPr>
              <a:t>values</a:t>
            </a:r>
            <a:r>
              <a:rPr sz="2880" kern="0" spc="300" dirty="0">
                <a:solidFill>
                  <a:sysClr val="windowText" lastClr="000000"/>
                </a:solidFill>
                <a:latin typeface="Calibri"/>
                <a:cs typeface="Calibri"/>
              </a:rPr>
              <a:t>  </a:t>
            </a:r>
            <a:r>
              <a:rPr sz="2880" kern="0" spc="-30" dirty="0">
                <a:solidFill>
                  <a:sysClr val="windowText" lastClr="000000"/>
                </a:solidFill>
                <a:latin typeface="Calibri"/>
                <a:cs typeface="Calibri"/>
              </a:rPr>
              <a:t>of </a:t>
            </a:r>
            <a:r>
              <a:rPr sz="2880" kern="0" dirty="0">
                <a:solidFill>
                  <a:sysClr val="windowText" lastClr="000000"/>
                </a:solidFill>
                <a:latin typeface="Calibri"/>
                <a:cs typeface="Calibri"/>
              </a:rPr>
              <a:t>properties</a:t>
            </a:r>
            <a:r>
              <a:rPr sz="2880" kern="0" spc="432" dirty="0">
                <a:solidFill>
                  <a:sysClr val="windowText" lastClr="000000"/>
                </a:solidFill>
                <a:latin typeface="Calibri"/>
                <a:cs typeface="Calibri"/>
              </a:rPr>
              <a:t> </a:t>
            </a:r>
            <a:r>
              <a:rPr sz="2880" kern="0" dirty="0">
                <a:solidFill>
                  <a:sysClr val="windowText" lastClr="000000"/>
                </a:solidFill>
                <a:latin typeface="Calibri"/>
                <a:cs typeface="Calibri"/>
              </a:rPr>
              <a:t>(land</a:t>
            </a:r>
            <a:r>
              <a:rPr sz="2880" kern="0" spc="444" dirty="0">
                <a:solidFill>
                  <a:sysClr val="windowText" lastClr="000000"/>
                </a:solidFill>
                <a:latin typeface="Calibri"/>
                <a:cs typeface="Calibri"/>
              </a:rPr>
              <a:t> </a:t>
            </a:r>
            <a:r>
              <a:rPr sz="2880" kern="0" dirty="0">
                <a:solidFill>
                  <a:sysClr val="windowText" lastClr="000000"/>
                </a:solidFill>
                <a:latin typeface="Calibri"/>
                <a:cs typeface="Calibri"/>
              </a:rPr>
              <a:t>or</a:t>
            </a:r>
            <a:r>
              <a:rPr sz="2880" kern="0" spc="444" dirty="0">
                <a:solidFill>
                  <a:sysClr val="windowText" lastClr="000000"/>
                </a:solidFill>
                <a:latin typeface="Calibri"/>
                <a:cs typeface="Calibri"/>
              </a:rPr>
              <a:t> </a:t>
            </a:r>
            <a:r>
              <a:rPr sz="2880" kern="0" dirty="0">
                <a:solidFill>
                  <a:sysClr val="windowText" lastClr="000000"/>
                </a:solidFill>
                <a:latin typeface="Calibri"/>
                <a:cs typeface="Calibri"/>
              </a:rPr>
              <a:t>building</a:t>
            </a:r>
            <a:r>
              <a:rPr sz="2880" kern="0" spc="438" dirty="0">
                <a:solidFill>
                  <a:sysClr val="windowText" lastClr="000000"/>
                </a:solidFill>
                <a:latin typeface="Calibri"/>
                <a:cs typeface="Calibri"/>
              </a:rPr>
              <a:t> </a:t>
            </a:r>
            <a:r>
              <a:rPr sz="2880" kern="0" dirty="0">
                <a:solidFill>
                  <a:sysClr val="windowText" lastClr="000000"/>
                </a:solidFill>
                <a:latin typeface="Calibri"/>
                <a:cs typeface="Calibri"/>
              </a:rPr>
              <a:t>or</a:t>
            </a:r>
            <a:r>
              <a:rPr sz="2880" kern="0" spc="444" dirty="0">
                <a:solidFill>
                  <a:sysClr val="windowText" lastClr="000000"/>
                </a:solidFill>
                <a:latin typeface="Calibri"/>
                <a:cs typeface="Calibri"/>
              </a:rPr>
              <a:t> </a:t>
            </a:r>
            <a:r>
              <a:rPr sz="2880" kern="0" dirty="0">
                <a:solidFill>
                  <a:sysClr val="windowText" lastClr="000000"/>
                </a:solidFill>
                <a:latin typeface="Calibri"/>
                <a:cs typeface="Calibri"/>
              </a:rPr>
              <a:t>both),</a:t>
            </a:r>
            <a:r>
              <a:rPr sz="2880" kern="0" spc="438" dirty="0">
                <a:solidFill>
                  <a:sysClr val="windowText" lastClr="000000"/>
                </a:solidFill>
                <a:latin typeface="Calibri"/>
                <a:cs typeface="Calibri"/>
              </a:rPr>
              <a:t> </a:t>
            </a:r>
            <a:r>
              <a:rPr sz="2880" kern="0" dirty="0">
                <a:solidFill>
                  <a:sysClr val="windowText" lastClr="000000"/>
                </a:solidFill>
                <a:latin typeface="Calibri"/>
                <a:cs typeface="Calibri"/>
              </a:rPr>
              <a:t>value</a:t>
            </a:r>
            <a:r>
              <a:rPr sz="2880" kern="0" spc="450"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456" dirty="0">
                <a:solidFill>
                  <a:sysClr val="windowText" lastClr="000000"/>
                </a:solidFill>
                <a:latin typeface="Calibri"/>
                <a:cs typeface="Calibri"/>
              </a:rPr>
              <a:t> </a:t>
            </a:r>
            <a:r>
              <a:rPr sz="2880" kern="0" dirty="0">
                <a:solidFill>
                  <a:sysClr val="windowText" lastClr="000000"/>
                </a:solidFill>
                <a:latin typeface="Calibri"/>
                <a:cs typeface="Calibri"/>
              </a:rPr>
              <a:t>shares</a:t>
            </a:r>
            <a:r>
              <a:rPr sz="2880" kern="0" spc="438"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450" dirty="0">
                <a:solidFill>
                  <a:sysClr val="windowText" lastClr="000000"/>
                </a:solidFill>
                <a:latin typeface="Calibri"/>
                <a:cs typeface="Calibri"/>
              </a:rPr>
              <a:t> </a:t>
            </a:r>
            <a:r>
              <a:rPr sz="2880" kern="0" spc="-12" dirty="0">
                <a:solidFill>
                  <a:sysClr val="windowText" lastClr="000000"/>
                </a:solidFill>
                <a:latin typeface="Calibri"/>
                <a:cs typeface="Calibri"/>
              </a:rPr>
              <a:t>private company.</a:t>
            </a:r>
            <a:endParaRPr sz="2880" kern="0">
              <a:solidFill>
                <a:sysClr val="windowText" lastClr="000000"/>
              </a:solidFill>
              <a:latin typeface="Calibri"/>
              <a:cs typeface="Calibri"/>
            </a:endParaRPr>
          </a:p>
          <a:p>
            <a:pPr marL="398526" indent="-383286" algn="just" defTabSz="1097280">
              <a:spcBef>
                <a:spcPts val="1440"/>
              </a:spcBef>
              <a:buSzPct val="89583"/>
              <a:buFont typeface="Wingdings"/>
              <a:buChar char=""/>
              <a:tabLst>
                <a:tab pos="398526" algn="l"/>
              </a:tabLst>
            </a:pPr>
            <a:r>
              <a:rPr sz="2880" kern="0" dirty="0">
                <a:solidFill>
                  <a:sysClr val="windowText" lastClr="000000"/>
                </a:solidFill>
                <a:latin typeface="Calibri"/>
                <a:cs typeface="Calibri"/>
              </a:rPr>
              <a:t>Consolidation</a:t>
            </a:r>
            <a:r>
              <a:rPr sz="2880" kern="0" spc="-84"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84" dirty="0">
                <a:solidFill>
                  <a:sysClr val="windowText" lastClr="000000"/>
                </a:solidFill>
                <a:latin typeface="Calibri"/>
                <a:cs typeface="Calibri"/>
              </a:rPr>
              <a:t> </a:t>
            </a:r>
            <a:r>
              <a:rPr sz="2880" kern="0" dirty="0">
                <a:solidFill>
                  <a:sysClr val="windowText" lastClr="000000"/>
                </a:solidFill>
                <a:latin typeface="Calibri"/>
                <a:cs typeface="Calibri"/>
              </a:rPr>
              <a:t>details</a:t>
            </a:r>
            <a:r>
              <a:rPr sz="2880" kern="0" spc="-102" dirty="0">
                <a:solidFill>
                  <a:sysClr val="windowText" lastClr="000000"/>
                </a:solidFill>
                <a:latin typeface="Calibri"/>
                <a:cs typeface="Calibri"/>
              </a:rPr>
              <a:t> </a:t>
            </a:r>
            <a:r>
              <a:rPr sz="2880" kern="0" dirty="0">
                <a:solidFill>
                  <a:sysClr val="windowText" lastClr="000000"/>
                </a:solidFill>
                <a:latin typeface="Calibri"/>
                <a:cs typeface="Calibri"/>
              </a:rPr>
              <a:t>under</a:t>
            </a:r>
            <a:r>
              <a:rPr sz="2880" kern="0" spc="-90" dirty="0">
                <a:solidFill>
                  <a:sysClr val="windowText" lastClr="000000"/>
                </a:solidFill>
                <a:latin typeface="Calibri"/>
                <a:cs typeface="Calibri"/>
              </a:rPr>
              <a:t> </a:t>
            </a:r>
            <a:r>
              <a:rPr sz="2880" kern="0" dirty="0">
                <a:solidFill>
                  <a:sysClr val="windowText" lastClr="000000"/>
                </a:solidFill>
                <a:latin typeface="Calibri"/>
                <a:cs typeface="Calibri"/>
              </a:rPr>
              <a:t>various</a:t>
            </a:r>
            <a:r>
              <a:rPr sz="2880" kern="0" spc="-84" dirty="0">
                <a:solidFill>
                  <a:sysClr val="windowText" lastClr="000000"/>
                </a:solidFill>
                <a:latin typeface="Calibri"/>
                <a:cs typeface="Calibri"/>
              </a:rPr>
              <a:t> </a:t>
            </a:r>
            <a:r>
              <a:rPr sz="2880" kern="0" spc="-12" dirty="0">
                <a:solidFill>
                  <a:sysClr val="windowText" lastClr="000000"/>
                </a:solidFill>
                <a:latin typeface="Calibri"/>
                <a:cs typeface="Calibri"/>
              </a:rPr>
              <a:t>laws.</a:t>
            </a:r>
            <a:endParaRPr sz="2880" kern="0">
              <a:solidFill>
                <a:sysClr val="windowText" lastClr="000000"/>
              </a:solidFill>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95473" y="2127808"/>
            <a:ext cx="10241280" cy="3716274"/>
          </a:xfrm>
          <a:custGeom>
            <a:avLst/>
            <a:gdLst/>
            <a:ahLst/>
            <a:cxnLst/>
            <a:rect l="l" t="t" r="r" b="b"/>
            <a:pathLst>
              <a:path w="8534400" h="3096895">
                <a:moveTo>
                  <a:pt x="0" y="0"/>
                </a:moveTo>
                <a:lnTo>
                  <a:pt x="8534400" y="0"/>
                </a:lnTo>
                <a:lnTo>
                  <a:pt x="8534400" y="3096768"/>
                </a:lnTo>
                <a:lnTo>
                  <a:pt x="0" y="3096768"/>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289048" y="2146886"/>
            <a:ext cx="10051541" cy="3535070"/>
          </a:xfrm>
          <a:prstGeom prst="rect">
            <a:avLst/>
          </a:prstGeom>
        </p:spPr>
        <p:txBody>
          <a:bodyPr vert="horz" wrap="square" lIns="0" tIns="16002" rIns="0" bIns="0" rtlCol="0">
            <a:spAutoFit/>
          </a:bodyPr>
          <a:lstStyle/>
          <a:p>
            <a:pPr marL="691134" marR="8382" indent="-676656" algn="just" defTabSz="1097280">
              <a:spcBef>
                <a:spcPts val="126"/>
              </a:spcBef>
              <a:buFont typeface="Calibri"/>
              <a:buAutoNum type="alphaLcParenR"/>
              <a:tabLst>
                <a:tab pos="694182" algn="l"/>
              </a:tabLst>
            </a:pPr>
            <a:r>
              <a:rPr sz="2400" kern="0" dirty="0">
                <a:solidFill>
                  <a:sysClr val="windowText" lastClr="000000"/>
                </a:solidFill>
                <a:latin typeface="Calibri"/>
                <a:cs typeface="Calibri"/>
              </a:rPr>
              <a:t>Assessee</a:t>
            </a:r>
            <a:r>
              <a:rPr sz="2400" kern="0" spc="36" dirty="0">
                <a:solidFill>
                  <a:sysClr val="windowText" lastClr="000000"/>
                </a:solidFill>
                <a:latin typeface="Calibri"/>
                <a:cs typeface="Calibri"/>
              </a:rPr>
              <a:t>  </a:t>
            </a:r>
            <a:r>
              <a:rPr sz="2400" kern="0" dirty="0">
                <a:solidFill>
                  <a:sysClr val="windowText" lastClr="000000"/>
                </a:solidFill>
                <a:latin typeface="Calibri"/>
                <a:cs typeface="Calibri"/>
              </a:rPr>
              <a:t>can</a:t>
            </a:r>
            <a:r>
              <a:rPr sz="2400" kern="0" spc="36" dirty="0">
                <a:solidFill>
                  <a:sysClr val="windowText" lastClr="000000"/>
                </a:solidFill>
                <a:latin typeface="Calibri"/>
                <a:cs typeface="Calibri"/>
              </a:rPr>
              <a:t>  </a:t>
            </a:r>
            <a:r>
              <a:rPr sz="2400" kern="0" dirty="0">
                <a:solidFill>
                  <a:sysClr val="windowText" lastClr="000000"/>
                </a:solidFill>
                <a:latin typeface="Calibri"/>
                <a:cs typeface="Calibri"/>
              </a:rPr>
              <a:t>rely</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upon</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the</a:t>
            </a:r>
            <a:r>
              <a:rPr sz="2400" kern="0" spc="30" dirty="0">
                <a:solidFill>
                  <a:sysClr val="windowText" lastClr="000000"/>
                </a:solidFill>
                <a:latin typeface="Calibri"/>
                <a:cs typeface="Calibri"/>
              </a:rPr>
              <a:t>  </a:t>
            </a:r>
            <a:r>
              <a:rPr sz="2400" kern="0" dirty="0">
                <a:solidFill>
                  <a:sysClr val="windowText" lastClr="000000"/>
                </a:solidFill>
                <a:latin typeface="Calibri"/>
                <a:cs typeface="Calibri"/>
              </a:rPr>
              <a:t>judicial</a:t>
            </a:r>
            <a:r>
              <a:rPr sz="2400" kern="0" spc="36" dirty="0">
                <a:solidFill>
                  <a:sysClr val="windowText" lastClr="000000"/>
                </a:solidFill>
                <a:latin typeface="Calibri"/>
                <a:cs typeface="Calibri"/>
              </a:rPr>
              <a:t>  </a:t>
            </a:r>
            <a:r>
              <a:rPr sz="2400" kern="0" dirty="0">
                <a:solidFill>
                  <a:sysClr val="windowText" lastClr="000000"/>
                </a:solidFill>
                <a:latin typeface="Calibri"/>
                <a:cs typeface="Calibri"/>
              </a:rPr>
              <a:t>pronouncements</a:t>
            </a:r>
            <a:r>
              <a:rPr sz="2400" kern="0" spc="48" dirty="0">
                <a:solidFill>
                  <a:sysClr val="windowText" lastClr="000000"/>
                </a:solidFill>
                <a:latin typeface="Calibri"/>
                <a:cs typeface="Calibri"/>
              </a:rPr>
              <a:t>  </a:t>
            </a:r>
            <a:r>
              <a:rPr sz="2400" kern="0" dirty="0">
                <a:solidFill>
                  <a:sysClr val="windowText" lastClr="000000"/>
                </a:solidFill>
                <a:latin typeface="Calibri"/>
                <a:cs typeface="Calibri"/>
              </a:rPr>
              <a:t>while</a:t>
            </a:r>
            <a:r>
              <a:rPr sz="2400" kern="0" spc="36" dirty="0">
                <a:solidFill>
                  <a:sysClr val="windowText" lastClr="000000"/>
                </a:solidFill>
                <a:latin typeface="Calibri"/>
                <a:cs typeface="Calibri"/>
              </a:rPr>
              <a:t>  </a:t>
            </a:r>
            <a:r>
              <a:rPr sz="2400" kern="0" dirty="0">
                <a:solidFill>
                  <a:sysClr val="windowText" lastClr="000000"/>
                </a:solidFill>
                <a:latin typeface="Calibri"/>
                <a:cs typeface="Calibri"/>
              </a:rPr>
              <a:t>taking</a:t>
            </a:r>
            <a:r>
              <a:rPr sz="2400" kern="0" spc="36" dirty="0">
                <a:solidFill>
                  <a:sysClr val="windowText" lastClr="000000"/>
                </a:solidFill>
                <a:latin typeface="Calibri"/>
                <a:cs typeface="Calibri"/>
              </a:rPr>
              <a:t>  </a:t>
            </a:r>
            <a:r>
              <a:rPr sz="2400" kern="0" spc="-30" dirty="0">
                <a:solidFill>
                  <a:sysClr val="windowText" lastClr="000000"/>
                </a:solidFill>
                <a:latin typeface="Calibri"/>
                <a:cs typeface="Calibri"/>
              </a:rPr>
              <a:t>any 	</a:t>
            </a:r>
            <a:r>
              <a:rPr sz="2400" kern="0" dirty="0">
                <a:solidFill>
                  <a:sysClr val="windowText" lastClr="000000"/>
                </a:solidFill>
                <a:latin typeface="Calibri"/>
                <a:cs typeface="Calibri"/>
              </a:rPr>
              <a:t>particular</a:t>
            </a:r>
            <a:r>
              <a:rPr sz="2400" kern="0" spc="102" dirty="0">
                <a:solidFill>
                  <a:sysClr val="windowText" lastClr="000000"/>
                </a:solidFill>
                <a:latin typeface="Calibri"/>
                <a:cs typeface="Calibri"/>
              </a:rPr>
              <a:t> </a:t>
            </a:r>
            <a:r>
              <a:rPr sz="2400" kern="0" dirty="0">
                <a:solidFill>
                  <a:sysClr val="windowText" lastClr="000000"/>
                </a:solidFill>
                <a:latin typeface="Calibri"/>
                <a:cs typeface="Calibri"/>
              </a:rPr>
              <a:t>view</a:t>
            </a:r>
            <a:r>
              <a:rPr sz="2400" kern="0" spc="114" dirty="0">
                <a:solidFill>
                  <a:sysClr val="windowText" lastClr="000000"/>
                </a:solidFill>
                <a:latin typeface="Calibri"/>
                <a:cs typeface="Calibri"/>
              </a:rPr>
              <a:t> </a:t>
            </a:r>
            <a:r>
              <a:rPr sz="2400" kern="0" dirty="0">
                <a:solidFill>
                  <a:sysClr val="windowText" lastClr="000000"/>
                </a:solidFill>
                <a:latin typeface="Calibri"/>
                <a:cs typeface="Calibri"/>
              </a:rPr>
              <a:t>about</a:t>
            </a:r>
            <a:r>
              <a:rPr sz="2400" kern="0" spc="114" dirty="0">
                <a:solidFill>
                  <a:sysClr val="windowText" lastClr="000000"/>
                </a:solidFill>
                <a:latin typeface="Calibri"/>
                <a:cs typeface="Calibri"/>
              </a:rPr>
              <a:t> </a:t>
            </a:r>
            <a:r>
              <a:rPr sz="2400" kern="0" dirty="0">
                <a:solidFill>
                  <a:sysClr val="windowText" lastClr="000000"/>
                </a:solidFill>
                <a:latin typeface="Calibri"/>
                <a:cs typeface="Calibri"/>
              </a:rPr>
              <a:t>inclusion</a:t>
            </a:r>
            <a:r>
              <a:rPr sz="2400" kern="0" spc="114" dirty="0">
                <a:solidFill>
                  <a:sysClr val="windowText" lastClr="000000"/>
                </a:solidFill>
                <a:latin typeface="Calibri"/>
                <a:cs typeface="Calibri"/>
              </a:rPr>
              <a:t> </a:t>
            </a:r>
            <a:r>
              <a:rPr sz="2400" kern="0" dirty="0">
                <a:solidFill>
                  <a:sysClr val="windowText" lastClr="000000"/>
                </a:solidFill>
                <a:latin typeface="Calibri"/>
                <a:cs typeface="Calibri"/>
              </a:rPr>
              <a:t>or</a:t>
            </a:r>
            <a:r>
              <a:rPr sz="2400" kern="0" spc="102" dirty="0">
                <a:solidFill>
                  <a:sysClr val="windowText" lastClr="000000"/>
                </a:solidFill>
                <a:latin typeface="Calibri"/>
                <a:cs typeface="Calibri"/>
              </a:rPr>
              <a:t> </a:t>
            </a:r>
            <a:r>
              <a:rPr sz="2400" kern="0" dirty="0">
                <a:solidFill>
                  <a:sysClr val="windowText" lastClr="000000"/>
                </a:solidFill>
                <a:latin typeface="Calibri"/>
                <a:cs typeface="Calibri"/>
              </a:rPr>
              <a:t>exclusion</a:t>
            </a:r>
            <a:r>
              <a:rPr sz="2400" kern="0" spc="120" dirty="0">
                <a:solidFill>
                  <a:sysClr val="windowText" lastClr="000000"/>
                </a:solidFill>
                <a:latin typeface="Calibri"/>
                <a:cs typeface="Calibri"/>
              </a:rPr>
              <a:t> </a:t>
            </a:r>
            <a:r>
              <a:rPr sz="2400" kern="0" dirty="0">
                <a:solidFill>
                  <a:sysClr val="windowText" lastClr="000000"/>
                </a:solidFill>
                <a:latin typeface="Calibri"/>
                <a:cs typeface="Calibri"/>
              </a:rPr>
              <a:t>of</a:t>
            </a:r>
            <a:r>
              <a:rPr sz="2400" kern="0" spc="108" dirty="0">
                <a:solidFill>
                  <a:sysClr val="windowText" lastClr="000000"/>
                </a:solidFill>
                <a:latin typeface="Calibri"/>
                <a:cs typeface="Calibri"/>
              </a:rPr>
              <a:t> </a:t>
            </a:r>
            <a:r>
              <a:rPr sz="2400" kern="0" dirty="0">
                <a:solidFill>
                  <a:sysClr val="windowText" lastClr="000000"/>
                </a:solidFill>
                <a:latin typeface="Calibri"/>
                <a:cs typeface="Calibri"/>
              </a:rPr>
              <a:t>any</a:t>
            </a:r>
            <a:r>
              <a:rPr sz="2400" kern="0" spc="108" dirty="0">
                <a:solidFill>
                  <a:sysClr val="windowText" lastClr="000000"/>
                </a:solidFill>
                <a:latin typeface="Calibri"/>
                <a:cs typeface="Calibri"/>
              </a:rPr>
              <a:t> </a:t>
            </a:r>
            <a:r>
              <a:rPr sz="2400" kern="0" dirty="0">
                <a:solidFill>
                  <a:sysClr val="windowText" lastClr="000000"/>
                </a:solidFill>
                <a:latin typeface="Calibri"/>
                <a:cs typeface="Calibri"/>
              </a:rPr>
              <a:t>items</a:t>
            </a:r>
            <a:r>
              <a:rPr sz="2400" kern="0" spc="120" dirty="0">
                <a:solidFill>
                  <a:sysClr val="windowText" lastClr="000000"/>
                </a:solidFill>
                <a:latin typeface="Calibri"/>
                <a:cs typeface="Calibri"/>
              </a:rPr>
              <a:t> </a:t>
            </a:r>
            <a:r>
              <a:rPr sz="2400" kern="0" dirty="0">
                <a:solidFill>
                  <a:sysClr val="windowText" lastClr="000000"/>
                </a:solidFill>
                <a:latin typeface="Calibri"/>
                <a:cs typeface="Calibri"/>
              </a:rPr>
              <a:t>in</a:t>
            </a:r>
            <a:r>
              <a:rPr sz="2400" kern="0" spc="108" dirty="0">
                <a:solidFill>
                  <a:sysClr val="windowText" lastClr="000000"/>
                </a:solidFill>
                <a:latin typeface="Calibri"/>
                <a:cs typeface="Calibri"/>
              </a:rPr>
              <a:t> </a:t>
            </a:r>
            <a:r>
              <a:rPr sz="2400" kern="0" dirty="0">
                <a:solidFill>
                  <a:sysClr val="windowText" lastClr="000000"/>
                </a:solidFill>
                <a:latin typeface="Calibri"/>
                <a:cs typeface="Calibri"/>
              </a:rPr>
              <a:t>the</a:t>
            </a:r>
            <a:r>
              <a:rPr sz="2400" kern="0" spc="108" dirty="0">
                <a:solidFill>
                  <a:sysClr val="windowText" lastClr="000000"/>
                </a:solidFill>
                <a:latin typeface="Calibri"/>
                <a:cs typeface="Calibri"/>
              </a:rPr>
              <a:t> </a:t>
            </a:r>
            <a:r>
              <a:rPr sz="2400" kern="0" spc="-12" dirty="0">
                <a:solidFill>
                  <a:sysClr val="windowText" lastClr="000000"/>
                </a:solidFill>
                <a:latin typeface="Calibri"/>
                <a:cs typeface="Calibri"/>
              </a:rPr>
              <a:t>particulars 	</a:t>
            </a:r>
            <a:r>
              <a:rPr sz="2400" kern="0" dirty="0">
                <a:solidFill>
                  <a:sysClr val="windowText" lastClr="000000"/>
                </a:solidFill>
                <a:latin typeface="Calibri"/>
                <a:cs typeface="Calibri"/>
              </a:rPr>
              <a:t>to</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be</a:t>
            </a:r>
            <a:r>
              <a:rPr sz="2400" kern="0" spc="-48" dirty="0">
                <a:solidFill>
                  <a:sysClr val="windowText" lastClr="000000"/>
                </a:solidFill>
                <a:latin typeface="Calibri"/>
                <a:cs typeface="Calibri"/>
              </a:rPr>
              <a:t> </a:t>
            </a:r>
            <a:r>
              <a:rPr sz="2400" kern="0" dirty="0">
                <a:solidFill>
                  <a:sysClr val="windowText" lastClr="000000"/>
                </a:solidFill>
                <a:latin typeface="Calibri"/>
                <a:cs typeface="Calibri"/>
              </a:rPr>
              <a:t>furnished</a:t>
            </a:r>
            <a:r>
              <a:rPr sz="2400" kern="0" spc="-54" dirty="0">
                <a:solidFill>
                  <a:sysClr val="windowText" lastClr="000000"/>
                </a:solidFill>
                <a:latin typeface="Calibri"/>
                <a:cs typeface="Calibri"/>
              </a:rPr>
              <a:t> </a:t>
            </a:r>
            <a:r>
              <a:rPr sz="2400" kern="0" dirty="0">
                <a:solidFill>
                  <a:sysClr val="windowText" lastClr="000000"/>
                </a:solidFill>
                <a:latin typeface="Calibri"/>
                <a:cs typeface="Calibri"/>
              </a:rPr>
              <a:t>under</a:t>
            </a:r>
            <a:r>
              <a:rPr sz="2400" kern="0" spc="-60" dirty="0">
                <a:solidFill>
                  <a:sysClr val="windowText" lastClr="000000"/>
                </a:solidFill>
                <a:latin typeface="Calibri"/>
                <a:cs typeface="Calibri"/>
              </a:rPr>
              <a:t> </a:t>
            </a:r>
            <a:r>
              <a:rPr sz="2400" kern="0" dirty="0">
                <a:solidFill>
                  <a:sysClr val="windowText" lastClr="000000"/>
                </a:solidFill>
                <a:latin typeface="Calibri"/>
                <a:cs typeface="Calibri"/>
              </a:rPr>
              <a:t>any</a:t>
            </a:r>
            <a:r>
              <a:rPr sz="2400" kern="0" spc="-60" dirty="0">
                <a:solidFill>
                  <a:sysClr val="windowText" lastClr="000000"/>
                </a:solidFill>
                <a:latin typeface="Calibri"/>
                <a:cs typeface="Calibri"/>
              </a:rPr>
              <a:t> </a:t>
            </a:r>
            <a:r>
              <a:rPr sz="2400" kern="0" dirty="0">
                <a:solidFill>
                  <a:sysClr val="windowText" lastClr="000000"/>
                </a:solidFill>
                <a:latin typeface="Calibri"/>
                <a:cs typeface="Calibri"/>
              </a:rPr>
              <a:t>of</a:t>
            </a:r>
            <a:r>
              <a:rPr sz="2400" kern="0" spc="-48" dirty="0">
                <a:solidFill>
                  <a:sysClr val="windowText" lastClr="000000"/>
                </a:solidFill>
                <a:latin typeface="Calibri"/>
                <a:cs typeface="Calibri"/>
              </a:rPr>
              <a:t> </a:t>
            </a:r>
            <a:r>
              <a:rPr sz="2400" kern="0" dirty="0">
                <a:solidFill>
                  <a:sysClr val="windowText" lastClr="000000"/>
                </a:solidFill>
                <a:latin typeface="Calibri"/>
                <a:cs typeface="Calibri"/>
              </a:rPr>
              <a:t>the</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clauses</a:t>
            </a:r>
            <a:r>
              <a:rPr sz="2400" kern="0" spc="-24" dirty="0">
                <a:solidFill>
                  <a:sysClr val="windowText" lastClr="000000"/>
                </a:solidFill>
                <a:latin typeface="Calibri"/>
                <a:cs typeface="Calibri"/>
              </a:rPr>
              <a:t> </a:t>
            </a:r>
            <a:r>
              <a:rPr sz="2400" kern="0" dirty="0">
                <a:solidFill>
                  <a:sysClr val="windowText" lastClr="000000"/>
                </a:solidFill>
                <a:latin typeface="Calibri"/>
                <a:cs typeface="Calibri"/>
              </a:rPr>
              <a:t>specified</a:t>
            </a:r>
            <a:r>
              <a:rPr sz="2400" kern="0" spc="-18" dirty="0">
                <a:solidFill>
                  <a:sysClr val="windowText" lastClr="000000"/>
                </a:solidFill>
                <a:latin typeface="Calibri"/>
                <a:cs typeface="Calibri"/>
              </a:rPr>
              <a:t> </a:t>
            </a:r>
            <a:r>
              <a:rPr sz="2400" kern="0" dirty="0">
                <a:solidFill>
                  <a:sysClr val="windowText" lastClr="000000"/>
                </a:solidFill>
                <a:latin typeface="Calibri"/>
                <a:cs typeface="Calibri"/>
              </a:rPr>
              <a:t>in</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Form</a:t>
            </a:r>
            <a:r>
              <a:rPr sz="2400" kern="0" spc="-42" dirty="0">
                <a:solidFill>
                  <a:sysClr val="windowText" lastClr="000000"/>
                </a:solidFill>
                <a:latin typeface="Calibri"/>
                <a:cs typeface="Calibri"/>
              </a:rPr>
              <a:t> </a:t>
            </a:r>
            <a:r>
              <a:rPr sz="2400" kern="0" spc="-12" dirty="0">
                <a:solidFill>
                  <a:sysClr val="windowText" lastClr="000000"/>
                </a:solidFill>
                <a:latin typeface="Calibri"/>
                <a:cs typeface="Calibri"/>
              </a:rPr>
              <a:t>No.3CD.</a:t>
            </a:r>
            <a:endParaRPr sz="2400" kern="0">
              <a:solidFill>
                <a:sysClr val="windowText" lastClr="000000"/>
              </a:solidFill>
              <a:latin typeface="Calibri"/>
              <a:cs typeface="Calibri"/>
            </a:endParaRPr>
          </a:p>
          <a:p>
            <a:pPr marL="691896" marR="6858" indent="-677418" algn="just" defTabSz="1097280">
              <a:spcBef>
                <a:spcPts val="2160"/>
              </a:spcBef>
              <a:buFontTx/>
              <a:buAutoNum type="alphaLcParenR"/>
              <a:tabLst>
                <a:tab pos="695706" algn="l"/>
              </a:tabLst>
            </a:pPr>
            <a:r>
              <a:rPr sz="2400" kern="0" dirty="0">
                <a:solidFill>
                  <a:sysClr val="windowText" lastClr="000000"/>
                </a:solidFill>
                <a:latin typeface="Calibri"/>
                <a:cs typeface="Calibri"/>
              </a:rPr>
              <a:t>If</a:t>
            </a:r>
            <a:r>
              <a:rPr sz="2400" kern="0" spc="-36" dirty="0">
                <a:solidFill>
                  <a:sysClr val="windowText" lastClr="000000"/>
                </a:solidFill>
                <a:latin typeface="Calibri"/>
                <a:cs typeface="Calibri"/>
              </a:rPr>
              <a:t> </a:t>
            </a:r>
            <a:r>
              <a:rPr sz="2400" kern="0" dirty="0">
                <a:solidFill>
                  <a:sysClr val="windowText" lastClr="000000"/>
                </a:solidFill>
                <a:latin typeface="Calibri"/>
                <a:cs typeface="Calibri"/>
              </a:rPr>
              <a:t>there</a:t>
            </a:r>
            <a:r>
              <a:rPr sz="2400" kern="0" spc="-30" dirty="0">
                <a:solidFill>
                  <a:sysClr val="windowText" lastClr="000000"/>
                </a:solidFill>
                <a:latin typeface="Calibri"/>
                <a:cs typeface="Calibri"/>
              </a:rPr>
              <a:t> </a:t>
            </a:r>
            <a:r>
              <a:rPr sz="2400" kern="0" dirty="0">
                <a:solidFill>
                  <a:sysClr val="windowText" lastClr="000000"/>
                </a:solidFill>
                <a:latin typeface="Calibri"/>
                <a:cs typeface="Calibri"/>
              </a:rPr>
              <a:t>is</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a</a:t>
            </a:r>
            <a:r>
              <a:rPr sz="2400" kern="0" spc="-30" dirty="0">
                <a:solidFill>
                  <a:sysClr val="windowText" lastClr="000000"/>
                </a:solidFill>
                <a:latin typeface="Calibri"/>
                <a:cs typeface="Calibri"/>
              </a:rPr>
              <a:t> </a:t>
            </a:r>
            <a:r>
              <a:rPr sz="2400" kern="0" dirty="0">
                <a:solidFill>
                  <a:sysClr val="windowText" lastClr="000000"/>
                </a:solidFill>
                <a:latin typeface="Calibri"/>
                <a:cs typeface="Calibri"/>
              </a:rPr>
              <a:t>conflict</a:t>
            </a:r>
            <a:r>
              <a:rPr sz="2400" kern="0" spc="-30" dirty="0">
                <a:solidFill>
                  <a:sysClr val="windowText" lastClr="000000"/>
                </a:solidFill>
                <a:latin typeface="Calibri"/>
                <a:cs typeface="Calibri"/>
              </a:rPr>
              <a:t> </a:t>
            </a:r>
            <a:r>
              <a:rPr sz="2400" kern="0" dirty="0">
                <a:solidFill>
                  <a:sysClr val="windowText" lastClr="000000"/>
                </a:solidFill>
                <a:latin typeface="Calibri"/>
                <a:cs typeface="Calibri"/>
              </a:rPr>
              <a:t>of</a:t>
            </a:r>
            <a:r>
              <a:rPr sz="2400" kern="0" spc="-36" dirty="0">
                <a:solidFill>
                  <a:sysClr val="windowText" lastClr="000000"/>
                </a:solidFill>
                <a:latin typeface="Calibri"/>
                <a:cs typeface="Calibri"/>
              </a:rPr>
              <a:t> </a:t>
            </a:r>
            <a:r>
              <a:rPr sz="2400" kern="0" dirty="0">
                <a:solidFill>
                  <a:sysClr val="windowText" lastClr="000000"/>
                </a:solidFill>
                <a:latin typeface="Calibri"/>
                <a:cs typeface="Calibri"/>
              </a:rPr>
              <a:t>judicial</a:t>
            </a:r>
            <a:r>
              <a:rPr sz="2400" kern="0" spc="-36" dirty="0">
                <a:solidFill>
                  <a:sysClr val="windowText" lastClr="000000"/>
                </a:solidFill>
                <a:latin typeface="Calibri"/>
                <a:cs typeface="Calibri"/>
              </a:rPr>
              <a:t> </a:t>
            </a:r>
            <a:r>
              <a:rPr sz="2400" kern="0" dirty="0">
                <a:solidFill>
                  <a:sysClr val="windowText" lastClr="000000"/>
                </a:solidFill>
                <a:latin typeface="Calibri"/>
                <a:cs typeface="Calibri"/>
              </a:rPr>
              <a:t>opinion</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on</a:t>
            </a:r>
            <a:r>
              <a:rPr sz="2400" kern="0" spc="-48" dirty="0">
                <a:solidFill>
                  <a:sysClr val="windowText" lastClr="000000"/>
                </a:solidFill>
                <a:latin typeface="Calibri"/>
                <a:cs typeface="Calibri"/>
              </a:rPr>
              <a:t> </a:t>
            </a:r>
            <a:r>
              <a:rPr sz="2400" kern="0" dirty="0">
                <a:solidFill>
                  <a:sysClr val="windowText" lastClr="000000"/>
                </a:solidFill>
                <a:latin typeface="Calibri"/>
                <a:cs typeface="Calibri"/>
              </a:rPr>
              <a:t>any</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particular</a:t>
            </a:r>
            <a:r>
              <a:rPr sz="2400" kern="0" spc="-36" dirty="0">
                <a:solidFill>
                  <a:sysClr val="windowText" lastClr="000000"/>
                </a:solidFill>
                <a:latin typeface="Calibri"/>
                <a:cs typeface="Calibri"/>
              </a:rPr>
              <a:t> </a:t>
            </a:r>
            <a:r>
              <a:rPr sz="2400" kern="0" dirty="0">
                <a:solidFill>
                  <a:sysClr val="windowText" lastClr="000000"/>
                </a:solidFill>
                <a:latin typeface="Calibri"/>
                <a:cs typeface="Calibri"/>
              </a:rPr>
              <a:t>issue,</a:t>
            </a:r>
            <a:r>
              <a:rPr sz="2400" kern="0" spc="-30" dirty="0">
                <a:solidFill>
                  <a:sysClr val="windowText" lastClr="000000"/>
                </a:solidFill>
                <a:latin typeface="Calibri"/>
                <a:cs typeface="Calibri"/>
              </a:rPr>
              <a:t> </a:t>
            </a:r>
            <a:r>
              <a:rPr sz="2400" kern="0" dirty="0">
                <a:solidFill>
                  <a:sysClr val="windowText" lastClr="000000"/>
                </a:solidFill>
                <a:latin typeface="Calibri"/>
                <a:cs typeface="Calibri"/>
              </a:rPr>
              <a:t>assessee</a:t>
            </a:r>
            <a:r>
              <a:rPr sz="2400" kern="0" spc="-36" dirty="0">
                <a:solidFill>
                  <a:sysClr val="windowText" lastClr="000000"/>
                </a:solidFill>
                <a:latin typeface="Calibri"/>
                <a:cs typeface="Calibri"/>
              </a:rPr>
              <a:t> </a:t>
            </a:r>
            <a:r>
              <a:rPr sz="2400" kern="0" spc="-30" dirty="0">
                <a:solidFill>
                  <a:sysClr val="windowText" lastClr="000000"/>
                </a:solidFill>
                <a:latin typeface="Calibri"/>
                <a:cs typeface="Calibri"/>
              </a:rPr>
              <a:t>may 	</a:t>
            </a:r>
            <a:r>
              <a:rPr sz="2400" kern="0" dirty="0">
                <a:solidFill>
                  <a:sysClr val="windowText" lastClr="000000"/>
                </a:solidFill>
                <a:latin typeface="Calibri"/>
                <a:cs typeface="Calibri"/>
              </a:rPr>
              <a:t>refer</a:t>
            </a:r>
            <a:r>
              <a:rPr sz="2400" kern="0" spc="462" dirty="0">
                <a:solidFill>
                  <a:sysClr val="windowText" lastClr="000000"/>
                </a:solidFill>
                <a:latin typeface="Calibri"/>
                <a:cs typeface="Calibri"/>
              </a:rPr>
              <a:t> </a:t>
            </a:r>
            <a:r>
              <a:rPr sz="2400" kern="0" dirty="0">
                <a:solidFill>
                  <a:sysClr val="windowText" lastClr="000000"/>
                </a:solidFill>
                <a:latin typeface="Calibri"/>
                <a:cs typeface="Calibri"/>
              </a:rPr>
              <a:t>to</a:t>
            </a:r>
            <a:r>
              <a:rPr sz="2400" kern="0" spc="474" dirty="0">
                <a:solidFill>
                  <a:sysClr val="windowText" lastClr="000000"/>
                </a:solidFill>
                <a:latin typeface="Calibri"/>
                <a:cs typeface="Calibri"/>
              </a:rPr>
              <a:t> </a:t>
            </a:r>
            <a:r>
              <a:rPr sz="2400" kern="0" dirty="0">
                <a:solidFill>
                  <a:sysClr val="windowText" lastClr="000000"/>
                </a:solidFill>
                <a:latin typeface="Calibri"/>
                <a:cs typeface="Calibri"/>
              </a:rPr>
              <a:t>the</a:t>
            </a:r>
            <a:r>
              <a:rPr sz="2400" kern="0" spc="474" dirty="0">
                <a:solidFill>
                  <a:sysClr val="windowText" lastClr="000000"/>
                </a:solidFill>
                <a:latin typeface="Calibri"/>
                <a:cs typeface="Calibri"/>
              </a:rPr>
              <a:t> </a:t>
            </a:r>
            <a:r>
              <a:rPr sz="2400" kern="0" dirty="0">
                <a:solidFill>
                  <a:sysClr val="windowText" lastClr="000000"/>
                </a:solidFill>
                <a:latin typeface="Calibri"/>
                <a:cs typeface="Calibri"/>
              </a:rPr>
              <a:t>view</a:t>
            </a:r>
            <a:r>
              <a:rPr sz="2400" kern="0" spc="468" dirty="0">
                <a:solidFill>
                  <a:sysClr val="windowText" lastClr="000000"/>
                </a:solidFill>
                <a:latin typeface="Calibri"/>
                <a:cs typeface="Calibri"/>
              </a:rPr>
              <a:t> </a:t>
            </a:r>
            <a:r>
              <a:rPr sz="2400" kern="0" dirty="0">
                <a:solidFill>
                  <a:sysClr val="windowText" lastClr="000000"/>
                </a:solidFill>
                <a:latin typeface="Calibri"/>
                <a:cs typeface="Calibri"/>
              </a:rPr>
              <a:t>which</a:t>
            </a:r>
            <a:r>
              <a:rPr sz="2400" kern="0" spc="474" dirty="0">
                <a:solidFill>
                  <a:sysClr val="windowText" lastClr="000000"/>
                </a:solidFill>
                <a:latin typeface="Calibri"/>
                <a:cs typeface="Calibri"/>
              </a:rPr>
              <a:t> </a:t>
            </a:r>
            <a:r>
              <a:rPr sz="2400" kern="0" dirty="0">
                <a:solidFill>
                  <a:sysClr val="windowText" lastClr="000000"/>
                </a:solidFill>
                <a:latin typeface="Calibri"/>
                <a:cs typeface="Calibri"/>
              </a:rPr>
              <a:t>has</a:t>
            </a:r>
            <a:r>
              <a:rPr sz="2400" kern="0" spc="462" dirty="0">
                <a:solidFill>
                  <a:sysClr val="windowText" lastClr="000000"/>
                </a:solidFill>
                <a:latin typeface="Calibri"/>
                <a:cs typeface="Calibri"/>
              </a:rPr>
              <a:t> </a:t>
            </a:r>
            <a:r>
              <a:rPr sz="2400" kern="0" dirty="0">
                <a:solidFill>
                  <a:sysClr val="windowText" lastClr="000000"/>
                </a:solidFill>
                <a:latin typeface="Calibri"/>
                <a:cs typeface="Calibri"/>
              </a:rPr>
              <a:t>been</a:t>
            </a:r>
            <a:r>
              <a:rPr sz="2400" kern="0" spc="480" dirty="0">
                <a:solidFill>
                  <a:sysClr val="windowText" lastClr="000000"/>
                </a:solidFill>
                <a:latin typeface="Calibri"/>
                <a:cs typeface="Calibri"/>
              </a:rPr>
              <a:t> </a:t>
            </a:r>
            <a:r>
              <a:rPr sz="2400" kern="0" dirty="0">
                <a:solidFill>
                  <a:sysClr val="windowText" lastClr="000000"/>
                </a:solidFill>
                <a:latin typeface="Calibri"/>
                <a:cs typeface="Calibri"/>
              </a:rPr>
              <a:t>followed</a:t>
            </a:r>
            <a:r>
              <a:rPr sz="2400" kern="0" spc="474" dirty="0">
                <a:solidFill>
                  <a:sysClr val="windowText" lastClr="000000"/>
                </a:solidFill>
                <a:latin typeface="Calibri"/>
                <a:cs typeface="Calibri"/>
              </a:rPr>
              <a:t> </a:t>
            </a:r>
            <a:r>
              <a:rPr sz="2400" kern="0" dirty="0">
                <a:solidFill>
                  <a:sysClr val="windowText" lastClr="000000"/>
                </a:solidFill>
                <a:latin typeface="Calibri"/>
                <a:cs typeface="Calibri"/>
              </a:rPr>
              <a:t>while</a:t>
            </a:r>
            <a:r>
              <a:rPr sz="2400" kern="0" spc="468" dirty="0">
                <a:solidFill>
                  <a:sysClr val="windowText" lastClr="000000"/>
                </a:solidFill>
                <a:latin typeface="Calibri"/>
                <a:cs typeface="Calibri"/>
              </a:rPr>
              <a:t> </a:t>
            </a:r>
            <a:r>
              <a:rPr sz="2400" kern="0" dirty="0">
                <a:solidFill>
                  <a:sysClr val="windowText" lastClr="000000"/>
                </a:solidFill>
                <a:latin typeface="Calibri"/>
                <a:cs typeface="Calibri"/>
              </a:rPr>
              <a:t>giving</a:t>
            </a:r>
            <a:r>
              <a:rPr sz="2400" kern="0" spc="474" dirty="0">
                <a:solidFill>
                  <a:sysClr val="windowText" lastClr="000000"/>
                </a:solidFill>
                <a:latin typeface="Calibri"/>
                <a:cs typeface="Calibri"/>
              </a:rPr>
              <a:t> </a:t>
            </a:r>
            <a:r>
              <a:rPr sz="2400" kern="0" dirty="0">
                <a:solidFill>
                  <a:sysClr val="windowText" lastClr="000000"/>
                </a:solidFill>
                <a:latin typeface="Calibri"/>
                <a:cs typeface="Calibri"/>
              </a:rPr>
              <a:t>the</a:t>
            </a:r>
            <a:r>
              <a:rPr sz="2400" kern="0" spc="456" dirty="0">
                <a:solidFill>
                  <a:sysClr val="windowText" lastClr="000000"/>
                </a:solidFill>
                <a:latin typeface="Calibri"/>
                <a:cs typeface="Calibri"/>
              </a:rPr>
              <a:t> </a:t>
            </a:r>
            <a:r>
              <a:rPr sz="2400" kern="0" spc="-12" dirty="0">
                <a:solidFill>
                  <a:sysClr val="windowText" lastClr="000000"/>
                </a:solidFill>
                <a:latin typeface="Calibri"/>
                <a:cs typeface="Calibri"/>
              </a:rPr>
              <a:t>particulars 	</a:t>
            </a:r>
            <a:r>
              <a:rPr sz="2400" kern="0" dirty="0">
                <a:solidFill>
                  <a:sysClr val="windowText" lastClr="000000"/>
                </a:solidFill>
                <a:latin typeface="Calibri"/>
                <a:cs typeface="Calibri"/>
              </a:rPr>
              <a:t>under</a:t>
            </a:r>
            <a:r>
              <a:rPr sz="2400" kern="0" spc="-84" dirty="0">
                <a:solidFill>
                  <a:sysClr val="windowText" lastClr="000000"/>
                </a:solidFill>
                <a:latin typeface="Calibri"/>
                <a:cs typeface="Calibri"/>
              </a:rPr>
              <a:t> </a:t>
            </a:r>
            <a:r>
              <a:rPr sz="2400" kern="0" dirty="0">
                <a:solidFill>
                  <a:sysClr val="windowText" lastClr="000000"/>
                </a:solidFill>
                <a:latin typeface="Calibri"/>
                <a:cs typeface="Calibri"/>
              </a:rPr>
              <a:t>any</a:t>
            </a:r>
            <a:r>
              <a:rPr sz="2400" kern="0" spc="-78" dirty="0">
                <a:solidFill>
                  <a:sysClr val="windowText" lastClr="000000"/>
                </a:solidFill>
                <a:latin typeface="Calibri"/>
                <a:cs typeface="Calibri"/>
              </a:rPr>
              <a:t> </a:t>
            </a:r>
            <a:r>
              <a:rPr sz="2400" kern="0" dirty="0">
                <a:solidFill>
                  <a:sysClr val="windowText" lastClr="000000"/>
                </a:solidFill>
                <a:latin typeface="Calibri"/>
                <a:cs typeface="Calibri"/>
              </a:rPr>
              <a:t>specified</a:t>
            </a:r>
            <a:r>
              <a:rPr sz="2400" kern="0" spc="-36" dirty="0">
                <a:solidFill>
                  <a:sysClr val="windowText" lastClr="000000"/>
                </a:solidFill>
                <a:latin typeface="Calibri"/>
                <a:cs typeface="Calibri"/>
              </a:rPr>
              <a:t> </a:t>
            </a:r>
            <a:r>
              <a:rPr sz="2400" kern="0" spc="-12" dirty="0">
                <a:solidFill>
                  <a:sysClr val="windowText" lastClr="000000"/>
                </a:solidFill>
                <a:latin typeface="Calibri"/>
                <a:cs typeface="Calibri"/>
              </a:rPr>
              <a:t>clause.</a:t>
            </a:r>
            <a:endParaRPr sz="2400" kern="0">
              <a:solidFill>
                <a:sysClr val="windowText" lastClr="000000"/>
              </a:solidFill>
              <a:latin typeface="Calibri"/>
              <a:cs typeface="Calibri"/>
            </a:endParaRPr>
          </a:p>
          <a:p>
            <a:pPr marL="693420" marR="6096" indent="-677418" algn="just" defTabSz="1097280">
              <a:spcBef>
                <a:spcPts val="2160"/>
              </a:spcBef>
              <a:buFontTx/>
              <a:buAutoNum type="alphaLcParenR"/>
              <a:tabLst>
                <a:tab pos="695706" algn="l"/>
              </a:tabLst>
            </a:pPr>
            <a:r>
              <a:rPr sz="2400" kern="0" dirty="0">
                <a:solidFill>
                  <a:sysClr val="windowText" lastClr="000000"/>
                </a:solidFill>
                <a:latin typeface="Calibri"/>
                <a:cs typeface="Calibri"/>
              </a:rPr>
              <a:t>The</a:t>
            </a:r>
            <a:r>
              <a:rPr sz="2400" kern="0" spc="486" dirty="0">
                <a:solidFill>
                  <a:sysClr val="windowText" lastClr="000000"/>
                </a:solidFill>
                <a:latin typeface="Calibri"/>
                <a:cs typeface="Calibri"/>
              </a:rPr>
              <a:t> </a:t>
            </a:r>
            <a:r>
              <a:rPr sz="2400" kern="0" dirty="0">
                <a:solidFill>
                  <a:sysClr val="windowText" lastClr="000000"/>
                </a:solidFill>
                <a:latin typeface="Calibri"/>
                <a:cs typeface="Calibri"/>
              </a:rPr>
              <a:t>AS,</a:t>
            </a:r>
            <a:r>
              <a:rPr sz="2400" kern="0" spc="491" dirty="0">
                <a:solidFill>
                  <a:sysClr val="windowText" lastClr="000000"/>
                </a:solidFill>
                <a:latin typeface="Calibri"/>
                <a:cs typeface="Calibri"/>
              </a:rPr>
              <a:t> </a:t>
            </a:r>
            <a:r>
              <a:rPr sz="2400" kern="0" dirty="0">
                <a:solidFill>
                  <a:sysClr val="windowText" lastClr="000000"/>
                </a:solidFill>
                <a:latin typeface="Calibri"/>
                <a:cs typeface="Calibri"/>
              </a:rPr>
              <a:t>Guidance</a:t>
            </a:r>
            <a:r>
              <a:rPr sz="2400" kern="0" spc="486" dirty="0">
                <a:solidFill>
                  <a:sysClr val="windowText" lastClr="000000"/>
                </a:solidFill>
                <a:latin typeface="Calibri"/>
                <a:cs typeface="Calibri"/>
              </a:rPr>
              <a:t> </a:t>
            </a:r>
            <a:r>
              <a:rPr sz="2400" kern="0" dirty="0">
                <a:solidFill>
                  <a:sysClr val="windowText" lastClr="000000"/>
                </a:solidFill>
                <a:latin typeface="Calibri"/>
                <a:cs typeface="Calibri"/>
              </a:rPr>
              <a:t>Notes,</a:t>
            </a:r>
            <a:r>
              <a:rPr sz="2400" kern="0" spc="498" dirty="0">
                <a:solidFill>
                  <a:sysClr val="windowText" lastClr="000000"/>
                </a:solidFill>
                <a:latin typeface="Calibri"/>
                <a:cs typeface="Calibri"/>
              </a:rPr>
              <a:t> </a:t>
            </a:r>
            <a:r>
              <a:rPr sz="2400" kern="0" dirty="0">
                <a:solidFill>
                  <a:sysClr val="windowText" lastClr="000000"/>
                </a:solidFill>
                <a:latin typeface="Calibri"/>
                <a:cs typeface="Calibri"/>
              </a:rPr>
              <a:t>SA</a:t>
            </a:r>
            <a:r>
              <a:rPr sz="2400" kern="0" spc="498" dirty="0">
                <a:solidFill>
                  <a:sysClr val="windowText" lastClr="000000"/>
                </a:solidFill>
                <a:latin typeface="Calibri"/>
                <a:cs typeface="Calibri"/>
              </a:rPr>
              <a:t> </a:t>
            </a:r>
            <a:r>
              <a:rPr sz="2400" kern="0" dirty="0">
                <a:solidFill>
                  <a:sysClr val="windowText" lastClr="000000"/>
                </a:solidFill>
                <a:latin typeface="Calibri"/>
                <a:cs typeface="Calibri"/>
              </a:rPr>
              <a:t>issued</a:t>
            </a:r>
            <a:r>
              <a:rPr sz="2400" kern="0" spc="498" dirty="0">
                <a:solidFill>
                  <a:sysClr val="windowText" lastClr="000000"/>
                </a:solidFill>
                <a:latin typeface="Calibri"/>
                <a:cs typeface="Calibri"/>
              </a:rPr>
              <a:t> </a:t>
            </a:r>
            <a:r>
              <a:rPr sz="2400" kern="0" dirty="0">
                <a:solidFill>
                  <a:sysClr val="windowText" lastClr="000000"/>
                </a:solidFill>
                <a:latin typeface="Calibri"/>
                <a:cs typeface="Calibri"/>
              </a:rPr>
              <a:t>by</a:t>
            </a:r>
            <a:r>
              <a:rPr sz="2400" kern="0" spc="498" dirty="0">
                <a:solidFill>
                  <a:sysClr val="windowText" lastClr="000000"/>
                </a:solidFill>
                <a:latin typeface="Calibri"/>
                <a:cs typeface="Calibri"/>
              </a:rPr>
              <a:t> </a:t>
            </a:r>
            <a:r>
              <a:rPr sz="2400" kern="0" dirty="0">
                <a:solidFill>
                  <a:sysClr val="windowText" lastClr="000000"/>
                </a:solidFill>
                <a:latin typeface="Calibri"/>
                <a:cs typeface="Calibri"/>
              </a:rPr>
              <a:t>the</a:t>
            </a:r>
            <a:r>
              <a:rPr sz="2400" kern="0" spc="491" dirty="0">
                <a:solidFill>
                  <a:sysClr val="windowText" lastClr="000000"/>
                </a:solidFill>
                <a:latin typeface="Calibri"/>
                <a:cs typeface="Calibri"/>
              </a:rPr>
              <a:t> </a:t>
            </a:r>
            <a:r>
              <a:rPr sz="2400" kern="0" dirty="0">
                <a:solidFill>
                  <a:sysClr val="windowText" lastClr="000000"/>
                </a:solidFill>
                <a:latin typeface="Calibri"/>
                <a:cs typeface="Calibri"/>
              </a:rPr>
              <a:t>Institute</a:t>
            </a:r>
            <a:r>
              <a:rPr sz="2400" kern="0" spc="491" dirty="0">
                <a:solidFill>
                  <a:sysClr val="windowText" lastClr="000000"/>
                </a:solidFill>
                <a:latin typeface="Calibri"/>
                <a:cs typeface="Calibri"/>
              </a:rPr>
              <a:t> </a:t>
            </a:r>
            <a:r>
              <a:rPr sz="2400" kern="0" dirty="0">
                <a:solidFill>
                  <a:sysClr val="windowText" lastClr="000000"/>
                </a:solidFill>
                <a:latin typeface="Calibri"/>
                <a:cs typeface="Calibri"/>
              </a:rPr>
              <a:t>from</a:t>
            </a:r>
            <a:r>
              <a:rPr sz="2400" kern="0" spc="486" dirty="0">
                <a:solidFill>
                  <a:sysClr val="windowText" lastClr="000000"/>
                </a:solidFill>
                <a:latin typeface="Calibri"/>
                <a:cs typeface="Calibri"/>
              </a:rPr>
              <a:t> </a:t>
            </a:r>
            <a:r>
              <a:rPr sz="2400" kern="0" dirty="0">
                <a:solidFill>
                  <a:sysClr val="windowText" lastClr="000000"/>
                </a:solidFill>
                <a:latin typeface="Calibri"/>
                <a:cs typeface="Calibri"/>
              </a:rPr>
              <a:t>time</a:t>
            </a:r>
            <a:r>
              <a:rPr sz="2400" kern="0" spc="498" dirty="0">
                <a:solidFill>
                  <a:sysClr val="windowText" lastClr="000000"/>
                </a:solidFill>
                <a:latin typeface="Calibri"/>
                <a:cs typeface="Calibri"/>
              </a:rPr>
              <a:t> </a:t>
            </a:r>
            <a:r>
              <a:rPr sz="2400" kern="0" dirty="0">
                <a:solidFill>
                  <a:sysClr val="windowText" lastClr="000000"/>
                </a:solidFill>
                <a:latin typeface="Calibri"/>
                <a:cs typeface="Calibri"/>
              </a:rPr>
              <a:t>to</a:t>
            </a:r>
            <a:r>
              <a:rPr sz="2400" kern="0" spc="491" dirty="0">
                <a:solidFill>
                  <a:sysClr val="windowText" lastClr="000000"/>
                </a:solidFill>
                <a:latin typeface="Calibri"/>
                <a:cs typeface="Calibri"/>
              </a:rPr>
              <a:t> </a:t>
            </a:r>
            <a:r>
              <a:rPr sz="2400" kern="0" spc="-24" dirty="0">
                <a:solidFill>
                  <a:sysClr val="windowText" lastClr="000000"/>
                </a:solidFill>
                <a:latin typeface="Calibri"/>
                <a:cs typeface="Calibri"/>
              </a:rPr>
              <a:t>time 	</a:t>
            </a:r>
            <a:r>
              <a:rPr sz="2400" kern="0" dirty="0">
                <a:solidFill>
                  <a:sysClr val="windowText" lastClr="000000"/>
                </a:solidFill>
                <a:latin typeface="Calibri"/>
                <a:cs typeface="Calibri"/>
              </a:rPr>
              <a:t>should</a:t>
            </a:r>
            <a:r>
              <a:rPr sz="2400" kern="0" spc="-30" dirty="0">
                <a:solidFill>
                  <a:sysClr val="windowText" lastClr="000000"/>
                </a:solidFill>
                <a:latin typeface="Calibri"/>
                <a:cs typeface="Calibri"/>
              </a:rPr>
              <a:t> </a:t>
            </a:r>
            <a:r>
              <a:rPr sz="2400" kern="0" dirty="0">
                <a:solidFill>
                  <a:sysClr val="windowText" lastClr="000000"/>
                </a:solidFill>
                <a:latin typeface="Calibri"/>
                <a:cs typeface="Calibri"/>
              </a:rPr>
              <a:t>be</a:t>
            </a:r>
            <a:r>
              <a:rPr sz="2400" kern="0" spc="-30" dirty="0">
                <a:solidFill>
                  <a:sysClr val="windowText" lastClr="000000"/>
                </a:solidFill>
                <a:latin typeface="Calibri"/>
                <a:cs typeface="Calibri"/>
              </a:rPr>
              <a:t> </a:t>
            </a:r>
            <a:r>
              <a:rPr sz="2400" kern="0" spc="-12" dirty="0">
                <a:solidFill>
                  <a:sysClr val="windowText" lastClr="000000"/>
                </a:solidFill>
                <a:latin typeface="Calibri"/>
                <a:cs typeface="Calibri"/>
              </a:rPr>
              <a:t>followed.</a:t>
            </a:r>
            <a:endParaRPr sz="2400" kern="0">
              <a:solidFill>
                <a:sysClr val="windowText" lastClr="000000"/>
              </a:solidFill>
              <a:latin typeface="Calibri"/>
              <a:cs typeface="Calibri"/>
            </a:endParaRPr>
          </a:p>
        </p:txBody>
      </p:sp>
      <p:sp>
        <p:nvSpPr>
          <p:cNvPr id="4" name="object 4"/>
          <p:cNvSpPr txBox="1">
            <a:spLocks noGrp="1"/>
          </p:cNvSpPr>
          <p:nvPr>
            <p:ph type="title"/>
          </p:nvPr>
        </p:nvSpPr>
        <p:spPr>
          <a:xfrm>
            <a:off x="2197609" y="195073"/>
            <a:ext cx="9964674" cy="1048749"/>
          </a:xfrm>
          <a:prstGeom prst="rect">
            <a:avLst/>
          </a:prstGeom>
        </p:spPr>
        <p:txBody>
          <a:bodyPr vert="horz" wrap="square" lIns="0" tIns="14478" rIns="0" bIns="0" rtlCol="0">
            <a:spAutoFit/>
          </a:bodyPr>
          <a:lstStyle/>
          <a:p>
            <a:pPr marL="16002" marR="6096" indent="-1524">
              <a:spcBef>
                <a:spcPts val="114"/>
              </a:spcBef>
              <a:tabLst>
                <a:tab pos="1565910" algn="l"/>
                <a:tab pos="3444240" algn="l"/>
                <a:tab pos="3979925" algn="l"/>
                <a:tab pos="4584192" algn="l"/>
                <a:tab pos="5531358" algn="l"/>
                <a:tab pos="6025134" algn="l"/>
                <a:tab pos="7096506" algn="l"/>
                <a:tab pos="8226551" algn="l"/>
              </a:tabLst>
            </a:pPr>
            <a:r>
              <a:rPr sz="3360" u="none" spc="-12" dirty="0"/>
              <a:t>General</a:t>
            </a:r>
            <a:r>
              <a:rPr sz="3360" u="none" dirty="0"/>
              <a:t>	</a:t>
            </a:r>
            <a:r>
              <a:rPr sz="3360" u="none" spc="-12" dirty="0"/>
              <a:t>principles</a:t>
            </a:r>
            <a:r>
              <a:rPr sz="3360" u="none" dirty="0"/>
              <a:t>	</a:t>
            </a:r>
            <a:r>
              <a:rPr sz="3360" u="none" spc="-30" dirty="0"/>
              <a:t>to</a:t>
            </a:r>
            <a:r>
              <a:rPr sz="3360" u="none" dirty="0"/>
              <a:t>	</a:t>
            </a:r>
            <a:r>
              <a:rPr sz="3360" u="none" spc="-30" dirty="0"/>
              <a:t>be</a:t>
            </a:r>
            <a:r>
              <a:rPr sz="3360" u="none" dirty="0"/>
              <a:t>	</a:t>
            </a:r>
            <a:r>
              <a:rPr sz="3360" u="none" spc="-24" dirty="0"/>
              <a:t>kept</a:t>
            </a:r>
            <a:r>
              <a:rPr sz="3360" u="none" dirty="0"/>
              <a:t>	</a:t>
            </a:r>
            <a:r>
              <a:rPr sz="3360" u="none" spc="-30" dirty="0"/>
              <a:t>in</a:t>
            </a:r>
            <a:r>
              <a:rPr sz="3360" u="none" dirty="0"/>
              <a:t>	</a:t>
            </a:r>
            <a:r>
              <a:rPr sz="3360" u="none" spc="-24" dirty="0"/>
              <a:t>mind</a:t>
            </a:r>
            <a:r>
              <a:rPr sz="3360" u="none" dirty="0"/>
              <a:t>	</a:t>
            </a:r>
            <a:r>
              <a:rPr sz="3360" u="none" spc="-12" dirty="0"/>
              <a:t>while</a:t>
            </a:r>
            <a:r>
              <a:rPr sz="3360" u="none" dirty="0"/>
              <a:t>	</a:t>
            </a:r>
            <a:r>
              <a:rPr sz="3360" u="none" spc="-12" dirty="0"/>
              <a:t>preparing </a:t>
            </a:r>
            <a:r>
              <a:rPr sz="3360" u="none" dirty="0"/>
              <a:t>the</a:t>
            </a:r>
            <a:r>
              <a:rPr sz="3360" u="none" spc="-96" dirty="0"/>
              <a:t> </a:t>
            </a:r>
            <a:r>
              <a:rPr sz="3360" u="none" spc="-12" dirty="0"/>
              <a:t>statement</a:t>
            </a:r>
            <a:r>
              <a:rPr sz="3360" u="none" spc="-78" dirty="0"/>
              <a:t> </a:t>
            </a:r>
            <a:r>
              <a:rPr sz="3360" u="none" dirty="0"/>
              <a:t>of</a:t>
            </a:r>
            <a:r>
              <a:rPr sz="3360" u="none" spc="-102" dirty="0"/>
              <a:t> </a:t>
            </a:r>
            <a:r>
              <a:rPr sz="3360" u="none" dirty="0"/>
              <a:t>particulars</a:t>
            </a:r>
            <a:r>
              <a:rPr sz="3360" u="none" spc="-60" dirty="0"/>
              <a:t> </a:t>
            </a:r>
            <a:r>
              <a:rPr sz="3360" u="none" dirty="0"/>
              <a:t>for</a:t>
            </a:r>
            <a:r>
              <a:rPr sz="3360" u="none" spc="-84" dirty="0"/>
              <a:t> </a:t>
            </a:r>
            <a:r>
              <a:rPr sz="3360" u="none" dirty="0"/>
              <a:t>Form</a:t>
            </a:r>
            <a:r>
              <a:rPr sz="3360" u="none" spc="-102" dirty="0"/>
              <a:t> </a:t>
            </a:r>
            <a:r>
              <a:rPr sz="3360" u="none" spc="-24" dirty="0"/>
              <a:t>3CD:</a:t>
            </a:r>
            <a:endParaRPr sz="336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594" y="2012593"/>
            <a:ext cx="10515600" cy="5943600"/>
          </a:xfrm>
          <a:custGeom>
            <a:avLst/>
            <a:gdLst/>
            <a:ahLst/>
            <a:cxnLst/>
            <a:rect l="l" t="t" r="r" b="b"/>
            <a:pathLst>
              <a:path w="8763000" h="4953000">
                <a:moveTo>
                  <a:pt x="0" y="0"/>
                </a:moveTo>
                <a:lnTo>
                  <a:pt x="8763000" y="0"/>
                </a:lnTo>
                <a:lnTo>
                  <a:pt x="8763000" y="4953000"/>
                </a:lnTo>
                <a:lnTo>
                  <a:pt x="0" y="4953000"/>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106168" y="2036674"/>
            <a:ext cx="10328148" cy="5442516"/>
          </a:xfrm>
          <a:prstGeom prst="rect">
            <a:avLst/>
          </a:prstGeom>
        </p:spPr>
        <p:txBody>
          <a:bodyPr vert="horz" wrap="square" lIns="0" tIns="15240" rIns="0" bIns="0" rtlCol="0">
            <a:spAutoFit/>
          </a:bodyPr>
          <a:lstStyle/>
          <a:p>
            <a:pPr marL="398526" marR="6096" indent="-384048" algn="just">
              <a:spcBef>
                <a:spcPts val="120"/>
              </a:spcBef>
              <a:buSzPct val="80000"/>
              <a:buFont typeface="Wingdings"/>
              <a:buChar char=""/>
              <a:tabLst>
                <a:tab pos="398526" algn="l"/>
              </a:tabLst>
            </a:pPr>
            <a:r>
              <a:rPr dirty="0">
                <a:latin typeface="Calibri"/>
                <a:cs typeface="Calibri"/>
              </a:rPr>
              <a:t>The</a:t>
            </a:r>
            <a:r>
              <a:rPr spc="534" dirty="0">
                <a:latin typeface="Calibri"/>
                <a:cs typeface="Calibri"/>
              </a:rPr>
              <a:t> </a:t>
            </a:r>
            <a:r>
              <a:rPr dirty="0">
                <a:latin typeface="Calibri"/>
                <a:cs typeface="Calibri"/>
              </a:rPr>
              <a:t>information</a:t>
            </a:r>
            <a:r>
              <a:rPr spc="540" dirty="0">
                <a:latin typeface="Calibri"/>
                <a:cs typeface="Calibri"/>
              </a:rPr>
              <a:t> </a:t>
            </a:r>
            <a:r>
              <a:rPr dirty="0">
                <a:latin typeface="Calibri"/>
                <a:cs typeface="Calibri"/>
              </a:rPr>
              <a:t>in</a:t>
            </a:r>
            <a:r>
              <a:rPr spc="534" dirty="0">
                <a:latin typeface="Calibri"/>
                <a:cs typeface="Calibri"/>
              </a:rPr>
              <a:t> </a:t>
            </a:r>
            <a:r>
              <a:rPr dirty="0">
                <a:latin typeface="Calibri"/>
                <a:cs typeface="Calibri"/>
              </a:rPr>
              <a:t>Form</a:t>
            </a:r>
            <a:r>
              <a:rPr spc="540" dirty="0">
                <a:latin typeface="Calibri"/>
                <a:cs typeface="Calibri"/>
              </a:rPr>
              <a:t> </a:t>
            </a:r>
            <a:r>
              <a:rPr dirty="0">
                <a:latin typeface="Calibri"/>
                <a:cs typeface="Calibri"/>
              </a:rPr>
              <a:t>No.3CD</a:t>
            </a:r>
            <a:r>
              <a:rPr spc="546" dirty="0">
                <a:latin typeface="Calibri"/>
                <a:cs typeface="Calibri"/>
              </a:rPr>
              <a:t> </a:t>
            </a:r>
            <a:r>
              <a:rPr dirty="0">
                <a:latin typeface="Calibri"/>
                <a:cs typeface="Calibri"/>
              </a:rPr>
              <a:t>should</a:t>
            </a:r>
            <a:r>
              <a:rPr spc="540" dirty="0">
                <a:latin typeface="Calibri"/>
                <a:cs typeface="Calibri"/>
              </a:rPr>
              <a:t> </a:t>
            </a:r>
            <a:r>
              <a:rPr dirty="0">
                <a:latin typeface="Calibri"/>
                <a:cs typeface="Calibri"/>
              </a:rPr>
              <a:t>be</a:t>
            </a:r>
            <a:r>
              <a:rPr spc="534" dirty="0">
                <a:latin typeface="Calibri"/>
                <a:cs typeface="Calibri"/>
              </a:rPr>
              <a:t> </a:t>
            </a:r>
            <a:r>
              <a:rPr dirty="0">
                <a:latin typeface="Calibri"/>
                <a:cs typeface="Calibri"/>
              </a:rPr>
              <a:t>based</a:t>
            </a:r>
            <a:r>
              <a:rPr spc="546" dirty="0">
                <a:latin typeface="Calibri"/>
                <a:cs typeface="Calibri"/>
              </a:rPr>
              <a:t> </a:t>
            </a:r>
            <a:r>
              <a:rPr dirty="0">
                <a:latin typeface="Calibri"/>
                <a:cs typeface="Calibri"/>
              </a:rPr>
              <a:t>on</a:t>
            </a:r>
            <a:r>
              <a:rPr spc="528" dirty="0">
                <a:latin typeface="Calibri"/>
                <a:cs typeface="Calibri"/>
              </a:rPr>
              <a:t> </a:t>
            </a:r>
            <a:r>
              <a:rPr dirty="0">
                <a:latin typeface="Calibri"/>
                <a:cs typeface="Calibri"/>
              </a:rPr>
              <a:t>the</a:t>
            </a:r>
            <a:r>
              <a:rPr spc="540" dirty="0">
                <a:latin typeface="Calibri"/>
                <a:cs typeface="Calibri"/>
              </a:rPr>
              <a:t> </a:t>
            </a:r>
            <a:r>
              <a:rPr dirty="0">
                <a:latin typeface="Calibri"/>
                <a:cs typeface="Calibri"/>
              </a:rPr>
              <a:t>books</a:t>
            </a:r>
            <a:r>
              <a:rPr spc="521" dirty="0">
                <a:latin typeface="Calibri"/>
                <a:cs typeface="Calibri"/>
              </a:rPr>
              <a:t> </a:t>
            </a:r>
            <a:r>
              <a:rPr dirty="0">
                <a:latin typeface="Calibri"/>
                <a:cs typeface="Calibri"/>
              </a:rPr>
              <a:t>of</a:t>
            </a:r>
            <a:r>
              <a:rPr spc="540" dirty="0">
                <a:latin typeface="Calibri"/>
                <a:cs typeface="Calibri"/>
              </a:rPr>
              <a:t> </a:t>
            </a:r>
            <a:r>
              <a:rPr dirty="0">
                <a:latin typeface="Calibri"/>
                <a:cs typeface="Calibri"/>
              </a:rPr>
              <a:t>account,</a:t>
            </a:r>
            <a:r>
              <a:rPr spc="534" dirty="0">
                <a:latin typeface="Calibri"/>
                <a:cs typeface="Calibri"/>
              </a:rPr>
              <a:t> </a:t>
            </a:r>
            <a:r>
              <a:rPr dirty="0">
                <a:latin typeface="Calibri"/>
                <a:cs typeface="Calibri"/>
              </a:rPr>
              <a:t>records,</a:t>
            </a:r>
            <a:r>
              <a:rPr spc="540" dirty="0">
                <a:latin typeface="Calibri"/>
                <a:cs typeface="Calibri"/>
              </a:rPr>
              <a:t> </a:t>
            </a:r>
            <a:r>
              <a:rPr spc="-12" dirty="0">
                <a:latin typeface="Calibri"/>
                <a:cs typeface="Calibri"/>
              </a:rPr>
              <a:t>documents, information</a:t>
            </a:r>
            <a:r>
              <a:rPr spc="-36" dirty="0">
                <a:latin typeface="Calibri"/>
                <a:cs typeface="Calibri"/>
              </a:rPr>
              <a:t> </a:t>
            </a:r>
            <a:r>
              <a:rPr dirty="0">
                <a:latin typeface="Calibri"/>
                <a:cs typeface="Calibri"/>
              </a:rPr>
              <a:t>and</a:t>
            </a:r>
            <a:r>
              <a:rPr spc="-42" dirty="0">
                <a:latin typeface="Calibri"/>
                <a:cs typeface="Calibri"/>
              </a:rPr>
              <a:t> </a:t>
            </a:r>
            <a:r>
              <a:rPr spc="-12" dirty="0">
                <a:latin typeface="Calibri"/>
                <a:cs typeface="Calibri"/>
              </a:rPr>
              <a:t>explanations</a:t>
            </a:r>
            <a:r>
              <a:rPr spc="-48" dirty="0">
                <a:latin typeface="Calibri"/>
                <a:cs typeface="Calibri"/>
              </a:rPr>
              <a:t> </a:t>
            </a:r>
            <a:r>
              <a:rPr dirty="0">
                <a:latin typeface="Calibri"/>
                <a:cs typeface="Calibri"/>
              </a:rPr>
              <a:t>made</a:t>
            </a:r>
            <a:r>
              <a:rPr spc="-24" dirty="0">
                <a:latin typeface="Calibri"/>
                <a:cs typeface="Calibri"/>
              </a:rPr>
              <a:t> </a:t>
            </a:r>
            <a:r>
              <a:rPr spc="-12" dirty="0">
                <a:latin typeface="Calibri"/>
                <a:cs typeface="Calibri"/>
              </a:rPr>
              <a:t>available</a:t>
            </a:r>
            <a:r>
              <a:rPr spc="-42" dirty="0">
                <a:latin typeface="Calibri"/>
                <a:cs typeface="Calibri"/>
              </a:rPr>
              <a:t> </a:t>
            </a:r>
            <a:r>
              <a:rPr dirty="0">
                <a:latin typeface="Calibri"/>
                <a:cs typeface="Calibri"/>
              </a:rPr>
              <a:t>to</a:t>
            </a:r>
            <a:r>
              <a:rPr spc="-18" dirty="0">
                <a:latin typeface="Calibri"/>
                <a:cs typeface="Calibri"/>
              </a:rPr>
              <a:t> </a:t>
            </a:r>
            <a:r>
              <a:rPr dirty="0">
                <a:latin typeface="Calibri"/>
                <a:cs typeface="Calibri"/>
              </a:rPr>
              <a:t>the</a:t>
            </a:r>
            <a:r>
              <a:rPr spc="-42" dirty="0">
                <a:latin typeface="Calibri"/>
                <a:cs typeface="Calibri"/>
              </a:rPr>
              <a:t> </a:t>
            </a:r>
            <a:r>
              <a:rPr dirty="0">
                <a:latin typeface="Calibri"/>
                <a:cs typeface="Calibri"/>
              </a:rPr>
              <a:t>tax</a:t>
            </a:r>
            <a:r>
              <a:rPr spc="-18" dirty="0">
                <a:latin typeface="Calibri"/>
                <a:cs typeface="Calibri"/>
              </a:rPr>
              <a:t> </a:t>
            </a:r>
            <a:r>
              <a:rPr dirty="0">
                <a:latin typeface="Calibri"/>
                <a:cs typeface="Calibri"/>
              </a:rPr>
              <a:t>auditor</a:t>
            </a:r>
            <a:r>
              <a:rPr spc="-42" dirty="0">
                <a:latin typeface="Calibri"/>
                <a:cs typeface="Calibri"/>
              </a:rPr>
              <a:t> </a:t>
            </a:r>
            <a:r>
              <a:rPr dirty="0">
                <a:latin typeface="Calibri"/>
                <a:cs typeface="Calibri"/>
              </a:rPr>
              <a:t>for</a:t>
            </a:r>
            <a:r>
              <a:rPr spc="-18" dirty="0">
                <a:latin typeface="Calibri"/>
                <a:cs typeface="Calibri"/>
              </a:rPr>
              <a:t> </a:t>
            </a:r>
            <a:r>
              <a:rPr dirty="0">
                <a:latin typeface="Calibri"/>
                <a:cs typeface="Calibri"/>
              </a:rPr>
              <a:t>his</a:t>
            </a:r>
            <a:r>
              <a:rPr spc="-18" dirty="0">
                <a:latin typeface="Calibri"/>
                <a:cs typeface="Calibri"/>
              </a:rPr>
              <a:t> </a:t>
            </a:r>
            <a:r>
              <a:rPr spc="-12" dirty="0">
                <a:latin typeface="Calibri"/>
                <a:cs typeface="Calibri"/>
              </a:rPr>
              <a:t>examination.</a:t>
            </a:r>
            <a:endParaRPr>
              <a:latin typeface="Calibri"/>
              <a:cs typeface="Calibri"/>
            </a:endParaRPr>
          </a:p>
          <a:p>
            <a:pPr marL="398526" marR="8382" indent="-384048" algn="just">
              <a:spcBef>
                <a:spcPts val="834"/>
              </a:spcBef>
              <a:buSzPct val="80000"/>
              <a:buFont typeface="Wingdings"/>
              <a:buChar char=""/>
              <a:tabLst>
                <a:tab pos="398526" algn="l"/>
              </a:tabLst>
            </a:pPr>
            <a:r>
              <a:rPr dirty="0">
                <a:latin typeface="Calibri"/>
                <a:cs typeface="Calibri"/>
              </a:rPr>
              <a:t>If</a:t>
            </a:r>
            <a:r>
              <a:rPr spc="174" dirty="0">
                <a:latin typeface="Calibri"/>
                <a:cs typeface="Calibri"/>
              </a:rPr>
              <a:t> </a:t>
            </a:r>
            <a:r>
              <a:rPr dirty="0">
                <a:latin typeface="Calibri"/>
                <a:cs typeface="Calibri"/>
              </a:rPr>
              <a:t>a</a:t>
            </a:r>
            <a:r>
              <a:rPr spc="162" dirty="0">
                <a:latin typeface="Calibri"/>
                <a:cs typeface="Calibri"/>
              </a:rPr>
              <a:t> </a:t>
            </a:r>
            <a:r>
              <a:rPr dirty="0">
                <a:latin typeface="Calibri"/>
                <a:cs typeface="Calibri"/>
              </a:rPr>
              <a:t>particular</a:t>
            </a:r>
            <a:r>
              <a:rPr spc="180" dirty="0">
                <a:latin typeface="Calibri"/>
                <a:cs typeface="Calibri"/>
              </a:rPr>
              <a:t> </a:t>
            </a:r>
            <a:r>
              <a:rPr dirty="0">
                <a:latin typeface="Calibri"/>
                <a:cs typeface="Calibri"/>
              </a:rPr>
              <a:t>item</a:t>
            </a:r>
            <a:r>
              <a:rPr spc="162" dirty="0">
                <a:latin typeface="Calibri"/>
                <a:cs typeface="Calibri"/>
              </a:rPr>
              <a:t> </a:t>
            </a:r>
            <a:r>
              <a:rPr dirty="0">
                <a:latin typeface="Calibri"/>
                <a:cs typeface="Calibri"/>
              </a:rPr>
              <a:t>of</a:t>
            </a:r>
            <a:r>
              <a:rPr spc="174" dirty="0">
                <a:latin typeface="Calibri"/>
                <a:cs typeface="Calibri"/>
              </a:rPr>
              <a:t> </a:t>
            </a:r>
            <a:r>
              <a:rPr dirty="0">
                <a:latin typeface="Calibri"/>
                <a:cs typeface="Calibri"/>
              </a:rPr>
              <a:t>income/</a:t>
            </a:r>
            <a:r>
              <a:rPr spc="174" dirty="0">
                <a:latin typeface="Calibri"/>
                <a:cs typeface="Calibri"/>
              </a:rPr>
              <a:t> </a:t>
            </a:r>
            <a:r>
              <a:rPr dirty="0">
                <a:latin typeface="Calibri"/>
                <a:cs typeface="Calibri"/>
              </a:rPr>
              <a:t>expenditure</a:t>
            </a:r>
            <a:r>
              <a:rPr spc="168" dirty="0">
                <a:latin typeface="Calibri"/>
                <a:cs typeface="Calibri"/>
              </a:rPr>
              <a:t> </a:t>
            </a:r>
            <a:r>
              <a:rPr dirty="0">
                <a:latin typeface="Calibri"/>
                <a:cs typeface="Calibri"/>
              </a:rPr>
              <a:t>is</a:t>
            </a:r>
            <a:r>
              <a:rPr spc="180" dirty="0">
                <a:latin typeface="Calibri"/>
                <a:cs typeface="Calibri"/>
              </a:rPr>
              <a:t> </a:t>
            </a:r>
            <a:r>
              <a:rPr dirty="0">
                <a:latin typeface="Calibri"/>
                <a:cs typeface="Calibri"/>
              </a:rPr>
              <a:t>covered</a:t>
            </a:r>
            <a:r>
              <a:rPr spc="180" dirty="0">
                <a:latin typeface="Calibri"/>
                <a:cs typeface="Calibri"/>
              </a:rPr>
              <a:t> </a:t>
            </a:r>
            <a:r>
              <a:rPr dirty="0">
                <a:latin typeface="Calibri"/>
                <a:cs typeface="Calibri"/>
              </a:rPr>
              <a:t>in</a:t>
            </a:r>
            <a:r>
              <a:rPr spc="180" dirty="0">
                <a:latin typeface="Calibri"/>
                <a:cs typeface="Calibri"/>
              </a:rPr>
              <a:t> </a:t>
            </a:r>
            <a:r>
              <a:rPr dirty="0">
                <a:latin typeface="Calibri"/>
                <a:cs typeface="Calibri"/>
              </a:rPr>
              <a:t>more</a:t>
            </a:r>
            <a:r>
              <a:rPr spc="174" dirty="0">
                <a:latin typeface="Calibri"/>
                <a:cs typeface="Calibri"/>
              </a:rPr>
              <a:t> </a:t>
            </a:r>
            <a:r>
              <a:rPr dirty="0">
                <a:latin typeface="Calibri"/>
                <a:cs typeface="Calibri"/>
              </a:rPr>
              <a:t>than</a:t>
            </a:r>
            <a:r>
              <a:rPr spc="180" dirty="0">
                <a:latin typeface="Calibri"/>
                <a:cs typeface="Calibri"/>
              </a:rPr>
              <a:t> </a:t>
            </a:r>
            <a:r>
              <a:rPr dirty="0">
                <a:latin typeface="Calibri"/>
                <a:cs typeface="Calibri"/>
              </a:rPr>
              <a:t>one</a:t>
            </a:r>
            <a:r>
              <a:rPr spc="174" dirty="0">
                <a:latin typeface="Calibri"/>
                <a:cs typeface="Calibri"/>
              </a:rPr>
              <a:t> </a:t>
            </a:r>
            <a:r>
              <a:rPr dirty="0">
                <a:latin typeface="Calibri"/>
                <a:cs typeface="Calibri"/>
              </a:rPr>
              <a:t>of</a:t>
            </a:r>
            <a:r>
              <a:rPr spc="174" dirty="0">
                <a:latin typeface="Calibri"/>
                <a:cs typeface="Calibri"/>
              </a:rPr>
              <a:t> </a:t>
            </a:r>
            <a:r>
              <a:rPr dirty="0">
                <a:latin typeface="Calibri"/>
                <a:cs typeface="Calibri"/>
              </a:rPr>
              <a:t>the</a:t>
            </a:r>
            <a:r>
              <a:rPr spc="174" dirty="0">
                <a:latin typeface="Calibri"/>
                <a:cs typeface="Calibri"/>
              </a:rPr>
              <a:t> </a:t>
            </a:r>
            <a:r>
              <a:rPr dirty="0">
                <a:latin typeface="Calibri"/>
                <a:cs typeface="Calibri"/>
              </a:rPr>
              <a:t>specified</a:t>
            </a:r>
            <a:r>
              <a:rPr spc="186" dirty="0">
                <a:latin typeface="Calibri"/>
                <a:cs typeface="Calibri"/>
              </a:rPr>
              <a:t> </a:t>
            </a:r>
            <a:r>
              <a:rPr dirty="0">
                <a:latin typeface="Calibri"/>
                <a:cs typeface="Calibri"/>
              </a:rPr>
              <a:t>clauses</a:t>
            </a:r>
            <a:r>
              <a:rPr spc="180" dirty="0">
                <a:latin typeface="Calibri"/>
                <a:cs typeface="Calibri"/>
              </a:rPr>
              <a:t> </a:t>
            </a:r>
            <a:r>
              <a:rPr dirty="0">
                <a:latin typeface="Calibri"/>
                <a:cs typeface="Calibri"/>
              </a:rPr>
              <a:t>in</a:t>
            </a:r>
            <a:r>
              <a:rPr spc="180" dirty="0">
                <a:latin typeface="Calibri"/>
                <a:cs typeface="Calibri"/>
              </a:rPr>
              <a:t> </a:t>
            </a:r>
            <a:r>
              <a:rPr spc="-30" dirty="0">
                <a:latin typeface="Calibri"/>
                <a:cs typeface="Calibri"/>
              </a:rPr>
              <a:t>the </a:t>
            </a:r>
            <a:r>
              <a:rPr spc="-12" dirty="0">
                <a:latin typeface="Calibri"/>
                <a:cs typeface="Calibri"/>
              </a:rPr>
              <a:t>statement</a:t>
            </a:r>
            <a:r>
              <a:rPr spc="-72" dirty="0">
                <a:latin typeface="Calibri"/>
                <a:cs typeface="Calibri"/>
              </a:rPr>
              <a:t> </a:t>
            </a:r>
            <a:r>
              <a:rPr dirty="0">
                <a:latin typeface="Calibri"/>
                <a:cs typeface="Calibri"/>
              </a:rPr>
              <a:t>of</a:t>
            </a:r>
            <a:r>
              <a:rPr spc="-24" dirty="0">
                <a:latin typeface="Calibri"/>
                <a:cs typeface="Calibri"/>
              </a:rPr>
              <a:t> </a:t>
            </a:r>
            <a:r>
              <a:rPr dirty="0">
                <a:latin typeface="Calibri"/>
                <a:cs typeface="Calibri"/>
              </a:rPr>
              <a:t>particulars,</a:t>
            </a:r>
            <a:r>
              <a:rPr spc="-66" dirty="0">
                <a:latin typeface="Calibri"/>
                <a:cs typeface="Calibri"/>
              </a:rPr>
              <a:t> </a:t>
            </a:r>
            <a:r>
              <a:rPr dirty="0">
                <a:latin typeface="Calibri"/>
                <a:cs typeface="Calibri"/>
              </a:rPr>
              <a:t>a</a:t>
            </a:r>
            <a:r>
              <a:rPr spc="-48" dirty="0">
                <a:latin typeface="Calibri"/>
                <a:cs typeface="Calibri"/>
              </a:rPr>
              <a:t> </a:t>
            </a:r>
            <a:r>
              <a:rPr dirty="0">
                <a:latin typeface="Calibri"/>
                <a:cs typeface="Calibri"/>
              </a:rPr>
              <a:t>suitable</a:t>
            </a:r>
            <a:r>
              <a:rPr spc="-48" dirty="0">
                <a:latin typeface="Calibri"/>
                <a:cs typeface="Calibri"/>
              </a:rPr>
              <a:t> </a:t>
            </a:r>
            <a:r>
              <a:rPr dirty="0">
                <a:latin typeface="Calibri"/>
                <a:cs typeface="Calibri"/>
              </a:rPr>
              <a:t>cross</a:t>
            </a:r>
            <a:r>
              <a:rPr spc="-48" dirty="0">
                <a:latin typeface="Calibri"/>
                <a:cs typeface="Calibri"/>
              </a:rPr>
              <a:t> </a:t>
            </a:r>
            <a:r>
              <a:rPr spc="-12" dirty="0">
                <a:latin typeface="Calibri"/>
                <a:cs typeface="Calibri"/>
              </a:rPr>
              <a:t>reference</a:t>
            </a:r>
            <a:r>
              <a:rPr dirty="0">
                <a:latin typeface="Calibri"/>
                <a:cs typeface="Calibri"/>
              </a:rPr>
              <a:t> to</a:t>
            </a:r>
            <a:r>
              <a:rPr spc="-48" dirty="0">
                <a:latin typeface="Calibri"/>
                <a:cs typeface="Calibri"/>
              </a:rPr>
              <a:t> </a:t>
            </a:r>
            <a:r>
              <a:rPr dirty="0">
                <a:latin typeface="Calibri"/>
                <a:cs typeface="Calibri"/>
              </a:rPr>
              <a:t>such</a:t>
            </a:r>
            <a:r>
              <a:rPr spc="-48" dirty="0">
                <a:latin typeface="Calibri"/>
                <a:cs typeface="Calibri"/>
              </a:rPr>
              <a:t> </a:t>
            </a:r>
            <a:r>
              <a:rPr dirty="0">
                <a:latin typeface="Calibri"/>
                <a:cs typeface="Calibri"/>
              </a:rPr>
              <a:t>items</a:t>
            </a:r>
            <a:r>
              <a:rPr spc="-36" dirty="0">
                <a:latin typeface="Calibri"/>
                <a:cs typeface="Calibri"/>
              </a:rPr>
              <a:t> </a:t>
            </a:r>
            <a:r>
              <a:rPr dirty="0">
                <a:latin typeface="Calibri"/>
                <a:cs typeface="Calibri"/>
              </a:rPr>
              <a:t>at</a:t>
            </a:r>
            <a:r>
              <a:rPr spc="-48" dirty="0">
                <a:latin typeface="Calibri"/>
                <a:cs typeface="Calibri"/>
              </a:rPr>
              <a:t> </a:t>
            </a:r>
            <a:r>
              <a:rPr dirty="0">
                <a:latin typeface="Calibri"/>
                <a:cs typeface="Calibri"/>
              </a:rPr>
              <a:t>the</a:t>
            </a:r>
            <a:r>
              <a:rPr spc="-42" dirty="0">
                <a:latin typeface="Calibri"/>
                <a:cs typeface="Calibri"/>
              </a:rPr>
              <a:t> </a:t>
            </a:r>
            <a:r>
              <a:rPr spc="-12" dirty="0">
                <a:latin typeface="Calibri"/>
                <a:cs typeface="Calibri"/>
              </a:rPr>
              <a:t>appropriate</a:t>
            </a:r>
            <a:r>
              <a:rPr spc="-72" dirty="0">
                <a:latin typeface="Calibri"/>
                <a:cs typeface="Calibri"/>
              </a:rPr>
              <a:t> </a:t>
            </a:r>
            <a:r>
              <a:rPr spc="-12" dirty="0">
                <a:latin typeface="Calibri"/>
                <a:cs typeface="Calibri"/>
              </a:rPr>
              <a:t>places.</a:t>
            </a:r>
            <a:endParaRPr>
              <a:latin typeface="Calibri"/>
              <a:cs typeface="Calibri"/>
            </a:endParaRPr>
          </a:p>
          <a:p>
            <a:pPr marL="398526" marR="8382" indent="-384048" algn="just">
              <a:spcBef>
                <a:spcPts val="846"/>
              </a:spcBef>
              <a:buSzPct val="80000"/>
              <a:buFont typeface="Wingdings"/>
              <a:buChar char=""/>
              <a:tabLst>
                <a:tab pos="398526" algn="l"/>
              </a:tabLst>
            </a:pPr>
            <a:r>
              <a:rPr dirty="0">
                <a:latin typeface="Calibri"/>
                <a:cs typeface="Calibri"/>
              </a:rPr>
              <a:t>If</a:t>
            </a:r>
            <a:r>
              <a:rPr spc="252" dirty="0">
                <a:latin typeface="Calibri"/>
                <a:cs typeface="Calibri"/>
              </a:rPr>
              <a:t> </a:t>
            </a:r>
            <a:r>
              <a:rPr dirty="0">
                <a:latin typeface="Calibri"/>
                <a:cs typeface="Calibri"/>
              </a:rPr>
              <a:t>there</a:t>
            </a:r>
            <a:r>
              <a:rPr spc="252" dirty="0">
                <a:latin typeface="Calibri"/>
                <a:cs typeface="Calibri"/>
              </a:rPr>
              <a:t> </a:t>
            </a:r>
            <a:r>
              <a:rPr dirty="0">
                <a:latin typeface="Calibri"/>
                <a:cs typeface="Calibri"/>
              </a:rPr>
              <a:t>is</a:t>
            </a:r>
            <a:r>
              <a:rPr spc="264" dirty="0">
                <a:latin typeface="Calibri"/>
                <a:cs typeface="Calibri"/>
              </a:rPr>
              <a:t> </a:t>
            </a:r>
            <a:r>
              <a:rPr dirty="0">
                <a:latin typeface="Calibri"/>
                <a:cs typeface="Calibri"/>
              </a:rPr>
              <a:t>any</a:t>
            </a:r>
            <a:r>
              <a:rPr spc="258" dirty="0">
                <a:latin typeface="Calibri"/>
                <a:cs typeface="Calibri"/>
              </a:rPr>
              <a:t> </a:t>
            </a:r>
            <a:r>
              <a:rPr dirty="0">
                <a:latin typeface="Calibri"/>
                <a:cs typeface="Calibri"/>
              </a:rPr>
              <a:t>difference</a:t>
            </a:r>
            <a:r>
              <a:rPr spc="270" dirty="0">
                <a:latin typeface="Calibri"/>
                <a:cs typeface="Calibri"/>
              </a:rPr>
              <a:t> </a:t>
            </a:r>
            <a:r>
              <a:rPr dirty="0">
                <a:latin typeface="Calibri"/>
                <a:cs typeface="Calibri"/>
              </a:rPr>
              <a:t>in</a:t>
            </a:r>
            <a:r>
              <a:rPr spc="258" dirty="0">
                <a:latin typeface="Calibri"/>
                <a:cs typeface="Calibri"/>
              </a:rPr>
              <a:t> </a:t>
            </a:r>
            <a:r>
              <a:rPr dirty="0">
                <a:latin typeface="Calibri"/>
                <a:cs typeface="Calibri"/>
              </a:rPr>
              <a:t>the</a:t>
            </a:r>
            <a:r>
              <a:rPr spc="258" dirty="0">
                <a:latin typeface="Calibri"/>
                <a:cs typeface="Calibri"/>
              </a:rPr>
              <a:t> </a:t>
            </a:r>
            <a:r>
              <a:rPr dirty="0">
                <a:latin typeface="Calibri"/>
                <a:cs typeface="Calibri"/>
              </a:rPr>
              <a:t>opinion</a:t>
            </a:r>
            <a:r>
              <a:rPr spc="258" dirty="0">
                <a:latin typeface="Calibri"/>
                <a:cs typeface="Calibri"/>
              </a:rPr>
              <a:t> </a:t>
            </a:r>
            <a:r>
              <a:rPr dirty="0">
                <a:latin typeface="Calibri"/>
                <a:cs typeface="Calibri"/>
              </a:rPr>
              <a:t>of</a:t>
            </a:r>
            <a:r>
              <a:rPr spc="252" dirty="0">
                <a:latin typeface="Calibri"/>
                <a:cs typeface="Calibri"/>
              </a:rPr>
              <a:t> </a:t>
            </a:r>
            <a:r>
              <a:rPr dirty="0">
                <a:latin typeface="Calibri"/>
                <a:cs typeface="Calibri"/>
              </a:rPr>
              <a:t>the</a:t>
            </a:r>
            <a:r>
              <a:rPr spc="258" dirty="0">
                <a:latin typeface="Calibri"/>
                <a:cs typeface="Calibri"/>
              </a:rPr>
              <a:t> </a:t>
            </a:r>
            <a:r>
              <a:rPr dirty="0">
                <a:latin typeface="Calibri"/>
                <a:cs typeface="Calibri"/>
              </a:rPr>
              <a:t>tax</a:t>
            </a:r>
            <a:r>
              <a:rPr spc="252" dirty="0">
                <a:latin typeface="Calibri"/>
                <a:cs typeface="Calibri"/>
              </a:rPr>
              <a:t> </a:t>
            </a:r>
            <a:r>
              <a:rPr dirty="0">
                <a:latin typeface="Calibri"/>
                <a:cs typeface="Calibri"/>
              </a:rPr>
              <a:t>auditor</a:t>
            </a:r>
            <a:r>
              <a:rPr spc="264" dirty="0">
                <a:latin typeface="Calibri"/>
                <a:cs typeface="Calibri"/>
              </a:rPr>
              <a:t> </a:t>
            </a:r>
            <a:r>
              <a:rPr dirty="0">
                <a:latin typeface="Calibri"/>
                <a:cs typeface="Calibri"/>
              </a:rPr>
              <a:t>and</a:t>
            </a:r>
            <a:r>
              <a:rPr spc="258" dirty="0">
                <a:latin typeface="Calibri"/>
                <a:cs typeface="Calibri"/>
              </a:rPr>
              <a:t> </a:t>
            </a:r>
            <a:r>
              <a:rPr dirty="0">
                <a:latin typeface="Calibri"/>
                <a:cs typeface="Calibri"/>
              </a:rPr>
              <a:t>that</a:t>
            </a:r>
            <a:r>
              <a:rPr spc="264" dirty="0">
                <a:latin typeface="Calibri"/>
                <a:cs typeface="Calibri"/>
              </a:rPr>
              <a:t> </a:t>
            </a:r>
            <a:r>
              <a:rPr dirty="0">
                <a:latin typeface="Calibri"/>
                <a:cs typeface="Calibri"/>
              </a:rPr>
              <a:t>of</a:t>
            </a:r>
            <a:r>
              <a:rPr spc="252" dirty="0">
                <a:latin typeface="Calibri"/>
                <a:cs typeface="Calibri"/>
              </a:rPr>
              <a:t> </a:t>
            </a:r>
            <a:r>
              <a:rPr dirty="0">
                <a:latin typeface="Calibri"/>
                <a:cs typeface="Calibri"/>
              </a:rPr>
              <a:t>the</a:t>
            </a:r>
            <a:r>
              <a:rPr spc="245" dirty="0">
                <a:latin typeface="Calibri"/>
                <a:cs typeface="Calibri"/>
              </a:rPr>
              <a:t> </a:t>
            </a:r>
            <a:r>
              <a:rPr dirty="0">
                <a:latin typeface="Calibri"/>
                <a:cs typeface="Calibri"/>
              </a:rPr>
              <a:t>assessee</a:t>
            </a:r>
            <a:r>
              <a:rPr spc="264" dirty="0">
                <a:latin typeface="Calibri"/>
                <a:cs typeface="Calibri"/>
              </a:rPr>
              <a:t> </a:t>
            </a:r>
            <a:r>
              <a:rPr dirty="0">
                <a:latin typeface="Calibri"/>
                <a:cs typeface="Calibri"/>
              </a:rPr>
              <a:t>in</a:t>
            </a:r>
            <a:r>
              <a:rPr spc="258" dirty="0">
                <a:latin typeface="Calibri"/>
                <a:cs typeface="Calibri"/>
              </a:rPr>
              <a:t> </a:t>
            </a:r>
            <a:r>
              <a:rPr dirty="0">
                <a:latin typeface="Calibri"/>
                <a:cs typeface="Calibri"/>
              </a:rPr>
              <a:t>respect</a:t>
            </a:r>
            <a:r>
              <a:rPr spc="264" dirty="0">
                <a:latin typeface="Calibri"/>
                <a:cs typeface="Calibri"/>
              </a:rPr>
              <a:t> </a:t>
            </a:r>
            <a:r>
              <a:rPr dirty="0">
                <a:latin typeface="Calibri"/>
                <a:cs typeface="Calibri"/>
              </a:rPr>
              <a:t>of</a:t>
            </a:r>
            <a:r>
              <a:rPr spc="252" dirty="0">
                <a:latin typeface="Calibri"/>
                <a:cs typeface="Calibri"/>
              </a:rPr>
              <a:t> </a:t>
            </a:r>
            <a:r>
              <a:rPr spc="-30" dirty="0">
                <a:latin typeface="Calibri"/>
                <a:cs typeface="Calibri"/>
              </a:rPr>
              <a:t>any </a:t>
            </a:r>
            <a:r>
              <a:rPr dirty="0">
                <a:latin typeface="Calibri"/>
                <a:cs typeface="Calibri"/>
              </a:rPr>
              <a:t>information</a:t>
            </a:r>
            <a:r>
              <a:rPr spc="174" dirty="0">
                <a:latin typeface="Calibri"/>
                <a:cs typeface="Calibri"/>
              </a:rPr>
              <a:t> </a:t>
            </a:r>
            <a:r>
              <a:rPr dirty="0">
                <a:latin typeface="Calibri"/>
                <a:cs typeface="Calibri"/>
              </a:rPr>
              <a:t>furnished</a:t>
            </a:r>
            <a:r>
              <a:rPr spc="180" dirty="0">
                <a:latin typeface="Calibri"/>
                <a:cs typeface="Calibri"/>
              </a:rPr>
              <a:t> </a:t>
            </a:r>
            <a:r>
              <a:rPr dirty="0">
                <a:latin typeface="Calibri"/>
                <a:cs typeface="Calibri"/>
              </a:rPr>
              <a:t>in</a:t>
            </a:r>
            <a:r>
              <a:rPr spc="180" dirty="0">
                <a:latin typeface="Calibri"/>
                <a:cs typeface="Calibri"/>
              </a:rPr>
              <a:t> </a:t>
            </a:r>
            <a:r>
              <a:rPr dirty="0">
                <a:latin typeface="Calibri"/>
                <a:cs typeface="Calibri"/>
              </a:rPr>
              <a:t>Form</a:t>
            </a:r>
            <a:r>
              <a:rPr spc="180" dirty="0">
                <a:latin typeface="Calibri"/>
                <a:cs typeface="Calibri"/>
              </a:rPr>
              <a:t> </a:t>
            </a:r>
            <a:r>
              <a:rPr dirty="0">
                <a:latin typeface="Calibri"/>
                <a:cs typeface="Calibri"/>
              </a:rPr>
              <a:t>No.</a:t>
            </a:r>
            <a:r>
              <a:rPr spc="186" dirty="0">
                <a:latin typeface="Calibri"/>
                <a:cs typeface="Calibri"/>
              </a:rPr>
              <a:t> </a:t>
            </a:r>
            <a:r>
              <a:rPr dirty="0">
                <a:latin typeface="Calibri"/>
                <a:cs typeface="Calibri"/>
              </a:rPr>
              <a:t>3CD,</a:t>
            </a:r>
            <a:r>
              <a:rPr spc="174" dirty="0">
                <a:latin typeface="Calibri"/>
                <a:cs typeface="Calibri"/>
              </a:rPr>
              <a:t> </a:t>
            </a:r>
            <a:r>
              <a:rPr dirty="0">
                <a:latin typeface="Calibri"/>
                <a:cs typeface="Calibri"/>
              </a:rPr>
              <a:t>the</a:t>
            </a:r>
            <a:r>
              <a:rPr spc="174" dirty="0">
                <a:latin typeface="Calibri"/>
                <a:cs typeface="Calibri"/>
              </a:rPr>
              <a:t> </a:t>
            </a:r>
            <a:r>
              <a:rPr dirty="0">
                <a:latin typeface="Calibri"/>
                <a:cs typeface="Calibri"/>
              </a:rPr>
              <a:t>tax</a:t>
            </a:r>
            <a:r>
              <a:rPr spc="174" dirty="0">
                <a:latin typeface="Calibri"/>
                <a:cs typeface="Calibri"/>
              </a:rPr>
              <a:t> </a:t>
            </a:r>
            <a:r>
              <a:rPr dirty="0">
                <a:latin typeface="Calibri"/>
                <a:cs typeface="Calibri"/>
              </a:rPr>
              <a:t>auditor</a:t>
            </a:r>
            <a:r>
              <a:rPr spc="174" dirty="0">
                <a:latin typeface="Calibri"/>
                <a:cs typeface="Calibri"/>
              </a:rPr>
              <a:t> </a:t>
            </a:r>
            <a:r>
              <a:rPr dirty="0">
                <a:latin typeface="Calibri"/>
                <a:cs typeface="Calibri"/>
              </a:rPr>
              <a:t>should</a:t>
            </a:r>
            <a:r>
              <a:rPr spc="180" dirty="0">
                <a:latin typeface="Calibri"/>
                <a:cs typeface="Calibri"/>
              </a:rPr>
              <a:t> </a:t>
            </a:r>
            <a:r>
              <a:rPr dirty="0">
                <a:latin typeface="Calibri"/>
                <a:cs typeface="Calibri"/>
              </a:rPr>
              <a:t>state</a:t>
            </a:r>
            <a:r>
              <a:rPr spc="174" dirty="0">
                <a:latin typeface="Calibri"/>
                <a:cs typeface="Calibri"/>
              </a:rPr>
              <a:t> </a:t>
            </a:r>
            <a:r>
              <a:rPr dirty="0">
                <a:latin typeface="Calibri"/>
                <a:cs typeface="Calibri"/>
              </a:rPr>
              <a:t>both</a:t>
            </a:r>
            <a:r>
              <a:rPr spc="180" dirty="0">
                <a:latin typeface="Calibri"/>
                <a:cs typeface="Calibri"/>
              </a:rPr>
              <a:t> </a:t>
            </a:r>
            <a:r>
              <a:rPr dirty="0">
                <a:latin typeface="Calibri"/>
                <a:cs typeface="Calibri"/>
              </a:rPr>
              <a:t>the</a:t>
            </a:r>
            <a:r>
              <a:rPr spc="174" dirty="0">
                <a:latin typeface="Calibri"/>
                <a:cs typeface="Calibri"/>
              </a:rPr>
              <a:t> </a:t>
            </a:r>
            <a:r>
              <a:rPr dirty="0">
                <a:latin typeface="Calibri"/>
                <a:cs typeface="Calibri"/>
              </a:rPr>
              <a:t>view</a:t>
            </a:r>
            <a:r>
              <a:rPr spc="186" dirty="0">
                <a:latin typeface="Calibri"/>
                <a:cs typeface="Calibri"/>
              </a:rPr>
              <a:t> </a:t>
            </a:r>
            <a:r>
              <a:rPr dirty="0">
                <a:latin typeface="Calibri"/>
                <a:cs typeface="Calibri"/>
              </a:rPr>
              <a:t>points</a:t>
            </a:r>
            <a:r>
              <a:rPr spc="180" dirty="0">
                <a:latin typeface="Calibri"/>
                <a:cs typeface="Calibri"/>
              </a:rPr>
              <a:t> </a:t>
            </a:r>
            <a:r>
              <a:rPr dirty="0">
                <a:latin typeface="Calibri"/>
                <a:cs typeface="Calibri"/>
              </a:rPr>
              <a:t>and</a:t>
            </a:r>
            <a:r>
              <a:rPr spc="168" dirty="0">
                <a:latin typeface="Calibri"/>
                <a:cs typeface="Calibri"/>
              </a:rPr>
              <a:t> </a:t>
            </a:r>
            <a:r>
              <a:rPr dirty="0">
                <a:latin typeface="Calibri"/>
                <a:cs typeface="Calibri"/>
              </a:rPr>
              <a:t>also</a:t>
            </a:r>
            <a:r>
              <a:rPr spc="180" dirty="0">
                <a:latin typeface="Calibri"/>
                <a:cs typeface="Calibri"/>
              </a:rPr>
              <a:t> </a:t>
            </a:r>
            <a:r>
              <a:rPr spc="-30" dirty="0">
                <a:latin typeface="Calibri"/>
                <a:cs typeface="Calibri"/>
              </a:rPr>
              <a:t>the </a:t>
            </a:r>
            <a:r>
              <a:rPr spc="-12" dirty="0">
                <a:latin typeface="Calibri"/>
                <a:cs typeface="Calibri"/>
              </a:rPr>
              <a:t>relevant information</a:t>
            </a:r>
            <a:r>
              <a:rPr spc="-54" dirty="0">
                <a:latin typeface="Calibri"/>
                <a:cs typeface="Calibri"/>
              </a:rPr>
              <a:t> </a:t>
            </a:r>
            <a:r>
              <a:rPr dirty="0">
                <a:latin typeface="Calibri"/>
                <a:cs typeface="Calibri"/>
              </a:rPr>
              <a:t>in</a:t>
            </a:r>
            <a:r>
              <a:rPr spc="-24" dirty="0">
                <a:latin typeface="Calibri"/>
                <a:cs typeface="Calibri"/>
              </a:rPr>
              <a:t> </a:t>
            </a:r>
            <a:r>
              <a:rPr dirty="0">
                <a:latin typeface="Calibri"/>
                <a:cs typeface="Calibri"/>
              </a:rPr>
              <a:t>order</a:t>
            </a:r>
            <a:r>
              <a:rPr spc="-18" dirty="0">
                <a:latin typeface="Calibri"/>
                <a:cs typeface="Calibri"/>
              </a:rPr>
              <a:t> </a:t>
            </a:r>
            <a:r>
              <a:rPr dirty="0">
                <a:latin typeface="Calibri"/>
                <a:cs typeface="Calibri"/>
              </a:rPr>
              <a:t>to</a:t>
            </a:r>
            <a:r>
              <a:rPr spc="-42" dirty="0">
                <a:latin typeface="Calibri"/>
                <a:cs typeface="Calibri"/>
              </a:rPr>
              <a:t> </a:t>
            </a:r>
            <a:r>
              <a:rPr dirty="0">
                <a:latin typeface="Calibri"/>
                <a:cs typeface="Calibri"/>
              </a:rPr>
              <a:t>enable</a:t>
            </a:r>
            <a:r>
              <a:rPr spc="-36" dirty="0">
                <a:latin typeface="Calibri"/>
                <a:cs typeface="Calibri"/>
              </a:rPr>
              <a:t> </a:t>
            </a:r>
            <a:r>
              <a:rPr dirty="0">
                <a:latin typeface="Calibri"/>
                <a:cs typeface="Calibri"/>
              </a:rPr>
              <a:t>the</a:t>
            </a:r>
            <a:r>
              <a:rPr spc="-30" dirty="0">
                <a:latin typeface="Calibri"/>
                <a:cs typeface="Calibri"/>
              </a:rPr>
              <a:t> </a:t>
            </a:r>
            <a:r>
              <a:rPr dirty="0">
                <a:latin typeface="Calibri"/>
                <a:cs typeface="Calibri"/>
              </a:rPr>
              <a:t>tax</a:t>
            </a:r>
            <a:r>
              <a:rPr spc="-24" dirty="0">
                <a:latin typeface="Calibri"/>
                <a:cs typeface="Calibri"/>
              </a:rPr>
              <a:t> </a:t>
            </a:r>
            <a:r>
              <a:rPr dirty="0">
                <a:latin typeface="Calibri"/>
                <a:cs typeface="Calibri"/>
              </a:rPr>
              <a:t>authority</a:t>
            </a:r>
            <a:r>
              <a:rPr spc="-42" dirty="0">
                <a:latin typeface="Calibri"/>
                <a:cs typeface="Calibri"/>
              </a:rPr>
              <a:t> </a:t>
            </a:r>
            <a:r>
              <a:rPr dirty="0">
                <a:latin typeface="Calibri"/>
                <a:cs typeface="Calibri"/>
              </a:rPr>
              <a:t>to</a:t>
            </a:r>
            <a:r>
              <a:rPr spc="-66" dirty="0">
                <a:latin typeface="Calibri"/>
                <a:cs typeface="Calibri"/>
              </a:rPr>
              <a:t> </a:t>
            </a:r>
            <a:r>
              <a:rPr spc="-12" dirty="0">
                <a:latin typeface="Calibri"/>
                <a:cs typeface="Calibri"/>
              </a:rPr>
              <a:t>take</a:t>
            </a:r>
            <a:r>
              <a:rPr spc="-36" dirty="0">
                <a:latin typeface="Calibri"/>
                <a:cs typeface="Calibri"/>
              </a:rPr>
              <a:t> </a:t>
            </a:r>
            <a:r>
              <a:rPr dirty="0">
                <a:latin typeface="Calibri"/>
                <a:cs typeface="Calibri"/>
              </a:rPr>
              <a:t>a</a:t>
            </a:r>
            <a:r>
              <a:rPr spc="-30" dirty="0">
                <a:latin typeface="Calibri"/>
                <a:cs typeface="Calibri"/>
              </a:rPr>
              <a:t> </a:t>
            </a:r>
            <a:r>
              <a:rPr dirty="0">
                <a:latin typeface="Calibri"/>
                <a:cs typeface="Calibri"/>
              </a:rPr>
              <a:t>decision</a:t>
            </a:r>
            <a:r>
              <a:rPr spc="-18" dirty="0">
                <a:latin typeface="Calibri"/>
                <a:cs typeface="Calibri"/>
              </a:rPr>
              <a:t> </a:t>
            </a:r>
            <a:r>
              <a:rPr dirty="0">
                <a:latin typeface="Calibri"/>
                <a:cs typeface="Calibri"/>
              </a:rPr>
              <a:t>in</a:t>
            </a:r>
            <a:r>
              <a:rPr spc="-42" dirty="0">
                <a:latin typeface="Calibri"/>
                <a:cs typeface="Calibri"/>
              </a:rPr>
              <a:t> </a:t>
            </a:r>
            <a:r>
              <a:rPr dirty="0">
                <a:latin typeface="Calibri"/>
                <a:cs typeface="Calibri"/>
              </a:rPr>
              <a:t>the</a:t>
            </a:r>
            <a:r>
              <a:rPr spc="-30" dirty="0">
                <a:latin typeface="Calibri"/>
                <a:cs typeface="Calibri"/>
              </a:rPr>
              <a:t> </a:t>
            </a:r>
            <a:r>
              <a:rPr spc="-12" dirty="0">
                <a:latin typeface="Calibri"/>
                <a:cs typeface="Calibri"/>
              </a:rPr>
              <a:t>matter.</a:t>
            </a:r>
            <a:endParaRPr>
              <a:latin typeface="Calibri"/>
              <a:cs typeface="Calibri"/>
            </a:endParaRPr>
          </a:p>
          <a:p>
            <a:pPr marL="398526" indent="-383286" algn="just">
              <a:spcBef>
                <a:spcPts val="840"/>
              </a:spcBef>
              <a:buSzPct val="80000"/>
              <a:buFont typeface="Wingdings"/>
              <a:buChar char=""/>
              <a:tabLst>
                <a:tab pos="398526" algn="l"/>
              </a:tabLst>
            </a:pPr>
            <a:r>
              <a:rPr dirty="0">
                <a:latin typeface="Calibri"/>
                <a:cs typeface="Calibri"/>
              </a:rPr>
              <a:t>If</a:t>
            </a:r>
            <a:r>
              <a:rPr spc="-24" dirty="0">
                <a:latin typeface="Calibri"/>
                <a:cs typeface="Calibri"/>
              </a:rPr>
              <a:t> </a:t>
            </a:r>
            <a:r>
              <a:rPr dirty="0">
                <a:latin typeface="Calibri"/>
                <a:cs typeface="Calibri"/>
              </a:rPr>
              <a:t>any</a:t>
            </a:r>
            <a:r>
              <a:rPr spc="-48" dirty="0">
                <a:latin typeface="Calibri"/>
                <a:cs typeface="Calibri"/>
              </a:rPr>
              <a:t> </a:t>
            </a:r>
            <a:r>
              <a:rPr dirty="0">
                <a:latin typeface="Calibri"/>
                <a:cs typeface="Calibri"/>
              </a:rPr>
              <a:t>particular</a:t>
            </a:r>
            <a:r>
              <a:rPr spc="-42" dirty="0">
                <a:latin typeface="Calibri"/>
                <a:cs typeface="Calibri"/>
              </a:rPr>
              <a:t> </a:t>
            </a:r>
            <a:r>
              <a:rPr dirty="0">
                <a:latin typeface="Calibri"/>
                <a:cs typeface="Calibri"/>
              </a:rPr>
              <a:t>clause</a:t>
            </a:r>
            <a:r>
              <a:rPr spc="-24" dirty="0">
                <a:latin typeface="Calibri"/>
                <a:cs typeface="Calibri"/>
              </a:rPr>
              <a:t> </a:t>
            </a:r>
            <a:r>
              <a:rPr dirty="0">
                <a:latin typeface="Calibri"/>
                <a:cs typeface="Calibri"/>
              </a:rPr>
              <a:t>in</a:t>
            </a:r>
            <a:r>
              <a:rPr spc="-12" dirty="0">
                <a:latin typeface="Calibri"/>
                <a:cs typeface="Calibri"/>
              </a:rPr>
              <a:t> </a:t>
            </a:r>
            <a:r>
              <a:rPr dirty="0">
                <a:latin typeface="Calibri"/>
                <a:cs typeface="Calibri"/>
              </a:rPr>
              <a:t>Form</a:t>
            </a:r>
            <a:r>
              <a:rPr spc="-24" dirty="0">
                <a:latin typeface="Calibri"/>
                <a:cs typeface="Calibri"/>
              </a:rPr>
              <a:t> </a:t>
            </a:r>
            <a:r>
              <a:rPr dirty="0">
                <a:latin typeface="Calibri"/>
                <a:cs typeface="Calibri"/>
              </a:rPr>
              <a:t>No.3CD</a:t>
            </a:r>
            <a:r>
              <a:rPr spc="-48" dirty="0">
                <a:latin typeface="Calibri"/>
                <a:cs typeface="Calibri"/>
              </a:rPr>
              <a:t> </a:t>
            </a:r>
            <a:r>
              <a:rPr dirty="0">
                <a:latin typeface="Calibri"/>
                <a:cs typeface="Calibri"/>
              </a:rPr>
              <a:t>is</a:t>
            </a:r>
            <a:r>
              <a:rPr spc="-24" dirty="0">
                <a:latin typeface="Calibri"/>
                <a:cs typeface="Calibri"/>
              </a:rPr>
              <a:t> </a:t>
            </a:r>
            <a:r>
              <a:rPr dirty="0">
                <a:latin typeface="Calibri"/>
                <a:cs typeface="Calibri"/>
              </a:rPr>
              <a:t>not</a:t>
            </a:r>
            <a:r>
              <a:rPr spc="-30" dirty="0">
                <a:latin typeface="Calibri"/>
                <a:cs typeface="Calibri"/>
              </a:rPr>
              <a:t> </a:t>
            </a:r>
            <a:r>
              <a:rPr spc="-12" dirty="0">
                <a:latin typeface="Calibri"/>
                <a:cs typeface="Calibri"/>
              </a:rPr>
              <a:t>applicable,</a:t>
            </a:r>
            <a:r>
              <a:rPr spc="-48" dirty="0">
                <a:latin typeface="Calibri"/>
                <a:cs typeface="Calibri"/>
              </a:rPr>
              <a:t> </a:t>
            </a:r>
            <a:r>
              <a:rPr dirty="0">
                <a:latin typeface="Calibri"/>
                <a:cs typeface="Calibri"/>
              </a:rPr>
              <a:t>he</a:t>
            </a:r>
            <a:r>
              <a:rPr spc="-6" dirty="0">
                <a:latin typeface="Calibri"/>
                <a:cs typeface="Calibri"/>
              </a:rPr>
              <a:t> </a:t>
            </a:r>
            <a:r>
              <a:rPr dirty="0">
                <a:latin typeface="Calibri"/>
                <a:cs typeface="Calibri"/>
              </a:rPr>
              <a:t>should</a:t>
            </a:r>
            <a:r>
              <a:rPr spc="-48" dirty="0">
                <a:latin typeface="Calibri"/>
                <a:cs typeface="Calibri"/>
              </a:rPr>
              <a:t> </a:t>
            </a:r>
            <a:r>
              <a:rPr dirty="0">
                <a:latin typeface="Calibri"/>
                <a:cs typeface="Calibri"/>
              </a:rPr>
              <a:t>state</a:t>
            </a:r>
            <a:r>
              <a:rPr spc="-36" dirty="0">
                <a:latin typeface="Calibri"/>
                <a:cs typeface="Calibri"/>
              </a:rPr>
              <a:t> </a:t>
            </a:r>
            <a:r>
              <a:rPr dirty="0">
                <a:latin typeface="Calibri"/>
                <a:cs typeface="Calibri"/>
              </a:rPr>
              <a:t>that</a:t>
            </a:r>
            <a:r>
              <a:rPr spc="-36" dirty="0">
                <a:latin typeface="Calibri"/>
                <a:cs typeface="Calibri"/>
              </a:rPr>
              <a:t> </a:t>
            </a:r>
            <a:r>
              <a:rPr dirty="0">
                <a:latin typeface="Calibri"/>
                <a:cs typeface="Calibri"/>
              </a:rPr>
              <a:t>the</a:t>
            </a:r>
            <a:r>
              <a:rPr spc="-24" dirty="0">
                <a:latin typeface="Calibri"/>
                <a:cs typeface="Calibri"/>
              </a:rPr>
              <a:t> </a:t>
            </a:r>
            <a:r>
              <a:rPr dirty="0">
                <a:latin typeface="Calibri"/>
                <a:cs typeface="Calibri"/>
              </a:rPr>
              <a:t>same</a:t>
            </a:r>
            <a:r>
              <a:rPr spc="-36" dirty="0">
                <a:latin typeface="Calibri"/>
                <a:cs typeface="Calibri"/>
              </a:rPr>
              <a:t> </a:t>
            </a:r>
            <a:r>
              <a:rPr dirty="0">
                <a:latin typeface="Calibri"/>
                <a:cs typeface="Calibri"/>
              </a:rPr>
              <a:t>is</a:t>
            </a:r>
            <a:r>
              <a:rPr spc="-12" dirty="0">
                <a:latin typeface="Calibri"/>
                <a:cs typeface="Calibri"/>
              </a:rPr>
              <a:t> </a:t>
            </a:r>
            <a:r>
              <a:rPr dirty="0">
                <a:latin typeface="Calibri"/>
                <a:cs typeface="Calibri"/>
              </a:rPr>
              <a:t>not</a:t>
            </a:r>
            <a:r>
              <a:rPr spc="-30" dirty="0">
                <a:latin typeface="Calibri"/>
                <a:cs typeface="Calibri"/>
              </a:rPr>
              <a:t> </a:t>
            </a:r>
            <a:r>
              <a:rPr spc="-12" dirty="0">
                <a:latin typeface="Calibri"/>
                <a:cs typeface="Calibri"/>
              </a:rPr>
              <a:t>applicable.</a:t>
            </a:r>
            <a:endParaRPr>
              <a:latin typeface="Calibri"/>
              <a:cs typeface="Calibri"/>
            </a:endParaRPr>
          </a:p>
          <a:p>
            <a:pPr marL="398526" marR="6858" indent="-384048" algn="just">
              <a:spcBef>
                <a:spcPts val="834"/>
              </a:spcBef>
              <a:buSzPct val="80000"/>
              <a:buFont typeface="Wingdings"/>
              <a:buChar char=""/>
              <a:tabLst>
                <a:tab pos="398526" algn="l"/>
              </a:tabLst>
            </a:pPr>
            <a:r>
              <a:rPr dirty="0">
                <a:latin typeface="Calibri"/>
                <a:cs typeface="Calibri"/>
              </a:rPr>
              <a:t>In</a:t>
            </a:r>
            <a:r>
              <a:rPr spc="168" dirty="0">
                <a:latin typeface="Calibri"/>
                <a:cs typeface="Calibri"/>
              </a:rPr>
              <a:t> </a:t>
            </a:r>
            <a:r>
              <a:rPr dirty="0">
                <a:latin typeface="Calibri"/>
                <a:cs typeface="Calibri"/>
              </a:rPr>
              <a:t>computing</a:t>
            </a:r>
            <a:r>
              <a:rPr spc="156" dirty="0">
                <a:latin typeface="Calibri"/>
                <a:cs typeface="Calibri"/>
              </a:rPr>
              <a:t> </a:t>
            </a:r>
            <a:r>
              <a:rPr dirty="0">
                <a:latin typeface="Calibri"/>
                <a:cs typeface="Calibri"/>
              </a:rPr>
              <a:t>the</a:t>
            </a:r>
            <a:r>
              <a:rPr spc="162" dirty="0">
                <a:latin typeface="Calibri"/>
                <a:cs typeface="Calibri"/>
              </a:rPr>
              <a:t> </a:t>
            </a:r>
            <a:r>
              <a:rPr dirty="0">
                <a:latin typeface="Calibri"/>
                <a:cs typeface="Calibri"/>
              </a:rPr>
              <a:t>allowance/</a:t>
            </a:r>
            <a:r>
              <a:rPr spc="168" dirty="0">
                <a:latin typeface="Calibri"/>
                <a:cs typeface="Calibri"/>
              </a:rPr>
              <a:t> </a:t>
            </a:r>
            <a:r>
              <a:rPr dirty="0">
                <a:latin typeface="Calibri"/>
                <a:cs typeface="Calibri"/>
              </a:rPr>
              <a:t>disallowance,</a:t>
            </a:r>
            <a:r>
              <a:rPr spc="162" dirty="0">
                <a:latin typeface="Calibri"/>
                <a:cs typeface="Calibri"/>
              </a:rPr>
              <a:t> </a:t>
            </a:r>
            <a:r>
              <a:rPr dirty="0">
                <a:latin typeface="Calibri"/>
                <a:cs typeface="Calibri"/>
              </a:rPr>
              <a:t>the</a:t>
            </a:r>
            <a:r>
              <a:rPr spc="168" dirty="0">
                <a:latin typeface="Calibri"/>
                <a:cs typeface="Calibri"/>
              </a:rPr>
              <a:t> </a:t>
            </a:r>
            <a:r>
              <a:rPr dirty="0">
                <a:latin typeface="Calibri"/>
                <a:cs typeface="Calibri"/>
              </a:rPr>
              <a:t>law</a:t>
            </a:r>
            <a:r>
              <a:rPr spc="162" dirty="0">
                <a:latin typeface="Calibri"/>
                <a:cs typeface="Calibri"/>
              </a:rPr>
              <a:t> </a:t>
            </a:r>
            <a:r>
              <a:rPr dirty="0">
                <a:latin typeface="Calibri"/>
                <a:cs typeface="Calibri"/>
              </a:rPr>
              <a:t>applicable</a:t>
            </a:r>
            <a:r>
              <a:rPr spc="162" dirty="0">
                <a:latin typeface="Calibri"/>
                <a:cs typeface="Calibri"/>
              </a:rPr>
              <a:t> </a:t>
            </a:r>
            <a:r>
              <a:rPr dirty="0">
                <a:latin typeface="Calibri"/>
                <a:cs typeface="Calibri"/>
              </a:rPr>
              <a:t>in</a:t>
            </a:r>
            <a:r>
              <a:rPr spc="168" dirty="0">
                <a:latin typeface="Calibri"/>
                <a:cs typeface="Calibri"/>
              </a:rPr>
              <a:t> </a:t>
            </a:r>
            <a:r>
              <a:rPr dirty="0">
                <a:latin typeface="Calibri"/>
                <a:cs typeface="Calibri"/>
              </a:rPr>
              <a:t>the</a:t>
            </a:r>
            <a:r>
              <a:rPr spc="168" dirty="0">
                <a:latin typeface="Calibri"/>
                <a:cs typeface="Calibri"/>
              </a:rPr>
              <a:t> </a:t>
            </a:r>
            <a:r>
              <a:rPr dirty="0">
                <a:latin typeface="Calibri"/>
                <a:cs typeface="Calibri"/>
              </a:rPr>
              <a:t>relevant</a:t>
            </a:r>
            <a:r>
              <a:rPr spc="168" dirty="0">
                <a:latin typeface="Calibri"/>
                <a:cs typeface="Calibri"/>
              </a:rPr>
              <a:t> </a:t>
            </a:r>
            <a:r>
              <a:rPr dirty="0">
                <a:latin typeface="Calibri"/>
                <a:cs typeface="Calibri"/>
              </a:rPr>
              <a:t>year</a:t>
            </a:r>
            <a:r>
              <a:rPr spc="168" dirty="0">
                <a:latin typeface="Calibri"/>
                <a:cs typeface="Calibri"/>
              </a:rPr>
              <a:t> </a:t>
            </a:r>
            <a:r>
              <a:rPr dirty="0">
                <a:latin typeface="Calibri"/>
                <a:cs typeface="Calibri"/>
              </a:rPr>
              <a:t>should</a:t>
            </a:r>
            <a:r>
              <a:rPr spc="174" dirty="0">
                <a:latin typeface="Calibri"/>
                <a:cs typeface="Calibri"/>
              </a:rPr>
              <a:t> </a:t>
            </a:r>
            <a:r>
              <a:rPr dirty="0">
                <a:latin typeface="Calibri"/>
                <a:cs typeface="Calibri"/>
              </a:rPr>
              <a:t>keep</a:t>
            </a:r>
            <a:r>
              <a:rPr spc="174" dirty="0">
                <a:latin typeface="Calibri"/>
                <a:cs typeface="Calibri"/>
              </a:rPr>
              <a:t> </a:t>
            </a:r>
            <a:r>
              <a:rPr dirty="0">
                <a:latin typeface="Calibri"/>
                <a:cs typeface="Calibri"/>
              </a:rPr>
              <a:t>in</a:t>
            </a:r>
            <a:r>
              <a:rPr spc="174" dirty="0">
                <a:latin typeface="Calibri"/>
                <a:cs typeface="Calibri"/>
              </a:rPr>
              <a:t> </a:t>
            </a:r>
            <a:r>
              <a:rPr spc="-12" dirty="0">
                <a:latin typeface="Calibri"/>
                <a:cs typeface="Calibri"/>
              </a:rPr>
              <a:t>view, </a:t>
            </a:r>
            <a:r>
              <a:rPr dirty="0">
                <a:latin typeface="Calibri"/>
                <a:cs typeface="Calibri"/>
              </a:rPr>
              <a:t>even</a:t>
            </a:r>
            <a:r>
              <a:rPr spc="234" dirty="0">
                <a:latin typeface="Calibri"/>
                <a:cs typeface="Calibri"/>
              </a:rPr>
              <a:t> </a:t>
            </a:r>
            <a:r>
              <a:rPr dirty="0">
                <a:latin typeface="Calibri"/>
                <a:cs typeface="Calibri"/>
              </a:rPr>
              <a:t>though</a:t>
            </a:r>
            <a:r>
              <a:rPr spc="240" dirty="0">
                <a:latin typeface="Calibri"/>
                <a:cs typeface="Calibri"/>
              </a:rPr>
              <a:t> </a:t>
            </a:r>
            <a:r>
              <a:rPr dirty="0">
                <a:latin typeface="Calibri"/>
                <a:cs typeface="Calibri"/>
              </a:rPr>
              <a:t>the</a:t>
            </a:r>
            <a:r>
              <a:rPr spc="228" dirty="0">
                <a:latin typeface="Calibri"/>
                <a:cs typeface="Calibri"/>
              </a:rPr>
              <a:t> </a:t>
            </a:r>
            <a:r>
              <a:rPr dirty="0">
                <a:latin typeface="Calibri"/>
                <a:cs typeface="Calibri"/>
              </a:rPr>
              <a:t>form</a:t>
            </a:r>
            <a:r>
              <a:rPr spc="234" dirty="0">
                <a:latin typeface="Calibri"/>
                <a:cs typeface="Calibri"/>
              </a:rPr>
              <a:t> </a:t>
            </a:r>
            <a:r>
              <a:rPr dirty="0">
                <a:latin typeface="Calibri"/>
                <a:cs typeface="Calibri"/>
              </a:rPr>
              <a:t>of</a:t>
            </a:r>
            <a:r>
              <a:rPr spc="228" dirty="0">
                <a:latin typeface="Calibri"/>
                <a:cs typeface="Calibri"/>
              </a:rPr>
              <a:t> </a:t>
            </a:r>
            <a:r>
              <a:rPr dirty="0">
                <a:latin typeface="Calibri"/>
                <a:cs typeface="Calibri"/>
              </a:rPr>
              <a:t>audit</a:t>
            </a:r>
            <a:r>
              <a:rPr spc="234" dirty="0">
                <a:latin typeface="Calibri"/>
                <a:cs typeface="Calibri"/>
              </a:rPr>
              <a:t> </a:t>
            </a:r>
            <a:r>
              <a:rPr dirty="0">
                <a:latin typeface="Calibri"/>
                <a:cs typeface="Calibri"/>
              </a:rPr>
              <a:t>report</a:t>
            </a:r>
            <a:r>
              <a:rPr spc="222" dirty="0">
                <a:latin typeface="Calibri"/>
                <a:cs typeface="Calibri"/>
              </a:rPr>
              <a:t> </a:t>
            </a:r>
            <a:r>
              <a:rPr dirty="0">
                <a:latin typeface="Calibri"/>
                <a:cs typeface="Calibri"/>
              </a:rPr>
              <a:t>may</a:t>
            </a:r>
            <a:r>
              <a:rPr spc="234" dirty="0">
                <a:latin typeface="Calibri"/>
                <a:cs typeface="Calibri"/>
              </a:rPr>
              <a:t> </a:t>
            </a:r>
            <a:r>
              <a:rPr dirty="0">
                <a:latin typeface="Calibri"/>
                <a:cs typeface="Calibri"/>
              </a:rPr>
              <a:t>not</a:t>
            </a:r>
            <a:r>
              <a:rPr spc="222" dirty="0">
                <a:latin typeface="Calibri"/>
                <a:cs typeface="Calibri"/>
              </a:rPr>
              <a:t> </a:t>
            </a:r>
            <a:r>
              <a:rPr dirty="0">
                <a:latin typeface="Calibri"/>
                <a:cs typeface="Calibri"/>
              </a:rPr>
              <a:t>have</a:t>
            </a:r>
            <a:r>
              <a:rPr spc="228" dirty="0">
                <a:latin typeface="Calibri"/>
                <a:cs typeface="Calibri"/>
              </a:rPr>
              <a:t> </a:t>
            </a:r>
            <a:r>
              <a:rPr dirty="0">
                <a:latin typeface="Calibri"/>
                <a:cs typeface="Calibri"/>
              </a:rPr>
              <a:t>been</a:t>
            </a:r>
            <a:r>
              <a:rPr spc="234" dirty="0">
                <a:latin typeface="Calibri"/>
                <a:cs typeface="Calibri"/>
              </a:rPr>
              <a:t> </a:t>
            </a:r>
            <a:r>
              <a:rPr dirty="0">
                <a:latin typeface="Calibri"/>
                <a:cs typeface="Calibri"/>
              </a:rPr>
              <a:t>amended</a:t>
            </a:r>
            <a:r>
              <a:rPr spc="228" dirty="0">
                <a:latin typeface="Calibri"/>
                <a:cs typeface="Calibri"/>
              </a:rPr>
              <a:t> </a:t>
            </a:r>
            <a:r>
              <a:rPr dirty="0">
                <a:latin typeface="Calibri"/>
                <a:cs typeface="Calibri"/>
              </a:rPr>
              <a:t>to</a:t>
            </a:r>
            <a:r>
              <a:rPr spc="222" dirty="0">
                <a:latin typeface="Calibri"/>
                <a:cs typeface="Calibri"/>
              </a:rPr>
              <a:t> </a:t>
            </a:r>
            <a:r>
              <a:rPr dirty="0">
                <a:latin typeface="Calibri"/>
                <a:cs typeface="Calibri"/>
              </a:rPr>
              <a:t>bring</a:t>
            </a:r>
            <a:r>
              <a:rPr spc="234" dirty="0">
                <a:latin typeface="Calibri"/>
                <a:cs typeface="Calibri"/>
              </a:rPr>
              <a:t> </a:t>
            </a:r>
            <a:r>
              <a:rPr dirty="0">
                <a:latin typeface="Calibri"/>
                <a:cs typeface="Calibri"/>
              </a:rPr>
              <a:t>it</a:t>
            </a:r>
            <a:r>
              <a:rPr spc="234" dirty="0">
                <a:latin typeface="Calibri"/>
                <a:cs typeface="Calibri"/>
              </a:rPr>
              <a:t> </a:t>
            </a:r>
            <a:r>
              <a:rPr dirty="0">
                <a:latin typeface="Calibri"/>
                <a:cs typeface="Calibri"/>
              </a:rPr>
              <a:t>in</a:t>
            </a:r>
            <a:r>
              <a:rPr spc="222" dirty="0">
                <a:latin typeface="Calibri"/>
                <a:cs typeface="Calibri"/>
              </a:rPr>
              <a:t> </a:t>
            </a:r>
            <a:r>
              <a:rPr dirty="0">
                <a:latin typeface="Calibri"/>
                <a:cs typeface="Calibri"/>
              </a:rPr>
              <a:t>conformity</a:t>
            </a:r>
            <a:r>
              <a:rPr spc="222" dirty="0">
                <a:latin typeface="Calibri"/>
                <a:cs typeface="Calibri"/>
              </a:rPr>
              <a:t> </a:t>
            </a:r>
            <a:r>
              <a:rPr dirty="0">
                <a:latin typeface="Calibri"/>
                <a:cs typeface="Calibri"/>
              </a:rPr>
              <a:t>with</a:t>
            </a:r>
            <a:r>
              <a:rPr spc="240" dirty="0">
                <a:latin typeface="Calibri"/>
                <a:cs typeface="Calibri"/>
              </a:rPr>
              <a:t> </a:t>
            </a:r>
            <a:r>
              <a:rPr spc="-30" dirty="0">
                <a:latin typeface="Calibri"/>
                <a:cs typeface="Calibri"/>
              </a:rPr>
              <a:t>the </a:t>
            </a:r>
            <a:r>
              <a:rPr dirty="0">
                <a:latin typeface="Calibri"/>
                <a:cs typeface="Calibri"/>
              </a:rPr>
              <a:t>amended</a:t>
            </a:r>
            <a:r>
              <a:rPr spc="-78" dirty="0">
                <a:latin typeface="Calibri"/>
                <a:cs typeface="Calibri"/>
              </a:rPr>
              <a:t> </a:t>
            </a:r>
            <a:r>
              <a:rPr spc="-24" dirty="0">
                <a:latin typeface="Calibri"/>
                <a:cs typeface="Calibri"/>
              </a:rPr>
              <a:t>law.</a:t>
            </a:r>
            <a:endParaRPr>
              <a:latin typeface="Calibri"/>
              <a:cs typeface="Calibri"/>
            </a:endParaRPr>
          </a:p>
          <a:p>
            <a:pPr marL="398526" marR="8382" indent="-384048" algn="just">
              <a:spcBef>
                <a:spcPts val="846"/>
              </a:spcBef>
              <a:buSzPct val="80000"/>
              <a:buFont typeface="Wingdings"/>
              <a:buChar char=""/>
              <a:tabLst>
                <a:tab pos="398526" algn="l"/>
              </a:tabLst>
            </a:pPr>
            <a:r>
              <a:rPr dirty="0">
                <a:latin typeface="Calibri"/>
                <a:cs typeface="Calibri"/>
              </a:rPr>
              <a:t>In</a:t>
            </a:r>
            <a:r>
              <a:rPr spc="-6" dirty="0">
                <a:latin typeface="Calibri"/>
                <a:cs typeface="Calibri"/>
              </a:rPr>
              <a:t> </a:t>
            </a:r>
            <a:r>
              <a:rPr dirty="0">
                <a:latin typeface="Calibri"/>
                <a:cs typeface="Calibri"/>
              </a:rPr>
              <a:t>case</a:t>
            </a:r>
            <a:r>
              <a:rPr spc="-12" dirty="0">
                <a:latin typeface="Calibri"/>
                <a:cs typeface="Calibri"/>
              </a:rPr>
              <a:t> </a:t>
            </a:r>
            <a:r>
              <a:rPr dirty="0">
                <a:latin typeface="Calibri"/>
                <a:cs typeface="Calibri"/>
              </a:rPr>
              <a:t>the</a:t>
            </a:r>
            <a:r>
              <a:rPr spc="-12" dirty="0">
                <a:latin typeface="Calibri"/>
                <a:cs typeface="Calibri"/>
              </a:rPr>
              <a:t> </a:t>
            </a:r>
            <a:r>
              <a:rPr dirty="0">
                <a:latin typeface="Calibri"/>
                <a:cs typeface="Calibri"/>
              </a:rPr>
              <a:t>auditor relies</a:t>
            </a:r>
            <a:r>
              <a:rPr spc="-6" dirty="0">
                <a:latin typeface="Calibri"/>
                <a:cs typeface="Calibri"/>
              </a:rPr>
              <a:t> </a:t>
            </a:r>
            <a:r>
              <a:rPr dirty="0">
                <a:latin typeface="Calibri"/>
                <a:cs typeface="Calibri"/>
              </a:rPr>
              <a:t>on</a:t>
            </a:r>
            <a:r>
              <a:rPr spc="-6" dirty="0">
                <a:latin typeface="Calibri"/>
                <a:cs typeface="Calibri"/>
              </a:rPr>
              <a:t> </a:t>
            </a:r>
            <a:r>
              <a:rPr dirty="0">
                <a:latin typeface="Calibri"/>
                <a:cs typeface="Calibri"/>
              </a:rPr>
              <a:t>a</a:t>
            </a:r>
            <a:r>
              <a:rPr spc="-6" dirty="0">
                <a:latin typeface="Calibri"/>
                <a:cs typeface="Calibri"/>
              </a:rPr>
              <a:t> </a:t>
            </a:r>
            <a:r>
              <a:rPr dirty="0">
                <a:latin typeface="Calibri"/>
                <a:cs typeface="Calibri"/>
              </a:rPr>
              <a:t>judicial </a:t>
            </a:r>
            <a:r>
              <a:rPr spc="-12" dirty="0">
                <a:latin typeface="Calibri"/>
                <a:cs typeface="Calibri"/>
              </a:rPr>
              <a:t>pronouncement, </a:t>
            </a:r>
            <a:r>
              <a:rPr dirty="0">
                <a:latin typeface="Calibri"/>
                <a:cs typeface="Calibri"/>
              </a:rPr>
              <a:t>mention</a:t>
            </a:r>
            <a:r>
              <a:rPr spc="-18" dirty="0">
                <a:latin typeface="Calibri"/>
                <a:cs typeface="Calibri"/>
              </a:rPr>
              <a:t> </a:t>
            </a:r>
            <a:r>
              <a:rPr dirty="0">
                <a:latin typeface="Calibri"/>
                <a:cs typeface="Calibri"/>
              </a:rPr>
              <a:t>the</a:t>
            </a:r>
            <a:r>
              <a:rPr spc="-12" dirty="0">
                <a:latin typeface="Calibri"/>
                <a:cs typeface="Calibri"/>
              </a:rPr>
              <a:t> </a:t>
            </a:r>
            <a:r>
              <a:rPr dirty="0">
                <a:latin typeface="Calibri"/>
                <a:cs typeface="Calibri"/>
              </a:rPr>
              <a:t>fact</a:t>
            </a:r>
            <a:r>
              <a:rPr spc="-18" dirty="0">
                <a:latin typeface="Calibri"/>
                <a:cs typeface="Calibri"/>
              </a:rPr>
              <a:t> </a:t>
            </a:r>
            <a:r>
              <a:rPr dirty="0">
                <a:latin typeface="Calibri"/>
                <a:cs typeface="Calibri"/>
              </a:rPr>
              <a:t>as</a:t>
            </a:r>
            <a:r>
              <a:rPr spc="-18" dirty="0">
                <a:latin typeface="Calibri"/>
                <a:cs typeface="Calibri"/>
              </a:rPr>
              <a:t> </a:t>
            </a:r>
            <a:r>
              <a:rPr dirty="0">
                <a:latin typeface="Calibri"/>
                <a:cs typeface="Calibri"/>
              </a:rPr>
              <a:t>his</a:t>
            </a:r>
            <a:r>
              <a:rPr spc="-24" dirty="0">
                <a:latin typeface="Calibri"/>
                <a:cs typeface="Calibri"/>
              </a:rPr>
              <a:t> </a:t>
            </a:r>
            <a:r>
              <a:rPr dirty="0">
                <a:latin typeface="Calibri"/>
                <a:cs typeface="Calibri"/>
              </a:rPr>
              <a:t>observations</a:t>
            </a:r>
            <a:r>
              <a:rPr spc="-18" dirty="0">
                <a:latin typeface="Calibri"/>
                <a:cs typeface="Calibri"/>
              </a:rPr>
              <a:t> </a:t>
            </a:r>
            <a:r>
              <a:rPr dirty="0">
                <a:latin typeface="Calibri"/>
                <a:cs typeface="Calibri"/>
              </a:rPr>
              <a:t>in</a:t>
            </a:r>
            <a:r>
              <a:rPr spc="-6" dirty="0">
                <a:latin typeface="Calibri"/>
                <a:cs typeface="Calibri"/>
              </a:rPr>
              <a:t> </a:t>
            </a:r>
            <a:r>
              <a:rPr dirty="0">
                <a:latin typeface="Calibri"/>
                <a:cs typeface="Calibri"/>
              </a:rPr>
              <a:t>clause</a:t>
            </a:r>
            <a:r>
              <a:rPr spc="-12" dirty="0">
                <a:latin typeface="Calibri"/>
                <a:cs typeface="Calibri"/>
              </a:rPr>
              <a:t> </a:t>
            </a:r>
            <a:r>
              <a:rPr dirty="0">
                <a:latin typeface="Calibri"/>
                <a:cs typeface="Calibri"/>
              </a:rPr>
              <a:t>(3)</a:t>
            </a:r>
            <a:r>
              <a:rPr spc="-6" dirty="0">
                <a:latin typeface="Calibri"/>
                <a:cs typeface="Calibri"/>
              </a:rPr>
              <a:t> </a:t>
            </a:r>
            <a:r>
              <a:rPr spc="-30" dirty="0">
                <a:latin typeface="Calibri"/>
                <a:cs typeface="Calibri"/>
              </a:rPr>
              <a:t>of </a:t>
            </a:r>
            <a:r>
              <a:rPr dirty="0">
                <a:latin typeface="Calibri"/>
                <a:cs typeface="Calibri"/>
              </a:rPr>
              <a:t>Form</a:t>
            </a:r>
            <a:r>
              <a:rPr spc="-36" dirty="0">
                <a:latin typeface="Calibri"/>
                <a:cs typeface="Calibri"/>
              </a:rPr>
              <a:t> </a:t>
            </a:r>
            <a:r>
              <a:rPr dirty="0">
                <a:latin typeface="Calibri"/>
                <a:cs typeface="Calibri"/>
              </a:rPr>
              <a:t>No.3CA</a:t>
            </a:r>
            <a:r>
              <a:rPr spc="-66" dirty="0">
                <a:latin typeface="Calibri"/>
                <a:cs typeface="Calibri"/>
              </a:rPr>
              <a:t> </a:t>
            </a:r>
            <a:r>
              <a:rPr dirty="0">
                <a:latin typeface="Calibri"/>
                <a:cs typeface="Calibri"/>
              </a:rPr>
              <a:t>or</a:t>
            </a:r>
            <a:r>
              <a:rPr spc="-30" dirty="0">
                <a:latin typeface="Calibri"/>
                <a:cs typeface="Calibri"/>
              </a:rPr>
              <a:t> </a:t>
            </a:r>
            <a:r>
              <a:rPr dirty="0">
                <a:latin typeface="Calibri"/>
                <a:cs typeface="Calibri"/>
              </a:rPr>
              <a:t>clause</a:t>
            </a:r>
            <a:r>
              <a:rPr spc="-36" dirty="0">
                <a:latin typeface="Calibri"/>
                <a:cs typeface="Calibri"/>
              </a:rPr>
              <a:t> </a:t>
            </a:r>
            <a:r>
              <a:rPr dirty="0">
                <a:latin typeface="Calibri"/>
                <a:cs typeface="Calibri"/>
              </a:rPr>
              <a:t>(5)</a:t>
            </a:r>
            <a:r>
              <a:rPr spc="-42" dirty="0">
                <a:latin typeface="Calibri"/>
                <a:cs typeface="Calibri"/>
              </a:rPr>
              <a:t> </a:t>
            </a:r>
            <a:r>
              <a:rPr dirty="0">
                <a:latin typeface="Calibri"/>
                <a:cs typeface="Calibri"/>
              </a:rPr>
              <a:t>provided</a:t>
            </a:r>
            <a:r>
              <a:rPr spc="-36" dirty="0">
                <a:latin typeface="Calibri"/>
                <a:cs typeface="Calibri"/>
              </a:rPr>
              <a:t> </a:t>
            </a:r>
            <a:r>
              <a:rPr dirty="0">
                <a:latin typeface="Calibri"/>
                <a:cs typeface="Calibri"/>
              </a:rPr>
              <a:t>in</a:t>
            </a:r>
            <a:r>
              <a:rPr spc="-30" dirty="0">
                <a:latin typeface="Calibri"/>
                <a:cs typeface="Calibri"/>
              </a:rPr>
              <a:t> </a:t>
            </a:r>
            <a:r>
              <a:rPr dirty="0">
                <a:latin typeface="Calibri"/>
                <a:cs typeface="Calibri"/>
              </a:rPr>
              <a:t>Form</a:t>
            </a:r>
            <a:r>
              <a:rPr spc="-30" dirty="0">
                <a:latin typeface="Calibri"/>
                <a:cs typeface="Calibri"/>
              </a:rPr>
              <a:t> </a:t>
            </a:r>
            <a:r>
              <a:rPr dirty="0">
                <a:latin typeface="Calibri"/>
                <a:cs typeface="Calibri"/>
              </a:rPr>
              <a:t>No.3CB,</a:t>
            </a:r>
            <a:r>
              <a:rPr spc="-54" dirty="0">
                <a:latin typeface="Calibri"/>
                <a:cs typeface="Calibri"/>
              </a:rPr>
              <a:t> </a:t>
            </a:r>
            <a:r>
              <a:rPr dirty="0">
                <a:latin typeface="Calibri"/>
                <a:cs typeface="Calibri"/>
              </a:rPr>
              <a:t>as</a:t>
            </a:r>
            <a:r>
              <a:rPr spc="-42" dirty="0">
                <a:latin typeface="Calibri"/>
                <a:cs typeface="Calibri"/>
              </a:rPr>
              <a:t> </a:t>
            </a:r>
            <a:r>
              <a:rPr dirty="0">
                <a:latin typeface="Calibri"/>
                <a:cs typeface="Calibri"/>
              </a:rPr>
              <a:t>the</a:t>
            </a:r>
            <a:r>
              <a:rPr spc="-36" dirty="0">
                <a:latin typeface="Calibri"/>
                <a:cs typeface="Calibri"/>
              </a:rPr>
              <a:t> </a:t>
            </a:r>
            <a:r>
              <a:rPr dirty="0">
                <a:latin typeface="Calibri"/>
                <a:cs typeface="Calibri"/>
              </a:rPr>
              <a:t>case</a:t>
            </a:r>
            <a:r>
              <a:rPr spc="-42" dirty="0">
                <a:latin typeface="Calibri"/>
                <a:cs typeface="Calibri"/>
              </a:rPr>
              <a:t> </a:t>
            </a:r>
            <a:r>
              <a:rPr dirty="0">
                <a:latin typeface="Calibri"/>
                <a:cs typeface="Calibri"/>
              </a:rPr>
              <a:t>may</a:t>
            </a:r>
            <a:r>
              <a:rPr spc="-42" dirty="0">
                <a:latin typeface="Calibri"/>
                <a:cs typeface="Calibri"/>
              </a:rPr>
              <a:t> </a:t>
            </a:r>
            <a:r>
              <a:rPr spc="-30" dirty="0">
                <a:latin typeface="Calibri"/>
                <a:cs typeface="Calibri"/>
              </a:rPr>
              <a:t>be</a:t>
            </a:r>
            <a:endParaRPr>
              <a:latin typeface="Calibri"/>
              <a:cs typeface="Calibri"/>
            </a:endParaRPr>
          </a:p>
          <a:p>
            <a:pPr marL="399288" marR="6096" indent="-384048" algn="just">
              <a:spcBef>
                <a:spcPts val="840"/>
              </a:spcBef>
              <a:buSzPct val="80000"/>
              <a:buFont typeface="Wingdings"/>
              <a:buChar char=""/>
              <a:tabLst>
                <a:tab pos="399288" algn="l"/>
              </a:tabLst>
            </a:pPr>
            <a:r>
              <a:rPr dirty="0">
                <a:latin typeface="Calibri"/>
                <a:cs typeface="Calibri"/>
              </a:rPr>
              <a:t>The</a:t>
            </a:r>
            <a:r>
              <a:rPr spc="60" dirty="0">
                <a:latin typeface="Calibri"/>
                <a:cs typeface="Calibri"/>
              </a:rPr>
              <a:t> </a:t>
            </a:r>
            <a:r>
              <a:rPr dirty="0">
                <a:latin typeface="Calibri"/>
                <a:cs typeface="Calibri"/>
              </a:rPr>
              <a:t>tax</a:t>
            </a:r>
            <a:r>
              <a:rPr spc="48" dirty="0">
                <a:latin typeface="Calibri"/>
                <a:cs typeface="Calibri"/>
              </a:rPr>
              <a:t> </a:t>
            </a:r>
            <a:r>
              <a:rPr dirty="0">
                <a:latin typeface="Calibri"/>
                <a:cs typeface="Calibri"/>
              </a:rPr>
              <a:t>auditor</a:t>
            </a:r>
            <a:r>
              <a:rPr spc="66" dirty="0">
                <a:latin typeface="Calibri"/>
                <a:cs typeface="Calibri"/>
              </a:rPr>
              <a:t> </a:t>
            </a:r>
            <a:r>
              <a:rPr dirty="0">
                <a:latin typeface="Calibri"/>
                <a:cs typeface="Calibri"/>
              </a:rPr>
              <a:t>may</a:t>
            </a:r>
            <a:r>
              <a:rPr spc="66" dirty="0">
                <a:latin typeface="Calibri"/>
                <a:cs typeface="Calibri"/>
              </a:rPr>
              <a:t> </a:t>
            </a:r>
            <a:r>
              <a:rPr dirty="0">
                <a:latin typeface="Calibri"/>
                <a:cs typeface="Calibri"/>
              </a:rPr>
              <a:t>qualify</a:t>
            </a:r>
            <a:r>
              <a:rPr spc="54" dirty="0">
                <a:latin typeface="Calibri"/>
                <a:cs typeface="Calibri"/>
              </a:rPr>
              <a:t> </a:t>
            </a:r>
            <a:r>
              <a:rPr dirty="0">
                <a:latin typeface="Calibri"/>
                <a:cs typeface="Calibri"/>
              </a:rPr>
              <a:t>his</a:t>
            </a:r>
            <a:r>
              <a:rPr spc="60" dirty="0">
                <a:latin typeface="Calibri"/>
                <a:cs typeface="Calibri"/>
              </a:rPr>
              <a:t> </a:t>
            </a:r>
            <a:r>
              <a:rPr dirty="0">
                <a:latin typeface="Calibri"/>
                <a:cs typeface="Calibri"/>
              </a:rPr>
              <a:t>report</a:t>
            </a:r>
            <a:r>
              <a:rPr spc="54" dirty="0">
                <a:latin typeface="Calibri"/>
                <a:cs typeface="Calibri"/>
              </a:rPr>
              <a:t> </a:t>
            </a:r>
            <a:r>
              <a:rPr dirty="0">
                <a:latin typeface="Calibri"/>
                <a:cs typeface="Calibri"/>
              </a:rPr>
              <a:t>on</a:t>
            </a:r>
            <a:r>
              <a:rPr spc="66" dirty="0">
                <a:latin typeface="Calibri"/>
                <a:cs typeface="Calibri"/>
              </a:rPr>
              <a:t> </a:t>
            </a:r>
            <a:r>
              <a:rPr dirty="0">
                <a:latin typeface="Calibri"/>
                <a:cs typeface="Calibri"/>
              </a:rPr>
              <a:t>matters</a:t>
            </a:r>
            <a:r>
              <a:rPr spc="66" dirty="0">
                <a:latin typeface="Calibri"/>
                <a:cs typeface="Calibri"/>
              </a:rPr>
              <a:t> </a:t>
            </a:r>
            <a:r>
              <a:rPr dirty="0">
                <a:latin typeface="Calibri"/>
                <a:cs typeface="Calibri"/>
              </a:rPr>
              <a:t>in</a:t>
            </a:r>
            <a:r>
              <a:rPr spc="66" dirty="0">
                <a:latin typeface="Calibri"/>
                <a:cs typeface="Calibri"/>
              </a:rPr>
              <a:t> </a:t>
            </a:r>
            <a:r>
              <a:rPr dirty="0">
                <a:latin typeface="Calibri"/>
                <a:cs typeface="Calibri"/>
              </a:rPr>
              <a:t>respect</a:t>
            </a:r>
            <a:r>
              <a:rPr spc="72" dirty="0">
                <a:latin typeface="Calibri"/>
                <a:cs typeface="Calibri"/>
              </a:rPr>
              <a:t> </a:t>
            </a:r>
            <a:r>
              <a:rPr dirty="0">
                <a:latin typeface="Calibri"/>
                <a:cs typeface="Calibri"/>
              </a:rPr>
              <a:t>of</a:t>
            </a:r>
            <a:r>
              <a:rPr spc="60" dirty="0">
                <a:latin typeface="Calibri"/>
                <a:cs typeface="Calibri"/>
              </a:rPr>
              <a:t> </a:t>
            </a:r>
            <a:r>
              <a:rPr dirty="0">
                <a:latin typeface="Calibri"/>
                <a:cs typeface="Calibri"/>
              </a:rPr>
              <a:t>which</a:t>
            </a:r>
            <a:r>
              <a:rPr spc="66" dirty="0">
                <a:latin typeface="Calibri"/>
                <a:cs typeface="Calibri"/>
              </a:rPr>
              <a:t> </a:t>
            </a:r>
            <a:r>
              <a:rPr dirty="0">
                <a:latin typeface="Calibri"/>
                <a:cs typeface="Calibri"/>
              </a:rPr>
              <a:t>information</a:t>
            </a:r>
            <a:r>
              <a:rPr spc="72" dirty="0">
                <a:latin typeface="Calibri"/>
                <a:cs typeface="Calibri"/>
              </a:rPr>
              <a:t> </a:t>
            </a:r>
            <a:r>
              <a:rPr dirty="0">
                <a:latin typeface="Calibri"/>
                <a:cs typeface="Calibri"/>
              </a:rPr>
              <a:t>is</a:t>
            </a:r>
            <a:r>
              <a:rPr spc="60" dirty="0">
                <a:latin typeface="Calibri"/>
                <a:cs typeface="Calibri"/>
              </a:rPr>
              <a:t> </a:t>
            </a:r>
            <a:r>
              <a:rPr dirty="0">
                <a:latin typeface="Calibri"/>
                <a:cs typeface="Calibri"/>
              </a:rPr>
              <a:t>not</a:t>
            </a:r>
            <a:r>
              <a:rPr spc="66" dirty="0">
                <a:latin typeface="Calibri"/>
                <a:cs typeface="Calibri"/>
              </a:rPr>
              <a:t> </a:t>
            </a:r>
            <a:r>
              <a:rPr dirty="0">
                <a:latin typeface="Calibri"/>
                <a:cs typeface="Calibri"/>
              </a:rPr>
              <a:t>furnished</a:t>
            </a:r>
            <a:r>
              <a:rPr spc="66" dirty="0">
                <a:latin typeface="Calibri"/>
                <a:cs typeface="Calibri"/>
              </a:rPr>
              <a:t> </a:t>
            </a:r>
            <a:r>
              <a:rPr dirty="0">
                <a:latin typeface="Calibri"/>
                <a:cs typeface="Calibri"/>
              </a:rPr>
              <a:t>to</a:t>
            </a:r>
            <a:r>
              <a:rPr spc="54" dirty="0">
                <a:latin typeface="Calibri"/>
                <a:cs typeface="Calibri"/>
              </a:rPr>
              <a:t> </a:t>
            </a:r>
            <a:r>
              <a:rPr spc="-30" dirty="0">
                <a:latin typeface="Calibri"/>
                <a:cs typeface="Calibri"/>
              </a:rPr>
              <a:t>him </a:t>
            </a:r>
            <a:r>
              <a:rPr dirty="0">
                <a:latin typeface="Calibri"/>
                <a:cs typeface="Calibri"/>
              </a:rPr>
              <a:t>and</a:t>
            </a:r>
            <a:r>
              <a:rPr spc="-42" dirty="0">
                <a:latin typeface="Calibri"/>
                <a:cs typeface="Calibri"/>
              </a:rPr>
              <a:t> </a:t>
            </a:r>
            <a:r>
              <a:rPr dirty="0">
                <a:latin typeface="Calibri"/>
                <a:cs typeface="Calibri"/>
              </a:rPr>
              <a:t>state</a:t>
            </a:r>
            <a:r>
              <a:rPr spc="-42" dirty="0">
                <a:latin typeface="Calibri"/>
                <a:cs typeface="Calibri"/>
              </a:rPr>
              <a:t> </a:t>
            </a:r>
            <a:r>
              <a:rPr dirty="0">
                <a:latin typeface="Calibri"/>
                <a:cs typeface="Calibri"/>
              </a:rPr>
              <a:t>in</a:t>
            </a:r>
            <a:r>
              <a:rPr spc="-42" dirty="0">
                <a:latin typeface="Calibri"/>
                <a:cs typeface="Calibri"/>
              </a:rPr>
              <a:t> </a:t>
            </a:r>
            <a:r>
              <a:rPr dirty="0">
                <a:latin typeface="Calibri"/>
                <a:cs typeface="Calibri"/>
              </a:rPr>
              <a:t>his</a:t>
            </a:r>
            <a:r>
              <a:rPr spc="-24" dirty="0">
                <a:latin typeface="Calibri"/>
                <a:cs typeface="Calibri"/>
              </a:rPr>
              <a:t> </a:t>
            </a:r>
            <a:r>
              <a:rPr dirty="0">
                <a:latin typeface="Calibri"/>
                <a:cs typeface="Calibri"/>
              </a:rPr>
              <a:t>report</a:t>
            </a:r>
            <a:r>
              <a:rPr spc="-30" dirty="0">
                <a:latin typeface="Calibri"/>
                <a:cs typeface="Calibri"/>
              </a:rPr>
              <a:t> </a:t>
            </a:r>
            <a:r>
              <a:rPr dirty="0">
                <a:latin typeface="Calibri"/>
                <a:cs typeface="Calibri"/>
              </a:rPr>
              <a:t>that</a:t>
            </a:r>
            <a:r>
              <a:rPr spc="-54" dirty="0">
                <a:latin typeface="Calibri"/>
                <a:cs typeface="Calibri"/>
              </a:rPr>
              <a:t> </a:t>
            </a:r>
            <a:r>
              <a:rPr dirty="0">
                <a:latin typeface="Calibri"/>
                <a:cs typeface="Calibri"/>
              </a:rPr>
              <a:t>the</a:t>
            </a:r>
            <a:r>
              <a:rPr spc="-30" dirty="0">
                <a:latin typeface="Calibri"/>
                <a:cs typeface="Calibri"/>
              </a:rPr>
              <a:t> </a:t>
            </a:r>
            <a:r>
              <a:rPr spc="-12" dirty="0">
                <a:latin typeface="Calibri"/>
                <a:cs typeface="Calibri"/>
              </a:rPr>
              <a:t>relevant</a:t>
            </a:r>
            <a:r>
              <a:rPr spc="-6" dirty="0">
                <a:latin typeface="Calibri"/>
                <a:cs typeface="Calibri"/>
              </a:rPr>
              <a:t> </a:t>
            </a:r>
            <a:r>
              <a:rPr spc="-12" dirty="0">
                <a:latin typeface="Calibri"/>
                <a:cs typeface="Calibri"/>
              </a:rPr>
              <a:t>information</a:t>
            </a:r>
            <a:r>
              <a:rPr spc="-54" dirty="0">
                <a:latin typeface="Calibri"/>
                <a:cs typeface="Calibri"/>
              </a:rPr>
              <a:t> </a:t>
            </a:r>
            <a:r>
              <a:rPr dirty="0">
                <a:latin typeface="Calibri"/>
                <a:cs typeface="Calibri"/>
              </a:rPr>
              <a:t>has</a:t>
            </a:r>
            <a:r>
              <a:rPr spc="-36" dirty="0">
                <a:latin typeface="Calibri"/>
                <a:cs typeface="Calibri"/>
              </a:rPr>
              <a:t> </a:t>
            </a:r>
            <a:r>
              <a:rPr dirty="0">
                <a:latin typeface="Calibri"/>
                <a:cs typeface="Calibri"/>
              </a:rPr>
              <a:t>not</a:t>
            </a:r>
            <a:r>
              <a:rPr spc="-30" dirty="0">
                <a:latin typeface="Calibri"/>
                <a:cs typeface="Calibri"/>
              </a:rPr>
              <a:t> </a:t>
            </a:r>
            <a:r>
              <a:rPr dirty="0">
                <a:latin typeface="Calibri"/>
                <a:cs typeface="Calibri"/>
              </a:rPr>
              <a:t>been</a:t>
            </a:r>
            <a:r>
              <a:rPr spc="-18" dirty="0">
                <a:latin typeface="Calibri"/>
                <a:cs typeface="Calibri"/>
              </a:rPr>
              <a:t> </a:t>
            </a:r>
            <a:r>
              <a:rPr dirty="0">
                <a:latin typeface="Calibri"/>
                <a:cs typeface="Calibri"/>
              </a:rPr>
              <a:t>furnished</a:t>
            </a:r>
            <a:r>
              <a:rPr spc="-42" dirty="0">
                <a:latin typeface="Calibri"/>
                <a:cs typeface="Calibri"/>
              </a:rPr>
              <a:t> </a:t>
            </a:r>
            <a:r>
              <a:rPr dirty="0">
                <a:latin typeface="Calibri"/>
                <a:cs typeface="Calibri"/>
              </a:rPr>
              <a:t>by</a:t>
            </a:r>
            <a:r>
              <a:rPr spc="-18" dirty="0">
                <a:latin typeface="Calibri"/>
                <a:cs typeface="Calibri"/>
              </a:rPr>
              <a:t> </a:t>
            </a:r>
            <a:r>
              <a:rPr dirty="0">
                <a:latin typeface="Calibri"/>
                <a:cs typeface="Calibri"/>
              </a:rPr>
              <a:t>the</a:t>
            </a:r>
            <a:r>
              <a:rPr spc="-30" dirty="0">
                <a:latin typeface="Calibri"/>
                <a:cs typeface="Calibri"/>
              </a:rPr>
              <a:t> </a:t>
            </a:r>
            <a:r>
              <a:rPr spc="-12" dirty="0">
                <a:latin typeface="Calibri"/>
                <a:cs typeface="Calibri"/>
              </a:rPr>
              <a:t>assessee.</a:t>
            </a:r>
            <a:endParaRPr>
              <a:latin typeface="Calibri"/>
              <a:cs typeface="Calibri"/>
            </a:endParaRPr>
          </a:p>
          <a:p>
            <a:pPr marL="398526" marR="8382" indent="-384048" algn="just">
              <a:spcBef>
                <a:spcPts val="834"/>
              </a:spcBef>
              <a:buSzPct val="80000"/>
              <a:buFont typeface="Wingdings"/>
              <a:buChar char=""/>
              <a:tabLst>
                <a:tab pos="398526" algn="l"/>
              </a:tabLst>
            </a:pPr>
            <a:r>
              <a:rPr dirty="0">
                <a:latin typeface="Calibri"/>
                <a:cs typeface="Calibri"/>
              </a:rPr>
              <a:t>The</a:t>
            </a:r>
            <a:r>
              <a:rPr spc="198" dirty="0">
                <a:latin typeface="Calibri"/>
                <a:cs typeface="Calibri"/>
              </a:rPr>
              <a:t>  </a:t>
            </a:r>
            <a:r>
              <a:rPr dirty="0">
                <a:latin typeface="Calibri"/>
                <a:cs typeface="Calibri"/>
              </a:rPr>
              <a:t>Auditor</a:t>
            </a:r>
            <a:r>
              <a:rPr spc="198" dirty="0">
                <a:latin typeface="Calibri"/>
                <a:cs typeface="Calibri"/>
              </a:rPr>
              <a:t>  </a:t>
            </a:r>
            <a:r>
              <a:rPr dirty="0">
                <a:latin typeface="Calibri"/>
                <a:cs typeface="Calibri"/>
              </a:rPr>
              <a:t>should</a:t>
            </a:r>
            <a:r>
              <a:rPr spc="204" dirty="0">
                <a:latin typeface="Calibri"/>
                <a:cs typeface="Calibri"/>
              </a:rPr>
              <a:t>  </a:t>
            </a:r>
            <a:r>
              <a:rPr dirty="0">
                <a:latin typeface="Calibri"/>
                <a:cs typeface="Calibri"/>
              </a:rPr>
              <a:t>mention</a:t>
            </a:r>
            <a:r>
              <a:rPr spc="204" dirty="0">
                <a:latin typeface="Calibri"/>
                <a:cs typeface="Calibri"/>
              </a:rPr>
              <a:t>  </a:t>
            </a:r>
            <a:r>
              <a:rPr dirty="0">
                <a:latin typeface="Calibri"/>
                <a:cs typeface="Calibri"/>
              </a:rPr>
              <a:t>paragraphs</a:t>
            </a:r>
            <a:r>
              <a:rPr spc="204" dirty="0">
                <a:latin typeface="Calibri"/>
                <a:cs typeface="Calibri"/>
              </a:rPr>
              <a:t>  </a:t>
            </a:r>
            <a:r>
              <a:rPr dirty="0">
                <a:latin typeface="Calibri"/>
                <a:cs typeface="Calibri"/>
              </a:rPr>
              <a:t>relating</a:t>
            </a:r>
            <a:r>
              <a:rPr spc="204" dirty="0">
                <a:latin typeface="Calibri"/>
                <a:cs typeface="Calibri"/>
              </a:rPr>
              <a:t>  </a:t>
            </a:r>
            <a:r>
              <a:rPr dirty="0">
                <a:latin typeface="Calibri"/>
                <a:cs typeface="Calibri"/>
              </a:rPr>
              <a:t>to</a:t>
            </a:r>
            <a:r>
              <a:rPr spc="198" dirty="0">
                <a:latin typeface="Calibri"/>
                <a:cs typeface="Calibri"/>
              </a:rPr>
              <a:t>  </a:t>
            </a:r>
            <a:r>
              <a:rPr dirty="0">
                <a:latin typeface="Calibri"/>
                <a:cs typeface="Calibri"/>
              </a:rPr>
              <a:t>Assessee’s</a:t>
            </a:r>
            <a:r>
              <a:rPr spc="198" dirty="0">
                <a:latin typeface="Calibri"/>
                <a:cs typeface="Calibri"/>
              </a:rPr>
              <a:t>  </a:t>
            </a:r>
            <a:r>
              <a:rPr dirty="0">
                <a:latin typeface="Calibri"/>
                <a:cs typeface="Calibri"/>
              </a:rPr>
              <a:t>responsibility</a:t>
            </a:r>
            <a:r>
              <a:rPr spc="198" dirty="0">
                <a:latin typeface="Calibri"/>
                <a:cs typeface="Calibri"/>
              </a:rPr>
              <a:t>  </a:t>
            </a:r>
            <a:r>
              <a:rPr dirty="0">
                <a:latin typeface="Calibri"/>
                <a:cs typeface="Calibri"/>
              </a:rPr>
              <a:t>and</a:t>
            </a:r>
            <a:r>
              <a:rPr spc="204" dirty="0">
                <a:latin typeface="Calibri"/>
                <a:cs typeface="Calibri"/>
              </a:rPr>
              <a:t>  </a:t>
            </a:r>
            <a:r>
              <a:rPr dirty="0">
                <a:latin typeface="Calibri"/>
                <a:cs typeface="Calibri"/>
              </a:rPr>
              <a:t>Tax</a:t>
            </a:r>
            <a:r>
              <a:rPr spc="198" dirty="0">
                <a:latin typeface="Calibri"/>
                <a:cs typeface="Calibri"/>
              </a:rPr>
              <a:t>  </a:t>
            </a:r>
            <a:r>
              <a:rPr spc="-12" dirty="0">
                <a:latin typeface="Calibri"/>
                <a:cs typeface="Calibri"/>
              </a:rPr>
              <a:t>Auditor’s responsibility</a:t>
            </a:r>
            <a:r>
              <a:rPr spc="-42" dirty="0">
                <a:latin typeface="Calibri"/>
                <a:cs typeface="Calibri"/>
              </a:rPr>
              <a:t> </a:t>
            </a:r>
            <a:r>
              <a:rPr dirty="0">
                <a:latin typeface="Calibri"/>
                <a:cs typeface="Calibri"/>
              </a:rPr>
              <a:t>as</a:t>
            </a:r>
            <a:r>
              <a:rPr spc="-42" dirty="0">
                <a:latin typeface="Calibri"/>
                <a:cs typeface="Calibri"/>
              </a:rPr>
              <a:t> </a:t>
            </a:r>
            <a:r>
              <a:rPr dirty="0">
                <a:latin typeface="Calibri"/>
                <a:cs typeface="Calibri"/>
              </a:rPr>
              <a:t>required</a:t>
            </a:r>
            <a:r>
              <a:rPr spc="-18" dirty="0">
                <a:latin typeface="Calibri"/>
                <a:cs typeface="Calibri"/>
              </a:rPr>
              <a:t> </a:t>
            </a:r>
            <a:r>
              <a:rPr dirty="0">
                <a:latin typeface="Calibri"/>
                <a:cs typeface="Calibri"/>
              </a:rPr>
              <a:t>by</a:t>
            </a:r>
            <a:r>
              <a:rPr spc="-36" dirty="0">
                <a:latin typeface="Calibri"/>
                <a:cs typeface="Calibri"/>
              </a:rPr>
              <a:t> </a:t>
            </a:r>
            <a:r>
              <a:rPr dirty="0">
                <a:latin typeface="Calibri"/>
                <a:cs typeface="Calibri"/>
              </a:rPr>
              <a:t>the</a:t>
            </a:r>
            <a:r>
              <a:rPr spc="-30" dirty="0">
                <a:latin typeface="Calibri"/>
                <a:cs typeface="Calibri"/>
              </a:rPr>
              <a:t> </a:t>
            </a:r>
            <a:r>
              <a:rPr dirty="0">
                <a:latin typeface="Calibri"/>
                <a:cs typeface="Calibri"/>
              </a:rPr>
              <a:t>Guidance</a:t>
            </a:r>
            <a:r>
              <a:rPr spc="-48" dirty="0">
                <a:latin typeface="Calibri"/>
                <a:cs typeface="Calibri"/>
              </a:rPr>
              <a:t> </a:t>
            </a:r>
            <a:r>
              <a:rPr dirty="0">
                <a:latin typeface="Calibri"/>
                <a:cs typeface="Calibri"/>
              </a:rPr>
              <a:t>Note</a:t>
            </a:r>
            <a:r>
              <a:rPr spc="-48" dirty="0">
                <a:latin typeface="Calibri"/>
                <a:cs typeface="Calibri"/>
              </a:rPr>
              <a:t> </a:t>
            </a:r>
            <a:r>
              <a:rPr dirty="0">
                <a:latin typeface="Calibri"/>
                <a:cs typeface="Calibri"/>
              </a:rPr>
              <a:t>in</a:t>
            </a:r>
            <a:r>
              <a:rPr spc="-24" dirty="0">
                <a:latin typeface="Calibri"/>
                <a:cs typeface="Calibri"/>
              </a:rPr>
              <a:t> </a:t>
            </a:r>
            <a:r>
              <a:rPr dirty="0">
                <a:latin typeface="Calibri"/>
                <a:cs typeface="Calibri"/>
              </a:rPr>
              <a:t>respect</a:t>
            </a:r>
            <a:r>
              <a:rPr spc="-24" dirty="0">
                <a:latin typeface="Calibri"/>
                <a:cs typeface="Calibri"/>
              </a:rPr>
              <a:t> </a:t>
            </a:r>
            <a:r>
              <a:rPr dirty="0">
                <a:latin typeface="Calibri"/>
                <a:cs typeface="Calibri"/>
              </a:rPr>
              <a:t>of</a:t>
            </a:r>
            <a:r>
              <a:rPr spc="-18" dirty="0">
                <a:latin typeface="Calibri"/>
                <a:cs typeface="Calibri"/>
              </a:rPr>
              <a:t> </a:t>
            </a:r>
            <a:r>
              <a:rPr dirty="0">
                <a:latin typeface="Calibri"/>
                <a:cs typeface="Calibri"/>
              </a:rPr>
              <a:t>SA</a:t>
            </a:r>
            <a:r>
              <a:rPr spc="-36" dirty="0">
                <a:latin typeface="Calibri"/>
                <a:cs typeface="Calibri"/>
              </a:rPr>
              <a:t> </a:t>
            </a:r>
            <a:r>
              <a:rPr spc="-24" dirty="0">
                <a:latin typeface="Calibri"/>
                <a:cs typeface="Calibri"/>
              </a:rPr>
              <a:t>700.</a:t>
            </a:r>
            <a:endParaRPr>
              <a:latin typeface="Calibri"/>
              <a:cs typeface="Calibri"/>
            </a:endParaRPr>
          </a:p>
        </p:txBody>
      </p:sp>
      <p:sp>
        <p:nvSpPr>
          <p:cNvPr id="4" name="object 4"/>
          <p:cNvSpPr txBox="1">
            <a:spLocks noGrp="1"/>
          </p:cNvSpPr>
          <p:nvPr>
            <p:ph type="title"/>
          </p:nvPr>
        </p:nvSpPr>
        <p:spPr>
          <a:xfrm>
            <a:off x="2197608" y="222504"/>
            <a:ext cx="9960864" cy="1048749"/>
          </a:xfrm>
          <a:prstGeom prst="rect">
            <a:avLst/>
          </a:prstGeom>
        </p:spPr>
        <p:txBody>
          <a:bodyPr vert="horz" wrap="square" lIns="0" tIns="14478" rIns="0" bIns="0" rtlCol="0">
            <a:spAutoFit/>
          </a:bodyPr>
          <a:lstStyle/>
          <a:p>
            <a:pPr marL="15240" marR="6096" indent="-762">
              <a:spcBef>
                <a:spcPts val="114"/>
              </a:spcBef>
              <a:tabLst>
                <a:tab pos="1969770" algn="l"/>
                <a:tab pos="3230118" algn="l"/>
                <a:tab pos="3758946" algn="l"/>
                <a:tab pos="4357115" algn="l"/>
                <a:tab pos="6456426" algn="l"/>
                <a:tab pos="7041642" algn="l"/>
                <a:tab pos="7943088" algn="l"/>
                <a:tab pos="8647176" algn="l"/>
              </a:tabLst>
            </a:pPr>
            <a:r>
              <a:rPr sz="3360" u="none" spc="-12" dirty="0"/>
              <a:t>Important</a:t>
            </a:r>
            <a:r>
              <a:rPr sz="3360" u="none" dirty="0"/>
              <a:t>	</a:t>
            </a:r>
            <a:r>
              <a:rPr sz="3360" u="none" spc="-12" dirty="0"/>
              <a:t>points</a:t>
            </a:r>
            <a:r>
              <a:rPr sz="3360" u="none" dirty="0"/>
              <a:t>	</a:t>
            </a:r>
            <a:r>
              <a:rPr sz="3360" u="none" spc="-30" dirty="0"/>
              <a:t>to</a:t>
            </a:r>
            <a:r>
              <a:rPr sz="3360" u="none" dirty="0"/>
              <a:t>	</a:t>
            </a:r>
            <a:r>
              <a:rPr sz="3360" u="none" spc="-30" dirty="0"/>
              <a:t>be</a:t>
            </a:r>
            <a:r>
              <a:rPr sz="3360" u="none" dirty="0"/>
              <a:t>	</a:t>
            </a:r>
            <a:r>
              <a:rPr sz="3360" u="none" spc="-12" dirty="0"/>
              <a:t>considered</a:t>
            </a:r>
            <a:r>
              <a:rPr sz="3360" u="none" dirty="0"/>
              <a:t>	</a:t>
            </a:r>
            <a:r>
              <a:rPr sz="3360" u="none" spc="-30" dirty="0"/>
              <a:t>by</a:t>
            </a:r>
            <a:r>
              <a:rPr sz="3360" u="none" dirty="0"/>
              <a:t>	</a:t>
            </a:r>
            <a:r>
              <a:rPr sz="3360" u="none" spc="-30" dirty="0"/>
              <a:t>the</a:t>
            </a:r>
            <a:r>
              <a:rPr sz="3360" u="none" dirty="0"/>
              <a:t>	</a:t>
            </a:r>
            <a:r>
              <a:rPr sz="3360" u="none" spc="-30" dirty="0"/>
              <a:t>tax</a:t>
            </a:r>
            <a:r>
              <a:rPr sz="3360" u="none" dirty="0"/>
              <a:t>	</a:t>
            </a:r>
            <a:r>
              <a:rPr sz="3360" u="none" spc="-12" dirty="0"/>
              <a:t>auditor </a:t>
            </a:r>
            <a:r>
              <a:rPr sz="3360" u="none" dirty="0"/>
              <a:t>while</a:t>
            </a:r>
            <a:r>
              <a:rPr sz="3360" u="none" spc="-72" dirty="0"/>
              <a:t> </a:t>
            </a:r>
            <a:r>
              <a:rPr sz="3360" u="none" dirty="0"/>
              <a:t>furnishing</a:t>
            </a:r>
            <a:r>
              <a:rPr sz="3360" u="none" spc="-66" dirty="0"/>
              <a:t> </a:t>
            </a:r>
            <a:r>
              <a:rPr sz="3360" u="none" dirty="0"/>
              <a:t>the</a:t>
            </a:r>
            <a:r>
              <a:rPr sz="3360" u="none" spc="-78" dirty="0"/>
              <a:t> </a:t>
            </a:r>
            <a:r>
              <a:rPr sz="3360" u="none" dirty="0"/>
              <a:t>particulars</a:t>
            </a:r>
            <a:r>
              <a:rPr sz="3360" u="none" spc="-60" dirty="0"/>
              <a:t> </a:t>
            </a:r>
            <a:r>
              <a:rPr sz="3360" u="none" dirty="0"/>
              <a:t>in</a:t>
            </a:r>
            <a:r>
              <a:rPr sz="3360" u="none" spc="-78" dirty="0"/>
              <a:t> </a:t>
            </a:r>
            <a:r>
              <a:rPr sz="3360" u="none" dirty="0"/>
              <a:t>Form</a:t>
            </a:r>
            <a:r>
              <a:rPr sz="3360" u="none" spc="-84" dirty="0"/>
              <a:t> </a:t>
            </a:r>
            <a:r>
              <a:rPr sz="3360" u="none" spc="-12" dirty="0"/>
              <a:t>No.3CD….</a:t>
            </a:r>
            <a:endParaRPr sz="336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26357" y="158440"/>
            <a:ext cx="10040874" cy="1344984"/>
          </a:xfrm>
          <a:prstGeom prst="rect">
            <a:avLst/>
          </a:prstGeom>
        </p:spPr>
        <p:txBody>
          <a:bodyPr vert="horz" wrap="square" lIns="0" tIns="15240" rIns="0" bIns="0" rtlCol="0">
            <a:spAutoFit/>
          </a:bodyPr>
          <a:lstStyle/>
          <a:p>
            <a:pPr marL="15240" marR="6096">
              <a:spcBef>
                <a:spcPts val="120"/>
              </a:spcBef>
              <a:tabLst>
                <a:tab pos="3470910" algn="l"/>
                <a:tab pos="5001768" algn="l"/>
                <a:tab pos="5692902" algn="l"/>
                <a:tab pos="8679941" algn="l"/>
              </a:tabLst>
            </a:pPr>
            <a:r>
              <a:rPr u="none" spc="-12" dirty="0">
                <a:solidFill>
                  <a:srgbClr val="1F3C27"/>
                </a:solidFill>
              </a:rPr>
              <a:t>Qualification</a:t>
            </a:r>
            <a:r>
              <a:rPr u="none" dirty="0">
                <a:solidFill>
                  <a:srgbClr val="1F3C27"/>
                </a:solidFill>
              </a:rPr>
              <a:t>	</a:t>
            </a:r>
            <a:r>
              <a:rPr u="none" spc="-24" dirty="0">
                <a:solidFill>
                  <a:srgbClr val="1F3C27"/>
                </a:solidFill>
              </a:rPr>
              <a:t>Para</a:t>
            </a:r>
            <a:r>
              <a:rPr u="none" dirty="0">
                <a:solidFill>
                  <a:srgbClr val="1F3C27"/>
                </a:solidFill>
              </a:rPr>
              <a:t>	</a:t>
            </a:r>
            <a:r>
              <a:rPr u="none" spc="-60" dirty="0">
                <a:solidFill>
                  <a:srgbClr val="1F3C27"/>
                </a:solidFill>
              </a:rPr>
              <a:t>-</a:t>
            </a:r>
            <a:r>
              <a:rPr u="none" dirty="0">
                <a:solidFill>
                  <a:srgbClr val="1F3C27"/>
                </a:solidFill>
              </a:rPr>
              <a:t>	</a:t>
            </a:r>
            <a:r>
              <a:rPr u="none" spc="-12" dirty="0">
                <a:solidFill>
                  <a:srgbClr val="1F3C27"/>
                </a:solidFill>
              </a:rPr>
              <a:t>Commonly</a:t>
            </a:r>
            <a:r>
              <a:rPr u="none" dirty="0">
                <a:solidFill>
                  <a:srgbClr val="1F3C27"/>
                </a:solidFill>
              </a:rPr>
              <a:t>	</a:t>
            </a:r>
            <a:r>
              <a:rPr u="none" spc="-30" dirty="0">
                <a:solidFill>
                  <a:srgbClr val="1F3C27"/>
                </a:solidFill>
              </a:rPr>
              <a:t>found </a:t>
            </a:r>
            <a:r>
              <a:rPr u="none" spc="-12" dirty="0">
                <a:solidFill>
                  <a:srgbClr val="1F3C27"/>
                </a:solidFill>
              </a:rPr>
              <a:t>irregularities</a:t>
            </a:r>
          </a:p>
        </p:txBody>
      </p:sp>
      <p:sp>
        <p:nvSpPr>
          <p:cNvPr id="3" name="object 3"/>
          <p:cNvSpPr/>
          <p:nvPr/>
        </p:nvSpPr>
        <p:spPr>
          <a:xfrm>
            <a:off x="2336291" y="2025395"/>
            <a:ext cx="9704070" cy="0"/>
          </a:xfrm>
          <a:custGeom>
            <a:avLst/>
            <a:gdLst/>
            <a:ahLst/>
            <a:cxnLst/>
            <a:rect l="l" t="t" r="r" b="b"/>
            <a:pathLst>
              <a:path w="8086725">
                <a:moveTo>
                  <a:pt x="0" y="0"/>
                </a:moveTo>
                <a:lnTo>
                  <a:pt x="8086255" y="0"/>
                </a:lnTo>
              </a:path>
            </a:pathLst>
          </a:custGeom>
          <a:ln w="38100">
            <a:solidFill>
              <a:srgbClr val="85BA23"/>
            </a:solidFill>
          </a:ln>
        </p:spPr>
        <p:txBody>
          <a:bodyPr wrap="square" lIns="0" tIns="0" rIns="0" bIns="0" rtlCol="0"/>
          <a:lstStyle/>
          <a:p>
            <a:endParaRPr sz="2160"/>
          </a:p>
        </p:txBody>
      </p:sp>
      <p:sp>
        <p:nvSpPr>
          <p:cNvPr id="4" name="object 4"/>
          <p:cNvSpPr/>
          <p:nvPr/>
        </p:nvSpPr>
        <p:spPr>
          <a:xfrm>
            <a:off x="2463393" y="6879946"/>
            <a:ext cx="9704070" cy="0"/>
          </a:xfrm>
          <a:custGeom>
            <a:avLst/>
            <a:gdLst/>
            <a:ahLst/>
            <a:cxnLst/>
            <a:rect l="l" t="t" r="r" b="b"/>
            <a:pathLst>
              <a:path w="8086725">
                <a:moveTo>
                  <a:pt x="0" y="0"/>
                </a:moveTo>
                <a:lnTo>
                  <a:pt x="8086255" y="0"/>
                </a:lnTo>
              </a:path>
            </a:pathLst>
          </a:custGeom>
          <a:ln w="6350">
            <a:solidFill>
              <a:srgbClr val="B9BABA"/>
            </a:solidFill>
          </a:ln>
        </p:spPr>
        <p:txBody>
          <a:bodyPr wrap="square" lIns="0" tIns="0" rIns="0" bIns="0" rtlCol="0"/>
          <a:lstStyle/>
          <a:p>
            <a:endParaRPr sz="2160"/>
          </a:p>
        </p:txBody>
      </p:sp>
      <p:sp>
        <p:nvSpPr>
          <p:cNvPr id="5" name="object 5"/>
          <p:cNvSpPr txBox="1"/>
          <p:nvPr/>
        </p:nvSpPr>
        <p:spPr>
          <a:xfrm>
            <a:off x="5480861" y="2429789"/>
            <a:ext cx="6845808" cy="310085"/>
          </a:xfrm>
          <a:prstGeom prst="rect">
            <a:avLst/>
          </a:prstGeom>
        </p:spPr>
        <p:txBody>
          <a:bodyPr vert="horz" wrap="square" lIns="0" tIns="14478" rIns="0" bIns="0" rtlCol="0">
            <a:spAutoFit/>
          </a:bodyPr>
          <a:lstStyle/>
          <a:p>
            <a:pPr marL="15240">
              <a:spcBef>
                <a:spcPts val="114"/>
              </a:spcBef>
              <a:tabLst>
                <a:tab pos="1126236" algn="l"/>
                <a:tab pos="4315968" algn="l"/>
                <a:tab pos="4975860" algn="l"/>
              </a:tabLst>
            </a:pPr>
            <a:r>
              <a:rPr sz="1920" spc="-12" dirty="0">
                <a:latin typeface="Verdana"/>
                <a:cs typeface="Verdana"/>
              </a:rPr>
              <a:t>reports</a:t>
            </a:r>
            <a:r>
              <a:rPr sz="1920" dirty="0">
                <a:latin typeface="Verdana"/>
                <a:cs typeface="Verdana"/>
              </a:rPr>
              <a:t>	that</a:t>
            </a:r>
            <a:r>
              <a:rPr sz="1920" spc="396" dirty="0">
                <a:latin typeface="Verdana"/>
                <a:cs typeface="Verdana"/>
              </a:rPr>
              <a:t> </a:t>
            </a:r>
            <a:r>
              <a:rPr sz="1920" dirty="0">
                <a:latin typeface="Verdana"/>
                <a:cs typeface="Verdana"/>
              </a:rPr>
              <a:t>were</a:t>
            </a:r>
            <a:r>
              <a:rPr sz="1920" spc="396" dirty="0">
                <a:latin typeface="Verdana"/>
                <a:cs typeface="Verdana"/>
              </a:rPr>
              <a:t> </a:t>
            </a:r>
            <a:r>
              <a:rPr sz="1920" dirty="0">
                <a:latin typeface="Verdana"/>
                <a:cs typeface="Verdana"/>
              </a:rPr>
              <a:t>examined,</a:t>
            </a:r>
            <a:r>
              <a:rPr sz="1920" spc="390" dirty="0">
                <a:latin typeface="Verdana"/>
                <a:cs typeface="Verdana"/>
              </a:rPr>
              <a:t> </a:t>
            </a:r>
            <a:r>
              <a:rPr sz="1920" spc="-30" dirty="0">
                <a:latin typeface="Verdana"/>
                <a:cs typeface="Verdana"/>
              </a:rPr>
              <a:t>it</a:t>
            </a:r>
            <a:r>
              <a:rPr sz="1920" dirty="0">
                <a:latin typeface="Verdana"/>
                <a:cs typeface="Verdana"/>
              </a:rPr>
              <a:t>	</a:t>
            </a:r>
            <a:r>
              <a:rPr sz="1920" spc="-30" dirty="0">
                <a:latin typeface="Verdana"/>
                <a:cs typeface="Verdana"/>
              </a:rPr>
              <a:t>has</a:t>
            </a:r>
            <a:r>
              <a:rPr sz="1920" dirty="0">
                <a:latin typeface="Verdana"/>
                <a:cs typeface="Verdana"/>
              </a:rPr>
              <a:t>	been</a:t>
            </a:r>
            <a:r>
              <a:rPr sz="1920" spc="378" dirty="0">
                <a:latin typeface="Verdana"/>
                <a:cs typeface="Verdana"/>
              </a:rPr>
              <a:t> </a:t>
            </a:r>
            <a:r>
              <a:rPr sz="1920" spc="-12" dirty="0">
                <a:latin typeface="Verdana"/>
                <a:cs typeface="Verdana"/>
              </a:rPr>
              <a:t>observed</a:t>
            </a:r>
            <a:endParaRPr sz="1920">
              <a:latin typeface="Verdana"/>
              <a:cs typeface="Verdana"/>
            </a:endParaRPr>
          </a:p>
        </p:txBody>
      </p:sp>
      <p:sp>
        <p:nvSpPr>
          <p:cNvPr id="6" name="object 6"/>
          <p:cNvSpPr txBox="1"/>
          <p:nvPr/>
        </p:nvSpPr>
        <p:spPr>
          <a:xfrm>
            <a:off x="2293323" y="2407167"/>
            <a:ext cx="3021330" cy="624915"/>
          </a:xfrm>
          <a:prstGeom prst="rect">
            <a:avLst/>
          </a:prstGeom>
        </p:spPr>
        <p:txBody>
          <a:bodyPr vert="horz" wrap="square" lIns="0" tIns="15240" rIns="0" bIns="0" rtlCol="0">
            <a:spAutoFit/>
          </a:bodyPr>
          <a:lstStyle/>
          <a:p>
            <a:pPr marL="356616" marR="6096" indent="-342138">
              <a:lnSpc>
                <a:spcPct val="107500"/>
              </a:lnSpc>
              <a:spcBef>
                <a:spcPts val="120"/>
              </a:spcBef>
              <a:buFont typeface="Wingdings"/>
              <a:buChar char=""/>
              <a:tabLst>
                <a:tab pos="356616" algn="l"/>
                <a:tab pos="1549146" algn="l"/>
                <a:tab pos="2355342" algn="l"/>
              </a:tabLst>
            </a:pPr>
            <a:r>
              <a:rPr sz="1920" dirty="0">
                <a:latin typeface="Verdana"/>
                <a:cs typeface="Verdana"/>
              </a:rPr>
              <a:t>In</a:t>
            </a:r>
            <a:r>
              <a:rPr sz="1920" spc="396" dirty="0">
                <a:latin typeface="Verdana"/>
                <a:cs typeface="Verdana"/>
              </a:rPr>
              <a:t> </a:t>
            </a:r>
            <a:r>
              <a:rPr sz="1920" dirty="0">
                <a:latin typeface="Verdana"/>
                <a:cs typeface="Verdana"/>
              </a:rPr>
              <a:t>certain</a:t>
            </a:r>
            <a:r>
              <a:rPr sz="1920" spc="402" dirty="0">
                <a:latin typeface="Verdana"/>
                <a:cs typeface="Verdana"/>
              </a:rPr>
              <a:t> </a:t>
            </a:r>
            <a:r>
              <a:rPr sz="1920" spc="-30" dirty="0">
                <a:latin typeface="Verdana"/>
                <a:cs typeface="Verdana"/>
              </a:rPr>
              <a:t>tax</a:t>
            </a:r>
            <a:r>
              <a:rPr sz="1920" dirty="0">
                <a:latin typeface="Verdana"/>
                <a:cs typeface="Verdana"/>
              </a:rPr>
              <a:t>	</a:t>
            </a:r>
            <a:r>
              <a:rPr sz="1920" spc="-24" dirty="0">
                <a:latin typeface="Verdana"/>
                <a:cs typeface="Verdana"/>
              </a:rPr>
              <a:t>audit </a:t>
            </a:r>
            <a:r>
              <a:rPr sz="1920" dirty="0">
                <a:latin typeface="Verdana"/>
                <a:cs typeface="Verdana"/>
              </a:rPr>
              <a:t>that</a:t>
            </a:r>
            <a:r>
              <a:rPr sz="1920" spc="414" dirty="0">
                <a:latin typeface="Verdana"/>
                <a:cs typeface="Verdana"/>
              </a:rPr>
              <a:t> </a:t>
            </a:r>
            <a:r>
              <a:rPr sz="1920" spc="-30" dirty="0">
                <a:latin typeface="Verdana"/>
                <a:cs typeface="Verdana"/>
              </a:rPr>
              <a:t>the</a:t>
            </a:r>
            <a:r>
              <a:rPr sz="1920" dirty="0">
                <a:latin typeface="Verdana"/>
                <a:cs typeface="Verdana"/>
              </a:rPr>
              <a:t>	</a:t>
            </a:r>
            <a:r>
              <a:rPr sz="1920" spc="-24" dirty="0">
                <a:latin typeface="Verdana"/>
                <a:cs typeface="Verdana"/>
              </a:rPr>
              <a:t>qualification</a:t>
            </a:r>
            <a:endParaRPr sz="1920">
              <a:latin typeface="Verdana"/>
              <a:cs typeface="Verdana"/>
            </a:endParaRPr>
          </a:p>
        </p:txBody>
      </p:sp>
      <p:sp>
        <p:nvSpPr>
          <p:cNvPr id="7" name="object 7"/>
          <p:cNvSpPr txBox="1"/>
          <p:nvPr/>
        </p:nvSpPr>
        <p:spPr>
          <a:xfrm>
            <a:off x="5573775" y="2744286"/>
            <a:ext cx="6755130" cy="310085"/>
          </a:xfrm>
          <a:prstGeom prst="rect">
            <a:avLst/>
          </a:prstGeom>
        </p:spPr>
        <p:txBody>
          <a:bodyPr vert="horz" wrap="square" lIns="0" tIns="14478" rIns="0" bIns="0" rtlCol="0">
            <a:spAutoFit/>
          </a:bodyPr>
          <a:lstStyle/>
          <a:p>
            <a:pPr marL="15240">
              <a:spcBef>
                <a:spcPts val="114"/>
              </a:spcBef>
            </a:pPr>
            <a:r>
              <a:rPr sz="1920" dirty="0">
                <a:latin typeface="Verdana"/>
                <a:cs typeface="Verdana"/>
              </a:rPr>
              <a:t>paragraph</a:t>
            </a:r>
            <a:r>
              <a:rPr sz="1920" spc="318" dirty="0">
                <a:latin typeface="Verdana"/>
                <a:cs typeface="Verdana"/>
              </a:rPr>
              <a:t> </a:t>
            </a:r>
            <a:r>
              <a:rPr sz="1920" dirty="0">
                <a:latin typeface="Verdana"/>
                <a:cs typeface="Verdana"/>
              </a:rPr>
              <a:t>i.e.,</a:t>
            </a:r>
            <a:r>
              <a:rPr sz="1920" spc="336" dirty="0">
                <a:latin typeface="Verdana"/>
                <a:cs typeface="Verdana"/>
              </a:rPr>
              <a:t> </a:t>
            </a:r>
            <a:r>
              <a:rPr sz="1920" dirty="0">
                <a:latin typeface="Verdana"/>
                <a:cs typeface="Verdana"/>
              </a:rPr>
              <a:t>Para</a:t>
            </a:r>
            <a:r>
              <a:rPr sz="1920" spc="324" dirty="0">
                <a:latin typeface="Verdana"/>
                <a:cs typeface="Verdana"/>
              </a:rPr>
              <a:t> </a:t>
            </a:r>
            <a:r>
              <a:rPr sz="1920" dirty="0">
                <a:latin typeface="Verdana"/>
                <a:cs typeface="Verdana"/>
              </a:rPr>
              <a:t>3</a:t>
            </a:r>
            <a:r>
              <a:rPr sz="1920" spc="330" dirty="0">
                <a:latin typeface="Verdana"/>
                <a:cs typeface="Verdana"/>
              </a:rPr>
              <a:t> </a:t>
            </a:r>
            <a:r>
              <a:rPr sz="1920" dirty="0">
                <a:latin typeface="Verdana"/>
                <a:cs typeface="Verdana"/>
              </a:rPr>
              <a:t>of</a:t>
            </a:r>
            <a:r>
              <a:rPr sz="1920" spc="330" dirty="0">
                <a:latin typeface="Verdana"/>
                <a:cs typeface="Verdana"/>
              </a:rPr>
              <a:t> </a:t>
            </a:r>
            <a:r>
              <a:rPr sz="1920" dirty="0">
                <a:latin typeface="Verdana"/>
                <a:cs typeface="Verdana"/>
              </a:rPr>
              <a:t>Form</a:t>
            </a:r>
            <a:r>
              <a:rPr sz="1920" spc="330" dirty="0">
                <a:latin typeface="Verdana"/>
                <a:cs typeface="Verdana"/>
              </a:rPr>
              <a:t> </a:t>
            </a:r>
            <a:r>
              <a:rPr sz="1920" dirty="0">
                <a:latin typeface="Verdana"/>
                <a:cs typeface="Verdana"/>
              </a:rPr>
              <a:t>No.3CA</a:t>
            </a:r>
            <a:r>
              <a:rPr sz="1920" spc="324" dirty="0">
                <a:latin typeface="Verdana"/>
                <a:cs typeface="Verdana"/>
              </a:rPr>
              <a:t> </a:t>
            </a:r>
            <a:r>
              <a:rPr sz="1920" dirty="0">
                <a:latin typeface="Verdana"/>
                <a:cs typeface="Verdana"/>
              </a:rPr>
              <a:t>or</a:t>
            </a:r>
            <a:r>
              <a:rPr sz="1920" spc="342" dirty="0">
                <a:latin typeface="Verdana"/>
                <a:cs typeface="Verdana"/>
              </a:rPr>
              <a:t> </a:t>
            </a:r>
            <a:r>
              <a:rPr sz="1920" dirty="0">
                <a:latin typeface="Verdana"/>
                <a:cs typeface="Verdana"/>
              </a:rPr>
              <a:t>Para</a:t>
            </a:r>
            <a:r>
              <a:rPr sz="1920" spc="324" dirty="0">
                <a:latin typeface="Verdana"/>
                <a:cs typeface="Verdana"/>
              </a:rPr>
              <a:t> </a:t>
            </a:r>
            <a:r>
              <a:rPr sz="1920" dirty="0">
                <a:latin typeface="Verdana"/>
                <a:cs typeface="Verdana"/>
              </a:rPr>
              <a:t>5</a:t>
            </a:r>
            <a:r>
              <a:rPr sz="1920" spc="336" dirty="0">
                <a:latin typeface="Verdana"/>
                <a:cs typeface="Verdana"/>
              </a:rPr>
              <a:t> </a:t>
            </a:r>
            <a:r>
              <a:rPr sz="1920" spc="-30" dirty="0">
                <a:latin typeface="Verdana"/>
                <a:cs typeface="Verdana"/>
              </a:rPr>
              <a:t>of</a:t>
            </a:r>
            <a:endParaRPr sz="1920">
              <a:latin typeface="Verdana"/>
              <a:cs typeface="Verdana"/>
            </a:endParaRPr>
          </a:p>
        </p:txBody>
      </p:sp>
      <p:sp>
        <p:nvSpPr>
          <p:cNvPr id="8" name="object 8"/>
          <p:cNvSpPr txBox="1"/>
          <p:nvPr/>
        </p:nvSpPr>
        <p:spPr>
          <a:xfrm>
            <a:off x="2293323" y="3036163"/>
            <a:ext cx="10039350" cy="2022605"/>
          </a:xfrm>
          <a:prstGeom prst="rect">
            <a:avLst/>
          </a:prstGeom>
        </p:spPr>
        <p:txBody>
          <a:bodyPr vert="horz" wrap="square" lIns="0" tIns="15240" rIns="0" bIns="0" rtlCol="0">
            <a:spAutoFit/>
          </a:bodyPr>
          <a:lstStyle/>
          <a:p>
            <a:pPr marL="355854" marR="10668">
              <a:lnSpc>
                <a:spcPct val="106900"/>
              </a:lnSpc>
              <a:spcBef>
                <a:spcPts val="120"/>
              </a:spcBef>
              <a:tabLst>
                <a:tab pos="944118" algn="l"/>
                <a:tab pos="1712214" algn="l"/>
                <a:tab pos="2606802" algn="l"/>
                <a:tab pos="3449574" algn="l"/>
                <a:tab pos="3994404" algn="l"/>
                <a:tab pos="4565142" algn="l"/>
                <a:tab pos="5554980" algn="l"/>
                <a:tab pos="6585966" algn="l"/>
                <a:tab pos="6618732" algn="l"/>
                <a:tab pos="7185660" algn="l"/>
                <a:tab pos="8963406" algn="l"/>
                <a:tab pos="9537954" algn="l"/>
              </a:tabLst>
            </a:pPr>
            <a:r>
              <a:rPr sz="1920" dirty="0">
                <a:latin typeface="Verdana"/>
                <a:cs typeface="Verdana"/>
              </a:rPr>
              <a:t>Form</a:t>
            </a:r>
            <a:r>
              <a:rPr sz="1920" spc="12" dirty="0">
                <a:latin typeface="Verdana"/>
                <a:cs typeface="Verdana"/>
              </a:rPr>
              <a:t> </a:t>
            </a:r>
            <a:r>
              <a:rPr sz="1920" dirty="0">
                <a:latin typeface="Verdana"/>
                <a:cs typeface="Verdana"/>
              </a:rPr>
              <a:t>No.3CB, as</a:t>
            </a:r>
            <a:r>
              <a:rPr sz="1920" spc="-18" dirty="0">
                <a:latin typeface="Verdana"/>
                <a:cs typeface="Verdana"/>
              </a:rPr>
              <a:t> </a:t>
            </a:r>
            <a:r>
              <a:rPr sz="1920" dirty="0">
                <a:latin typeface="Verdana"/>
                <a:cs typeface="Verdana"/>
              </a:rPr>
              <a:t>the</a:t>
            </a:r>
            <a:r>
              <a:rPr sz="1920" spc="-6" dirty="0">
                <a:latin typeface="Verdana"/>
                <a:cs typeface="Verdana"/>
              </a:rPr>
              <a:t> </a:t>
            </a:r>
            <a:r>
              <a:rPr sz="1920" dirty="0">
                <a:latin typeface="Verdana"/>
                <a:cs typeface="Verdana"/>
              </a:rPr>
              <a:t>case</a:t>
            </a:r>
            <a:r>
              <a:rPr sz="1920" spc="12" dirty="0">
                <a:latin typeface="Verdana"/>
                <a:cs typeface="Verdana"/>
              </a:rPr>
              <a:t> </a:t>
            </a:r>
            <a:r>
              <a:rPr sz="1920" dirty="0">
                <a:latin typeface="Verdana"/>
                <a:cs typeface="Verdana"/>
              </a:rPr>
              <a:t>may</a:t>
            </a:r>
            <a:r>
              <a:rPr sz="1920" spc="12" dirty="0">
                <a:latin typeface="Verdana"/>
                <a:cs typeface="Verdana"/>
              </a:rPr>
              <a:t> </a:t>
            </a:r>
            <a:r>
              <a:rPr sz="1920" dirty="0">
                <a:latin typeface="Verdana"/>
                <a:cs typeface="Verdana"/>
              </a:rPr>
              <a:t>be, contained</a:t>
            </a:r>
            <a:r>
              <a:rPr sz="1920" spc="18" dirty="0">
                <a:latin typeface="Verdana"/>
                <a:cs typeface="Verdana"/>
              </a:rPr>
              <a:t> </a:t>
            </a:r>
            <a:r>
              <a:rPr sz="1920" spc="-60" dirty="0">
                <a:latin typeface="Verdana"/>
                <a:cs typeface="Verdana"/>
              </a:rPr>
              <a:t>a</a:t>
            </a:r>
            <a:r>
              <a:rPr sz="1920" dirty="0">
                <a:latin typeface="Verdana"/>
                <a:cs typeface="Verdana"/>
              </a:rPr>
              <a:t>	reference</a:t>
            </a:r>
            <a:r>
              <a:rPr sz="1920" spc="186" dirty="0">
                <a:latin typeface="Verdana"/>
                <a:cs typeface="Verdana"/>
              </a:rPr>
              <a:t> </a:t>
            </a:r>
            <a:r>
              <a:rPr sz="1920" dirty="0">
                <a:latin typeface="Verdana"/>
                <a:cs typeface="Verdana"/>
              </a:rPr>
              <a:t>to</a:t>
            </a:r>
            <a:r>
              <a:rPr sz="1920" spc="198" dirty="0">
                <a:latin typeface="Verdana"/>
                <a:cs typeface="Verdana"/>
              </a:rPr>
              <a:t> </a:t>
            </a:r>
            <a:r>
              <a:rPr sz="1920" dirty="0">
                <a:latin typeface="Verdana"/>
                <a:cs typeface="Verdana"/>
              </a:rPr>
              <a:t>Notes</a:t>
            </a:r>
            <a:r>
              <a:rPr sz="1920" spc="192" dirty="0">
                <a:latin typeface="Verdana"/>
                <a:cs typeface="Verdana"/>
              </a:rPr>
              <a:t> </a:t>
            </a:r>
            <a:r>
              <a:rPr sz="1920" dirty="0">
                <a:latin typeface="Verdana"/>
                <a:cs typeface="Verdana"/>
              </a:rPr>
              <a:t>to</a:t>
            </a:r>
            <a:r>
              <a:rPr sz="1920" spc="198" dirty="0">
                <a:latin typeface="Verdana"/>
                <a:cs typeface="Verdana"/>
              </a:rPr>
              <a:t> </a:t>
            </a:r>
            <a:r>
              <a:rPr sz="1920" spc="-24" dirty="0">
                <a:latin typeface="Verdana"/>
                <a:cs typeface="Verdana"/>
              </a:rPr>
              <a:t>Form </a:t>
            </a:r>
            <a:r>
              <a:rPr sz="1920" spc="-30" dirty="0">
                <a:latin typeface="Verdana"/>
                <a:cs typeface="Verdana"/>
              </a:rPr>
              <a:t>No.</a:t>
            </a:r>
            <a:r>
              <a:rPr sz="1920" dirty="0">
                <a:latin typeface="Verdana"/>
                <a:cs typeface="Verdana"/>
              </a:rPr>
              <a:t>	</a:t>
            </a:r>
            <a:r>
              <a:rPr sz="1920" spc="-24" dirty="0">
                <a:latin typeface="Verdana"/>
                <a:cs typeface="Verdana"/>
              </a:rPr>
              <a:t>3CD.</a:t>
            </a:r>
            <a:r>
              <a:rPr sz="1920" dirty="0">
                <a:latin typeface="Verdana"/>
                <a:cs typeface="Verdana"/>
              </a:rPr>
              <a:t>	</a:t>
            </a:r>
            <a:r>
              <a:rPr sz="1920" spc="-24" dirty="0">
                <a:latin typeface="Verdana"/>
                <a:cs typeface="Verdana"/>
              </a:rPr>
              <a:t>These</a:t>
            </a:r>
            <a:r>
              <a:rPr sz="1920" dirty="0">
                <a:latin typeface="Verdana"/>
                <a:cs typeface="Verdana"/>
              </a:rPr>
              <a:t>	</a:t>
            </a:r>
            <a:r>
              <a:rPr sz="1920" spc="-24" dirty="0">
                <a:latin typeface="Verdana"/>
                <a:cs typeface="Verdana"/>
              </a:rPr>
              <a:t>notes</a:t>
            </a:r>
            <a:r>
              <a:rPr sz="1920" dirty="0">
                <a:latin typeface="Verdana"/>
                <a:cs typeface="Verdana"/>
              </a:rPr>
              <a:t>	</a:t>
            </a:r>
            <a:r>
              <a:rPr sz="1920" spc="-30" dirty="0">
                <a:latin typeface="Verdana"/>
                <a:cs typeface="Verdana"/>
              </a:rPr>
              <a:t>did</a:t>
            </a:r>
            <a:r>
              <a:rPr sz="1920" dirty="0">
                <a:latin typeface="Verdana"/>
                <a:cs typeface="Verdana"/>
              </a:rPr>
              <a:t>	</a:t>
            </a:r>
            <a:r>
              <a:rPr sz="1920" spc="-30" dirty="0">
                <a:latin typeface="Verdana"/>
                <a:cs typeface="Verdana"/>
              </a:rPr>
              <a:t>not</a:t>
            </a:r>
            <a:r>
              <a:rPr sz="1920" dirty="0">
                <a:latin typeface="Verdana"/>
                <a:cs typeface="Verdana"/>
              </a:rPr>
              <a:t>	</a:t>
            </a:r>
            <a:r>
              <a:rPr sz="1920" spc="-12" dirty="0">
                <a:latin typeface="Verdana"/>
                <a:cs typeface="Verdana"/>
              </a:rPr>
              <a:t>mainly</a:t>
            </a:r>
            <a:r>
              <a:rPr sz="1920" dirty="0">
                <a:latin typeface="Verdana"/>
                <a:cs typeface="Verdana"/>
              </a:rPr>
              <a:t>	</a:t>
            </a:r>
            <a:r>
              <a:rPr sz="1920" spc="-12" dirty="0">
                <a:latin typeface="Verdana"/>
                <a:cs typeface="Verdana"/>
              </a:rPr>
              <a:t>contain</a:t>
            </a:r>
            <a:r>
              <a:rPr sz="1920" dirty="0">
                <a:latin typeface="Verdana"/>
                <a:cs typeface="Verdana"/>
              </a:rPr>
              <a:t>		</a:t>
            </a:r>
            <a:r>
              <a:rPr sz="1920" spc="-30" dirty="0">
                <a:latin typeface="Verdana"/>
                <a:cs typeface="Verdana"/>
              </a:rPr>
              <a:t>the</a:t>
            </a:r>
            <a:r>
              <a:rPr sz="1920" dirty="0">
                <a:latin typeface="Verdana"/>
                <a:cs typeface="Verdana"/>
              </a:rPr>
              <a:t>	</a:t>
            </a:r>
            <a:r>
              <a:rPr sz="1920" spc="-12" dirty="0">
                <a:latin typeface="Verdana"/>
                <a:cs typeface="Verdana"/>
              </a:rPr>
              <a:t>qualifications</a:t>
            </a:r>
            <a:r>
              <a:rPr sz="1920" dirty="0">
                <a:latin typeface="Verdana"/>
                <a:cs typeface="Verdana"/>
              </a:rPr>
              <a:t>	</a:t>
            </a:r>
            <a:r>
              <a:rPr sz="1920" spc="-30" dirty="0">
                <a:latin typeface="Verdana"/>
                <a:cs typeface="Verdana"/>
              </a:rPr>
              <a:t>but</a:t>
            </a:r>
            <a:r>
              <a:rPr sz="1920" dirty="0">
                <a:latin typeface="Verdana"/>
                <a:cs typeface="Verdana"/>
              </a:rPr>
              <a:t>	</a:t>
            </a:r>
            <a:r>
              <a:rPr sz="1920" spc="-36" dirty="0">
                <a:latin typeface="Verdana"/>
                <a:cs typeface="Verdana"/>
              </a:rPr>
              <a:t>also</a:t>
            </a:r>
            <a:endParaRPr sz="1920">
              <a:latin typeface="Verdana"/>
              <a:cs typeface="Verdana"/>
            </a:endParaRPr>
          </a:p>
          <a:p>
            <a:pPr marL="1099566">
              <a:spcBef>
                <a:spcPts val="156"/>
              </a:spcBef>
            </a:pPr>
            <a:r>
              <a:rPr sz="1920" dirty="0">
                <a:latin typeface="Verdana"/>
                <a:cs typeface="Verdana"/>
              </a:rPr>
              <a:t>contain</a:t>
            </a:r>
            <a:r>
              <a:rPr sz="1920" spc="-126" dirty="0">
                <a:latin typeface="Verdana"/>
                <a:cs typeface="Verdana"/>
              </a:rPr>
              <a:t> </a:t>
            </a:r>
            <a:r>
              <a:rPr sz="1920" spc="-12" dirty="0">
                <a:latin typeface="Verdana"/>
                <a:cs typeface="Verdana"/>
              </a:rPr>
              <a:t>general</a:t>
            </a:r>
            <a:r>
              <a:rPr sz="1920" spc="-137" dirty="0">
                <a:latin typeface="Verdana"/>
                <a:cs typeface="Verdana"/>
              </a:rPr>
              <a:t> </a:t>
            </a:r>
            <a:r>
              <a:rPr sz="1920" dirty="0">
                <a:latin typeface="Verdana"/>
                <a:cs typeface="Verdana"/>
              </a:rPr>
              <a:t>additional</a:t>
            </a:r>
            <a:r>
              <a:rPr sz="1920" spc="-78" dirty="0">
                <a:latin typeface="Verdana"/>
                <a:cs typeface="Verdana"/>
              </a:rPr>
              <a:t> </a:t>
            </a:r>
            <a:r>
              <a:rPr sz="1920" spc="-12" dirty="0">
                <a:latin typeface="Verdana"/>
                <a:cs typeface="Verdana"/>
              </a:rPr>
              <a:t>information.</a:t>
            </a:r>
            <a:endParaRPr sz="1920">
              <a:latin typeface="Verdana"/>
              <a:cs typeface="Verdana"/>
            </a:endParaRPr>
          </a:p>
          <a:p>
            <a:pPr>
              <a:spcBef>
                <a:spcPts val="1223"/>
              </a:spcBef>
            </a:pPr>
            <a:endParaRPr sz="1920">
              <a:latin typeface="Verdana"/>
              <a:cs typeface="Verdana"/>
            </a:endParaRPr>
          </a:p>
          <a:p>
            <a:pPr marL="355854" marR="6096" indent="-341376">
              <a:lnSpc>
                <a:spcPct val="106900"/>
              </a:lnSpc>
              <a:buFont typeface="Wingdings"/>
              <a:buChar char=""/>
              <a:tabLst>
                <a:tab pos="357378" algn="l"/>
                <a:tab pos="4546854" algn="l"/>
                <a:tab pos="4972812" algn="l"/>
                <a:tab pos="5572506" algn="l"/>
                <a:tab pos="6476238" algn="l"/>
                <a:tab pos="7747254" algn="l"/>
                <a:tab pos="8171688" algn="l"/>
                <a:tab pos="8772906" algn="l"/>
                <a:tab pos="9605010" algn="l"/>
              </a:tabLst>
            </a:pPr>
            <a:r>
              <a:rPr sz="1920" dirty="0">
                <a:latin typeface="Verdana"/>
                <a:cs typeface="Verdana"/>
              </a:rPr>
              <a:t>As</a:t>
            </a:r>
            <a:r>
              <a:rPr sz="1920" spc="150" dirty="0">
                <a:latin typeface="Verdana"/>
                <a:cs typeface="Verdana"/>
              </a:rPr>
              <a:t> </a:t>
            </a:r>
            <a:r>
              <a:rPr sz="1920" dirty="0">
                <a:latin typeface="Verdana"/>
                <a:cs typeface="Verdana"/>
              </a:rPr>
              <a:t>per</a:t>
            </a:r>
            <a:r>
              <a:rPr sz="1920" spc="144" dirty="0">
                <a:latin typeface="Verdana"/>
                <a:cs typeface="Verdana"/>
              </a:rPr>
              <a:t> </a:t>
            </a:r>
            <a:r>
              <a:rPr sz="1920" dirty="0">
                <a:latin typeface="Verdana"/>
                <a:cs typeface="Verdana"/>
              </a:rPr>
              <a:t>the</a:t>
            </a:r>
            <a:r>
              <a:rPr sz="1920" spc="137" dirty="0">
                <a:latin typeface="Verdana"/>
                <a:cs typeface="Verdana"/>
              </a:rPr>
              <a:t> </a:t>
            </a:r>
            <a:r>
              <a:rPr sz="1920" dirty="0">
                <a:latin typeface="Verdana"/>
                <a:cs typeface="Verdana"/>
              </a:rPr>
              <a:t>Guidance</a:t>
            </a:r>
            <a:r>
              <a:rPr sz="1920" spc="150" dirty="0">
                <a:latin typeface="Verdana"/>
                <a:cs typeface="Verdana"/>
              </a:rPr>
              <a:t> </a:t>
            </a:r>
            <a:r>
              <a:rPr sz="1920" dirty="0">
                <a:latin typeface="Verdana"/>
                <a:cs typeface="Verdana"/>
              </a:rPr>
              <a:t>Note</a:t>
            </a:r>
            <a:r>
              <a:rPr sz="1920" spc="144" dirty="0">
                <a:latin typeface="Verdana"/>
                <a:cs typeface="Verdana"/>
              </a:rPr>
              <a:t> </a:t>
            </a:r>
            <a:r>
              <a:rPr sz="1920" dirty="0">
                <a:latin typeface="Verdana"/>
                <a:cs typeface="Verdana"/>
              </a:rPr>
              <a:t>(paragraphs</a:t>
            </a:r>
            <a:r>
              <a:rPr sz="1920" spc="150" dirty="0">
                <a:latin typeface="Verdana"/>
                <a:cs typeface="Verdana"/>
              </a:rPr>
              <a:t> </a:t>
            </a:r>
            <a:r>
              <a:rPr sz="1920" dirty="0">
                <a:latin typeface="Verdana"/>
                <a:cs typeface="Verdana"/>
              </a:rPr>
              <a:t>mentioned</a:t>
            </a:r>
            <a:r>
              <a:rPr sz="1920" spc="144" dirty="0">
                <a:latin typeface="Verdana"/>
                <a:cs typeface="Verdana"/>
              </a:rPr>
              <a:t> </a:t>
            </a:r>
            <a:r>
              <a:rPr sz="1920" dirty="0">
                <a:latin typeface="Verdana"/>
                <a:cs typeface="Verdana"/>
              </a:rPr>
              <a:t>above)</a:t>
            </a:r>
            <a:r>
              <a:rPr sz="1920" spc="150" dirty="0">
                <a:latin typeface="Verdana"/>
                <a:cs typeface="Verdana"/>
              </a:rPr>
              <a:t> </a:t>
            </a:r>
            <a:r>
              <a:rPr sz="1920" dirty="0">
                <a:latin typeface="Verdana"/>
                <a:cs typeface="Verdana"/>
              </a:rPr>
              <a:t>only</a:t>
            </a:r>
            <a:r>
              <a:rPr sz="1920" spc="150" dirty="0">
                <a:latin typeface="Verdana"/>
                <a:cs typeface="Verdana"/>
              </a:rPr>
              <a:t> </a:t>
            </a:r>
            <a:r>
              <a:rPr sz="1920" spc="-12" dirty="0">
                <a:latin typeface="Verdana"/>
                <a:cs typeface="Verdana"/>
              </a:rPr>
              <a:t>qualifications/ 	observations</a:t>
            </a:r>
            <a:r>
              <a:rPr sz="1920" spc="-48" dirty="0">
                <a:latin typeface="Verdana"/>
                <a:cs typeface="Verdana"/>
              </a:rPr>
              <a:t> </a:t>
            </a:r>
            <a:r>
              <a:rPr sz="1920" dirty="0">
                <a:latin typeface="Verdana"/>
                <a:cs typeface="Verdana"/>
              </a:rPr>
              <a:t>should</a:t>
            </a:r>
            <a:r>
              <a:rPr sz="1920" spc="-54" dirty="0">
                <a:latin typeface="Verdana"/>
                <a:cs typeface="Verdana"/>
              </a:rPr>
              <a:t> </a:t>
            </a:r>
            <a:r>
              <a:rPr sz="1920" dirty="0">
                <a:latin typeface="Verdana"/>
                <a:cs typeface="Verdana"/>
              </a:rPr>
              <a:t>be</a:t>
            </a:r>
            <a:r>
              <a:rPr sz="1920" spc="222" dirty="0">
                <a:latin typeface="Verdana"/>
                <a:cs typeface="Verdana"/>
              </a:rPr>
              <a:t> </a:t>
            </a:r>
            <a:r>
              <a:rPr sz="1920" spc="-12" dirty="0">
                <a:latin typeface="Verdana"/>
                <a:cs typeface="Verdana"/>
              </a:rPr>
              <a:t>reported</a:t>
            </a:r>
            <a:r>
              <a:rPr sz="1920" dirty="0">
                <a:latin typeface="Verdana"/>
                <a:cs typeface="Verdana"/>
              </a:rPr>
              <a:t>	</a:t>
            </a:r>
            <a:r>
              <a:rPr sz="1920" spc="-30" dirty="0">
                <a:latin typeface="Verdana"/>
                <a:cs typeface="Verdana"/>
              </a:rPr>
              <a:t>in</a:t>
            </a:r>
            <a:r>
              <a:rPr sz="1920" dirty="0">
                <a:latin typeface="Verdana"/>
                <a:cs typeface="Verdana"/>
              </a:rPr>
              <a:t>	</a:t>
            </a:r>
            <a:r>
              <a:rPr sz="1920" spc="-30" dirty="0">
                <a:latin typeface="Verdana"/>
                <a:cs typeface="Verdana"/>
              </a:rPr>
              <a:t>the</a:t>
            </a:r>
            <a:r>
              <a:rPr sz="1920" dirty="0">
                <a:latin typeface="Verdana"/>
                <a:cs typeface="Verdana"/>
              </a:rPr>
              <a:t>	</a:t>
            </a:r>
            <a:r>
              <a:rPr sz="1920" spc="-12" dirty="0">
                <a:latin typeface="Verdana"/>
                <a:cs typeface="Verdana"/>
              </a:rPr>
              <a:t>space</a:t>
            </a:r>
            <a:r>
              <a:rPr sz="1920" dirty="0">
                <a:latin typeface="Verdana"/>
                <a:cs typeface="Verdana"/>
              </a:rPr>
              <a:t>	</a:t>
            </a:r>
            <a:r>
              <a:rPr sz="1920" spc="-12" dirty="0">
                <a:latin typeface="Verdana"/>
                <a:cs typeface="Verdana"/>
              </a:rPr>
              <a:t>provided</a:t>
            </a:r>
            <a:r>
              <a:rPr sz="1920" dirty="0">
                <a:latin typeface="Verdana"/>
                <a:cs typeface="Verdana"/>
              </a:rPr>
              <a:t>	</a:t>
            </a:r>
            <a:r>
              <a:rPr sz="1920" spc="-30" dirty="0">
                <a:latin typeface="Verdana"/>
                <a:cs typeface="Verdana"/>
              </a:rPr>
              <a:t>in</a:t>
            </a:r>
            <a:r>
              <a:rPr sz="1920" dirty="0">
                <a:latin typeface="Verdana"/>
                <a:cs typeface="Verdana"/>
              </a:rPr>
              <a:t>	</a:t>
            </a:r>
            <a:r>
              <a:rPr sz="1920" spc="-30" dirty="0">
                <a:latin typeface="Verdana"/>
                <a:cs typeface="Verdana"/>
              </a:rPr>
              <a:t>the</a:t>
            </a:r>
            <a:r>
              <a:rPr sz="1920" dirty="0">
                <a:latin typeface="Verdana"/>
                <a:cs typeface="Verdana"/>
              </a:rPr>
              <a:t>	</a:t>
            </a:r>
            <a:r>
              <a:rPr sz="1920" spc="-24" dirty="0">
                <a:latin typeface="Verdana"/>
                <a:cs typeface="Verdana"/>
              </a:rPr>
              <a:t>Form</a:t>
            </a:r>
            <a:r>
              <a:rPr sz="1920" dirty="0">
                <a:latin typeface="Verdana"/>
                <a:cs typeface="Verdana"/>
              </a:rPr>
              <a:t>	</a:t>
            </a:r>
            <a:r>
              <a:rPr sz="1920" spc="-30" dirty="0">
                <a:latin typeface="Verdana"/>
                <a:cs typeface="Verdana"/>
              </a:rPr>
              <a:t>No.</a:t>
            </a:r>
            <a:endParaRPr sz="1920">
              <a:latin typeface="Verdana"/>
              <a:cs typeface="Verdana"/>
            </a:endParaRPr>
          </a:p>
        </p:txBody>
      </p:sp>
      <p:sp>
        <p:nvSpPr>
          <p:cNvPr id="9" name="object 9"/>
          <p:cNvSpPr txBox="1"/>
          <p:nvPr/>
        </p:nvSpPr>
        <p:spPr>
          <a:xfrm>
            <a:off x="2635552" y="5070641"/>
            <a:ext cx="5978652" cy="347788"/>
          </a:xfrm>
          <a:prstGeom prst="rect">
            <a:avLst/>
          </a:prstGeom>
        </p:spPr>
        <p:txBody>
          <a:bodyPr vert="horz" wrap="square" lIns="0" tIns="15240" rIns="0" bIns="0" rtlCol="0">
            <a:spAutoFit/>
          </a:bodyPr>
          <a:lstStyle/>
          <a:p>
            <a:pPr marL="15240">
              <a:spcBef>
                <a:spcPts val="120"/>
              </a:spcBef>
            </a:pPr>
            <a:r>
              <a:rPr sz="1920" dirty="0">
                <a:latin typeface="Verdana"/>
                <a:cs typeface="Verdana"/>
              </a:rPr>
              <a:t>3CA/3CB</a:t>
            </a:r>
            <a:r>
              <a:rPr sz="1920" spc="204" dirty="0">
                <a:latin typeface="Verdana"/>
                <a:cs typeface="Verdana"/>
              </a:rPr>
              <a:t> </a:t>
            </a:r>
            <a:r>
              <a:rPr sz="1920" dirty="0">
                <a:latin typeface="Verdana"/>
                <a:cs typeface="Verdana"/>
              </a:rPr>
              <a:t>itself</a:t>
            </a:r>
            <a:r>
              <a:rPr sz="1920" spc="240" dirty="0">
                <a:latin typeface="Verdana"/>
                <a:cs typeface="Verdana"/>
              </a:rPr>
              <a:t> </a:t>
            </a:r>
            <a:r>
              <a:rPr sz="1920" dirty="0">
                <a:latin typeface="Verdana"/>
                <a:cs typeface="Verdana"/>
              </a:rPr>
              <a:t>while</a:t>
            </a:r>
            <a:r>
              <a:rPr sz="1920" spc="245" dirty="0">
                <a:latin typeface="Verdana"/>
                <a:cs typeface="Verdana"/>
              </a:rPr>
              <a:t> </a:t>
            </a:r>
            <a:r>
              <a:rPr sz="2160" dirty="0">
                <a:latin typeface="Verdana"/>
                <a:cs typeface="Verdana"/>
              </a:rPr>
              <a:t>the</a:t>
            </a:r>
            <a:r>
              <a:rPr sz="2160" spc="132" dirty="0">
                <a:latin typeface="Verdana"/>
                <a:cs typeface="Verdana"/>
              </a:rPr>
              <a:t> </a:t>
            </a:r>
            <a:r>
              <a:rPr sz="1920" dirty="0">
                <a:latin typeface="Verdana"/>
                <a:cs typeface="Verdana"/>
              </a:rPr>
              <a:t>additional</a:t>
            </a:r>
            <a:r>
              <a:rPr sz="1920" spc="245" dirty="0">
                <a:latin typeface="Verdana"/>
                <a:cs typeface="Verdana"/>
              </a:rPr>
              <a:t> </a:t>
            </a:r>
            <a:r>
              <a:rPr sz="1920" spc="-12" dirty="0">
                <a:latin typeface="Verdana"/>
                <a:cs typeface="Verdana"/>
              </a:rPr>
              <a:t>information</a:t>
            </a:r>
            <a:endParaRPr sz="1920">
              <a:latin typeface="Verdana"/>
              <a:cs typeface="Verdana"/>
            </a:endParaRPr>
          </a:p>
        </p:txBody>
      </p:sp>
      <p:sp>
        <p:nvSpPr>
          <p:cNvPr id="10" name="object 10"/>
          <p:cNvSpPr txBox="1"/>
          <p:nvPr/>
        </p:nvSpPr>
        <p:spPr>
          <a:xfrm>
            <a:off x="8866040" y="5101666"/>
            <a:ext cx="3464052" cy="310085"/>
          </a:xfrm>
          <a:prstGeom prst="rect">
            <a:avLst/>
          </a:prstGeom>
        </p:spPr>
        <p:txBody>
          <a:bodyPr vert="horz" wrap="square" lIns="0" tIns="14478" rIns="0" bIns="0" rtlCol="0">
            <a:spAutoFit/>
          </a:bodyPr>
          <a:lstStyle/>
          <a:p>
            <a:pPr marL="15240">
              <a:spcBef>
                <a:spcPts val="114"/>
              </a:spcBef>
            </a:pPr>
            <a:r>
              <a:rPr sz="1920" dirty="0">
                <a:latin typeface="Verdana"/>
                <a:cs typeface="Verdana"/>
              </a:rPr>
              <a:t>which</a:t>
            </a:r>
            <a:r>
              <a:rPr sz="1920" spc="126" dirty="0">
                <a:latin typeface="Verdana"/>
                <a:cs typeface="Verdana"/>
              </a:rPr>
              <a:t> </a:t>
            </a:r>
            <a:r>
              <a:rPr sz="1920" dirty="0">
                <a:latin typeface="Verdana"/>
                <a:cs typeface="Verdana"/>
              </a:rPr>
              <a:t>are</a:t>
            </a:r>
            <a:r>
              <a:rPr sz="1920" spc="114" dirty="0">
                <a:latin typeface="Verdana"/>
                <a:cs typeface="Verdana"/>
              </a:rPr>
              <a:t> </a:t>
            </a:r>
            <a:r>
              <a:rPr sz="1920" dirty="0">
                <a:latin typeface="Verdana"/>
                <a:cs typeface="Verdana"/>
              </a:rPr>
              <a:t>not</a:t>
            </a:r>
            <a:r>
              <a:rPr sz="1920" spc="120" dirty="0">
                <a:latin typeface="Verdana"/>
                <a:cs typeface="Verdana"/>
              </a:rPr>
              <a:t> </a:t>
            </a:r>
            <a:r>
              <a:rPr sz="1920" dirty="0">
                <a:latin typeface="Verdana"/>
                <a:cs typeface="Verdana"/>
              </a:rPr>
              <a:t>in</a:t>
            </a:r>
            <a:r>
              <a:rPr sz="1920" spc="132" dirty="0">
                <a:latin typeface="Verdana"/>
                <a:cs typeface="Verdana"/>
              </a:rPr>
              <a:t> </a:t>
            </a:r>
            <a:r>
              <a:rPr sz="1920" dirty="0">
                <a:latin typeface="Verdana"/>
                <a:cs typeface="Verdana"/>
              </a:rPr>
              <a:t>the</a:t>
            </a:r>
            <a:r>
              <a:rPr sz="1920" spc="132" dirty="0">
                <a:latin typeface="Verdana"/>
                <a:cs typeface="Verdana"/>
              </a:rPr>
              <a:t> </a:t>
            </a:r>
            <a:r>
              <a:rPr sz="1920" spc="-12" dirty="0">
                <a:latin typeface="Verdana"/>
                <a:cs typeface="Verdana"/>
              </a:rPr>
              <a:t>nature</a:t>
            </a:r>
            <a:endParaRPr sz="1920">
              <a:latin typeface="Verdana"/>
              <a:cs typeface="Verdana"/>
            </a:endParaRPr>
          </a:p>
        </p:txBody>
      </p:sp>
      <p:sp>
        <p:nvSpPr>
          <p:cNvPr id="11" name="object 11"/>
          <p:cNvSpPr txBox="1"/>
          <p:nvPr/>
        </p:nvSpPr>
        <p:spPr>
          <a:xfrm>
            <a:off x="2635451" y="5425405"/>
            <a:ext cx="5266944" cy="310085"/>
          </a:xfrm>
          <a:prstGeom prst="rect">
            <a:avLst/>
          </a:prstGeom>
        </p:spPr>
        <p:txBody>
          <a:bodyPr vert="horz" wrap="square" lIns="0" tIns="14478" rIns="0" bIns="0" rtlCol="0">
            <a:spAutoFit/>
          </a:bodyPr>
          <a:lstStyle/>
          <a:p>
            <a:pPr marL="15240">
              <a:spcBef>
                <a:spcPts val="114"/>
              </a:spcBef>
            </a:pPr>
            <a:r>
              <a:rPr sz="1920" dirty="0">
                <a:latin typeface="Verdana"/>
                <a:cs typeface="Verdana"/>
              </a:rPr>
              <a:t>of</a:t>
            </a:r>
            <a:r>
              <a:rPr sz="1920" spc="-102" dirty="0">
                <a:latin typeface="Verdana"/>
                <a:cs typeface="Verdana"/>
              </a:rPr>
              <a:t> </a:t>
            </a:r>
            <a:r>
              <a:rPr sz="1920" dirty="0">
                <a:latin typeface="Verdana"/>
                <a:cs typeface="Verdana"/>
              </a:rPr>
              <a:t>qualification</a:t>
            </a:r>
            <a:r>
              <a:rPr sz="1920" spc="-24" dirty="0">
                <a:latin typeface="Verdana"/>
                <a:cs typeface="Verdana"/>
              </a:rPr>
              <a:t> </a:t>
            </a:r>
            <a:r>
              <a:rPr sz="1920" dirty="0">
                <a:latin typeface="Verdana"/>
                <a:cs typeface="Verdana"/>
              </a:rPr>
              <a:t>could</a:t>
            </a:r>
            <a:r>
              <a:rPr sz="1920" spc="-60" dirty="0">
                <a:latin typeface="Verdana"/>
                <a:cs typeface="Verdana"/>
              </a:rPr>
              <a:t> </a:t>
            </a:r>
            <a:r>
              <a:rPr sz="1920" dirty="0">
                <a:latin typeface="Verdana"/>
                <a:cs typeface="Verdana"/>
              </a:rPr>
              <a:t>be</a:t>
            </a:r>
            <a:r>
              <a:rPr sz="1920" spc="-96" dirty="0">
                <a:latin typeface="Verdana"/>
                <a:cs typeface="Verdana"/>
              </a:rPr>
              <a:t> </a:t>
            </a:r>
            <a:r>
              <a:rPr sz="1920" dirty="0">
                <a:latin typeface="Verdana"/>
                <a:cs typeface="Verdana"/>
              </a:rPr>
              <a:t>attached</a:t>
            </a:r>
            <a:r>
              <a:rPr sz="1920" spc="-48" dirty="0">
                <a:latin typeface="Verdana"/>
                <a:cs typeface="Verdana"/>
              </a:rPr>
              <a:t> </a:t>
            </a:r>
            <a:r>
              <a:rPr sz="1920" dirty="0">
                <a:latin typeface="Verdana"/>
                <a:cs typeface="Verdana"/>
              </a:rPr>
              <a:t>as</a:t>
            </a:r>
            <a:r>
              <a:rPr sz="1920" spc="-78" dirty="0">
                <a:latin typeface="Verdana"/>
                <a:cs typeface="Verdana"/>
              </a:rPr>
              <a:t> </a:t>
            </a:r>
            <a:r>
              <a:rPr sz="1920" spc="-12" dirty="0">
                <a:latin typeface="Verdana"/>
                <a:cs typeface="Verdana"/>
              </a:rPr>
              <a:t>notes.</a:t>
            </a:r>
            <a:endParaRPr sz="1920">
              <a:latin typeface="Verdana"/>
              <a:cs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22828" y="498634"/>
            <a:ext cx="7457003" cy="594360"/>
          </a:xfrm>
          <a:prstGeom prst="rect">
            <a:avLst/>
          </a:prstGeom>
          <a:noFill/>
          <a:ln/>
        </p:spPr>
        <p:txBody>
          <a:bodyPr wrap="none" lIns="0" tIns="0" rIns="0" bIns="0" rtlCol="0" anchor="t"/>
          <a:lstStyle/>
          <a:p>
            <a:pPr marL="0" indent="0" algn="l">
              <a:lnSpc>
                <a:spcPts val="4650"/>
              </a:lnSpc>
              <a:buNone/>
            </a:pPr>
            <a:r>
              <a:rPr lang="en-US" sz="3700" b="1" dirty="0">
                <a:solidFill>
                  <a:srgbClr val="2E3C4E"/>
                </a:solidFill>
                <a:latin typeface="Barlow Bold" pitchFamily="34" charset="0"/>
                <a:ea typeface="Barlow Bold" pitchFamily="34" charset="-122"/>
                <a:cs typeface="Barlow Bold" pitchFamily="34" charset="-120"/>
              </a:rPr>
              <a:t>Form No. 3CD: Part A Requirements</a:t>
            </a:r>
            <a:endParaRPr lang="en-US" sz="3700" dirty="0"/>
          </a:p>
        </p:txBody>
      </p:sp>
      <p:sp>
        <p:nvSpPr>
          <p:cNvPr id="3" name="Text 1"/>
          <p:cNvSpPr/>
          <p:nvPr/>
        </p:nvSpPr>
        <p:spPr>
          <a:xfrm>
            <a:off x="722828" y="1454348"/>
            <a:ext cx="13184743" cy="289084"/>
          </a:xfrm>
          <a:prstGeom prst="rect">
            <a:avLst/>
          </a:prstGeom>
          <a:noFill/>
          <a:ln/>
        </p:spPr>
        <p:txBody>
          <a:bodyPr wrap="none" lIns="0" tIns="0" rIns="0" bIns="0" rtlCol="0" anchor="t"/>
          <a:lstStyle/>
          <a:p>
            <a:pPr marL="0" indent="0" algn="l">
              <a:lnSpc>
                <a:spcPts val="2250"/>
              </a:lnSpc>
              <a:buNone/>
            </a:pPr>
            <a:r>
              <a:rPr lang="en-US" sz="1400" dirty="0">
                <a:solidFill>
                  <a:srgbClr val="384653"/>
                </a:solidFill>
                <a:latin typeface="Montserrat" pitchFamily="34" charset="0"/>
                <a:ea typeface="Montserrat" pitchFamily="34" charset="-122"/>
                <a:cs typeface="Montserrat" pitchFamily="34" charset="-120"/>
              </a:rPr>
              <a:t>Part A of Form No. 3CD requires factual details about the assessee, including:</a:t>
            </a:r>
            <a:endParaRPr lang="en-US" sz="1400" dirty="0"/>
          </a:p>
        </p:txBody>
      </p:sp>
      <p:pic>
        <p:nvPicPr>
          <p:cNvPr id="4" name="Image 0" descr="preencoded.png"/>
          <p:cNvPicPr>
            <a:picLocks noChangeAspect="1"/>
          </p:cNvPicPr>
          <p:nvPr/>
        </p:nvPicPr>
        <p:blipFill>
          <a:blip r:embed="rId3"/>
          <a:stretch>
            <a:fillRect/>
          </a:stretch>
        </p:blipFill>
        <p:spPr>
          <a:xfrm>
            <a:off x="722828" y="1946672"/>
            <a:ext cx="6592372" cy="722828"/>
          </a:xfrm>
          <a:prstGeom prst="rect">
            <a:avLst/>
          </a:prstGeom>
        </p:spPr>
      </p:pic>
      <p:sp>
        <p:nvSpPr>
          <p:cNvPr id="5" name="Text 2"/>
          <p:cNvSpPr/>
          <p:nvPr/>
        </p:nvSpPr>
        <p:spPr>
          <a:xfrm>
            <a:off x="903446" y="2850118"/>
            <a:ext cx="2377678" cy="297180"/>
          </a:xfrm>
          <a:prstGeom prst="rect">
            <a:avLst/>
          </a:prstGeom>
          <a:noFill/>
          <a:ln/>
        </p:spPr>
        <p:txBody>
          <a:bodyPr wrap="none" lIns="0" tIns="0" rIns="0" bIns="0" rtlCol="0" anchor="t"/>
          <a:lstStyle/>
          <a:p>
            <a:pPr marL="0" indent="0" algn="l">
              <a:lnSpc>
                <a:spcPts val="2300"/>
              </a:lnSpc>
              <a:buNone/>
            </a:pPr>
            <a:r>
              <a:rPr lang="en-US" sz="1850" b="1" dirty="0">
                <a:solidFill>
                  <a:srgbClr val="384653"/>
                </a:solidFill>
                <a:latin typeface="Barlow Bold" pitchFamily="34" charset="0"/>
                <a:ea typeface="Barlow Bold" pitchFamily="34" charset="-122"/>
                <a:cs typeface="Barlow Bold" pitchFamily="34" charset="-120"/>
              </a:rPr>
              <a:t>Basic Information</a:t>
            </a:r>
            <a:endParaRPr lang="en-US" sz="1850" dirty="0"/>
          </a:p>
        </p:txBody>
      </p:sp>
      <p:sp>
        <p:nvSpPr>
          <p:cNvPr id="6" name="Text 3"/>
          <p:cNvSpPr/>
          <p:nvPr/>
        </p:nvSpPr>
        <p:spPr>
          <a:xfrm>
            <a:off x="903446" y="3255645"/>
            <a:ext cx="6231136" cy="867251"/>
          </a:xfrm>
          <a:prstGeom prst="rect">
            <a:avLst/>
          </a:prstGeom>
          <a:noFill/>
          <a:ln/>
        </p:spPr>
        <p:txBody>
          <a:bodyPr wrap="square" lIns="0" tIns="0" rIns="0" bIns="0" rtlCol="0" anchor="t"/>
          <a:lstStyle/>
          <a:p>
            <a:pPr marL="0" indent="0" algn="l">
              <a:lnSpc>
                <a:spcPts val="2250"/>
              </a:lnSpc>
              <a:buNone/>
            </a:pPr>
            <a:r>
              <a:rPr lang="en-US" sz="1400" dirty="0">
                <a:solidFill>
                  <a:srgbClr val="384653"/>
                </a:solidFill>
                <a:latin typeface="Montserrat" pitchFamily="34" charset="0"/>
                <a:ea typeface="Montserrat" pitchFamily="34" charset="-122"/>
                <a:cs typeface="Montserrat" pitchFamily="34" charset="-120"/>
              </a:rPr>
              <a:t>Name of assessee (as in PAN, with trade name if different), address (as communicated to Income-tax Department), and Permanent Account Number or Aadhaar Number.</a:t>
            </a:r>
            <a:endParaRPr lang="en-US" sz="1400" dirty="0"/>
          </a:p>
        </p:txBody>
      </p:sp>
      <p:pic>
        <p:nvPicPr>
          <p:cNvPr id="7" name="Image 1" descr="preencoded.png"/>
          <p:cNvPicPr>
            <a:picLocks noChangeAspect="1"/>
          </p:cNvPicPr>
          <p:nvPr/>
        </p:nvPicPr>
        <p:blipFill>
          <a:blip r:embed="rId4"/>
          <a:stretch>
            <a:fillRect/>
          </a:stretch>
        </p:blipFill>
        <p:spPr>
          <a:xfrm>
            <a:off x="7315200" y="1946672"/>
            <a:ext cx="6592372" cy="722828"/>
          </a:xfrm>
          <a:prstGeom prst="rect">
            <a:avLst/>
          </a:prstGeom>
        </p:spPr>
      </p:pic>
      <p:sp>
        <p:nvSpPr>
          <p:cNvPr id="8" name="Text 4"/>
          <p:cNvSpPr/>
          <p:nvPr/>
        </p:nvSpPr>
        <p:spPr>
          <a:xfrm>
            <a:off x="7495818" y="2850118"/>
            <a:ext cx="2377678" cy="297180"/>
          </a:xfrm>
          <a:prstGeom prst="rect">
            <a:avLst/>
          </a:prstGeom>
          <a:noFill/>
          <a:ln/>
        </p:spPr>
        <p:txBody>
          <a:bodyPr wrap="none" lIns="0" tIns="0" rIns="0" bIns="0" rtlCol="0" anchor="t"/>
          <a:lstStyle/>
          <a:p>
            <a:pPr marL="0" indent="0" algn="l">
              <a:lnSpc>
                <a:spcPts val="2300"/>
              </a:lnSpc>
              <a:buNone/>
            </a:pPr>
            <a:r>
              <a:rPr lang="en-US" sz="1850" b="1" dirty="0">
                <a:solidFill>
                  <a:srgbClr val="384653"/>
                </a:solidFill>
                <a:latin typeface="Barlow Bold" pitchFamily="34" charset="0"/>
                <a:ea typeface="Barlow Bold" pitchFamily="34" charset="-122"/>
                <a:cs typeface="Barlow Bold" pitchFamily="34" charset="-120"/>
              </a:rPr>
              <a:t>Tax Registration</a:t>
            </a:r>
            <a:endParaRPr lang="en-US" sz="1850" dirty="0"/>
          </a:p>
        </p:txBody>
      </p:sp>
      <p:sp>
        <p:nvSpPr>
          <p:cNvPr id="9" name="Text 5"/>
          <p:cNvSpPr/>
          <p:nvPr/>
        </p:nvSpPr>
        <p:spPr>
          <a:xfrm>
            <a:off x="7495818" y="3255645"/>
            <a:ext cx="6231136" cy="867251"/>
          </a:xfrm>
          <a:prstGeom prst="rect">
            <a:avLst/>
          </a:prstGeom>
          <a:noFill/>
          <a:ln/>
        </p:spPr>
        <p:txBody>
          <a:bodyPr wrap="square" lIns="0" tIns="0" rIns="0" bIns="0" rtlCol="0" anchor="t"/>
          <a:lstStyle/>
          <a:p>
            <a:pPr marL="0" indent="0" algn="l">
              <a:lnSpc>
                <a:spcPts val="2250"/>
              </a:lnSpc>
              <a:buNone/>
            </a:pPr>
            <a:r>
              <a:rPr lang="en-US" sz="1400" dirty="0">
                <a:solidFill>
                  <a:srgbClr val="384653"/>
                </a:solidFill>
                <a:latin typeface="Montserrat" pitchFamily="34" charset="0"/>
                <a:ea typeface="Montserrat" pitchFamily="34" charset="-122"/>
                <a:cs typeface="Montserrat" pitchFamily="34" charset="-120"/>
              </a:rPr>
              <a:t>Whether liable to pay indirect taxes (excise duty, service tax, sales tax, GST, customs duty, etc.) and registration/identification numbers for each applicable tax.</a:t>
            </a:r>
            <a:endParaRPr lang="en-US" sz="1400" dirty="0"/>
          </a:p>
        </p:txBody>
      </p:sp>
      <p:pic>
        <p:nvPicPr>
          <p:cNvPr id="10" name="Image 2" descr="preencoded.png"/>
          <p:cNvPicPr>
            <a:picLocks noChangeAspect="1"/>
          </p:cNvPicPr>
          <p:nvPr/>
        </p:nvPicPr>
        <p:blipFill>
          <a:blip r:embed="rId5"/>
          <a:stretch>
            <a:fillRect/>
          </a:stretch>
        </p:blipFill>
        <p:spPr>
          <a:xfrm>
            <a:off x="722828" y="4303514"/>
            <a:ext cx="6592372" cy="722828"/>
          </a:xfrm>
          <a:prstGeom prst="rect">
            <a:avLst/>
          </a:prstGeom>
        </p:spPr>
      </p:pic>
      <p:sp>
        <p:nvSpPr>
          <p:cNvPr id="11" name="Text 6"/>
          <p:cNvSpPr/>
          <p:nvPr/>
        </p:nvSpPr>
        <p:spPr>
          <a:xfrm>
            <a:off x="903446" y="5206960"/>
            <a:ext cx="2377678" cy="297180"/>
          </a:xfrm>
          <a:prstGeom prst="rect">
            <a:avLst/>
          </a:prstGeom>
          <a:noFill/>
          <a:ln/>
        </p:spPr>
        <p:txBody>
          <a:bodyPr wrap="none" lIns="0" tIns="0" rIns="0" bIns="0" rtlCol="0" anchor="t"/>
          <a:lstStyle/>
          <a:p>
            <a:pPr marL="0" indent="0" algn="l">
              <a:lnSpc>
                <a:spcPts val="2300"/>
              </a:lnSpc>
              <a:buNone/>
            </a:pPr>
            <a:r>
              <a:rPr lang="en-US" sz="1850" b="1" dirty="0">
                <a:solidFill>
                  <a:srgbClr val="384653"/>
                </a:solidFill>
                <a:latin typeface="Barlow Bold" pitchFamily="34" charset="0"/>
                <a:ea typeface="Barlow Bold" pitchFamily="34" charset="-122"/>
                <a:cs typeface="Barlow Bold" pitchFamily="34" charset="-120"/>
              </a:rPr>
              <a:t>Status and Period</a:t>
            </a:r>
            <a:endParaRPr lang="en-US" sz="1850" dirty="0"/>
          </a:p>
        </p:txBody>
      </p:sp>
      <p:sp>
        <p:nvSpPr>
          <p:cNvPr id="12" name="Text 7"/>
          <p:cNvSpPr/>
          <p:nvPr/>
        </p:nvSpPr>
        <p:spPr>
          <a:xfrm>
            <a:off x="903446" y="5612487"/>
            <a:ext cx="6231136" cy="578168"/>
          </a:xfrm>
          <a:prstGeom prst="rect">
            <a:avLst/>
          </a:prstGeom>
          <a:noFill/>
          <a:ln/>
        </p:spPr>
        <p:txBody>
          <a:bodyPr wrap="square" lIns="0" tIns="0" rIns="0" bIns="0" rtlCol="0" anchor="t"/>
          <a:lstStyle/>
          <a:p>
            <a:pPr marL="0" indent="0" algn="l">
              <a:lnSpc>
                <a:spcPts val="2250"/>
              </a:lnSpc>
              <a:buNone/>
            </a:pPr>
            <a:r>
              <a:rPr lang="en-US" sz="1400" dirty="0">
                <a:solidFill>
                  <a:srgbClr val="384653"/>
                </a:solidFill>
                <a:latin typeface="Montserrat" pitchFamily="34" charset="0"/>
                <a:ea typeface="Montserrat" pitchFamily="34" charset="-122"/>
                <a:cs typeface="Montserrat" pitchFamily="34" charset="-120"/>
              </a:rPr>
              <a:t>Status of assessee (individual, HUF, company, firm, AOP, BOI, local authority, etc.), previous year period, and relevant assessment year.</a:t>
            </a:r>
            <a:endParaRPr lang="en-US" sz="1400" dirty="0"/>
          </a:p>
        </p:txBody>
      </p:sp>
      <p:pic>
        <p:nvPicPr>
          <p:cNvPr id="13" name="Image 3" descr="preencoded.png"/>
          <p:cNvPicPr>
            <a:picLocks noChangeAspect="1"/>
          </p:cNvPicPr>
          <p:nvPr/>
        </p:nvPicPr>
        <p:blipFill>
          <a:blip r:embed="rId6"/>
          <a:stretch>
            <a:fillRect/>
          </a:stretch>
        </p:blipFill>
        <p:spPr>
          <a:xfrm>
            <a:off x="7315200" y="4303514"/>
            <a:ext cx="6592372" cy="722828"/>
          </a:xfrm>
          <a:prstGeom prst="rect">
            <a:avLst/>
          </a:prstGeom>
        </p:spPr>
      </p:pic>
      <p:sp>
        <p:nvSpPr>
          <p:cNvPr id="14" name="Text 8"/>
          <p:cNvSpPr/>
          <p:nvPr/>
        </p:nvSpPr>
        <p:spPr>
          <a:xfrm>
            <a:off x="7495818" y="5206960"/>
            <a:ext cx="2377678" cy="297180"/>
          </a:xfrm>
          <a:prstGeom prst="rect">
            <a:avLst/>
          </a:prstGeom>
          <a:noFill/>
          <a:ln/>
        </p:spPr>
        <p:txBody>
          <a:bodyPr wrap="none" lIns="0" tIns="0" rIns="0" bIns="0" rtlCol="0" anchor="t"/>
          <a:lstStyle/>
          <a:p>
            <a:pPr marL="0" indent="0" algn="l">
              <a:lnSpc>
                <a:spcPts val="2300"/>
              </a:lnSpc>
              <a:buNone/>
            </a:pPr>
            <a:r>
              <a:rPr lang="en-US" sz="1850" b="1" dirty="0">
                <a:solidFill>
                  <a:srgbClr val="384653"/>
                </a:solidFill>
                <a:latin typeface="Barlow Bold" pitchFamily="34" charset="0"/>
                <a:ea typeface="Barlow Bold" pitchFamily="34" charset="-122"/>
                <a:cs typeface="Barlow Bold" pitchFamily="34" charset="-120"/>
              </a:rPr>
              <a:t>Audit Clause</a:t>
            </a:r>
            <a:endParaRPr lang="en-US" sz="1850" dirty="0"/>
          </a:p>
        </p:txBody>
      </p:sp>
      <p:sp>
        <p:nvSpPr>
          <p:cNvPr id="15" name="Text 9"/>
          <p:cNvSpPr/>
          <p:nvPr/>
        </p:nvSpPr>
        <p:spPr>
          <a:xfrm>
            <a:off x="7495818" y="5612487"/>
            <a:ext cx="6231136" cy="1156335"/>
          </a:xfrm>
          <a:prstGeom prst="rect">
            <a:avLst/>
          </a:prstGeom>
          <a:noFill/>
          <a:ln/>
        </p:spPr>
        <p:txBody>
          <a:bodyPr wrap="square" lIns="0" tIns="0" rIns="0" bIns="0" rtlCol="0" anchor="t"/>
          <a:lstStyle/>
          <a:p>
            <a:pPr marL="0" indent="0" algn="l">
              <a:lnSpc>
                <a:spcPts val="2250"/>
              </a:lnSpc>
              <a:buNone/>
            </a:pPr>
            <a:r>
              <a:rPr lang="en-US" sz="1400" dirty="0">
                <a:solidFill>
                  <a:srgbClr val="384653"/>
                </a:solidFill>
                <a:latin typeface="Montserrat" pitchFamily="34" charset="0"/>
                <a:ea typeface="Montserrat" pitchFamily="34" charset="-122"/>
                <a:cs typeface="Montserrat" pitchFamily="34" charset="-120"/>
              </a:rPr>
              <a:t>Relevant clause of section 44AB under which audit is conducted (a, b, c, d, or e) and whether the assessee has opted for taxation under special tax regimes (sections 115BA/115BAA/115BAB/115BAC/115BAD/115BAE).</a:t>
            </a:r>
            <a:endParaRPr lang="en-US" sz="1400" dirty="0"/>
          </a:p>
        </p:txBody>
      </p:sp>
      <p:sp>
        <p:nvSpPr>
          <p:cNvPr id="16" name="Text 10"/>
          <p:cNvSpPr/>
          <p:nvPr/>
        </p:nvSpPr>
        <p:spPr>
          <a:xfrm>
            <a:off x="722828" y="7152680"/>
            <a:ext cx="13184743" cy="578168"/>
          </a:xfrm>
          <a:prstGeom prst="rect">
            <a:avLst/>
          </a:prstGeom>
          <a:noFill/>
          <a:ln/>
        </p:spPr>
        <p:txBody>
          <a:bodyPr wrap="square" lIns="0" tIns="0" rIns="0" bIns="0" rtlCol="0" anchor="t"/>
          <a:lstStyle/>
          <a:p>
            <a:pPr marL="0" indent="0" algn="l">
              <a:lnSpc>
                <a:spcPts val="2250"/>
              </a:lnSpc>
              <a:buNone/>
            </a:pPr>
            <a:r>
              <a:rPr lang="en-US" sz="1400" dirty="0">
                <a:solidFill>
                  <a:srgbClr val="384653"/>
                </a:solidFill>
                <a:latin typeface="Montserrat" pitchFamily="34" charset="0"/>
                <a:ea typeface="Montserrat" pitchFamily="34" charset="-122"/>
                <a:cs typeface="Montserrat" pitchFamily="34" charset="-120"/>
              </a:rPr>
              <a:t>The tax auditor should verify these details from available income tax records or the assessee's profile on the Income Tax portal, noting any differences as observations in the audit report.</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FB48A-1CFD-732D-8669-27B525FEDD74}"/>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51154887-F3CB-67A0-BCA4-4D988C20D09D}"/>
              </a:ext>
            </a:extLst>
          </p:cNvPr>
          <p:cNvPicPr>
            <a:picLocks noChangeAspect="1"/>
          </p:cNvPicPr>
          <p:nvPr/>
        </p:nvPicPr>
        <p:blipFill>
          <a:blip r:embed="rId3"/>
          <a:stretch>
            <a:fillRect/>
          </a:stretch>
        </p:blipFill>
        <p:spPr>
          <a:xfrm>
            <a:off x="8869680" y="0"/>
            <a:ext cx="5760720" cy="8229600"/>
          </a:xfrm>
          <a:prstGeom prst="rect">
            <a:avLst/>
          </a:prstGeom>
        </p:spPr>
      </p:pic>
      <p:sp>
        <p:nvSpPr>
          <p:cNvPr id="3" name="Text 0">
            <a:extLst>
              <a:ext uri="{FF2B5EF4-FFF2-40B4-BE49-F238E27FC236}">
                <a16:creationId xmlns:a16="http://schemas.microsoft.com/office/drawing/2014/main" id="{4A962B6C-CD4B-8260-A7E8-BE1058DDCF45}"/>
              </a:ext>
            </a:extLst>
          </p:cNvPr>
          <p:cNvSpPr/>
          <p:nvPr/>
        </p:nvSpPr>
        <p:spPr>
          <a:xfrm>
            <a:off x="758309" y="2590919"/>
            <a:ext cx="7627382" cy="1247061"/>
          </a:xfrm>
          <a:prstGeom prst="rect">
            <a:avLst/>
          </a:prstGeom>
          <a:noFill/>
          <a:ln/>
        </p:spPr>
        <p:txBody>
          <a:bodyPr wrap="squar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Understanding Tax Audit Reports: Forms and Procedures</a:t>
            </a:r>
            <a:endParaRPr lang="en-US" sz="3900" dirty="0"/>
          </a:p>
        </p:txBody>
      </p:sp>
      <p:sp>
        <p:nvSpPr>
          <p:cNvPr id="4" name="Text 1">
            <a:extLst>
              <a:ext uri="{FF2B5EF4-FFF2-40B4-BE49-F238E27FC236}">
                <a16:creationId xmlns:a16="http://schemas.microsoft.com/office/drawing/2014/main" id="{407DF353-8EB7-5897-A54F-C12432FAB98F}"/>
              </a:ext>
            </a:extLst>
          </p:cNvPr>
          <p:cNvSpPr/>
          <p:nvPr/>
        </p:nvSpPr>
        <p:spPr>
          <a:xfrm>
            <a:off x="758309" y="4122301"/>
            <a:ext cx="7627382" cy="1516261"/>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Tax audit reports are essential documents that must be issued by tax auditors in specific formats as prescribed by the Income Tax authorities. This presentation explores the various forms, procedures, and requirements related to tax audit reports under Section 44AB of the Income-tax Act, 1961, providing comprehensive guidance for tax professionals and assessees alike.</a:t>
            </a:r>
            <a:endParaRPr lang="en-US" sz="1450" dirty="0"/>
          </a:p>
        </p:txBody>
      </p:sp>
    </p:spTree>
    <p:extLst>
      <p:ext uri="{BB962C8B-B14F-4D97-AF65-F5344CB8AC3E}">
        <p14:creationId xmlns:p14="http://schemas.microsoft.com/office/powerpoint/2010/main" val="3790006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040368"/>
          </a:xfrm>
          <a:prstGeom prst="rect">
            <a:avLst/>
          </a:prstGeom>
        </p:spPr>
        <p:txBody>
          <a:bodyPr vert="horz" wrap="square" lIns="0" tIns="371938" rIns="0" bIns="0" rtlCol="0">
            <a:spAutoFit/>
          </a:bodyPr>
          <a:lstStyle/>
          <a:p>
            <a:pPr marL="399288">
              <a:spcBef>
                <a:spcPts val="120"/>
              </a:spcBef>
            </a:pPr>
            <a:r>
              <a:rPr u="none" spc="-60" dirty="0"/>
              <a:t>PART </a:t>
            </a:r>
            <a:r>
              <a:rPr u="none" dirty="0"/>
              <a:t>A</a:t>
            </a:r>
            <a:r>
              <a:rPr u="none" spc="-42" dirty="0"/>
              <a:t> </a:t>
            </a:r>
            <a:r>
              <a:rPr u="none" dirty="0"/>
              <a:t>-</a:t>
            </a:r>
            <a:r>
              <a:rPr u="none" spc="-54" dirty="0"/>
              <a:t> </a:t>
            </a:r>
            <a:r>
              <a:rPr u="none" dirty="0"/>
              <a:t>Clause</a:t>
            </a:r>
            <a:r>
              <a:rPr u="none" spc="-66" dirty="0"/>
              <a:t> </a:t>
            </a:r>
            <a:r>
              <a:rPr u="none" dirty="0"/>
              <a:t>no.</a:t>
            </a:r>
            <a:r>
              <a:rPr u="none" spc="-30" dirty="0"/>
              <a:t> </a:t>
            </a:r>
            <a:r>
              <a:rPr u="none" dirty="0"/>
              <a:t>1,</a:t>
            </a:r>
            <a:r>
              <a:rPr u="none" spc="-48" dirty="0"/>
              <a:t> </a:t>
            </a:r>
            <a:r>
              <a:rPr u="none" dirty="0"/>
              <a:t>2,</a:t>
            </a:r>
            <a:r>
              <a:rPr u="none" spc="-54" dirty="0"/>
              <a:t> </a:t>
            </a:r>
            <a:r>
              <a:rPr u="none" spc="-60" dirty="0"/>
              <a:t>3</a:t>
            </a:r>
          </a:p>
        </p:txBody>
      </p:sp>
      <p:sp>
        <p:nvSpPr>
          <p:cNvPr id="3" name="object 3"/>
          <p:cNvSpPr txBox="1"/>
          <p:nvPr/>
        </p:nvSpPr>
        <p:spPr>
          <a:xfrm>
            <a:off x="2104247" y="1981508"/>
            <a:ext cx="10417302" cy="4196020"/>
          </a:xfrm>
          <a:prstGeom prst="rect">
            <a:avLst/>
          </a:prstGeom>
        </p:spPr>
        <p:txBody>
          <a:bodyPr vert="horz" wrap="square" lIns="0" tIns="15240" rIns="0" bIns="0" rtlCol="0">
            <a:spAutoFit/>
          </a:bodyPr>
          <a:lstStyle/>
          <a:p>
            <a:pPr marL="16764" algn="just">
              <a:spcBef>
                <a:spcPts val="120"/>
              </a:spcBef>
            </a:pPr>
            <a:r>
              <a:rPr sz="2160" b="1" dirty="0">
                <a:latin typeface="Calibri"/>
                <a:cs typeface="Calibri"/>
              </a:rPr>
              <a:t>Clause</a:t>
            </a:r>
            <a:r>
              <a:rPr sz="2160" b="1" spc="-30" dirty="0">
                <a:latin typeface="Calibri"/>
                <a:cs typeface="Calibri"/>
              </a:rPr>
              <a:t> </a:t>
            </a:r>
            <a:r>
              <a:rPr sz="2160" b="1" dirty="0">
                <a:latin typeface="Calibri"/>
                <a:cs typeface="Calibri"/>
              </a:rPr>
              <a:t>No.</a:t>
            </a:r>
            <a:r>
              <a:rPr sz="2160" b="1" spc="-18" dirty="0">
                <a:latin typeface="Calibri"/>
                <a:cs typeface="Calibri"/>
              </a:rPr>
              <a:t> </a:t>
            </a:r>
            <a:r>
              <a:rPr sz="2160" b="1" spc="-60" dirty="0">
                <a:latin typeface="Calibri"/>
                <a:cs typeface="Calibri"/>
              </a:rPr>
              <a:t>1</a:t>
            </a:r>
            <a:endParaRPr sz="2160">
              <a:latin typeface="Calibri"/>
              <a:cs typeface="Calibri"/>
            </a:endParaRPr>
          </a:p>
          <a:p>
            <a:pPr marL="16002" marR="6858" indent="762" algn="just"/>
            <a:r>
              <a:rPr sz="2160" dirty="0">
                <a:latin typeface="Calibri"/>
                <a:cs typeface="Calibri"/>
              </a:rPr>
              <a:t>Name</a:t>
            </a:r>
            <a:r>
              <a:rPr sz="2160" spc="48" dirty="0">
                <a:latin typeface="Calibri"/>
                <a:cs typeface="Calibri"/>
              </a:rPr>
              <a:t> </a:t>
            </a:r>
            <a:r>
              <a:rPr sz="2160" dirty="0">
                <a:latin typeface="Calibri"/>
                <a:cs typeface="Calibri"/>
              </a:rPr>
              <a:t>of</a:t>
            </a:r>
            <a:r>
              <a:rPr sz="2160" spc="48" dirty="0">
                <a:latin typeface="Calibri"/>
                <a:cs typeface="Calibri"/>
              </a:rPr>
              <a:t> </a:t>
            </a:r>
            <a:r>
              <a:rPr sz="2160" dirty="0">
                <a:latin typeface="Calibri"/>
                <a:cs typeface="Calibri"/>
              </a:rPr>
              <a:t>the</a:t>
            </a:r>
            <a:r>
              <a:rPr sz="2160" spc="60" dirty="0">
                <a:latin typeface="Calibri"/>
                <a:cs typeface="Calibri"/>
              </a:rPr>
              <a:t> </a:t>
            </a:r>
            <a:r>
              <a:rPr sz="2160" dirty="0">
                <a:latin typeface="Calibri"/>
                <a:cs typeface="Calibri"/>
              </a:rPr>
              <a:t>assessee</a:t>
            </a:r>
            <a:r>
              <a:rPr sz="2160" spc="48" dirty="0">
                <a:latin typeface="Calibri"/>
                <a:cs typeface="Calibri"/>
              </a:rPr>
              <a:t> </a:t>
            </a:r>
            <a:r>
              <a:rPr sz="2160" dirty="0">
                <a:latin typeface="Calibri"/>
                <a:cs typeface="Calibri"/>
              </a:rPr>
              <a:t>(year</a:t>
            </a:r>
            <a:r>
              <a:rPr sz="2160" spc="48" dirty="0">
                <a:latin typeface="Calibri"/>
                <a:cs typeface="Calibri"/>
              </a:rPr>
              <a:t> </a:t>
            </a:r>
            <a:r>
              <a:rPr sz="2160" dirty="0">
                <a:latin typeface="Calibri"/>
                <a:cs typeface="Calibri"/>
              </a:rPr>
              <a:t>ending</a:t>
            </a:r>
            <a:r>
              <a:rPr sz="2160" spc="48" dirty="0">
                <a:latin typeface="Calibri"/>
                <a:cs typeface="Calibri"/>
              </a:rPr>
              <a:t> </a:t>
            </a:r>
            <a:r>
              <a:rPr sz="2160" dirty="0">
                <a:latin typeface="Calibri"/>
                <a:cs typeface="Calibri"/>
              </a:rPr>
              <a:t>date)</a:t>
            </a:r>
            <a:r>
              <a:rPr sz="2160" spc="54" dirty="0">
                <a:latin typeface="Calibri"/>
                <a:cs typeface="Calibri"/>
              </a:rPr>
              <a:t> </a:t>
            </a:r>
            <a:r>
              <a:rPr sz="2160" dirty="0">
                <a:latin typeface="Calibri"/>
                <a:cs typeface="Calibri"/>
              </a:rPr>
              <a:t>whose</a:t>
            </a:r>
            <a:r>
              <a:rPr sz="2160" spc="54" dirty="0">
                <a:latin typeface="Calibri"/>
                <a:cs typeface="Calibri"/>
              </a:rPr>
              <a:t> </a:t>
            </a:r>
            <a:r>
              <a:rPr sz="2160" dirty="0">
                <a:latin typeface="Calibri"/>
                <a:cs typeface="Calibri"/>
              </a:rPr>
              <a:t>accounts</a:t>
            </a:r>
            <a:r>
              <a:rPr sz="2160" spc="48" dirty="0">
                <a:latin typeface="Calibri"/>
                <a:cs typeface="Calibri"/>
              </a:rPr>
              <a:t> </a:t>
            </a:r>
            <a:r>
              <a:rPr sz="2160" dirty="0">
                <a:latin typeface="Calibri"/>
                <a:cs typeface="Calibri"/>
              </a:rPr>
              <a:t>are</a:t>
            </a:r>
            <a:r>
              <a:rPr sz="2160" spc="48" dirty="0">
                <a:latin typeface="Calibri"/>
                <a:cs typeface="Calibri"/>
              </a:rPr>
              <a:t> </a:t>
            </a:r>
            <a:r>
              <a:rPr sz="2160" dirty="0">
                <a:latin typeface="Calibri"/>
                <a:cs typeface="Calibri"/>
              </a:rPr>
              <a:t>being</a:t>
            </a:r>
            <a:r>
              <a:rPr sz="2160" spc="54" dirty="0">
                <a:latin typeface="Calibri"/>
                <a:cs typeface="Calibri"/>
              </a:rPr>
              <a:t> </a:t>
            </a:r>
            <a:r>
              <a:rPr sz="2160" dirty="0">
                <a:latin typeface="Calibri"/>
                <a:cs typeface="Calibri"/>
              </a:rPr>
              <a:t>audited</a:t>
            </a:r>
            <a:r>
              <a:rPr sz="2160" spc="48" dirty="0">
                <a:latin typeface="Calibri"/>
                <a:cs typeface="Calibri"/>
              </a:rPr>
              <a:t> </a:t>
            </a:r>
            <a:r>
              <a:rPr sz="2160" dirty="0">
                <a:latin typeface="Calibri"/>
                <a:cs typeface="Calibri"/>
              </a:rPr>
              <a:t>u/s</a:t>
            </a:r>
            <a:r>
              <a:rPr sz="2160" spc="54" dirty="0">
                <a:latin typeface="Calibri"/>
                <a:cs typeface="Calibri"/>
              </a:rPr>
              <a:t> </a:t>
            </a:r>
            <a:r>
              <a:rPr sz="2160" dirty="0">
                <a:latin typeface="Calibri"/>
                <a:cs typeface="Calibri"/>
              </a:rPr>
              <a:t>44AB</a:t>
            </a:r>
            <a:r>
              <a:rPr sz="2160" spc="54" dirty="0">
                <a:latin typeface="Calibri"/>
                <a:cs typeface="Calibri"/>
              </a:rPr>
              <a:t> </a:t>
            </a:r>
            <a:r>
              <a:rPr sz="2160" dirty="0">
                <a:latin typeface="Calibri"/>
                <a:cs typeface="Calibri"/>
              </a:rPr>
              <a:t>of</a:t>
            </a:r>
            <a:r>
              <a:rPr sz="2160" spc="48" dirty="0">
                <a:latin typeface="Calibri"/>
                <a:cs typeface="Calibri"/>
              </a:rPr>
              <a:t> </a:t>
            </a:r>
            <a:r>
              <a:rPr sz="2160" spc="-30" dirty="0">
                <a:latin typeface="Calibri"/>
                <a:cs typeface="Calibri"/>
              </a:rPr>
              <a:t>the </a:t>
            </a:r>
            <a:r>
              <a:rPr sz="2160" dirty="0">
                <a:latin typeface="Calibri"/>
                <a:cs typeface="Calibri"/>
              </a:rPr>
              <a:t>Income</a:t>
            </a:r>
            <a:r>
              <a:rPr sz="2160" spc="-48" dirty="0">
                <a:latin typeface="Calibri"/>
                <a:cs typeface="Calibri"/>
              </a:rPr>
              <a:t> </a:t>
            </a:r>
            <a:r>
              <a:rPr sz="2160" dirty="0">
                <a:latin typeface="Calibri"/>
                <a:cs typeface="Calibri"/>
              </a:rPr>
              <a:t>tax</a:t>
            </a:r>
            <a:r>
              <a:rPr sz="2160" spc="-48" dirty="0">
                <a:latin typeface="Calibri"/>
                <a:cs typeface="Calibri"/>
              </a:rPr>
              <a:t> </a:t>
            </a:r>
            <a:r>
              <a:rPr sz="2160" dirty="0">
                <a:latin typeface="Calibri"/>
                <a:cs typeface="Calibri"/>
              </a:rPr>
              <a:t>Act,</a:t>
            </a:r>
            <a:r>
              <a:rPr sz="2160" spc="-48" dirty="0">
                <a:latin typeface="Calibri"/>
                <a:cs typeface="Calibri"/>
              </a:rPr>
              <a:t> </a:t>
            </a:r>
            <a:r>
              <a:rPr sz="2160" dirty="0">
                <a:latin typeface="Calibri"/>
                <a:cs typeface="Calibri"/>
              </a:rPr>
              <a:t>1961,</a:t>
            </a:r>
            <a:r>
              <a:rPr sz="2160" spc="-48" dirty="0">
                <a:latin typeface="Calibri"/>
                <a:cs typeface="Calibri"/>
              </a:rPr>
              <a:t> </a:t>
            </a:r>
            <a:r>
              <a:rPr sz="2160" dirty="0">
                <a:latin typeface="Calibri"/>
                <a:cs typeface="Calibri"/>
              </a:rPr>
              <a:t>should</a:t>
            </a:r>
            <a:r>
              <a:rPr sz="2160" spc="-30" dirty="0">
                <a:latin typeface="Calibri"/>
                <a:cs typeface="Calibri"/>
              </a:rPr>
              <a:t> </a:t>
            </a:r>
            <a:r>
              <a:rPr sz="2160" dirty="0">
                <a:latin typeface="Calibri"/>
                <a:cs typeface="Calibri"/>
              </a:rPr>
              <a:t>be</a:t>
            </a:r>
            <a:r>
              <a:rPr sz="2160" spc="-48" dirty="0">
                <a:latin typeface="Calibri"/>
                <a:cs typeface="Calibri"/>
              </a:rPr>
              <a:t> </a:t>
            </a:r>
            <a:r>
              <a:rPr sz="2160" spc="-12" dirty="0">
                <a:latin typeface="Calibri"/>
                <a:cs typeface="Calibri"/>
              </a:rPr>
              <a:t>furnished.</a:t>
            </a:r>
            <a:endParaRPr sz="2160">
              <a:latin typeface="Calibri"/>
              <a:cs typeface="Calibri"/>
            </a:endParaRPr>
          </a:p>
          <a:p>
            <a:pPr marL="16002" algn="just">
              <a:spcBef>
                <a:spcPts val="1152"/>
              </a:spcBef>
            </a:pPr>
            <a:r>
              <a:rPr sz="2160" b="1" dirty="0">
                <a:latin typeface="Calibri"/>
                <a:cs typeface="Calibri"/>
              </a:rPr>
              <a:t>Clause</a:t>
            </a:r>
            <a:r>
              <a:rPr sz="2160" b="1" spc="-24" dirty="0">
                <a:latin typeface="Calibri"/>
                <a:cs typeface="Calibri"/>
              </a:rPr>
              <a:t> </a:t>
            </a:r>
            <a:r>
              <a:rPr sz="2160" b="1" dirty="0">
                <a:latin typeface="Calibri"/>
                <a:cs typeface="Calibri"/>
              </a:rPr>
              <a:t>no.</a:t>
            </a:r>
            <a:r>
              <a:rPr sz="2160" b="1" spc="-30" dirty="0">
                <a:latin typeface="Calibri"/>
                <a:cs typeface="Calibri"/>
              </a:rPr>
              <a:t> </a:t>
            </a:r>
            <a:r>
              <a:rPr sz="2160" b="1" spc="-60" dirty="0">
                <a:latin typeface="Calibri"/>
                <a:cs typeface="Calibri"/>
              </a:rPr>
              <a:t>2</a:t>
            </a:r>
            <a:endParaRPr sz="2160">
              <a:latin typeface="Calibri"/>
              <a:cs typeface="Calibri"/>
            </a:endParaRPr>
          </a:p>
          <a:p>
            <a:pPr marL="16002" marR="6096" algn="just"/>
            <a:r>
              <a:rPr sz="2160" dirty="0">
                <a:latin typeface="Calibri"/>
                <a:cs typeface="Calibri"/>
              </a:rPr>
              <a:t>Address</a:t>
            </a:r>
            <a:r>
              <a:rPr sz="2160" spc="150" dirty="0">
                <a:latin typeface="Calibri"/>
                <a:cs typeface="Calibri"/>
              </a:rPr>
              <a:t> </a:t>
            </a:r>
            <a:r>
              <a:rPr sz="2160" dirty="0">
                <a:latin typeface="Calibri"/>
                <a:cs typeface="Calibri"/>
              </a:rPr>
              <a:t>to</a:t>
            </a:r>
            <a:r>
              <a:rPr sz="2160" spc="150" dirty="0">
                <a:latin typeface="Calibri"/>
                <a:cs typeface="Calibri"/>
              </a:rPr>
              <a:t> </a:t>
            </a:r>
            <a:r>
              <a:rPr sz="2160" dirty="0">
                <a:latin typeface="Calibri"/>
                <a:cs typeface="Calibri"/>
              </a:rPr>
              <a:t>be</a:t>
            </a:r>
            <a:r>
              <a:rPr sz="2160" spc="156" dirty="0">
                <a:latin typeface="Calibri"/>
                <a:cs typeface="Calibri"/>
              </a:rPr>
              <a:t> </a:t>
            </a:r>
            <a:r>
              <a:rPr sz="2160" dirty="0">
                <a:latin typeface="Calibri"/>
                <a:cs typeface="Calibri"/>
              </a:rPr>
              <a:t>mentioned</a:t>
            </a:r>
            <a:r>
              <a:rPr sz="2160" spc="156" dirty="0">
                <a:latin typeface="Calibri"/>
                <a:cs typeface="Calibri"/>
              </a:rPr>
              <a:t> </a:t>
            </a:r>
            <a:r>
              <a:rPr sz="2160" dirty="0">
                <a:latin typeface="Calibri"/>
                <a:cs typeface="Calibri"/>
              </a:rPr>
              <a:t>under</a:t>
            </a:r>
            <a:r>
              <a:rPr sz="2160" spc="144" dirty="0">
                <a:latin typeface="Calibri"/>
                <a:cs typeface="Calibri"/>
              </a:rPr>
              <a:t> </a:t>
            </a:r>
            <a:r>
              <a:rPr sz="2160" dirty="0">
                <a:latin typeface="Calibri"/>
                <a:cs typeface="Calibri"/>
              </a:rPr>
              <a:t>this</a:t>
            </a:r>
            <a:r>
              <a:rPr sz="2160" spc="168" dirty="0">
                <a:latin typeface="Calibri"/>
                <a:cs typeface="Calibri"/>
              </a:rPr>
              <a:t> </a:t>
            </a:r>
            <a:r>
              <a:rPr sz="2160" dirty="0">
                <a:latin typeface="Calibri"/>
                <a:cs typeface="Calibri"/>
              </a:rPr>
              <a:t>clause</a:t>
            </a:r>
            <a:r>
              <a:rPr sz="2160" spc="162" dirty="0">
                <a:latin typeface="Calibri"/>
                <a:cs typeface="Calibri"/>
              </a:rPr>
              <a:t> </a:t>
            </a:r>
            <a:r>
              <a:rPr sz="2160" dirty="0">
                <a:latin typeface="Calibri"/>
                <a:cs typeface="Calibri"/>
              </a:rPr>
              <a:t>should</a:t>
            </a:r>
            <a:r>
              <a:rPr sz="2160" spc="162" dirty="0">
                <a:latin typeface="Calibri"/>
                <a:cs typeface="Calibri"/>
              </a:rPr>
              <a:t> </a:t>
            </a:r>
            <a:r>
              <a:rPr sz="2160" dirty="0">
                <a:latin typeface="Calibri"/>
                <a:cs typeface="Calibri"/>
              </a:rPr>
              <a:t>be</a:t>
            </a:r>
            <a:r>
              <a:rPr sz="2160" spc="156" dirty="0">
                <a:latin typeface="Calibri"/>
                <a:cs typeface="Calibri"/>
              </a:rPr>
              <a:t> </a:t>
            </a:r>
            <a:r>
              <a:rPr sz="2160" dirty="0">
                <a:latin typeface="Calibri"/>
                <a:cs typeface="Calibri"/>
              </a:rPr>
              <a:t>same</a:t>
            </a:r>
            <a:r>
              <a:rPr sz="2160" spc="156" dirty="0">
                <a:latin typeface="Calibri"/>
                <a:cs typeface="Calibri"/>
              </a:rPr>
              <a:t> </a:t>
            </a:r>
            <a:r>
              <a:rPr sz="2160" dirty="0">
                <a:latin typeface="Calibri"/>
                <a:cs typeface="Calibri"/>
              </a:rPr>
              <a:t>as</a:t>
            </a:r>
            <a:r>
              <a:rPr sz="2160" spc="156" dirty="0">
                <a:latin typeface="Calibri"/>
                <a:cs typeface="Calibri"/>
              </a:rPr>
              <a:t> </a:t>
            </a:r>
            <a:r>
              <a:rPr sz="2160" dirty="0">
                <a:latin typeface="Calibri"/>
                <a:cs typeface="Calibri"/>
              </a:rPr>
              <a:t>has</a:t>
            </a:r>
            <a:r>
              <a:rPr sz="2160" spc="150" dirty="0">
                <a:latin typeface="Calibri"/>
                <a:cs typeface="Calibri"/>
              </a:rPr>
              <a:t> </a:t>
            </a:r>
            <a:r>
              <a:rPr sz="2160" dirty="0">
                <a:latin typeface="Calibri"/>
                <a:cs typeface="Calibri"/>
              </a:rPr>
              <a:t>been</a:t>
            </a:r>
            <a:r>
              <a:rPr sz="2160" spc="156" dirty="0">
                <a:latin typeface="Calibri"/>
                <a:cs typeface="Calibri"/>
              </a:rPr>
              <a:t> </a:t>
            </a:r>
            <a:r>
              <a:rPr sz="2160" dirty="0">
                <a:latin typeface="Calibri"/>
                <a:cs typeface="Calibri"/>
              </a:rPr>
              <a:t>communicated</a:t>
            </a:r>
            <a:r>
              <a:rPr sz="2160" spc="168" dirty="0">
                <a:latin typeface="Calibri"/>
                <a:cs typeface="Calibri"/>
              </a:rPr>
              <a:t> </a:t>
            </a:r>
            <a:r>
              <a:rPr sz="2160" spc="-30" dirty="0">
                <a:latin typeface="Calibri"/>
                <a:cs typeface="Calibri"/>
              </a:rPr>
              <a:t>by </a:t>
            </a:r>
            <a:r>
              <a:rPr sz="2160" dirty="0">
                <a:latin typeface="Calibri"/>
                <a:cs typeface="Calibri"/>
              </a:rPr>
              <a:t>the</a:t>
            </a:r>
            <a:r>
              <a:rPr sz="2160" spc="24" dirty="0">
                <a:latin typeface="Calibri"/>
                <a:cs typeface="Calibri"/>
              </a:rPr>
              <a:t> </a:t>
            </a:r>
            <a:r>
              <a:rPr sz="2160" dirty="0">
                <a:latin typeface="Calibri"/>
                <a:cs typeface="Calibri"/>
              </a:rPr>
              <a:t>assessee</a:t>
            </a:r>
            <a:r>
              <a:rPr sz="2160" spc="12" dirty="0">
                <a:latin typeface="Calibri"/>
                <a:cs typeface="Calibri"/>
              </a:rPr>
              <a:t> </a:t>
            </a:r>
            <a:r>
              <a:rPr sz="2160" dirty="0">
                <a:latin typeface="Calibri"/>
                <a:cs typeface="Calibri"/>
              </a:rPr>
              <a:t>to</a:t>
            </a:r>
            <a:r>
              <a:rPr sz="2160" spc="24" dirty="0">
                <a:latin typeface="Calibri"/>
                <a:cs typeface="Calibri"/>
              </a:rPr>
              <a:t> </a:t>
            </a:r>
            <a:r>
              <a:rPr sz="2160" dirty="0">
                <a:latin typeface="Calibri"/>
                <a:cs typeface="Calibri"/>
              </a:rPr>
              <a:t>the</a:t>
            </a:r>
            <a:r>
              <a:rPr sz="2160" spc="24" dirty="0">
                <a:latin typeface="Calibri"/>
                <a:cs typeface="Calibri"/>
              </a:rPr>
              <a:t> </a:t>
            </a:r>
            <a:r>
              <a:rPr sz="2160" dirty="0">
                <a:latin typeface="Calibri"/>
                <a:cs typeface="Calibri"/>
              </a:rPr>
              <a:t>Income</a:t>
            </a:r>
            <a:r>
              <a:rPr sz="2160" spc="30" dirty="0">
                <a:latin typeface="Calibri"/>
                <a:cs typeface="Calibri"/>
              </a:rPr>
              <a:t> </a:t>
            </a:r>
            <a:r>
              <a:rPr sz="2160" spc="-12" dirty="0">
                <a:latin typeface="Calibri"/>
                <a:cs typeface="Calibri"/>
              </a:rPr>
              <a:t>Tax</a:t>
            </a:r>
            <a:r>
              <a:rPr sz="2160" spc="18" dirty="0">
                <a:latin typeface="Calibri"/>
                <a:cs typeface="Calibri"/>
              </a:rPr>
              <a:t> </a:t>
            </a:r>
            <a:r>
              <a:rPr sz="2160" dirty="0">
                <a:latin typeface="Calibri"/>
                <a:cs typeface="Calibri"/>
              </a:rPr>
              <a:t>Department</a:t>
            </a:r>
            <a:r>
              <a:rPr sz="2160" spc="18" dirty="0">
                <a:latin typeface="Calibri"/>
                <a:cs typeface="Calibri"/>
              </a:rPr>
              <a:t> </a:t>
            </a:r>
            <a:r>
              <a:rPr sz="2160" dirty="0">
                <a:latin typeface="Calibri"/>
                <a:cs typeface="Calibri"/>
              </a:rPr>
              <a:t>for</a:t>
            </a:r>
            <a:r>
              <a:rPr sz="2160" spc="30" dirty="0">
                <a:latin typeface="Calibri"/>
                <a:cs typeface="Calibri"/>
              </a:rPr>
              <a:t> </a:t>
            </a:r>
            <a:r>
              <a:rPr sz="2160" dirty="0">
                <a:latin typeface="Calibri"/>
                <a:cs typeface="Calibri"/>
              </a:rPr>
              <a:t>assessment</a:t>
            </a:r>
            <a:r>
              <a:rPr sz="2160" spc="24" dirty="0">
                <a:latin typeface="Calibri"/>
                <a:cs typeface="Calibri"/>
              </a:rPr>
              <a:t> </a:t>
            </a:r>
            <a:r>
              <a:rPr sz="2160" dirty="0">
                <a:latin typeface="Calibri"/>
                <a:cs typeface="Calibri"/>
              </a:rPr>
              <a:t>purpose</a:t>
            </a:r>
            <a:r>
              <a:rPr sz="2160" spc="30" dirty="0">
                <a:latin typeface="Calibri"/>
                <a:cs typeface="Calibri"/>
              </a:rPr>
              <a:t> </a:t>
            </a:r>
            <a:r>
              <a:rPr sz="2160" dirty="0">
                <a:latin typeface="Calibri"/>
                <a:cs typeface="Calibri"/>
              </a:rPr>
              <a:t>as</a:t>
            </a:r>
            <a:r>
              <a:rPr sz="2160" spc="24" dirty="0">
                <a:latin typeface="Calibri"/>
                <a:cs typeface="Calibri"/>
              </a:rPr>
              <a:t> </a:t>
            </a:r>
            <a:r>
              <a:rPr sz="2160" dirty="0">
                <a:latin typeface="Calibri"/>
                <a:cs typeface="Calibri"/>
              </a:rPr>
              <a:t>on</a:t>
            </a:r>
            <a:r>
              <a:rPr sz="2160" spc="30" dirty="0">
                <a:latin typeface="Calibri"/>
                <a:cs typeface="Calibri"/>
              </a:rPr>
              <a:t> </a:t>
            </a:r>
            <a:r>
              <a:rPr sz="2160" dirty="0">
                <a:latin typeface="Calibri"/>
                <a:cs typeface="Calibri"/>
              </a:rPr>
              <a:t>date</a:t>
            </a:r>
            <a:r>
              <a:rPr sz="2160" spc="24" dirty="0">
                <a:latin typeface="Calibri"/>
                <a:cs typeface="Calibri"/>
              </a:rPr>
              <a:t> </a:t>
            </a:r>
            <a:r>
              <a:rPr sz="2160" dirty="0">
                <a:latin typeface="Calibri"/>
                <a:cs typeface="Calibri"/>
              </a:rPr>
              <a:t>of</a:t>
            </a:r>
            <a:r>
              <a:rPr sz="2160" spc="30" dirty="0">
                <a:latin typeface="Calibri"/>
                <a:cs typeface="Calibri"/>
              </a:rPr>
              <a:t> </a:t>
            </a:r>
            <a:r>
              <a:rPr sz="2160" dirty="0">
                <a:latin typeface="Calibri"/>
                <a:cs typeface="Calibri"/>
              </a:rPr>
              <a:t>signing</a:t>
            </a:r>
            <a:r>
              <a:rPr sz="2160" spc="24" dirty="0">
                <a:latin typeface="Calibri"/>
                <a:cs typeface="Calibri"/>
              </a:rPr>
              <a:t> </a:t>
            </a:r>
            <a:r>
              <a:rPr sz="2160" spc="-30" dirty="0">
                <a:latin typeface="Calibri"/>
                <a:cs typeface="Calibri"/>
              </a:rPr>
              <a:t>of </a:t>
            </a:r>
            <a:r>
              <a:rPr sz="2160" dirty="0">
                <a:latin typeface="Calibri"/>
                <a:cs typeface="Calibri"/>
              </a:rPr>
              <a:t>audit</a:t>
            </a:r>
            <a:r>
              <a:rPr sz="2160" spc="-42" dirty="0">
                <a:latin typeface="Calibri"/>
                <a:cs typeface="Calibri"/>
              </a:rPr>
              <a:t> </a:t>
            </a:r>
            <a:r>
              <a:rPr sz="2160" dirty="0">
                <a:latin typeface="Calibri"/>
                <a:cs typeface="Calibri"/>
              </a:rPr>
              <a:t>report.</a:t>
            </a:r>
            <a:r>
              <a:rPr sz="2160" spc="-42" dirty="0">
                <a:latin typeface="Calibri"/>
                <a:cs typeface="Calibri"/>
              </a:rPr>
              <a:t> </a:t>
            </a:r>
            <a:r>
              <a:rPr sz="2160" dirty="0">
                <a:latin typeface="Calibri"/>
                <a:cs typeface="Calibri"/>
              </a:rPr>
              <a:t>In</a:t>
            </a:r>
            <a:r>
              <a:rPr sz="2160" spc="-36" dirty="0">
                <a:latin typeface="Calibri"/>
                <a:cs typeface="Calibri"/>
              </a:rPr>
              <a:t> </a:t>
            </a:r>
            <a:r>
              <a:rPr sz="2160" dirty="0">
                <a:latin typeface="Calibri"/>
                <a:cs typeface="Calibri"/>
              </a:rPr>
              <a:t>case</a:t>
            </a:r>
            <a:r>
              <a:rPr sz="2160" spc="-36" dirty="0">
                <a:latin typeface="Calibri"/>
                <a:cs typeface="Calibri"/>
              </a:rPr>
              <a:t> </a:t>
            </a:r>
            <a:r>
              <a:rPr sz="2160" dirty="0">
                <a:latin typeface="Calibri"/>
                <a:cs typeface="Calibri"/>
              </a:rPr>
              <a:t>of</a:t>
            </a:r>
            <a:r>
              <a:rPr sz="2160" spc="-30" dirty="0">
                <a:latin typeface="Calibri"/>
                <a:cs typeface="Calibri"/>
              </a:rPr>
              <a:t> </a:t>
            </a:r>
            <a:r>
              <a:rPr sz="2160" spc="-12" dirty="0">
                <a:latin typeface="Calibri"/>
                <a:cs typeface="Calibri"/>
              </a:rPr>
              <a:t>difference,</a:t>
            </a:r>
            <a:r>
              <a:rPr sz="2160" spc="-42" dirty="0">
                <a:latin typeface="Calibri"/>
                <a:cs typeface="Calibri"/>
              </a:rPr>
              <a:t> </a:t>
            </a:r>
            <a:r>
              <a:rPr sz="2160" dirty="0">
                <a:latin typeface="Calibri"/>
                <a:cs typeface="Calibri"/>
              </a:rPr>
              <a:t>the</a:t>
            </a:r>
            <a:r>
              <a:rPr sz="2160" spc="-24" dirty="0">
                <a:latin typeface="Calibri"/>
                <a:cs typeface="Calibri"/>
              </a:rPr>
              <a:t> </a:t>
            </a:r>
            <a:r>
              <a:rPr sz="2160" dirty="0">
                <a:latin typeface="Calibri"/>
                <a:cs typeface="Calibri"/>
              </a:rPr>
              <a:t>same</a:t>
            </a:r>
            <a:r>
              <a:rPr sz="2160" spc="-54" dirty="0">
                <a:latin typeface="Calibri"/>
                <a:cs typeface="Calibri"/>
              </a:rPr>
              <a:t> </a:t>
            </a:r>
            <a:r>
              <a:rPr sz="2160" dirty="0">
                <a:latin typeface="Calibri"/>
                <a:cs typeface="Calibri"/>
              </a:rPr>
              <a:t>should</a:t>
            </a:r>
            <a:r>
              <a:rPr sz="2160" spc="-24" dirty="0">
                <a:latin typeface="Calibri"/>
                <a:cs typeface="Calibri"/>
              </a:rPr>
              <a:t> </a:t>
            </a:r>
            <a:r>
              <a:rPr sz="2160" dirty="0">
                <a:latin typeface="Calibri"/>
                <a:cs typeface="Calibri"/>
              </a:rPr>
              <a:t>be</a:t>
            </a:r>
            <a:r>
              <a:rPr sz="2160" spc="-30" dirty="0">
                <a:latin typeface="Calibri"/>
                <a:cs typeface="Calibri"/>
              </a:rPr>
              <a:t> </a:t>
            </a:r>
            <a:r>
              <a:rPr sz="2160" dirty="0">
                <a:latin typeface="Calibri"/>
                <a:cs typeface="Calibri"/>
              </a:rPr>
              <a:t>given</a:t>
            </a:r>
            <a:r>
              <a:rPr sz="2160" spc="-42" dirty="0">
                <a:latin typeface="Calibri"/>
                <a:cs typeface="Calibri"/>
              </a:rPr>
              <a:t> </a:t>
            </a:r>
            <a:r>
              <a:rPr sz="2160" dirty="0">
                <a:latin typeface="Calibri"/>
                <a:cs typeface="Calibri"/>
              </a:rPr>
              <a:t>as</a:t>
            </a:r>
            <a:r>
              <a:rPr sz="2160" spc="-54" dirty="0">
                <a:latin typeface="Calibri"/>
                <a:cs typeface="Calibri"/>
              </a:rPr>
              <a:t> </a:t>
            </a:r>
            <a:r>
              <a:rPr sz="2160" dirty="0">
                <a:latin typeface="Calibri"/>
                <a:cs typeface="Calibri"/>
              </a:rPr>
              <a:t>on</a:t>
            </a:r>
            <a:r>
              <a:rPr sz="2160" spc="-30" dirty="0">
                <a:latin typeface="Calibri"/>
                <a:cs typeface="Calibri"/>
              </a:rPr>
              <a:t> </a:t>
            </a:r>
            <a:r>
              <a:rPr sz="2160" spc="-12" dirty="0">
                <a:latin typeface="Calibri"/>
                <a:cs typeface="Calibri"/>
              </a:rPr>
              <a:t>observation.</a:t>
            </a:r>
            <a:endParaRPr sz="2160">
              <a:latin typeface="Calibri"/>
              <a:cs typeface="Calibri"/>
            </a:endParaRPr>
          </a:p>
          <a:p>
            <a:pPr marL="16002" algn="just">
              <a:spcBef>
                <a:spcPts val="1146"/>
              </a:spcBef>
            </a:pPr>
            <a:r>
              <a:rPr sz="2160" b="1" dirty="0">
                <a:latin typeface="Calibri"/>
                <a:cs typeface="Calibri"/>
              </a:rPr>
              <a:t>Clause</a:t>
            </a:r>
            <a:r>
              <a:rPr sz="2160" b="1" spc="-24" dirty="0">
                <a:latin typeface="Calibri"/>
                <a:cs typeface="Calibri"/>
              </a:rPr>
              <a:t> </a:t>
            </a:r>
            <a:r>
              <a:rPr sz="2160" b="1" dirty="0">
                <a:latin typeface="Calibri"/>
                <a:cs typeface="Calibri"/>
              </a:rPr>
              <a:t>no.</a:t>
            </a:r>
            <a:r>
              <a:rPr sz="2160" b="1" spc="-30" dirty="0">
                <a:latin typeface="Calibri"/>
                <a:cs typeface="Calibri"/>
              </a:rPr>
              <a:t> </a:t>
            </a:r>
            <a:r>
              <a:rPr sz="2160" b="1" spc="-60" dirty="0">
                <a:latin typeface="Calibri"/>
                <a:cs typeface="Calibri"/>
              </a:rPr>
              <a:t>3</a:t>
            </a:r>
            <a:endParaRPr sz="2160">
              <a:latin typeface="Calibri"/>
              <a:cs typeface="Calibri"/>
            </a:endParaRPr>
          </a:p>
          <a:p>
            <a:pPr marL="15240" marR="9144" algn="just"/>
            <a:r>
              <a:rPr sz="2160" dirty="0">
                <a:latin typeface="Calibri"/>
                <a:cs typeface="Calibri"/>
              </a:rPr>
              <a:t>Under</a:t>
            </a:r>
            <a:r>
              <a:rPr sz="2160" spc="24" dirty="0">
                <a:latin typeface="Calibri"/>
                <a:cs typeface="Calibri"/>
              </a:rPr>
              <a:t> </a:t>
            </a:r>
            <a:r>
              <a:rPr sz="2160" dirty="0">
                <a:latin typeface="Calibri"/>
                <a:cs typeface="Calibri"/>
              </a:rPr>
              <a:t>this</a:t>
            </a:r>
            <a:r>
              <a:rPr sz="2160" spc="48" dirty="0">
                <a:latin typeface="Calibri"/>
                <a:cs typeface="Calibri"/>
              </a:rPr>
              <a:t> </a:t>
            </a:r>
            <a:r>
              <a:rPr sz="2160" dirty="0">
                <a:latin typeface="Calibri"/>
                <a:cs typeface="Calibri"/>
              </a:rPr>
              <a:t>clause,</a:t>
            </a:r>
            <a:r>
              <a:rPr sz="2160" spc="30" dirty="0">
                <a:latin typeface="Calibri"/>
                <a:cs typeface="Calibri"/>
              </a:rPr>
              <a:t> </a:t>
            </a:r>
            <a:r>
              <a:rPr sz="2160" dirty="0">
                <a:latin typeface="Calibri"/>
                <a:cs typeface="Calibri"/>
              </a:rPr>
              <a:t>the</a:t>
            </a:r>
            <a:r>
              <a:rPr sz="2160" spc="48" dirty="0">
                <a:latin typeface="Calibri"/>
                <a:cs typeface="Calibri"/>
              </a:rPr>
              <a:t> </a:t>
            </a:r>
            <a:r>
              <a:rPr sz="2160" dirty="0">
                <a:latin typeface="Calibri"/>
                <a:cs typeface="Calibri"/>
              </a:rPr>
              <a:t>Permanent</a:t>
            </a:r>
            <a:r>
              <a:rPr sz="2160" spc="24" dirty="0">
                <a:latin typeface="Calibri"/>
                <a:cs typeface="Calibri"/>
              </a:rPr>
              <a:t> </a:t>
            </a:r>
            <a:r>
              <a:rPr sz="2160" dirty="0">
                <a:latin typeface="Calibri"/>
                <a:cs typeface="Calibri"/>
              </a:rPr>
              <a:t>Account</a:t>
            </a:r>
            <a:r>
              <a:rPr sz="2160" spc="30" dirty="0">
                <a:latin typeface="Calibri"/>
                <a:cs typeface="Calibri"/>
              </a:rPr>
              <a:t> </a:t>
            </a:r>
            <a:r>
              <a:rPr sz="2160" dirty="0">
                <a:latin typeface="Calibri"/>
                <a:cs typeface="Calibri"/>
              </a:rPr>
              <a:t>Number</a:t>
            </a:r>
            <a:r>
              <a:rPr sz="2160" spc="36" dirty="0">
                <a:latin typeface="Calibri"/>
                <a:cs typeface="Calibri"/>
              </a:rPr>
              <a:t> </a:t>
            </a:r>
            <a:r>
              <a:rPr sz="2160" dirty="0">
                <a:latin typeface="Calibri"/>
                <a:cs typeface="Calibri"/>
              </a:rPr>
              <a:t>(PAN)</a:t>
            </a:r>
            <a:r>
              <a:rPr sz="2160" spc="30" dirty="0">
                <a:latin typeface="Calibri"/>
                <a:cs typeface="Calibri"/>
              </a:rPr>
              <a:t> </a:t>
            </a:r>
            <a:r>
              <a:rPr sz="2160" dirty="0">
                <a:latin typeface="Calibri"/>
                <a:cs typeface="Calibri"/>
              </a:rPr>
              <a:t>allotted</a:t>
            </a:r>
            <a:r>
              <a:rPr sz="2160" spc="30" dirty="0">
                <a:latin typeface="Calibri"/>
                <a:cs typeface="Calibri"/>
              </a:rPr>
              <a:t> </a:t>
            </a:r>
            <a:r>
              <a:rPr sz="2160" dirty="0">
                <a:latin typeface="Calibri"/>
                <a:cs typeface="Calibri"/>
              </a:rPr>
              <a:t>to</a:t>
            </a:r>
            <a:r>
              <a:rPr sz="2160" spc="30" dirty="0">
                <a:latin typeface="Calibri"/>
                <a:cs typeface="Calibri"/>
              </a:rPr>
              <a:t> </a:t>
            </a:r>
            <a:r>
              <a:rPr sz="2160" dirty="0">
                <a:latin typeface="Calibri"/>
                <a:cs typeface="Calibri"/>
              </a:rPr>
              <a:t>the</a:t>
            </a:r>
            <a:r>
              <a:rPr sz="2160" spc="48" dirty="0">
                <a:latin typeface="Calibri"/>
                <a:cs typeface="Calibri"/>
              </a:rPr>
              <a:t> </a:t>
            </a:r>
            <a:r>
              <a:rPr sz="2160" dirty="0">
                <a:latin typeface="Calibri"/>
                <a:cs typeface="Calibri"/>
              </a:rPr>
              <a:t>assessee</a:t>
            </a:r>
            <a:r>
              <a:rPr sz="2160" spc="36" dirty="0">
                <a:latin typeface="Calibri"/>
                <a:cs typeface="Calibri"/>
              </a:rPr>
              <a:t> </a:t>
            </a:r>
            <a:r>
              <a:rPr sz="2160" dirty="0">
                <a:latin typeface="Calibri"/>
                <a:cs typeface="Calibri"/>
              </a:rPr>
              <a:t>should</a:t>
            </a:r>
            <a:r>
              <a:rPr sz="2160" spc="48" dirty="0">
                <a:latin typeface="Calibri"/>
                <a:cs typeface="Calibri"/>
              </a:rPr>
              <a:t> </a:t>
            </a:r>
            <a:r>
              <a:rPr sz="2160" spc="-30" dirty="0">
                <a:latin typeface="Calibri"/>
                <a:cs typeface="Calibri"/>
              </a:rPr>
              <a:t>be </a:t>
            </a:r>
            <a:r>
              <a:rPr sz="2160" spc="-12" dirty="0">
                <a:latin typeface="Calibri"/>
                <a:cs typeface="Calibri"/>
              </a:rPr>
              <a:t>indicated</a:t>
            </a:r>
            <a:r>
              <a:rPr sz="2160" spc="-6" dirty="0">
                <a:latin typeface="Calibri"/>
                <a:cs typeface="Calibri"/>
              </a:rPr>
              <a:t> </a:t>
            </a:r>
            <a:r>
              <a:rPr sz="2160" dirty="0">
                <a:latin typeface="Calibri"/>
                <a:cs typeface="Calibri"/>
              </a:rPr>
              <a:t>&amp;</a:t>
            </a:r>
            <a:r>
              <a:rPr sz="2160" spc="-30" dirty="0">
                <a:latin typeface="Calibri"/>
                <a:cs typeface="Calibri"/>
              </a:rPr>
              <a:t> </a:t>
            </a:r>
            <a:r>
              <a:rPr sz="2160" dirty="0">
                <a:latin typeface="Calibri"/>
                <a:cs typeface="Calibri"/>
              </a:rPr>
              <a:t>it</a:t>
            </a:r>
            <a:r>
              <a:rPr sz="2160" spc="-24" dirty="0">
                <a:latin typeface="Calibri"/>
                <a:cs typeface="Calibri"/>
              </a:rPr>
              <a:t> </a:t>
            </a:r>
            <a:r>
              <a:rPr sz="2160" dirty="0">
                <a:latin typeface="Calibri"/>
                <a:cs typeface="Calibri"/>
              </a:rPr>
              <a:t>is</a:t>
            </a:r>
            <a:r>
              <a:rPr sz="2160" spc="-24" dirty="0">
                <a:latin typeface="Calibri"/>
                <a:cs typeface="Calibri"/>
              </a:rPr>
              <a:t> </a:t>
            </a:r>
            <a:r>
              <a:rPr sz="2160" dirty="0">
                <a:latin typeface="Calibri"/>
                <a:cs typeface="Calibri"/>
              </a:rPr>
              <a:t>a</a:t>
            </a:r>
            <a:r>
              <a:rPr sz="2160" spc="-30" dirty="0">
                <a:latin typeface="Calibri"/>
                <a:cs typeface="Calibri"/>
              </a:rPr>
              <a:t> </a:t>
            </a:r>
            <a:r>
              <a:rPr sz="2160" dirty="0">
                <a:latin typeface="Calibri"/>
                <a:cs typeface="Calibri"/>
              </a:rPr>
              <a:t>mandatory</a:t>
            </a:r>
            <a:r>
              <a:rPr sz="2160" spc="-42" dirty="0">
                <a:latin typeface="Calibri"/>
                <a:cs typeface="Calibri"/>
              </a:rPr>
              <a:t> </a:t>
            </a:r>
            <a:r>
              <a:rPr sz="2160" spc="-12" dirty="0">
                <a:latin typeface="Calibri"/>
                <a:cs typeface="Calibri"/>
              </a:rPr>
              <a:t>field.</a:t>
            </a:r>
            <a:endParaRPr sz="2160">
              <a:latin typeface="Calibri"/>
              <a:cs typeface="Calibri"/>
            </a:endParaRPr>
          </a:p>
          <a:p>
            <a:pPr marL="16764" algn="just">
              <a:spcBef>
                <a:spcPts val="1518"/>
              </a:spcBef>
            </a:pPr>
            <a:r>
              <a:rPr sz="2400" b="1" u="sng" dirty="0">
                <a:uFill>
                  <a:solidFill>
                    <a:srgbClr val="000000"/>
                  </a:solidFill>
                </a:uFill>
                <a:latin typeface="Calibri"/>
                <a:cs typeface="Calibri"/>
              </a:rPr>
              <a:t>Issues</a:t>
            </a:r>
            <a:r>
              <a:rPr sz="2400" b="1" u="sng" spc="-54" dirty="0">
                <a:uFill>
                  <a:solidFill>
                    <a:srgbClr val="000000"/>
                  </a:solidFill>
                </a:uFill>
                <a:latin typeface="Calibri"/>
                <a:cs typeface="Calibri"/>
              </a:rPr>
              <a:t> </a:t>
            </a:r>
            <a:r>
              <a:rPr sz="2400" b="1" u="sng" dirty="0">
                <a:uFill>
                  <a:solidFill>
                    <a:srgbClr val="000000"/>
                  </a:solidFill>
                </a:uFill>
                <a:latin typeface="Calibri"/>
                <a:cs typeface="Calibri"/>
              </a:rPr>
              <a:t>on</a:t>
            </a:r>
            <a:r>
              <a:rPr sz="2400" b="1" u="sng" spc="-36" dirty="0">
                <a:uFill>
                  <a:solidFill>
                    <a:srgbClr val="000000"/>
                  </a:solidFill>
                </a:uFill>
                <a:latin typeface="Calibri"/>
                <a:cs typeface="Calibri"/>
              </a:rPr>
              <a:t> </a:t>
            </a:r>
            <a:r>
              <a:rPr sz="2400" b="1" u="sng" dirty="0">
                <a:uFill>
                  <a:solidFill>
                    <a:srgbClr val="000000"/>
                  </a:solidFill>
                </a:uFill>
                <a:latin typeface="Calibri"/>
                <a:cs typeface="Calibri"/>
              </a:rPr>
              <a:t>Clause</a:t>
            </a:r>
            <a:r>
              <a:rPr sz="2400" b="1" u="sng" spc="-30" dirty="0">
                <a:uFill>
                  <a:solidFill>
                    <a:srgbClr val="000000"/>
                  </a:solidFill>
                </a:uFill>
                <a:latin typeface="Calibri"/>
                <a:cs typeface="Calibri"/>
              </a:rPr>
              <a:t> </a:t>
            </a:r>
            <a:r>
              <a:rPr sz="2400" b="1" u="sng" dirty="0">
                <a:uFill>
                  <a:solidFill>
                    <a:srgbClr val="000000"/>
                  </a:solidFill>
                </a:uFill>
                <a:latin typeface="Calibri"/>
                <a:cs typeface="Calibri"/>
              </a:rPr>
              <a:t>no.</a:t>
            </a:r>
            <a:r>
              <a:rPr sz="2400" b="1" u="sng" spc="-54" dirty="0">
                <a:uFill>
                  <a:solidFill>
                    <a:srgbClr val="000000"/>
                  </a:solidFill>
                </a:uFill>
                <a:latin typeface="Calibri"/>
                <a:cs typeface="Calibri"/>
              </a:rPr>
              <a:t> </a:t>
            </a:r>
            <a:r>
              <a:rPr sz="2400" b="1" u="sng" dirty="0">
                <a:uFill>
                  <a:solidFill>
                    <a:srgbClr val="000000"/>
                  </a:solidFill>
                </a:uFill>
                <a:latin typeface="Calibri"/>
                <a:cs typeface="Calibri"/>
              </a:rPr>
              <a:t>1,</a:t>
            </a:r>
            <a:r>
              <a:rPr sz="2400" b="1" u="sng" spc="-42" dirty="0">
                <a:uFill>
                  <a:solidFill>
                    <a:srgbClr val="000000"/>
                  </a:solidFill>
                </a:uFill>
                <a:latin typeface="Calibri"/>
                <a:cs typeface="Calibri"/>
              </a:rPr>
              <a:t> </a:t>
            </a:r>
            <a:r>
              <a:rPr sz="2400" b="1" u="sng" spc="-60" dirty="0">
                <a:uFill>
                  <a:solidFill>
                    <a:srgbClr val="000000"/>
                  </a:solidFill>
                </a:uFill>
                <a:latin typeface="Calibri"/>
                <a:cs typeface="Calibri"/>
              </a:rPr>
              <a:t>2</a:t>
            </a:r>
            <a:endParaRPr sz="2400">
              <a:latin typeface="Calibri"/>
              <a:cs typeface="Calibri"/>
            </a:endParaRPr>
          </a:p>
        </p:txBody>
      </p:sp>
      <p:sp>
        <p:nvSpPr>
          <p:cNvPr id="4" name="object 4"/>
          <p:cNvSpPr txBox="1"/>
          <p:nvPr/>
        </p:nvSpPr>
        <p:spPr>
          <a:xfrm>
            <a:off x="2012594" y="6301130"/>
            <a:ext cx="10607040" cy="1582228"/>
          </a:xfrm>
          <a:prstGeom prst="rect">
            <a:avLst/>
          </a:prstGeom>
          <a:ln w="38100">
            <a:solidFill>
              <a:srgbClr val="145F82"/>
            </a:solidFill>
          </a:ln>
        </p:spPr>
        <p:txBody>
          <a:bodyPr vert="horz" wrap="square" lIns="0" tIns="34290" rIns="0" bIns="0" rtlCol="0">
            <a:spAutoFit/>
          </a:bodyPr>
          <a:lstStyle/>
          <a:p>
            <a:pPr marL="528828" indent="-420624">
              <a:spcBef>
                <a:spcPts val="270"/>
              </a:spcBef>
              <a:buSzPct val="88888"/>
              <a:buFont typeface="Wingdings"/>
              <a:buChar char=""/>
              <a:tabLst>
                <a:tab pos="528828" algn="l"/>
              </a:tabLst>
            </a:pPr>
            <a:r>
              <a:rPr sz="2160" dirty="0">
                <a:latin typeface="Calibri"/>
                <a:cs typeface="Calibri"/>
              </a:rPr>
              <a:t>If</a:t>
            </a:r>
            <a:r>
              <a:rPr sz="2160" spc="-24" dirty="0">
                <a:latin typeface="Calibri"/>
                <a:cs typeface="Calibri"/>
              </a:rPr>
              <a:t> </a:t>
            </a:r>
            <a:r>
              <a:rPr sz="2160" dirty="0">
                <a:latin typeface="Calibri"/>
                <a:cs typeface="Calibri"/>
              </a:rPr>
              <a:t>assessee</a:t>
            </a:r>
            <a:r>
              <a:rPr sz="2160" spc="-72" dirty="0">
                <a:latin typeface="Calibri"/>
                <a:cs typeface="Calibri"/>
              </a:rPr>
              <a:t> </a:t>
            </a:r>
            <a:r>
              <a:rPr sz="2160" dirty="0">
                <a:latin typeface="Calibri"/>
                <a:cs typeface="Calibri"/>
              </a:rPr>
              <a:t>is</a:t>
            </a:r>
            <a:r>
              <a:rPr sz="2160" spc="-18" dirty="0">
                <a:latin typeface="Calibri"/>
                <a:cs typeface="Calibri"/>
              </a:rPr>
              <a:t> </a:t>
            </a:r>
            <a:r>
              <a:rPr sz="2160" spc="-12" dirty="0">
                <a:latin typeface="Calibri"/>
                <a:cs typeface="Calibri"/>
              </a:rPr>
              <a:t>proprietor</a:t>
            </a:r>
            <a:r>
              <a:rPr sz="2160" spc="-24" dirty="0">
                <a:latin typeface="Calibri"/>
                <a:cs typeface="Calibri"/>
              </a:rPr>
              <a:t> </a:t>
            </a:r>
            <a:r>
              <a:rPr sz="2160" dirty="0">
                <a:latin typeface="Calibri"/>
                <a:cs typeface="Calibri"/>
              </a:rPr>
              <a:t>give</a:t>
            </a:r>
            <a:r>
              <a:rPr sz="2160" spc="-24" dirty="0">
                <a:latin typeface="Calibri"/>
                <a:cs typeface="Calibri"/>
              </a:rPr>
              <a:t> </a:t>
            </a:r>
            <a:r>
              <a:rPr sz="2160" dirty="0">
                <a:latin typeface="Calibri"/>
                <a:cs typeface="Calibri"/>
              </a:rPr>
              <a:t>his/her</a:t>
            </a:r>
            <a:r>
              <a:rPr sz="2160" spc="-24" dirty="0">
                <a:latin typeface="Calibri"/>
                <a:cs typeface="Calibri"/>
              </a:rPr>
              <a:t> </a:t>
            </a:r>
            <a:r>
              <a:rPr sz="2160" dirty="0">
                <a:latin typeface="Calibri"/>
                <a:cs typeface="Calibri"/>
              </a:rPr>
              <a:t>name</a:t>
            </a:r>
            <a:r>
              <a:rPr sz="2160" spc="-18" dirty="0">
                <a:latin typeface="Calibri"/>
                <a:cs typeface="Calibri"/>
              </a:rPr>
              <a:t> </a:t>
            </a:r>
            <a:r>
              <a:rPr sz="2160" dirty="0">
                <a:latin typeface="Calibri"/>
                <a:cs typeface="Calibri"/>
              </a:rPr>
              <a:t>along</a:t>
            </a:r>
            <a:r>
              <a:rPr sz="2160" spc="-12" dirty="0">
                <a:latin typeface="Calibri"/>
                <a:cs typeface="Calibri"/>
              </a:rPr>
              <a:t> </a:t>
            </a:r>
            <a:r>
              <a:rPr sz="2160" dirty="0">
                <a:latin typeface="Calibri"/>
                <a:cs typeface="Calibri"/>
              </a:rPr>
              <a:t>with</a:t>
            </a:r>
            <a:r>
              <a:rPr sz="2160" spc="-18" dirty="0">
                <a:latin typeface="Calibri"/>
                <a:cs typeface="Calibri"/>
              </a:rPr>
              <a:t> </a:t>
            </a:r>
            <a:r>
              <a:rPr sz="2160" dirty="0">
                <a:latin typeface="Calibri"/>
                <a:cs typeface="Calibri"/>
              </a:rPr>
              <a:t>all</a:t>
            </a:r>
            <a:r>
              <a:rPr sz="2160" spc="-24" dirty="0">
                <a:latin typeface="Calibri"/>
                <a:cs typeface="Calibri"/>
              </a:rPr>
              <a:t> </a:t>
            </a:r>
            <a:r>
              <a:rPr sz="2160" dirty="0">
                <a:latin typeface="Calibri"/>
                <a:cs typeface="Calibri"/>
              </a:rPr>
              <a:t>the</a:t>
            </a:r>
            <a:r>
              <a:rPr sz="2160" spc="-12" dirty="0">
                <a:latin typeface="Calibri"/>
                <a:cs typeface="Calibri"/>
              </a:rPr>
              <a:t> Proprietary </a:t>
            </a:r>
            <a:r>
              <a:rPr sz="2160" dirty="0">
                <a:latin typeface="Calibri"/>
                <a:cs typeface="Calibri"/>
              </a:rPr>
              <a:t>Firms’</a:t>
            </a:r>
            <a:r>
              <a:rPr sz="2160" spc="-36" dirty="0">
                <a:latin typeface="Calibri"/>
                <a:cs typeface="Calibri"/>
              </a:rPr>
              <a:t> </a:t>
            </a:r>
            <a:r>
              <a:rPr sz="2160" spc="-12" dirty="0">
                <a:latin typeface="Calibri"/>
                <a:cs typeface="Calibri"/>
              </a:rPr>
              <a:t>names</a:t>
            </a:r>
            <a:r>
              <a:rPr sz="2160" spc="-12" dirty="0">
                <a:solidFill>
                  <a:srgbClr val="00AF50"/>
                </a:solidFill>
                <a:latin typeface="Calibri"/>
                <a:cs typeface="Calibri"/>
              </a:rPr>
              <a:t>.</a:t>
            </a:r>
            <a:endParaRPr sz="2160">
              <a:latin typeface="Calibri"/>
              <a:cs typeface="Calibri"/>
            </a:endParaRPr>
          </a:p>
          <a:p>
            <a:pPr marL="528828" marR="104394" indent="-420624">
              <a:spcBef>
                <a:spcPts val="852"/>
              </a:spcBef>
              <a:buSzPct val="88888"/>
              <a:buFont typeface="Wingdings"/>
              <a:buChar char=""/>
              <a:tabLst>
                <a:tab pos="530351" algn="l"/>
              </a:tabLst>
            </a:pPr>
            <a:r>
              <a:rPr sz="2160" dirty="0">
                <a:latin typeface="Calibri"/>
                <a:cs typeface="Calibri"/>
              </a:rPr>
              <a:t>In</a:t>
            </a:r>
            <a:r>
              <a:rPr sz="2160" spc="120" dirty="0">
                <a:latin typeface="Calibri"/>
                <a:cs typeface="Calibri"/>
              </a:rPr>
              <a:t> </a:t>
            </a:r>
            <a:r>
              <a:rPr sz="2160" dirty="0">
                <a:latin typeface="Calibri"/>
                <a:cs typeface="Calibri"/>
              </a:rPr>
              <a:t>case</a:t>
            </a:r>
            <a:r>
              <a:rPr sz="2160" spc="132" dirty="0">
                <a:latin typeface="Calibri"/>
                <a:cs typeface="Calibri"/>
              </a:rPr>
              <a:t> </a:t>
            </a:r>
            <a:r>
              <a:rPr sz="2160" dirty="0">
                <a:latin typeface="Calibri"/>
                <a:cs typeface="Calibri"/>
              </a:rPr>
              <a:t>of</a:t>
            </a:r>
            <a:r>
              <a:rPr sz="2160" spc="120" dirty="0">
                <a:latin typeface="Calibri"/>
                <a:cs typeface="Calibri"/>
              </a:rPr>
              <a:t> </a:t>
            </a:r>
            <a:r>
              <a:rPr sz="2160" dirty="0">
                <a:latin typeface="Calibri"/>
                <a:cs typeface="Calibri"/>
              </a:rPr>
              <a:t>branch</a:t>
            </a:r>
            <a:r>
              <a:rPr sz="2160" spc="126" dirty="0">
                <a:latin typeface="Calibri"/>
                <a:cs typeface="Calibri"/>
              </a:rPr>
              <a:t> </a:t>
            </a:r>
            <a:r>
              <a:rPr sz="2160" dirty="0">
                <a:latin typeface="Calibri"/>
                <a:cs typeface="Calibri"/>
              </a:rPr>
              <a:t>tax</a:t>
            </a:r>
            <a:r>
              <a:rPr sz="2160" spc="126" dirty="0">
                <a:latin typeface="Calibri"/>
                <a:cs typeface="Calibri"/>
              </a:rPr>
              <a:t> </a:t>
            </a:r>
            <a:r>
              <a:rPr sz="2160" dirty="0">
                <a:latin typeface="Calibri"/>
                <a:cs typeface="Calibri"/>
              </a:rPr>
              <a:t>audit,</a:t>
            </a:r>
            <a:r>
              <a:rPr sz="2160" spc="126" dirty="0">
                <a:latin typeface="Calibri"/>
                <a:cs typeface="Calibri"/>
              </a:rPr>
              <a:t> </a:t>
            </a:r>
            <a:r>
              <a:rPr sz="2160" dirty="0">
                <a:latin typeface="Calibri"/>
                <a:cs typeface="Calibri"/>
              </a:rPr>
              <a:t>branch</a:t>
            </a:r>
            <a:r>
              <a:rPr sz="2160" spc="144" dirty="0">
                <a:latin typeface="Calibri"/>
                <a:cs typeface="Calibri"/>
              </a:rPr>
              <a:t> </a:t>
            </a:r>
            <a:r>
              <a:rPr sz="2160" dirty="0">
                <a:latin typeface="Calibri"/>
                <a:cs typeface="Calibri"/>
              </a:rPr>
              <a:t>name</a:t>
            </a:r>
            <a:r>
              <a:rPr sz="2160" spc="126" dirty="0">
                <a:latin typeface="Calibri"/>
                <a:cs typeface="Calibri"/>
              </a:rPr>
              <a:t> </a:t>
            </a:r>
            <a:r>
              <a:rPr sz="2160" dirty="0">
                <a:latin typeface="Calibri"/>
                <a:cs typeface="Calibri"/>
              </a:rPr>
              <a:t>should</a:t>
            </a:r>
            <a:r>
              <a:rPr sz="2160" spc="120" dirty="0">
                <a:latin typeface="Calibri"/>
                <a:cs typeface="Calibri"/>
              </a:rPr>
              <a:t> </a:t>
            </a:r>
            <a:r>
              <a:rPr sz="2160" dirty="0">
                <a:latin typeface="Calibri"/>
                <a:cs typeface="Calibri"/>
              </a:rPr>
              <a:t>be</a:t>
            </a:r>
            <a:r>
              <a:rPr sz="2160" spc="144" dirty="0">
                <a:latin typeface="Calibri"/>
                <a:cs typeface="Calibri"/>
              </a:rPr>
              <a:t> </a:t>
            </a:r>
            <a:r>
              <a:rPr sz="2160" dirty="0">
                <a:latin typeface="Calibri"/>
                <a:cs typeface="Calibri"/>
              </a:rPr>
              <a:t>mentioned</a:t>
            </a:r>
            <a:r>
              <a:rPr sz="2160" spc="137" dirty="0">
                <a:latin typeface="Calibri"/>
                <a:cs typeface="Calibri"/>
              </a:rPr>
              <a:t> </a:t>
            </a:r>
            <a:r>
              <a:rPr sz="2160" dirty="0">
                <a:latin typeface="Calibri"/>
                <a:cs typeface="Calibri"/>
              </a:rPr>
              <a:t>along</a:t>
            </a:r>
            <a:r>
              <a:rPr sz="2160" spc="144" dirty="0">
                <a:latin typeface="Calibri"/>
                <a:cs typeface="Calibri"/>
              </a:rPr>
              <a:t> </a:t>
            </a:r>
            <a:r>
              <a:rPr sz="2160" dirty="0">
                <a:latin typeface="Calibri"/>
                <a:cs typeface="Calibri"/>
              </a:rPr>
              <a:t>with</a:t>
            </a:r>
            <a:r>
              <a:rPr sz="2160" spc="132" dirty="0">
                <a:latin typeface="Calibri"/>
                <a:cs typeface="Calibri"/>
              </a:rPr>
              <a:t> </a:t>
            </a:r>
            <a:r>
              <a:rPr sz="2160" dirty="0">
                <a:latin typeface="Calibri"/>
                <a:cs typeface="Calibri"/>
              </a:rPr>
              <a:t>name</a:t>
            </a:r>
            <a:r>
              <a:rPr sz="2160" spc="126" dirty="0">
                <a:latin typeface="Calibri"/>
                <a:cs typeface="Calibri"/>
              </a:rPr>
              <a:t> </a:t>
            </a:r>
            <a:r>
              <a:rPr sz="2160" dirty="0">
                <a:latin typeface="Calibri"/>
                <a:cs typeface="Calibri"/>
              </a:rPr>
              <a:t>of</a:t>
            </a:r>
            <a:r>
              <a:rPr sz="2160" spc="120" dirty="0">
                <a:latin typeface="Calibri"/>
                <a:cs typeface="Calibri"/>
              </a:rPr>
              <a:t> </a:t>
            </a:r>
            <a:r>
              <a:rPr sz="2160" spc="-30" dirty="0">
                <a:latin typeface="Calibri"/>
                <a:cs typeface="Calibri"/>
              </a:rPr>
              <a:t>the 	</a:t>
            </a:r>
            <a:r>
              <a:rPr sz="2160" spc="-12" dirty="0">
                <a:latin typeface="Calibri"/>
                <a:cs typeface="Calibri"/>
              </a:rPr>
              <a:t>assessee.</a:t>
            </a:r>
            <a:endParaRPr sz="2160">
              <a:latin typeface="Calibri"/>
              <a:cs typeface="Calibri"/>
            </a:endParaRPr>
          </a:p>
          <a:p>
            <a:pPr marL="528828" indent="-420624">
              <a:spcBef>
                <a:spcPts val="834"/>
              </a:spcBef>
              <a:buSzPct val="88888"/>
              <a:buFont typeface="Wingdings"/>
              <a:buChar char=""/>
              <a:tabLst>
                <a:tab pos="528828" algn="l"/>
              </a:tabLst>
            </a:pPr>
            <a:r>
              <a:rPr sz="2160" dirty="0">
                <a:latin typeface="Calibri"/>
                <a:cs typeface="Calibri"/>
              </a:rPr>
              <a:t>If</a:t>
            </a:r>
            <a:r>
              <a:rPr sz="2160" spc="-42" dirty="0">
                <a:latin typeface="Calibri"/>
                <a:cs typeface="Calibri"/>
              </a:rPr>
              <a:t> </a:t>
            </a:r>
            <a:r>
              <a:rPr sz="2160" dirty="0">
                <a:latin typeface="Calibri"/>
                <a:cs typeface="Calibri"/>
              </a:rPr>
              <a:t>there</a:t>
            </a:r>
            <a:r>
              <a:rPr sz="2160" spc="-36" dirty="0">
                <a:latin typeface="Calibri"/>
                <a:cs typeface="Calibri"/>
              </a:rPr>
              <a:t> </a:t>
            </a:r>
            <a:r>
              <a:rPr sz="2160" dirty="0">
                <a:latin typeface="Calibri"/>
                <a:cs typeface="Calibri"/>
              </a:rPr>
              <a:t>is</a:t>
            </a:r>
            <a:r>
              <a:rPr sz="2160" spc="-42" dirty="0">
                <a:latin typeface="Calibri"/>
                <a:cs typeface="Calibri"/>
              </a:rPr>
              <a:t> </a:t>
            </a:r>
            <a:r>
              <a:rPr sz="2160" dirty="0">
                <a:latin typeface="Calibri"/>
                <a:cs typeface="Calibri"/>
              </a:rPr>
              <a:t>any</a:t>
            </a:r>
            <a:r>
              <a:rPr sz="2160" spc="-30" dirty="0">
                <a:latin typeface="Calibri"/>
                <a:cs typeface="Calibri"/>
              </a:rPr>
              <a:t> </a:t>
            </a:r>
            <a:r>
              <a:rPr sz="2160" dirty="0">
                <a:latin typeface="Calibri"/>
                <a:cs typeface="Calibri"/>
              </a:rPr>
              <a:t>change</a:t>
            </a:r>
            <a:r>
              <a:rPr sz="2160" spc="-30" dirty="0">
                <a:latin typeface="Calibri"/>
                <a:cs typeface="Calibri"/>
              </a:rPr>
              <a:t> </a:t>
            </a:r>
            <a:r>
              <a:rPr sz="2160" dirty="0">
                <a:latin typeface="Calibri"/>
                <a:cs typeface="Calibri"/>
              </a:rPr>
              <a:t>in</a:t>
            </a:r>
            <a:r>
              <a:rPr sz="2160" spc="-42" dirty="0">
                <a:latin typeface="Calibri"/>
                <a:cs typeface="Calibri"/>
              </a:rPr>
              <a:t> </a:t>
            </a:r>
            <a:r>
              <a:rPr sz="2160" dirty="0">
                <a:latin typeface="Calibri"/>
                <a:cs typeface="Calibri"/>
              </a:rPr>
              <a:t>address</a:t>
            </a:r>
            <a:r>
              <a:rPr sz="2160" spc="-42" dirty="0">
                <a:latin typeface="Calibri"/>
                <a:cs typeface="Calibri"/>
              </a:rPr>
              <a:t> </a:t>
            </a:r>
            <a:r>
              <a:rPr sz="2160" dirty="0">
                <a:latin typeface="Calibri"/>
                <a:cs typeface="Calibri"/>
              </a:rPr>
              <a:t>as</a:t>
            </a:r>
            <a:r>
              <a:rPr sz="2160" spc="-54" dirty="0">
                <a:latin typeface="Calibri"/>
                <a:cs typeface="Calibri"/>
              </a:rPr>
              <a:t> </a:t>
            </a:r>
            <a:r>
              <a:rPr sz="2160" dirty="0">
                <a:latin typeface="Calibri"/>
                <a:cs typeface="Calibri"/>
              </a:rPr>
              <a:t>per</a:t>
            </a:r>
            <a:r>
              <a:rPr sz="2160" spc="-36" dirty="0">
                <a:latin typeface="Calibri"/>
                <a:cs typeface="Calibri"/>
              </a:rPr>
              <a:t> </a:t>
            </a:r>
            <a:r>
              <a:rPr sz="2160" dirty="0">
                <a:latin typeface="Calibri"/>
                <a:cs typeface="Calibri"/>
              </a:rPr>
              <a:t>income</a:t>
            </a:r>
            <a:r>
              <a:rPr sz="2160" spc="-30" dirty="0">
                <a:latin typeface="Calibri"/>
                <a:cs typeface="Calibri"/>
              </a:rPr>
              <a:t> </a:t>
            </a:r>
            <a:r>
              <a:rPr sz="2160" dirty="0">
                <a:latin typeface="Calibri"/>
                <a:cs typeface="Calibri"/>
              </a:rPr>
              <a:t>tax</a:t>
            </a:r>
            <a:r>
              <a:rPr sz="2160" spc="-42" dirty="0">
                <a:latin typeface="Calibri"/>
                <a:cs typeface="Calibri"/>
              </a:rPr>
              <a:t> </a:t>
            </a:r>
            <a:r>
              <a:rPr sz="2160" spc="-12" dirty="0">
                <a:latin typeface="Calibri"/>
                <a:cs typeface="Calibri"/>
              </a:rPr>
              <a:t>records,</a:t>
            </a:r>
            <a:r>
              <a:rPr sz="2160" spc="-36" dirty="0">
                <a:latin typeface="Calibri"/>
                <a:cs typeface="Calibri"/>
              </a:rPr>
              <a:t> </a:t>
            </a:r>
            <a:r>
              <a:rPr sz="2160" dirty="0">
                <a:latin typeface="Calibri"/>
                <a:cs typeface="Calibri"/>
              </a:rPr>
              <a:t>the</a:t>
            </a:r>
            <a:r>
              <a:rPr sz="2160" spc="-42" dirty="0">
                <a:latin typeface="Calibri"/>
                <a:cs typeface="Calibri"/>
              </a:rPr>
              <a:t> </a:t>
            </a:r>
            <a:r>
              <a:rPr sz="2160" dirty="0">
                <a:latin typeface="Calibri"/>
                <a:cs typeface="Calibri"/>
              </a:rPr>
              <a:t>same</a:t>
            </a:r>
            <a:r>
              <a:rPr sz="2160" spc="-42" dirty="0">
                <a:latin typeface="Calibri"/>
                <a:cs typeface="Calibri"/>
              </a:rPr>
              <a:t> </a:t>
            </a:r>
            <a:r>
              <a:rPr sz="2160" dirty="0">
                <a:latin typeface="Calibri"/>
                <a:cs typeface="Calibri"/>
              </a:rPr>
              <a:t>must</a:t>
            </a:r>
            <a:r>
              <a:rPr sz="2160" spc="-48" dirty="0">
                <a:latin typeface="Calibri"/>
                <a:cs typeface="Calibri"/>
              </a:rPr>
              <a:t> </a:t>
            </a:r>
            <a:r>
              <a:rPr sz="2160" dirty="0">
                <a:latin typeface="Calibri"/>
                <a:cs typeface="Calibri"/>
              </a:rPr>
              <a:t>be</a:t>
            </a:r>
            <a:r>
              <a:rPr sz="2160" spc="-42" dirty="0">
                <a:latin typeface="Calibri"/>
                <a:cs typeface="Calibri"/>
              </a:rPr>
              <a:t> </a:t>
            </a:r>
            <a:r>
              <a:rPr sz="2160" spc="-12" dirty="0">
                <a:latin typeface="Calibri"/>
                <a:cs typeface="Calibri"/>
              </a:rPr>
              <a:t>given.</a:t>
            </a:r>
            <a:endParaRPr sz="2160">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78354" y="2104033"/>
            <a:ext cx="9875520" cy="3931920"/>
          </a:xfrm>
          <a:custGeom>
            <a:avLst/>
            <a:gdLst/>
            <a:ahLst/>
            <a:cxnLst/>
            <a:rect l="l" t="t" r="r" b="b"/>
            <a:pathLst>
              <a:path w="8229600" h="3276600">
                <a:moveTo>
                  <a:pt x="0" y="0"/>
                </a:moveTo>
                <a:lnTo>
                  <a:pt x="8229600" y="0"/>
                </a:lnTo>
                <a:lnTo>
                  <a:pt x="8229600" y="3276600"/>
                </a:lnTo>
                <a:lnTo>
                  <a:pt x="0" y="3276600"/>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581656" y="2113483"/>
            <a:ext cx="9576816" cy="3339376"/>
          </a:xfrm>
          <a:prstGeom prst="rect">
            <a:avLst/>
          </a:prstGeom>
        </p:spPr>
        <p:txBody>
          <a:bodyPr vert="horz" wrap="square" lIns="0" tIns="15240" rIns="0" bIns="0" rtlCol="0">
            <a:spAutoFit/>
          </a:bodyPr>
          <a:lstStyle/>
          <a:p>
            <a:pPr marL="15240" marR="6096" algn="just">
              <a:spcBef>
                <a:spcPts val="120"/>
              </a:spcBef>
            </a:pPr>
            <a:r>
              <a:rPr sz="3600" i="1" dirty="0">
                <a:latin typeface="Calibri"/>
                <a:cs typeface="Calibri"/>
              </a:rPr>
              <a:t>Whether</a:t>
            </a:r>
            <a:r>
              <a:rPr sz="3600" i="1" spc="336" dirty="0">
                <a:latin typeface="Calibri"/>
                <a:cs typeface="Calibri"/>
              </a:rPr>
              <a:t> </a:t>
            </a:r>
            <a:r>
              <a:rPr sz="3600" i="1" dirty="0">
                <a:latin typeface="Calibri"/>
                <a:cs typeface="Calibri"/>
              </a:rPr>
              <a:t>the</a:t>
            </a:r>
            <a:r>
              <a:rPr sz="3600" i="1" spc="354" dirty="0">
                <a:latin typeface="Calibri"/>
                <a:cs typeface="Calibri"/>
              </a:rPr>
              <a:t> </a:t>
            </a:r>
            <a:r>
              <a:rPr sz="3600" i="1" dirty="0">
                <a:latin typeface="Calibri"/>
                <a:cs typeface="Calibri"/>
              </a:rPr>
              <a:t>assessee</a:t>
            </a:r>
            <a:r>
              <a:rPr sz="3600" i="1" spc="348" dirty="0">
                <a:latin typeface="Calibri"/>
                <a:cs typeface="Calibri"/>
              </a:rPr>
              <a:t> </a:t>
            </a:r>
            <a:r>
              <a:rPr sz="3600" i="1" dirty="0">
                <a:latin typeface="Calibri"/>
                <a:cs typeface="Calibri"/>
              </a:rPr>
              <a:t>is</a:t>
            </a:r>
            <a:r>
              <a:rPr sz="3600" i="1" spc="354" dirty="0">
                <a:latin typeface="Calibri"/>
                <a:cs typeface="Calibri"/>
              </a:rPr>
              <a:t> </a:t>
            </a:r>
            <a:r>
              <a:rPr sz="3600" b="1" i="1" u="heavy" dirty="0">
                <a:uFill>
                  <a:solidFill>
                    <a:srgbClr val="000000"/>
                  </a:solidFill>
                </a:uFill>
                <a:latin typeface="Calibri"/>
                <a:cs typeface="Calibri"/>
              </a:rPr>
              <a:t>liable</a:t>
            </a:r>
            <a:r>
              <a:rPr sz="3600" b="1" i="1" u="heavy" spc="360" dirty="0">
                <a:uFill>
                  <a:solidFill>
                    <a:srgbClr val="000000"/>
                  </a:solidFill>
                </a:uFill>
                <a:latin typeface="Calibri"/>
                <a:cs typeface="Calibri"/>
              </a:rPr>
              <a:t> </a:t>
            </a:r>
            <a:r>
              <a:rPr sz="3600" b="1" i="1" u="heavy" dirty="0">
                <a:uFill>
                  <a:solidFill>
                    <a:srgbClr val="000000"/>
                  </a:solidFill>
                </a:uFill>
                <a:latin typeface="Calibri"/>
                <a:cs typeface="Calibri"/>
              </a:rPr>
              <a:t>to</a:t>
            </a:r>
            <a:r>
              <a:rPr sz="3600" b="1" i="1" u="heavy" spc="360" dirty="0">
                <a:uFill>
                  <a:solidFill>
                    <a:srgbClr val="000000"/>
                  </a:solidFill>
                </a:uFill>
                <a:latin typeface="Calibri"/>
                <a:cs typeface="Calibri"/>
              </a:rPr>
              <a:t> </a:t>
            </a:r>
            <a:r>
              <a:rPr sz="3600" b="1" i="1" u="heavy" dirty="0">
                <a:uFill>
                  <a:solidFill>
                    <a:srgbClr val="000000"/>
                  </a:solidFill>
                </a:uFill>
                <a:latin typeface="Calibri"/>
                <a:cs typeface="Calibri"/>
              </a:rPr>
              <a:t>pay</a:t>
            </a:r>
            <a:r>
              <a:rPr sz="3600" b="1" i="1" u="heavy" spc="366" dirty="0">
                <a:uFill>
                  <a:solidFill>
                    <a:srgbClr val="000000"/>
                  </a:solidFill>
                </a:uFill>
                <a:latin typeface="Calibri"/>
                <a:cs typeface="Calibri"/>
              </a:rPr>
              <a:t> </a:t>
            </a:r>
            <a:r>
              <a:rPr sz="3600" b="1" i="1" u="heavy" dirty="0">
                <a:uFill>
                  <a:solidFill>
                    <a:srgbClr val="000000"/>
                  </a:solidFill>
                </a:uFill>
                <a:latin typeface="Calibri"/>
                <a:cs typeface="Calibri"/>
              </a:rPr>
              <a:t>indirect</a:t>
            </a:r>
            <a:r>
              <a:rPr sz="3600" b="1" i="1" u="heavy" spc="360" dirty="0">
                <a:uFill>
                  <a:solidFill>
                    <a:srgbClr val="000000"/>
                  </a:solidFill>
                </a:uFill>
                <a:latin typeface="Calibri"/>
                <a:cs typeface="Calibri"/>
              </a:rPr>
              <a:t> </a:t>
            </a:r>
            <a:r>
              <a:rPr sz="3600" b="1" i="1" u="heavy" spc="-30" dirty="0">
                <a:uFill>
                  <a:solidFill>
                    <a:srgbClr val="000000"/>
                  </a:solidFill>
                </a:uFill>
                <a:latin typeface="Calibri"/>
                <a:cs typeface="Calibri"/>
              </a:rPr>
              <a:t>tax</a:t>
            </a:r>
            <a:r>
              <a:rPr sz="3600" b="1" i="1" spc="-30" dirty="0">
                <a:latin typeface="Calibri"/>
                <a:cs typeface="Calibri"/>
              </a:rPr>
              <a:t> </a:t>
            </a:r>
            <a:r>
              <a:rPr sz="3600" i="1" dirty="0">
                <a:latin typeface="Calibri"/>
                <a:cs typeface="Calibri"/>
              </a:rPr>
              <a:t>like</a:t>
            </a:r>
            <a:r>
              <a:rPr sz="3600" i="1" spc="558" dirty="0">
                <a:latin typeface="Calibri"/>
                <a:cs typeface="Calibri"/>
              </a:rPr>
              <a:t> </a:t>
            </a:r>
            <a:r>
              <a:rPr sz="3600" i="1" dirty="0">
                <a:latin typeface="Calibri"/>
                <a:cs typeface="Calibri"/>
              </a:rPr>
              <a:t>excise</a:t>
            </a:r>
            <a:r>
              <a:rPr sz="3600" i="1" spc="570" dirty="0">
                <a:latin typeface="Calibri"/>
                <a:cs typeface="Calibri"/>
              </a:rPr>
              <a:t> </a:t>
            </a:r>
            <a:r>
              <a:rPr sz="3600" i="1" dirty="0">
                <a:latin typeface="Calibri"/>
                <a:cs typeface="Calibri"/>
              </a:rPr>
              <a:t>duty,</a:t>
            </a:r>
            <a:r>
              <a:rPr sz="3600" i="1" spc="564" dirty="0">
                <a:latin typeface="Calibri"/>
                <a:cs typeface="Calibri"/>
              </a:rPr>
              <a:t> </a:t>
            </a:r>
            <a:r>
              <a:rPr sz="3600" i="1" dirty="0">
                <a:latin typeface="Calibri"/>
                <a:cs typeface="Calibri"/>
              </a:rPr>
              <a:t>service</a:t>
            </a:r>
            <a:r>
              <a:rPr sz="3600" i="1" spc="564" dirty="0">
                <a:latin typeface="Calibri"/>
                <a:cs typeface="Calibri"/>
              </a:rPr>
              <a:t> </a:t>
            </a:r>
            <a:r>
              <a:rPr sz="3600" i="1" dirty="0">
                <a:latin typeface="Calibri"/>
                <a:cs typeface="Calibri"/>
              </a:rPr>
              <a:t>tax,</a:t>
            </a:r>
            <a:r>
              <a:rPr sz="3600" i="1" spc="570" dirty="0">
                <a:latin typeface="Calibri"/>
                <a:cs typeface="Calibri"/>
              </a:rPr>
              <a:t> </a:t>
            </a:r>
            <a:r>
              <a:rPr sz="3600" i="1" dirty="0">
                <a:latin typeface="Calibri"/>
                <a:cs typeface="Calibri"/>
              </a:rPr>
              <a:t>sales</a:t>
            </a:r>
            <a:r>
              <a:rPr sz="3600" i="1" spc="551" dirty="0">
                <a:latin typeface="Calibri"/>
                <a:cs typeface="Calibri"/>
              </a:rPr>
              <a:t> </a:t>
            </a:r>
            <a:r>
              <a:rPr sz="3600" i="1" dirty="0">
                <a:latin typeface="Calibri"/>
                <a:cs typeface="Calibri"/>
              </a:rPr>
              <a:t>tax,</a:t>
            </a:r>
            <a:r>
              <a:rPr sz="3600" i="1" spc="570" dirty="0">
                <a:latin typeface="Calibri"/>
                <a:cs typeface="Calibri"/>
              </a:rPr>
              <a:t> </a:t>
            </a:r>
            <a:r>
              <a:rPr sz="3600" dirty="0">
                <a:latin typeface="Calibri"/>
                <a:cs typeface="Calibri"/>
              </a:rPr>
              <a:t>goods</a:t>
            </a:r>
            <a:r>
              <a:rPr sz="3600" spc="576" dirty="0">
                <a:latin typeface="Calibri"/>
                <a:cs typeface="Calibri"/>
              </a:rPr>
              <a:t> </a:t>
            </a:r>
            <a:r>
              <a:rPr sz="3600" spc="-30" dirty="0">
                <a:latin typeface="Calibri"/>
                <a:cs typeface="Calibri"/>
              </a:rPr>
              <a:t>and </a:t>
            </a:r>
            <a:r>
              <a:rPr sz="3600" dirty="0">
                <a:latin typeface="Calibri"/>
                <a:cs typeface="Calibri"/>
              </a:rPr>
              <a:t>services</a:t>
            </a:r>
            <a:r>
              <a:rPr sz="3600" spc="330" dirty="0">
                <a:latin typeface="Calibri"/>
                <a:cs typeface="Calibri"/>
              </a:rPr>
              <a:t>  </a:t>
            </a:r>
            <a:r>
              <a:rPr sz="3600" dirty="0">
                <a:latin typeface="Calibri"/>
                <a:cs typeface="Calibri"/>
              </a:rPr>
              <a:t>tax,</a:t>
            </a:r>
            <a:r>
              <a:rPr sz="3600" spc="336" dirty="0">
                <a:latin typeface="Calibri"/>
                <a:cs typeface="Calibri"/>
              </a:rPr>
              <a:t>  </a:t>
            </a:r>
            <a:r>
              <a:rPr sz="3600" i="1" dirty="0">
                <a:latin typeface="Calibri"/>
                <a:cs typeface="Calibri"/>
              </a:rPr>
              <a:t>customs</a:t>
            </a:r>
            <a:r>
              <a:rPr sz="3600" i="1" spc="336" dirty="0">
                <a:latin typeface="Calibri"/>
                <a:cs typeface="Calibri"/>
              </a:rPr>
              <a:t>  </a:t>
            </a:r>
            <a:r>
              <a:rPr sz="3600" i="1" dirty="0">
                <a:latin typeface="Calibri"/>
                <a:cs typeface="Calibri"/>
              </a:rPr>
              <a:t>duty,</a:t>
            </a:r>
            <a:r>
              <a:rPr sz="3600" i="1" spc="330" dirty="0">
                <a:latin typeface="Calibri"/>
                <a:cs typeface="Calibri"/>
              </a:rPr>
              <a:t>  </a:t>
            </a:r>
            <a:r>
              <a:rPr sz="3600" i="1" dirty="0">
                <a:latin typeface="Calibri"/>
                <a:cs typeface="Calibri"/>
              </a:rPr>
              <a:t>etc.</a:t>
            </a:r>
            <a:r>
              <a:rPr sz="3600" i="1" spc="336" dirty="0">
                <a:latin typeface="Calibri"/>
                <a:cs typeface="Calibri"/>
              </a:rPr>
              <a:t>  </a:t>
            </a:r>
            <a:r>
              <a:rPr sz="3600" i="1" dirty="0">
                <a:latin typeface="Calibri"/>
                <a:cs typeface="Calibri"/>
              </a:rPr>
              <a:t>If</a:t>
            </a:r>
            <a:r>
              <a:rPr sz="3600" i="1" spc="336" dirty="0">
                <a:latin typeface="Calibri"/>
                <a:cs typeface="Calibri"/>
              </a:rPr>
              <a:t>  </a:t>
            </a:r>
            <a:r>
              <a:rPr sz="3600" i="1" dirty="0">
                <a:latin typeface="Calibri"/>
                <a:cs typeface="Calibri"/>
              </a:rPr>
              <a:t>yes,</a:t>
            </a:r>
            <a:r>
              <a:rPr sz="3600" i="1" spc="336" dirty="0">
                <a:latin typeface="Calibri"/>
                <a:cs typeface="Calibri"/>
              </a:rPr>
              <a:t>  </a:t>
            </a:r>
            <a:r>
              <a:rPr sz="3600" i="1" spc="-12" dirty="0">
                <a:latin typeface="Calibri"/>
                <a:cs typeface="Calibri"/>
              </a:rPr>
              <a:t>please </a:t>
            </a:r>
            <a:r>
              <a:rPr sz="3600" b="1" i="1" u="heavy" dirty="0">
                <a:uFill>
                  <a:solidFill>
                    <a:srgbClr val="000000"/>
                  </a:solidFill>
                </a:uFill>
                <a:latin typeface="Calibri"/>
                <a:cs typeface="Calibri"/>
              </a:rPr>
              <a:t>furnish</a:t>
            </a:r>
            <a:r>
              <a:rPr sz="3600" b="1" i="1" u="heavy" spc="192" dirty="0">
                <a:uFill>
                  <a:solidFill>
                    <a:srgbClr val="000000"/>
                  </a:solidFill>
                </a:uFill>
                <a:latin typeface="Calibri"/>
                <a:cs typeface="Calibri"/>
              </a:rPr>
              <a:t> </a:t>
            </a:r>
            <a:r>
              <a:rPr sz="3600" b="1" i="1" u="heavy" dirty="0">
                <a:uFill>
                  <a:solidFill>
                    <a:srgbClr val="000000"/>
                  </a:solidFill>
                </a:uFill>
                <a:latin typeface="Calibri"/>
                <a:cs typeface="Calibri"/>
              </a:rPr>
              <a:t>the</a:t>
            </a:r>
            <a:r>
              <a:rPr sz="3600" b="1" i="1" u="heavy" spc="204" dirty="0">
                <a:uFill>
                  <a:solidFill>
                    <a:srgbClr val="000000"/>
                  </a:solidFill>
                </a:uFill>
                <a:latin typeface="Calibri"/>
                <a:cs typeface="Calibri"/>
              </a:rPr>
              <a:t> </a:t>
            </a:r>
            <a:r>
              <a:rPr sz="3600" b="1" i="1" u="heavy" dirty="0">
                <a:uFill>
                  <a:solidFill>
                    <a:srgbClr val="000000"/>
                  </a:solidFill>
                </a:uFill>
                <a:latin typeface="Calibri"/>
                <a:cs typeface="Calibri"/>
              </a:rPr>
              <a:t>registration</a:t>
            </a:r>
            <a:r>
              <a:rPr sz="3600" b="1" i="1" u="heavy" spc="198" dirty="0">
                <a:uFill>
                  <a:solidFill>
                    <a:srgbClr val="000000"/>
                  </a:solidFill>
                </a:uFill>
                <a:latin typeface="Calibri"/>
                <a:cs typeface="Calibri"/>
              </a:rPr>
              <a:t> </a:t>
            </a:r>
            <a:r>
              <a:rPr sz="3600" b="1" i="1" u="heavy" dirty="0">
                <a:uFill>
                  <a:solidFill>
                    <a:srgbClr val="000000"/>
                  </a:solidFill>
                </a:uFill>
                <a:latin typeface="Calibri"/>
                <a:cs typeface="Calibri"/>
              </a:rPr>
              <a:t>number</a:t>
            </a:r>
            <a:r>
              <a:rPr sz="3600" b="1" i="1" spc="186" dirty="0">
                <a:latin typeface="Calibri"/>
                <a:cs typeface="Calibri"/>
              </a:rPr>
              <a:t> </a:t>
            </a:r>
            <a:r>
              <a:rPr sz="3600" i="1" dirty="0">
                <a:latin typeface="Calibri"/>
                <a:cs typeface="Calibri"/>
              </a:rPr>
              <a:t>or</a:t>
            </a:r>
            <a:r>
              <a:rPr sz="3600" i="1" spc="174" dirty="0">
                <a:latin typeface="Calibri"/>
                <a:cs typeface="Calibri"/>
              </a:rPr>
              <a:t> </a:t>
            </a:r>
            <a:r>
              <a:rPr sz="3600" i="1" dirty="0">
                <a:latin typeface="Calibri"/>
                <a:cs typeface="Calibri"/>
              </a:rPr>
              <a:t>GST</a:t>
            </a:r>
            <a:r>
              <a:rPr sz="3600" i="1" spc="186" dirty="0">
                <a:latin typeface="Calibri"/>
                <a:cs typeface="Calibri"/>
              </a:rPr>
              <a:t> </a:t>
            </a:r>
            <a:r>
              <a:rPr sz="3600" i="1" dirty="0">
                <a:latin typeface="Calibri"/>
                <a:cs typeface="Calibri"/>
              </a:rPr>
              <a:t>number</a:t>
            </a:r>
            <a:r>
              <a:rPr sz="3600" i="1" spc="192" dirty="0">
                <a:latin typeface="Calibri"/>
                <a:cs typeface="Calibri"/>
              </a:rPr>
              <a:t> </a:t>
            </a:r>
            <a:r>
              <a:rPr sz="3600" i="1" spc="-30" dirty="0">
                <a:latin typeface="Calibri"/>
                <a:cs typeface="Calibri"/>
              </a:rPr>
              <a:t>or </a:t>
            </a:r>
            <a:r>
              <a:rPr sz="3600" i="1" dirty="0">
                <a:latin typeface="Calibri"/>
                <a:cs typeface="Calibri"/>
              </a:rPr>
              <a:t>any</a:t>
            </a:r>
            <a:r>
              <a:rPr sz="3600" i="1" spc="96" dirty="0">
                <a:latin typeface="Calibri"/>
                <a:cs typeface="Calibri"/>
              </a:rPr>
              <a:t>  </a:t>
            </a:r>
            <a:r>
              <a:rPr sz="3600" i="1" dirty="0">
                <a:latin typeface="Calibri"/>
                <a:cs typeface="Calibri"/>
              </a:rPr>
              <a:t>other</a:t>
            </a:r>
            <a:r>
              <a:rPr sz="3600" i="1" spc="96" dirty="0">
                <a:latin typeface="Calibri"/>
                <a:cs typeface="Calibri"/>
              </a:rPr>
              <a:t>  </a:t>
            </a:r>
            <a:r>
              <a:rPr sz="3600" i="1" dirty="0">
                <a:latin typeface="Calibri"/>
                <a:cs typeface="Calibri"/>
              </a:rPr>
              <a:t>identification</a:t>
            </a:r>
            <a:r>
              <a:rPr sz="3600" i="1" spc="90" dirty="0">
                <a:latin typeface="Calibri"/>
                <a:cs typeface="Calibri"/>
              </a:rPr>
              <a:t>  </a:t>
            </a:r>
            <a:r>
              <a:rPr sz="3600" i="1" dirty="0">
                <a:latin typeface="Calibri"/>
                <a:cs typeface="Calibri"/>
              </a:rPr>
              <a:t>number</a:t>
            </a:r>
            <a:r>
              <a:rPr sz="3600" i="1" spc="84" dirty="0">
                <a:latin typeface="Calibri"/>
                <a:cs typeface="Calibri"/>
              </a:rPr>
              <a:t>  </a:t>
            </a:r>
            <a:r>
              <a:rPr sz="3600" i="1" dirty="0">
                <a:latin typeface="Calibri"/>
                <a:cs typeface="Calibri"/>
              </a:rPr>
              <a:t>allotted</a:t>
            </a:r>
            <a:r>
              <a:rPr sz="3600" i="1" spc="96" dirty="0">
                <a:latin typeface="Calibri"/>
                <a:cs typeface="Calibri"/>
              </a:rPr>
              <a:t>  </a:t>
            </a:r>
            <a:r>
              <a:rPr sz="3600" i="1" dirty="0">
                <a:latin typeface="Calibri"/>
                <a:cs typeface="Calibri"/>
              </a:rPr>
              <a:t>for</a:t>
            </a:r>
            <a:r>
              <a:rPr sz="3600" i="1" spc="90" dirty="0">
                <a:latin typeface="Calibri"/>
                <a:cs typeface="Calibri"/>
              </a:rPr>
              <a:t>  </a:t>
            </a:r>
            <a:r>
              <a:rPr sz="3600" i="1" spc="-30" dirty="0">
                <a:latin typeface="Calibri"/>
                <a:cs typeface="Calibri"/>
              </a:rPr>
              <a:t>the </a:t>
            </a:r>
            <a:r>
              <a:rPr sz="3600" i="1" spc="-24" dirty="0">
                <a:latin typeface="Calibri"/>
                <a:cs typeface="Calibri"/>
              </a:rPr>
              <a:t>same.</a:t>
            </a:r>
            <a:endParaRPr sz="3600">
              <a:latin typeface="Calibri"/>
              <a:cs typeface="Calibri"/>
            </a:endParaRPr>
          </a:p>
        </p:txBody>
      </p:sp>
      <p:sp>
        <p:nvSpPr>
          <p:cNvPr id="4" name="object 4"/>
          <p:cNvSpPr txBox="1"/>
          <p:nvPr/>
        </p:nvSpPr>
        <p:spPr>
          <a:xfrm>
            <a:off x="2563368" y="6873850"/>
            <a:ext cx="9609581" cy="458587"/>
          </a:xfrm>
          <a:prstGeom prst="rect">
            <a:avLst/>
          </a:prstGeom>
        </p:spPr>
        <p:txBody>
          <a:bodyPr vert="horz" wrap="square" lIns="0" tIns="15240" rIns="0" bIns="0" rtlCol="0">
            <a:spAutoFit/>
          </a:bodyPr>
          <a:lstStyle/>
          <a:p>
            <a:pPr marL="15240">
              <a:spcBef>
                <a:spcPts val="120"/>
              </a:spcBef>
            </a:pPr>
            <a:r>
              <a:rPr sz="2880" b="1" dirty="0">
                <a:latin typeface="Calibri"/>
                <a:cs typeface="Calibri"/>
              </a:rPr>
              <a:t>Brief:</a:t>
            </a:r>
            <a:r>
              <a:rPr sz="2880" b="1" spc="-60" dirty="0">
                <a:latin typeface="Calibri"/>
                <a:cs typeface="Calibri"/>
              </a:rPr>
              <a:t> </a:t>
            </a:r>
            <a:r>
              <a:rPr sz="2880" spc="-12" dirty="0">
                <a:latin typeface="Calibri"/>
                <a:cs typeface="Calibri"/>
              </a:rPr>
              <a:t>Registration</a:t>
            </a:r>
            <a:r>
              <a:rPr sz="2880" spc="-90" dirty="0">
                <a:latin typeface="Calibri"/>
                <a:cs typeface="Calibri"/>
              </a:rPr>
              <a:t> </a:t>
            </a:r>
            <a:r>
              <a:rPr sz="2880" dirty="0">
                <a:latin typeface="Calibri"/>
                <a:cs typeface="Calibri"/>
              </a:rPr>
              <a:t>number</a:t>
            </a:r>
            <a:r>
              <a:rPr sz="2880" spc="-66" dirty="0">
                <a:latin typeface="Calibri"/>
                <a:cs typeface="Calibri"/>
              </a:rPr>
              <a:t> </a:t>
            </a:r>
            <a:r>
              <a:rPr sz="2880" dirty="0">
                <a:latin typeface="Calibri"/>
                <a:cs typeface="Calibri"/>
              </a:rPr>
              <a:t>under</a:t>
            </a:r>
            <a:r>
              <a:rPr sz="2880" spc="-42" dirty="0">
                <a:latin typeface="Calibri"/>
                <a:cs typeface="Calibri"/>
              </a:rPr>
              <a:t> </a:t>
            </a:r>
            <a:r>
              <a:rPr sz="2880" dirty="0">
                <a:latin typeface="Calibri"/>
                <a:cs typeface="Calibri"/>
              </a:rPr>
              <a:t>other</a:t>
            </a:r>
            <a:r>
              <a:rPr sz="2880" spc="-72" dirty="0">
                <a:latin typeface="Calibri"/>
                <a:cs typeface="Calibri"/>
              </a:rPr>
              <a:t> </a:t>
            </a:r>
            <a:r>
              <a:rPr sz="2880" dirty="0">
                <a:latin typeface="Calibri"/>
                <a:cs typeface="Calibri"/>
              </a:rPr>
              <a:t>laws</a:t>
            </a:r>
            <a:r>
              <a:rPr sz="2880" spc="-72" dirty="0">
                <a:latin typeface="Calibri"/>
                <a:cs typeface="Calibri"/>
              </a:rPr>
              <a:t> </a:t>
            </a:r>
            <a:r>
              <a:rPr sz="2880" dirty="0">
                <a:latin typeface="Calibri"/>
                <a:cs typeface="Calibri"/>
              </a:rPr>
              <a:t>also</a:t>
            </a:r>
            <a:r>
              <a:rPr sz="2880" spc="-66" dirty="0">
                <a:latin typeface="Calibri"/>
                <a:cs typeface="Calibri"/>
              </a:rPr>
              <a:t> </a:t>
            </a:r>
            <a:r>
              <a:rPr sz="2880" dirty="0">
                <a:latin typeface="Calibri"/>
                <a:cs typeface="Calibri"/>
              </a:rPr>
              <a:t>to</a:t>
            </a:r>
            <a:r>
              <a:rPr sz="2880" spc="-66" dirty="0">
                <a:latin typeface="Calibri"/>
                <a:cs typeface="Calibri"/>
              </a:rPr>
              <a:t> </a:t>
            </a:r>
            <a:r>
              <a:rPr sz="2880" dirty="0">
                <a:latin typeface="Calibri"/>
                <a:cs typeface="Calibri"/>
              </a:rPr>
              <a:t>be</a:t>
            </a:r>
            <a:r>
              <a:rPr sz="2880" spc="-54" dirty="0">
                <a:latin typeface="Calibri"/>
                <a:cs typeface="Calibri"/>
              </a:rPr>
              <a:t> </a:t>
            </a:r>
            <a:r>
              <a:rPr sz="2880" spc="-12" dirty="0">
                <a:latin typeface="Calibri"/>
                <a:cs typeface="Calibri"/>
              </a:rPr>
              <a:t>specified.</a:t>
            </a:r>
            <a:endParaRPr sz="2880">
              <a:latin typeface="Calibri"/>
              <a:cs typeface="Calibri"/>
            </a:endParaRPr>
          </a:p>
        </p:txBody>
      </p:sp>
      <p:sp>
        <p:nvSpPr>
          <p:cNvPr id="5" name="object 5"/>
          <p:cNvSpPr txBox="1">
            <a:spLocks noGrp="1"/>
          </p:cNvSpPr>
          <p:nvPr>
            <p:ph type="title"/>
          </p:nvPr>
        </p:nvSpPr>
        <p:spPr>
          <a:xfrm>
            <a:off x="2197608" y="130873"/>
            <a:ext cx="2779776" cy="680186"/>
          </a:xfrm>
          <a:prstGeom prst="rect">
            <a:avLst/>
          </a:prstGeom>
        </p:spPr>
        <p:txBody>
          <a:bodyPr vert="horz" wrap="square" lIns="0" tIns="15240" rIns="0" bIns="0" rtlCol="0">
            <a:spAutoFit/>
          </a:bodyPr>
          <a:lstStyle/>
          <a:p>
            <a:pPr marL="15240">
              <a:spcBef>
                <a:spcPts val="120"/>
              </a:spcBef>
            </a:pPr>
            <a:r>
              <a:rPr u="none" dirty="0">
                <a:solidFill>
                  <a:srgbClr val="000000"/>
                </a:solidFill>
              </a:rPr>
              <a:t>Clause</a:t>
            </a:r>
            <a:r>
              <a:rPr u="none" spc="-90" dirty="0">
                <a:solidFill>
                  <a:srgbClr val="000000"/>
                </a:solidFill>
              </a:rPr>
              <a:t> </a:t>
            </a:r>
            <a:r>
              <a:rPr u="none" dirty="0">
                <a:solidFill>
                  <a:srgbClr val="000000"/>
                </a:solidFill>
              </a:rPr>
              <a:t>no.</a:t>
            </a:r>
            <a:r>
              <a:rPr u="none" spc="-60" dirty="0">
                <a:solidFill>
                  <a:srgbClr val="000000"/>
                </a:solidFill>
              </a:rPr>
              <a:t> 4</a:t>
            </a:r>
          </a:p>
        </p:txBody>
      </p:sp>
      <p:sp>
        <p:nvSpPr>
          <p:cNvPr id="6" name="object 6"/>
          <p:cNvSpPr txBox="1"/>
          <p:nvPr/>
        </p:nvSpPr>
        <p:spPr>
          <a:xfrm>
            <a:off x="2197608" y="1032471"/>
            <a:ext cx="7688580" cy="385490"/>
          </a:xfrm>
          <a:prstGeom prst="rect">
            <a:avLst/>
          </a:prstGeom>
        </p:spPr>
        <p:txBody>
          <a:bodyPr vert="horz" wrap="square" lIns="0" tIns="16002" rIns="0" bIns="0" rtlCol="0">
            <a:spAutoFit/>
          </a:bodyPr>
          <a:lstStyle/>
          <a:p>
            <a:pPr marL="15240">
              <a:spcBef>
                <a:spcPts val="126"/>
              </a:spcBef>
            </a:pPr>
            <a:r>
              <a:rPr sz="2400" b="1" i="1" dirty="0">
                <a:latin typeface="Calibri"/>
                <a:cs typeface="Calibri"/>
              </a:rPr>
              <a:t>[Amended]</a:t>
            </a:r>
            <a:r>
              <a:rPr sz="2400" b="1" i="1" spc="-66" dirty="0">
                <a:latin typeface="Calibri"/>
                <a:cs typeface="Calibri"/>
              </a:rPr>
              <a:t> </a:t>
            </a:r>
            <a:r>
              <a:rPr sz="2400" b="1" i="1" dirty="0">
                <a:latin typeface="Calibri"/>
                <a:cs typeface="Calibri"/>
              </a:rPr>
              <a:t>vide</a:t>
            </a:r>
            <a:r>
              <a:rPr sz="2400" b="1" i="1" spc="-60" dirty="0">
                <a:latin typeface="Calibri"/>
                <a:cs typeface="Calibri"/>
              </a:rPr>
              <a:t> </a:t>
            </a:r>
            <a:r>
              <a:rPr sz="2400" b="1" i="1" dirty="0">
                <a:latin typeface="Calibri"/>
                <a:cs typeface="Calibri"/>
              </a:rPr>
              <a:t>Notification</a:t>
            </a:r>
            <a:r>
              <a:rPr sz="2400" b="1" i="1" spc="-96" dirty="0">
                <a:latin typeface="Calibri"/>
                <a:cs typeface="Calibri"/>
              </a:rPr>
              <a:t> </a:t>
            </a:r>
            <a:r>
              <a:rPr sz="2400" b="1" i="1" dirty="0">
                <a:latin typeface="Calibri"/>
                <a:cs typeface="Calibri"/>
              </a:rPr>
              <a:t>No.</a:t>
            </a:r>
            <a:r>
              <a:rPr sz="2400" b="1" i="1" spc="-66" dirty="0">
                <a:latin typeface="Calibri"/>
                <a:cs typeface="Calibri"/>
              </a:rPr>
              <a:t> </a:t>
            </a:r>
            <a:r>
              <a:rPr sz="2400" b="1" i="1" dirty="0">
                <a:latin typeface="Calibri"/>
                <a:cs typeface="Calibri"/>
              </a:rPr>
              <a:t>33/2018</a:t>
            </a:r>
            <a:r>
              <a:rPr sz="2400" b="1" i="1" spc="-96" dirty="0">
                <a:latin typeface="Calibri"/>
                <a:cs typeface="Calibri"/>
              </a:rPr>
              <a:t> </a:t>
            </a:r>
            <a:r>
              <a:rPr sz="2400" b="1" i="1" dirty="0">
                <a:latin typeface="Calibri"/>
                <a:cs typeface="Calibri"/>
              </a:rPr>
              <a:t>dated</a:t>
            </a:r>
            <a:r>
              <a:rPr sz="2400" b="1" i="1" spc="-84" dirty="0">
                <a:latin typeface="Calibri"/>
                <a:cs typeface="Calibri"/>
              </a:rPr>
              <a:t> </a:t>
            </a:r>
            <a:r>
              <a:rPr sz="2400" b="1" i="1" spc="-12" dirty="0">
                <a:latin typeface="Calibri"/>
                <a:cs typeface="Calibri"/>
              </a:rPr>
              <a:t>20/07/2018.</a:t>
            </a:r>
            <a:endParaRPr sz="240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14727" y="23164"/>
            <a:ext cx="10408158" cy="1344984"/>
          </a:xfrm>
          <a:prstGeom prst="rect">
            <a:avLst/>
          </a:prstGeom>
        </p:spPr>
        <p:txBody>
          <a:bodyPr vert="horz" wrap="square" lIns="0" tIns="15240" rIns="0" bIns="0" rtlCol="0">
            <a:spAutoFit/>
          </a:bodyPr>
          <a:lstStyle/>
          <a:p>
            <a:pPr marL="15240" marR="6096" indent="-762">
              <a:spcBef>
                <a:spcPts val="120"/>
              </a:spcBef>
            </a:pPr>
            <a:r>
              <a:rPr u="none" dirty="0"/>
              <a:t>Issues</a:t>
            </a:r>
            <a:r>
              <a:rPr u="none" spc="-78" dirty="0"/>
              <a:t> </a:t>
            </a:r>
            <a:r>
              <a:rPr u="none" dirty="0"/>
              <a:t>/</a:t>
            </a:r>
            <a:r>
              <a:rPr u="none" spc="-78" dirty="0"/>
              <a:t> </a:t>
            </a:r>
            <a:r>
              <a:rPr u="none" dirty="0"/>
              <a:t>points</a:t>
            </a:r>
            <a:r>
              <a:rPr u="none" spc="-66" dirty="0"/>
              <a:t> </a:t>
            </a:r>
            <a:r>
              <a:rPr u="none" dirty="0"/>
              <a:t>to</a:t>
            </a:r>
            <a:r>
              <a:rPr u="none" spc="-84" dirty="0"/>
              <a:t> </a:t>
            </a:r>
            <a:r>
              <a:rPr u="none" dirty="0"/>
              <a:t>be</a:t>
            </a:r>
            <a:r>
              <a:rPr u="none" spc="-72" dirty="0"/>
              <a:t> </a:t>
            </a:r>
            <a:r>
              <a:rPr u="none" spc="-12" dirty="0"/>
              <a:t>considered</a:t>
            </a:r>
            <a:r>
              <a:rPr u="none" spc="-96" dirty="0"/>
              <a:t> </a:t>
            </a:r>
            <a:r>
              <a:rPr u="none" dirty="0"/>
              <a:t>-</a:t>
            </a:r>
            <a:r>
              <a:rPr u="none" spc="-72" dirty="0"/>
              <a:t> </a:t>
            </a:r>
            <a:r>
              <a:rPr u="none" dirty="0"/>
              <a:t>Clause</a:t>
            </a:r>
            <a:r>
              <a:rPr u="none" spc="-102" dirty="0"/>
              <a:t> </a:t>
            </a:r>
            <a:r>
              <a:rPr u="none" dirty="0"/>
              <a:t>no.</a:t>
            </a:r>
            <a:r>
              <a:rPr u="none" spc="-66" dirty="0"/>
              <a:t> </a:t>
            </a:r>
            <a:r>
              <a:rPr u="none" spc="-60" dirty="0"/>
              <a:t>4 </a:t>
            </a:r>
            <a:r>
              <a:rPr u="none" dirty="0"/>
              <a:t>–</a:t>
            </a:r>
            <a:r>
              <a:rPr u="none" spc="-6" dirty="0"/>
              <a:t> </a:t>
            </a:r>
            <a:r>
              <a:rPr u="none" spc="-12" dirty="0"/>
              <a:t>Contd…</a:t>
            </a:r>
          </a:p>
        </p:txBody>
      </p:sp>
      <p:sp>
        <p:nvSpPr>
          <p:cNvPr id="3" name="object 3"/>
          <p:cNvSpPr/>
          <p:nvPr/>
        </p:nvSpPr>
        <p:spPr>
          <a:xfrm>
            <a:off x="1828800" y="7527341"/>
            <a:ext cx="10972800" cy="702564"/>
          </a:xfrm>
          <a:custGeom>
            <a:avLst/>
            <a:gdLst/>
            <a:ahLst/>
            <a:cxnLst/>
            <a:rect l="l" t="t" r="r" b="b"/>
            <a:pathLst>
              <a:path w="9144000" h="585470">
                <a:moveTo>
                  <a:pt x="9144000" y="0"/>
                </a:moveTo>
                <a:lnTo>
                  <a:pt x="0" y="0"/>
                </a:lnTo>
                <a:lnTo>
                  <a:pt x="0" y="585215"/>
                </a:lnTo>
                <a:lnTo>
                  <a:pt x="9144000" y="585215"/>
                </a:lnTo>
                <a:lnTo>
                  <a:pt x="9144000" y="0"/>
                </a:lnTo>
                <a:close/>
              </a:path>
            </a:pathLst>
          </a:custGeom>
          <a:solidFill>
            <a:srgbClr val="104761"/>
          </a:solidFill>
        </p:spPr>
        <p:txBody>
          <a:bodyPr wrap="square" lIns="0" tIns="0" rIns="0" bIns="0" rtlCol="0"/>
          <a:lstStyle/>
          <a:p>
            <a:endParaRPr sz="2160"/>
          </a:p>
        </p:txBody>
      </p:sp>
      <p:sp>
        <p:nvSpPr>
          <p:cNvPr id="4" name="object 4"/>
          <p:cNvSpPr txBox="1"/>
          <p:nvPr/>
        </p:nvSpPr>
        <p:spPr>
          <a:xfrm>
            <a:off x="1923287" y="1943405"/>
            <a:ext cx="10783824" cy="6264279"/>
          </a:xfrm>
          <a:prstGeom prst="rect">
            <a:avLst/>
          </a:prstGeom>
        </p:spPr>
        <p:txBody>
          <a:bodyPr vert="horz" wrap="square" lIns="0" tIns="15240" rIns="0" bIns="0" rtlCol="0">
            <a:spAutoFit/>
          </a:bodyPr>
          <a:lstStyle/>
          <a:p>
            <a:pPr marL="397764" marR="11430" indent="-383286" algn="just">
              <a:spcBef>
                <a:spcPts val="120"/>
              </a:spcBef>
              <a:buSzPct val="88571"/>
              <a:buFont typeface="Wingdings"/>
              <a:buChar char=""/>
              <a:tabLst>
                <a:tab pos="399288" algn="l"/>
              </a:tabLst>
            </a:pPr>
            <a:r>
              <a:rPr sz="2100" dirty="0">
                <a:latin typeface="Calibri"/>
                <a:cs typeface="Calibri"/>
              </a:rPr>
              <a:t>What</a:t>
            </a:r>
            <a:r>
              <a:rPr sz="2100" spc="258" dirty="0">
                <a:latin typeface="Calibri"/>
                <a:cs typeface="Calibri"/>
              </a:rPr>
              <a:t> </a:t>
            </a:r>
            <a:r>
              <a:rPr sz="2100" dirty="0">
                <a:latin typeface="Calibri"/>
                <a:cs typeface="Calibri"/>
              </a:rPr>
              <a:t>if</a:t>
            </a:r>
            <a:r>
              <a:rPr sz="2100" spc="270" dirty="0">
                <a:latin typeface="Calibri"/>
                <a:cs typeface="Calibri"/>
              </a:rPr>
              <a:t> </a:t>
            </a:r>
            <a:r>
              <a:rPr sz="2100" dirty="0">
                <a:latin typeface="Calibri"/>
                <a:cs typeface="Calibri"/>
              </a:rPr>
              <a:t>the</a:t>
            </a:r>
            <a:r>
              <a:rPr sz="2100" spc="252" dirty="0">
                <a:latin typeface="Calibri"/>
                <a:cs typeface="Calibri"/>
              </a:rPr>
              <a:t> </a:t>
            </a:r>
            <a:r>
              <a:rPr sz="2100" dirty="0">
                <a:latin typeface="Calibri"/>
                <a:cs typeface="Calibri"/>
              </a:rPr>
              <a:t>assessee</a:t>
            </a:r>
            <a:r>
              <a:rPr sz="2100" spc="270" dirty="0">
                <a:latin typeface="Calibri"/>
                <a:cs typeface="Calibri"/>
              </a:rPr>
              <a:t> </a:t>
            </a:r>
            <a:r>
              <a:rPr sz="2100" dirty="0">
                <a:latin typeface="Calibri"/>
                <a:cs typeface="Calibri"/>
              </a:rPr>
              <a:t>has</a:t>
            </a:r>
            <a:r>
              <a:rPr sz="2100" spc="264" dirty="0">
                <a:latin typeface="Calibri"/>
                <a:cs typeface="Calibri"/>
              </a:rPr>
              <a:t> </a:t>
            </a:r>
            <a:r>
              <a:rPr sz="2100" dirty="0">
                <a:latin typeface="Calibri"/>
                <a:cs typeface="Calibri"/>
              </a:rPr>
              <a:t>not</a:t>
            </a:r>
            <a:r>
              <a:rPr sz="2100" spc="258" dirty="0">
                <a:latin typeface="Calibri"/>
                <a:cs typeface="Calibri"/>
              </a:rPr>
              <a:t> </a:t>
            </a:r>
            <a:r>
              <a:rPr sz="2100" dirty="0">
                <a:latin typeface="Calibri"/>
                <a:cs typeface="Calibri"/>
              </a:rPr>
              <a:t>obtained</a:t>
            </a:r>
            <a:r>
              <a:rPr sz="2100" spc="275" dirty="0">
                <a:latin typeface="Calibri"/>
                <a:cs typeface="Calibri"/>
              </a:rPr>
              <a:t> </a:t>
            </a:r>
            <a:r>
              <a:rPr sz="2100" dirty="0">
                <a:latin typeface="Calibri"/>
                <a:cs typeface="Calibri"/>
              </a:rPr>
              <a:t>Registration</a:t>
            </a:r>
            <a:r>
              <a:rPr sz="2100" spc="264" dirty="0">
                <a:latin typeface="Calibri"/>
                <a:cs typeface="Calibri"/>
              </a:rPr>
              <a:t> </a:t>
            </a:r>
            <a:r>
              <a:rPr sz="2100" dirty="0">
                <a:latin typeface="Calibri"/>
                <a:cs typeface="Calibri"/>
              </a:rPr>
              <a:t>number</a:t>
            </a:r>
            <a:r>
              <a:rPr sz="2100" spc="264" dirty="0">
                <a:latin typeface="Calibri"/>
                <a:cs typeface="Calibri"/>
              </a:rPr>
              <a:t> </a:t>
            </a:r>
            <a:r>
              <a:rPr sz="2100" dirty="0">
                <a:latin typeface="Calibri"/>
                <a:cs typeface="Calibri"/>
              </a:rPr>
              <a:t>even</a:t>
            </a:r>
            <a:r>
              <a:rPr sz="2100" spc="264" dirty="0">
                <a:latin typeface="Calibri"/>
                <a:cs typeface="Calibri"/>
              </a:rPr>
              <a:t> </a:t>
            </a:r>
            <a:r>
              <a:rPr sz="2100" dirty="0">
                <a:latin typeface="Calibri"/>
                <a:cs typeface="Calibri"/>
              </a:rPr>
              <a:t>though</a:t>
            </a:r>
            <a:r>
              <a:rPr sz="2100" spc="270" dirty="0">
                <a:latin typeface="Calibri"/>
                <a:cs typeface="Calibri"/>
              </a:rPr>
              <a:t> </a:t>
            </a:r>
            <a:r>
              <a:rPr sz="2100" dirty="0">
                <a:latin typeface="Calibri"/>
                <a:cs typeface="Calibri"/>
              </a:rPr>
              <a:t>he</a:t>
            </a:r>
            <a:r>
              <a:rPr sz="2100" spc="264" dirty="0">
                <a:latin typeface="Calibri"/>
                <a:cs typeface="Calibri"/>
              </a:rPr>
              <a:t> </a:t>
            </a:r>
            <a:r>
              <a:rPr sz="2100" dirty="0">
                <a:latin typeface="Calibri"/>
                <a:cs typeface="Calibri"/>
              </a:rPr>
              <a:t>is</a:t>
            </a:r>
            <a:r>
              <a:rPr sz="2100" spc="252" dirty="0">
                <a:latin typeface="Calibri"/>
                <a:cs typeface="Calibri"/>
              </a:rPr>
              <a:t> </a:t>
            </a:r>
            <a:r>
              <a:rPr sz="2100" dirty="0">
                <a:latin typeface="Calibri"/>
                <a:cs typeface="Calibri"/>
              </a:rPr>
              <a:t>liable</a:t>
            </a:r>
            <a:r>
              <a:rPr sz="2100" spc="258" dirty="0">
                <a:latin typeface="Calibri"/>
                <a:cs typeface="Calibri"/>
              </a:rPr>
              <a:t> </a:t>
            </a:r>
            <a:r>
              <a:rPr sz="2100" dirty="0">
                <a:latin typeface="Calibri"/>
                <a:cs typeface="Calibri"/>
              </a:rPr>
              <a:t>to</a:t>
            </a:r>
            <a:r>
              <a:rPr sz="2100" spc="258" dirty="0">
                <a:latin typeface="Calibri"/>
                <a:cs typeface="Calibri"/>
              </a:rPr>
              <a:t> </a:t>
            </a:r>
            <a:r>
              <a:rPr sz="2100" spc="-30" dirty="0">
                <a:latin typeface="Calibri"/>
                <a:cs typeface="Calibri"/>
              </a:rPr>
              <a:t>pay 	</a:t>
            </a:r>
            <a:r>
              <a:rPr sz="2100" dirty="0">
                <a:latin typeface="Calibri"/>
                <a:cs typeface="Calibri"/>
              </a:rPr>
              <a:t>indirect</a:t>
            </a:r>
            <a:r>
              <a:rPr sz="2100" spc="-96" dirty="0">
                <a:latin typeface="Calibri"/>
                <a:cs typeface="Calibri"/>
              </a:rPr>
              <a:t> </a:t>
            </a:r>
            <a:r>
              <a:rPr sz="2100" spc="-12" dirty="0">
                <a:latin typeface="Calibri"/>
                <a:cs typeface="Calibri"/>
              </a:rPr>
              <a:t>taxes?</a:t>
            </a:r>
            <a:endParaRPr sz="2100">
              <a:latin typeface="Calibri"/>
              <a:cs typeface="Calibri"/>
            </a:endParaRPr>
          </a:p>
          <a:p>
            <a:pPr marL="398526" indent="-383286" algn="just">
              <a:spcBef>
                <a:spcPts val="720"/>
              </a:spcBef>
              <a:buSzPct val="88571"/>
              <a:buFont typeface="Wingdings"/>
              <a:buChar char=""/>
              <a:tabLst>
                <a:tab pos="398526" algn="l"/>
              </a:tabLst>
            </a:pPr>
            <a:r>
              <a:rPr sz="2100" dirty="0">
                <a:latin typeface="Calibri"/>
                <a:cs typeface="Calibri"/>
              </a:rPr>
              <a:t>Whether</a:t>
            </a:r>
            <a:r>
              <a:rPr sz="2100" spc="-54" dirty="0">
                <a:latin typeface="Calibri"/>
                <a:cs typeface="Calibri"/>
              </a:rPr>
              <a:t> </a:t>
            </a:r>
            <a:r>
              <a:rPr sz="2100" dirty="0">
                <a:latin typeface="Calibri"/>
                <a:cs typeface="Calibri"/>
              </a:rPr>
              <a:t>the</a:t>
            </a:r>
            <a:r>
              <a:rPr sz="2100" spc="-60" dirty="0">
                <a:latin typeface="Calibri"/>
                <a:cs typeface="Calibri"/>
              </a:rPr>
              <a:t> </a:t>
            </a:r>
            <a:r>
              <a:rPr sz="2100" spc="-48" dirty="0">
                <a:latin typeface="Calibri"/>
                <a:cs typeface="Calibri"/>
              </a:rPr>
              <a:t>Tax</a:t>
            </a:r>
            <a:r>
              <a:rPr sz="2100" spc="-60" dirty="0">
                <a:latin typeface="Calibri"/>
                <a:cs typeface="Calibri"/>
              </a:rPr>
              <a:t> </a:t>
            </a:r>
            <a:r>
              <a:rPr sz="2100" dirty="0">
                <a:latin typeface="Calibri"/>
                <a:cs typeface="Calibri"/>
              </a:rPr>
              <a:t>auditor</a:t>
            </a:r>
            <a:r>
              <a:rPr sz="2100" spc="-72" dirty="0">
                <a:latin typeface="Calibri"/>
                <a:cs typeface="Calibri"/>
              </a:rPr>
              <a:t> </a:t>
            </a:r>
            <a:r>
              <a:rPr sz="2100" dirty="0">
                <a:latin typeface="Calibri"/>
                <a:cs typeface="Calibri"/>
              </a:rPr>
              <a:t>needs</a:t>
            </a:r>
            <a:r>
              <a:rPr sz="2100" spc="-48" dirty="0">
                <a:latin typeface="Calibri"/>
                <a:cs typeface="Calibri"/>
              </a:rPr>
              <a:t> </a:t>
            </a:r>
            <a:r>
              <a:rPr sz="2100" dirty="0">
                <a:latin typeface="Calibri"/>
                <a:cs typeface="Calibri"/>
              </a:rPr>
              <a:t>to</a:t>
            </a:r>
            <a:r>
              <a:rPr sz="2100" spc="-60" dirty="0">
                <a:latin typeface="Calibri"/>
                <a:cs typeface="Calibri"/>
              </a:rPr>
              <a:t> </a:t>
            </a:r>
            <a:r>
              <a:rPr sz="2100" dirty="0">
                <a:latin typeface="Calibri"/>
                <a:cs typeface="Calibri"/>
              </a:rPr>
              <a:t>have</a:t>
            </a:r>
            <a:r>
              <a:rPr sz="2100" spc="-72" dirty="0">
                <a:latin typeface="Calibri"/>
                <a:cs typeface="Calibri"/>
              </a:rPr>
              <a:t> </a:t>
            </a:r>
            <a:r>
              <a:rPr sz="2100" dirty="0">
                <a:latin typeface="Calibri"/>
                <a:cs typeface="Calibri"/>
              </a:rPr>
              <a:t>expertise</a:t>
            </a:r>
            <a:r>
              <a:rPr sz="2100" spc="-60" dirty="0">
                <a:latin typeface="Calibri"/>
                <a:cs typeface="Calibri"/>
              </a:rPr>
              <a:t> </a:t>
            </a:r>
            <a:r>
              <a:rPr sz="2100" dirty="0">
                <a:latin typeface="Calibri"/>
                <a:cs typeface="Calibri"/>
              </a:rPr>
              <a:t>of</a:t>
            </a:r>
            <a:r>
              <a:rPr sz="2100" spc="-54" dirty="0">
                <a:latin typeface="Calibri"/>
                <a:cs typeface="Calibri"/>
              </a:rPr>
              <a:t> </a:t>
            </a:r>
            <a:r>
              <a:rPr sz="2100" dirty="0">
                <a:latin typeface="Calibri"/>
                <a:cs typeface="Calibri"/>
              </a:rPr>
              <a:t>indirect</a:t>
            </a:r>
            <a:r>
              <a:rPr sz="2100" spc="-66" dirty="0">
                <a:latin typeface="Calibri"/>
                <a:cs typeface="Calibri"/>
              </a:rPr>
              <a:t> </a:t>
            </a:r>
            <a:r>
              <a:rPr sz="2100" dirty="0">
                <a:latin typeface="Calibri"/>
                <a:cs typeface="Calibri"/>
              </a:rPr>
              <a:t>tax</a:t>
            </a:r>
            <a:r>
              <a:rPr sz="2100" spc="-66" dirty="0">
                <a:latin typeface="Calibri"/>
                <a:cs typeface="Calibri"/>
              </a:rPr>
              <a:t> </a:t>
            </a:r>
            <a:r>
              <a:rPr sz="2100" spc="-12" dirty="0">
                <a:latin typeface="Calibri"/>
                <a:cs typeface="Calibri"/>
              </a:rPr>
              <a:t>laws?</a:t>
            </a:r>
            <a:endParaRPr sz="2100">
              <a:latin typeface="Calibri"/>
              <a:cs typeface="Calibri"/>
            </a:endParaRPr>
          </a:p>
          <a:p>
            <a:pPr marL="395478" marR="6858" indent="-381000" algn="just">
              <a:spcBef>
                <a:spcPts val="720"/>
              </a:spcBef>
              <a:buSzPct val="88571"/>
              <a:buFont typeface="Wingdings"/>
              <a:buChar char=""/>
              <a:tabLst>
                <a:tab pos="395478" algn="l"/>
                <a:tab pos="397764" algn="l"/>
              </a:tabLst>
            </a:pPr>
            <a:r>
              <a:rPr sz="2100" dirty="0">
                <a:latin typeface="Calibri"/>
                <a:cs typeface="Calibri"/>
              </a:rPr>
              <a:t>	The</a:t>
            </a:r>
            <a:r>
              <a:rPr sz="2100" spc="66" dirty="0">
                <a:latin typeface="Calibri"/>
                <a:cs typeface="Calibri"/>
              </a:rPr>
              <a:t>  </a:t>
            </a:r>
            <a:r>
              <a:rPr sz="2100" dirty="0">
                <a:latin typeface="Calibri"/>
                <a:cs typeface="Calibri"/>
              </a:rPr>
              <a:t>Article</a:t>
            </a:r>
            <a:r>
              <a:rPr sz="2100" spc="60" dirty="0">
                <a:latin typeface="Calibri"/>
                <a:cs typeface="Calibri"/>
              </a:rPr>
              <a:t>  </a:t>
            </a:r>
            <a:r>
              <a:rPr sz="2100" dirty="0">
                <a:latin typeface="Calibri"/>
                <a:cs typeface="Calibri"/>
              </a:rPr>
              <a:t>246</a:t>
            </a:r>
            <a:r>
              <a:rPr sz="2100" spc="60" dirty="0">
                <a:latin typeface="Calibri"/>
                <a:cs typeface="Calibri"/>
              </a:rPr>
              <a:t>  </a:t>
            </a:r>
            <a:r>
              <a:rPr sz="2100" dirty="0">
                <a:latin typeface="Calibri"/>
                <a:cs typeface="Calibri"/>
              </a:rPr>
              <a:t>of</a:t>
            </a:r>
            <a:r>
              <a:rPr sz="2100" spc="72" dirty="0">
                <a:latin typeface="Calibri"/>
                <a:cs typeface="Calibri"/>
              </a:rPr>
              <a:t>  </a:t>
            </a:r>
            <a:r>
              <a:rPr sz="2100" dirty="0">
                <a:latin typeface="Calibri"/>
                <a:cs typeface="Calibri"/>
              </a:rPr>
              <a:t>the</a:t>
            </a:r>
            <a:r>
              <a:rPr sz="2100" spc="66" dirty="0">
                <a:latin typeface="Calibri"/>
                <a:cs typeface="Calibri"/>
              </a:rPr>
              <a:t>  </a:t>
            </a:r>
            <a:r>
              <a:rPr sz="2100" dirty="0">
                <a:latin typeface="Calibri"/>
                <a:cs typeface="Calibri"/>
              </a:rPr>
              <a:t>Constitution</a:t>
            </a:r>
            <a:r>
              <a:rPr sz="2100" spc="66" dirty="0">
                <a:latin typeface="Calibri"/>
                <a:cs typeface="Calibri"/>
              </a:rPr>
              <a:t>  </a:t>
            </a:r>
            <a:r>
              <a:rPr sz="2100" dirty="0">
                <a:latin typeface="Calibri"/>
                <a:cs typeface="Calibri"/>
              </a:rPr>
              <a:t>of</a:t>
            </a:r>
            <a:r>
              <a:rPr sz="2100" spc="66" dirty="0">
                <a:latin typeface="Calibri"/>
                <a:cs typeface="Calibri"/>
              </a:rPr>
              <a:t>  </a:t>
            </a:r>
            <a:r>
              <a:rPr sz="2100" dirty="0">
                <a:latin typeface="Calibri"/>
                <a:cs typeface="Calibri"/>
              </a:rPr>
              <a:t>India</a:t>
            </a:r>
            <a:r>
              <a:rPr sz="2100" spc="60" dirty="0">
                <a:latin typeface="Calibri"/>
                <a:cs typeface="Calibri"/>
              </a:rPr>
              <a:t>  </a:t>
            </a:r>
            <a:r>
              <a:rPr sz="2100" dirty="0">
                <a:latin typeface="Calibri"/>
                <a:cs typeface="Calibri"/>
              </a:rPr>
              <a:t>provides</a:t>
            </a:r>
            <a:r>
              <a:rPr sz="2100" spc="66" dirty="0">
                <a:latin typeface="Calibri"/>
                <a:cs typeface="Calibri"/>
              </a:rPr>
              <a:t>  </a:t>
            </a:r>
            <a:r>
              <a:rPr sz="2100" dirty="0">
                <a:latin typeface="Calibri"/>
                <a:cs typeface="Calibri"/>
              </a:rPr>
              <a:t>power</a:t>
            </a:r>
            <a:r>
              <a:rPr sz="2100" spc="66" dirty="0">
                <a:latin typeface="Calibri"/>
                <a:cs typeface="Calibri"/>
              </a:rPr>
              <a:t>  </a:t>
            </a:r>
            <a:r>
              <a:rPr sz="2100" dirty="0">
                <a:latin typeface="Calibri"/>
                <a:cs typeface="Calibri"/>
              </a:rPr>
              <a:t>to</a:t>
            </a:r>
            <a:r>
              <a:rPr sz="2100" spc="60" dirty="0">
                <a:latin typeface="Calibri"/>
                <a:cs typeface="Calibri"/>
              </a:rPr>
              <a:t>  </a:t>
            </a:r>
            <a:r>
              <a:rPr sz="2100" dirty="0">
                <a:latin typeface="Calibri"/>
                <a:cs typeface="Calibri"/>
              </a:rPr>
              <a:t>the</a:t>
            </a:r>
            <a:r>
              <a:rPr sz="2100" spc="66" dirty="0">
                <a:latin typeface="Calibri"/>
                <a:cs typeface="Calibri"/>
              </a:rPr>
              <a:t>  </a:t>
            </a:r>
            <a:r>
              <a:rPr sz="2100" dirty="0">
                <a:latin typeface="Calibri"/>
                <a:cs typeface="Calibri"/>
              </a:rPr>
              <a:t>Union</a:t>
            </a:r>
            <a:r>
              <a:rPr sz="2100" spc="60" dirty="0">
                <a:latin typeface="Calibri"/>
                <a:cs typeface="Calibri"/>
              </a:rPr>
              <a:t>  </a:t>
            </a:r>
            <a:r>
              <a:rPr sz="2100" dirty="0">
                <a:latin typeface="Calibri"/>
                <a:cs typeface="Calibri"/>
              </a:rPr>
              <a:t>or</a:t>
            </a:r>
            <a:r>
              <a:rPr sz="2100" spc="66" dirty="0">
                <a:latin typeface="Calibri"/>
                <a:cs typeface="Calibri"/>
              </a:rPr>
              <a:t>  </a:t>
            </a:r>
            <a:r>
              <a:rPr sz="2100" dirty="0">
                <a:latin typeface="Calibri"/>
                <a:cs typeface="Calibri"/>
              </a:rPr>
              <a:t>the</a:t>
            </a:r>
            <a:r>
              <a:rPr sz="2100" spc="66" dirty="0">
                <a:latin typeface="Calibri"/>
                <a:cs typeface="Calibri"/>
              </a:rPr>
              <a:t>  </a:t>
            </a:r>
            <a:r>
              <a:rPr sz="2100" spc="-12" dirty="0">
                <a:latin typeface="Calibri"/>
                <a:cs typeface="Calibri"/>
              </a:rPr>
              <a:t>State </a:t>
            </a:r>
            <a:r>
              <a:rPr sz="2100" dirty="0">
                <a:latin typeface="Calibri"/>
                <a:cs typeface="Calibri"/>
              </a:rPr>
              <a:t>Legislature</a:t>
            </a:r>
            <a:r>
              <a:rPr sz="2100" spc="348" dirty="0">
                <a:latin typeface="Calibri"/>
                <a:cs typeface="Calibri"/>
              </a:rPr>
              <a:t> </a:t>
            </a:r>
            <a:r>
              <a:rPr sz="2100" dirty="0">
                <a:latin typeface="Calibri"/>
                <a:cs typeface="Calibri"/>
              </a:rPr>
              <a:t>to</a:t>
            </a:r>
            <a:r>
              <a:rPr sz="2100" spc="336" dirty="0">
                <a:latin typeface="Calibri"/>
                <a:cs typeface="Calibri"/>
              </a:rPr>
              <a:t> </a:t>
            </a:r>
            <a:r>
              <a:rPr sz="2100" dirty="0">
                <a:latin typeface="Calibri"/>
                <a:cs typeface="Calibri"/>
              </a:rPr>
              <a:t>levy</a:t>
            </a:r>
            <a:r>
              <a:rPr sz="2100" spc="330" dirty="0">
                <a:latin typeface="Calibri"/>
                <a:cs typeface="Calibri"/>
              </a:rPr>
              <a:t> </a:t>
            </a:r>
            <a:r>
              <a:rPr sz="2100" dirty="0">
                <a:latin typeface="Calibri"/>
                <a:cs typeface="Calibri"/>
              </a:rPr>
              <a:t>indirect</a:t>
            </a:r>
            <a:r>
              <a:rPr sz="2100" spc="348" dirty="0">
                <a:latin typeface="Calibri"/>
                <a:cs typeface="Calibri"/>
              </a:rPr>
              <a:t> </a:t>
            </a:r>
            <a:r>
              <a:rPr sz="2100" dirty="0">
                <a:latin typeface="Calibri"/>
                <a:cs typeface="Calibri"/>
              </a:rPr>
              <a:t>taxes</a:t>
            </a:r>
            <a:r>
              <a:rPr sz="2100" spc="342" dirty="0">
                <a:latin typeface="Calibri"/>
                <a:cs typeface="Calibri"/>
              </a:rPr>
              <a:t> </a:t>
            </a:r>
            <a:r>
              <a:rPr sz="2100" dirty="0">
                <a:latin typeface="Calibri"/>
                <a:cs typeface="Calibri"/>
              </a:rPr>
              <a:t>such</a:t>
            </a:r>
            <a:r>
              <a:rPr sz="2100" spc="354" dirty="0">
                <a:latin typeface="Calibri"/>
                <a:cs typeface="Calibri"/>
              </a:rPr>
              <a:t> </a:t>
            </a:r>
            <a:r>
              <a:rPr sz="2100" dirty="0">
                <a:latin typeface="Calibri"/>
                <a:cs typeface="Calibri"/>
              </a:rPr>
              <a:t>as</a:t>
            </a:r>
            <a:r>
              <a:rPr sz="2100" spc="348" dirty="0">
                <a:latin typeface="Calibri"/>
                <a:cs typeface="Calibri"/>
              </a:rPr>
              <a:t> </a:t>
            </a:r>
            <a:r>
              <a:rPr sz="2100" dirty="0">
                <a:latin typeface="Calibri"/>
                <a:cs typeface="Calibri"/>
              </a:rPr>
              <a:t>Customs</a:t>
            </a:r>
            <a:r>
              <a:rPr sz="2100" spc="342" dirty="0">
                <a:latin typeface="Calibri"/>
                <a:cs typeface="Calibri"/>
              </a:rPr>
              <a:t> </a:t>
            </a:r>
            <a:r>
              <a:rPr sz="2100" dirty="0">
                <a:latin typeface="Calibri"/>
                <a:cs typeface="Calibri"/>
              </a:rPr>
              <a:t>duty,</a:t>
            </a:r>
            <a:r>
              <a:rPr sz="2100" spc="342" dirty="0">
                <a:latin typeface="Calibri"/>
                <a:cs typeface="Calibri"/>
              </a:rPr>
              <a:t> </a:t>
            </a:r>
            <a:r>
              <a:rPr sz="2100" dirty="0">
                <a:latin typeface="Calibri"/>
                <a:cs typeface="Calibri"/>
              </a:rPr>
              <a:t>Excise</a:t>
            </a:r>
            <a:r>
              <a:rPr sz="2100" spc="336" dirty="0">
                <a:latin typeface="Calibri"/>
                <a:cs typeface="Calibri"/>
              </a:rPr>
              <a:t> </a:t>
            </a:r>
            <a:r>
              <a:rPr sz="2100" dirty="0">
                <a:latin typeface="Calibri"/>
                <a:cs typeface="Calibri"/>
              </a:rPr>
              <a:t>Duty,</a:t>
            </a:r>
            <a:r>
              <a:rPr sz="2100" spc="336" dirty="0">
                <a:latin typeface="Calibri"/>
                <a:cs typeface="Calibri"/>
              </a:rPr>
              <a:t> </a:t>
            </a:r>
            <a:r>
              <a:rPr sz="2100" dirty="0">
                <a:latin typeface="Calibri"/>
                <a:cs typeface="Calibri"/>
              </a:rPr>
              <a:t>Central</a:t>
            </a:r>
            <a:r>
              <a:rPr sz="2100" spc="354" dirty="0">
                <a:latin typeface="Calibri"/>
                <a:cs typeface="Calibri"/>
              </a:rPr>
              <a:t> </a:t>
            </a:r>
            <a:r>
              <a:rPr sz="2100" dirty="0">
                <a:latin typeface="Calibri"/>
                <a:cs typeface="Calibri"/>
              </a:rPr>
              <a:t>Sales</a:t>
            </a:r>
            <a:r>
              <a:rPr sz="2100" spc="342" dirty="0">
                <a:latin typeface="Calibri"/>
                <a:cs typeface="Calibri"/>
              </a:rPr>
              <a:t> </a:t>
            </a:r>
            <a:r>
              <a:rPr sz="2100" dirty="0">
                <a:latin typeface="Calibri"/>
                <a:cs typeface="Calibri"/>
              </a:rPr>
              <a:t>Tax</a:t>
            </a:r>
            <a:r>
              <a:rPr sz="2100" spc="342" dirty="0">
                <a:latin typeface="Calibri"/>
                <a:cs typeface="Calibri"/>
              </a:rPr>
              <a:t> </a:t>
            </a:r>
            <a:r>
              <a:rPr sz="2100" spc="-30" dirty="0">
                <a:latin typeface="Calibri"/>
                <a:cs typeface="Calibri"/>
              </a:rPr>
              <a:t>and </a:t>
            </a:r>
            <a:r>
              <a:rPr sz="2100" dirty="0">
                <a:latin typeface="Calibri"/>
                <a:cs typeface="Calibri"/>
              </a:rPr>
              <a:t>Service</a:t>
            </a:r>
            <a:r>
              <a:rPr sz="2100" spc="-18" dirty="0">
                <a:latin typeface="Calibri"/>
                <a:cs typeface="Calibri"/>
              </a:rPr>
              <a:t> </a:t>
            </a:r>
            <a:r>
              <a:rPr sz="2100" spc="-24" dirty="0">
                <a:latin typeface="Calibri"/>
                <a:cs typeface="Calibri"/>
              </a:rPr>
              <a:t>Tax, </a:t>
            </a:r>
            <a:r>
              <a:rPr sz="2100" dirty="0">
                <a:latin typeface="Calibri"/>
                <a:cs typeface="Calibri"/>
              </a:rPr>
              <a:t>sales</a:t>
            </a:r>
            <a:r>
              <a:rPr sz="2100" spc="-18" dirty="0">
                <a:latin typeface="Calibri"/>
                <a:cs typeface="Calibri"/>
              </a:rPr>
              <a:t> </a:t>
            </a:r>
            <a:r>
              <a:rPr sz="2100" dirty="0">
                <a:latin typeface="Calibri"/>
                <a:cs typeface="Calibri"/>
              </a:rPr>
              <a:t>tax</a:t>
            </a:r>
            <a:r>
              <a:rPr sz="2100" spc="-24" dirty="0">
                <a:latin typeface="Calibri"/>
                <a:cs typeface="Calibri"/>
              </a:rPr>
              <a:t> </a:t>
            </a:r>
            <a:r>
              <a:rPr sz="2100" dirty="0">
                <a:latin typeface="Calibri"/>
                <a:cs typeface="Calibri"/>
              </a:rPr>
              <a:t>(Value</a:t>
            </a:r>
            <a:r>
              <a:rPr sz="2100" spc="-12" dirty="0">
                <a:latin typeface="Calibri"/>
                <a:cs typeface="Calibri"/>
              </a:rPr>
              <a:t> </a:t>
            </a:r>
            <a:r>
              <a:rPr sz="2100" dirty="0">
                <a:latin typeface="Calibri"/>
                <a:cs typeface="Calibri"/>
              </a:rPr>
              <a:t>Added</a:t>
            </a:r>
            <a:r>
              <a:rPr sz="2100" spc="-12" dirty="0">
                <a:latin typeface="Calibri"/>
                <a:cs typeface="Calibri"/>
              </a:rPr>
              <a:t> Tax),</a:t>
            </a:r>
            <a:r>
              <a:rPr sz="2100" spc="-24" dirty="0">
                <a:latin typeface="Calibri"/>
                <a:cs typeface="Calibri"/>
              </a:rPr>
              <a:t> </a:t>
            </a:r>
            <a:r>
              <a:rPr sz="2100" dirty="0">
                <a:latin typeface="Calibri"/>
                <a:cs typeface="Calibri"/>
              </a:rPr>
              <a:t>GST</a:t>
            </a:r>
            <a:r>
              <a:rPr sz="2100" spc="-24" dirty="0">
                <a:latin typeface="Calibri"/>
                <a:cs typeface="Calibri"/>
              </a:rPr>
              <a:t> </a:t>
            </a:r>
            <a:r>
              <a:rPr sz="2100" dirty="0">
                <a:latin typeface="Calibri"/>
                <a:cs typeface="Calibri"/>
              </a:rPr>
              <a:t>and</a:t>
            </a:r>
            <a:r>
              <a:rPr sz="2100" spc="-12" dirty="0">
                <a:latin typeface="Calibri"/>
                <a:cs typeface="Calibri"/>
              </a:rPr>
              <a:t> </a:t>
            </a:r>
            <a:r>
              <a:rPr sz="2100" dirty="0">
                <a:latin typeface="Calibri"/>
                <a:cs typeface="Calibri"/>
              </a:rPr>
              <a:t>other</a:t>
            </a:r>
            <a:r>
              <a:rPr sz="2100" spc="-18" dirty="0">
                <a:latin typeface="Calibri"/>
                <a:cs typeface="Calibri"/>
              </a:rPr>
              <a:t> </a:t>
            </a:r>
            <a:r>
              <a:rPr sz="2100" dirty="0">
                <a:latin typeface="Calibri"/>
                <a:cs typeface="Calibri"/>
              </a:rPr>
              <a:t>indirect</a:t>
            </a:r>
            <a:r>
              <a:rPr sz="2100" spc="-18" dirty="0">
                <a:latin typeface="Calibri"/>
                <a:cs typeface="Calibri"/>
              </a:rPr>
              <a:t> </a:t>
            </a:r>
            <a:r>
              <a:rPr sz="2100" dirty="0">
                <a:latin typeface="Calibri"/>
                <a:cs typeface="Calibri"/>
              </a:rPr>
              <a:t>taxes,</a:t>
            </a:r>
            <a:r>
              <a:rPr sz="2100" spc="-6" dirty="0">
                <a:latin typeface="Calibri"/>
                <a:cs typeface="Calibri"/>
              </a:rPr>
              <a:t> </a:t>
            </a:r>
            <a:r>
              <a:rPr sz="2100" dirty="0">
                <a:latin typeface="Calibri"/>
                <a:cs typeface="Calibri"/>
              </a:rPr>
              <a:t>such</a:t>
            </a:r>
            <a:r>
              <a:rPr sz="2100" spc="-12" dirty="0">
                <a:latin typeface="Calibri"/>
                <a:cs typeface="Calibri"/>
              </a:rPr>
              <a:t> </a:t>
            </a:r>
            <a:r>
              <a:rPr sz="2100" dirty="0">
                <a:latin typeface="Calibri"/>
                <a:cs typeface="Calibri"/>
              </a:rPr>
              <a:t>as</a:t>
            </a:r>
            <a:r>
              <a:rPr sz="2100" spc="-18" dirty="0">
                <a:latin typeface="Calibri"/>
                <a:cs typeface="Calibri"/>
              </a:rPr>
              <a:t> </a:t>
            </a:r>
            <a:r>
              <a:rPr sz="2100" dirty="0">
                <a:latin typeface="Calibri"/>
                <a:cs typeface="Calibri"/>
              </a:rPr>
              <a:t>Entry</a:t>
            </a:r>
            <a:r>
              <a:rPr sz="2100" spc="-18" dirty="0">
                <a:latin typeface="Calibri"/>
                <a:cs typeface="Calibri"/>
              </a:rPr>
              <a:t> </a:t>
            </a:r>
            <a:r>
              <a:rPr sz="2100" spc="-12" dirty="0">
                <a:latin typeface="Calibri"/>
                <a:cs typeface="Calibri"/>
              </a:rPr>
              <a:t>Tax,</a:t>
            </a:r>
            <a:r>
              <a:rPr sz="2100" spc="-24" dirty="0">
                <a:latin typeface="Calibri"/>
                <a:cs typeface="Calibri"/>
              </a:rPr>
              <a:t> </a:t>
            </a:r>
            <a:r>
              <a:rPr sz="2100" spc="-12" dirty="0">
                <a:latin typeface="Calibri"/>
                <a:cs typeface="Calibri"/>
              </a:rPr>
              <a:t>Octroi, </a:t>
            </a:r>
            <a:r>
              <a:rPr sz="2100" dirty="0">
                <a:latin typeface="Calibri"/>
                <a:cs typeface="Calibri"/>
              </a:rPr>
              <a:t>Luxury</a:t>
            </a:r>
            <a:r>
              <a:rPr sz="2100" spc="78" dirty="0">
                <a:latin typeface="Calibri"/>
                <a:cs typeface="Calibri"/>
              </a:rPr>
              <a:t> </a:t>
            </a:r>
            <a:r>
              <a:rPr sz="2100" dirty="0">
                <a:latin typeface="Calibri"/>
                <a:cs typeface="Calibri"/>
              </a:rPr>
              <a:t>Tax,</a:t>
            </a:r>
            <a:r>
              <a:rPr sz="2100" spc="78" dirty="0">
                <a:latin typeface="Calibri"/>
                <a:cs typeface="Calibri"/>
              </a:rPr>
              <a:t> </a:t>
            </a:r>
            <a:r>
              <a:rPr sz="2100" dirty="0">
                <a:latin typeface="Calibri"/>
                <a:cs typeface="Calibri"/>
              </a:rPr>
              <a:t>Entertainment</a:t>
            </a:r>
            <a:r>
              <a:rPr sz="2100" spc="84" dirty="0">
                <a:latin typeface="Calibri"/>
                <a:cs typeface="Calibri"/>
              </a:rPr>
              <a:t> </a:t>
            </a:r>
            <a:r>
              <a:rPr sz="2100" dirty="0">
                <a:latin typeface="Calibri"/>
                <a:cs typeface="Calibri"/>
              </a:rPr>
              <a:t>Tax</a:t>
            </a:r>
            <a:r>
              <a:rPr sz="2100" spc="78" dirty="0">
                <a:latin typeface="Calibri"/>
                <a:cs typeface="Calibri"/>
              </a:rPr>
              <a:t> </a:t>
            </a:r>
            <a:r>
              <a:rPr sz="2100" dirty="0">
                <a:latin typeface="Calibri"/>
                <a:cs typeface="Calibri"/>
              </a:rPr>
              <a:t>etc</a:t>
            </a:r>
            <a:r>
              <a:rPr sz="2100" spc="90" dirty="0">
                <a:latin typeface="Calibri"/>
                <a:cs typeface="Calibri"/>
              </a:rPr>
              <a:t> </a:t>
            </a:r>
            <a:r>
              <a:rPr sz="2100" dirty="0">
                <a:latin typeface="Calibri"/>
                <a:cs typeface="Calibri"/>
              </a:rPr>
              <a:t>(Article</a:t>
            </a:r>
            <a:r>
              <a:rPr sz="2100" spc="90" dirty="0">
                <a:latin typeface="Calibri"/>
                <a:cs typeface="Calibri"/>
              </a:rPr>
              <a:t> </a:t>
            </a:r>
            <a:r>
              <a:rPr sz="2100" dirty="0">
                <a:latin typeface="Calibri"/>
                <a:cs typeface="Calibri"/>
              </a:rPr>
              <a:t>265).</a:t>
            </a:r>
            <a:r>
              <a:rPr sz="2100" spc="84" dirty="0">
                <a:latin typeface="Calibri"/>
                <a:cs typeface="Calibri"/>
              </a:rPr>
              <a:t> </a:t>
            </a:r>
            <a:r>
              <a:rPr sz="2100" i="1" dirty="0">
                <a:latin typeface="Calibri"/>
                <a:cs typeface="Calibri"/>
              </a:rPr>
              <a:t>Since,</a:t>
            </a:r>
            <a:r>
              <a:rPr sz="2100" i="1" spc="78" dirty="0">
                <a:latin typeface="Calibri"/>
                <a:cs typeface="Calibri"/>
              </a:rPr>
              <a:t> </a:t>
            </a:r>
            <a:r>
              <a:rPr sz="2100" i="1" dirty="0">
                <a:latin typeface="Calibri"/>
                <a:cs typeface="Calibri"/>
              </a:rPr>
              <a:t>the</a:t>
            </a:r>
            <a:r>
              <a:rPr sz="2100" i="1" spc="84" dirty="0">
                <a:latin typeface="Calibri"/>
                <a:cs typeface="Calibri"/>
              </a:rPr>
              <a:t> </a:t>
            </a:r>
            <a:r>
              <a:rPr sz="2100" i="1" dirty="0">
                <a:latin typeface="Calibri"/>
                <a:cs typeface="Calibri"/>
              </a:rPr>
              <a:t>term</a:t>
            </a:r>
            <a:r>
              <a:rPr sz="2100" i="1" spc="78" dirty="0">
                <a:latin typeface="Calibri"/>
                <a:cs typeface="Calibri"/>
              </a:rPr>
              <a:t> </a:t>
            </a:r>
            <a:r>
              <a:rPr sz="2100" i="1" dirty="0">
                <a:latin typeface="Calibri"/>
                <a:cs typeface="Calibri"/>
              </a:rPr>
              <a:t>“indirect</a:t>
            </a:r>
            <a:r>
              <a:rPr sz="2100" i="1" spc="84" dirty="0">
                <a:latin typeface="Calibri"/>
                <a:cs typeface="Calibri"/>
              </a:rPr>
              <a:t> </a:t>
            </a:r>
            <a:r>
              <a:rPr sz="2100" i="1" dirty="0">
                <a:latin typeface="Calibri"/>
                <a:cs typeface="Calibri"/>
              </a:rPr>
              <a:t>taxes”</a:t>
            </a:r>
            <a:r>
              <a:rPr sz="2100" i="1" spc="78" dirty="0">
                <a:latin typeface="Calibri"/>
                <a:cs typeface="Calibri"/>
              </a:rPr>
              <a:t> </a:t>
            </a:r>
            <a:r>
              <a:rPr sz="2100" i="1" dirty="0">
                <a:latin typeface="Calibri"/>
                <a:cs typeface="Calibri"/>
              </a:rPr>
              <a:t>is</a:t>
            </a:r>
            <a:r>
              <a:rPr sz="2100" i="1" spc="72" dirty="0">
                <a:latin typeface="Calibri"/>
                <a:cs typeface="Calibri"/>
              </a:rPr>
              <a:t> </a:t>
            </a:r>
            <a:r>
              <a:rPr sz="2100" i="1" dirty="0">
                <a:latin typeface="Calibri"/>
                <a:cs typeface="Calibri"/>
              </a:rPr>
              <a:t>not</a:t>
            </a:r>
            <a:r>
              <a:rPr sz="2100" i="1" spc="84" dirty="0">
                <a:latin typeface="Calibri"/>
                <a:cs typeface="Calibri"/>
              </a:rPr>
              <a:t> </a:t>
            </a:r>
            <a:r>
              <a:rPr sz="2100" i="1" spc="-12" dirty="0">
                <a:latin typeface="Calibri"/>
                <a:cs typeface="Calibri"/>
              </a:rPr>
              <a:t>defined, </a:t>
            </a:r>
            <a:r>
              <a:rPr sz="2100" i="1" dirty="0">
                <a:latin typeface="Calibri"/>
                <a:cs typeface="Calibri"/>
              </a:rPr>
              <a:t>the list</a:t>
            </a:r>
            <a:r>
              <a:rPr sz="2100" i="1" spc="-6" dirty="0">
                <a:latin typeface="Calibri"/>
                <a:cs typeface="Calibri"/>
              </a:rPr>
              <a:t> </a:t>
            </a:r>
            <a:r>
              <a:rPr sz="2100" i="1" dirty="0">
                <a:latin typeface="Calibri"/>
                <a:cs typeface="Calibri"/>
              </a:rPr>
              <a:t>should</a:t>
            </a:r>
            <a:r>
              <a:rPr sz="2100" i="1" spc="12" dirty="0">
                <a:latin typeface="Calibri"/>
                <a:cs typeface="Calibri"/>
              </a:rPr>
              <a:t> </a:t>
            </a:r>
            <a:r>
              <a:rPr sz="2100" i="1" dirty="0">
                <a:latin typeface="Calibri"/>
                <a:cs typeface="Calibri"/>
              </a:rPr>
              <a:t>be an</a:t>
            </a:r>
            <a:r>
              <a:rPr sz="2100" i="1" spc="12" dirty="0">
                <a:latin typeface="Calibri"/>
                <a:cs typeface="Calibri"/>
              </a:rPr>
              <a:t> </a:t>
            </a:r>
            <a:r>
              <a:rPr sz="2100" i="1" dirty="0">
                <a:latin typeface="Calibri"/>
                <a:cs typeface="Calibri"/>
              </a:rPr>
              <a:t>inclusive list</a:t>
            </a:r>
            <a:r>
              <a:rPr sz="2100" i="1" spc="-6" dirty="0">
                <a:latin typeface="Calibri"/>
                <a:cs typeface="Calibri"/>
              </a:rPr>
              <a:t> </a:t>
            </a:r>
            <a:r>
              <a:rPr sz="2100" i="1" dirty="0">
                <a:latin typeface="Calibri"/>
                <a:cs typeface="Calibri"/>
              </a:rPr>
              <a:t>and</a:t>
            </a:r>
            <a:r>
              <a:rPr sz="2100" i="1" spc="12" dirty="0">
                <a:latin typeface="Calibri"/>
                <a:cs typeface="Calibri"/>
              </a:rPr>
              <a:t> </a:t>
            </a:r>
            <a:r>
              <a:rPr sz="2100" i="1" dirty="0">
                <a:latin typeface="Calibri"/>
                <a:cs typeface="Calibri"/>
              </a:rPr>
              <a:t>may include</a:t>
            </a:r>
            <a:r>
              <a:rPr sz="2100" i="1" spc="-6" dirty="0">
                <a:latin typeface="Calibri"/>
                <a:cs typeface="Calibri"/>
              </a:rPr>
              <a:t> </a:t>
            </a:r>
            <a:r>
              <a:rPr sz="2100" i="1" dirty="0">
                <a:latin typeface="Calibri"/>
                <a:cs typeface="Calibri"/>
              </a:rPr>
              <a:t>any</a:t>
            </a:r>
            <a:r>
              <a:rPr sz="2100" i="1" spc="6" dirty="0">
                <a:latin typeface="Calibri"/>
                <a:cs typeface="Calibri"/>
              </a:rPr>
              <a:t> </a:t>
            </a:r>
            <a:r>
              <a:rPr sz="2100" i="1" dirty="0">
                <a:latin typeface="Calibri"/>
                <a:cs typeface="Calibri"/>
              </a:rPr>
              <a:t>other</a:t>
            </a:r>
            <a:r>
              <a:rPr sz="2100" i="1" spc="12" dirty="0">
                <a:latin typeface="Calibri"/>
                <a:cs typeface="Calibri"/>
              </a:rPr>
              <a:t> </a:t>
            </a:r>
            <a:r>
              <a:rPr sz="2100" i="1" dirty="0">
                <a:latin typeface="Calibri"/>
                <a:cs typeface="Calibri"/>
              </a:rPr>
              <a:t>indirect</a:t>
            </a:r>
            <a:r>
              <a:rPr sz="2100" i="1" spc="12" dirty="0">
                <a:latin typeface="Calibri"/>
                <a:cs typeface="Calibri"/>
              </a:rPr>
              <a:t> </a:t>
            </a:r>
            <a:r>
              <a:rPr sz="2100" i="1" dirty="0">
                <a:latin typeface="Calibri"/>
                <a:cs typeface="Calibri"/>
              </a:rPr>
              <a:t>tax</a:t>
            </a:r>
            <a:r>
              <a:rPr sz="2100" i="1" spc="6" dirty="0">
                <a:latin typeface="Calibri"/>
                <a:cs typeface="Calibri"/>
              </a:rPr>
              <a:t> </a:t>
            </a:r>
            <a:r>
              <a:rPr sz="2100" i="1" dirty="0">
                <a:latin typeface="Calibri"/>
                <a:cs typeface="Calibri"/>
              </a:rPr>
              <a:t>levy</a:t>
            </a:r>
            <a:r>
              <a:rPr sz="2100" i="1" spc="6" dirty="0">
                <a:latin typeface="Calibri"/>
                <a:cs typeface="Calibri"/>
              </a:rPr>
              <a:t> </a:t>
            </a:r>
            <a:r>
              <a:rPr sz="2100" i="1" dirty="0">
                <a:latin typeface="Calibri"/>
                <a:cs typeface="Calibri"/>
              </a:rPr>
              <a:t>introduced</a:t>
            </a:r>
            <a:r>
              <a:rPr sz="2100" i="1" spc="6" dirty="0">
                <a:latin typeface="Calibri"/>
                <a:cs typeface="Calibri"/>
              </a:rPr>
              <a:t> </a:t>
            </a:r>
            <a:r>
              <a:rPr sz="2100" i="1" dirty="0">
                <a:latin typeface="Calibri"/>
                <a:cs typeface="Calibri"/>
              </a:rPr>
              <a:t>in</a:t>
            </a:r>
            <a:r>
              <a:rPr sz="2100" i="1" spc="-6" dirty="0">
                <a:latin typeface="Calibri"/>
                <a:cs typeface="Calibri"/>
              </a:rPr>
              <a:t> </a:t>
            </a:r>
            <a:r>
              <a:rPr sz="2100" i="1" spc="-12" dirty="0">
                <a:latin typeface="Calibri"/>
                <a:cs typeface="Calibri"/>
              </a:rPr>
              <a:t>India </a:t>
            </a:r>
            <a:r>
              <a:rPr sz="2100" i="1" dirty="0">
                <a:latin typeface="Calibri"/>
                <a:cs typeface="Calibri"/>
              </a:rPr>
              <a:t>from</a:t>
            </a:r>
            <a:r>
              <a:rPr sz="2100" i="1" spc="-36" dirty="0">
                <a:latin typeface="Calibri"/>
                <a:cs typeface="Calibri"/>
              </a:rPr>
              <a:t> </a:t>
            </a:r>
            <a:r>
              <a:rPr sz="2100" i="1" dirty="0">
                <a:latin typeface="Calibri"/>
                <a:cs typeface="Calibri"/>
              </a:rPr>
              <a:t>time</a:t>
            </a:r>
            <a:r>
              <a:rPr sz="2100" i="1" spc="-36" dirty="0">
                <a:latin typeface="Calibri"/>
                <a:cs typeface="Calibri"/>
              </a:rPr>
              <a:t> </a:t>
            </a:r>
            <a:r>
              <a:rPr sz="2100" i="1" dirty="0">
                <a:latin typeface="Calibri"/>
                <a:cs typeface="Calibri"/>
              </a:rPr>
              <a:t>to</a:t>
            </a:r>
            <a:r>
              <a:rPr sz="2100" i="1" spc="-42" dirty="0">
                <a:latin typeface="Calibri"/>
                <a:cs typeface="Calibri"/>
              </a:rPr>
              <a:t> </a:t>
            </a:r>
            <a:r>
              <a:rPr sz="2100" i="1" spc="-24" dirty="0">
                <a:latin typeface="Calibri"/>
                <a:cs typeface="Calibri"/>
              </a:rPr>
              <a:t>time.</a:t>
            </a:r>
            <a:endParaRPr sz="2100">
              <a:latin typeface="Calibri"/>
              <a:cs typeface="Calibri"/>
            </a:endParaRPr>
          </a:p>
          <a:p>
            <a:pPr marL="397764" marR="6096" indent="-383286" algn="just">
              <a:spcBef>
                <a:spcPts val="720"/>
              </a:spcBef>
              <a:buSzPct val="88571"/>
              <a:buFont typeface="Wingdings"/>
              <a:buChar char=""/>
              <a:tabLst>
                <a:tab pos="397764" algn="l"/>
              </a:tabLst>
            </a:pPr>
            <a:r>
              <a:rPr sz="2100" dirty="0">
                <a:latin typeface="Calibri"/>
                <a:cs typeface="Calibri"/>
              </a:rPr>
              <a:t>Obtain</a:t>
            </a:r>
            <a:r>
              <a:rPr sz="2100" spc="186" dirty="0">
                <a:latin typeface="Calibri"/>
                <a:cs typeface="Calibri"/>
              </a:rPr>
              <a:t> </a:t>
            </a:r>
            <a:r>
              <a:rPr sz="2100" dirty="0">
                <a:latin typeface="Calibri"/>
                <a:cs typeface="Calibri"/>
              </a:rPr>
              <a:t>a</a:t>
            </a:r>
            <a:r>
              <a:rPr sz="2100" spc="186" dirty="0">
                <a:latin typeface="Calibri"/>
                <a:cs typeface="Calibri"/>
              </a:rPr>
              <a:t> </a:t>
            </a:r>
            <a:r>
              <a:rPr sz="2100" dirty="0">
                <a:latin typeface="Calibri"/>
                <a:cs typeface="Calibri"/>
              </a:rPr>
              <a:t>management</a:t>
            </a:r>
            <a:r>
              <a:rPr sz="2100" spc="198" dirty="0">
                <a:latin typeface="Calibri"/>
                <a:cs typeface="Calibri"/>
              </a:rPr>
              <a:t> </a:t>
            </a:r>
            <a:r>
              <a:rPr sz="2100" dirty="0">
                <a:latin typeface="Calibri"/>
                <a:cs typeface="Calibri"/>
              </a:rPr>
              <a:t>representation</a:t>
            </a:r>
            <a:r>
              <a:rPr sz="2100" spc="192" dirty="0">
                <a:latin typeface="Calibri"/>
                <a:cs typeface="Calibri"/>
              </a:rPr>
              <a:t> </a:t>
            </a:r>
            <a:r>
              <a:rPr sz="2100" dirty="0">
                <a:latin typeface="Calibri"/>
                <a:cs typeface="Calibri"/>
              </a:rPr>
              <a:t>for</a:t>
            </a:r>
            <a:r>
              <a:rPr sz="2100" spc="186" dirty="0">
                <a:latin typeface="Calibri"/>
                <a:cs typeface="Calibri"/>
              </a:rPr>
              <a:t> </a:t>
            </a:r>
            <a:r>
              <a:rPr sz="2100" dirty="0">
                <a:latin typeface="Calibri"/>
                <a:cs typeface="Calibri"/>
              </a:rPr>
              <a:t>the</a:t>
            </a:r>
            <a:r>
              <a:rPr sz="2100" spc="192" dirty="0">
                <a:latin typeface="Calibri"/>
                <a:cs typeface="Calibri"/>
              </a:rPr>
              <a:t> </a:t>
            </a:r>
            <a:r>
              <a:rPr sz="2100" dirty="0">
                <a:latin typeface="Calibri"/>
                <a:cs typeface="Calibri"/>
              </a:rPr>
              <a:t>list</a:t>
            </a:r>
            <a:r>
              <a:rPr sz="2100" spc="186" dirty="0">
                <a:latin typeface="Calibri"/>
                <a:cs typeface="Calibri"/>
              </a:rPr>
              <a:t> </a:t>
            </a:r>
            <a:r>
              <a:rPr sz="2100" dirty="0">
                <a:latin typeface="Calibri"/>
                <a:cs typeface="Calibri"/>
              </a:rPr>
              <a:t>of</a:t>
            </a:r>
            <a:r>
              <a:rPr sz="2100" spc="192" dirty="0">
                <a:latin typeface="Calibri"/>
                <a:cs typeface="Calibri"/>
              </a:rPr>
              <a:t> </a:t>
            </a:r>
            <a:r>
              <a:rPr sz="2100" dirty="0">
                <a:latin typeface="Calibri"/>
                <a:cs typeface="Calibri"/>
              </a:rPr>
              <a:t>indirect</a:t>
            </a:r>
            <a:r>
              <a:rPr sz="2100" spc="192" dirty="0">
                <a:latin typeface="Calibri"/>
                <a:cs typeface="Calibri"/>
              </a:rPr>
              <a:t> </a:t>
            </a:r>
            <a:r>
              <a:rPr sz="2100" dirty="0">
                <a:latin typeface="Calibri"/>
                <a:cs typeface="Calibri"/>
              </a:rPr>
              <a:t>taxes</a:t>
            </a:r>
            <a:r>
              <a:rPr sz="2100" spc="180" dirty="0">
                <a:latin typeface="Calibri"/>
                <a:cs typeface="Calibri"/>
              </a:rPr>
              <a:t> </a:t>
            </a:r>
            <a:r>
              <a:rPr sz="2100" dirty="0">
                <a:latin typeface="Calibri"/>
                <a:cs typeface="Calibri"/>
              </a:rPr>
              <a:t>applicable</a:t>
            </a:r>
            <a:r>
              <a:rPr sz="2100" spc="198" dirty="0">
                <a:latin typeface="Calibri"/>
                <a:cs typeface="Calibri"/>
              </a:rPr>
              <a:t> </a:t>
            </a:r>
            <a:r>
              <a:rPr sz="2100" dirty="0">
                <a:latin typeface="Calibri"/>
                <a:cs typeface="Calibri"/>
              </a:rPr>
              <a:t>to</a:t>
            </a:r>
            <a:r>
              <a:rPr sz="2100" spc="186" dirty="0">
                <a:latin typeface="Calibri"/>
                <a:cs typeface="Calibri"/>
              </a:rPr>
              <a:t> </a:t>
            </a:r>
            <a:r>
              <a:rPr sz="2100" dirty="0">
                <a:latin typeface="Calibri"/>
                <a:cs typeface="Calibri"/>
              </a:rPr>
              <a:t>the</a:t>
            </a:r>
            <a:r>
              <a:rPr sz="2100" spc="186" dirty="0">
                <a:latin typeface="Calibri"/>
                <a:cs typeface="Calibri"/>
              </a:rPr>
              <a:t> </a:t>
            </a:r>
            <a:r>
              <a:rPr sz="2100" spc="-12" dirty="0">
                <a:latin typeface="Calibri"/>
                <a:cs typeface="Calibri"/>
              </a:rPr>
              <a:t>assessee </a:t>
            </a:r>
            <a:r>
              <a:rPr sz="2100" dirty="0">
                <a:latin typeface="Calibri"/>
                <a:cs typeface="Calibri"/>
              </a:rPr>
              <a:t>alongwith</a:t>
            </a:r>
            <a:r>
              <a:rPr sz="2100" spc="228" dirty="0">
                <a:latin typeface="Calibri"/>
                <a:cs typeface="Calibri"/>
              </a:rPr>
              <a:t> </a:t>
            </a:r>
            <a:r>
              <a:rPr sz="2100" dirty="0">
                <a:latin typeface="Calibri"/>
                <a:cs typeface="Calibri"/>
              </a:rPr>
              <a:t>registration</a:t>
            </a:r>
            <a:r>
              <a:rPr sz="2100" spc="228" dirty="0">
                <a:latin typeface="Calibri"/>
                <a:cs typeface="Calibri"/>
              </a:rPr>
              <a:t> </a:t>
            </a:r>
            <a:r>
              <a:rPr sz="2100" dirty="0">
                <a:latin typeface="Calibri"/>
                <a:cs typeface="Calibri"/>
              </a:rPr>
              <a:t>numbers</a:t>
            </a:r>
            <a:r>
              <a:rPr sz="2100" spc="228" dirty="0">
                <a:latin typeface="Calibri"/>
                <a:cs typeface="Calibri"/>
              </a:rPr>
              <a:t> </a:t>
            </a:r>
            <a:r>
              <a:rPr sz="2100" dirty="0">
                <a:latin typeface="Calibri"/>
                <a:cs typeface="Calibri"/>
              </a:rPr>
              <a:t>or</a:t>
            </a:r>
            <a:r>
              <a:rPr sz="2100" spc="234" dirty="0">
                <a:latin typeface="Calibri"/>
                <a:cs typeface="Calibri"/>
              </a:rPr>
              <a:t> </a:t>
            </a:r>
            <a:r>
              <a:rPr sz="2100" dirty="0">
                <a:latin typeface="Calibri"/>
                <a:cs typeface="Calibri"/>
              </a:rPr>
              <a:t>any</a:t>
            </a:r>
            <a:r>
              <a:rPr sz="2100" spc="222" dirty="0">
                <a:latin typeface="Calibri"/>
                <a:cs typeface="Calibri"/>
              </a:rPr>
              <a:t> </a:t>
            </a:r>
            <a:r>
              <a:rPr sz="2100" dirty="0">
                <a:latin typeface="Calibri"/>
                <a:cs typeface="Calibri"/>
              </a:rPr>
              <a:t>other</a:t>
            </a:r>
            <a:r>
              <a:rPr sz="2100" spc="240" dirty="0">
                <a:latin typeface="Calibri"/>
                <a:cs typeface="Calibri"/>
              </a:rPr>
              <a:t> </a:t>
            </a:r>
            <a:r>
              <a:rPr sz="2100" dirty="0">
                <a:latin typeface="Calibri"/>
                <a:cs typeface="Calibri"/>
              </a:rPr>
              <a:t>identification</a:t>
            </a:r>
            <a:r>
              <a:rPr sz="2100" spc="234" dirty="0">
                <a:latin typeface="Calibri"/>
                <a:cs typeface="Calibri"/>
              </a:rPr>
              <a:t> </a:t>
            </a:r>
            <a:r>
              <a:rPr sz="2100" dirty="0">
                <a:latin typeface="Calibri"/>
                <a:cs typeface="Calibri"/>
              </a:rPr>
              <a:t>number</a:t>
            </a:r>
            <a:r>
              <a:rPr sz="2100" spc="228" dirty="0">
                <a:latin typeface="Calibri"/>
                <a:cs typeface="Calibri"/>
              </a:rPr>
              <a:t> </a:t>
            </a:r>
            <a:r>
              <a:rPr sz="2100" dirty="0">
                <a:latin typeface="Calibri"/>
                <a:cs typeface="Calibri"/>
              </a:rPr>
              <a:t>allotted</a:t>
            </a:r>
            <a:r>
              <a:rPr sz="2100" spc="228" dirty="0">
                <a:latin typeface="Calibri"/>
                <a:cs typeface="Calibri"/>
              </a:rPr>
              <a:t> </a:t>
            </a:r>
            <a:r>
              <a:rPr sz="2100" dirty="0">
                <a:latin typeface="Calibri"/>
                <a:cs typeface="Calibri"/>
              </a:rPr>
              <a:t>under</a:t>
            </a:r>
            <a:r>
              <a:rPr sz="2100" spc="228" dirty="0">
                <a:latin typeface="Calibri"/>
                <a:cs typeface="Calibri"/>
              </a:rPr>
              <a:t> </a:t>
            </a:r>
            <a:r>
              <a:rPr sz="2100" dirty="0">
                <a:latin typeface="Calibri"/>
                <a:cs typeface="Calibri"/>
              </a:rPr>
              <a:t>said</a:t>
            </a:r>
            <a:r>
              <a:rPr sz="2100" spc="234" dirty="0">
                <a:latin typeface="Calibri"/>
                <a:cs typeface="Calibri"/>
              </a:rPr>
              <a:t> </a:t>
            </a:r>
            <a:r>
              <a:rPr sz="2100" spc="-12" dirty="0">
                <a:latin typeface="Calibri"/>
                <a:cs typeface="Calibri"/>
              </a:rPr>
              <a:t>laws. </a:t>
            </a:r>
            <a:r>
              <a:rPr sz="2100" i="1" dirty="0">
                <a:latin typeface="Calibri"/>
                <a:cs typeface="Calibri"/>
              </a:rPr>
              <a:t>[Refer</a:t>
            </a:r>
            <a:r>
              <a:rPr sz="2100" i="1" spc="-42" dirty="0">
                <a:latin typeface="Calibri"/>
                <a:cs typeface="Calibri"/>
              </a:rPr>
              <a:t> </a:t>
            </a:r>
            <a:r>
              <a:rPr sz="2100" i="1" dirty="0">
                <a:latin typeface="Calibri"/>
                <a:cs typeface="Calibri"/>
              </a:rPr>
              <a:t>Standard</a:t>
            </a:r>
            <a:r>
              <a:rPr sz="2100" i="1" spc="-36" dirty="0">
                <a:latin typeface="Calibri"/>
                <a:cs typeface="Calibri"/>
              </a:rPr>
              <a:t> </a:t>
            </a:r>
            <a:r>
              <a:rPr sz="2100" i="1" dirty="0">
                <a:latin typeface="Calibri"/>
                <a:cs typeface="Calibri"/>
              </a:rPr>
              <a:t>on</a:t>
            </a:r>
            <a:r>
              <a:rPr sz="2100" i="1" spc="-48" dirty="0">
                <a:latin typeface="Calibri"/>
                <a:cs typeface="Calibri"/>
              </a:rPr>
              <a:t> </a:t>
            </a:r>
            <a:r>
              <a:rPr sz="2100" i="1" dirty="0">
                <a:latin typeface="Calibri"/>
                <a:cs typeface="Calibri"/>
              </a:rPr>
              <a:t>Auditing</a:t>
            </a:r>
            <a:r>
              <a:rPr sz="2100" i="1" spc="-54" dirty="0">
                <a:latin typeface="Calibri"/>
                <a:cs typeface="Calibri"/>
              </a:rPr>
              <a:t> </a:t>
            </a:r>
            <a:r>
              <a:rPr sz="2100" i="1" dirty="0">
                <a:latin typeface="Calibri"/>
                <a:cs typeface="Calibri"/>
              </a:rPr>
              <a:t>580</a:t>
            </a:r>
            <a:r>
              <a:rPr sz="2100" i="1" spc="-42" dirty="0">
                <a:latin typeface="Calibri"/>
                <a:cs typeface="Calibri"/>
              </a:rPr>
              <a:t> </a:t>
            </a:r>
            <a:r>
              <a:rPr sz="2100" i="1" spc="-12" dirty="0">
                <a:latin typeface="Calibri"/>
                <a:cs typeface="Calibri"/>
              </a:rPr>
              <a:t>“Written</a:t>
            </a:r>
            <a:r>
              <a:rPr sz="2100" i="1" spc="-30" dirty="0">
                <a:latin typeface="Calibri"/>
                <a:cs typeface="Calibri"/>
              </a:rPr>
              <a:t> </a:t>
            </a:r>
            <a:r>
              <a:rPr sz="2100" i="1" spc="-12" dirty="0">
                <a:latin typeface="Calibri"/>
                <a:cs typeface="Calibri"/>
              </a:rPr>
              <a:t>Representation”].</a:t>
            </a:r>
            <a:endParaRPr sz="2100">
              <a:latin typeface="Calibri"/>
              <a:cs typeface="Calibri"/>
            </a:endParaRPr>
          </a:p>
          <a:p>
            <a:pPr marL="397764" marR="6858" indent="-383286" algn="just">
              <a:spcBef>
                <a:spcPts val="720"/>
              </a:spcBef>
              <a:buSzPct val="88571"/>
              <a:buFont typeface="Wingdings"/>
              <a:buChar char=""/>
              <a:tabLst>
                <a:tab pos="400050" algn="l"/>
              </a:tabLst>
            </a:pPr>
            <a:r>
              <a:rPr sz="2100" dirty="0">
                <a:latin typeface="Calibri"/>
                <a:cs typeface="Calibri"/>
              </a:rPr>
              <a:t>In</a:t>
            </a:r>
            <a:r>
              <a:rPr sz="2100" spc="60" dirty="0">
                <a:latin typeface="Calibri"/>
                <a:cs typeface="Calibri"/>
              </a:rPr>
              <a:t> </a:t>
            </a:r>
            <a:r>
              <a:rPr sz="2100" dirty="0">
                <a:latin typeface="Calibri"/>
                <a:cs typeface="Calibri"/>
              </a:rPr>
              <a:t>case</a:t>
            </a:r>
            <a:r>
              <a:rPr sz="2100" spc="66" dirty="0">
                <a:latin typeface="Calibri"/>
                <a:cs typeface="Calibri"/>
              </a:rPr>
              <a:t> </a:t>
            </a:r>
            <a:r>
              <a:rPr sz="2100" dirty="0">
                <a:latin typeface="Calibri"/>
                <a:cs typeface="Calibri"/>
              </a:rPr>
              <a:t>of</a:t>
            </a:r>
            <a:r>
              <a:rPr sz="2100" spc="66" dirty="0">
                <a:latin typeface="Calibri"/>
                <a:cs typeface="Calibri"/>
              </a:rPr>
              <a:t> </a:t>
            </a:r>
            <a:r>
              <a:rPr sz="2100" dirty="0">
                <a:latin typeface="Calibri"/>
                <a:cs typeface="Calibri"/>
              </a:rPr>
              <a:t>multiple</a:t>
            </a:r>
            <a:r>
              <a:rPr sz="2100" spc="66" dirty="0">
                <a:latin typeface="Calibri"/>
                <a:cs typeface="Calibri"/>
              </a:rPr>
              <a:t> </a:t>
            </a:r>
            <a:r>
              <a:rPr sz="2100" dirty="0">
                <a:latin typeface="Calibri"/>
                <a:cs typeface="Calibri"/>
              </a:rPr>
              <a:t>registrations,</a:t>
            </a:r>
            <a:r>
              <a:rPr sz="2100" spc="48" dirty="0">
                <a:latin typeface="Calibri"/>
                <a:cs typeface="Calibri"/>
              </a:rPr>
              <a:t> </a:t>
            </a:r>
            <a:r>
              <a:rPr sz="2100" dirty="0">
                <a:latin typeface="Calibri"/>
                <a:cs typeface="Calibri"/>
              </a:rPr>
              <a:t>a</a:t>
            </a:r>
            <a:r>
              <a:rPr sz="2100" spc="60" dirty="0">
                <a:latin typeface="Calibri"/>
                <a:cs typeface="Calibri"/>
              </a:rPr>
              <a:t> </a:t>
            </a:r>
            <a:r>
              <a:rPr sz="2100" dirty="0">
                <a:latin typeface="Calibri"/>
                <a:cs typeface="Calibri"/>
              </a:rPr>
              <a:t>copy</a:t>
            </a:r>
            <a:r>
              <a:rPr sz="2100" spc="60" dirty="0">
                <a:latin typeface="Calibri"/>
                <a:cs typeface="Calibri"/>
              </a:rPr>
              <a:t> </a:t>
            </a:r>
            <a:r>
              <a:rPr sz="2100" dirty="0">
                <a:latin typeface="Calibri"/>
                <a:cs typeface="Calibri"/>
              </a:rPr>
              <a:t>of</a:t>
            </a:r>
            <a:r>
              <a:rPr sz="2100" spc="66" dirty="0">
                <a:latin typeface="Calibri"/>
                <a:cs typeface="Calibri"/>
              </a:rPr>
              <a:t> </a:t>
            </a:r>
            <a:r>
              <a:rPr sz="2100" dirty="0">
                <a:latin typeface="Calibri"/>
                <a:cs typeface="Calibri"/>
              </a:rPr>
              <a:t>all</a:t>
            </a:r>
            <a:r>
              <a:rPr sz="2100" spc="72" dirty="0">
                <a:latin typeface="Calibri"/>
                <a:cs typeface="Calibri"/>
              </a:rPr>
              <a:t> </a:t>
            </a:r>
            <a:r>
              <a:rPr sz="2100" dirty="0">
                <a:latin typeface="Calibri"/>
                <a:cs typeface="Calibri"/>
              </a:rPr>
              <a:t>registration</a:t>
            </a:r>
            <a:r>
              <a:rPr sz="2100" spc="60" dirty="0">
                <a:latin typeface="Calibri"/>
                <a:cs typeface="Calibri"/>
              </a:rPr>
              <a:t> </a:t>
            </a:r>
            <a:r>
              <a:rPr sz="2100" dirty="0">
                <a:latin typeface="Calibri"/>
                <a:cs typeface="Calibri"/>
              </a:rPr>
              <a:t>certificates</a:t>
            </a:r>
            <a:r>
              <a:rPr sz="2100" spc="60" dirty="0">
                <a:latin typeface="Calibri"/>
                <a:cs typeface="Calibri"/>
              </a:rPr>
              <a:t> </a:t>
            </a:r>
            <a:r>
              <a:rPr sz="2100" dirty="0">
                <a:latin typeface="Calibri"/>
                <a:cs typeface="Calibri"/>
              </a:rPr>
              <a:t>is</a:t>
            </a:r>
            <a:r>
              <a:rPr sz="2100" spc="60" dirty="0">
                <a:latin typeface="Calibri"/>
                <a:cs typeface="Calibri"/>
              </a:rPr>
              <a:t> </a:t>
            </a:r>
            <a:r>
              <a:rPr sz="2100" dirty="0">
                <a:latin typeface="Calibri"/>
                <a:cs typeface="Calibri"/>
              </a:rPr>
              <a:t>to</a:t>
            </a:r>
            <a:r>
              <a:rPr sz="2100" spc="54" dirty="0">
                <a:latin typeface="Calibri"/>
                <a:cs typeface="Calibri"/>
              </a:rPr>
              <a:t> </a:t>
            </a:r>
            <a:r>
              <a:rPr sz="2100" dirty="0">
                <a:latin typeface="Calibri"/>
                <a:cs typeface="Calibri"/>
              </a:rPr>
              <a:t>be</a:t>
            </a:r>
            <a:r>
              <a:rPr sz="2100" spc="66" dirty="0">
                <a:latin typeface="Calibri"/>
                <a:cs typeface="Calibri"/>
              </a:rPr>
              <a:t> </a:t>
            </a:r>
            <a:r>
              <a:rPr sz="2100" dirty="0">
                <a:latin typeface="Calibri"/>
                <a:cs typeface="Calibri"/>
              </a:rPr>
              <a:t>obtained.</a:t>
            </a:r>
            <a:r>
              <a:rPr sz="2100" spc="60" dirty="0">
                <a:latin typeface="Calibri"/>
                <a:cs typeface="Calibri"/>
              </a:rPr>
              <a:t> </a:t>
            </a:r>
            <a:r>
              <a:rPr sz="2100" spc="-12" dirty="0">
                <a:latin typeface="Calibri"/>
                <a:cs typeface="Calibri"/>
              </a:rPr>
              <a:t>Where 	</a:t>
            </a:r>
            <a:r>
              <a:rPr sz="2100" dirty="0">
                <a:latin typeface="Calibri"/>
                <a:cs typeface="Calibri"/>
              </a:rPr>
              <a:t>there</a:t>
            </a:r>
            <a:r>
              <a:rPr sz="2100" spc="-24" dirty="0">
                <a:latin typeface="Calibri"/>
                <a:cs typeface="Calibri"/>
              </a:rPr>
              <a:t> </a:t>
            </a:r>
            <a:r>
              <a:rPr sz="2100" dirty="0">
                <a:latin typeface="Calibri"/>
                <a:cs typeface="Calibri"/>
              </a:rPr>
              <a:t>is</a:t>
            </a:r>
            <a:r>
              <a:rPr sz="2100" spc="-18" dirty="0">
                <a:latin typeface="Calibri"/>
                <a:cs typeface="Calibri"/>
              </a:rPr>
              <a:t> </a:t>
            </a:r>
            <a:r>
              <a:rPr sz="2100" dirty="0">
                <a:latin typeface="Calibri"/>
                <a:cs typeface="Calibri"/>
              </a:rPr>
              <a:t>no</a:t>
            </a:r>
            <a:r>
              <a:rPr sz="2100" spc="-18" dirty="0">
                <a:latin typeface="Calibri"/>
                <a:cs typeface="Calibri"/>
              </a:rPr>
              <a:t> </a:t>
            </a:r>
            <a:r>
              <a:rPr sz="2100" spc="-12" dirty="0">
                <a:latin typeface="Calibri"/>
                <a:cs typeface="Calibri"/>
              </a:rPr>
              <a:t>registration</a:t>
            </a:r>
            <a:r>
              <a:rPr sz="2100" spc="-18" dirty="0">
                <a:latin typeface="Calibri"/>
                <a:cs typeface="Calibri"/>
              </a:rPr>
              <a:t> </a:t>
            </a:r>
            <a:r>
              <a:rPr sz="2100" spc="-12" dirty="0">
                <a:latin typeface="Calibri"/>
                <a:cs typeface="Calibri"/>
              </a:rPr>
              <a:t>requirement </a:t>
            </a:r>
            <a:r>
              <a:rPr sz="2100" dirty="0">
                <a:latin typeface="Calibri"/>
                <a:cs typeface="Calibri"/>
              </a:rPr>
              <a:t>under</a:t>
            </a:r>
            <a:r>
              <a:rPr sz="2100" spc="-18" dirty="0">
                <a:latin typeface="Calibri"/>
                <a:cs typeface="Calibri"/>
              </a:rPr>
              <a:t> </a:t>
            </a:r>
            <a:r>
              <a:rPr sz="2100" dirty="0">
                <a:latin typeface="Calibri"/>
                <a:cs typeface="Calibri"/>
              </a:rPr>
              <a:t>Indirect</a:t>
            </a:r>
            <a:r>
              <a:rPr sz="2100" spc="-30" dirty="0">
                <a:latin typeface="Calibri"/>
                <a:cs typeface="Calibri"/>
              </a:rPr>
              <a:t> </a:t>
            </a:r>
            <a:r>
              <a:rPr sz="2100" dirty="0">
                <a:latin typeface="Calibri"/>
                <a:cs typeface="Calibri"/>
              </a:rPr>
              <a:t>laws</a:t>
            </a:r>
            <a:r>
              <a:rPr sz="2100" spc="-18" dirty="0">
                <a:latin typeface="Calibri"/>
                <a:cs typeface="Calibri"/>
              </a:rPr>
              <a:t> </a:t>
            </a:r>
            <a:r>
              <a:rPr sz="2100" spc="-12" dirty="0">
                <a:latin typeface="Calibri"/>
                <a:cs typeface="Calibri"/>
              </a:rPr>
              <a:t>appropriate</a:t>
            </a:r>
            <a:r>
              <a:rPr sz="2100" spc="-18" dirty="0">
                <a:latin typeface="Calibri"/>
                <a:cs typeface="Calibri"/>
              </a:rPr>
              <a:t> </a:t>
            </a:r>
            <a:r>
              <a:rPr sz="2100" dirty="0">
                <a:latin typeface="Calibri"/>
                <a:cs typeface="Calibri"/>
              </a:rPr>
              <a:t>identification</a:t>
            </a:r>
            <a:r>
              <a:rPr sz="2100" spc="-12" dirty="0">
                <a:latin typeface="Calibri"/>
                <a:cs typeface="Calibri"/>
              </a:rPr>
              <a:t> </a:t>
            </a:r>
            <a:r>
              <a:rPr sz="2100" dirty="0">
                <a:latin typeface="Calibri"/>
                <a:cs typeface="Calibri"/>
              </a:rPr>
              <a:t>number</a:t>
            </a:r>
            <a:r>
              <a:rPr sz="2100" spc="-18" dirty="0">
                <a:latin typeface="Calibri"/>
                <a:cs typeface="Calibri"/>
              </a:rPr>
              <a:t> </a:t>
            </a:r>
            <a:r>
              <a:rPr sz="2100" spc="-30" dirty="0">
                <a:latin typeface="Calibri"/>
                <a:cs typeface="Calibri"/>
              </a:rPr>
              <a:t>may 	</a:t>
            </a:r>
            <a:r>
              <a:rPr sz="2100" dirty="0">
                <a:latin typeface="Calibri"/>
                <a:cs typeface="Calibri"/>
              </a:rPr>
              <a:t>be</a:t>
            </a:r>
            <a:r>
              <a:rPr sz="2100" spc="-36" dirty="0">
                <a:latin typeface="Calibri"/>
                <a:cs typeface="Calibri"/>
              </a:rPr>
              <a:t> </a:t>
            </a:r>
            <a:r>
              <a:rPr sz="2100" dirty="0">
                <a:latin typeface="Calibri"/>
                <a:cs typeface="Calibri"/>
              </a:rPr>
              <a:t>reported.</a:t>
            </a:r>
            <a:r>
              <a:rPr sz="2100" spc="-18" dirty="0">
                <a:latin typeface="Calibri"/>
                <a:cs typeface="Calibri"/>
              </a:rPr>
              <a:t> </a:t>
            </a:r>
            <a:r>
              <a:rPr sz="2100" dirty="0">
                <a:latin typeface="Calibri"/>
                <a:cs typeface="Calibri"/>
              </a:rPr>
              <a:t>For</a:t>
            </a:r>
            <a:r>
              <a:rPr sz="2100" spc="-18" dirty="0">
                <a:latin typeface="Calibri"/>
                <a:cs typeface="Calibri"/>
              </a:rPr>
              <a:t> </a:t>
            </a:r>
            <a:r>
              <a:rPr sz="2100" spc="-12" dirty="0">
                <a:latin typeface="Calibri"/>
                <a:cs typeface="Calibri"/>
              </a:rPr>
              <a:t>example,</a:t>
            </a:r>
            <a:r>
              <a:rPr sz="2100" spc="-36" dirty="0">
                <a:latin typeface="Calibri"/>
                <a:cs typeface="Calibri"/>
              </a:rPr>
              <a:t> </a:t>
            </a:r>
            <a:r>
              <a:rPr sz="2100" dirty="0">
                <a:latin typeface="Calibri"/>
                <a:cs typeface="Calibri"/>
              </a:rPr>
              <a:t>in</a:t>
            </a:r>
            <a:r>
              <a:rPr sz="2100" spc="-36" dirty="0">
                <a:latin typeface="Calibri"/>
                <a:cs typeface="Calibri"/>
              </a:rPr>
              <a:t> </a:t>
            </a:r>
            <a:r>
              <a:rPr sz="2100" dirty="0">
                <a:latin typeface="Calibri"/>
                <a:cs typeface="Calibri"/>
              </a:rPr>
              <a:t>Customs</a:t>
            </a:r>
            <a:r>
              <a:rPr sz="2100" spc="-36" dirty="0">
                <a:latin typeface="Calibri"/>
                <a:cs typeface="Calibri"/>
              </a:rPr>
              <a:t> </a:t>
            </a:r>
            <a:r>
              <a:rPr sz="2100" dirty="0">
                <a:latin typeface="Calibri"/>
                <a:cs typeface="Calibri"/>
              </a:rPr>
              <a:t>Act,</a:t>
            </a:r>
            <a:r>
              <a:rPr sz="2100" spc="-30" dirty="0">
                <a:latin typeface="Calibri"/>
                <a:cs typeface="Calibri"/>
              </a:rPr>
              <a:t> </a:t>
            </a:r>
            <a:r>
              <a:rPr sz="2100" dirty="0">
                <a:latin typeface="Calibri"/>
                <a:cs typeface="Calibri"/>
              </a:rPr>
              <a:t>1962,</a:t>
            </a:r>
            <a:r>
              <a:rPr sz="2100" spc="-30" dirty="0">
                <a:latin typeface="Calibri"/>
                <a:cs typeface="Calibri"/>
              </a:rPr>
              <a:t> </a:t>
            </a:r>
            <a:r>
              <a:rPr sz="2100" dirty="0">
                <a:latin typeface="Calibri"/>
                <a:cs typeface="Calibri"/>
              </a:rPr>
              <a:t>a</a:t>
            </a:r>
            <a:r>
              <a:rPr sz="2100" spc="-24" dirty="0">
                <a:latin typeface="Calibri"/>
                <a:cs typeface="Calibri"/>
              </a:rPr>
              <a:t> </a:t>
            </a:r>
            <a:r>
              <a:rPr sz="2100" dirty="0">
                <a:latin typeface="Calibri"/>
                <a:cs typeface="Calibri"/>
              </a:rPr>
              <a:t>copy</a:t>
            </a:r>
            <a:r>
              <a:rPr sz="2100" spc="-36" dirty="0">
                <a:latin typeface="Calibri"/>
                <a:cs typeface="Calibri"/>
              </a:rPr>
              <a:t> </a:t>
            </a:r>
            <a:r>
              <a:rPr sz="2100" dirty="0">
                <a:latin typeface="Calibri"/>
                <a:cs typeface="Calibri"/>
              </a:rPr>
              <a:t>of</a:t>
            </a:r>
            <a:r>
              <a:rPr sz="2100" spc="-24" dirty="0">
                <a:latin typeface="Calibri"/>
                <a:cs typeface="Calibri"/>
              </a:rPr>
              <a:t> </a:t>
            </a:r>
            <a:r>
              <a:rPr sz="2100" dirty="0">
                <a:latin typeface="Calibri"/>
                <a:cs typeface="Calibri"/>
              </a:rPr>
              <a:t>Importer</a:t>
            </a:r>
            <a:r>
              <a:rPr sz="2100" spc="-30" dirty="0">
                <a:latin typeface="Calibri"/>
                <a:cs typeface="Calibri"/>
              </a:rPr>
              <a:t> </a:t>
            </a:r>
            <a:r>
              <a:rPr sz="2100" dirty="0">
                <a:latin typeface="Calibri"/>
                <a:cs typeface="Calibri"/>
              </a:rPr>
              <a:t>Exporter</a:t>
            </a:r>
            <a:r>
              <a:rPr sz="2100" spc="-18" dirty="0">
                <a:latin typeface="Calibri"/>
                <a:cs typeface="Calibri"/>
              </a:rPr>
              <a:t> </a:t>
            </a:r>
            <a:r>
              <a:rPr sz="2100" dirty="0">
                <a:latin typeface="Calibri"/>
                <a:cs typeface="Calibri"/>
              </a:rPr>
              <a:t>Code</a:t>
            </a:r>
            <a:r>
              <a:rPr sz="2100" spc="-18" dirty="0">
                <a:latin typeface="Calibri"/>
                <a:cs typeface="Calibri"/>
              </a:rPr>
              <a:t> </a:t>
            </a:r>
            <a:r>
              <a:rPr sz="2100" dirty="0">
                <a:latin typeface="Calibri"/>
                <a:cs typeface="Calibri"/>
              </a:rPr>
              <a:t>(IEC)</a:t>
            </a:r>
            <a:r>
              <a:rPr sz="2100" spc="-42" dirty="0">
                <a:latin typeface="Calibri"/>
                <a:cs typeface="Calibri"/>
              </a:rPr>
              <a:t> </a:t>
            </a:r>
            <a:r>
              <a:rPr sz="2100" dirty="0">
                <a:latin typeface="Calibri"/>
                <a:cs typeface="Calibri"/>
              </a:rPr>
              <a:t>may</a:t>
            </a:r>
            <a:r>
              <a:rPr sz="2100" spc="-36" dirty="0">
                <a:latin typeface="Calibri"/>
                <a:cs typeface="Calibri"/>
              </a:rPr>
              <a:t> </a:t>
            </a:r>
            <a:r>
              <a:rPr sz="2100" spc="-30" dirty="0">
                <a:latin typeface="Calibri"/>
                <a:cs typeface="Calibri"/>
              </a:rPr>
              <a:t>be 	</a:t>
            </a:r>
            <a:r>
              <a:rPr sz="2100" dirty="0">
                <a:latin typeface="Calibri"/>
                <a:cs typeface="Calibri"/>
              </a:rPr>
              <a:t>obtained</a:t>
            </a:r>
            <a:r>
              <a:rPr sz="2100" spc="-66" dirty="0">
                <a:latin typeface="Calibri"/>
                <a:cs typeface="Calibri"/>
              </a:rPr>
              <a:t> </a:t>
            </a:r>
            <a:r>
              <a:rPr sz="2100" dirty="0">
                <a:latin typeface="Calibri"/>
                <a:cs typeface="Calibri"/>
              </a:rPr>
              <a:t>and</a:t>
            </a:r>
            <a:r>
              <a:rPr sz="2100" spc="-42" dirty="0">
                <a:latin typeface="Calibri"/>
                <a:cs typeface="Calibri"/>
              </a:rPr>
              <a:t> </a:t>
            </a:r>
            <a:r>
              <a:rPr sz="2100" dirty="0">
                <a:latin typeface="Calibri"/>
                <a:cs typeface="Calibri"/>
              </a:rPr>
              <a:t>furnished</a:t>
            </a:r>
            <a:r>
              <a:rPr sz="2100" spc="-60" dirty="0">
                <a:latin typeface="Calibri"/>
                <a:cs typeface="Calibri"/>
              </a:rPr>
              <a:t> </a:t>
            </a:r>
            <a:r>
              <a:rPr sz="2100" spc="-12" dirty="0">
                <a:latin typeface="Calibri"/>
                <a:cs typeface="Calibri"/>
              </a:rPr>
              <a:t>information</a:t>
            </a:r>
            <a:r>
              <a:rPr sz="2100" spc="-78" dirty="0">
                <a:latin typeface="Calibri"/>
                <a:cs typeface="Calibri"/>
              </a:rPr>
              <a:t> </a:t>
            </a:r>
            <a:r>
              <a:rPr sz="2100" spc="-12" dirty="0">
                <a:latin typeface="Calibri"/>
                <a:cs typeface="Calibri"/>
              </a:rPr>
              <a:t>accordingly.</a:t>
            </a:r>
            <a:endParaRPr sz="2100">
              <a:latin typeface="Calibri"/>
              <a:cs typeface="Calibri"/>
            </a:endParaRPr>
          </a:p>
          <a:p>
            <a:pPr marL="15240" marR="9906" indent="-762" algn="just">
              <a:spcBef>
                <a:spcPts val="960"/>
              </a:spcBef>
            </a:pPr>
            <a:r>
              <a:rPr sz="1920" b="1" dirty="0">
                <a:solidFill>
                  <a:srgbClr val="FFFFFF"/>
                </a:solidFill>
                <a:latin typeface="Calibri"/>
                <a:cs typeface="Calibri"/>
              </a:rPr>
              <a:t>Note:</a:t>
            </a:r>
            <a:r>
              <a:rPr sz="1920" b="1" spc="114" dirty="0">
                <a:solidFill>
                  <a:srgbClr val="FFFFFF"/>
                </a:solidFill>
                <a:latin typeface="Calibri"/>
                <a:cs typeface="Calibri"/>
              </a:rPr>
              <a:t> </a:t>
            </a:r>
            <a:r>
              <a:rPr sz="1920" b="1" dirty="0">
                <a:solidFill>
                  <a:srgbClr val="FFFFFF"/>
                </a:solidFill>
                <a:latin typeface="Calibri"/>
                <a:cs typeface="Calibri"/>
              </a:rPr>
              <a:t>Apply</a:t>
            </a:r>
            <a:r>
              <a:rPr sz="1920" b="1" spc="126" dirty="0">
                <a:solidFill>
                  <a:srgbClr val="FFFFFF"/>
                </a:solidFill>
                <a:latin typeface="Calibri"/>
                <a:cs typeface="Calibri"/>
              </a:rPr>
              <a:t> </a:t>
            </a:r>
            <a:r>
              <a:rPr sz="1920" b="1" dirty="0">
                <a:solidFill>
                  <a:srgbClr val="FFFFFF"/>
                </a:solidFill>
                <a:latin typeface="Calibri"/>
                <a:cs typeface="Calibri"/>
              </a:rPr>
              <a:t>due</a:t>
            </a:r>
            <a:r>
              <a:rPr sz="1920" b="1" spc="126" dirty="0">
                <a:solidFill>
                  <a:srgbClr val="FFFFFF"/>
                </a:solidFill>
                <a:latin typeface="Calibri"/>
                <a:cs typeface="Calibri"/>
              </a:rPr>
              <a:t> </a:t>
            </a:r>
            <a:r>
              <a:rPr sz="1920" b="1" dirty="0">
                <a:solidFill>
                  <a:srgbClr val="FFFFFF"/>
                </a:solidFill>
                <a:latin typeface="Calibri"/>
                <a:cs typeface="Calibri"/>
              </a:rPr>
              <a:t>diligence,</a:t>
            </a:r>
            <a:r>
              <a:rPr sz="1920" b="1" spc="108" dirty="0">
                <a:solidFill>
                  <a:srgbClr val="FFFFFF"/>
                </a:solidFill>
                <a:latin typeface="Calibri"/>
                <a:cs typeface="Calibri"/>
              </a:rPr>
              <a:t> </a:t>
            </a:r>
            <a:r>
              <a:rPr sz="1920" b="1" dirty="0">
                <a:solidFill>
                  <a:srgbClr val="FFFFFF"/>
                </a:solidFill>
                <a:latin typeface="Calibri"/>
                <a:cs typeface="Calibri"/>
              </a:rPr>
              <a:t>knowledge</a:t>
            </a:r>
            <a:r>
              <a:rPr sz="1920" b="1" spc="114" dirty="0">
                <a:solidFill>
                  <a:srgbClr val="FFFFFF"/>
                </a:solidFill>
                <a:latin typeface="Calibri"/>
                <a:cs typeface="Calibri"/>
              </a:rPr>
              <a:t> </a:t>
            </a:r>
            <a:r>
              <a:rPr sz="1920" b="1" dirty="0">
                <a:solidFill>
                  <a:srgbClr val="FFFFFF"/>
                </a:solidFill>
                <a:latin typeface="Calibri"/>
                <a:cs typeface="Calibri"/>
              </a:rPr>
              <a:t>and</a:t>
            </a:r>
            <a:r>
              <a:rPr sz="1920" b="1" spc="132" dirty="0">
                <a:solidFill>
                  <a:srgbClr val="FFFFFF"/>
                </a:solidFill>
                <a:latin typeface="Calibri"/>
                <a:cs typeface="Calibri"/>
              </a:rPr>
              <a:t> </a:t>
            </a:r>
            <a:r>
              <a:rPr sz="1920" b="1" dirty="0">
                <a:solidFill>
                  <a:srgbClr val="FFFFFF"/>
                </a:solidFill>
                <a:latin typeface="Calibri"/>
                <a:cs typeface="Calibri"/>
              </a:rPr>
              <a:t>professional</a:t>
            </a:r>
            <a:r>
              <a:rPr sz="1920" b="1" spc="120" dirty="0">
                <a:solidFill>
                  <a:srgbClr val="FFFFFF"/>
                </a:solidFill>
                <a:latin typeface="Calibri"/>
                <a:cs typeface="Calibri"/>
              </a:rPr>
              <a:t> </a:t>
            </a:r>
            <a:r>
              <a:rPr sz="1920" b="1" dirty="0">
                <a:solidFill>
                  <a:srgbClr val="FFFFFF"/>
                </a:solidFill>
                <a:latin typeface="Calibri"/>
                <a:cs typeface="Calibri"/>
              </a:rPr>
              <a:t>judgment</a:t>
            </a:r>
            <a:r>
              <a:rPr sz="1920" b="1" spc="114" dirty="0">
                <a:solidFill>
                  <a:srgbClr val="FFFFFF"/>
                </a:solidFill>
                <a:latin typeface="Calibri"/>
                <a:cs typeface="Calibri"/>
              </a:rPr>
              <a:t> </a:t>
            </a:r>
            <a:r>
              <a:rPr sz="1920" b="1" dirty="0">
                <a:solidFill>
                  <a:srgbClr val="FFFFFF"/>
                </a:solidFill>
                <a:latin typeface="Calibri"/>
                <a:cs typeface="Calibri"/>
              </a:rPr>
              <a:t>in</a:t>
            </a:r>
            <a:r>
              <a:rPr sz="1920" b="1" spc="114" dirty="0">
                <a:solidFill>
                  <a:srgbClr val="FFFFFF"/>
                </a:solidFill>
                <a:latin typeface="Calibri"/>
                <a:cs typeface="Calibri"/>
              </a:rPr>
              <a:t> </a:t>
            </a:r>
            <a:r>
              <a:rPr sz="1920" b="1" dirty="0">
                <a:solidFill>
                  <a:srgbClr val="FFFFFF"/>
                </a:solidFill>
                <a:latin typeface="Calibri"/>
                <a:cs typeface="Calibri"/>
              </a:rPr>
              <a:t>determining</a:t>
            </a:r>
            <a:r>
              <a:rPr sz="1920" b="1" spc="114" dirty="0">
                <a:solidFill>
                  <a:srgbClr val="FFFFFF"/>
                </a:solidFill>
                <a:latin typeface="Calibri"/>
                <a:cs typeface="Calibri"/>
              </a:rPr>
              <a:t> </a:t>
            </a:r>
            <a:r>
              <a:rPr sz="1920" b="1" dirty="0">
                <a:solidFill>
                  <a:srgbClr val="FFFFFF"/>
                </a:solidFill>
                <a:latin typeface="Calibri"/>
                <a:cs typeface="Calibri"/>
              </a:rPr>
              <a:t>the</a:t>
            </a:r>
            <a:r>
              <a:rPr sz="1920" b="1" spc="114" dirty="0">
                <a:solidFill>
                  <a:srgbClr val="FFFFFF"/>
                </a:solidFill>
                <a:latin typeface="Calibri"/>
                <a:cs typeface="Calibri"/>
              </a:rPr>
              <a:t> </a:t>
            </a:r>
            <a:r>
              <a:rPr sz="1920" b="1" dirty="0">
                <a:solidFill>
                  <a:srgbClr val="FFFFFF"/>
                </a:solidFill>
                <a:latin typeface="Calibri"/>
                <a:cs typeface="Calibri"/>
              </a:rPr>
              <a:t>applicability</a:t>
            </a:r>
            <a:r>
              <a:rPr sz="1920" b="1" spc="114" dirty="0">
                <a:solidFill>
                  <a:srgbClr val="FFFFFF"/>
                </a:solidFill>
                <a:latin typeface="Calibri"/>
                <a:cs typeface="Calibri"/>
              </a:rPr>
              <a:t> </a:t>
            </a:r>
            <a:r>
              <a:rPr sz="1920" b="1" dirty="0">
                <a:solidFill>
                  <a:srgbClr val="FFFFFF"/>
                </a:solidFill>
                <a:latin typeface="Calibri"/>
                <a:cs typeface="Calibri"/>
              </a:rPr>
              <a:t>of</a:t>
            </a:r>
            <a:r>
              <a:rPr sz="1920" b="1" spc="108" dirty="0">
                <a:solidFill>
                  <a:srgbClr val="FFFFFF"/>
                </a:solidFill>
                <a:latin typeface="Calibri"/>
                <a:cs typeface="Calibri"/>
              </a:rPr>
              <a:t> </a:t>
            </a:r>
            <a:r>
              <a:rPr sz="1920" b="1" spc="-30" dirty="0">
                <a:solidFill>
                  <a:srgbClr val="FFFFFF"/>
                </a:solidFill>
                <a:latin typeface="Calibri"/>
                <a:cs typeface="Calibri"/>
              </a:rPr>
              <a:t>the </a:t>
            </a:r>
            <a:r>
              <a:rPr sz="1920" b="1" dirty="0">
                <a:solidFill>
                  <a:srgbClr val="FFFFFF"/>
                </a:solidFill>
                <a:latin typeface="Calibri"/>
                <a:cs typeface="Calibri"/>
              </a:rPr>
              <a:t>Indirect</a:t>
            </a:r>
            <a:r>
              <a:rPr sz="1920" b="1" spc="-84" dirty="0">
                <a:solidFill>
                  <a:srgbClr val="FFFFFF"/>
                </a:solidFill>
                <a:latin typeface="Calibri"/>
                <a:cs typeface="Calibri"/>
              </a:rPr>
              <a:t> </a:t>
            </a:r>
            <a:r>
              <a:rPr sz="1920" b="1" spc="-12" dirty="0">
                <a:solidFill>
                  <a:srgbClr val="FFFFFF"/>
                </a:solidFill>
                <a:latin typeface="Calibri"/>
                <a:cs typeface="Calibri"/>
              </a:rPr>
              <a:t>taxes.</a:t>
            </a:r>
            <a:endParaRPr sz="192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088731"/>
          </a:xfrm>
          <a:prstGeom prst="rect">
            <a:avLst/>
          </a:prstGeom>
        </p:spPr>
        <p:txBody>
          <a:bodyPr vert="horz" wrap="square" lIns="0" tIns="419834" rIns="0" bIns="0" rtlCol="0">
            <a:spAutoFit/>
          </a:bodyPr>
          <a:lstStyle/>
          <a:p>
            <a:pPr marL="544830">
              <a:spcBef>
                <a:spcPts val="120"/>
              </a:spcBef>
            </a:pPr>
            <a:r>
              <a:rPr u="none" dirty="0"/>
              <a:t>Clause</a:t>
            </a:r>
            <a:r>
              <a:rPr u="none" spc="-90" dirty="0"/>
              <a:t> </a:t>
            </a:r>
            <a:r>
              <a:rPr u="none" dirty="0"/>
              <a:t>no.</a:t>
            </a:r>
            <a:r>
              <a:rPr u="none" spc="-60" dirty="0"/>
              <a:t> 5</a:t>
            </a:r>
          </a:p>
        </p:txBody>
      </p:sp>
      <p:sp>
        <p:nvSpPr>
          <p:cNvPr id="3" name="object 3"/>
          <p:cNvSpPr txBox="1"/>
          <p:nvPr/>
        </p:nvSpPr>
        <p:spPr>
          <a:xfrm>
            <a:off x="2012594" y="4572913"/>
            <a:ext cx="10607040" cy="1813382"/>
          </a:xfrm>
          <a:prstGeom prst="rect">
            <a:avLst/>
          </a:prstGeom>
          <a:ln w="38100">
            <a:solidFill>
              <a:srgbClr val="145F82"/>
            </a:solidFill>
          </a:ln>
        </p:spPr>
        <p:txBody>
          <a:bodyPr vert="horz" wrap="square" lIns="0" tIns="22860" rIns="0" bIns="0" rtlCol="0">
            <a:spAutoFit/>
          </a:bodyPr>
          <a:lstStyle/>
          <a:p>
            <a:pPr marL="492251" marR="104394" indent="-384048" algn="just" defTabSz="1097280">
              <a:lnSpc>
                <a:spcPts val="4835"/>
              </a:lnSpc>
              <a:spcBef>
                <a:spcPts val="180"/>
              </a:spcBef>
              <a:buSzPct val="89583"/>
              <a:buFont typeface="Wingdings"/>
              <a:buChar char=""/>
              <a:tabLst>
                <a:tab pos="492251" algn="l"/>
              </a:tabLst>
            </a:pPr>
            <a:r>
              <a:rPr sz="2880" b="1" u="sng" kern="0" dirty="0">
                <a:solidFill>
                  <a:sysClr val="windowText" lastClr="000000"/>
                </a:solidFill>
                <a:uFill>
                  <a:solidFill>
                    <a:srgbClr val="000000"/>
                  </a:solidFill>
                </a:uFill>
                <a:latin typeface="Calibri"/>
                <a:cs typeface="Calibri"/>
              </a:rPr>
              <a:t>‘Status’</a:t>
            </a:r>
            <a:r>
              <a:rPr sz="2880" b="1" kern="0" spc="228" dirty="0">
                <a:solidFill>
                  <a:sysClr val="windowText" lastClr="000000"/>
                </a:solidFill>
                <a:latin typeface="Calibri"/>
                <a:cs typeface="Calibri"/>
              </a:rPr>
              <a:t>  </a:t>
            </a:r>
            <a:r>
              <a:rPr sz="2880" kern="0" dirty="0">
                <a:solidFill>
                  <a:sysClr val="windowText" lastClr="000000"/>
                </a:solidFill>
                <a:latin typeface="Calibri"/>
                <a:cs typeface="Calibri"/>
              </a:rPr>
              <a:t>means</a:t>
            </a:r>
            <a:r>
              <a:rPr sz="2880" kern="0" spc="228" dirty="0">
                <a:solidFill>
                  <a:sysClr val="windowText" lastClr="000000"/>
                </a:solidFill>
                <a:latin typeface="Calibri"/>
                <a:cs typeface="Calibri"/>
              </a:rPr>
              <a:t>  </a:t>
            </a:r>
            <a:r>
              <a:rPr sz="2880" b="1" u="sng" kern="0" dirty="0">
                <a:solidFill>
                  <a:sysClr val="windowText" lastClr="000000"/>
                </a:solidFill>
                <a:uFill>
                  <a:solidFill>
                    <a:srgbClr val="000000"/>
                  </a:solidFill>
                </a:uFill>
                <a:latin typeface="Calibri"/>
                <a:cs typeface="Calibri"/>
              </a:rPr>
              <a:t>status</a:t>
            </a:r>
            <a:r>
              <a:rPr sz="2880" b="1" u="sng" kern="0" spc="240" dirty="0">
                <a:solidFill>
                  <a:sysClr val="windowText" lastClr="000000"/>
                </a:solidFill>
                <a:uFill>
                  <a:solidFill>
                    <a:srgbClr val="000000"/>
                  </a:solidFill>
                </a:uFill>
                <a:latin typeface="Calibri"/>
                <a:cs typeface="Calibri"/>
              </a:rPr>
              <a:t>  </a:t>
            </a:r>
            <a:r>
              <a:rPr sz="2880" b="1" u="sng" kern="0" dirty="0">
                <a:solidFill>
                  <a:sysClr val="windowText" lastClr="000000"/>
                </a:solidFill>
                <a:uFill>
                  <a:solidFill>
                    <a:srgbClr val="000000"/>
                  </a:solidFill>
                </a:uFill>
                <a:latin typeface="Calibri"/>
                <a:cs typeface="Calibri"/>
              </a:rPr>
              <a:t>as</a:t>
            </a:r>
            <a:r>
              <a:rPr sz="2880" b="1" u="sng" kern="0" spc="228" dirty="0">
                <a:solidFill>
                  <a:sysClr val="windowText" lastClr="000000"/>
                </a:solidFill>
                <a:uFill>
                  <a:solidFill>
                    <a:srgbClr val="000000"/>
                  </a:solidFill>
                </a:uFill>
                <a:latin typeface="Calibri"/>
                <a:cs typeface="Calibri"/>
              </a:rPr>
              <a:t>  </a:t>
            </a:r>
            <a:r>
              <a:rPr sz="2880" b="1" u="sng" kern="0" dirty="0">
                <a:solidFill>
                  <a:sysClr val="windowText" lastClr="000000"/>
                </a:solidFill>
                <a:uFill>
                  <a:solidFill>
                    <a:srgbClr val="000000"/>
                  </a:solidFill>
                </a:uFill>
                <a:latin typeface="Calibri"/>
                <a:cs typeface="Calibri"/>
              </a:rPr>
              <a:t>per</a:t>
            </a:r>
            <a:r>
              <a:rPr sz="2880" b="1" u="sng" kern="0" spc="228" dirty="0">
                <a:solidFill>
                  <a:sysClr val="windowText" lastClr="000000"/>
                </a:solidFill>
                <a:uFill>
                  <a:solidFill>
                    <a:srgbClr val="000000"/>
                  </a:solidFill>
                </a:uFill>
                <a:latin typeface="Calibri"/>
                <a:cs typeface="Calibri"/>
              </a:rPr>
              <a:t>  </a:t>
            </a:r>
            <a:r>
              <a:rPr sz="2880" b="1" u="sng" kern="0" dirty="0">
                <a:solidFill>
                  <a:sysClr val="windowText" lastClr="000000"/>
                </a:solidFill>
                <a:uFill>
                  <a:solidFill>
                    <a:srgbClr val="000000"/>
                  </a:solidFill>
                </a:uFill>
                <a:latin typeface="Calibri"/>
                <a:cs typeface="Calibri"/>
              </a:rPr>
              <a:t>Sec.</a:t>
            </a:r>
            <a:r>
              <a:rPr sz="2880" b="1" u="sng" kern="0" spc="228" dirty="0">
                <a:solidFill>
                  <a:sysClr val="windowText" lastClr="000000"/>
                </a:solidFill>
                <a:uFill>
                  <a:solidFill>
                    <a:srgbClr val="000000"/>
                  </a:solidFill>
                </a:uFill>
                <a:latin typeface="Calibri"/>
                <a:cs typeface="Calibri"/>
              </a:rPr>
              <a:t>  </a:t>
            </a:r>
            <a:r>
              <a:rPr sz="2880" b="1" u="sng" kern="0" dirty="0">
                <a:solidFill>
                  <a:sysClr val="windowText" lastClr="000000"/>
                </a:solidFill>
                <a:uFill>
                  <a:solidFill>
                    <a:srgbClr val="000000"/>
                  </a:solidFill>
                </a:uFill>
                <a:latin typeface="Calibri"/>
                <a:cs typeface="Calibri"/>
              </a:rPr>
              <a:t>2</a:t>
            </a:r>
            <a:r>
              <a:rPr sz="2880" b="1" u="sng" kern="0" spc="222" dirty="0">
                <a:solidFill>
                  <a:sysClr val="windowText" lastClr="000000"/>
                </a:solidFill>
                <a:uFill>
                  <a:solidFill>
                    <a:srgbClr val="000000"/>
                  </a:solidFill>
                </a:uFill>
                <a:latin typeface="Calibri"/>
                <a:cs typeface="Calibri"/>
              </a:rPr>
              <a:t>  </a:t>
            </a:r>
            <a:r>
              <a:rPr sz="2880" b="1" u="sng" kern="0" dirty="0">
                <a:solidFill>
                  <a:sysClr val="windowText" lastClr="000000"/>
                </a:solidFill>
                <a:uFill>
                  <a:solidFill>
                    <a:srgbClr val="000000"/>
                  </a:solidFill>
                </a:uFill>
                <a:latin typeface="Calibri"/>
                <a:cs typeface="Calibri"/>
              </a:rPr>
              <a:t>(31)</a:t>
            </a:r>
            <a:r>
              <a:rPr sz="2880" b="1" u="sng" kern="0" spc="234" dirty="0">
                <a:solidFill>
                  <a:sysClr val="windowText" lastClr="000000"/>
                </a:solidFill>
                <a:uFill>
                  <a:solidFill>
                    <a:srgbClr val="000000"/>
                  </a:solidFill>
                </a:uFill>
                <a:latin typeface="Calibri"/>
                <a:cs typeface="Calibri"/>
              </a:rPr>
              <a:t>  </a:t>
            </a:r>
            <a:r>
              <a:rPr sz="2880" b="1" u="sng" kern="0" dirty="0">
                <a:solidFill>
                  <a:sysClr val="windowText" lastClr="000000"/>
                </a:solidFill>
                <a:uFill>
                  <a:solidFill>
                    <a:srgbClr val="000000"/>
                  </a:solidFill>
                </a:uFill>
                <a:latin typeface="Calibri"/>
                <a:cs typeface="Calibri"/>
              </a:rPr>
              <a:t>of</a:t>
            </a:r>
            <a:r>
              <a:rPr sz="2880" b="1" u="sng" kern="0" spc="228" dirty="0">
                <a:solidFill>
                  <a:sysClr val="windowText" lastClr="000000"/>
                </a:solidFill>
                <a:uFill>
                  <a:solidFill>
                    <a:srgbClr val="000000"/>
                  </a:solidFill>
                </a:uFill>
                <a:latin typeface="Calibri"/>
                <a:cs typeface="Calibri"/>
              </a:rPr>
              <a:t>  </a:t>
            </a:r>
            <a:r>
              <a:rPr sz="2880" b="1" u="sng" kern="0" spc="-12" dirty="0">
                <a:solidFill>
                  <a:sysClr val="windowText" lastClr="000000"/>
                </a:solidFill>
                <a:uFill>
                  <a:solidFill>
                    <a:srgbClr val="000000"/>
                  </a:solidFill>
                </a:uFill>
                <a:latin typeface="Calibri"/>
                <a:cs typeface="Calibri"/>
              </a:rPr>
              <a:t>I-</a:t>
            </a:r>
            <a:r>
              <a:rPr sz="2880" b="1" u="sng" kern="0" dirty="0">
                <a:solidFill>
                  <a:sysClr val="windowText" lastClr="000000"/>
                </a:solidFill>
                <a:uFill>
                  <a:solidFill>
                    <a:srgbClr val="000000"/>
                  </a:solidFill>
                </a:uFill>
                <a:latin typeface="Calibri"/>
                <a:cs typeface="Calibri"/>
              </a:rPr>
              <a:t>T</a:t>
            </a:r>
            <a:r>
              <a:rPr sz="2880" b="1" u="sng" kern="0" spc="222" dirty="0">
                <a:solidFill>
                  <a:sysClr val="windowText" lastClr="000000"/>
                </a:solidFill>
                <a:uFill>
                  <a:solidFill>
                    <a:srgbClr val="000000"/>
                  </a:solidFill>
                </a:uFill>
                <a:latin typeface="Calibri"/>
                <a:cs typeface="Calibri"/>
              </a:rPr>
              <a:t>  </a:t>
            </a:r>
            <a:r>
              <a:rPr sz="2880" b="1" u="sng" kern="0" dirty="0">
                <a:solidFill>
                  <a:sysClr val="windowText" lastClr="000000"/>
                </a:solidFill>
                <a:uFill>
                  <a:solidFill>
                    <a:srgbClr val="000000"/>
                  </a:solidFill>
                </a:uFill>
                <a:latin typeface="Calibri"/>
                <a:cs typeface="Calibri"/>
              </a:rPr>
              <a:t>Act</a:t>
            </a:r>
            <a:r>
              <a:rPr sz="2880" b="1" kern="0" spc="228" dirty="0">
                <a:solidFill>
                  <a:sysClr val="windowText" lastClr="000000"/>
                </a:solidFill>
                <a:latin typeface="Calibri"/>
                <a:cs typeface="Calibri"/>
              </a:rPr>
              <a:t>  </a:t>
            </a:r>
            <a:r>
              <a:rPr sz="2880" kern="0" dirty="0">
                <a:solidFill>
                  <a:sysClr val="windowText" lastClr="000000"/>
                </a:solidFill>
                <a:latin typeface="Calibri"/>
                <a:cs typeface="Calibri"/>
              </a:rPr>
              <a:t>&amp;</a:t>
            </a:r>
            <a:r>
              <a:rPr sz="2880" kern="0" spc="222" dirty="0">
                <a:solidFill>
                  <a:sysClr val="windowText" lastClr="000000"/>
                </a:solidFill>
                <a:latin typeface="Calibri"/>
                <a:cs typeface="Calibri"/>
              </a:rPr>
              <a:t>  </a:t>
            </a:r>
            <a:r>
              <a:rPr sz="2880" b="1" u="sng" kern="0" spc="-30" dirty="0">
                <a:solidFill>
                  <a:sysClr val="windowText" lastClr="000000"/>
                </a:solidFill>
                <a:uFill>
                  <a:solidFill>
                    <a:srgbClr val="000000"/>
                  </a:solidFill>
                </a:uFill>
                <a:latin typeface="Calibri"/>
                <a:cs typeface="Calibri"/>
              </a:rPr>
              <a:t>not</a:t>
            </a:r>
            <a:r>
              <a:rPr sz="2880" b="1" kern="0" spc="-30" dirty="0">
                <a:solidFill>
                  <a:sysClr val="windowText" lastClr="000000"/>
                </a:solidFill>
                <a:latin typeface="Calibri"/>
                <a:cs typeface="Calibri"/>
              </a:rPr>
              <a:t> </a:t>
            </a:r>
            <a:r>
              <a:rPr sz="2880" b="1" u="sng" kern="0" dirty="0">
                <a:solidFill>
                  <a:sysClr val="windowText" lastClr="000000"/>
                </a:solidFill>
                <a:uFill>
                  <a:solidFill>
                    <a:srgbClr val="000000"/>
                  </a:solidFill>
                </a:uFill>
                <a:latin typeface="Calibri"/>
                <a:cs typeface="Calibri"/>
              </a:rPr>
              <a:t>‘residential</a:t>
            </a:r>
            <a:r>
              <a:rPr sz="2880" b="1" u="sng" kern="0" spc="408" dirty="0">
                <a:solidFill>
                  <a:sysClr val="windowText" lastClr="000000"/>
                </a:solidFill>
                <a:uFill>
                  <a:solidFill>
                    <a:srgbClr val="000000"/>
                  </a:solidFill>
                </a:uFill>
                <a:latin typeface="Calibri"/>
                <a:cs typeface="Calibri"/>
              </a:rPr>
              <a:t> </a:t>
            </a:r>
            <a:r>
              <a:rPr sz="2880" b="1" u="sng" kern="0" dirty="0">
                <a:solidFill>
                  <a:sysClr val="windowText" lastClr="000000"/>
                </a:solidFill>
                <a:uFill>
                  <a:solidFill>
                    <a:srgbClr val="000000"/>
                  </a:solidFill>
                </a:uFill>
                <a:latin typeface="Calibri"/>
                <a:cs typeface="Calibri"/>
              </a:rPr>
              <a:t>status’</a:t>
            </a:r>
            <a:r>
              <a:rPr sz="2880" b="1" kern="0" spc="408" dirty="0">
                <a:solidFill>
                  <a:sysClr val="windowText" lastClr="000000"/>
                </a:solidFill>
                <a:latin typeface="Calibri"/>
                <a:cs typeface="Calibri"/>
              </a:rPr>
              <a:t> </a:t>
            </a:r>
            <a:r>
              <a:rPr sz="2640" i="1" kern="0" dirty="0">
                <a:solidFill>
                  <a:sysClr val="windowText" lastClr="000000"/>
                </a:solidFill>
                <a:latin typeface="Calibri"/>
                <a:cs typeface="Calibri"/>
              </a:rPr>
              <a:t>[Sec</a:t>
            </a:r>
            <a:r>
              <a:rPr sz="2640" i="1" kern="0" spc="372" dirty="0">
                <a:solidFill>
                  <a:sysClr val="windowText" lastClr="000000"/>
                </a:solidFill>
                <a:latin typeface="Calibri"/>
                <a:cs typeface="Calibri"/>
              </a:rPr>
              <a:t> </a:t>
            </a:r>
            <a:r>
              <a:rPr sz="2640" i="1" kern="0" dirty="0">
                <a:solidFill>
                  <a:sysClr val="windowText" lastClr="000000"/>
                </a:solidFill>
                <a:latin typeface="Calibri"/>
                <a:cs typeface="Calibri"/>
              </a:rPr>
              <a:t>2(31)</a:t>
            </a:r>
            <a:r>
              <a:rPr sz="2640" i="1" kern="0" spc="342" dirty="0">
                <a:solidFill>
                  <a:sysClr val="windowText" lastClr="000000"/>
                </a:solidFill>
                <a:latin typeface="Calibri"/>
                <a:cs typeface="Calibri"/>
              </a:rPr>
              <a:t> </a:t>
            </a:r>
            <a:r>
              <a:rPr sz="2640" i="1" kern="0" dirty="0">
                <a:solidFill>
                  <a:sysClr val="windowText" lastClr="000000"/>
                </a:solidFill>
                <a:latin typeface="Calibri"/>
                <a:cs typeface="Calibri"/>
              </a:rPr>
              <a:t>–</a:t>
            </a:r>
            <a:r>
              <a:rPr sz="2640" i="1" kern="0" spc="342" dirty="0">
                <a:solidFill>
                  <a:sysClr val="windowText" lastClr="000000"/>
                </a:solidFill>
                <a:latin typeface="Calibri"/>
                <a:cs typeface="Calibri"/>
              </a:rPr>
              <a:t> </a:t>
            </a:r>
            <a:r>
              <a:rPr sz="2640" i="1" kern="0" dirty="0">
                <a:solidFill>
                  <a:sysClr val="windowText" lastClr="000000"/>
                </a:solidFill>
                <a:latin typeface="Calibri"/>
                <a:cs typeface="Calibri"/>
              </a:rPr>
              <a:t>“Person”</a:t>
            </a:r>
            <a:r>
              <a:rPr sz="2640" i="1" kern="0" spc="354" dirty="0">
                <a:solidFill>
                  <a:sysClr val="windowText" lastClr="000000"/>
                </a:solidFill>
                <a:latin typeface="Calibri"/>
                <a:cs typeface="Calibri"/>
              </a:rPr>
              <a:t> </a:t>
            </a:r>
            <a:r>
              <a:rPr sz="2640" i="1" kern="0" dirty="0">
                <a:solidFill>
                  <a:sysClr val="windowText" lastClr="000000"/>
                </a:solidFill>
                <a:latin typeface="Calibri"/>
                <a:cs typeface="Calibri"/>
              </a:rPr>
              <a:t>includes</a:t>
            </a:r>
            <a:r>
              <a:rPr sz="2640" i="1" kern="0" spc="324" dirty="0">
                <a:solidFill>
                  <a:sysClr val="windowText" lastClr="000000"/>
                </a:solidFill>
                <a:latin typeface="Calibri"/>
                <a:cs typeface="Calibri"/>
              </a:rPr>
              <a:t> </a:t>
            </a:r>
            <a:r>
              <a:rPr sz="2640" i="1" kern="0" dirty="0">
                <a:solidFill>
                  <a:sysClr val="windowText" lastClr="000000"/>
                </a:solidFill>
                <a:latin typeface="Calibri"/>
                <a:cs typeface="Calibri"/>
              </a:rPr>
              <a:t>an</a:t>
            </a:r>
            <a:r>
              <a:rPr sz="2640" i="1" kern="0" spc="342" dirty="0">
                <a:solidFill>
                  <a:sysClr val="windowText" lastClr="000000"/>
                </a:solidFill>
                <a:latin typeface="Calibri"/>
                <a:cs typeface="Calibri"/>
              </a:rPr>
              <a:t> </a:t>
            </a:r>
            <a:r>
              <a:rPr sz="2640" i="1" kern="0" dirty="0">
                <a:solidFill>
                  <a:sysClr val="windowText" lastClr="000000"/>
                </a:solidFill>
                <a:latin typeface="Calibri"/>
                <a:cs typeface="Calibri"/>
              </a:rPr>
              <a:t>Individual,</a:t>
            </a:r>
            <a:r>
              <a:rPr sz="2640" i="1" kern="0" spc="354" dirty="0">
                <a:solidFill>
                  <a:sysClr val="windowText" lastClr="000000"/>
                </a:solidFill>
                <a:latin typeface="Calibri"/>
                <a:cs typeface="Calibri"/>
              </a:rPr>
              <a:t> </a:t>
            </a:r>
            <a:r>
              <a:rPr sz="2640" i="1" kern="0" spc="-24" dirty="0">
                <a:solidFill>
                  <a:sysClr val="windowText" lastClr="000000"/>
                </a:solidFill>
                <a:latin typeface="Calibri"/>
                <a:cs typeface="Calibri"/>
              </a:rPr>
              <a:t>HUF, </a:t>
            </a:r>
            <a:r>
              <a:rPr sz="2640" i="1" kern="0" dirty="0">
                <a:solidFill>
                  <a:sysClr val="windowText" lastClr="000000"/>
                </a:solidFill>
                <a:latin typeface="Calibri"/>
                <a:cs typeface="Calibri"/>
              </a:rPr>
              <a:t>Firm,</a:t>
            </a:r>
            <a:r>
              <a:rPr sz="2640" i="1" kern="0" spc="-36" dirty="0">
                <a:solidFill>
                  <a:sysClr val="windowText" lastClr="000000"/>
                </a:solidFill>
                <a:latin typeface="Calibri"/>
                <a:cs typeface="Calibri"/>
              </a:rPr>
              <a:t> </a:t>
            </a:r>
            <a:r>
              <a:rPr sz="2640" i="1" kern="0" spc="-12" dirty="0">
                <a:solidFill>
                  <a:sysClr val="windowText" lastClr="000000"/>
                </a:solidFill>
                <a:latin typeface="Calibri"/>
                <a:cs typeface="Calibri"/>
              </a:rPr>
              <a:t>etc.]</a:t>
            </a:r>
            <a:r>
              <a:rPr sz="2880" kern="0" spc="-12" dirty="0">
                <a:solidFill>
                  <a:sysClr val="windowText" lastClr="000000"/>
                </a:solidFill>
                <a:latin typeface="Calibri"/>
                <a:cs typeface="Calibri"/>
              </a:rPr>
              <a:t>.</a:t>
            </a:r>
            <a:endParaRPr sz="2880" kern="0">
              <a:solidFill>
                <a:sysClr val="windowText" lastClr="000000"/>
              </a:solidFill>
              <a:latin typeface="Calibri"/>
              <a:cs typeface="Calibri"/>
            </a:endParaRPr>
          </a:p>
        </p:txBody>
      </p:sp>
      <p:sp>
        <p:nvSpPr>
          <p:cNvPr id="4" name="object 4"/>
          <p:cNvSpPr txBox="1"/>
          <p:nvPr/>
        </p:nvSpPr>
        <p:spPr>
          <a:xfrm>
            <a:off x="2106168" y="2310491"/>
            <a:ext cx="10300716" cy="1816395"/>
          </a:xfrm>
          <a:prstGeom prst="rect">
            <a:avLst/>
          </a:prstGeom>
        </p:spPr>
        <p:txBody>
          <a:bodyPr vert="horz" wrap="square" lIns="0" tIns="15240" rIns="0" bIns="0" rtlCol="0">
            <a:spAutoFit/>
          </a:bodyPr>
          <a:lstStyle/>
          <a:p>
            <a:pPr marL="106680" marR="6096" defTabSz="1097280">
              <a:spcBef>
                <a:spcPts val="120"/>
              </a:spcBef>
            </a:pPr>
            <a:r>
              <a:rPr sz="2880" kern="0" dirty="0">
                <a:solidFill>
                  <a:sysClr val="windowText" lastClr="000000"/>
                </a:solidFill>
                <a:latin typeface="Calibri"/>
                <a:cs typeface="Calibri"/>
              </a:rPr>
              <a:t>Under</a:t>
            </a:r>
            <a:r>
              <a:rPr sz="2880" kern="0" spc="-54" dirty="0">
                <a:solidFill>
                  <a:sysClr val="windowText" lastClr="000000"/>
                </a:solidFill>
                <a:latin typeface="Calibri"/>
                <a:cs typeface="Calibri"/>
              </a:rPr>
              <a:t> </a:t>
            </a:r>
            <a:r>
              <a:rPr sz="2880" kern="0" dirty="0">
                <a:solidFill>
                  <a:sysClr val="windowText" lastClr="000000"/>
                </a:solidFill>
                <a:latin typeface="Calibri"/>
                <a:cs typeface="Calibri"/>
              </a:rPr>
              <a:t>this</a:t>
            </a:r>
            <a:r>
              <a:rPr sz="2880" kern="0" spc="-60" dirty="0">
                <a:solidFill>
                  <a:sysClr val="windowText" lastClr="000000"/>
                </a:solidFill>
                <a:latin typeface="Calibri"/>
                <a:cs typeface="Calibri"/>
              </a:rPr>
              <a:t> </a:t>
            </a:r>
            <a:r>
              <a:rPr sz="2880" kern="0" dirty="0">
                <a:solidFill>
                  <a:sysClr val="windowText" lastClr="000000"/>
                </a:solidFill>
                <a:latin typeface="Calibri"/>
                <a:cs typeface="Calibri"/>
              </a:rPr>
              <a:t>clause,</a:t>
            </a:r>
            <a:r>
              <a:rPr sz="2880" kern="0" spc="-72" dirty="0">
                <a:solidFill>
                  <a:sysClr val="windowText" lastClr="000000"/>
                </a:solidFill>
                <a:latin typeface="Calibri"/>
                <a:cs typeface="Calibri"/>
              </a:rPr>
              <a:t> </a:t>
            </a:r>
            <a:r>
              <a:rPr sz="2880" kern="0" dirty="0">
                <a:solidFill>
                  <a:sysClr val="windowText" lastClr="000000"/>
                </a:solidFill>
                <a:latin typeface="Calibri"/>
                <a:cs typeface="Calibri"/>
              </a:rPr>
              <a:t>status</a:t>
            </a:r>
            <a:r>
              <a:rPr sz="2880" kern="0" spc="-72"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54" dirty="0">
                <a:solidFill>
                  <a:sysClr val="windowText" lastClr="000000"/>
                </a:solidFill>
                <a:latin typeface="Calibri"/>
                <a:cs typeface="Calibri"/>
              </a:rPr>
              <a:t> </a:t>
            </a:r>
            <a:r>
              <a:rPr sz="2880" kern="0" dirty="0">
                <a:solidFill>
                  <a:sysClr val="windowText" lastClr="000000"/>
                </a:solidFill>
                <a:latin typeface="Calibri"/>
                <a:cs typeface="Calibri"/>
              </a:rPr>
              <a:t>the</a:t>
            </a:r>
            <a:r>
              <a:rPr sz="2880" kern="0" spc="-54" dirty="0">
                <a:solidFill>
                  <a:sysClr val="windowText" lastClr="000000"/>
                </a:solidFill>
                <a:latin typeface="Calibri"/>
                <a:cs typeface="Calibri"/>
              </a:rPr>
              <a:t> </a:t>
            </a:r>
            <a:r>
              <a:rPr sz="2880" kern="0" dirty="0">
                <a:solidFill>
                  <a:sysClr val="windowText" lastClr="000000"/>
                </a:solidFill>
                <a:latin typeface="Calibri"/>
                <a:cs typeface="Calibri"/>
              </a:rPr>
              <a:t>assessee</a:t>
            </a:r>
            <a:r>
              <a:rPr sz="2880" kern="0" spc="-48" dirty="0">
                <a:solidFill>
                  <a:sysClr val="windowText" lastClr="000000"/>
                </a:solidFill>
                <a:latin typeface="Calibri"/>
                <a:cs typeface="Calibri"/>
              </a:rPr>
              <a:t> </a:t>
            </a:r>
            <a:r>
              <a:rPr sz="2880" kern="0" dirty="0">
                <a:solidFill>
                  <a:sysClr val="windowText" lastClr="000000"/>
                </a:solidFill>
                <a:latin typeface="Calibri"/>
                <a:cs typeface="Calibri"/>
              </a:rPr>
              <a:t>is</a:t>
            </a:r>
            <a:r>
              <a:rPr sz="2880" kern="0" spc="-60" dirty="0">
                <a:solidFill>
                  <a:sysClr val="windowText" lastClr="000000"/>
                </a:solidFill>
                <a:latin typeface="Calibri"/>
                <a:cs typeface="Calibri"/>
              </a:rPr>
              <a:t> </a:t>
            </a:r>
            <a:r>
              <a:rPr sz="2880" kern="0" dirty="0">
                <a:solidFill>
                  <a:sysClr val="windowText" lastClr="000000"/>
                </a:solidFill>
                <a:latin typeface="Calibri"/>
                <a:cs typeface="Calibri"/>
              </a:rPr>
              <a:t>to</a:t>
            </a:r>
            <a:r>
              <a:rPr sz="2880" kern="0" spc="-78" dirty="0">
                <a:solidFill>
                  <a:sysClr val="windowText" lastClr="000000"/>
                </a:solidFill>
                <a:latin typeface="Calibri"/>
                <a:cs typeface="Calibri"/>
              </a:rPr>
              <a:t> </a:t>
            </a:r>
            <a:r>
              <a:rPr sz="2880" kern="0" dirty="0">
                <a:solidFill>
                  <a:sysClr val="windowText" lastClr="000000"/>
                </a:solidFill>
                <a:latin typeface="Calibri"/>
                <a:cs typeface="Calibri"/>
              </a:rPr>
              <a:t>be</a:t>
            </a:r>
            <a:r>
              <a:rPr sz="2880" kern="0" spc="-48" dirty="0">
                <a:solidFill>
                  <a:sysClr val="windowText" lastClr="000000"/>
                </a:solidFill>
                <a:latin typeface="Calibri"/>
                <a:cs typeface="Calibri"/>
              </a:rPr>
              <a:t> </a:t>
            </a:r>
            <a:r>
              <a:rPr sz="2880" kern="0" dirty="0">
                <a:solidFill>
                  <a:sysClr val="windowText" lastClr="000000"/>
                </a:solidFill>
                <a:latin typeface="Calibri"/>
                <a:cs typeface="Calibri"/>
              </a:rPr>
              <a:t>mentioned</a:t>
            </a:r>
            <a:r>
              <a:rPr sz="2880" kern="0" spc="-60" dirty="0">
                <a:solidFill>
                  <a:sysClr val="windowText" lastClr="000000"/>
                </a:solidFill>
                <a:latin typeface="Calibri"/>
                <a:cs typeface="Calibri"/>
              </a:rPr>
              <a:t> </a:t>
            </a:r>
            <a:r>
              <a:rPr sz="2880" kern="0" dirty="0">
                <a:solidFill>
                  <a:sysClr val="windowText" lastClr="000000"/>
                </a:solidFill>
                <a:latin typeface="Calibri"/>
                <a:cs typeface="Calibri"/>
              </a:rPr>
              <a:t>in</a:t>
            </a:r>
            <a:r>
              <a:rPr sz="2880" kern="0" spc="-54" dirty="0">
                <a:solidFill>
                  <a:sysClr val="windowText" lastClr="000000"/>
                </a:solidFill>
                <a:latin typeface="Calibri"/>
                <a:cs typeface="Calibri"/>
              </a:rPr>
              <a:t> </a:t>
            </a:r>
            <a:r>
              <a:rPr sz="2880" kern="0" dirty="0">
                <a:solidFill>
                  <a:sysClr val="windowText" lastClr="000000"/>
                </a:solidFill>
                <a:latin typeface="Calibri"/>
                <a:cs typeface="Calibri"/>
              </a:rPr>
              <a:t>Part</a:t>
            </a:r>
            <a:r>
              <a:rPr sz="2880" kern="0" spc="-72" dirty="0">
                <a:solidFill>
                  <a:sysClr val="windowText" lastClr="000000"/>
                </a:solidFill>
                <a:latin typeface="Calibri"/>
                <a:cs typeface="Calibri"/>
              </a:rPr>
              <a:t> </a:t>
            </a:r>
            <a:r>
              <a:rPr sz="2880" kern="0" spc="-60" dirty="0">
                <a:solidFill>
                  <a:sysClr val="windowText" lastClr="000000"/>
                </a:solidFill>
                <a:latin typeface="Calibri"/>
                <a:cs typeface="Calibri"/>
              </a:rPr>
              <a:t>A </a:t>
            </a:r>
            <a:r>
              <a:rPr sz="2880" kern="0" dirty="0">
                <a:solidFill>
                  <a:sysClr val="windowText" lastClr="000000"/>
                </a:solidFill>
                <a:latin typeface="Calibri"/>
                <a:cs typeface="Calibri"/>
              </a:rPr>
              <a:t>of</a:t>
            </a:r>
            <a:r>
              <a:rPr sz="2880" kern="0" spc="-60" dirty="0">
                <a:solidFill>
                  <a:sysClr val="windowText" lastClr="000000"/>
                </a:solidFill>
                <a:latin typeface="Calibri"/>
                <a:cs typeface="Calibri"/>
              </a:rPr>
              <a:t> </a:t>
            </a:r>
            <a:r>
              <a:rPr sz="2880" kern="0" dirty="0">
                <a:solidFill>
                  <a:sysClr val="windowText" lastClr="000000"/>
                </a:solidFill>
                <a:latin typeface="Calibri"/>
                <a:cs typeface="Calibri"/>
              </a:rPr>
              <a:t>Form</a:t>
            </a:r>
            <a:r>
              <a:rPr sz="2880" kern="0" spc="-42" dirty="0">
                <a:solidFill>
                  <a:sysClr val="windowText" lastClr="000000"/>
                </a:solidFill>
                <a:latin typeface="Calibri"/>
                <a:cs typeface="Calibri"/>
              </a:rPr>
              <a:t> </a:t>
            </a:r>
            <a:r>
              <a:rPr sz="2880" kern="0" spc="-24" dirty="0">
                <a:solidFill>
                  <a:sysClr val="windowText" lastClr="000000"/>
                </a:solidFill>
                <a:latin typeface="Calibri"/>
                <a:cs typeface="Calibri"/>
              </a:rPr>
              <a:t>3CD.</a:t>
            </a:r>
            <a:endParaRPr sz="2880" kern="0">
              <a:solidFill>
                <a:sysClr val="windowText" lastClr="000000"/>
              </a:solidFill>
              <a:latin typeface="Calibri"/>
              <a:cs typeface="Calibri"/>
            </a:endParaRPr>
          </a:p>
          <a:p>
            <a:pPr marL="15240" defTabSz="1097280">
              <a:spcBef>
                <a:spcPts val="3066"/>
              </a:spcBef>
            </a:pPr>
            <a:r>
              <a:rPr sz="3360" b="1" u="sng" kern="0" dirty="0">
                <a:solidFill>
                  <a:sysClr val="windowText" lastClr="000000"/>
                </a:solidFill>
                <a:uFill>
                  <a:solidFill>
                    <a:srgbClr val="000000"/>
                  </a:solidFill>
                </a:uFill>
                <a:latin typeface="Calibri"/>
                <a:cs typeface="Calibri"/>
              </a:rPr>
              <a:t>Issues</a:t>
            </a:r>
            <a:r>
              <a:rPr sz="3360" b="1" u="sng" kern="0" spc="-42" dirty="0">
                <a:solidFill>
                  <a:sysClr val="windowText" lastClr="000000"/>
                </a:solidFill>
                <a:uFill>
                  <a:solidFill>
                    <a:srgbClr val="000000"/>
                  </a:solidFill>
                </a:uFill>
                <a:latin typeface="Calibri"/>
                <a:cs typeface="Calibri"/>
              </a:rPr>
              <a:t> </a:t>
            </a:r>
            <a:r>
              <a:rPr sz="3360" b="1" u="sng" kern="0" dirty="0">
                <a:solidFill>
                  <a:sysClr val="windowText" lastClr="000000"/>
                </a:solidFill>
                <a:uFill>
                  <a:solidFill>
                    <a:srgbClr val="000000"/>
                  </a:solidFill>
                </a:uFill>
                <a:latin typeface="Calibri"/>
                <a:cs typeface="Calibri"/>
              </a:rPr>
              <a:t>on</a:t>
            </a:r>
            <a:r>
              <a:rPr sz="3360" b="1" u="sng" kern="0" spc="-24" dirty="0">
                <a:solidFill>
                  <a:sysClr val="windowText" lastClr="000000"/>
                </a:solidFill>
                <a:uFill>
                  <a:solidFill>
                    <a:srgbClr val="000000"/>
                  </a:solidFill>
                </a:uFill>
                <a:latin typeface="Calibri"/>
                <a:cs typeface="Calibri"/>
              </a:rPr>
              <a:t> </a:t>
            </a:r>
            <a:r>
              <a:rPr sz="3360" b="1" u="sng" kern="0" dirty="0">
                <a:solidFill>
                  <a:sysClr val="windowText" lastClr="000000"/>
                </a:solidFill>
                <a:uFill>
                  <a:solidFill>
                    <a:srgbClr val="000000"/>
                  </a:solidFill>
                </a:uFill>
                <a:latin typeface="Calibri"/>
                <a:cs typeface="Calibri"/>
              </a:rPr>
              <a:t>Clause</a:t>
            </a:r>
            <a:r>
              <a:rPr sz="3360" b="1" u="sng" kern="0" spc="-18" dirty="0">
                <a:solidFill>
                  <a:sysClr val="windowText" lastClr="000000"/>
                </a:solidFill>
                <a:uFill>
                  <a:solidFill>
                    <a:srgbClr val="000000"/>
                  </a:solidFill>
                </a:uFill>
                <a:latin typeface="Calibri"/>
                <a:cs typeface="Calibri"/>
              </a:rPr>
              <a:t> </a:t>
            </a:r>
            <a:r>
              <a:rPr sz="3360" b="1" u="sng" kern="0" dirty="0">
                <a:solidFill>
                  <a:sysClr val="windowText" lastClr="000000"/>
                </a:solidFill>
                <a:uFill>
                  <a:solidFill>
                    <a:srgbClr val="000000"/>
                  </a:solidFill>
                </a:uFill>
                <a:latin typeface="Calibri"/>
                <a:cs typeface="Calibri"/>
              </a:rPr>
              <a:t>no.</a:t>
            </a:r>
            <a:r>
              <a:rPr sz="3360" b="1" u="sng" kern="0" spc="-24" dirty="0">
                <a:solidFill>
                  <a:sysClr val="windowText" lastClr="000000"/>
                </a:solidFill>
                <a:uFill>
                  <a:solidFill>
                    <a:srgbClr val="000000"/>
                  </a:solidFill>
                </a:uFill>
                <a:latin typeface="Calibri"/>
                <a:cs typeface="Calibri"/>
              </a:rPr>
              <a:t> </a:t>
            </a:r>
            <a:r>
              <a:rPr sz="3360" b="1" u="sng" kern="0" spc="-60" dirty="0">
                <a:solidFill>
                  <a:sysClr val="windowText" lastClr="000000"/>
                </a:solidFill>
                <a:uFill>
                  <a:solidFill>
                    <a:srgbClr val="000000"/>
                  </a:solidFill>
                </a:uFill>
                <a:latin typeface="Calibri"/>
                <a:cs typeface="Calibri"/>
              </a:rPr>
              <a:t>5</a:t>
            </a:r>
            <a:endParaRPr sz="3360" kern="0">
              <a:solidFill>
                <a:sysClr val="windowText" lastClr="000000"/>
              </a:solidFill>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004533"/>
          </a:xfrm>
          <a:prstGeom prst="rect">
            <a:avLst/>
          </a:prstGeom>
        </p:spPr>
        <p:txBody>
          <a:bodyPr vert="horz" wrap="square" lIns="0" tIns="336450" rIns="0" bIns="0" rtlCol="0">
            <a:spAutoFit/>
          </a:bodyPr>
          <a:lstStyle/>
          <a:p>
            <a:pPr marL="296418">
              <a:spcBef>
                <a:spcPts val="120"/>
              </a:spcBef>
            </a:pPr>
            <a:r>
              <a:rPr u="none" dirty="0"/>
              <a:t>Clause</a:t>
            </a:r>
            <a:r>
              <a:rPr u="none" spc="-72" dirty="0"/>
              <a:t> </a:t>
            </a:r>
            <a:r>
              <a:rPr u="none" dirty="0"/>
              <a:t>no.</a:t>
            </a:r>
            <a:r>
              <a:rPr u="none" spc="-36" dirty="0"/>
              <a:t> </a:t>
            </a:r>
            <a:r>
              <a:rPr u="none" dirty="0"/>
              <a:t>6</a:t>
            </a:r>
            <a:r>
              <a:rPr u="none" spc="-48" dirty="0"/>
              <a:t> </a:t>
            </a:r>
            <a:r>
              <a:rPr u="none" dirty="0"/>
              <a:t>&amp;</a:t>
            </a:r>
            <a:r>
              <a:rPr u="none" spc="-54" dirty="0"/>
              <a:t> </a:t>
            </a:r>
            <a:r>
              <a:rPr u="none" spc="-60" dirty="0"/>
              <a:t>7</a:t>
            </a:r>
          </a:p>
        </p:txBody>
      </p:sp>
      <p:sp>
        <p:nvSpPr>
          <p:cNvPr id="3" name="object 3"/>
          <p:cNvSpPr txBox="1"/>
          <p:nvPr/>
        </p:nvSpPr>
        <p:spPr>
          <a:xfrm>
            <a:off x="2149753" y="2067458"/>
            <a:ext cx="10058400" cy="2428357"/>
          </a:xfrm>
          <a:prstGeom prst="rect">
            <a:avLst/>
          </a:prstGeom>
          <a:ln w="38100">
            <a:solidFill>
              <a:srgbClr val="145F82"/>
            </a:solidFill>
          </a:ln>
        </p:spPr>
        <p:txBody>
          <a:bodyPr vert="horz" wrap="square" lIns="0" tIns="0" rIns="0" bIns="0" rtlCol="0">
            <a:spAutoFit/>
          </a:bodyPr>
          <a:lstStyle/>
          <a:p>
            <a:pPr marL="315468" defTabSz="1097280">
              <a:lnSpc>
                <a:spcPts val="3114"/>
              </a:lnSpc>
            </a:pPr>
            <a:r>
              <a:rPr sz="2640" b="1" kern="0" dirty="0">
                <a:solidFill>
                  <a:sysClr val="windowText" lastClr="000000"/>
                </a:solidFill>
                <a:latin typeface="Calibri"/>
                <a:cs typeface="Calibri"/>
              </a:rPr>
              <a:t>Clause</a:t>
            </a:r>
            <a:r>
              <a:rPr sz="2640" b="1" kern="0" spc="-48" dirty="0">
                <a:solidFill>
                  <a:sysClr val="windowText" lastClr="000000"/>
                </a:solidFill>
                <a:latin typeface="Calibri"/>
                <a:cs typeface="Calibri"/>
              </a:rPr>
              <a:t> </a:t>
            </a:r>
            <a:r>
              <a:rPr sz="2640" b="1" kern="0" dirty="0">
                <a:solidFill>
                  <a:sysClr val="windowText" lastClr="000000"/>
                </a:solidFill>
                <a:latin typeface="Calibri"/>
                <a:cs typeface="Calibri"/>
              </a:rPr>
              <a:t>no.</a:t>
            </a:r>
            <a:r>
              <a:rPr sz="2640" b="1" kern="0" spc="-36" dirty="0">
                <a:solidFill>
                  <a:sysClr val="windowText" lastClr="000000"/>
                </a:solidFill>
                <a:latin typeface="Calibri"/>
                <a:cs typeface="Calibri"/>
              </a:rPr>
              <a:t> </a:t>
            </a:r>
            <a:r>
              <a:rPr sz="2640" b="1" kern="0" spc="-60" dirty="0">
                <a:solidFill>
                  <a:sysClr val="windowText" lastClr="000000"/>
                </a:solidFill>
                <a:latin typeface="Calibri"/>
                <a:cs typeface="Calibri"/>
              </a:rPr>
              <a:t>6</a:t>
            </a:r>
            <a:endParaRPr sz="2640" kern="0">
              <a:solidFill>
                <a:sysClr val="windowText" lastClr="000000"/>
              </a:solidFill>
              <a:latin typeface="Calibri"/>
              <a:cs typeface="Calibri"/>
            </a:endParaRPr>
          </a:p>
          <a:p>
            <a:pPr marL="314706" defTabSz="1097280">
              <a:spcBef>
                <a:spcPts val="1122"/>
              </a:spcBef>
            </a:pPr>
            <a:r>
              <a:rPr sz="2640" kern="0" dirty="0">
                <a:solidFill>
                  <a:sysClr val="windowText" lastClr="000000"/>
                </a:solidFill>
                <a:latin typeface="Calibri"/>
                <a:cs typeface="Calibri"/>
              </a:rPr>
              <a:t>Previous</a:t>
            </a:r>
            <a:r>
              <a:rPr sz="2640" kern="0" spc="-108" dirty="0">
                <a:solidFill>
                  <a:sysClr val="windowText" lastClr="000000"/>
                </a:solidFill>
                <a:latin typeface="Calibri"/>
                <a:cs typeface="Calibri"/>
              </a:rPr>
              <a:t> </a:t>
            </a:r>
            <a:r>
              <a:rPr sz="2640" kern="0" dirty="0">
                <a:solidFill>
                  <a:sysClr val="windowText" lastClr="000000"/>
                </a:solidFill>
                <a:latin typeface="Calibri"/>
                <a:cs typeface="Calibri"/>
              </a:rPr>
              <a:t>year</a:t>
            </a:r>
            <a:r>
              <a:rPr sz="2640" kern="0" spc="-102" dirty="0">
                <a:solidFill>
                  <a:sysClr val="windowText" lastClr="000000"/>
                </a:solidFill>
                <a:latin typeface="Calibri"/>
                <a:cs typeface="Calibri"/>
              </a:rPr>
              <a:t> </a:t>
            </a:r>
            <a:r>
              <a:rPr sz="2640" kern="0" dirty="0">
                <a:solidFill>
                  <a:sysClr val="windowText" lastClr="000000"/>
                </a:solidFill>
                <a:latin typeface="Calibri"/>
                <a:cs typeface="Calibri"/>
              </a:rPr>
              <a:t>from</a:t>
            </a:r>
            <a:r>
              <a:rPr sz="2640" kern="0" spc="-78" dirty="0">
                <a:solidFill>
                  <a:sysClr val="windowText" lastClr="000000"/>
                </a:solidFill>
                <a:latin typeface="Calibri"/>
                <a:cs typeface="Calibri"/>
              </a:rPr>
              <a:t> </a:t>
            </a:r>
            <a:r>
              <a:rPr sz="2640" kern="0" spc="-12" dirty="0">
                <a:solidFill>
                  <a:sysClr val="windowText" lastClr="000000"/>
                </a:solidFill>
                <a:latin typeface="Calibri"/>
                <a:cs typeface="Calibri"/>
              </a:rPr>
              <a:t>………..to</a:t>
            </a:r>
            <a:r>
              <a:rPr sz="2640" kern="0" spc="-48" dirty="0">
                <a:solidFill>
                  <a:sysClr val="windowText" lastClr="000000"/>
                </a:solidFill>
                <a:latin typeface="Calibri"/>
                <a:cs typeface="Calibri"/>
              </a:rPr>
              <a:t> </a:t>
            </a:r>
            <a:r>
              <a:rPr sz="2640" kern="0" spc="-12" dirty="0">
                <a:solidFill>
                  <a:sysClr val="windowText" lastClr="000000"/>
                </a:solidFill>
                <a:latin typeface="Calibri"/>
                <a:cs typeface="Calibri"/>
              </a:rPr>
              <a:t>……………</a:t>
            </a:r>
            <a:endParaRPr sz="2640" kern="0">
              <a:solidFill>
                <a:sysClr val="windowText" lastClr="000000"/>
              </a:solidFill>
              <a:latin typeface="Calibri"/>
              <a:cs typeface="Calibri"/>
            </a:endParaRPr>
          </a:p>
          <a:p>
            <a:pPr marL="314706" defTabSz="1097280">
              <a:spcBef>
                <a:spcPts val="1122"/>
              </a:spcBef>
            </a:pPr>
            <a:r>
              <a:rPr sz="2640" b="1" kern="0" dirty="0">
                <a:solidFill>
                  <a:sysClr val="windowText" lastClr="000000"/>
                </a:solidFill>
                <a:latin typeface="Calibri"/>
                <a:cs typeface="Calibri"/>
              </a:rPr>
              <a:t>Clause</a:t>
            </a:r>
            <a:r>
              <a:rPr sz="2640" b="1" kern="0" spc="-54" dirty="0">
                <a:solidFill>
                  <a:sysClr val="windowText" lastClr="000000"/>
                </a:solidFill>
                <a:latin typeface="Calibri"/>
                <a:cs typeface="Calibri"/>
              </a:rPr>
              <a:t> </a:t>
            </a:r>
            <a:r>
              <a:rPr sz="2640" b="1" kern="0" dirty="0">
                <a:solidFill>
                  <a:sysClr val="windowText" lastClr="000000"/>
                </a:solidFill>
                <a:latin typeface="Calibri"/>
                <a:cs typeface="Calibri"/>
              </a:rPr>
              <a:t>no.</a:t>
            </a:r>
            <a:r>
              <a:rPr sz="2640" b="1" kern="0" spc="-36" dirty="0">
                <a:solidFill>
                  <a:sysClr val="windowText" lastClr="000000"/>
                </a:solidFill>
                <a:latin typeface="Calibri"/>
                <a:cs typeface="Calibri"/>
              </a:rPr>
              <a:t> </a:t>
            </a:r>
            <a:r>
              <a:rPr sz="2640" b="1" kern="0" spc="-60" dirty="0">
                <a:solidFill>
                  <a:sysClr val="windowText" lastClr="000000"/>
                </a:solidFill>
                <a:latin typeface="Calibri"/>
                <a:cs typeface="Calibri"/>
              </a:rPr>
              <a:t>7</a:t>
            </a:r>
            <a:endParaRPr sz="2640" kern="0">
              <a:solidFill>
                <a:sysClr val="windowText" lastClr="000000"/>
              </a:solidFill>
              <a:latin typeface="Calibri"/>
              <a:cs typeface="Calibri"/>
            </a:endParaRPr>
          </a:p>
          <a:p>
            <a:pPr marL="318516" marR="105156" indent="-4572" defTabSz="1097280">
              <a:lnSpc>
                <a:spcPts val="2856"/>
              </a:lnSpc>
              <a:spcBef>
                <a:spcPts val="1476"/>
              </a:spcBef>
              <a:tabLst>
                <a:tab pos="989838" algn="l"/>
                <a:tab pos="2732532" algn="l"/>
                <a:tab pos="3495294" algn="l"/>
                <a:tab pos="4776978" algn="l"/>
                <a:tab pos="5232654" algn="l"/>
                <a:tab pos="5855970" algn="l"/>
                <a:tab pos="7190994" algn="l"/>
                <a:tab pos="7952231" algn="l"/>
                <a:tab pos="8510016" algn="l"/>
                <a:tab pos="9486138" algn="l"/>
              </a:tabLst>
            </a:pPr>
            <a:r>
              <a:rPr sz="2640" kern="0" spc="-30" dirty="0">
                <a:solidFill>
                  <a:sysClr val="windowText" lastClr="000000"/>
                </a:solidFill>
                <a:latin typeface="Calibri"/>
                <a:cs typeface="Calibri"/>
              </a:rPr>
              <a:t>The</a:t>
            </a:r>
            <a:r>
              <a:rPr sz="2640" kern="0" dirty="0">
                <a:solidFill>
                  <a:sysClr val="windowText" lastClr="000000"/>
                </a:solidFill>
                <a:latin typeface="Calibri"/>
                <a:cs typeface="Calibri"/>
              </a:rPr>
              <a:t>	</a:t>
            </a:r>
            <a:r>
              <a:rPr sz="2640" kern="0" spc="-12" dirty="0">
                <a:solidFill>
                  <a:sysClr val="windowText" lastClr="000000"/>
                </a:solidFill>
                <a:latin typeface="Calibri"/>
                <a:cs typeface="Calibri"/>
              </a:rPr>
              <a:t>assessment</a:t>
            </a:r>
            <a:r>
              <a:rPr sz="2640" kern="0" dirty="0">
                <a:solidFill>
                  <a:sysClr val="windowText" lastClr="000000"/>
                </a:solidFill>
                <a:latin typeface="Calibri"/>
                <a:cs typeface="Calibri"/>
              </a:rPr>
              <a:t>	</a:t>
            </a:r>
            <a:r>
              <a:rPr sz="2640" kern="0" spc="-24" dirty="0">
                <a:solidFill>
                  <a:sysClr val="windowText" lastClr="000000"/>
                </a:solidFill>
                <a:latin typeface="Calibri"/>
                <a:cs typeface="Calibri"/>
              </a:rPr>
              <a:t>year</a:t>
            </a:r>
            <a:r>
              <a:rPr sz="2640" kern="0" dirty="0">
                <a:solidFill>
                  <a:sysClr val="windowText" lastClr="000000"/>
                </a:solidFill>
                <a:latin typeface="Calibri"/>
                <a:cs typeface="Calibri"/>
              </a:rPr>
              <a:t>	</a:t>
            </a:r>
            <a:r>
              <a:rPr sz="2640" kern="0" spc="-12" dirty="0">
                <a:solidFill>
                  <a:sysClr val="windowText" lastClr="000000"/>
                </a:solidFill>
                <a:latin typeface="Calibri"/>
                <a:cs typeface="Calibri"/>
              </a:rPr>
              <a:t>relevant</a:t>
            </a:r>
            <a:r>
              <a:rPr sz="2640" kern="0" dirty="0">
                <a:solidFill>
                  <a:sysClr val="windowText" lastClr="000000"/>
                </a:solidFill>
                <a:latin typeface="Calibri"/>
                <a:cs typeface="Calibri"/>
              </a:rPr>
              <a:t>	</a:t>
            </a:r>
            <a:r>
              <a:rPr sz="2640" kern="0" spc="-30" dirty="0">
                <a:solidFill>
                  <a:sysClr val="windowText" lastClr="000000"/>
                </a:solidFill>
                <a:latin typeface="Calibri"/>
                <a:cs typeface="Calibri"/>
              </a:rPr>
              <a:t>to</a:t>
            </a:r>
            <a:r>
              <a:rPr sz="2640" kern="0" dirty="0">
                <a:solidFill>
                  <a:sysClr val="windowText" lastClr="000000"/>
                </a:solidFill>
                <a:latin typeface="Calibri"/>
                <a:cs typeface="Calibri"/>
              </a:rPr>
              <a:t>	</a:t>
            </a:r>
            <a:r>
              <a:rPr sz="2640" kern="0" spc="-30" dirty="0">
                <a:solidFill>
                  <a:sysClr val="windowText" lastClr="000000"/>
                </a:solidFill>
                <a:latin typeface="Calibri"/>
                <a:cs typeface="Calibri"/>
              </a:rPr>
              <a:t>the</a:t>
            </a:r>
            <a:r>
              <a:rPr sz="2640" kern="0" dirty="0">
                <a:solidFill>
                  <a:sysClr val="windowText" lastClr="000000"/>
                </a:solidFill>
                <a:latin typeface="Calibri"/>
                <a:cs typeface="Calibri"/>
              </a:rPr>
              <a:t>	</a:t>
            </a:r>
            <a:r>
              <a:rPr sz="2640" kern="0" spc="-12" dirty="0">
                <a:solidFill>
                  <a:sysClr val="windowText" lastClr="000000"/>
                </a:solidFill>
                <a:latin typeface="Calibri"/>
                <a:cs typeface="Calibri"/>
              </a:rPr>
              <a:t>previous</a:t>
            </a:r>
            <a:r>
              <a:rPr sz="2640" kern="0" dirty="0">
                <a:solidFill>
                  <a:sysClr val="windowText" lastClr="000000"/>
                </a:solidFill>
                <a:latin typeface="Calibri"/>
                <a:cs typeface="Calibri"/>
              </a:rPr>
              <a:t>	</a:t>
            </a:r>
            <a:r>
              <a:rPr sz="2640" kern="0" spc="-24" dirty="0">
                <a:solidFill>
                  <a:sysClr val="windowText" lastClr="000000"/>
                </a:solidFill>
                <a:latin typeface="Calibri"/>
                <a:cs typeface="Calibri"/>
              </a:rPr>
              <a:t>year</a:t>
            </a:r>
            <a:r>
              <a:rPr sz="2640" kern="0" dirty="0">
                <a:solidFill>
                  <a:sysClr val="windowText" lastClr="000000"/>
                </a:solidFill>
                <a:latin typeface="Calibri"/>
                <a:cs typeface="Calibri"/>
              </a:rPr>
              <a:t>	</a:t>
            </a:r>
            <a:r>
              <a:rPr sz="2640" kern="0" spc="-30" dirty="0">
                <a:solidFill>
                  <a:sysClr val="windowText" lastClr="000000"/>
                </a:solidFill>
                <a:latin typeface="Calibri"/>
                <a:cs typeface="Calibri"/>
              </a:rPr>
              <a:t>for</a:t>
            </a:r>
            <a:r>
              <a:rPr sz="2640" kern="0" dirty="0">
                <a:solidFill>
                  <a:sysClr val="windowText" lastClr="000000"/>
                </a:solidFill>
                <a:latin typeface="Calibri"/>
                <a:cs typeface="Calibri"/>
              </a:rPr>
              <a:t>	</a:t>
            </a:r>
            <a:r>
              <a:rPr sz="2640" kern="0" spc="-12" dirty="0">
                <a:solidFill>
                  <a:sysClr val="windowText" lastClr="000000"/>
                </a:solidFill>
                <a:latin typeface="Calibri"/>
                <a:cs typeface="Calibri"/>
              </a:rPr>
              <a:t>which</a:t>
            </a:r>
            <a:r>
              <a:rPr sz="2640" kern="0" dirty="0">
                <a:solidFill>
                  <a:sysClr val="windowText" lastClr="000000"/>
                </a:solidFill>
                <a:latin typeface="Calibri"/>
                <a:cs typeface="Calibri"/>
              </a:rPr>
              <a:t>	</a:t>
            </a:r>
            <a:r>
              <a:rPr sz="2640" kern="0" spc="-30" dirty="0">
                <a:solidFill>
                  <a:sysClr val="windowText" lastClr="000000"/>
                </a:solidFill>
                <a:latin typeface="Calibri"/>
                <a:cs typeface="Calibri"/>
              </a:rPr>
              <a:t>the </a:t>
            </a:r>
            <a:r>
              <a:rPr sz="2640" kern="0" dirty="0">
                <a:solidFill>
                  <a:sysClr val="windowText" lastClr="000000"/>
                </a:solidFill>
                <a:latin typeface="Calibri"/>
                <a:cs typeface="Calibri"/>
              </a:rPr>
              <a:t>accounts</a:t>
            </a:r>
            <a:r>
              <a:rPr sz="2640" kern="0" spc="-54" dirty="0">
                <a:solidFill>
                  <a:sysClr val="windowText" lastClr="000000"/>
                </a:solidFill>
                <a:latin typeface="Calibri"/>
                <a:cs typeface="Calibri"/>
              </a:rPr>
              <a:t> </a:t>
            </a:r>
            <a:r>
              <a:rPr sz="2640" kern="0" dirty="0">
                <a:solidFill>
                  <a:sysClr val="windowText" lastClr="000000"/>
                </a:solidFill>
                <a:latin typeface="Calibri"/>
                <a:cs typeface="Calibri"/>
              </a:rPr>
              <a:t>are</a:t>
            </a:r>
            <a:r>
              <a:rPr sz="2640" kern="0" spc="-72" dirty="0">
                <a:solidFill>
                  <a:sysClr val="windowText" lastClr="000000"/>
                </a:solidFill>
                <a:latin typeface="Calibri"/>
                <a:cs typeface="Calibri"/>
              </a:rPr>
              <a:t> </a:t>
            </a:r>
            <a:r>
              <a:rPr sz="2640" kern="0" dirty="0">
                <a:solidFill>
                  <a:sysClr val="windowText" lastClr="000000"/>
                </a:solidFill>
                <a:latin typeface="Calibri"/>
                <a:cs typeface="Calibri"/>
              </a:rPr>
              <a:t>being</a:t>
            </a:r>
            <a:r>
              <a:rPr sz="2640" kern="0" spc="-54" dirty="0">
                <a:solidFill>
                  <a:sysClr val="windowText" lastClr="000000"/>
                </a:solidFill>
                <a:latin typeface="Calibri"/>
                <a:cs typeface="Calibri"/>
              </a:rPr>
              <a:t> </a:t>
            </a:r>
            <a:r>
              <a:rPr sz="2640" kern="0" dirty="0">
                <a:solidFill>
                  <a:sysClr val="windowText" lastClr="000000"/>
                </a:solidFill>
                <a:latin typeface="Calibri"/>
                <a:cs typeface="Calibri"/>
              </a:rPr>
              <a:t>audited</a:t>
            </a:r>
            <a:r>
              <a:rPr sz="2640" kern="0" spc="-54" dirty="0">
                <a:solidFill>
                  <a:sysClr val="windowText" lastClr="000000"/>
                </a:solidFill>
                <a:latin typeface="Calibri"/>
                <a:cs typeface="Calibri"/>
              </a:rPr>
              <a:t> </a:t>
            </a:r>
            <a:r>
              <a:rPr sz="2640" kern="0" dirty="0">
                <a:solidFill>
                  <a:sysClr val="windowText" lastClr="000000"/>
                </a:solidFill>
                <a:latin typeface="Calibri"/>
                <a:cs typeface="Calibri"/>
              </a:rPr>
              <a:t>should</a:t>
            </a:r>
            <a:r>
              <a:rPr sz="2640" kern="0" spc="-84" dirty="0">
                <a:solidFill>
                  <a:sysClr val="windowText" lastClr="000000"/>
                </a:solidFill>
                <a:latin typeface="Calibri"/>
                <a:cs typeface="Calibri"/>
              </a:rPr>
              <a:t> </a:t>
            </a:r>
            <a:r>
              <a:rPr sz="2640" kern="0" dirty="0">
                <a:solidFill>
                  <a:sysClr val="windowText" lastClr="000000"/>
                </a:solidFill>
                <a:latin typeface="Calibri"/>
                <a:cs typeface="Calibri"/>
              </a:rPr>
              <a:t>be</a:t>
            </a:r>
            <a:r>
              <a:rPr sz="2640" kern="0" spc="-60" dirty="0">
                <a:solidFill>
                  <a:sysClr val="windowText" lastClr="000000"/>
                </a:solidFill>
                <a:latin typeface="Calibri"/>
                <a:cs typeface="Calibri"/>
              </a:rPr>
              <a:t> </a:t>
            </a:r>
            <a:r>
              <a:rPr sz="2640" kern="0" spc="-12" dirty="0">
                <a:solidFill>
                  <a:sysClr val="windowText" lastClr="000000"/>
                </a:solidFill>
                <a:latin typeface="Calibri"/>
                <a:cs typeface="Calibri"/>
              </a:rPr>
              <a:t>mentioned.</a:t>
            </a:r>
            <a:endParaRPr sz="264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1920241" y="6309361"/>
            <a:ext cx="10789919" cy="1768448"/>
          </a:xfrm>
          <a:prstGeom prst="rect">
            <a:avLst/>
          </a:prstGeom>
        </p:spPr>
      </p:pic>
      <p:sp>
        <p:nvSpPr>
          <p:cNvPr id="5" name="object 5"/>
          <p:cNvSpPr txBox="1"/>
          <p:nvPr/>
        </p:nvSpPr>
        <p:spPr>
          <a:xfrm>
            <a:off x="2311909" y="5212805"/>
            <a:ext cx="4874514" cy="531684"/>
          </a:xfrm>
          <a:prstGeom prst="rect">
            <a:avLst/>
          </a:prstGeom>
        </p:spPr>
        <p:txBody>
          <a:bodyPr vert="horz" wrap="square" lIns="0" tIns="14478" rIns="0" bIns="0" rtlCol="0">
            <a:spAutoFit/>
          </a:bodyPr>
          <a:lstStyle/>
          <a:p>
            <a:pPr marL="15240" defTabSz="1097280">
              <a:spcBef>
                <a:spcPts val="114"/>
              </a:spcBef>
            </a:pPr>
            <a:r>
              <a:rPr sz="2880" b="1" u="sng" kern="0" spc="-120" dirty="0">
                <a:solidFill>
                  <a:sysClr val="windowText" lastClr="000000"/>
                </a:solidFill>
                <a:uFill>
                  <a:solidFill>
                    <a:srgbClr val="000000"/>
                  </a:solidFill>
                </a:uFill>
                <a:latin typeface="Times New Roman"/>
                <a:cs typeface="Times New Roman"/>
              </a:rPr>
              <a:t>Clauses</a:t>
            </a:r>
            <a:r>
              <a:rPr sz="2880" b="1" u="sng" kern="0" spc="-60" dirty="0">
                <a:solidFill>
                  <a:sysClr val="windowText" lastClr="000000"/>
                </a:solidFill>
                <a:uFill>
                  <a:solidFill>
                    <a:srgbClr val="000000"/>
                  </a:solidFill>
                </a:uFill>
                <a:latin typeface="Times New Roman"/>
                <a:cs typeface="Times New Roman"/>
              </a:rPr>
              <a:t> </a:t>
            </a:r>
            <a:r>
              <a:rPr sz="3360" b="1" u="sng" kern="0" spc="-204" dirty="0">
                <a:solidFill>
                  <a:sysClr val="windowText" lastClr="000000"/>
                </a:solidFill>
                <a:uFill>
                  <a:solidFill>
                    <a:srgbClr val="000000"/>
                  </a:solidFill>
                </a:uFill>
                <a:latin typeface="Calibri"/>
                <a:cs typeface="Calibri"/>
              </a:rPr>
              <a:t>5,</a:t>
            </a:r>
            <a:r>
              <a:rPr sz="3360" b="1" u="sng" kern="0" spc="12" dirty="0">
                <a:solidFill>
                  <a:sysClr val="windowText" lastClr="000000"/>
                </a:solidFill>
                <a:uFill>
                  <a:solidFill>
                    <a:srgbClr val="000000"/>
                  </a:solidFill>
                </a:uFill>
                <a:latin typeface="Calibri"/>
                <a:cs typeface="Calibri"/>
              </a:rPr>
              <a:t> </a:t>
            </a:r>
            <a:r>
              <a:rPr sz="3360" b="1" u="sng" kern="0" dirty="0">
                <a:solidFill>
                  <a:sysClr val="windowText" lastClr="000000"/>
                </a:solidFill>
                <a:uFill>
                  <a:solidFill>
                    <a:srgbClr val="000000"/>
                  </a:solidFill>
                </a:uFill>
                <a:latin typeface="Calibri"/>
                <a:cs typeface="Calibri"/>
              </a:rPr>
              <a:t>6,</a:t>
            </a:r>
            <a:r>
              <a:rPr sz="3360" b="1" u="sng" kern="0" spc="-84" dirty="0">
                <a:solidFill>
                  <a:sysClr val="windowText" lastClr="000000"/>
                </a:solidFill>
                <a:uFill>
                  <a:solidFill>
                    <a:srgbClr val="000000"/>
                  </a:solidFill>
                </a:uFill>
                <a:latin typeface="Calibri"/>
                <a:cs typeface="Calibri"/>
              </a:rPr>
              <a:t> </a:t>
            </a:r>
            <a:r>
              <a:rPr sz="3360" b="1" u="sng" kern="0" spc="-216" dirty="0">
                <a:solidFill>
                  <a:sysClr val="windowText" lastClr="000000"/>
                </a:solidFill>
                <a:uFill>
                  <a:solidFill>
                    <a:srgbClr val="000000"/>
                  </a:solidFill>
                </a:uFill>
                <a:latin typeface="Calibri"/>
                <a:cs typeface="Calibri"/>
              </a:rPr>
              <a:t>7</a:t>
            </a:r>
            <a:r>
              <a:rPr sz="3360" b="1" u="sng" kern="0" spc="-36" dirty="0">
                <a:solidFill>
                  <a:sysClr val="windowText" lastClr="000000"/>
                </a:solidFill>
                <a:uFill>
                  <a:solidFill>
                    <a:srgbClr val="000000"/>
                  </a:solidFill>
                </a:uFill>
                <a:latin typeface="Calibri"/>
                <a:cs typeface="Calibri"/>
              </a:rPr>
              <a:t> </a:t>
            </a:r>
            <a:r>
              <a:rPr sz="2880" b="1" u="sng" kern="0" spc="-162" dirty="0">
                <a:solidFill>
                  <a:sysClr val="windowText" lastClr="000000"/>
                </a:solidFill>
                <a:uFill>
                  <a:solidFill>
                    <a:srgbClr val="000000"/>
                  </a:solidFill>
                </a:uFill>
                <a:latin typeface="Times New Roman"/>
                <a:cs typeface="Times New Roman"/>
              </a:rPr>
              <a:t>as</a:t>
            </a:r>
            <a:r>
              <a:rPr sz="2880" b="1" u="sng" kern="0" spc="-18" dirty="0">
                <a:solidFill>
                  <a:sysClr val="windowText" lastClr="000000"/>
                </a:solidFill>
                <a:uFill>
                  <a:solidFill>
                    <a:srgbClr val="000000"/>
                  </a:solidFill>
                </a:uFill>
                <a:latin typeface="Times New Roman"/>
                <a:cs typeface="Times New Roman"/>
              </a:rPr>
              <a:t> </a:t>
            </a:r>
            <a:r>
              <a:rPr sz="2880" b="1" u="sng" kern="0" spc="-114" dirty="0">
                <a:solidFill>
                  <a:sysClr val="windowText" lastClr="000000"/>
                </a:solidFill>
                <a:uFill>
                  <a:solidFill>
                    <a:srgbClr val="000000"/>
                  </a:solidFill>
                </a:uFill>
                <a:latin typeface="Times New Roman"/>
                <a:cs typeface="Times New Roman"/>
              </a:rPr>
              <a:t>shown</a:t>
            </a:r>
            <a:r>
              <a:rPr sz="2880" b="1" u="sng" kern="0" spc="-66" dirty="0">
                <a:solidFill>
                  <a:sysClr val="windowText" lastClr="000000"/>
                </a:solidFill>
                <a:uFill>
                  <a:solidFill>
                    <a:srgbClr val="000000"/>
                  </a:solidFill>
                </a:uFill>
                <a:latin typeface="Times New Roman"/>
                <a:cs typeface="Times New Roman"/>
              </a:rPr>
              <a:t> </a:t>
            </a:r>
            <a:r>
              <a:rPr sz="2880" b="1" u="sng" kern="0" spc="-36" dirty="0">
                <a:solidFill>
                  <a:sysClr val="windowText" lastClr="000000"/>
                </a:solidFill>
                <a:uFill>
                  <a:solidFill>
                    <a:srgbClr val="000000"/>
                  </a:solidFill>
                </a:uFill>
                <a:latin typeface="Times New Roman"/>
                <a:cs typeface="Times New Roman"/>
              </a:rPr>
              <a:t>in</a:t>
            </a:r>
            <a:r>
              <a:rPr sz="2880" b="1" u="sng" kern="0" spc="-48" dirty="0">
                <a:solidFill>
                  <a:sysClr val="windowText" lastClr="000000"/>
                </a:solidFill>
                <a:uFill>
                  <a:solidFill>
                    <a:srgbClr val="000000"/>
                  </a:solidFill>
                </a:uFill>
                <a:latin typeface="Times New Roman"/>
                <a:cs typeface="Times New Roman"/>
              </a:rPr>
              <a:t> </a:t>
            </a:r>
            <a:r>
              <a:rPr sz="2880" b="1" u="sng" kern="0" spc="-114" dirty="0">
                <a:solidFill>
                  <a:sysClr val="windowText" lastClr="000000"/>
                </a:solidFill>
                <a:uFill>
                  <a:solidFill>
                    <a:srgbClr val="000000"/>
                  </a:solidFill>
                </a:uFill>
                <a:latin typeface="Times New Roman"/>
                <a:cs typeface="Times New Roman"/>
              </a:rPr>
              <a:t>utility</a:t>
            </a:r>
            <a:endParaRPr sz="2880" kern="0">
              <a:solidFill>
                <a:sysClr val="windowText" lastClr="000000"/>
              </a:solidFill>
              <a:latin typeface="Times New Roman"/>
              <a:cs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190415"/>
          </a:xfrm>
          <a:prstGeom prst="rect">
            <a:avLst/>
          </a:prstGeom>
        </p:spPr>
        <p:txBody>
          <a:bodyPr vert="horz" wrap="square" lIns="0" tIns="520534" rIns="0" bIns="0" rtlCol="0">
            <a:spAutoFit/>
          </a:bodyPr>
          <a:lstStyle/>
          <a:p>
            <a:pPr marL="399288">
              <a:spcBef>
                <a:spcPts val="120"/>
              </a:spcBef>
            </a:pPr>
            <a:r>
              <a:rPr u="none" dirty="0"/>
              <a:t>Clause</a:t>
            </a:r>
            <a:r>
              <a:rPr u="none" spc="-90" dirty="0"/>
              <a:t> </a:t>
            </a:r>
            <a:r>
              <a:rPr u="none" dirty="0"/>
              <a:t>no.</a:t>
            </a:r>
            <a:r>
              <a:rPr u="none" spc="-66" dirty="0"/>
              <a:t> </a:t>
            </a:r>
            <a:r>
              <a:rPr u="none" spc="-60" dirty="0"/>
              <a:t>8</a:t>
            </a:r>
          </a:p>
        </p:txBody>
      </p:sp>
      <p:sp>
        <p:nvSpPr>
          <p:cNvPr id="3" name="object 3"/>
          <p:cNvSpPr txBox="1"/>
          <p:nvPr/>
        </p:nvSpPr>
        <p:spPr>
          <a:xfrm>
            <a:off x="2012594" y="2195473"/>
            <a:ext cx="10607040" cy="367792"/>
          </a:xfrm>
          <a:prstGeom prst="rect">
            <a:avLst/>
          </a:prstGeom>
          <a:ln w="38100">
            <a:solidFill>
              <a:srgbClr val="145F82"/>
            </a:solidFill>
          </a:ln>
        </p:spPr>
        <p:txBody>
          <a:bodyPr vert="horz" wrap="square" lIns="0" tIns="35051" rIns="0" bIns="0" rtlCol="0">
            <a:spAutoFit/>
          </a:bodyPr>
          <a:lstStyle/>
          <a:p>
            <a:pPr marL="316992" defTabSz="1097280">
              <a:spcBef>
                <a:spcPts val="275"/>
              </a:spcBef>
            </a:pPr>
            <a:r>
              <a:rPr sz="2160" kern="0" spc="-12" dirty="0">
                <a:solidFill>
                  <a:sysClr val="windowText" lastClr="000000"/>
                </a:solidFill>
                <a:latin typeface="Calibri"/>
                <a:cs typeface="Calibri"/>
              </a:rPr>
              <a:t>Indicate</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the</a:t>
            </a:r>
            <a:r>
              <a:rPr sz="2160" kern="0" spc="-24" dirty="0">
                <a:solidFill>
                  <a:sysClr val="windowText" lastClr="000000"/>
                </a:solidFill>
                <a:latin typeface="Calibri"/>
                <a:cs typeface="Calibri"/>
              </a:rPr>
              <a:t> </a:t>
            </a:r>
            <a:r>
              <a:rPr sz="2160" b="1" u="heavy" kern="0" spc="-12" dirty="0">
                <a:solidFill>
                  <a:sysClr val="windowText" lastClr="000000"/>
                </a:solidFill>
                <a:uFill>
                  <a:solidFill>
                    <a:srgbClr val="000000"/>
                  </a:solidFill>
                </a:uFill>
                <a:latin typeface="Calibri"/>
                <a:cs typeface="Calibri"/>
              </a:rPr>
              <a:t>relevant</a:t>
            </a:r>
            <a:r>
              <a:rPr sz="2160" b="1" u="heavy" kern="0" spc="-72" dirty="0">
                <a:solidFill>
                  <a:sysClr val="windowText" lastClr="000000"/>
                </a:solidFill>
                <a:uFill>
                  <a:solidFill>
                    <a:srgbClr val="000000"/>
                  </a:solidFill>
                </a:uFill>
                <a:latin typeface="Calibri"/>
                <a:cs typeface="Calibri"/>
              </a:rPr>
              <a:t> </a:t>
            </a:r>
            <a:r>
              <a:rPr sz="2160" b="1" u="heavy" kern="0" dirty="0">
                <a:solidFill>
                  <a:sysClr val="windowText" lastClr="000000"/>
                </a:solidFill>
                <a:uFill>
                  <a:solidFill>
                    <a:srgbClr val="000000"/>
                  </a:solidFill>
                </a:uFill>
                <a:latin typeface="Calibri"/>
                <a:cs typeface="Calibri"/>
              </a:rPr>
              <a:t>Clause</a:t>
            </a:r>
            <a:r>
              <a:rPr sz="2160" b="1" u="heavy" kern="0" spc="-54" dirty="0">
                <a:solidFill>
                  <a:sysClr val="windowText" lastClr="000000"/>
                </a:solidFill>
                <a:uFill>
                  <a:solidFill>
                    <a:srgbClr val="000000"/>
                  </a:solidFill>
                </a:uFill>
                <a:latin typeface="Calibri"/>
                <a:cs typeface="Calibri"/>
              </a:rPr>
              <a:t> </a:t>
            </a:r>
            <a:r>
              <a:rPr sz="2160" b="1" u="heavy" kern="0" dirty="0">
                <a:solidFill>
                  <a:sysClr val="windowText" lastClr="000000"/>
                </a:solidFill>
                <a:uFill>
                  <a:solidFill>
                    <a:srgbClr val="000000"/>
                  </a:solidFill>
                </a:uFill>
                <a:latin typeface="Calibri"/>
                <a:cs typeface="Calibri"/>
              </a:rPr>
              <a:t>of</a:t>
            </a:r>
            <a:r>
              <a:rPr sz="2160" b="1" u="heavy" kern="0" spc="-36" dirty="0">
                <a:solidFill>
                  <a:sysClr val="windowText" lastClr="000000"/>
                </a:solidFill>
                <a:uFill>
                  <a:solidFill>
                    <a:srgbClr val="000000"/>
                  </a:solidFill>
                </a:uFill>
                <a:latin typeface="Calibri"/>
                <a:cs typeface="Calibri"/>
              </a:rPr>
              <a:t> </a:t>
            </a:r>
            <a:r>
              <a:rPr sz="2160" b="1" u="heavy" kern="0" dirty="0">
                <a:solidFill>
                  <a:sysClr val="windowText" lastClr="000000"/>
                </a:solidFill>
                <a:uFill>
                  <a:solidFill>
                    <a:srgbClr val="000000"/>
                  </a:solidFill>
                </a:uFill>
                <a:latin typeface="Calibri"/>
                <a:cs typeface="Calibri"/>
              </a:rPr>
              <a:t>Section</a:t>
            </a:r>
            <a:r>
              <a:rPr sz="2160" b="1" u="heavy" kern="0" spc="-60" dirty="0">
                <a:solidFill>
                  <a:sysClr val="windowText" lastClr="000000"/>
                </a:solidFill>
                <a:uFill>
                  <a:solidFill>
                    <a:srgbClr val="000000"/>
                  </a:solidFill>
                </a:uFill>
                <a:latin typeface="Calibri"/>
                <a:cs typeface="Calibri"/>
              </a:rPr>
              <a:t> </a:t>
            </a:r>
            <a:r>
              <a:rPr sz="2160" b="1" u="heavy" kern="0" dirty="0">
                <a:solidFill>
                  <a:sysClr val="windowText" lastClr="000000"/>
                </a:solidFill>
                <a:uFill>
                  <a:solidFill>
                    <a:srgbClr val="000000"/>
                  </a:solidFill>
                </a:uFill>
                <a:latin typeface="Calibri"/>
                <a:cs typeface="Calibri"/>
              </a:rPr>
              <a:t>44AB</a:t>
            </a:r>
            <a:r>
              <a:rPr sz="2160" b="1" kern="0" spc="-30" dirty="0">
                <a:solidFill>
                  <a:sysClr val="windowText" lastClr="000000"/>
                </a:solidFill>
                <a:latin typeface="Calibri"/>
                <a:cs typeface="Calibri"/>
              </a:rPr>
              <a:t> </a:t>
            </a:r>
            <a:r>
              <a:rPr sz="2160" kern="0" dirty="0">
                <a:solidFill>
                  <a:sysClr val="windowText" lastClr="000000"/>
                </a:solidFill>
                <a:latin typeface="Calibri"/>
                <a:cs typeface="Calibri"/>
              </a:rPr>
              <a:t>under</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which the</a:t>
            </a:r>
            <a:r>
              <a:rPr sz="2160" kern="0" spc="-12" dirty="0">
                <a:solidFill>
                  <a:sysClr val="windowText" lastClr="000000"/>
                </a:solidFill>
                <a:latin typeface="Calibri"/>
                <a:cs typeface="Calibri"/>
              </a:rPr>
              <a:t> </a:t>
            </a:r>
            <a:r>
              <a:rPr sz="2160" kern="0" dirty="0">
                <a:solidFill>
                  <a:sysClr val="windowText" lastClr="000000"/>
                </a:solidFill>
                <a:latin typeface="Calibri"/>
                <a:cs typeface="Calibri"/>
              </a:rPr>
              <a:t>audit</a:t>
            </a:r>
            <a:r>
              <a:rPr sz="2160" kern="0" spc="-30" dirty="0">
                <a:solidFill>
                  <a:sysClr val="windowText" lastClr="000000"/>
                </a:solidFill>
                <a:latin typeface="Calibri"/>
                <a:cs typeface="Calibri"/>
              </a:rPr>
              <a:t> </a:t>
            </a:r>
            <a:r>
              <a:rPr sz="2160" kern="0" dirty="0">
                <a:solidFill>
                  <a:sysClr val="windowText" lastClr="000000"/>
                </a:solidFill>
                <a:latin typeface="Calibri"/>
                <a:cs typeface="Calibri"/>
              </a:rPr>
              <a:t>has</a:t>
            </a:r>
            <a:r>
              <a:rPr sz="2160" kern="0" spc="-24" dirty="0">
                <a:solidFill>
                  <a:sysClr val="windowText" lastClr="000000"/>
                </a:solidFill>
                <a:latin typeface="Calibri"/>
                <a:cs typeface="Calibri"/>
              </a:rPr>
              <a:t> </a:t>
            </a:r>
            <a:r>
              <a:rPr sz="2160" kern="0" dirty="0">
                <a:solidFill>
                  <a:sysClr val="windowText" lastClr="000000"/>
                </a:solidFill>
                <a:latin typeface="Calibri"/>
                <a:cs typeface="Calibri"/>
              </a:rPr>
              <a:t>been</a:t>
            </a:r>
            <a:r>
              <a:rPr sz="2160" kern="0" spc="-24" dirty="0">
                <a:solidFill>
                  <a:sysClr val="windowText" lastClr="000000"/>
                </a:solidFill>
                <a:latin typeface="Calibri"/>
                <a:cs typeface="Calibri"/>
              </a:rPr>
              <a:t> </a:t>
            </a:r>
            <a:r>
              <a:rPr sz="2160" kern="0" spc="-12" dirty="0">
                <a:solidFill>
                  <a:sysClr val="windowText" lastClr="000000"/>
                </a:solidFill>
                <a:latin typeface="Calibri"/>
                <a:cs typeface="Calibri"/>
              </a:rPr>
              <a:t>conducted.</a:t>
            </a:r>
            <a:endParaRPr sz="2160" kern="0">
              <a:solidFill>
                <a:sysClr val="windowText" lastClr="000000"/>
              </a:solidFill>
              <a:latin typeface="Calibri"/>
              <a:cs typeface="Calibri"/>
            </a:endParaRPr>
          </a:p>
        </p:txBody>
      </p:sp>
      <p:sp>
        <p:nvSpPr>
          <p:cNvPr id="4" name="object 4"/>
          <p:cNvSpPr/>
          <p:nvPr/>
        </p:nvSpPr>
        <p:spPr>
          <a:xfrm>
            <a:off x="2012594" y="3027578"/>
            <a:ext cx="10607040" cy="2916936"/>
          </a:xfrm>
          <a:custGeom>
            <a:avLst/>
            <a:gdLst/>
            <a:ahLst/>
            <a:cxnLst/>
            <a:rect l="l" t="t" r="r" b="b"/>
            <a:pathLst>
              <a:path w="8839200" h="2430779">
                <a:moveTo>
                  <a:pt x="0" y="0"/>
                </a:moveTo>
                <a:lnTo>
                  <a:pt x="8839200" y="0"/>
                </a:lnTo>
                <a:lnTo>
                  <a:pt x="8839200" y="2430780"/>
                </a:lnTo>
                <a:lnTo>
                  <a:pt x="0" y="2430780"/>
                </a:lnTo>
                <a:lnTo>
                  <a:pt x="0" y="0"/>
                </a:lnTo>
                <a:close/>
              </a:path>
            </a:pathLst>
          </a:custGeom>
          <a:ln w="38099">
            <a:solidFill>
              <a:srgbClr val="145F82"/>
            </a:solidFill>
          </a:ln>
        </p:spPr>
        <p:txBody>
          <a:bodyPr wrap="square" lIns="0" tIns="0" rIns="0" bIns="0" rtlCol="0"/>
          <a:lstStyle/>
          <a:p>
            <a:pPr defTabSz="1097280"/>
            <a:endParaRPr sz="2160" kern="0">
              <a:solidFill>
                <a:sysClr val="windowText" lastClr="000000"/>
              </a:solidFill>
            </a:endParaRPr>
          </a:p>
        </p:txBody>
      </p:sp>
      <p:sp>
        <p:nvSpPr>
          <p:cNvPr id="5" name="object 5"/>
          <p:cNvSpPr txBox="1"/>
          <p:nvPr/>
        </p:nvSpPr>
        <p:spPr>
          <a:xfrm>
            <a:off x="2106076" y="2901001"/>
            <a:ext cx="10416540" cy="2963375"/>
          </a:xfrm>
          <a:prstGeom prst="rect">
            <a:avLst/>
          </a:prstGeom>
        </p:spPr>
        <p:txBody>
          <a:bodyPr vert="horz" wrap="square" lIns="0" tIns="161544" rIns="0" bIns="0" rtlCol="0">
            <a:spAutoFit/>
          </a:bodyPr>
          <a:lstStyle/>
          <a:p>
            <a:pPr marL="15240" defTabSz="1097280">
              <a:spcBef>
                <a:spcPts val="1272"/>
              </a:spcBef>
            </a:pPr>
            <a:r>
              <a:rPr sz="2160" b="1" kern="0" dirty="0">
                <a:solidFill>
                  <a:sysClr val="windowText" lastClr="000000"/>
                </a:solidFill>
                <a:latin typeface="Calibri"/>
                <a:cs typeface="Calibri"/>
              </a:rPr>
              <a:t>Brief:</a:t>
            </a:r>
            <a:r>
              <a:rPr sz="2160" b="1" kern="0" spc="-36" dirty="0">
                <a:solidFill>
                  <a:sysClr val="windowText" lastClr="000000"/>
                </a:solidFill>
                <a:latin typeface="Calibri"/>
                <a:cs typeface="Calibri"/>
              </a:rPr>
              <a:t> </a:t>
            </a:r>
            <a:r>
              <a:rPr sz="2160" kern="0" dirty="0">
                <a:solidFill>
                  <a:sysClr val="windowText" lastClr="000000"/>
                </a:solidFill>
                <a:latin typeface="Calibri"/>
                <a:cs typeface="Calibri"/>
              </a:rPr>
              <a:t>Also,</a:t>
            </a:r>
            <a:r>
              <a:rPr sz="2160" kern="0" spc="-42" dirty="0">
                <a:solidFill>
                  <a:sysClr val="windowText" lastClr="000000"/>
                </a:solidFill>
                <a:latin typeface="Calibri"/>
                <a:cs typeface="Calibri"/>
              </a:rPr>
              <a:t> </a:t>
            </a:r>
            <a:r>
              <a:rPr sz="2160" kern="0" spc="-12" dirty="0">
                <a:solidFill>
                  <a:sysClr val="windowText" lastClr="000000"/>
                </a:solidFill>
                <a:latin typeface="Calibri"/>
                <a:cs typeface="Calibri"/>
              </a:rPr>
              <a:t>relevant</a:t>
            </a:r>
            <a:r>
              <a:rPr sz="2160" kern="0" spc="-24" dirty="0">
                <a:solidFill>
                  <a:sysClr val="windowText" lastClr="000000"/>
                </a:solidFill>
                <a:latin typeface="Calibri"/>
                <a:cs typeface="Calibri"/>
              </a:rPr>
              <a:t> </a:t>
            </a:r>
            <a:r>
              <a:rPr sz="2160" kern="0" dirty="0">
                <a:solidFill>
                  <a:sysClr val="windowText" lastClr="000000"/>
                </a:solidFill>
                <a:latin typeface="Calibri"/>
                <a:cs typeface="Calibri"/>
              </a:rPr>
              <a:t>Clause</a:t>
            </a:r>
            <a:r>
              <a:rPr sz="2160" kern="0" spc="-30"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Section</a:t>
            </a:r>
            <a:r>
              <a:rPr sz="2160" kern="0" spc="-6" dirty="0">
                <a:solidFill>
                  <a:sysClr val="windowText" lastClr="000000"/>
                </a:solidFill>
                <a:latin typeface="Calibri"/>
                <a:cs typeface="Calibri"/>
              </a:rPr>
              <a:t> </a:t>
            </a:r>
            <a:r>
              <a:rPr sz="2160" kern="0" dirty="0">
                <a:solidFill>
                  <a:sysClr val="windowText" lastClr="000000"/>
                </a:solidFill>
                <a:latin typeface="Calibri"/>
                <a:cs typeface="Calibri"/>
              </a:rPr>
              <a:t>44AB</a:t>
            </a:r>
            <a:r>
              <a:rPr sz="2160" kern="0" spc="-48" dirty="0">
                <a:solidFill>
                  <a:sysClr val="windowText" lastClr="000000"/>
                </a:solidFill>
                <a:latin typeface="Calibri"/>
                <a:cs typeface="Calibri"/>
              </a:rPr>
              <a:t> </a:t>
            </a:r>
            <a:r>
              <a:rPr sz="2160" kern="0" dirty="0">
                <a:solidFill>
                  <a:sysClr val="windowText" lastClr="000000"/>
                </a:solidFill>
                <a:latin typeface="Calibri"/>
                <a:cs typeface="Calibri"/>
              </a:rPr>
              <a:t>has</a:t>
            </a:r>
            <a:r>
              <a:rPr sz="2160" kern="0" spc="-30" dirty="0">
                <a:solidFill>
                  <a:sysClr val="windowText" lastClr="000000"/>
                </a:solidFill>
                <a:latin typeface="Calibri"/>
                <a:cs typeface="Calibri"/>
              </a:rPr>
              <a:t> </a:t>
            </a:r>
            <a:r>
              <a:rPr sz="2160" kern="0" dirty="0">
                <a:solidFill>
                  <a:sysClr val="windowText" lastClr="000000"/>
                </a:solidFill>
                <a:latin typeface="Calibri"/>
                <a:cs typeface="Calibri"/>
              </a:rPr>
              <a:t>to</a:t>
            </a:r>
            <a:r>
              <a:rPr sz="2160" kern="0" spc="-48" dirty="0">
                <a:solidFill>
                  <a:sysClr val="windowText" lastClr="000000"/>
                </a:solidFill>
                <a:latin typeface="Calibri"/>
                <a:cs typeface="Calibri"/>
              </a:rPr>
              <a:t> </a:t>
            </a:r>
            <a:r>
              <a:rPr sz="2160" kern="0" dirty="0">
                <a:solidFill>
                  <a:sysClr val="windowText" lastClr="000000"/>
                </a:solidFill>
                <a:latin typeface="Calibri"/>
                <a:cs typeface="Calibri"/>
              </a:rPr>
              <a:t>be</a:t>
            </a:r>
            <a:r>
              <a:rPr sz="2160" kern="0" spc="-30" dirty="0">
                <a:solidFill>
                  <a:sysClr val="windowText" lastClr="000000"/>
                </a:solidFill>
                <a:latin typeface="Calibri"/>
                <a:cs typeface="Calibri"/>
              </a:rPr>
              <a:t> </a:t>
            </a:r>
            <a:r>
              <a:rPr sz="2160" kern="0" spc="-12" dirty="0">
                <a:solidFill>
                  <a:sysClr val="windowText" lastClr="000000"/>
                </a:solidFill>
                <a:latin typeface="Calibri"/>
                <a:cs typeface="Calibri"/>
              </a:rPr>
              <a:t>specified.</a:t>
            </a:r>
            <a:endParaRPr sz="2160" kern="0">
              <a:solidFill>
                <a:sysClr val="windowText" lastClr="000000"/>
              </a:solidFill>
              <a:latin typeface="Calibri"/>
              <a:cs typeface="Calibri"/>
            </a:endParaRPr>
          </a:p>
          <a:p>
            <a:pPr marL="15240" defTabSz="1097280">
              <a:spcBef>
                <a:spcPts val="1146"/>
              </a:spcBef>
            </a:pPr>
            <a:r>
              <a:rPr sz="2160" u="sng" kern="0" dirty="0">
                <a:solidFill>
                  <a:sysClr val="windowText" lastClr="000000"/>
                </a:solidFill>
                <a:uFill>
                  <a:solidFill>
                    <a:srgbClr val="000000"/>
                  </a:solidFill>
                </a:uFill>
                <a:latin typeface="Calibri"/>
                <a:cs typeface="Calibri"/>
              </a:rPr>
              <a:t>Clause</a:t>
            </a:r>
            <a:r>
              <a:rPr sz="2160" u="sng" kern="0" spc="-42" dirty="0">
                <a:solidFill>
                  <a:sysClr val="windowText" lastClr="000000"/>
                </a:solidFill>
                <a:uFill>
                  <a:solidFill>
                    <a:srgbClr val="000000"/>
                  </a:solidFill>
                </a:uFill>
                <a:latin typeface="Calibri"/>
                <a:cs typeface="Calibri"/>
              </a:rPr>
              <a:t> </a:t>
            </a:r>
            <a:r>
              <a:rPr sz="2160" u="sng" kern="0" dirty="0">
                <a:solidFill>
                  <a:sysClr val="windowText" lastClr="000000"/>
                </a:solidFill>
                <a:uFill>
                  <a:solidFill>
                    <a:srgbClr val="000000"/>
                  </a:solidFill>
                </a:uFill>
                <a:latin typeface="Calibri"/>
                <a:cs typeface="Calibri"/>
              </a:rPr>
              <a:t>(a)</a:t>
            </a:r>
            <a:r>
              <a:rPr sz="2160" kern="0" dirty="0">
                <a:solidFill>
                  <a:sysClr val="windowText" lastClr="000000"/>
                </a:solidFill>
                <a:latin typeface="Calibri"/>
                <a:cs typeface="Calibri"/>
              </a:rPr>
              <a:t>-</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If</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total</a:t>
            </a:r>
            <a:r>
              <a:rPr sz="2160" kern="0" spc="-48" dirty="0">
                <a:solidFill>
                  <a:sysClr val="windowText" lastClr="000000"/>
                </a:solidFill>
                <a:latin typeface="Calibri"/>
                <a:cs typeface="Calibri"/>
              </a:rPr>
              <a:t> </a:t>
            </a:r>
            <a:r>
              <a:rPr sz="2160" kern="0" dirty="0">
                <a:solidFill>
                  <a:sysClr val="windowText" lastClr="000000"/>
                </a:solidFill>
                <a:latin typeface="Calibri"/>
                <a:cs typeface="Calibri"/>
              </a:rPr>
              <a:t>sales,</a:t>
            </a:r>
            <a:r>
              <a:rPr sz="2160" kern="0" spc="-54" dirty="0">
                <a:solidFill>
                  <a:sysClr val="windowText" lastClr="000000"/>
                </a:solidFill>
                <a:latin typeface="Calibri"/>
                <a:cs typeface="Calibri"/>
              </a:rPr>
              <a:t> </a:t>
            </a:r>
            <a:r>
              <a:rPr sz="2160" kern="0" dirty="0">
                <a:solidFill>
                  <a:sysClr val="windowText" lastClr="000000"/>
                </a:solidFill>
                <a:latin typeface="Calibri"/>
                <a:cs typeface="Calibri"/>
              </a:rPr>
              <a:t>turnover</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or</a:t>
            </a:r>
            <a:r>
              <a:rPr sz="2160" kern="0" spc="-48" dirty="0">
                <a:solidFill>
                  <a:sysClr val="windowText" lastClr="000000"/>
                </a:solidFill>
                <a:latin typeface="Calibri"/>
                <a:cs typeface="Calibri"/>
              </a:rPr>
              <a:t> </a:t>
            </a:r>
            <a:r>
              <a:rPr sz="2160" kern="0" dirty="0">
                <a:solidFill>
                  <a:sysClr val="windowText" lastClr="000000"/>
                </a:solidFill>
                <a:latin typeface="Calibri"/>
                <a:cs typeface="Calibri"/>
              </a:rPr>
              <a:t>gross</a:t>
            </a:r>
            <a:r>
              <a:rPr sz="2160" kern="0" spc="-60" dirty="0">
                <a:solidFill>
                  <a:sysClr val="windowText" lastClr="000000"/>
                </a:solidFill>
                <a:latin typeface="Calibri"/>
                <a:cs typeface="Calibri"/>
              </a:rPr>
              <a:t> </a:t>
            </a:r>
            <a:r>
              <a:rPr sz="2160" kern="0" dirty="0">
                <a:solidFill>
                  <a:sysClr val="windowText" lastClr="000000"/>
                </a:solidFill>
                <a:latin typeface="Calibri"/>
                <a:cs typeface="Calibri"/>
              </a:rPr>
              <a:t>receipt</a:t>
            </a:r>
            <a:r>
              <a:rPr sz="2160" kern="0" spc="-24" dirty="0">
                <a:solidFill>
                  <a:sysClr val="windowText" lastClr="000000"/>
                </a:solidFill>
                <a:latin typeface="Calibri"/>
                <a:cs typeface="Calibri"/>
              </a:rPr>
              <a:t> </a:t>
            </a:r>
            <a:r>
              <a:rPr sz="2160" kern="0" dirty="0">
                <a:solidFill>
                  <a:sysClr val="windowText" lastClr="000000"/>
                </a:solidFill>
                <a:latin typeface="Calibri"/>
                <a:cs typeface="Calibri"/>
              </a:rPr>
              <a:t>in</a:t>
            </a:r>
            <a:r>
              <a:rPr sz="2160" kern="0" spc="-30" dirty="0">
                <a:solidFill>
                  <a:sysClr val="windowText" lastClr="000000"/>
                </a:solidFill>
                <a:latin typeface="Calibri"/>
                <a:cs typeface="Calibri"/>
              </a:rPr>
              <a:t> </a:t>
            </a:r>
            <a:r>
              <a:rPr sz="2160" kern="0" dirty="0">
                <a:solidFill>
                  <a:sysClr val="windowText" lastClr="000000"/>
                </a:solidFill>
                <a:latin typeface="Calibri"/>
                <a:cs typeface="Calibri"/>
              </a:rPr>
              <a:t>business</a:t>
            </a:r>
            <a:r>
              <a:rPr sz="2160" kern="0" spc="-60" dirty="0">
                <a:solidFill>
                  <a:sysClr val="windowText" lastClr="000000"/>
                </a:solidFill>
                <a:latin typeface="Calibri"/>
                <a:cs typeface="Calibri"/>
              </a:rPr>
              <a:t> </a:t>
            </a:r>
            <a:r>
              <a:rPr sz="2160" kern="0" spc="-12" dirty="0">
                <a:solidFill>
                  <a:sysClr val="windowText" lastClr="000000"/>
                </a:solidFill>
                <a:latin typeface="Calibri"/>
                <a:cs typeface="Calibri"/>
              </a:rPr>
              <a:t>exceeds</a:t>
            </a:r>
            <a:r>
              <a:rPr sz="2160" kern="0" spc="-42" dirty="0">
                <a:solidFill>
                  <a:sysClr val="windowText" lastClr="000000"/>
                </a:solidFill>
                <a:latin typeface="Calibri"/>
                <a:cs typeface="Calibri"/>
              </a:rPr>
              <a:t> </a:t>
            </a:r>
            <a:r>
              <a:rPr sz="2160" b="1" u="sng" kern="0" dirty="0">
                <a:solidFill>
                  <a:sysClr val="windowText" lastClr="000000"/>
                </a:solidFill>
                <a:uFill>
                  <a:solidFill>
                    <a:srgbClr val="000000"/>
                  </a:solidFill>
                </a:uFill>
                <a:latin typeface="Calibri"/>
                <a:cs typeface="Calibri"/>
              </a:rPr>
              <a:t>Rs.</a:t>
            </a:r>
            <a:r>
              <a:rPr sz="2160" b="1" u="sng" kern="0" spc="-60" dirty="0">
                <a:solidFill>
                  <a:sysClr val="windowText" lastClr="000000"/>
                </a:solidFill>
                <a:uFill>
                  <a:solidFill>
                    <a:srgbClr val="000000"/>
                  </a:solidFill>
                </a:uFill>
                <a:latin typeface="Calibri"/>
                <a:cs typeface="Calibri"/>
              </a:rPr>
              <a:t> </a:t>
            </a:r>
            <a:r>
              <a:rPr sz="2160" b="1" u="sng" kern="0" dirty="0">
                <a:solidFill>
                  <a:sysClr val="windowText" lastClr="000000"/>
                </a:solidFill>
                <a:uFill>
                  <a:solidFill>
                    <a:srgbClr val="000000"/>
                  </a:solidFill>
                </a:uFill>
                <a:latin typeface="Calibri"/>
                <a:cs typeface="Calibri"/>
              </a:rPr>
              <a:t>1</a:t>
            </a:r>
            <a:r>
              <a:rPr sz="2160" b="1" u="sng" kern="0" spc="-36" dirty="0">
                <a:solidFill>
                  <a:sysClr val="windowText" lastClr="000000"/>
                </a:solidFill>
                <a:uFill>
                  <a:solidFill>
                    <a:srgbClr val="000000"/>
                  </a:solidFill>
                </a:uFill>
                <a:latin typeface="Calibri"/>
                <a:cs typeface="Calibri"/>
              </a:rPr>
              <a:t> </a:t>
            </a:r>
            <a:r>
              <a:rPr sz="2160" b="1" u="sng" kern="0" spc="-12" dirty="0">
                <a:solidFill>
                  <a:sysClr val="windowText" lastClr="000000"/>
                </a:solidFill>
                <a:uFill>
                  <a:solidFill>
                    <a:srgbClr val="000000"/>
                  </a:solidFill>
                </a:uFill>
                <a:latin typeface="Calibri"/>
                <a:cs typeface="Calibri"/>
              </a:rPr>
              <a:t>Crore</a:t>
            </a:r>
            <a:endParaRPr sz="2160" kern="0">
              <a:solidFill>
                <a:sysClr val="windowText" lastClr="000000"/>
              </a:solidFill>
              <a:latin typeface="Calibri"/>
              <a:cs typeface="Calibri"/>
            </a:endParaRPr>
          </a:p>
          <a:p>
            <a:pPr marL="15240" defTabSz="1097280">
              <a:spcBef>
                <a:spcPts val="6"/>
              </a:spcBef>
            </a:pPr>
            <a:r>
              <a:rPr sz="2160" u="sng" kern="0" dirty="0">
                <a:solidFill>
                  <a:sysClr val="windowText" lastClr="000000"/>
                </a:solidFill>
                <a:uFill>
                  <a:solidFill>
                    <a:srgbClr val="000000"/>
                  </a:solidFill>
                </a:uFill>
                <a:latin typeface="Calibri"/>
                <a:cs typeface="Calibri"/>
              </a:rPr>
              <a:t>Clause</a:t>
            </a:r>
            <a:r>
              <a:rPr sz="2160" u="sng" kern="0" spc="-42" dirty="0">
                <a:solidFill>
                  <a:sysClr val="windowText" lastClr="000000"/>
                </a:solidFill>
                <a:uFill>
                  <a:solidFill>
                    <a:srgbClr val="000000"/>
                  </a:solidFill>
                </a:uFill>
                <a:latin typeface="Calibri"/>
                <a:cs typeface="Calibri"/>
              </a:rPr>
              <a:t> </a:t>
            </a:r>
            <a:r>
              <a:rPr sz="2160" u="sng" kern="0" dirty="0">
                <a:solidFill>
                  <a:sysClr val="windowText" lastClr="000000"/>
                </a:solidFill>
                <a:uFill>
                  <a:solidFill>
                    <a:srgbClr val="000000"/>
                  </a:solidFill>
                </a:uFill>
                <a:latin typeface="Calibri"/>
                <a:cs typeface="Calibri"/>
              </a:rPr>
              <a:t>(b)</a:t>
            </a:r>
            <a:r>
              <a:rPr sz="2160" kern="0" dirty="0">
                <a:solidFill>
                  <a:sysClr val="windowText" lastClr="000000"/>
                </a:solidFill>
                <a:latin typeface="Calibri"/>
                <a:cs typeface="Calibri"/>
              </a:rPr>
              <a:t>-</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If</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his</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gross</a:t>
            </a:r>
            <a:r>
              <a:rPr sz="2160" kern="0" spc="-60" dirty="0">
                <a:solidFill>
                  <a:sysClr val="windowText" lastClr="000000"/>
                </a:solidFill>
                <a:latin typeface="Calibri"/>
                <a:cs typeface="Calibri"/>
              </a:rPr>
              <a:t> </a:t>
            </a:r>
            <a:r>
              <a:rPr sz="2160" kern="0" dirty="0">
                <a:solidFill>
                  <a:sysClr val="windowText" lastClr="000000"/>
                </a:solidFill>
                <a:latin typeface="Calibri"/>
                <a:cs typeface="Calibri"/>
              </a:rPr>
              <a:t>receipts</a:t>
            </a:r>
            <a:r>
              <a:rPr sz="2160" kern="0" spc="-30" dirty="0">
                <a:solidFill>
                  <a:sysClr val="windowText" lastClr="000000"/>
                </a:solidFill>
                <a:latin typeface="Calibri"/>
                <a:cs typeface="Calibri"/>
              </a:rPr>
              <a:t> </a:t>
            </a:r>
            <a:r>
              <a:rPr sz="2160" kern="0" dirty="0">
                <a:solidFill>
                  <a:sysClr val="windowText" lastClr="000000"/>
                </a:solidFill>
                <a:latin typeface="Calibri"/>
                <a:cs typeface="Calibri"/>
              </a:rPr>
              <a:t>in</a:t>
            </a:r>
            <a:r>
              <a:rPr sz="2160" kern="0" spc="-36" dirty="0">
                <a:solidFill>
                  <a:sysClr val="windowText" lastClr="000000"/>
                </a:solidFill>
                <a:latin typeface="Calibri"/>
                <a:cs typeface="Calibri"/>
              </a:rPr>
              <a:t> </a:t>
            </a:r>
            <a:r>
              <a:rPr sz="2160" kern="0" spc="-12" dirty="0">
                <a:solidFill>
                  <a:sysClr val="windowText" lastClr="000000"/>
                </a:solidFill>
                <a:latin typeface="Calibri"/>
                <a:cs typeface="Calibri"/>
              </a:rPr>
              <a:t>profession</a:t>
            </a:r>
            <a:r>
              <a:rPr sz="2160" kern="0" spc="-36" dirty="0">
                <a:solidFill>
                  <a:sysClr val="windowText" lastClr="000000"/>
                </a:solidFill>
                <a:latin typeface="Calibri"/>
                <a:cs typeface="Calibri"/>
              </a:rPr>
              <a:t> </a:t>
            </a:r>
            <a:r>
              <a:rPr sz="2160" kern="0" spc="-12" dirty="0">
                <a:solidFill>
                  <a:sysClr val="windowText" lastClr="000000"/>
                </a:solidFill>
                <a:latin typeface="Calibri"/>
                <a:cs typeface="Calibri"/>
              </a:rPr>
              <a:t>exceed</a:t>
            </a:r>
            <a:r>
              <a:rPr sz="2160" kern="0" spc="-42" dirty="0">
                <a:solidFill>
                  <a:sysClr val="windowText" lastClr="000000"/>
                </a:solidFill>
                <a:latin typeface="Calibri"/>
                <a:cs typeface="Calibri"/>
              </a:rPr>
              <a:t> </a:t>
            </a:r>
            <a:r>
              <a:rPr sz="2160" b="1" u="sng" kern="0" dirty="0">
                <a:solidFill>
                  <a:sysClr val="windowText" lastClr="000000"/>
                </a:solidFill>
                <a:uFill>
                  <a:solidFill>
                    <a:srgbClr val="000000"/>
                  </a:solidFill>
                </a:uFill>
                <a:latin typeface="Calibri"/>
                <a:cs typeface="Calibri"/>
              </a:rPr>
              <a:t>Rs.50</a:t>
            </a:r>
            <a:r>
              <a:rPr sz="2160" b="1" u="sng" kern="0" spc="-48" dirty="0">
                <a:solidFill>
                  <a:sysClr val="windowText" lastClr="000000"/>
                </a:solidFill>
                <a:uFill>
                  <a:solidFill>
                    <a:srgbClr val="000000"/>
                  </a:solidFill>
                </a:uFill>
                <a:latin typeface="Calibri"/>
                <a:cs typeface="Calibri"/>
              </a:rPr>
              <a:t> </a:t>
            </a:r>
            <a:r>
              <a:rPr sz="2160" b="1" u="sng" kern="0" spc="-24" dirty="0">
                <a:solidFill>
                  <a:sysClr val="windowText" lastClr="000000"/>
                </a:solidFill>
                <a:uFill>
                  <a:solidFill>
                    <a:srgbClr val="000000"/>
                  </a:solidFill>
                </a:uFill>
                <a:latin typeface="Calibri"/>
                <a:cs typeface="Calibri"/>
              </a:rPr>
              <a:t>lakh</a:t>
            </a:r>
            <a:endParaRPr sz="2160" kern="0">
              <a:solidFill>
                <a:sysClr val="windowText" lastClr="000000"/>
              </a:solidFill>
              <a:latin typeface="Calibri"/>
              <a:cs typeface="Calibri"/>
            </a:endParaRPr>
          </a:p>
          <a:p>
            <a:pPr marL="1527810" marR="6096" indent="-1513332" defTabSz="1097280"/>
            <a:r>
              <a:rPr sz="2160" u="sng" kern="0" dirty="0">
                <a:solidFill>
                  <a:sysClr val="windowText" lastClr="000000"/>
                </a:solidFill>
                <a:uFill>
                  <a:solidFill>
                    <a:srgbClr val="000000"/>
                  </a:solidFill>
                </a:uFill>
                <a:latin typeface="Calibri"/>
                <a:cs typeface="Calibri"/>
              </a:rPr>
              <a:t>Clause</a:t>
            </a:r>
            <a:r>
              <a:rPr sz="2160" u="sng" kern="0" spc="300" dirty="0">
                <a:solidFill>
                  <a:sysClr val="windowText" lastClr="000000"/>
                </a:solidFill>
                <a:uFill>
                  <a:solidFill>
                    <a:srgbClr val="000000"/>
                  </a:solidFill>
                </a:uFill>
                <a:latin typeface="Calibri"/>
                <a:cs typeface="Calibri"/>
              </a:rPr>
              <a:t> </a:t>
            </a:r>
            <a:r>
              <a:rPr sz="2160" u="sng" kern="0" dirty="0">
                <a:solidFill>
                  <a:sysClr val="windowText" lastClr="000000"/>
                </a:solidFill>
                <a:uFill>
                  <a:solidFill>
                    <a:srgbClr val="000000"/>
                  </a:solidFill>
                </a:uFill>
                <a:latin typeface="Calibri"/>
                <a:cs typeface="Calibri"/>
              </a:rPr>
              <a:t>(c)</a:t>
            </a:r>
            <a:r>
              <a:rPr sz="2160" kern="0" dirty="0">
                <a:solidFill>
                  <a:sysClr val="windowText" lastClr="000000"/>
                </a:solidFill>
                <a:latin typeface="Calibri"/>
                <a:cs typeface="Calibri"/>
              </a:rPr>
              <a:t>-</a:t>
            </a:r>
            <a:r>
              <a:rPr sz="2160" kern="0" spc="300" dirty="0">
                <a:solidFill>
                  <a:sysClr val="windowText" lastClr="000000"/>
                </a:solidFill>
                <a:latin typeface="Calibri"/>
                <a:cs typeface="Calibri"/>
              </a:rPr>
              <a:t> </a:t>
            </a:r>
            <a:r>
              <a:rPr sz="2160" kern="0" dirty="0">
                <a:solidFill>
                  <a:sysClr val="windowText" lastClr="000000"/>
                </a:solidFill>
                <a:latin typeface="Calibri"/>
                <a:cs typeface="Calibri"/>
              </a:rPr>
              <a:t>If</a:t>
            </a:r>
            <a:r>
              <a:rPr sz="2160" kern="0" spc="294" dirty="0">
                <a:solidFill>
                  <a:sysClr val="windowText" lastClr="000000"/>
                </a:solidFill>
                <a:latin typeface="Calibri"/>
                <a:cs typeface="Calibri"/>
              </a:rPr>
              <a:t> </a:t>
            </a:r>
            <a:r>
              <a:rPr sz="2160" kern="0" dirty="0">
                <a:solidFill>
                  <a:sysClr val="windowText" lastClr="000000"/>
                </a:solidFill>
                <a:latin typeface="Calibri"/>
                <a:cs typeface="Calibri"/>
              </a:rPr>
              <a:t>Profits</a:t>
            </a:r>
            <a:r>
              <a:rPr sz="2160" kern="0" spc="300" dirty="0">
                <a:solidFill>
                  <a:sysClr val="windowText" lastClr="000000"/>
                </a:solidFill>
                <a:latin typeface="Calibri"/>
                <a:cs typeface="Calibri"/>
              </a:rPr>
              <a:t> </a:t>
            </a:r>
            <a:r>
              <a:rPr sz="2160" kern="0" dirty="0">
                <a:solidFill>
                  <a:sysClr val="windowText" lastClr="000000"/>
                </a:solidFill>
                <a:latin typeface="Calibri"/>
                <a:cs typeface="Calibri"/>
              </a:rPr>
              <a:t>u/s</a:t>
            </a:r>
            <a:r>
              <a:rPr sz="2160" kern="0" spc="300" dirty="0">
                <a:solidFill>
                  <a:sysClr val="windowText" lastClr="000000"/>
                </a:solidFill>
                <a:latin typeface="Calibri"/>
                <a:cs typeface="Calibri"/>
              </a:rPr>
              <a:t> </a:t>
            </a:r>
            <a:r>
              <a:rPr sz="2160" kern="0" dirty="0">
                <a:solidFill>
                  <a:sysClr val="windowText" lastClr="000000"/>
                </a:solidFill>
                <a:latin typeface="Calibri"/>
                <a:cs typeface="Calibri"/>
              </a:rPr>
              <a:t>44AE,</a:t>
            </a:r>
            <a:r>
              <a:rPr sz="2160" kern="0" spc="300" dirty="0">
                <a:solidFill>
                  <a:sysClr val="windowText" lastClr="000000"/>
                </a:solidFill>
                <a:latin typeface="Calibri"/>
                <a:cs typeface="Calibri"/>
              </a:rPr>
              <a:t> </a:t>
            </a:r>
            <a:r>
              <a:rPr sz="2160" kern="0" dirty="0">
                <a:solidFill>
                  <a:sysClr val="windowText" lastClr="000000"/>
                </a:solidFill>
                <a:latin typeface="Calibri"/>
                <a:cs typeface="Calibri"/>
              </a:rPr>
              <a:t>44BB</a:t>
            </a:r>
            <a:r>
              <a:rPr sz="2160" kern="0" spc="300" dirty="0">
                <a:solidFill>
                  <a:sysClr val="windowText" lastClr="000000"/>
                </a:solidFill>
                <a:latin typeface="Calibri"/>
                <a:cs typeface="Calibri"/>
              </a:rPr>
              <a:t> </a:t>
            </a:r>
            <a:r>
              <a:rPr sz="2160" kern="0" dirty="0">
                <a:solidFill>
                  <a:sysClr val="windowText" lastClr="000000"/>
                </a:solidFill>
                <a:latin typeface="Calibri"/>
                <a:cs typeface="Calibri"/>
              </a:rPr>
              <a:t>or</a:t>
            </a:r>
            <a:r>
              <a:rPr sz="2160" kern="0" spc="294" dirty="0">
                <a:solidFill>
                  <a:sysClr val="windowText" lastClr="000000"/>
                </a:solidFill>
                <a:latin typeface="Calibri"/>
                <a:cs typeface="Calibri"/>
              </a:rPr>
              <a:t> </a:t>
            </a:r>
            <a:r>
              <a:rPr sz="2160" kern="0" dirty="0">
                <a:solidFill>
                  <a:sysClr val="windowText" lastClr="000000"/>
                </a:solidFill>
                <a:latin typeface="Calibri"/>
                <a:cs typeface="Calibri"/>
              </a:rPr>
              <a:t>44BBB</a:t>
            </a:r>
            <a:r>
              <a:rPr sz="2160" kern="0" spc="288" dirty="0">
                <a:solidFill>
                  <a:sysClr val="windowText" lastClr="000000"/>
                </a:solidFill>
                <a:latin typeface="Calibri"/>
                <a:cs typeface="Calibri"/>
              </a:rPr>
              <a:t> </a:t>
            </a:r>
            <a:r>
              <a:rPr sz="2160" kern="0" dirty="0">
                <a:solidFill>
                  <a:sysClr val="windowText" lastClr="000000"/>
                </a:solidFill>
                <a:latin typeface="Calibri"/>
                <a:cs typeface="Calibri"/>
              </a:rPr>
              <a:t>claimed</a:t>
            </a:r>
            <a:r>
              <a:rPr sz="2160" kern="0" spc="312" dirty="0">
                <a:solidFill>
                  <a:sysClr val="windowText" lastClr="000000"/>
                </a:solidFill>
                <a:latin typeface="Calibri"/>
                <a:cs typeface="Calibri"/>
              </a:rPr>
              <a:t> </a:t>
            </a:r>
            <a:r>
              <a:rPr sz="2160" kern="0" dirty="0">
                <a:solidFill>
                  <a:sysClr val="windowText" lastClr="000000"/>
                </a:solidFill>
                <a:latin typeface="Calibri"/>
                <a:cs typeface="Calibri"/>
              </a:rPr>
              <a:t>to</a:t>
            </a:r>
            <a:r>
              <a:rPr sz="2160" kern="0" spc="294" dirty="0">
                <a:solidFill>
                  <a:sysClr val="windowText" lastClr="000000"/>
                </a:solidFill>
                <a:latin typeface="Calibri"/>
                <a:cs typeface="Calibri"/>
              </a:rPr>
              <a:t> </a:t>
            </a:r>
            <a:r>
              <a:rPr sz="2160" kern="0" dirty="0">
                <a:solidFill>
                  <a:sysClr val="windowText" lastClr="000000"/>
                </a:solidFill>
                <a:latin typeface="Calibri"/>
                <a:cs typeface="Calibri"/>
              </a:rPr>
              <a:t>be</a:t>
            </a:r>
            <a:r>
              <a:rPr sz="2160" kern="0" spc="312" dirty="0">
                <a:solidFill>
                  <a:sysClr val="windowText" lastClr="000000"/>
                </a:solidFill>
                <a:latin typeface="Calibri"/>
                <a:cs typeface="Calibri"/>
              </a:rPr>
              <a:t> </a:t>
            </a:r>
            <a:r>
              <a:rPr sz="2160" kern="0" dirty="0">
                <a:solidFill>
                  <a:sysClr val="windowText" lastClr="000000"/>
                </a:solidFill>
                <a:latin typeface="Calibri"/>
                <a:cs typeface="Calibri"/>
              </a:rPr>
              <a:t>lower</a:t>
            </a:r>
            <a:r>
              <a:rPr sz="2160" kern="0" spc="294" dirty="0">
                <a:solidFill>
                  <a:sysClr val="windowText" lastClr="000000"/>
                </a:solidFill>
                <a:latin typeface="Calibri"/>
                <a:cs typeface="Calibri"/>
              </a:rPr>
              <a:t> </a:t>
            </a:r>
            <a:r>
              <a:rPr sz="2160" kern="0" dirty="0">
                <a:solidFill>
                  <a:sysClr val="windowText" lastClr="000000"/>
                </a:solidFill>
                <a:latin typeface="Calibri"/>
                <a:cs typeface="Calibri"/>
              </a:rPr>
              <a:t>than</a:t>
            </a:r>
            <a:r>
              <a:rPr sz="2160" kern="0" spc="312" dirty="0">
                <a:solidFill>
                  <a:sysClr val="windowText" lastClr="000000"/>
                </a:solidFill>
                <a:latin typeface="Calibri"/>
                <a:cs typeface="Calibri"/>
              </a:rPr>
              <a:t> </a:t>
            </a:r>
            <a:r>
              <a:rPr sz="2160" kern="0" dirty="0">
                <a:solidFill>
                  <a:sysClr val="windowText" lastClr="000000"/>
                </a:solidFill>
                <a:latin typeface="Calibri"/>
                <a:cs typeface="Calibri"/>
              </a:rPr>
              <a:t>the</a:t>
            </a:r>
            <a:r>
              <a:rPr sz="2160" kern="0" spc="312" dirty="0">
                <a:solidFill>
                  <a:sysClr val="windowText" lastClr="000000"/>
                </a:solidFill>
                <a:latin typeface="Calibri"/>
                <a:cs typeface="Calibri"/>
              </a:rPr>
              <a:t> </a:t>
            </a:r>
            <a:r>
              <a:rPr sz="2160" kern="0" spc="-12" dirty="0">
                <a:solidFill>
                  <a:sysClr val="windowText" lastClr="000000"/>
                </a:solidFill>
                <a:latin typeface="Calibri"/>
                <a:cs typeface="Calibri"/>
              </a:rPr>
              <a:t>presumptive </a:t>
            </a:r>
            <a:r>
              <a:rPr sz="2160" kern="0" dirty="0">
                <a:solidFill>
                  <a:sysClr val="windowText" lastClr="000000"/>
                </a:solidFill>
                <a:latin typeface="Calibri"/>
                <a:cs typeface="Calibri"/>
              </a:rPr>
              <a:t>profits</a:t>
            </a:r>
            <a:r>
              <a:rPr sz="2160" kern="0" spc="-54" dirty="0">
                <a:solidFill>
                  <a:sysClr val="windowText" lastClr="000000"/>
                </a:solidFill>
                <a:latin typeface="Calibri"/>
                <a:cs typeface="Calibri"/>
              </a:rPr>
              <a:t> </a:t>
            </a:r>
            <a:r>
              <a:rPr sz="2160" kern="0" dirty="0">
                <a:solidFill>
                  <a:sysClr val="windowText" lastClr="000000"/>
                </a:solidFill>
                <a:latin typeface="Calibri"/>
                <a:cs typeface="Calibri"/>
              </a:rPr>
              <a:t>and</a:t>
            </a:r>
            <a:r>
              <a:rPr sz="2160" kern="0" spc="-60" dirty="0">
                <a:solidFill>
                  <a:sysClr val="windowText" lastClr="000000"/>
                </a:solidFill>
                <a:latin typeface="Calibri"/>
                <a:cs typeface="Calibri"/>
              </a:rPr>
              <a:t> </a:t>
            </a:r>
            <a:r>
              <a:rPr sz="2160" kern="0" spc="-24" dirty="0">
                <a:solidFill>
                  <a:sysClr val="windowText" lastClr="000000"/>
                </a:solidFill>
                <a:latin typeface="Calibri"/>
                <a:cs typeface="Calibri"/>
              </a:rPr>
              <a:t>gains</a:t>
            </a:r>
            <a:endParaRPr sz="2160" kern="0">
              <a:solidFill>
                <a:sysClr val="windowText" lastClr="000000"/>
              </a:solidFill>
              <a:latin typeface="Calibri"/>
              <a:cs typeface="Calibri"/>
            </a:endParaRPr>
          </a:p>
          <a:p>
            <a:pPr marL="16002" marR="310895" indent="-762" defTabSz="1097280"/>
            <a:r>
              <a:rPr sz="2160" u="sng" kern="0" dirty="0">
                <a:solidFill>
                  <a:sysClr val="windowText" lastClr="000000"/>
                </a:solidFill>
                <a:uFill>
                  <a:solidFill>
                    <a:srgbClr val="000000"/>
                  </a:solidFill>
                </a:uFill>
                <a:latin typeface="Calibri"/>
                <a:cs typeface="Calibri"/>
              </a:rPr>
              <a:t>Clause</a:t>
            </a:r>
            <a:r>
              <a:rPr sz="2160" u="sng" kern="0" spc="-54" dirty="0">
                <a:solidFill>
                  <a:sysClr val="windowText" lastClr="000000"/>
                </a:solidFill>
                <a:uFill>
                  <a:solidFill>
                    <a:srgbClr val="000000"/>
                  </a:solidFill>
                </a:uFill>
                <a:latin typeface="Calibri"/>
                <a:cs typeface="Calibri"/>
              </a:rPr>
              <a:t> </a:t>
            </a:r>
            <a:r>
              <a:rPr sz="2160" u="sng" kern="0" dirty="0">
                <a:solidFill>
                  <a:sysClr val="windowText" lastClr="000000"/>
                </a:solidFill>
                <a:uFill>
                  <a:solidFill>
                    <a:srgbClr val="000000"/>
                  </a:solidFill>
                </a:uFill>
                <a:latin typeface="Calibri"/>
                <a:cs typeface="Calibri"/>
              </a:rPr>
              <a:t>(d)</a:t>
            </a:r>
            <a:r>
              <a:rPr sz="2160" kern="0" dirty="0">
                <a:solidFill>
                  <a:sysClr val="windowText" lastClr="000000"/>
                </a:solidFill>
                <a:latin typeface="Calibri"/>
                <a:cs typeface="Calibri"/>
              </a:rPr>
              <a:t>-</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If</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Profits</a:t>
            </a:r>
            <a:r>
              <a:rPr sz="2160" kern="0" spc="-48" dirty="0">
                <a:solidFill>
                  <a:sysClr val="windowText" lastClr="000000"/>
                </a:solidFill>
                <a:latin typeface="Calibri"/>
                <a:cs typeface="Calibri"/>
              </a:rPr>
              <a:t> </a:t>
            </a:r>
            <a:r>
              <a:rPr sz="2160" kern="0" dirty="0">
                <a:solidFill>
                  <a:sysClr val="windowText" lastClr="000000"/>
                </a:solidFill>
                <a:latin typeface="Calibri"/>
                <a:cs typeface="Calibri"/>
              </a:rPr>
              <a:t>u/s</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44ADA</a:t>
            </a:r>
            <a:r>
              <a:rPr sz="2160" kern="0" spc="-48" dirty="0">
                <a:solidFill>
                  <a:sysClr val="windowText" lastClr="000000"/>
                </a:solidFill>
                <a:latin typeface="Calibri"/>
                <a:cs typeface="Calibri"/>
              </a:rPr>
              <a:t> </a:t>
            </a:r>
            <a:r>
              <a:rPr sz="2160" kern="0" dirty="0">
                <a:solidFill>
                  <a:sysClr val="windowText" lastClr="000000"/>
                </a:solidFill>
                <a:latin typeface="Calibri"/>
                <a:cs typeface="Calibri"/>
              </a:rPr>
              <a:t>claimed</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to</a:t>
            </a:r>
            <a:r>
              <a:rPr sz="2160" kern="0" spc="-54" dirty="0">
                <a:solidFill>
                  <a:sysClr val="windowText" lastClr="000000"/>
                </a:solidFill>
                <a:latin typeface="Calibri"/>
                <a:cs typeface="Calibri"/>
              </a:rPr>
              <a:t> </a:t>
            </a:r>
            <a:r>
              <a:rPr sz="2160" kern="0" dirty="0">
                <a:solidFill>
                  <a:sysClr val="windowText" lastClr="000000"/>
                </a:solidFill>
                <a:latin typeface="Calibri"/>
                <a:cs typeface="Calibri"/>
              </a:rPr>
              <a:t>be</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lower</a:t>
            </a:r>
            <a:r>
              <a:rPr sz="2160" kern="0" spc="-30" dirty="0">
                <a:solidFill>
                  <a:sysClr val="windowText" lastClr="000000"/>
                </a:solidFill>
                <a:latin typeface="Calibri"/>
                <a:cs typeface="Calibri"/>
              </a:rPr>
              <a:t> </a:t>
            </a:r>
            <a:r>
              <a:rPr sz="2160" kern="0" dirty="0">
                <a:solidFill>
                  <a:sysClr val="windowText" lastClr="000000"/>
                </a:solidFill>
                <a:latin typeface="Calibri"/>
                <a:cs typeface="Calibri"/>
              </a:rPr>
              <a:t>than</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the</a:t>
            </a:r>
            <a:r>
              <a:rPr sz="2160" kern="0" spc="-36" dirty="0">
                <a:solidFill>
                  <a:sysClr val="windowText" lastClr="000000"/>
                </a:solidFill>
                <a:latin typeface="Calibri"/>
                <a:cs typeface="Calibri"/>
              </a:rPr>
              <a:t> </a:t>
            </a:r>
            <a:r>
              <a:rPr sz="2160" kern="0" spc="-12" dirty="0">
                <a:solidFill>
                  <a:sysClr val="windowText" lastClr="000000"/>
                </a:solidFill>
                <a:latin typeface="Calibri"/>
                <a:cs typeface="Calibri"/>
              </a:rPr>
              <a:t>presumptive</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profits</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and</a:t>
            </a:r>
            <a:r>
              <a:rPr sz="2160" kern="0" spc="-48" dirty="0">
                <a:solidFill>
                  <a:sysClr val="windowText" lastClr="000000"/>
                </a:solidFill>
                <a:latin typeface="Calibri"/>
                <a:cs typeface="Calibri"/>
              </a:rPr>
              <a:t> </a:t>
            </a:r>
            <a:r>
              <a:rPr sz="2160" kern="0" spc="-12" dirty="0">
                <a:solidFill>
                  <a:sysClr val="windowText" lastClr="000000"/>
                </a:solidFill>
                <a:latin typeface="Calibri"/>
                <a:cs typeface="Calibri"/>
              </a:rPr>
              <a:t>gains </a:t>
            </a:r>
            <a:r>
              <a:rPr sz="2160" u="sng" kern="0" dirty="0">
                <a:solidFill>
                  <a:sysClr val="windowText" lastClr="000000"/>
                </a:solidFill>
                <a:uFill>
                  <a:solidFill>
                    <a:srgbClr val="000000"/>
                  </a:solidFill>
                </a:uFill>
                <a:latin typeface="Calibri"/>
                <a:cs typeface="Calibri"/>
              </a:rPr>
              <a:t>Clause</a:t>
            </a:r>
            <a:r>
              <a:rPr sz="2160" u="sng" kern="0" spc="-54" dirty="0">
                <a:solidFill>
                  <a:sysClr val="windowText" lastClr="000000"/>
                </a:solidFill>
                <a:uFill>
                  <a:solidFill>
                    <a:srgbClr val="000000"/>
                  </a:solidFill>
                </a:uFill>
                <a:latin typeface="Calibri"/>
                <a:cs typeface="Calibri"/>
              </a:rPr>
              <a:t> </a:t>
            </a:r>
            <a:r>
              <a:rPr sz="2160" u="sng" kern="0" dirty="0">
                <a:solidFill>
                  <a:sysClr val="windowText" lastClr="000000"/>
                </a:solidFill>
                <a:uFill>
                  <a:solidFill>
                    <a:srgbClr val="000000"/>
                  </a:solidFill>
                </a:uFill>
                <a:latin typeface="Calibri"/>
                <a:cs typeface="Calibri"/>
              </a:rPr>
              <a:t>(e)</a:t>
            </a:r>
            <a:r>
              <a:rPr sz="2160" kern="0" dirty="0">
                <a:solidFill>
                  <a:sysClr val="windowText" lastClr="000000"/>
                </a:solidFill>
                <a:latin typeface="Calibri"/>
                <a:cs typeface="Calibri"/>
              </a:rPr>
              <a:t>-</a:t>
            </a:r>
            <a:r>
              <a:rPr sz="2160" kern="0" spc="-24" dirty="0">
                <a:solidFill>
                  <a:sysClr val="windowText" lastClr="000000"/>
                </a:solidFill>
                <a:latin typeface="Calibri"/>
                <a:cs typeface="Calibri"/>
              </a:rPr>
              <a:t> </a:t>
            </a:r>
            <a:r>
              <a:rPr sz="2160" kern="0" dirty="0">
                <a:solidFill>
                  <a:sysClr val="windowText" lastClr="000000"/>
                </a:solidFill>
                <a:latin typeface="Calibri"/>
                <a:cs typeface="Calibri"/>
              </a:rPr>
              <a:t>If</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provisions</a:t>
            </a:r>
            <a:r>
              <a:rPr sz="2160" kern="0" spc="-48"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48" dirty="0">
                <a:solidFill>
                  <a:sysClr val="windowText" lastClr="000000"/>
                </a:solidFill>
                <a:latin typeface="Calibri"/>
                <a:cs typeface="Calibri"/>
              </a:rPr>
              <a:t> </a:t>
            </a:r>
            <a:r>
              <a:rPr sz="2160" kern="0" dirty="0">
                <a:solidFill>
                  <a:sysClr val="windowText" lastClr="000000"/>
                </a:solidFill>
                <a:latin typeface="Calibri"/>
                <a:cs typeface="Calibri"/>
              </a:rPr>
              <a:t>sec.</a:t>
            </a:r>
            <a:r>
              <a:rPr sz="2160" kern="0" spc="-54" dirty="0">
                <a:solidFill>
                  <a:sysClr val="windowText" lastClr="000000"/>
                </a:solidFill>
                <a:latin typeface="Calibri"/>
                <a:cs typeface="Calibri"/>
              </a:rPr>
              <a:t> </a:t>
            </a:r>
            <a:r>
              <a:rPr sz="2160" kern="0" dirty="0">
                <a:solidFill>
                  <a:sysClr val="windowText" lastClr="000000"/>
                </a:solidFill>
                <a:latin typeface="Calibri"/>
                <a:cs typeface="Calibri"/>
              </a:rPr>
              <a:t>44AD(4)</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are</a:t>
            </a:r>
            <a:r>
              <a:rPr sz="2160" kern="0" spc="-48" dirty="0">
                <a:solidFill>
                  <a:sysClr val="windowText" lastClr="000000"/>
                </a:solidFill>
                <a:latin typeface="Calibri"/>
                <a:cs typeface="Calibri"/>
              </a:rPr>
              <a:t> </a:t>
            </a:r>
            <a:r>
              <a:rPr sz="2160" kern="0" spc="-12" dirty="0">
                <a:solidFill>
                  <a:sysClr val="windowText" lastClr="000000"/>
                </a:solidFill>
                <a:latin typeface="Calibri"/>
                <a:cs typeface="Calibri"/>
              </a:rPr>
              <a:t>applicable</a:t>
            </a:r>
            <a:endParaRPr sz="2160" kern="0">
              <a:solidFill>
                <a:sysClr val="windowText" lastClr="000000"/>
              </a:solidFill>
              <a:latin typeface="Calibri"/>
              <a:cs typeface="Calibri"/>
            </a:endParaRPr>
          </a:p>
          <a:p>
            <a:pPr marL="15240" defTabSz="1097280"/>
            <a:r>
              <a:rPr sz="2160" u="sng" kern="0" dirty="0">
                <a:solidFill>
                  <a:sysClr val="windowText" lastClr="000000"/>
                </a:solidFill>
                <a:uFill>
                  <a:solidFill>
                    <a:srgbClr val="000000"/>
                  </a:solidFill>
                </a:uFill>
                <a:latin typeface="Calibri"/>
                <a:cs typeface="Calibri"/>
              </a:rPr>
              <a:t>Third</a:t>
            </a:r>
            <a:r>
              <a:rPr sz="2160" u="sng" kern="0" spc="-66" dirty="0">
                <a:solidFill>
                  <a:sysClr val="windowText" lastClr="000000"/>
                </a:solidFill>
                <a:uFill>
                  <a:solidFill>
                    <a:srgbClr val="000000"/>
                  </a:solidFill>
                </a:uFill>
                <a:latin typeface="Calibri"/>
                <a:cs typeface="Calibri"/>
              </a:rPr>
              <a:t> </a:t>
            </a:r>
            <a:r>
              <a:rPr sz="2160" u="sng" kern="0" dirty="0">
                <a:solidFill>
                  <a:sysClr val="windowText" lastClr="000000"/>
                </a:solidFill>
                <a:uFill>
                  <a:solidFill>
                    <a:srgbClr val="000000"/>
                  </a:solidFill>
                </a:uFill>
                <a:latin typeface="Calibri"/>
                <a:cs typeface="Calibri"/>
              </a:rPr>
              <a:t>Proviso</a:t>
            </a:r>
            <a:r>
              <a:rPr sz="2160" kern="0" dirty="0">
                <a:solidFill>
                  <a:sysClr val="windowText" lastClr="000000"/>
                </a:solidFill>
                <a:latin typeface="Calibri"/>
                <a:cs typeface="Calibri"/>
              </a:rPr>
              <a:t>-</a:t>
            </a:r>
            <a:r>
              <a:rPr sz="2160" kern="0" spc="-66" dirty="0">
                <a:solidFill>
                  <a:sysClr val="windowText" lastClr="000000"/>
                </a:solidFill>
                <a:latin typeface="Calibri"/>
                <a:cs typeface="Calibri"/>
              </a:rPr>
              <a:t> </a:t>
            </a:r>
            <a:r>
              <a:rPr sz="2160" kern="0" dirty="0">
                <a:solidFill>
                  <a:sysClr val="windowText" lastClr="000000"/>
                </a:solidFill>
                <a:latin typeface="Calibri"/>
                <a:cs typeface="Calibri"/>
              </a:rPr>
              <a:t>Audited</a:t>
            </a:r>
            <a:r>
              <a:rPr sz="2160" kern="0" spc="-60" dirty="0">
                <a:solidFill>
                  <a:sysClr val="windowText" lastClr="000000"/>
                </a:solidFill>
                <a:latin typeface="Calibri"/>
                <a:cs typeface="Calibri"/>
              </a:rPr>
              <a:t> </a:t>
            </a:r>
            <a:r>
              <a:rPr sz="2160" kern="0" dirty="0">
                <a:solidFill>
                  <a:sysClr val="windowText" lastClr="000000"/>
                </a:solidFill>
                <a:latin typeface="Calibri"/>
                <a:cs typeface="Calibri"/>
              </a:rPr>
              <a:t>under</a:t>
            </a:r>
            <a:r>
              <a:rPr sz="2160" kern="0" spc="-66" dirty="0">
                <a:solidFill>
                  <a:sysClr val="windowText" lastClr="000000"/>
                </a:solidFill>
                <a:latin typeface="Calibri"/>
                <a:cs typeface="Calibri"/>
              </a:rPr>
              <a:t> </a:t>
            </a:r>
            <a:r>
              <a:rPr sz="2160" kern="0" dirty="0">
                <a:solidFill>
                  <a:sysClr val="windowText" lastClr="000000"/>
                </a:solidFill>
                <a:latin typeface="Calibri"/>
                <a:cs typeface="Calibri"/>
              </a:rPr>
              <a:t>any</a:t>
            </a:r>
            <a:r>
              <a:rPr sz="2160" kern="0" spc="-66" dirty="0">
                <a:solidFill>
                  <a:sysClr val="windowText" lastClr="000000"/>
                </a:solidFill>
                <a:latin typeface="Calibri"/>
                <a:cs typeface="Calibri"/>
              </a:rPr>
              <a:t> </a:t>
            </a:r>
            <a:r>
              <a:rPr sz="2160" kern="0" dirty="0">
                <a:solidFill>
                  <a:sysClr val="windowText" lastClr="000000"/>
                </a:solidFill>
                <a:latin typeface="Calibri"/>
                <a:cs typeface="Calibri"/>
              </a:rPr>
              <a:t>other</a:t>
            </a:r>
            <a:r>
              <a:rPr sz="2160" kern="0" spc="-66" dirty="0">
                <a:solidFill>
                  <a:sysClr val="windowText" lastClr="000000"/>
                </a:solidFill>
                <a:latin typeface="Calibri"/>
                <a:cs typeface="Calibri"/>
              </a:rPr>
              <a:t> </a:t>
            </a:r>
            <a:r>
              <a:rPr sz="2160" kern="0" spc="-30" dirty="0">
                <a:solidFill>
                  <a:sysClr val="windowText" lastClr="000000"/>
                </a:solidFill>
                <a:latin typeface="Calibri"/>
                <a:cs typeface="Calibri"/>
              </a:rPr>
              <a:t>law</a:t>
            </a:r>
            <a:endParaRPr sz="2160" kern="0">
              <a:solidFill>
                <a:sysClr val="windowText" lastClr="000000"/>
              </a:solidFill>
              <a:latin typeface="Calibri"/>
              <a:cs typeface="Calibri"/>
            </a:endParaRPr>
          </a:p>
        </p:txBody>
      </p:sp>
      <p:sp>
        <p:nvSpPr>
          <p:cNvPr id="6" name="object 6"/>
          <p:cNvSpPr txBox="1"/>
          <p:nvPr/>
        </p:nvSpPr>
        <p:spPr>
          <a:xfrm>
            <a:off x="2104033" y="6858913"/>
            <a:ext cx="10515600" cy="1220334"/>
          </a:xfrm>
          <a:prstGeom prst="rect">
            <a:avLst/>
          </a:prstGeom>
          <a:ln w="38100">
            <a:solidFill>
              <a:srgbClr val="145F82"/>
            </a:solidFill>
          </a:ln>
        </p:spPr>
        <p:txBody>
          <a:bodyPr vert="horz" wrap="square" lIns="0" tIns="38100" rIns="0" bIns="0" rtlCol="0">
            <a:spAutoFit/>
          </a:bodyPr>
          <a:lstStyle/>
          <a:p>
            <a:pPr marL="492251" indent="-384048" defTabSz="1097280">
              <a:spcBef>
                <a:spcPts val="300"/>
              </a:spcBef>
              <a:buClr>
                <a:srgbClr val="E97031"/>
              </a:buClr>
              <a:buSzPct val="59375"/>
              <a:buFont typeface="Wingdings"/>
              <a:buChar char=""/>
              <a:tabLst>
                <a:tab pos="492251" algn="l"/>
              </a:tabLst>
            </a:pPr>
            <a:r>
              <a:rPr sz="1920" kern="0" dirty="0">
                <a:solidFill>
                  <a:sysClr val="windowText" lastClr="000000"/>
                </a:solidFill>
                <a:latin typeface="Calibri"/>
                <a:cs typeface="Calibri"/>
              </a:rPr>
              <a:t>Whether</a:t>
            </a:r>
            <a:r>
              <a:rPr sz="1920" kern="0" spc="-6" dirty="0">
                <a:solidFill>
                  <a:sysClr val="windowText" lastClr="000000"/>
                </a:solidFill>
                <a:latin typeface="Calibri"/>
                <a:cs typeface="Calibri"/>
              </a:rPr>
              <a:t> </a:t>
            </a:r>
            <a:r>
              <a:rPr sz="1920" kern="0" dirty="0">
                <a:solidFill>
                  <a:sysClr val="windowText" lastClr="000000"/>
                </a:solidFill>
                <a:latin typeface="Calibri"/>
                <a:cs typeface="Calibri"/>
              </a:rPr>
              <a:t>the</a:t>
            </a:r>
            <a:r>
              <a:rPr sz="1920" kern="0" spc="-36" dirty="0">
                <a:solidFill>
                  <a:sysClr val="windowText" lastClr="000000"/>
                </a:solidFill>
                <a:latin typeface="Calibri"/>
                <a:cs typeface="Calibri"/>
              </a:rPr>
              <a:t> </a:t>
            </a:r>
            <a:r>
              <a:rPr sz="1920" kern="0" dirty="0">
                <a:solidFill>
                  <a:sysClr val="windowText" lastClr="000000"/>
                </a:solidFill>
                <a:latin typeface="Calibri"/>
                <a:cs typeface="Calibri"/>
              </a:rPr>
              <a:t>Clause</a:t>
            </a:r>
            <a:r>
              <a:rPr sz="1920" kern="0" spc="-30" dirty="0">
                <a:solidFill>
                  <a:sysClr val="windowText" lastClr="000000"/>
                </a:solidFill>
                <a:latin typeface="Calibri"/>
                <a:cs typeface="Calibri"/>
              </a:rPr>
              <a:t> </a:t>
            </a:r>
            <a:r>
              <a:rPr sz="1920" kern="0" dirty="0">
                <a:solidFill>
                  <a:sysClr val="windowText" lastClr="000000"/>
                </a:solidFill>
                <a:latin typeface="Calibri"/>
                <a:cs typeface="Calibri"/>
              </a:rPr>
              <a:t>is</a:t>
            </a:r>
            <a:r>
              <a:rPr sz="1920" kern="0" spc="-48" dirty="0">
                <a:solidFill>
                  <a:sysClr val="windowText" lastClr="000000"/>
                </a:solidFill>
                <a:latin typeface="Calibri"/>
                <a:cs typeface="Calibri"/>
              </a:rPr>
              <a:t> </a:t>
            </a:r>
            <a:r>
              <a:rPr sz="1920" kern="0" dirty="0">
                <a:solidFill>
                  <a:sysClr val="windowText" lastClr="000000"/>
                </a:solidFill>
                <a:latin typeface="Calibri"/>
                <a:cs typeface="Calibri"/>
              </a:rPr>
              <a:t>indicated</a:t>
            </a:r>
            <a:r>
              <a:rPr sz="1920" kern="0" spc="-60" dirty="0">
                <a:solidFill>
                  <a:sysClr val="windowText" lastClr="000000"/>
                </a:solidFill>
                <a:latin typeface="Calibri"/>
                <a:cs typeface="Calibri"/>
              </a:rPr>
              <a:t> </a:t>
            </a:r>
            <a:r>
              <a:rPr sz="1920" kern="0" dirty="0">
                <a:solidFill>
                  <a:sysClr val="windowText" lastClr="000000"/>
                </a:solidFill>
                <a:latin typeface="Calibri"/>
                <a:cs typeface="Calibri"/>
              </a:rPr>
              <a:t>in</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view</a:t>
            </a:r>
            <a:r>
              <a:rPr sz="1920" kern="0" spc="-24" dirty="0">
                <a:solidFill>
                  <a:sysClr val="windowText" lastClr="000000"/>
                </a:solidFill>
                <a:latin typeface="Calibri"/>
                <a:cs typeface="Calibri"/>
              </a:rPr>
              <a:t> </a:t>
            </a:r>
            <a:r>
              <a:rPr sz="1920" kern="0" dirty="0">
                <a:solidFill>
                  <a:sysClr val="windowText" lastClr="000000"/>
                </a:solidFill>
                <a:latin typeface="Calibri"/>
                <a:cs typeface="Calibri"/>
              </a:rPr>
              <a:t>of</a:t>
            </a:r>
            <a:r>
              <a:rPr sz="1920" kern="0" spc="-12" dirty="0">
                <a:solidFill>
                  <a:sysClr val="windowText" lastClr="000000"/>
                </a:solidFill>
                <a:latin typeface="Calibri"/>
                <a:cs typeface="Calibri"/>
              </a:rPr>
              <a:t> </a:t>
            </a:r>
            <a:r>
              <a:rPr sz="1920" kern="0" dirty="0">
                <a:solidFill>
                  <a:sysClr val="windowText" lastClr="000000"/>
                </a:solidFill>
                <a:latin typeface="Calibri"/>
                <a:cs typeface="Calibri"/>
              </a:rPr>
              <a:t>the</a:t>
            </a:r>
            <a:r>
              <a:rPr sz="1920" kern="0" spc="-24" dirty="0">
                <a:solidFill>
                  <a:sysClr val="windowText" lastClr="000000"/>
                </a:solidFill>
                <a:latin typeface="Calibri"/>
                <a:cs typeface="Calibri"/>
              </a:rPr>
              <a:t> </a:t>
            </a:r>
            <a:r>
              <a:rPr sz="1920" kern="0" dirty="0">
                <a:solidFill>
                  <a:sysClr val="windowText" lastClr="000000"/>
                </a:solidFill>
                <a:latin typeface="Calibri"/>
                <a:cs typeface="Calibri"/>
              </a:rPr>
              <a:t>limit</a:t>
            </a:r>
            <a:r>
              <a:rPr sz="1920" kern="0" spc="-72" dirty="0">
                <a:solidFill>
                  <a:sysClr val="windowText" lastClr="000000"/>
                </a:solidFill>
                <a:latin typeface="Calibri"/>
                <a:cs typeface="Calibri"/>
              </a:rPr>
              <a:t> </a:t>
            </a:r>
            <a:r>
              <a:rPr sz="1920" kern="0" dirty="0">
                <a:solidFill>
                  <a:sysClr val="windowText" lastClr="000000"/>
                </a:solidFill>
                <a:latin typeface="Calibri"/>
                <a:cs typeface="Calibri"/>
              </a:rPr>
              <a:t>of</a:t>
            </a:r>
            <a:r>
              <a:rPr sz="1920" kern="0" spc="-12" dirty="0">
                <a:solidFill>
                  <a:sysClr val="windowText" lastClr="000000"/>
                </a:solidFill>
                <a:latin typeface="Calibri"/>
                <a:cs typeface="Calibri"/>
              </a:rPr>
              <a:t> </a:t>
            </a:r>
            <a:r>
              <a:rPr sz="1920" kern="0" dirty="0">
                <a:solidFill>
                  <a:sysClr val="windowText" lastClr="000000"/>
                </a:solidFill>
                <a:latin typeface="Calibri"/>
                <a:cs typeface="Calibri"/>
              </a:rPr>
              <a:t>audits</a:t>
            </a:r>
            <a:r>
              <a:rPr sz="1920" kern="0" spc="-48" dirty="0">
                <a:solidFill>
                  <a:sysClr val="windowText" lastClr="000000"/>
                </a:solidFill>
                <a:latin typeface="Calibri"/>
                <a:cs typeface="Calibri"/>
              </a:rPr>
              <a:t> </a:t>
            </a:r>
            <a:r>
              <a:rPr sz="1920" kern="0" dirty="0">
                <a:solidFill>
                  <a:sysClr val="windowText" lastClr="000000"/>
                </a:solidFill>
                <a:latin typeface="Calibri"/>
                <a:cs typeface="Calibri"/>
              </a:rPr>
              <a:t>prescribed</a:t>
            </a:r>
            <a:r>
              <a:rPr sz="1920" kern="0" spc="-6" dirty="0">
                <a:solidFill>
                  <a:sysClr val="windowText" lastClr="000000"/>
                </a:solidFill>
                <a:latin typeface="Calibri"/>
                <a:cs typeface="Calibri"/>
              </a:rPr>
              <a:t> </a:t>
            </a:r>
            <a:r>
              <a:rPr sz="1920" kern="0" dirty="0">
                <a:solidFill>
                  <a:sysClr val="windowText" lastClr="000000"/>
                </a:solidFill>
                <a:latin typeface="Calibri"/>
                <a:cs typeface="Calibri"/>
              </a:rPr>
              <a:t>by</a:t>
            </a:r>
            <a:r>
              <a:rPr sz="1920" kern="0" spc="-24" dirty="0">
                <a:solidFill>
                  <a:sysClr val="windowText" lastClr="000000"/>
                </a:solidFill>
                <a:latin typeface="Calibri"/>
                <a:cs typeface="Calibri"/>
              </a:rPr>
              <a:t> </a:t>
            </a:r>
            <a:r>
              <a:rPr sz="1920" kern="0" dirty="0">
                <a:solidFill>
                  <a:sysClr val="windowText" lastClr="000000"/>
                </a:solidFill>
                <a:latin typeface="Calibri"/>
                <a:cs typeface="Calibri"/>
              </a:rPr>
              <a:t>the</a:t>
            </a:r>
            <a:r>
              <a:rPr sz="1920" kern="0" spc="-30" dirty="0">
                <a:solidFill>
                  <a:sysClr val="windowText" lastClr="000000"/>
                </a:solidFill>
                <a:latin typeface="Calibri"/>
                <a:cs typeface="Calibri"/>
              </a:rPr>
              <a:t> </a:t>
            </a:r>
            <a:r>
              <a:rPr sz="1920" kern="0" spc="-12" dirty="0">
                <a:solidFill>
                  <a:sysClr val="windowText" lastClr="000000"/>
                </a:solidFill>
                <a:latin typeface="Calibri"/>
                <a:cs typeface="Calibri"/>
              </a:rPr>
              <a:t>ICAI?</a:t>
            </a:r>
            <a:endParaRPr sz="1920" kern="0">
              <a:solidFill>
                <a:sysClr val="windowText" lastClr="000000"/>
              </a:solidFill>
              <a:latin typeface="Calibri"/>
              <a:cs typeface="Calibri"/>
            </a:endParaRPr>
          </a:p>
          <a:p>
            <a:pPr marL="492251" indent="-384048" defTabSz="1097280">
              <a:buClr>
                <a:srgbClr val="E97031"/>
              </a:buClr>
              <a:buSzPct val="59375"/>
              <a:buFont typeface="Wingdings"/>
              <a:buChar char=""/>
              <a:tabLst>
                <a:tab pos="492251" algn="l"/>
              </a:tabLst>
            </a:pPr>
            <a:r>
              <a:rPr sz="1920" kern="0" dirty="0">
                <a:solidFill>
                  <a:sysClr val="windowText" lastClr="000000"/>
                </a:solidFill>
                <a:latin typeface="Calibri"/>
                <a:cs typeface="Calibri"/>
              </a:rPr>
              <a:t>Where</a:t>
            </a:r>
            <a:r>
              <a:rPr sz="1920" kern="0" spc="-18" dirty="0">
                <a:solidFill>
                  <a:sysClr val="windowText" lastClr="000000"/>
                </a:solidFill>
                <a:latin typeface="Calibri"/>
                <a:cs typeface="Calibri"/>
              </a:rPr>
              <a:t> </a:t>
            </a:r>
            <a:r>
              <a:rPr sz="1920" kern="0" dirty="0">
                <a:solidFill>
                  <a:sysClr val="windowText" lastClr="000000"/>
                </a:solidFill>
                <a:latin typeface="Calibri"/>
                <a:cs typeface="Calibri"/>
              </a:rPr>
              <a:t>the</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assessee</a:t>
            </a:r>
            <a:r>
              <a:rPr sz="1920" kern="0" spc="-30" dirty="0">
                <a:solidFill>
                  <a:sysClr val="windowText" lastClr="000000"/>
                </a:solidFill>
                <a:latin typeface="Calibri"/>
                <a:cs typeface="Calibri"/>
              </a:rPr>
              <a:t> </a:t>
            </a:r>
            <a:r>
              <a:rPr sz="1920" kern="0" dirty="0">
                <a:solidFill>
                  <a:sysClr val="windowText" lastClr="000000"/>
                </a:solidFill>
                <a:latin typeface="Calibri"/>
                <a:cs typeface="Calibri"/>
              </a:rPr>
              <a:t>is</a:t>
            </a:r>
            <a:r>
              <a:rPr sz="1920" kern="0" spc="-60" dirty="0">
                <a:solidFill>
                  <a:sysClr val="windowText" lastClr="000000"/>
                </a:solidFill>
                <a:latin typeface="Calibri"/>
                <a:cs typeface="Calibri"/>
              </a:rPr>
              <a:t> </a:t>
            </a:r>
            <a:r>
              <a:rPr sz="1920" kern="0" dirty="0">
                <a:solidFill>
                  <a:sysClr val="windowText" lastClr="000000"/>
                </a:solidFill>
                <a:latin typeface="Calibri"/>
                <a:cs typeface="Calibri"/>
              </a:rPr>
              <a:t>covered under</a:t>
            </a:r>
            <a:r>
              <a:rPr sz="1920" kern="0" spc="-48" dirty="0">
                <a:solidFill>
                  <a:sysClr val="windowText" lastClr="000000"/>
                </a:solidFill>
                <a:latin typeface="Calibri"/>
                <a:cs typeface="Calibri"/>
              </a:rPr>
              <a:t> </a:t>
            </a:r>
            <a:r>
              <a:rPr sz="1920" kern="0" dirty="0">
                <a:solidFill>
                  <a:sysClr val="windowText" lastClr="000000"/>
                </a:solidFill>
                <a:latin typeface="Calibri"/>
                <a:cs typeface="Calibri"/>
              </a:rPr>
              <a:t>more</a:t>
            </a:r>
            <a:r>
              <a:rPr sz="1920" kern="0" spc="-12" dirty="0">
                <a:solidFill>
                  <a:sysClr val="windowText" lastClr="000000"/>
                </a:solidFill>
                <a:latin typeface="Calibri"/>
                <a:cs typeface="Calibri"/>
              </a:rPr>
              <a:t> </a:t>
            </a:r>
            <a:r>
              <a:rPr sz="1920" kern="0" dirty="0">
                <a:solidFill>
                  <a:sysClr val="windowText" lastClr="000000"/>
                </a:solidFill>
                <a:latin typeface="Calibri"/>
                <a:cs typeface="Calibri"/>
              </a:rPr>
              <a:t>than</a:t>
            </a:r>
            <a:r>
              <a:rPr sz="1920" kern="0" spc="-54" dirty="0">
                <a:solidFill>
                  <a:sysClr val="windowText" lastClr="000000"/>
                </a:solidFill>
                <a:latin typeface="Calibri"/>
                <a:cs typeface="Calibri"/>
              </a:rPr>
              <a:t> </a:t>
            </a:r>
            <a:r>
              <a:rPr sz="1920" kern="0" dirty="0">
                <a:solidFill>
                  <a:sysClr val="windowText" lastClr="000000"/>
                </a:solidFill>
                <a:latin typeface="Calibri"/>
                <a:cs typeface="Calibri"/>
              </a:rPr>
              <a:t>one</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Clause,</a:t>
            </a:r>
            <a:r>
              <a:rPr sz="1920" kern="0" spc="-54" dirty="0">
                <a:solidFill>
                  <a:sysClr val="windowText" lastClr="000000"/>
                </a:solidFill>
                <a:latin typeface="Calibri"/>
                <a:cs typeface="Calibri"/>
              </a:rPr>
              <a:t> </a:t>
            </a:r>
            <a:r>
              <a:rPr sz="1920" kern="0" dirty="0">
                <a:solidFill>
                  <a:sysClr val="windowText" lastClr="000000"/>
                </a:solidFill>
                <a:latin typeface="Calibri"/>
                <a:cs typeface="Calibri"/>
              </a:rPr>
              <a:t>the</a:t>
            </a:r>
            <a:r>
              <a:rPr sz="1920" kern="0" spc="-54" dirty="0">
                <a:solidFill>
                  <a:sysClr val="windowText" lastClr="000000"/>
                </a:solidFill>
                <a:latin typeface="Calibri"/>
                <a:cs typeface="Calibri"/>
              </a:rPr>
              <a:t> </a:t>
            </a:r>
            <a:r>
              <a:rPr sz="1920" kern="0" dirty="0">
                <a:solidFill>
                  <a:sysClr val="windowText" lastClr="000000"/>
                </a:solidFill>
                <a:latin typeface="Calibri"/>
                <a:cs typeface="Calibri"/>
              </a:rPr>
              <a:t>same</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may</a:t>
            </a:r>
            <a:r>
              <a:rPr sz="1920" kern="0" spc="-54" dirty="0">
                <a:solidFill>
                  <a:sysClr val="windowText" lastClr="000000"/>
                </a:solidFill>
                <a:latin typeface="Calibri"/>
                <a:cs typeface="Calibri"/>
              </a:rPr>
              <a:t> </a:t>
            </a:r>
            <a:r>
              <a:rPr sz="1920" kern="0" dirty="0">
                <a:solidFill>
                  <a:sysClr val="windowText" lastClr="000000"/>
                </a:solidFill>
                <a:latin typeface="Calibri"/>
                <a:cs typeface="Calibri"/>
              </a:rPr>
              <a:t>be</a:t>
            </a:r>
            <a:r>
              <a:rPr sz="1920" kern="0" spc="-42" dirty="0">
                <a:solidFill>
                  <a:sysClr val="windowText" lastClr="000000"/>
                </a:solidFill>
                <a:latin typeface="Calibri"/>
                <a:cs typeface="Calibri"/>
              </a:rPr>
              <a:t> </a:t>
            </a:r>
            <a:r>
              <a:rPr sz="1920" kern="0" spc="-12" dirty="0">
                <a:solidFill>
                  <a:sysClr val="windowText" lastClr="000000"/>
                </a:solidFill>
                <a:latin typeface="Calibri"/>
                <a:cs typeface="Calibri"/>
              </a:rPr>
              <a:t>specified.</a:t>
            </a:r>
            <a:endParaRPr sz="1920" kern="0">
              <a:solidFill>
                <a:sysClr val="windowText" lastClr="000000"/>
              </a:solidFill>
              <a:latin typeface="Calibri"/>
              <a:cs typeface="Calibri"/>
            </a:endParaRPr>
          </a:p>
          <a:p>
            <a:pPr marL="492251" marR="102870" indent="-384048" defTabSz="1097280">
              <a:buClr>
                <a:srgbClr val="E97031"/>
              </a:buClr>
              <a:buSzPct val="59375"/>
              <a:buFont typeface="Wingdings"/>
              <a:buChar char=""/>
              <a:tabLst>
                <a:tab pos="493776" algn="l"/>
              </a:tabLst>
            </a:pPr>
            <a:r>
              <a:rPr sz="1920" kern="0" dirty="0">
                <a:solidFill>
                  <a:sysClr val="windowText" lastClr="000000"/>
                </a:solidFill>
                <a:latin typeface="Calibri"/>
                <a:cs typeface="Calibri"/>
              </a:rPr>
              <a:t>For</a:t>
            </a:r>
            <a:r>
              <a:rPr sz="1920" kern="0" spc="420" dirty="0">
                <a:solidFill>
                  <a:sysClr val="windowText" lastClr="000000"/>
                </a:solidFill>
                <a:latin typeface="Calibri"/>
                <a:cs typeface="Calibri"/>
              </a:rPr>
              <a:t> </a:t>
            </a:r>
            <a:r>
              <a:rPr sz="1920" kern="0" dirty="0">
                <a:solidFill>
                  <a:sysClr val="windowText" lastClr="000000"/>
                </a:solidFill>
                <a:latin typeface="Calibri"/>
                <a:cs typeface="Calibri"/>
              </a:rPr>
              <a:t>Example,</a:t>
            </a:r>
            <a:r>
              <a:rPr sz="1920" kern="0" spc="396" dirty="0">
                <a:solidFill>
                  <a:sysClr val="windowText" lastClr="000000"/>
                </a:solidFill>
                <a:latin typeface="Calibri"/>
                <a:cs typeface="Calibri"/>
              </a:rPr>
              <a:t> </a:t>
            </a:r>
            <a:r>
              <a:rPr sz="1920" kern="0" dirty="0">
                <a:solidFill>
                  <a:sysClr val="windowText" lastClr="000000"/>
                </a:solidFill>
                <a:latin typeface="Calibri"/>
                <a:cs typeface="Calibri"/>
              </a:rPr>
              <a:t>In</a:t>
            </a:r>
            <a:r>
              <a:rPr sz="1920" kern="0" spc="408" dirty="0">
                <a:solidFill>
                  <a:sysClr val="windowText" lastClr="000000"/>
                </a:solidFill>
                <a:latin typeface="Calibri"/>
                <a:cs typeface="Calibri"/>
              </a:rPr>
              <a:t> </a:t>
            </a:r>
            <a:r>
              <a:rPr sz="1920" kern="0" dirty="0">
                <a:solidFill>
                  <a:sysClr val="windowText" lastClr="000000"/>
                </a:solidFill>
                <a:latin typeface="Calibri"/>
                <a:cs typeface="Calibri"/>
              </a:rPr>
              <a:t>case</a:t>
            </a:r>
            <a:r>
              <a:rPr sz="1920" kern="0" spc="408" dirty="0">
                <a:solidFill>
                  <a:sysClr val="windowText" lastClr="000000"/>
                </a:solidFill>
                <a:latin typeface="Calibri"/>
                <a:cs typeface="Calibri"/>
              </a:rPr>
              <a:t> </a:t>
            </a:r>
            <a:r>
              <a:rPr sz="1920" kern="0" dirty="0">
                <a:solidFill>
                  <a:sysClr val="windowText" lastClr="000000"/>
                </a:solidFill>
                <a:latin typeface="Calibri"/>
                <a:cs typeface="Calibri"/>
              </a:rPr>
              <a:t>of</a:t>
            </a:r>
            <a:r>
              <a:rPr sz="1920" kern="0" spc="408" dirty="0">
                <a:solidFill>
                  <a:sysClr val="windowText" lastClr="000000"/>
                </a:solidFill>
                <a:latin typeface="Calibri"/>
                <a:cs typeface="Calibri"/>
              </a:rPr>
              <a:t> </a:t>
            </a:r>
            <a:r>
              <a:rPr sz="1920" kern="0" dirty="0">
                <a:solidFill>
                  <a:sysClr val="windowText" lastClr="000000"/>
                </a:solidFill>
                <a:latin typeface="Calibri"/>
                <a:cs typeface="Calibri"/>
              </a:rPr>
              <a:t>company</a:t>
            </a:r>
            <a:r>
              <a:rPr sz="1920" kern="0" spc="414" dirty="0">
                <a:solidFill>
                  <a:sysClr val="windowText" lastClr="000000"/>
                </a:solidFill>
                <a:latin typeface="Calibri"/>
                <a:cs typeface="Calibri"/>
              </a:rPr>
              <a:t> </a:t>
            </a:r>
            <a:r>
              <a:rPr sz="1920" kern="0" dirty="0">
                <a:solidFill>
                  <a:sysClr val="windowText" lastClr="000000"/>
                </a:solidFill>
                <a:latin typeface="Calibri"/>
                <a:cs typeface="Calibri"/>
              </a:rPr>
              <a:t>assessee</a:t>
            </a:r>
            <a:r>
              <a:rPr sz="1920" kern="0" spc="408" dirty="0">
                <a:solidFill>
                  <a:sysClr val="windowText" lastClr="000000"/>
                </a:solidFill>
                <a:latin typeface="Calibri"/>
                <a:cs typeface="Calibri"/>
              </a:rPr>
              <a:t> </a:t>
            </a:r>
            <a:r>
              <a:rPr sz="1920" kern="0" dirty="0">
                <a:solidFill>
                  <a:sysClr val="windowText" lastClr="000000"/>
                </a:solidFill>
                <a:latin typeface="Calibri"/>
                <a:cs typeface="Calibri"/>
              </a:rPr>
              <a:t>clause</a:t>
            </a:r>
            <a:r>
              <a:rPr sz="1920" kern="0" spc="396" dirty="0">
                <a:solidFill>
                  <a:sysClr val="windowText" lastClr="000000"/>
                </a:solidFill>
                <a:latin typeface="Calibri"/>
                <a:cs typeface="Calibri"/>
              </a:rPr>
              <a:t> </a:t>
            </a:r>
            <a:r>
              <a:rPr sz="1920" kern="0" dirty="0">
                <a:solidFill>
                  <a:sysClr val="windowText" lastClr="000000"/>
                </a:solidFill>
                <a:latin typeface="Calibri"/>
                <a:cs typeface="Calibri"/>
              </a:rPr>
              <a:t>(a)</a:t>
            </a:r>
            <a:r>
              <a:rPr sz="1920" kern="0" spc="402" dirty="0">
                <a:solidFill>
                  <a:sysClr val="windowText" lastClr="000000"/>
                </a:solidFill>
                <a:latin typeface="Calibri"/>
                <a:cs typeface="Calibri"/>
              </a:rPr>
              <a:t> </a:t>
            </a:r>
            <a:r>
              <a:rPr sz="1920" kern="0" dirty="0">
                <a:solidFill>
                  <a:sysClr val="windowText" lastClr="000000"/>
                </a:solidFill>
                <a:latin typeface="Calibri"/>
                <a:cs typeface="Calibri"/>
              </a:rPr>
              <a:t>and</a:t>
            </a:r>
            <a:r>
              <a:rPr sz="1920" kern="0" spc="396" dirty="0">
                <a:solidFill>
                  <a:sysClr val="windowText" lastClr="000000"/>
                </a:solidFill>
                <a:latin typeface="Calibri"/>
                <a:cs typeface="Calibri"/>
              </a:rPr>
              <a:t> </a:t>
            </a:r>
            <a:r>
              <a:rPr sz="1920" kern="0" dirty="0">
                <a:solidFill>
                  <a:sysClr val="windowText" lastClr="000000"/>
                </a:solidFill>
                <a:latin typeface="Calibri"/>
                <a:cs typeface="Calibri"/>
              </a:rPr>
              <a:t>third</a:t>
            </a:r>
            <a:r>
              <a:rPr sz="1920" kern="0" spc="408" dirty="0">
                <a:solidFill>
                  <a:sysClr val="windowText" lastClr="000000"/>
                </a:solidFill>
                <a:latin typeface="Calibri"/>
                <a:cs typeface="Calibri"/>
              </a:rPr>
              <a:t> </a:t>
            </a:r>
            <a:r>
              <a:rPr sz="1920" kern="0" dirty="0">
                <a:solidFill>
                  <a:sysClr val="windowText" lastClr="000000"/>
                </a:solidFill>
                <a:latin typeface="Calibri"/>
                <a:cs typeface="Calibri"/>
              </a:rPr>
              <a:t>proviso</a:t>
            </a:r>
            <a:r>
              <a:rPr sz="1920" kern="0" spc="396" dirty="0">
                <a:solidFill>
                  <a:sysClr val="windowText" lastClr="000000"/>
                </a:solidFill>
                <a:latin typeface="Calibri"/>
                <a:cs typeface="Calibri"/>
              </a:rPr>
              <a:t> </a:t>
            </a:r>
            <a:r>
              <a:rPr sz="1920" kern="0" dirty="0">
                <a:solidFill>
                  <a:sysClr val="windowText" lastClr="000000"/>
                </a:solidFill>
                <a:latin typeface="Calibri"/>
                <a:cs typeface="Calibri"/>
              </a:rPr>
              <a:t>should</a:t>
            </a:r>
            <a:r>
              <a:rPr sz="1920" kern="0" spc="402" dirty="0">
                <a:solidFill>
                  <a:sysClr val="windowText" lastClr="000000"/>
                </a:solidFill>
                <a:latin typeface="Calibri"/>
                <a:cs typeface="Calibri"/>
              </a:rPr>
              <a:t> </a:t>
            </a:r>
            <a:r>
              <a:rPr sz="1920" kern="0" dirty="0">
                <a:solidFill>
                  <a:sysClr val="windowText" lastClr="000000"/>
                </a:solidFill>
                <a:latin typeface="Calibri"/>
                <a:cs typeface="Calibri"/>
              </a:rPr>
              <a:t>be</a:t>
            </a:r>
            <a:r>
              <a:rPr sz="1920" kern="0" spc="414" dirty="0">
                <a:solidFill>
                  <a:sysClr val="windowText" lastClr="000000"/>
                </a:solidFill>
                <a:latin typeface="Calibri"/>
                <a:cs typeface="Calibri"/>
              </a:rPr>
              <a:t> </a:t>
            </a:r>
            <a:r>
              <a:rPr sz="1920" kern="0" dirty="0">
                <a:solidFill>
                  <a:sysClr val="windowText" lastClr="000000"/>
                </a:solidFill>
                <a:latin typeface="Calibri"/>
                <a:cs typeface="Calibri"/>
              </a:rPr>
              <a:t>selected</a:t>
            </a:r>
            <a:r>
              <a:rPr sz="1920" kern="0" spc="402" dirty="0">
                <a:solidFill>
                  <a:sysClr val="windowText" lastClr="000000"/>
                </a:solidFill>
                <a:latin typeface="Calibri"/>
                <a:cs typeface="Calibri"/>
              </a:rPr>
              <a:t> </a:t>
            </a:r>
            <a:r>
              <a:rPr sz="1920" kern="0" spc="-30" dirty="0">
                <a:solidFill>
                  <a:sysClr val="windowText" lastClr="000000"/>
                </a:solidFill>
                <a:latin typeface="Calibri"/>
                <a:cs typeface="Calibri"/>
              </a:rPr>
              <a:t>to 	</a:t>
            </a:r>
            <a:r>
              <a:rPr sz="1920" kern="0" dirty="0">
                <a:solidFill>
                  <a:sysClr val="windowText" lastClr="000000"/>
                </a:solidFill>
                <a:latin typeface="Calibri"/>
                <a:cs typeface="Calibri"/>
              </a:rPr>
              <a:t>enhance</a:t>
            </a:r>
            <a:r>
              <a:rPr sz="1920" kern="0" spc="-12" dirty="0">
                <a:solidFill>
                  <a:sysClr val="windowText" lastClr="000000"/>
                </a:solidFill>
                <a:latin typeface="Calibri"/>
                <a:cs typeface="Calibri"/>
              </a:rPr>
              <a:t> </a:t>
            </a:r>
            <a:r>
              <a:rPr sz="1920" kern="0" dirty="0">
                <a:solidFill>
                  <a:sysClr val="windowText" lastClr="000000"/>
                </a:solidFill>
                <a:latin typeface="Calibri"/>
                <a:cs typeface="Calibri"/>
              </a:rPr>
              <a:t>the</a:t>
            </a:r>
            <a:r>
              <a:rPr sz="1920" kern="0" spc="-24" dirty="0">
                <a:solidFill>
                  <a:sysClr val="windowText" lastClr="000000"/>
                </a:solidFill>
                <a:latin typeface="Calibri"/>
                <a:cs typeface="Calibri"/>
              </a:rPr>
              <a:t> </a:t>
            </a:r>
            <a:r>
              <a:rPr sz="1920" kern="0" dirty="0">
                <a:solidFill>
                  <a:sysClr val="windowText" lastClr="000000"/>
                </a:solidFill>
                <a:latin typeface="Calibri"/>
                <a:cs typeface="Calibri"/>
              </a:rPr>
              <a:t>quality</a:t>
            </a:r>
            <a:r>
              <a:rPr sz="1920" kern="0" spc="-48" dirty="0">
                <a:solidFill>
                  <a:sysClr val="windowText" lastClr="000000"/>
                </a:solidFill>
                <a:latin typeface="Calibri"/>
                <a:cs typeface="Calibri"/>
              </a:rPr>
              <a:t> </a:t>
            </a:r>
            <a:r>
              <a:rPr sz="1920" kern="0" dirty="0">
                <a:solidFill>
                  <a:sysClr val="windowText" lastClr="000000"/>
                </a:solidFill>
                <a:latin typeface="Calibri"/>
                <a:cs typeface="Calibri"/>
              </a:rPr>
              <a:t>of </a:t>
            </a:r>
            <a:r>
              <a:rPr sz="1920" kern="0" spc="-12" dirty="0">
                <a:solidFill>
                  <a:sysClr val="windowText" lastClr="000000"/>
                </a:solidFill>
                <a:latin typeface="Calibri"/>
                <a:cs typeface="Calibri"/>
              </a:rPr>
              <a:t>reporting.</a:t>
            </a:r>
            <a:endParaRPr sz="1920" kern="0">
              <a:solidFill>
                <a:sysClr val="windowText" lastClr="000000"/>
              </a:solidFill>
              <a:latin typeface="Calibri"/>
              <a:cs typeface="Calibri"/>
            </a:endParaRPr>
          </a:p>
        </p:txBody>
      </p:sp>
      <p:sp>
        <p:nvSpPr>
          <p:cNvPr id="7" name="object 7"/>
          <p:cNvSpPr txBox="1"/>
          <p:nvPr/>
        </p:nvSpPr>
        <p:spPr>
          <a:xfrm>
            <a:off x="2106168" y="6138671"/>
            <a:ext cx="3887724" cy="531684"/>
          </a:xfrm>
          <a:prstGeom prst="rect">
            <a:avLst/>
          </a:prstGeom>
        </p:spPr>
        <p:txBody>
          <a:bodyPr vert="horz" wrap="square" lIns="0" tIns="14478" rIns="0" bIns="0" rtlCol="0">
            <a:spAutoFit/>
          </a:bodyPr>
          <a:lstStyle/>
          <a:p>
            <a:pPr marL="15240" defTabSz="1097280">
              <a:spcBef>
                <a:spcPts val="114"/>
              </a:spcBef>
            </a:pPr>
            <a:r>
              <a:rPr sz="3360" b="1" u="sng" kern="0" dirty="0">
                <a:solidFill>
                  <a:srgbClr val="E97031"/>
                </a:solidFill>
                <a:uFill>
                  <a:solidFill>
                    <a:srgbClr val="E97031"/>
                  </a:solidFill>
                </a:uFill>
                <a:latin typeface="Calibri"/>
                <a:cs typeface="Calibri"/>
              </a:rPr>
              <a:t>Issues</a:t>
            </a:r>
            <a:r>
              <a:rPr sz="3360" b="1" u="sng" kern="0" spc="-42" dirty="0">
                <a:solidFill>
                  <a:srgbClr val="E97031"/>
                </a:solidFill>
                <a:uFill>
                  <a:solidFill>
                    <a:srgbClr val="E97031"/>
                  </a:solidFill>
                </a:uFill>
                <a:latin typeface="Calibri"/>
                <a:cs typeface="Calibri"/>
              </a:rPr>
              <a:t> </a:t>
            </a:r>
            <a:r>
              <a:rPr sz="3360" b="1" u="sng" kern="0" dirty="0">
                <a:solidFill>
                  <a:srgbClr val="E97031"/>
                </a:solidFill>
                <a:uFill>
                  <a:solidFill>
                    <a:srgbClr val="E97031"/>
                  </a:solidFill>
                </a:uFill>
                <a:latin typeface="Calibri"/>
                <a:cs typeface="Calibri"/>
              </a:rPr>
              <a:t>on</a:t>
            </a:r>
            <a:r>
              <a:rPr sz="3360" b="1" u="sng" kern="0" spc="-24" dirty="0">
                <a:solidFill>
                  <a:srgbClr val="E97031"/>
                </a:solidFill>
                <a:uFill>
                  <a:solidFill>
                    <a:srgbClr val="E97031"/>
                  </a:solidFill>
                </a:uFill>
                <a:latin typeface="Calibri"/>
                <a:cs typeface="Calibri"/>
              </a:rPr>
              <a:t> </a:t>
            </a:r>
            <a:r>
              <a:rPr sz="3360" b="1" u="sng" kern="0" dirty="0">
                <a:solidFill>
                  <a:srgbClr val="E97031"/>
                </a:solidFill>
                <a:uFill>
                  <a:solidFill>
                    <a:srgbClr val="E97031"/>
                  </a:solidFill>
                </a:uFill>
                <a:latin typeface="Calibri"/>
                <a:cs typeface="Calibri"/>
              </a:rPr>
              <a:t>Clause</a:t>
            </a:r>
            <a:r>
              <a:rPr sz="3360" b="1" u="sng" kern="0" spc="-18" dirty="0">
                <a:solidFill>
                  <a:srgbClr val="E97031"/>
                </a:solidFill>
                <a:uFill>
                  <a:solidFill>
                    <a:srgbClr val="E97031"/>
                  </a:solidFill>
                </a:uFill>
                <a:latin typeface="Calibri"/>
                <a:cs typeface="Calibri"/>
              </a:rPr>
              <a:t> </a:t>
            </a:r>
            <a:r>
              <a:rPr sz="3360" b="1" u="sng" kern="0" dirty="0">
                <a:solidFill>
                  <a:srgbClr val="E97031"/>
                </a:solidFill>
                <a:uFill>
                  <a:solidFill>
                    <a:srgbClr val="E97031"/>
                  </a:solidFill>
                </a:uFill>
                <a:latin typeface="Calibri"/>
                <a:cs typeface="Calibri"/>
              </a:rPr>
              <a:t>no.</a:t>
            </a:r>
            <a:r>
              <a:rPr sz="3360" b="1" u="sng" kern="0" spc="-24" dirty="0">
                <a:solidFill>
                  <a:srgbClr val="E97031"/>
                </a:solidFill>
                <a:uFill>
                  <a:solidFill>
                    <a:srgbClr val="E97031"/>
                  </a:solidFill>
                </a:uFill>
                <a:latin typeface="Calibri"/>
                <a:cs typeface="Calibri"/>
              </a:rPr>
              <a:t> </a:t>
            </a:r>
            <a:r>
              <a:rPr sz="3360" b="1" u="sng" kern="0" spc="-60" dirty="0">
                <a:solidFill>
                  <a:srgbClr val="E97031"/>
                </a:solidFill>
                <a:uFill>
                  <a:solidFill>
                    <a:srgbClr val="E97031"/>
                  </a:solidFill>
                </a:uFill>
                <a:latin typeface="Calibri"/>
                <a:cs typeface="Calibri"/>
              </a:rPr>
              <a:t>8</a:t>
            </a:r>
            <a:endParaRPr sz="3360" kern="0">
              <a:solidFill>
                <a:sysClr val="windowText" lastClr="000000"/>
              </a:solidFill>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22981" y="57913"/>
            <a:ext cx="10028681" cy="1565813"/>
          </a:xfrm>
          <a:prstGeom prst="rect">
            <a:avLst/>
          </a:prstGeom>
        </p:spPr>
        <p:txBody>
          <a:bodyPr vert="horz" wrap="square" lIns="0" tIns="14478" rIns="0" bIns="0" rtlCol="0">
            <a:spAutoFit/>
          </a:bodyPr>
          <a:lstStyle/>
          <a:p>
            <a:pPr marL="15240" marR="6096" indent="1524" algn="just">
              <a:spcBef>
                <a:spcPts val="114"/>
              </a:spcBef>
            </a:pPr>
            <a:r>
              <a:rPr sz="3360" u="none" dirty="0">
                <a:solidFill>
                  <a:srgbClr val="000000"/>
                </a:solidFill>
              </a:rPr>
              <a:t>Clause</a:t>
            </a:r>
            <a:r>
              <a:rPr sz="3360" u="none" spc="18" dirty="0">
                <a:solidFill>
                  <a:srgbClr val="000000"/>
                </a:solidFill>
              </a:rPr>
              <a:t> </a:t>
            </a:r>
            <a:r>
              <a:rPr sz="3360" u="none" dirty="0">
                <a:solidFill>
                  <a:srgbClr val="000000"/>
                </a:solidFill>
              </a:rPr>
              <a:t>8a</a:t>
            </a:r>
            <a:r>
              <a:rPr sz="3360" u="none" spc="24" dirty="0">
                <a:solidFill>
                  <a:srgbClr val="000000"/>
                </a:solidFill>
              </a:rPr>
              <a:t> </a:t>
            </a:r>
            <a:r>
              <a:rPr sz="3360" u="none" dirty="0">
                <a:solidFill>
                  <a:srgbClr val="000000"/>
                </a:solidFill>
              </a:rPr>
              <a:t>-</a:t>
            </a:r>
            <a:r>
              <a:rPr sz="3360" u="none" spc="18" dirty="0">
                <a:solidFill>
                  <a:srgbClr val="000000"/>
                </a:solidFill>
              </a:rPr>
              <a:t> </a:t>
            </a:r>
            <a:r>
              <a:rPr sz="3360" u="none" dirty="0">
                <a:solidFill>
                  <a:srgbClr val="000000"/>
                </a:solidFill>
              </a:rPr>
              <a:t>Whether</a:t>
            </a:r>
            <a:r>
              <a:rPr sz="3360" u="none" spc="24" dirty="0">
                <a:solidFill>
                  <a:srgbClr val="000000"/>
                </a:solidFill>
              </a:rPr>
              <a:t> </a:t>
            </a:r>
            <a:r>
              <a:rPr sz="3360" u="none" dirty="0">
                <a:solidFill>
                  <a:srgbClr val="000000"/>
                </a:solidFill>
              </a:rPr>
              <a:t>the</a:t>
            </a:r>
            <a:r>
              <a:rPr sz="3360" u="none" spc="18" dirty="0">
                <a:solidFill>
                  <a:srgbClr val="000000"/>
                </a:solidFill>
              </a:rPr>
              <a:t> </a:t>
            </a:r>
            <a:r>
              <a:rPr sz="3360" u="none" dirty="0">
                <a:solidFill>
                  <a:srgbClr val="000000"/>
                </a:solidFill>
              </a:rPr>
              <a:t>assessee</a:t>
            </a:r>
            <a:r>
              <a:rPr sz="3360" u="none" spc="12" dirty="0">
                <a:solidFill>
                  <a:srgbClr val="000000"/>
                </a:solidFill>
              </a:rPr>
              <a:t> </a:t>
            </a:r>
            <a:r>
              <a:rPr sz="3360" u="none" dirty="0">
                <a:solidFill>
                  <a:srgbClr val="000000"/>
                </a:solidFill>
              </a:rPr>
              <a:t>has</a:t>
            </a:r>
            <a:r>
              <a:rPr sz="3360" u="none" spc="12" dirty="0">
                <a:solidFill>
                  <a:srgbClr val="000000"/>
                </a:solidFill>
              </a:rPr>
              <a:t> </a:t>
            </a:r>
            <a:r>
              <a:rPr sz="3360" u="none" dirty="0">
                <a:solidFill>
                  <a:srgbClr val="000000"/>
                </a:solidFill>
              </a:rPr>
              <a:t>opted</a:t>
            </a:r>
            <a:r>
              <a:rPr sz="3360" u="none" spc="18" dirty="0">
                <a:solidFill>
                  <a:srgbClr val="000000"/>
                </a:solidFill>
              </a:rPr>
              <a:t> </a:t>
            </a:r>
            <a:r>
              <a:rPr sz="3360" u="none" dirty="0">
                <a:solidFill>
                  <a:srgbClr val="000000"/>
                </a:solidFill>
              </a:rPr>
              <a:t>for</a:t>
            </a:r>
            <a:r>
              <a:rPr sz="3360" u="none" spc="24" dirty="0">
                <a:solidFill>
                  <a:srgbClr val="000000"/>
                </a:solidFill>
              </a:rPr>
              <a:t> </a:t>
            </a:r>
            <a:r>
              <a:rPr sz="3360" u="none" spc="-12" dirty="0">
                <a:solidFill>
                  <a:srgbClr val="000000"/>
                </a:solidFill>
              </a:rPr>
              <a:t>taxation </a:t>
            </a:r>
            <a:r>
              <a:rPr sz="3360" u="none" dirty="0">
                <a:solidFill>
                  <a:srgbClr val="000000"/>
                </a:solidFill>
              </a:rPr>
              <a:t>under</a:t>
            </a:r>
            <a:r>
              <a:rPr sz="3360" u="none" spc="96" dirty="0">
                <a:solidFill>
                  <a:srgbClr val="000000"/>
                </a:solidFill>
              </a:rPr>
              <a:t>  </a:t>
            </a:r>
            <a:r>
              <a:rPr sz="3360" u="none" dirty="0">
                <a:solidFill>
                  <a:srgbClr val="000000"/>
                </a:solidFill>
              </a:rPr>
              <a:t>section</a:t>
            </a:r>
            <a:r>
              <a:rPr sz="3360" u="none" spc="96" dirty="0">
                <a:solidFill>
                  <a:srgbClr val="000000"/>
                </a:solidFill>
              </a:rPr>
              <a:t>  </a:t>
            </a:r>
            <a:r>
              <a:rPr sz="3360" u="none" dirty="0">
                <a:solidFill>
                  <a:srgbClr val="000000"/>
                </a:solidFill>
              </a:rPr>
              <a:t>115BA</a:t>
            </a:r>
            <a:r>
              <a:rPr sz="3360" u="none" spc="90" dirty="0">
                <a:solidFill>
                  <a:srgbClr val="000000"/>
                </a:solidFill>
              </a:rPr>
              <a:t>  </a:t>
            </a:r>
            <a:r>
              <a:rPr sz="3360" u="none" dirty="0">
                <a:solidFill>
                  <a:srgbClr val="000000"/>
                </a:solidFill>
              </a:rPr>
              <a:t>/</a:t>
            </a:r>
            <a:r>
              <a:rPr sz="3360" u="none" spc="96" dirty="0">
                <a:solidFill>
                  <a:srgbClr val="000000"/>
                </a:solidFill>
              </a:rPr>
              <a:t>  </a:t>
            </a:r>
            <a:r>
              <a:rPr sz="3360" u="none" dirty="0">
                <a:solidFill>
                  <a:srgbClr val="000000"/>
                </a:solidFill>
              </a:rPr>
              <a:t>115BAA</a:t>
            </a:r>
            <a:r>
              <a:rPr sz="3360" u="none" spc="102" dirty="0">
                <a:solidFill>
                  <a:srgbClr val="000000"/>
                </a:solidFill>
              </a:rPr>
              <a:t>  </a:t>
            </a:r>
            <a:r>
              <a:rPr sz="3360" u="none" dirty="0">
                <a:solidFill>
                  <a:srgbClr val="000000"/>
                </a:solidFill>
              </a:rPr>
              <a:t>115BAB</a:t>
            </a:r>
            <a:r>
              <a:rPr sz="3360" u="none" spc="96" dirty="0">
                <a:solidFill>
                  <a:srgbClr val="000000"/>
                </a:solidFill>
              </a:rPr>
              <a:t>  </a:t>
            </a:r>
            <a:r>
              <a:rPr sz="3360" u="none" dirty="0">
                <a:solidFill>
                  <a:srgbClr val="000000"/>
                </a:solidFill>
              </a:rPr>
              <a:t>/</a:t>
            </a:r>
            <a:r>
              <a:rPr sz="3360" u="none" spc="102" dirty="0">
                <a:solidFill>
                  <a:srgbClr val="000000"/>
                </a:solidFill>
              </a:rPr>
              <a:t>  </a:t>
            </a:r>
            <a:r>
              <a:rPr sz="3360" u="none" dirty="0">
                <a:solidFill>
                  <a:srgbClr val="000000"/>
                </a:solidFill>
              </a:rPr>
              <a:t>115BAC</a:t>
            </a:r>
            <a:r>
              <a:rPr sz="3360" u="none" spc="96" dirty="0">
                <a:solidFill>
                  <a:srgbClr val="000000"/>
                </a:solidFill>
              </a:rPr>
              <a:t>  </a:t>
            </a:r>
            <a:r>
              <a:rPr sz="3360" u="none" spc="-60" dirty="0">
                <a:solidFill>
                  <a:srgbClr val="000000"/>
                </a:solidFill>
              </a:rPr>
              <a:t>/ </a:t>
            </a:r>
            <a:r>
              <a:rPr sz="3360" u="none" spc="-12" dirty="0">
                <a:solidFill>
                  <a:srgbClr val="000000"/>
                </a:solidFill>
              </a:rPr>
              <a:t>115BAD?</a:t>
            </a:r>
            <a:endParaRPr sz="3360"/>
          </a:p>
        </p:txBody>
      </p:sp>
      <p:sp>
        <p:nvSpPr>
          <p:cNvPr id="3" name="object 3"/>
          <p:cNvSpPr txBox="1"/>
          <p:nvPr/>
        </p:nvSpPr>
        <p:spPr>
          <a:xfrm>
            <a:off x="2290893" y="2060478"/>
            <a:ext cx="9885426" cy="4822602"/>
          </a:xfrm>
          <a:prstGeom prst="rect">
            <a:avLst/>
          </a:prstGeom>
        </p:spPr>
        <p:txBody>
          <a:bodyPr vert="horz" wrap="square" lIns="0" tIns="16002" rIns="0" bIns="0" rtlCol="0">
            <a:spAutoFit/>
          </a:bodyPr>
          <a:lstStyle/>
          <a:p>
            <a:pPr marL="21336" marR="6096" indent="3048" algn="just">
              <a:spcBef>
                <a:spcPts val="126"/>
              </a:spcBef>
            </a:pPr>
            <a:r>
              <a:rPr sz="2400" i="1" dirty="0">
                <a:latin typeface="Calibri"/>
                <a:cs typeface="Calibri"/>
              </a:rPr>
              <a:t>the</a:t>
            </a:r>
            <a:r>
              <a:rPr sz="2400" i="1" spc="132" dirty="0">
                <a:latin typeface="Calibri"/>
                <a:cs typeface="Calibri"/>
              </a:rPr>
              <a:t> </a:t>
            </a:r>
            <a:r>
              <a:rPr sz="2400" i="1" dirty="0">
                <a:latin typeface="Calibri"/>
                <a:cs typeface="Calibri"/>
              </a:rPr>
              <a:t>tax</a:t>
            </a:r>
            <a:r>
              <a:rPr sz="2400" i="1" spc="108" dirty="0">
                <a:latin typeface="Calibri"/>
                <a:cs typeface="Calibri"/>
              </a:rPr>
              <a:t> </a:t>
            </a:r>
            <a:r>
              <a:rPr sz="2400" i="1" dirty="0">
                <a:latin typeface="Calibri"/>
                <a:cs typeface="Calibri"/>
              </a:rPr>
              <a:t>auditor</a:t>
            </a:r>
            <a:r>
              <a:rPr sz="2400" i="1" spc="144" dirty="0">
                <a:latin typeface="Calibri"/>
                <a:cs typeface="Calibri"/>
              </a:rPr>
              <a:t> </a:t>
            </a:r>
            <a:r>
              <a:rPr sz="2400" i="1" dirty="0">
                <a:latin typeface="Calibri"/>
                <a:cs typeface="Calibri"/>
              </a:rPr>
              <a:t>should</a:t>
            </a:r>
            <a:r>
              <a:rPr sz="2400" i="1" spc="126" dirty="0">
                <a:latin typeface="Calibri"/>
                <a:cs typeface="Calibri"/>
              </a:rPr>
              <a:t> </a:t>
            </a:r>
            <a:r>
              <a:rPr sz="2400" i="1" dirty="0">
                <a:latin typeface="Calibri"/>
                <a:cs typeface="Calibri"/>
              </a:rPr>
              <a:t>verify</a:t>
            </a:r>
            <a:r>
              <a:rPr sz="2400" i="1" spc="144" dirty="0">
                <a:latin typeface="Calibri"/>
                <a:cs typeface="Calibri"/>
              </a:rPr>
              <a:t> </a:t>
            </a:r>
            <a:r>
              <a:rPr sz="2400" i="1" dirty="0">
                <a:latin typeface="Calibri"/>
                <a:cs typeface="Calibri"/>
              </a:rPr>
              <a:t>whether</a:t>
            </a:r>
            <a:r>
              <a:rPr sz="2400" i="1" spc="137" dirty="0">
                <a:latin typeface="Calibri"/>
                <a:cs typeface="Calibri"/>
              </a:rPr>
              <a:t> </a:t>
            </a:r>
            <a:r>
              <a:rPr sz="2400" i="1" dirty="0">
                <a:latin typeface="Calibri"/>
                <a:cs typeface="Calibri"/>
              </a:rPr>
              <a:t>the</a:t>
            </a:r>
            <a:r>
              <a:rPr sz="2400" i="1" spc="144" dirty="0">
                <a:latin typeface="Calibri"/>
                <a:cs typeface="Calibri"/>
              </a:rPr>
              <a:t> </a:t>
            </a:r>
            <a:r>
              <a:rPr sz="2400" i="1" dirty="0">
                <a:latin typeface="Calibri"/>
                <a:cs typeface="Calibri"/>
              </a:rPr>
              <a:t>relevant</a:t>
            </a:r>
            <a:r>
              <a:rPr sz="2400" i="1" spc="137" dirty="0">
                <a:latin typeface="Calibri"/>
                <a:cs typeface="Calibri"/>
              </a:rPr>
              <a:t> </a:t>
            </a:r>
            <a:r>
              <a:rPr sz="2400" i="1" dirty="0">
                <a:latin typeface="Calibri"/>
                <a:cs typeface="Calibri"/>
              </a:rPr>
              <a:t>form</a:t>
            </a:r>
            <a:r>
              <a:rPr sz="2400" i="1" spc="137" dirty="0">
                <a:latin typeface="Calibri"/>
                <a:cs typeface="Calibri"/>
              </a:rPr>
              <a:t> </a:t>
            </a:r>
            <a:r>
              <a:rPr sz="2400" i="1" dirty="0">
                <a:latin typeface="Calibri"/>
                <a:cs typeface="Calibri"/>
              </a:rPr>
              <a:t>being</a:t>
            </a:r>
            <a:r>
              <a:rPr sz="2400" i="1" spc="120" dirty="0">
                <a:latin typeface="Calibri"/>
                <a:cs typeface="Calibri"/>
              </a:rPr>
              <a:t> </a:t>
            </a:r>
            <a:r>
              <a:rPr sz="2400" i="1" spc="-12" dirty="0">
                <a:latin typeface="Calibri"/>
                <a:cs typeface="Calibri"/>
              </a:rPr>
              <a:t>10-</a:t>
            </a:r>
            <a:r>
              <a:rPr sz="2400" i="1" dirty="0">
                <a:latin typeface="Calibri"/>
                <a:cs typeface="Calibri"/>
              </a:rPr>
              <a:t>IB,</a:t>
            </a:r>
            <a:r>
              <a:rPr sz="2400" i="1" spc="132" dirty="0">
                <a:latin typeface="Calibri"/>
                <a:cs typeface="Calibri"/>
              </a:rPr>
              <a:t> </a:t>
            </a:r>
            <a:r>
              <a:rPr sz="2400" i="1" spc="-12" dirty="0">
                <a:latin typeface="Calibri"/>
                <a:cs typeface="Calibri"/>
              </a:rPr>
              <a:t>10-</a:t>
            </a:r>
            <a:r>
              <a:rPr sz="2400" i="1" dirty="0">
                <a:latin typeface="Calibri"/>
                <a:cs typeface="Calibri"/>
              </a:rPr>
              <a:t>IC,</a:t>
            </a:r>
            <a:r>
              <a:rPr sz="2400" i="1" spc="144" dirty="0">
                <a:latin typeface="Calibri"/>
                <a:cs typeface="Calibri"/>
              </a:rPr>
              <a:t> </a:t>
            </a:r>
            <a:r>
              <a:rPr sz="2400" i="1" spc="-30" dirty="0">
                <a:latin typeface="Calibri"/>
                <a:cs typeface="Calibri"/>
              </a:rPr>
              <a:t>10- </a:t>
            </a:r>
            <a:r>
              <a:rPr sz="2400" i="1" dirty="0">
                <a:latin typeface="Calibri"/>
                <a:cs typeface="Calibri"/>
              </a:rPr>
              <a:t>ID,</a:t>
            </a:r>
            <a:r>
              <a:rPr sz="2400" i="1" spc="12" dirty="0">
                <a:latin typeface="Calibri"/>
                <a:cs typeface="Calibri"/>
              </a:rPr>
              <a:t> </a:t>
            </a:r>
            <a:r>
              <a:rPr sz="2400" i="1" spc="-12" dirty="0">
                <a:latin typeface="Calibri"/>
                <a:cs typeface="Calibri"/>
              </a:rPr>
              <a:t>10-</a:t>
            </a:r>
            <a:r>
              <a:rPr sz="2400" i="1" dirty="0">
                <a:latin typeface="Calibri"/>
                <a:cs typeface="Calibri"/>
              </a:rPr>
              <a:t>IE</a:t>
            </a:r>
            <a:r>
              <a:rPr sz="2400" i="1" spc="12" dirty="0">
                <a:latin typeface="Calibri"/>
                <a:cs typeface="Calibri"/>
              </a:rPr>
              <a:t> </a:t>
            </a:r>
            <a:r>
              <a:rPr sz="2400" i="1" dirty="0">
                <a:latin typeface="Calibri"/>
                <a:cs typeface="Calibri"/>
              </a:rPr>
              <a:t>and</a:t>
            </a:r>
            <a:r>
              <a:rPr sz="2400" i="1" spc="6" dirty="0">
                <a:latin typeface="Calibri"/>
                <a:cs typeface="Calibri"/>
              </a:rPr>
              <a:t> </a:t>
            </a:r>
            <a:r>
              <a:rPr sz="2400" i="1" spc="-12" dirty="0">
                <a:latin typeface="Calibri"/>
                <a:cs typeface="Calibri"/>
              </a:rPr>
              <a:t>10-</a:t>
            </a:r>
            <a:r>
              <a:rPr sz="2400" i="1" dirty="0">
                <a:latin typeface="Calibri"/>
                <a:cs typeface="Calibri"/>
              </a:rPr>
              <a:t>IFfurnishedIF</a:t>
            </a:r>
            <a:r>
              <a:rPr sz="2400" i="1" spc="12" dirty="0">
                <a:latin typeface="Calibri"/>
                <a:cs typeface="Calibri"/>
              </a:rPr>
              <a:t> </a:t>
            </a:r>
            <a:r>
              <a:rPr sz="2400" i="1" dirty="0">
                <a:latin typeface="Calibri"/>
                <a:cs typeface="Calibri"/>
              </a:rPr>
              <a:t>furnished</a:t>
            </a:r>
            <a:r>
              <a:rPr sz="2400" i="1" spc="-6" dirty="0">
                <a:latin typeface="Calibri"/>
                <a:cs typeface="Calibri"/>
              </a:rPr>
              <a:t> </a:t>
            </a:r>
            <a:r>
              <a:rPr sz="2400" i="1" dirty="0">
                <a:latin typeface="Calibri"/>
                <a:cs typeface="Calibri"/>
              </a:rPr>
              <a:t>under section</a:t>
            </a:r>
            <a:r>
              <a:rPr sz="2400" i="1" spc="6" dirty="0">
                <a:latin typeface="Calibri"/>
                <a:cs typeface="Calibri"/>
              </a:rPr>
              <a:t> </a:t>
            </a:r>
            <a:r>
              <a:rPr sz="2400" i="1" dirty="0">
                <a:latin typeface="Calibri"/>
                <a:cs typeface="Calibri"/>
              </a:rPr>
              <a:t>115BA,</a:t>
            </a:r>
            <a:r>
              <a:rPr sz="2400" i="1" spc="6" dirty="0">
                <a:latin typeface="Calibri"/>
                <a:cs typeface="Calibri"/>
              </a:rPr>
              <a:t> </a:t>
            </a:r>
            <a:r>
              <a:rPr sz="2400" i="1" dirty="0">
                <a:latin typeface="Calibri"/>
                <a:cs typeface="Calibri"/>
              </a:rPr>
              <a:t>115BAA, </a:t>
            </a:r>
            <a:r>
              <a:rPr sz="2400" i="1" spc="-12" dirty="0">
                <a:latin typeface="Calibri"/>
                <a:cs typeface="Calibri"/>
              </a:rPr>
              <a:t>115BAB, </a:t>
            </a:r>
            <a:r>
              <a:rPr sz="2400" i="1" dirty="0">
                <a:latin typeface="Calibri"/>
                <a:cs typeface="Calibri"/>
              </a:rPr>
              <a:t>115BAC</a:t>
            </a:r>
            <a:r>
              <a:rPr sz="2400" i="1" spc="12" dirty="0">
                <a:latin typeface="Calibri"/>
                <a:cs typeface="Calibri"/>
              </a:rPr>
              <a:t> </a:t>
            </a:r>
            <a:r>
              <a:rPr sz="2400" i="1" dirty="0">
                <a:latin typeface="Calibri"/>
                <a:cs typeface="Calibri"/>
              </a:rPr>
              <a:t>and</a:t>
            </a:r>
            <a:r>
              <a:rPr sz="2400" i="1" spc="12" dirty="0">
                <a:latin typeface="Calibri"/>
                <a:cs typeface="Calibri"/>
              </a:rPr>
              <a:t> </a:t>
            </a:r>
            <a:r>
              <a:rPr sz="2400" i="1" dirty="0">
                <a:latin typeface="Calibri"/>
                <a:cs typeface="Calibri"/>
              </a:rPr>
              <a:t>115BAD</a:t>
            </a:r>
            <a:r>
              <a:rPr sz="2400" i="1" spc="24" dirty="0">
                <a:latin typeface="Calibri"/>
                <a:cs typeface="Calibri"/>
              </a:rPr>
              <a:t> </a:t>
            </a:r>
            <a:r>
              <a:rPr sz="2400" i="1" dirty="0">
                <a:latin typeface="Calibri"/>
                <a:cs typeface="Calibri"/>
              </a:rPr>
              <a:t>respectively</a:t>
            </a:r>
            <a:r>
              <a:rPr sz="2400" i="1" spc="30" dirty="0">
                <a:latin typeface="Calibri"/>
                <a:cs typeface="Calibri"/>
              </a:rPr>
              <a:t> </a:t>
            </a:r>
            <a:r>
              <a:rPr sz="2400" i="1" dirty="0">
                <a:latin typeface="Calibri"/>
                <a:cs typeface="Calibri"/>
              </a:rPr>
              <a:t>for</a:t>
            </a:r>
            <a:r>
              <a:rPr sz="2400" i="1" spc="6" dirty="0">
                <a:latin typeface="Calibri"/>
                <a:cs typeface="Calibri"/>
              </a:rPr>
              <a:t> </a:t>
            </a:r>
            <a:r>
              <a:rPr sz="2400" i="1" dirty="0">
                <a:latin typeface="Calibri"/>
                <a:cs typeface="Calibri"/>
              </a:rPr>
              <a:t>availing</a:t>
            </a:r>
            <a:r>
              <a:rPr sz="2400" i="1" spc="12" dirty="0">
                <a:latin typeface="Calibri"/>
                <a:cs typeface="Calibri"/>
              </a:rPr>
              <a:t> </a:t>
            </a:r>
            <a:r>
              <a:rPr sz="2400" i="1" dirty="0">
                <a:latin typeface="Calibri"/>
                <a:cs typeface="Calibri"/>
              </a:rPr>
              <a:t>new</a:t>
            </a:r>
            <a:r>
              <a:rPr sz="2400" i="1" spc="12" dirty="0">
                <a:latin typeface="Calibri"/>
                <a:cs typeface="Calibri"/>
              </a:rPr>
              <a:t> </a:t>
            </a:r>
            <a:r>
              <a:rPr sz="2400" i="1" dirty="0">
                <a:latin typeface="Calibri"/>
                <a:cs typeface="Calibri"/>
              </a:rPr>
              <a:t>tax</a:t>
            </a:r>
            <a:r>
              <a:rPr sz="2400" i="1" spc="12" dirty="0">
                <a:latin typeface="Calibri"/>
                <a:cs typeface="Calibri"/>
              </a:rPr>
              <a:t> </a:t>
            </a:r>
            <a:r>
              <a:rPr sz="2400" i="1" dirty="0">
                <a:latin typeface="Calibri"/>
                <a:cs typeface="Calibri"/>
              </a:rPr>
              <a:t>regime</a:t>
            </a:r>
            <a:r>
              <a:rPr sz="2400" i="1" spc="30" dirty="0">
                <a:latin typeface="Calibri"/>
                <a:cs typeface="Calibri"/>
              </a:rPr>
              <a:t> </a:t>
            </a:r>
            <a:r>
              <a:rPr sz="2400" i="1" dirty="0">
                <a:latin typeface="Calibri"/>
                <a:cs typeface="Calibri"/>
              </a:rPr>
              <a:t>is</a:t>
            </a:r>
            <a:r>
              <a:rPr sz="2400" i="1" spc="18" dirty="0">
                <a:latin typeface="Calibri"/>
                <a:cs typeface="Calibri"/>
              </a:rPr>
              <a:t> </a:t>
            </a:r>
            <a:r>
              <a:rPr sz="2400" i="1" dirty="0">
                <a:latin typeface="Calibri"/>
                <a:cs typeface="Calibri"/>
              </a:rPr>
              <a:t>already</a:t>
            </a:r>
            <a:r>
              <a:rPr sz="2400" i="1" spc="12" dirty="0">
                <a:latin typeface="Calibri"/>
                <a:cs typeface="Calibri"/>
              </a:rPr>
              <a:t> </a:t>
            </a:r>
            <a:r>
              <a:rPr sz="2400" i="1" dirty="0">
                <a:latin typeface="Calibri"/>
                <a:cs typeface="Calibri"/>
              </a:rPr>
              <a:t>filed</a:t>
            </a:r>
            <a:r>
              <a:rPr sz="2400" i="1" spc="18" dirty="0">
                <a:latin typeface="Calibri"/>
                <a:cs typeface="Calibri"/>
              </a:rPr>
              <a:t> </a:t>
            </a:r>
            <a:r>
              <a:rPr sz="2400" i="1" spc="-30" dirty="0">
                <a:latin typeface="Calibri"/>
                <a:cs typeface="Calibri"/>
              </a:rPr>
              <a:t>by </a:t>
            </a:r>
            <a:r>
              <a:rPr sz="2400" i="1" dirty="0">
                <a:latin typeface="Calibri"/>
                <a:cs typeface="Calibri"/>
              </a:rPr>
              <a:t>the</a:t>
            </a:r>
            <a:r>
              <a:rPr sz="2400" i="1" spc="-30" dirty="0">
                <a:latin typeface="Calibri"/>
                <a:cs typeface="Calibri"/>
              </a:rPr>
              <a:t> </a:t>
            </a:r>
            <a:r>
              <a:rPr sz="2400" i="1" spc="-12" dirty="0">
                <a:latin typeface="Calibri"/>
                <a:cs typeface="Calibri"/>
              </a:rPr>
              <a:t>assessee.</a:t>
            </a:r>
            <a:endParaRPr sz="2400">
              <a:latin typeface="Calibri"/>
              <a:cs typeface="Calibri"/>
            </a:endParaRPr>
          </a:p>
          <a:p>
            <a:pPr marL="18288" marR="9144" indent="3048" algn="just">
              <a:spcBef>
                <a:spcPts val="2880"/>
              </a:spcBef>
            </a:pPr>
            <a:r>
              <a:rPr sz="2400" i="1" dirty="0">
                <a:latin typeface="Calibri"/>
                <a:cs typeface="Calibri"/>
              </a:rPr>
              <a:t>the</a:t>
            </a:r>
            <a:r>
              <a:rPr sz="2400" i="1" spc="245" dirty="0">
                <a:latin typeface="Calibri"/>
                <a:cs typeface="Calibri"/>
              </a:rPr>
              <a:t> </a:t>
            </a:r>
            <a:r>
              <a:rPr sz="2400" i="1" dirty="0">
                <a:latin typeface="Calibri"/>
                <a:cs typeface="Calibri"/>
              </a:rPr>
              <a:t>assessee</a:t>
            </a:r>
            <a:r>
              <a:rPr sz="2400" i="1" spc="258" dirty="0">
                <a:latin typeface="Calibri"/>
                <a:cs typeface="Calibri"/>
              </a:rPr>
              <a:t> </a:t>
            </a:r>
            <a:r>
              <a:rPr sz="2400" i="1" dirty="0">
                <a:latin typeface="Calibri"/>
                <a:cs typeface="Calibri"/>
              </a:rPr>
              <a:t>has</a:t>
            </a:r>
            <a:r>
              <a:rPr sz="2400" i="1" spc="245" dirty="0">
                <a:latin typeface="Calibri"/>
                <a:cs typeface="Calibri"/>
              </a:rPr>
              <a:t> </a:t>
            </a:r>
            <a:r>
              <a:rPr sz="2400" i="1" dirty="0">
                <a:latin typeface="Calibri"/>
                <a:cs typeface="Calibri"/>
              </a:rPr>
              <a:t>not</a:t>
            </a:r>
            <a:r>
              <a:rPr sz="2400" i="1" spc="258" dirty="0">
                <a:latin typeface="Calibri"/>
                <a:cs typeface="Calibri"/>
              </a:rPr>
              <a:t> </a:t>
            </a:r>
            <a:r>
              <a:rPr sz="2400" i="1" dirty="0">
                <a:latin typeface="Calibri"/>
                <a:cs typeface="Calibri"/>
              </a:rPr>
              <a:t>filed</a:t>
            </a:r>
            <a:r>
              <a:rPr sz="2400" i="1" spc="258" dirty="0">
                <a:latin typeface="Calibri"/>
                <a:cs typeface="Calibri"/>
              </a:rPr>
              <a:t> </a:t>
            </a:r>
            <a:r>
              <a:rPr sz="2400" i="1" dirty="0">
                <a:latin typeface="Calibri"/>
                <a:cs typeface="Calibri"/>
              </a:rPr>
              <a:t>the</a:t>
            </a:r>
            <a:r>
              <a:rPr sz="2400" i="1" spc="258" dirty="0">
                <a:latin typeface="Calibri"/>
                <a:cs typeface="Calibri"/>
              </a:rPr>
              <a:t> </a:t>
            </a:r>
            <a:r>
              <a:rPr sz="2400" i="1" dirty="0">
                <a:latin typeface="Calibri"/>
                <a:cs typeface="Calibri"/>
              </a:rPr>
              <a:t>relevant</a:t>
            </a:r>
            <a:r>
              <a:rPr sz="2400" i="1" spc="258" dirty="0">
                <a:latin typeface="Calibri"/>
                <a:cs typeface="Calibri"/>
              </a:rPr>
              <a:t> </a:t>
            </a:r>
            <a:r>
              <a:rPr sz="2400" i="1" dirty="0">
                <a:latin typeface="Calibri"/>
                <a:cs typeface="Calibri"/>
              </a:rPr>
              <a:t>form,</a:t>
            </a:r>
            <a:r>
              <a:rPr sz="2400" i="1" spc="275" dirty="0">
                <a:latin typeface="Calibri"/>
                <a:cs typeface="Calibri"/>
              </a:rPr>
              <a:t> </a:t>
            </a:r>
            <a:r>
              <a:rPr sz="2400" i="1" dirty="0">
                <a:latin typeface="Calibri"/>
                <a:cs typeface="Calibri"/>
              </a:rPr>
              <a:t>written</a:t>
            </a:r>
            <a:r>
              <a:rPr sz="2400" i="1" spc="258" dirty="0">
                <a:latin typeface="Calibri"/>
                <a:cs typeface="Calibri"/>
              </a:rPr>
              <a:t> </a:t>
            </a:r>
            <a:r>
              <a:rPr sz="2400" i="1" dirty="0">
                <a:latin typeface="Calibri"/>
                <a:cs typeface="Calibri"/>
              </a:rPr>
              <a:t>representation</a:t>
            </a:r>
            <a:r>
              <a:rPr sz="2400" i="1" spc="258" dirty="0">
                <a:latin typeface="Calibri"/>
                <a:cs typeface="Calibri"/>
              </a:rPr>
              <a:t> </a:t>
            </a:r>
            <a:r>
              <a:rPr sz="2400" i="1" dirty="0">
                <a:latin typeface="Calibri"/>
                <a:cs typeface="Calibri"/>
              </a:rPr>
              <a:t>from</a:t>
            </a:r>
            <a:r>
              <a:rPr sz="2400" i="1" spc="270" dirty="0">
                <a:latin typeface="Calibri"/>
                <a:cs typeface="Calibri"/>
              </a:rPr>
              <a:t> </a:t>
            </a:r>
            <a:r>
              <a:rPr sz="2400" i="1" spc="-30" dirty="0">
                <a:latin typeface="Calibri"/>
                <a:cs typeface="Calibri"/>
              </a:rPr>
              <a:t>the </a:t>
            </a:r>
            <a:r>
              <a:rPr sz="2400" i="1" dirty="0">
                <a:latin typeface="Calibri"/>
                <a:cs typeface="Calibri"/>
              </a:rPr>
              <a:t>assessee</a:t>
            </a:r>
            <a:r>
              <a:rPr sz="2400" i="1" spc="390" dirty="0">
                <a:latin typeface="Calibri"/>
                <a:cs typeface="Calibri"/>
              </a:rPr>
              <a:t> </a:t>
            </a:r>
            <a:r>
              <a:rPr sz="2400" i="1" dirty="0">
                <a:latin typeface="Calibri"/>
                <a:cs typeface="Calibri"/>
              </a:rPr>
              <a:t>should</a:t>
            </a:r>
            <a:r>
              <a:rPr sz="2400" i="1" spc="396" dirty="0">
                <a:latin typeface="Calibri"/>
                <a:cs typeface="Calibri"/>
              </a:rPr>
              <a:t> </a:t>
            </a:r>
            <a:r>
              <a:rPr sz="2400" i="1" dirty="0">
                <a:latin typeface="Calibri"/>
                <a:cs typeface="Calibri"/>
              </a:rPr>
              <a:t>be</a:t>
            </a:r>
            <a:r>
              <a:rPr sz="2400" i="1" spc="390" dirty="0">
                <a:latin typeface="Calibri"/>
                <a:cs typeface="Calibri"/>
              </a:rPr>
              <a:t> </a:t>
            </a:r>
            <a:r>
              <a:rPr sz="2400" i="1" dirty="0">
                <a:latin typeface="Calibri"/>
                <a:cs typeface="Calibri"/>
              </a:rPr>
              <a:t>obtained</a:t>
            </a:r>
            <a:r>
              <a:rPr sz="2400" i="1" spc="396" dirty="0">
                <a:latin typeface="Calibri"/>
                <a:cs typeface="Calibri"/>
              </a:rPr>
              <a:t> </a:t>
            </a:r>
            <a:r>
              <a:rPr sz="2400" i="1" dirty="0">
                <a:latin typeface="Calibri"/>
                <a:cs typeface="Calibri"/>
              </a:rPr>
              <a:t>whether</a:t>
            </a:r>
            <a:r>
              <a:rPr sz="2400" i="1" spc="390" dirty="0">
                <a:latin typeface="Calibri"/>
                <a:cs typeface="Calibri"/>
              </a:rPr>
              <a:t> </a:t>
            </a:r>
            <a:r>
              <a:rPr sz="2400" i="1" dirty="0">
                <a:latin typeface="Calibri"/>
                <a:cs typeface="Calibri"/>
              </a:rPr>
              <a:t>he</a:t>
            </a:r>
            <a:r>
              <a:rPr sz="2400" i="1" spc="390" dirty="0">
                <a:latin typeface="Calibri"/>
                <a:cs typeface="Calibri"/>
              </a:rPr>
              <a:t> </a:t>
            </a:r>
            <a:r>
              <a:rPr sz="2400" i="1" dirty="0">
                <a:latin typeface="Calibri"/>
                <a:cs typeface="Calibri"/>
              </a:rPr>
              <a:t>will</a:t>
            </a:r>
            <a:r>
              <a:rPr sz="2400" i="1" spc="408" dirty="0">
                <a:latin typeface="Calibri"/>
                <a:cs typeface="Calibri"/>
              </a:rPr>
              <a:t> </a:t>
            </a:r>
            <a:r>
              <a:rPr sz="2400" i="1" dirty="0">
                <a:latin typeface="Calibri"/>
                <a:cs typeface="Calibri"/>
              </a:rPr>
              <a:t>be</a:t>
            </a:r>
            <a:r>
              <a:rPr sz="2400" i="1" spc="390" dirty="0">
                <a:latin typeface="Calibri"/>
                <a:cs typeface="Calibri"/>
              </a:rPr>
              <a:t> </a:t>
            </a:r>
            <a:r>
              <a:rPr sz="2400" i="1" dirty="0">
                <a:latin typeface="Calibri"/>
                <a:cs typeface="Calibri"/>
              </a:rPr>
              <a:t>availing</a:t>
            </a:r>
            <a:r>
              <a:rPr sz="2400" i="1" spc="414" dirty="0">
                <a:latin typeface="Calibri"/>
                <a:cs typeface="Calibri"/>
              </a:rPr>
              <a:t> </a:t>
            </a:r>
            <a:r>
              <a:rPr sz="2400" i="1" dirty="0">
                <a:latin typeface="Calibri"/>
                <a:cs typeface="Calibri"/>
              </a:rPr>
              <a:t>the</a:t>
            </a:r>
            <a:r>
              <a:rPr sz="2400" i="1" spc="396" dirty="0">
                <a:latin typeface="Calibri"/>
                <a:cs typeface="Calibri"/>
              </a:rPr>
              <a:t> </a:t>
            </a:r>
            <a:r>
              <a:rPr sz="2400" i="1" dirty="0">
                <a:latin typeface="Calibri"/>
                <a:cs typeface="Calibri"/>
              </a:rPr>
              <a:t>new</a:t>
            </a:r>
            <a:r>
              <a:rPr sz="2400" i="1" spc="384" dirty="0">
                <a:latin typeface="Calibri"/>
                <a:cs typeface="Calibri"/>
              </a:rPr>
              <a:t> </a:t>
            </a:r>
            <a:r>
              <a:rPr sz="2400" i="1" dirty="0">
                <a:latin typeface="Calibri"/>
                <a:cs typeface="Calibri"/>
              </a:rPr>
              <a:t>regime</a:t>
            </a:r>
            <a:r>
              <a:rPr sz="2400" i="1" spc="414" dirty="0">
                <a:latin typeface="Calibri"/>
                <a:cs typeface="Calibri"/>
              </a:rPr>
              <a:t> </a:t>
            </a:r>
            <a:r>
              <a:rPr sz="2400" i="1" spc="-30" dirty="0">
                <a:latin typeface="Calibri"/>
                <a:cs typeface="Calibri"/>
              </a:rPr>
              <a:t>or </a:t>
            </a:r>
            <a:r>
              <a:rPr sz="2400" i="1" dirty="0">
                <a:latin typeface="Calibri"/>
                <a:cs typeface="Calibri"/>
              </a:rPr>
              <a:t>otherwise</a:t>
            </a:r>
            <a:r>
              <a:rPr sz="2400" i="1" spc="66" dirty="0">
                <a:latin typeface="Calibri"/>
                <a:cs typeface="Calibri"/>
              </a:rPr>
              <a:t> </a:t>
            </a:r>
            <a:r>
              <a:rPr sz="2400" i="1" dirty="0">
                <a:latin typeface="Calibri"/>
                <a:cs typeface="Calibri"/>
              </a:rPr>
              <a:t>and</a:t>
            </a:r>
            <a:r>
              <a:rPr sz="2400" i="1" spc="48" dirty="0">
                <a:latin typeface="Calibri"/>
                <a:cs typeface="Calibri"/>
              </a:rPr>
              <a:t> </a:t>
            </a:r>
            <a:r>
              <a:rPr sz="2400" i="1" dirty="0">
                <a:latin typeface="Calibri"/>
                <a:cs typeface="Calibri"/>
              </a:rPr>
              <a:t>based</a:t>
            </a:r>
            <a:r>
              <a:rPr sz="2400" i="1" spc="54" dirty="0">
                <a:latin typeface="Calibri"/>
                <a:cs typeface="Calibri"/>
              </a:rPr>
              <a:t> </a:t>
            </a:r>
            <a:r>
              <a:rPr sz="2400" i="1" dirty="0">
                <a:latin typeface="Calibri"/>
                <a:cs typeface="Calibri"/>
              </a:rPr>
              <a:t>on</a:t>
            </a:r>
            <a:r>
              <a:rPr sz="2400" i="1" spc="48" dirty="0">
                <a:latin typeface="Calibri"/>
                <a:cs typeface="Calibri"/>
              </a:rPr>
              <a:t> </a:t>
            </a:r>
            <a:r>
              <a:rPr sz="2400" i="1" dirty="0">
                <a:latin typeface="Calibri"/>
                <a:cs typeface="Calibri"/>
              </a:rPr>
              <a:t>written</a:t>
            </a:r>
            <a:r>
              <a:rPr sz="2400" i="1" spc="54" dirty="0">
                <a:latin typeface="Calibri"/>
                <a:cs typeface="Calibri"/>
              </a:rPr>
              <a:t> </a:t>
            </a:r>
            <a:r>
              <a:rPr sz="2400" i="1" dirty="0">
                <a:latin typeface="Calibri"/>
                <a:cs typeface="Calibri"/>
              </a:rPr>
              <a:t>representation,</a:t>
            </a:r>
            <a:r>
              <a:rPr sz="2400" i="1" spc="66" dirty="0">
                <a:latin typeface="Calibri"/>
                <a:cs typeface="Calibri"/>
              </a:rPr>
              <a:t> </a:t>
            </a:r>
            <a:r>
              <a:rPr sz="2400" i="1" dirty="0">
                <a:latin typeface="Calibri"/>
                <a:cs typeface="Calibri"/>
              </a:rPr>
              <a:t>the</a:t>
            </a:r>
            <a:r>
              <a:rPr sz="2400" i="1" spc="66" dirty="0">
                <a:latin typeface="Calibri"/>
                <a:cs typeface="Calibri"/>
              </a:rPr>
              <a:t> </a:t>
            </a:r>
            <a:r>
              <a:rPr sz="2400" i="1" dirty="0">
                <a:latin typeface="Calibri"/>
                <a:cs typeface="Calibri"/>
              </a:rPr>
              <a:t>reporting</a:t>
            </a:r>
            <a:r>
              <a:rPr sz="2400" i="1" spc="54" dirty="0">
                <a:latin typeface="Calibri"/>
                <a:cs typeface="Calibri"/>
              </a:rPr>
              <a:t> </a:t>
            </a:r>
            <a:r>
              <a:rPr sz="2400" i="1" dirty="0">
                <a:latin typeface="Calibri"/>
                <a:cs typeface="Calibri"/>
              </a:rPr>
              <a:t>under</a:t>
            </a:r>
            <a:r>
              <a:rPr sz="2400" i="1" spc="54" dirty="0">
                <a:latin typeface="Calibri"/>
                <a:cs typeface="Calibri"/>
              </a:rPr>
              <a:t> </a:t>
            </a:r>
            <a:r>
              <a:rPr sz="2400" i="1" dirty="0">
                <a:latin typeface="Calibri"/>
                <a:cs typeface="Calibri"/>
              </a:rPr>
              <a:t>this</a:t>
            </a:r>
            <a:r>
              <a:rPr sz="2400" i="1" spc="66" dirty="0">
                <a:latin typeface="Calibri"/>
                <a:cs typeface="Calibri"/>
              </a:rPr>
              <a:t> </a:t>
            </a:r>
            <a:r>
              <a:rPr sz="2400" i="1" spc="-12" dirty="0">
                <a:latin typeface="Calibri"/>
                <a:cs typeface="Calibri"/>
              </a:rPr>
              <a:t>clause </a:t>
            </a:r>
            <a:r>
              <a:rPr sz="2400" i="1" dirty="0">
                <a:latin typeface="Calibri"/>
                <a:cs typeface="Calibri"/>
              </a:rPr>
              <a:t>should</a:t>
            </a:r>
            <a:r>
              <a:rPr sz="2400" i="1" spc="-48" dirty="0">
                <a:latin typeface="Calibri"/>
                <a:cs typeface="Calibri"/>
              </a:rPr>
              <a:t> </a:t>
            </a:r>
            <a:r>
              <a:rPr sz="2400" i="1" dirty="0">
                <a:latin typeface="Calibri"/>
                <a:cs typeface="Calibri"/>
              </a:rPr>
              <a:t>be</a:t>
            </a:r>
            <a:r>
              <a:rPr sz="2400" i="1" spc="-24" dirty="0">
                <a:latin typeface="Calibri"/>
                <a:cs typeface="Calibri"/>
              </a:rPr>
              <a:t> </a:t>
            </a:r>
            <a:r>
              <a:rPr sz="2400" i="1" spc="-12" dirty="0">
                <a:latin typeface="Calibri"/>
                <a:cs typeface="Calibri"/>
              </a:rPr>
              <a:t>made.</a:t>
            </a:r>
            <a:endParaRPr sz="2400">
              <a:latin typeface="Calibri"/>
              <a:cs typeface="Calibri"/>
            </a:endParaRPr>
          </a:p>
          <a:p>
            <a:pPr marL="15240" marR="14478" indent="3048" algn="just">
              <a:spcBef>
                <a:spcPts val="2880"/>
              </a:spcBef>
            </a:pPr>
            <a:r>
              <a:rPr sz="2400" i="1" dirty="0">
                <a:latin typeface="Calibri"/>
                <a:cs typeface="Calibri"/>
              </a:rPr>
              <a:t>Where</a:t>
            </a:r>
            <a:r>
              <a:rPr sz="2400" i="1" spc="222" dirty="0">
                <a:latin typeface="Calibri"/>
                <a:cs typeface="Calibri"/>
              </a:rPr>
              <a:t> </a:t>
            </a:r>
            <a:r>
              <a:rPr sz="2400" i="1" dirty="0">
                <a:latin typeface="Calibri"/>
                <a:cs typeface="Calibri"/>
              </a:rPr>
              <a:t>reporting</a:t>
            </a:r>
            <a:r>
              <a:rPr sz="2400" i="1" spc="228" dirty="0">
                <a:latin typeface="Calibri"/>
                <a:cs typeface="Calibri"/>
              </a:rPr>
              <a:t> </a:t>
            </a:r>
            <a:r>
              <a:rPr sz="2400" i="1" dirty="0">
                <a:latin typeface="Calibri"/>
                <a:cs typeface="Calibri"/>
              </a:rPr>
              <a:t>is</a:t>
            </a:r>
            <a:r>
              <a:rPr sz="2400" i="1" spc="228" dirty="0">
                <a:latin typeface="Calibri"/>
                <a:cs typeface="Calibri"/>
              </a:rPr>
              <a:t> </a:t>
            </a:r>
            <a:r>
              <a:rPr sz="2400" i="1" dirty="0">
                <a:latin typeface="Calibri"/>
                <a:cs typeface="Calibri"/>
              </a:rPr>
              <a:t>made</a:t>
            </a:r>
            <a:r>
              <a:rPr sz="2400" i="1" spc="222" dirty="0">
                <a:latin typeface="Calibri"/>
                <a:cs typeface="Calibri"/>
              </a:rPr>
              <a:t> </a:t>
            </a:r>
            <a:r>
              <a:rPr sz="2400" i="1" dirty="0">
                <a:latin typeface="Calibri"/>
                <a:cs typeface="Calibri"/>
              </a:rPr>
              <a:t>solely</a:t>
            </a:r>
            <a:r>
              <a:rPr sz="2400" i="1" spc="234" dirty="0">
                <a:latin typeface="Calibri"/>
                <a:cs typeface="Calibri"/>
              </a:rPr>
              <a:t> </a:t>
            </a:r>
            <a:r>
              <a:rPr sz="2400" i="1" dirty="0">
                <a:latin typeface="Calibri"/>
                <a:cs typeface="Calibri"/>
              </a:rPr>
              <a:t>on</a:t>
            </a:r>
            <a:r>
              <a:rPr sz="2400" i="1" spc="228" dirty="0">
                <a:latin typeface="Calibri"/>
                <a:cs typeface="Calibri"/>
              </a:rPr>
              <a:t> </a:t>
            </a:r>
            <a:r>
              <a:rPr sz="2400" i="1" dirty="0">
                <a:latin typeface="Calibri"/>
                <a:cs typeface="Calibri"/>
              </a:rPr>
              <a:t>the</a:t>
            </a:r>
            <a:r>
              <a:rPr sz="2400" i="1" spc="216" dirty="0">
                <a:latin typeface="Calibri"/>
                <a:cs typeface="Calibri"/>
              </a:rPr>
              <a:t> </a:t>
            </a:r>
            <a:r>
              <a:rPr sz="2400" i="1" dirty="0">
                <a:latin typeface="Calibri"/>
                <a:cs typeface="Calibri"/>
              </a:rPr>
              <a:t>basis</a:t>
            </a:r>
            <a:r>
              <a:rPr sz="2400" i="1" spc="234" dirty="0">
                <a:latin typeface="Calibri"/>
                <a:cs typeface="Calibri"/>
              </a:rPr>
              <a:t> </a:t>
            </a:r>
            <a:r>
              <a:rPr sz="2400" i="1" dirty="0">
                <a:latin typeface="Calibri"/>
                <a:cs typeface="Calibri"/>
              </a:rPr>
              <a:t>of</a:t>
            </a:r>
            <a:r>
              <a:rPr sz="2400" i="1" spc="210" dirty="0">
                <a:latin typeface="Calibri"/>
                <a:cs typeface="Calibri"/>
              </a:rPr>
              <a:t> </a:t>
            </a:r>
            <a:r>
              <a:rPr sz="2400" i="1" dirty="0">
                <a:latin typeface="Calibri"/>
                <a:cs typeface="Calibri"/>
              </a:rPr>
              <a:t>assessee’s</a:t>
            </a:r>
            <a:r>
              <a:rPr sz="2400" i="1" spc="240" dirty="0">
                <a:latin typeface="Calibri"/>
                <a:cs typeface="Calibri"/>
              </a:rPr>
              <a:t> </a:t>
            </a:r>
            <a:r>
              <a:rPr sz="2400" i="1" dirty="0">
                <a:latin typeface="Calibri"/>
                <a:cs typeface="Calibri"/>
              </a:rPr>
              <a:t>representation,</a:t>
            </a:r>
            <a:r>
              <a:rPr sz="2400" i="1" spc="240" dirty="0">
                <a:latin typeface="Calibri"/>
                <a:cs typeface="Calibri"/>
              </a:rPr>
              <a:t> </a:t>
            </a:r>
            <a:r>
              <a:rPr sz="2400" i="1" spc="-30" dirty="0">
                <a:latin typeface="Calibri"/>
                <a:cs typeface="Calibri"/>
              </a:rPr>
              <a:t>the </a:t>
            </a:r>
            <a:r>
              <a:rPr sz="2400" i="1" dirty="0">
                <a:latin typeface="Calibri"/>
                <a:cs typeface="Calibri"/>
              </a:rPr>
              <a:t>fact</a:t>
            </a:r>
            <a:r>
              <a:rPr sz="2400" i="1" spc="234" dirty="0">
                <a:latin typeface="Calibri"/>
                <a:cs typeface="Calibri"/>
              </a:rPr>
              <a:t> </a:t>
            </a:r>
            <a:r>
              <a:rPr sz="2400" i="1" dirty="0">
                <a:latin typeface="Calibri"/>
                <a:cs typeface="Calibri"/>
              </a:rPr>
              <a:t>should</a:t>
            </a:r>
            <a:r>
              <a:rPr sz="2400" i="1" spc="222" dirty="0">
                <a:latin typeface="Calibri"/>
                <a:cs typeface="Calibri"/>
              </a:rPr>
              <a:t> </a:t>
            </a:r>
            <a:r>
              <a:rPr sz="2400" i="1" dirty="0">
                <a:latin typeface="Calibri"/>
                <a:cs typeface="Calibri"/>
              </a:rPr>
              <a:t>be</a:t>
            </a:r>
            <a:r>
              <a:rPr sz="2400" i="1" spc="222" dirty="0">
                <a:latin typeface="Calibri"/>
                <a:cs typeface="Calibri"/>
              </a:rPr>
              <a:t> </a:t>
            </a:r>
            <a:r>
              <a:rPr sz="2400" i="1" dirty="0">
                <a:latin typeface="Calibri"/>
                <a:cs typeface="Calibri"/>
              </a:rPr>
              <a:t>stated</a:t>
            </a:r>
            <a:r>
              <a:rPr sz="2400" i="1" spc="234" dirty="0">
                <a:latin typeface="Calibri"/>
                <a:cs typeface="Calibri"/>
              </a:rPr>
              <a:t> </a:t>
            </a:r>
            <a:r>
              <a:rPr sz="2400" i="1" dirty="0">
                <a:latin typeface="Calibri"/>
                <a:cs typeface="Calibri"/>
              </a:rPr>
              <a:t>in</a:t>
            </a:r>
            <a:r>
              <a:rPr sz="2400" i="1" spc="222" dirty="0">
                <a:latin typeface="Calibri"/>
                <a:cs typeface="Calibri"/>
              </a:rPr>
              <a:t> </a:t>
            </a:r>
            <a:r>
              <a:rPr sz="2400" i="1" dirty="0">
                <a:latin typeface="Calibri"/>
                <a:cs typeface="Calibri"/>
              </a:rPr>
              <a:t>paragraph</a:t>
            </a:r>
            <a:r>
              <a:rPr sz="2400" i="1" spc="234" dirty="0">
                <a:latin typeface="Calibri"/>
                <a:cs typeface="Calibri"/>
              </a:rPr>
              <a:t> </a:t>
            </a:r>
            <a:r>
              <a:rPr sz="2400" i="1" dirty="0">
                <a:latin typeface="Calibri"/>
                <a:cs typeface="Calibri"/>
              </a:rPr>
              <a:t>(3)</a:t>
            </a:r>
            <a:r>
              <a:rPr sz="2400" i="1" spc="222" dirty="0">
                <a:latin typeface="Calibri"/>
                <a:cs typeface="Calibri"/>
              </a:rPr>
              <a:t> </a:t>
            </a:r>
            <a:r>
              <a:rPr sz="2400" i="1" dirty="0">
                <a:latin typeface="Calibri"/>
                <a:cs typeface="Calibri"/>
              </a:rPr>
              <a:t>of</a:t>
            </a:r>
            <a:r>
              <a:rPr sz="2400" i="1" spc="204" dirty="0">
                <a:latin typeface="Calibri"/>
                <a:cs typeface="Calibri"/>
              </a:rPr>
              <a:t> </a:t>
            </a:r>
            <a:r>
              <a:rPr sz="2400" i="1" dirty="0">
                <a:latin typeface="Calibri"/>
                <a:cs typeface="Calibri"/>
              </a:rPr>
              <a:t>Form</a:t>
            </a:r>
            <a:r>
              <a:rPr sz="2400" i="1" spc="228" dirty="0">
                <a:latin typeface="Calibri"/>
                <a:cs typeface="Calibri"/>
              </a:rPr>
              <a:t> </a:t>
            </a:r>
            <a:r>
              <a:rPr sz="2400" i="1" dirty="0">
                <a:latin typeface="Calibri"/>
                <a:cs typeface="Calibri"/>
              </a:rPr>
              <a:t>3CA</a:t>
            </a:r>
            <a:r>
              <a:rPr sz="2400" i="1" spc="228" dirty="0">
                <a:latin typeface="Calibri"/>
                <a:cs typeface="Calibri"/>
              </a:rPr>
              <a:t> </a:t>
            </a:r>
            <a:r>
              <a:rPr sz="2400" i="1" dirty="0">
                <a:latin typeface="Calibri"/>
                <a:cs typeface="Calibri"/>
              </a:rPr>
              <a:t>or</a:t>
            </a:r>
            <a:r>
              <a:rPr sz="2400" i="1" spc="210" dirty="0">
                <a:latin typeface="Calibri"/>
                <a:cs typeface="Calibri"/>
              </a:rPr>
              <a:t> </a:t>
            </a:r>
            <a:r>
              <a:rPr sz="2400" i="1" dirty="0">
                <a:latin typeface="Calibri"/>
                <a:cs typeface="Calibri"/>
              </a:rPr>
              <a:t>paragraph</a:t>
            </a:r>
            <a:r>
              <a:rPr sz="2400" i="1" spc="216" dirty="0">
                <a:latin typeface="Calibri"/>
                <a:cs typeface="Calibri"/>
              </a:rPr>
              <a:t> </a:t>
            </a:r>
            <a:r>
              <a:rPr sz="2400" i="1" dirty="0">
                <a:latin typeface="Calibri"/>
                <a:cs typeface="Calibri"/>
              </a:rPr>
              <a:t>(5)</a:t>
            </a:r>
            <a:r>
              <a:rPr sz="2400" i="1" spc="216" dirty="0">
                <a:latin typeface="Calibri"/>
                <a:cs typeface="Calibri"/>
              </a:rPr>
              <a:t> </a:t>
            </a:r>
            <a:r>
              <a:rPr sz="2400" i="1" dirty="0">
                <a:latin typeface="Calibri"/>
                <a:cs typeface="Calibri"/>
              </a:rPr>
              <a:t>of</a:t>
            </a:r>
            <a:r>
              <a:rPr sz="2400" i="1" spc="228" dirty="0">
                <a:latin typeface="Calibri"/>
                <a:cs typeface="Calibri"/>
              </a:rPr>
              <a:t> </a:t>
            </a:r>
            <a:r>
              <a:rPr sz="2400" i="1" spc="-24" dirty="0">
                <a:latin typeface="Calibri"/>
                <a:cs typeface="Calibri"/>
              </a:rPr>
              <a:t>Form 3CB.</a:t>
            </a:r>
            <a:endParaRPr sz="2400">
              <a:latin typeface="Calibri"/>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79346" y="329565"/>
            <a:ext cx="6013966" cy="394216"/>
          </a:xfrm>
          <a:prstGeom prst="rect">
            <a:avLst/>
          </a:prstGeom>
          <a:noFill/>
          <a:ln/>
        </p:spPr>
        <p:txBody>
          <a:bodyPr wrap="none" lIns="0" tIns="0" rIns="0" bIns="0" rtlCol="0" anchor="t"/>
          <a:lstStyle/>
          <a:p>
            <a:pPr marL="0" indent="0" algn="l">
              <a:lnSpc>
                <a:spcPts val="3100"/>
              </a:lnSpc>
              <a:buNone/>
            </a:pPr>
            <a:r>
              <a:rPr lang="en-US" sz="2450" b="1" dirty="0">
                <a:solidFill>
                  <a:srgbClr val="2E3C4E"/>
                </a:solidFill>
                <a:latin typeface="Barlow Bold" pitchFamily="34" charset="0"/>
                <a:ea typeface="Barlow Bold" pitchFamily="34" charset="-122"/>
                <a:cs typeface="Barlow Bold" pitchFamily="34" charset="-120"/>
              </a:rPr>
              <a:t>Special Tax Regimes Under Income-tax Act</a:t>
            </a:r>
            <a:endParaRPr lang="en-US" sz="2450" dirty="0"/>
          </a:p>
        </p:txBody>
      </p:sp>
      <p:pic>
        <p:nvPicPr>
          <p:cNvPr id="3" name="Image 0" descr="preencoded.png"/>
          <p:cNvPicPr>
            <a:picLocks noChangeAspect="1"/>
          </p:cNvPicPr>
          <p:nvPr/>
        </p:nvPicPr>
        <p:blipFill>
          <a:blip r:embed="rId3"/>
          <a:stretch>
            <a:fillRect/>
          </a:stretch>
        </p:blipFill>
        <p:spPr>
          <a:xfrm>
            <a:off x="239673" y="526673"/>
            <a:ext cx="13625617" cy="7371801"/>
          </a:xfrm>
          <a:prstGeom prst="rect">
            <a:avLst/>
          </a:prstGeom>
        </p:spPr>
      </p:pic>
      <p:sp>
        <p:nvSpPr>
          <p:cNvPr id="4" name="Text 1"/>
          <p:cNvSpPr/>
          <p:nvPr/>
        </p:nvSpPr>
        <p:spPr>
          <a:xfrm>
            <a:off x="479346" y="8754308"/>
            <a:ext cx="13671709" cy="383619"/>
          </a:xfrm>
          <a:prstGeom prst="rect">
            <a:avLst/>
          </a:prstGeom>
          <a:noFill/>
          <a:ln/>
        </p:spPr>
        <p:txBody>
          <a:bodyPr wrap="square" lIns="0" tIns="0" rIns="0" bIns="0" rtlCol="0" anchor="t"/>
          <a:lstStyle/>
          <a:p>
            <a:pPr marL="0" indent="0" algn="l">
              <a:lnSpc>
                <a:spcPts val="1500"/>
              </a:lnSpc>
              <a:buNone/>
            </a:pPr>
            <a:r>
              <a:rPr lang="en-US" sz="900" dirty="0">
                <a:solidFill>
                  <a:srgbClr val="384653"/>
                </a:solidFill>
                <a:latin typeface="Montserrat" pitchFamily="34" charset="0"/>
                <a:ea typeface="Montserrat" pitchFamily="34" charset="-122"/>
                <a:cs typeface="Montserrat" pitchFamily="34" charset="-120"/>
              </a:rPr>
              <a:t>For reporting under clause 8a, the tax auditor should verify whether the relevant form (10-IB, 10-IC, 10-ID, 10-IF, 10-IFA, or 10-IEA) has been filed by the assessee. If not filed, a written representation should be obtained from the assessee regarding their intention to avail the new regime, and reporting should be based on this representation.</a:t>
            </a:r>
            <a:endParaRPr lang="en-US" sz="900" dirty="0"/>
          </a:p>
        </p:txBody>
      </p:sp>
      <p:sp>
        <p:nvSpPr>
          <p:cNvPr id="5" name="Text 2"/>
          <p:cNvSpPr/>
          <p:nvPr/>
        </p:nvSpPr>
        <p:spPr>
          <a:xfrm>
            <a:off x="479346" y="9272707"/>
            <a:ext cx="13671709" cy="383619"/>
          </a:xfrm>
          <a:prstGeom prst="rect">
            <a:avLst/>
          </a:prstGeom>
          <a:noFill/>
          <a:ln/>
        </p:spPr>
        <p:txBody>
          <a:bodyPr wrap="square" lIns="0" tIns="0" rIns="0" bIns="0" rtlCol="0" anchor="t"/>
          <a:lstStyle/>
          <a:p>
            <a:pPr marL="0" indent="0" algn="l">
              <a:lnSpc>
                <a:spcPts val="1500"/>
              </a:lnSpc>
              <a:buNone/>
            </a:pPr>
            <a:r>
              <a:rPr lang="en-US" sz="900" dirty="0">
                <a:solidFill>
                  <a:srgbClr val="384653"/>
                </a:solidFill>
                <a:latin typeface="Montserrat" pitchFamily="34" charset="0"/>
                <a:ea typeface="Montserrat" pitchFamily="34" charset="-122"/>
                <a:cs typeface="Montserrat" pitchFamily="34" charset="-120"/>
              </a:rPr>
              <a:t>Each special tax regime has specific conditions regarding deductions that cannot be claimed, treatment of losses and depreciation, and other requirements. The tax auditor should thoroughly review the relevant provisions in the Income-tax Act, 1961 and Income-tax Rules, 1962 along with circulars/notifications to determine compliance.</a:t>
            </a:r>
            <a:endParaRPr lang="en-US" sz="9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58309" y="1069896"/>
            <a:ext cx="8719899" cy="623530"/>
          </a:xfrm>
          <a:prstGeom prst="rect">
            <a:avLst/>
          </a:prstGeom>
          <a:noFill/>
          <a:ln/>
        </p:spPr>
        <p:txBody>
          <a:bodyPr wrap="non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Form No. 3CD: Additional Requirements</a:t>
            </a:r>
            <a:endParaRPr lang="en-US" sz="3900" dirty="0"/>
          </a:p>
        </p:txBody>
      </p:sp>
      <p:sp>
        <p:nvSpPr>
          <p:cNvPr id="3" name="Text 1"/>
          <p:cNvSpPr/>
          <p:nvPr/>
        </p:nvSpPr>
        <p:spPr>
          <a:xfrm>
            <a:off x="758309" y="2167295"/>
            <a:ext cx="3108008" cy="311706"/>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For Firms or AOPs (Clause 9)</a:t>
            </a:r>
            <a:endParaRPr lang="en-US" sz="1950" dirty="0"/>
          </a:p>
        </p:txBody>
      </p:sp>
      <p:sp>
        <p:nvSpPr>
          <p:cNvPr id="4" name="Text 2"/>
          <p:cNvSpPr/>
          <p:nvPr/>
        </p:nvSpPr>
        <p:spPr>
          <a:xfrm>
            <a:off x="758309" y="2668548"/>
            <a:ext cx="6325672" cy="303252"/>
          </a:xfrm>
          <a:prstGeom prst="rect">
            <a:avLst/>
          </a:prstGeom>
          <a:noFill/>
          <a:ln/>
        </p:spPr>
        <p:txBody>
          <a:bodyPr wrap="non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The tax auditor must report:</a:t>
            </a:r>
            <a:endParaRPr lang="en-US" sz="1450" dirty="0"/>
          </a:p>
        </p:txBody>
      </p:sp>
      <p:sp>
        <p:nvSpPr>
          <p:cNvPr id="5" name="Text 3"/>
          <p:cNvSpPr/>
          <p:nvPr/>
        </p:nvSpPr>
        <p:spPr>
          <a:xfrm>
            <a:off x="758309" y="3142417"/>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Names of partners/members and their profit sharing ratios</a:t>
            </a:r>
            <a:endParaRPr lang="en-US" sz="1450" dirty="0"/>
          </a:p>
        </p:txBody>
      </p:sp>
      <p:sp>
        <p:nvSpPr>
          <p:cNvPr id="6" name="Text 4"/>
          <p:cNvSpPr/>
          <p:nvPr/>
        </p:nvSpPr>
        <p:spPr>
          <a:xfrm>
            <a:off x="758309" y="3511987"/>
            <a:ext cx="6325672"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Any changes in partners/members or profit sharing ratios since the last date of the preceding year</a:t>
            </a:r>
            <a:endParaRPr lang="en-US" sz="1450" dirty="0"/>
          </a:p>
        </p:txBody>
      </p:sp>
      <p:sp>
        <p:nvSpPr>
          <p:cNvPr id="7" name="Text 5"/>
          <p:cNvSpPr/>
          <p:nvPr/>
        </p:nvSpPr>
        <p:spPr>
          <a:xfrm>
            <a:off x="758309" y="4289108"/>
            <a:ext cx="6325672" cy="1213009"/>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Verification should be done from partnership instruments, agreements, documents, and filings with authorities. In case of indeterminate or unknown shares of members in AOPs/BOIs, this fact should be stated.</a:t>
            </a:r>
            <a:endParaRPr lang="en-US" sz="1450" dirty="0"/>
          </a:p>
        </p:txBody>
      </p:sp>
      <p:sp>
        <p:nvSpPr>
          <p:cNvPr id="8" name="Text 6"/>
          <p:cNvSpPr/>
          <p:nvPr/>
        </p:nvSpPr>
        <p:spPr>
          <a:xfrm>
            <a:off x="7554039" y="2167295"/>
            <a:ext cx="3325892" cy="311706"/>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Nature of Business (Clause 10)</a:t>
            </a:r>
            <a:endParaRPr lang="en-US" sz="1950" dirty="0"/>
          </a:p>
        </p:txBody>
      </p:sp>
      <p:sp>
        <p:nvSpPr>
          <p:cNvPr id="9" name="Text 7"/>
          <p:cNvSpPr/>
          <p:nvPr/>
        </p:nvSpPr>
        <p:spPr>
          <a:xfrm>
            <a:off x="7554039" y="2668548"/>
            <a:ext cx="6325672" cy="303252"/>
          </a:xfrm>
          <a:prstGeom prst="rect">
            <a:avLst/>
          </a:prstGeom>
          <a:noFill/>
          <a:ln/>
        </p:spPr>
        <p:txBody>
          <a:bodyPr wrap="non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The tax auditor must report:</a:t>
            </a:r>
            <a:endParaRPr lang="en-US" sz="1450" dirty="0"/>
          </a:p>
        </p:txBody>
      </p:sp>
      <p:sp>
        <p:nvSpPr>
          <p:cNvPr id="10" name="Text 8"/>
          <p:cNvSpPr/>
          <p:nvPr/>
        </p:nvSpPr>
        <p:spPr>
          <a:xfrm>
            <a:off x="7554039" y="3142417"/>
            <a:ext cx="6325672"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Principal line of each business carried on during the previous year</a:t>
            </a:r>
            <a:endParaRPr lang="en-US" sz="1450" dirty="0"/>
          </a:p>
        </p:txBody>
      </p:sp>
      <p:sp>
        <p:nvSpPr>
          <p:cNvPr id="11" name="Text 9"/>
          <p:cNvSpPr/>
          <p:nvPr/>
        </p:nvSpPr>
        <p:spPr>
          <a:xfrm>
            <a:off x="7554039" y="3815239"/>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Any material change in the nature of business</a:t>
            </a:r>
            <a:endParaRPr lang="en-US" sz="1450" dirty="0"/>
          </a:p>
        </p:txBody>
      </p:sp>
      <p:sp>
        <p:nvSpPr>
          <p:cNvPr id="12" name="Text 10"/>
          <p:cNvSpPr/>
          <p:nvPr/>
        </p:nvSpPr>
        <p:spPr>
          <a:xfrm>
            <a:off x="7554039" y="4289108"/>
            <a:ext cx="6325672"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Changes include switching from manufacturer to trader, wholesale to retail, or adding/discontinuing a particular line of business. Temporary suspension need not be reported.</a:t>
            </a:r>
            <a:endParaRPr lang="en-US" sz="1450" dirty="0"/>
          </a:p>
        </p:txBody>
      </p:sp>
      <p:sp>
        <p:nvSpPr>
          <p:cNvPr id="13" name="Text 11"/>
          <p:cNvSpPr/>
          <p:nvPr/>
        </p:nvSpPr>
        <p:spPr>
          <a:xfrm>
            <a:off x="758309" y="5957054"/>
            <a:ext cx="3145155" cy="311706"/>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Books of Account (Clause 11)</a:t>
            </a:r>
            <a:endParaRPr lang="en-US" sz="1950" dirty="0"/>
          </a:p>
        </p:txBody>
      </p:sp>
      <p:sp>
        <p:nvSpPr>
          <p:cNvPr id="14" name="Text 12"/>
          <p:cNvSpPr/>
          <p:nvPr/>
        </p:nvSpPr>
        <p:spPr>
          <a:xfrm>
            <a:off x="758309" y="6553081"/>
            <a:ext cx="1311378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The tax auditor must report whether books of account are prescribed under section 44AA, list of books so prescribed, list of books maintained, and the address where they are kept.</a:t>
            </a:r>
            <a:endParaRPr lang="en-US" sz="14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499641"/>
          </a:xfrm>
          <a:prstGeom prst="rect">
            <a:avLst/>
          </a:prstGeom>
        </p:spPr>
        <p:txBody>
          <a:bodyPr vert="horz" wrap="square" lIns="0" tIns="92202" rIns="0" bIns="0" rtlCol="0">
            <a:spAutoFit/>
          </a:bodyPr>
          <a:lstStyle/>
          <a:p>
            <a:pPr marL="283464">
              <a:spcBef>
                <a:spcPts val="726"/>
              </a:spcBef>
            </a:pPr>
            <a:r>
              <a:rPr spc="-60" dirty="0">
                <a:solidFill>
                  <a:srgbClr val="000000"/>
                </a:solidFill>
                <a:uFill>
                  <a:solidFill>
                    <a:srgbClr val="000000"/>
                  </a:solidFill>
                </a:uFill>
              </a:rPr>
              <a:t>PART</a:t>
            </a:r>
            <a:r>
              <a:rPr spc="-150" dirty="0">
                <a:solidFill>
                  <a:srgbClr val="000000"/>
                </a:solidFill>
                <a:uFill>
                  <a:solidFill>
                    <a:srgbClr val="000000"/>
                  </a:solidFill>
                </a:uFill>
              </a:rPr>
              <a:t> </a:t>
            </a:r>
            <a:r>
              <a:rPr spc="-60" dirty="0">
                <a:solidFill>
                  <a:srgbClr val="000000"/>
                </a:solidFill>
                <a:uFill>
                  <a:solidFill>
                    <a:srgbClr val="000000"/>
                  </a:solidFill>
                </a:uFill>
              </a:rPr>
              <a:t>B</a:t>
            </a:r>
          </a:p>
          <a:p>
            <a:pPr marL="283464">
              <a:spcBef>
                <a:spcPts val="606"/>
              </a:spcBef>
            </a:pPr>
            <a:r>
              <a:rPr u="none" dirty="0"/>
              <a:t>Clause</a:t>
            </a:r>
            <a:r>
              <a:rPr u="none" spc="-90" dirty="0"/>
              <a:t> </a:t>
            </a:r>
            <a:r>
              <a:rPr u="none" dirty="0"/>
              <a:t>no.</a:t>
            </a:r>
            <a:r>
              <a:rPr u="none" spc="-66" dirty="0"/>
              <a:t> </a:t>
            </a:r>
            <a:r>
              <a:rPr u="none" spc="-60" dirty="0"/>
              <a:t>9</a:t>
            </a:r>
          </a:p>
        </p:txBody>
      </p:sp>
      <p:sp>
        <p:nvSpPr>
          <p:cNvPr id="3" name="object 3"/>
          <p:cNvSpPr/>
          <p:nvPr/>
        </p:nvSpPr>
        <p:spPr>
          <a:xfrm>
            <a:off x="2195473" y="2104033"/>
            <a:ext cx="10241280" cy="4114800"/>
          </a:xfrm>
          <a:custGeom>
            <a:avLst/>
            <a:gdLst/>
            <a:ahLst/>
            <a:cxnLst/>
            <a:rect l="l" t="t" r="r" b="b"/>
            <a:pathLst>
              <a:path w="8534400" h="3429000">
                <a:moveTo>
                  <a:pt x="0" y="0"/>
                </a:moveTo>
                <a:lnTo>
                  <a:pt x="8534400" y="0"/>
                </a:lnTo>
                <a:lnTo>
                  <a:pt x="8534400" y="3429000"/>
                </a:lnTo>
                <a:lnTo>
                  <a:pt x="0" y="3429000"/>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4" name="object 4"/>
          <p:cNvSpPr txBox="1"/>
          <p:nvPr/>
        </p:nvSpPr>
        <p:spPr>
          <a:xfrm>
            <a:off x="2289049" y="1967789"/>
            <a:ext cx="10050018" cy="1766125"/>
          </a:xfrm>
          <a:prstGeom prst="rect">
            <a:avLst/>
          </a:prstGeom>
        </p:spPr>
        <p:txBody>
          <a:bodyPr vert="horz" wrap="square" lIns="0" tIns="121920" rIns="0" bIns="0" rtlCol="0">
            <a:spAutoFit/>
          </a:bodyPr>
          <a:lstStyle/>
          <a:p>
            <a:pPr marL="15240" defTabSz="1097280">
              <a:spcBef>
                <a:spcPts val="960"/>
              </a:spcBef>
            </a:pPr>
            <a:r>
              <a:rPr sz="2880" b="1" kern="0" dirty="0">
                <a:solidFill>
                  <a:sysClr val="windowText" lastClr="000000"/>
                </a:solidFill>
                <a:latin typeface="Calibri"/>
                <a:cs typeface="Calibri"/>
              </a:rPr>
              <a:t>Clause</a:t>
            </a:r>
            <a:r>
              <a:rPr sz="2880" b="1" kern="0" spc="-96" dirty="0">
                <a:solidFill>
                  <a:sysClr val="windowText" lastClr="000000"/>
                </a:solidFill>
                <a:latin typeface="Calibri"/>
                <a:cs typeface="Calibri"/>
              </a:rPr>
              <a:t> </a:t>
            </a:r>
            <a:r>
              <a:rPr sz="2880" b="1" kern="0" spc="-24" dirty="0">
                <a:solidFill>
                  <a:sysClr val="windowText" lastClr="000000"/>
                </a:solidFill>
                <a:latin typeface="Calibri"/>
                <a:cs typeface="Calibri"/>
              </a:rPr>
              <a:t>9(a)</a:t>
            </a:r>
            <a:endParaRPr sz="2880" kern="0">
              <a:solidFill>
                <a:sysClr val="windowText" lastClr="000000"/>
              </a:solidFill>
              <a:latin typeface="Calibri"/>
              <a:cs typeface="Calibri"/>
            </a:endParaRPr>
          </a:p>
          <a:p>
            <a:pPr marL="16002" marR="6096" indent="-1524" defTabSz="1097280">
              <a:lnSpc>
                <a:spcPts val="2327"/>
              </a:lnSpc>
              <a:spcBef>
                <a:spcPts val="936"/>
              </a:spcBef>
            </a:pPr>
            <a:r>
              <a:rPr sz="2160" kern="0" dirty="0">
                <a:solidFill>
                  <a:sysClr val="windowText" lastClr="000000"/>
                </a:solidFill>
                <a:latin typeface="Calibri"/>
                <a:cs typeface="Calibri"/>
              </a:rPr>
              <a:t>If</a:t>
            </a:r>
            <a:r>
              <a:rPr sz="2160" kern="0" spc="240" dirty="0">
                <a:solidFill>
                  <a:sysClr val="windowText" lastClr="000000"/>
                </a:solidFill>
                <a:latin typeface="Calibri"/>
                <a:cs typeface="Calibri"/>
              </a:rPr>
              <a:t> </a:t>
            </a:r>
            <a:r>
              <a:rPr sz="2160" kern="0" dirty="0">
                <a:solidFill>
                  <a:sysClr val="windowText" lastClr="000000"/>
                </a:solidFill>
                <a:latin typeface="Calibri"/>
                <a:cs typeface="Calibri"/>
              </a:rPr>
              <a:t>firm</a:t>
            </a:r>
            <a:r>
              <a:rPr sz="2160" kern="0" spc="240" dirty="0">
                <a:solidFill>
                  <a:sysClr val="windowText" lastClr="000000"/>
                </a:solidFill>
                <a:latin typeface="Calibri"/>
                <a:cs typeface="Calibri"/>
              </a:rPr>
              <a:t> </a:t>
            </a:r>
            <a:r>
              <a:rPr sz="2160" kern="0" dirty="0">
                <a:solidFill>
                  <a:sysClr val="windowText" lastClr="000000"/>
                </a:solidFill>
                <a:latin typeface="Calibri"/>
                <a:cs typeface="Calibri"/>
              </a:rPr>
              <a:t>or</a:t>
            </a:r>
            <a:r>
              <a:rPr sz="2160" kern="0" spc="228" dirty="0">
                <a:solidFill>
                  <a:sysClr val="windowText" lastClr="000000"/>
                </a:solidFill>
                <a:latin typeface="Calibri"/>
                <a:cs typeface="Calibri"/>
              </a:rPr>
              <a:t> </a:t>
            </a:r>
            <a:r>
              <a:rPr sz="2160" kern="0" dirty="0">
                <a:solidFill>
                  <a:sysClr val="windowText" lastClr="000000"/>
                </a:solidFill>
                <a:latin typeface="Calibri"/>
                <a:cs typeface="Calibri"/>
              </a:rPr>
              <a:t>Association</a:t>
            </a:r>
            <a:r>
              <a:rPr sz="2160" kern="0" spc="245"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234" dirty="0">
                <a:solidFill>
                  <a:sysClr val="windowText" lastClr="000000"/>
                </a:solidFill>
                <a:latin typeface="Calibri"/>
                <a:cs typeface="Calibri"/>
              </a:rPr>
              <a:t> </a:t>
            </a:r>
            <a:r>
              <a:rPr sz="2160" kern="0" dirty="0">
                <a:solidFill>
                  <a:sysClr val="windowText" lastClr="000000"/>
                </a:solidFill>
                <a:latin typeface="Calibri"/>
                <a:cs typeface="Calibri"/>
              </a:rPr>
              <a:t>Persons,</a:t>
            </a:r>
            <a:r>
              <a:rPr sz="2160" kern="0" spc="234" dirty="0">
                <a:solidFill>
                  <a:sysClr val="windowText" lastClr="000000"/>
                </a:solidFill>
                <a:latin typeface="Calibri"/>
                <a:cs typeface="Calibri"/>
              </a:rPr>
              <a:t> </a:t>
            </a:r>
            <a:r>
              <a:rPr sz="2160" kern="0" dirty="0">
                <a:solidFill>
                  <a:sysClr val="windowText" lastClr="000000"/>
                </a:solidFill>
                <a:latin typeface="Calibri"/>
                <a:cs typeface="Calibri"/>
              </a:rPr>
              <a:t>indicate</a:t>
            </a:r>
            <a:r>
              <a:rPr sz="2160" kern="0" spc="245" dirty="0">
                <a:solidFill>
                  <a:sysClr val="windowText" lastClr="000000"/>
                </a:solidFill>
                <a:latin typeface="Calibri"/>
                <a:cs typeface="Calibri"/>
              </a:rPr>
              <a:t> </a:t>
            </a:r>
            <a:r>
              <a:rPr sz="2160" kern="0" dirty="0">
                <a:solidFill>
                  <a:sysClr val="windowText" lastClr="000000"/>
                </a:solidFill>
                <a:latin typeface="Calibri"/>
                <a:cs typeface="Calibri"/>
              </a:rPr>
              <a:t>names</a:t>
            </a:r>
            <a:r>
              <a:rPr sz="2160" kern="0" spc="234"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240" dirty="0">
                <a:solidFill>
                  <a:sysClr val="windowText" lastClr="000000"/>
                </a:solidFill>
                <a:latin typeface="Calibri"/>
                <a:cs typeface="Calibri"/>
              </a:rPr>
              <a:t> </a:t>
            </a:r>
            <a:r>
              <a:rPr sz="2160" kern="0" dirty="0">
                <a:solidFill>
                  <a:sysClr val="windowText" lastClr="000000"/>
                </a:solidFill>
                <a:latin typeface="Calibri"/>
                <a:cs typeface="Calibri"/>
              </a:rPr>
              <a:t>partners/members</a:t>
            </a:r>
            <a:r>
              <a:rPr sz="2160" kern="0" spc="240" dirty="0">
                <a:solidFill>
                  <a:sysClr val="windowText" lastClr="000000"/>
                </a:solidFill>
                <a:latin typeface="Calibri"/>
                <a:cs typeface="Calibri"/>
              </a:rPr>
              <a:t> </a:t>
            </a:r>
            <a:r>
              <a:rPr sz="2160" kern="0" dirty="0">
                <a:solidFill>
                  <a:sysClr val="windowText" lastClr="000000"/>
                </a:solidFill>
                <a:latin typeface="Calibri"/>
                <a:cs typeface="Calibri"/>
              </a:rPr>
              <a:t>and</a:t>
            </a:r>
            <a:r>
              <a:rPr sz="2160" kern="0" spc="234" dirty="0">
                <a:solidFill>
                  <a:sysClr val="windowText" lastClr="000000"/>
                </a:solidFill>
                <a:latin typeface="Calibri"/>
                <a:cs typeface="Calibri"/>
              </a:rPr>
              <a:t> </a:t>
            </a:r>
            <a:r>
              <a:rPr sz="2160" kern="0" dirty="0">
                <a:solidFill>
                  <a:sysClr val="windowText" lastClr="000000"/>
                </a:solidFill>
                <a:latin typeface="Calibri"/>
                <a:cs typeface="Calibri"/>
              </a:rPr>
              <a:t>their</a:t>
            </a:r>
            <a:r>
              <a:rPr sz="2160" kern="0" spc="234" dirty="0">
                <a:solidFill>
                  <a:sysClr val="windowText" lastClr="000000"/>
                </a:solidFill>
                <a:latin typeface="Calibri"/>
                <a:cs typeface="Calibri"/>
              </a:rPr>
              <a:t> </a:t>
            </a:r>
            <a:r>
              <a:rPr sz="2160" kern="0" spc="-12" dirty="0">
                <a:solidFill>
                  <a:sysClr val="windowText" lastClr="000000"/>
                </a:solidFill>
                <a:latin typeface="Calibri"/>
                <a:cs typeface="Calibri"/>
              </a:rPr>
              <a:t>profit </a:t>
            </a:r>
            <a:r>
              <a:rPr sz="2160" kern="0" dirty="0">
                <a:solidFill>
                  <a:sysClr val="windowText" lastClr="000000"/>
                </a:solidFill>
                <a:latin typeface="Calibri"/>
                <a:cs typeface="Calibri"/>
              </a:rPr>
              <a:t>sharing</a:t>
            </a:r>
            <a:r>
              <a:rPr sz="2160" kern="0" spc="-42" dirty="0">
                <a:solidFill>
                  <a:sysClr val="windowText" lastClr="000000"/>
                </a:solidFill>
                <a:latin typeface="Calibri"/>
                <a:cs typeface="Calibri"/>
              </a:rPr>
              <a:t> </a:t>
            </a:r>
            <a:r>
              <a:rPr sz="2160" kern="0" spc="-12" dirty="0">
                <a:solidFill>
                  <a:sysClr val="windowText" lastClr="000000"/>
                </a:solidFill>
                <a:latin typeface="Calibri"/>
                <a:cs typeface="Calibri"/>
              </a:rPr>
              <a:t>ratios.</a:t>
            </a:r>
            <a:endParaRPr sz="2160" kern="0">
              <a:solidFill>
                <a:sysClr val="windowText" lastClr="000000"/>
              </a:solidFill>
              <a:latin typeface="Calibri"/>
              <a:cs typeface="Calibri"/>
            </a:endParaRPr>
          </a:p>
          <a:p>
            <a:pPr marL="15240" defTabSz="1097280">
              <a:spcBef>
                <a:spcPts val="414"/>
              </a:spcBef>
            </a:pPr>
            <a:r>
              <a:rPr sz="2880" b="1" kern="0" dirty="0">
                <a:solidFill>
                  <a:sysClr val="windowText" lastClr="000000"/>
                </a:solidFill>
                <a:latin typeface="Calibri"/>
                <a:cs typeface="Calibri"/>
              </a:rPr>
              <a:t>Format</a:t>
            </a:r>
            <a:r>
              <a:rPr sz="2880" b="1" kern="0" spc="-78" dirty="0">
                <a:solidFill>
                  <a:sysClr val="windowText" lastClr="000000"/>
                </a:solidFill>
                <a:latin typeface="Calibri"/>
                <a:cs typeface="Calibri"/>
              </a:rPr>
              <a:t> </a:t>
            </a:r>
            <a:r>
              <a:rPr sz="2880" b="1" kern="0" dirty="0">
                <a:solidFill>
                  <a:sysClr val="windowText" lastClr="000000"/>
                </a:solidFill>
                <a:latin typeface="Calibri"/>
                <a:cs typeface="Calibri"/>
              </a:rPr>
              <a:t>in</a:t>
            </a:r>
            <a:r>
              <a:rPr sz="2880" b="1" kern="0" spc="-30" dirty="0">
                <a:solidFill>
                  <a:sysClr val="windowText" lastClr="000000"/>
                </a:solidFill>
                <a:latin typeface="Calibri"/>
                <a:cs typeface="Calibri"/>
              </a:rPr>
              <a:t> </a:t>
            </a:r>
            <a:r>
              <a:rPr sz="2880" b="1" kern="0" spc="-24" dirty="0">
                <a:solidFill>
                  <a:sysClr val="windowText" lastClr="000000"/>
                </a:solidFill>
                <a:latin typeface="Calibri"/>
                <a:cs typeface="Calibri"/>
              </a:rPr>
              <a:t>e-</a:t>
            </a:r>
            <a:r>
              <a:rPr sz="2880" b="1" kern="0" spc="-12" dirty="0">
                <a:solidFill>
                  <a:sysClr val="windowText" lastClr="000000"/>
                </a:solidFill>
                <a:latin typeface="Calibri"/>
                <a:cs typeface="Calibri"/>
              </a:rPr>
              <a:t>utility</a:t>
            </a:r>
            <a:endParaRPr sz="2880" kern="0">
              <a:solidFill>
                <a:sysClr val="windowText" lastClr="000000"/>
              </a:solidFill>
              <a:latin typeface="Calibri"/>
              <a:cs typeface="Calibri"/>
            </a:endParaRPr>
          </a:p>
        </p:txBody>
      </p:sp>
      <p:graphicFrame>
        <p:nvGraphicFramePr>
          <p:cNvPr id="5" name="object 5"/>
          <p:cNvGraphicFramePr>
            <a:graphicFrameLocks noGrp="1"/>
          </p:cNvGraphicFramePr>
          <p:nvPr/>
        </p:nvGraphicFramePr>
        <p:xfrm>
          <a:off x="2278380" y="3777995"/>
          <a:ext cx="7132320" cy="877824"/>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931920">
                  <a:extLst>
                    <a:ext uri="{9D8B030D-6E8A-4147-A177-3AD203B41FA5}">
                      <a16:colId xmlns:a16="http://schemas.microsoft.com/office/drawing/2014/main" val="20001"/>
                    </a:ext>
                  </a:extLst>
                </a:gridCol>
              </a:tblGrid>
              <a:tr h="438912">
                <a:tc>
                  <a:txBody>
                    <a:bodyPr/>
                    <a:lstStyle/>
                    <a:p>
                      <a:pPr algn="ctr">
                        <a:lnSpc>
                          <a:spcPct val="100000"/>
                        </a:lnSpc>
                        <a:spcBef>
                          <a:spcPts val="240"/>
                        </a:spcBef>
                      </a:pPr>
                      <a:r>
                        <a:rPr sz="2200" b="1" spc="-20" dirty="0">
                          <a:solidFill>
                            <a:srgbClr val="FFFFFF"/>
                          </a:solidFill>
                          <a:latin typeface="Calibri"/>
                          <a:cs typeface="Calibri"/>
                        </a:rPr>
                        <a:t>Name</a:t>
                      </a:r>
                      <a:endParaRPr sz="2200">
                        <a:latin typeface="Calibri"/>
                        <a:cs typeface="Calibri"/>
                      </a:endParaRPr>
                    </a:p>
                  </a:txBody>
                  <a:tcPr marL="0" marR="0" marT="36576"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544195">
                        <a:lnSpc>
                          <a:spcPct val="100000"/>
                        </a:lnSpc>
                        <a:spcBef>
                          <a:spcPts val="240"/>
                        </a:spcBef>
                      </a:pPr>
                      <a:r>
                        <a:rPr sz="2200" b="1" dirty="0">
                          <a:solidFill>
                            <a:srgbClr val="FFFFFF"/>
                          </a:solidFill>
                          <a:latin typeface="Calibri"/>
                          <a:cs typeface="Calibri"/>
                        </a:rPr>
                        <a:t>Profit</a:t>
                      </a:r>
                      <a:r>
                        <a:rPr sz="2200" b="1" spc="355" dirty="0">
                          <a:solidFill>
                            <a:srgbClr val="FFFFFF"/>
                          </a:solidFill>
                          <a:latin typeface="Calibri"/>
                          <a:cs typeface="Calibri"/>
                        </a:rPr>
                        <a:t> </a:t>
                      </a:r>
                      <a:r>
                        <a:rPr sz="2200" b="1" dirty="0">
                          <a:solidFill>
                            <a:srgbClr val="FFFFFF"/>
                          </a:solidFill>
                          <a:latin typeface="Calibri"/>
                          <a:cs typeface="Calibri"/>
                        </a:rPr>
                        <a:t>sharing</a:t>
                      </a:r>
                      <a:r>
                        <a:rPr sz="2200" b="1" spc="-70" dirty="0">
                          <a:solidFill>
                            <a:srgbClr val="FFFFFF"/>
                          </a:solidFill>
                          <a:latin typeface="Calibri"/>
                          <a:cs typeface="Calibri"/>
                        </a:rPr>
                        <a:t> </a:t>
                      </a:r>
                      <a:r>
                        <a:rPr sz="2200" b="1" dirty="0">
                          <a:solidFill>
                            <a:srgbClr val="FFFFFF"/>
                          </a:solidFill>
                          <a:latin typeface="Calibri"/>
                          <a:cs typeface="Calibri"/>
                        </a:rPr>
                        <a:t>ratio</a:t>
                      </a:r>
                      <a:r>
                        <a:rPr sz="2200" b="1" spc="-40" dirty="0">
                          <a:solidFill>
                            <a:srgbClr val="FFFFFF"/>
                          </a:solidFill>
                          <a:latin typeface="Calibri"/>
                          <a:cs typeface="Calibri"/>
                        </a:rPr>
                        <a:t> </a:t>
                      </a:r>
                      <a:r>
                        <a:rPr sz="2200" b="1" spc="-25" dirty="0">
                          <a:solidFill>
                            <a:srgbClr val="FFFFFF"/>
                          </a:solidFill>
                          <a:latin typeface="Calibri"/>
                          <a:cs typeface="Calibri"/>
                        </a:rPr>
                        <a:t>(%)</a:t>
                      </a:r>
                      <a:endParaRPr sz="2200">
                        <a:latin typeface="Calibri"/>
                        <a:cs typeface="Calibri"/>
                      </a:endParaRPr>
                    </a:p>
                  </a:txBody>
                  <a:tcPr marL="0" marR="0" marT="36576"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extLst>
                  <a:ext uri="{0D108BD9-81ED-4DB2-BD59-A6C34878D82A}">
                    <a16:rowId xmlns:a16="http://schemas.microsoft.com/office/drawing/2014/main" val="10000"/>
                  </a:ext>
                </a:extLst>
              </a:tr>
              <a:tr h="438912">
                <a:tc>
                  <a:txBody>
                    <a:bodyPr/>
                    <a:lstStyle/>
                    <a:p>
                      <a:pPr>
                        <a:lnSpc>
                          <a:spcPct val="100000"/>
                        </a:lnSpc>
                      </a:pPr>
                      <a:endParaRPr sz="23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3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extLst>
                  <a:ext uri="{0D108BD9-81ED-4DB2-BD59-A6C34878D82A}">
                    <a16:rowId xmlns:a16="http://schemas.microsoft.com/office/drawing/2014/main" val="10001"/>
                  </a:ext>
                </a:extLst>
              </a:tr>
            </a:tbl>
          </a:graphicData>
        </a:graphic>
      </p:graphicFrame>
      <p:sp>
        <p:nvSpPr>
          <p:cNvPr id="6" name="object 6"/>
          <p:cNvSpPr txBox="1"/>
          <p:nvPr/>
        </p:nvSpPr>
        <p:spPr>
          <a:xfrm>
            <a:off x="2282350" y="4676851"/>
            <a:ext cx="10054590" cy="3033907"/>
          </a:xfrm>
          <a:prstGeom prst="rect">
            <a:avLst/>
          </a:prstGeom>
        </p:spPr>
        <p:txBody>
          <a:bodyPr vert="horz" wrap="square" lIns="0" tIns="119634" rIns="0" bIns="0" rtlCol="0">
            <a:spAutoFit/>
          </a:bodyPr>
          <a:lstStyle/>
          <a:p>
            <a:pPr marL="21336" defTabSz="1097280">
              <a:spcBef>
                <a:spcPts val="942"/>
              </a:spcBef>
            </a:pPr>
            <a:r>
              <a:rPr sz="2880" b="1" kern="0" dirty="0">
                <a:solidFill>
                  <a:sysClr val="windowText" lastClr="000000"/>
                </a:solidFill>
                <a:latin typeface="Calibri"/>
                <a:cs typeface="Calibri"/>
              </a:rPr>
              <a:t>Clause</a:t>
            </a:r>
            <a:r>
              <a:rPr sz="2880" b="1" kern="0" spc="-96" dirty="0">
                <a:solidFill>
                  <a:sysClr val="windowText" lastClr="000000"/>
                </a:solidFill>
                <a:latin typeface="Calibri"/>
                <a:cs typeface="Calibri"/>
              </a:rPr>
              <a:t> </a:t>
            </a:r>
            <a:r>
              <a:rPr sz="2880" b="1" kern="0" spc="-24" dirty="0">
                <a:solidFill>
                  <a:sysClr val="windowText" lastClr="000000"/>
                </a:solidFill>
                <a:latin typeface="Calibri"/>
                <a:cs typeface="Calibri"/>
              </a:rPr>
              <a:t>9(b)</a:t>
            </a:r>
            <a:endParaRPr sz="2880" kern="0">
              <a:solidFill>
                <a:sysClr val="windowText" lastClr="000000"/>
              </a:solidFill>
              <a:latin typeface="Calibri"/>
              <a:cs typeface="Calibri"/>
            </a:endParaRPr>
          </a:p>
          <a:p>
            <a:pPr marL="21336" marR="6096" defTabSz="1097280">
              <a:lnSpc>
                <a:spcPts val="2327"/>
              </a:lnSpc>
              <a:spcBef>
                <a:spcPts val="918"/>
              </a:spcBef>
            </a:pPr>
            <a:r>
              <a:rPr sz="2160" kern="0" dirty="0">
                <a:solidFill>
                  <a:sysClr val="windowText" lastClr="000000"/>
                </a:solidFill>
                <a:latin typeface="Calibri"/>
                <a:cs typeface="Calibri"/>
              </a:rPr>
              <a:t>If</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there</a:t>
            </a:r>
            <a:r>
              <a:rPr sz="2160" kern="0" spc="24" dirty="0">
                <a:solidFill>
                  <a:sysClr val="windowText" lastClr="000000"/>
                </a:solidFill>
                <a:latin typeface="Calibri"/>
                <a:cs typeface="Calibri"/>
              </a:rPr>
              <a:t> </a:t>
            </a:r>
            <a:r>
              <a:rPr sz="2160" kern="0" dirty="0">
                <a:solidFill>
                  <a:sysClr val="windowText" lastClr="000000"/>
                </a:solidFill>
                <a:latin typeface="Calibri"/>
                <a:cs typeface="Calibri"/>
              </a:rPr>
              <a:t>is</a:t>
            </a:r>
            <a:r>
              <a:rPr sz="2160" kern="0" spc="30" dirty="0">
                <a:solidFill>
                  <a:sysClr val="windowText" lastClr="000000"/>
                </a:solidFill>
                <a:latin typeface="Calibri"/>
                <a:cs typeface="Calibri"/>
              </a:rPr>
              <a:t> </a:t>
            </a:r>
            <a:r>
              <a:rPr sz="2160" kern="0" dirty="0">
                <a:solidFill>
                  <a:sysClr val="windowText" lastClr="000000"/>
                </a:solidFill>
                <a:latin typeface="Calibri"/>
                <a:cs typeface="Calibri"/>
              </a:rPr>
              <a:t>any</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change</a:t>
            </a:r>
            <a:r>
              <a:rPr sz="2160" kern="0" spc="30" dirty="0">
                <a:solidFill>
                  <a:sysClr val="windowText" lastClr="000000"/>
                </a:solidFill>
                <a:latin typeface="Calibri"/>
                <a:cs typeface="Calibri"/>
              </a:rPr>
              <a:t> </a:t>
            </a:r>
            <a:r>
              <a:rPr sz="2160" kern="0" dirty="0">
                <a:solidFill>
                  <a:sysClr val="windowText" lastClr="000000"/>
                </a:solidFill>
                <a:latin typeface="Calibri"/>
                <a:cs typeface="Calibri"/>
              </a:rPr>
              <a:t>in</a:t>
            </a:r>
            <a:r>
              <a:rPr sz="2160" kern="0" spc="24" dirty="0">
                <a:solidFill>
                  <a:sysClr val="windowText" lastClr="000000"/>
                </a:solidFill>
                <a:latin typeface="Calibri"/>
                <a:cs typeface="Calibri"/>
              </a:rPr>
              <a:t> </a:t>
            </a:r>
            <a:r>
              <a:rPr sz="2160" kern="0" dirty="0">
                <a:solidFill>
                  <a:sysClr val="windowText" lastClr="000000"/>
                </a:solidFill>
                <a:latin typeface="Calibri"/>
                <a:cs typeface="Calibri"/>
              </a:rPr>
              <a:t>the</a:t>
            </a:r>
            <a:r>
              <a:rPr sz="2160" kern="0" spc="30" dirty="0">
                <a:solidFill>
                  <a:sysClr val="windowText" lastClr="000000"/>
                </a:solidFill>
                <a:latin typeface="Calibri"/>
                <a:cs typeface="Calibri"/>
              </a:rPr>
              <a:t> </a:t>
            </a:r>
            <a:r>
              <a:rPr sz="2160" kern="0" dirty="0">
                <a:solidFill>
                  <a:sysClr val="windowText" lastClr="000000"/>
                </a:solidFill>
                <a:latin typeface="Calibri"/>
                <a:cs typeface="Calibri"/>
              </a:rPr>
              <a:t>partners</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or</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members</a:t>
            </a:r>
            <a:r>
              <a:rPr sz="2160" kern="0" spc="30" dirty="0">
                <a:solidFill>
                  <a:sysClr val="windowText" lastClr="000000"/>
                </a:solidFill>
                <a:latin typeface="Calibri"/>
                <a:cs typeface="Calibri"/>
              </a:rPr>
              <a:t> </a:t>
            </a:r>
            <a:r>
              <a:rPr sz="2160" kern="0" dirty="0">
                <a:solidFill>
                  <a:sysClr val="windowText" lastClr="000000"/>
                </a:solidFill>
                <a:latin typeface="Calibri"/>
                <a:cs typeface="Calibri"/>
              </a:rPr>
              <a:t>or</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in</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their</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profit</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sharing</a:t>
            </a:r>
            <a:r>
              <a:rPr sz="2160" kern="0" spc="24" dirty="0">
                <a:solidFill>
                  <a:sysClr val="windowText" lastClr="000000"/>
                </a:solidFill>
                <a:latin typeface="Calibri"/>
                <a:cs typeface="Calibri"/>
              </a:rPr>
              <a:t> </a:t>
            </a:r>
            <a:r>
              <a:rPr sz="2160" kern="0" dirty="0">
                <a:solidFill>
                  <a:sysClr val="windowText" lastClr="000000"/>
                </a:solidFill>
                <a:latin typeface="Calibri"/>
                <a:cs typeface="Calibri"/>
              </a:rPr>
              <a:t>ratio</a:t>
            </a:r>
            <a:r>
              <a:rPr sz="2160" kern="0" spc="24" dirty="0">
                <a:solidFill>
                  <a:sysClr val="windowText" lastClr="000000"/>
                </a:solidFill>
                <a:latin typeface="Calibri"/>
                <a:cs typeface="Calibri"/>
              </a:rPr>
              <a:t> </a:t>
            </a:r>
            <a:r>
              <a:rPr sz="2160" kern="0" dirty="0">
                <a:solidFill>
                  <a:sysClr val="windowText" lastClr="000000"/>
                </a:solidFill>
                <a:latin typeface="Calibri"/>
                <a:cs typeface="Calibri"/>
              </a:rPr>
              <a:t>since</a:t>
            </a:r>
            <a:r>
              <a:rPr sz="2160" kern="0" spc="24" dirty="0">
                <a:solidFill>
                  <a:sysClr val="windowText" lastClr="000000"/>
                </a:solidFill>
                <a:latin typeface="Calibri"/>
                <a:cs typeface="Calibri"/>
              </a:rPr>
              <a:t> </a:t>
            </a:r>
            <a:r>
              <a:rPr sz="2160" kern="0" spc="-30" dirty="0">
                <a:solidFill>
                  <a:sysClr val="windowText" lastClr="000000"/>
                </a:solidFill>
                <a:latin typeface="Calibri"/>
                <a:cs typeface="Calibri"/>
              </a:rPr>
              <a:t>the </a:t>
            </a:r>
            <a:r>
              <a:rPr sz="2160" kern="0" dirty="0">
                <a:solidFill>
                  <a:sysClr val="windowText" lastClr="000000"/>
                </a:solidFill>
                <a:latin typeface="Calibri"/>
                <a:cs typeface="Calibri"/>
              </a:rPr>
              <a:t>last</a:t>
            </a:r>
            <a:r>
              <a:rPr sz="2160" kern="0" spc="-72" dirty="0">
                <a:solidFill>
                  <a:sysClr val="windowText" lastClr="000000"/>
                </a:solidFill>
                <a:latin typeface="Calibri"/>
                <a:cs typeface="Calibri"/>
              </a:rPr>
              <a:t> </a:t>
            </a:r>
            <a:r>
              <a:rPr sz="2160" kern="0" dirty="0">
                <a:solidFill>
                  <a:sysClr val="windowText" lastClr="000000"/>
                </a:solidFill>
                <a:latin typeface="Calibri"/>
                <a:cs typeface="Calibri"/>
              </a:rPr>
              <a:t>date</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66" dirty="0">
                <a:solidFill>
                  <a:sysClr val="windowText" lastClr="000000"/>
                </a:solidFill>
                <a:latin typeface="Calibri"/>
                <a:cs typeface="Calibri"/>
              </a:rPr>
              <a:t> </a:t>
            </a:r>
            <a:r>
              <a:rPr sz="2160" kern="0" dirty="0">
                <a:solidFill>
                  <a:sysClr val="windowText" lastClr="000000"/>
                </a:solidFill>
                <a:latin typeface="Calibri"/>
                <a:cs typeface="Calibri"/>
              </a:rPr>
              <a:t>the</a:t>
            </a:r>
            <a:r>
              <a:rPr sz="2160" kern="0" spc="-48" dirty="0">
                <a:solidFill>
                  <a:sysClr val="windowText" lastClr="000000"/>
                </a:solidFill>
                <a:latin typeface="Calibri"/>
                <a:cs typeface="Calibri"/>
              </a:rPr>
              <a:t> </a:t>
            </a:r>
            <a:r>
              <a:rPr sz="2160" kern="0" dirty="0">
                <a:solidFill>
                  <a:sysClr val="windowText" lastClr="000000"/>
                </a:solidFill>
                <a:latin typeface="Calibri"/>
                <a:cs typeface="Calibri"/>
              </a:rPr>
              <a:t>preceding</a:t>
            </a:r>
            <a:r>
              <a:rPr sz="2160" kern="0" spc="-42" dirty="0">
                <a:solidFill>
                  <a:sysClr val="windowText" lastClr="000000"/>
                </a:solidFill>
                <a:latin typeface="Calibri"/>
                <a:cs typeface="Calibri"/>
              </a:rPr>
              <a:t> </a:t>
            </a:r>
            <a:r>
              <a:rPr sz="2160" kern="0" spc="-30" dirty="0">
                <a:solidFill>
                  <a:sysClr val="windowText" lastClr="000000"/>
                </a:solidFill>
                <a:latin typeface="Calibri"/>
                <a:cs typeface="Calibri"/>
              </a:rPr>
              <a:t>year,</a:t>
            </a:r>
            <a:r>
              <a:rPr sz="2160" kern="0" spc="-60" dirty="0">
                <a:solidFill>
                  <a:sysClr val="windowText" lastClr="000000"/>
                </a:solidFill>
                <a:latin typeface="Calibri"/>
                <a:cs typeface="Calibri"/>
              </a:rPr>
              <a:t> </a:t>
            </a:r>
            <a:r>
              <a:rPr sz="2160" kern="0" dirty="0">
                <a:solidFill>
                  <a:sysClr val="windowText" lastClr="000000"/>
                </a:solidFill>
                <a:latin typeface="Calibri"/>
                <a:cs typeface="Calibri"/>
              </a:rPr>
              <a:t>the</a:t>
            </a:r>
            <a:r>
              <a:rPr sz="2160" kern="0" spc="-48" dirty="0">
                <a:solidFill>
                  <a:sysClr val="windowText" lastClr="000000"/>
                </a:solidFill>
                <a:latin typeface="Calibri"/>
                <a:cs typeface="Calibri"/>
              </a:rPr>
              <a:t> </a:t>
            </a:r>
            <a:r>
              <a:rPr sz="2160" kern="0" dirty="0">
                <a:solidFill>
                  <a:sysClr val="windowText" lastClr="000000"/>
                </a:solidFill>
                <a:latin typeface="Calibri"/>
                <a:cs typeface="Calibri"/>
              </a:rPr>
              <a:t>particulars</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54" dirty="0">
                <a:solidFill>
                  <a:sysClr val="windowText" lastClr="000000"/>
                </a:solidFill>
                <a:latin typeface="Calibri"/>
                <a:cs typeface="Calibri"/>
              </a:rPr>
              <a:t> </a:t>
            </a:r>
            <a:r>
              <a:rPr sz="2160" kern="0" dirty="0">
                <a:solidFill>
                  <a:sysClr val="windowText" lastClr="000000"/>
                </a:solidFill>
                <a:latin typeface="Calibri"/>
                <a:cs typeface="Calibri"/>
              </a:rPr>
              <a:t>such</a:t>
            </a:r>
            <a:r>
              <a:rPr sz="2160" kern="0" spc="-54" dirty="0">
                <a:solidFill>
                  <a:sysClr val="windowText" lastClr="000000"/>
                </a:solidFill>
                <a:latin typeface="Calibri"/>
                <a:cs typeface="Calibri"/>
              </a:rPr>
              <a:t> </a:t>
            </a:r>
            <a:r>
              <a:rPr sz="2160" kern="0" spc="-12" dirty="0">
                <a:solidFill>
                  <a:sysClr val="windowText" lastClr="000000"/>
                </a:solidFill>
                <a:latin typeface="Calibri"/>
                <a:cs typeface="Calibri"/>
              </a:rPr>
              <a:t>change.</a:t>
            </a:r>
            <a:endParaRPr sz="2160" kern="0">
              <a:solidFill>
                <a:sysClr val="windowText" lastClr="000000"/>
              </a:solidFill>
              <a:latin typeface="Calibri"/>
              <a:cs typeface="Calibri"/>
            </a:endParaRPr>
          </a:p>
          <a:p>
            <a:pPr defTabSz="1097280"/>
            <a:endParaRPr sz="2160" kern="0">
              <a:solidFill>
                <a:sysClr val="windowText" lastClr="000000"/>
              </a:solidFill>
              <a:latin typeface="Calibri"/>
              <a:cs typeface="Calibri"/>
            </a:endParaRPr>
          </a:p>
          <a:p>
            <a:pPr defTabSz="1097280">
              <a:spcBef>
                <a:spcPts val="774"/>
              </a:spcBef>
            </a:pPr>
            <a:endParaRPr sz="2160" kern="0">
              <a:solidFill>
                <a:sysClr val="windowText" lastClr="000000"/>
              </a:solidFill>
              <a:latin typeface="Calibri"/>
              <a:cs typeface="Calibri"/>
            </a:endParaRPr>
          </a:p>
          <a:p>
            <a:pPr marL="15240" marR="100584" defTabSz="1097280"/>
            <a:r>
              <a:rPr sz="2160" b="1" kern="0" dirty="0">
                <a:solidFill>
                  <a:sysClr val="windowText" lastClr="000000"/>
                </a:solidFill>
                <a:latin typeface="Calibri"/>
                <a:cs typeface="Calibri"/>
              </a:rPr>
              <a:t>Note:</a:t>
            </a:r>
            <a:r>
              <a:rPr sz="2160" b="1" kern="0" spc="60" dirty="0">
                <a:solidFill>
                  <a:sysClr val="windowText" lastClr="000000"/>
                </a:solidFill>
                <a:latin typeface="Calibri"/>
                <a:cs typeface="Calibri"/>
              </a:rPr>
              <a:t> </a:t>
            </a:r>
            <a:r>
              <a:rPr sz="2160" kern="0" dirty="0">
                <a:solidFill>
                  <a:sysClr val="windowText" lastClr="000000"/>
                </a:solidFill>
                <a:latin typeface="Calibri"/>
                <a:cs typeface="Calibri"/>
              </a:rPr>
              <a:t>The</a:t>
            </a:r>
            <a:r>
              <a:rPr sz="2160" kern="0" spc="72" dirty="0">
                <a:solidFill>
                  <a:sysClr val="windowText" lastClr="000000"/>
                </a:solidFill>
                <a:latin typeface="Calibri"/>
                <a:cs typeface="Calibri"/>
              </a:rPr>
              <a:t> </a:t>
            </a:r>
            <a:r>
              <a:rPr sz="2160" kern="0" spc="-12" dirty="0">
                <a:solidFill>
                  <a:sysClr val="windowText" lastClr="000000"/>
                </a:solidFill>
                <a:latin typeface="Calibri"/>
                <a:cs typeface="Calibri"/>
              </a:rPr>
              <a:t>e-</a:t>
            </a:r>
            <a:r>
              <a:rPr sz="2160" kern="0" dirty="0">
                <a:solidFill>
                  <a:sysClr val="windowText" lastClr="000000"/>
                </a:solidFill>
                <a:latin typeface="Calibri"/>
                <a:cs typeface="Calibri"/>
              </a:rPr>
              <a:t>utility</a:t>
            </a:r>
            <a:r>
              <a:rPr sz="2160" kern="0" spc="72" dirty="0">
                <a:solidFill>
                  <a:sysClr val="windowText" lastClr="000000"/>
                </a:solidFill>
                <a:latin typeface="Calibri"/>
                <a:cs typeface="Calibri"/>
              </a:rPr>
              <a:t> </a:t>
            </a:r>
            <a:r>
              <a:rPr sz="2160" kern="0" dirty="0">
                <a:solidFill>
                  <a:sysClr val="windowText" lastClr="000000"/>
                </a:solidFill>
                <a:latin typeface="Calibri"/>
                <a:cs typeface="Calibri"/>
              </a:rPr>
              <a:t>requires</a:t>
            </a:r>
            <a:r>
              <a:rPr sz="2160" kern="0" spc="72" dirty="0">
                <a:solidFill>
                  <a:sysClr val="windowText" lastClr="000000"/>
                </a:solidFill>
                <a:latin typeface="Calibri"/>
                <a:cs typeface="Calibri"/>
              </a:rPr>
              <a:t> </a:t>
            </a:r>
            <a:r>
              <a:rPr sz="2160" kern="0" dirty="0">
                <a:solidFill>
                  <a:sysClr val="windowText" lastClr="000000"/>
                </a:solidFill>
                <a:latin typeface="Calibri"/>
                <a:cs typeface="Calibri"/>
              </a:rPr>
              <a:t>additional</a:t>
            </a:r>
            <a:r>
              <a:rPr sz="2160" kern="0" spc="66" dirty="0">
                <a:solidFill>
                  <a:sysClr val="windowText" lastClr="000000"/>
                </a:solidFill>
                <a:latin typeface="Calibri"/>
                <a:cs typeface="Calibri"/>
              </a:rPr>
              <a:t> </a:t>
            </a:r>
            <a:r>
              <a:rPr sz="2160" kern="0" dirty="0">
                <a:solidFill>
                  <a:sysClr val="windowText" lastClr="000000"/>
                </a:solidFill>
                <a:latin typeface="Calibri"/>
                <a:cs typeface="Calibri"/>
              </a:rPr>
              <a:t>information</a:t>
            </a:r>
            <a:r>
              <a:rPr sz="2160" kern="0" spc="66" dirty="0">
                <a:solidFill>
                  <a:sysClr val="windowText" lastClr="000000"/>
                </a:solidFill>
                <a:latin typeface="Calibri"/>
                <a:cs typeface="Calibri"/>
              </a:rPr>
              <a:t> </a:t>
            </a:r>
            <a:r>
              <a:rPr sz="2160" kern="0" dirty="0">
                <a:solidFill>
                  <a:sysClr val="windowText" lastClr="000000"/>
                </a:solidFill>
                <a:latin typeface="Calibri"/>
                <a:cs typeface="Calibri"/>
              </a:rPr>
              <a:t>not</a:t>
            </a:r>
            <a:r>
              <a:rPr sz="2160" kern="0" spc="66" dirty="0">
                <a:solidFill>
                  <a:sysClr val="windowText" lastClr="000000"/>
                </a:solidFill>
                <a:latin typeface="Calibri"/>
                <a:cs typeface="Calibri"/>
              </a:rPr>
              <a:t> </a:t>
            </a:r>
            <a:r>
              <a:rPr sz="2160" kern="0" dirty="0">
                <a:solidFill>
                  <a:sysClr val="windowText" lastClr="000000"/>
                </a:solidFill>
                <a:latin typeface="Calibri"/>
                <a:cs typeface="Calibri"/>
              </a:rPr>
              <a:t>notified</a:t>
            </a:r>
            <a:r>
              <a:rPr sz="2160" kern="0" spc="72" dirty="0">
                <a:solidFill>
                  <a:sysClr val="windowText" lastClr="000000"/>
                </a:solidFill>
                <a:latin typeface="Calibri"/>
                <a:cs typeface="Calibri"/>
              </a:rPr>
              <a:t> </a:t>
            </a:r>
            <a:r>
              <a:rPr sz="2160" kern="0" dirty="0">
                <a:solidFill>
                  <a:sysClr val="windowText" lastClr="000000"/>
                </a:solidFill>
                <a:latin typeface="Calibri"/>
                <a:cs typeface="Calibri"/>
              </a:rPr>
              <a:t>in</a:t>
            </a:r>
            <a:r>
              <a:rPr sz="2160" kern="0" spc="84" dirty="0">
                <a:solidFill>
                  <a:sysClr val="windowText" lastClr="000000"/>
                </a:solidFill>
                <a:latin typeface="Calibri"/>
                <a:cs typeface="Calibri"/>
              </a:rPr>
              <a:t> </a:t>
            </a:r>
            <a:r>
              <a:rPr sz="2160" kern="0" dirty="0">
                <a:solidFill>
                  <a:sysClr val="windowText" lastClr="000000"/>
                </a:solidFill>
                <a:latin typeface="Calibri"/>
                <a:cs typeface="Calibri"/>
              </a:rPr>
              <a:t>Notification</a:t>
            </a:r>
            <a:r>
              <a:rPr sz="2160" kern="0" spc="90" dirty="0">
                <a:solidFill>
                  <a:sysClr val="windowText" lastClr="000000"/>
                </a:solidFill>
                <a:latin typeface="Calibri"/>
                <a:cs typeface="Calibri"/>
              </a:rPr>
              <a:t> </a:t>
            </a:r>
            <a:r>
              <a:rPr sz="2160" kern="0" dirty="0">
                <a:solidFill>
                  <a:sysClr val="windowText" lastClr="000000"/>
                </a:solidFill>
                <a:latin typeface="Calibri"/>
                <a:cs typeface="Calibri"/>
              </a:rPr>
              <a:t>dated</a:t>
            </a:r>
            <a:r>
              <a:rPr sz="2160" kern="0" spc="66" dirty="0">
                <a:solidFill>
                  <a:sysClr val="windowText" lastClr="000000"/>
                </a:solidFill>
                <a:latin typeface="Calibri"/>
                <a:cs typeface="Calibri"/>
              </a:rPr>
              <a:t> </a:t>
            </a:r>
            <a:r>
              <a:rPr sz="2160" kern="0" spc="-30" dirty="0">
                <a:solidFill>
                  <a:sysClr val="windowText" lastClr="000000"/>
                </a:solidFill>
                <a:latin typeface="Calibri"/>
                <a:cs typeface="Calibri"/>
              </a:rPr>
              <a:t>25- </a:t>
            </a:r>
            <a:r>
              <a:rPr sz="2160" kern="0" spc="-12" dirty="0">
                <a:solidFill>
                  <a:sysClr val="windowText" lastClr="000000"/>
                </a:solidFill>
                <a:latin typeface="Calibri"/>
                <a:cs typeface="Calibri"/>
              </a:rPr>
              <a:t>07-2014,</a:t>
            </a:r>
            <a:endParaRPr sz="2160" kern="0">
              <a:solidFill>
                <a:sysClr val="windowText" lastClr="000000"/>
              </a:solidFill>
              <a:latin typeface="Calibri"/>
              <a:cs typeface="Calibri"/>
            </a:endParaRPr>
          </a:p>
          <a:p>
            <a:pPr marL="15240" defTabSz="1097280"/>
            <a:r>
              <a:rPr sz="2160" b="1" kern="0" dirty="0">
                <a:solidFill>
                  <a:sysClr val="windowText" lastClr="000000"/>
                </a:solidFill>
                <a:latin typeface="Calibri"/>
                <a:cs typeface="Calibri"/>
              </a:rPr>
              <a:t>“In</a:t>
            </a:r>
            <a:r>
              <a:rPr sz="2160" b="1" kern="0" spc="-12" dirty="0">
                <a:solidFill>
                  <a:sysClr val="windowText" lastClr="000000"/>
                </a:solidFill>
                <a:latin typeface="Calibri"/>
                <a:cs typeface="Calibri"/>
              </a:rPr>
              <a:t> </a:t>
            </a:r>
            <a:r>
              <a:rPr sz="2160" b="1" kern="0" dirty="0">
                <a:solidFill>
                  <a:sysClr val="windowText" lastClr="000000"/>
                </a:solidFill>
                <a:latin typeface="Calibri"/>
                <a:cs typeface="Calibri"/>
              </a:rPr>
              <a:t>case</a:t>
            </a:r>
            <a:r>
              <a:rPr sz="2160" b="1" kern="0" spc="-36" dirty="0">
                <a:solidFill>
                  <a:sysClr val="windowText" lastClr="000000"/>
                </a:solidFill>
                <a:latin typeface="Calibri"/>
                <a:cs typeface="Calibri"/>
              </a:rPr>
              <a:t> </a:t>
            </a:r>
            <a:r>
              <a:rPr sz="2160" b="1" kern="0" dirty="0">
                <a:solidFill>
                  <a:sysClr val="windowText" lastClr="000000"/>
                </a:solidFill>
                <a:latin typeface="Calibri"/>
                <a:cs typeface="Calibri"/>
              </a:rPr>
              <a:t>of</a:t>
            </a:r>
            <a:r>
              <a:rPr sz="2160" b="1" kern="0" spc="-6" dirty="0">
                <a:solidFill>
                  <a:sysClr val="windowText" lastClr="000000"/>
                </a:solidFill>
                <a:latin typeface="Calibri"/>
                <a:cs typeface="Calibri"/>
              </a:rPr>
              <a:t> </a:t>
            </a:r>
            <a:r>
              <a:rPr sz="2160" b="1" kern="0" spc="-66" dirty="0">
                <a:solidFill>
                  <a:sysClr val="windowText" lastClr="000000"/>
                </a:solidFill>
                <a:latin typeface="Calibri"/>
                <a:cs typeface="Calibri"/>
              </a:rPr>
              <a:t>AOP,</a:t>
            </a:r>
            <a:r>
              <a:rPr sz="2160" b="1" kern="0" spc="-24" dirty="0">
                <a:solidFill>
                  <a:sysClr val="windowText" lastClr="000000"/>
                </a:solidFill>
                <a:latin typeface="Calibri"/>
                <a:cs typeface="Calibri"/>
              </a:rPr>
              <a:t> </a:t>
            </a:r>
            <a:r>
              <a:rPr sz="2160" b="1" kern="0" dirty="0">
                <a:solidFill>
                  <a:sysClr val="windowText" lastClr="000000"/>
                </a:solidFill>
                <a:latin typeface="Calibri"/>
                <a:cs typeface="Calibri"/>
              </a:rPr>
              <a:t>whether</a:t>
            </a:r>
            <a:r>
              <a:rPr sz="2160" b="1" kern="0" spc="-60" dirty="0">
                <a:solidFill>
                  <a:sysClr val="windowText" lastClr="000000"/>
                </a:solidFill>
                <a:latin typeface="Calibri"/>
                <a:cs typeface="Calibri"/>
              </a:rPr>
              <a:t> </a:t>
            </a:r>
            <a:r>
              <a:rPr sz="2160" b="1" kern="0" dirty="0">
                <a:solidFill>
                  <a:sysClr val="windowText" lastClr="000000"/>
                </a:solidFill>
                <a:latin typeface="Calibri"/>
                <a:cs typeface="Calibri"/>
              </a:rPr>
              <a:t>the</a:t>
            </a:r>
            <a:r>
              <a:rPr sz="2160" b="1" kern="0" spc="-24" dirty="0">
                <a:solidFill>
                  <a:sysClr val="windowText" lastClr="000000"/>
                </a:solidFill>
                <a:latin typeface="Calibri"/>
                <a:cs typeface="Calibri"/>
              </a:rPr>
              <a:t> </a:t>
            </a:r>
            <a:r>
              <a:rPr sz="2160" b="1" kern="0" dirty="0">
                <a:solidFill>
                  <a:sysClr val="windowText" lastClr="000000"/>
                </a:solidFill>
                <a:latin typeface="Calibri"/>
                <a:cs typeface="Calibri"/>
              </a:rPr>
              <a:t>shares</a:t>
            </a:r>
            <a:r>
              <a:rPr sz="2160" b="1" kern="0" spc="-42" dirty="0">
                <a:solidFill>
                  <a:sysClr val="windowText" lastClr="000000"/>
                </a:solidFill>
                <a:latin typeface="Calibri"/>
                <a:cs typeface="Calibri"/>
              </a:rPr>
              <a:t> </a:t>
            </a:r>
            <a:r>
              <a:rPr sz="2160" b="1" kern="0" dirty="0">
                <a:solidFill>
                  <a:sysClr val="windowText" lastClr="000000"/>
                </a:solidFill>
                <a:latin typeface="Calibri"/>
                <a:cs typeface="Calibri"/>
              </a:rPr>
              <a:t>of</a:t>
            </a:r>
            <a:r>
              <a:rPr sz="2160" b="1" kern="0" spc="-18" dirty="0">
                <a:solidFill>
                  <a:sysClr val="windowText" lastClr="000000"/>
                </a:solidFill>
                <a:latin typeface="Calibri"/>
                <a:cs typeface="Calibri"/>
              </a:rPr>
              <a:t> </a:t>
            </a:r>
            <a:r>
              <a:rPr sz="2160" b="1" kern="0" dirty="0">
                <a:solidFill>
                  <a:sysClr val="windowText" lastClr="000000"/>
                </a:solidFill>
                <a:latin typeface="Calibri"/>
                <a:cs typeface="Calibri"/>
              </a:rPr>
              <a:t>members</a:t>
            </a:r>
            <a:r>
              <a:rPr sz="2160" b="1" kern="0" spc="-54" dirty="0">
                <a:solidFill>
                  <a:sysClr val="windowText" lastClr="000000"/>
                </a:solidFill>
                <a:latin typeface="Calibri"/>
                <a:cs typeface="Calibri"/>
              </a:rPr>
              <a:t> </a:t>
            </a:r>
            <a:r>
              <a:rPr sz="2160" b="1" kern="0" dirty="0">
                <a:solidFill>
                  <a:sysClr val="windowText" lastClr="000000"/>
                </a:solidFill>
                <a:latin typeface="Calibri"/>
                <a:cs typeface="Calibri"/>
              </a:rPr>
              <a:t>are</a:t>
            </a:r>
            <a:r>
              <a:rPr sz="2160" b="1" kern="0" spc="-6" dirty="0">
                <a:solidFill>
                  <a:sysClr val="windowText" lastClr="000000"/>
                </a:solidFill>
                <a:latin typeface="Calibri"/>
                <a:cs typeface="Calibri"/>
              </a:rPr>
              <a:t> </a:t>
            </a:r>
            <a:r>
              <a:rPr sz="2160" b="1" kern="0" spc="-12" dirty="0">
                <a:solidFill>
                  <a:sysClr val="windowText" lastClr="000000"/>
                </a:solidFill>
                <a:latin typeface="Calibri"/>
                <a:cs typeface="Calibri"/>
              </a:rPr>
              <a:t>indeterminate</a:t>
            </a:r>
            <a:r>
              <a:rPr sz="2160" b="1" kern="0" spc="-48" dirty="0">
                <a:solidFill>
                  <a:sysClr val="windowText" lastClr="000000"/>
                </a:solidFill>
                <a:latin typeface="Calibri"/>
                <a:cs typeface="Calibri"/>
              </a:rPr>
              <a:t> </a:t>
            </a:r>
            <a:r>
              <a:rPr sz="2160" b="1" kern="0" dirty="0">
                <a:solidFill>
                  <a:sysClr val="windowText" lastClr="000000"/>
                </a:solidFill>
                <a:latin typeface="Calibri"/>
                <a:cs typeface="Calibri"/>
              </a:rPr>
              <a:t>or</a:t>
            </a:r>
            <a:r>
              <a:rPr sz="2160" b="1" kern="0" spc="-18" dirty="0">
                <a:solidFill>
                  <a:sysClr val="windowText" lastClr="000000"/>
                </a:solidFill>
                <a:latin typeface="Calibri"/>
                <a:cs typeface="Calibri"/>
              </a:rPr>
              <a:t> </a:t>
            </a:r>
            <a:r>
              <a:rPr sz="2160" b="1" kern="0" spc="-12" dirty="0">
                <a:solidFill>
                  <a:sysClr val="windowText" lastClr="000000"/>
                </a:solidFill>
                <a:latin typeface="Calibri"/>
                <a:cs typeface="Calibri"/>
              </a:rPr>
              <a:t>unknown”</a:t>
            </a:r>
            <a:endParaRPr sz="2160" kern="0">
              <a:solidFill>
                <a:sysClr val="windowText" lastClr="000000"/>
              </a:solidFill>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21692" y="1785594"/>
            <a:ext cx="918210" cy="292388"/>
          </a:xfrm>
          <a:prstGeom prst="rect">
            <a:avLst/>
          </a:prstGeom>
        </p:spPr>
        <p:txBody>
          <a:bodyPr vert="horz" wrap="square" lIns="0" tIns="15240" rIns="0" bIns="0" rtlCol="0">
            <a:spAutoFit/>
          </a:bodyPr>
          <a:lstStyle/>
          <a:p>
            <a:pPr marL="15240" defTabSz="1097280">
              <a:spcBef>
                <a:spcPts val="120"/>
              </a:spcBef>
            </a:pPr>
            <a:r>
              <a:rPr kern="0" dirty="0">
                <a:solidFill>
                  <a:srgbClr val="555555"/>
                </a:solidFill>
                <a:latin typeface="Verdana"/>
                <a:cs typeface="Verdana"/>
              </a:rPr>
              <a:t>Rule</a:t>
            </a:r>
            <a:r>
              <a:rPr kern="0" spc="-90" dirty="0">
                <a:solidFill>
                  <a:srgbClr val="555555"/>
                </a:solidFill>
                <a:latin typeface="Verdana"/>
                <a:cs typeface="Verdana"/>
              </a:rPr>
              <a:t> </a:t>
            </a:r>
            <a:r>
              <a:rPr kern="0" spc="-30" dirty="0">
                <a:solidFill>
                  <a:srgbClr val="555555"/>
                </a:solidFill>
                <a:latin typeface="Verdana"/>
                <a:cs typeface="Verdana"/>
              </a:rPr>
              <a:t>6G</a:t>
            </a:r>
            <a:endParaRPr kern="0">
              <a:solidFill>
                <a:sysClr val="windowText" lastClr="000000"/>
              </a:solidFill>
              <a:latin typeface="Verdana"/>
              <a:cs typeface="Verdana"/>
            </a:endParaRPr>
          </a:p>
        </p:txBody>
      </p:sp>
      <p:sp>
        <p:nvSpPr>
          <p:cNvPr id="3" name="object 3"/>
          <p:cNvSpPr txBox="1">
            <a:spLocks noGrp="1"/>
          </p:cNvSpPr>
          <p:nvPr>
            <p:ph type="title"/>
          </p:nvPr>
        </p:nvSpPr>
        <p:spPr>
          <a:xfrm>
            <a:off x="1804416" y="105178"/>
            <a:ext cx="16942003" cy="1109021"/>
          </a:xfrm>
          <a:prstGeom prst="rect">
            <a:avLst/>
          </a:prstGeom>
        </p:spPr>
        <p:txBody>
          <a:bodyPr vert="horz" wrap="square" lIns="0" tIns="439927" rIns="0" bIns="0" rtlCol="0">
            <a:spAutoFit/>
          </a:bodyPr>
          <a:lstStyle/>
          <a:p>
            <a:pPr marL="413766">
              <a:spcBef>
                <a:spcPts val="120"/>
              </a:spcBef>
            </a:pPr>
            <a:r>
              <a:rPr u="none" dirty="0">
                <a:solidFill>
                  <a:srgbClr val="000000"/>
                </a:solidFill>
              </a:rPr>
              <a:t>Prescribed</a:t>
            </a:r>
            <a:r>
              <a:rPr u="none" spc="-210" dirty="0">
                <a:solidFill>
                  <a:srgbClr val="000000"/>
                </a:solidFill>
              </a:rPr>
              <a:t> </a:t>
            </a:r>
            <a:r>
              <a:rPr u="none" spc="-12" dirty="0">
                <a:solidFill>
                  <a:srgbClr val="000000"/>
                </a:solidFill>
              </a:rPr>
              <a:t>reporting</a:t>
            </a:r>
          </a:p>
        </p:txBody>
      </p:sp>
      <p:grpSp>
        <p:nvGrpSpPr>
          <p:cNvPr id="4" name="object 4"/>
          <p:cNvGrpSpPr/>
          <p:nvPr/>
        </p:nvGrpSpPr>
        <p:grpSpPr>
          <a:xfrm>
            <a:off x="2370126" y="2415845"/>
            <a:ext cx="3328416" cy="2466594"/>
            <a:chOff x="451105" y="2013204"/>
            <a:chExt cx="2773680" cy="2055495"/>
          </a:xfrm>
        </p:grpSpPr>
        <p:sp>
          <p:nvSpPr>
            <p:cNvPr id="5" name="object 5"/>
            <p:cNvSpPr/>
            <p:nvPr/>
          </p:nvSpPr>
          <p:spPr>
            <a:xfrm>
              <a:off x="451105" y="2013204"/>
              <a:ext cx="2773680" cy="2055495"/>
            </a:xfrm>
            <a:custGeom>
              <a:avLst/>
              <a:gdLst/>
              <a:ahLst/>
              <a:cxnLst/>
              <a:rect l="l" t="t" r="r" b="b"/>
              <a:pathLst>
                <a:path w="2773680" h="2055495">
                  <a:moveTo>
                    <a:pt x="2696349" y="0"/>
                  </a:moveTo>
                  <a:lnTo>
                    <a:pt x="77216" y="0"/>
                  </a:lnTo>
                  <a:lnTo>
                    <a:pt x="47155" y="6070"/>
                  </a:lnTo>
                  <a:lnTo>
                    <a:pt x="22618" y="22631"/>
                  </a:lnTo>
                  <a:lnTo>
                    <a:pt x="6070" y="47180"/>
                  </a:lnTo>
                  <a:lnTo>
                    <a:pt x="0" y="77266"/>
                  </a:lnTo>
                  <a:lnTo>
                    <a:pt x="0" y="1978228"/>
                  </a:lnTo>
                  <a:lnTo>
                    <a:pt x="6070" y="2008314"/>
                  </a:lnTo>
                  <a:lnTo>
                    <a:pt x="22618" y="2032863"/>
                  </a:lnTo>
                  <a:lnTo>
                    <a:pt x="47155" y="2049424"/>
                  </a:lnTo>
                  <a:lnTo>
                    <a:pt x="77216" y="2055495"/>
                  </a:lnTo>
                  <a:lnTo>
                    <a:pt x="2696349" y="2055495"/>
                  </a:lnTo>
                  <a:lnTo>
                    <a:pt x="2726410" y="2049424"/>
                  </a:lnTo>
                  <a:lnTo>
                    <a:pt x="2750959" y="2032863"/>
                  </a:lnTo>
                  <a:lnTo>
                    <a:pt x="2767520" y="2008314"/>
                  </a:lnTo>
                  <a:lnTo>
                    <a:pt x="2773578" y="1978228"/>
                  </a:lnTo>
                  <a:lnTo>
                    <a:pt x="2773578" y="77266"/>
                  </a:lnTo>
                  <a:lnTo>
                    <a:pt x="2767520" y="47180"/>
                  </a:lnTo>
                  <a:lnTo>
                    <a:pt x="2750959" y="22631"/>
                  </a:lnTo>
                  <a:lnTo>
                    <a:pt x="2726410" y="6070"/>
                  </a:lnTo>
                  <a:lnTo>
                    <a:pt x="2696349" y="0"/>
                  </a:lnTo>
                  <a:close/>
                </a:path>
              </a:pathLst>
            </a:custGeom>
            <a:solidFill>
              <a:srgbClr val="44526A"/>
            </a:solidFill>
          </p:spPr>
          <p:txBody>
            <a:bodyPr wrap="square" lIns="0" tIns="0" rIns="0" bIns="0" rtlCol="0"/>
            <a:lstStyle/>
            <a:p>
              <a:pPr defTabSz="1097280"/>
              <a:endParaRPr sz="2160" kern="0">
                <a:solidFill>
                  <a:sysClr val="windowText" lastClr="000000"/>
                </a:solidFill>
              </a:endParaRPr>
            </a:p>
          </p:txBody>
        </p:sp>
        <p:sp>
          <p:nvSpPr>
            <p:cNvPr id="6" name="object 6"/>
            <p:cNvSpPr/>
            <p:nvPr/>
          </p:nvSpPr>
          <p:spPr>
            <a:xfrm>
              <a:off x="512058" y="2051304"/>
              <a:ext cx="2635250" cy="1970405"/>
            </a:xfrm>
            <a:custGeom>
              <a:avLst/>
              <a:gdLst/>
              <a:ahLst/>
              <a:cxnLst/>
              <a:rect l="l" t="t" r="r" b="b"/>
              <a:pathLst>
                <a:path w="2635250" h="1970404">
                  <a:moveTo>
                    <a:pt x="2560980" y="0"/>
                  </a:moveTo>
                  <a:lnTo>
                    <a:pt x="74028" y="0"/>
                  </a:lnTo>
                  <a:lnTo>
                    <a:pt x="45211" y="5816"/>
                  </a:lnTo>
                  <a:lnTo>
                    <a:pt x="21678" y="21691"/>
                  </a:lnTo>
                  <a:lnTo>
                    <a:pt x="5816" y="45224"/>
                  </a:lnTo>
                  <a:lnTo>
                    <a:pt x="0" y="74041"/>
                  </a:lnTo>
                  <a:lnTo>
                    <a:pt x="0" y="1896110"/>
                  </a:lnTo>
                  <a:lnTo>
                    <a:pt x="5816" y="1924926"/>
                  </a:lnTo>
                  <a:lnTo>
                    <a:pt x="21678" y="1948459"/>
                  </a:lnTo>
                  <a:lnTo>
                    <a:pt x="45211" y="1964334"/>
                  </a:lnTo>
                  <a:lnTo>
                    <a:pt x="74028" y="1970151"/>
                  </a:lnTo>
                  <a:lnTo>
                    <a:pt x="2560980" y="1970151"/>
                  </a:lnTo>
                  <a:lnTo>
                    <a:pt x="2589784" y="1964334"/>
                  </a:lnTo>
                  <a:lnTo>
                    <a:pt x="2613317" y="1948459"/>
                  </a:lnTo>
                  <a:lnTo>
                    <a:pt x="2629179" y="1924926"/>
                  </a:lnTo>
                  <a:lnTo>
                    <a:pt x="2634996" y="1896110"/>
                  </a:lnTo>
                  <a:lnTo>
                    <a:pt x="2634996" y="74041"/>
                  </a:lnTo>
                  <a:lnTo>
                    <a:pt x="2629179" y="45224"/>
                  </a:lnTo>
                  <a:lnTo>
                    <a:pt x="2613317" y="21691"/>
                  </a:lnTo>
                  <a:lnTo>
                    <a:pt x="2589784" y="5816"/>
                  </a:lnTo>
                  <a:lnTo>
                    <a:pt x="2560980" y="0"/>
                  </a:lnTo>
                  <a:close/>
                </a:path>
              </a:pathLst>
            </a:custGeom>
            <a:solidFill>
              <a:srgbClr val="FFFFFF"/>
            </a:solidFill>
          </p:spPr>
          <p:txBody>
            <a:bodyPr wrap="square" lIns="0" tIns="0" rIns="0" bIns="0" rtlCol="0"/>
            <a:lstStyle/>
            <a:p>
              <a:pPr defTabSz="1097280"/>
              <a:endParaRPr sz="2160" kern="0">
                <a:solidFill>
                  <a:sysClr val="windowText" lastClr="000000"/>
                </a:solidFill>
              </a:endParaRPr>
            </a:p>
          </p:txBody>
        </p:sp>
      </p:grpSp>
      <p:sp>
        <p:nvSpPr>
          <p:cNvPr id="7" name="object 7"/>
          <p:cNvSpPr txBox="1"/>
          <p:nvPr/>
        </p:nvSpPr>
        <p:spPr>
          <a:xfrm>
            <a:off x="2575439" y="3069372"/>
            <a:ext cx="2860548" cy="1307794"/>
          </a:xfrm>
          <a:prstGeom prst="rect">
            <a:avLst/>
          </a:prstGeom>
        </p:spPr>
        <p:txBody>
          <a:bodyPr vert="horz" wrap="square" lIns="0" tIns="16002" rIns="0" bIns="0" rtlCol="0">
            <a:spAutoFit/>
          </a:bodyPr>
          <a:lstStyle/>
          <a:p>
            <a:pPr marL="272795" marR="6096" indent="-258318" defTabSz="1097280">
              <a:spcBef>
                <a:spcPts val="126"/>
              </a:spcBef>
              <a:buFont typeface="Arial MT"/>
              <a:buChar char="•"/>
              <a:tabLst>
                <a:tab pos="272795" algn="l"/>
              </a:tabLst>
            </a:pPr>
            <a:r>
              <a:rPr sz="1260" kern="0" dirty="0">
                <a:solidFill>
                  <a:srgbClr val="C00000"/>
                </a:solidFill>
                <a:latin typeface="Verdana"/>
                <a:cs typeface="Verdana"/>
              </a:rPr>
              <a:t>Form</a:t>
            </a:r>
            <a:r>
              <a:rPr sz="1260" kern="0" spc="-60" dirty="0">
                <a:solidFill>
                  <a:srgbClr val="C00000"/>
                </a:solidFill>
                <a:latin typeface="Verdana"/>
                <a:cs typeface="Verdana"/>
              </a:rPr>
              <a:t> </a:t>
            </a:r>
            <a:r>
              <a:rPr sz="1260" kern="0" dirty="0">
                <a:solidFill>
                  <a:srgbClr val="C00000"/>
                </a:solidFill>
                <a:latin typeface="Verdana"/>
                <a:cs typeface="Verdana"/>
              </a:rPr>
              <a:t>No.</a:t>
            </a:r>
            <a:r>
              <a:rPr sz="1260" kern="0" spc="-36" dirty="0">
                <a:solidFill>
                  <a:srgbClr val="C00000"/>
                </a:solidFill>
                <a:latin typeface="Verdana"/>
                <a:cs typeface="Verdana"/>
              </a:rPr>
              <a:t> </a:t>
            </a:r>
            <a:r>
              <a:rPr sz="1260" kern="0" dirty="0">
                <a:solidFill>
                  <a:srgbClr val="C00000"/>
                </a:solidFill>
                <a:latin typeface="Verdana"/>
                <a:cs typeface="Verdana"/>
              </a:rPr>
              <a:t>3CA</a:t>
            </a:r>
            <a:r>
              <a:rPr sz="1260" kern="0" spc="-54" dirty="0">
                <a:solidFill>
                  <a:srgbClr val="C00000"/>
                </a:solidFill>
                <a:latin typeface="Verdana"/>
                <a:cs typeface="Verdana"/>
              </a:rPr>
              <a:t> </a:t>
            </a:r>
            <a:r>
              <a:rPr sz="1260" kern="0" dirty="0">
                <a:solidFill>
                  <a:sysClr val="windowText" lastClr="000000"/>
                </a:solidFill>
                <a:latin typeface="Verdana"/>
                <a:cs typeface="Verdana"/>
              </a:rPr>
              <a:t>-</a:t>
            </a:r>
            <a:r>
              <a:rPr sz="1260" kern="0" spc="-36" dirty="0">
                <a:solidFill>
                  <a:sysClr val="windowText" lastClr="000000"/>
                </a:solidFill>
                <a:latin typeface="Verdana"/>
                <a:cs typeface="Verdana"/>
              </a:rPr>
              <a:t> </a:t>
            </a:r>
            <a:r>
              <a:rPr sz="1260" kern="0" dirty="0">
                <a:solidFill>
                  <a:sysClr val="windowText" lastClr="000000"/>
                </a:solidFill>
                <a:latin typeface="Verdana"/>
                <a:cs typeface="Verdana"/>
              </a:rPr>
              <a:t>Person</a:t>
            </a:r>
            <a:r>
              <a:rPr sz="1260" kern="0" spc="-36" dirty="0">
                <a:solidFill>
                  <a:sysClr val="windowText" lastClr="000000"/>
                </a:solidFill>
                <a:latin typeface="Verdana"/>
                <a:cs typeface="Verdana"/>
              </a:rPr>
              <a:t> </a:t>
            </a:r>
            <a:r>
              <a:rPr sz="1260" kern="0" spc="-12" dirty="0">
                <a:solidFill>
                  <a:sysClr val="windowText" lastClr="000000"/>
                </a:solidFill>
                <a:latin typeface="Verdana"/>
                <a:cs typeface="Verdana"/>
              </a:rPr>
              <a:t>carrying </a:t>
            </a:r>
            <a:r>
              <a:rPr sz="1260" kern="0" dirty="0">
                <a:solidFill>
                  <a:sysClr val="windowText" lastClr="000000"/>
                </a:solidFill>
                <a:latin typeface="Verdana"/>
                <a:cs typeface="Verdana"/>
              </a:rPr>
              <a:t>on</a:t>
            </a:r>
            <a:r>
              <a:rPr sz="1260" kern="0" spc="-42" dirty="0">
                <a:solidFill>
                  <a:sysClr val="windowText" lastClr="000000"/>
                </a:solidFill>
                <a:latin typeface="Verdana"/>
                <a:cs typeface="Verdana"/>
              </a:rPr>
              <a:t> </a:t>
            </a:r>
            <a:r>
              <a:rPr sz="1260" kern="0" dirty="0">
                <a:solidFill>
                  <a:sysClr val="windowText" lastClr="000000"/>
                </a:solidFill>
                <a:latin typeface="Verdana"/>
                <a:cs typeface="Verdana"/>
              </a:rPr>
              <a:t>business</a:t>
            </a:r>
            <a:r>
              <a:rPr sz="1260" kern="0" spc="-96" dirty="0">
                <a:solidFill>
                  <a:sysClr val="windowText" lastClr="000000"/>
                </a:solidFill>
                <a:latin typeface="Verdana"/>
                <a:cs typeface="Verdana"/>
              </a:rPr>
              <a:t> </a:t>
            </a:r>
            <a:r>
              <a:rPr sz="1260" kern="0" dirty="0">
                <a:solidFill>
                  <a:sysClr val="windowText" lastClr="000000"/>
                </a:solidFill>
                <a:latin typeface="Verdana"/>
                <a:cs typeface="Verdana"/>
              </a:rPr>
              <a:t>or</a:t>
            </a:r>
            <a:r>
              <a:rPr sz="1260" kern="0" spc="-18" dirty="0">
                <a:solidFill>
                  <a:sysClr val="windowText" lastClr="000000"/>
                </a:solidFill>
                <a:latin typeface="Verdana"/>
                <a:cs typeface="Verdana"/>
              </a:rPr>
              <a:t> </a:t>
            </a:r>
            <a:r>
              <a:rPr sz="1260" kern="0" dirty="0">
                <a:solidFill>
                  <a:sysClr val="windowText" lastClr="000000"/>
                </a:solidFill>
                <a:latin typeface="Verdana"/>
                <a:cs typeface="Verdana"/>
              </a:rPr>
              <a:t>profession</a:t>
            </a:r>
            <a:r>
              <a:rPr sz="1260" kern="0" spc="-84" dirty="0">
                <a:solidFill>
                  <a:sysClr val="windowText" lastClr="000000"/>
                </a:solidFill>
                <a:latin typeface="Verdana"/>
                <a:cs typeface="Verdana"/>
              </a:rPr>
              <a:t> </a:t>
            </a:r>
            <a:r>
              <a:rPr sz="1260" kern="0" spc="-30" dirty="0">
                <a:solidFill>
                  <a:sysClr val="windowText" lastClr="000000"/>
                </a:solidFill>
                <a:latin typeface="Verdana"/>
                <a:cs typeface="Verdana"/>
              </a:rPr>
              <a:t>and </a:t>
            </a:r>
            <a:r>
              <a:rPr sz="1260" kern="0" dirty="0">
                <a:solidFill>
                  <a:sysClr val="windowText" lastClr="000000"/>
                </a:solidFill>
                <a:latin typeface="Verdana"/>
                <a:cs typeface="Verdana"/>
              </a:rPr>
              <a:t>who</a:t>
            </a:r>
            <a:r>
              <a:rPr sz="1260" kern="0" spc="-42" dirty="0">
                <a:solidFill>
                  <a:sysClr val="windowText" lastClr="000000"/>
                </a:solidFill>
                <a:latin typeface="Verdana"/>
                <a:cs typeface="Verdana"/>
              </a:rPr>
              <a:t> </a:t>
            </a:r>
            <a:r>
              <a:rPr sz="1260" kern="0" dirty="0">
                <a:solidFill>
                  <a:sysClr val="windowText" lastClr="000000"/>
                </a:solidFill>
                <a:latin typeface="Verdana"/>
                <a:cs typeface="Verdana"/>
              </a:rPr>
              <a:t>is</a:t>
            </a:r>
            <a:r>
              <a:rPr sz="1260" kern="0" spc="-18" dirty="0">
                <a:solidFill>
                  <a:sysClr val="windowText" lastClr="000000"/>
                </a:solidFill>
                <a:latin typeface="Verdana"/>
                <a:cs typeface="Verdana"/>
              </a:rPr>
              <a:t> </a:t>
            </a:r>
            <a:r>
              <a:rPr sz="1260" kern="0" dirty="0">
                <a:solidFill>
                  <a:sysClr val="windowText" lastClr="000000"/>
                </a:solidFill>
                <a:latin typeface="Verdana"/>
                <a:cs typeface="Verdana"/>
              </a:rPr>
              <a:t>required</a:t>
            </a:r>
            <a:r>
              <a:rPr sz="1260" kern="0" spc="-72" dirty="0">
                <a:solidFill>
                  <a:sysClr val="windowText" lastClr="000000"/>
                </a:solidFill>
                <a:latin typeface="Verdana"/>
                <a:cs typeface="Verdana"/>
              </a:rPr>
              <a:t> </a:t>
            </a:r>
            <a:r>
              <a:rPr sz="1260" kern="0" dirty="0">
                <a:solidFill>
                  <a:sysClr val="windowText" lastClr="000000"/>
                </a:solidFill>
                <a:latin typeface="Verdana"/>
                <a:cs typeface="Verdana"/>
              </a:rPr>
              <a:t>by</a:t>
            </a:r>
            <a:r>
              <a:rPr sz="1260" kern="0" spc="-24" dirty="0">
                <a:solidFill>
                  <a:sysClr val="windowText" lastClr="000000"/>
                </a:solidFill>
                <a:latin typeface="Verdana"/>
                <a:cs typeface="Verdana"/>
              </a:rPr>
              <a:t> </a:t>
            </a:r>
            <a:r>
              <a:rPr sz="1260" kern="0" dirty="0">
                <a:solidFill>
                  <a:sysClr val="windowText" lastClr="000000"/>
                </a:solidFill>
                <a:latin typeface="Verdana"/>
                <a:cs typeface="Verdana"/>
              </a:rPr>
              <a:t>or</a:t>
            </a:r>
            <a:r>
              <a:rPr sz="1260" kern="0" spc="-24" dirty="0">
                <a:solidFill>
                  <a:sysClr val="windowText" lastClr="000000"/>
                </a:solidFill>
                <a:latin typeface="Verdana"/>
                <a:cs typeface="Verdana"/>
              </a:rPr>
              <a:t> </a:t>
            </a:r>
            <a:r>
              <a:rPr sz="1260" kern="0" dirty="0">
                <a:solidFill>
                  <a:sysClr val="windowText" lastClr="000000"/>
                </a:solidFill>
                <a:latin typeface="Verdana"/>
                <a:cs typeface="Verdana"/>
              </a:rPr>
              <a:t>under</a:t>
            </a:r>
            <a:r>
              <a:rPr sz="1260" kern="0" spc="-30" dirty="0">
                <a:solidFill>
                  <a:sysClr val="windowText" lastClr="000000"/>
                </a:solidFill>
                <a:latin typeface="Verdana"/>
                <a:cs typeface="Verdana"/>
              </a:rPr>
              <a:t> any </a:t>
            </a:r>
            <a:r>
              <a:rPr sz="1260" kern="0" dirty="0">
                <a:solidFill>
                  <a:sysClr val="windowText" lastClr="000000"/>
                </a:solidFill>
                <a:latin typeface="Verdana"/>
                <a:cs typeface="Verdana"/>
              </a:rPr>
              <a:t>other</a:t>
            </a:r>
            <a:r>
              <a:rPr sz="1260" kern="0" spc="-42" dirty="0">
                <a:solidFill>
                  <a:sysClr val="windowText" lastClr="000000"/>
                </a:solidFill>
                <a:latin typeface="Verdana"/>
                <a:cs typeface="Verdana"/>
              </a:rPr>
              <a:t> </a:t>
            </a:r>
            <a:r>
              <a:rPr sz="1260" kern="0" dirty="0">
                <a:solidFill>
                  <a:sysClr val="windowText" lastClr="000000"/>
                </a:solidFill>
                <a:latin typeface="Verdana"/>
                <a:cs typeface="Verdana"/>
              </a:rPr>
              <a:t>law</a:t>
            </a:r>
            <a:r>
              <a:rPr sz="1260" kern="0" spc="-18" dirty="0">
                <a:solidFill>
                  <a:sysClr val="windowText" lastClr="000000"/>
                </a:solidFill>
                <a:latin typeface="Verdana"/>
                <a:cs typeface="Verdana"/>
              </a:rPr>
              <a:t> </a:t>
            </a:r>
            <a:r>
              <a:rPr sz="1260" kern="0" dirty="0">
                <a:solidFill>
                  <a:sysClr val="windowText" lastClr="000000"/>
                </a:solidFill>
                <a:latin typeface="Verdana"/>
                <a:cs typeface="Verdana"/>
              </a:rPr>
              <a:t>to</a:t>
            </a:r>
            <a:r>
              <a:rPr sz="1260" kern="0" spc="-42" dirty="0">
                <a:solidFill>
                  <a:sysClr val="windowText" lastClr="000000"/>
                </a:solidFill>
                <a:latin typeface="Verdana"/>
                <a:cs typeface="Verdana"/>
              </a:rPr>
              <a:t> </a:t>
            </a:r>
            <a:r>
              <a:rPr sz="1260" kern="0" dirty="0">
                <a:solidFill>
                  <a:sysClr val="windowText" lastClr="000000"/>
                </a:solidFill>
                <a:latin typeface="Verdana"/>
                <a:cs typeface="Verdana"/>
              </a:rPr>
              <a:t>get</a:t>
            </a:r>
            <a:r>
              <a:rPr sz="1260" kern="0" spc="-30" dirty="0">
                <a:solidFill>
                  <a:sysClr val="windowText" lastClr="000000"/>
                </a:solidFill>
                <a:latin typeface="Verdana"/>
                <a:cs typeface="Verdana"/>
              </a:rPr>
              <a:t> </a:t>
            </a:r>
            <a:r>
              <a:rPr sz="1260" kern="0" dirty="0">
                <a:solidFill>
                  <a:sysClr val="windowText" lastClr="000000"/>
                </a:solidFill>
                <a:latin typeface="Verdana"/>
                <a:cs typeface="Verdana"/>
              </a:rPr>
              <a:t>his</a:t>
            </a:r>
            <a:r>
              <a:rPr sz="1260" kern="0" spc="-18" dirty="0">
                <a:solidFill>
                  <a:sysClr val="windowText" lastClr="000000"/>
                </a:solidFill>
                <a:latin typeface="Verdana"/>
                <a:cs typeface="Verdana"/>
              </a:rPr>
              <a:t> </a:t>
            </a:r>
            <a:r>
              <a:rPr sz="1260" kern="0" spc="-12" dirty="0">
                <a:solidFill>
                  <a:sysClr val="windowText" lastClr="000000"/>
                </a:solidFill>
                <a:latin typeface="Verdana"/>
                <a:cs typeface="Verdana"/>
              </a:rPr>
              <a:t>accounts audited</a:t>
            </a:r>
            <a:endParaRPr sz="1260" kern="0">
              <a:solidFill>
                <a:sysClr val="windowText" lastClr="000000"/>
              </a:solidFill>
              <a:latin typeface="Verdana"/>
              <a:cs typeface="Verdana"/>
            </a:endParaRPr>
          </a:p>
          <a:p>
            <a:pPr marL="272795" indent="-257555" defTabSz="1097280">
              <a:spcBef>
                <a:spcPts val="966"/>
              </a:spcBef>
              <a:buFont typeface="Arial MT"/>
              <a:buChar char="•"/>
              <a:tabLst>
                <a:tab pos="272795" algn="l"/>
              </a:tabLst>
            </a:pPr>
            <a:r>
              <a:rPr sz="1260" kern="0" dirty="0">
                <a:solidFill>
                  <a:srgbClr val="C00000"/>
                </a:solidFill>
                <a:latin typeface="Verdana"/>
                <a:cs typeface="Verdana"/>
              </a:rPr>
              <a:t>Form</a:t>
            </a:r>
            <a:r>
              <a:rPr sz="1260" kern="0" spc="-60" dirty="0">
                <a:solidFill>
                  <a:srgbClr val="C00000"/>
                </a:solidFill>
                <a:latin typeface="Verdana"/>
                <a:cs typeface="Verdana"/>
              </a:rPr>
              <a:t> </a:t>
            </a:r>
            <a:r>
              <a:rPr sz="1260" kern="0" dirty="0">
                <a:solidFill>
                  <a:srgbClr val="C00000"/>
                </a:solidFill>
                <a:latin typeface="Verdana"/>
                <a:cs typeface="Verdana"/>
              </a:rPr>
              <a:t>No.</a:t>
            </a:r>
            <a:r>
              <a:rPr sz="1260" kern="0" spc="-36" dirty="0">
                <a:solidFill>
                  <a:srgbClr val="C00000"/>
                </a:solidFill>
                <a:latin typeface="Verdana"/>
                <a:cs typeface="Verdana"/>
              </a:rPr>
              <a:t> </a:t>
            </a:r>
            <a:r>
              <a:rPr sz="1260" kern="0" dirty="0">
                <a:solidFill>
                  <a:srgbClr val="C00000"/>
                </a:solidFill>
                <a:latin typeface="Verdana"/>
                <a:cs typeface="Verdana"/>
              </a:rPr>
              <a:t>3CB</a:t>
            </a:r>
            <a:r>
              <a:rPr sz="1260" kern="0" spc="-18" dirty="0">
                <a:solidFill>
                  <a:srgbClr val="C00000"/>
                </a:solidFill>
                <a:latin typeface="Verdana"/>
                <a:cs typeface="Verdana"/>
              </a:rPr>
              <a:t> </a:t>
            </a:r>
            <a:r>
              <a:rPr sz="1260" kern="0" dirty="0">
                <a:solidFill>
                  <a:srgbClr val="1F2329"/>
                </a:solidFill>
                <a:latin typeface="Verdana"/>
                <a:cs typeface="Verdana"/>
              </a:rPr>
              <a:t>-</a:t>
            </a:r>
            <a:r>
              <a:rPr sz="1260" kern="0" spc="-36" dirty="0">
                <a:solidFill>
                  <a:srgbClr val="1F2329"/>
                </a:solidFill>
                <a:latin typeface="Verdana"/>
                <a:cs typeface="Verdana"/>
              </a:rPr>
              <a:t> </a:t>
            </a:r>
            <a:r>
              <a:rPr sz="1260" kern="0" spc="-12" dirty="0">
                <a:solidFill>
                  <a:srgbClr val="1F2329"/>
                </a:solidFill>
                <a:latin typeface="Verdana"/>
                <a:cs typeface="Verdana"/>
              </a:rPr>
              <a:t>Others</a:t>
            </a:r>
            <a:endParaRPr sz="1260" kern="0">
              <a:solidFill>
                <a:sysClr val="windowText" lastClr="000000"/>
              </a:solidFill>
              <a:latin typeface="Verdana"/>
              <a:cs typeface="Verdana"/>
            </a:endParaRPr>
          </a:p>
        </p:txBody>
      </p:sp>
      <p:grpSp>
        <p:nvGrpSpPr>
          <p:cNvPr id="8" name="object 8"/>
          <p:cNvGrpSpPr/>
          <p:nvPr/>
        </p:nvGrpSpPr>
        <p:grpSpPr>
          <a:xfrm>
            <a:off x="2326233" y="2366474"/>
            <a:ext cx="3187446" cy="539496"/>
            <a:chOff x="414527" y="1972062"/>
            <a:chExt cx="2656205" cy="449580"/>
          </a:xfrm>
        </p:grpSpPr>
        <p:pic>
          <p:nvPicPr>
            <p:cNvPr id="9" name="object 9"/>
            <p:cNvPicPr/>
            <p:nvPr/>
          </p:nvPicPr>
          <p:blipFill>
            <a:blip r:embed="rId2" cstate="print"/>
            <a:stretch>
              <a:fillRect/>
            </a:stretch>
          </p:blipFill>
          <p:spPr>
            <a:xfrm>
              <a:off x="757427" y="1972062"/>
              <a:ext cx="114338" cy="133731"/>
            </a:xfrm>
            <a:prstGeom prst="rect">
              <a:avLst/>
            </a:prstGeom>
          </p:spPr>
        </p:pic>
        <p:pic>
          <p:nvPicPr>
            <p:cNvPr id="10" name="object 10"/>
            <p:cNvPicPr/>
            <p:nvPr/>
          </p:nvPicPr>
          <p:blipFill>
            <a:blip r:embed="rId3" cstate="print"/>
            <a:stretch>
              <a:fillRect/>
            </a:stretch>
          </p:blipFill>
          <p:spPr>
            <a:xfrm>
              <a:off x="949515" y="1972062"/>
              <a:ext cx="115481" cy="133731"/>
            </a:xfrm>
            <a:prstGeom prst="rect">
              <a:avLst/>
            </a:prstGeom>
          </p:spPr>
        </p:pic>
        <p:pic>
          <p:nvPicPr>
            <p:cNvPr id="11" name="object 11"/>
            <p:cNvPicPr/>
            <p:nvPr/>
          </p:nvPicPr>
          <p:blipFill>
            <a:blip r:embed="rId4" cstate="print"/>
            <a:stretch>
              <a:fillRect/>
            </a:stretch>
          </p:blipFill>
          <p:spPr>
            <a:xfrm>
              <a:off x="1153035" y="1972062"/>
              <a:ext cx="114338" cy="133731"/>
            </a:xfrm>
            <a:prstGeom prst="rect">
              <a:avLst/>
            </a:prstGeom>
          </p:spPr>
        </p:pic>
        <p:pic>
          <p:nvPicPr>
            <p:cNvPr id="12" name="object 12"/>
            <p:cNvPicPr/>
            <p:nvPr/>
          </p:nvPicPr>
          <p:blipFill>
            <a:blip r:embed="rId5" cstate="print"/>
            <a:stretch>
              <a:fillRect/>
            </a:stretch>
          </p:blipFill>
          <p:spPr>
            <a:xfrm>
              <a:off x="1349697" y="1972062"/>
              <a:ext cx="115481" cy="133731"/>
            </a:xfrm>
            <a:prstGeom prst="rect">
              <a:avLst/>
            </a:prstGeom>
          </p:spPr>
        </p:pic>
        <p:pic>
          <p:nvPicPr>
            <p:cNvPr id="13" name="object 13"/>
            <p:cNvPicPr/>
            <p:nvPr/>
          </p:nvPicPr>
          <p:blipFill>
            <a:blip r:embed="rId4" cstate="print"/>
            <a:stretch>
              <a:fillRect/>
            </a:stretch>
          </p:blipFill>
          <p:spPr>
            <a:xfrm>
              <a:off x="1550930" y="1972062"/>
              <a:ext cx="114338" cy="133731"/>
            </a:xfrm>
            <a:prstGeom prst="rect">
              <a:avLst/>
            </a:prstGeom>
          </p:spPr>
        </p:pic>
        <p:pic>
          <p:nvPicPr>
            <p:cNvPr id="14" name="object 14"/>
            <p:cNvPicPr/>
            <p:nvPr/>
          </p:nvPicPr>
          <p:blipFill>
            <a:blip r:embed="rId4" cstate="print"/>
            <a:stretch>
              <a:fillRect/>
            </a:stretch>
          </p:blipFill>
          <p:spPr>
            <a:xfrm>
              <a:off x="1751021" y="1972062"/>
              <a:ext cx="114338" cy="133731"/>
            </a:xfrm>
            <a:prstGeom prst="rect">
              <a:avLst/>
            </a:prstGeom>
          </p:spPr>
        </p:pic>
        <p:pic>
          <p:nvPicPr>
            <p:cNvPr id="15" name="object 15"/>
            <p:cNvPicPr/>
            <p:nvPr/>
          </p:nvPicPr>
          <p:blipFill>
            <a:blip r:embed="rId4" cstate="print"/>
            <a:stretch>
              <a:fillRect/>
            </a:stretch>
          </p:blipFill>
          <p:spPr>
            <a:xfrm>
              <a:off x="1962546" y="1972062"/>
              <a:ext cx="114338" cy="133731"/>
            </a:xfrm>
            <a:prstGeom prst="rect">
              <a:avLst/>
            </a:prstGeom>
          </p:spPr>
        </p:pic>
        <p:pic>
          <p:nvPicPr>
            <p:cNvPr id="16" name="object 16"/>
            <p:cNvPicPr/>
            <p:nvPr/>
          </p:nvPicPr>
          <p:blipFill>
            <a:blip r:embed="rId4" cstate="print"/>
            <a:stretch>
              <a:fillRect/>
            </a:stretch>
          </p:blipFill>
          <p:spPr>
            <a:xfrm>
              <a:off x="2148916" y="1972062"/>
              <a:ext cx="114338" cy="133731"/>
            </a:xfrm>
            <a:prstGeom prst="rect">
              <a:avLst/>
            </a:prstGeom>
          </p:spPr>
        </p:pic>
        <p:pic>
          <p:nvPicPr>
            <p:cNvPr id="17" name="object 17"/>
            <p:cNvPicPr/>
            <p:nvPr/>
          </p:nvPicPr>
          <p:blipFill>
            <a:blip r:embed="rId6" cstate="print"/>
            <a:stretch>
              <a:fillRect/>
            </a:stretch>
          </p:blipFill>
          <p:spPr>
            <a:xfrm>
              <a:off x="2353581" y="1972062"/>
              <a:ext cx="115481" cy="133731"/>
            </a:xfrm>
            <a:prstGeom prst="rect">
              <a:avLst/>
            </a:prstGeom>
          </p:spPr>
        </p:pic>
        <p:pic>
          <p:nvPicPr>
            <p:cNvPr id="18" name="object 18"/>
            <p:cNvPicPr/>
            <p:nvPr/>
          </p:nvPicPr>
          <p:blipFill>
            <a:blip r:embed="rId4" cstate="print"/>
            <a:stretch>
              <a:fillRect/>
            </a:stretch>
          </p:blipFill>
          <p:spPr>
            <a:xfrm>
              <a:off x="2550242" y="1972062"/>
              <a:ext cx="114338" cy="133731"/>
            </a:xfrm>
            <a:prstGeom prst="rect">
              <a:avLst/>
            </a:prstGeom>
          </p:spPr>
        </p:pic>
        <p:pic>
          <p:nvPicPr>
            <p:cNvPr id="19" name="object 19"/>
            <p:cNvPicPr/>
            <p:nvPr/>
          </p:nvPicPr>
          <p:blipFill>
            <a:blip r:embed="rId4" cstate="print"/>
            <a:stretch>
              <a:fillRect/>
            </a:stretch>
          </p:blipFill>
          <p:spPr>
            <a:xfrm>
              <a:off x="2956140" y="1972062"/>
              <a:ext cx="114338" cy="133731"/>
            </a:xfrm>
            <a:prstGeom prst="rect">
              <a:avLst/>
            </a:prstGeom>
          </p:spPr>
        </p:pic>
        <p:pic>
          <p:nvPicPr>
            <p:cNvPr id="20" name="object 20"/>
            <p:cNvPicPr/>
            <p:nvPr/>
          </p:nvPicPr>
          <p:blipFill>
            <a:blip r:embed="rId7" cstate="print"/>
            <a:stretch>
              <a:fillRect/>
            </a:stretch>
          </p:blipFill>
          <p:spPr>
            <a:xfrm>
              <a:off x="2756049" y="1972062"/>
              <a:ext cx="115481" cy="133731"/>
            </a:xfrm>
            <a:prstGeom prst="rect">
              <a:avLst/>
            </a:prstGeom>
          </p:spPr>
        </p:pic>
        <p:sp>
          <p:nvSpPr>
            <p:cNvPr id="21" name="object 21"/>
            <p:cNvSpPr/>
            <p:nvPr/>
          </p:nvSpPr>
          <p:spPr>
            <a:xfrm>
              <a:off x="432809" y="2113788"/>
              <a:ext cx="266700" cy="288290"/>
            </a:xfrm>
            <a:custGeom>
              <a:avLst/>
              <a:gdLst/>
              <a:ahLst/>
              <a:cxnLst/>
              <a:rect l="l" t="t" r="r" b="b"/>
              <a:pathLst>
                <a:path w="266700" h="288289">
                  <a:moveTo>
                    <a:pt x="198170" y="0"/>
                  </a:moveTo>
                  <a:lnTo>
                    <a:pt x="68351" y="0"/>
                  </a:lnTo>
                  <a:lnTo>
                    <a:pt x="41744" y="5397"/>
                  </a:lnTo>
                  <a:lnTo>
                    <a:pt x="20027" y="20129"/>
                  </a:lnTo>
                  <a:lnTo>
                    <a:pt x="5372" y="41998"/>
                  </a:lnTo>
                  <a:lnTo>
                    <a:pt x="0" y="68783"/>
                  </a:lnTo>
                  <a:lnTo>
                    <a:pt x="0" y="218960"/>
                  </a:lnTo>
                  <a:lnTo>
                    <a:pt x="5372" y="245757"/>
                  </a:lnTo>
                  <a:lnTo>
                    <a:pt x="20027" y="267614"/>
                  </a:lnTo>
                  <a:lnTo>
                    <a:pt x="41744" y="282346"/>
                  </a:lnTo>
                  <a:lnTo>
                    <a:pt x="68351" y="287743"/>
                  </a:lnTo>
                  <a:lnTo>
                    <a:pt x="198170" y="287743"/>
                  </a:lnTo>
                  <a:lnTo>
                    <a:pt x="224777" y="282346"/>
                  </a:lnTo>
                  <a:lnTo>
                    <a:pt x="246494" y="267614"/>
                  </a:lnTo>
                  <a:lnTo>
                    <a:pt x="261150" y="245757"/>
                  </a:lnTo>
                  <a:lnTo>
                    <a:pt x="266522" y="218960"/>
                  </a:lnTo>
                  <a:lnTo>
                    <a:pt x="266522" y="68783"/>
                  </a:lnTo>
                  <a:lnTo>
                    <a:pt x="261150" y="41998"/>
                  </a:lnTo>
                  <a:lnTo>
                    <a:pt x="246494" y="20129"/>
                  </a:lnTo>
                  <a:lnTo>
                    <a:pt x="224777" y="5397"/>
                  </a:lnTo>
                  <a:lnTo>
                    <a:pt x="198170" y="0"/>
                  </a:lnTo>
                  <a:close/>
                </a:path>
              </a:pathLst>
            </a:custGeom>
            <a:solidFill>
              <a:srgbClr val="85BA23"/>
            </a:solidFill>
          </p:spPr>
          <p:txBody>
            <a:bodyPr wrap="square" lIns="0" tIns="0" rIns="0" bIns="0" rtlCol="0"/>
            <a:lstStyle/>
            <a:p>
              <a:pPr defTabSz="1097280"/>
              <a:endParaRPr sz="2160" kern="0">
                <a:solidFill>
                  <a:sysClr val="windowText" lastClr="000000"/>
                </a:solidFill>
              </a:endParaRPr>
            </a:p>
          </p:txBody>
        </p:sp>
        <p:sp>
          <p:nvSpPr>
            <p:cNvPr id="22" name="object 22"/>
            <p:cNvSpPr/>
            <p:nvPr/>
          </p:nvSpPr>
          <p:spPr>
            <a:xfrm>
              <a:off x="433577" y="2114550"/>
              <a:ext cx="266700" cy="288290"/>
            </a:xfrm>
            <a:custGeom>
              <a:avLst/>
              <a:gdLst/>
              <a:ahLst/>
              <a:cxnLst/>
              <a:rect l="l" t="t" r="r" b="b"/>
              <a:pathLst>
                <a:path w="266700" h="288289">
                  <a:moveTo>
                    <a:pt x="0" y="68783"/>
                  </a:moveTo>
                  <a:lnTo>
                    <a:pt x="5372" y="41998"/>
                  </a:lnTo>
                  <a:lnTo>
                    <a:pt x="20015" y="20129"/>
                  </a:lnTo>
                  <a:lnTo>
                    <a:pt x="41744" y="5397"/>
                  </a:lnTo>
                  <a:lnTo>
                    <a:pt x="68351" y="0"/>
                  </a:lnTo>
                  <a:lnTo>
                    <a:pt x="198170" y="0"/>
                  </a:lnTo>
                  <a:lnTo>
                    <a:pt x="224764" y="5397"/>
                  </a:lnTo>
                  <a:lnTo>
                    <a:pt x="246494" y="20129"/>
                  </a:lnTo>
                  <a:lnTo>
                    <a:pt x="261137" y="41998"/>
                  </a:lnTo>
                  <a:lnTo>
                    <a:pt x="266509" y="68783"/>
                  </a:lnTo>
                  <a:lnTo>
                    <a:pt x="266509" y="218960"/>
                  </a:lnTo>
                  <a:lnTo>
                    <a:pt x="261137" y="245757"/>
                  </a:lnTo>
                  <a:lnTo>
                    <a:pt x="246494" y="267614"/>
                  </a:lnTo>
                  <a:lnTo>
                    <a:pt x="224764" y="282346"/>
                  </a:lnTo>
                  <a:lnTo>
                    <a:pt x="198170" y="287743"/>
                  </a:lnTo>
                  <a:lnTo>
                    <a:pt x="68351" y="287743"/>
                  </a:lnTo>
                  <a:lnTo>
                    <a:pt x="41744" y="282346"/>
                  </a:lnTo>
                  <a:lnTo>
                    <a:pt x="20015" y="267614"/>
                  </a:lnTo>
                  <a:lnTo>
                    <a:pt x="5372" y="245757"/>
                  </a:lnTo>
                  <a:lnTo>
                    <a:pt x="0" y="218960"/>
                  </a:lnTo>
                  <a:lnTo>
                    <a:pt x="0" y="68783"/>
                  </a:lnTo>
                  <a:close/>
                </a:path>
              </a:pathLst>
            </a:custGeom>
            <a:ln w="38100">
              <a:solidFill>
                <a:srgbClr val="2C5234"/>
              </a:solidFill>
            </a:ln>
          </p:spPr>
          <p:txBody>
            <a:bodyPr wrap="square" lIns="0" tIns="0" rIns="0" bIns="0" rtlCol="0"/>
            <a:lstStyle/>
            <a:p>
              <a:pPr defTabSz="1097280"/>
              <a:endParaRPr sz="2160" kern="0">
                <a:solidFill>
                  <a:sysClr val="windowText" lastClr="000000"/>
                </a:solidFill>
              </a:endParaRPr>
            </a:p>
          </p:txBody>
        </p:sp>
        <p:sp>
          <p:nvSpPr>
            <p:cNvPr id="23" name="object 23"/>
            <p:cNvSpPr/>
            <p:nvPr/>
          </p:nvSpPr>
          <p:spPr>
            <a:xfrm>
              <a:off x="423671" y="2139696"/>
              <a:ext cx="2533015" cy="234950"/>
            </a:xfrm>
            <a:custGeom>
              <a:avLst/>
              <a:gdLst/>
              <a:ahLst/>
              <a:cxnLst/>
              <a:rect l="l" t="t" r="r" b="b"/>
              <a:pathLst>
                <a:path w="2533015" h="234950">
                  <a:moveTo>
                    <a:pt x="2475420" y="0"/>
                  </a:moveTo>
                  <a:lnTo>
                    <a:pt x="0" y="0"/>
                  </a:lnTo>
                  <a:lnTo>
                    <a:pt x="0" y="234696"/>
                  </a:lnTo>
                  <a:lnTo>
                    <a:pt x="2475420" y="234696"/>
                  </a:lnTo>
                  <a:lnTo>
                    <a:pt x="2532888" y="117348"/>
                  </a:lnTo>
                  <a:lnTo>
                    <a:pt x="2475420" y="0"/>
                  </a:lnTo>
                  <a:close/>
                </a:path>
              </a:pathLst>
            </a:custGeom>
            <a:solidFill>
              <a:srgbClr val="85BA23"/>
            </a:solidFill>
          </p:spPr>
          <p:txBody>
            <a:bodyPr wrap="square" lIns="0" tIns="0" rIns="0" bIns="0" rtlCol="0"/>
            <a:lstStyle/>
            <a:p>
              <a:pPr defTabSz="1097280"/>
              <a:endParaRPr sz="2160" kern="0">
                <a:solidFill>
                  <a:sysClr val="windowText" lastClr="000000"/>
                </a:solidFill>
              </a:endParaRPr>
            </a:p>
          </p:txBody>
        </p:sp>
      </p:grpSp>
      <p:sp>
        <p:nvSpPr>
          <p:cNvPr id="24" name="object 24"/>
          <p:cNvSpPr txBox="1"/>
          <p:nvPr/>
        </p:nvSpPr>
        <p:spPr>
          <a:xfrm>
            <a:off x="2860731" y="2600973"/>
            <a:ext cx="1319022" cy="236988"/>
          </a:xfrm>
          <a:prstGeom prst="rect">
            <a:avLst/>
          </a:prstGeom>
        </p:spPr>
        <p:txBody>
          <a:bodyPr vert="horz" wrap="square" lIns="0" tIns="15240" rIns="0" bIns="0" rtlCol="0">
            <a:spAutoFit/>
          </a:bodyPr>
          <a:lstStyle/>
          <a:p>
            <a:pPr marL="15240" defTabSz="1097280">
              <a:spcBef>
                <a:spcPts val="120"/>
              </a:spcBef>
            </a:pPr>
            <a:r>
              <a:rPr sz="1440" b="1" kern="0" dirty="0">
                <a:solidFill>
                  <a:srgbClr val="FFFFFF"/>
                </a:solidFill>
                <a:latin typeface="Verdana"/>
                <a:cs typeface="Verdana"/>
              </a:rPr>
              <a:t>Audit</a:t>
            </a:r>
            <a:r>
              <a:rPr sz="1440" b="1" kern="0" spc="-66" dirty="0">
                <a:solidFill>
                  <a:srgbClr val="FFFFFF"/>
                </a:solidFill>
                <a:latin typeface="Verdana"/>
                <a:cs typeface="Verdana"/>
              </a:rPr>
              <a:t> </a:t>
            </a:r>
            <a:r>
              <a:rPr sz="1440" b="1" kern="0" spc="-12" dirty="0">
                <a:solidFill>
                  <a:srgbClr val="FFFFFF"/>
                </a:solidFill>
                <a:latin typeface="Verdana"/>
                <a:cs typeface="Verdana"/>
              </a:rPr>
              <a:t>Report</a:t>
            </a:r>
            <a:endParaRPr sz="1440" kern="0">
              <a:solidFill>
                <a:sysClr val="windowText" lastClr="000000"/>
              </a:solidFill>
              <a:latin typeface="Verdana"/>
              <a:cs typeface="Verdana"/>
            </a:endParaRPr>
          </a:p>
        </p:txBody>
      </p:sp>
      <p:sp>
        <p:nvSpPr>
          <p:cNvPr id="25" name="object 25"/>
          <p:cNvSpPr/>
          <p:nvPr/>
        </p:nvSpPr>
        <p:spPr>
          <a:xfrm>
            <a:off x="2364623" y="2596895"/>
            <a:ext cx="393192" cy="219456"/>
          </a:xfrm>
          <a:custGeom>
            <a:avLst/>
            <a:gdLst/>
            <a:ahLst/>
            <a:cxnLst/>
            <a:rect l="l" t="t" r="r" b="b"/>
            <a:pathLst>
              <a:path w="327659" h="182880">
                <a:moveTo>
                  <a:pt x="171208" y="127063"/>
                </a:moveTo>
                <a:lnTo>
                  <a:pt x="168617" y="125730"/>
                </a:lnTo>
                <a:lnTo>
                  <a:pt x="164769" y="125730"/>
                </a:lnTo>
                <a:lnTo>
                  <a:pt x="78536" y="125730"/>
                </a:lnTo>
                <a:lnTo>
                  <a:pt x="75336" y="127063"/>
                </a:lnTo>
                <a:lnTo>
                  <a:pt x="75336" y="130975"/>
                </a:lnTo>
                <a:lnTo>
                  <a:pt x="78536" y="132588"/>
                </a:lnTo>
                <a:lnTo>
                  <a:pt x="168617" y="132588"/>
                </a:lnTo>
                <a:lnTo>
                  <a:pt x="171208" y="130975"/>
                </a:lnTo>
                <a:lnTo>
                  <a:pt x="171208" y="127063"/>
                </a:lnTo>
                <a:close/>
              </a:path>
              <a:path w="327659" h="182880">
                <a:moveTo>
                  <a:pt x="252247" y="127635"/>
                </a:moveTo>
                <a:lnTo>
                  <a:pt x="198094" y="96774"/>
                </a:lnTo>
                <a:lnTo>
                  <a:pt x="188747" y="91440"/>
                </a:lnTo>
                <a:lnTo>
                  <a:pt x="212229" y="78295"/>
                </a:lnTo>
                <a:lnTo>
                  <a:pt x="213512" y="78955"/>
                </a:lnTo>
                <a:lnTo>
                  <a:pt x="215404" y="79336"/>
                </a:lnTo>
                <a:lnTo>
                  <a:pt x="219227" y="79336"/>
                </a:lnTo>
                <a:lnTo>
                  <a:pt x="220484" y="78955"/>
                </a:lnTo>
                <a:lnTo>
                  <a:pt x="221767" y="78295"/>
                </a:lnTo>
                <a:lnTo>
                  <a:pt x="224942" y="76479"/>
                </a:lnTo>
                <a:lnTo>
                  <a:pt x="224942" y="74383"/>
                </a:lnTo>
                <a:lnTo>
                  <a:pt x="221767" y="72580"/>
                </a:lnTo>
                <a:lnTo>
                  <a:pt x="202717" y="61963"/>
                </a:lnTo>
                <a:lnTo>
                  <a:pt x="202717" y="72580"/>
                </a:lnTo>
                <a:lnTo>
                  <a:pt x="145554" y="104863"/>
                </a:lnTo>
                <a:lnTo>
                  <a:pt x="116332" y="88963"/>
                </a:lnTo>
                <a:lnTo>
                  <a:pt x="125869" y="83629"/>
                </a:lnTo>
                <a:lnTo>
                  <a:pt x="174129" y="56667"/>
                </a:lnTo>
                <a:lnTo>
                  <a:pt x="202717" y="72580"/>
                </a:lnTo>
                <a:lnTo>
                  <a:pt x="202717" y="61963"/>
                </a:lnTo>
                <a:lnTo>
                  <a:pt x="193230" y="56667"/>
                </a:lnTo>
                <a:lnTo>
                  <a:pt x="171589" y="44577"/>
                </a:lnTo>
                <a:lnTo>
                  <a:pt x="167144" y="44577"/>
                </a:lnTo>
                <a:lnTo>
                  <a:pt x="162064" y="47434"/>
                </a:lnTo>
                <a:lnTo>
                  <a:pt x="162064" y="49911"/>
                </a:lnTo>
                <a:lnTo>
                  <a:pt x="164604" y="51333"/>
                </a:lnTo>
                <a:lnTo>
                  <a:pt x="106807" y="83629"/>
                </a:lnTo>
                <a:lnTo>
                  <a:pt x="104267" y="81813"/>
                </a:lnTo>
                <a:lnTo>
                  <a:pt x="99822" y="81813"/>
                </a:lnTo>
                <a:lnTo>
                  <a:pt x="97282" y="83629"/>
                </a:lnTo>
                <a:lnTo>
                  <a:pt x="94742" y="85051"/>
                </a:lnTo>
                <a:lnTo>
                  <a:pt x="94742" y="87528"/>
                </a:lnTo>
                <a:lnTo>
                  <a:pt x="97282" y="88963"/>
                </a:lnTo>
                <a:lnTo>
                  <a:pt x="145554" y="115531"/>
                </a:lnTo>
                <a:lnTo>
                  <a:pt x="146812" y="116293"/>
                </a:lnTo>
                <a:lnTo>
                  <a:pt x="148094" y="116586"/>
                </a:lnTo>
                <a:lnTo>
                  <a:pt x="151904" y="116586"/>
                </a:lnTo>
                <a:lnTo>
                  <a:pt x="153809" y="116293"/>
                </a:lnTo>
                <a:lnTo>
                  <a:pt x="155079" y="115531"/>
                </a:lnTo>
                <a:lnTo>
                  <a:pt x="157619" y="114109"/>
                </a:lnTo>
                <a:lnTo>
                  <a:pt x="157619" y="111633"/>
                </a:lnTo>
                <a:lnTo>
                  <a:pt x="155079" y="110197"/>
                </a:lnTo>
                <a:lnTo>
                  <a:pt x="164414" y="104863"/>
                </a:lnTo>
                <a:lnTo>
                  <a:pt x="178574" y="96774"/>
                </a:lnTo>
                <a:lnTo>
                  <a:pt x="240182" y="131533"/>
                </a:lnTo>
                <a:lnTo>
                  <a:pt x="241452" y="132207"/>
                </a:lnTo>
                <a:lnTo>
                  <a:pt x="243357" y="132588"/>
                </a:lnTo>
                <a:lnTo>
                  <a:pt x="246532" y="132588"/>
                </a:lnTo>
                <a:lnTo>
                  <a:pt x="248437" y="132207"/>
                </a:lnTo>
                <a:lnTo>
                  <a:pt x="249707" y="131533"/>
                </a:lnTo>
                <a:lnTo>
                  <a:pt x="252247" y="130111"/>
                </a:lnTo>
                <a:lnTo>
                  <a:pt x="252247" y="127635"/>
                </a:lnTo>
                <a:close/>
              </a:path>
              <a:path w="327659" h="182880">
                <a:moveTo>
                  <a:pt x="327571" y="91440"/>
                </a:moveTo>
                <a:lnTo>
                  <a:pt x="321703" y="67043"/>
                </a:lnTo>
                <a:lnTo>
                  <a:pt x="313499" y="56210"/>
                </a:lnTo>
                <a:lnTo>
                  <a:pt x="313499" y="91440"/>
                </a:lnTo>
                <a:lnTo>
                  <a:pt x="305841" y="117830"/>
                </a:lnTo>
                <a:lnTo>
                  <a:pt x="284556" y="140754"/>
                </a:lnTo>
                <a:lnTo>
                  <a:pt x="252133" y="158851"/>
                </a:lnTo>
                <a:lnTo>
                  <a:pt x="211035" y="170713"/>
                </a:lnTo>
                <a:lnTo>
                  <a:pt x="163779" y="174980"/>
                </a:lnTo>
                <a:lnTo>
                  <a:pt x="116205" y="170713"/>
                </a:lnTo>
                <a:lnTo>
                  <a:pt x="74930" y="158851"/>
                </a:lnTo>
                <a:lnTo>
                  <a:pt x="42405" y="140754"/>
                </a:lnTo>
                <a:lnTo>
                  <a:pt x="21094" y="117830"/>
                </a:lnTo>
                <a:lnTo>
                  <a:pt x="13449" y="91440"/>
                </a:lnTo>
                <a:lnTo>
                  <a:pt x="21094" y="64858"/>
                </a:lnTo>
                <a:lnTo>
                  <a:pt x="42405" y="41821"/>
                </a:lnTo>
                <a:lnTo>
                  <a:pt x="74930" y="23672"/>
                </a:lnTo>
                <a:lnTo>
                  <a:pt x="116205" y="11785"/>
                </a:lnTo>
                <a:lnTo>
                  <a:pt x="163779" y="7518"/>
                </a:lnTo>
                <a:lnTo>
                  <a:pt x="211035" y="11785"/>
                </a:lnTo>
                <a:lnTo>
                  <a:pt x="252133" y="23672"/>
                </a:lnTo>
                <a:lnTo>
                  <a:pt x="284556" y="41821"/>
                </a:lnTo>
                <a:lnTo>
                  <a:pt x="305841" y="64858"/>
                </a:lnTo>
                <a:lnTo>
                  <a:pt x="313499" y="91440"/>
                </a:lnTo>
                <a:lnTo>
                  <a:pt x="313499" y="56210"/>
                </a:lnTo>
                <a:lnTo>
                  <a:pt x="279501" y="26682"/>
                </a:lnTo>
                <a:lnTo>
                  <a:pt x="225412" y="7518"/>
                </a:lnTo>
                <a:lnTo>
                  <a:pt x="163779" y="0"/>
                </a:lnTo>
                <a:lnTo>
                  <a:pt x="120103" y="3251"/>
                </a:lnTo>
                <a:lnTo>
                  <a:pt x="80949" y="12433"/>
                </a:lnTo>
                <a:lnTo>
                  <a:pt x="47828" y="26682"/>
                </a:lnTo>
                <a:lnTo>
                  <a:pt x="22275" y="45173"/>
                </a:lnTo>
                <a:lnTo>
                  <a:pt x="0" y="91440"/>
                </a:lnTo>
                <a:lnTo>
                  <a:pt x="5829" y="115709"/>
                </a:lnTo>
                <a:lnTo>
                  <a:pt x="47815" y="156057"/>
                </a:lnTo>
                <a:lnTo>
                  <a:pt x="80949" y="170370"/>
                </a:lnTo>
                <a:lnTo>
                  <a:pt x="120103" y="179616"/>
                </a:lnTo>
                <a:lnTo>
                  <a:pt x="163779" y="182880"/>
                </a:lnTo>
                <a:lnTo>
                  <a:pt x="207238" y="179616"/>
                </a:lnTo>
                <a:lnTo>
                  <a:pt x="246341" y="170370"/>
                </a:lnTo>
                <a:lnTo>
                  <a:pt x="305155" y="137541"/>
                </a:lnTo>
                <a:lnTo>
                  <a:pt x="321703" y="115709"/>
                </a:lnTo>
                <a:lnTo>
                  <a:pt x="327571" y="91440"/>
                </a:lnTo>
                <a:close/>
              </a:path>
            </a:pathLst>
          </a:custGeom>
          <a:solidFill>
            <a:srgbClr val="FFFFFF"/>
          </a:solidFill>
        </p:spPr>
        <p:txBody>
          <a:bodyPr wrap="square" lIns="0" tIns="0" rIns="0" bIns="0" rtlCol="0"/>
          <a:lstStyle/>
          <a:p>
            <a:pPr defTabSz="1097280"/>
            <a:endParaRPr sz="2160" kern="0">
              <a:solidFill>
                <a:sysClr val="windowText" lastClr="000000"/>
              </a:solidFill>
            </a:endParaRPr>
          </a:p>
        </p:txBody>
      </p:sp>
      <p:grpSp>
        <p:nvGrpSpPr>
          <p:cNvPr id="26" name="object 26"/>
          <p:cNvGrpSpPr/>
          <p:nvPr/>
        </p:nvGrpSpPr>
        <p:grpSpPr>
          <a:xfrm>
            <a:off x="6468472" y="2360980"/>
            <a:ext cx="3329940" cy="2465070"/>
            <a:chOff x="3866393" y="1967483"/>
            <a:chExt cx="2774950" cy="2054225"/>
          </a:xfrm>
        </p:grpSpPr>
        <p:sp>
          <p:nvSpPr>
            <p:cNvPr id="27" name="object 27"/>
            <p:cNvSpPr/>
            <p:nvPr/>
          </p:nvSpPr>
          <p:spPr>
            <a:xfrm>
              <a:off x="3866393" y="1967483"/>
              <a:ext cx="2774950" cy="2054225"/>
            </a:xfrm>
            <a:custGeom>
              <a:avLst/>
              <a:gdLst/>
              <a:ahLst/>
              <a:cxnLst/>
              <a:rect l="l" t="t" r="r" b="b"/>
              <a:pathLst>
                <a:path w="2774950" h="2054225">
                  <a:moveTo>
                    <a:pt x="2697581" y="0"/>
                  </a:moveTo>
                  <a:lnTo>
                    <a:pt x="77228" y="0"/>
                  </a:lnTo>
                  <a:lnTo>
                    <a:pt x="47167" y="6070"/>
                  </a:lnTo>
                  <a:lnTo>
                    <a:pt x="22618" y="22606"/>
                  </a:lnTo>
                  <a:lnTo>
                    <a:pt x="6057" y="47142"/>
                  </a:lnTo>
                  <a:lnTo>
                    <a:pt x="0" y="77203"/>
                  </a:lnTo>
                  <a:lnTo>
                    <a:pt x="0" y="1976767"/>
                  </a:lnTo>
                  <a:lnTo>
                    <a:pt x="6057" y="2006815"/>
                  </a:lnTo>
                  <a:lnTo>
                    <a:pt x="22618" y="2031364"/>
                  </a:lnTo>
                  <a:lnTo>
                    <a:pt x="47167" y="2047900"/>
                  </a:lnTo>
                  <a:lnTo>
                    <a:pt x="77228" y="2053970"/>
                  </a:lnTo>
                  <a:lnTo>
                    <a:pt x="2697581" y="2053970"/>
                  </a:lnTo>
                  <a:lnTo>
                    <a:pt x="2727655" y="2047900"/>
                  </a:lnTo>
                  <a:lnTo>
                    <a:pt x="2752204" y="2031364"/>
                  </a:lnTo>
                  <a:lnTo>
                    <a:pt x="2768752" y="2006815"/>
                  </a:lnTo>
                  <a:lnTo>
                    <a:pt x="2774823" y="1976767"/>
                  </a:lnTo>
                  <a:lnTo>
                    <a:pt x="2774823" y="77203"/>
                  </a:lnTo>
                  <a:lnTo>
                    <a:pt x="2768752" y="47142"/>
                  </a:lnTo>
                  <a:lnTo>
                    <a:pt x="2752204" y="22606"/>
                  </a:lnTo>
                  <a:lnTo>
                    <a:pt x="2727655" y="6070"/>
                  </a:lnTo>
                  <a:lnTo>
                    <a:pt x="2697581" y="0"/>
                  </a:lnTo>
                  <a:close/>
                </a:path>
              </a:pathLst>
            </a:custGeom>
            <a:solidFill>
              <a:srgbClr val="44526A"/>
            </a:solidFill>
          </p:spPr>
          <p:txBody>
            <a:bodyPr wrap="square" lIns="0" tIns="0" rIns="0" bIns="0" rtlCol="0"/>
            <a:lstStyle/>
            <a:p>
              <a:pPr defTabSz="1097280"/>
              <a:endParaRPr sz="2160" kern="0">
                <a:solidFill>
                  <a:sysClr val="windowText" lastClr="000000"/>
                </a:solidFill>
              </a:endParaRPr>
            </a:p>
          </p:txBody>
        </p:sp>
        <p:sp>
          <p:nvSpPr>
            <p:cNvPr id="28" name="object 28"/>
            <p:cNvSpPr/>
            <p:nvPr/>
          </p:nvSpPr>
          <p:spPr>
            <a:xfrm>
              <a:off x="3934969" y="2004059"/>
              <a:ext cx="2635250" cy="1970405"/>
            </a:xfrm>
            <a:custGeom>
              <a:avLst/>
              <a:gdLst/>
              <a:ahLst/>
              <a:cxnLst/>
              <a:rect l="l" t="t" r="r" b="b"/>
              <a:pathLst>
                <a:path w="2635250" h="1970404">
                  <a:moveTo>
                    <a:pt x="2551353" y="0"/>
                  </a:moveTo>
                  <a:lnTo>
                    <a:pt x="83642" y="0"/>
                  </a:lnTo>
                  <a:lnTo>
                    <a:pt x="51079" y="6578"/>
                  </a:lnTo>
                  <a:lnTo>
                    <a:pt x="24498" y="24498"/>
                  </a:lnTo>
                  <a:lnTo>
                    <a:pt x="6565" y="51092"/>
                  </a:lnTo>
                  <a:lnTo>
                    <a:pt x="0" y="83654"/>
                  </a:lnTo>
                  <a:lnTo>
                    <a:pt x="0" y="1886483"/>
                  </a:lnTo>
                  <a:lnTo>
                    <a:pt x="6565" y="1919058"/>
                  </a:lnTo>
                  <a:lnTo>
                    <a:pt x="24498" y="1945652"/>
                  </a:lnTo>
                  <a:lnTo>
                    <a:pt x="51079" y="1963572"/>
                  </a:lnTo>
                  <a:lnTo>
                    <a:pt x="83642" y="1970151"/>
                  </a:lnTo>
                  <a:lnTo>
                    <a:pt x="2551353" y="1970151"/>
                  </a:lnTo>
                  <a:lnTo>
                    <a:pt x="2583916" y="1963572"/>
                  </a:lnTo>
                  <a:lnTo>
                    <a:pt x="2610497" y="1945652"/>
                  </a:lnTo>
                  <a:lnTo>
                    <a:pt x="2628417" y="1919058"/>
                  </a:lnTo>
                  <a:lnTo>
                    <a:pt x="2634996" y="1886483"/>
                  </a:lnTo>
                  <a:lnTo>
                    <a:pt x="2634996" y="83654"/>
                  </a:lnTo>
                  <a:lnTo>
                    <a:pt x="2628417" y="51092"/>
                  </a:lnTo>
                  <a:lnTo>
                    <a:pt x="2610497" y="24498"/>
                  </a:lnTo>
                  <a:lnTo>
                    <a:pt x="2583916" y="6578"/>
                  </a:lnTo>
                  <a:lnTo>
                    <a:pt x="2551353" y="0"/>
                  </a:lnTo>
                  <a:close/>
                </a:path>
              </a:pathLst>
            </a:custGeom>
            <a:solidFill>
              <a:srgbClr val="FFFFFF"/>
            </a:solidFill>
          </p:spPr>
          <p:txBody>
            <a:bodyPr wrap="square" lIns="0" tIns="0" rIns="0" bIns="0" rtlCol="0"/>
            <a:lstStyle/>
            <a:p>
              <a:pPr defTabSz="1097280"/>
              <a:endParaRPr sz="2160" kern="0">
                <a:solidFill>
                  <a:sysClr val="windowText" lastClr="000000"/>
                </a:solidFill>
              </a:endParaRPr>
            </a:p>
          </p:txBody>
        </p:sp>
      </p:grpSp>
      <p:sp>
        <p:nvSpPr>
          <p:cNvPr id="29" name="object 29"/>
          <p:cNvSpPr txBox="1"/>
          <p:nvPr/>
        </p:nvSpPr>
        <p:spPr>
          <a:xfrm>
            <a:off x="6647993" y="3014509"/>
            <a:ext cx="1414272" cy="210058"/>
          </a:xfrm>
          <a:prstGeom prst="rect">
            <a:avLst/>
          </a:prstGeom>
        </p:spPr>
        <p:txBody>
          <a:bodyPr vert="horz" wrap="square" lIns="0" tIns="16002" rIns="0" bIns="0" rtlCol="0">
            <a:spAutoFit/>
          </a:bodyPr>
          <a:lstStyle/>
          <a:p>
            <a:pPr marL="272795" indent="-257555" defTabSz="1097280">
              <a:spcBef>
                <a:spcPts val="126"/>
              </a:spcBef>
              <a:buFont typeface="Arial MT"/>
              <a:buChar char="•"/>
              <a:tabLst>
                <a:tab pos="272795" algn="l"/>
              </a:tabLst>
            </a:pPr>
            <a:r>
              <a:rPr sz="1260" kern="0" dirty="0">
                <a:solidFill>
                  <a:srgbClr val="C00000"/>
                </a:solidFill>
                <a:latin typeface="Verdana"/>
                <a:cs typeface="Verdana"/>
              </a:rPr>
              <a:t>Form</a:t>
            </a:r>
            <a:r>
              <a:rPr sz="1260" kern="0" spc="-36" dirty="0">
                <a:solidFill>
                  <a:srgbClr val="C00000"/>
                </a:solidFill>
                <a:latin typeface="Verdana"/>
                <a:cs typeface="Verdana"/>
              </a:rPr>
              <a:t> </a:t>
            </a:r>
            <a:r>
              <a:rPr sz="1260" kern="0" dirty="0">
                <a:solidFill>
                  <a:srgbClr val="C00000"/>
                </a:solidFill>
                <a:latin typeface="Verdana"/>
                <a:cs typeface="Verdana"/>
              </a:rPr>
              <a:t>No.</a:t>
            </a:r>
            <a:r>
              <a:rPr sz="1260" kern="0" spc="-12" dirty="0">
                <a:solidFill>
                  <a:srgbClr val="C00000"/>
                </a:solidFill>
                <a:latin typeface="Verdana"/>
                <a:cs typeface="Verdana"/>
              </a:rPr>
              <a:t> </a:t>
            </a:r>
            <a:r>
              <a:rPr sz="1260" kern="0" spc="-30" dirty="0">
                <a:solidFill>
                  <a:srgbClr val="C00000"/>
                </a:solidFill>
                <a:latin typeface="Verdana"/>
                <a:cs typeface="Verdana"/>
              </a:rPr>
              <a:t>3CD</a:t>
            </a:r>
            <a:endParaRPr sz="1260" kern="0">
              <a:solidFill>
                <a:sysClr val="windowText" lastClr="000000"/>
              </a:solidFill>
              <a:latin typeface="Verdana"/>
              <a:cs typeface="Verdana"/>
            </a:endParaRPr>
          </a:p>
        </p:txBody>
      </p:sp>
      <p:grpSp>
        <p:nvGrpSpPr>
          <p:cNvPr id="30" name="object 30"/>
          <p:cNvGrpSpPr/>
          <p:nvPr/>
        </p:nvGrpSpPr>
        <p:grpSpPr>
          <a:xfrm>
            <a:off x="6387999" y="2362808"/>
            <a:ext cx="3187446" cy="539496"/>
            <a:chOff x="3799332" y="1969007"/>
            <a:chExt cx="2656205" cy="449580"/>
          </a:xfrm>
        </p:grpSpPr>
        <p:pic>
          <p:nvPicPr>
            <p:cNvPr id="31" name="object 31"/>
            <p:cNvPicPr/>
            <p:nvPr/>
          </p:nvPicPr>
          <p:blipFill>
            <a:blip r:embed="rId8" cstate="print"/>
            <a:stretch>
              <a:fillRect/>
            </a:stretch>
          </p:blipFill>
          <p:spPr>
            <a:xfrm>
              <a:off x="4142232" y="1969012"/>
              <a:ext cx="114338" cy="135254"/>
            </a:xfrm>
            <a:prstGeom prst="rect">
              <a:avLst/>
            </a:prstGeom>
          </p:spPr>
        </p:pic>
        <p:pic>
          <p:nvPicPr>
            <p:cNvPr id="32" name="object 32"/>
            <p:cNvPicPr/>
            <p:nvPr/>
          </p:nvPicPr>
          <p:blipFill>
            <a:blip r:embed="rId8" cstate="print"/>
            <a:stretch>
              <a:fillRect/>
            </a:stretch>
          </p:blipFill>
          <p:spPr>
            <a:xfrm>
              <a:off x="4334319" y="1969011"/>
              <a:ext cx="114338" cy="135254"/>
            </a:xfrm>
            <a:prstGeom prst="rect">
              <a:avLst/>
            </a:prstGeom>
          </p:spPr>
        </p:pic>
        <p:pic>
          <p:nvPicPr>
            <p:cNvPr id="33" name="object 33"/>
            <p:cNvPicPr/>
            <p:nvPr/>
          </p:nvPicPr>
          <p:blipFill>
            <a:blip r:embed="rId9" cstate="print"/>
            <a:stretch>
              <a:fillRect/>
            </a:stretch>
          </p:blipFill>
          <p:spPr>
            <a:xfrm>
              <a:off x="4536696" y="1969011"/>
              <a:ext cx="115481" cy="135254"/>
            </a:xfrm>
            <a:prstGeom prst="rect">
              <a:avLst/>
            </a:prstGeom>
          </p:spPr>
        </p:pic>
        <p:pic>
          <p:nvPicPr>
            <p:cNvPr id="34" name="object 34"/>
            <p:cNvPicPr/>
            <p:nvPr/>
          </p:nvPicPr>
          <p:blipFill>
            <a:blip r:embed="rId8" cstate="print"/>
            <a:stretch>
              <a:fillRect/>
            </a:stretch>
          </p:blipFill>
          <p:spPr>
            <a:xfrm>
              <a:off x="4734500" y="1969011"/>
              <a:ext cx="114338" cy="135254"/>
            </a:xfrm>
            <a:prstGeom prst="rect">
              <a:avLst/>
            </a:prstGeom>
          </p:spPr>
        </p:pic>
        <p:pic>
          <p:nvPicPr>
            <p:cNvPr id="35" name="object 35"/>
            <p:cNvPicPr/>
            <p:nvPr/>
          </p:nvPicPr>
          <p:blipFill>
            <a:blip r:embed="rId10" cstate="print"/>
            <a:stretch>
              <a:fillRect/>
            </a:stretch>
          </p:blipFill>
          <p:spPr>
            <a:xfrm>
              <a:off x="4934580" y="1969010"/>
              <a:ext cx="115493" cy="135254"/>
            </a:xfrm>
            <a:prstGeom prst="rect">
              <a:avLst/>
            </a:prstGeom>
          </p:spPr>
        </p:pic>
        <p:pic>
          <p:nvPicPr>
            <p:cNvPr id="36" name="object 36"/>
            <p:cNvPicPr/>
            <p:nvPr/>
          </p:nvPicPr>
          <p:blipFill>
            <a:blip r:embed="rId8" cstate="print"/>
            <a:stretch>
              <a:fillRect/>
            </a:stretch>
          </p:blipFill>
          <p:spPr>
            <a:xfrm>
              <a:off x="5135826" y="1969010"/>
              <a:ext cx="114338" cy="135254"/>
            </a:xfrm>
            <a:prstGeom prst="rect">
              <a:avLst/>
            </a:prstGeom>
          </p:spPr>
        </p:pic>
        <p:pic>
          <p:nvPicPr>
            <p:cNvPr id="37" name="object 37"/>
            <p:cNvPicPr/>
            <p:nvPr/>
          </p:nvPicPr>
          <p:blipFill>
            <a:blip r:embed="rId8" cstate="print"/>
            <a:stretch>
              <a:fillRect/>
            </a:stretch>
          </p:blipFill>
          <p:spPr>
            <a:xfrm>
              <a:off x="5347351" y="1969010"/>
              <a:ext cx="114338" cy="135254"/>
            </a:xfrm>
            <a:prstGeom prst="rect">
              <a:avLst/>
            </a:prstGeom>
          </p:spPr>
        </p:pic>
        <p:pic>
          <p:nvPicPr>
            <p:cNvPr id="38" name="object 38"/>
            <p:cNvPicPr/>
            <p:nvPr/>
          </p:nvPicPr>
          <p:blipFill>
            <a:blip r:embed="rId8" cstate="print"/>
            <a:stretch>
              <a:fillRect/>
            </a:stretch>
          </p:blipFill>
          <p:spPr>
            <a:xfrm>
              <a:off x="5533721" y="1969009"/>
              <a:ext cx="114338" cy="135254"/>
            </a:xfrm>
            <a:prstGeom prst="rect">
              <a:avLst/>
            </a:prstGeom>
          </p:spPr>
        </p:pic>
        <p:pic>
          <p:nvPicPr>
            <p:cNvPr id="39" name="object 39"/>
            <p:cNvPicPr/>
            <p:nvPr/>
          </p:nvPicPr>
          <p:blipFill>
            <a:blip r:embed="rId8" cstate="print"/>
            <a:stretch>
              <a:fillRect/>
            </a:stretch>
          </p:blipFill>
          <p:spPr>
            <a:xfrm>
              <a:off x="5738385" y="1969009"/>
              <a:ext cx="114338" cy="135254"/>
            </a:xfrm>
            <a:prstGeom prst="rect">
              <a:avLst/>
            </a:prstGeom>
          </p:spPr>
        </p:pic>
        <p:pic>
          <p:nvPicPr>
            <p:cNvPr id="40" name="object 40"/>
            <p:cNvPicPr/>
            <p:nvPr/>
          </p:nvPicPr>
          <p:blipFill>
            <a:blip r:embed="rId9" cstate="print"/>
            <a:stretch>
              <a:fillRect/>
            </a:stretch>
          </p:blipFill>
          <p:spPr>
            <a:xfrm>
              <a:off x="5933903" y="1969009"/>
              <a:ext cx="115481" cy="135254"/>
            </a:xfrm>
            <a:prstGeom prst="rect">
              <a:avLst/>
            </a:prstGeom>
          </p:spPr>
        </p:pic>
        <p:pic>
          <p:nvPicPr>
            <p:cNvPr id="41" name="object 41"/>
            <p:cNvPicPr/>
            <p:nvPr/>
          </p:nvPicPr>
          <p:blipFill>
            <a:blip r:embed="rId8" cstate="print"/>
            <a:stretch>
              <a:fillRect/>
            </a:stretch>
          </p:blipFill>
          <p:spPr>
            <a:xfrm>
              <a:off x="6140855" y="1969007"/>
              <a:ext cx="114338" cy="135254"/>
            </a:xfrm>
            <a:prstGeom prst="rect">
              <a:avLst/>
            </a:prstGeom>
          </p:spPr>
        </p:pic>
        <p:pic>
          <p:nvPicPr>
            <p:cNvPr id="42" name="object 42"/>
            <p:cNvPicPr/>
            <p:nvPr/>
          </p:nvPicPr>
          <p:blipFill>
            <a:blip r:embed="rId11" cstate="print"/>
            <a:stretch>
              <a:fillRect/>
            </a:stretch>
          </p:blipFill>
          <p:spPr>
            <a:xfrm>
              <a:off x="6339801" y="1969007"/>
              <a:ext cx="115481" cy="135254"/>
            </a:xfrm>
            <a:prstGeom prst="rect">
              <a:avLst/>
            </a:prstGeom>
          </p:spPr>
        </p:pic>
        <p:sp>
          <p:nvSpPr>
            <p:cNvPr id="43" name="object 43"/>
            <p:cNvSpPr/>
            <p:nvPr/>
          </p:nvSpPr>
          <p:spPr>
            <a:xfrm>
              <a:off x="3817625" y="2112263"/>
              <a:ext cx="266700" cy="287020"/>
            </a:xfrm>
            <a:custGeom>
              <a:avLst/>
              <a:gdLst/>
              <a:ahLst/>
              <a:cxnLst/>
              <a:rect l="l" t="t" r="r" b="b"/>
              <a:pathLst>
                <a:path w="266700" h="287019">
                  <a:moveTo>
                    <a:pt x="198018" y="0"/>
                  </a:moveTo>
                  <a:lnTo>
                    <a:pt x="68287" y="0"/>
                  </a:lnTo>
                  <a:lnTo>
                    <a:pt x="41706" y="5384"/>
                  </a:lnTo>
                  <a:lnTo>
                    <a:pt x="20002" y="20053"/>
                  </a:lnTo>
                  <a:lnTo>
                    <a:pt x="5359" y="41821"/>
                  </a:lnTo>
                  <a:lnTo>
                    <a:pt x="0" y="68478"/>
                  </a:lnTo>
                  <a:lnTo>
                    <a:pt x="0" y="218033"/>
                  </a:lnTo>
                  <a:lnTo>
                    <a:pt x="5359" y="244690"/>
                  </a:lnTo>
                  <a:lnTo>
                    <a:pt x="20002" y="266458"/>
                  </a:lnTo>
                  <a:lnTo>
                    <a:pt x="41706" y="281127"/>
                  </a:lnTo>
                  <a:lnTo>
                    <a:pt x="68287" y="286512"/>
                  </a:lnTo>
                  <a:lnTo>
                    <a:pt x="198018" y="286512"/>
                  </a:lnTo>
                  <a:lnTo>
                    <a:pt x="224599" y="281127"/>
                  </a:lnTo>
                  <a:lnTo>
                    <a:pt x="246303" y="266458"/>
                  </a:lnTo>
                  <a:lnTo>
                    <a:pt x="260946" y="244690"/>
                  </a:lnTo>
                  <a:lnTo>
                    <a:pt x="266318" y="218033"/>
                  </a:lnTo>
                  <a:lnTo>
                    <a:pt x="266318" y="68478"/>
                  </a:lnTo>
                  <a:lnTo>
                    <a:pt x="260946" y="41821"/>
                  </a:lnTo>
                  <a:lnTo>
                    <a:pt x="246316" y="20053"/>
                  </a:lnTo>
                  <a:lnTo>
                    <a:pt x="224599" y="5384"/>
                  </a:lnTo>
                  <a:lnTo>
                    <a:pt x="198018" y="0"/>
                  </a:lnTo>
                  <a:close/>
                </a:path>
              </a:pathLst>
            </a:custGeom>
            <a:solidFill>
              <a:srgbClr val="7D7D7D"/>
            </a:solidFill>
          </p:spPr>
          <p:txBody>
            <a:bodyPr wrap="square" lIns="0" tIns="0" rIns="0" bIns="0" rtlCol="0"/>
            <a:lstStyle/>
            <a:p>
              <a:pPr defTabSz="1097280"/>
              <a:endParaRPr sz="2160" kern="0">
                <a:solidFill>
                  <a:sysClr val="windowText" lastClr="000000"/>
                </a:solidFill>
              </a:endParaRPr>
            </a:p>
          </p:txBody>
        </p:sp>
        <p:sp>
          <p:nvSpPr>
            <p:cNvPr id="44" name="object 44"/>
            <p:cNvSpPr/>
            <p:nvPr/>
          </p:nvSpPr>
          <p:spPr>
            <a:xfrm>
              <a:off x="3818382" y="2113024"/>
              <a:ext cx="266700" cy="287020"/>
            </a:xfrm>
            <a:custGeom>
              <a:avLst/>
              <a:gdLst/>
              <a:ahLst/>
              <a:cxnLst/>
              <a:rect l="l" t="t" r="r" b="b"/>
              <a:pathLst>
                <a:path w="266700" h="287019">
                  <a:moveTo>
                    <a:pt x="0" y="68478"/>
                  </a:moveTo>
                  <a:lnTo>
                    <a:pt x="5372" y="41821"/>
                  </a:lnTo>
                  <a:lnTo>
                    <a:pt x="20002" y="20053"/>
                  </a:lnTo>
                  <a:lnTo>
                    <a:pt x="41706" y="5384"/>
                  </a:lnTo>
                  <a:lnTo>
                    <a:pt x="68300" y="0"/>
                  </a:lnTo>
                  <a:lnTo>
                    <a:pt x="198018" y="0"/>
                  </a:lnTo>
                  <a:lnTo>
                    <a:pt x="224612" y="5384"/>
                  </a:lnTo>
                  <a:lnTo>
                    <a:pt x="246316" y="20053"/>
                  </a:lnTo>
                  <a:lnTo>
                    <a:pt x="260946" y="41821"/>
                  </a:lnTo>
                  <a:lnTo>
                    <a:pt x="266319" y="68478"/>
                  </a:lnTo>
                  <a:lnTo>
                    <a:pt x="266319" y="218033"/>
                  </a:lnTo>
                  <a:lnTo>
                    <a:pt x="260946" y="244690"/>
                  </a:lnTo>
                  <a:lnTo>
                    <a:pt x="246316" y="266458"/>
                  </a:lnTo>
                  <a:lnTo>
                    <a:pt x="224612" y="281127"/>
                  </a:lnTo>
                  <a:lnTo>
                    <a:pt x="198018" y="286511"/>
                  </a:lnTo>
                  <a:lnTo>
                    <a:pt x="68300" y="286511"/>
                  </a:lnTo>
                  <a:lnTo>
                    <a:pt x="41706" y="281127"/>
                  </a:lnTo>
                  <a:lnTo>
                    <a:pt x="20002" y="266458"/>
                  </a:lnTo>
                  <a:lnTo>
                    <a:pt x="5372" y="244690"/>
                  </a:lnTo>
                  <a:lnTo>
                    <a:pt x="0" y="218033"/>
                  </a:lnTo>
                  <a:lnTo>
                    <a:pt x="0" y="68478"/>
                  </a:lnTo>
                  <a:close/>
                </a:path>
              </a:pathLst>
            </a:custGeom>
            <a:ln w="38100">
              <a:solidFill>
                <a:srgbClr val="2C5234"/>
              </a:solidFill>
            </a:ln>
          </p:spPr>
          <p:txBody>
            <a:bodyPr wrap="square" lIns="0" tIns="0" rIns="0" bIns="0" rtlCol="0"/>
            <a:lstStyle/>
            <a:p>
              <a:pPr defTabSz="1097280"/>
              <a:endParaRPr sz="2160" kern="0">
                <a:solidFill>
                  <a:sysClr val="windowText" lastClr="000000"/>
                </a:solidFill>
              </a:endParaRPr>
            </a:p>
          </p:txBody>
        </p:sp>
        <p:sp>
          <p:nvSpPr>
            <p:cNvPr id="45" name="object 45"/>
            <p:cNvSpPr/>
            <p:nvPr/>
          </p:nvSpPr>
          <p:spPr>
            <a:xfrm>
              <a:off x="3808476" y="2138171"/>
              <a:ext cx="2531745" cy="233045"/>
            </a:xfrm>
            <a:custGeom>
              <a:avLst/>
              <a:gdLst/>
              <a:ahLst/>
              <a:cxnLst/>
              <a:rect l="l" t="t" r="r" b="b"/>
              <a:pathLst>
                <a:path w="2531745" h="233044">
                  <a:moveTo>
                    <a:pt x="2474010" y="0"/>
                  </a:moveTo>
                  <a:lnTo>
                    <a:pt x="0" y="0"/>
                  </a:lnTo>
                  <a:lnTo>
                    <a:pt x="0" y="232981"/>
                  </a:lnTo>
                  <a:lnTo>
                    <a:pt x="2474010" y="232981"/>
                  </a:lnTo>
                  <a:lnTo>
                    <a:pt x="2531173" y="116497"/>
                  </a:lnTo>
                  <a:lnTo>
                    <a:pt x="2474010" y="0"/>
                  </a:lnTo>
                  <a:close/>
                </a:path>
              </a:pathLst>
            </a:custGeom>
            <a:solidFill>
              <a:srgbClr val="7D7D7D"/>
            </a:solidFill>
          </p:spPr>
          <p:txBody>
            <a:bodyPr wrap="square" lIns="0" tIns="0" rIns="0" bIns="0" rtlCol="0"/>
            <a:lstStyle/>
            <a:p>
              <a:pPr defTabSz="1097280"/>
              <a:endParaRPr sz="2160" kern="0">
                <a:solidFill>
                  <a:sysClr val="windowText" lastClr="000000"/>
                </a:solidFill>
              </a:endParaRPr>
            </a:p>
          </p:txBody>
        </p:sp>
      </p:grpSp>
      <p:sp>
        <p:nvSpPr>
          <p:cNvPr id="46" name="object 46"/>
          <p:cNvSpPr txBox="1"/>
          <p:nvPr/>
        </p:nvSpPr>
        <p:spPr>
          <a:xfrm>
            <a:off x="6834226" y="2562148"/>
            <a:ext cx="2467356" cy="253916"/>
          </a:xfrm>
          <a:prstGeom prst="rect">
            <a:avLst/>
          </a:prstGeom>
          <a:solidFill>
            <a:srgbClr val="7D7D7D"/>
          </a:solidFill>
        </p:spPr>
        <p:txBody>
          <a:bodyPr vert="horz" wrap="square" lIns="0" tIns="32004" rIns="0" bIns="0" rtlCol="0">
            <a:spAutoFit/>
          </a:bodyPr>
          <a:lstStyle/>
          <a:p>
            <a:pPr marL="81534" defTabSz="1097280">
              <a:spcBef>
                <a:spcPts val="252"/>
              </a:spcBef>
            </a:pPr>
            <a:r>
              <a:rPr sz="1440" b="1" kern="0" spc="-12" dirty="0">
                <a:solidFill>
                  <a:srgbClr val="FFFFFF"/>
                </a:solidFill>
                <a:latin typeface="Verdana"/>
                <a:cs typeface="Verdana"/>
              </a:rPr>
              <a:t>Prescribed</a:t>
            </a:r>
            <a:r>
              <a:rPr sz="1440" b="1" kern="0" spc="-30" dirty="0">
                <a:solidFill>
                  <a:srgbClr val="FFFFFF"/>
                </a:solidFill>
                <a:latin typeface="Verdana"/>
                <a:cs typeface="Verdana"/>
              </a:rPr>
              <a:t> </a:t>
            </a:r>
            <a:r>
              <a:rPr sz="1440" b="1" kern="0" spc="-12" dirty="0">
                <a:solidFill>
                  <a:srgbClr val="FFFFFF"/>
                </a:solidFill>
                <a:latin typeface="Verdana"/>
                <a:cs typeface="Verdana"/>
              </a:rPr>
              <a:t>particulars</a:t>
            </a:r>
            <a:endParaRPr sz="1440" kern="0">
              <a:solidFill>
                <a:sysClr val="windowText" lastClr="000000"/>
              </a:solidFill>
              <a:latin typeface="Verdana"/>
              <a:cs typeface="Verdana"/>
            </a:endParaRPr>
          </a:p>
        </p:txBody>
      </p:sp>
      <p:grpSp>
        <p:nvGrpSpPr>
          <p:cNvPr id="47" name="object 47"/>
          <p:cNvGrpSpPr/>
          <p:nvPr/>
        </p:nvGrpSpPr>
        <p:grpSpPr>
          <a:xfrm>
            <a:off x="5917997" y="2595066"/>
            <a:ext cx="902208" cy="1216152"/>
            <a:chOff x="3407664" y="2162555"/>
            <a:chExt cx="751840" cy="1013460"/>
          </a:xfrm>
        </p:grpSpPr>
        <p:sp>
          <p:nvSpPr>
            <p:cNvPr id="48" name="object 48"/>
            <p:cNvSpPr/>
            <p:nvPr/>
          </p:nvSpPr>
          <p:spPr>
            <a:xfrm>
              <a:off x="3829799" y="2162555"/>
              <a:ext cx="329565" cy="182880"/>
            </a:xfrm>
            <a:custGeom>
              <a:avLst/>
              <a:gdLst/>
              <a:ahLst/>
              <a:cxnLst/>
              <a:rect l="l" t="t" r="r" b="b"/>
              <a:pathLst>
                <a:path w="329564" h="182880">
                  <a:moveTo>
                    <a:pt x="170853" y="127254"/>
                  </a:moveTo>
                  <a:lnTo>
                    <a:pt x="168275" y="125730"/>
                  </a:lnTo>
                  <a:lnTo>
                    <a:pt x="164452" y="125730"/>
                  </a:lnTo>
                  <a:lnTo>
                    <a:pt x="78841" y="125730"/>
                  </a:lnTo>
                  <a:lnTo>
                    <a:pt x="75692" y="127254"/>
                  </a:lnTo>
                  <a:lnTo>
                    <a:pt x="75692" y="131826"/>
                  </a:lnTo>
                  <a:lnTo>
                    <a:pt x="78841" y="133731"/>
                  </a:lnTo>
                  <a:lnTo>
                    <a:pt x="168275" y="133731"/>
                  </a:lnTo>
                  <a:lnTo>
                    <a:pt x="170853" y="131826"/>
                  </a:lnTo>
                  <a:lnTo>
                    <a:pt x="170853" y="127254"/>
                  </a:lnTo>
                  <a:close/>
                </a:path>
                <a:path w="329564" h="182880">
                  <a:moveTo>
                    <a:pt x="253415" y="128689"/>
                  </a:moveTo>
                  <a:lnTo>
                    <a:pt x="250837" y="127266"/>
                  </a:lnTo>
                  <a:lnTo>
                    <a:pt x="199034" y="97447"/>
                  </a:lnTo>
                  <a:lnTo>
                    <a:pt x="189585" y="92011"/>
                  </a:lnTo>
                  <a:lnTo>
                    <a:pt x="213182" y="78778"/>
                  </a:lnTo>
                  <a:lnTo>
                    <a:pt x="214528" y="79438"/>
                  </a:lnTo>
                  <a:lnTo>
                    <a:pt x="216433" y="79819"/>
                  </a:lnTo>
                  <a:lnTo>
                    <a:pt x="220256" y="79819"/>
                  </a:lnTo>
                  <a:lnTo>
                    <a:pt x="221500" y="79438"/>
                  </a:lnTo>
                  <a:lnTo>
                    <a:pt x="222745" y="78778"/>
                  </a:lnTo>
                  <a:lnTo>
                    <a:pt x="225996" y="76962"/>
                  </a:lnTo>
                  <a:lnTo>
                    <a:pt x="225996" y="74777"/>
                  </a:lnTo>
                  <a:lnTo>
                    <a:pt x="203631" y="62179"/>
                  </a:lnTo>
                  <a:lnTo>
                    <a:pt x="203631" y="72961"/>
                  </a:lnTo>
                  <a:lnTo>
                    <a:pt x="146202" y="105740"/>
                  </a:lnTo>
                  <a:lnTo>
                    <a:pt x="116865" y="89535"/>
                  </a:lnTo>
                  <a:lnTo>
                    <a:pt x="126479" y="84112"/>
                  </a:lnTo>
                  <a:lnTo>
                    <a:pt x="174967" y="56769"/>
                  </a:lnTo>
                  <a:lnTo>
                    <a:pt x="203631" y="72961"/>
                  </a:lnTo>
                  <a:lnTo>
                    <a:pt x="203631" y="62179"/>
                  </a:lnTo>
                  <a:lnTo>
                    <a:pt x="194043" y="56769"/>
                  </a:lnTo>
                  <a:lnTo>
                    <a:pt x="172389" y="44577"/>
                  </a:lnTo>
                  <a:lnTo>
                    <a:pt x="167894" y="44577"/>
                  </a:lnTo>
                  <a:lnTo>
                    <a:pt x="165404" y="46012"/>
                  </a:lnTo>
                  <a:lnTo>
                    <a:pt x="162826" y="47434"/>
                  </a:lnTo>
                  <a:lnTo>
                    <a:pt x="162826" y="50012"/>
                  </a:lnTo>
                  <a:lnTo>
                    <a:pt x="165404" y="51435"/>
                  </a:lnTo>
                  <a:lnTo>
                    <a:pt x="107315" y="84112"/>
                  </a:lnTo>
                  <a:lnTo>
                    <a:pt x="104736" y="82308"/>
                  </a:lnTo>
                  <a:lnTo>
                    <a:pt x="100241" y="82308"/>
                  </a:lnTo>
                  <a:lnTo>
                    <a:pt x="97751" y="84112"/>
                  </a:lnTo>
                  <a:lnTo>
                    <a:pt x="95173" y="85534"/>
                  </a:lnTo>
                  <a:lnTo>
                    <a:pt x="95173" y="88112"/>
                  </a:lnTo>
                  <a:lnTo>
                    <a:pt x="146202" y="116497"/>
                  </a:lnTo>
                  <a:lnTo>
                    <a:pt x="147535" y="117157"/>
                  </a:lnTo>
                  <a:lnTo>
                    <a:pt x="148780" y="117538"/>
                  </a:lnTo>
                  <a:lnTo>
                    <a:pt x="152603" y="117538"/>
                  </a:lnTo>
                  <a:lnTo>
                    <a:pt x="154520" y="117157"/>
                  </a:lnTo>
                  <a:lnTo>
                    <a:pt x="155765" y="116497"/>
                  </a:lnTo>
                  <a:lnTo>
                    <a:pt x="158343" y="115062"/>
                  </a:lnTo>
                  <a:lnTo>
                    <a:pt x="158343" y="112496"/>
                  </a:lnTo>
                  <a:lnTo>
                    <a:pt x="155765" y="111061"/>
                  </a:lnTo>
                  <a:lnTo>
                    <a:pt x="164985" y="105740"/>
                  </a:lnTo>
                  <a:lnTo>
                    <a:pt x="179362" y="97447"/>
                  </a:lnTo>
                  <a:lnTo>
                    <a:pt x="241274" y="132689"/>
                  </a:lnTo>
                  <a:lnTo>
                    <a:pt x="242519" y="133350"/>
                  </a:lnTo>
                  <a:lnTo>
                    <a:pt x="244525" y="133731"/>
                  </a:lnTo>
                  <a:lnTo>
                    <a:pt x="247688" y="133731"/>
                  </a:lnTo>
                  <a:lnTo>
                    <a:pt x="249593" y="133350"/>
                  </a:lnTo>
                  <a:lnTo>
                    <a:pt x="250837" y="132689"/>
                  </a:lnTo>
                  <a:lnTo>
                    <a:pt x="253415" y="131267"/>
                  </a:lnTo>
                  <a:lnTo>
                    <a:pt x="253415" y="128689"/>
                  </a:lnTo>
                  <a:close/>
                </a:path>
                <a:path w="329564" h="182880">
                  <a:moveTo>
                    <a:pt x="329095" y="91440"/>
                  </a:moveTo>
                  <a:lnTo>
                    <a:pt x="323189" y="67043"/>
                  </a:lnTo>
                  <a:lnTo>
                    <a:pt x="314947" y="56210"/>
                  </a:lnTo>
                  <a:lnTo>
                    <a:pt x="314947" y="91440"/>
                  </a:lnTo>
                  <a:lnTo>
                    <a:pt x="307276" y="117830"/>
                  </a:lnTo>
                  <a:lnTo>
                    <a:pt x="285889" y="140754"/>
                  </a:lnTo>
                  <a:lnTo>
                    <a:pt x="253326" y="158851"/>
                  </a:lnTo>
                  <a:lnTo>
                    <a:pt x="212039" y="170713"/>
                  </a:lnTo>
                  <a:lnTo>
                    <a:pt x="164553" y="174980"/>
                  </a:lnTo>
                  <a:lnTo>
                    <a:pt x="116763" y="170713"/>
                  </a:lnTo>
                  <a:lnTo>
                    <a:pt x="75298" y="158851"/>
                  </a:lnTo>
                  <a:lnTo>
                    <a:pt x="42608" y="140754"/>
                  </a:lnTo>
                  <a:lnTo>
                    <a:pt x="21170" y="117830"/>
                  </a:lnTo>
                  <a:lnTo>
                    <a:pt x="13474" y="91440"/>
                  </a:lnTo>
                  <a:lnTo>
                    <a:pt x="21170" y="64897"/>
                  </a:lnTo>
                  <a:lnTo>
                    <a:pt x="42608" y="41871"/>
                  </a:lnTo>
                  <a:lnTo>
                    <a:pt x="75298" y="23710"/>
                  </a:lnTo>
                  <a:lnTo>
                    <a:pt x="116763" y="11798"/>
                  </a:lnTo>
                  <a:lnTo>
                    <a:pt x="164553" y="7518"/>
                  </a:lnTo>
                  <a:lnTo>
                    <a:pt x="212039" y="11798"/>
                  </a:lnTo>
                  <a:lnTo>
                    <a:pt x="253326" y="23710"/>
                  </a:lnTo>
                  <a:lnTo>
                    <a:pt x="285889" y="41871"/>
                  </a:lnTo>
                  <a:lnTo>
                    <a:pt x="307276" y="64897"/>
                  </a:lnTo>
                  <a:lnTo>
                    <a:pt x="314947" y="91440"/>
                  </a:lnTo>
                  <a:lnTo>
                    <a:pt x="314947" y="56210"/>
                  </a:lnTo>
                  <a:lnTo>
                    <a:pt x="280797" y="26682"/>
                  </a:lnTo>
                  <a:lnTo>
                    <a:pt x="226441" y="7518"/>
                  </a:lnTo>
                  <a:lnTo>
                    <a:pt x="164553" y="0"/>
                  </a:lnTo>
                  <a:lnTo>
                    <a:pt x="120675" y="3251"/>
                  </a:lnTo>
                  <a:lnTo>
                    <a:pt x="81330" y="12433"/>
                  </a:lnTo>
                  <a:lnTo>
                    <a:pt x="48044" y="26682"/>
                  </a:lnTo>
                  <a:lnTo>
                    <a:pt x="22390" y="45173"/>
                  </a:lnTo>
                  <a:lnTo>
                    <a:pt x="0" y="91440"/>
                  </a:lnTo>
                  <a:lnTo>
                    <a:pt x="5854" y="115709"/>
                  </a:lnTo>
                  <a:lnTo>
                    <a:pt x="48044" y="156057"/>
                  </a:lnTo>
                  <a:lnTo>
                    <a:pt x="81330" y="170370"/>
                  </a:lnTo>
                  <a:lnTo>
                    <a:pt x="120675" y="179616"/>
                  </a:lnTo>
                  <a:lnTo>
                    <a:pt x="164553" y="182880"/>
                  </a:lnTo>
                  <a:lnTo>
                    <a:pt x="208191" y="179616"/>
                  </a:lnTo>
                  <a:lnTo>
                    <a:pt x="227876" y="174980"/>
                  </a:lnTo>
                  <a:lnTo>
                    <a:pt x="247459" y="170370"/>
                  </a:lnTo>
                  <a:lnTo>
                    <a:pt x="280797" y="156057"/>
                  </a:lnTo>
                  <a:lnTo>
                    <a:pt x="306565" y="137541"/>
                  </a:lnTo>
                  <a:lnTo>
                    <a:pt x="323189" y="115709"/>
                  </a:lnTo>
                  <a:lnTo>
                    <a:pt x="329095" y="91440"/>
                  </a:lnTo>
                  <a:close/>
                </a:path>
              </a:pathLst>
            </a:custGeom>
            <a:solidFill>
              <a:srgbClr val="FFFFFF"/>
            </a:solidFill>
          </p:spPr>
          <p:txBody>
            <a:bodyPr wrap="square" lIns="0" tIns="0" rIns="0" bIns="0" rtlCol="0"/>
            <a:lstStyle/>
            <a:p>
              <a:pPr defTabSz="1097280"/>
              <a:endParaRPr sz="2160" kern="0">
                <a:solidFill>
                  <a:sysClr val="windowText" lastClr="000000"/>
                </a:solidFill>
              </a:endParaRPr>
            </a:p>
          </p:txBody>
        </p:sp>
        <p:sp>
          <p:nvSpPr>
            <p:cNvPr id="49" name="object 49"/>
            <p:cNvSpPr/>
            <p:nvPr/>
          </p:nvSpPr>
          <p:spPr>
            <a:xfrm>
              <a:off x="3407664" y="2804159"/>
              <a:ext cx="372110" cy="372110"/>
            </a:xfrm>
            <a:custGeom>
              <a:avLst/>
              <a:gdLst/>
              <a:ahLst/>
              <a:cxnLst/>
              <a:rect l="l" t="t" r="r" b="b"/>
              <a:pathLst>
                <a:path w="372110" h="372110">
                  <a:moveTo>
                    <a:pt x="185927" y="0"/>
                  </a:moveTo>
                  <a:lnTo>
                    <a:pt x="113347" y="14554"/>
                  </a:lnTo>
                  <a:lnTo>
                    <a:pt x="54267" y="54279"/>
                  </a:lnTo>
                  <a:lnTo>
                    <a:pt x="14541" y="113360"/>
                  </a:lnTo>
                  <a:lnTo>
                    <a:pt x="0" y="185927"/>
                  </a:lnTo>
                  <a:lnTo>
                    <a:pt x="3759" y="223316"/>
                  </a:lnTo>
                  <a:lnTo>
                    <a:pt x="31622" y="289763"/>
                  </a:lnTo>
                  <a:lnTo>
                    <a:pt x="81762" y="340029"/>
                  </a:lnTo>
                  <a:lnTo>
                    <a:pt x="148310" y="368071"/>
                  </a:lnTo>
                  <a:lnTo>
                    <a:pt x="185927" y="371855"/>
                  </a:lnTo>
                  <a:lnTo>
                    <a:pt x="223316" y="368071"/>
                  </a:lnTo>
                  <a:lnTo>
                    <a:pt x="258178" y="357212"/>
                  </a:lnTo>
                  <a:lnTo>
                    <a:pt x="289750" y="340029"/>
                  </a:lnTo>
                  <a:lnTo>
                    <a:pt x="317284" y="317296"/>
                  </a:lnTo>
                  <a:lnTo>
                    <a:pt x="329783" y="302158"/>
                  </a:lnTo>
                  <a:lnTo>
                    <a:pt x="181546" y="302158"/>
                  </a:lnTo>
                  <a:lnTo>
                    <a:pt x="177914" y="298538"/>
                  </a:lnTo>
                  <a:lnTo>
                    <a:pt x="177914" y="193179"/>
                  </a:lnTo>
                  <a:lnTo>
                    <a:pt x="72656" y="193179"/>
                  </a:lnTo>
                  <a:lnTo>
                    <a:pt x="69697" y="190309"/>
                  </a:lnTo>
                  <a:lnTo>
                    <a:pt x="69697" y="181546"/>
                  </a:lnTo>
                  <a:lnTo>
                    <a:pt x="72656" y="177914"/>
                  </a:lnTo>
                  <a:lnTo>
                    <a:pt x="177914" y="177914"/>
                  </a:lnTo>
                  <a:lnTo>
                    <a:pt x="177914" y="72656"/>
                  </a:lnTo>
                  <a:lnTo>
                    <a:pt x="181546" y="69697"/>
                  </a:lnTo>
                  <a:lnTo>
                    <a:pt x="301417" y="69697"/>
                  </a:lnTo>
                  <a:lnTo>
                    <a:pt x="302158" y="41833"/>
                  </a:lnTo>
                  <a:lnTo>
                    <a:pt x="258178" y="14554"/>
                  </a:lnTo>
                  <a:lnTo>
                    <a:pt x="223316" y="3771"/>
                  </a:lnTo>
                  <a:lnTo>
                    <a:pt x="185927" y="0"/>
                  </a:lnTo>
                  <a:close/>
                </a:path>
                <a:path w="372110" h="372110">
                  <a:moveTo>
                    <a:pt x="302158" y="41833"/>
                  </a:moveTo>
                  <a:lnTo>
                    <a:pt x="302158" y="190309"/>
                  </a:lnTo>
                  <a:lnTo>
                    <a:pt x="298538" y="193179"/>
                  </a:lnTo>
                  <a:lnTo>
                    <a:pt x="193179" y="193179"/>
                  </a:lnTo>
                  <a:lnTo>
                    <a:pt x="193179" y="298538"/>
                  </a:lnTo>
                  <a:lnTo>
                    <a:pt x="190309" y="302158"/>
                  </a:lnTo>
                  <a:lnTo>
                    <a:pt x="329783" y="302158"/>
                  </a:lnTo>
                  <a:lnTo>
                    <a:pt x="340017" y="289763"/>
                  </a:lnTo>
                  <a:lnTo>
                    <a:pt x="357200" y="258178"/>
                  </a:lnTo>
                  <a:lnTo>
                    <a:pt x="368058" y="223316"/>
                  </a:lnTo>
                  <a:lnTo>
                    <a:pt x="371855" y="185927"/>
                  </a:lnTo>
                  <a:lnTo>
                    <a:pt x="368058" y="148323"/>
                  </a:lnTo>
                  <a:lnTo>
                    <a:pt x="357200" y="113360"/>
                  </a:lnTo>
                  <a:lnTo>
                    <a:pt x="340017" y="81775"/>
                  </a:lnTo>
                  <a:lnTo>
                    <a:pt x="317284" y="54279"/>
                  </a:lnTo>
                  <a:lnTo>
                    <a:pt x="302158" y="41833"/>
                  </a:lnTo>
                  <a:close/>
                </a:path>
                <a:path w="372110" h="372110">
                  <a:moveTo>
                    <a:pt x="301417" y="69697"/>
                  </a:moveTo>
                  <a:lnTo>
                    <a:pt x="190309" y="69697"/>
                  </a:lnTo>
                  <a:lnTo>
                    <a:pt x="193179" y="72656"/>
                  </a:lnTo>
                  <a:lnTo>
                    <a:pt x="193179" y="177914"/>
                  </a:lnTo>
                  <a:lnTo>
                    <a:pt x="298538" y="177914"/>
                  </a:lnTo>
                  <a:lnTo>
                    <a:pt x="301338" y="72656"/>
                  </a:lnTo>
                  <a:lnTo>
                    <a:pt x="301417" y="69697"/>
                  </a:lnTo>
                  <a:close/>
                </a:path>
              </a:pathLst>
            </a:custGeom>
            <a:solidFill>
              <a:srgbClr val="001F69"/>
            </a:solidFill>
          </p:spPr>
          <p:txBody>
            <a:bodyPr wrap="square" lIns="0" tIns="0" rIns="0" bIns="0" rtlCol="0"/>
            <a:lstStyle/>
            <a:p>
              <a:pPr defTabSz="1097280"/>
              <a:endParaRPr sz="2160" kern="0">
                <a:solidFill>
                  <a:sysClr val="windowText" lastClr="000000"/>
                </a:solidFill>
              </a:endParaRPr>
            </a:p>
          </p:txBody>
        </p:sp>
      </p:grpSp>
      <p:grpSp>
        <p:nvGrpSpPr>
          <p:cNvPr id="50" name="object 50"/>
          <p:cNvGrpSpPr/>
          <p:nvPr/>
        </p:nvGrpSpPr>
        <p:grpSpPr>
          <a:xfrm>
            <a:off x="2326232" y="5683910"/>
            <a:ext cx="8153400" cy="899922"/>
            <a:chOff x="414527" y="4736591"/>
            <a:chExt cx="6794500" cy="749935"/>
          </a:xfrm>
        </p:grpSpPr>
        <p:pic>
          <p:nvPicPr>
            <p:cNvPr id="51" name="object 51"/>
            <p:cNvPicPr/>
            <p:nvPr/>
          </p:nvPicPr>
          <p:blipFill>
            <a:blip r:embed="rId12" cstate="print"/>
            <a:stretch>
              <a:fillRect/>
            </a:stretch>
          </p:blipFill>
          <p:spPr>
            <a:xfrm>
              <a:off x="414527" y="4736591"/>
              <a:ext cx="6793991" cy="749807"/>
            </a:xfrm>
            <a:prstGeom prst="rect">
              <a:avLst/>
            </a:prstGeom>
          </p:spPr>
        </p:pic>
        <p:sp>
          <p:nvSpPr>
            <p:cNvPr id="52" name="object 52"/>
            <p:cNvSpPr/>
            <p:nvPr/>
          </p:nvSpPr>
          <p:spPr>
            <a:xfrm>
              <a:off x="443481" y="4748783"/>
              <a:ext cx="6739255" cy="694690"/>
            </a:xfrm>
            <a:custGeom>
              <a:avLst/>
              <a:gdLst/>
              <a:ahLst/>
              <a:cxnLst/>
              <a:rect l="l" t="t" r="r" b="b"/>
              <a:pathLst>
                <a:path w="6739255" h="694689">
                  <a:moveTo>
                    <a:pt x="6623024" y="0"/>
                  </a:moveTo>
                  <a:lnTo>
                    <a:pt x="115824" y="0"/>
                  </a:lnTo>
                  <a:lnTo>
                    <a:pt x="79209" y="5892"/>
                  </a:lnTo>
                  <a:lnTo>
                    <a:pt x="47421" y="22326"/>
                  </a:lnTo>
                  <a:lnTo>
                    <a:pt x="22351" y="47371"/>
                  </a:lnTo>
                  <a:lnTo>
                    <a:pt x="5905" y="79159"/>
                  </a:lnTo>
                  <a:lnTo>
                    <a:pt x="0" y="115760"/>
                  </a:lnTo>
                  <a:lnTo>
                    <a:pt x="0" y="578802"/>
                  </a:lnTo>
                  <a:lnTo>
                    <a:pt x="22351" y="647166"/>
                  </a:lnTo>
                  <a:lnTo>
                    <a:pt x="79209" y="688657"/>
                  </a:lnTo>
                  <a:lnTo>
                    <a:pt x="115824" y="694563"/>
                  </a:lnTo>
                  <a:lnTo>
                    <a:pt x="6623024" y="694563"/>
                  </a:lnTo>
                  <a:lnTo>
                    <a:pt x="6691439" y="672223"/>
                  </a:lnTo>
                  <a:lnTo>
                    <a:pt x="6732943" y="615391"/>
                  </a:lnTo>
                  <a:lnTo>
                    <a:pt x="6738848" y="578802"/>
                  </a:lnTo>
                  <a:lnTo>
                    <a:pt x="6738848" y="115760"/>
                  </a:lnTo>
                  <a:lnTo>
                    <a:pt x="6716509" y="47371"/>
                  </a:lnTo>
                  <a:lnTo>
                    <a:pt x="6659651" y="5892"/>
                  </a:lnTo>
                  <a:lnTo>
                    <a:pt x="6623024" y="0"/>
                  </a:lnTo>
                  <a:close/>
                </a:path>
              </a:pathLst>
            </a:custGeom>
            <a:solidFill>
              <a:srgbClr val="FFFFFF"/>
            </a:solidFill>
          </p:spPr>
          <p:txBody>
            <a:bodyPr wrap="square" lIns="0" tIns="0" rIns="0" bIns="0" rtlCol="0"/>
            <a:lstStyle/>
            <a:p>
              <a:pPr defTabSz="1097280"/>
              <a:endParaRPr sz="2160" kern="0">
                <a:solidFill>
                  <a:sysClr val="windowText" lastClr="000000"/>
                </a:solidFill>
              </a:endParaRPr>
            </a:p>
          </p:txBody>
        </p:sp>
        <p:sp>
          <p:nvSpPr>
            <p:cNvPr id="53" name="object 53"/>
            <p:cNvSpPr/>
            <p:nvPr/>
          </p:nvSpPr>
          <p:spPr>
            <a:xfrm>
              <a:off x="443483" y="4748783"/>
              <a:ext cx="6739255" cy="694690"/>
            </a:xfrm>
            <a:custGeom>
              <a:avLst/>
              <a:gdLst/>
              <a:ahLst/>
              <a:cxnLst/>
              <a:rect l="l" t="t" r="r" b="b"/>
              <a:pathLst>
                <a:path w="6739255" h="694689">
                  <a:moveTo>
                    <a:pt x="0" y="115760"/>
                  </a:moveTo>
                  <a:lnTo>
                    <a:pt x="22339" y="47371"/>
                  </a:lnTo>
                  <a:lnTo>
                    <a:pt x="79209" y="5892"/>
                  </a:lnTo>
                  <a:lnTo>
                    <a:pt x="115823" y="0"/>
                  </a:lnTo>
                  <a:lnTo>
                    <a:pt x="6623024" y="0"/>
                  </a:lnTo>
                  <a:lnTo>
                    <a:pt x="6691439" y="22326"/>
                  </a:lnTo>
                  <a:lnTo>
                    <a:pt x="6732943" y="79159"/>
                  </a:lnTo>
                  <a:lnTo>
                    <a:pt x="6738848" y="115760"/>
                  </a:lnTo>
                  <a:lnTo>
                    <a:pt x="6738848" y="578802"/>
                  </a:lnTo>
                  <a:lnTo>
                    <a:pt x="6716509" y="647166"/>
                  </a:lnTo>
                  <a:lnTo>
                    <a:pt x="6659651" y="688657"/>
                  </a:lnTo>
                  <a:lnTo>
                    <a:pt x="6623024" y="694563"/>
                  </a:lnTo>
                  <a:lnTo>
                    <a:pt x="115823" y="694563"/>
                  </a:lnTo>
                  <a:lnTo>
                    <a:pt x="47421" y="672223"/>
                  </a:lnTo>
                  <a:lnTo>
                    <a:pt x="5905" y="615391"/>
                  </a:lnTo>
                  <a:lnTo>
                    <a:pt x="0" y="578802"/>
                  </a:lnTo>
                  <a:lnTo>
                    <a:pt x="0" y="115760"/>
                  </a:lnTo>
                  <a:close/>
                </a:path>
              </a:pathLst>
            </a:custGeom>
            <a:ln w="9525">
              <a:solidFill>
                <a:srgbClr val="001F69"/>
              </a:solidFill>
            </a:ln>
          </p:spPr>
          <p:txBody>
            <a:bodyPr wrap="square" lIns="0" tIns="0" rIns="0" bIns="0" rtlCol="0"/>
            <a:lstStyle/>
            <a:p>
              <a:pPr defTabSz="1097280"/>
              <a:endParaRPr sz="2160" kern="0">
                <a:solidFill>
                  <a:sysClr val="windowText" lastClr="000000"/>
                </a:solidFill>
              </a:endParaRPr>
            </a:p>
          </p:txBody>
        </p:sp>
      </p:grpSp>
      <p:sp>
        <p:nvSpPr>
          <p:cNvPr id="54" name="object 54"/>
          <p:cNvSpPr txBox="1"/>
          <p:nvPr/>
        </p:nvSpPr>
        <p:spPr>
          <a:xfrm>
            <a:off x="2490325" y="5721055"/>
            <a:ext cx="7831836" cy="613245"/>
          </a:xfrm>
          <a:prstGeom prst="rect">
            <a:avLst/>
          </a:prstGeom>
        </p:spPr>
        <p:txBody>
          <a:bodyPr vert="horz" wrap="square" lIns="0" tIns="14478" rIns="0" bIns="0" rtlCol="0">
            <a:spAutoFit/>
          </a:bodyPr>
          <a:lstStyle/>
          <a:p>
            <a:pPr marL="14478" marR="6096" algn="ctr" defTabSz="1097280">
              <a:lnSpc>
                <a:spcPct val="105700"/>
              </a:lnSpc>
              <a:spcBef>
                <a:spcPts val="114"/>
              </a:spcBef>
            </a:pPr>
            <a:r>
              <a:rPr sz="1260" kern="0" dirty="0">
                <a:solidFill>
                  <a:sysClr val="windowText" lastClr="000000"/>
                </a:solidFill>
                <a:latin typeface="Verdana"/>
                <a:cs typeface="Verdana"/>
              </a:rPr>
              <a:t>The</a:t>
            </a:r>
            <a:r>
              <a:rPr sz="1260" kern="0" spc="-42" dirty="0">
                <a:solidFill>
                  <a:sysClr val="windowText" lastClr="000000"/>
                </a:solidFill>
                <a:latin typeface="Verdana"/>
                <a:cs typeface="Verdana"/>
              </a:rPr>
              <a:t> </a:t>
            </a:r>
            <a:r>
              <a:rPr sz="1260" kern="0" dirty="0">
                <a:solidFill>
                  <a:sysClr val="windowText" lastClr="000000"/>
                </a:solidFill>
                <a:latin typeface="Verdana"/>
                <a:cs typeface="Verdana"/>
              </a:rPr>
              <a:t>report</a:t>
            </a:r>
            <a:r>
              <a:rPr sz="1260" kern="0" spc="-36" dirty="0">
                <a:solidFill>
                  <a:sysClr val="windowText" lastClr="000000"/>
                </a:solidFill>
                <a:latin typeface="Verdana"/>
                <a:cs typeface="Verdana"/>
              </a:rPr>
              <a:t> </a:t>
            </a:r>
            <a:r>
              <a:rPr sz="1260" kern="0" dirty="0">
                <a:solidFill>
                  <a:sysClr val="windowText" lastClr="000000"/>
                </a:solidFill>
                <a:latin typeface="Verdana"/>
                <a:cs typeface="Verdana"/>
              </a:rPr>
              <a:t>of</a:t>
            </a:r>
            <a:r>
              <a:rPr sz="1260" kern="0" spc="-18" dirty="0">
                <a:solidFill>
                  <a:sysClr val="windowText" lastClr="000000"/>
                </a:solidFill>
                <a:latin typeface="Verdana"/>
                <a:cs typeface="Verdana"/>
              </a:rPr>
              <a:t> </a:t>
            </a:r>
            <a:r>
              <a:rPr sz="1260" kern="0" dirty="0">
                <a:solidFill>
                  <a:sysClr val="windowText" lastClr="000000"/>
                </a:solidFill>
                <a:latin typeface="Verdana"/>
                <a:cs typeface="Verdana"/>
              </a:rPr>
              <a:t>audit</a:t>
            </a:r>
            <a:r>
              <a:rPr sz="1260" kern="0" spc="-66" dirty="0">
                <a:solidFill>
                  <a:sysClr val="windowText" lastClr="000000"/>
                </a:solidFill>
                <a:latin typeface="Verdana"/>
                <a:cs typeface="Verdana"/>
              </a:rPr>
              <a:t> </a:t>
            </a:r>
            <a:r>
              <a:rPr sz="1260" kern="0" dirty="0">
                <a:solidFill>
                  <a:sysClr val="windowText" lastClr="000000"/>
                </a:solidFill>
                <a:latin typeface="Verdana"/>
                <a:cs typeface="Verdana"/>
              </a:rPr>
              <a:t>may</a:t>
            </a:r>
            <a:r>
              <a:rPr sz="1260" kern="0" spc="-30" dirty="0">
                <a:solidFill>
                  <a:sysClr val="windowText" lastClr="000000"/>
                </a:solidFill>
                <a:latin typeface="Verdana"/>
                <a:cs typeface="Verdana"/>
              </a:rPr>
              <a:t> </a:t>
            </a:r>
            <a:r>
              <a:rPr sz="1260" kern="0" dirty="0">
                <a:solidFill>
                  <a:sysClr val="windowText" lastClr="000000"/>
                </a:solidFill>
                <a:latin typeface="Verdana"/>
                <a:cs typeface="Verdana"/>
              </a:rPr>
              <a:t>be</a:t>
            </a:r>
            <a:r>
              <a:rPr sz="1260" kern="0" spc="-42" dirty="0">
                <a:solidFill>
                  <a:sysClr val="windowText" lastClr="000000"/>
                </a:solidFill>
                <a:latin typeface="Verdana"/>
                <a:cs typeface="Verdana"/>
              </a:rPr>
              <a:t> </a:t>
            </a:r>
            <a:r>
              <a:rPr sz="1260" kern="0" dirty="0">
                <a:solidFill>
                  <a:sysClr val="windowText" lastClr="000000"/>
                </a:solidFill>
                <a:latin typeface="Verdana"/>
                <a:cs typeface="Verdana"/>
              </a:rPr>
              <a:t>revised</a:t>
            </a:r>
            <a:r>
              <a:rPr sz="1260" kern="0" spc="-42" dirty="0">
                <a:solidFill>
                  <a:sysClr val="windowText" lastClr="000000"/>
                </a:solidFill>
                <a:latin typeface="Verdana"/>
                <a:cs typeface="Verdana"/>
              </a:rPr>
              <a:t> </a:t>
            </a:r>
            <a:r>
              <a:rPr sz="1260" kern="0" dirty="0">
                <a:solidFill>
                  <a:sysClr val="windowText" lastClr="000000"/>
                </a:solidFill>
                <a:latin typeface="Verdana"/>
                <a:cs typeface="Verdana"/>
              </a:rPr>
              <a:t>before</a:t>
            </a:r>
            <a:r>
              <a:rPr sz="1260" kern="0" spc="-42" dirty="0">
                <a:solidFill>
                  <a:sysClr val="windowText" lastClr="000000"/>
                </a:solidFill>
                <a:latin typeface="Verdana"/>
                <a:cs typeface="Verdana"/>
              </a:rPr>
              <a:t> </a:t>
            </a:r>
            <a:r>
              <a:rPr sz="1260" kern="0" dirty="0">
                <a:solidFill>
                  <a:sysClr val="windowText" lastClr="000000"/>
                </a:solidFill>
                <a:latin typeface="Verdana"/>
                <a:cs typeface="Verdana"/>
              </a:rPr>
              <a:t>the</a:t>
            </a:r>
            <a:r>
              <a:rPr sz="1260" kern="0" spc="-48" dirty="0">
                <a:solidFill>
                  <a:sysClr val="windowText" lastClr="000000"/>
                </a:solidFill>
                <a:latin typeface="Verdana"/>
                <a:cs typeface="Verdana"/>
              </a:rPr>
              <a:t> </a:t>
            </a:r>
            <a:r>
              <a:rPr sz="1260" kern="0" dirty="0">
                <a:solidFill>
                  <a:sysClr val="windowText" lastClr="000000"/>
                </a:solidFill>
                <a:latin typeface="Verdana"/>
                <a:cs typeface="Verdana"/>
              </a:rPr>
              <a:t>end</a:t>
            </a:r>
            <a:r>
              <a:rPr sz="1260" kern="0" spc="-24" dirty="0">
                <a:solidFill>
                  <a:sysClr val="windowText" lastClr="000000"/>
                </a:solidFill>
                <a:latin typeface="Verdana"/>
                <a:cs typeface="Verdana"/>
              </a:rPr>
              <a:t> </a:t>
            </a:r>
            <a:r>
              <a:rPr sz="1260" kern="0" dirty="0">
                <a:solidFill>
                  <a:sysClr val="windowText" lastClr="000000"/>
                </a:solidFill>
                <a:latin typeface="Verdana"/>
                <a:cs typeface="Verdana"/>
              </a:rPr>
              <a:t>of</a:t>
            </a:r>
            <a:r>
              <a:rPr sz="1260" kern="0" spc="-6" dirty="0">
                <a:solidFill>
                  <a:sysClr val="windowText" lastClr="000000"/>
                </a:solidFill>
                <a:latin typeface="Verdana"/>
                <a:cs typeface="Verdana"/>
              </a:rPr>
              <a:t> </a:t>
            </a:r>
            <a:r>
              <a:rPr sz="1260" kern="0" dirty="0">
                <a:solidFill>
                  <a:sysClr val="windowText" lastClr="000000"/>
                </a:solidFill>
                <a:latin typeface="Verdana"/>
                <a:cs typeface="Verdana"/>
              </a:rPr>
              <a:t>the</a:t>
            </a:r>
            <a:r>
              <a:rPr sz="1260" kern="0" spc="-48" dirty="0">
                <a:solidFill>
                  <a:sysClr val="windowText" lastClr="000000"/>
                </a:solidFill>
                <a:latin typeface="Verdana"/>
                <a:cs typeface="Verdana"/>
              </a:rPr>
              <a:t> </a:t>
            </a:r>
            <a:r>
              <a:rPr sz="1260" kern="0" dirty="0">
                <a:solidFill>
                  <a:sysClr val="windowText" lastClr="000000"/>
                </a:solidFill>
                <a:latin typeface="Verdana"/>
                <a:cs typeface="Verdana"/>
              </a:rPr>
              <a:t>relevant</a:t>
            </a:r>
            <a:r>
              <a:rPr sz="1260" kern="0" spc="-72" dirty="0">
                <a:solidFill>
                  <a:sysClr val="windowText" lastClr="000000"/>
                </a:solidFill>
                <a:latin typeface="Verdana"/>
                <a:cs typeface="Verdana"/>
              </a:rPr>
              <a:t> </a:t>
            </a:r>
            <a:r>
              <a:rPr sz="1260" kern="0" dirty="0">
                <a:solidFill>
                  <a:sysClr val="windowText" lastClr="000000"/>
                </a:solidFill>
                <a:latin typeface="Verdana"/>
                <a:cs typeface="Verdana"/>
              </a:rPr>
              <a:t>AY to</a:t>
            </a:r>
            <a:r>
              <a:rPr sz="1260" kern="0" spc="-30" dirty="0">
                <a:solidFill>
                  <a:sysClr val="windowText" lastClr="000000"/>
                </a:solidFill>
                <a:latin typeface="Verdana"/>
                <a:cs typeface="Verdana"/>
              </a:rPr>
              <a:t> </a:t>
            </a:r>
            <a:r>
              <a:rPr sz="1260" kern="0" dirty="0">
                <a:solidFill>
                  <a:sysClr val="windowText" lastClr="000000"/>
                </a:solidFill>
                <a:latin typeface="Verdana"/>
                <a:cs typeface="Verdana"/>
              </a:rPr>
              <a:t>which</a:t>
            </a:r>
            <a:r>
              <a:rPr sz="1260" kern="0" spc="-60" dirty="0">
                <a:solidFill>
                  <a:sysClr val="windowText" lastClr="000000"/>
                </a:solidFill>
                <a:latin typeface="Verdana"/>
                <a:cs typeface="Verdana"/>
              </a:rPr>
              <a:t> </a:t>
            </a:r>
            <a:r>
              <a:rPr sz="1260" kern="0" dirty="0">
                <a:solidFill>
                  <a:sysClr val="windowText" lastClr="000000"/>
                </a:solidFill>
                <a:latin typeface="Verdana"/>
                <a:cs typeface="Verdana"/>
              </a:rPr>
              <a:t>it</a:t>
            </a:r>
            <a:r>
              <a:rPr sz="1260" kern="0" spc="-12" dirty="0">
                <a:solidFill>
                  <a:sysClr val="windowText" lastClr="000000"/>
                </a:solidFill>
                <a:latin typeface="Verdana"/>
                <a:cs typeface="Verdana"/>
              </a:rPr>
              <a:t> pertains,</a:t>
            </a:r>
            <a:r>
              <a:rPr sz="1260" kern="0" spc="-96" dirty="0">
                <a:solidFill>
                  <a:sysClr val="windowText" lastClr="000000"/>
                </a:solidFill>
                <a:latin typeface="Verdana"/>
                <a:cs typeface="Verdana"/>
              </a:rPr>
              <a:t> </a:t>
            </a:r>
            <a:r>
              <a:rPr sz="1260" kern="0" dirty="0">
                <a:solidFill>
                  <a:sysClr val="windowText" lastClr="000000"/>
                </a:solidFill>
                <a:latin typeface="Verdana"/>
                <a:cs typeface="Verdana"/>
              </a:rPr>
              <a:t>if </a:t>
            </a:r>
            <a:r>
              <a:rPr sz="1260" kern="0" spc="-12" dirty="0">
                <a:solidFill>
                  <a:sysClr val="windowText" lastClr="000000"/>
                </a:solidFill>
                <a:latin typeface="Verdana"/>
                <a:cs typeface="Verdana"/>
              </a:rPr>
              <a:t>there </a:t>
            </a:r>
            <a:r>
              <a:rPr sz="1260" kern="0" dirty="0">
                <a:solidFill>
                  <a:sysClr val="windowText" lastClr="000000"/>
                </a:solidFill>
                <a:latin typeface="Verdana"/>
                <a:cs typeface="Verdana"/>
              </a:rPr>
              <a:t>is</a:t>
            </a:r>
            <a:r>
              <a:rPr sz="1260" kern="0" spc="-12" dirty="0">
                <a:solidFill>
                  <a:sysClr val="windowText" lastClr="000000"/>
                </a:solidFill>
                <a:latin typeface="Verdana"/>
                <a:cs typeface="Verdana"/>
              </a:rPr>
              <a:t> </a:t>
            </a:r>
            <a:r>
              <a:rPr sz="1260" kern="0" dirty="0">
                <a:solidFill>
                  <a:sysClr val="windowText" lastClr="000000"/>
                </a:solidFill>
                <a:latin typeface="Verdana"/>
                <a:cs typeface="Verdana"/>
              </a:rPr>
              <a:t>any</a:t>
            </a:r>
            <a:r>
              <a:rPr sz="1260" kern="0" spc="-36" dirty="0">
                <a:solidFill>
                  <a:sysClr val="windowText" lastClr="000000"/>
                </a:solidFill>
                <a:latin typeface="Verdana"/>
                <a:cs typeface="Verdana"/>
              </a:rPr>
              <a:t> </a:t>
            </a:r>
            <a:r>
              <a:rPr sz="1260" kern="0" dirty="0">
                <a:solidFill>
                  <a:sysClr val="windowText" lastClr="000000"/>
                </a:solidFill>
                <a:latin typeface="Verdana"/>
                <a:cs typeface="Verdana"/>
              </a:rPr>
              <a:t>payment</a:t>
            </a:r>
            <a:r>
              <a:rPr sz="1260" kern="0" spc="-24" dirty="0">
                <a:solidFill>
                  <a:sysClr val="windowText" lastClr="000000"/>
                </a:solidFill>
                <a:latin typeface="Verdana"/>
                <a:cs typeface="Verdana"/>
              </a:rPr>
              <a:t> </a:t>
            </a:r>
            <a:r>
              <a:rPr sz="1260" kern="0" dirty="0">
                <a:solidFill>
                  <a:sysClr val="windowText" lastClr="000000"/>
                </a:solidFill>
                <a:latin typeface="Verdana"/>
                <a:cs typeface="Verdana"/>
              </a:rPr>
              <a:t>by</a:t>
            </a:r>
            <a:r>
              <a:rPr sz="1260" kern="0" spc="-48" dirty="0">
                <a:solidFill>
                  <a:sysClr val="windowText" lastClr="000000"/>
                </a:solidFill>
                <a:latin typeface="Verdana"/>
                <a:cs typeface="Verdana"/>
              </a:rPr>
              <a:t> </a:t>
            </a:r>
            <a:r>
              <a:rPr sz="1260" kern="0" dirty="0">
                <a:solidFill>
                  <a:sysClr val="windowText" lastClr="000000"/>
                </a:solidFill>
                <a:latin typeface="Verdana"/>
                <a:cs typeface="Verdana"/>
              </a:rPr>
              <a:t>the</a:t>
            </a:r>
            <a:r>
              <a:rPr sz="1260" kern="0" spc="-36" dirty="0">
                <a:solidFill>
                  <a:sysClr val="windowText" lastClr="000000"/>
                </a:solidFill>
                <a:latin typeface="Verdana"/>
                <a:cs typeface="Verdana"/>
              </a:rPr>
              <a:t> </a:t>
            </a:r>
            <a:r>
              <a:rPr sz="1260" kern="0" dirty="0">
                <a:solidFill>
                  <a:sysClr val="windowText" lastClr="000000"/>
                </a:solidFill>
                <a:latin typeface="Verdana"/>
                <a:cs typeface="Verdana"/>
              </a:rPr>
              <a:t>assessee</a:t>
            </a:r>
            <a:r>
              <a:rPr sz="1260" kern="0" spc="-54" dirty="0">
                <a:solidFill>
                  <a:sysClr val="windowText" lastClr="000000"/>
                </a:solidFill>
                <a:latin typeface="Verdana"/>
                <a:cs typeface="Verdana"/>
              </a:rPr>
              <a:t> </a:t>
            </a:r>
            <a:r>
              <a:rPr sz="1260" kern="0" dirty="0">
                <a:solidFill>
                  <a:sysClr val="windowText" lastClr="000000"/>
                </a:solidFill>
                <a:latin typeface="Verdana"/>
                <a:cs typeface="Verdana"/>
              </a:rPr>
              <a:t>which</a:t>
            </a:r>
            <a:r>
              <a:rPr sz="1260" kern="0" spc="-42" dirty="0">
                <a:solidFill>
                  <a:sysClr val="windowText" lastClr="000000"/>
                </a:solidFill>
                <a:latin typeface="Verdana"/>
                <a:cs typeface="Verdana"/>
              </a:rPr>
              <a:t> </a:t>
            </a:r>
            <a:r>
              <a:rPr sz="1260" kern="0" spc="-12" dirty="0">
                <a:solidFill>
                  <a:sysClr val="windowText" lastClr="000000"/>
                </a:solidFill>
                <a:latin typeface="Verdana"/>
                <a:cs typeface="Verdana"/>
              </a:rPr>
              <a:t>necessitates</a:t>
            </a:r>
            <a:r>
              <a:rPr sz="1260" kern="0" spc="-84" dirty="0">
                <a:solidFill>
                  <a:sysClr val="windowText" lastClr="000000"/>
                </a:solidFill>
                <a:latin typeface="Verdana"/>
                <a:cs typeface="Verdana"/>
              </a:rPr>
              <a:t> </a:t>
            </a:r>
            <a:r>
              <a:rPr sz="1260" kern="0" dirty="0">
                <a:solidFill>
                  <a:sysClr val="windowText" lastClr="000000"/>
                </a:solidFill>
                <a:latin typeface="Verdana"/>
                <a:cs typeface="Verdana"/>
              </a:rPr>
              <a:t>recalculation</a:t>
            </a:r>
            <a:r>
              <a:rPr sz="1260" kern="0" spc="-48" dirty="0">
                <a:solidFill>
                  <a:sysClr val="windowText" lastClr="000000"/>
                </a:solidFill>
                <a:latin typeface="Verdana"/>
                <a:cs typeface="Verdana"/>
              </a:rPr>
              <a:t> </a:t>
            </a:r>
            <a:r>
              <a:rPr sz="1260" kern="0" dirty="0">
                <a:solidFill>
                  <a:sysClr val="windowText" lastClr="000000"/>
                </a:solidFill>
                <a:latin typeface="Verdana"/>
                <a:cs typeface="Verdana"/>
              </a:rPr>
              <a:t>of</a:t>
            </a:r>
            <a:r>
              <a:rPr sz="1260" kern="0" spc="-30" dirty="0">
                <a:solidFill>
                  <a:sysClr val="windowText" lastClr="000000"/>
                </a:solidFill>
                <a:latin typeface="Verdana"/>
                <a:cs typeface="Verdana"/>
              </a:rPr>
              <a:t> </a:t>
            </a:r>
            <a:r>
              <a:rPr sz="1260" kern="0" spc="-12" dirty="0">
                <a:solidFill>
                  <a:sysClr val="windowText" lastClr="000000"/>
                </a:solidFill>
                <a:latin typeface="Verdana"/>
                <a:cs typeface="Verdana"/>
              </a:rPr>
              <a:t>disallowance</a:t>
            </a:r>
            <a:r>
              <a:rPr sz="1260" kern="0" spc="-96" dirty="0">
                <a:solidFill>
                  <a:sysClr val="windowText" lastClr="000000"/>
                </a:solidFill>
                <a:latin typeface="Verdana"/>
                <a:cs typeface="Verdana"/>
              </a:rPr>
              <a:t> </a:t>
            </a:r>
            <a:r>
              <a:rPr sz="1260" kern="0" dirty="0">
                <a:solidFill>
                  <a:sysClr val="windowText" lastClr="000000"/>
                </a:solidFill>
                <a:latin typeface="Verdana"/>
                <a:cs typeface="Verdana"/>
              </a:rPr>
              <a:t>under</a:t>
            </a:r>
            <a:r>
              <a:rPr sz="1260" kern="0" spc="-24" dirty="0">
                <a:solidFill>
                  <a:sysClr val="windowText" lastClr="000000"/>
                </a:solidFill>
                <a:latin typeface="Verdana"/>
                <a:cs typeface="Verdana"/>
              </a:rPr>
              <a:t> </a:t>
            </a:r>
            <a:r>
              <a:rPr sz="1260" kern="0" spc="-12" dirty="0">
                <a:solidFill>
                  <a:sysClr val="windowText" lastClr="000000"/>
                </a:solidFill>
                <a:latin typeface="Verdana"/>
                <a:cs typeface="Verdana"/>
              </a:rPr>
              <a:t>section</a:t>
            </a:r>
            <a:r>
              <a:rPr sz="1260" kern="0" spc="600" dirty="0">
                <a:solidFill>
                  <a:sysClr val="windowText" lastClr="000000"/>
                </a:solidFill>
                <a:latin typeface="Verdana"/>
                <a:cs typeface="Verdana"/>
              </a:rPr>
              <a:t> </a:t>
            </a:r>
            <a:r>
              <a:rPr sz="1260" kern="0" dirty="0">
                <a:solidFill>
                  <a:sysClr val="windowText" lastClr="000000"/>
                </a:solidFill>
                <a:latin typeface="Verdana"/>
                <a:cs typeface="Verdana"/>
              </a:rPr>
              <a:t>40</a:t>
            </a:r>
            <a:r>
              <a:rPr sz="1260" kern="0" spc="-48" dirty="0">
                <a:solidFill>
                  <a:sysClr val="windowText" lastClr="000000"/>
                </a:solidFill>
                <a:latin typeface="Verdana"/>
                <a:cs typeface="Verdana"/>
              </a:rPr>
              <a:t> </a:t>
            </a:r>
            <a:r>
              <a:rPr sz="1260" kern="0" dirty="0">
                <a:solidFill>
                  <a:sysClr val="windowText" lastClr="000000"/>
                </a:solidFill>
                <a:latin typeface="Verdana"/>
                <a:cs typeface="Verdana"/>
              </a:rPr>
              <a:t>or</a:t>
            </a:r>
            <a:r>
              <a:rPr sz="1260" kern="0" spc="-30" dirty="0">
                <a:solidFill>
                  <a:sysClr val="windowText" lastClr="000000"/>
                </a:solidFill>
                <a:latin typeface="Verdana"/>
                <a:cs typeface="Verdana"/>
              </a:rPr>
              <a:t> </a:t>
            </a:r>
            <a:r>
              <a:rPr sz="1260" kern="0" dirty="0">
                <a:solidFill>
                  <a:sysClr val="windowText" lastClr="000000"/>
                </a:solidFill>
                <a:latin typeface="Verdana"/>
                <a:cs typeface="Verdana"/>
              </a:rPr>
              <a:t>section</a:t>
            </a:r>
            <a:r>
              <a:rPr sz="1260" kern="0" spc="-60" dirty="0">
                <a:solidFill>
                  <a:sysClr val="windowText" lastClr="000000"/>
                </a:solidFill>
                <a:latin typeface="Verdana"/>
                <a:cs typeface="Verdana"/>
              </a:rPr>
              <a:t> </a:t>
            </a:r>
            <a:r>
              <a:rPr sz="1260" kern="0" dirty="0">
                <a:solidFill>
                  <a:sysClr val="windowText" lastClr="000000"/>
                </a:solidFill>
                <a:latin typeface="Verdana"/>
                <a:cs typeface="Verdana"/>
              </a:rPr>
              <a:t>43B</a:t>
            </a:r>
            <a:r>
              <a:rPr sz="1260" kern="0" spc="-36" dirty="0">
                <a:solidFill>
                  <a:sysClr val="windowText" lastClr="000000"/>
                </a:solidFill>
                <a:latin typeface="Verdana"/>
                <a:cs typeface="Verdana"/>
              </a:rPr>
              <a:t> </a:t>
            </a:r>
            <a:r>
              <a:rPr sz="1260" kern="0" dirty="0">
                <a:solidFill>
                  <a:sysClr val="windowText" lastClr="000000"/>
                </a:solidFill>
                <a:latin typeface="Verdana"/>
                <a:cs typeface="Verdana"/>
              </a:rPr>
              <a:t>of</a:t>
            </a:r>
            <a:r>
              <a:rPr sz="1260" kern="0" spc="-12" dirty="0">
                <a:solidFill>
                  <a:sysClr val="windowText" lastClr="000000"/>
                </a:solidFill>
                <a:latin typeface="Verdana"/>
                <a:cs typeface="Verdana"/>
              </a:rPr>
              <a:t> </a:t>
            </a:r>
            <a:r>
              <a:rPr sz="1260" kern="0" dirty="0">
                <a:solidFill>
                  <a:sysClr val="windowText" lastClr="000000"/>
                </a:solidFill>
                <a:latin typeface="Verdana"/>
                <a:cs typeface="Verdana"/>
              </a:rPr>
              <a:t>the</a:t>
            </a:r>
            <a:r>
              <a:rPr sz="1260" kern="0" spc="-42" dirty="0">
                <a:solidFill>
                  <a:sysClr val="windowText" lastClr="000000"/>
                </a:solidFill>
                <a:latin typeface="Verdana"/>
                <a:cs typeface="Verdana"/>
              </a:rPr>
              <a:t> </a:t>
            </a:r>
            <a:r>
              <a:rPr sz="1260" kern="0" dirty="0">
                <a:solidFill>
                  <a:sysClr val="windowText" lastClr="000000"/>
                </a:solidFill>
                <a:latin typeface="Verdana"/>
                <a:cs typeface="Verdana"/>
              </a:rPr>
              <a:t>Act</a:t>
            </a:r>
            <a:r>
              <a:rPr sz="1260" kern="0" spc="-30" dirty="0">
                <a:solidFill>
                  <a:sysClr val="windowText" lastClr="000000"/>
                </a:solidFill>
                <a:latin typeface="Verdana"/>
                <a:cs typeface="Verdana"/>
              </a:rPr>
              <a:t> </a:t>
            </a:r>
            <a:r>
              <a:rPr sz="1260" kern="0" dirty="0">
                <a:solidFill>
                  <a:sysClr val="windowText" lastClr="000000"/>
                </a:solidFill>
                <a:latin typeface="Verdana"/>
                <a:cs typeface="Verdana"/>
              </a:rPr>
              <a:t>-</a:t>
            </a:r>
            <a:r>
              <a:rPr sz="1260" kern="0" spc="-18" dirty="0">
                <a:solidFill>
                  <a:sysClr val="windowText" lastClr="000000"/>
                </a:solidFill>
                <a:latin typeface="Verdana"/>
                <a:cs typeface="Verdana"/>
              </a:rPr>
              <a:t> </a:t>
            </a:r>
            <a:r>
              <a:rPr sz="1260" kern="0" spc="-24" dirty="0">
                <a:solidFill>
                  <a:srgbClr val="C00000"/>
                </a:solidFill>
                <a:latin typeface="Verdana"/>
                <a:cs typeface="Verdana"/>
              </a:rPr>
              <a:t>Income-</a:t>
            </a:r>
            <a:r>
              <a:rPr sz="1260" kern="0" dirty="0">
                <a:solidFill>
                  <a:srgbClr val="C00000"/>
                </a:solidFill>
                <a:latin typeface="Verdana"/>
                <a:cs typeface="Verdana"/>
              </a:rPr>
              <a:t>tax</a:t>
            </a:r>
            <a:r>
              <a:rPr sz="1260" kern="0" spc="-42" dirty="0">
                <a:solidFill>
                  <a:srgbClr val="C00000"/>
                </a:solidFill>
                <a:latin typeface="Verdana"/>
                <a:cs typeface="Verdana"/>
              </a:rPr>
              <a:t> </a:t>
            </a:r>
            <a:r>
              <a:rPr sz="1260" kern="0" dirty="0">
                <a:solidFill>
                  <a:srgbClr val="C00000"/>
                </a:solidFill>
                <a:latin typeface="Verdana"/>
                <a:cs typeface="Verdana"/>
              </a:rPr>
              <a:t>(Eighth</a:t>
            </a:r>
            <a:r>
              <a:rPr sz="1260" kern="0" spc="-60" dirty="0">
                <a:solidFill>
                  <a:srgbClr val="C00000"/>
                </a:solidFill>
                <a:latin typeface="Verdana"/>
                <a:cs typeface="Verdana"/>
              </a:rPr>
              <a:t> </a:t>
            </a:r>
            <a:r>
              <a:rPr sz="1260" kern="0" dirty="0">
                <a:solidFill>
                  <a:srgbClr val="C00000"/>
                </a:solidFill>
                <a:latin typeface="Verdana"/>
                <a:cs typeface="Verdana"/>
              </a:rPr>
              <a:t>Amendment)</a:t>
            </a:r>
            <a:r>
              <a:rPr sz="1260" kern="0" spc="-60" dirty="0">
                <a:solidFill>
                  <a:srgbClr val="C00000"/>
                </a:solidFill>
                <a:latin typeface="Verdana"/>
                <a:cs typeface="Verdana"/>
              </a:rPr>
              <a:t> </a:t>
            </a:r>
            <a:r>
              <a:rPr sz="1260" kern="0" dirty="0">
                <a:solidFill>
                  <a:srgbClr val="C00000"/>
                </a:solidFill>
                <a:latin typeface="Verdana"/>
                <a:cs typeface="Verdana"/>
              </a:rPr>
              <a:t>Rules,</a:t>
            </a:r>
            <a:r>
              <a:rPr sz="1260" kern="0" spc="-48" dirty="0">
                <a:solidFill>
                  <a:srgbClr val="C00000"/>
                </a:solidFill>
                <a:latin typeface="Verdana"/>
                <a:cs typeface="Verdana"/>
              </a:rPr>
              <a:t> </a:t>
            </a:r>
            <a:r>
              <a:rPr sz="1260" kern="0" dirty="0">
                <a:solidFill>
                  <a:srgbClr val="C00000"/>
                </a:solidFill>
                <a:latin typeface="Verdana"/>
                <a:cs typeface="Verdana"/>
              </a:rPr>
              <a:t>2021,</a:t>
            </a:r>
            <a:r>
              <a:rPr sz="1260" kern="0" spc="-60" dirty="0">
                <a:solidFill>
                  <a:srgbClr val="C00000"/>
                </a:solidFill>
                <a:latin typeface="Verdana"/>
                <a:cs typeface="Verdana"/>
              </a:rPr>
              <a:t> </a:t>
            </a:r>
            <a:r>
              <a:rPr sz="1260" kern="0" spc="-12" dirty="0">
                <a:solidFill>
                  <a:srgbClr val="C00000"/>
                </a:solidFill>
                <a:latin typeface="Verdana"/>
                <a:cs typeface="Verdana"/>
              </a:rPr>
              <a:t>w.e.f.</a:t>
            </a:r>
            <a:r>
              <a:rPr sz="1260" kern="0" spc="6" dirty="0">
                <a:solidFill>
                  <a:srgbClr val="C00000"/>
                </a:solidFill>
                <a:latin typeface="Verdana"/>
                <a:cs typeface="Verdana"/>
              </a:rPr>
              <a:t> </a:t>
            </a:r>
            <a:r>
              <a:rPr sz="1260" kern="0" dirty="0">
                <a:solidFill>
                  <a:srgbClr val="C00000"/>
                </a:solidFill>
                <a:latin typeface="Verdana"/>
                <a:cs typeface="Verdana"/>
              </a:rPr>
              <a:t>1</a:t>
            </a:r>
            <a:r>
              <a:rPr sz="1260" kern="0" spc="-48" dirty="0">
                <a:solidFill>
                  <a:srgbClr val="C00000"/>
                </a:solidFill>
                <a:latin typeface="Verdana"/>
                <a:cs typeface="Verdana"/>
              </a:rPr>
              <a:t> </a:t>
            </a:r>
            <a:r>
              <a:rPr sz="1260" kern="0" dirty="0">
                <a:solidFill>
                  <a:srgbClr val="C00000"/>
                </a:solidFill>
                <a:latin typeface="Verdana"/>
                <a:cs typeface="Verdana"/>
              </a:rPr>
              <a:t>April</a:t>
            </a:r>
            <a:r>
              <a:rPr sz="1260" kern="0" spc="-36" dirty="0">
                <a:solidFill>
                  <a:srgbClr val="C00000"/>
                </a:solidFill>
                <a:latin typeface="Verdana"/>
                <a:cs typeface="Verdana"/>
              </a:rPr>
              <a:t> </a:t>
            </a:r>
            <a:r>
              <a:rPr sz="1260" kern="0" spc="-24" dirty="0">
                <a:solidFill>
                  <a:srgbClr val="C00000"/>
                </a:solidFill>
                <a:latin typeface="Verdana"/>
                <a:cs typeface="Verdana"/>
              </a:rPr>
              <a:t>2021</a:t>
            </a:r>
            <a:endParaRPr sz="1260" kern="0">
              <a:solidFill>
                <a:sysClr val="windowText" lastClr="000000"/>
              </a:solidFill>
              <a:latin typeface="Verdana"/>
              <a:cs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023951"/>
          </a:xfrm>
          <a:prstGeom prst="rect">
            <a:avLst/>
          </a:prstGeom>
        </p:spPr>
        <p:txBody>
          <a:bodyPr vert="horz" wrap="square" lIns="0" tIns="355680" rIns="0" bIns="0" rtlCol="0">
            <a:spAutoFit/>
          </a:bodyPr>
          <a:lstStyle/>
          <a:p>
            <a:pPr marL="490728">
              <a:spcBef>
                <a:spcPts val="120"/>
              </a:spcBef>
            </a:pPr>
            <a:r>
              <a:rPr u="none" dirty="0">
                <a:solidFill>
                  <a:srgbClr val="000000"/>
                </a:solidFill>
              </a:rPr>
              <a:t>Issues</a:t>
            </a:r>
            <a:r>
              <a:rPr u="none" spc="-54" dirty="0">
                <a:solidFill>
                  <a:srgbClr val="000000"/>
                </a:solidFill>
              </a:rPr>
              <a:t> </a:t>
            </a:r>
            <a:r>
              <a:rPr u="none" dirty="0">
                <a:solidFill>
                  <a:srgbClr val="000000"/>
                </a:solidFill>
              </a:rPr>
              <a:t>on</a:t>
            </a:r>
            <a:r>
              <a:rPr u="none" spc="-54" dirty="0">
                <a:solidFill>
                  <a:srgbClr val="000000"/>
                </a:solidFill>
              </a:rPr>
              <a:t> </a:t>
            </a:r>
            <a:r>
              <a:rPr u="none" dirty="0">
                <a:solidFill>
                  <a:srgbClr val="000000"/>
                </a:solidFill>
              </a:rPr>
              <a:t>Clause</a:t>
            </a:r>
            <a:r>
              <a:rPr u="none" spc="-54" dirty="0">
                <a:solidFill>
                  <a:srgbClr val="000000"/>
                </a:solidFill>
              </a:rPr>
              <a:t> </a:t>
            </a:r>
            <a:r>
              <a:rPr u="none" dirty="0">
                <a:solidFill>
                  <a:srgbClr val="000000"/>
                </a:solidFill>
              </a:rPr>
              <a:t>no.</a:t>
            </a:r>
            <a:r>
              <a:rPr u="none" spc="-54" dirty="0">
                <a:solidFill>
                  <a:srgbClr val="000000"/>
                </a:solidFill>
              </a:rPr>
              <a:t> </a:t>
            </a:r>
            <a:r>
              <a:rPr u="none" dirty="0">
                <a:solidFill>
                  <a:srgbClr val="000000"/>
                </a:solidFill>
              </a:rPr>
              <a:t>9</a:t>
            </a:r>
            <a:r>
              <a:rPr u="none" spc="-54" dirty="0">
                <a:solidFill>
                  <a:srgbClr val="000000"/>
                </a:solidFill>
              </a:rPr>
              <a:t> </a:t>
            </a:r>
            <a:r>
              <a:rPr u="none" dirty="0">
                <a:solidFill>
                  <a:srgbClr val="000000"/>
                </a:solidFill>
              </a:rPr>
              <a:t>–</a:t>
            </a:r>
            <a:r>
              <a:rPr u="none" spc="-72" dirty="0">
                <a:solidFill>
                  <a:srgbClr val="000000"/>
                </a:solidFill>
              </a:rPr>
              <a:t> </a:t>
            </a:r>
            <a:r>
              <a:rPr u="none" spc="-12" dirty="0">
                <a:solidFill>
                  <a:srgbClr val="000000"/>
                </a:solidFill>
              </a:rPr>
              <a:t>Contd….</a:t>
            </a:r>
          </a:p>
        </p:txBody>
      </p:sp>
      <p:sp>
        <p:nvSpPr>
          <p:cNvPr id="3" name="object 3"/>
          <p:cNvSpPr/>
          <p:nvPr/>
        </p:nvSpPr>
        <p:spPr>
          <a:xfrm>
            <a:off x="2195473" y="2104033"/>
            <a:ext cx="10241280" cy="5669280"/>
          </a:xfrm>
          <a:custGeom>
            <a:avLst/>
            <a:gdLst/>
            <a:ahLst/>
            <a:cxnLst/>
            <a:rect l="l" t="t" r="r" b="b"/>
            <a:pathLst>
              <a:path w="8534400" h="4724400">
                <a:moveTo>
                  <a:pt x="0" y="0"/>
                </a:moveTo>
                <a:lnTo>
                  <a:pt x="8534400" y="0"/>
                </a:lnTo>
                <a:lnTo>
                  <a:pt x="8534400" y="4724400"/>
                </a:lnTo>
                <a:lnTo>
                  <a:pt x="0" y="4724400"/>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4" name="object 4"/>
          <p:cNvSpPr txBox="1"/>
          <p:nvPr/>
        </p:nvSpPr>
        <p:spPr>
          <a:xfrm>
            <a:off x="2289048" y="2261615"/>
            <a:ext cx="10050780" cy="4944302"/>
          </a:xfrm>
          <a:prstGeom prst="rect">
            <a:avLst/>
          </a:prstGeom>
        </p:spPr>
        <p:txBody>
          <a:bodyPr vert="horz" wrap="square" lIns="0" tIns="14478" rIns="0" bIns="0" rtlCol="0">
            <a:spAutoFit/>
          </a:bodyPr>
          <a:lstStyle/>
          <a:p>
            <a:pPr marL="398526" indent="-383286" algn="just" defTabSz="1097280">
              <a:spcBef>
                <a:spcPts val="114"/>
              </a:spcBef>
              <a:buSzPct val="88636"/>
              <a:buFont typeface="Wingdings"/>
              <a:buChar char=""/>
              <a:tabLst>
                <a:tab pos="398526" algn="l"/>
              </a:tabLst>
            </a:pPr>
            <a:r>
              <a:rPr sz="2640" kern="0" dirty="0">
                <a:solidFill>
                  <a:sysClr val="windowText" lastClr="000000"/>
                </a:solidFill>
                <a:latin typeface="Calibri"/>
                <a:cs typeface="Calibri"/>
              </a:rPr>
              <a:t>This</a:t>
            </a:r>
            <a:r>
              <a:rPr sz="2640" kern="0" spc="-60" dirty="0">
                <a:solidFill>
                  <a:sysClr val="windowText" lastClr="000000"/>
                </a:solidFill>
                <a:latin typeface="Calibri"/>
                <a:cs typeface="Calibri"/>
              </a:rPr>
              <a:t> </a:t>
            </a:r>
            <a:r>
              <a:rPr sz="2640" kern="0" dirty="0">
                <a:solidFill>
                  <a:sysClr val="windowText" lastClr="000000"/>
                </a:solidFill>
                <a:latin typeface="Calibri"/>
                <a:cs typeface="Calibri"/>
              </a:rPr>
              <a:t>applies</a:t>
            </a:r>
            <a:r>
              <a:rPr sz="2640" kern="0" spc="-96" dirty="0">
                <a:solidFill>
                  <a:sysClr val="windowText" lastClr="000000"/>
                </a:solidFill>
                <a:latin typeface="Calibri"/>
                <a:cs typeface="Calibri"/>
              </a:rPr>
              <a:t> </a:t>
            </a:r>
            <a:r>
              <a:rPr sz="2640" kern="0" dirty="0">
                <a:solidFill>
                  <a:sysClr val="windowText" lastClr="000000"/>
                </a:solidFill>
                <a:latin typeface="Calibri"/>
                <a:cs typeface="Calibri"/>
              </a:rPr>
              <a:t>to</a:t>
            </a:r>
            <a:r>
              <a:rPr sz="2640" kern="0" spc="-48" dirty="0">
                <a:solidFill>
                  <a:sysClr val="windowText" lastClr="000000"/>
                </a:solidFill>
                <a:latin typeface="Calibri"/>
                <a:cs typeface="Calibri"/>
              </a:rPr>
              <a:t> </a:t>
            </a:r>
            <a:r>
              <a:rPr sz="2640" b="1" u="sng" kern="0" dirty="0">
                <a:solidFill>
                  <a:sysClr val="windowText" lastClr="000000"/>
                </a:solidFill>
                <a:uFill>
                  <a:solidFill>
                    <a:srgbClr val="000000"/>
                  </a:solidFill>
                </a:uFill>
                <a:latin typeface="Calibri"/>
                <a:cs typeface="Calibri"/>
              </a:rPr>
              <a:t>Firm,</a:t>
            </a:r>
            <a:r>
              <a:rPr sz="2640" b="1" u="sng" kern="0" spc="-72" dirty="0">
                <a:solidFill>
                  <a:sysClr val="windowText" lastClr="000000"/>
                </a:solidFill>
                <a:uFill>
                  <a:solidFill>
                    <a:srgbClr val="000000"/>
                  </a:solidFill>
                </a:uFill>
                <a:latin typeface="Calibri"/>
                <a:cs typeface="Calibri"/>
              </a:rPr>
              <a:t> </a:t>
            </a:r>
            <a:r>
              <a:rPr sz="2640" b="1" u="sng" kern="0" dirty="0">
                <a:solidFill>
                  <a:sysClr val="windowText" lastClr="000000"/>
                </a:solidFill>
                <a:uFill>
                  <a:solidFill>
                    <a:srgbClr val="000000"/>
                  </a:solidFill>
                </a:uFill>
                <a:latin typeface="Calibri"/>
                <a:cs typeface="Calibri"/>
              </a:rPr>
              <a:t>Association</a:t>
            </a:r>
            <a:r>
              <a:rPr sz="2640" b="1" u="sng" kern="0" spc="-36" dirty="0">
                <a:solidFill>
                  <a:sysClr val="windowText" lastClr="000000"/>
                </a:solidFill>
                <a:uFill>
                  <a:solidFill>
                    <a:srgbClr val="000000"/>
                  </a:solidFill>
                </a:uFill>
                <a:latin typeface="Calibri"/>
                <a:cs typeface="Calibri"/>
              </a:rPr>
              <a:t> </a:t>
            </a:r>
            <a:r>
              <a:rPr sz="2640" b="1" u="sng" kern="0" dirty="0">
                <a:solidFill>
                  <a:sysClr val="windowText" lastClr="000000"/>
                </a:solidFill>
                <a:uFill>
                  <a:solidFill>
                    <a:srgbClr val="000000"/>
                  </a:solidFill>
                </a:uFill>
                <a:latin typeface="Calibri"/>
                <a:cs typeface="Calibri"/>
              </a:rPr>
              <a:t>of</a:t>
            </a:r>
            <a:r>
              <a:rPr sz="2640" b="1" u="sng" kern="0" spc="-60" dirty="0">
                <a:solidFill>
                  <a:sysClr val="windowText" lastClr="000000"/>
                </a:solidFill>
                <a:uFill>
                  <a:solidFill>
                    <a:srgbClr val="000000"/>
                  </a:solidFill>
                </a:uFill>
                <a:latin typeface="Calibri"/>
                <a:cs typeface="Calibri"/>
              </a:rPr>
              <a:t> </a:t>
            </a:r>
            <a:r>
              <a:rPr sz="2640" b="1" u="sng" kern="0" dirty="0">
                <a:solidFill>
                  <a:sysClr val="windowText" lastClr="000000"/>
                </a:solidFill>
                <a:uFill>
                  <a:solidFill>
                    <a:srgbClr val="000000"/>
                  </a:solidFill>
                </a:uFill>
                <a:latin typeface="Calibri"/>
                <a:cs typeface="Calibri"/>
              </a:rPr>
              <a:t>Persons</a:t>
            </a:r>
            <a:r>
              <a:rPr sz="2640" b="1" u="sng" kern="0" spc="-48" dirty="0">
                <a:solidFill>
                  <a:sysClr val="windowText" lastClr="000000"/>
                </a:solidFill>
                <a:uFill>
                  <a:solidFill>
                    <a:srgbClr val="000000"/>
                  </a:solidFill>
                </a:uFill>
                <a:latin typeface="Calibri"/>
                <a:cs typeface="Calibri"/>
              </a:rPr>
              <a:t> </a:t>
            </a:r>
            <a:r>
              <a:rPr sz="2640" b="1" u="sng" kern="0" dirty="0">
                <a:solidFill>
                  <a:sysClr val="windowText" lastClr="000000"/>
                </a:solidFill>
                <a:uFill>
                  <a:solidFill>
                    <a:srgbClr val="000000"/>
                  </a:solidFill>
                </a:uFill>
                <a:latin typeface="Calibri"/>
                <a:cs typeface="Calibri"/>
              </a:rPr>
              <a:t>(AOPs)</a:t>
            </a:r>
            <a:r>
              <a:rPr sz="2640" b="1" u="sng" kern="0" spc="-60" dirty="0">
                <a:solidFill>
                  <a:sysClr val="windowText" lastClr="000000"/>
                </a:solidFill>
                <a:uFill>
                  <a:solidFill>
                    <a:srgbClr val="000000"/>
                  </a:solidFill>
                </a:uFill>
                <a:latin typeface="Calibri"/>
                <a:cs typeface="Calibri"/>
              </a:rPr>
              <a:t> </a:t>
            </a:r>
            <a:r>
              <a:rPr sz="2640" b="1" u="sng" kern="0" dirty="0">
                <a:solidFill>
                  <a:sysClr val="windowText" lastClr="000000"/>
                </a:solidFill>
                <a:uFill>
                  <a:solidFill>
                    <a:srgbClr val="000000"/>
                  </a:solidFill>
                </a:uFill>
                <a:latin typeface="Calibri"/>
                <a:cs typeface="Calibri"/>
              </a:rPr>
              <a:t>and</a:t>
            </a:r>
            <a:r>
              <a:rPr sz="2640" b="1" u="sng" kern="0" spc="-78" dirty="0">
                <a:solidFill>
                  <a:sysClr val="windowText" lastClr="000000"/>
                </a:solidFill>
                <a:uFill>
                  <a:solidFill>
                    <a:srgbClr val="000000"/>
                  </a:solidFill>
                </a:uFill>
                <a:latin typeface="Calibri"/>
                <a:cs typeface="Calibri"/>
              </a:rPr>
              <a:t> </a:t>
            </a:r>
            <a:r>
              <a:rPr sz="2640" b="1" u="sng" kern="0" spc="-24" dirty="0">
                <a:solidFill>
                  <a:sysClr val="windowText" lastClr="000000"/>
                </a:solidFill>
                <a:uFill>
                  <a:solidFill>
                    <a:srgbClr val="000000"/>
                  </a:solidFill>
                </a:uFill>
                <a:latin typeface="Calibri"/>
                <a:cs typeface="Calibri"/>
              </a:rPr>
              <a:t>LLPs</a:t>
            </a:r>
            <a:endParaRPr sz="2640" kern="0">
              <a:solidFill>
                <a:sysClr val="windowText" lastClr="000000"/>
              </a:solidFill>
              <a:latin typeface="Calibri"/>
              <a:cs typeface="Calibri"/>
            </a:endParaRPr>
          </a:p>
          <a:p>
            <a:pPr marL="397764" marR="6096" indent="-383286" algn="just" defTabSz="1097280">
              <a:lnSpc>
                <a:spcPct val="150000"/>
              </a:lnSpc>
              <a:spcBef>
                <a:spcPts val="834"/>
              </a:spcBef>
              <a:buSzPct val="88636"/>
              <a:buFont typeface="Wingdings"/>
              <a:buChar char=""/>
              <a:tabLst>
                <a:tab pos="400050" algn="l"/>
              </a:tabLst>
            </a:pPr>
            <a:r>
              <a:rPr sz="2640" b="1" i="1" kern="0" dirty="0">
                <a:solidFill>
                  <a:sysClr val="windowText" lastClr="000000"/>
                </a:solidFill>
                <a:latin typeface="Calibri"/>
                <a:cs typeface="Calibri"/>
              </a:rPr>
              <a:t>“</a:t>
            </a:r>
            <a:r>
              <a:rPr sz="2640" b="1" i="1" u="sng" kern="0" dirty="0">
                <a:solidFill>
                  <a:sysClr val="windowText" lastClr="000000"/>
                </a:solidFill>
                <a:uFill>
                  <a:solidFill>
                    <a:srgbClr val="000000"/>
                  </a:solidFill>
                </a:uFill>
                <a:latin typeface="Calibri"/>
                <a:cs typeface="Calibri"/>
              </a:rPr>
              <a:t>Profit</a:t>
            </a:r>
            <a:r>
              <a:rPr sz="2640" b="1" i="1" u="sng" kern="0" spc="162"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Sharing</a:t>
            </a:r>
            <a:r>
              <a:rPr sz="2640" b="1" i="1" u="sng" kern="0" spc="144"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Ratio</a:t>
            </a:r>
            <a:r>
              <a:rPr sz="2640" b="1" i="1" kern="0" dirty="0">
                <a:solidFill>
                  <a:sysClr val="windowText" lastClr="000000"/>
                </a:solidFill>
                <a:latin typeface="Calibri"/>
                <a:cs typeface="Calibri"/>
              </a:rPr>
              <a:t>”</a:t>
            </a:r>
            <a:r>
              <a:rPr sz="2640" b="1" i="1" kern="0" spc="180" dirty="0">
                <a:solidFill>
                  <a:sysClr val="windowText" lastClr="000000"/>
                </a:solidFill>
                <a:latin typeface="Calibri"/>
                <a:cs typeface="Calibri"/>
              </a:rPr>
              <a:t> </a:t>
            </a:r>
            <a:r>
              <a:rPr sz="2640" kern="0" dirty="0">
                <a:solidFill>
                  <a:sysClr val="windowText" lastClr="000000"/>
                </a:solidFill>
                <a:latin typeface="Calibri"/>
                <a:cs typeface="Calibri"/>
              </a:rPr>
              <a:t>would</a:t>
            </a:r>
            <a:r>
              <a:rPr sz="2640" kern="0" spc="137" dirty="0">
                <a:solidFill>
                  <a:sysClr val="windowText" lastClr="000000"/>
                </a:solidFill>
                <a:latin typeface="Calibri"/>
                <a:cs typeface="Calibri"/>
              </a:rPr>
              <a:t> </a:t>
            </a:r>
            <a:r>
              <a:rPr sz="2640" kern="0" dirty="0">
                <a:solidFill>
                  <a:sysClr val="windowText" lastClr="000000"/>
                </a:solidFill>
                <a:latin typeface="Calibri"/>
                <a:cs typeface="Calibri"/>
              </a:rPr>
              <a:t>include</a:t>
            </a:r>
            <a:r>
              <a:rPr sz="2640" kern="0" spc="144" dirty="0">
                <a:solidFill>
                  <a:sysClr val="windowText" lastClr="000000"/>
                </a:solidFill>
                <a:latin typeface="Calibri"/>
                <a:cs typeface="Calibri"/>
              </a:rPr>
              <a:t> </a:t>
            </a:r>
            <a:r>
              <a:rPr sz="2640" kern="0" dirty="0">
                <a:solidFill>
                  <a:sysClr val="windowText" lastClr="000000"/>
                </a:solidFill>
                <a:latin typeface="Calibri"/>
                <a:cs typeface="Calibri"/>
              </a:rPr>
              <a:t>Loss</a:t>
            </a:r>
            <a:r>
              <a:rPr sz="2640" kern="0" spc="144" dirty="0">
                <a:solidFill>
                  <a:sysClr val="windowText" lastClr="000000"/>
                </a:solidFill>
                <a:latin typeface="Calibri"/>
                <a:cs typeface="Calibri"/>
              </a:rPr>
              <a:t> </a:t>
            </a:r>
            <a:r>
              <a:rPr sz="2640" kern="0" dirty="0">
                <a:solidFill>
                  <a:sysClr val="windowText" lastClr="000000"/>
                </a:solidFill>
                <a:latin typeface="Calibri"/>
                <a:cs typeface="Calibri"/>
              </a:rPr>
              <a:t>sharing</a:t>
            </a:r>
            <a:r>
              <a:rPr sz="2640" kern="0" spc="144" dirty="0">
                <a:solidFill>
                  <a:sysClr val="windowText" lastClr="000000"/>
                </a:solidFill>
                <a:latin typeface="Calibri"/>
                <a:cs typeface="Calibri"/>
              </a:rPr>
              <a:t> </a:t>
            </a:r>
            <a:r>
              <a:rPr sz="2640" kern="0" dirty="0">
                <a:solidFill>
                  <a:sysClr val="windowText" lastClr="000000"/>
                </a:solidFill>
                <a:latin typeface="Calibri"/>
                <a:cs typeface="Calibri"/>
              </a:rPr>
              <a:t>ratio</a:t>
            </a:r>
            <a:r>
              <a:rPr sz="2640" kern="0" spc="150" dirty="0">
                <a:solidFill>
                  <a:sysClr val="windowText" lastClr="000000"/>
                </a:solidFill>
                <a:latin typeface="Calibri"/>
                <a:cs typeface="Calibri"/>
              </a:rPr>
              <a:t> </a:t>
            </a:r>
            <a:r>
              <a:rPr sz="2640" kern="0" dirty="0">
                <a:solidFill>
                  <a:sysClr val="windowText" lastClr="000000"/>
                </a:solidFill>
                <a:latin typeface="Calibri"/>
                <a:cs typeface="Calibri"/>
              </a:rPr>
              <a:t>also</a:t>
            </a:r>
            <a:r>
              <a:rPr sz="2640" kern="0" spc="156" dirty="0">
                <a:solidFill>
                  <a:sysClr val="windowText" lastClr="000000"/>
                </a:solidFill>
                <a:latin typeface="Calibri"/>
                <a:cs typeface="Calibri"/>
              </a:rPr>
              <a:t> </a:t>
            </a:r>
            <a:r>
              <a:rPr sz="2640" kern="0" dirty="0">
                <a:solidFill>
                  <a:sysClr val="windowText" lastClr="000000"/>
                </a:solidFill>
                <a:latin typeface="Calibri"/>
                <a:cs typeface="Calibri"/>
              </a:rPr>
              <a:t>as</a:t>
            </a:r>
            <a:r>
              <a:rPr sz="2640" kern="0" spc="144" dirty="0">
                <a:solidFill>
                  <a:sysClr val="windowText" lastClr="000000"/>
                </a:solidFill>
                <a:latin typeface="Calibri"/>
                <a:cs typeface="Calibri"/>
              </a:rPr>
              <a:t> </a:t>
            </a:r>
            <a:r>
              <a:rPr sz="2640" kern="0" spc="-12" dirty="0">
                <a:solidFill>
                  <a:sysClr val="windowText" lastClr="000000"/>
                </a:solidFill>
                <a:latin typeface="Calibri"/>
                <a:cs typeface="Calibri"/>
              </a:rPr>
              <a:t>“Loss” 	</a:t>
            </a:r>
            <a:r>
              <a:rPr sz="2640" kern="0" dirty="0">
                <a:solidFill>
                  <a:sysClr val="windowText" lastClr="000000"/>
                </a:solidFill>
                <a:latin typeface="Calibri"/>
                <a:cs typeface="Calibri"/>
              </a:rPr>
              <a:t>is</a:t>
            </a:r>
            <a:r>
              <a:rPr sz="2640" kern="0" spc="-48" dirty="0">
                <a:solidFill>
                  <a:sysClr val="windowText" lastClr="000000"/>
                </a:solidFill>
                <a:latin typeface="Calibri"/>
                <a:cs typeface="Calibri"/>
              </a:rPr>
              <a:t> </a:t>
            </a:r>
            <a:r>
              <a:rPr sz="2640" kern="0" dirty="0">
                <a:solidFill>
                  <a:sysClr val="windowText" lastClr="000000"/>
                </a:solidFill>
                <a:latin typeface="Calibri"/>
                <a:cs typeface="Calibri"/>
              </a:rPr>
              <a:t>nothing</a:t>
            </a:r>
            <a:r>
              <a:rPr sz="2640" kern="0" spc="-42" dirty="0">
                <a:solidFill>
                  <a:sysClr val="windowText" lastClr="000000"/>
                </a:solidFill>
                <a:latin typeface="Calibri"/>
                <a:cs typeface="Calibri"/>
              </a:rPr>
              <a:t> </a:t>
            </a:r>
            <a:r>
              <a:rPr sz="2640" kern="0" dirty="0">
                <a:solidFill>
                  <a:sysClr val="windowText" lastClr="000000"/>
                </a:solidFill>
                <a:latin typeface="Calibri"/>
                <a:cs typeface="Calibri"/>
              </a:rPr>
              <a:t>but</a:t>
            </a:r>
            <a:r>
              <a:rPr sz="2640" kern="0" spc="-36" dirty="0">
                <a:solidFill>
                  <a:sysClr val="windowText" lastClr="000000"/>
                </a:solidFill>
                <a:latin typeface="Calibri"/>
                <a:cs typeface="Calibri"/>
              </a:rPr>
              <a:t> </a:t>
            </a:r>
            <a:r>
              <a:rPr sz="2640" kern="0" spc="-12" dirty="0">
                <a:solidFill>
                  <a:sysClr val="windowText" lastClr="000000"/>
                </a:solidFill>
                <a:latin typeface="Calibri"/>
                <a:cs typeface="Calibri"/>
              </a:rPr>
              <a:t>negative</a:t>
            </a:r>
            <a:r>
              <a:rPr sz="2640" kern="0" spc="-36" dirty="0">
                <a:solidFill>
                  <a:sysClr val="windowText" lastClr="000000"/>
                </a:solidFill>
                <a:latin typeface="Calibri"/>
                <a:cs typeface="Calibri"/>
              </a:rPr>
              <a:t> </a:t>
            </a:r>
            <a:r>
              <a:rPr sz="2640" kern="0" spc="-12" dirty="0">
                <a:solidFill>
                  <a:sysClr val="windowText" lastClr="000000"/>
                </a:solidFill>
                <a:latin typeface="Calibri"/>
                <a:cs typeface="Calibri"/>
              </a:rPr>
              <a:t>profit.</a:t>
            </a:r>
            <a:endParaRPr sz="2640" kern="0">
              <a:solidFill>
                <a:sysClr val="windowText" lastClr="000000"/>
              </a:solidFill>
              <a:latin typeface="Calibri"/>
              <a:cs typeface="Calibri"/>
            </a:endParaRPr>
          </a:p>
          <a:p>
            <a:pPr marL="397764" marR="6858" indent="-383286" algn="just" defTabSz="1097280">
              <a:lnSpc>
                <a:spcPct val="150000"/>
              </a:lnSpc>
              <a:spcBef>
                <a:spcPts val="834"/>
              </a:spcBef>
              <a:buSzPct val="88636"/>
              <a:buFont typeface="Wingdings"/>
              <a:buChar char=""/>
              <a:tabLst>
                <a:tab pos="399288" algn="l"/>
              </a:tabLst>
            </a:pPr>
            <a:r>
              <a:rPr sz="2640" kern="0" dirty="0">
                <a:solidFill>
                  <a:sysClr val="windowText" lastClr="000000"/>
                </a:solidFill>
                <a:latin typeface="Calibri"/>
                <a:cs typeface="Calibri"/>
              </a:rPr>
              <a:t>All</a:t>
            </a:r>
            <a:r>
              <a:rPr sz="2640" kern="0" spc="546"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564" dirty="0">
                <a:solidFill>
                  <a:sysClr val="windowText" lastClr="000000"/>
                </a:solidFill>
                <a:latin typeface="Calibri"/>
                <a:cs typeface="Calibri"/>
              </a:rPr>
              <a:t> </a:t>
            </a:r>
            <a:r>
              <a:rPr sz="2640" kern="0" dirty="0">
                <a:solidFill>
                  <a:sysClr val="windowText" lastClr="000000"/>
                </a:solidFill>
                <a:latin typeface="Calibri"/>
                <a:cs typeface="Calibri"/>
              </a:rPr>
              <a:t>changes</a:t>
            </a:r>
            <a:r>
              <a:rPr sz="2640" kern="0" spc="546" dirty="0">
                <a:solidFill>
                  <a:sysClr val="windowText" lastClr="000000"/>
                </a:solidFill>
                <a:latin typeface="Calibri"/>
                <a:cs typeface="Calibri"/>
              </a:rPr>
              <a:t> </a:t>
            </a:r>
            <a:r>
              <a:rPr sz="2640" kern="0" dirty="0">
                <a:solidFill>
                  <a:sysClr val="windowText" lastClr="000000"/>
                </a:solidFill>
                <a:latin typeface="Calibri"/>
                <a:cs typeface="Calibri"/>
              </a:rPr>
              <a:t>occurring</a:t>
            </a:r>
            <a:r>
              <a:rPr sz="2640" kern="0" spc="546" dirty="0">
                <a:solidFill>
                  <a:sysClr val="windowText" lastClr="000000"/>
                </a:solidFill>
                <a:latin typeface="Calibri"/>
                <a:cs typeface="Calibri"/>
              </a:rPr>
              <a:t> </a:t>
            </a:r>
            <a:r>
              <a:rPr sz="2640" kern="0" dirty="0">
                <a:solidFill>
                  <a:sysClr val="windowText" lastClr="000000"/>
                </a:solidFill>
                <a:latin typeface="Calibri"/>
                <a:cs typeface="Calibri"/>
              </a:rPr>
              <a:t>during</a:t>
            </a:r>
            <a:r>
              <a:rPr sz="2640" kern="0" spc="540"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558" dirty="0">
                <a:solidFill>
                  <a:sysClr val="windowText" lastClr="000000"/>
                </a:solidFill>
                <a:latin typeface="Calibri"/>
                <a:cs typeface="Calibri"/>
              </a:rPr>
              <a:t> </a:t>
            </a:r>
            <a:r>
              <a:rPr sz="2640" kern="0" dirty="0">
                <a:solidFill>
                  <a:sysClr val="windowText" lastClr="000000"/>
                </a:solidFill>
                <a:latin typeface="Calibri"/>
                <a:cs typeface="Calibri"/>
              </a:rPr>
              <a:t>entire</a:t>
            </a:r>
            <a:r>
              <a:rPr sz="2640" kern="0" spc="540" dirty="0">
                <a:solidFill>
                  <a:sysClr val="windowText" lastClr="000000"/>
                </a:solidFill>
                <a:latin typeface="Calibri"/>
                <a:cs typeface="Calibri"/>
              </a:rPr>
              <a:t> </a:t>
            </a:r>
            <a:r>
              <a:rPr sz="2640" kern="0" dirty="0">
                <a:solidFill>
                  <a:sysClr val="windowText" lastClr="000000"/>
                </a:solidFill>
                <a:latin typeface="Calibri"/>
                <a:cs typeface="Calibri"/>
              </a:rPr>
              <a:t>previous</a:t>
            </a:r>
            <a:r>
              <a:rPr sz="2640" kern="0" spc="551" dirty="0">
                <a:solidFill>
                  <a:sysClr val="windowText" lastClr="000000"/>
                </a:solidFill>
                <a:latin typeface="Calibri"/>
                <a:cs typeface="Calibri"/>
              </a:rPr>
              <a:t> </a:t>
            </a:r>
            <a:r>
              <a:rPr sz="2640" kern="0" dirty="0">
                <a:solidFill>
                  <a:sysClr val="windowText" lastClr="000000"/>
                </a:solidFill>
                <a:latin typeface="Calibri"/>
                <a:cs typeface="Calibri"/>
              </a:rPr>
              <a:t>year</a:t>
            </a:r>
            <a:r>
              <a:rPr sz="2640" kern="0" spc="558" dirty="0">
                <a:solidFill>
                  <a:sysClr val="windowText" lastClr="000000"/>
                </a:solidFill>
                <a:latin typeface="Calibri"/>
                <a:cs typeface="Calibri"/>
              </a:rPr>
              <a:t> </a:t>
            </a:r>
            <a:r>
              <a:rPr sz="2640" kern="0" dirty="0">
                <a:solidFill>
                  <a:sysClr val="windowText" lastClr="000000"/>
                </a:solidFill>
                <a:latin typeface="Calibri"/>
                <a:cs typeface="Calibri"/>
              </a:rPr>
              <a:t>must</a:t>
            </a:r>
            <a:r>
              <a:rPr sz="2640" kern="0" spc="534" dirty="0">
                <a:solidFill>
                  <a:sysClr val="windowText" lastClr="000000"/>
                </a:solidFill>
                <a:latin typeface="Calibri"/>
                <a:cs typeface="Calibri"/>
              </a:rPr>
              <a:t> </a:t>
            </a:r>
            <a:r>
              <a:rPr sz="2640" kern="0" spc="-30" dirty="0">
                <a:solidFill>
                  <a:sysClr val="windowText" lastClr="000000"/>
                </a:solidFill>
                <a:latin typeface="Calibri"/>
                <a:cs typeface="Calibri"/>
              </a:rPr>
              <a:t>be 	</a:t>
            </a:r>
            <a:r>
              <a:rPr sz="2640" kern="0" spc="-12" dirty="0">
                <a:solidFill>
                  <a:sysClr val="windowText" lastClr="000000"/>
                </a:solidFill>
                <a:latin typeface="Calibri"/>
                <a:cs typeface="Calibri"/>
              </a:rPr>
              <a:t>stated.</a:t>
            </a:r>
            <a:endParaRPr sz="2640" kern="0">
              <a:solidFill>
                <a:sysClr val="windowText" lastClr="000000"/>
              </a:solidFill>
              <a:latin typeface="Calibri"/>
              <a:cs typeface="Calibri"/>
            </a:endParaRPr>
          </a:p>
          <a:p>
            <a:pPr marL="397764" marR="6096" indent="-383286" algn="just" defTabSz="1097280">
              <a:lnSpc>
                <a:spcPct val="150000"/>
              </a:lnSpc>
              <a:spcBef>
                <a:spcPts val="852"/>
              </a:spcBef>
              <a:buSzPct val="88636"/>
              <a:buFont typeface="Wingdings"/>
              <a:buChar char=""/>
              <a:tabLst>
                <a:tab pos="399288" algn="l"/>
              </a:tabLst>
            </a:pPr>
            <a:r>
              <a:rPr sz="2640" b="1" i="1" u="sng" kern="0" dirty="0">
                <a:solidFill>
                  <a:sysClr val="windowText" lastClr="000000"/>
                </a:solidFill>
                <a:uFill>
                  <a:solidFill>
                    <a:srgbClr val="000000"/>
                  </a:solidFill>
                </a:uFill>
                <a:latin typeface="Calibri"/>
                <a:cs typeface="Calibri"/>
              </a:rPr>
              <a:t>Change</a:t>
            </a:r>
            <a:r>
              <a:rPr sz="2640" b="1" i="1" u="sng" kern="0" spc="366"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in</a:t>
            </a:r>
            <a:r>
              <a:rPr sz="2640" b="1" i="1" u="sng" kern="0" spc="372"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remuneration</a:t>
            </a:r>
            <a:r>
              <a:rPr sz="2640" b="1" i="1" u="sng" kern="0" spc="384"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not</a:t>
            </a:r>
            <a:r>
              <a:rPr sz="2640" b="1" i="1" u="sng" kern="0" spc="366"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to</a:t>
            </a:r>
            <a:r>
              <a:rPr sz="2640" b="1" i="1" u="sng" kern="0" spc="384"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be</a:t>
            </a:r>
            <a:r>
              <a:rPr sz="2640" b="1" i="1" u="sng" kern="0" spc="378"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reported</a:t>
            </a:r>
            <a:r>
              <a:rPr sz="2640" i="1" kern="0" dirty="0">
                <a:solidFill>
                  <a:sysClr val="windowText" lastClr="000000"/>
                </a:solidFill>
                <a:latin typeface="Calibri"/>
                <a:cs typeface="Calibri"/>
              </a:rPr>
              <a:t>-</a:t>
            </a:r>
            <a:r>
              <a:rPr sz="2640" i="1" kern="0" spc="390"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390" dirty="0">
                <a:solidFill>
                  <a:sysClr val="windowText" lastClr="000000"/>
                </a:solidFill>
                <a:latin typeface="Calibri"/>
                <a:cs typeface="Calibri"/>
              </a:rPr>
              <a:t> </a:t>
            </a:r>
            <a:r>
              <a:rPr sz="2640" kern="0" dirty="0">
                <a:solidFill>
                  <a:sysClr val="windowText" lastClr="000000"/>
                </a:solidFill>
                <a:latin typeface="Calibri"/>
                <a:cs typeface="Calibri"/>
              </a:rPr>
              <a:t>Clause</a:t>
            </a:r>
            <a:r>
              <a:rPr sz="2640" kern="0" spc="366" dirty="0">
                <a:solidFill>
                  <a:sysClr val="windowText" lastClr="000000"/>
                </a:solidFill>
                <a:latin typeface="Calibri"/>
                <a:cs typeface="Calibri"/>
              </a:rPr>
              <a:t> </a:t>
            </a:r>
            <a:r>
              <a:rPr sz="2640" kern="0" dirty="0">
                <a:solidFill>
                  <a:sysClr val="windowText" lastClr="000000"/>
                </a:solidFill>
                <a:latin typeface="Calibri"/>
                <a:cs typeface="Calibri"/>
              </a:rPr>
              <a:t>would</a:t>
            </a:r>
            <a:r>
              <a:rPr sz="2640" kern="0" spc="366" dirty="0">
                <a:solidFill>
                  <a:sysClr val="windowText" lastClr="000000"/>
                </a:solidFill>
                <a:latin typeface="Calibri"/>
                <a:cs typeface="Calibri"/>
              </a:rPr>
              <a:t> </a:t>
            </a:r>
            <a:r>
              <a:rPr sz="2640" kern="0" spc="-30" dirty="0">
                <a:solidFill>
                  <a:sysClr val="windowText" lastClr="000000"/>
                </a:solidFill>
                <a:latin typeface="Calibri"/>
                <a:cs typeface="Calibri"/>
              </a:rPr>
              <a:t>not 	</a:t>
            </a:r>
            <a:r>
              <a:rPr sz="2640" kern="0" dirty="0">
                <a:solidFill>
                  <a:sysClr val="windowText" lastClr="000000"/>
                </a:solidFill>
                <a:latin typeface="Calibri"/>
                <a:cs typeface="Calibri"/>
              </a:rPr>
              <a:t>cover</a:t>
            </a:r>
            <a:r>
              <a:rPr sz="2640" kern="0" spc="-66" dirty="0">
                <a:solidFill>
                  <a:sysClr val="windowText" lastClr="000000"/>
                </a:solidFill>
                <a:latin typeface="Calibri"/>
                <a:cs typeface="Calibri"/>
              </a:rPr>
              <a:t> </a:t>
            </a:r>
            <a:r>
              <a:rPr sz="2640" kern="0" dirty="0">
                <a:solidFill>
                  <a:sysClr val="windowText" lastClr="000000"/>
                </a:solidFill>
                <a:latin typeface="Calibri"/>
                <a:cs typeface="Calibri"/>
              </a:rPr>
              <a:t>any</a:t>
            </a:r>
            <a:r>
              <a:rPr sz="2640" kern="0" spc="-48" dirty="0">
                <a:solidFill>
                  <a:sysClr val="windowText" lastClr="000000"/>
                </a:solidFill>
                <a:latin typeface="Calibri"/>
                <a:cs typeface="Calibri"/>
              </a:rPr>
              <a:t> </a:t>
            </a:r>
            <a:r>
              <a:rPr sz="2640" kern="0" dirty="0">
                <a:solidFill>
                  <a:sysClr val="windowText" lastClr="000000"/>
                </a:solidFill>
                <a:latin typeface="Calibri"/>
                <a:cs typeface="Calibri"/>
              </a:rPr>
              <a:t>change</a:t>
            </a:r>
            <a:r>
              <a:rPr sz="2640" kern="0" spc="-54" dirty="0">
                <a:solidFill>
                  <a:sysClr val="windowText" lastClr="000000"/>
                </a:solidFill>
                <a:latin typeface="Calibri"/>
                <a:cs typeface="Calibri"/>
              </a:rPr>
              <a:t> </a:t>
            </a:r>
            <a:r>
              <a:rPr sz="2640" kern="0" dirty="0">
                <a:solidFill>
                  <a:sysClr val="windowText" lastClr="000000"/>
                </a:solidFill>
                <a:latin typeface="Calibri"/>
                <a:cs typeface="Calibri"/>
              </a:rPr>
              <a:t>in</a:t>
            </a:r>
            <a:r>
              <a:rPr sz="2640" kern="0" spc="-60" dirty="0">
                <a:solidFill>
                  <a:sysClr val="windowText" lastClr="000000"/>
                </a:solidFill>
                <a:latin typeface="Calibri"/>
                <a:cs typeface="Calibri"/>
              </a:rPr>
              <a:t> </a:t>
            </a:r>
            <a:r>
              <a:rPr sz="2640" kern="0" dirty="0">
                <a:solidFill>
                  <a:sysClr val="windowText" lastClr="000000"/>
                </a:solidFill>
                <a:latin typeface="Calibri"/>
                <a:cs typeface="Calibri"/>
              </a:rPr>
              <a:t>relation</a:t>
            </a:r>
            <a:r>
              <a:rPr sz="2640" kern="0" spc="-66" dirty="0">
                <a:solidFill>
                  <a:sysClr val="windowText" lastClr="000000"/>
                </a:solidFill>
                <a:latin typeface="Calibri"/>
                <a:cs typeface="Calibri"/>
              </a:rPr>
              <a:t> </a:t>
            </a:r>
            <a:r>
              <a:rPr sz="2640" kern="0" dirty="0">
                <a:solidFill>
                  <a:sysClr val="windowText" lastClr="000000"/>
                </a:solidFill>
                <a:latin typeface="Calibri"/>
                <a:cs typeface="Calibri"/>
              </a:rPr>
              <a:t>to</a:t>
            </a:r>
            <a:r>
              <a:rPr sz="2640" kern="0" spc="-42" dirty="0">
                <a:solidFill>
                  <a:sysClr val="windowText" lastClr="000000"/>
                </a:solidFill>
                <a:latin typeface="Calibri"/>
                <a:cs typeface="Calibri"/>
              </a:rPr>
              <a:t> </a:t>
            </a:r>
            <a:r>
              <a:rPr sz="2640" kern="0" dirty="0">
                <a:solidFill>
                  <a:sysClr val="windowText" lastClr="000000"/>
                </a:solidFill>
                <a:latin typeface="Calibri"/>
                <a:cs typeface="Calibri"/>
              </a:rPr>
              <a:t>payment</a:t>
            </a:r>
            <a:r>
              <a:rPr sz="2640" kern="0" spc="-60"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48" dirty="0">
                <a:solidFill>
                  <a:sysClr val="windowText" lastClr="000000"/>
                </a:solidFill>
                <a:latin typeface="Calibri"/>
                <a:cs typeface="Calibri"/>
              </a:rPr>
              <a:t> </a:t>
            </a:r>
            <a:r>
              <a:rPr sz="2640" kern="0" spc="-12" dirty="0">
                <a:solidFill>
                  <a:sysClr val="windowText" lastClr="000000"/>
                </a:solidFill>
                <a:latin typeface="Calibri"/>
                <a:cs typeface="Calibri"/>
              </a:rPr>
              <a:t>remuneration</a:t>
            </a:r>
            <a:r>
              <a:rPr sz="2640" kern="0" spc="-66" dirty="0">
                <a:solidFill>
                  <a:sysClr val="windowText" lastClr="000000"/>
                </a:solidFill>
                <a:latin typeface="Calibri"/>
                <a:cs typeface="Calibri"/>
              </a:rPr>
              <a:t> </a:t>
            </a:r>
            <a:r>
              <a:rPr sz="2640" kern="0" dirty="0">
                <a:solidFill>
                  <a:sysClr val="windowText" lastClr="000000"/>
                </a:solidFill>
                <a:latin typeface="Calibri"/>
                <a:cs typeface="Calibri"/>
              </a:rPr>
              <a:t>or</a:t>
            </a:r>
            <a:r>
              <a:rPr sz="2640" kern="0" spc="-66" dirty="0">
                <a:solidFill>
                  <a:sysClr val="windowText" lastClr="000000"/>
                </a:solidFill>
                <a:latin typeface="Calibri"/>
                <a:cs typeface="Calibri"/>
              </a:rPr>
              <a:t> </a:t>
            </a:r>
            <a:r>
              <a:rPr sz="2640" kern="0" dirty="0">
                <a:solidFill>
                  <a:sysClr val="windowText" lastClr="000000"/>
                </a:solidFill>
                <a:latin typeface="Calibri"/>
                <a:cs typeface="Calibri"/>
              </a:rPr>
              <a:t>interest</a:t>
            </a:r>
            <a:r>
              <a:rPr sz="2640" kern="0" spc="-60" dirty="0">
                <a:solidFill>
                  <a:sysClr val="windowText" lastClr="000000"/>
                </a:solidFill>
                <a:latin typeface="Calibri"/>
                <a:cs typeface="Calibri"/>
              </a:rPr>
              <a:t> </a:t>
            </a:r>
            <a:r>
              <a:rPr sz="2640" kern="0" spc="-30" dirty="0">
                <a:solidFill>
                  <a:sysClr val="windowText" lastClr="000000"/>
                </a:solidFill>
                <a:latin typeface="Calibri"/>
                <a:cs typeface="Calibri"/>
              </a:rPr>
              <a:t>to 	</a:t>
            </a:r>
            <a:r>
              <a:rPr sz="2640" kern="0" dirty="0">
                <a:solidFill>
                  <a:sysClr val="windowText" lastClr="000000"/>
                </a:solidFill>
                <a:latin typeface="Calibri"/>
                <a:cs typeface="Calibri"/>
              </a:rPr>
              <a:t>partners</a:t>
            </a:r>
            <a:r>
              <a:rPr sz="2640" kern="0" spc="-78" dirty="0">
                <a:solidFill>
                  <a:sysClr val="windowText" lastClr="000000"/>
                </a:solidFill>
                <a:latin typeface="Calibri"/>
                <a:cs typeface="Calibri"/>
              </a:rPr>
              <a:t> </a:t>
            </a:r>
            <a:r>
              <a:rPr sz="2640" kern="0" dirty="0">
                <a:solidFill>
                  <a:sysClr val="windowText" lastClr="000000"/>
                </a:solidFill>
                <a:latin typeface="Calibri"/>
                <a:cs typeface="Calibri"/>
              </a:rPr>
              <a:t>or</a:t>
            </a:r>
            <a:r>
              <a:rPr sz="2640" kern="0" spc="-78" dirty="0">
                <a:solidFill>
                  <a:sysClr val="windowText" lastClr="000000"/>
                </a:solidFill>
                <a:latin typeface="Calibri"/>
                <a:cs typeface="Calibri"/>
              </a:rPr>
              <a:t> </a:t>
            </a:r>
            <a:r>
              <a:rPr sz="2640" kern="0" dirty="0">
                <a:solidFill>
                  <a:sysClr val="windowText" lastClr="000000"/>
                </a:solidFill>
                <a:latin typeface="Calibri"/>
                <a:cs typeface="Calibri"/>
              </a:rPr>
              <a:t>members</a:t>
            </a:r>
            <a:r>
              <a:rPr sz="2640" kern="0" spc="-30" dirty="0">
                <a:solidFill>
                  <a:sysClr val="windowText" lastClr="000000"/>
                </a:solidFill>
                <a:latin typeface="Calibri"/>
                <a:cs typeface="Calibri"/>
              </a:rPr>
              <a:t> </a:t>
            </a:r>
            <a:r>
              <a:rPr sz="2640" kern="0" dirty="0">
                <a:solidFill>
                  <a:sysClr val="windowText" lastClr="000000"/>
                </a:solidFill>
                <a:latin typeface="Calibri"/>
                <a:cs typeface="Calibri"/>
              </a:rPr>
              <a:t>without</a:t>
            </a:r>
            <a:r>
              <a:rPr sz="2640" kern="0" spc="-72" dirty="0">
                <a:solidFill>
                  <a:sysClr val="windowText" lastClr="000000"/>
                </a:solidFill>
                <a:latin typeface="Calibri"/>
                <a:cs typeface="Calibri"/>
              </a:rPr>
              <a:t> </a:t>
            </a:r>
            <a:r>
              <a:rPr sz="2640" kern="0" dirty="0">
                <a:solidFill>
                  <a:sysClr val="windowText" lastClr="000000"/>
                </a:solidFill>
                <a:latin typeface="Calibri"/>
                <a:cs typeface="Calibri"/>
              </a:rPr>
              <a:t>change</a:t>
            </a:r>
            <a:r>
              <a:rPr sz="2640" kern="0" spc="-72" dirty="0">
                <a:solidFill>
                  <a:sysClr val="windowText" lastClr="000000"/>
                </a:solidFill>
                <a:latin typeface="Calibri"/>
                <a:cs typeface="Calibri"/>
              </a:rPr>
              <a:t> </a:t>
            </a:r>
            <a:r>
              <a:rPr sz="2640" kern="0" dirty="0">
                <a:solidFill>
                  <a:sysClr val="windowText" lastClr="000000"/>
                </a:solidFill>
                <a:latin typeface="Calibri"/>
                <a:cs typeface="Calibri"/>
              </a:rPr>
              <a:t>in</a:t>
            </a:r>
            <a:r>
              <a:rPr sz="2640" kern="0" spc="-78" dirty="0">
                <a:solidFill>
                  <a:sysClr val="windowText" lastClr="000000"/>
                </a:solidFill>
                <a:latin typeface="Calibri"/>
                <a:cs typeface="Calibri"/>
              </a:rPr>
              <a:t> </a:t>
            </a:r>
            <a:r>
              <a:rPr sz="2640" kern="0" dirty="0">
                <a:solidFill>
                  <a:sysClr val="windowText" lastClr="000000"/>
                </a:solidFill>
                <a:latin typeface="Calibri"/>
                <a:cs typeface="Calibri"/>
              </a:rPr>
              <a:t>Profit/</a:t>
            </a:r>
            <a:r>
              <a:rPr sz="2640" kern="0" spc="-66" dirty="0">
                <a:solidFill>
                  <a:sysClr val="windowText" lastClr="000000"/>
                </a:solidFill>
                <a:latin typeface="Calibri"/>
                <a:cs typeface="Calibri"/>
              </a:rPr>
              <a:t> </a:t>
            </a:r>
            <a:r>
              <a:rPr sz="2640" kern="0" dirty="0">
                <a:solidFill>
                  <a:sysClr val="windowText" lastClr="000000"/>
                </a:solidFill>
                <a:latin typeface="Calibri"/>
                <a:cs typeface="Calibri"/>
              </a:rPr>
              <a:t>Loss</a:t>
            </a:r>
            <a:r>
              <a:rPr sz="2640" kern="0" spc="-72" dirty="0">
                <a:solidFill>
                  <a:sysClr val="windowText" lastClr="000000"/>
                </a:solidFill>
                <a:latin typeface="Calibri"/>
                <a:cs typeface="Calibri"/>
              </a:rPr>
              <a:t> </a:t>
            </a:r>
            <a:r>
              <a:rPr sz="2640" kern="0" dirty="0">
                <a:solidFill>
                  <a:sysClr val="windowText" lastClr="000000"/>
                </a:solidFill>
                <a:latin typeface="Calibri"/>
                <a:cs typeface="Calibri"/>
              </a:rPr>
              <a:t>Sharing</a:t>
            </a:r>
            <a:r>
              <a:rPr sz="2640" kern="0" spc="-84" dirty="0">
                <a:solidFill>
                  <a:sysClr val="windowText" lastClr="000000"/>
                </a:solidFill>
                <a:latin typeface="Calibri"/>
                <a:cs typeface="Calibri"/>
              </a:rPr>
              <a:t> </a:t>
            </a:r>
            <a:r>
              <a:rPr sz="2640" kern="0" dirty="0">
                <a:solidFill>
                  <a:sysClr val="windowText" lastClr="000000"/>
                </a:solidFill>
                <a:latin typeface="Calibri"/>
                <a:cs typeface="Calibri"/>
              </a:rPr>
              <a:t>ratio</a:t>
            </a:r>
            <a:r>
              <a:rPr sz="2640" kern="0" spc="-72" dirty="0">
                <a:solidFill>
                  <a:sysClr val="windowText" lastClr="000000"/>
                </a:solidFill>
                <a:latin typeface="Calibri"/>
                <a:cs typeface="Calibri"/>
              </a:rPr>
              <a:t> </a:t>
            </a:r>
            <a:r>
              <a:rPr sz="2640" kern="0" spc="-60" dirty="0">
                <a:solidFill>
                  <a:sysClr val="windowText" lastClr="000000"/>
                </a:solidFill>
                <a:latin typeface="Calibri"/>
                <a:cs typeface="Calibri"/>
              </a:rPr>
              <a:t>.</a:t>
            </a:r>
            <a:endParaRPr sz="2640" kern="0">
              <a:solidFill>
                <a:sysClr val="windowText" lastClr="000000"/>
              </a:solidFill>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121076"/>
          </a:xfrm>
          <a:prstGeom prst="rect">
            <a:avLst/>
          </a:prstGeom>
        </p:spPr>
        <p:txBody>
          <a:bodyPr vert="horz" wrap="square" lIns="0" tIns="451866" rIns="0" bIns="0" rtlCol="0">
            <a:spAutoFit/>
          </a:bodyPr>
          <a:lstStyle/>
          <a:p>
            <a:pPr marL="598931">
              <a:spcBef>
                <a:spcPts val="120"/>
              </a:spcBef>
            </a:pPr>
            <a:r>
              <a:rPr u="none" dirty="0"/>
              <a:t>Clause</a:t>
            </a:r>
            <a:r>
              <a:rPr u="none" spc="-90" dirty="0"/>
              <a:t> </a:t>
            </a:r>
            <a:r>
              <a:rPr u="none" dirty="0"/>
              <a:t>no.</a:t>
            </a:r>
            <a:r>
              <a:rPr u="none" spc="-66" dirty="0"/>
              <a:t> </a:t>
            </a:r>
            <a:r>
              <a:rPr u="none" spc="-30" dirty="0"/>
              <a:t>10</a:t>
            </a:r>
          </a:p>
        </p:txBody>
      </p:sp>
      <p:sp>
        <p:nvSpPr>
          <p:cNvPr id="3" name="object 3"/>
          <p:cNvSpPr/>
          <p:nvPr/>
        </p:nvSpPr>
        <p:spPr>
          <a:xfrm>
            <a:off x="2378354" y="1921153"/>
            <a:ext cx="10058400" cy="6126480"/>
          </a:xfrm>
          <a:custGeom>
            <a:avLst/>
            <a:gdLst/>
            <a:ahLst/>
            <a:cxnLst/>
            <a:rect l="l" t="t" r="r" b="b"/>
            <a:pathLst>
              <a:path w="8382000" h="5105400">
                <a:moveTo>
                  <a:pt x="0" y="0"/>
                </a:moveTo>
                <a:lnTo>
                  <a:pt x="8382000" y="0"/>
                </a:lnTo>
                <a:lnTo>
                  <a:pt x="8382000" y="5105400"/>
                </a:lnTo>
                <a:lnTo>
                  <a:pt x="0" y="5105400"/>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4" name="object 4"/>
          <p:cNvSpPr txBox="1"/>
          <p:nvPr/>
        </p:nvSpPr>
        <p:spPr>
          <a:xfrm>
            <a:off x="2471924" y="1936090"/>
            <a:ext cx="9867900" cy="1344984"/>
          </a:xfrm>
          <a:prstGeom prst="rect">
            <a:avLst/>
          </a:prstGeom>
        </p:spPr>
        <p:txBody>
          <a:bodyPr vert="horz" wrap="square" lIns="0" tIns="15240" rIns="0" bIns="0" rtlCol="0">
            <a:spAutoFit/>
          </a:bodyPr>
          <a:lstStyle/>
          <a:p>
            <a:pPr marL="745998" marR="6096" indent="-731520" algn="just" defTabSz="1097280">
              <a:spcBef>
                <a:spcPts val="120"/>
              </a:spcBef>
            </a:pPr>
            <a:r>
              <a:rPr sz="2880" kern="0" dirty="0">
                <a:solidFill>
                  <a:sysClr val="windowText" lastClr="000000"/>
                </a:solidFill>
                <a:latin typeface="Calibri"/>
                <a:cs typeface="Calibri"/>
              </a:rPr>
              <a:t>a)</a:t>
            </a:r>
            <a:r>
              <a:rPr sz="2880" kern="0" spc="456" dirty="0">
                <a:solidFill>
                  <a:sysClr val="windowText" lastClr="000000"/>
                </a:solidFill>
                <a:latin typeface="Calibri"/>
                <a:cs typeface="Calibri"/>
              </a:rPr>
              <a:t>   </a:t>
            </a:r>
            <a:r>
              <a:rPr sz="2880" kern="0" dirty="0">
                <a:solidFill>
                  <a:sysClr val="windowText" lastClr="000000"/>
                </a:solidFill>
                <a:latin typeface="Calibri"/>
                <a:cs typeface="Calibri"/>
              </a:rPr>
              <a:t>Nature</a:t>
            </a:r>
            <a:r>
              <a:rPr sz="2880" kern="0" spc="330"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312" dirty="0">
                <a:solidFill>
                  <a:sysClr val="windowText" lastClr="000000"/>
                </a:solidFill>
                <a:latin typeface="Calibri"/>
                <a:cs typeface="Calibri"/>
              </a:rPr>
              <a:t> </a:t>
            </a:r>
            <a:r>
              <a:rPr sz="2880" kern="0" dirty="0">
                <a:solidFill>
                  <a:sysClr val="windowText" lastClr="000000"/>
                </a:solidFill>
                <a:latin typeface="Calibri"/>
                <a:cs typeface="Calibri"/>
              </a:rPr>
              <a:t>business</a:t>
            </a:r>
            <a:r>
              <a:rPr sz="2880" kern="0" spc="312" dirty="0">
                <a:solidFill>
                  <a:sysClr val="windowText" lastClr="000000"/>
                </a:solidFill>
                <a:latin typeface="Calibri"/>
                <a:cs typeface="Calibri"/>
              </a:rPr>
              <a:t> </a:t>
            </a:r>
            <a:r>
              <a:rPr sz="2880" kern="0" dirty="0">
                <a:solidFill>
                  <a:sysClr val="windowText" lastClr="000000"/>
                </a:solidFill>
                <a:latin typeface="Calibri"/>
                <a:cs typeface="Calibri"/>
              </a:rPr>
              <a:t>or</a:t>
            </a:r>
            <a:r>
              <a:rPr sz="2880" kern="0" spc="318" dirty="0">
                <a:solidFill>
                  <a:sysClr val="windowText" lastClr="000000"/>
                </a:solidFill>
                <a:latin typeface="Calibri"/>
                <a:cs typeface="Calibri"/>
              </a:rPr>
              <a:t> </a:t>
            </a:r>
            <a:r>
              <a:rPr sz="2880" kern="0" dirty="0">
                <a:solidFill>
                  <a:sysClr val="windowText" lastClr="000000"/>
                </a:solidFill>
                <a:latin typeface="Calibri"/>
                <a:cs typeface="Calibri"/>
              </a:rPr>
              <a:t>profession.</a:t>
            </a:r>
            <a:r>
              <a:rPr sz="2880" kern="0" spc="305" dirty="0">
                <a:solidFill>
                  <a:sysClr val="windowText" lastClr="000000"/>
                </a:solidFill>
                <a:latin typeface="Calibri"/>
                <a:cs typeface="Calibri"/>
              </a:rPr>
              <a:t> </a:t>
            </a:r>
            <a:r>
              <a:rPr sz="2880" kern="0" dirty="0">
                <a:solidFill>
                  <a:sysClr val="windowText" lastClr="000000"/>
                </a:solidFill>
                <a:latin typeface="Calibri"/>
                <a:cs typeface="Calibri"/>
              </a:rPr>
              <a:t>(if</a:t>
            </a:r>
            <a:r>
              <a:rPr sz="2880" kern="0" spc="318" dirty="0">
                <a:solidFill>
                  <a:sysClr val="windowText" lastClr="000000"/>
                </a:solidFill>
                <a:latin typeface="Calibri"/>
                <a:cs typeface="Calibri"/>
              </a:rPr>
              <a:t> </a:t>
            </a:r>
            <a:r>
              <a:rPr sz="2880" kern="0" dirty="0">
                <a:solidFill>
                  <a:sysClr val="windowText" lastClr="000000"/>
                </a:solidFill>
                <a:latin typeface="Calibri"/>
                <a:cs typeface="Calibri"/>
              </a:rPr>
              <a:t>more</a:t>
            </a:r>
            <a:r>
              <a:rPr sz="2880" kern="0" spc="318" dirty="0">
                <a:solidFill>
                  <a:sysClr val="windowText" lastClr="000000"/>
                </a:solidFill>
                <a:latin typeface="Calibri"/>
                <a:cs typeface="Calibri"/>
              </a:rPr>
              <a:t> </a:t>
            </a:r>
            <a:r>
              <a:rPr sz="2880" kern="0" dirty="0">
                <a:solidFill>
                  <a:sysClr val="windowText" lastClr="000000"/>
                </a:solidFill>
                <a:latin typeface="Calibri"/>
                <a:cs typeface="Calibri"/>
              </a:rPr>
              <a:t>than</a:t>
            </a:r>
            <a:r>
              <a:rPr sz="2880" kern="0" spc="318" dirty="0">
                <a:solidFill>
                  <a:sysClr val="windowText" lastClr="000000"/>
                </a:solidFill>
                <a:latin typeface="Calibri"/>
                <a:cs typeface="Calibri"/>
              </a:rPr>
              <a:t> </a:t>
            </a:r>
            <a:r>
              <a:rPr sz="2880" kern="0" dirty="0">
                <a:solidFill>
                  <a:sysClr val="windowText" lastClr="000000"/>
                </a:solidFill>
                <a:latin typeface="Calibri"/>
                <a:cs typeface="Calibri"/>
              </a:rPr>
              <a:t>1</a:t>
            </a:r>
            <a:r>
              <a:rPr sz="2880" kern="0" spc="305" dirty="0">
                <a:solidFill>
                  <a:sysClr val="windowText" lastClr="000000"/>
                </a:solidFill>
                <a:latin typeface="Calibri"/>
                <a:cs typeface="Calibri"/>
              </a:rPr>
              <a:t> </a:t>
            </a:r>
            <a:r>
              <a:rPr sz="2880" kern="0" spc="-12" dirty="0">
                <a:solidFill>
                  <a:sysClr val="windowText" lastClr="000000"/>
                </a:solidFill>
                <a:latin typeface="Calibri"/>
                <a:cs typeface="Calibri"/>
              </a:rPr>
              <a:t>business/ </a:t>
            </a:r>
            <a:r>
              <a:rPr sz="2880" kern="0" dirty="0">
                <a:solidFill>
                  <a:sysClr val="windowText" lastClr="000000"/>
                </a:solidFill>
                <a:latin typeface="Calibri"/>
                <a:cs typeface="Calibri"/>
              </a:rPr>
              <a:t>profession</a:t>
            </a:r>
            <a:r>
              <a:rPr sz="2880" kern="0" spc="78" dirty="0">
                <a:solidFill>
                  <a:sysClr val="windowText" lastClr="000000"/>
                </a:solidFill>
                <a:latin typeface="Calibri"/>
                <a:cs typeface="Calibri"/>
              </a:rPr>
              <a:t>  </a:t>
            </a:r>
            <a:r>
              <a:rPr sz="2880" kern="0" dirty="0">
                <a:solidFill>
                  <a:sysClr val="windowText" lastClr="000000"/>
                </a:solidFill>
                <a:latin typeface="Calibri"/>
                <a:cs typeface="Calibri"/>
              </a:rPr>
              <a:t>is</a:t>
            </a:r>
            <a:r>
              <a:rPr sz="2880" kern="0" spc="90" dirty="0">
                <a:solidFill>
                  <a:sysClr val="windowText" lastClr="000000"/>
                </a:solidFill>
                <a:latin typeface="Calibri"/>
                <a:cs typeface="Calibri"/>
              </a:rPr>
              <a:t>  </a:t>
            </a:r>
            <a:r>
              <a:rPr sz="2880" kern="0" dirty="0">
                <a:solidFill>
                  <a:sysClr val="windowText" lastClr="000000"/>
                </a:solidFill>
                <a:latin typeface="Calibri"/>
                <a:cs typeface="Calibri"/>
              </a:rPr>
              <a:t>carried</a:t>
            </a:r>
            <a:r>
              <a:rPr sz="2880" kern="0" spc="90" dirty="0">
                <a:solidFill>
                  <a:sysClr val="windowText" lastClr="000000"/>
                </a:solidFill>
                <a:latin typeface="Calibri"/>
                <a:cs typeface="Calibri"/>
              </a:rPr>
              <a:t>  </a:t>
            </a:r>
            <a:r>
              <a:rPr sz="2880" kern="0" dirty="0">
                <a:solidFill>
                  <a:sysClr val="windowText" lastClr="000000"/>
                </a:solidFill>
                <a:latin typeface="Calibri"/>
                <a:cs typeface="Calibri"/>
              </a:rPr>
              <a:t>on</a:t>
            </a:r>
            <a:r>
              <a:rPr sz="2880" kern="0" spc="90" dirty="0">
                <a:solidFill>
                  <a:sysClr val="windowText" lastClr="000000"/>
                </a:solidFill>
                <a:latin typeface="Calibri"/>
                <a:cs typeface="Calibri"/>
              </a:rPr>
              <a:t>  </a:t>
            </a:r>
            <a:r>
              <a:rPr sz="2880" kern="0" dirty="0">
                <a:solidFill>
                  <a:sysClr val="windowText" lastClr="000000"/>
                </a:solidFill>
                <a:latin typeface="Calibri"/>
                <a:cs typeface="Calibri"/>
              </a:rPr>
              <a:t>during</a:t>
            </a:r>
            <a:r>
              <a:rPr sz="2880" kern="0" spc="90" dirty="0">
                <a:solidFill>
                  <a:sysClr val="windowText" lastClr="000000"/>
                </a:solidFill>
                <a:latin typeface="Calibri"/>
                <a:cs typeface="Calibri"/>
              </a:rPr>
              <a:t>  </a:t>
            </a:r>
            <a:r>
              <a:rPr sz="2880" kern="0" dirty="0">
                <a:solidFill>
                  <a:sysClr val="windowText" lastClr="000000"/>
                </a:solidFill>
                <a:latin typeface="Calibri"/>
                <a:cs typeface="Calibri"/>
              </a:rPr>
              <a:t>the</a:t>
            </a:r>
            <a:r>
              <a:rPr sz="2880" kern="0" spc="90" dirty="0">
                <a:solidFill>
                  <a:sysClr val="windowText" lastClr="000000"/>
                </a:solidFill>
                <a:latin typeface="Calibri"/>
                <a:cs typeface="Calibri"/>
              </a:rPr>
              <a:t>  </a:t>
            </a:r>
            <a:r>
              <a:rPr sz="2880" kern="0" dirty="0">
                <a:solidFill>
                  <a:sysClr val="windowText" lastClr="000000"/>
                </a:solidFill>
                <a:latin typeface="Calibri"/>
                <a:cs typeface="Calibri"/>
              </a:rPr>
              <a:t>P.Y,</a:t>
            </a:r>
            <a:r>
              <a:rPr sz="2880" kern="0" spc="90" dirty="0">
                <a:solidFill>
                  <a:sysClr val="windowText" lastClr="000000"/>
                </a:solidFill>
                <a:latin typeface="Calibri"/>
                <a:cs typeface="Calibri"/>
              </a:rPr>
              <a:t>  </a:t>
            </a:r>
            <a:r>
              <a:rPr sz="2880" kern="0" dirty="0">
                <a:solidFill>
                  <a:sysClr val="windowText" lastClr="000000"/>
                </a:solidFill>
                <a:latin typeface="Calibri"/>
                <a:cs typeface="Calibri"/>
              </a:rPr>
              <a:t>nature</a:t>
            </a:r>
            <a:r>
              <a:rPr sz="2880" kern="0" spc="96"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102" dirty="0">
                <a:solidFill>
                  <a:sysClr val="windowText" lastClr="000000"/>
                </a:solidFill>
                <a:latin typeface="Calibri"/>
                <a:cs typeface="Calibri"/>
              </a:rPr>
              <a:t>  </a:t>
            </a:r>
            <a:r>
              <a:rPr sz="2880" kern="0" spc="-12" dirty="0">
                <a:solidFill>
                  <a:sysClr val="windowText" lastClr="000000"/>
                </a:solidFill>
                <a:latin typeface="Calibri"/>
                <a:cs typeface="Calibri"/>
              </a:rPr>
              <a:t>every </a:t>
            </a:r>
            <a:r>
              <a:rPr sz="2880" kern="0" dirty="0">
                <a:solidFill>
                  <a:sysClr val="windowText" lastClr="000000"/>
                </a:solidFill>
                <a:latin typeface="Calibri"/>
                <a:cs typeface="Calibri"/>
              </a:rPr>
              <a:t>business/</a:t>
            </a:r>
            <a:r>
              <a:rPr sz="2880" kern="0" spc="-84" dirty="0">
                <a:solidFill>
                  <a:sysClr val="windowText" lastClr="000000"/>
                </a:solidFill>
                <a:latin typeface="Calibri"/>
                <a:cs typeface="Calibri"/>
              </a:rPr>
              <a:t> </a:t>
            </a:r>
            <a:r>
              <a:rPr sz="2880" kern="0" spc="-12" dirty="0">
                <a:solidFill>
                  <a:sysClr val="windowText" lastClr="000000"/>
                </a:solidFill>
                <a:latin typeface="Calibri"/>
                <a:cs typeface="Calibri"/>
              </a:rPr>
              <a:t>profession)</a:t>
            </a:r>
            <a:endParaRPr sz="2880" kern="0">
              <a:solidFill>
                <a:sysClr val="windowText" lastClr="000000"/>
              </a:solidFill>
              <a:latin typeface="Calibri"/>
              <a:cs typeface="Calibri"/>
            </a:endParaRPr>
          </a:p>
        </p:txBody>
      </p:sp>
      <p:sp>
        <p:nvSpPr>
          <p:cNvPr id="5" name="object 5"/>
          <p:cNvSpPr txBox="1"/>
          <p:nvPr/>
        </p:nvSpPr>
        <p:spPr>
          <a:xfrm>
            <a:off x="2471924" y="4450689"/>
            <a:ext cx="9866376" cy="458587"/>
          </a:xfrm>
          <a:prstGeom prst="rect">
            <a:avLst/>
          </a:prstGeom>
        </p:spPr>
        <p:txBody>
          <a:bodyPr vert="horz" wrap="square" lIns="0" tIns="15240" rIns="0" bIns="0" rtlCol="0">
            <a:spAutoFit/>
          </a:bodyPr>
          <a:lstStyle/>
          <a:p>
            <a:pPr marL="15240" defTabSz="1097280">
              <a:spcBef>
                <a:spcPts val="120"/>
              </a:spcBef>
              <a:tabLst>
                <a:tab pos="745998" algn="l"/>
              </a:tabLst>
            </a:pPr>
            <a:r>
              <a:rPr sz="2880" kern="0" spc="-30" dirty="0">
                <a:solidFill>
                  <a:sysClr val="windowText" lastClr="000000"/>
                </a:solidFill>
                <a:latin typeface="Calibri"/>
                <a:cs typeface="Calibri"/>
              </a:rPr>
              <a:t>b)</a:t>
            </a:r>
            <a:r>
              <a:rPr sz="2880" kern="0" dirty="0">
                <a:solidFill>
                  <a:sysClr val="windowText" lastClr="000000"/>
                </a:solidFill>
                <a:latin typeface="Calibri"/>
                <a:cs typeface="Calibri"/>
              </a:rPr>
              <a:t>	If there is</a:t>
            </a:r>
            <a:r>
              <a:rPr sz="2880" kern="0" spc="-6" dirty="0">
                <a:solidFill>
                  <a:sysClr val="windowText" lastClr="000000"/>
                </a:solidFill>
                <a:latin typeface="Calibri"/>
                <a:cs typeface="Calibri"/>
              </a:rPr>
              <a:t> </a:t>
            </a:r>
            <a:r>
              <a:rPr sz="2880" kern="0" dirty="0">
                <a:solidFill>
                  <a:sysClr val="windowText" lastClr="000000"/>
                </a:solidFill>
                <a:latin typeface="Calibri"/>
                <a:cs typeface="Calibri"/>
              </a:rPr>
              <a:t>any change in</a:t>
            </a:r>
            <a:r>
              <a:rPr sz="2880" kern="0" spc="-18" dirty="0">
                <a:solidFill>
                  <a:sysClr val="windowText" lastClr="000000"/>
                </a:solidFill>
                <a:latin typeface="Calibri"/>
                <a:cs typeface="Calibri"/>
              </a:rPr>
              <a:t> </a:t>
            </a:r>
            <a:r>
              <a:rPr sz="2880" kern="0" dirty="0">
                <a:solidFill>
                  <a:sysClr val="windowText" lastClr="000000"/>
                </a:solidFill>
                <a:latin typeface="Calibri"/>
                <a:cs typeface="Calibri"/>
              </a:rPr>
              <a:t>the nature</a:t>
            </a:r>
            <a:r>
              <a:rPr sz="2880" kern="0" spc="6"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6" dirty="0">
                <a:solidFill>
                  <a:sysClr val="windowText" lastClr="000000"/>
                </a:solidFill>
                <a:latin typeface="Calibri"/>
                <a:cs typeface="Calibri"/>
              </a:rPr>
              <a:t> </a:t>
            </a:r>
            <a:r>
              <a:rPr sz="2880" kern="0" dirty="0">
                <a:solidFill>
                  <a:sysClr val="windowText" lastClr="000000"/>
                </a:solidFill>
                <a:latin typeface="Calibri"/>
                <a:cs typeface="Calibri"/>
              </a:rPr>
              <a:t>business</a:t>
            </a:r>
            <a:r>
              <a:rPr sz="2880" kern="0" spc="6" dirty="0">
                <a:solidFill>
                  <a:sysClr val="windowText" lastClr="000000"/>
                </a:solidFill>
                <a:latin typeface="Calibri"/>
                <a:cs typeface="Calibri"/>
              </a:rPr>
              <a:t> </a:t>
            </a:r>
            <a:r>
              <a:rPr sz="2880" kern="0" dirty="0">
                <a:solidFill>
                  <a:sysClr val="windowText" lastClr="000000"/>
                </a:solidFill>
                <a:latin typeface="Calibri"/>
                <a:cs typeface="Calibri"/>
              </a:rPr>
              <a:t>or </a:t>
            </a:r>
            <a:r>
              <a:rPr sz="2880" kern="0" spc="-12" dirty="0">
                <a:solidFill>
                  <a:sysClr val="windowText" lastClr="000000"/>
                </a:solidFill>
                <a:latin typeface="Calibri"/>
                <a:cs typeface="Calibri"/>
              </a:rPr>
              <a:t>profession,</a:t>
            </a:r>
            <a:endParaRPr sz="2880" kern="0">
              <a:solidFill>
                <a:sysClr val="windowText" lastClr="000000"/>
              </a:solidFill>
              <a:latin typeface="Calibri"/>
              <a:cs typeface="Calibri"/>
            </a:endParaRPr>
          </a:p>
        </p:txBody>
      </p:sp>
      <p:graphicFrame>
        <p:nvGraphicFramePr>
          <p:cNvPr id="6" name="object 6"/>
          <p:cNvGraphicFramePr>
            <a:graphicFrameLocks noGrp="1"/>
          </p:cNvGraphicFramePr>
          <p:nvPr/>
        </p:nvGraphicFramePr>
        <p:xfrm>
          <a:off x="2827020" y="3375660"/>
          <a:ext cx="9418320" cy="1264920"/>
        </p:xfrm>
        <a:graphic>
          <a:graphicData uri="http://schemas.openxmlformats.org/drawingml/2006/table">
            <a:tbl>
              <a:tblPr firstRow="1" bandRow="1">
                <a:tableStyleId>{2D5ABB26-0587-4C30-8999-92F81FD0307C}</a:tableStyleId>
              </a:tblPr>
              <a:tblGrid>
                <a:gridCol w="5301234">
                  <a:extLst>
                    <a:ext uri="{9D8B030D-6E8A-4147-A177-3AD203B41FA5}">
                      <a16:colId xmlns:a16="http://schemas.microsoft.com/office/drawing/2014/main" val="20000"/>
                    </a:ext>
                  </a:extLst>
                </a:gridCol>
                <a:gridCol w="2759202">
                  <a:extLst>
                    <a:ext uri="{9D8B030D-6E8A-4147-A177-3AD203B41FA5}">
                      <a16:colId xmlns:a16="http://schemas.microsoft.com/office/drawing/2014/main" val="20001"/>
                    </a:ext>
                  </a:extLst>
                </a:gridCol>
                <a:gridCol w="1357884">
                  <a:extLst>
                    <a:ext uri="{9D8B030D-6E8A-4147-A177-3AD203B41FA5}">
                      <a16:colId xmlns:a16="http://schemas.microsoft.com/office/drawing/2014/main" val="20002"/>
                    </a:ext>
                  </a:extLst>
                </a:gridCol>
              </a:tblGrid>
              <a:tr h="605028">
                <a:tc>
                  <a:txBody>
                    <a:bodyPr/>
                    <a:lstStyle/>
                    <a:p>
                      <a:pPr algn="ctr">
                        <a:lnSpc>
                          <a:spcPct val="100000"/>
                        </a:lnSpc>
                        <a:spcBef>
                          <a:spcPts val="229"/>
                        </a:spcBef>
                      </a:pPr>
                      <a:r>
                        <a:rPr sz="2400" b="1" spc="-10" dirty="0">
                          <a:solidFill>
                            <a:srgbClr val="FFFFFF"/>
                          </a:solidFill>
                          <a:latin typeface="Calibri"/>
                          <a:cs typeface="Calibri"/>
                        </a:rPr>
                        <a:t>Sector</a:t>
                      </a:r>
                      <a:endParaRPr sz="2400">
                        <a:latin typeface="Calibri"/>
                        <a:cs typeface="Calibri"/>
                      </a:endParaRPr>
                    </a:p>
                  </a:txBody>
                  <a:tcPr marL="0" marR="0" marT="3505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628015">
                        <a:lnSpc>
                          <a:spcPct val="100000"/>
                        </a:lnSpc>
                        <a:spcBef>
                          <a:spcPts val="229"/>
                        </a:spcBef>
                      </a:pPr>
                      <a:r>
                        <a:rPr sz="2400" b="1" spc="-10" dirty="0">
                          <a:solidFill>
                            <a:srgbClr val="FFFFFF"/>
                          </a:solidFill>
                          <a:latin typeface="Calibri"/>
                          <a:cs typeface="Calibri"/>
                        </a:rPr>
                        <a:t>Subsector</a:t>
                      </a:r>
                      <a:endParaRPr sz="2400">
                        <a:latin typeface="Calibri"/>
                        <a:cs typeface="Calibri"/>
                      </a:endParaRPr>
                    </a:p>
                  </a:txBody>
                  <a:tcPr marL="0" marR="0" marT="3505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311150">
                        <a:lnSpc>
                          <a:spcPct val="100000"/>
                        </a:lnSpc>
                        <a:spcBef>
                          <a:spcPts val="229"/>
                        </a:spcBef>
                      </a:pPr>
                      <a:r>
                        <a:rPr sz="2400" b="1" spc="-20" dirty="0">
                          <a:solidFill>
                            <a:srgbClr val="FFFFFF"/>
                          </a:solidFill>
                          <a:latin typeface="Calibri"/>
                          <a:cs typeface="Calibri"/>
                        </a:rPr>
                        <a:t>code</a:t>
                      </a:r>
                      <a:endParaRPr sz="2400">
                        <a:latin typeface="Calibri"/>
                        <a:cs typeface="Calibri"/>
                      </a:endParaRPr>
                    </a:p>
                  </a:txBody>
                  <a:tcPr marL="0" marR="0" marT="3505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extLst>
                  <a:ext uri="{0D108BD9-81ED-4DB2-BD59-A6C34878D82A}">
                    <a16:rowId xmlns:a16="http://schemas.microsoft.com/office/drawing/2014/main" val="10000"/>
                  </a:ext>
                </a:extLst>
              </a:tr>
              <a:tr h="659892">
                <a:tc>
                  <a:txBody>
                    <a:bodyPr/>
                    <a:lstStyle/>
                    <a:p>
                      <a:pPr>
                        <a:lnSpc>
                          <a:spcPct val="100000"/>
                        </a:lnSpc>
                      </a:pPr>
                      <a:endParaRPr sz="28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8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8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extLst>
                  <a:ext uri="{0D108BD9-81ED-4DB2-BD59-A6C34878D82A}">
                    <a16:rowId xmlns:a16="http://schemas.microsoft.com/office/drawing/2014/main" val="10001"/>
                  </a:ext>
                </a:extLst>
              </a:tr>
            </a:tbl>
          </a:graphicData>
        </a:graphic>
      </p:graphicFrame>
      <p:grpSp>
        <p:nvGrpSpPr>
          <p:cNvPr id="7" name="object 7"/>
          <p:cNvGrpSpPr/>
          <p:nvPr/>
        </p:nvGrpSpPr>
        <p:grpSpPr>
          <a:xfrm>
            <a:off x="2804160" y="5745480"/>
            <a:ext cx="9387840" cy="1402080"/>
            <a:chOff x="812800" y="4787900"/>
            <a:chExt cx="7823200" cy="1168400"/>
          </a:xfrm>
        </p:grpSpPr>
        <p:sp>
          <p:nvSpPr>
            <p:cNvPr id="8" name="object 8"/>
            <p:cNvSpPr/>
            <p:nvPr/>
          </p:nvSpPr>
          <p:spPr>
            <a:xfrm>
              <a:off x="838200" y="4800599"/>
              <a:ext cx="7772400" cy="571500"/>
            </a:xfrm>
            <a:custGeom>
              <a:avLst/>
              <a:gdLst/>
              <a:ahLst/>
              <a:cxnLst/>
              <a:rect l="l" t="t" r="r" b="b"/>
              <a:pathLst>
                <a:path w="7772400" h="571500">
                  <a:moveTo>
                    <a:pt x="7772400" y="0"/>
                  </a:moveTo>
                  <a:lnTo>
                    <a:pt x="5829300" y="0"/>
                  </a:lnTo>
                  <a:lnTo>
                    <a:pt x="3886200" y="0"/>
                  </a:lnTo>
                  <a:lnTo>
                    <a:pt x="1943100" y="0"/>
                  </a:lnTo>
                  <a:lnTo>
                    <a:pt x="0" y="0"/>
                  </a:lnTo>
                  <a:lnTo>
                    <a:pt x="0" y="571500"/>
                  </a:lnTo>
                  <a:lnTo>
                    <a:pt x="1943100" y="571500"/>
                  </a:lnTo>
                  <a:lnTo>
                    <a:pt x="3886200" y="571500"/>
                  </a:lnTo>
                  <a:lnTo>
                    <a:pt x="5829300" y="571500"/>
                  </a:lnTo>
                  <a:lnTo>
                    <a:pt x="7772400" y="571500"/>
                  </a:lnTo>
                  <a:lnTo>
                    <a:pt x="7772400" y="0"/>
                  </a:lnTo>
                  <a:close/>
                </a:path>
              </a:pathLst>
            </a:custGeom>
            <a:solidFill>
              <a:srgbClr val="145F82"/>
            </a:solidFill>
          </p:spPr>
          <p:txBody>
            <a:bodyPr wrap="square" lIns="0" tIns="0" rIns="0" bIns="0" rtlCol="0"/>
            <a:lstStyle/>
            <a:p>
              <a:pPr defTabSz="1097280"/>
              <a:endParaRPr sz="2160" kern="0">
                <a:solidFill>
                  <a:sysClr val="windowText" lastClr="000000"/>
                </a:solidFill>
              </a:endParaRPr>
            </a:p>
          </p:txBody>
        </p:sp>
        <p:sp>
          <p:nvSpPr>
            <p:cNvPr id="9" name="object 9"/>
            <p:cNvSpPr/>
            <p:nvPr/>
          </p:nvSpPr>
          <p:spPr>
            <a:xfrm>
              <a:off x="838200" y="5372099"/>
              <a:ext cx="7772400" cy="571500"/>
            </a:xfrm>
            <a:custGeom>
              <a:avLst/>
              <a:gdLst/>
              <a:ahLst/>
              <a:cxnLst/>
              <a:rect l="l" t="t" r="r" b="b"/>
              <a:pathLst>
                <a:path w="7772400" h="571500">
                  <a:moveTo>
                    <a:pt x="7772400" y="0"/>
                  </a:moveTo>
                  <a:lnTo>
                    <a:pt x="5829300" y="0"/>
                  </a:lnTo>
                  <a:lnTo>
                    <a:pt x="3886200" y="0"/>
                  </a:lnTo>
                  <a:lnTo>
                    <a:pt x="1943100" y="0"/>
                  </a:lnTo>
                  <a:lnTo>
                    <a:pt x="0" y="0"/>
                  </a:lnTo>
                  <a:lnTo>
                    <a:pt x="0" y="571500"/>
                  </a:lnTo>
                  <a:lnTo>
                    <a:pt x="1943100" y="571500"/>
                  </a:lnTo>
                  <a:lnTo>
                    <a:pt x="3886200" y="571500"/>
                  </a:lnTo>
                  <a:lnTo>
                    <a:pt x="5829300" y="571500"/>
                  </a:lnTo>
                  <a:lnTo>
                    <a:pt x="7772400" y="571500"/>
                  </a:lnTo>
                  <a:lnTo>
                    <a:pt x="7772400" y="0"/>
                  </a:lnTo>
                  <a:close/>
                </a:path>
              </a:pathLst>
            </a:custGeom>
            <a:solidFill>
              <a:srgbClr val="CCD2D7"/>
            </a:solidFill>
          </p:spPr>
          <p:txBody>
            <a:bodyPr wrap="square" lIns="0" tIns="0" rIns="0" bIns="0" rtlCol="0"/>
            <a:lstStyle/>
            <a:p>
              <a:pPr defTabSz="1097280"/>
              <a:endParaRPr sz="2160" kern="0">
                <a:solidFill>
                  <a:sysClr val="windowText" lastClr="000000"/>
                </a:solidFill>
              </a:endParaRPr>
            </a:p>
          </p:txBody>
        </p:sp>
        <p:sp>
          <p:nvSpPr>
            <p:cNvPr id="10" name="object 10"/>
            <p:cNvSpPr/>
            <p:nvPr/>
          </p:nvSpPr>
          <p:spPr>
            <a:xfrm>
              <a:off x="2781300" y="4794250"/>
              <a:ext cx="0" cy="1155700"/>
            </a:xfrm>
            <a:custGeom>
              <a:avLst/>
              <a:gdLst/>
              <a:ahLst/>
              <a:cxnLst/>
              <a:rect l="l" t="t" r="r" b="b"/>
              <a:pathLst>
                <a:path h="1155700">
                  <a:moveTo>
                    <a:pt x="0" y="0"/>
                  </a:moveTo>
                  <a:lnTo>
                    <a:pt x="0" y="1155700"/>
                  </a:lnTo>
                </a:path>
              </a:pathLst>
            </a:custGeom>
            <a:ln w="12700">
              <a:solidFill>
                <a:srgbClr val="FFFFFF"/>
              </a:solidFill>
            </a:ln>
          </p:spPr>
          <p:txBody>
            <a:bodyPr wrap="square" lIns="0" tIns="0" rIns="0" bIns="0" rtlCol="0"/>
            <a:lstStyle/>
            <a:p>
              <a:pPr defTabSz="1097280"/>
              <a:endParaRPr sz="2160" kern="0">
                <a:solidFill>
                  <a:sysClr val="windowText" lastClr="000000"/>
                </a:solidFill>
              </a:endParaRPr>
            </a:p>
          </p:txBody>
        </p:sp>
        <p:sp>
          <p:nvSpPr>
            <p:cNvPr id="11" name="object 11"/>
            <p:cNvSpPr/>
            <p:nvPr/>
          </p:nvSpPr>
          <p:spPr>
            <a:xfrm>
              <a:off x="4724400" y="4794250"/>
              <a:ext cx="0" cy="1155700"/>
            </a:xfrm>
            <a:custGeom>
              <a:avLst/>
              <a:gdLst/>
              <a:ahLst/>
              <a:cxnLst/>
              <a:rect l="l" t="t" r="r" b="b"/>
              <a:pathLst>
                <a:path h="1155700">
                  <a:moveTo>
                    <a:pt x="0" y="0"/>
                  </a:moveTo>
                  <a:lnTo>
                    <a:pt x="0" y="1155700"/>
                  </a:lnTo>
                </a:path>
              </a:pathLst>
            </a:custGeom>
            <a:ln w="12700">
              <a:solidFill>
                <a:srgbClr val="FFFFFF"/>
              </a:solidFill>
            </a:ln>
          </p:spPr>
          <p:txBody>
            <a:bodyPr wrap="square" lIns="0" tIns="0" rIns="0" bIns="0" rtlCol="0"/>
            <a:lstStyle/>
            <a:p>
              <a:pPr defTabSz="1097280"/>
              <a:endParaRPr sz="2160" kern="0">
                <a:solidFill>
                  <a:sysClr val="windowText" lastClr="000000"/>
                </a:solidFill>
              </a:endParaRPr>
            </a:p>
          </p:txBody>
        </p:sp>
        <p:sp>
          <p:nvSpPr>
            <p:cNvPr id="12" name="object 12"/>
            <p:cNvSpPr/>
            <p:nvPr/>
          </p:nvSpPr>
          <p:spPr>
            <a:xfrm>
              <a:off x="6667500" y="4794250"/>
              <a:ext cx="0" cy="1155700"/>
            </a:xfrm>
            <a:custGeom>
              <a:avLst/>
              <a:gdLst/>
              <a:ahLst/>
              <a:cxnLst/>
              <a:rect l="l" t="t" r="r" b="b"/>
              <a:pathLst>
                <a:path h="1155700">
                  <a:moveTo>
                    <a:pt x="0" y="0"/>
                  </a:moveTo>
                  <a:lnTo>
                    <a:pt x="0" y="1155700"/>
                  </a:lnTo>
                </a:path>
              </a:pathLst>
            </a:custGeom>
            <a:ln w="12700">
              <a:solidFill>
                <a:srgbClr val="FFFFFF"/>
              </a:solidFill>
            </a:ln>
          </p:spPr>
          <p:txBody>
            <a:bodyPr wrap="square" lIns="0" tIns="0" rIns="0" bIns="0" rtlCol="0"/>
            <a:lstStyle/>
            <a:p>
              <a:pPr defTabSz="1097280"/>
              <a:endParaRPr sz="2160" kern="0">
                <a:solidFill>
                  <a:sysClr val="windowText" lastClr="000000"/>
                </a:solidFill>
              </a:endParaRPr>
            </a:p>
          </p:txBody>
        </p:sp>
        <p:sp>
          <p:nvSpPr>
            <p:cNvPr id="13" name="object 13"/>
            <p:cNvSpPr/>
            <p:nvPr/>
          </p:nvSpPr>
          <p:spPr>
            <a:xfrm>
              <a:off x="831850" y="5372100"/>
              <a:ext cx="7785100" cy="0"/>
            </a:xfrm>
            <a:custGeom>
              <a:avLst/>
              <a:gdLst/>
              <a:ahLst/>
              <a:cxnLst/>
              <a:rect l="l" t="t" r="r" b="b"/>
              <a:pathLst>
                <a:path w="7785100">
                  <a:moveTo>
                    <a:pt x="0" y="0"/>
                  </a:moveTo>
                  <a:lnTo>
                    <a:pt x="1134237" y="0"/>
                  </a:lnTo>
                </a:path>
                <a:path w="7785100">
                  <a:moveTo>
                    <a:pt x="1201470" y="0"/>
                  </a:moveTo>
                  <a:lnTo>
                    <a:pt x="7785100" y="0"/>
                  </a:lnTo>
                </a:path>
              </a:pathLst>
            </a:custGeom>
            <a:ln w="38100">
              <a:solidFill>
                <a:srgbClr val="FFFFFF"/>
              </a:solidFill>
            </a:ln>
          </p:spPr>
          <p:txBody>
            <a:bodyPr wrap="square" lIns="0" tIns="0" rIns="0" bIns="0" rtlCol="0"/>
            <a:lstStyle/>
            <a:p>
              <a:pPr defTabSz="1097280"/>
              <a:endParaRPr sz="2160" kern="0">
                <a:solidFill>
                  <a:sysClr val="windowText" lastClr="000000"/>
                </a:solidFill>
              </a:endParaRPr>
            </a:p>
          </p:txBody>
        </p:sp>
        <p:sp>
          <p:nvSpPr>
            <p:cNvPr id="14" name="object 14"/>
            <p:cNvSpPr/>
            <p:nvPr/>
          </p:nvSpPr>
          <p:spPr>
            <a:xfrm>
              <a:off x="838200" y="4794250"/>
              <a:ext cx="0" cy="1155700"/>
            </a:xfrm>
            <a:custGeom>
              <a:avLst/>
              <a:gdLst/>
              <a:ahLst/>
              <a:cxnLst/>
              <a:rect l="l" t="t" r="r" b="b"/>
              <a:pathLst>
                <a:path h="1155700">
                  <a:moveTo>
                    <a:pt x="0" y="0"/>
                  </a:moveTo>
                  <a:lnTo>
                    <a:pt x="0" y="1155700"/>
                  </a:lnTo>
                </a:path>
              </a:pathLst>
            </a:custGeom>
            <a:ln w="12700">
              <a:solidFill>
                <a:srgbClr val="FFFFFF"/>
              </a:solidFill>
            </a:ln>
          </p:spPr>
          <p:txBody>
            <a:bodyPr wrap="square" lIns="0" tIns="0" rIns="0" bIns="0" rtlCol="0"/>
            <a:lstStyle/>
            <a:p>
              <a:pPr defTabSz="1097280"/>
              <a:endParaRPr sz="2160" kern="0">
                <a:solidFill>
                  <a:sysClr val="windowText" lastClr="000000"/>
                </a:solidFill>
              </a:endParaRPr>
            </a:p>
          </p:txBody>
        </p:sp>
        <p:sp>
          <p:nvSpPr>
            <p:cNvPr id="15" name="object 15"/>
            <p:cNvSpPr/>
            <p:nvPr/>
          </p:nvSpPr>
          <p:spPr>
            <a:xfrm>
              <a:off x="8610600" y="4794250"/>
              <a:ext cx="0" cy="1155700"/>
            </a:xfrm>
            <a:custGeom>
              <a:avLst/>
              <a:gdLst/>
              <a:ahLst/>
              <a:cxnLst/>
              <a:rect l="l" t="t" r="r" b="b"/>
              <a:pathLst>
                <a:path h="1155700">
                  <a:moveTo>
                    <a:pt x="0" y="0"/>
                  </a:moveTo>
                  <a:lnTo>
                    <a:pt x="0" y="1155700"/>
                  </a:lnTo>
                </a:path>
              </a:pathLst>
            </a:custGeom>
            <a:ln w="12700">
              <a:solidFill>
                <a:srgbClr val="FFFFFF"/>
              </a:solidFill>
            </a:ln>
          </p:spPr>
          <p:txBody>
            <a:bodyPr wrap="square" lIns="0" tIns="0" rIns="0" bIns="0" rtlCol="0"/>
            <a:lstStyle/>
            <a:p>
              <a:pPr defTabSz="1097280"/>
              <a:endParaRPr sz="2160" kern="0">
                <a:solidFill>
                  <a:sysClr val="windowText" lastClr="000000"/>
                </a:solidFill>
              </a:endParaRPr>
            </a:p>
          </p:txBody>
        </p:sp>
        <p:sp>
          <p:nvSpPr>
            <p:cNvPr id="16" name="object 16"/>
            <p:cNvSpPr/>
            <p:nvPr/>
          </p:nvSpPr>
          <p:spPr>
            <a:xfrm>
              <a:off x="831850" y="4800600"/>
              <a:ext cx="7785100" cy="0"/>
            </a:xfrm>
            <a:custGeom>
              <a:avLst/>
              <a:gdLst/>
              <a:ahLst/>
              <a:cxnLst/>
              <a:rect l="l" t="t" r="r" b="b"/>
              <a:pathLst>
                <a:path w="7785100">
                  <a:moveTo>
                    <a:pt x="0" y="0"/>
                  </a:moveTo>
                  <a:lnTo>
                    <a:pt x="7785100" y="0"/>
                  </a:lnTo>
                </a:path>
              </a:pathLst>
            </a:custGeom>
            <a:ln w="12700">
              <a:solidFill>
                <a:srgbClr val="FFFFFF"/>
              </a:solidFill>
            </a:ln>
          </p:spPr>
          <p:txBody>
            <a:bodyPr wrap="square" lIns="0" tIns="0" rIns="0" bIns="0" rtlCol="0"/>
            <a:lstStyle/>
            <a:p>
              <a:pPr defTabSz="1097280"/>
              <a:endParaRPr sz="2160" kern="0">
                <a:solidFill>
                  <a:sysClr val="windowText" lastClr="000000"/>
                </a:solidFill>
              </a:endParaRPr>
            </a:p>
          </p:txBody>
        </p:sp>
        <p:sp>
          <p:nvSpPr>
            <p:cNvPr id="17" name="object 17"/>
            <p:cNvSpPr/>
            <p:nvPr/>
          </p:nvSpPr>
          <p:spPr>
            <a:xfrm>
              <a:off x="831850" y="5943600"/>
              <a:ext cx="7785100" cy="0"/>
            </a:xfrm>
            <a:custGeom>
              <a:avLst/>
              <a:gdLst/>
              <a:ahLst/>
              <a:cxnLst/>
              <a:rect l="l" t="t" r="r" b="b"/>
              <a:pathLst>
                <a:path w="7785100">
                  <a:moveTo>
                    <a:pt x="0" y="0"/>
                  </a:moveTo>
                  <a:lnTo>
                    <a:pt x="7785100" y="0"/>
                  </a:lnTo>
                </a:path>
              </a:pathLst>
            </a:custGeom>
            <a:ln w="12700">
              <a:solidFill>
                <a:srgbClr val="FFFFFF"/>
              </a:solidFill>
            </a:ln>
          </p:spPr>
          <p:txBody>
            <a:bodyPr wrap="square" lIns="0" tIns="0" rIns="0" bIns="0" rtlCol="0"/>
            <a:lstStyle/>
            <a:p>
              <a:pPr defTabSz="1097280"/>
              <a:endParaRPr sz="2160" kern="0">
                <a:solidFill>
                  <a:sysClr val="windowText" lastClr="000000"/>
                </a:solidFill>
              </a:endParaRPr>
            </a:p>
          </p:txBody>
        </p:sp>
      </p:grpSp>
      <p:sp>
        <p:nvSpPr>
          <p:cNvPr id="18" name="object 18"/>
          <p:cNvSpPr txBox="1"/>
          <p:nvPr/>
        </p:nvSpPr>
        <p:spPr>
          <a:xfrm>
            <a:off x="3203445" y="4889601"/>
            <a:ext cx="4572762" cy="1271117"/>
          </a:xfrm>
          <a:prstGeom prst="rect">
            <a:avLst/>
          </a:prstGeom>
        </p:spPr>
        <p:txBody>
          <a:bodyPr vert="horz" wrap="square" lIns="0" tIns="15240" rIns="0" bIns="0" rtlCol="0">
            <a:spAutoFit/>
          </a:bodyPr>
          <a:lstStyle/>
          <a:p>
            <a:pPr marL="15240" defTabSz="1097280">
              <a:spcBef>
                <a:spcPts val="120"/>
              </a:spcBef>
            </a:pPr>
            <a:r>
              <a:rPr sz="2880" kern="0" dirty="0">
                <a:solidFill>
                  <a:sysClr val="windowText" lastClr="000000"/>
                </a:solidFill>
                <a:latin typeface="Calibri"/>
                <a:cs typeface="Calibri"/>
              </a:rPr>
              <a:t>the</a:t>
            </a:r>
            <a:r>
              <a:rPr sz="2880" kern="0" spc="-60" dirty="0">
                <a:solidFill>
                  <a:sysClr val="windowText" lastClr="000000"/>
                </a:solidFill>
                <a:latin typeface="Calibri"/>
                <a:cs typeface="Calibri"/>
              </a:rPr>
              <a:t> </a:t>
            </a:r>
            <a:r>
              <a:rPr sz="2880" kern="0" dirty="0">
                <a:solidFill>
                  <a:sysClr val="windowText" lastClr="000000"/>
                </a:solidFill>
                <a:latin typeface="Calibri"/>
                <a:cs typeface="Calibri"/>
              </a:rPr>
              <a:t>particulars</a:t>
            </a:r>
            <a:r>
              <a:rPr sz="2880" kern="0" spc="-102"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60" dirty="0">
                <a:solidFill>
                  <a:sysClr val="windowText" lastClr="000000"/>
                </a:solidFill>
                <a:latin typeface="Calibri"/>
                <a:cs typeface="Calibri"/>
              </a:rPr>
              <a:t> </a:t>
            </a:r>
            <a:r>
              <a:rPr sz="2880" kern="0" dirty="0">
                <a:solidFill>
                  <a:sysClr val="windowText" lastClr="000000"/>
                </a:solidFill>
                <a:latin typeface="Calibri"/>
                <a:cs typeface="Calibri"/>
              </a:rPr>
              <a:t>such</a:t>
            </a:r>
            <a:r>
              <a:rPr sz="2880" kern="0" spc="-66" dirty="0">
                <a:solidFill>
                  <a:sysClr val="windowText" lastClr="000000"/>
                </a:solidFill>
                <a:latin typeface="Calibri"/>
                <a:cs typeface="Calibri"/>
              </a:rPr>
              <a:t> </a:t>
            </a:r>
            <a:r>
              <a:rPr sz="2880" kern="0" spc="-12" dirty="0">
                <a:solidFill>
                  <a:sysClr val="windowText" lastClr="000000"/>
                </a:solidFill>
                <a:latin typeface="Calibri"/>
                <a:cs typeface="Calibri"/>
              </a:rPr>
              <a:t>change.</a:t>
            </a:r>
            <a:endParaRPr sz="2880" kern="0">
              <a:solidFill>
                <a:sysClr val="windowText" lastClr="000000"/>
              </a:solidFill>
              <a:latin typeface="Calibri"/>
              <a:cs typeface="Calibri"/>
            </a:endParaRPr>
          </a:p>
          <a:p>
            <a:pPr defTabSz="1097280">
              <a:spcBef>
                <a:spcPts val="42"/>
              </a:spcBef>
            </a:pPr>
            <a:endParaRPr sz="2880" kern="0">
              <a:solidFill>
                <a:sysClr val="windowText" lastClr="000000"/>
              </a:solidFill>
              <a:latin typeface="Calibri"/>
              <a:cs typeface="Calibri"/>
            </a:endParaRPr>
          </a:p>
          <a:p>
            <a:pPr marL="247650" defTabSz="1097280">
              <a:tabLst>
                <a:tab pos="2727960" algn="l"/>
              </a:tabLst>
            </a:pPr>
            <a:r>
              <a:rPr sz="2400" b="1" kern="0" spc="-12" dirty="0">
                <a:solidFill>
                  <a:srgbClr val="FFFFFF"/>
                </a:solidFill>
                <a:latin typeface="Calibri"/>
                <a:cs typeface="Calibri"/>
              </a:rPr>
              <a:t>Business</a:t>
            </a:r>
            <a:r>
              <a:rPr sz="2400" b="1" kern="0" dirty="0">
                <a:solidFill>
                  <a:srgbClr val="FFFFFF"/>
                </a:solidFill>
                <a:latin typeface="Calibri"/>
                <a:cs typeface="Calibri"/>
              </a:rPr>
              <a:t>	</a:t>
            </a:r>
            <a:r>
              <a:rPr sz="2400" b="1" kern="0" spc="-12" dirty="0">
                <a:solidFill>
                  <a:srgbClr val="FFFFFF"/>
                </a:solidFill>
                <a:latin typeface="Calibri"/>
                <a:cs typeface="Calibri"/>
              </a:rPr>
              <a:t>Sector</a:t>
            </a:r>
            <a:endParaRPr sz="2400" kern="0">
              <a:solidFill>
                <a:sysClr val="windowText" lastClr="000000"/>
              </a:solidFill>
              <a:latin typeface="Calibri"/>
              <a:cs typeface="Calibri"/>
            </a:endParaRPr>
          </a:p>
        </p:txBody>
      </p:sp>
      <p:sp>
        <p:nvSpPr>
          <p:cNvPr id="19" name="object 19"/>
          <p:cNvSpPr txBox="1"/>
          <p:nvPr/>
        </p:nvSpPr>
        <p:spPr>
          <a:xfrm>
            <a:off x="8023109" y="5780226"/>
            <a:ext cx="1282446" cy="384721"/>
          </a:xfrm>
          <a:prstGeom prst="rect">
            <a:avLst/>
          </a:prstGeom>
        </p:spPr>
        <p:txBody>
          <a:bodyPr vert="horz" wrap="square" lIns="0" tIns="15240" rIns="0" bIns="0" rtlCol="0">
            <a:spAutoFit/>
          </a:bodyPr>
          <a:lstStyle/>
          <a:p>
            <a:pPr marL="15240" defTabSz="1097280">
              <a:spcBef>
                <a:spcPts val="120"/>
              </a:spcBef>
            </a:pPr>
            <a:r>
              <a:rPr sz="2400" b="1" kern="0" spc="-12" dirty="0">
                <a:solidFill>
                  <a:srgbClr val="FFFFFF"/>
                </a:solidFill>
                <a:latin typeface="Calibri"/>
                <a:cs typeface="Calibri"/>
              </a:rPr>
              <a:t>Subsector</a:t>
            </a:r>
            <a:endParaRPr sz="2400" kern="0">
              <a:solidFill>
                <a:sysClr val="windowText" lastClr="000000"/>
              </a:solidFill>
              <a:latin typeface="Calibri"/>
              <a:cs typeface="Calibri"/>
            </a:endParaRPr>
          </a:p>
        </p:txBody>
      </p:sp>
      <p:sp>
        <p:nvSpPr>
          <p:cNvPr id="20" name="object 20"/>
          <p:cNvSpPr txBox="1"/>
          <p:nvPr/>
        </p:nvSpPr>
        <p:spPr>
          <a:xfrm>
            <a:off x="10674980" y="5780226"/>
            <a:ext cx="640080" cy="384721"/>
          </a:xfrm>
          <a:prstGeom prst="rect">
            <a:avLst/>
          </a:prstGeom>
        </p:spPr>
        <p:txBody>
          <a:bodyPr vert="horz" wrap="square" lIns="0" tIns="15240" rIns="0" bIns="0" rtlCol="0">
            <a:spAutoFit/>
          </a:bodyPr>
          <a:lstStyle/>
          <a:p>
            <a:pPr marL="15240" defTabSz="1097280">
              <a:spcBef>
                <a:spcPts val="120"/>
              </a:spcBef>
            </a:pPr>
            <a:r>
              <a:rPr sz="2400" b="1" kern="0" spc="-24" dirty="0">
                <a:solidFill>
                  <a:srgbClr val="FFFFFF"/>
                </a:solidFill>
                <a:latin typeface="Calibri"/>
                <a:cs typeface="Calibri"/>
              </a:rPr>
              <a:t>code</a:t>
            </a:r>
            <a:endParaRPr sz="2400" kern="0">
              <a:solidFill>
                <a:sysClr val="windowText" lastClr="000000"/>
              </a:solidFill>
              <a:latin typeface="Calibri"/>
              <a:cs typeface="Calibri"/>
            </a:endParaRPr>
          </a:p>
        </p:txBody>
      </p:sp>
      <p:grpSp>
        <p:nvGrpSpPr>
          <p:cNvPr id="21" name="object 21"/>
          <p:cNvGrpSpPr/>
          <p:nvPr/>
        </p:nvGrpSpPr>
        <p:grpSpPr>
          <a:xfrm>
            <a:off x="3463290" y="6199784"/>
            <a:ext cx="1577340" cy="1767078"/>
            <a:chOff x="1362075" y="5166486"/>
            <a:chExt cx="1314450" cy="1472565"/>
          </a:xfrm>
        </p:grpSpPr>
        <p:pic>
          <p:nvPicPr>
            <p:cNvPr id="22" name="object 22"/>
            <p:cNvPicPr/>
            <p:nvPr/>
          </p:nvPicPr>
          <p:blipFill>
            <a:blip r:embed="rId2" cstate="print"/>
            <a:stretch>
              <a:fillRect/>
            </a:stretch>
          </p:blipFill>
          <p:spPr>
            <a:xfrm>
              <a:off x="1371600" y="5638799"/>
              <a:ext cx="1295387" cy="990600"/>
            </a:xfrm>
            <a:prstGeom prst="rect">
              <a:avLst/>
            </a:prstGeom>
          </p:spPr>
        </p:pic>
        <p:sp>
          <p:nvSpPr>
            <p:cNvPr id="23" name="object 23"/>
            <p:cNvSpPr/>
            <p:nvPr/>
          </p:nvSpPr>
          <p:spPr>
            <a:xfrm>
              <a:off x="1366837" y="5634037"/>
              <a:ext cx="1304925" cy="1000125"/>
            </a:xfrm>
            <a:custGeom>
              <a:avLst/>
              <a:gdLst/>
              <a:ahLst/>
              <a:cxnLst/>
              <a:rect l="l" t="t" r="r" b="b"/>
              <a:pathLst>
                <a:path w="1304925" h="1000125">
                  <a:moveTo>
                    <a:pt x="0" y="0"/>
                  </a:moveTo>
                  <a:lnTo>
                    <a:pt x="1304925" y="0"/>
                  </a:lnTo>
                  <a:lnTo>
                    <a:pt x="1304925" y="1000125"/>
                  </a:lnTo>
                  <a:lnTo>
                    <a:pt x="0" y="1000125"/>
                  </a:lnTo>
                  <a:lnTo>
                    <a:pt x="0" y="0"/>
                  </a:lnTo>
                  <a:close/>
                </a:path>
              </a:pathLst>
            </a:custGeom>
            <a:ln w="9525">
              <a:solidFill>
                <a:srgbClr val="FF0000"/>
              </a:solidFill>
            </a:ln>
          </p:spPr>
          <p:txBody>
            <a:bodyPr wrap="square" lIns="0" tIns="0" rIns="0" bIns="0" rtlCol="0"/>
            <a:lstStyle/>
            <a:p>
              <a:pPr defTabSz="1097280"/>
              <a:endParaRPr sz="2160" kern="0">
                <a:solidFill>
                  <a:sysClr val="windowText" lastClr="000000"/>
                </a:solidFill>
              </a:endParaRPr>
            </a:p>
          </p:txBody>
        </p:sp>
        <p:sp>
          <p:nvSpPr>
            <p:cNvPr id="24" name="object 24"/>
            <p:cNvSpPr/>
            <p:nvPr/>
          </p:nvSpPr>
          <p:spPr>
            <a:xfrm>
              <a:off x="1981962" y="5182361"/>
              <a:ext cx="35560" cy="426084"/>
            </a:xfrm>
            <a:custGeom>
              <a:avLst/>
              <a:gdLst/>
              <a:ahLst/>
              <a:cxnLst/>
              <a:rect l="l" t="t" r="r" b="b"/>
              <a:pathLst>
                <a:path w="35560" h="426085">
                  <a:moveTo>
                    <a:pt x="0" y="0"/>
                  </a:moveTo>
                  <a:lnTo>
                    <a:pt x="35483" y="425881"/>
                  </a:lnTo>
                </a:path>
              </a:pathLst>
            </a:custGeom>
            <a:ln w="31750">
              <a:solidFill>
                <a:srgbClr val="FF0000"/>
              </a:solidFill>
            </a:ln>
          </p:spPr>
          <p:txBody>
            <a:bodyPr wrap="square" lIns="0" tIns="0" rIns="0" bIns="0" rtlCol="0"/>
            <a:lstStyle/>
            <a:p>
              <a:pPr defTabSz="1097280"/>
              <a:endParaRPr sz="2160" kern="0">
                <a:solidFill>
                  <a:sysClr val="windowText" lastClr="000000"/>
                </a:solidFill>
              </a:endParaRPr>
            </a:p>
          </p:txBody>
        </p:sp>
        <p:sp>
          <p:nvSpPr>
            <p:cNvPr id="25" name="object 25"/>
            <p:cNvSpPr/>
            <p:nvPr/>
          </p:nvSpPr>
          <p:spPr>
            <a:xfrm>
              <a:off x="1954165" y="5508701"/>
              <a:ext cx="111125" cy="99695"/>
            </a:xfrm>
            <a:custGeom>
              <a:avLst/>
              <a:gdLst/>
              <a:ahLst/>
              <a:cxnLst/>
              <a:rect l="l" t="t" r="r" b="b"/>
              <a:pathLst>
                <a:path w="111125" h="99695">
                  <a:moveTo>
                    <a:pt x="0" y="9232"/>
                  </a:moveTo>
                  <a:lnTo>
                    <a:pt x="63284" y="99542"/>
                  </a:lnTo>
                  <a:lnTo>
                    <a:pt x="110744" y="0"/>
                  </a:lnTo>
                </a:path>
              </a:pathLst>
            </a:custGeom>
            <a:ln w="31750">
              <a:solidFill>
                <a:srgbClr val="FF0000"/>
              </a:solidFill>
            </a:ln>
          </p:spPr>
          <p:txBody>
            <a:bodyPr wrap="square" lIns="0" tIns="0" rIns="0" bIns="0" rtlCol="0"/>
            <a:lstStyle/>
            <a:p>
              <a:pPr defTabSz="1097280"/>
              <a:endParaRPr sz="2160" kern="0">
                <a:solidFill>
                  <a:sysClr val="windowText" lastClr="000000"/>
                </a:solidFil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80845" y="2301545"/>
            <a:ext cx="10270998" cy="4828032"/>
          </a:xfrm>
          <a:custGeom>
            <a:avLst/>
            <a:gdLst/>
            <a:ahLst/>
            <a:cxnLst/>
            <a:rect l="l" t="t" r="r" b="b"/>
            <a:pathLst>
              <a:path w="8559165" h="4023360">
                <a:moveTo>
                  <a:pt x="0" y="0"/>
                </a:moveTo>
                <a:lnTo>
                  <a:pt x="8558784" y="0"/>
                </a:lnTo>
                <a:lnTo>
                  <a:pt x="8558784" y="4023360"/>
                </a:lnTo>
                <a:lnTo>
                  <a:pt x="0" y="4023360"/>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274759" y="2259355"/>
            <a:ext cx="10082022" cy="4506426"/>
          </a:xfrm>
          <a:prstGeom prst="rect">
            <a:avLst/>
          </a:prstGeom>
        </p:spPr>
        <p:txBody>
          <a:bodyPr vert="horz" wrap="square" lIns="0" tIns="15240" rIns="0" bIns="0" rtlCol="0">
            <a:spAutoFit/>
          </a:bodyPr>
          <a:lstStyle/>
          <a:p>
            <a:pPr marL="399288" marR="8382" indent="-384048" algn="just" defTabSz="1097280">
              <a:lnSpc>
                <a:spcPct val="140000"/>
              </a:lnSpc>
              <a:spcBef>
                <a:spcPts val="120"/>
              </a:spcBef>
              <a:buSzPct val="89583"/>
              <a:buFont typeface="Wingdings"/>
              <a:buChar char=""/>
              <a:tabLst>
                <a:tab pos="399288" algn="l"/>
              </a:tabLst>
            </a:pPr>
            <a:r>
              <a:rPr sz="2880" b="1" u="sng" kern="0" dirty="0">
                <a:solidFill>
                  <a:sysClr val="windowText" lastClr="000000"/>
                </a:solidFill>
                <a:uFill>
                  <a:solidFill>
                    <a:srgbClr val="000000"/>
                  </a:solidFill>
                </a:uFill>
                <a:latin typeface="Calibri"/>
                <a:cs typeface="Calibri"/>
              </a:rPr>
              <a:t>Permanent</a:t>
            </a:r>
            <a:r>
              <a:rPr sz="2880" b="1" u="sng" kern="0" spc="288" dirty="0">
                <a:solidFill>
                  <a:sysClr val="windowText" lastClr="000000"/>
                </a:solidFill>
                <a:uFill>
                  <a:solidFill>
                    <a:srgbClr val="000000"/>
                  </a:solidFill>
                </a:uFill>
                <a:latin typeface="Calibri"/>
                <a:cs typeface="Calibri"/>
              </a:rPr>
              <a:t>  </a:t>
            </a:r>
            <a:r>
              <a:rPr sz="2880" b="1" u="sng" kern="0" dirty="0">
                <a:solidFill>
                  <a:sysClr val="windowText" lastClr="000000"/>
                </a:solidFill>
                <a:uFill>
                  <a:solidFill>
                    <a:srgbClr val="000000"/>
                  </a:solidFill>
                </a:uFill>
                <a:latin typeface="Calibri"/>
                <a:cs typeface="Calibri"/>
              </a:rPr>
              <a:t>discontinuance</a:t>
            </a:r>
            <a:r>
              <a:rPr sz="2880" b="1" kern="0" spc="294"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294" dirty="0">
                <a:solidFill>
                  <a:sysClr val="windowText" lastClr="000000"/>
                </a:solidFill>
                <a:latin typeface="Calibri"/>
                <a:cs typeface="Calibri"/>
              </a:rPr>
              <a:t>  </a:t>
            </a:r>
            <a:r>
              <a:rPr sz="2880" kern="0" dirty="0">
                <a:solidFill>
                  <a:sysClr val="windowText" lastClr="000000"/>
                </a:solidFill>
                <a:latin typeface="Calibri"/>
                <a:cs typeface="Calibri"/>
              </a:rPr>
              <a:t>a</a:t>
            </a:r>
            <a:r>
              <a:rPr sz="2880" kern="0" spc="294" dirty="0">
                <a:solidFill>
                  <a:sysClr val="windowText" lastClr="000000"/>
                </a:solidFill>
                <a:latin typeface="Calibri"/>
                <a:cs typeface="Calibri"/>
              </a:rPr>
              <a:t>  </a:t>
            </a:r>
            <a:r>
              <a:rPr sz="2880" kern="0" dirty="0">
                <a:solidFill>
                  <a:sysClr val="windowText" lastClr="000000"/>
                </a:solidFill>
                <a:latin typeface="Calibri"/>
                <a:cs typeface="Calibri"/>
              </a:rPr>
              <a:t>particular</a:t>
            </a:r>
            <a:r>
              <a:rPr sz="2880" kern="0" spc="282" dirty="0">
                <a:solidFill>
                  <a:sysClr val="windowText" lastClr="000000"/>
                </a:solidFill>
                <a:latin typeface="Calibri"/>
                <a:cs typeface="Calibri"/>
              </a:rPr>
              <a:t>  </a:t>
            </a:r>
            <a:r>
              <a:rPr sz="2880" kern="0" dirty="0">
                <a:solidFill>
                  <a:sysClr val="windowText" lastClr="000000"/>
                </a:solidFill>
                <a:latin typeface="Calibri"/>
                <a:cs typeface="Calibri"/>
              </a:rPr>
              <a:t>product</a:t>
            </a:r>
            <a:r>
              <a:rPr sz="2880" kern="0" spc="288" dirty="0">
                <a:solidFill>
                  <a:sysClr val="windowText" lastClr="000000"/>
                </a:solidFill>
                <a:latin typeface="Calibri"/>
                <a:cs typeface="Calibri"/>
              </a:rPr>
              <a:t>  </a:t>
            </a:r>
            <a:r>
              <a:rPr sz="2880" kern="0" dirty="0">
                <a:solidFill>
                  <a:sysClr val="windowText" lastClr="000000"/>
                </a:solidFill>
                <a:latin typeface="Calibri"/>
                <a:cs typeface="Calibri"/>
              </a:rPr>
              <a:t>line</a:t>
            </a:r>
            <a:r>
              <a:rPr sz="2880" kern="0" spc="294" dirty="0">
                <a:solidFill>
                  <a:sysClr val="windowText" lastClr="000000"/>
                </a:solidFill>
                <a:latin typeface="Calibri"/>
                <a:cs typeface="Calibri"/>
              </a:rPr>
              <a:t>  </a:t>
            </a:r>
            <a:r>
              <a:rPr sz="2880" kern="0" spc="-30" dirty="0">
                <a:solidFill>
                  <a:sysClr val="windowText" lastClr="000000"/>
                </a:solidFill>
                <a:latin typeface="Calibri"/>
                <a:cs typeface="Calibri"/>
              </a:rPr>
              <a:t>of </a:t>
            </a:r>
            <a:r>
              <a:rPr sz="2880" kern="0" dirty="0">
                <a:solidFill>
                  <a:sysClr val="windowText" lastClr="000000"/>
                </a:solidFill>
                <a:latin typeface="Calibri"/>
                <a:cs typeface="Calibri"/>
              </a:rPr>
              <a:t>business</a:t>
            </a:r>
            <a:r>
              <a:rPr sz="2880" kern="0" spc="-48" dirty="0">
                <a:solidFill>
                  <a:sysClr val="windowText" lastClr="000000"/>
                </a:solidFill>
                <a:latin typeface="Calibri"/>
                <a:cs typeface="Calibri"/>
              </a:rPr>
              <a:t> </a:t>
            </a:r>
            <a:r>
              <a:rPr sz="2880" kern="0" dirty="0">
                <a:solidFill>
                  <a:sysClr val="windowText" lastClr="000000"/>
                </a:solidFill>
                <a:latin typeface="Calibri"/>
                <a:cs typeface="Calibri"/>
              </a:rPr>
              <a:t>need</a:t>
            </a:r>
            <a:r>
              <a:rPr sz="2880" kern="0" spc="-48" dirty="0">
                <a:solidFill>
                  <a:sysClr val="windowText" lastClr="000000"/>
                </a:solidFill>
                <a:latin typeface="Calibri"/>
                <a:cs typeface="Calibri"/>
              </a:rPr>
              <a:t> </a:t>
            </a:r>
            <a:r>
              <a:rPr sz="2880" kern="0" dirty="0">
                <a:solidFill>
                  <a:sysClr val="windowText" lastClr="000000"/>
                </a:solidFill>
                <a:latin typeface="Calibri"/>
                <a:cs typeface="Calibri"/>
              </a:rPr>
              <a:t>to</a:t>
            </a:r>
            <a:r>
              <a:rPr sz="2880" kern="0" spc="-60" dirty="0">
                <a:solidFill>
                  <a:sysClr val="windowText" lastClr="000000"/>
                </a:solidFill>
                <a:latin typeface="Calibri"/>
                <a:cs typeface="Calibri"/>
              </a:rPr>
              <a:t> </a:t>
            </a:r>
            <a:r>
              <a:rPr sz="2880" kern="0" dirty="0">
                <a:solidFill>
                  <a:sysClr val="windowText" lastClr="000000"/>
                </a:solidFill>
                <a:latin typeface="Calibri"/>
                <a:cs typeface="Calibri"/>
              </a:rPr>
              <a:t>be</a:t>
            </a:r>
            <a:r>
              <a:rPr sz="2880" kern="0" spc="-48" dirty="0">
                <a:solidFill>
                  <a:sysClr val="windowText" lastClr="000000"/>
                </a:solidFill>
                <a:latin typeface="Calibri"/>
                <a:cs typeface="Calibri"/>
              </a:rPr>
              <a:t> </a:t>
            </a:r>
            <a:r>
              <a:rPr sz="2880" kern="0" spc="-12" dirty="0">
                <a:solidFill>
                  <a:sysClr val="windowText" lastClr="000000"/>
                </a:solidFill>
                <a:latin typeface="Calibri"/>
                <a:cs typeface="Calibri"/>
              </a:rPr>
              <a:t>reported,</a:t>
            </a:r>
            <a:r>
              <a:rPr sz="2880" kern="0" spc="-66" dirty="0">
                <a:solidFill>
                  <a:sysClr val="windowText" lastClr="000000"/>
                </a:solidFill>
                <a:latin typeface="Calibri"/>
                <a:cs typeface="Calibri"/>
              </a:rPr>
              <a:t> </a:t>
            </a:r>
            <a:r>
              <a:rPr sz="2880" b="1" u="sng" kern="0" dirty="0">
                <a:solidFill>
                  <a:sysClr val="windowText" lastClr="000000"/>
                </a:solidFill>
                <a:uFill>
                  <a:solidFill>
                    <a:srgbClr val="000000"/>
                  </a:solidFill>
                </a:uFill>
                <a:latin typeface="Calibri"/>
                <a:cs typeface="Calibri"/>
              </a:rPr>
              <a:t>not</a:t>
            </a:r>
            <a:r>
              <a:rPr sz="2880" b="1" u="sng" kern="0" spc="-42" dirty="0">
                <a:solidFill>
                  <a:sysClr val="windowText" lastClr="000000"/>
                </a:solidFill>
                <a:uFill>
                  <a:solidFill>
                    <a:srgbClr val="000000"/>
                  </a:solidFill>
                </a:uFill>
                <a:latin typeface="Calibri"/>
                <a:cs typeface="Calibri"/>
              </a:rPr>
              <a:t> </a:t>
            </a:r>
            <a:r>
              <a:rPr sz="2880" b="1" u="sng" kern="0" spc="-12" dirty="0">
                <a:solidFill>
                  <a:sysClr val="windowText" lastClr="000000"/>
                </a:solidFill>
                <a:uFill>
                  <a:solidFill>
                    <a:srgbClr val="000000"/>
                  </a:solidFill>
                </a:uFill>
                <a:latin typeface="Calibri"/>
                <a:cs typeface="Calibri"/>
              </a:rPr>
              <a:t>temporary</a:t>
            </a:r>
            <a:r>
              <a:rPr sz="2880" b="1" u="sng" kern="0" spc="-84" dirty="0">
                <a:solidFill>
                  <a:sysClr val="windowText" lastClr="000000"/>
                </a:solidFill>
                <a:uFill>
                  <a:solidFill>
                    <a:srgbClr val="000000"/>
                  </a:solidFill>
                </a:uFill>
                <a:latin typeface="Calibri"/>
                <a:cs typeface="Calibri"/>
              </a:rPr>
              <a:t> </a:t>
            </a:r>
            <a:r>
              <a:rPr sz="2880" b="1" u="sng" kern="0" spc="-12" dirty="0">
                <a:solidFill>
                  <a:sysClr val="windowText" lastClr="000000"/>
                </a:solidFill>
                <a:uFill>
                  <a:solidFill>
                    <a:srgbClr val="000000"/>
                  </a:solidFill>
                </a:uFill>
                <a:latin typeface="Calibri"/>
                <a:cs typeface="Calibri"/>
              </a:rPr>
              <a:t>suspension</a:t>
            </a:r>
            <a:r>
              <a:rPr sz="2880" kern="0" spc="-12" dirty="0">
                <a:solidFill>
                  <a:sysClr val="windowText" lastClr="000000"/>
                </a:solidFill>
                <a:latin typeface="Calibri"/>
                <a:cs typeface="Calibri"/>
              </a:rPr>
              <a:t>.</a:t>
            </a:r>
            <a:endParaRPr sz="2880" kern="0">
              <a:solidFill>
                <a:sysClr val="windowText" lastClr="000000"/>
              </a:solidFill>
              <a:latin typeface="Calibri"/>
              <a:cs typeface="Calibri"/>
            </a:endParaRPr>
          </a:p>
          <a:p>
            <a:pPr marL="399288" marR="6096" indent="-384048" algn="just" defTabSz="1097280">
              <a:lnSpc>
                <a:spcPct val="140000"/>
              </a:lnSpc>
              <a:spcBef>
                <a:spcPts val="834"/>
              </a:spcBef>
              <a:buSzPct val="89583"/>
              <a:buFont typeface="Wingdings"/>
              <a:buChar char=""/>
              <a:tabLst>
                <a:tab pos="399288" algn="l"/>
              </a:tabLst>
            </a:pPr>
            <a:r>
              <a:rPr sz="2880" kern="0" dirty="0">
                <a:solidFill>
                  <a:sysClr val="windowText" lastClr="000000"/>
                </a:solidFill>
                <a:latin typeface="Calibri"/>
                <a:cs typeface="Calibri"/>
              </a:rPr>
              <a:t>Effect</a:t>
            </a:r>
            <a:r>
              <a:rPr sz="2880" kern="0" spc="54" dirty="0">
                <a:solidFill>
                  <a:sysClr val="windowText" lastClr="000000"/>
                </a:solidFill>
                <a:latin typeface="Calibri"/>
                <a:cs typeface="Calibri"/>
              </a:rPr>
              <a:t> </a:t>
            </a:r>
            <a:r>
              <a:rPr sz="2880" kern="0" dirty="0">
                <a:solidFill>
                  <a:sysClr val="windowText" lastClr="000000"/>
                </a:solidFill>
                <a:latin typeface="Calibri"/>
                <a:cs typeface="Calibri"/>
              </a:rPr>
              <a:t>on</a:t>
            </a:r>
            <a:r>
              <a:rPr sz="2880" kern="0" spc="48" dirty="0">
                <a:solidFill>
                  <a:sysClr val="windowText" lastClr="000000"/>
                </a:solidFill>
                <a:latin typeface="Calibri"/>
                <a:cs typeface="Calibri"/>
              </a:rPr>
              <a:t> </a:t>
            </a:r>
            <a:r>
              <a:rPr sz="2880" kern="0" dirty="0">
                <a:solidFill>
                  <a:sysClr val="windowText" lastClr="000000"/>
                </a:solidFill>
                <a:latin typeface="Calibri"/>
                <a:cs typeface="Calibri"/>
              </a:rPr>
              <a:t>Carry</a:t>
            </a:r>
            <a:r>
              <a:rPr sz="2880" kern="0" spc="66" dirty="0">
                <a:solidFill>
                  <a:sysClr val="windowText" lastClr="000000"/>
                </a:solidFill>
                <a:latin typeface="Calibri"/>
                <a:cs typeface="Calibri"/>
              </a:rPr>
              <a:t> </a:t>
            </a:r>
            <a:r>
              <a:rPr sz="2880" kern="0" dirty="0">
                <a:solidFill>
                  <a:sysClr val="windowText" lastClr="000000"/>
                </a:solidFill>
                <a:latin typeface="Calibri"/>
                <a:cs typeface="Calibri"/>
              </a:rPr>
              <a:t>forward</a:t>
            </a:r>
            <a:r>
              <a:rPr sz="2880" kern="0" spc="36"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54" dirty="0">
                <a:solidFill>
                  <a:sysClr val="windowText" lastClr="000000"/>
                </a:solidFill>
                <a:latin typeface="Calibri"/>
                <a:cs typeface="Calibri"/>
              </a:rPr>
              <a:t> </a:t>
            </a:r>
            <a:r>
              <a:rPr sz="2880" kern="0" dirty="0">
                <a:solidFill>
                  <a:sysClr val="windowText" lastClr="000000"/>
                </a:solidFill>
                <a:latin typeface="Calibri"/>
                <a:cs typeface="Calibri"/>
              </a:rPr>
              <a:t>losses</a:t>
            </a:r>
            <a:r>
              <a:rPr sz="2880" kern="0" spc="48" dirty="0">
                <a:solidFill>
                  <a:sysClr val="windowText" lastClr="000000"/>
                </a:solidFill>
                <a:latin typeface="Calibri"/>
                <a:cs typeface="Calibri"/>
              </a:rPr>
              <a:t> </a:t>
            </a:r>
            <a:r>
              <a:rPr sz="2880" kern="0" dirty="0">
                <a:solidFill>
                  <a:sysClr val="windowText" lastClr="000000"/>
                </a:solidFill>
                <a:latin typeface="Calibri"/>
                <a:cs typeface="Calibri"/>
              </a:rPr>
              <a:t>:-</a:t>
            </a:r>
            <a:r>
              <a:rPr sz="2880" kern="0" spc="42" dirty="0">
                <a:solidFill>
                  <a:sysClr val="windowText" lastClr="000000"/>
                </a:solidFill>
                <a:latin typeface="Calibri"/>
                <a:cs typeface="Calibri"/>
              </a:rPr>
              <a:t>  </a:t>
            </a:r>
            <a:r>
              <a:rPr sz="2880" kern="0" dirty="0">
                <a:solidFill>
                  <a:sysClr val="windowText" lastClr="000000"/>
                </a:solidFill>
                <a:latin typeface="Calibri"/>
                <a:cs typeface="Calibri"/>
              </a:rPr>
              <a:t>From</a:t>
            </a:r>
            <a:r>
              <a:rPr sz="2880" kern="0" spc="54" dirty="0">
                <a:solidFill>
                  <a:sysClr val="windowText" lastClr="000000"/>
                </a:solidFill>
                <a:latin typeface="Calibri"/>
                <a:cs typeface="Calibri"/>
              </a:rPr>
              <a:t> </a:t>
            </a:r>
            <a:r>
              <a:rPr sz="2880" kern="0" spc="-114" dirty="0">
                <a:solidFill>
                  <a:sysClr val="windowText" lastClr="000000"/>
                </a:solidFill>
                <a:latin typeface="Calibri"/>
                <a:cs typeface="Calibri"/>
              </a:rPr>
              <a:t>A.Y.</a:t>
            </a:r>
            <a:r>
              <a:rPr sz="2880" kern="0" spc="42" dirty="0">
                <a:solidFill>
                  <a:sysClr val="windowText" lastClr="000000"/>
                </a:solidFill>
                <a:latin typeface="Calibri"/>
                <a:cs typeface="Calibri"/>
              </a:rPr>
              <a:t> </a:t>
            </a:r>
            <a:r>
              <a:rPr sz="2880" kern="0" spc="-12" dirty="0">
                <a:solidFill>
                  <a:sysClr val="windowText" lastClr="000000"/>
                </a:solidFill>
                <a:latin typeface="Calibri"/>
                <a:cs typeface="Calibri"/>
              </a:rPr>
              <a:t>2000-</a:t>
            </a:r>
            <a:r>
              <a:rPr sz="2880" kern="0" dirty="0">
                <a:solidFill>
                  <a:sysClr val="windowText" lastClr="000000"/>
                </a:solidFill>
                <a:latin typeface="Calibri"/>
                <a:cs typeface="Calibri"/>
              </a:rPr>
              <a:t>01</a:t>
            </a:r>
            <a:r>
              <a:rPr sz="2880" kern="0" spc="54" dirty="0">
                <a:solidFill>
                  <a:sysClr val="windowText" lastClr="000000"/>
                </a:solidFill>
                <a:latin typeface="Calibri"/>
                <a:cs typeface="Calibri"/>
              </a:rPr>
              <a:t> </a:t>
            </a:r>
            <a:r>
              <a:rPr sz="2880" kern="0" dirty="0">
                <a:solidFill>
                  <a:sysClr val="windowText" lastClr="000000"/>
                </a:solidFill>
                <a:latin typeface="Calibri"/>
                <a:cs typeface="Calibri"/>
              </a:rPr>
              <a:t>losses</a:t>
            </a:r>
            <a:r>
              <a:rPr sz="2880" kern="0" spc="60" dirty="0">
                <a:solidFill>
                  <a:sysClr val="windowText" lastClr="000000"/>
                </a:solidFill>
                <a:latin typeface="Calibri"/>
                <a:cs typeface="Calibri"/>
              </a:rPr>
              <a:t> </a:t>
            </a:r>
            <a:r>
              <a:rPr sz="2880" kern="0" spc="-24" dirty="0">
                <a:solidFill>
                  <a:sysClr val="windowText" lastClr="000000"/>
                </a:solidFill>
                <a:latin typeface="Calibri"/>
                <a:cs typeface="Calibri"/>
              </a:rPr>
              <a:t>will </a:t>
            </a:r>
            <a:r>
              <a:rPr sz="2880" kern="0" dirty="0">
                <a:solidFill>
                  <a:sysClr val="windowText" lastClr="000000"/>
                </a:solidFill>
                <a:latin typeface="Calibri"/>
                <a:cs typeface="Calibri"/>
              </a:rPr>
              <a:t>be</a:t>
            </a:r>
            <a:r>
              <a:rPr sz="2880" kern="0" spc="270" dirty="0">
                <a:solidFill>
                  <a:sysClr val="windowText" lastClr="000000"/>
                </a:solidFill>
                <a:latin typeface="Calibri"/>
                <a:cs typeface="Calibri"/>
              </a:rPr>
              <a:t>  </a:t>
            </a:r>
            <a:r>
              <a:rPr sz="2880" kern="0" dirty="0">
                <a:solidFill>
                  <a:sysClr val="windowText" lastClr="000000"/>
                </a:solidFill>
                <a:latin typeface="Calibri"/>
                <a:cs typeface="Calibri"/>
              </a:rPr>
              <a:t>carried</a:t>
            </a:r>
            <a:r>
              <a:rPr sz="2880" kern="0" spc="258" dirty="0">
                <a:solidFill>
                  <a:sysClr val="windowText" lastClr="000000"/>
                </a:solidFill>
                <a:latin typeface="Calibri"/>
                <a:cs typeface="Calibri"/>
              </a:rPr>
              <a:t>  </a:t>
            </a:r>
            <a:r>
              <a:rPr sz="2880" kern="0" dirty="0">
                <a:solidFill>
                  <a:sysClr val="windowText" lastClr="000000"/>
                </a:solidFill>
                <a:latin typeface="Calibri"/>
                <a:cs typeface="Calibri"/>
              </a:rPr>
              <a:t>forward,</a:t>
            </a:r>
            <a:r>
              <a:rPr sz="2880" kern="0" spc="270" dirty="0">
                <a:solidFill>
                  <a:sysClr val="windowText" lastClr="000000"/>
                </a:solidFill>
                <a:latin typeface="Calibri"/>
                <a:cs typeface="Calibri"/>
              </a:rPr>
              <a:t>  </a:t>
            </a:r>
            <a:r>
              <a:rPr sz="2880" kern="0" dirty="0">
                <a:solidFill>
                  <a:sysClr val="windowText" lastClr="000000"/>
                </a:solidFill>
                <a:latin typeface="Calibri"/>
                <a:cs typeface="Calibri"/>
              </a:rPr>
              <a:t>even</a:t>
            </a:r>
            <a:r>
              <a:rPr sz="2880" kern="0" spc="270" dirty="0">
                <a:solidFill>
                  <a:sysClr val="windowText" lastClr="000000"/>
                </a:solidFill>
                <a:latin typeface="Calibri"/>
                <a:cs typeface="Calibri"/>
              </a:rPr>
              <a:t>  </a:t>
            </a:r>
            <a:r>
              <a:rPr sz="2880" kern="0" dirty="0">
                <a:solidFill>
                  <a:sysClr val="windowText" lastClr="000000"/>
                </a:solidFill>
                <a:latin typeface="Calibri"/>
                <a:cs typeface="Calibri"/>
              </a:rPr>
              <a:t>if</a:t>
            </a:r>
            <a:r>
              <a:rPr sz="2880" kern="0" spc="264" dirty="0">
                <a:solidFill>
                  <a:sysClr val="windowText" lastClr="000000"/>
                </a:solidFill>
                <a:latin typeface="Calibri"/>
                <a:cs typeface="Calibri"/>
              </a:rPr>
              <a:t>  </a:t>
            </a:r>
            <a:r>
              <a:rPr sz="2880" kern="0" dirty="0">
                <a:solidFill>
                  <a:sysClr val="windowText" lastClr="000000"/>
                </a:solidFill>
                <a:latin typeface="Calibri"/>
                <a:cs typeface="Calibri"/>
              </a:rPr>
              <a:t>the</a:t>
            </a:r>
            <a:r>
              <a:rPr sz="2880" kern="0" spc="275" dirty="0">
                <a:solidFill>
                  <a:sysClr val="windowText" lastClr="000000"/>
                </a:solidFill>
                <a:latin typeface="Calibri"/>
                <a:cs typeface="Calibri"/>
              </a:rPr>
              <a:t>  </a:t>
            </a:r>
            <a:r>
              <a:rPr sz="2880" kern="0" dirty="0">
                <a:solidFill>
                  <a:sysClr val="windowText" lastClr="000000"/>
                </a:solidFill>
                <a:latin typeface="Calibri"/>
                <a:cs typeface="Calibri"/>
              </a:rPr>
              <a:t>Business</a:t>
            </a:r>
            <a:r>
              <a:rPr sz="2880" kern="0" spc="264" dirty="0">
                <a:solidFill>
                  <a:sysClr val="windowText" lastClr="000000"/>
                </a:solidFill>
                <a:latin typeface="Calibri"/>
                <a:cs typeface="Calibri"/>
              </a:rPr>
              <a:t>  </a:t>
            </a:r>
            <a:r>
              <a:rPr sz="2880" kern="0" dirty="0">
                <a:solidFill>
                  <a:sysClr val="windowText" lastClr="000000"/>
                </a:solidFill>
                <a:latin typeface="Calibri"/>
                <a:cs typeface="Calibri"/>
              </a:rPr>
              <a:t>or</a:t>
            </a:r>
            <a:r>
              <a:rPr sz="2880" kern="0" spc="270" dirty="0">
                <a:solidFill>
                  <a:sysClr val="windowText" lastClr="000000"/>
                </a:solidFill>
                <a:latin typeface="Calibri"/>
                <a:cs typeface="Calibri"/>
              </a:rPr>
              <a:t>  </a:t>
            </a:r>
            <a:r>
              <a:rPr sz="2880" kern="0" dirty="0">
                <a:solidFill>
                  <a:sysClr val="windowText" lastClr="000000"/>
                </a:solidFill>
                <a:latin typeface="Calibri"/>
                <a:cs typeface="Calibri"/>
              </a:rPr>
              <a:t>Profession</a:t>
            </a:r>
            <a:r>
              <a:rPr sz="2880" kern="0" spc="270" dirty="0">
                <a:solidFill>
                  <a:sysClr val="windowText" lastClr="000000"/>
                </a:solidFill>
                <a:latin typeface="Calibri"/>
                <a:cs typeface="Calibri"/>
              </a:rPr>
              <a:t>  </a:t>
            </a:r>
            <a:r>
              <a:rPr sz="2880" kern="0" spc="-30" dirty="0">
                <a:solidFill>
                  <a:sysClr val="windowText" lastClr="000000"/>
                </a:solidFill>
                <a:latin typeface="Calibri"/>
                <a:cs typeface="Calibri"/>
              </a:rPr>
              <a:t>is </a:t>
            </a:r>
            <a:r>
              <a:rPr sz="2880" kern="0" spc="-12" dirty="0">
                <a:solidFill>
                  <a:sysClr val="windowText" lastClr="000000"/>
                </a:solidFill>
                <a:latin typeface="Calibri"/>
                <a:cs typeface="Calibri"/>
              </a:rPr>
              <a:t>discontinued</a:t>
            </a:r>
            <a:r>
              <a:rPr sz="2880" kern="0" spc="-42" dirty="0">
                <a:solidFill>
                  <a:sysClr val="windowText" lastClr="000000"/>
                </a:solidFill>
                <a:latin typeface="Calibri"/>
                <a:cs typeface="Calibri"/>
              </a:rPr>
              <a:t> </a:t>
            </a:r>
            <a:r>
              <a:rPr sz="2880" b="1" i="1" kern="0" dirty="0">
                <a:solidFill>
                  <a:sysClr val="windowText" lastClr="000000"/>
                </a:solidFill>
                <a:latin typeface="Calibri"/>
                <a:cs typeface="Calibri"/>
              </a:rPr>
              <a:t>(Sec</a:t>
            </a:r>
            <a:r>
              <a:rPr sz="2880" b="1" i="1" kern="0" spc="-30" dirty="0">
                <a:solidFill>
                  <a:sysClr val="windowText" lastClr="000000"/>
                </a:solidFill>
                <a:latin typeface="Calibri"/>
                <a:cs typeface="Calibri"/>
              </a:rPr>
              <a:t> </a:t>
            </a:r>
            <a:r>
              <a:rPr sz="2880" b="1" i="1" kern="0" spc="-12" dirty="0">
                <a:solidFill>
                  <a:sysClr val="windowText" lastClr="000000"/>
                </a:solidFill>
                <a:latin typeface="Calibri"/>
                <a:cs typeface="Calibri"/>
              </a:rPr>
              <a:t>72(1)(i))</a:t>
            </a:r>
            <a:endParaRPr sz="2880" kern="0">
              <a:solidFill>
                <a:sysClr val="windowText" lastClr="000000"/>
              </a:solidFill>
              <a:latin typeface="Calibri"/>
              <a:cs typeface="Calibri"/>
            </a:endParaRPr>
          </a:p>
          <a:p>
            <a:pPr marL="399288" marR="6096" indent="-384048" algn="just" defTabSz="1097280">
              <a:lnSpc>
                <a:spcPct val="140000"/>
              </a:lnSpc>
              <a:spcBef>
                <a:spcPts val="846"/>
              </a:spcBef>
              <a:buSzPct val="89583"/>
              <a:buFont typeface="Wingdings"/>
              <a:buChar char=""/>
              <a:tabLst>
                <a:tab pos="399288" algn="l"/>
              </a:tabLst>
            </a:pPr>
            <a:r>
              <a:rPr sz="2880" kern="0" dirty="0">
                <a:solidFill>
                  <a:sysClr val="windowText" lastClr="000000"/>
                </a:solidFill>
                <a:latin typeface="Calibri"/>
                <a:cs typeface="Calibri"/>
              </a:rPr>
              <a:t>The</a:t>
            </a:r>
            <a:r>
              <a:rPr sz="2880" kern="0" spc="102" dirty="0">
                <a:solidFill>
                  <a:sysClr val="windowText" lastClr="000000"/>
                </a:solidFill>
                <a:latin typeface="Calibri"/>
                <a:cs typeface="Calibri"/>
              </a:rPr>
              <a:t>  </a:t>
            </a:r>
            <a:r>
              <a:rPr sz="2880" kern="0" dirty="0">
                <a:solidFill>
                  <a:sysClr val="windowText" lastClr="000000"/>
                </a:solidFill>
                <a:latin typeface="Calibri"/>
                <a:cs typeface="Calibri"/>
              </a:rPr>
              <a:t>Codes</a:t>
            </a:r>
            <a:r>
              <a:rPr sz="2880" kern="0" spc="114" dirty="0">
                <a:solidFill>
                  <a:sysClr val="windowText" lastClr="000000"/>
                </a:solidFill>
                <a:latin typeface="Calibri"/>
                <a:cs typeface="Calibri"/>
              </a:rPr>
              <a:t>  </a:t>
            </a:r>
            <a:r>
              <a:rPr sz="2880" kern="0" dirty="0">
                <a:solidFill>
                  <a:sysClr val="windowText" lastClr="000000"/>
                </a:solidFill>
                <a:latin typeface="Calibri"/>
                <a:cs typeface="Calibri"/>
              </a:rPr>
              <a:t>for</a:t>
            </a:r>
            <a:r>
              <a:rPr sz="2880" kern="0" spc="102" dirty="0">
                <a:solidFill>
                  <a:sysClr val="windowText" lastClr="000000"/>
                </a:solidFill>
                <a:latin typeface="Calibri"/>
                <a:cs typeface="Calibri"/>
              </a:rPr>
              <a:t>  </a:t>
            </a:r>
            <a:r>
              <a:rPr sz="2880" kern="0" dirty="0">
                <a:solidFill>
                  <a:sysClr val="windowText" lastClr="000000"/>
                </a:solidFill>
                <a:latin typeface="Calibri"/>
                <a:cs typeface="Calibri"/>
              </a:rPr>
              <a:t>business</a:t>
            </a:r>
            <a:r>
              <a:rPr sz="2880" kern="0" spc="102" dirty="0">
                <a:solidFill>
                  <a:sysClr val="windowText" lastClr="000000"/>
                </a:solidFill>
                <a:latin typeface="Calibri"/>
                <a:cs typeface="Calibri"/>
              </a:rPr>
              <a:t>  </a:t>
            </a:r>
            <a:r>
              <a:rPr sz="2880" kern="0" dirty="0">
                <a:solidFill>
                  <a:sysClr val="windowText" lastClr="000000"/>
                </a:solidFill>
                <a:latin typeface="Calibri"/>
                <a:cs typeface="Calibri"/>
              </a:rPr>
              <a:t>or</a:t>
            </a:r>
            <a:r>
              <a:rPr sz="2880" kern="0" spc="102" dirty="0">
                <a:solidFill>
                  <a:sysClr val="windowText" lastClr="000000"/>
                </a:solidFill>
                <a:latin typeface="Calibri"/>
                <a:cs typeface="Calibri"/>
              </a:rPr>
              <a:t>  </a:t>
            </a:r>
            <a:r>
              <a:rPr sz="2880" kern="0" dirty="0">
                <a:solidFill>
                  <a:sysClr val="windowText" lastClr="000000"/>
                </a:solidFill>
                <a:latin typeface="Calibri"/>
                <a:cs typeface="Calibri"/>
              </a:rPr>
              <a:t>profession</a:t>
            </a:r>
            <a:r>
              <a:rPr sz="2880" kern="0" spc="102" dirty="0">
                <a:solidFill>
                  <a:sysClr val="windowText" lastClr="000000"/>
                </a:solidFill>
                <a:latin typeface="Calibri"/>
                <a:cs typeface="Calibri"/>
              </a:rPr>
              <a:t>  </a:t>
            </a:r>
            <a:r>
              <a:rPr sz="2880" kern="0" dirty="0">
                <a:solidFill>
                  <a:sysClr val="windowText" lastClr="000000"/>
                </a:solidFill>
                <a:latin typeface="Calibri"/>
                <a:cs typeface="Calibri"/>
              </a:rPr>
              <a:t>for</a:t>
            </a:r>
            <a:r>
              <a:rPr sz="2880" kern="0" spc="108" dirty="0">
                <a:solidFill>
                  <a:sysClr val="windowText" lastClr="000000"/>
                </a:solidFill>
                <a:latin typeface="Calibri"/>
                <a:cs typeface="Calibri"/>
              </a:rPr>
              <a:t>  </a:t>
            </a:r>
            <a:r>
              <a:rPr sz="2880" kern="0" dirty="0">
                <a:solidFill>
                  <a:sysClr val="windowText" lastClr="000000"/>
                </a:solidFill>
                <a:latin typeface="Calibri"/>
                <a:cs typeface="Calibri"/>
              </a:rPr>
              <a:t>all</a:t>
            </a:r>
            <a:r>
              <a:rPr sz="2880" kern="0" spc="108" dirty="0">
                <a:solidFill>
                  <a:sysClr val="windowText" lastClr="000000"/>
                </a:solidFill>
                <a:latin typeface="Calibri"/>
                <a:cs typeface="Calibri"/>
              </a:rPr>
              <a:t>  </a:t>
            </a:r>
            <a:r>
              <a:rPr sz="2880" kern="0" dirty="0">
                <a:solidFill>
                  <a:sysClr val="windowText" lastClr="000000"/>
                </a:solidFill>
                <a:latin typeface="Calibri"/>
                <a:cs typeface="Calibri"/>
              </a:rPr>
              <a:t>main</a:t>
            </a:r>
            <a:r>
              <a:rPr sz="2880" kern="0" spc="108" dirty="0">
                <a:solidFill>
                  <a:sysClr val="windowText" lastClr="000000"/>
                </a:solidFill>
                <a:latin typeface="Calibri"/>
                <a:cs typeface="Calibri"/>
              </a:rPr>
              <a:t>  </a:t>
            </a:r>
            <a:r>
              <a:rPr sz="2880" kern="0" spc="-12" dirty="0">
                <a:solidFill>
                  <a:sysClr val="windowText" lastClr="000000"/>
                </a:solidFill>
                <a:latin typeface="Calibri"/>
                <a:cs typeface="Calibri"/>
              </a:rPr>
              <a:t>activities </a:t>
            </a:r>
            <a:r>
              <a:rPr sz="2880" kern="0" dirty="0">
                <a:solidFill>
                  <a:sysClr val="windowText" lastClr="000000"/>
                </a:solidFill>
                <a:latin typeface="Calibri"/>
                <a:cs typeface="Calibri"/>
              </a:rPr>
              <a:t>(principal</a:t>
            </a:r>
            <a:r>
              <a:rPr sz="2880" kern="0" spc="-84" dirty="0">
                <a:solidFill>
                  <a:sysClr val="windowText" lastClr="000000"/>
                </a:solidFill>
                <a:latin typeface="Calibri"/>
                <a:cs typeface="Calibri"/>
              </a:rPr>
              <a:t> </a:t>
            </a:r>
            <a:r>
              <a:rPr sz="2880" kern="0" dirty="0">
                <a:solidFill>
                  <a:sysClr val="windowText" lastClr="000000"/>
                </a:solidFill>
                <a:latin typeface="Calibri"/>
                <a:cs typeface="Calibri"/>
              </a:rPr>
              <a:t>line</a:t>
            </a:r>
            <a:r>
              <a:rPr sz="2880" kern="0" spc="-48"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60" dirty="0">
                <a:solidFill>
                  <a:sysClr val="windowText" lastClr="000000"/>
                </a:solidFill>
                <a:latin typeface="Calibri"/>
                <a:cs typeface="Calibri"/>
              </a:rPr>
              <a:t> </a:t>
            </a:r>
            <a:r>
              <a:rPr sz="2880" kern="0" dirty="0">
                <a:solidFill>
                  <a:sysClr val="windowText" lastClr="000000"/>
                </a:solidFill>
                <a:latin typeface="Calibri"/>
                <a:cs typeface="Calibri"/>
              </a:rPr>
              <a:t>each</a:t>
            </a:r>
            <a:r>
              <a:rPr sz="2880" kern="0" spc="-60"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54" dirty="0">
                <a:solidFill>
                  <a:sysClr val="windowText" lastClr="000000"/>
                </a:solidFill>
                <a:latin typeface="Calibri"/>
                <a:cs typeface="Calibri"/>
              </a:rPr>
              <a:t> </a:t>
            </a:r>
            <a:r>
              <a:rPr sz="2880" kern="0" dirty="0">
                <a:solidFill>
                  <a:sysClr val="windowText" lastClr="000000"/>
                </a:solidFill>
                <a:latin typeface="Calibri"/>
                <a:cs typeface="Calibri"/>
              </a:rPr>
              <a:t>the</a:t>
            </a:r>
            <a:r>
              <a:rPr sz="2880" kern="0" spc="-54" dirty="0">
                <a:solidFill>
                  <a:sysClr val="windowText" lastClr="000000"/>
                </a:solidFill>
                <a:latin typeface="Calibri"/>
                <a:cs typeface="Calibri"/>
              </a:rPr>
              <a:t> </a:t>
            </a:r>
            <a:r>
              <a:rPr sz="2880" kern="0" dirty="0">
                <a:solidFill>
                  <a:sysClr val="windowText" lastClr="000000"/>
                </a:solidFill>
                <a:latin typeface="Calibri"/>
                <a:cs typeface="Calibri"/>
              </a:rPr>
              <a:t>businesses)</a:t>
            </a:r>
            <a:r>
              <a:rPr sz="2880" kern="0" spc="-48" dirty="0">
                <a:solidFill>
                  <a:sysClr val="windowText" lastClr="000000"/>
                </a:solidFill>
                <a:latin typeface="Calibri"/>
                <a:cs typeface="Calibri"/>
              </a:rPr>
              <a:t> </a:t>
            </a:r>
            <a:r>
              <a:rPr sz="2880" kern="0" dirty="0">
                <a:solidFill>
                  <a:sysClr val="windowText" lastClr="000000"/>
                </a:solidFill>
                <a:latin typeface="Calibri"/>
                <a:cs typeface="Calibri"/>
              </a:rPr>
              <a:t>should</a:t>
            </a:r>
            <a:r>
              <a:rPr sz="2880" kern="0" spc="-48" dirty="0">
                <a:solidFill>
                  <a:sysClr val="windowText" lastClr="000000"/>
                </a:solidFill>
                <a:latin typeface="Calibri"/>
                <a:cs typeface="Calibri"/>
              </a:rPr>
              <a:t> </a:t>
            </a:r>
            <a:r>
              <a:rPr sz="2880" kern="0" dirty="0">
                <a:solidFill>
                  <a:sysClr val="windowText" lastClr="000000"/>
                </a:solidFill>
                <a:latin typeface="Calibri"/>
                <a:cs typeface="Calibri"/>
              </a:rPr>
              <a:t>be</a:t>
            </a:r>
            <a:r>
              <a:rPr sz="2880" kern="0" spc="-54" dirty="0">
                <a:solidFill>
                  <a:sysClr val="windowText" lastClr="000000"/>
                </a:solidFill>
                <a:latin typeface="Calibri"/>
                <a:cs typeface="Calibri"/>
              </a:rPr>
              <a:t> </a:t>
            </a:r>
            <a:r>
              <a:rPr sz="2880" kern="0" spc="-12" dirty="0">
                <a:solidFill>
                  <a:sysClr val="windowText" lastClr="000000"/>
                </a:solidFill>
                <a:latin typeface="Calibri"/>
                <a:cs typeface="Calibri"/>
              </a:rPr>
              <a:t>reported.</a:t>
            </a:r>
            <a:endParaRPr sz="2880" kern="0">
              <a:solidFill>
                <a:sysClr val="windowText" lastClr="000000"/>
              </a:solidFill>
              <a:latin typeface="Calibri"/>
              <a:cs typeface="Calibri"/>
            </a:endParaRPr>
          </a:p>
        </p:txBody>
      </p:sp>
      <p:sp>
        <p:nvSpPr>
          <p:cNvPr id="4" name="object 4"/>
          <p:cNvSpPr txBox="1">
            <a:spLocks noGrp="1"/>
          </p:cNvSpPr>
          <p:nvPr>
            <p:ph type="title"/>
          </p:nvPr>
        </p:nvSpPr>
        <p:spPr>
          <a:xfrm>
            <a:off x="1804416" y="105177"/>
            <a:ext cx="16942003" cy="1013950"/>
          </a:xfrm>
          <a:prstGeom prst="rect">
            <a:avLst/>
          </a:prstGeom>
        </p:spPr>
        <p:txBody>
          <a:bodyPr vert="horz" wrap="square" lIns="0" tIns="345776" rIns="0" bIns="0" rtlCol="0">
            <a:spAutoFit/>
          </a:bodyPr>
          <a:lstStyle/>
          <a:p>
            <a:pPr marL="476250">
              <a:spcBef>
                <a:spcPts val="120"/>
              </a:spcBef>
            </a:pPr>
            <a:r>
              <a:rPr u="none" dirty="0"/>
              <a:t>Issues</a:t>
            </a:r>
            <a:r>
              <a:rPr u="none" spc="-78" dirty="0"/>
              <a:t> </a:t>
            </a:r>
            <a:r>
              <a:rPr u="none" dirty="0"/>
              <a:t>on</a:t>
            </a:r>
            <a:r>
              <a:rPr u="none" spc="-78" dirty="0"/>
              <a:t> </a:t>
            </a:r>
            <a:r>
              <a:rPr u="none" dirty="0"/>
              <a:t>Clause</a:t>
            </a:r>
            <a:r>
              <a:rPr u="none" spc="-84" dirty="0"/>
              <a:t> </a:t>
            </a:r>
            <a:r>
              <a:rPr u="none" dirty="0"/>
              <a:t>no.</a:t>
            </a:r>
            <a:r>
              <a:rPr u="none" spc="-84" dirty="0"/>
              <a:t> </a:t>
            </a:r>
            <a:r>
              <a:rPr u="none" dirty="0"/>
              <a:t>10….</a:t>
            </a:r>
            <a:r>
              <a:rPr u="none" spc="-72" dirty="0"/>
              <a:t> </a:t>
            </a:r>
            <a:r>
              <a:rPr u="none" spc="-12" dirty="0"/>
              <a:t>Contd.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5981" y="851768"/>
            <a:ext cx="3789045" cy="389139"/>
          </a:xfrm>
          <a:prstGeom prst="rect">
            <a:avLst/>
          </a:prstGeom>
        </p:spPr>
        <p:txBody>
          <a:bodyPr vert="horz" wrap="square" lIns="0" tIns="12700" rIns="0" bIns="0" rtlCol="0">
            <a:spAutoFit/>
          </a:bodyPr>
          <a:lstStyle/>
          <a:p>
            <a:pPr marL="12700">
              <a:lnSpc>
                <a:spcPct val="100000"/>
              </a:lnSpc>
              <a:spcBef>
                <a:spcPts val="100"/>
              </a:spcBef>
            </a:pPr>
            <a:r>
              <a:rPr spc="-185" dirty="0"/>
              <a:t>Clause</a:t>
            </a:r>
            <a:r>
              <a:rPr spc="-250" dirty="0"/>
              <a:t> </a:t>
            </a:r>
            <a:r>
              <a:rPr spc="-565" dirty="0"/>
              <a:t>11:</a:t>
            </a:r>
            <a:r>
              <a:rPr spc="-245" dirty="0"/>
              <a:t> </a:t>
            </a:r>
            <a:r>
              <a:rPr spc="-180" dirty="0"/>
              <a:t>Books</a:t>
            </a:r>
            <a:r>
              <a:rPr spc="-245" dirty="0"/>
              <a:t> </a:t>
            </a:r>
            <a:r>
              <a:rPr spc="-114" dirty="0"/>
              <a:t>of</a:t>
            </a:r>
            <a:r>
              <a:rPr spc="-245" dirty="0"/>
              <a:t> </a:t>
            </a:r>
            <a:r>
              <a:rPr spc="-105" dirty="0"/>
              <a:t>Account</a:t>
            </a:r>
          </a:p>
        </p:txBody>
      </p:sp>
      <p:grpSp>
        <p:nvGrpSpPr>
          <p:cNvPr id="3" name="object 3"/>
          <p:cNvGrpSpPr/>
          <p:nvPr/>
        </p:nvGrpSpPr>
        <p:grpSpPr>
          <a:xfrm>
            <a:off x="1114513" y="1733593"/>
            <a:ext cx="4682907" cy="2793550"/>
            <a:chOff x="467590" y="1472910"/>
            <a:chExt cx="4153765" cy="1745672"/>
          </a:xfrm>
        </p:grpSpPr>
        <p:sp>
          <p:nvSpPr>
            <p:cNvPr id="4" name="object 4"/>
            <p:cNvSpPr/>
            <p:nvPr/>
          </p:nvSpPr>
          <p:spPr>
            <a:xfrm>
              <a:off x="475384" y="1480703"/>
              <a:ext cx="4138179" cy="1730086"/>
            </a:xfrm>
            <a:custGeom>
              <a:avLst/>
              <a:gdLst/>
              <a:ahLst/>
              <a:cxnLst/>
              <a:rect l="l" t="t" r="r" b="b"/>
              <a:pathLst>
                <a:path w="5057775" h="2114550">
                  <a:moveTo>
                    <a:pt x="0" y="1945932"/>
                  </a:moveTo>
                  <a:lnTo>
                    <a:pt x="0" y="168617"/>
                  </a:lnTo>
                  <a:lnTo>
                    <a:pt x="202" y="160338"/>
                  </a:lnTo>
                  <a:lnTo>
                    <a:pt x="7257" y="119673"/>
                  </a:lnTo>
                  <a:lnTo>
                    <a:pt x="23981" y="81943"/>
                  </a:lnTo>
                  <a:lnTo>
                    <a:pt x="49386" y="49390"/>
                  </a:lnTo>
                  <a:lnTo>
                    <a:pt x="81941" y="23983"/>
                  </a:lnTo>
                  <a:lnTo>
                    <a:pt x="119674" y="7258"/>
                  </a:lnTo>
                  <a:lnTo>
                    <a:pt x="160337" y="202"/>
                  </a:lnTo>
                  <a:lnTo>
                    <a:pt x="168621" y="0"/>
                  </a:lnTo>
                  <a:lnTo>
                    <a:pt x="4889157" y="0"/>
                  </a:lnTo>
                  <a:lnTo>
                    <a:pt x="4930134" y="5053"/>
                  </a:lnTo>
                  <a:lnTo>
                    <a:pt x="4968640" y="19907"/>
                  </a:lnTo>
                  <a:lnTo>
                    <a:pt x="5002386" y="43672"/>
                  </a:lnTo>
                  <a:lnTo>
                    <a:pt x="5029352" y="74942"/>
                  </a:lnTo>
                  <a:lnTo>
                    <a:pt x="5047921" y="111823"/>
                  </a:lnTo>
                  <a:lnTo>
                    <a:pt x="5056965" y="152095"/>
                  </a:lnTo>
                  <a:lnTo>
                    <a:pt x="5057775" y="168617"/>
                  </a:lnTo>
                  <a:lnTo>
                    <a:pt x="5057775" y="1945932"/>
                  </a:lnTo>
                  <a:lnTo>
                    <a:pt x="5052722" y="1986909"/>
                  </a:lnTo>
                  <a:lnTo>
                    <a:pt x="5037859" y="2025415"/>
                  </a:lnTo>
                  <a:lnTo>
                    <a:pt x="5014102" y="2059161"/>
                  </a:lnTo>
                  <a:lnTo>
                    <a:pt x="4982832" y="2086127"/>
                  </a:lnTo>
                  <a:lnTo>
                    <a:pt x="4945951" y="2104696"/>
                  </a:lnTo>
                  <a:lnTo>
                    <a:pt x="4905684" y="2113740"/>
                  </a:lnTo>
                  <a:lnTo>
                    <a:pt x="4889157" y="2114550"/>
                  </a:lnTo>
                  <a:lnTo>
                    <a:pt x="168621" y="2114550"/>
                  </a:lnTo>
                  <a:lnTo>
                    <a:pt x="127640" y="2109497"/>
                  </a:lnTo>
                  <a:lnTo>
                    <a:pt x="89134" y="2094642"/>
                  </a:lnTo>
                  <a:lnTo>
                    <a:pt x="55389" y="2070871"/>
                  </a:lnTo>
                  <a:lnTo>
                    <a:pt x="28416" y="2039607"/>
                  </a:lnTo>
                  <a:lnTo>
                    <a:pt x="9850" y="2002726"/>
                  </a:lnTo>
                  <a:lnTo>
                    <a:pt x="810" y="1962454"/>
                  </a:lnTo>
                  <a:lnTo>
                    <a:pt x="0" y="1945932"/>
                  </a:lnTo>
                  <a:close/>
                </a:path>
              </a:pathLst>
            </a:custGeom>
            <a:ln w="19050">
              <a:solidFill>
                <a:srgbClr val="B9CFDD"/>
              </a:solidFill>
            </a:ln>
          </p:spPr>
          <p:txBody>
            <a:bodyPr wrap="square" lIns="0" tIns="0" rIns="0" bIns="0" rtlCol="0"/>
            <a:lstStyle/>
            <a:p>
              <a:endParaRPr/>
            </a:p>
          </p:txBody>
        </p:sp>
        <p:pic>
          <p:nvPicPr>
            <p:cNvPr id="5" name="object 5"/>
            <p:cNvPicPr/>
            <p:nvPr/>
          </p:nvPicPr>
          <p:blipFill>
            <a:blip r:embed="rId2" cstate="print"/>
            <a:stretch>
              <a:fillRect/>
            </a:stretch>
          </p:blipFill>
          <p:spPr>
            <a:xfrm>
              <a:off x="483176" y="1488497"/>
              <a:ext cx="4122592" cy="346796"/>
            </a:xfrm>
            <a:prstGeom prst="rect">
              <a:avLst/>
            </a:prstGeom>
          </p:spPr>
        </p:pic>
        <p:sp>
          <p:nvSpPr>
            <p:cNvPr id="6" name="object 6"/>
            <p:cNvSpPr/>
            <p:nvPr/>
          </p:nvSpPr>
          <p:spPr>
            <a:xfrm>
              <a:off x="483177" y="1831396"/>
              <a:ext cx="4122593" cy="7793"/>
            </a:xfrm>
            <a:custGeom>
              <a:avLst/>
              <a:gdLst/>
              <a:ahLst/>
              <a:cxnLst/>
              <a:rect l="l" t="t" r="r" b="b"/>
              <a:pathLst>
                <a:path w="5038725" h="9525">
                  <a:moveTo>
                    <a:pt x="5038725" y="0"/>
                  </a:moveTo>
                  <a:lnTo>
                    <a:pt x="0" y="0"/>
                  </a:lnTo>
                  <a:lnTo>
                    <a:pt x="0" y="9525"/>
                  </a:lnTo>
                  <a:lnTo>
                    <a:pt x="5038725" y="9525"/>
                  </a:lnTo>
                  <a:lnTo>
                    <a:pt x="5038725" y="0"/>
                  </a:lnTo>
                  <a:close/>
                </a:path>
              </a:pathLst>
            </a:custGeom>
            <a:solidFill>
              <a:srgbClr val="B9CFDD"/>
            </a:solidFill>
          </p:spPr>
          <p:txBody>
            <a:bodyPr wrap="square" lIns="0" tIns="0" rIns="0" bIns="0" rtlCol="0"/>
            <a:lstStyle/>
            <a:p>
              <a:endParaRPr/>
            </a:p>
          </p:txBody>
        </p:sp>
        <p:pic>
          <p:nvPicPr>
            <p:cNvPr id="7" name="object 7"/>
            <p:cNvPicPr/>
            <p:nvPr/>
          </p:nvPicPr>
          <p:blipFill>
            <a:blip r:embed="rId3" cstate="print"/>
            <a:stretch>
              <a:fillRect/>
            </a:stretch>
          </p:blipFill>
          <p:spPr>
            <a:xfrm>
              <a:off x="2481633" y="1570349"/>
              <a:ext cx="121296" cy="182602"/>
            </a:xfrm>
            <a:prstGeom prst="rect">
              <a:avLst/>
            </a:prstGeom>
          </p:spPr>
        </p:pic>
        <p:sp>
          <p:nvSpPr>
            <p:cNvPr id="8" name="object 8"/>
            <p:cNvSpPr/>
            <p:nvPr/>
          </p:nvSpPr>
          <p:spPr>
            <a:xfrm>
              <a:off x="615661" y="2283401"/>
              <a:ext cx="38965" cy="725285"/>
            </a:xfrm>
            <a:custGeom>
              <a:avLst/>
              <a:gdLst/>
              <a:ahLst/>
              <a:cxnLst/>
              <a:rect l="l" t="t" r="r" b="b"/>
              <a:pathLst>
                <a:path w="47625" h="886460">
                  <a:moveTo>
                    <a:pt x="47625" y="858850"/>
                  </a:moveTo>
                  <a:lnTo>
                    <a:pt x="26962" y="838212"/>
                  </a:lnTo>
                  <a:lnTo>
                    <a:pt x="20650" y="838212"/>
                  </a:lnTo>
                  <a:lnTo>
                    <a:pt x="0" y="858850"/>
                  </a:lnTo>
                  <a:lnTo>
                    <a:pt x="0" y="865174"/>
                  </a:lnTo>
                  <a:lnTo>
                    <a:pt x="20650" y="885837"/>
                  </a:lnTo>
                  <a:lnTo>
                    <a:pt x="26962" y="885837"/>
                  </a:lnTo>
                  <a:lnTo>
                    <a:pt x="47625" y="865174"/>
                  </a:lnTo>
                  <a:lnTo>
                    <a:pt x="47625" y="862025"/>
                  </a:lnTo>
                  <a:lnTo>
                    <a:pt x="47625" y="858850"/>
                  </a:lnTo>
                  <a:close/>
                </a:path>
                <a:path w="47625" h="886460">
                  <a:moveTo>
                    <a:pt x="47625" y="582625"/>
                  </a:moveTo>
                  <a:lnTo>
                    <a:pt x="26962" y="561987"/>
                  </a:lnTo>
                  <a:lnTo>
                    <a:pt x="20650" y="561987"/>
                  </a:lnTo>
                  <a:lnTo>
                    <a:pt x="0" y="582625"/>
                  </a:lnTo>
                  <a:lnTo>
                    <a:pt x="0" y="588949"/>
                  </a:lnTo>
                  <a:lnTo>
                    <a:pt x="20650" y="609612"/>
                  </a:lnTo>
                  <a:lnTo>
                    <a:pt x="26962" y="609612"/>
                  </a:lnTo>
                  <a:lnTo>
                    <a:pt x="47625" y="588949"/>
                  </a:lnTo>
                  <a:lnTo>
                    <a:pt x="47625" y="585800"/>
                  </a:lnTo>
                  <a:lnTo>
                    <a:pt x="47625" y="582625"/>
                  </a:lnTo>
                  <a:close/>
                </a:path>
                <a:path w="47625" h="886460">
                  <a:moveTo>
                    <a:pt x="47625" y="306400"/>
                  </a:moveTo>
                  <a:lnTo>
                    <a:pt x="26962" y="285750"/>
                  </a:lnTo>
                  <a:lnTo>
                    <a:pt x="20650" y="285750"/>
                  </a:lnTo>
                  <a:lnTo>
                    <a:pt x="0" y="306400"/>
                  </a:lnTo>
                  <a:lnTo>
                    <a:pt x="0" y="312724"/>
                  </a:lnTo>
                  <a:lnTo>
                    <a:pt x="20650" y="333387"/>
                  </a:lnTo>
                  <a:lnTo>
                    <a:pt x="26962" y="333387"/>
                  </a:lnTo>
                  <a:lnTo>
                    <a:pt x="47625" y="312724"/>
                  </a:lnTo>
                  <a:lnTo>
                    <a:pt x="47625" y="309562"/>
                  </a:lnTo>
                  <a:lnTo>
                    <a:pt x="47625" y="306400"/>
                  </a:lnTo>
                  <a:close/>
                </a:path>
                <a:path w="47625" h="886460">
                  <a:moveTo>
                    <a:pt x="47625" y="20650"/>
                  </a:moveTo>
                  <a:lnTo>
                    <a:pt x="26962" y="0"/>
                  </a:lnTo>
                  <a:lnTo>
                    <a:pt x="20650" y="0"/>
                  </a:lnTo>
                  <a:lnTo>
                    <a:pt x="0" y="20650"/>
                  </a:lnTo>
                  <a:lnTo>
                    <a:pt x="0" y="26974"/>
                  </a:lnTo>
                  <a:lnTo>
                    <a:pt x="20650" y="47625"/>
                  </a:lnTo>
                  <a:lnTo>
                    <a:pt x="26962" y="47625"/>
                  </a:lnTo>
                  <a:lnTo>
                    <a:pt x="47625" y="26974"/>
                  </a:lnTo>
                  <a:lnTo>
                    <a:pt x="47625" y="23812"/>
                  </a:lnTo>
                  <a:lnTo>
                    <a:pt x="47625" y="20650"/>
                  </a:lnTo>
                  <a:close/>
                </a:path>
              </a:pathLst>
            </a:custGeom>
            <a:solidFill>
              <a:srgbClr val="374552"/>
            </a:solidFill>
          </p:spPr>
          <p:txBody>
            <a:bodyPr wrap="square" lIns="0" tIns="0" rIns="0" bIns="0" rtlCol="0"/>
            <a:lstStyle/>
            <a:p>
              <a:endParaRPr/>
            </a:p>
          </p:txBody>
        </p:sp>
      </p:grpSp>
      <p:sp>
        <p:nvSpPr>
          <p:cNvPr id="9" name="object 9"/>
          <p:cNvSpPr txBox="1"/>
          <p:nvPr/>
        </p:nvSpPr>
        <p:spPr>
          <a:xfrm>
            <a:off x="1282066" y="2013634"/>
            <a:ext cx="3831128" cy="2513509"/>
          </a:xfrm>
          <a:prstGeom prst="rect">
            <a:avLst/>
          </a:prstGeom>
        </p:spPr>
        <p:txBody>
          <a:bodyPr vert="horz" wrap="square" lIns="0" tIns="142240" rIns="0" bIns="0" rtlCol="0">
            <a:spAutoFit/>
          </a:bodyPr>
          <a:lstStyle/>
          <a:p>
            <a:pPr marL="12700">
              <a:lnSpc>
                <a:spcPct val="100000"/>
              </a:lnSpc>
              <a:spcBef>
                <a:spcPts val="1120"/>
              </a:spcBef>
            </a:pPr>
            <a:r>
              <a:rPr sz="1600" b="1" spc="-125" dirty="0">
                <a:solidFill>
                  <a:srgbClr val="374552"/>
                </a:solidFill>
                <a:latin typeface="Tahoma"/>
                <a:cs typeface="Tahoma"/>
              </a:rPr>
              <a:t>What</a:t>
            </a:r>
            <a:r>
              <a:rPr sz="1600" b="1" spc="-110" dirty="0">
                <a:solidFill>
                  <a:srgbClr val="374552"/>
                </a:solidFill>
                <a:latin typeface="Tahoma"/>
                <a:cs typeface="Tahoma"/>
              </a:rPr>
              <a:t> </a:t>
            </a:r>
            <a:r>
              <a:rPr sz="1600" b="1" spc="-75" dirty="0">
                <a:solidFill>
                  <a:srgbClr val="374552"/>
                </a:solidFill>
                <a:latin typeface="Tahoma"/>
                <a:cs typeface="Tahoma"/>
              </a:rPr>
              <a:t>to</a:t>
            </a:r>
            <a:r>
              <a:rPr sz="1600" b="1" spc="-114" dirty="0">
                <a:solidFill>
                  <a:srgbClr val="374552"/>
                </a:solidFill>
                <a:latin typeface="Tahoma"/>
                <a:cs typeface="Tahoma"/>
              </a:rPr>
              <a:t> </a:t>
            </a:r>
            <a:r>
              <a:rPr sz="1600" b="1" spc="-10" dirty="0">
                <a:solidFill>
                  <a:srgbClr val="374552"/>
                </a:solidFill>
                <a:latin typeface="Tahoma"/>
                <a:cs typeface="Tahoma"/>
              </a:rPr>
              <a:t>Report</a:t>
            </a:r>
            <a:endParaRPr sz="1600" dirty="0">
              <a:latin typeface="Tahoma"/>
              <a:cs typeface="Tahoma"/>
            </a:endParaRPr>
          </a:p>
          <a:p>
            <a:pPr marL="240665" marR="5080">
              <a:lnSpc>
                <a:spcPts val="2250"/>
              </a:lnSpc>
              <a:spcBef>
                <a:spcPts val="85"/>
              </a:spcBef>
            </a:pPr>
            <a:r>
              <a:rPr sz="1600" dirty="0">
                <a:solidFill>
                  <a:srgbClr val="374552"/>
                </a:solidFill>
                <a:latin typeface="Verdana"/>
                <a:cs typeface="Verdana"/>
              </a:rPr>
              <a:t>List</a:t>
            </a:r>
            <a:r>
              <a:rPr sz="1600" spc="5" dirty="0">
                <a:solidFill>
                  <a:srgbClr val="374552"/>
                </a:solidFill>
                <a:latin typeface="Verdana"/>
                <a:cs typeface="Verdana"/>
              </a:rPr>
              <a:t> </a:t>
            </a:r>
            <a:r>
              <a:rPr sz="1600" dirty="0">
                <a:solidFill>
                  <a:srgbClr val="374552"/>
                </a:solidFill>
                <a:latin typeface="Verdana"/>
                <a:cs typeface="Verdana"/>
              </a:rPr>
              <a:t>of</a:t>
            </a:r>
            <a:r>
              <a:rPr sz="1600" spc="10" dirty="0">
                <a:solidFill>
                  <a:srgbClr val="374552"/>
                </a:solidFill>
                <a:latin typeface="Verdana"/>
                <a:cs typeface="Verdana"/>
              </a:rPr>
              <a:t> </a:t>
            </a:r>
            <a:r>
              <a:rPr sz="1600" dirty="0">
                <a:solidFill>
                  <a:srgbClr val="374552"/>
                </a:solidFill>
                <a:latin typeface="Verdana"/>
                <a:cs typeface="Verdana"/>
              </a:rPr>
              <a:t>books</a:t>
            </a:r>
            <a:r>
              <a:rPr sz="1600" spc="5" dirty="0">
                <a:solidFill>
                  <a:srgbClr val="374552"/>
                </a:solidFill>
                <a:latin typeface="Verdana"/>
                <a:cs typeface="Verdana"/>
              </a:rPr>
              <a:t> </a:t>
            </a:r>
            <a:r>
              <a:rPr sz="1600" dirty="0">
                <a:solidFill>
                  <a:srgbClr val="374552"/>
                </a:solidFill>
                <a:latin typeface="Verdana"/>
                <a:cs typeface="Verdana"/>
              </a:rPr>
              <a:t>prescribed</a:t>
            </a:r>
            <a:r>
              <a:rPr sz="1600" spc="10" dirty="0">
                <a:solidFill>
                  <a:srgbClr val="374552"/>
                </a:solidFill>
                <a:latin typeface="Verdana"/>
                <a:cs typeface="Verdana"/>
              </a:rPr>
              <a:t> </a:t>
            </a:r>
            <a:r>
              <a:rPr sz="1600" dirty="0">
                <a:solidFill>
                  <a:srgbClr val="374552"/>
                </a:solidFill>
                <a:latin typeface="Verdana"/>
                <a:cs typeface="Verdana"/>
              </a:rPr>
              <a:t>under</a:t>
            </a:r>
            <a:r>
              <a:rPr sz="1600" spc="10" dirty="0">
                <a:solidFill>
                  <a:srgbClr val="374552"/>
                </a:solidFill>
                <a:latin typeface="Verdana"/>
                <a:cs typeface="Verdana"/>
              </a:rPr>
              <a:t> </a:t>
            </a:r>
            <a:r>
              <a:rPr sz="1600" dirty="0">
                <a:solidFill>
                  <a:srgbClr val="374552"/>
                </a:solidFill>
                <a:latin typeface="Verdana"/>
                <a:cs typeface="Verdana"/>
              </a:rPr>
              <a:t>section</a:t>
            </a:r>
            <a:r>
              <a:rPr sz="1600" spc="5" dirty="0">
                <a:solidFill>
                  <a:srgbClr val="374552"/>
                </a:solidFill>
                <a:latin typeface="Verdana"/>
                <a:cs typeface="Verdana"/>
              </a:rPr>
              <a:t> </a:t>
            </a:r>
            <a:r>
              <a:rPr sz="1600" dirty="0">
                <a:solidFill>
                  <a:srgbClr val="374552"/>
                </a:solidFill>
                <a:latin typeface="Verdana"/>
                <a:cs typeface="Verdana"/>
              </a:rPr>
              <a:t>44AA</a:t>
            </a:r>
            <a:r>
              <a:rPr sz="1600" spc="10" dirty="0">
                <a:solidFill>
                  <a:srgbClr val="374552"/>
                </a:solidFill>
                <a:latin typeface="Verdana"/>
                <a:cs typeface="Verdana"/>
              </a:rPr>
              <a:t> </a:t>
            </a:r>
            <a:r>
              <a:rPr sz="1600" dirty="0">
                <a:solidFill>
                  <a:srgbClr val="374552"/>
                </a:solidFill>
                <a:latin typeface="Verdana"/>
                <a:cs typeface="Verdana"/>
              </a:rPr>
              <a:t>read</a:t>
            </a:r>
            <a:r>
              <a:rPr sz="1600" spc="5" dirty="0">
                <a:solidFill>
                  <a:srgbClr val="374552"/>
                </a:solidFill>
                <a:latin typeface="Verdana"/>
                <a:cs typeface="Verdana"/>
              </a:rPr>
              <a:t> </a:t>
            </a:r>
            <a:r>
              <a:rPr sz="1600" dirty="0">
                <a:solidFill>
                  <a:srgbClr val="374552"/>
                </a:solidFill>
                <a:latin typeface="Verdana"/>
                <a:cs typeface="Verdana"/>
              </a:rPr>
              <a:t>with</a:t>
            </a:r>
            <a:r>
              <a:rPr sz="1600" spc="10" dirty="0">
                <a:solidFill>
                  <a:srgbClr val="374552"/>
                </a:solidFill>
                <a:latin typeface="Verdana"/>
                <a:cs typeface="Verdana"/>
              </a:rPr>
              <a:t> </a:t>
            </a:r>
            <a:r>
              <a:rPr sz="1600" dirty="0">
                <a:solidFill>
                  <a:srgbClr val="374552"/>
                </a:solidFill>
                <a:latin typeface="Verdana"/>
                <a:cs typeface="Verdana"/>
              </a:rPr>
              <a:t>Rule</a:t>
            </a:r>
            <a:r>
              <a:rPr sz="1600" spc="10" dirty="0">
                <a:solidFill>
                  <a:srgbClr val="374552"/>
                </a:solidFill>
                <a:latin typeface="Verdana"/>
                <a:cs typeface="Verdana"/>
              </a:rPr>
              <a:t> </a:t>
            </a:r>
            <a:r>
              <a:rPr sz="1600" spc="-25" dirty="0">
                <a:solidFill>
                  <a:srgbClr val="374552"/>
                </a:solidFill>
                <a:latin typeface="Verdana"/>
                <a:cs typeface="Verdana"/>
              </a:rPr>
              <a:t>6F </a:t>
            </a:r>
            <a:r>
              <a:rPr sz="1600" dirty="0">
                <a:solidFill>
                  <a:srgbClr val="374552"/>
                </a:solidFill>
                <a:latin typeface="Verdana"/>
                <a:cs typeface="Verdana"/>
              </a:rPr>
              <a:t>List</a:t>
            </a:r>
            <a:r>
              <a:rPr sz="1600" spc="-25" dirty="0">
                <a:solidFill>
                  <a:srgbClr val="374552"/>
                </a:solidFill>
                <a:latin typeface="Verdana"/>
                <a:cs typeface="Verdana"/>
              </a:rPr>
              <a:t> </a:t>
            </a:r>
            <a:r>
              <a:rPr sz="1600" dirty="0">
                <a:solidFill>
                  <a:srgbClr val="374552"/>
                </a:solidFill>
                <a:latin typeface="Verdana"/>
                <a:cs typeface="Verdana"/>
              </a:rPr>
              <a:t>of</a:t>
            </a:r>
            <a:r>
              <a:rPr sz="1600" spc="-20" dirty="0">
                <a:solidFill>
                  <a:srgbClr val="374552"/>
                </a:solidFill>
                <a:latin typeface="Verdana"/>
                <a:cs typeface="Verdana"/>
              </a:rPr>
              <a:t> </a:t>
            </a:r>
            <a:r>
              <a:rPr sz="1600" dirty="0">
                <a:solidFill>
                  <a:srgbClr val="374552"/>
                </a:solidFill>
                <a:latin typeface="Verdana"/>
                <a:cs typeface="Verdana"/>
              </a:rPr>
              <a:t>books</a:t>
            </a:r>
            <a:r>
              <a:rPr sz="1600" spc="-20" dirty="0">
                <a:solidFill>
                  <a:srgbClr val="374552"/>
                </a:solidFill>
                <a:latin typeface="Verdana"/>
                <a:cs typeface="Verdana"/>
              </a:rPr>
              <a:t> </a:t>
            </a:r>
            <a:r>
              <a:rPr sz="1600" dirty="0">
                <a:solidFill>
                  <a:srgbClr val="374552"/>
                </a:solidFill>
                <a:latin typeface="Verdana"/>
                <a:cs typeface="Verdana"/>
              </a:rPr>
              <a:t>actually</a:t>
            </a:r>
            <a:r>
              <a:rPr sz="1600" spc="-20" dirty="0">
                <a:solidFill>
                  <a:srgbClr val="374552"/>
                </a:solidFill>
                <a:latin typeface="Verdana"/>
                <a:cs typeface="Verdana"/>
              </a:rPr>
              <a:t> </a:t>
            </a:r>
            <a:r>
              <a:rPr sz="1600" dirty="0">
                <a:solidFill>
                  <a:srgbClr val="374552"/>
                </a:solidFill>
                <a:latin typeface="Verdana"/>
                <a:cs typeface="Verdana"/>
              </a:rPr>
              <a:t>maintained</a:t>
            </a:r>
            <a:r>
              <a:rPr sz="1600" spc="-20" dirty="0">
                <a:solidFill>
                  <a:srgbClr val="374552"/>
                </a:solidFill>
                <a:latin typeface="Verdana"/>
                <a:cs typeface="Verdana"/>
              </a:rPr>
              <a:t> </a:t>
            </a:r>
            <a:r>
              <a:rPr sz="1600" dirty="0">
                <a:solidFill>
                  <a:srgbClr val="374552"/>
                </a:solidFill>
                <a:latin typeface="Verdana"/>
                <a:cs typeface="Verdana"/>
              </a:rPr>
              <a:t>by</a:t>
            </a:r>
            <a:r>
              <a:rPr sz="1600" spc="-20" dirty="0">
                <a:solidFill>
                  <a:srgbClr val="374552"/>
                </a:solidFill>
                <a:latin typeface="Verdana"/>
                <a:cs typeface="Verdana"/>
              </a:rPr>
              <a:t> </a:t>
            </a:r>
            <a:r>
              <a:rPr sz="1600" dirty="0">
                <a:solidFill>
                  <a:srgbClr val="374552"/>
                </a:solidFill>
                <a:latin typeface="Verdana"/>
                <a:cs typeface="Verdana"/>
              </a:rPr>
              <a:t>the</a:t>
            </a:r>
            <a:r>
              <a:rPr sz="1600" spc="-20" dirty="0">
                <a:solidFill>
                  <a:srgbClr val="374552"/>
                </a:solidFill>
                <a:latin typeface="Verdana"/>
                <a:cs typeface="Verdana"/>
              </a:rPr>
              <a:t> </a:t>
            </a:r>
            <a:r>
              <a:rPr sz="1600" spc="-10" dirty="0">
                <a:solidFill>
                  <a:srgbClr val="374552"/>
                </a:solidFill>
                <a:latin typeface="Verdana"/>
                <a:cs typeface="Verdana"/>
              </a:rPr>
              <a:t>assessee</a:t>
            </a:r>
            <a:endParaRPr sz="1600" dirty="0">
              <a:latin typeface="Verdana"/>
              <a:cs typeface="Verdana"/>
            </a:endParaRPr>
          </a:p>
          <a:p>
            <a:pPr marL="240665">
              <a:lnSpc>
                <a:spcPct val="100000"/>
              </a:lnSpc>
              <a:spcBef>
                <a:spcPts val="625"/>
              </a:spcBef>
            </a:pPr>
            <a:r>
              <a:rPr sz="1600" dirty="0">
                <a:solidFill>
                  <a:srgbClr val="374552"/>
                </a:solidFill>
                <a:latin typeface="Verdana"/>
                <a:cs typeface="Verdana"/>
              </a:rPr>
              <a:t>Address</a:t>
            </a:r>
            <a:r>
              <a:rPr sz="1600" spc="-15" dirty="0">
                <a:solidFill>
                  <a:srgbClr val="374552"/>
                </a:solidFill>
                <a:latin typeface="Verdana"/>
                <a:cs typeface="Verdana"/>
              </a:rPr>
              <a:t> </a:t>
            </a:r>
            <a:r>
              <a:rPr sz="1600" dirty="0">
                <a:solidFill>
                  <a:srgbClr val="374552"/>
                </a:solidFill>
                <a:latin typeface="Verdana"/>
                <a:cs typeface="Verdana"/>
              </a:rPr>
              <a:t>where</a:t>
            </a:r>
            <a:r>
              <a:rPr sz="1600" spc="-15" dirty="0">
                <a:solidFill>
                  <a:srgbClr val="374552"/>
                </a:solidFill>
                <a:latin typeface="Verdana"/>
                <a:cs typeface="Verdana"/>
              </a:rPr>
              <a:t> </a:t>
            </a:r>
            <a:r>
              <a:rPr sz="1600" dirty="0">
                <a:solidFill>
                  <a:srgbClr val="374552"/>
                </a:solidFill>
                <a:latin typeface="Verdana"/>
                <a:cs typeface="Verdana"/>
              </a:rPr>
              <a:t>books</a:t>
            </a:r>
            <a:r>
              <a:rPr sz="1600" spc="-15" dirty="0">
                <a:solidFill>
                  <a:srgbClr val="374552"/>
                </a:solidFill>
                <a:latin typeface="Verdana"/>
                <a:cs typeface="Verdana"/>
              </a:rPr>
              <a:t> </a:t>
            </a:r>
            <a:r>
              <a:rPr sz="1600" spc="-10" dirty="0">
                <a:solidFill>
                  <a:srgbClr val="374552"/>
                </a:solidFill>
                <a:latin typeface="Verdana"/>
                <a:cs typeface="Verdana"/>
              </a:rPr>
              <a:t>are</a:t>
            </a:r>
            <a:r>
              <a:rPr sz="1600" spc="-15" dirty="0">
                <a:solidFill>
                  <a:srgbClr val="374552"/>
                </a:solidFill>
                <a:latin typeface="Verdana"/>
                <a:cs typeface="Verdana"/>
              </a:rPr>
              <a:t> </a:t>
            </a:r>
            <a:r>
              <a:rPr sz="1600" spc="-20" dirty="0">
                <a:solidFill>
                  <a:srgbClr val="374552"/>
                </a:solidFill>
                <a:latin typeface="Verdana"/>
                <a:cs typeface="Verdana"/>
              </a:rPr>
              <a:t>kept</a:t>
            </a:r>
            <a:endParaRPr sz="1600" dirty="0">
              <a:latin typeface="Verdana"/>
              <a:cs typeface="Verdana"/>
            </a:endParaRPr>
          </a:p>
          <a:p>
            <a:pPr marL="240665">
              <a:lnSpc>
                <a:spcPct val="100000"/>
              </a:lnSpc>
              <a:spcBef>
                <a:spcPts val="855"/>
              </a:spcBef>
            </a:pPr>
            <a:r>
              <a:rPr sz="1600" dirty="0">
                <a:solidFill>
                  <a:srgbClr val="374552"/>
                </a:solidFill>
                <a:latin typeface="Verdana"/>
                <a:cs typeface="Verdana"/>
              </a:rPr>
              <a:t>List</a:t>
            </a:r>
            <a:r>
              <a:rPr sz="1600" spc="10" dirty="0">
                <a:solidFill>
                  <a:srgbClr val="374552"/>
                </a:solidFill>
                <a:latin typeface="Verdana"/>
                <a:cs typeface="Verdana"/>
              </a:rPr>
              <a:t> </a:t>
            </a:r>
            <a:r>
              <a:rPr sz="1600" dirty="0">
                <a:solidFill>
                  <a:srgbClr val="374552"/>
                </a:solidFill>
                <a:latin typeface="Verdana"/>
                <a:cs typeface="Verdana"/>
              </a:rPr>
              <a:t>of</a:t>
            </a:r>
            <a:r>
              <a:rPr sz="1600" spc="15" dirty="0">
                <a:solidFill>
                  <a:srgbClr val="374552"/>
                </a:solidFill>
                <a:latin typeface="Verdana"/>
                <a:cs typeface="Verdana"/>
              </a:rPr>
              <a:t> </a:t>
            </a:r>
            <a:r>
              <a:rPr sz="1600" dirty="0">
                <a:solidFill>
                  <a:srgbClr val="374552"/>
                </a:solidFill>
                <a:latin typeface="Verdana"/>
                <a:cs typeface="Verdana"/>
              </a:rPr>
              <a:t>books</a:t>
            </a:r>
            <a:r>
              <a:rPr sz="1600" spc="15" dirty="0">
                <a:solidFill>
                  <a:srgbClr val="374552"/>
                </a:solidFill>
                <a:latin typeface="Verdana"/>
                <a:cs typeface="Verdana"/>
              </a:rPr>
              <a:t> </a:t>
            </a:r>
            <a:r>
              <a:rPr sz="1600" dirty="0">
                <a:solidFill>
                  <a:srgbClr val="374552"/>
                </a:solidFill>
                <a:latin typeface="Verdana"/>
                <a:cs typeface="Verdana"/>
              </a:rPr>
              <a:t>and</a:t>
            </a:r>
            <a:r>
              <a:rPr sz="1600" spc="15" dirty="0">
                <a:solidFill>
                  <a:srgbClr val="374552"/>
                </a:solidFill>
                <a:latin typeface="Verdana"/>
                <a:cs typeface="Verdana"/>
              </a:rPr>
              <a:t> </a:t>
            </a:r>
            <a:r>
              <a:rPr sz="1600" spc="-10" dirty="0">
                <a:solidFill>
                  <a:srgbClr val="374552"/>
                </a:solidFill>
                <a:latin typeface="Verdana"/>
                <a:cs typeface="Verdana"/>
              </a:rPr>
              <a:t>relevant</a:t>
            </a:r>
            <a:r>
              <a:rPr sz="1600" spc="10" dirty="0">
                <a:solidFill>
                  <a:srgbClr val="374552"/>
                </a:solidFill>
                <a:latin typeface="Verdana"/>
                <a:cs typeface="Verdana"/>
              </a:rPr>
              <a:t> </a:t>
            </a:r>
            <a:r>
              <a:rPr sz="1600" dirty="0">
                <a:solidFill>
                  <a:srgbClr val="374552"/>
                </a:solidFill>
                <a:latin typeface="Verdana"/>
                <a:cs typeface="Verdana"/>
              </a:rPr>
              <a:t>documents</a:t>
            </a:r>
            <a:r>
              <a:rPr sz="1600" spc="15" dirty="0">
                <a:solidFill>
                  <a:srgbClr val="374552"/>
                </a:solidFill>
                <a:latin typeface="Verdana"/>
                <a:cs typeface="Verdana"/>
              </a:rPr>
              <a:t> </a:t>
            </a:r>
            <a:r>
              <a:rPr sz="1600" spc="-10" dirty="0">
                <a:solidFill>
                  <a:srgbClr val="374552"/>
                </a:solidFill>
                <a:latin typeface="Verdana"/>
                <a:cs typeface="Verdana"/>
              </a:rPr>
              <a:t>examined</a:t>
            </a:r>
            <a:endParaRPr sz="1600" dirty="0">
              <a:latin typeface="Verdana"/>
              <a:cs typeface="Verdana"/>
            </a:endParaRPr>
          </a:p>
        </p:txBody>
      </p:sp>
      <p:grpSp>
        <p:nvGrpSpPr>
          <p:cNvPr id="10" name="object 10"/>
          <p:cNvGrpSpPr/>
          <p:nvPr/>
        </p:nvGrpSpPr>
        <p:grpSpPr>
          <a:xfrm>
            <a:off x="7995002" y="1465117"/>
            <a:ext cx="4153765" cy="3062026"/>
            <a:chOff x="4730461" y="1472910"/>
            <a:chExt cx="4153765" cy="1745672"/>
          </a:xfrm>
        </p:grpSpPr>
        <p:sp>
          <p:nvSpPr>
            <p:cNvPr id="11" name="object 11"/>
            <p:cNvSpPr/>
            <p:nvPr/>
          </p:nvSpPr>
          <p:spPr>
            <a:xfrm>
              <a:off x="4738254" y="1480703"/>
              <a:ext cx="4138179" cy="1730086"/>
            </a:xfrm>
            <a:custGeom>
              <a:avLst/>
              <a:gdLst/>
              <a:ahLst/>
              <a:cxnLst/>
              <a:rect l="l" t="t" r="r" b="b"/>
              <a:pathLst>
                <a:path w="5057775" h="2114550">
                  <a:moveTo>
                    <a:pt x="0" y="1945932"/>
                  </a:moveTo>
                  <a:lnTo>
                    <a:pt x="0" y="168617"/>
                  </a:lnTo>
                  <a:lnTo>
                    <a:pt x="202" y="160338"/>
                  </a:lnTo>
                  <a:lnTo>
                    <a:pt x="7258" y="119673"/>
                  </a:lnTo>
                  <a:lnTo>
                    <a:pt x="23983" y="81943"/>
                  </a:lnTo>
                  <a:lnTo>
                    <a:pt x="49390" y="49390"/>
                  </a:lnTo>
                  <a:lnTo>
                    <a:pt x="81943" y="23983"/>
                  </a:lnTo>
                  <a:lnTo>
                    <a:pt x="119673" y="7258"/>
                  </a:lnTo>
                  <a:lnTo>
                    <a:pt x="160333" y="202"/>
                  </a:lnTo>
                  <a:lnTo>
                    <a:pt x="168617" y="0"/>
                  </a:lnTo>
                  <a:lnTo>
                    <a:pt x="4889157" y="0"/>
                  </a:lnTo>
                  <a:lnTo>
                    <a:pt x="4930134" y="5053"/>
                  </a:lnTo>
                  <a:lnTo>
                    <a:pt x="4968640" y="19907"/>
                  </a:lnTo>
                  <a:lnTo>
                    <a:pt x="5002386" y="43672"/>
                  </a:lnTo>
                  <a:lnTo>
                    <a:pt x="5029352" y="74942"/>
                  </a:lnTo>
                  <a:lnTo>
                    <a:pt x="5047921" y="111823"/>
                  </a:lnTo>
                  <a:lnTo>
                    <a:pt x="5056965" y="152095"/>
                  </a:lnTo>
                  <a:lnTo>
                    <a:pt x="5057775" y="168617"/>
                  </a:lnTo>
                  <a:lnTo>
                    <a:pt x="5057775" y="1945932"/>
                  </a:lnTo>
                  <a:lnTo>
                    <a:pt x="5052722" y="1986909"/>
                  </a:lnTo>
                  <a:lnTo>
                    <a:pt x="5037858" y="2025415"/>
                  </a:lnTo>
                  <a:lnTo>
                    <a:pt x="5014096" y="2059161"/>
                  </a:lnTo>
                  <a:lnTo>
                    <a:pt x="4982832" y="2086127"/>
                  </a:lnTo>
                  <a:lnTo>
                    <a:pt x="4945951" y="2104696"/>
                  </a:lnTo>
                  <a:lnTo>
                    <a:pt x="4905684" y="2113740"/>
                  </a:lnTo>
                  <a:lnTo>
                    <a:pt x="4889157" y="2114550"/>
                  </a:lnTo>
                  <a:lnTo>
                    <a:pt x="168617" y="2114550"/>
                  </a:lnTo>
                  <a:lnTo>
                    <a:pt x="127640" y="2109497"/>
                  </a:lnTo>
                  <a:lnTo>
                    <a:pt x="89134" y="2094642"/>
                  </a:lnTo>
                  <a:lnTo>
                    <a:pt x="55388" y="2070871"/>
                  </a:lnTo>
                  <a:lnTo>
                    <a:pt x="28422" y="2039607"/>
                  </a:lnTo>
                  <a:lnTo>
                    <a:pt x="9853" y="2002726"/>
                  </a:lnTo>
                  <a:lnTo>
                    <a:pt x="809" y="1962454"/>
                  </a:lnTo>
                  <a:lnTo>
                    <a:pt x="0" y="1945932"/>
                  </a:lnTo>
                  <a:close/>
                </a:path>
              </a:pathLst>
            </a:custGeom>
            <a:ln w="19050">
              <a:solidFill>
                <a:srgbClr val="B9CFDD"/>
              </a:solidFill>
            </a:ln>
          </p:spPr>
          <p:txBody>
            <a:bodyPr wrap="square" lIns="0" tIns="0" rIns="0" bIns="0" rtlCol="0"/>
            <a:lstStyle/>
            <a:p>
              <a:endParaRPr/>
            </a:p>
          </p:txBody>
        </p:sp>
        <p:pic>
          <p:nvPicPr>
            <p:cNvPr id="12" name="object 12"/>
            <p:cNvPicPr/>
            <p:nvPr/>
          </p:nvPicPr>
          <p:blipFill>
            <a:blip r:embed="rId4" cstate="print"/>
            <a:stretch>
              <a:fillRect/>
            </a:stretch>
          </p:blipFill>
          <p:spPr>
            <a:xfrm>
              <a:off x="4746046" y="1488497"/>
              <a:ext cx="4122592" cy="346796"/>
            </a:xfrm>
            <a:prstGeom prst="rect">
              <a:avLst/>
            </a:prstGeom>
          </p:spPr>
        </p:pic>
        <p:sp>
          <p:nvSpPr>
            <p:cNvPr id="13" name="object 13"/>
            <p:cNvSpPr/>
            <p:nvPr/>
          </p:nvSpPr>
          <p:spPr>
            <a:xfrm>
              <a:off x="4746047" y="1831396"/>
              <a:ext cx="4122593" cy="7793"/>
            </a:xfrm>
            <a:custGeom>
              <a:avLst/>
              <a:gdLst/>
              <a:ahLst/>
              <a:cxnLst/>
              <a:rect l="l" t="t" r="r" b="b"/>
              <a:pathLst>
                <a:path w="5038725" h="9525">
                  <a:moveTo>
                    <a:pt x="5038725" y="0"/>
                  </a:moveTo>
                  <a:lnTo>
                    <a:pt x="0" y="0"/>
                  </a:lnTo>
                  <a:lnTo>
                    <a:pt x="0" y="9525"/>
                  </a:lnTo>
                  <a:lnTo>
                    <a:pt x="5038725" y="9525"/>
                  </a:lnTo>
                  <a:lnTo>
                    <a:pt x="5038725" y="0"/>
                  </a:lnTo>
                  <a:close/>
                </a:path>
              </a:pathLst>
            </a:custGeom>
            <a:solidFill>
              <a:srgbClr val="B9CFDD"/>
            </a:solidFill>
          </p:spPr>
          <p:txBody>
            <a:bodyPr wrap="square" lIns="0" tIns="0" rIns="0" bIns="0" rtlCol="0"/>
            <a:lstStyle/>
            <a:p>
              <a:endParaRPr/>
            </a:p>
          </p:txBody>
        </p:sp>
        <p:pic>
          <p:nvPicPr>
            <p:cNvPr id="14" name="object 14"/>
            <p:cNvPicPr/>
            <p:nvPr/>
          </p:nvPicPr>
          <p:blipFill>
            <a:blip r:embed="rId5" cstate="print"/>
            <a:stretch>
              <a:fillRect/>
            </a:stretch>
          </p:blipFill>
          <p:spPr>
            <a:xfrm>
              <a:off x="6721643" y="1581914"/>
              <a:ext cx="182602" cy="159472"/>
            </a:xfrm>
            <a:prstGeom prst="rect">
              <a:avLst/>
            </a:prstGeom>
          </p:spPr>
        </p:pic>
        <p:sp>
          <p:nvSpPr>
            <p:cNvPr id="15" name="object 15"/>
            <p:cNvSpPr/>
            <p:nvPr/>
          </p:nvSpPr>
          <p:spPr>
            <a:xfrm>
              <a:off x="4878531" y="2283401"/>
              <a:ext cx="38965" cy="725285"/>
            </a:xfrm>
            <a:custGeom>
              <a:avLst/>
              <a:gdLst/>
              <a:ahLst/>
              <a:cxnLst/>
              <a:rect l="l" t="t" r="r" b="b"/>
              <a:pathLst>
                <a:path w="47625" h="886460">
                  <a:moveTo>
                    <a:pt x="47625" y="858850"/>
                  </a:moveTo>
                  <a:lnTo>
                    <a:pt x="26949" y="838212"/>
                  </a:lnTo>
                  <a:lnTo>
                    <a:pt x="20650" y="838212"/>
                  </a:lnTo>
                  <a:lnTo>
                    <a:pt x="0" y="858850"/>
                  </a:lnTo>
                  <a:lnTo>
                    <a:pt x="0" y="865174"/>
                  </a:lnTo>
                  <a:lnTo>
                    <a:pt x="20650" y="885837"/>
                  </a:lnTo>
                  <a:lnTo>
                    <a:pt x="26949" y="885837"/>
                  </a:lnTo>
                  <a:lnTo>
                    <a:pt x="47625" y="865174"/>
                  </a:lnTo>
                  <a:lnTo>
                    <a:pt x="47625" y="862025"/>
                  </a:lnTo>
                  <a:lnTo>
                    <a:pt x="47625" y="858850"/>
                  </a:lnTo>
                  <a:close/>
                </a:path>
                <a:path w="47625" h="886460">
                  <a:moveTo>
                    <a:pt x="47625" y="582625"/>
                  </a:moveTo>
                  <a:lnTo>
                    <a:pt x="26949" y="561987"/>
                  </a:lnTo>
                  <a:lnTo>
                    <a:pt x="20650" y="561987"/>
                  </a:lnTo>
                  <a:lnTo>
                    <a:pt x="0" y="582625"/>
                  </a:lnTo>
                  <a:lnTo>
                    <a:pt x="0" y="588949"/>
                  </a:lnTo>
                  <a:lnTo>
                    <a:pt x="20650" y="609612"/>
                  </a:lnTo>
                  <a:lnTo>
                    <a:pt x="26949" y="609612"/>
                  </a:lnTo>
                  <a:lnTo>
                    <a:pt x="47625" y="588949"/>
                  </a:lnTo>
                  <a:lnTo>
                    <a:pt x="47625" y="585800"/>
                  </a:lnTo>
                  <a:lnTo>
                    <a:pt x="47625" y="582625"/>
                  </a:lnTo>
                  <a:close/>
                </a:path>
                <a:path w="47625" h="886460">
                  <a:moveTo>
                    <a:pt x="47625" y="306400"/>
                  </a:moveTo>
                  <a:lnTo>
                    <a:pt x="26949" y="285750"/>
                  </a:lnTo>
                  <a:lnTo>
                    <a:pt x="20650" y="285750"/>
                  </a:lnTo>
                  <a:lnTo>
                    <a:pt x="0" y="306400"/>
                  </a:lnTo>
                  <a:lnTo>
                    <a:pt x="0" y="312724"/>
                  </a:lnTo>
                  <a:lnTo>
                    <a:pt x="20650" y="333387"/>
                  </a:lnTo>
                  <a:lnTo>
                    <a:pt x="26949" y="333387"/>
                  </a:lnTo>
                  <a:lnTo>
                    <a:pt x="47625" y="312724"/>
                  </a:lnTo>
                  <a:lnTo>
                    <a:pt x="47625" y="309562"/>
                  </a:lnTo>
                  <a:lnTo>
                    <a:pt x="47625" y="306400"/>
                  </a:lnTo>
                  <a:close/>
                </a:path>
                <a:path w="47625" h="886460">
                  <a:moveTo>
                    <a:pt x="47625" y="20650"/>
                  </a:moveTo>
                  <a:lnTo>
                    <a:pt x="26949" y="0"/>
                  </a:lnTo>
                  <a:lnTo>
                    <a:pt x="20650" y="0"/>
                  </a:lnTo>
                  <a:lnTo>
                    <a:pt x="0" y="20650"/>
                  </a:lnTo>
                  <a:lnTo>
                    <a:pt x="0" y="26974"/>
                  </a:lnTo>
                  <a:lnTo>
                    <a:pt x="20650" y="47625"/>
                  </a:lnTo>
                  <a:lnTo>
                    <a:pt x="26949" y="47625"/>
                  </a:lnTo>
                  <a:lnTo>
                    <a:pt x="47625" y="26974"/>
                  </a:lnTo>
                  <a:lnTo>
                    <a:pt x="47625" y="23812"/>
                  </a:lnTo>
                  <a:lnTo>
                    <a:pt x="47625" y="20650"/>
                  </a:lnTo>
                  <a:close/>
                </a:path>
              </a:pathLst>
            </a:custGeom>
            <a:solidFill>
              <a:srgbClr val="374552"/>
            </a:solidFill>
          </p:spPr>
          <p:txBody>
            <a:bodyPr wrap="square" lIns="0" tIns="0" rIns="0" bIns="0" rtlCol="0"/>
            <a:lstStyle/>
            <a:p>
              <a:endParaRPr/>
            </a:p>
          </p:txBody>
        </p:sp>
      </p:grpSp>
      <p:sp>
        <p:nvSpPr>
          <p:cNvPr id="16" name="object 16"/>
          <p:cNvSpPr txBox="1">
            <a:spLocks noGrp="1"/>
          </p:cNvSpPr>
          <p:nvPr>
            <p:ph type="body" idx="1"/>
          </p:nvPr>
        </p:nvSpPr>
        <p:spPr>
          <a:xfrm>
            <a:off x="8143072" y="1529800"/>
            <a:ext cx="3890356" cy="3035844"/>
          </a:xfrm>
          <a:prstGeom prst="rect">
            <a:avLst/>
          </a:prstGeom>
        </p:spPr>
        <p:txBody>
          <a:bodyPr vert="horz" wrap="square" lIns="0" tIns="415684" rIns="0" bIns="0" rtlCol="0">
            <a:spAutoFit/>
          </a:bodyPr>
          <a:lstStyle/>
          <a:p>
            <a:pPr marL="61594">
              <a:lnSpc>
                <a:spcPct val="100000"/>
              </a:lnSpc>
              <a:spcBef>
                <a:spcPts val="1120"/>
              </a:spcBef>
            </a:pPr>
            <a:r>
              <a:rPr sz="1600" spc="-125" dirty="0">
                <a:solidFill>
                  <a:srgbClr val="374552"/>
                </a:solidFill>
              </a:rPr>
              <a:t>Common</a:t>
            </a:r>
            <a:r>
              <a:rPr sz="1600" spc="-95" dirty="0">
                <a:solidFill>
                  <a:srgbClr val="374552"/>
                </a:solidFill>
              </a:rPr>
              <a:t> </a:t>
            </a:r>
            <a:r>
              <a:rPr sz="1600" spc="-10" dirty="0">
                <a:solidFill>
                  <a:srgbClr val="374552"/>
                </a:solidFill>
              </a:rPr>
              <a:t>Errors</a:t>
            </a:r>
          </a:p>
          <a:p>
            <a:pPr marL="289560" marR="5080">
              <a:lnSpc>
                <a:spcPts val="2250"/>
              </a:lnSpc>
              <a:spcBef>
                <a:spcPts val="85"/>
              </a:spcBef>
            </a:pPr>
            <a:r>
              <a:rPr sz="1600" b="0" spc="10" dirty="0">
                <a:solidFill>
                  <a:srgbClr val="374552"/>
                </a:solidFill>
                <a:latin typeface="Verdana"/>
                <a:cs typeface="Verdana"/>
              </a:rPr>
              <a:t>Not</a:t>
            </a:r>
            <a:r>
              <a:rPr sz="1600" b="0" spc="30" dirty="0">
                <a:solidFill>
                  <a:srgbClr val="374552"/>
                </a:solidFill>
                <a:latin typeface="Verdana"/>
                <a:cs typeface="Verdana"/>
              </a:rPr>
              <a:t> </a:t>
            </a:r>
            <a:r>
              <a:rPr sz="1600" b="0" spc="10" dirty="0">
                <a:solidFill>
                  <a:srgbClr val="374552"/>
                </a:solidFill>
                <a:latin typeface="Verdana"/>
                <a:cs typeface="Verdana"/>
              </a:rPr>
              <a:t>distinguishing</a:t>
            </a:r>
            <a:r>
              <a:rPr sz="1600" b="0" spc="30" dirty="0">
                <a:solidFill>
                  <a:srgbClr val="374552"/>
                </a:solidFill>
                <a:latin typeface="Verdana"/>
                <a:cs typeface="Verdana"/>
              </a:rPr>
              <a:t> </a:t>
            </a:r>
            <a:r>
              <a:rPr sz="1600" b="0" spc="10" dirty="0">
                <a:solidFill>
                  <a:srgbClr val="374552"/>
                </a:solidFill>
                <a:latin typeface="Verdana"/>
                <a:cs typeface="Verdana"/>
              </a:rPr>
              <a:t>between</a:t>
            </a:r>
            <a:r>
              <a:rPr sz="1600" b="0" spc="35" dirty="0">
                <a:solidFill>
                  <a:srgbClr val="374552"/>
                </a:solidFill>
                <a:latin typeface="Verdana"/>
                <a:cs typeface="Verdana"/>
              </a:rPr>
              <a:t> </a:t>
            </a:r>
            <a:r>
              <a:rPr sz="1600" b="0" spc="10" dirty="0">
                <a:solidFill>
                  <a:srgbClr val="374552"/>
                </a:solidFill>
                <a:latin typeface="Verdana"/>
                <a:cs typeface="Verdana"/>
              </a:rPr>
              <a:t>prescribed</a:t>
            </a:r>
            <a:r>
              <a:rPr sz="1600" b="0" spc="30" dirty="0">
                <a:solidFill>
                  <a:srgbClr val="374552"/>
                </a:solidFill>
                <a:latin typeface="Verdana"/>
                <a:cs typeface="Verdana"/>
              </a:rPr>
              <a:t> </a:t>
            </a:r>
            <a:r>
              <a:rPr sz="1600" b="0" spc="10" dirty="0">
                <a:solidFill>
                  <a:srgbClr val="374552"/>
                </a:solidFill>
                <a:latin typeface="Verdana"/>
                <a:cs typeface="Verdana"/>
              </a:rPr>
              <a:t>and</a:t>
            </a:r>
            <a:r>
              <a:rPr sz="1600" b="0" spc="35" dirty="0">
                <a:solidFill>
                  <a:srgbClr val="374552"/>
                </a:solidFill>
                <a:latin typeface="Verdana"/>
                <a:cs typeface="Verdana"/>
              </a:rPr>
              <a:t> </a:t>
            </a:r>
            <a:r>
              <a:rPr sz="1600" b="0" spc="10" dirty="0">
                <a:solidFill>
                  <a:srgbClr val="374552"/>
                </a:solidFill>
                <a:latin typeface="Verdana"/>
                <a:cs typeface="Verdana"/>
              </a:rPr>
              <a:t>maintained</a:t>
            </a:r>
            <a:r>
              <a:rPr sz="1600" b="0" spc="30" dirty="0">
                <a:solidFill>
                  <a:srgbClr val="374552"/>
                </a:solidFill>
                <a:latin typeface="Verdana"/>
                <a:cs typeface="Verdana"/>
              </a:rPr>
              <a:t> </a:t>
            </a:r>
            <a:r>
              <a:rPr sz="1600" b="0" spc="-10" dirty="0">
                <a:solidFill>
                  <a:srgbClr val="374552"/>
                </a:solidFill>
                <a:latin typeface="Verdana"/>
                <a:cs typeface="Verdana"/>
              </a:rPr>
              <a:t>books </a:t>
            </a:r>
            <a:r>
              <a:rPr sz="1600" b="0" dirty="0">
                <a:solidFill>
                  <a:srgbClr val="374552"/>
                </a:solidFill>
                <a:latin typeface="Verdana"/>
                <a:cs typeface="Verdana"/>
              </a:rPr>
              <a:t>Incomplete</a:t>
            </a:r>
            <a:r>
              <a:rPr sz="1600" b="0" spc="-15" dirty="0">
                <a:solidFill>
                  <a:srgbClr val="374552"/>
                </a:solidFill>
                <a:latin typeface="Verdana"/>
                <a:cs typeface="Verdana"/>
              </a:rPr>
              <a:t> </a:t>
            </a:r>
            <a:r>
              <a:rPr sz="1600" b="0" dirty="0">
                <a:solidFill>
                  <a:srgbClr val="374552"/>
                </a:solidFill>
                <a:latin typeface="Verdana"/>
                <a:cs typeface="Verdana"/>
              </a:rPr>
              <a:t>address</a:t>
            </a:r>
            <a:r>
              <a:rPr sz="1600" b="0" spc="-15" dirty="0">
                <a:solidFill>
                  <a:srgbClr val="374552"/>
                </a:solidFill>
                <a:latin typeface="Verdana"/>
                <a:cs typeface="Verdana"/>
              </a:rPr>
              <a:t> </a:t>
            </a:r>
            <a:r>
              <a:rPr sz="1600" b="0" dirty="0">
                <a:solidFill>
                  <a:srgbClr val="374552"/>
                </a:solidFill>
                <a:latin typeface="Verdana"/>
                <a:cs typeface="Verdana"/>
              </a:rPr>
              <a:t>details</a:t>
            </a:r>
            <a:r>
              <a:rPr sz="1600" b="0" spc="-15" dirty="0">
                <a:solidFill>
                  <a:srgbClr val="374552"/>
                </a:solidFill>
                <a:latin typeface="Verdana"/>
                <a:cs typeface="Verdana"/>
              </a:rPr>
              <a:t> </a:t>
            </a:r>
            <a:r>
              <a:rPr sz="1600" b="0" dirty="0">
                <a:solidFill>
                  <a:srgbClr val="374552"/>
                </a:solidFill>
                <a:latin typeface="Verdana"/>
                <a:cs typeface="Verdana"/>
              </a:rPr>
              <a:t>where</a:t>
            </a:r>
            <a:r>
              <a:rPr sz="1600" b="0" spc="-15" dirty="0">
                <a:solidFill>
                  <a:srgbClr val="374552"/>
                </a:solidFill>
                <a:latin typeface="Verdana"/>
                <a:cs typeface="Verdana"/>
              </a:rPr>
              <a:t> </a:t>
            </a:r>
            <a:r>
              <a:rPr sz="1600" b="0" dirty="0">
                <a:solidFill>
                  <a:srgbClr val="374552"/>
                </a:solidFill>
                <a:latin typeface="Verdana"/>
                <a:cs typeface="Verdana"/>
              </a:rPr>
              <a:t>books</a:t>
            </a:r>
            <a:r>
              <a:rPr sz="1600" b="0" spc="-10" dirty="0">
                <a:solidFill>
                  <a:srgbClr val="374552"/>
                </a:solidFill>
                <a:latin typeface="Verdana"/>
                <a:cs typeface="Verdana"/>
              </a:rPr>
              <a:t> are</a:t>
            </a:r>
            <a:r>
              <a:rPr sz="1600" b="0" spc="-15" dirty="0">
                <a:solidFill>
                  <a:srgbClr val="374552"/>
                </a:solidFill>
                <a:latin typeface="Verdana"/>
                <a:cs typeface="Verdana"/>
              </a:rPr>
              <a:t> </a:t>
            </a:r>
            <a:r>
              <a:rPr sz="1600" b="0" spc="-20" dirty="0">
                <a:solidFill>
                  <a:srgbClr val="374552"/>
                </a:solidFill>
                <a:latin typeface="Verdana"/>
                <a:cs typeface="Verdana"/>
              </a:rPr>
              <a:t>kept</a:t>
            </a:r>
            <a:endParaRPr sz="1600" dirty="0">
              <a:latin typeface="Verdana"/>
              <a:cs typeface="Verdana"/>
            </a:endParaRPr>
          </a:p>
          <a:p>
            <a:pPr marL="289560">
              <a:lnSpc>
                <a:spcPct val="100000"/>
              </a:lnSpc>
              <a:spcBef>
                <a:spcPts val="625"/>
              </a:spcBef>
            </a:pPr>
            <a:r>
              <a:rPr sz="1600" b="0" dirty="0">
                <a:solidFill>
                  <a:srgbClr val="374552"/>
                </a:solidFill>
                <a:latin typeface="Verdana"/>
                <a:cs typeface="Verdana"/>
              </a:rPr>
              <a:t>Not</a:t>
            </a:r>
            <a:r>
              <a:rPr sz="1600" b="0" spc="60" dirty="0">
                <a:solidFill>
                  <a:srgbClr val="374552"/>
                </a:solidFill>
                <a:latin typeface="Verdana"/>
                <a:cs typeface="Verdana"/>
              </a:rPr>
              <a:t> </a:t>
            </a:r>
            <a:r>
              <a:rPr sz="1600" b="0" dirty="0">
                <a:solidFill>
                  <a:srgbClr val="374552"/>
                </a:solidFill>
                <a:latin typeface="Verdana"/>
                <a:cs typeface="Verdana"/>
              </a:rPr>
              <a:t>reporting</a:t>
            </a:r>
            <a:r>
              <a:rPr sz="1600" b="0" spc="60" dirty="0">
                <a:solidFill>
                  <a:srgbClr val="374552"/>
                </a:solidFill>
                <a:latin typeface="Verdana"/>
                <a:cs typeface="Verdana"/>
              </a:rPr>
              <a:t> </a:t>
            </a:r>
            <a:r>
              <a:rPr sz="1600" b="0" dirty="0">
                <a:solidFill>
                  <a:srgbClr val="374552"/>
                </a:solidFill>
                <a:latin typeface="Verdana"/>
                <a:cs typeface="Verdana"/>
              </a:rPr>
              <a:t>books</a:t>
            </a:r>
            <a:r>
              <a:rPr sz="1600" b="0" spc="60" dirty="0">
                <a:solidFill>
                  <a:srgbClr val="374552"/>
                </a:solidFill>
                <a:latin typeface="Verdana"/>
                <a:cs typeface="Verdana"/>
              </a:rPr>
              <a:t> </a:t>
            </a:r>
            <a:r>
              <a:rPr sz="1600" b="0" dirty="0">
                <a:solidFill>
                  <a:srgbClr val="374552"/>
                </a:solidFill>
                <a:latin typeface="Verdana"/>
                <a:cs typeface="Verdana"/>
              </a:rPr>
              <a:t>maintained</a:t>
            </a:r>
            <a:r>
              <a:rPr sz="1600" b="0" spc="60" dirty="0">
                <a:solidFill>
                  <a:srgbClr val="374552"/>
                </a:solidFill>
                <a:latin typeface="Verdana"/>
                <a:cs typeface="Verdana"/>
              </a:rPr>
              <a:t> </a:t>
            </a:r>
            <a:r>
              <a:rPr sz="1600" b="0" dirty="0">
                <a:solidFill>
                  <a:srgbClr val="374552"/>
                </a:solidFill>
                <a:latin typeface="Verdana"/>
                <a:cs typeface="Verdana"/>
              </a:rPr>
              <a:t>in</a:t>
            </a:r>
            <a:r>
              <a:rPr sz="1600" b="0" spc="60" dirty="0">
                <a:solidFill>
                  <a:srgbClr val="374552"/>
                </a:solidFill>
                <a:latin typeface="Verdana"/>
                <a:cs typeface="Verdana"/>
              </a:rPr>
              <a:t> </a:t>
            </a:r>
            <a:r>
              <a:rPr sz="1600" b="0" dirty="0">
                <a:solidFill>
                  <a:srgbClr val="374552"/>
                </a:solidFill>
                <a:latin typeface="Verdana"/>
                <a:cs typeface="Verdana"/>
              </a:rPr>
              <a:t>electronic</a:t>
            </a:r>
            <a:r>
              <a:rPr sz="1600" b="0" spc="60" dirty="0">
                <a:solidFill>
                  <a:srgbClr val="374552"/>
                </a:solidFill>
                <a:latin typeface="Verdana"/>
                <a:cs typeface="Verdana"/>
              </a:rPr>
              <a:t> </a:t>
            </a:r>
            <a:r>
              <a:rPr sz="1600" b="0" spc="-20" dirty="0">
                <a:solidFill>
                  <a:srgbClr val="374552"/>
                </a:solidFill>
                <a:latin typeface="Verdana"/>
                <a:cs typeface="Verdana"/>
              </a:rPr>
              <a:t>form</a:t>
            </a:r>
            <a:endParaRPr sz="1600" dirty="0">
              <a:latin typeface="Verdana"/>
              <a:cs typeface="Verdana"/>
            </a:endParaRPr>
          </a:p>
          <a:p>
            <a:pPr marL="289560">
              <a:lnSpc>
                <a:spcPct val="100000"/>
              </a:lnSpc>
              <a:spcBef>
                <a:spcPts val="855"/>
              </a:spcBef>
            </a:pPr>
            <a:r>
              <a:rPr sz="1600" b="0" dirty="0">
                <a:solidFill>
                  <a:srgbClr val="374552"/>
                </a:solidFill>
                <a:latin typeface="Verdana"/>
                <a:cs typeface="Verdana"/>
              </a:rPr>
              <a:t>Failing</a:t>
            </a:r>
            <a:r>
              <a:rPr sz="1600" b="0" spc="60" dirty="0">
                <a:solidFill>
                  <a:srgbClr val="374552"/>
                </a:solidFill>
                <a:latin typeface="Verdana"/>
                <a:cs typeface="Verdana"/>
              </a:rPr>
              <a:t> </a:t>
            </a:r>
            <a:r>
              <a:rPr sz="1600" b="0" dirty="0">
                <a:solidFill>
                  <a:srgbClr val="374552"/>
                </a:solidFill>
                <a:latin typeface="Verdana"/>
                <a:cs typeface="Verdana"/>
              </a:rPr>
              <a:t>to</a:t>
            </a:r>
            <a:r>
              <a:rPr sz="1600" b="0" spc="60" dirty="0">
                <a:solidFill>
                  <a:srgbClr val="374552"/>
                </a:solidFill>
                <a:latin typeface="Verdana"/>
                <a:cs typeface="Verdana"/>
              </a:rPr>
              <a:t> </a:t>
            </a:r>
            <a:r>
              <a:rPr sz="1600" b="0" dirty="0">
                <a:solidFill>
                  <a:srgbClr val="374552"/>
                </a:solidFill>
                <a:latin typeface="Verdana"/>
                <a:cs typeface="Verdana"/>
              </a:rPr>
              <a:t>mention</a:t>
            </a:r>
            <a:r>
              <a:rPr sz="1600" b="0" spc="60" dirty="0">
                <a:solidFill>
                  <a:srgbClr val="374552"/>
                </a:solidFill>
                <a:latin typeface="Verdana"/>
                <a:cs typeface="Verdana"/>
              </a:rPr>
              <a:t> </a:t>
            </a:r>
            <a:r>
              <a:rPr sz="1600" b="0" dirty="0">
                <a:solidFill>
                  <a:srgbClr val="374552"/>
                </a:solidFill>
                <a:latin typeface="Verdana"/>
                <a:cs typeface="Verdana"/>
              </a:rPr>
              <a:t>the</a:t>
            </a:r>
            <a:r>
              <a:rPr sz="1600" b="0" spc="60" dirty="0">
                <a:solidFill>
                  <a:srgbClr val="374552"/>
                </a:solidFill>
                <a:latin typeface="Verdana"/>
                <a:cs typeface="Verdana"/>
              </a:rPr>
              <a:t> </a:t>
            </a:r>
            <a:r>
              <a:rPr sz="1600" b="0" spc="-10" dirty="0">
                <a:solidFill>
                  <a:srgbClr val="374552"/>
                </a:solidFill>
                <a:latin typeface="Verdana"/>
                <a:cs typeface="Verdana"/>
              </a:rPr>
              <a:t>relevant</a:t>
            </a:r>
            <a:r>
              <a:rPr sz="1600" b="0" spc="65" dirty="0">
                <a:solidFill>
                  <a:srgbClr val="374552"/>
                </a:solidFill>
                <a:latin typeface="Verdana"/>
                <a:cs typeface="Verdana"/>
              </a:rPr>
              <a:t> </a:t>
            </a:r>
            <a:r>
              <a:rPr sz="1600" b="0" dirty="0">
                <a:solidFill>
                  <a:srgbClr val="374552"/>
                </a:solidFill>
                <a:latin typeface="Verdana"/>
                <a:cs typeface="Verdana"/>
              </a:rPr>
              <a:t>documents</a:t>
            </a:r>
            <a:r>
              <a:rPr sz="1600" b="0" spc="60" dirty="0">
                <a:solidFill>
                  <a:srgbClr val="374552"/>
                </a:solidFill>
                <a:latin typeface="Verdana"/>
                <a:cs typeface="Verdana"/>
              </a:rPr>
              <a:t> </a:t>
            </a:r>
            <a:r>
              <a:rPr sz="1600" b="0" spc="-10" dirty="0">
                <a:solidFill>
                  <a:srgbClr val="374552"/>
                </a:solidFill>
                <a:latin typeface="Verdana"/>
                <a:cs typeface="Verdana"/>
              </a:rPr>
              <a:t>examined</a:t>
            </a:r>
            <a:endParaRPr sz="1600" dirty="0">
              <a:latin typeface="Verdana"/>
              <a:cs typeface="Verdana"/>
            </a:endParaRPr>
          </a:p>
        </p:txBody>
      </p:sp>
      <p:sp>
        <p:nvSpPr>
          <p:cNvPr id="17" name="object 17"/>
          <p:cNvSpPr txBox="1"/>
          <p:nvPr/>
        </p:nvSpPr>
        <p:spPr>
          <a:xfrm>
            <a:off x="768146" y="4844310"/>
            <a:ext cx="11212360" cy="1799147"/>
          </a:xfrm>
          <a:prstGeom prst="rect">
            <a:avLst/>
          </a:prstGeom>
        </p:spPr>
        <p:txBody>
          <a:bodyPr vert="horz" wrap="square" lIns="0" tIns="12065" rIns="0" bIns="0" rtlCol="0">
            <a:spAutoFit/>
          </a:bodyPr>
          <a:lstStyle/>
          <a:p>
            <a:pPr marL="12700" marR="243840">
              <a:lnSpc>
                <a:spcPct val="136400"/>
              </a:lnSpc>
              <a:spcBef>
                <a:spcPts val="95"/>
              </a:spcBef>
            </a:pPr>
            <a:r>
              <a:rPr sz="1600" dirty="0">
                <a:solidFill>
                  <a:srgbClr val="374552"/>
                </a:solidFill>
                <a:latin typeface="Verdana"/>
                <a:cs typeface="Verdana"/>
              </a:rPr>
              <a:t>Section</a:t>
            </a:r>
            <a:r>
              <a:rPr sz="1600" spc="-35" dirty="0">
                <a:solidFill>
                  <a:srgbClr val="374552"/>
                </a:solidFill>
                <a:latin typeface="Verdana"/>
                <a:cs typeface="Verdana"/>
              </a:rPr>
              <a:t> </a:t>
            </a:r>
            <a:r>
              <a:rPr sz="1600" spc="-114" dirty="0">
                <a:solidFill>
                  <a:srgbClr val="374552"/>
                </a:solidFill>
                <a:latin typeface="Verdana"/>
                <a:cs typeface="Verdana"/>
              </a:rPr>
              <a:t>2(12A)</a:t>
            </a:r>
            <a:r>
              <a:rPr sz="1600" spc="-35" dirty="0">
                <a:solidFill>
                  <a:srgbClr val="374552"/>
                </a:solidFill>
                <a:latin typeface="Verdana"/>
                <a:cs typeface="Verdana"/>
              </a:rPr>
              <a:t> </a:t>
            </a:r>
            <a:r>
              <a:rPr sz="1600" dirty="0">
                <a:solidFill>
                  <a:srgbClr val="374552"/>
                </a:solidFill>
                <a:latin typeface="Verdana"/>
                <a:cs typeface="Verdana"/>
              </a:rPr>
              <a:t>defines</a:t>
            </a:r>
            <a:r>
              <a:rPr sz="1600" spc="-30" dirty="0">
                <a:solidFill>
                  <a:srgbClr val="374552"/>
                </a:solidFill>
                <a:latin typeface="Verdana"/>
                <a:cs typeface="Verdana"/>
              </a:rPr>
              <a:t> </a:t>
            </a:r>
            <a:r>
              <a:rPr sz="1600" dirty="0">
                <a:solidFill>
                  <a:srgbClr val="374552"/>
                </a:solidFill>
                <a:latin typeface="Verdana"/>
                <a:cs typeface="Verdana"/>
              </a:rPr>
              <a:t>"books</a:t>
            </a:r>
            <a:r>
              <a:rPr sz="1600" spc="-35" dirty="0">
                <a:solidFill>
                  <a:srgbClr val="374552"/>
                </a:solidFill>
                <a:latin typeface="Verdana"/>
                <a:cs typeface="Verdana"/>
              </a:rPr>
              <a:t> </a:t>
            </a:r>
            <a:r>
              <a:rPr sz="1600" dirty="0">
                <a:solidFill>
                  <a:srgbClr val="374552"/>
                </a:solidFill>
                <a:latin typeface="Verdana"/>
                <a:cs typeface="Verdana"/>
              </a:rPr>
              <a:t>of</a:t>
            </a:r>
            <a:r>
              <a:rPr sz="1600" spc="-35" dirty="0">
                <a:solidFill>
                  <a:srgbClr val="374552"/>
                </a:solidFill>
                <a:latin typeface="Verdana"/>
                <a:cs typeface="Verdana"/>
              </a:rPr>
              <a:t> </a:t>
            </a:r>
            <a:r>
              <a:rPr sz="1600" dirty="0">
                <a:solidFill>
                  <a:srgbClr val="374552"/>
                </a:solidFill>
                <a:latin typeface="Verdana"/>
                <a:cs typeface="Verdana"/>
              </a:rPr>
              <a:t>account"</a:t>
            </a:r>
            <a:r>
              <a:rPr sz="1600" spc="-30" dirty="0">
                <a:solidFill>
                  <a:srgbClr val="374552"/>
                </a:solidFill>
                <a:latin typeface="Verdana"/>
                <a:cs typeface="Verdana"/>
              </a:rPr>
              <a:t> </a:t>
            </a:r>
            <a:r>
              <a:rPr sz="1600" dirty="0">
                <a:solidFill>
                  <a:srgbClr val="374552"/>
                </a:solidFill>
                <a:latin typeface="Verdana"/>
                <a:cs typeface="Verdana"/>
              </a:rPr>
              <a:t>to</a:t>
            </a:r>
            <a:r>
              <a:rPr sz="1600" spc="-35" dirty="0">
                <a:solidFill>
                  <a:srgbClr val="374552"/>
                </a:solidFill>
                <a:latin typeface="Verdana"/>
                <a:cs typeface="Verdana"/>
              </a:rPr>
              <a:t> </a:t>
            </a:r>
            <a:r>
              <a:rPr sz="1600" dirty="0">
                <a:solidFill>
                  <a:srgbClr val="374552"/>
                </a:solidFill>
                <a:latin typeface="Verdana"/>
                <a:cs typeface="Verdana"/>
              </a:rPr>
              <a:t>include</a:t>
            </a:r>
            <a:r>
              <a:rPr sz="1600" spc="-30" dirty="0">
                <a:solidFill>
                  <a:srgbClr val="374552"/>
                </a:solidFill>
                <a:latin typeface="Verdana"/>
                <a:cs typeface="Verdana"/>
              </a:rPr>
              <a:t> </a:t>
            </a:r>
            <a:r>
              <a:rPr sz="1600" spc="-10" dirty="0">
                <a:solidFill>
                  <a:srgbClr val="374552"/>
                </a:solidFill>
                <a:latin typeface="Verdana"/>
                <a:cs typeface="Verdana"/>
              </a:rPr>
              <a:t>ledgers,</a:t>
            </a:r>
            <a:r>
              <a:rPr sz="1600" spc="-35" dirty="0">
                <a:solidFill>
                  <a:srgbClr val="374552"/>
                </a:solidFill>
                <a:latin typeface="Verdana"/>
                <a:cs typeface="Verdana"/>
              </a:rPr>
              <a:t> day-</a:t>
            </a:r>
            <a:r>
              <a:rPr sz="1600" spc="-20" dirty="0">
                <a:solidFill>
                  <a:srgbClr val="374552"/>
                </a:solidFill>
                <a:latin typeface="Verdana"/>
                <a:cs typeface="Verdana"/>
              </a:rPr>
              <a:t>books,</a:t>
            </a:r>
            <a:r>
              <a:rPr sz="1600" spc="-35" dirty="0">
                <a:solidFill>
                  <a:srgbClr val="374552"/>
                </a:solidFill>
                <a:latin typeface="Verdana"/>
                <a:cs typeface="Verdana"/>
              </a:rPr>
              <a:t> </a:t>
            </a:r>
            <a:r>
              <a:rPr sz="1600" dirty="0">
                <a:solidFill>
                  <a:srgbClr val="374552"/>
                </a:solidFill>
                <a:latin typeface="Verdana"/>
                <a:cs typeface="Verdana"/>
              </a:rPr>
              <a:t>cash</a:t>
            </a:r>
            <a:r>
              <a:rPr sz="1600" spc="-30" dirty="0">
                <a:solidFill>
                  <a:srgbClr val="374552"/>
                </a:solidFill>
                <a:latin typeface="Verdana"/>
                <a:cs typeface="Verdana"/>
              </a:rPr>
              <a:t> </a:t>
            </a:r>
            <a:r>
              <a:rPr sz="1600" spc="-20" dirty="0">
                <a:solidFill>
                  <a:srgbClr val="374552"/>
                </a:solidFill>
                <a:latin typeface="Verdana"/>
                <a:cs typeface="Verdana"/>
              </a:rPr>
              <a:t>books,</a:t>
            </a:r>
            <a:r>
              <a:rPr sz="1600" spc="-35" dirty="0">
                <a:solidFill>
                  <a:srgbClr val="374552"/>
                </a:solidFill>
                <a:latin typeface="Verdana"/>
                <a:cs typeface="Verdana"/>
              </a:rPr>
              <a:t> </a:t>
            </a:r>
            <a:r>
              <a:rPr sz="1600" dirty="0">
                <a:solidFill>
                  <a:srgbClr val="374552"/>
                </a:solidFill>
                <a:latin typeface="Verdana"/>
                <a:cs typeface="Verdana"/>
              </a:rPr>
              <a:t>and</a:t>
            </a:r>
            <a:r>
              <a:rPr sz="1600" spc="-30" dirty="0">
                <a:solidFill>
                  <a:srgbClr val="374552"/>
                </a:solidFill>
                <a:latin typeface="Verdana"/>
                <a:cs typeface="Verdana"/>
              </a:rPr>
              <a:t> </a:t>
            </a:r>
            <a:r>
              <a:rPr sz="1600" dirty="0">
                <a:solidFill>
                  <a:srgbClr val="374552"/>
                </a:solidFill>
                <a:latin typeface="Verdana"/>
                <a:cs typeface="Verdana"/>
              </a:rPr>
              <a:t>other</a:t>
            </a:r>
            <a:r>
              <a:rPr sz="1600" spc="-35" dirty="0">
                <a:solidFill>
                  <a:srgbClr val="374552"/>
                </a:solidFill>
                <a:latin typeface="Verdana"/>
                <a:cs typeface="Verdana"/>
              </a:rPr>
              <a:t> </a:t>
            </a:r>
            <a:r>
              <a:rPr sz="1600" dirty="0">
                <a:solidFill>
                  <a:srgbClr val="374552"/>
                </a:solidFill>
                <a:latin typeface="Verdana"/>
                <a:cs typeface="Verdana"/>
              </a:rPr>
              <a:t>records</a:t>
            </a:r>
            <a:r>
              <a:rPr sz="1600" spc="-35" dirty="0">
                <a:solidFill>
                  <a:srgbClr val="374552"/>
                </a:solidFill>
                <a:latin typeface="Verdana"/>
                <a:cs typeface="Verdana"/>
              </a:rPr>
              <a:t> </a:t>
            </a:r>
            <a:r>
              <a:rPr sz="1600" dirty="0">
                <a:solidFill>
                  <a:srgbClr val="374552"/>
                </a:solidFill>
                <a:latin typeface="Verdana"/>
                <a:cs typeface="Verdana"/>
              </a:rPr>
              <a:t>in</a:t>
            </a:r>
            <a:r>
              <a:rPr sz="1600" spc="-30" dirty="0">
                <a:solidFill>
                  <a:srgbClr val="374552"/>
                </a:solidFill>
                <a:latin typeface="Verdana"/>
                <a:cs typeface="Verdana"/>
              </a:rPr>
              <a:t> </a:t>
            </a:r>
            <a:r>
              <a:rPr sz="1600" spc="-10" dirty="0">
                <a:solidFill>
                  <a:srgbClr val="374552"/>
                </a:solidFill>
                <a:latin typeface="Verdana"/>
                <a:cs typeface="Verdana"/>
              </a:rPr>
              <a:t>written,</a:t>
            </a:r>
            <a:r>
              <a:rPr sz="1600" spc="-35" dirty="0">
                <a:solidFill>
                  <a:srgbClr val="374552"/>
                </a:solidFill>
                <a:latin typeface="Verdana"/>
                <a:cs typeface="Verdana"/>
              </a:rPr>
              <a:t> </a:t>
            </a:r>
            <a:r>
              <a:rPr sz="1600" dirty="0">
                <a:solidFill>
                  <a:srgbClr val="374552"/>
                </a:solidFill>
                <a:latin typeface="Verdana"/>
                <a:cs typeface="Verdana"/>
              </a:rPr>
              <a:t>electronic,</a:t>
            </a:r>
            <a:r>
              <a:rPr sz="1600" spc="-30" dirty="0">
                <a:solidFill>
                  <a:srgbClr val="374552"/>
                </a:solidFill>
                <a:latin typeface="Verdana"/>
                <a:cs typeface="Verdana"/>
              </a:rPr>
              <a:t> </a:t>
            </a:r>
            <a:r>
              <a:rPr sz="1600" spc="-10" dirty="0">
                <a:solidFill>
                  <a:srgbClr val="374552"/>
                </a:solidFill>
                <a:latin typeface="Verdana"/>
                <a:cs typeface="Verdana"/>
              </a:rPr>
              <a:t>digital,</a:t>
            </a:r>
            <a:r>
              <a:rPr sz="1600" spc="-35" dirty="0">
                <a:solidFill>
                  <a:srgbClr val="374552"/>
                </a:solidFill>
                <a:latin typeface="Verdana"/>
                <a:cs typeface="Verdana"/>
              </a:rPr>
              <a:t> </a:t>
            </a:r>
            <a:r>
              <a:rPr sz="1600" dirty="0">
                <a:solidFill>
                  <a:srgbClr val="374552"/>
                </a:solidFill>
                <a:latin typeface="Verdana"/>
                <a:cs typeface="Verdana"/>
              </a:rPr>
              <a:t>or</a:t>
            </a:r>
            <a:r>
              <a:rPr sz="1600" spc="-35" dirty="0">
                <a:solidFill>
                  <a:srgbClr val="374552"/>
                </a:solidFill>
                <a:latin typeface="Verdana"/>
                <a:cs typeface="Verdana"/>
              </a:rPr>
              <a:t> </a:t>
            </a:r>
            <a:r>
              <a:rPr sz="1600" spc="-10" dirty="0">
                <a:solidFill>
                  <a:srgbClr val="374552"/>
                </a:solidFill>
                <a:latin typeface="Verdana"/>
                <a:cs typeface="Verdana"/>
              </a:rPr>
              <a:t>other </a:t>
            </a:r>
            <a:r>
              <a:rPr sz="1600" dirty="0">
                <a:solidFill>
                  <a:srgbClr val="374552"/>
                </a:solidFill>
                <a:latin typeface="Verdana"/>
                <a:cs typeface="Verdana"/>
              </a:rPr>
              <a:t>electromagnetic</a:t>
            </a:r>
            <a:r>
              <a:rPr sz="1600" spc="-5" dirty="0">
                <a:solidFill>
                  <a:srgbClr val="374552"/>
                </a:solidFill>
                <a:latin typeface="Verdana"/>
                <a:cs typeface="Verdana"/>
              </a:rPr>
              <a:t> </a:t>
            </a:r>
            <a:r>
              <a:rPr sz="1600" dirty="0">
                <a:solidFill>
                  <a:srgbClr val="374552"/>
                </a:solidFill>
                <a:latin typeface="Verdana"/>
                <a:cs typeface="Verdana"/>
              </a:rPr>
              <a:t>storage </a:t>
            </a:r>
            <a:r>
              <a:rPr sz="1600" spc="-30" dirty="0">
                <a:solidFill>
                  <a:srgbClr val="374552"/>
                </a:solidFill>
                <a:latin typeface="Verdana"/>
                <a:cs typeface="Verdana"/>
              </a:rPr>
              <a:t>forms.</a:t>
            </a:r>
            <a:r>
              <a:rPr sz="1600" dirty="0">
                <a:solidFill>
                  <a:srgbClr val="374552"/>
                </a:solidFill>
                <a:latin typeface="Verdana"/>
                <a:cs typeface="Verdana"/>
              </a:rPr>
              <a:t> For specified professionals with gross receipts exceeding </a:t>
            </a:r>
            <a:r>
              <a:rPr sz="1600" spc="-60" dirty="0">
                <a:solidFill>
                  <a:srgbClr val="374552"/>
                </a:solidFill>
                <a:latin typeface="Verdana"/>
                <a:cs typeface="Verdana"/>
              </a:rPr>
              <a:t>¹1,50,000,</a:t>
            </a:r>
            <a:r>
              <a:rPr sz="1600" dirty="0">
                <a:solidFill>
                  <a:srgbClr val="374552"/>
                </a:solidFill>
                <a:latin typeface="Verdana"/>
                <a:cs typeface="Verdana"/>
              </a:rPr>
              <a:t> Rule 6F prescribes specific books to </a:t>
            </a:r>
            <a:r>
              <a:rPr sz="1600" spc="-25" dirty="0">
                <a:solidFill>
                  <a:srgbClr val="374552"/>
                </a:solidFill>
                <a:latin typeface="Verdana"/>
                <a:cs typeface="Verdana"/>
              </a:rPr>
              <a:t>be </a:t>
            </a:r>
            <a:r>
              <a:rPr sz="1600" spc="-10" dirty="0">
                <a:solidFill>
                  <a:srgbClr val="374552"/>
                </a:solidFill>
                <a:latin typeface="Verdana"/>
                <a:cs typeface="Verdana"/>
              </a:rPr>
              <a:t>maintained.</a:t>
            </a:r>
            <a:endParaRPr sz="1600" dirty="0">
              <a:latin typeface="Verdana"/>
              <a:cs typeface="Verdana"/>
            </a:endParaRPr>
          </a:p>
          <a:p>
            <a:pPr marL="12700" marR="5080">
              <a:lnSpc>
                <a:spcPct val="136400"/>
              </a:lnSpc>
              <a:spcBef>
                <a:spcPts val="1200"/>
              </a:spcBef>
            </a:pPr>
            <a:r>
              <a:rPr sz="1600" spc="60" dirty="0">
                <a:solidFill>
                  <a:srgbClr val="374552"/>
                </a:solidFill>
                <a:latin typeface="Verdana"/>
                <a:cs typeface="Verdana"/>
              </a:rPr>
              <a:t>When</a:t>
            </a:r>
            <a:r>
              <a:rPr sz="1600" dirty="0">
                <a:solidFill>
                  <a:srgbClr val="374552"/>
                </a:solidFill>
                <a:latin typeface="Verdana"/>
                <a:cs typeface="Verdana"/>
              </a:rPr>
              <a:t> reporting</a:t>
            </a:r>
            <a:r>
              <a:rPr sz="1600" spc="5" dirty="0">
                <a:solidFill>
                  <a:srgbClr val="374552"/>
                </a:solidFill>
                <a:latin typeface="Verdana"/>
                <a:cs typeface="Verdana"/>
              </a:rPr>
              <a:t> </a:t>
            </a:r>
            <a:r>
              <a:rPr sz="1600" dirty="0">
                <a:solidFill>
                  <a:srgbClr val="374552"/>
                </a:solidFill>
                <a:latin typeface="Verdana"/>
                <a:cs typeface="Verdana"/>
              </a:rPr>
              <a:t>under</a:t>
            </a:r>
            <a:r>
              <a:rPr sz="1600" spc="5" dirty="0">
                <a:solidFill>
                  <a:srgbClr val="374552"/>
                </a:solidFill>
                <a:latin typeface="Verdana"/>
                <a:cs typeface="Verdana"/>
              </a:rPr>
              <a:t> </a:t>
            </a:r>
            <a:r>
              <a:rPr sz="1600" dirty="0">
                <a:solidFill>
                  <a:srgbClr val="374552"/>
                </a:solidFill>
                <a:latin typeface="Verdana"/>
                <a:cs typeface="Verdana"/>
              </a:rPr>
              <a:t>this</a:t>
            </a:r>
            <a:r>
              <a:rPr sz="1600" spc="5" dirty="0">
                <a:solidFill>
                  <a:srgbClr val="374552"/>
                </a:solidFill>
                <a:latin typeface="Verdana"/>
                <a:cs typeface="Verdana"/>
              </a:rPr>
              <a:t> </a:t>
            </a:r>
            <a:r>
              <a:rPr sz="1600" spc="-25" dirty="0">
                <a:solidFill>
                  <a:srgbClr val="374552"/>
                </a:solidFill>
                <a:latin typeface="Verdana"/>
                <a:cs typeface="Verdana"/>
              </a:rPr>
              <a:t>clause,</a:t>
            </a:r>
            <a:r>
              <a:rPr sz="1600" spc="5" dirty="0">
                <a:solidFill>
                  <a:srgbClr val="374552"/>
                </a:solidFill>
                <a:latin typeface="Verdana"/>
                <a:cs typeface="Verdana"/>
              </a:rPr>
              <a:t> </a:t>
            </a:r>
            <a:r>
              <a:rPr sz="1600" dirty="0">
                <a:solidFill>
                  <a:srgbClr val="374552"/>
                </a:solidFill>
                <a:latin typeface="Verdana"/>
                <a:cs typeface="Verdana"/>
              </a:rPr>
              <a:t>auditors should</a:t>
            </a:r>
            <a:r>
              <a:rPr sz="1600" spc="5" dirty="0">
                <a:solidFill>
                  <a:srgbClr val="374552"/>
                </a:solidFill>
                <a:latin typeface="Verdana"/>
                <a:cs typeface="Verdana"/>
              </a:rPr>
              <a:t> </a:t>
            </a:r>
            <a:r>
              <a:rPr sz="1600" dirty="0">
                <a:solidFill>
                  <a:srgbClr val="374552"/>
                </a:solidFill>
                <a:latin typeface="Verdana"/>
                <a:cs typeface="Verdana"/>
              </a:rPr>
              <a:t>obtain</a:t>
            </a:r>
            <a:r>
              <a:rPr sz="1600" spc="5" dirty="0">
                <a:solidFill>
                  <a:srgbClr val="374552"/>
                </a:solidFill>
                <a:latin typeface="Verdana"/>
                <a:cs typeface="Verdana"/>
              </a:rPr>
              <a:t> </a:t>
            </a:r>
            <a:r>
              <a:rPr sz="1600" spc="-10" dirty="0">
                <a:solidFill>
                  <a:srgbClr val="374552"/>
                </a:solidFill>
                <a:latin typeface="Verdana"/>
                <a:cs typeface="Verdana"/>
              </a:rPr>
              <a:t>a</a:t>
            </a:r>
            <a:r>
              <a:rPr sz="1600" spc="5" dirty="0">
                <a:solidFill>
                  <a:srgbClr val="374552"/>
                </a:solidFill>
                <a:latin typeface="Verdana"/>
                <a:cs typeface="Verdana"/>
              </a:rPr>
              <a:t> </a:t>
            </a:r>
            <a:r>
              <a:rPr sz="1600" dirty="0">
                <a:solidFill>
                  <a:srgbClr val="374552"/>
                </a:solidFill>
                <a:latin typeface="Verdana"/>
                <a:cs typeface="Verdana"/>
              </a:rPr>
              <a:t>complete</a:t>
            </a:r>
            <a:r>
              <a:rPr sz="1600" spc="5" dirty="0">
                <a:solidFill>
                  <a:srgbClr val="374552"/>
                </a:solidFill>
                <a:latin typeface="Verdana"/>
                <a:cs typeface="Verdana"/>
              </a:rPr>
              <a:t> </a:t>
            </a:r>
            <a:r>
              <a:rPr sz="1600" spc="-10" dirty="0">
                <a:solidFill>
                  <a:srgbClr val="374552"/>
                </a:solidFill>
                <a:latin typeface="Verdana"/>
                <a:cs typeface="Verdana"/>
              </a:rPr>
              <a:t>list</a:t>
            </a:r>
            <a:r>
              <a:rPr sz="1600" spc="5" dirty="0">
                <a:solidFill>
                  <a:srgbClr val="374552"/>
                </a:solidFill>
                <a:latin typeface="Verdana"/>
                <a:cs typeface="Verdana"/>
              </a:rPr>
              <a:t> </a:t>
            </a:r>
            <a:r>
              <a:rPr sz="1600" dirty="0">
                <a:solidFill>
                  <a:srgbClr val="374552"/>
                </a:solidFill>
                <a:latin typeface="Verdana"/>
                <a:cs typeface="Verdana"/>
              </a:rPr>
              <a:t>of </a:t>
            </a:r>
            <a:r>
              <a:rPr sz="1600" spc="-10" dirty="0">
                <a:solidFill>
                  <a:srgbClr val="374552"/>
                </a:solidFill>
                <a:latin typeface="Verdana"/>
                <a:cs typeface="Verdana"/>
              </a:rPr>
              <a:t>all</a:t>
            </a:r>
            <a:r>
              <a:rPr sz="1600" spc="5" dirty="0">
                <a:solidFill>
                  <a:srgbClr val="374552"/>
                </a:solidFill>
                <a:latin typeface="Verdana"/>
                <a:cs typeface="Verdana"/>
              </a:rPr>
              <a:t> </a:t>
            </a:r>
            <a:r>
              <a:rPr sz="1600" dirty="0">
                <a:solidFill>
                  <a:srgbClr val="374552"/>
                </a:solidFill>
                <a:latin typeface="Verdana"/>
                <a:cs typeface="Verdana"/>
              </a:rPr>
              <a:t>books</a:t>
            </a:r>
            <a:r>
              <a:rPr sz="1600" spc="5" dirty="0">
                <a:solidFill>
                  <a:srgbClr val="374552"/>
                </a:solidFill>
                <a:latin typeface="Verdana"/>
                <a:cs typeface="Verdana"/>
              </a:rPr>
              <a:t> </a:t>
            </a:r>
            <a:r>
              <a:rPr sz="1600" dirty="0">
                <a:solidFill>
                  <a:srgbClr val="374552"/>
                </a:solidFill>
                <a:latin typeface="Verdana"/>
                <a:cs typeface="Verdana"/>
              </a:rPr>
              <a:t>and</a:t>
            </a:r>
            <a:r>
              <a:rPr sz="1600" spc="5" dirty="0">
                <a:solidFill>
                  <a:srgbClr val="374552"/>
                </a:solidFill>
                <a:latin typeface="Verdana"/>
                <a:cs typeface="Verdana"/>
              </a:rPr>
              <a:t> </a:t>
            </a:r>
            <a:r>
              <a:rPr sz="1600" dirty="0">
                <a:solidFill>
                  <a:srgbClr val="374552"/>
                </a:solidFill>
                <a:latin typeface="Verdana"/>
                <a:cs typeface="Verdana"/>
              </a:rPr>
              <a:t>documents</a:t>
            </a:r>
            <a:r>
              <a:rPr sz="1600" spc="5" dirty="0">
                <a:solidFill>
                  <a:srgbClr val="374552"/>
                </a:solidFill>
                <a:latin typeface="Verdana"/>
                <a:cs typeface="Verdana"/>
              </a:rPr>
              <a:t> </a:t>
            </a:r>
            <a:r>
              <a:rPr sz="1600" dirty="0">
                <a:solidFill>
                  <a:srgbClr val="374552"/>
                </a:solidFill>
                <a:latin typeface="Verdana"/>
                <a:cs typeface="Verdana"/>
              </a:rPr>
              <a:t>from</a:t>
            </a:r>
            <a:r>
              <a:rPr sz="1600" spc="5" dirty="0">
                <a:solidFill>
                  <a:srgbClr val="374552"/>
                </a:solidFill>
                <a:latin typeface="Verdana"/>
                <a:cs typeface="Verdana"/>
              </a:rPr>
              <a:t> </a:t>
            </a:r>
            <a:r>
              <a:rPr sz="1600" dirty="0">
                <a:solidFill>
                  <a:srgbClr val="374552"/>
                </a:solidFill>
                <a:latin typeface="Verdana"/>
                <a:cs typeface="Verdana"/>
              </a:rPr>
              <a:t>the </a:t>
            </a:r>
            <a:r>
              <a:rPr sz="1600" spc="-10" dirty="0">
                <a:solidFill>
                  <a:srgbClr val="374552"/>
                </a:solidFill>
                <a:latin typeface="Verdana"/>
                <a:cs typeface="Verdana"/>
              </a:rPr>
              <a:t>assessee</a:t>
            </a:r>
            <a:r>
              <a:rPr sz="1600" spc="5" dirty="0">
                <a:solidFill>
                  <a:srgbClr val="374552"/>
                </a:solidFill>
                <a:latin typeface="Verdana"/>
                <a:cs typeface="Verdana"/>
              </a:rPr>
              <a:t> </a:t>
            </a:r>
            <a:r>
              <a:rPr sz="1600" dirty="0">
                <a:solidFill>
                  <a:srgbClr val="374552"/>
                </a:solidFill>
                <a:latin typeface="Verdana"/>
                <a:cs typeface="Verdana"/>
              </a:rPr>
              <a:t>and</a:t>
            </a:r>
            <a:r>
              <a:rPr sz="1600" spc="5" dirty="0">
                <a:solidFill>
                  <a:srgbClr val="374552"/>
                </a:solidFill>
                <a:latin typeface="Verdana"/>
                <a:cs typeface="Verdana"/>
              </a:rPr>
              <a:t> </a:t>
            </a:r>
            <a:r>
              <a:rPr sz="1600" dirty="0">
                <a:solidFill>
                  <a:srgbClr val="374552"/>
                </a:solidFill>
                <a:latin typeface="Verdana"/>
                <a:cs typeface="Verdana"/>
              </a:rPr>
              <a:t>make</a:t>
            </a:r>
            <a:r>
              <a:rPr sz="1600" spc="5" dirty="0">
                <a:solidFill>
                  <a:srgbClr val="374552"/>
                </a:solidFill>
                <a:latin typeface="Verdana"/>
                <a:cs typeface="Verdana"/>
              </a:rPr>
              <a:t> </a:t>
            </a:r>
            <a:r>
              <a:rPr sz="1600" spc="-10" dirty="0">
                <a:solidFill>
                  <a:srgbClr val="374552"/>
                </a:solidFill>
                <a:latin typeface="Verdana"/>
                <a:cs typeface="Verdana"/>
              </a:rPr>
              <a:t>appropriate </a:t>
            </a:r>
            <a:r>
              <a:rPr sz="1600" dirty="0">
                <a:solidFill>
                  <a:srgbClr val="374552"/>
                </a:solidFill>
                <a:latin typeface="Verdana"/>
                <a:cs typeface="Verdana"/>
              </a:rPr>
              <a:t>identification marks to</a:t>
            </a:r>
            <a:r>
              <a:rPr sz="1600" spc="5" dirty="0">
                <a:solidFill>
                  <a:srgbClr val="374552"/>
                </a:solidFill>
                <a:latin typeface="Verdana"/>
                <a:cs typeface="Verdana"/>
              </a:rPr>
              <a:t> </a:t>
            </a:r>
            <a:r>
              <a:rPr sz="1600" dirty="0">
                <a:solidFill>
                  <a:srgbClr val="374552"/>
                </a:solidFill>
                <a:latin typeface="Verdana"/>
                <a:cs typeface="Verdana"/>
              </a:rPr>
              <a:t>ensure proper</a:t>
            </a:r>
            <a:r>
              <a:rPr sz="1600" spc="5" dirty="0">
                <a:solidFill>
                  <a:srgbClr val="374552"/>
                </a:solidFill>
                <a:latin typeface="Verdana"/>
                <a:cs typeface="Verdana"/>
              </a:rPr>
              <a:t> </a:t>
            </a:r>
            <a:r>
              <a:rPr sz="1600" spc="-10" dirty="0">
                <a:solidFill>
                  <a:srgbClr val="374552"/>
                </a:solidFill>
                <a:latin typeface="Verdana"/>
                <a:cs typeface="Verdana"/>
              </a:rPr>
              <a:t>verification.</a:t>
            </a:r>
            <a:endParaRPr sz="1600" dirty="0">
              <a:latin typeface="Verdana"/>
              <a:cs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993638"/>
          </a:xfrm>
          <a:prstGeom prst="rect">
            <a:avLst/>
          </a:prstGeom>
        </p:spPr>
        <p:txBody>
          <a:bodyPr vert="horz" wrap="square" lIns="0" tIns="325660" rIns="0" bIns="0" rtlCol="0">
            <a:spAutoFit/>
          </a:bodyPr>
          <a:lstStyle/>
          <a:p>
            <a:pPr marL="399288">
              <a:spcBef>
                <a:spcPts val="120"/>
              </a:spcBef>
            </a:pPr>
            <a:r>
              <a:rPr u="none" dirty="0"/>
              <a:t>Clause</a:t>
            </a:r>
            <a:r>
              <a:rPr u="none" spc="-90" dirty="0"/>
              <a:t> </a:t>
            </a:r>
            <a:r>
              <a:rPr u="none" dirty="0"/>
              <a:t>no.</a:t>
            </a:r>
            <a:r>
              <a:rPr u="none" spc="-66" dirty="0"/>
              <a:t> </a:t>
            </a:r>
            <a:r>
              <a:rPr u="none" spc="-30" dirty="0"/>
              <a:t>11</a:t>
            </a:r>
          </a:p>
        </p:txBody>
      </p:sp>
      <p:sp>
        <p:nvSpPr>
          <p:cNvPr id="3" name="object 3"/>
          <p:cNvSpPr/>
          <p:nvPr/>
        </p:nvSpPr>
        <p:spPr>
          <a:xfrm>
            <a:off x="2012594" y="1921153"/>
            <a:ext cx="10607040" cy="4480560"/>
          </a:xfrm>
          <a:custGeom>
            <a:avLst/>
            <a:gdLst/>
            <a:ahLst/>
            <a:cxnLst/>
            <a:rect l="l" t="t" r="r" b="b"/>
            <a:pathLst>
              <a:path w="8839200" h="3733800">
                <a:moveTo>
                  <a:pt x="0" y="0"/>
                </a:moveTo>
                <a:lnTo>
                  <a:pt x="8839200" y="0"/>
                </a:lnTo>
                <a:lnTo>
                  <a:pt x="8839200" y="3733800"/>
                </a:lnTo>
                <a:lnTo>
                  <a:pt x="0" y="3733800"/>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4" name="object 4"/>
          <p:cNvSpPr txBox="1"/>
          <p:nvPr/>
        </p:nvSpPr>
        <p:spPr>
          <a:xfrm>
            <a:off x="2104574" y="1879395"/>
            <a:ext cx="10418826" cy="5894947"/>
          </a:xfrm>
          <a:prstGeom prst="rect">
            <a:avLst/>
          </a:prstGeom>
        </p:spPr>
        <p:txBody>
          <a:bodyPr vert="horz" wrap="square" lIns="0" tIns="14478" rIns="0" bIns="0" rtlCol="0">
            <a:spAutoFit/>
          </a:bodyPr>
          <a:lstStyle/>
          <a:p>
            <a:pPr marL="16764" defTabSz="1097280">
              <a:lnSpc>
                <a:spcPts val="2460"/>
              </a:lnSpc>
              <a:spcBef>
                <a:spcPts val="114"/>
              </a:spcBef>
            </a:pPr>
            <a:r>
              <a:rPr sz="2280" b="1" kern="0" dirty="0">
                <a:solidFill>
                  <a:sysClr val="windowText" lastClr="000000"/>
                </a:solidFill>
                <a:latin typeface="Calibri"/>
                <a:cs typeface="Calibri"/>
              </a:rPr>
              <a:t>Clause</a:t>
            </a:r>
            <a:r>
              <a:rPr sz="2280" b="1" kern="0" spc="-36" dirty="0">
                <a:solidFill>
                  <a:sysClr val="windowText" lastClr="000000"/>
                </a:solidFill>
                <a:latin typeface="Calibri"/>
                <a:cs typeface="Calibri"/>
              </a:rPr>
              <a:t> </a:t>
            </a:r>
            <a:r>
              <a:rPr sz="2280" b="1" kern="0" dirty="0">
                <a:solidFill>
                  <a:sysClr val="windowText" lastClr="000000"/>
                </a:solidFill>
                <a:latin typeface="Calibri"/>
                <a:cs typeface="Calibri"/>
              </a:rPr>
              <a:t>11</a:t>
            </a:r>
            <a:r>
              <a:rPr sz="2280" b="1" kern="0" spc="-54" dirty="0">
                <a:solidFill>
                  <a:sysClr val="windowText" lastClr="000000"/>
                </a:solidFill>
                <a:latin typeface="Calibri"/>
                <a:cs typeface="Calibri"/>
              </a:rPr>
              <a:t> </a:t>
            </a:r>
            <a:r>
              <a:rPr sz="2280" b="1" kern="0" spc="-30" dirty="0">
                <a:solidFill>
                  <a:sysClr val="windowText" lastClr="000000"/>
                </a:solidFill>
                <a:latin typeface="Calibri"/>
                <a:cs typeface="Calibri"/>
              </a:rPr>
              <a:t>(a)</a:t>
            </a:r>
            <a:endParaRPr sz="2280" kern="0">
              <a:solidFill>
                <a:sysClr val="windowText" lastClr="000000"/>
              </a:solidFill>
              <a:latin typeface="Calibri"/>
              <a:cs typeface="Calibri"/>
            </a:endParaRPr>
          </a:p>
          <a:p>
            <a:pPr marL="16764" marR="6096" defTabSz="1097280">
              <a:lnSpc>
                <a:spcPct val="80000"/>
              </a:lnSpc>
              <a:spcBef>
                <a:spcPts val="270"/>
              </a:spcBef>
            </a:pPr>
            <a:r>
              <a:rPr sz="2280" kern="0" dirty="0">
                <a:solidFill>
                  <a:sysClr val="windowText" lastClr="000000"/>
                </a:solidFill>
                <a:latin typeface="Calibri"/>
                <a:cs typeface="Calibri"/>
              </a:rPr>
              <a:t>Whether</a:t>
            </a:r>
            <a:r>
              <a:rPr sz="2280" kern="0" spc="204" dirty="0">
                <a:solidFill>
                  <a:sysClr val="windowText" lastClr="000000"/>
                </a:solidFill>
                <a:latin typeface="Calibri"/>
                <a:cs typeface="Calibri"/>
              </a:rPr>
              <a:t> </a:t>
            </a:r>
            <a:r>
              <a:rPr sz="2280" kern="0" dirty="0">
                <a:solidFill>
                  <a:sysClr val="windowText" lastClr="000000"/>
                </a:solidFill>
                <a:latin typeface="Calibri"/>
                <a:cs typeface="Calibri"/>
              </a:rPr>
              <a:t>books</a:t>
            </a:r>
            <a:r>
              <a:rPr sz="2280" kern="0" spc="210" dirty="0">
                <a:solidFill>
                  <a:sysClr val="windowText" lastClr="000000"/>
                </a:solidFill>
                <a:latin typeface="Calibri"/>
                <a:cs typeface="Calibri"/>
              </a:rPr>
              <a:t> </a:t>
            </a:r>
            <a:r>
              <a:rPr sz="2280" kern="0" dirty="0">
                <a:solidFill>
                  <a:sysClr val="windowText" lastClr="000000"/>
                </a:solidFill>
                <a:latin typeface="Calibri"/>
                <a:cs typeface="Calibri"/>
              </a:rPr>
              <a:t>of</a:t>
            </a:r>
            <a:r>
              <a:rPr sz="2280" kern="0" spc="204" dirty="0">
                <a:solidFill>
                  <a:sysClr val="windowText" lastClr="000000"/>
                </a:solidFill>
                <a:latin typeface="Calibri"/>
                <a:cs typeface="Calibri"/>
              </a:rPr>
              <a:t> </a:t>
            </a:r>
            <a:r>
              <a:rPr sz="2280" kern="0" dirty="0">
                <a:solidFill>
                  <a:sysClr val="windowText" lastClr="000000"/>
                </a:solidFill>
                <a:latin typeface="Calibri"/>
                <a:cs typeface="Calibri"/>
              </a:rPr>
              <a:t>account</a:t>
            </a:r>
            <a:r>
              <a:rPr sz="2280" kern="0" spc="210" dirty="0">
                <a:solidFill>
                  <a:sysClr val="windowText" lastClr="000000"/>
                </a:solidFill>
                <a:latin typeface="Calibri"/>
                <a:cs typeface="Calibri"/>
              </a:rPr>
              <a:t> </a:t>
            </a:r>
            <a:r>
              <a:rPr sz="2280" kern="0" dirty="0">
                <a:solidFill>
                  <a:sysClr val="windowText" lastClr="000000"/>
                </a:solidFill>
                <a:latin typeface="Calibri"/>
                <a:cs typeface="Calibri"/>
              </a:rPr>
              <a:t>are</a:t>
            </a:r>
            <a:r>
              <a:rPr sz="2280" kern="0" spc="204" dirty="0">
                <a:solidFill>
                  <a:sysClr val="windowText" lastClr="000000"/>
                </a:solidFill>
                <a:latin typeface="Calibri"/>
                <a:cs typeface="Calibri"/>
              </a:rPr>
              <a:t> </a:t>
            </a:r>
            <a:r>
              <a:rPr sz="2280" kern="0" dirty="0">
                <a:solidFill>
                  <a:sysClr val="windowText" lastClr="000000"/>
                </a:solidFill>
                <a:latin typeface="Calibri"/>
                <a:cs typeface="Calibri"/>
              </a:rPr>
              <a:t>prescribed</a:t>
            </a:r>
            <a:r>
              <a:rPr sz="2280" kern="0" spc="204" dirty="0">
                <a:solidFill>
                  <a:sysClr val="windowText" lastClr="000000"/>
                </a:solidFill>
                <a:latin typeface="Calibri"/>
                <a:cs typeface="Calibri"/>
              </a:rPr>
              <a:t> </a:t>
            </a:r>
            <a:r>
              <a:rPr sz="2280" kern="0" dirty="0">
                <a:solidFill>
                  <a:sysClr val="windowText" lastClr="000000"/>
                </a:solidFill>
                <a:latin typeface="Calibri"/>
                <a:cs typeface="Calibri"/>
              </a:rPr>
              <a:t>under</a:t>
            </a:r>
            <a:r>
              <a:rPr sz="2280" kern="0" spc="204" dirty="0">
                <a:solidFill>
                  <a:sysClr val="windowText" lastClr="000000"/>
                </a:solidFill>
                <a:latin typeface="Calibri"/>
                <a:cs typeface="Calibri"/>
              </a:rPr>
              <a:t> </a:t>
            </a:r>
            <a:r>
              <a:rPr sz="2280" kern="0" dirty="0">
                <a:solidFill>
                  <a:sysClr val="windowText" lastClr="000000"/>
                </a:solidFill>
                <a:latin typeface="Calibri"/>
                <a:cs typeface="Calibri"/>
              </a:rPr>
              <a:t>Section</a:t>
            </a:r>
            <a:r>
              <a:rPr sz="2280" kern="0" spc="210" dirty="0">
                <a:solidFill>
                  <a:sysClr val="windowText" lastClr="000000"/>
                </a:solidFill>
                <a:latin typeface="Calibri"/>
                <a:cs typeface="Calibri"/>
              </a:rPr>
              <a:t> </a:t>
            </a:r>
            <a:r>
              <a:rPr sz="2280" kern="0" dirty="0">
                <a:solidFill>
                  <a:sysClr val="windowText" lastClr="000000"/>
                </a:solidFill>
                <a:latin typeface="Calibri"/>
                <a:cs typeface="Calibri"/>
              </a:rPr>
              <a:t>44AA,</a:t>
            </a:r>
            <a:r>
              <a:rPr sz="2280" kern="0" spc="198" dirty="0">
                <a:solidFill>
                  <a:sysClr val="windowText" lastClr="000000"/>
                </a:solidFill>
                <a:latin typeface="Calibri"/>
                <a:cs typeface="Calibri"/>
              </a:rPr>
              <a:t> </a:t>
            </a:r>
            <a:r>
              <a:rPr sz="2280" b="1" kern="0" dirty="0">
                <a:solidFill>
                  <a:srgbClr val="C00000"/>
                </a:solidFill>
                <a:latin typeface="Calibri"/>
                <a:cs typeface="Calibri"/>
              </a:rPr>
              <a:t>if</a:t>
            </a:r>
            <a:r>
              <a:rPr sz="2280" b="1" kern="0" spc="216" dirty="0">
                <a:solidFill>
                  <a:srgbClr val="C00000"/>
                </a:solidFill>
                <a:latin typeface="Calibri"/>
                <a:cs typeface="Calibri"/>
              </a:rPr>
              <a:t> </a:t>
            </a:r>
            <a:r>
              <a:rPr sz="2280" b="1" kern="0" dirty="0">
                <a:solidFill>
                  <a:srgbClr val="C00000"/>
                </a:solidFill>
                <a:latin typeface="Calibri"/>
                <a:cs typeface="Calibri"/>
              </a:rPr>
              <a:t>yes</a:t>
            </a:r>
            <a:r>
              <a:rPr sz="2280" kern="0" dirty="0">
                <a:solidFill>
                  <a:sysClr val="windowText" lastClr="000000"/>
                </a:solidFill>
                <a:latin typeface="Calibri"/>
                <a:cs typeface="Calibri"/>
              </a:rPr>
              <a:t>,</a:t>
            </a:r>
            <a:r>
              <a:rPr sz="2280" kern="0" spc="204" dirty="0">
                <a:solidFill>
                  <a:sysClr val="windowText" lastClr="000000"/>
                </a:solidFill>
                <a:latin typeface="Calibri"/>
                <a:cs typeface="Calibri"/>
              </a:rPr>
              <a:t> </a:t>
            </a:r>
            <a:r>
              <a:rPr sz="2280" kern="0" dirty="0">
                <a:solidFill>
                  <a:sysClr val="windowText" lastClr="000000"/>
                </a:solidFill>
                <a:latin typeface="Calibri"/>
                <a:cs typeface="Calibri"/>
              </a:rPr>
              <a:t>list</a:t>
            </a:r>
            <a:r>
              <a:rPr sz="2280" kern="0" spc="210" dirty="0">
                <a:solidFill>
                  <a:sysClr val="windowText" lastClr="000000"/>
                </a:solidFill>
                <a:latin typeface="Calibri"/>
                <a:cs typeface="Calibri"/>
              </a:rPr>
              <a:t> </a:t>
            </a:r>
            <a:r>
              <a:rPr sz="2280" kern="0" dirty="0">
                <a:solidFill>
                  <a:sysClr val="windowText" lastClr="000000"/>
                </a:solidFill>
                <a:latin typeface="Calibri"/>
                <a:cs typeface="Calibri"/>
              </a:rPr>
              <a:t>of</a:t>
            </a:r>
            <a:r>
              <a:rPr sz="2280" kern="0" spc="204" dirty="0">
                <a:solidFill>
                  <a:sysClr val="windowText" lastClr="000000"/>
                </a:solidFill>
                <a:latin typeface="Calibri"/>
                <a:cs typeface="Calibri"/>
              </a:rPr>
              <a:t> </a:t>
            </a:r>
            <a:r>
              <a:rPr sz="2280" kern="0" dirty="0">
                <a:solidFill>
                  <a:sysClr val="windowText" lastClr="000000"/>
                </a:solidFill>
                <a:latin typeface="Calibri"/>
                <a:cs typeface="Calibri"/>
              </a:rPr>
              <a:t>books</a:t>
            </a:r>
            <a:r>
              <a:rPr sz="2280" kern="0" spc="198" dirty="0">
                <a:solidFill>
                  <a:sysClr val="windowText" lastClr="000000"/>
                </a:solidFill>
                <a:latin typeface="Calibri"/>
                <a:cs typeface="Calibri"/>
              </a:rPr>
              <a:t> </a:t>
            </a:r>
            <a:r>
              <a:rPr sz="2280" kern="0" spc="-30" dirty="0">
                <a:solidFill>
                  <a:sysClr val="windowText" lastClr="000000"/>
                </a:solidFill>
                <a:latin typeface="Calibri"/>
                <a:cs typeface="Calibri"/>
              </a:rPr>
              <a:t>so </a:t>
            </a:r>
            <a:r>
              <a:rPr sz="2280" kern="0" spc="-12" dirty="0">
                <a:solidFill>
                  <a:sysClr val="windowText" lastClr="000000"/>
                </a:solidFill>
                <a:latin typeface="Calibri"/>
                <a:cs typeface="Calibri"/>
              </a:rPr>
              <a:t>prescribed.</a:t>
            </a:r>
            <a:endParaRPr sz="2280" kern="0">
              <a:solidFill>
                <a:sysClr val="windowText" lastClr="000000"/>
              </a:solidFill>
              <a:latin typeface="Calibri"/>
              <a:cs typeface="Calibri"/>
            </a:endParaRPr>
          </a:p>
          <a:p>
            <a:pPr marL="16764" defTabSz="1097280">
              <a:lnSpc>
                <a:spcPts val="2460"/>
              </a:lnSpc>
              <a:spcBef>
                <a:spcPts val="1644"/>
              </a:spcBef>
            </a:pPr>
            <a:r>
              <a:rPr sz="2280" b="1" kern="0" dirty="0">
                <a:solidFill>
                  <a:sysClr val="windowText" lastClr="000000"/>
                </a:solidFill>
                <a:latin typeface="Calibri"/>
                <a:cs typeface="Calibri"/>
              </a:rPr>
              <a:t>Clause</a:t>
            </a:r>
            <a:r>
              <a:rPr sz="2280" b="1" kern="0" spc="-36" dirty="0">
                <a:solidFill>
                  <a:sysClr val="windowText" lastClr="000000"/>
                </a:solidFill>
                <a:latin typeface="Calibri"/>
                <a:cs typeface="Calibri"/>
              </a:rPr>
              <a:t> </a:t>
            </a:r>
            <a:r>
              <a:rPr sz="2280" b="1" kern="0" dirty="0">
                <a:solidFill>
                  <a:sysClr val="windowText" lastClr="000000"/>
                </a:solidFill>
                <a:latin typeface="Calibri"/>
                <a:cs typeface="Calibri"/>
              </a:rPr>
              <a:t>11</a:t>
            </a:r>
            <a:r>
              <a:rPr sz="2280" b="1" kern="0" spc="-54" dirty="0">
                <a:solidFill>
                  <a:sysClr val="windowText" lastClr="000000"/>
                </a:solidFill>
                <a:latin typeface="Calibri"/>
                <a:cs typeface="Calibri"/>
              </a:rPr>
              <a:t> </a:t>
            </a:r>
            <a:r>
              <a:rPr sz="2280" b="1" kern="0" spc="-30" dirty="0">
                <a:solidFill>
                  <a:sysClr val="windowText" lastClr="000000"/>
                </a:solidFill>
                <a:latin typeface="Calibri"/>
                <a:cs typeface="Calibri"/>
              </a:rPr>
              <a:t>(b)</a:t>
            </a:r>
            <a:endParaRPr sz="2280" kern="0">
              <a:solidFill>
                <a:sysClr val="windowText" lastClr="000000"/>
              </a:solidFill>
              <a:latin typeface="Calibri"/>
              <a:cs typeface="Calibri"/>
            </a:endParaRPr>
          </a:p>
          <a:p>
            <a:pPr marL="16764" marR="6858" defTabSz="1097280">
              <a:lnSpc>
                <a:spcPts val="2184"/>
              </a:lnSpc>
              <a:spcBef>
                <a:spcPts val="258"/>
              </a:spcBef>
            </a:pPr>
            <a:r>
              <a:rPr sz="2280" u="sng" kern="0" dirty="0">
                <a:solidFill>
                  <a:sysClr val="windowText" lastClr="000000"/>
                </a:solidFill>
                <a:uFill>
                  <a:solidFill>
                    <a:srgbClr val="000000"/>
                  </a:solidFill>
                </a:uFill>
                <a:latin typeface="Calibri"/>
                <a:cs typeface="Calibri"/>
              </a:rPr>
              <a:t>List of books</a:t>
            </a:r>
            <a:r>
              <a:rPr sz="2280" u="sng" kern="0" spc="6" dirty="0">
                <a:solidFill>
                  <a:sysClr val="windowText" lastClr="000000"/>
                </a:solidFill>
                <a:uFill>
                  <a:solidFill>
                    <a:srgbClr val="000000"/>
                  </a:solidFill>
                </a:uFill>
                <a:latin typeface="Calibri"/>
                <a:cs typeface="Calibri"/>
              </a:rPr>
              <a:t> </a:t>
            </a:r>
            <a:r>
              <a:rPr sz="2280" u="sng" kern="0" dirty="0">
                <a:solidFill>
                  <a:sysClr val="windowText" lastClr="000000"/>
                </a:solidFill>
                <a:uFill>
                  <a:solidFill>
                    <a:srgbClr val="000000"/>
                  </a:solidFill>
                </a:uFill>
                <a:latin typeface="Calibri"/>
                <a:cs typeface="Calibri"/>
              </a:rPr>
              <a:t>of</a:t>
            </a:r>
            <a:r>
              <a:rPr sz="2280" u="sng" kern="0" spc="-18" dirty="0">
                <a:solidFill>
                  <a:sysClr val="windowText" lastClr="000000"/>
                </a:solidFill>
                <a:uFill>
                  <a:solidFill>
                    <a:srgbClr val="000000"/>
                  </a:solidFill>
                </a:uFill>
                <a:latin typeface="Calibri"/>
                <a:cs typeface="Calibri"/>
              </a:rPr>
              <a:t> </a:t>
            </a:r>
            <a:r>
              <a:rPr sz="2280" u="sng" kern="0" dirty="0">
                <a:solidFill>
                  <a:sysClr val="windowText" lastClr="000000"/>
                </a:solidFill>
                <a:uFill>
                  <a:solidFill>
                    <a:srgbClr val="000000"/>
                  </a:solidFill>
                </a:uFill>
                <a:latin typeface="Calibri"/>
                <a:cs typeface="Calibri"/>
              </a:rPr>
              <a:t>account</a:t>
            </a:r>
            <a:r>
              <a:rPr sz="2280" u="sng" kern="0" spc="6" dirty="0">
                <a:solidFill>
                  <a:sysClr val="windowText" lastClr="000000"/>
                </a:solidFill>
                <a:uFill>
                  <a:solidFill>
                    <a:srgbClr val="000000"/>
                  </a:solidFill>
                </a:uFill>
                <a:latin typeface="Calibri"/>
                <a:cs typeface="Calibri"/>
              </a:rPr>
              <a:t> </a:t>
            </a:r>
            <a:r>
              <a:rPr sz="2280" u="sng" kern="0" dirty="0">
                <a:solidFill>
                  <a:sysClr val="windowText" lastClr="000000"/>
                </a:solidFill>
                <a:uFill>
                  <a:solidFill>
                    <a:srgbClr val="000000"/>
                  </a:solidFill>
                </a:uFill>
                <a:latin typeface="Calibri"/>
                <a:cs typeface="Calibri"/>
              </a:rPr>
              <a:t>maintained</a:t>
            </a:r>
            <a:r>
              <a:rPr sz="2280" kern="0" spc="6" dirty="0">
                <a:solidFill>
                  <a:sysClr val="windowText" lastClr="000000"/>
                </a:solidFill>
                <a:latin typeface="Calibri"/>
                <a:cs typeface="Calibri"/>
              </a:rPr>
              <a:t> </a:t>
            </a:r>
            <a:r>
              <a:rPr sz="2280" kern="0" dirty="0">
                <a:solidFill>
                  <a:sysClr val="windowText" lastClr="000000"/>
                </a:solidFill>
                <a:latin typeface="Calibri"/>
                <a:cs typeface="Calibri"/>
              </a:rPr>
              <a:t>and</a:t>
            </a:r>
            <a:r>
              <a:rPr sz="2280" kern="0" spc="6" dirty="0">
                <a:solidFill>
                  <a:sysClr val="windowText" lastClr="000000"/>
                </a:solidFill>
                <a:latin typeface="Calibri"/>
                <a:cs typeface="Calibri"/>
              </a:rPr>
              <a:t> </a:t>
            </a:r>
            <a:r>
              <a:rPr sz="2280" u="sng" kern="0" dirty="0">
                <a:solidFill>
                  <a:sysClr val="windowText" lastClr="000000"/>
                </a:solidFill>
                <a:uFill>
                  <a:solidFill>
                    <a:srgbClr val="000000"/>
                  </a:solidFill>
                </a:uFill>
                <a:latin typeface="Calibri"/>
                <a:cs typeface="Calibri"/>
              </a:rPr>
              <a:t>the</a:t>
            </a:r>
            <a:r>
              <a:rPr sz="2280" u="sng" kern="0" spc="12" dirty="0">
                <a:solidFill>
                  <a:sysClr val="windowText" lastClr="000000"/>
                </a:solidFill>
                <a:uFill>
                  <a:solidFill>
                    <a:srgbClr val="000000"/>
                  </a:solidFill>
                </a:uFill>
                <a:latin typeface="Calibri"/>
                <a:cs typeface="Calibri"/>
              </a:rPr>
              <a:t> </a:t>
            </a:r>
            <a:r>
              <a:rPr sz="2280" u="sng" kern="0" dirty="0">
                <a:solidFill>
                  <a:sysClr val="windowText" lastClr="000000"/>
                </a:solidFill>
                <a:uFill>
                  <a:solidFill>
                    <a:srgbClr val="000000"/>
                  </a:solidFill>
                </a:uFill>
                <a:latin typeface="Calibri"/>
                <a:cs typeface="Calibri"/>
              </a:rPr>
              <a:t>address</a:t>
            </a:r>
            <a:r>
              <a:rPr sz="2280" u="sng" kern="0" spc="-6" dirty="0">
                <a:solidFill>
                  <a:sysClr val="windowText" lastClr="000000"/>
                </a:solidFill>
                <a:uFill>
                  <a:solidFill>
                    <a:srgbClr val="000000"/>
                  </a:solidFill>
                </a:uFill>
                <a:latin typeface="Calibri"/>
                <a:cs typeface="Calibri"/>
              </a:rPr>
              <a:t> </a:t>
            </a:r>
            <a:r>
              <a:rPr sz="2280" u="sng" kern="0" dirty="0">
                <a:solidFill>
                  <a:sysClr val="windowText" lastClr="000000"/>
                </a:solidFill>
                <a:uFill>
                  <a:solidFill>
                    <a:srgbClr val="000000"/>
                  </a:solidFill>
                </a:uFill>
                <a:latin typeface="Calibri"/>
                <a:cs typeface="Calibri"/>
              </a:rPr>
              <a:t>at</a:t>
            </a:r>
            <a:r>
              <a:rPr sz="2280" u="sng" kern="0" spc="6" dirty="0">
                <a:solidFill>
                  <a:sysClr val="windowText" lastClr="000000"/>
                </a:solidFill>
                <a:uFill>
                  <a:solidFill>
                    <a:srgbClr val="000000"/>
                  </a:solidFill>
                </a:uFill>
                <a:latin typeface="Calibri"/>
                <a:cs typeface="Calibri"/>
              </a:rPr>
              <a:t> </a:t>
            </a:r>
            <a:r>
              <a:rPr sz="2280" u="sng" kern="0" dirty="0">
                <a:solidFill>
                  <a:sysClr val="windowText" lastClr="000000"/>
                </a:solidFill>
                <a:uFill>
                  <a:solidFill>
                    <a:srgbClr val="000000"/>
                  </a:solidFill>
                </a:uFill>
                <a:latin typeface="Calibri"/>
                <a:cs typeface="Calibri"/>
              </a:rPr>
              <a:t>which</a:t>
            </a:r>
            <a:r>
              <a:rPr sz="2280" u="sng" kern="0" spc="6" dirty="0">
                <a:solidFill>
                  <a:sysClr val="windowText" lastClr="000000"/>
                </a:solidFill>
                <a:uFill>
                  <a:solidFill>
                    <a:srgbClr val="000000"/>
                  </a:solidFill>
                </a:uFill>
                <a:latin typeface="Calibri"/>
                <a:cs typeface="Calibri"/>
              </a:rPr>
              <a:t> </a:t>
            </a:r>
            <a:r>
              <a:rPr sz="2280" u="sng" kern="0" dirty="0">
                <a:solidFill>
                  <a:sysClr val="windowText" lastClr="000000"/>
                </a:solidFill>
                <a:uFill>
                  <a:solidFill>
                    <a:srgbClr val="000000"/>
                  </a:solidFill>
                </a:uFill>
                <a:latin typeface="Calibri"/>
                <a:cs typeface="Calibri"/>
              </a:rPr>
              <a:t>the</a:t>
            </a:r>
            <a:r>
              <a:rPr sz="2280" u="sng" kern="0" spc="12" dirty="0">
                <a:solidFill>
                  <a:sysClr val="windowText" lastClr="000000"/>
                </a:solidFill>
                <a:uFill>
                  <a:solidFill>
                    <a:srgbClr val="000000"/>
                  </a:solidFill>
                </a:uFill>
                <a:latin typeface="Calibri"/>
                <a:cs typeface="Calibri"/>
              </a:rPr>
              <a:t> </a:t>
            </a:r>
            <a:r>
              <a:rPr sz="2280" u="sng" kern="0" dirty="0">
                <a:solidFill>
                  <a:sysClr val="windowText" lastClr="000000"/>
                </a:solidFill>
                <a:uFill>
                  <a:solidFill>
                    <a:srgbClr val="000000"/>
                  </a:solidFill>
                </a:uFill>
                <a:latin typeface="Calibri"/>
                <a:cs typeface="Calibri"/>
              </a:rPr>
              <a:t>books</a:t>
            </a:r>
            <a:r>
              <a:rPr sz="2280" u="sng" kern="0" spc="12" dirty="0">
                <a:solidFill>
                  <a:sysClr val="windowText" lastClr="000000"/>
                </a:solidFill>
                <a:uFill>
                  <a:solidFill>
                    <a:srgbClr val="000000"/>
                  </a:solidFill>
                </a:uFill>
                <a:latin typeface="Calibri"/>
                <a:cs typeface="Calibri"/>
              </a:rPr>
              <a:t> </a:t>
            </a:r>
            <a:r>
              <a:rPr sz="2280" u="sng" kern="0" dirty="0">
                <a:solidFill>
                  <a:sysClr val="windowText" lastClr="000000"/>
                </a:solidFill>
                <a:uFill>
                  <a:solidFill>
                    <a:srgbClr val="000000"/>
                  </a:solidFill>
                </a:uFill>
                <a:latin typeface="Calibri"/>
                <a:cs typeface="Calibri"/>
              </a:rPr>
              <a:t>of</a:t>
            </a:r>
            <a:r>
              <a:rPr sz="2280" u="sng" kern="0" spc="-12" dirty="0">
                <a:solidFill>
                  <a:sysClr val="windowText" lastClr="000000"/>
                </a:solidFill>
                <a:uFill>
                  <a:solidFill>
                    <a:srgbClr val="000000"/>
                  </a:solidFill>
                </a:uFill>
                <a:latin typeface="Calibri"/>
                <a:cs typeface="Calibri"/>
              </a:rPr>
              <a:t> </a:t>
            </a:r>
            <a:r>
              <a:rPr sz="2280" u="sng" kern="0" dirty="0">
                <a:solidFill>
                  <a:sysClr val="windowText" lastClr="000000"/>
                </a:solidFill>
                <a:uFill>
                  <a:solidFill>
                    <a:srgbClr val="000000"/>
                  </a:solidFill>
                </a:uFill>
                <a:latin typeface="Calibri"/>
                <a:cs typeface="Calibri"/>
              </a:rPr>
              <a:t>accounts</a:t>
            </a:r>
            <a:r>
              <a:rPr sz="2280" u="sng" kern="0" spc="12" dirty="0">
                <a:solidFill>
                  <a:sysClr val="windowText" lastClr="000000"/>
                </a:solidFill>
                <a:uFill>
                  <a:solidFill>
                    <a:srgbClr val="000000"/>
                  </a:solidFill>
                </a:uFill>
                <a:latin typeface="Calibri"/>
                <a:cs typeface="Calibri"/>
              </a:rPr>
              <a:t> </a:t>
            </a:r>
            <a:r>
              <a:rPr sz="2280" u="sng" kern="0" spc="-30" dirty="0">
                <a:solidFill>
                  <a:sysClr val="windowText" lastClr="000000"/>
                </a:solidFill>
                <a:uFill>
                  <a:solidFill>
                    <a:srgbClr val="000000"/>
                  </a:solidFill>
                </a:uFill>
                <a:latin typeface="Calibri"/>
                <a:cs typeface="Calibri"/>
              </a:rPr>
              <a:t>are</a:t>
            </a:r>
            <a:r>
              <a:rPr sz="2280" kern="0" spc="-30" dirty="0">
                <a:solidFill>
                  <a:sysClr val="windowText" lastClr="000000"/>
                </a:solidFill>
                <a:latin typeface="Calibri"/>
                <a:cs typeface="Calibri"/>
              </a:rPr>
              <a:t> </a:t>
            </a:r>
            <a:r>
              <a:rPr sz="2280" u="sng" kern="0" spc="-12" dirty="0">
                <a:solidFill>
                  <a:sysClr val="windowText" lastClr="000000"/>
                </a:solidFill>
                <a:uFill>
                  <a:solidFill>
                    <a:srgbClr val="000000"/>
                  </a:solidFill>
                </a:uFill>
                <a:latin typeface="Calibri"/>
                <a:cs typeface="Calibri"/>
              </a:rPr>
              <a:t>kept.</a:t>
            </a:r>
            <a:endParaRPr sz="2280" kern="0">
              <a:solidFill>
                <a:sysClr val="windowText" lastClr="000000"/>
              </a:solidFill>
              <a:latin typeface="Calibri"/>
              <a:cs typeface="Calibri"/>
            </a:endParaRPr>
          </a:p>
          <a:p>
            <a:pPr marL="15240" marR="7620" indent="1524" algn="just" defTabSz="1097280">
              <a:lnSpc>
                <a:spcPts val="2184"/>
              </a:lnSpc>
              <a:spcBef>
                <a:spcPts val="2202"/>
              </a:spcBef>
            </a:pPr>
            <a:r>
              <a:rPr sz="2280" i="1" kern="0" dirty="0">
                <a:solidFill>
                  <a:sysClr val="windowText" lastClr="000000"/>
                </a:solidFill>
                <a:latin typeface="Calibri"/>
                <a:cs typeface="Calibri"/>
              </a:rPr>
              <a:t>(In</a:t>
            </a:r>
            <a:r>
              <a:rPr sz="2280" i="1" kern="0" spc="168" dirty="0">
                <a:solidFill>
                  <a:sysClr val="windowText" lastClr="000000"/>
                </a:solidFill>
                <a:latin typeface="Calibri"/>
                <a:cs typeface="Calibri"/>
              </a:rPr>
              <a:t> </a:t>
            </a:r>
            <a:r>
              <a:rPr sz="2280" i="1" kern="0" dirty="0">
                <a:solidFill>
                  <a:sysClr val="windowText" lastClr="000000"/>
                </a:solidFill>
                <a:latin typeface="Calibri"/>
                <a:cs typeface="Calibri"/>
              </a:rPr>
              <a:t>case</a:t>
            </a:r>
            <a:r>
              <a:rPr sz="2280" i="1" kern="0" spc="168" dirty="0">
                <a:solidFill>
                  <a:sysClr val="windowText" lastClr="000000"/>
                </a:solidFill>
                <a:latin typeface="Calibri"/>
                <a:cs typeface="Calibri"/>
              </a:rPr>
              <a:t> </a:t>
            </a:r>
            <a:r>
              <a:rPr sz="2280" i="1" kern="0" dirty="0">
                <a:solidFill>
                  <a:sysClr val="windowText" lastClr="000000"/>
                </a:solidFill>
                <a:latin typeface="Calibri"/>
                <a:cs typeface="Calibri"/>
              </a:rPr>
              <a:t>books</a:t>
            </a:r>
            <a:r>
              <a:rPr sz="2280" i="1" kern="0" spc="162" dirty="0">
                <a:solidFill>
                  <a:sysClr val="windowText" lastClr="000000"/>
                </a:solidFill>
                <a:latin typeface="Calibri"/>
                <a:cs typeface="Calibri"/>
              </a:rPr>
              <a:t> </a:t>
            </a:r>
            <a:r>
              <a:rPr sz="2280" i="1" kern="0" dirty="0">
                <a:solidFill>
                  <a:sysClr val="windowText" lastClr="000000"/>
                </a:solidFill>
                <a:latin typeface="Calibri"/>
                <a:cs typeface="Calibri"/>
              </a:rPr>
              <a:t>of</a:t>
            </a:r>
            <a:r>
              <a:rPr sz="2280" i="1" kern="0" spc="168" dirty="0">
                <a:solidFill>
                  <a:sysClr val="windowText" lastClr="000000"/>
                </a:solidFill>
                <a:latin typeface="Calibri"/>
                <a:cs typeface="Calibri"/>
              </a:rPr>
              <a:t> </a:t>
            </a:r>
            <a:r>
              <a:rPr sz="2280" i="1" kern="0" dirty="0">
                <a:solidFill>
                  <a:sysClr val="windowText" lastClr="000000"/>
                </a:solidFill>
                <a:latin typeface="Calibri"/>
                <a:cs typeface="Calibri"/>
              </a:rPr>
              <a:t>account</a:t>
            </a:r>
            <a:r>
              <a:rPr sz="2280" i="1" kern="0" spc="174" dirty="0">
                <a:solidFill>
                  <a:sysClr val="windowText" lastClr="000000"/>
                </a:solidFill>
                <a:latin typeface="Calibri"/>
                <a:cs typeface="Calibri"/>
              </a:rPr>
              <a:t> </a:t>
            </a:r>
            <a:r>
              <a:rPr sz="2280" i="1" kern="0" dirty="0">
                <a:solidFill>
                  <a:sysClr val="windowText" lastClr="000000"/>
                </a:solidFill>
                <a:latin typeface="Calibri"/>
                <a:cs typeface="Calibri"/>
              </a:rPr>
              <a:t>are</a:t>
            </a:r>
            <a:r>
              <a:rPr sz="2280" i="1" kern="0" spc="180" dirty="0">
                <a:solidFill>
                  <a:sysClr val="windowText" lastClr="000000"/>
                </a:solidFill>
                <a:latin typeface="Calibri"/>
                <a:cs typeface="Calibri"/>
              </a:rPr>
              <a:t> </a:t>
            </a:r>
            <a:r>
              <a:rPr sz="2280" i="1" kern="0" dirty="0">
                <a:solidFill>
                  <a:sysClr val="windowText" lastClr="000000"/>
                </a:solidFill>
                <a:latin typeface="Calibri"/>
                <a:cs typeface="Calibri"/>
              </a:rPr>
              <a:t>maintained</a:t>
            </a:r>
            <a:r>
              <a:rPr sz="2280" i="1" kern="0" spc="168" dirty="0">
                <a:solidFill>
                  <a:sysClr val="windowText" lastClr="000000"/>
                </a:solidFill>
                <a:latin typeface="Calibri"/>
                <a:cs typeface="Calibri"/>
              </a:rPr>
              <a:t> </a:t>
            </a:r>
            <a:r>
              <a:rPr sz="2280" i="1" kern="0" dirty="0">
                <a:solidFill>
                  <a:sysClr val="windowText" lastClr="000000"/>
                </a:solidFill>
                <a:latin typeface="Calibri"/>
                <a:cs typeface="Calibri"/>
              </a:rPr>
              <a:t>in</a:t>
            </a:r>
            <a:r>
              <a:rPr sz="2280" i="1" kern="0" spc="174" dirty="0">
                <a:solidFill>
                  <a:sysClr val="windowText" lastClr="000000"/>
                </a:solidFill>
                <a:latin typeface="Calibri"/>
                <a:cs typeface="Calibri"/>
              </a:rPr>
              <a:t> </a:t>
            </a:r>
            <a:r>
              <a:rPr sz="2280" i="1" kern="0" dirty="0">
                <a:solidFill>
                  <a:sysClr val="windowText" lastClr="000000"/>
                </a:solidFill>
                <a:latin typeface="Calibri"/>
                <a:cs typeface="Calibri"/>
              </a:rPr>
              <a:t>a</a:t>
            </a:r>
            <a:r>
              <a:rPr sz="2280" i="1" kern="0" spc="168" dirty="0">
                <a:solidFill>
                  <a:sysClr val="windowText" lastClr="000000"/>
                </a:solidFill>
                <a:latin typeface="Calibri"/>
                <a:cs typeface="Calibri"/>
              </a:rPr>
              <a:t> </a:t>
            </a:r>
            <a:r>
              <a:rPr sz="2280" i="1" kern="0" dirty="0">
                <a:solidFill>
                  <a:sysClr val="windowText" lastClr="000000"/>
                </a:solidFill>
                <a:latin typeface="Calibri"/>
                <a:cs typeface="Calibri"/>
              </a:rPr>
              <a:t>computer</a:t>
            </a:r>
            <a:r>
              <a:rPr sz="2280" i="1" kern="0" spc="168" dirty="0">
                <a:solidFill>
                  <a:sysClr val="windowText" lastClr="000000"/>
                </a:solidFill>
                <a:latin typeface="Calibri"/>
                <a:cs typeface="Calibri"/>
              </a:rPr>
              <a:t> </a:t>
            </a:r>
            <a:r>
              <a:rPr sz="2280" i="1" kern="0" dirty="0">
                <a:solidFill>
                  <a:sysClr val="windowText" lastClr="000000"/>
                </a:solidFill>
                <a:latin typeface="Calibri"/>
                <a:cs typeface="Calibri"/>
              </a:rPr>
              <a:t>system,</a:t>
            </a:r>
            <a:r>
              <a:rPr sz="2280" i="1" kern="0" spc="168" dirty="0">
                <a:solidFill>
                  <a:sysClr val="windowText" lastClr="000000"/>
                </a:solidFill>
                <a:latin typeface="Calibri"/>
                <a:cs typeface="Calibri"/>
              </a:rPr>
              <a:t> </a:t>
            </a:r>
            <a:r>
              <a:rPr sz="2280" i="1" kern="0" dirty="0">
                <a:solidFill>
                  <a:sysClr val="windowText" lastClr="000000"/>
                </a:solidFill>
                <a:latin typeface="Calibri"/>
                <a:cs typeface="Calibri"/>
              </a:rPr>
              <a:t>mention</a:t>
            </a:r>
            <a:r>
              <a:rPr sz="2280" i="1" kern="0" spc="168" dirty="0">
                <a:solidFill>
                  <a:sysClr val="windowText" lastClr="000000"/>
                </a:solidFill>
                <a:latin typeface="Calibri"/>
                <a:cs typeface="Calibri"/>
              </a:rPr>
              <a:t> </a:t>
            </a:r>
            <a:r>
              <a:rPr sz="2280" i="1" kern="0" dirty="0">
                <a:solidFill>
                  <a:sysClr val="windowText" lastClr="000000"/>
                </a:solidFill>
                <a:latin typeface="Calibri"/>
                <a:cs typeface="Calibri"/>
              </a:rPr>
              <a:t>the</a:t>
            </a:r>
            <a:r>
              <a:rPr sz="2280" i="1" kern="0" spc="162" dirty="0">
                <a:solidFill>
                  <a:sysClr val="windowText" lastClr="000000"/>
                </a:solidFill>
                <a:latin typeface="Calibri"/>
                <a:cs typeface="Calibri"/>
              </a:rPr>
              <a:t> </a:t>
            </a:r>
            <a:r>
              <a:rPr sz="2280" i="1" kern="0" dirty="0">
                <a:solidFill>
                  <a:sysClr val="windowText" lastClr="000000"/>
                </a:solidFill>
                <a:latin typeface="Calibri"/>
                <a:cs typeface="Calibri"/>
              </a:rPr>
              <a:t>books</a:t>
            </a:r>
            <a:r>
              <a:rPr sz="2280" i="1" kern="0" spc="168" dirty="0">
                <a:solidFill>
                  <a:sysClr val="windowText" lastClr="000000"/>
                </a:solidFill>
                <a:latin typeface="Calibri"/>
                <a:cs typeface="Calibri"/>
              </a:rPr>
              <a:t> </a:t>
            </a:r>
            <a:r>
              <a:rPr sz="2280" i="1" kern="0" spc="-30" dirty="0">
                <a:solidFill>
                  <a:sysClr val="windowText" lastClr="000000"/>
                </a:solidFill>
                <a:latin typeface="Calibri"/>
                <a:cs typeface="Calibri"/>
              </a:rPr>
              <a:t>of </a:t>
            </a:r>
            <a:r>
              <a:rPr sz="2280" i="1" kern="0" dirty="0">
                <a:solidFill>
                  <a:sysClr val="windowText" lastClr="000000"/>
                </a:solidFill>
                <a:latin typeface="Calibri"/>
                <a:cs typeface="Calibri"/>
              </a:rPr>
              <a:t>account</a:t>
            </a:r>
            <a:r>
              <a:rPr sz="2280" i="1" kern="0" spc="137" dirty="0">
                <a:solidFill>
                  <a:sysClr val="windowText" lastClr="000000"/>
                </a:solidFill>
                <a:latin typeface="Calibri"/>
                <a:cs typeface="Calibri"/>
              </a:rPr>
              <a:t> </a:t>
            </a:r>
            <a:r>
              <a:rPr sz="2280" i="1" kern="0" dirty="0">
                <a:solidFill>
                  <a:sysClr val="windowText" lastClr="000000"/>
                </a:solidFill>
                <a:latin typeface="Calibri"/>
                <a:cs typeface="Calibri"/>
              </a:rPr>
              <a:t>generated</a:t>
            </a:r>
            <a:r>
              <a:rPr sz="2280" i="1" kern="0" spc="132" dirty="0">
                <a:solidFill>
                  <a:sysClr val="windowText" lastClr="000000"/>
                </a:solidFill>
                <a:latin typeface="Calibri"/>
                <a:cs typeface="Calibri"/>
              </a:rPr>
              <a:t> </a:t>
            </a:r>
            <a:r>
              <a:rPr sz="2280" i="1" kern="0" dirty="0">
                <a:solidFill>
                  <a:sysClr val="windowText" lastClr="000000"/>
                </a:solidFill>
                <a:latin typeface="Calibri"/>
                <a:cs typeface="Calibri"/>
              </a:rPr>
              <a:t>by</a:t>
            </a:r>
            <a:r>
              <a:rPr sz="2280" i="1" kern="0" spc="137" dirty="0">
                <a:solidFill>
                  <a:sysClr val="windowText" lastClr="000000"/>
                </a:solidFill>
                <a:latin typeface="Calibri"/>
                <a:cs typeface="Calibri"/>
              </a:rPr>
              <a:t> </a:t>
            </a:r>
            <a:r>
              <a:rPr sz="2280" i="1" kern="0" dirty="0">
                <a:solidFill>
                  <a:sysClr val="windowText" lastClr="000000"/>
                </a:solidFill>
                <a:latin typeface="Calibri"/>
                <a:cs typeface="Calibri"/>
              </a:rPr>
              <a:t>such</a:t>
            </a:r>
            <a:r>
              <a:rPr sz="2280" i="1" kern="0" spc="126" dirty="0">
                <a:solidFill>
                  <a:sysClr val="windowText" lastClr="000000"/>
                </a:solidFill>
                <a:latin typeface="Calibri"/>
                <a:cs typeface="Calibri"/>
              </a:rPr>
              <a:t> </a:t>
            </a:r>
            <a:r>
              <a:rPr sz="2280" i="1" kern="0" dirty="0">
                <a:solidFill>
                  <a:sysClr val="windowText" lastClr="000000"/>
                </a:solidFill>
                <a:latin typeface="Calibri"/>
                <a:cs typeface="Calibri"/>
              </a:rPr>
              <a:t>computer</a:t>
            </a:r>
            <a:r>
              <a:rPr sz="2280" i="1" kern="0" spc="132" dirty="0">
                <a:solidFill>
                  <a:sysClr val="windowText" lastClr="000000"/>
                </a:solidFill>
                <a:latin typeface="Calibri"/>
                <a:cs typeface="Calibri"/>
              </a:rPr>
              <a:t> </a:t>
            </a:r>
            <a:r>
              <a:rPr sz="2280" i="1" kern="0" dirty="0">
                <a:solidFill>
                  <a:sysClr val="windowText" lastClr="000000"/>
                </a:solidFill>
                <a:latin typeface="Calibri"/>
                <a:cs typeface="Calibri"/>
              </a:rPr>
              <a:t>system.</a:t>
            </a:r>
            <a:r>
              <a:rPr sz="2280" i="1" kern="0" spc="150" dirty="0">
                <a:solidFill>
                  <a:sysClr val="windowText" lastClr="000000"/>
                </a:solidFill>
                <a:latin typeface="Calibri"/>
                <a:cs typeface="Calibri"/>
              </a:rPr>
              <a:t> </a:t>
            </a:r>
            <a:r>
              <a:rPr sz="2280" b="1" i="1" u="sng" kern="0" dirty="0">
                <a:solidFill>
                  <a:sysClr val="windowText" lastClr="000000"/>
                </a:solidFill>
                <a:uFill>
                  <a:solidFill>
                    <a:srgbClr val="000000"/>
                  </a:solidFill>
                </a:uFill>
                <a:latin typeface="Calibri"/>
                <a:cs typeface="Calibri"/>
              </a:rPr>
              <a:t>If</a:t>
            </a:r>
            <a:r>
              <a:rPr sz="2280" b="1" i="1" u="sng" kern="0" spc="144"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the</a:t>
            </a:r>
            <a:r>
              <a:rPr sz="2280" b="1" i="1" u="sng" kern="0" spc="137"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books</a:t>
            </a:r>
            <a:r>
              <a:rPr sz="2280" b="1" i="1" u="sng" kern="0" spc="126"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of</a:t>
            </a:r>
            <a:r>
              <a:rPr sz="2280" b="1" i="1" u="sng" kern="0" spc="137"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accounts</a:t>
            </a:r>
            <a:r>
              <a:rPr sz="2280" b="1" i="1" u="sng" kern="0" spc="126"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are</a:t>
            </a:r>
            <a:r>
              <a:rPr sz="2280" b="1" i="1" u="sng" kern="0" spc="150"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not</a:t>
            </a:r>
            <a:r>
              <a:rPr sz="2280" b="1" i="1" u="sng" kern="0" spc="132"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kept</a:t>
            </a:r>
            <a:r>
              <a:rPr sz="2280" b="1" i="1" u="sng" kern="0" spc="137" dirty="0">
                <a:solidFill>
                  <a:sysClr val="windowText" lastClr="000000"/>
                </a:solidFill>
                <a:uFill>
                  <a:solidFill>
                    <a:srgbClr val="000000"/>
                  </a:solidFill>
                </a:uFill>
                <a:latin typeface="Calibri"/>
                <a:cs typeface="Calibri"/>
              </a:rPr>
              <a:t> </a:t>
            </a:r>
            <a:r>
              <a:rPr sz="2280" b="1" i="1" u="sng" kern="0" spc="-30" dirty="0">
                <a:solidFill>
                  <a:sysClr val="windowText" lastClr="000000"/>
                </a:solidFill>
                <a:uFill>
                  <a:solidFill>
                    <a:srgbClr val="000000"/>
                  </a:solidFill>
                </a:uFill>
                <a:latin typeface="Calibri"/>
                <a:cs typeface="Calibri"/>
              </a:rPr>
              <a:t>at</a:t>
            </a:r>
            <a:r>
              <a:rPr sz="2280" b="1" i="1" kern="0" spc="-30" dirty="0">
                <a:solidFill>
                  <a:sysClr val="windowText" lastClr="000000"/>
                </a:solidFill>
                <a:latin typeface="Calibri"/>
                <a:cs typeface="Calibri"/>
              </a:rPr>
              <a:t> </a:t>
            </a:r>
            <a:r>
              <a:rPr sz="2280" b="1" i="1" u="sng" kern="0" dirty="0">
                <a:solidFill>
                  <a:sysClr val="windowText" lastClr="000000"/>
                </a:solidFill>
                <a:uFill>
                  <a:solidFill>
                    <a:srgbClr val="000000"/>
                  </a:solidFill>
                </a:uFill>
                <a:latin typeface="Calibri"/>
                <a:cs typeface="Calibri"/>
              </a:rPr>
              <a:t>one</a:t>
            </a:r>
            <a:r>
              <a:rPr sz="2280" b="1" i="1" u="sng" kern="0" spc="48"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location,</a:t>
            </a:r>
            <a:r>
              <a:rPr sz="2280" b="1" i="1" u="sng" kern="0" spc="48"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please</a:t>
            </a:r>
            <a:r>
              <a:rPr sz="2280" b="1" i="1" u="sng" kern="0" spc="54"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furnish</a:t>
            </a:r>
            <a:r>
              <a:rPr sz="2280" b="1" i="1" u="sng" kern="0" spc="42"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the</a:t>
            </a:r>
            <a:r>
              <a:rPr sz="2280" b="1" i="1" u="sng" kern="0" spc="54"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addresses</a:t>
            </a:r>
            <a:r>
              <a:rPr sz="2280" b="1" i="1" u="sng" kern="0" spc="42"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of</a:t>
            </a:r>
            <a:r>
              <a:rPr sz="2280" b="1" i="1" u="sng" kern="0" spc="48"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locations</a:t>
            </a:r>
            <a:r>
              <a:rPr sz="2280" b="1" i="1" u="sng" kern="0" spc="42"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along</a:t>
            </a:r>
            <a:r>
              <a:rPr sz="2280" b="1" i="1" u="sng" kern="0" spc="48"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with</a:t>
            </a:r>
            <a:r>
              <a:rPr sz="2280" b="1" i="1" u="sng" kern="0" spc="36"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the</a:t>
            </a:r>
            <a:r>
              <a:rPr sz="2280" b="1" i="1" u="sng" kern="0" spc="48"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details</a:t>
            </a:r>
            <a:r>
              <a:rPr sz="2280" b="1" i="1" u="sng" kern="0" spc="42"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of</a:t>
            </a:r>
            <a:r>
              <a:rPr sz="2280" b="1" i="1" u="sng" kern="0" spc="48" dirty="0">
                <a:solidFill>
                  <a:sysClr val="windowText" lastClr="000000"/>
                </a:solidFill>
                <a:uFill>
                  <a:solidFill>
                    <a:srgbClr val="000000"/>
                  </a:solidFill>
                </a:uFill>
                <a:latin typeface="Calibri"/>
                <a:cs typeface="Calibri"/>
              </a:rPr>
              <a:t> </a:t>
            </a:r>
            <a:r>
              <a:rPr sz="2280" b="1" i="1" u="sng" kern="0" spc="-12" dirty="0">
                <a:solidFill>
                  <a:sysClr val="windowText" lastClr="000000"/>
                </a:solidFill>
                <a:uFill>
                  <a:solidFill>
                    <a:srgbClr val="000000"/>
                  </a:solidFill>
                </a:uFill>
                <a:latin typeface="Calibri"/>
                <a:cs typeface="Calibri"/>
              </a:rPr>
              <a:t>books</a:t>
            </a:r>
            <a:r>
              <a:rPr sz="2280" b="1" i="1" kern="0" spc="-12" dirty="0">
                <a:solidFill>
                  <a:sysClr val="windowText" lastClr="000000"/>
                </a:solidFill>
                <a:latin typeface="Calibri"/>
                <a:cs typeface="Calibri"/>
              </a:rPr>
              <a:t> </a:t>
            </a:r>
            <a:r>
              <a:rPr sz="2280" b="1" i="1" u="sng" kern="0" dirty="0">
                <a:solidFill>
                  <a:sysClr val="windowText" lastClr="000000"/>
                </a:solidFill>
                <a:uFill>
                  <a:solidFill>
                    <a:srgbClr val="000000"/>
                  </a:solidFill>
                </a:uFill>
                <a:latin typeface="Calibri"/>
                <a:cs typeface="Calibri"/>
              </a:rPr>
              <a:t>of</a:t>
            </a:r>
            <a:r>
              <a:rPr sz="2280" b="1" i="1" u="sng" kern="0" spc="-48" dirty="0">
                <a:solidFill>
                  <a:sysClr val="windowText" lastClr="000000"/>
                </a:solidFill>
                <a:uFill>
                  <a:solidFill>
                    <a:srgbClr val="000000"/>
                  </a:solidFill>
                </a:uFill>
                <a:latin typeface="Calibri"/>
                <a:cs typeface="Calibri"/>
              </a:rPr>
              <a:t> </a:t>
            </a:r>
            <a:r>
              <a:rPr sz="2280" b="1" i="1" u="sng" kern="0" spc="-12" dirty="0">
                <a:solidFill>
                  <a:sysClr val="windowText" lastClr="000000"/>
                </a:solidFill>
                <a:uFill>
                  <a:solidFill>
                    <a:srgbClr val="000000"/>
                  </a:solidFill>
                </a:uFill>
                <a:latin typeface="Calibri"/>
                <a:cs typeface="Calibri"/>
              </a:rPr>
              <a:t>accounts</a:t>
            </a:r>
            <a:r>
              <a:rPr sz="2280" b="1" i="1" u="sng" kern="0" spc="-18" dirty="0">
                <a:solidFill>
                  <a:sysClr val="windowText" lastClr="000000"/>
                </a:solidFill>
                <a:uFill>
                  <a:solidFill>
                    <a:srgbClr val="000000"/>
                  </a:solidFill>
                </a:uFill>
                <a:latin typeface="Calibri"/>
                <a:cs typeface="Calibri"/>
              </a:rPr>
              <a:t> </a:t>
            </a:r>
            <a:r>
              <a:rPr sz="2280" b="1" i="1" u="sng" kern="0" spc="-12" dirty="0">
                <a:solidFill>
                  <a:sysClr val="windowText" lastClr="000000"/>
                </a:solidFill>
                <a:uFill>
                  <a:solidFill>
                    <a:srgbClr val="000000"/>
                  </a:solidFill>
                </a:uFill>
                <a:latin typeface="Calibri"/>
                <a:cs typeface="Calibri"/>
              </a:rPr>
              <a:t>maintained</a:t>
            </a:r>
            <a:r>
              <a:rPr sz="2280" b="1" i="1" u="sng" kern="0" spc="-48"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at</a:t>
            </a:r>
            <a:r>
              <a:rPr sz="2280" b="1" i="1" u="sng" kern="0" spc="-42"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each</a:t>
            </a:r>
            <a:r>
              <a:rPr sz="2280" b="1" i="1" u="sng" kern="0" spc="-36" dirty="0">
                <a:solidFill>
                  <a:sysClr val="windowText" lastClr="000000"/>
                </a:solidFill>
                <a:uFill>
                  <a:solidFill>
                    <a:srgbClr val="000000"/>
                  </a:solidFill>
                </a:uFill>
                <a:latin typeface="Calibri"/>
                <a:cs typeface="Calibri"/>
              </a:rPr>
              <a:t> </a:t>
            </a:r>
            <a:r>
              <a:rPr sz="2280" b="1" i="1" u="sng" kern="0" dirty="0">
                <a:solidFill>
                  <a:sysClr val="windowText" lastClr="000000"/>
                </a:solidFill>
                <a:uFill>
                  <a:solidFill>
                    <a:srgbClr val="000000"/>
                  </a:solidFill>
                </a:uFill>
                <a:latin typeface="Calibri"/>
                <a:cs typeface="Calibri"/>
              </a:rPr>
              <a:t>location.</a:t>
            </a:r>
            <a:r>
              <a:rPr sz="2280" b="1" i="1" u="sng" kern="0" spc="-36" dirty="0">
                <a:solidFill>
                  <a:sysClr val="windowText" lastClr="000000"/>
                </a:solidFill>
                <a:uFill>
                  <a:solidFill>
                    <a:srgbClr val="000000"/>
                  </a:solidFill>
                </a:uFill>
                <a:latin typeface="Calibri"/>
                <a:cs typeface="Calibri"/>
              </a:rPr>
              <a:t> </a:t>
            </a:r>
            <a:r>
              <a:rPr sz="2280" b="1" i="1" u="sng" kern="0" spc="-60" dirty="0">
                <a:solidFill>
                  <a:sysClr val="windowText" lastClr="000000"/>
                </a:solidFill>
                <a:uFill>
                  <a:solidFill>
                    <a:srgbClr val="000000"/>
                  </a:solidFill>
                </a:uFill>
                <a:latin typeface="Calibri"/>
                <a:cs typeface="Calibri"/>
              </a:rPr>
              <a:t>)</a:t>
            </a:r>
            <a:endParaRPr sz="2280" kern="0">
              <a:solidFill>
                <a:sysClr val="windowText" lastClr="000000"/>
              </a:solidFill>
              <a:latin typeface="Calibri"/>
              <a:cs typeface="Calibri"/>
            </a:endParaRPr>
          </a:p>
          <a:p>
            <a:pPr marL="16764" algn="just" defTabSz="1097280">
              <a:lnSpc>
                <a:spcPts val="2460"/>
              </a:lnSpc>
              <a:spcBef>
                <a:spcPts val="1674"/>
              </a:spcBef>
            </a:pPr>
            <a:r>
              <a:rPr sz="2280" b="1" kern="0" dirty="0">
                <a:solidFill>
                  <a:sysClr val="windowText" lastClr="000000"/>
                </a:solidFill>
                <a:latin typeface="Calibri"/>
                <a:cs typeface="Calibri"/>
              </a:rPr>
              <a:t>Clause</a:t>
            </a:r>
            <a:r>
              <a:rPr sz="2280" b="1" kern="0" spc="-36" dirty="0">
                <a:solidFill>
                  <a:sysClr val="windowText" lastClr="000000"/>
                </a:solidFill>
                <a:latin typeface="Calibri"/>
                <a:cs typeface="Calibri"/>
              </a:rPr>
              <a:t> </a:t>
            </a:r>
            <a:r>
              <a:rPr sz="2280" b="1" kern="0" dirty="0">
                <a:solidFill>
                  <a:sysClr val="windowText" lastClr="000000"/>
                </a:solidFill>
                <a:latin typeface="Calibri"/>
                <a:cs typeface="Calibri"/>
              </a:rPr>
              <a:t>11</a:t>
            </a:r>
            <a:r>
              <a:rPr sz="2280" b="1" kern="0" spc="-54" dirty="0">
                <a:solidFill>
                  <a:sysClr val="windowText" lastClr="000000"/>
                </a:solidFill>
                <a:latin typeface="Calibri"/>
                <a:cs typeface="Calibri"/>
              </a:rPr>
              <a:t> </a:t>
            </a:r>
            <a:r>
              <a:rPr sz="2280" b="1" kern="0" spc="-30" dirty="0">
                <a:solidFill>
                  <a:sysClr val="windowText" lastClr="000000"/>
                </a:solidFill>
                <a:latin typeface="Calibri"/>
                <a:cs typeface="Calibri"/>
              </a:rPr>
              <a:t>(c)</a:t>
            </a:r>
            <a:endParaRPr sz="2280" kern="0">
              <a:solidFill>
                <a:sysClr val="windowText" lastClr="000000"/>
              </a:solidFill>
              <a:latin typeface="Calibri"/>
              <a:cs typeface="Calibri"/>
            </a:endParaRPr>
          </a:p>
          <a:p>
            <a:pPr marL="16764" algn="just" defTabSz="1097280">
              <a:lnSpc>
                <a:spcPts val="2460"/>
              </a:lnSpc>
            </a:pPr>
            <a:r>
              <a:rPr sz="2280" kern="0" dirty="0">
                <a:solidFill>
                  <a:sysClr val="windowText" lastClr="000000"/>
                </a:solidFill>
                <a:latin typeface="Calibri"/>
                <a:cs typeface="Calibri"/>
              </a:rPr>
              <a:t>List</a:t>
            </a:r>
            <a:r>
              <a:rPr sz="2280" kern="0" spc="-66" dirty="0">
                <a:solidFill>
                  <a:sysClr val="windowText" lastClr="000000"/>
                </a:solidFill>
                <a:latin typeface="Calibri"/>
                <a:cs typeface="Calibri"/>
              </a:rPr>
              <a:t> </a:t>
            </a:r>
            <a:r>
              <a:rPr sz="2280" kern="0" dirty="0">
                <a:solidFill>
                  <a:sysClr val="windowText" lastClr="000000"/>
                </a:solidFill>
                <a:latin typeface="Calibri"/>
                <a:cs typeface="Calibri"/>
              </a:rPr>
              <a:t>of</a:t>
            </a:r>
            <a:r>
              <a:rPr sz="2280" kern="0" spc="-60" dirty="0">
                <a:solidFill>
                  <a:sysClr val="windowText" lastClr="000000"/>
                </a:solidFill>
                <a:latin typeface="Calibri"/>
                <a:cs typeface="Calibri"/>
              </a:rPr>
              <a:t> </a:t>
            </a:r>
            <a:r>
              <a:rPr sz="2280" kern="0" dirty="0">
                <a:solidFill>
                  <a:sysClr val="windowText" lastClr="000000"/>
                </a:solidFill>
                <a:latin typeface="Calibri"/>
                <a:cs typeface="Calibri"/>
              </a:rPr>
              <a:t>books</a:t>
            </a:r>
            <a:r>
              <a:rPr sz="2280" kern="0" spc="-66" dirty="0">
                <a:solidFill>
                  <a:sysClr val="windowText" lastClr="000000"/>
                </a:solidFill>
                <a:latin typeface="Calibri"/>
                <a:cs typeface="Calibri"/>
              </a:rPr>
              <a:t> </a:t>
            </a:r>
            <a:r>
              <a:rPr sz="2280" kern="0" dirty="0">
                <a:solidFill>
                  <a:sysClr val="windowText" lastClr="000000"/>
                </a:solidFill>
                <a:latin typeface="Calibri"/>
                <a:cs typeface="Calibri"/>
              </a:rPr>
              <a:t>of</a:t>
            </a:r>
            <a:r>
              <a:rPr sz="2280" kern="0" spc="-60" dirty="0">
                <a:solidFill>
                  <a:sysClr val="windowText" lastClr="000000"/>
                </a:solidFill>
                <a:latin typeface="Calibri"/>
                <a:cs typeface="Calibri"/>
              </a:rPr>
              <a:t> </a:t>
            </a:r>
            <a:r>
              <a:rPr sz="2280" kern="0" dirty="0">
                <a:solidFill>
                  <a:sysClr val="windowText" lastClr="000000"/>
                </a:solidFill>
                <a:latin typeface="Calibri"/>
                <a:cs typeface="Calibri"/>
              </a:rPr>
              <a:t>account</a:t>
            </a:r>
            <a:r>
              <a:rPr sz="2280" kern="0" spc="-72" dirty="0">
                <a:solidFill>
                  <a:sysClr val="windowText" lastClr="000000"/>
                </a:solidFill>
                <a:latin typeface="Calibri"/>
                <a:cs typeface="Calibri"/>
              </a:rPr>
              <a:t> </a:t>
            </a:r>
            <a:r>
              <a:rPr sz="2280" kern="0" dirty="0">
                <a:solidFill>
                  <a:sysClr val="windowText" lastClr="000000"/>
                </a:solidFill>
                <a:latin typeface="Calibri"/>
                <a:cs typeface="Calibri"/>
              </a:rPr>
              <a:t>and</a:t>
            </a:r>
            <a:r>
              <a:rPr sz="2280" kern="0" spc="-60" dirty="0">
                <a:solidFill>
                  <a:sysClr val="windowText" lastClr="000000"/>
                </a:solidFill>
                <a:latin typeface="Calibri"/>
                <a:cs typeface="Calibri"/>
              </a:rPr>
              <a:t> </a:t>
            </a:r>
            <a:r>
              <a:rPr sz="2280" b="1" u="sng" kern="0" dirty="0">
                <a:solidFill>
                  <a:sysClr val="windowText" lastClr="000000"/>
                </a:solidFill>
                <a:uFill>
                  <a:solidFill>
                    <a:srgbClr val="000000"/>
                  </a:solidFill>
                </a:uFill>
                <a:latin typeface="Calibri"/>
                <a:cs typeface="Calibri"/>
              </a:rPr>
              <a:t>nature</a:t>
            </a:r>
            <a:r>
              <a:rPr sz="2280" b="1" u="sng" kern="0" spc="-48" dirty="0">
                <a:solidFill>
                  <a:sysClr val="windowText" lastClr="000000"/>
                </a:solidFill>
                <a:uFill>
                  <a:solidFill>
                    <a:srgbClr val="000000"/>
                  </a:solidFill>
                </a:uFill>
                <a:latin typeface="Calibri"/>
                <a:cs typeface="Calibri"/>
              </a:rPr>
              <a:t> </a:t>
            </a:r>
            <a:r>
              <a:rPr sz="2280" b="1" u="sng" kern="0" dirty="0">
                <a:solidFill>
                  <a:sysClr val="windowText" lastClr="000000"/>
                </a:solidFill>
                <a:uFill>
                  <a:solidFill>
                    <a:srgbClr val="000000"/>
                  </a:solidFill>
                </a:uFill>
                <a:latin typeface="Calibri"/>
                <a:cs typeface="Calibri"/>
              </a:rPr>
              <a:t>of</a:t>
            </a:r>
            <a:r>
              <a:rPr sz="2280" b="1" u="sng" kern="0" spc="-60" dirty="0">
                <a:solidFill>
                  <a:sysClr val="windowText" lastClr="000000"/>
                </a:solidFill>
                <a:uFill>
                  <a:solidFill>
                    <a:srgbClr val="000000"/>
                  </a:solidFill>
                </a:uFill>
                <a:latin typeface="Calibri"/>
                <a:cs typeface="Calibri"/>
              </a:rPr>
              <a:t> </a:t>
            </a:r>
            <a:r>
              <a:rPr sz="2280" b="1" u="sng" kern="0" spc="-12" dirty="0">
                <a:solidFill>
                  <a:sysClr val="windowText" lastClr="000000"/>
                </a:solidFill>
                <a:uFill>
                  <a:solidFill>
                    <a:srgbClr val="000000"/>
                  </a:solidFill>
                </a:uFill>
                <a:latin typeface="Calibri"/>
                <a:cs typeface="Calibri"/>
              </a:rPr>
              <a:t>relevant</a:t>
            </a:r>
            <a:r>
              <a:rPr sz="2280" b="1" u="sng" kern="0" spc="-60" dirty="0">
                <a:solidFill>
                  <a:sysClr val="windowText" lastClr="000000"/>
                </a:solidFill>
                <a:uFill>
                  <a:solidFill>
                    <a:srgbClr val="000000"/>
                  </a:solidFill>
                </a:uFill>
                <a:latin typeface="Calibri"/>
                <a:cs typeface="Calibri"/>
              </a:rPr>
              <a:t> </a:t>
            </a:r>
            <a:r>
              <a:rPr sz="2280" b="1" u="sng" kern="0" dirty="0">
                <a:solidFill>
                  <a:sysClr val="windowText" lastClr="000000"/>
                </a:solidFill>
                <a:uFill>
                  <a:solidFill>
                    <a:srgbClr val="000000"/>
                  </a:solidFill>
                </a:uFill>
                <a:latin typeface="Calibri"/>
                <a:cs typeface="Calibri"/>
              </a:rPr>
              <a:t>documents</a:t>
            </a:r>
            <a:r>
              <a:rPr sz="2280" b="1" u="sng" kern="0" spc="-30" dirty="0">
                <a:solidFill>
                  <a:sysClr val="windowText" lastClr="000000"/>
                </a:solidFill>
                <a:uFill>
                  <a:solidFill>
                    <a:srgbClr val="000000"/>
                  </a:solidFill>
                </a:uFill>
                <a:latin typeface="Calibri"/>
                <a:cs typeface="Calibri"/>
              </a:rPr>
              <a:t> </a:t>
            </a:r>
            <a:r>
              <a:rPr sz="2280" kern="0" spc="-12" dirty="0">
                <a:solidFill>
                  <a:sysClr val="windowText" lastClr="000000"/>
                </a:solidFill>
                <a:latin typeface="Calibri"/>
                <a:cs typeface="Calibri"/>
              </a:rPr>
              <a:t>examined.</a:t>
            </a:r>
            <a:endParaRPr sz="2280" kern="0">
              <a:solidFill>
                <a:sysClr val="windowText" lastClr="000000"/>
              </a:solidFill>
              <a:latin typeface="Calibri"/>
              <a:cs typeface="Calibri"/>
            </a:endParaRPr>
          </a:p>
          <a:p>
            <a:pPr defTabSz="1097280">
              <a:spcBef>
                <a:spcPts val="828"/>
              </a:spcBef>
            </a:pPr>
            <a:endParaRPr sz="2280" kern="0">
              <a:solidFill>
                <a:sysClr val="windowText" lastClr="000000"/>
              </a:solidFill>
              <a:latin typeface="Calibri"/>
              <a:cs typeface="Calibri"/>
            </a:endParaRPr>
          </a:p>
          <a:p>
            <a:pPr marL="16764" defTabSz="1097280"/>
            <a:r>
              <a:rPr b="1" kern="0" spc="-12" dirty="0">
                <a:solidFill>
                  <a:sysClr val="windowText" lastClr="000000"/>
                </a:solidFill>
                <a:latin typeface="Calibri"/>
                <a:cs typeface="Calibri"/>
              </a:rPr>
              <a:t>Brief:</a:t>
            </a:r>
            <a:endParaRPr kern="0">
              <a:solidFill>
                <a:sysClr val="windowText" lastClr="000000"/>
              </a:solidFill>
              <a:latin typeface="Calibri"/>
              <a:cs typeface="Calibri"/>
            </a:endParaRPr>
          </a:p>
          <a:p>
            <a:pPr marL="16764" marR="97536" defTabSz="1097280"/>
            <a:r>
              <a:rPr kern="0" dirty="0">
                <a:solidFill>
                  <a:sysClr val="windowText" lastClr="000000"/>
                </a:solidFill>
                <a:latin typeface="Calibri"/>
                <a:cs typeface="Calibri"/>
              </a:rPr>
              <a:t>To</a:t>
            </a:r>
            <a:r>
              <a:rPr kern="0" spc="156" dirty="0">
                <a:solidFill>
                  <a:sysClr val="windowText" lastClr="000000"/>
                </a:solidFill>
                <a:latin typeface="Calibri"/>
                <a:cs typeface="Calibri"/>
              </a:rPr>
              <a:t> </a:t>
            </a:r>
            <a:r>
              <a:rPr kern="0" dirty="0">
                <a:solidFill>
                  <a:sysClr val="windowText" lastClr="000000"/>
                </a:solidFill>
                <a:latin typeface="Calibri"/>
                <a:cs typeface="Calibri"/>
              </a:rPr>
              <a:t>specify</a:t>
            </a:r>
            <a:r>
              <a:rPr kern="0" spc="162" dirty="0">
                <a:solidFill>
                  <a:sysClr val="windowText" lastClr="000000"/>
                </a:solidFill>
                <a:latin typeface="Calibri"/>
                <a:cs typeface="Calibri"/>
              </a:rPr>
              <a:t> </a:t>
            </a:r>
            <a:r>
              <a:rPr kern="0" dirty="0">
                <a:solidFill>
                  <a:sysClr val="windowText" lastClr="000000"/>
                </a:solidFill>
                <a:latin typeface="Calibri"/>
                <a:cs typeface="Calibri"/>
              </a:rPr>
              <a:t>List</a:t>
            </a:r>
            <a:r>
              <a:rPr kern="0" spc="156" dirty="0">
                <a:solidFill>
                  <a:sysClr val="windowText" lastClr="000000"/>
                </a:solidFill>
                <a:latin typeface="Calibri"/>
                <a:cs typeface="Calibri"/>
              </a:rPr>
              <a:t> </a:t>
            </a:r>
            <a:r>
              <a:rPr kern="0" dirty="0">
                <a:solidFill>
                  <a:sysClr val="windowText" lastClr="000000"/>
                </a:solidFill>
                <a:latin typeface="Calibri"/>
                <a:cs typeface="Calibri"/>
              </a:rPr>
              <a:t>of</a:t>
            </a:r>
            <a:r>
              <a:rPr kern="0" spc="162" dirty="0">
                <a:solidFill>
                  <a:sysClr val="windowText" lastClr="000000"/>
                </a:solidFill>
                <a:latin typeface="Calibri"/>
                <a:cs typeface="Calibri"/>
              </a:rPr>
              <a:t> </a:t>
            </a:r>
            <a:r>
              <a:rPr kern="0" dirty="0">
                <a:solidFill>
                  <a:sysClr val="windowText" lastClr="000000"/>
                </a:solidFill>
                <a:latin typeface="Calibri"/>
                <a:cs typeface="Calibri"/>
              </a:rPr>
              <a:t>books</a:t>
            </a:r>
            <a:r>
              <a:rPr kern="0" spc="156" dirty="0">
                <a:solidFill>
                  <a:sysClr val="windowText" lastClr="000000"/>
                </a:solidFill>
                <a:latin typeface="Calibri"/>
                <a:cs typeface="Calibri"/>
              </a:rPr>
              <a:t> </a:t>
            </a:r>
            <a:r>
              <a:rPr kern="0" dirty="0">
                <a:solidFill>
                  <a:sysClr val="windowText" lastClr="000000"/>
                </a:solidFill>
                <a:latin typeface="Calibri"/>
                <a:cs typeface="Calibri"/>
              </a:rPr>
              <a:t>of</a:t>
            </a:r>
            <a:r>
              <a:rPr kern="0" spc="156" dirty="0">
                <a:solidFill>
                  <a:sysClr val="windowText" lastClr="000000"/>
                </a:solidFill>
                <a:latin typeface="Calibri"/>
                <a:cs typeface="Calibri"/>
              </a:rPr>
              <a:t> </a:t>
            </a:r>
            <a:r>
              <a:rPr kern="0" dirty="0">
                <a:solidFill>
                  <a:sysClr val="windowText" lastClr="000000"/>
                </a:solidFill>
                <a:latin typeface="Calibri"/>
                <a:cs typeface="Calibri"/>
              </a:rPr>
              <a:t>account</a:t>
            </a:r>
            <a:r>
              <a:rPr kern="0" spc="156" dirty="0">
                <a:solidFill>
                  <a:sysClr val="windowText" lastClr="000000"/>
                </a:solidFill>
                <a:latin typeface="Calibri"/>
                <a:cs typeface="Calibri"/>
              </a:rPr>
              <a:t> </a:t>
            </a:r>
            <a:r>
              <a:rPr kern="0" dirty="0">
                <a:solidFill>
                  <a:sysClr val="windowText" lastClr="000000"/>
                </a:solidFill>
                <a:latin typeface="Calibri"/>
                <a:cs typeface="Calibri"/>
              </a:rPr>
              <a:t>maintained</a:t>
            </a:r>
            <a:r>
              <a:rPr kern="0" spc="162" dirty="0">
                <a:solidFill>
                  <a:sysClr val="windowText" lastClr="000000"/>
                </a:solidFill>
                <a:latin typeface="Calibri"/>
                <a:cs typeface="Calibri"/>
              </a:rPr>
              <a:t> </a:t>
            </a:r>
            <a:r>
              <a:rPr kern="0" dirty="0">
                <a:solidFill>
                  <a:sysClr val="windowText" lastClr="000000"/>
                </a:solidFill>
                <a:latin typeface="Calibri"/>
                <a:cs typeface="Calibri"/>
              </a:rPr>
              <a:t>along</a:t>
            </a:r>
            <a:r>
              <a:rPr kern="0" spc="162" dirty="0">
                <a:solidFill>
                  <a:sysClr val="windowText" lastClr="000000"/>
                </a:solidFill>
                <a:latin typeface="Calibri"/>
                <a:cs typeface="Calibri"/>
              </a:rPr>
              <a:t> </a:t>
            </a:r>
            <a:r>
              <a:rPr kern="0" dirty="0">
                <a:solidFill>
                  <a:sysClr val="windowText" lastClr="000000"/>
                </a:solidFill>
                <a:latin typeface="Calibri"/>
                <a:cs typeface="Calibri"/>
              </a:rPr>
              <a:t>with</a:t>
            </a:r>
            <a:r>
              <a:rPr kern="0" spc="162" dirty="0">
                <a:solidFill>
                  <a:sysClr val="windowText" lastClr="000000"/>
                </a:solidFill>
                <a:latin typeface="Calibri"/>
                <a:cs typeface="Calibri"/>
              </a:rPr>
              <a:t> </a:t>
            </a:r>
            <a:r>
              <a:rPr kern="0" dirty="0">
                <a:solidFill>
                  <a:sysClr val="windowText" lastClr="000000"/>
                </a:solidFill>
                <a:latin typeface="Calibri"/>
                <a:cs typeface="Calibri"/>
              </a:rPr>
              <a:t>Detail</a:t>
            </a:r>
            <a:r>
              <a:rPr kern="0" spc="174" dirty="0">
                <a:solidFill>
                  <a:sysClr val="windowText" lastClr="000000"/>
                </a:solidFill>
                <a:latin typeface="Calibri"/>
                <a:cs typeface="Calibri"/>
              </a:rPr>
              <a:t> </a:t>
            </a:r>
            <a:r>
              <a:rPr kern="0" dirty="0">
                <a:solidFill>
                  <a:sysClr val="windowText" lastClr="000000"/>
                </a:solidFill>
                <a:latin typeface="Calibri"/>
                <a:cs typeface="Calibri"/>
              </a:rPr>
              <a:t>of</a:t>
            </a:r>
            <a:r>
              <a:rPr kern="0" spc="162" dirty="0">
                <a:solidFill>
                  <a:sysClr val="windowText" lastClr="000000"/>
                </a:solidFill>
                <a:latin typeface="Calibri"/>
                <a:cs typeface="Calibri"/>
              </a:rPr>
              <a:t> </a:t>
            </a:r>
            <a:r>
              <a:rPr kern="0" dirty="0">
                <a:solidFill>
                  <a:sysClr val="windowText" lastClr="000000"/>
                </a:solidFill>
                <a:latin typeface="Calibri"/>
                <a:cs typeface="Calibri"/>
              </a:rPr>
              <a:t>Address</a:t>
            </a:r>
            <a:r>
              <a:rPr kern="0" spc="168" dirty="0">
                <a:solidFill>
                  <a:sysClr val="windowText" lastClr="000000"/>
                </a:solidFill>
                <a:latin typeface="Calibri"/>
                <a:cs typeface="Calibri"/>
              </a:rPr>
              <a:t> </a:t>
            </a:r>
            <a:r>
              <a:rPr kern="0" dirty="0">
                <a:solidFill>
                  <a:sysClr val="windowText" lastClr="000000"/>
                </a:solidFill>
                <a:latin typeface="Calibri"/>
                <a:cs typeface="Calibri"/>
              </a:rPr>
              <a:t>of</a:t>
            </a:r>
            <a:r>
              <a:rPr kern="0" spc="156" dirty="0">
                <a:solidFill>
                  <a:sysClr val="windowText" lastClr="000000"/>
                </a:solidFill>
                <a:latin typeface="Calibri"/>
                <a:cs typeface="Calibri"/>
              </a:rPr>
              <a:t> </a:t>
            </a:r>
            <a:r>
              <a:rPr kern="0" dirty="0">
                <a:solidFill>
                  <a:sysClr val="windowText" lastClr="000000"/>
                </a:solidFill>
                <a:latin typeface="Calibri"/>
                <a:cs typeface="Calibri"/>
              </a:rPr>
              <a:t>all</a:t>
            </a:r>
            <a:r>
              <a:rPr kern="0" spc="174" dirty="0">
                <a:solidFill>
                  <a:sysClr val="windowText" lastClr="000000"/>
                </a:solidFill>
                <a:latin typeface="Calibri"/>
                <a:cs typeface="Calibri"/>
              </a:rPr>
              <a:t> </a:t>
            </a:r>
            <a:r>
              <a:rPr kern="0" dirty="0">
                <a:solidFill>
                  <a:sysClr val="windowText" lastClr="000000"/>
                </a:solidFill>
                <a:latin typeface="Calibri"/>
                <a:cs typeface="Calibri"/>
              </a:rPr>
              <a:t>locations</a:t>
            </a:r>
            <a:r>
              <a:rPr kern="0" spc="156" dirty="0">
                <a:solidFill>
                  <a:sysClr val="windowText" lastClr="000000"/>
                </a:solidFill>
                <a:latin typeface="Calibri"/>
                <a:cs typeface="Calibri"/>
              </a:rPr>
              <a:t> </a:t>
            </a:r>
            <a:r>
              <a:rPr kern="0" dirty="0">
                <a:solidFill>
                  <a:sysClr val="windowText" lastClr="000000"/>
                </a:solidFill>
                <a:latin typeface="Calibri"/>
                <a:cs typeface="Calibri"/>
              </a:rPr>
              <a:t>where</a:t>
            </a:r>
            <a:r>
              <a:rPr kern="0" spc="168" dirty="0">
                <a:solidFill>
                  <a:sysClr val="windowText" lastClr="000000"/>
                </a:solidFill>
                <a:latin typeface="Calibri"/>
                <a:cs typeface="Calibri"/>
              </a:rPr>
              <a:t> </a:t>
            </a:r>
            <a:r>
              <a:rPr kern="0" dirty="0">
                <a:solidFill>
                  <a:sysClr val="windowText" lastClr="000000"/>
                </a:solidFill>
                <a:latin typeface="Calibri"/>
                <a:cs typeface="Calibri"/>
              </a:rPr>
              <a:t>books</a:t>
            </a:r>
            <a:r>
              <a:rPr kern="0" spc="162" dirty="0">
                <a:solidFill>
                  <a:sysClr val="windowText" lastClr="000000"/>
                </a:solidFill>
                <a:latin typeface="Calibri"/>
                <a:cs typeface="Calibri"/>
              </a:rPr>
              <a:t> </a:t>
            </a:r>
            <a:r>
              <a:rPr kern="0" spc="-30" dirty="0">
                <a:solidFill>
                  <a:sysClr val="windowText" lastClr="000000"/>
                </a:solidFill>
                <a:latin typeface="Calibri"/>
                <a:cs typeface="Calibri"/>
              </a:rPr>
              <a:t>of </a:t>
            </a:r>
            <a:r>
              <a:rPr kern="0" dirty="0">
                <a:solidFill>
                  <a:sysClr val="windowText" lastClr="000000"/>
                </a:solidFill>
                <a:latin typeface="Calibri"/>
                <a:cs typeface="Calibri"/>
              </a:rPr>
              <a:t>account</a:t>
            </a:r>
            <a:r>
              <a:rPr kern="0" spc="-84" dirty="0">
                <a:solidFill>
                  <a:sysClr val="windowText" lastClr="000000"/>
                </a:solidFill>
                <a:latin typeface="Calibri"/>
                <a:cs typeface="Calibri"/>
              </a:rPr>
              <a:t> </a:t>
            </a:r>
            <a:r>
              <a:rPr kern="0" dirty="0">
                <a:solidFill>
                  <a:sysClr val="windowText" lastClr="000000"/>
                </a:solidFill>
                <a:latin typeface="Calibri"/>
                <a:cs typeface="Calibri"/>
              </a:rPr>
              <a:t>are</a:t>
            </a:r>
            <a:r>
              <a:rPr kern="0" spc="-60" dirty="0">
                <a:solidFill>
                  <a:sysClr val="windowText" lastClr="000000"/>
                </a:solidFill>
                <a:latin typeface="Calibri"/>
                <a:cs typeface="Calibri"/>
              </a:rPr>
              <a:t> </a:t>
            </a:r>
            <a:r>
              <a:rPr kern="0" spc="-24" dirty="0">
                <a:solidFill>
                  <a:sysClr val="windowText" lastClr="000000"/>
                </a:solidFill>
                <a:latin typeface="Calibri"/>
                <a:cs typeface="Calibri"/>
              </a:rPr>
              <a:t>kept.</a:t>
            </a:r>
            <a:endParaRPr kern="0">
              <a:solidFill>
                <a:sysClr val="windowText" lastClr="000000"/>
              </a:solidFill>
              <a:latin typeface="Calibri"/>
              <a:cs typeface="Calibri"/>
            </a:endParaRPr>
          </a:p>
          <a:p>
            <a:pPr marL="16764" defTabSz="1097280"/>
            <a:r>
              <a:rPr kern="0" dirty="0">
                <a:solidFill>
                  <a:sysClr val="windowText" lastClr="000000"/>
                </a:solidFill>
                <a:latin typeface="Calibri"/>
                <a:cs typeface="Calibri"/>
              </a:rPr>
              <a:t>Scope</a:t>
            </a:r>
            <a:r>
              <a:rPr kern="0" spc="-42" dirty="0">
                <a:solidFill>
                  <a:sysClr val="windowText" lastClr="000000"/>
                </a:solidFill>
                <a:latin typeface="Calibri"/>
                <a:cs typeface="Calibri"/>
              </a:rPr>
              <a:t> </a:t>
            </a:r>
            <a:r>
              <a:rPr kern="0" dirty="0">
                <a:solidFill>
                  <a:sysClr val="windowText" lastClr="000000"/>
                </a:solidFill>
                <a:latin typeface="Calibri"/>
                <a:cs typeface="Calibri"/>
              </a:rPr>
              <a:t>of</a:t>
            </a:r>
            <a:r>
              <a:rPr kern="0" spc="-30" dirty="0">
                <a:solidFill>
                  <a:sysClr val="windowText" lastClr="000000"/>
                </a:solidFill>
                <a:latin typeface="Calibri"/>
                <a:cs typeface="Calibri"/>
              </a:rPr>
              <a:t> </a:t>
            </a:r>
            <a:r>
              <a:rPr kern="0" dirty="0">
                <a:solidFill>
                  <a:sysClr val="windowText" lastClr="000000"/>
                </a:solidFill>
                <a:latin typeface="Calibri"/>
                <a:cs typeface="Calibri"/>
              </a:rPr>
              <a:t>Auditor</a:t>
            </a:r>
            <a:r>
              <a:rPr kern="0" spc="-60" dirty="0">
                <a:solidFill>
                  <a:sysClr val="windowText" lastClr="000000"/>
                </a:solidFill>
                <a:latin typeface="Calibri"/>
                <a:cs typeface="Calibri"/>
              </a:rPr>
              <a:t> </a:t>
            </a:r>
            <a:r>
              <a:rPr kern="0" dirty="0">
                <a:solidFill>
                  <a:sysClr val="windowText" lastClr="000000"/>
                </a:solidFill>
                <a:latin typeface="Calibri"/>
                <a:cs typeface="Calibri"/>
              </a:rPr>
              <a:t>widened</a:t>
            </a:r>
            <a:r>
              <a:rPr kern="0" spc="-30" dirty="0">
                <a:solidFill>
                  <a:sysClr val="windowText" lastClr="000000"/>
                </a:solidFill>
                <a:latin typeface="Calibri"/>
                <a:cs typeface="Calibri"/>
              </a:rPr>
              <a:t> </a:t>
            </a:r>
            <a:r>
              <a:rPr kern="0" dirty="0">
                <a:solidFill>
                  <a:sysClr val="windowText" lastClr="000000"/>
                </a:solidFill>
                <a:latin typeface="Calibri"/>
                <a:cs typeface="Calibri"/>
              </a:rPr>
              <a:t>by</a:t>
            </a:r>
            <a:r>
              <a:rPr kern="0" spc="-54" dirty="0">
                <a:solidFill>
                  <a:sysClr val="windowText" lastClr="000000"/>
                </a:solidFill>
                <a:latin typeface="Calibri"/>
                <a:cs typeface="Calibri"/>
              </a:rPr>
              <a:t> </a:t>
            </a:r>
            <a:r>
              <a:rPr kern="0" dirty="0">
                <a:solidFill>
                  <a:sysClr val="windowText" lastClr="000000"/>
                </a:solidFill>
                <a:latin typeface="Calibri"/>
                <a:cs typeface="Calibri"/>
              </a:rPr>
              <a:t>including</a:t>
            </a:r>
            <a:r>
              <a:rPr kern="0" spc="-60" dirty="0">
                <a:solidFill>
                  <a:sysClr val="windowText" lastClr="000000"/>
                </a:solidFill>
                <a:latin typeface="Calibri"/>
                <a:cs typeface="Calibri"/>
              </a:rPr>
              <a:t> </a:t>
            </a:r>
            <a:r>
              <a:rPr kern="0" spc="-12" dirty="0">
                <a:solidFill>
                  <a:sysClr val="windowText" lastClr="000000"/>
                </a:solidFill>
                <a:latin typeface="Calibri"/>
                <a:cs typeface="Calibri"/>
              </a:rPr>
              <a:t>requirement</a:t>
            </a:r>
            <a:r>
              <a:rPr kern="0" spc="-36" dirty="0">
                <a:solidFill>
                  <a:sysClr val="windowText" lastClr="000000"/>
                </a:solidFill>
                <a:latin typeface="Calibri"/>
                <a:cs typeface="Calibri"/>
              </a:rPr>
              <a:t> </a:t>
            </a:r>
            <a:r>
              <a:rPr kern="0" dirty="0">
                <a:solidFill>
                  <a:sysClr val="windowText" lastClr="000000"/>
                </a:solidFill>
                <a:latin typeface="Calibri"/>
                <a:cs typeface="Calibri"/>
              </a:rPr>
              <a:t>to</a:t>
            </a:r>
            <a:r>
              <a:rPr kern="0" spc="-48" dirty="0">
                <a:solidFill>
                  <a:sysClr val="windowText" lastClr="000000"/>
                </a:solidFill>
                <a:latin typeface="Calibri"/>
                <a:cs typeface="Calibri"/>
              </a:rPr>
              <a:t> </a:t>
            </a:r>
            <a:r>
              <a:rPr kern="0" dirty="0">
                <a:solidFill>
                  <a:sysClr val="windowText" lastClr="000000"/>
                </a:solidFill>
                <a:latin typeface="Calibri"/>
                <a:cs typeface="Calibri"/>
              </a:rPr>
              <a:t>specify</a:t>
            </a:r>
            <a:r>
              <a:rPr kern="0" spc="-36" dirty="0">
                <a:solidFill>
                  <a:sysClr val="windowText" lastClr="000000"/>
                </a:solidFill>
                <a:latin typeface="Calibri"/>
                <a:cs typeface="Calibri"/>
              </a:rPr>
              <a:t> </a:t>
            </a:r>
            <a:r>
              <a:rPr kern="0" dirty="0">
                <a:solidFill>
                  <a:sysClr val="windowText" lastClr="000000"/>
                </a:solidFill>
                <a:latin typeface="Calibri"/>
                <a:cs typeface="Calibri"/>
              </a:rPr>
              <a:t>nature</a:t>
            </a:r>
            <a:r>
              <a:rPr kern="0" spc="-54" dirty="0">
                <a:solidFill>
                  <a:sysClr val="windowText" lastClr="000000"/>
                </a:solidFill>
                <a:latin typeface="Calibri"/>
                <a:cs typeface="Calibri"/>
              </a:rPr>
              <a:t> </a:t>
            </a:r>
            <a:r>
              <a:rPr kern="0" dirty="0">
                <a:solidFill>
                  <a:sysClr val="windowText" lastClr="000000"/>
                </a:solidFill>
                <a:latin typeface="Calibri"/>
                <a:cs typeface="Calibri"/>
              </a:rPr>
              <a:t>of</a:t>
            </a:r>
            <a:r>
              <a:rPr kern="0" spc="-48" dirty="0">
                <a:solidFill>
                  <a:sysClr val="windowText" lastClr="000000"/>
                </a:solidFill>
                <a:latin typeface="Calibri"/>
                <a:cs typeface="Calibri"/>
              </a:rPr>
              <a:t> </a:t>
            </a:r>
            <a:r>
              <a:rPr kern="0" dirty="0">
                <a:solidFill>
                  <a:sysClr val="windowText" lastClr="000000"/>
                </a:solidFill>
                <a:latin typeface="Calibri"/>
                <a:cs typeface="Calibri"/>
              </a:rPr>
              <a:t>all</a:t>
            </a:r>
            <a:r>
              <a:rPr kern="0" spc="-30" dirty="0">
                <a:solidFill>
                  <a:sysClr val="windowText" lastClr="000000"/>
                </a:solidFill>
                <a:latin typeface="Calibri"/>
                <a:cs typeface="Calibri"/>
              </a:rPr>
              <a:t> </a:t>
            </a:r>
            <a:r>
              <a:rPr kern="0" dirty="0">
                <a:solidFill>
                  <a:sysClr val="windowText" lastClr="000000"/>
                </a:solidFill>
                <a:latin typeface="Calibri"/>
                <a:cs typeface="Calibri"/>
              </a:rPr>
              <a:t>the</a:t>
            </a:r>
            <a:r>
              <a:rPr kern="0" spc="-42" dirty="0">
                <a:solidFill>
                  <a:sysClr val="windowText" lastClr="000000"/>
                </a:solidFill>
                <a:latin typeface="Calibri"/>
                <a:cs typeface="Calibri"/>
              </a:rPr>
              <a:t> </a:t>
            </a:r>
            <a:r>
              <a:rPr kern="0" dirty="0">
                <a:solidFill>
                  <a:sysClr val="windowText" lastClr="000000"/>
                </a:solidFill>
                <a:latin typeface="Calibri"/>
                <a:cs typeface="Calibri"/>
              </a:rPr>
              <a:t>documents</a:t>
            </a:r>
            <a:r>
              <a:rPr kern="0" spc="-54" dirty="0">
                <a:solidFill>
                  <a:sysClr val="windowText" lastClr="000000"/>
                </a:solidFill>
                <a:latin typeface="Calibri"/>
                <a:cs typeface="Calibri"/>
              </a:rPr>
              <a:t> </a:t>
            </a:r>
            <a:r>
              <a:rPr kern="0" spc="-12" dirty="0">
                <a:solidFill>
                  <a:sysClr val="windowText" lastClr="000000"/>
                </a:solidFill>
                <a:latin typeface="Calibri"/>
                <a:cs typeface="Calibri"/>
              </a:rPr>
              <a:t>examined.</a:t>
            </a:r>
            <a:endParaRPr kern="0">
              <a:solidFill>
                <a:sysClr val="windowText" lastClr="000000"/>
              </a:solidFill>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086944"/>
          </a:xfrm>
          <a:prstGeom prst="rect">
            <a:avLst/>
          </a:prstGeom>
        </p:spPr>
        <p:txBody>
          <a:bodyPr vert="horz" wrap="square" lIns="0" tIns="418064" rIns="0" bIns="0" rtlCol="0">
            <a:spAutoFit/>
          </a:bodyPr>
          <a:lstStyle/>
          <a:p>
            <a:pPr marL="512826">
              <a:spcBef>
                <a:spcPts val="120"/>
              </a:spcBef>
            </a:pPr>
            <a:r>
              <a:rPr u="none" dirty="0"/>
              <a:t>Issues</a:t>
            </a:r>
            <a:r>
              <a:rPr u="none" spc="-84" dirty="0"/>
              <a:t> </a:t>
            </a:r>
            <a:r>
              <a:rPr u="none" dirty="0"/>
              <a:t>on</a:t>
            </a:r>
            <a:r>
              <a:rPr u="none" spc="-84" dirty="0"/>
              <a:t> </a:t>
            </a:r>
            <a:r>
              <a:rPr u="none" dirty="0"/>
              <a:t>Clause</a:t>
            </a:r>
            <a:r>
              <a:rPr u="none" spc="-84" dirty="0"/>
              <a:t> </a:t>
            </a:r>
            <a:r>
              <a:rPr u="none" dirty="0"/>
              <a:t>no.</a:t>
            </a:r>
            <a:r>
              <a:rPr u="none" spc="-84" dirty="0"/>
              <a:t> </a:t>
            </a:r>
            <a:r>
              <a:rPr u="none" dirty="0"/>
              <a:t>11…..</a:t>
            </a:r>
            <a:r>
              <a:rPr u="none" spc="-78" dirty="0"/>
              <a:t> </a:t>
            </a:r>
            <a:r>
              <a:rPr u="none" spc="-12" dirty="0"/>
              <a:t>Contd...</a:t>
            </a:r>
          </a:p>
        </p:txBody>
      </p:sp>
      <p:sp>
        <p:nvSpPr>
          <p:cNvPr id="3" name="object 3"/>
          <p:cNvSpPr/>
          <p:nvPr/>
        </p:nvSpPr>
        <p:spPr>
          <a:xfrm>
            <a:off x="2217421" y="2127808"/>
            <a:ext cx="10197846" cy="4572000"/>
          </a:xfrm>
          <a:custGeom>
            <a:avLst/>
            <a:gdLst/>
            <a:ahLst/>
            <a:cxnLst/>
            <a:rect l="l" t="t" r="r" b="b"/>
            <a:pathLst>
              <a:path w="8498205" h="3810000">
                <a:moveTo>
                  <a:pt x="0" y="0"/>
                </a:moveTo>
                <a:lnTo>
                  <a:pt x="8497824" y="0"/>
                </a:lnTo>
                <a:lnTo>
                  <a:pt x="8497824" y="3810000"/>
                </a:lnTo>
                <a:lnTo>
                  <a:pt x="0" y="3810000"/>
                </a:lnTo>
                <a:lnTo>
                  <a:pt x="0" y="0"/>
                </a:lnTo>
                <a:close/>
              </a:path>
            </a:pathLst>
          </a:custGeom>
          <a:ln w="38099">
            <a:solidFill>
              <a:srgbClr val="145F82"/>
            </a:solidFill>
          </a:ln>
        </p:spPr>
        <p:txBody>
          <a:bodyPr wrap="square" lIns="0" tIns="0" rIns="0" bIns="0" rtlCol="0"/>
          <a:lstStyle/>
          <a:p>
            <a:pPr defTabSz="1097280"/>
            <a:endParaRPr sz="2160" kern="0">
              <a:solidFill>
                <a:sysClr val="windowText" lastClr="000000"/>
              </a:solidFill>
            </a:endParaRPr>
          </a:p>
        </p:txBody>
      </p:sp>
      <p:sp>
        <p:nvSpPr>
          <p:cNvPr id="4" name="object 4"/>
          <p:cNvSpPr txBox="1"/>
          <p:nvPr/>
        </p:nvSpPr>
        <p:spPr>
          <a:xfrm>
            <a:off x="2311521" y="2417549"/>
            <a:ext cx="10008870" cy="3978269"/>
          </a:xfrm>
          <a:prstGeom prst="rect">
            <a:avLst/>
          </a:prstGeom>
        </p:spPr>
        <p:txBody>
          <a:bodyPr vert="horz" wrap="square" lIns="0" tIns="16002" rIns="0" bIns="0" rtlCol="0">
            <a:spAutoFit/>
          </a:bodyPr>
          <a:lstStyle/>
          <a:p>
            <a:pPr marL="398526" marR="6096" indent="-384048" algn="just" defTabSz="1097280">
              <a:spcBef>
                <a:spcPts val="126"/>
              </a:spcBef>
              <a:buSzPct val="89130"/>
              <a:buFont typeface="Wingdings"/>
              <a:buChar char=""/>
              <a:tabLst>
                <a:tab pos="398526" algn="l"/>
              </a:tabLst>
            </a:pPr>
            <a:r>
              <a:rPr sz="2760" kern="0" dirty="0">
                <a:solidFill>
                  <a:sysClr val="windowText" lastClr="000000"/>
                </a:solidFill>
                <a:latin typeface="Calibri"/>
                <a:cs typeface="Calibri"/>
              </a:rPr>
              <a:t>The</a:t>
            </a:r>
            <a:r>
              <a:rPr sz="2760" kern="0" spc="-42" dirty="0">
                <a:solidFill>
                  <a:sysClr val="windowText" lastClr="000000"/>
                </a:solidFill>
                <a:latin typeface="Calibri"/>
                <a:cs typeface="Calibri"/>
              </a:rPr>
              <a:t> </a:t>
            </a:r>
            <a:r>
              <a:rPr sz="2760" kern="0" dirty="0">
                <a:solidFill>
                  <a:sysClr val="windowText" lastClr="000000"/>
                </a:solidFill>
                <a:latin typeface="Calibri"/>
                <a:cs typeface="Calibri"/>
              </a:rPr>
              <a:t>tax</a:t>
            </a:r>
            <a:r>
              <a:rPr sz="2760" kern="0" spc="-48" dirty="0">
                <a:solidFill>
                  <a:sysClr val="windowText" lastClr="000000"/>
                </a:solidFill>
                <a:latin typeface="Calibri"/>
                <a:cs typeface="Calibri"/>
              </a:rPr>
              <a:t> </a:t>
            </a:r>
            <a:r>
              <a:rPr sz="2760" kern="0" dirty="0">
                <a:solidFill>
                  <a:sysClr val="windowText" lastClr="000000"/>
                </a:solidFill>
                <a:latin typeface="Calibri"/>
                <a:cs typeface="Calibri"/>
              </a:rPr>
              <a:t>auditor</a:t>
            </a:r>
            <a:r>
              <a:rPr sz="2760" kern="0" spc="-42" dirty="0">
                <a:solidFill>
                  <a:sysClr val="windowText" lastClr="000000"/>
                </a:solidFill>
                <a:latin typeface="Calibri"/>
                <a:cs typeface="Calibri"/>
              </a:rPr>
              <a:t> </a:t>
            </a:r>
            <a:r>
              <a:rPr sz="2760" kern="0" dirty="0">
                <a:solidFill>
                  <a:sysClr val="windowText" lastClr="000000"/>
                </a:solidFill>
                <a:latin typeface="Calibri"/>
                <a:cs typeface="Calibri"/>
              </a:rPr>
              <a:t>is</a:t>
            </a:r>
            <a:r>
              <a:rPr sz="2760" kern="0" spc="-48" dirty="0">
                <a:solidFill>
                  <a:sysClr val="windowText" lastClr="000000"/>
                </a:solidFill>
                <a:latin typeface="Calibri"/>
                <a:cs typeface="Calibri"/>
              </a:rPr>
              <a:t> </a:t>
            </a:r>
            <a:r>
              <a:rPr sz="2760" kern="0" dirty="0">
                <a:solidFill>
                  <a:sysClr val="windowText" lastClr="000000"/>
                </a:solidFill>
                <a:latin typeface="Calibri"/>
                <a:cs typeface="Calibri"/>
              </a:rPr>
              <a:t>also</a:t>
            </a:r>
            <a:r>
              <a:rPr sz="2760" kern="0" spc="-42" dirty="0">
                <a:solidFill>
                  <a:sysClr val="windowText" lastClr="000000"/>
                </a:solidFill>
                <a:latin typeface="Calibri"/>
                <a:cs typeface="Calibri"/>
              </a:rPr>
              <a:t> </a:t>
            </a:r>
            <a:r>
              <a:rPr sz="2760" kern="0" dirty="0">
                <a:solidFill>
                  <a:sysClr val="windowText" lastClr="000000"/>
                </a:solidFill>
                <a:latin typeface="Calibri"/>
                <a:cs typeface="Calibri"/>
              </a:rPr>
              <a:t>required</a:t>
            </a:r>
            <a:r>
              <a:rPr sz="2760" kern="0" spc="-48" dirty="0">
                <a:solidFill>
                  <a:sysClr val="windowText" lastClr="000000"/>
                </a:solidFill>
                <a:latin typeface="Calibri"/>
                <a:cs typeface="Calibri"/>
              </a:rPr>
              <a:t> </a:t>
            </a:r>
            <a:r>
              <a:rPr sz="2760" kern="0" dirty="0">
                <a:solidFill>
                  <a:sysClr val="windowText" lastClr="000000"/>
                </a:solidFill>
                <a:latin typeface="Calibri"/>
                <a:cs typeface="Calibri"/>
              </a:rPr>
              <a:t>to</a:t>
            </a:r>
            <a:r>
              <a:rPr sz="2760" kern="0" spc="-48" dirty="0">
                <a:solidFill>
                  <a:sysClr val="windowText" lastClr="000000"/>
                </a:solidFill>
                <a:latin typeface="Calibri"/>
                <a:cs typeface="Calibri"/>
              </a:rPr>
              <a:t> </a:t>
            </a:r>
            <a:r>
              <a:rPr sz="2760" b="1" kern="0" dirty="0">
                <a:solidFill>
                  <a:sysClr val="windowText" lastClr="000000"/>
                </a:solidFill>
                <a:latin typeface="Calibri"/>
                <a:cs typeface="Calibri"/>
              </a:rPr>
              <a:t>specify</a:t>
            </a:r>
            <a:r>
              <a:rPr sz="2760" b="1" kern="0" spc="-48" dirty="0">
                <a:solidFill>
                  <a:sysClr val="windowText" lastClr="000000"/>
                </a:solidFill>
                <a:latin typeface="Calibri"/>
                <a:cs typeface="Calibri"/>
              </a:rPr>
              <a:t> </a:t>
            </a:r>
            <a:r>
              <a:rPr sz="2760" b="1" kern="0" dirty="0">
                <a:solidFill>
                  <a:sysClr val="windowText" lastClr="000000"/>
                </a:solidFill>
                <a:latin typeface="Calibri"/>
                <a:cs typeface="Calibri"/>
              </a:rPr>
              <a:t>nature</a:t>
            </a:r>
            <a:r>
              <a:rPr sz="2760" b="1" kern="0" spc="-42" dirty="0">
                <a:solidFill>
                  <a:sysClr val="windowText" lastClr="000000"/>
                </a:solidFill>
                <a:latin typeface="Calibri"/>
                <a:cs typeface="Calibri"/>
              </a:rPr>
              <a:t> </a:t>
            </a:r>
            <a:r>
              <a:rPr sz="2760" b="1" kern="0" dirty="0">
                <a:solidFill>
                  <a:sysClr val="windowText" lastClr="000000"/>
                </a:solidFill>
                <a:latin typeface="Calibri"/>
                <a:cs typeface="Calibri"/>
              </a:rPr>
              <a:t>of</a:t>
            </a:r>
            <a:r>
              <a:rPr sz="2760" b="1" kern="0" spc="-54" dirty="0">
                <a:solidFill>
                  <a:sysClr val="windowText" lastClr="000000"/>
                </a:solidFill>
                <a:latin typeface="Calibri"/>
                <a:cs typeface="Calibri"/>
              </a:rPr>
              <a:t> </a:t>
            </a:r>
            <a:r>
              <a:rPr sz="2760" b="1" kern="0" dirty="0">
                <a:solidFill>
                  <a:sysClr val="windowText" lastClr="000000"/>
                </a:solidFill>
                <a:latin typeface="Calibri"/>
                <a:cs typeface="Calibri"/>
              </a:rPr>
              <a:t>all</a:t>
            </a:r>
            <a:r>
              <a:rPr sz="2760" b="1" kern="0" spc="-48" dirty="0">
                <a:solidFill>
                  <a:sysClr val="windowText" lastClr="000000"/>
                </a:solidFill>
                <a:latin typeface="Calibri"/>
                <a:cs typeface="Calibri"/>
              </a:rPr>
              <a:t> </a:t>
            </a:r>
            <a:r>
              <a:rPr sz="2760" b="1" kern="0" dirty="0">
                <a:solidFill>
                  <a:sysClr val="windowText" lastClr="000000"/>
                </a:solidFill>
                <a:latin typeface="Calibri"/>
                <a:cs typeface="Calibri"/>
              </a:rPr>
              <a:t>the</a:t>
            </a:r>
            <a:r>
              <a:rPr sz="2760" b="1" kern="0" spc="-42" dirty="0">
                <a:solidFill>
                  <a:sysClr val="windowText" lastClr="000000"/>
                </a:solidFill>
                <a:latin typeface="Calibri"/>
                <a:cs typeface="Calibri"/>
              </a:rPr>
              <a:t> </a:t>
            </a:r>
            <a:r>
              <a:rPr sz="2760" b="1" kern="0" spc="-12" dirty="0">
                <a:solidFill>
                  <a:sysClr val="windowText" lastClr="000000"/>
                </a:solidFill>
                <a:latin typeface="Calibri"/>
                <a:cs typeface="Calibri"/>
              </a:rPr>
              <a:t>relevant </a:t>
            </a:r>
            <a:r>
              <a:rPr sz="2760" b="1" kern="0" dirty="0">
                <a:solidFill>
                  <a:sysClr val="windowText" lastClr="000000"/>
                </a:solidFill>
                <a:latin typeface="Calibri"/>
                <a:cs typeface="Calibri"/>
              </a:rPr>
              <a:t>documents</a:t>
            </a:r>
            <a:r>
              <a:rPr sz="2760" b="1" kern="0" spc="300" dirty="0">
                <a:solidFill>
                  <a:sysClr val="windowText" lastClr="000000"/>
                </a:solidFill>
                <a:latin typeface="Calibri"/>
                <a:cs typeface="Calibri"/>
              </a:rPr>
              <a:t> </a:t>
            </a:r>
            <a:r>
              <a:rPr sz="2760" b="1" kern="0" dirty="0">
                <a:solidFill>
                  <a:sysClr val="windowText" lastClr="000000"/>
                </a:solidFill>
                <a:latin typeface="Calibri"/>
                <a:cs typeface="Calibri"/>
              </a:rPr>
              <a:t>on</a:t>
            </a:r>
            <a:r>
              <a:rPr sz="2760" b="1" kern="0" spc="294" dirty="0">
                <a:solidFill>
                  <a:sysClr val="windowText" lastClr="000000"/>
                </a:solidFill>
                <a:latin typeface="Calibri"/>
                <a:cs typeface="Calibri"/>
              </a:rPr>
              <a:t> </a:t>
            </a:r>
            <a:r>
              <a:rPr sz="2760" b="1" kern="0" dirty="0">
                <a:solidFill>
                  <a:sysClr val="windowText" lastClr="000000"/>
                </a:solidFill>
                <a:latin typeface="Calibri"/>
                <a:cs typeface="Calibri"/>
              </a:rPr>
              <a:t>basis</a:t>
            </a:r>
            <a:r>
              <a:rPr sz="2760" b="1" kern="0" spc="300" dirty="0">
                <a:solidFill>
                  <a:sysClr val="windowText" lastClr="000000"/>
                </a:solidFill>
                <a:latin typeface="Calibri"/>
                <a:cs typeface="Calibri"/>
              </a:rPr>
              <a:t> </a:t>
            </a:r>
            <a:r>
              <a:rPr sz="2760" b="1" kern="0" dirty="0">
                <a:solidFill>
                  <a:sysClr val="windowText" lastClr="000000"/>
                </a:solidFill>
                <a:latin typeface="Calibri"/>
                <a:cs typeface="Calibri"/>
              </a:rPr>
              <a:t>of</a:t>
            </a:r>
            <a:r>
              <a:rPr sz="2760" b="1" kern="0" spc="300" dirty="0">
                <a:solidFill>
                  <a:sysClr val="windowText" lastClr="000000"/>
                </a:solidFill>
                <a:latin typeface="Calibri"/>
                <a:cs typeface="Calibri"/>
              </a:rPr>
              <a:t> </a:t>
            </a:r>
            <a:r>
              <a:rPr sz="2760" b="1" kern="0" dirty="0">
                <a:solidFill>
                  <a:sysClr val="windowText" lastClr="000000"/>
                </a:solidFill>
                <a:latin typeface="Calibri"/>
                <a:cs typeface="Calibri"/>
              </a:rPr>
              <a:t>which</a:t>
            </a:r>
            <a:r>
              <a:rPr sz="2760" b="1" kern="0" spc="288" dirty="0">
                <a:solidFill>
                  <a:sysClr val="windowText" lastClr="000000"/>
                </a:solidFill>
                <a:latin typeface="Calibri"/>
                <a:cs typeface="Calibri"/>
              </a:rPr>
              <a:t> </a:t>
            </a:r>
            <a:r>
              <a:rPr sz="2760" b="1" kern="0" dirty="0">
                <a:solidFill>
                  <a:sysClr val="windowText" lastClr="000000"/>
                </a:solidFill>
                <a:latin typeface="Calibri"/>
                <a:cs typeface="Calibri"/>
              </a:rPr>
              <a:t>the</a:t>
            </a:r>
            <a:r>
              <a:rPr sz="2760" b="1" kern="0" spc="300" dirty="0">
                <a:solidFill>
                  <a:sysClr val="windowText" lastClr="000000"/>
                </a:solidFill>
                <a:latin typeface="Calibri"/>
                <a:cs typeface="Calibri"/>
              </a:rPr>
              <a:t> </a:t>
            </a:r>
            <a:r>
              <a:rPr sz="2760" b="1" kern="0" dirty="0">
                <a:solidFill>
                  <a:sysClr val="windowText" lastClr="000000"/>
                </a:solidFill>
                <a:latin typeface="Calibri"/>
                <a:cs typeface="Calibri"/>
              </a:rPr>
              <a:t>tax</a:t>
            </a:r>
            <a:r>
              <a:rPr sz="2760" b="1" kern="0" spc="288" dirty="0">
                <a:solidFill>
                  <a:sysClr val="windowText" lastClr="000000"/>
                </a:solidFill>
                <a:latin typeface="Calibri"/>
                <a:cs typeface="Calibri"/>
              </a:rPr>
              <a:t> </a:t>
            </a:r>
            <a:r>
              <a:rPr sz="2760" b="1" kern="0" dirty="0">
                <a:solidFill>
                  <a:sysClr val="windowText" lastClr="000000"/>
                </a:solidFill>
                <a:latin typeface="Calibri"/>
                <a:cs typeface="Calibri"/>
              </a:rPr>
              <a:t>audit</a:t>
            </a:r>
            <a:r>
              <a:rPr sz="2760" b="1" kern="0" spc="318" dirty="0">
                <a:solidFill>
                  <a:sysClr val="windowText" lastClr="000000"/>
                </a:solidFill>
                <a:latin typeface="Calibri"/>
                <a:cs typeface="Calibri"/>
              </a:rPr>
              <a:t> </a:t>
            </a:r>
            <a:r>
              <a:rPr sz="2760" b="1" kern="0" dirty="0">
                <a:solidFill>
                  <a:sysClr val="windowText" lastClr="000000"/>
                </a:solidFill>
                <a:latin typeface="Calibri"/>
                <a:cs typeface="Calibri"/>
              </a:rPr>
              <a:t>has</a:t>
            </a:r>
            <a:r>
              <a:rPr sz="2760" b="1" kern="0" spc="294" dirty="0">
                <a:solidFill>
                  <a:sysClr val="windowText" lastClr="000000"/>
                </a:solidFill>
                <a:latin typeface="Calibri"/>
                <a:cs typeface="Calibri"/>
              </a:rPr>
              <a:t> </a:t>
            </a:r>
            <a:r>
              <a:rPr sz="2760" b="1" kern="0" dirty="0">
                <a:solidFill>
                  <a:sysClr val="windowText" lastClr="000000"/>
                </a:solidFill>
                <a:latin typeface="Calibri"/>
                <a:cs typeface="Calibri"/>
              </a:rPr>
              <a:t>been</a:t>
            </a:r>
            <a:r>
              <a:rPr sz="2760" b="1" kern="0" spc="305" dirty="0">
                <a:solidFill>
                  <a:sysClr val="windowText" lastClr="000000"/>
                </a:solidFill>
                <a:latin typeface="Calibri"/>
                <a:cs typeface="Calibri"/>
              </a:rPr>
              <a:t> </a:t>
            </a:r>
            <a:r>
              <a:rPr sz="2760" b="1" kern="0" spc="-12" dirty="0">
                <a:solidFill>
                  <a:sysClr val="windowText" lastClr="000000"/>
                </a:solidFill>
                <a:latin typeface="Calibri"/>
                <a:cs typeface="Calibri"/>
              </a:rPr>
              <a:t>conducted </a:t>
            </a:r>
            <a:r>
              <a:rPr sz="2760" kern="0" dirty="0">
                <a:solidFill>
                  <a:sysClr val="windowText" lastClr="000000"/>
                </a:solidFill>
                <a:latin typeface="Calibri"/>
                <a:cs typeface="Calibri"/>
              </a:rPr>
              <a:t>along</a:t>
            </a:r>
            <a:r>
              <a:rPr sz="2760" kern="0" spc="137" dirty="0">
                <a:solidFill>
                  <a:sysClr val="windowText" lastClr="000000"/>
                </a:solidFill>
                <a:latin typeface="Calibri"/>
                <a:cs typeface="Calibri"/>
              </a:rPr>
              <a:t>  </a:t>
            </a:r>
            <a:r>
              <a:rPr sz="2760" kern="0" dirty="0">
                <a:solidFill>
                  <a:sysClr val="windowText" lastClr="000000"/>
                </a:solidFill>
                <a:latin typeface="Calibri"/>
                <a:cs typeface="Calibri"/>
              </a:rPr>
              <a:t>with</a:t>
            </a:r>
            <a:r>
              <a:rPr sz="2760" kern="0" spc="156" dirty="0">
                <a:solidFill>
                  <a:sysClr val="windowText" lastClr="000000"/>
                </a:solidFill>
                <a:latin typeface="Calibri"/>
                <a:cs typeface="Calibri"/>
              </a:rPr>
              <a:t>  </a:t>
            </a:r>
            <a:r>
              <a:rPr sz="2760" kern="0" dirty="0">
                <a:solidFill>
                  <a:sysClr val="windowText" lastClr="000000"/>
                </a:solidFill>
                <a:latin typeface="Calibri"/>
                <a:cs typeface="Calibri"/>
              </a:rPr>
              <a:t>list</a:t>
            </a:r>
            <a:r>
              <a:rPr sz="2760" kern="0" spc="137"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144" dirty="0">
                <a:solidFill>
                  <a:sysClr val="windowText" lastClr="000000"/>
                </a:solidFill>
                <a:latin typeface="Calibri"/>
                <a:cs typeface="Calibri"/>
              </a:rPr>
              <a:t>  </a:t>
            </a:r>
            <a:r>
              <a:rPr sz="2760" kern="0" dirty="0">
                <a:solidFill>
                  <a:sysClr val="windowText" lastClr="000000"/>
                </a:solidFill>
                <a:latin typeface="Calibri"/>
                <a:cs typeface="Calibri"/>
              </a:rPr>
              <a:t>books</a:t>
            </a:r>
            <a:r>
              <a:rPr sz="2760" kern="0" spc="396"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137" dirty="0">
                <a:solidFill>
                  <a:sysClr val="windowText" lastClr="000000"/>
                </a:solidFill>
                <a:latin typeface="Calibri"/>
                <a:cs typeface="Calibri"/>
              </a:rPr>
              <a:t>  </a:t>
            </a:r>
            <a:r>
              <a:rPr sz="2760" kern="0" dirty="0">
                <a:solidFill>
                  <a:sysClr val="windowText" lastClr="000000"/>
                </a:solidFill>
                <a:latin typeface="Calibri"/>
                <a:cs typeface="Calibri"/>
              </a:rPr>
              <a:t>account</a:t>
            </a:r>
            <a:r>
              <a:rPr sz="2760" kern="0" spc="144" dirty="0">
                <a:solidFill>
                  <a:sysClr val="windowText" lastClr="000000"/>
                </a:solidFill>
                <a:latin typeface="Calibri"/>
                <a:cs typeface="Calibri"/>
              </a:rPr>
              <a:t>  </a:t>
            </a:r>
            <a:r>
              <a:rPr sz="2760" kern="0" dirty="0">
                <a:solidFill>
                  <a:sysClr val="windowText" lastClr="000000"/>
                </a:solidFill>
                <a:latin typeface="Calibri"/>
                <a:cs typeface="Calibri"/>
              </a:rPr>
              <a:t>examined,</a:t>
            </a:r>
            <a:r>
              <a:rPr sz="2760" kern="0" spc="137" dirty="0">
                <a:solidFill>
                  <a:sysClr val="windowText" lastClr="000000"/>
                </a:solidFill>
                <a:latin typeface="Calibri"/>
                <a:cs typeface="Calibri"/>
              </a:rPr>
              <a:t>  </a:t>
            </a:r>
            <a:r>
              <a:rPr sz="2760" kern="0" spc="-12" dirty="0">
                <a:solidFill>
                  <a:sysClr val="windowText" lastClr="000000"/>
                </a:solidFill>
                <a:latin typeface="Calibri"/>
                <a:cs typeface="Calibri"/>
              </a:rPr>
              <a:t>consequently </a:t>
            </a:r>
            <a:r>
              <a:rPr sz="2760" kern="0" dirty="0">
                <a:solidFill>
                  <a:sysClr val="windowText" lastClr="000000"/>
                </a:solidFill>
                <a:latin typeface="Calibri"/>
                <a:cs typeface="Calibri"/>
              </a:rPr>
              <a:t>increasing</a:t>
            </a:r>
            <a:r>
              <a:rPr sz="2760" kern="0" spc="-66"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60" dirty="0">
                <a:solidFill>
                  <a:sysClr val="windowText" lastClr="000000"/>
                </a:solidFill>
                <a:latin typeface="Calibri"/>
                <a:cs typeface="Calibri"/>
              </a:rPr>
              <a:t> </a:t>
            </a:r>
            <a:r>
              <a:rPr sz="2760" kern="0" dirty="0">
                <a:solidFill>
                  <a:sysClr val="windowText" lastClr="000000"/>
                </a:solidFill>
                <a:latin typeface="Calibri"/>
                <a:cs typeface="Calibri"/>
              </a:rPr>
              <a:t>scope</a:t>
            </a:r>
            <a:r>
              <a:rPr sz="2760" kern="0" spc="-54"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54" dirty="0">
                <a:solidFill>
                  <a:sysClr val="windowText" lastClr="000000"/>
                </a:solidFill>
                <a:latin typeface="Calibri"/>
                <a:cs typeface="Calibri"/>
              </a:rPr>
              <a:t> </a:t>
            </a:r>
            <a:r>
              <a:rPr sz="2760" kern="0" spc="-60" dirty="0">
                <a:solidFill>
                  <a:sysClr val="windowText" lastClr="000000"/>
                </a:solidFill>
                <a:latin typeface="Calibri"/>
                <a:cs typeface="Calibri"/>
              </a:rPr>
              <a:t>Tax</a:t>
            </a:r>
            <a:r>
              <a:rPr sz="2760" kern="0" spc="-78" dirty="0">
                <a:solidFill>
                  <a:sysClr val="windowText" lastClr="000000"/>
                </a:solidFill>
                <a:latin typeface="Calibri"/>
                <a:cs typeface="Calibri"/>
              </a:rPr>
              <a:t> </a:t>
            </a:r>
            <a:r>
              <a:rPr sz="2760" kern="0" spc="-12" dirty="0">
                <a:solidFill>
                  <a:sysClr val="windowText" lastClr="000000"/>
                </a:solidFill>
                <a:latin typeface="Calibri"/>
                <a:cs typeface="Calibri"/>
              </a:rPr>
              <a:t>Audit.</a:t>
            </a:r>
            <a:endParaRPr sz="2760" kern="0">
              <a:solidFill>
                <a:sysClr val="windowText" lastClr="000000"/>
              </a:solidFill>
              <a:latin typeface="Calibri"/>
              <a:cs typeface="Calibri"/>
            </a:endParaRPr>
          </a:p>
          <a:p>
            <a:pPr marL="398526" marR="6858" indent="-384048" algn="just" defTabSz="1097280">
              <a:spcBef>
                <a:spcPts val="2154"/>
              </a:spcBef>
              <a:buSzPct val="89130"/>
              <a:buFont typeface="Wingdings"/>
              <a:buChar char=""/>
              <a:tabLst>
                <a:tab pos="398526" algn="l"/>
              </a:tabLst>
            </a:pPr>
            <a:r>
              <a:rPr sz="2760" kern="0" dirty="0">
                <a:solidFill>
                  <a:sysClr val="windowText" lastClr="000000"/>
                </a:solidFill>
                <a:latin typeface="Calibri"/>
                <a:cs typeface="Calibri"/>
              </a:rPr>
              <a:t>Similar</a:t>
            </a:r>
            <a:r>
              <a:rPr sz="2760" kern="0" spc="222" dirty="0">
                <a:solidFill>
                  <a:sysClr val="windowText" lastClr="000000"/>
                </a:solidFill>
                <a:latin typeface="Calibri"/>
                <a:cs typeface="Calibri"/>
              </a:rPr>
              <a:t> </a:t>
            </a:r>
            <a:r>
              <a:rPr sz="2760" kern="0" dirty="0">
                <a:solidFill>
                  <a:sysClr val="windowText" lastClr="000000"/>
                </a:solidFill>
                <a:latin typeface="Calibri"/>
                <a:cs typeface="Calibri"/>
              </a:rPr>
              <a:t>amendment</a:t>
            </a:r>
            <a:r>
              <a:rPr sz="2760" kern="0" spc="234" dirty="0">
                <a:solidFill>
                  <a:sysClr val="windowText" lastClr="000000"/>
                </a:solidFill>
                <a:latin typeface="Calibri"/>
                <a:cs typeface="Calibri"/>
              </a:rPr>
              <a:t> </a:t>
            </a:r>
            <a:r>
              <a:rPr sz="2760" kern="0" dirty="0">
                <a:solidFill>
                  <a:sysClr val="windowText" lastClr="000000"/>
                </a:solidFill>
                <a:latin typeface="Calibri"/>
                <a:cs typeface="Calibri"/>
              </a:rPr>
              <a:t>has</a:t>
            </a:r>
            <a:r>
              <a:rPr sz="2760" kern="0" spc="245" dirty="0">
                <a:solidFill>
                  <a:sysClr val="windowText" lastClr="000000"/>
                </a:solidFill>
                <a:latin typeface="Calibri"/>
                <a:cs typeface="Calibri"/>
              </a:rPr>
              <a:t> </a:t>
            </a:r>
            <a:r>
              <a:rPr sz="2760" kern="0" dirty="0">
                <a:solidFill>
                  <a:sysClr val="windowText" lastClr="000000"/>
                </a:solidFill>
                <a:latin typeface="Calibri"/>
                <a:cs typeface="Calibri"/>
              </a:rPr>
              <a:t>been</a:t>
            </a:r>
            <a:r>
              <a:rPr sz="2760" kern="0" spc="228" dirty="0">
                <a:solidFill>
                  <a:sysClr val="windowText" lastClr="000000"/>
                </a:solidFill>
                <a:latin typeface="Calibri"/>
                <a:cs typeface="Calibri"/>
              </a:rPr>
              <a:t> </a:t>
            </a:r>
            <a:r>
              <a:rPr sz="2760" kern="0" dirty="0">
                <a:solidFill>
                  <a:sysClr val="windowText" lastClr="000000"/>
                </a:solidFill>
                <a:latin typeface="Calibri"/>
                <a:cs typeface="Calibri"/>
              </a:rPr>
              <a:t>made</a:t>
            </a:r>
            <a:r>
              <a:rPr sz="2760" kern="0" spc="234" dirty="0">
                <a:solidFill>
                  <a:sysClr val="windowText" lastClr="000000"/>
                </a:solidFill>
                <a:latin typeface="Calibri"/>
                <a:cs typeface="Calibri"/>
              </a:rPr>
              <a:t> </a:t>
            </a:r>
            <a:r>
              <a:rPr sz="2760" kern="0" dirty="0">
                <a:solidFill>
                  <a:sysClr val="windowText" lastClr="000000"/>
                </a:solidFill>
                <a:latin typeface="Calibri"/>
                <a:cs typeface="Calibri"/>
              </a:rPr>
              <a:t>in</a:t>
            </a:r>
            <a:r>
              <a:rPr sz="2760" kern="0" spc="240" dirty="0">
                <a:solidFill>
                  <a:sysClr val="windowText" lastClr="000000"/>
                </a:solidFill>
                <a:latin typeface="Calibri"/>
                <a:cs typeface="Calibri"/>
              </a:rPr>
              <a:t> </a:t>
            </a:r>
            <a:r>
              <a:rPr sz="2760" kern="0" dirty="0">
                <a:solidFill>
                  <a:sysClr val="windowText" lastClr="000000"/>
                </a:solidFill>
                <a:latin typeface="Calibri"/>
                <a:cs typeface="Calibri"/>
              </a:rPr>
              <a:t>Form</a:t>
            </a:r>
            <a:r>
              <a:rPr sz="2760" kern="0" spc="222" dirty="0">
                <a:solidFill>
                  <a:sysClr val="windowText" lastClr="000000"/>
                </a:solidFill>
                <a:latin typeface="Calibri"/>
                <a:cs typeface="Calibri"/>
              </a:rPr>
              <a:t> </a:t>
            </a:r>
            <a:r>
              <a:rPr sz="2760" kern="0" dirty="0">
                <a:solidFill>
                  <a:sysClr val="windowText" lastClr="000000"/>
                </a:solidFill>
                <a:latin typeface="Calibri"/>
                <a:cs typeface="Calibri"/>
              </a:rPr>
              <a:t>No.</a:t>
            </a:r>
            <a:r>
              <a:rPr sz="2760" kern="0" spc="252" dirty="0">
                <a:solidFill>
                  <a:sysClr val="windowText" lastClr="000000"/>
                </a:solidFill>
                <a:latin typeface="Calibri"/>
                <a:cs typeface="Calibri"/>
              </a:rPr>
              <a:t> </a:t>
            </a:r>
            <a:r>
              <a:rPr sz="2760" kern="0" dirty="0">
                <a:solidFill>
                  <a:sysClr val="windowText" lastClr="000000"/>
                </a:solidFill>
                <a:latin typeface="Calibri"/>
                <a:cs typeface="Calibri"/>
              </a:rPr>
              <a:t>3CA</a:t>
            </a:r>
            <a:r>
              <a:rPr sz="2760" kern="0" spc="222" dirty="0">
                <a:solidFill>
                  <a:sysClr val="windowText" lastClr="000000"/>
                </a:solidFill>
                <a:latin typeface="Calibri"/>
                <a:cs typeface="Calibri"/>
              </a:rPr>
              <a:t> </a:t>
            </a:r>
            <a:r>
              <a:rPr sz="2760" kern="0" dirty="0">
                <a:solidFill>
                  <a:sysClr val="windowText" lastClr="000000"/>
                </a:solidFill>
                <a:latin typeface="Calibri"/>
                <a:cs typeface="Calibri"/>
              </a:rPr>
              <a:t>by</a:t>
            </a:r>
            <a:r>
              <a:rPr sz="2760" kern="0" spc="234" dirty="0">
                <a:solidFill>
                  <a:sysClr val="windowText" lastClr="000000"/>
                </a:solidFill>
                <a:latin typeface="Calibri"/>
                <a:cs typeface="Calibri"/>
              </a:rPr>
              <a:t> </a:t>
            </a:r>
            <a:r>
              <a:rPr sz="2760" kern="0" spc="-12" dirty="0">
                <a:solidFill>
                  <a:sysClr val="windowText" lastClr="000000"/>
                </a:solidFill>
                <a:latin typeface="Calibri"/>
                <a:cs typeface="Calibri"/>
              </a:rPr>
              <a:t>including </a:t>
            </a:r>
            <a:r>
              <a:rPr sz="2760" b="1" i="1" kern="0" dirty="0">
                <a:solidFill>
                  <a:sysClr val="windowText" lastClr="000000"/>
                </a:solidFill>
                <a:latin typeface="Calibri"/>
                <a:cs typeface="Calibri"/>
              </a:rPr>
              <a:t>“examination</a:t>
            </a:r>
            <a:r>
              <a:rPr sz="2760" b="1" i="1" kern="0" spc="300" dirty="0">
                <a:solidFill>
                  <a:sysClr val="windowText" lastClr="000000"/>
                </a:solidFill>
                <a:latin typeface="Calibri"/>
                <a:cs typeface="Calibri"/>
              </a:rPr>
              <a:t>  </a:t>
            </a:r>
            <a:r>
              <a:rPr sz="2760" b="1" i="1" kern="0" dirty="0">
                <a:solidFill>
                  <a:sysClr val="windowText" lastClr="000000"/>
                </a:solidFill>
                <a:latin typeface="Calibri"/>
                <a:cs typeface="Calibri"/>
              </a:rPr>
              <a:t>of</a:t>
            </a:r>
            <a:r>
              <a:rPr sz="2760" b="1" i="1" kern="0" spc="312" dirty="0">
                <a:solidFill>
                  <a:sysClr val="windowText" lastClr="000000"/>
                </a:solidFill>
                <a:latin typeface="Calibri"/>
                <a:cs typeface="Calibri"/>
              </a:rPr>
              <a:t>  </a:t>
            </a:r>
            <a:r>
              <a:rPr sz="2760" b="1" i="1" kern="0" dirty="0">
                <a:solidFill>
                  <a:sysClr val="windowText" lastClr="000000"/>
                </a:solidFill>
                <a:latin typeface="Calibri"/>
                <a:cs typeface="Calibri"/>
              </a:rPr>
              <a:t>books</a:t>
            </a:r>
            <a:r>
              <a:rPr sz="2760" b="1" i="1" kern="0" spc="312" dirty="0">
                <a:solidFill>
                  <a:sysClr val="windowText" lastClr="000000"/>
                </a:solidFill>
                <a:latin typeface="Calibri"/>
                <a:cs typeface="Calibri"/>
              </a:rPr>
              <a:t>  </a:t>
            </a:r>
            <a:r>
              <a:rPr sz="2760" b="1" i="1" kern="0" dirty="0">
                <a:solidFill>
                  <a:sysClr val="windowText" lastClr="000000"/>
                </a:solidFill>
                <a:latin typeface="Calibri"/>
                <a:cs typeface="Calibri"/>
              </a:rPr>
              <a:t>of</a:t>
            </a:r>
            <a:r>
              <a:rPr sz="2760" b="1" i="1" kern="0" spc="312" dirty="0">
                <a:solidFill>
                  <a:sysClr val="windowText" lastClr="000000"/>
                </a:solidFill>
                <a:latin typeface="Calibri"/>
                <a:cs typeface="Calibri"/>
              </a:rPr>
              <a:t>  </a:t>
            </a:r>
            <a:r>
              <a:rPr sz="2760" b="1" i="1" kern="0" dirty="0">
                <a:solidFill>
                  <a:sysClr val="windowText" lastClr="000000"/>
                </a:solidFill>
                <a:latin typeface="Calibri"/>
                <a:cs typeface="Calibri"/>
              </a:rPr>
              <a:t>account</a:t>
            </a:r>
            <a:r>
              <a:rPr sz="2760" b="1" i="1" kern="0" spc="305" dirty="0">
                <a:solidFill>
                  <a:sysClr val="windowText" lastClr="000000"/>
                </a:solidFill>
                <a:latin typeface="Calibri"/>
                <a:cs typeface="Calibri"/>
              </a:rPr>
              <a:t>  </a:t>
            </a:r>
            <a:r>
              <a:rPr sz="2760" b="1" i="1" kern="0" dirty="0">
                <a:solidFill>
                  <a:sysClr val="windowText" lastClr="000000"/>
                </a:solidFill>
                <a:latin typeface="Calibri"/>
                <a:cs typeface="Calibri"/>
              </a:rPr>
              <a:t>including</a:t>
            </a:r>
            <a:r>
              <a:rPr sz="2760" b="1" i="1" kern="0" spc="305" dirty="0">
                <a:solidFill>
                  <a:sysClr val="windowText" lastClr="000000"/>
                </a:solidFill>
                <a:latin typeface="Calibri"/>
                <a:cs typeface="Calibri"/>
              </a:rPr>
              <a:t>  </a:t>
            </a:r>
            <a:r>
              <a:rPr sz="2760" b="1" i="1" kern="0" dirty="0">
                <a:solidFill>
                  <a:sysClr val="windowText" lastClr="000000"/>
                </a:solidFill>
                <a:latin typeface="Calibri"/>
                <a:cs typeface="Calibri"/>
              </a:rPr>
              <a:t>other</a:t>
            </a:r>
            <a:r>
              <a:rPr sz="2760" b="1" i="1" kern="0" spc="312" dirty="0">
                <a:solidFill>
                  <a:sysClr val="windowText" lastClr="000000"/>
                </a:solidFill>
                <a:latin typeface="Calibri"/>
                <a:cs typeface="Calibri"/>
              </a:rPr>
              <a:t>  </a:t>
            </a:r>
            <a:r>
              <a:rPr sz="2760" b="1" i="1" kern="0" spc="-12" dirty="0">
                <a:solidFill>
                  <a:sysClr val="windowText" lastClr="000000"/>
                </a:solidFill>
                <a:latin typeface="Calibri"/>
                <a:cs typeface="Calibri"/>
              </a:rPr>
              <a:t>relevant documents”</a:t>
            </a:r>
            <a:r>
              <a:rPr sz="2760" kern="0" spc="-12" dirty="0">
                <a:solidFill>
                  <a:sysClr val="windowText" lastClr="000000"/>
                </a:solidFill>
                <a:latin typeface="Calibri"/>
                <a:cs typeface="Calibri"/>
              </a:rPr>
              <a:t>.</a:t>
            </a:r>
            <a:endParaRPr sz="2760" kern="0">
              <a:solidFill>
                <a:sysClr val="windowText" lastClr="000000"/>
              </a:solidFill>
              <a:latin typeface="Calibri"/>
              <a:cs typeface="Calibri"/>
            </a:endParaRPr>
          </a:p>
          <a:p>
            <a:pPr marL="398526" indent="-383286" defTabSz="1097280">
              <a:spcBef>
                <a:spcPts val="2160"/>
              </a:spcBef>
              <a:buSzPct val="89130"/>
              <a:buFont typeface="Wingdings"/>
              <a:buChar char=""/>
              <a:tabLst>
                <a:tab pos="398526" algn="l"/>
              </a:tabLst>
            </a:pPr>
            <a:r>
              <a:rPr sz="2760" kern="0" dirty="0">
                <a:solidFill>
                  <a:sysClr val="windowText" lastClr="000000"/>
                </a:solidFill>
                <a:latin typeface="Calibri"/>
                <a:cs typeface="Calibri"/>
              </a:rPr>
              <a:t>The</a:t>
            </a:r>
            <a:r>
              <a:rPr sz="2760" kern="0" spc="-78" dirty="0">
                <a:solidFill>
                  <a:sysClr val="windowText" lastClr="000000"/>
                </a:solidFill>
                <a:latin typeface="Calibri"/>
                <a:cs typeface="Calibri"/>
              </a:rPr>
              <a:t> </a:t>
            </a:r>
            <a:r>
              <a:rPr sz="2760" kern="0" dirty="0">
                <a:solidFill>
                  <a:sysClr val="windowText" lastClr="000000"/>
                </a:solidFill>
                <a:latin typeface="Calibri"/>
                <a:cs typeface="Calibri"/>
              </a:rPr>
              <a:t>tax</a:t>
            </a:r>
            <a:r>
              <a:rPr sz="2760" kern="0" spc="-60" dirty="0">
                <a:solidFill>
                  <a:sysClr val="windowText" lastClr="000000"/>
                </a:solidFill>
                <a:latin typeface="Calibri"/>
                <a:cs typeface="Calibri"/>
              </a:rPr>
              <a:t> </a:t>
            </a:r>
            <a:r>
              <a:rPr sz="2760" kern="0" dirty="0">
                <a:solidFill>
                  <a:sysClr val="windowText" lastClr="000000"/>
                </a:solidFill>
                <a:latin typeface="Calibri"/>
                <a:cs typeface="Calibri"/>
              </a:rPr>
              <a:t>auditor</a:t>
            </a:r>
            <a:r>
              <a:rPr sz="2760" kern="0" spc="-78" dirty="0">
                <a:solidFill>
                  <a:sysClr val="windowText" lastClr="000000"/>
                </a:solidFill>
                <a:latin typeface="Calibri"/>
                <a:cs typeface="Calibri"/>
              </a:rPr>
              <a:t> </a:t>
            </a:r>
            <a:r>
              <a:rPr sz="2760" kern="0" dirty="0">
                <a:solidFill>
                  <a:sysClr val="windowText" lastClr="000000"/>
                </a:solidFill>
                <a:latin typeface="Calibri"/>
                <a:cs typeface="Calibri"/>
              </a:rPr>
              <a:t>should</a:t>
            </a:r>
            <a:r>
              <a:rPr sz="2760" kern="0" spc="-72" dirty="0">
                <a:solidFill>
                  <a:sysClr val="windowText" lastClr="000000"/>
                </a:solidFill>
                <a:latin typeface="Calibri"/>
                <a:cs typeface="Calibri"/>
              </a:rPr>
              <a:t> </a:t>
            </a:r>
            <a:r>
              <a:rPr sz="2760" kern="0" dirty="0">
                <a:solidFill>
                  <a:sysClr val="windowText" lastClr="000000"/>
                </a:solidFill>
                <a:latin typeface="Calibri"/>
                <a:cs typeface="Calibri"/>
              </a:rPr>
              <a:t>maintain</a:t>
            </a:r>
            <a:r>
              <a:rPr sz="2760" kern="0" spc="-72" dirty="0">
                <a:solidFill>
                  <a:sysClr val="windowText" lastClr="000000"/>
                </a:solidFill>
                <a:latin typeface="Calibri"/>
                <a:cs typeface="Calibri"/>
              </a:rPr>
              <a:t> </a:t>
            </a:r>
            <a:r>
              <a:rPr sz="2760" kern="0" dirty="0">
                <a:solidFill>
                  <a:sysClr val="windowText" lastClr="000000"/>
                </a:solidFill>
                <a:latin typeface="Calibri"/>
                <a:cs typeface="Calibri"/>
              </a:rPr>
              <a:t>working</a:t>
            </a:r>
            <a:r>
              <a:rPr sz="2760" kern="0" spc="-66" dirty="0">
                <a:solidFill>
                  <a:sysClr val="windowText" lastClr="000000"/>
                </a:solidFill>
                <a:latin typeface="Calibri"/>
                <a:cs typeface="Calibri"/>
              </a:rPr>
              <a:t> </a:t>
            </a:r>
            <a:r>
              <a:rPr sz="2760" kern="0" dirty="0">
                <a:solidFill>
                  <a:sysClr val="windowText" lastClr="000000"/>
                </a:solidFill>
                <a:latin typeface="Calibri"/>
                <a:cs typeface="Calibri"/>
              </a:rPr>
              <a:t>papers</a:t>
            </a:r>
            <a:r>
              <a:rPr sz="2760" kern="0" spc="-84" dirty="0">
                <a:solidFill>
                  <a:sysClr val="windowText" lastClr="000000"/>
                </a:solidFill>
                <a:latin typeface="Calibri"/>
                <a:cs typeface="Calibri"/>
              </a:rPr>
              <a:t> </a:t>
            </a:r>
            <a:r>
              <a:rPr sz="2760" kern="0" spc="-12" dirty="0">
                <a:solidFill>
                  <a:sysClr val="windowText" lastClr="000000"/>
                </a:solidFill>
                <a:latin typeface="Calibri"/>
                <a:cs typeface="Calibri"/>
              </a:rPr>
              <a:t>accordingly.</a:t>
            </a:r>
            <a:endParaRPr sz="2760" kern="0">
              <a:solidFill>
                <a:sysClr val="windowText" lastClr="000000"/>
              </a:solidFill>
              <a:latin typeface="Calibri"/>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064495"/>
          </a:xfrm>
          <a:prstGeom prst="rect">
            <a:avLst/>
          </a:prstGeom>
        </p:spPr>
        <p:txBody>
          <a:bodyPr vert="horz" wrap="square" lIns="0" tIns="395832" rIns="0" bIns="0" rtlCol="0">
            <a:spAutoFit/>
          </a:bodyPr>
          <a:lstStyle/>
          <a:p>
            <a:pPr marL="445008">
              <a:spcBef>
                <a:spcPts val="120"/>
              </a:spcBef>
            </a:pPr>
            <a:r>
              <a:rPr u="none" dirty="0"/>
              <a:t>Issues</a:t>
            </a:r>
            <a:r>
              <a:rPr u="none" spc="-78" dirty="0"/>
              <a:t> </a:t>
            </a:r>
            <a:r>
              <a:rPr u="none" dirty="0"/>
              <a:t>on</a:t>
            </a:r>
            <a:r>
              <a:rPr u="none" spc="-78" dirty="0"/>
              <a:t> </a:t>
            </a:r>
            <a:r>
              <a:rPr u="none" dirty="0"/>
              <a:t>Clause</a:t>
            </a:r>
            <a:r>
              <a:rPr u="none" spc="-84" dirty="0"/>
              <a:t> </a:t>
            </a:r>
            <a:r>
              <a:rPr u="none" dirty="0"/>
              <a:t>no.</a:t>
            </a:r>
            <a:r>
              <a:rPr u="none" spc="-84" dirty="0"/>
              <a:t> </a:t>
            </a:r>
            <a:r>
              <a:rPr u="none" dirty="0"/>
              <a:t>11….</a:t>
            </a:r>
            <a:r>
              <a:rPr u="none" spc="-72" dirty="0"/>
              <a:t> </a:t>
            </a:r>
            <a:r>
              <a:rPr u="none" spc="-12" dirty="0"/>
              <a:t>Contd..</a:t>
            </a:r>
          </a:p>
        </p:txBody>
      </p:sp>
      <p:sp>
        <p:nvSpPr>
          <p:cNvPr id="3" name="object 3"/>
          <p:cNvSpPr/>
          <p:nvPr/>
        </p:nvSpPr>
        <p:spPr>
          <a:xfrm>
            <a:off x="2133294" y="2127808"/>
            <a:ext cx="10332720" cy="5358384"/>
          </a:xfrm>
          <a:custGeom>
            <a:avLst/>
            <a:gdLst/>
            <a:ahLst/>
            <a:cxnLst/>
            <a:rect l="l" t="t" r="r" b="b"/>
            <a:pathLst>
              <a:path w="8610600" h="4465320">
                <a:moveTo>
                  <a:pt x="0" y="0"/>
                </a:moveTo>
                <a:lnTo>
                  <a:pt x="8610600" y="0"/>
                </a:lnTo>
                <a:lnTo>
                  <a:pt x="8610600" y="4465320"/>
                </a:lnTo>
                <a:lnTo>
                  <a:pt x="0" y="4465320"/>
                </a:lnTo>
                <a:lnTo>
                  <a:pt x="0" y="0"/>
                </a:lnTo>
                <a:close/>
              </a:path>
            </a:pathLst>
          </a:custGeom>
          <a:ln w="38099">
            <a:solidFill>
              <a:srgbClr val="145F82"/>
            </a:solidFill>
          </a:ln>
        </p:spPr>
        <p:txBody>
          <a:bodyPr wrap="square" lIns="0" tIns="0" rIns="0" bIns="0" rtlCol="0"/>
          <a:lstStyle/>
          <a:p>
            <a:pPr defTabSz="1097280"/>
            <a:endParaRPr sz="2160" kern="0">
              <a:solidFill>
                <a:sysClr val="windowText" lastClr="000000"/>
              </a:solidFill>
            </a:endParaRPr>
          </a:p>
        </p:txBody>
      </p:sp>
      <p:sp>
        <p:nvSpPr>
          <p:cNvPr id="4" name="object 4"/>
          <p:cNvSpPr txBox="1"/>
          <p:nvPr/>
        </p:nvSpPr>
        <p:spPr>
          <a:xfrm>
            <a:off x="2223400" y="3157719"/>
            <a:ext cx="10145268" cy="2564548"/>
          </a:xfrm>
          <a:prstGeom prst="rect">
            <a:avLst/>
          </a:prstGeom>
        </p:spPr>
        <p:txBody>
          <a:bodyPr vert="horz" wrap="square" lIns="0" tIns="16002" rIns="0" bIns="0" rtlCol="0">
            <a:spAutoFit/>
          </a:bodyPr>
          <a:lstStyle/>
          <a:p>
            <a:pPr marL="15240" marR="6096" indent="2286" algn="just" defTabSz="1097280">
              <a:spcBef>
                <a:spcPts val="126"/>
              </a:spcBef>
            </a:pPr>
            <a:r>
              <a:rPr sz="2760" kern="0" dirty="0">
                <a:solidFill>
                  <a:sysClr val="windowText" lastClr="000000"/>
                </a:solidFill>
                <a:latin typeface="Calibri"/>
                <a:cs typeface="Calibri"/>
              </a:rPr>
              <a:t>For</a:t>
            </a:r>
            <a:r>
              <a:rPr sz="2760" kern="0" spc="96"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102" dirty="0">
                <a:solidFill>
                  <a:sysClr val="windowText" lastClr="000000"/>
                </a:solidFill>
                <a:latin typeface="Calibri"/>
                <a:cs typeface="Calibri"/>
              </a:rPr>
              <a:t>  </a:t>
            </a:r>
            <a:r>
              <a:rPr sz="2760" kern="0" dirty="0">
                <a:solidFill>
                  <a:sysClr val="windowText" lastClr="000000"/>
                </a:solidFill>
                <a:latin typeface="Calibri"/>
                <a:cs typeface="Calibri"/>
              </a:rPr>
              <a:t>purpose</a:t>
            </a:r>
            <a:r>
              <a:rPr sz="2760" kern="0" spc="90"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102" dirty="0">
                <a:solidFill>
                  <a:sysClr val="windowText" lastClr="000000"/>
                </a:solidFill>
                <a:latin typeface="Calibri"/>
                <a:cs typeface="Calibri"/>
              </a:rPr>
              <a:t>  </a:t>
            </a:r>
            <a:r>
              <a:rPr sz="2760" kern="0" dirty="0">
                <a:solidFill>
                  <a:sysClr val="windowText" lastClr="000000"/>
                </a:solidFill>
                <a:latin typeface="Calibri"/>
                <a:cs typeface="Calibri"/>
              </a:rPr>
              <a:t>this</a:t>
            </a:r>
            <a:r>
              <a:rPr sz="2760" kern="0" spc="84" dirty="0">
                <a:solidFill>
                  <a:sysClr val="windowText" lastClr="000000"/>
                </a:solidFill>
                <a:latin typeface="Calibri"/>
                <a:cs typeface="Calibri"/>
              </a:rPr>
              <a:t>  </a:t>
            </a:r>
            <a:r>
              <a:rPr sz="2760" kern="0" dirty="0">
                <a:solidFill>
                  <a:sysClr val="windowText" lastClr="000000"/>
                </a:solidFill>
                <a:latin typeface="Calibri"/>
                <a:cs typeface="Calibri"/>
              </a:rPr>
              <a:t>clause</a:t>
            </a:r>
            <a:r>
              <a:rPr sz="2760" kern="0" spc="102"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96" dirty="0">
                <a:solidFill>
                  <a:sysClr val="windowText" lastClr="000000"/>
                </a:solidFill>
                <a:latin typeface="Calibri"/>
                <a:cs typeface="Calibri"/>
              </a:rPr>
              <a:t>  </a:t>
            </a:r>
            <a:r>
              <a:rPr sz="2760" kern="0" dirty="0">
                <a:solidFill>
                  <a:sysClr val="windowText" lastClr="000000"/>
                </a:solidFill>
                <a:latin typeface="Calibri"/>
                <a:cs typeface="Calibri"/>
              </a:rPr>
              <a:t>auditor</a:t>
            </a:r>
            <a:r>
              <a:rPr sz="2760" kern="0" spc="102" dirty="0">
                <a:solidFill>
                  <a:sysClr val="windowText" lastClr="000000"/>
                </a:solidFill>
                <a:latin typeface="Calibri"/>
                <a:cs typeface="Calibri"/>
              </a:rPr>
              <a:t>  </a:t>
            </a:r>
            <a:r>
              <a:rPr sz="2760" kern="0" dirty="0">
                <a:solidFill>
                  <a:sysClr val="windowText" lastClr="000000"/>
                </a:solidFill>
                <a:latin typeface="Calibri"/>
                <a:cs typeface="Calibri"/>
              </a:rPr>
              <a:t>may</a:t>
            </a:r>
            <a:r>
              <a:rPr sz="2760" kern="0" spc="96" dirty="0">
                <a:solidFill>
                  <a:sysClr val="windowText" lastClr="000000"/>
                </a:solidFill>
                <a:latin typeface="Calibri"/>
                <a:cs typeface="Calibri"/>
              </a:rPr>
              <a:t>  </a:t>
            </a:r>
            <a:r>
              <a:rPr sz="2760" kern="0" dirty="0">
                <a:solidFill>
                  <a:sysClr val="windowText" lastClr="000000"/>
                </a:solidFill>
                <a:latin typeface="Calibri"/>
                <a:cs typeface="Calibri"/>
              </a:rPr>
              <a:t>obtain</a:t>
            </a:r>
            <a:r>
              <a:rPr sz="2760" kern="0" spc="96" dirty="0">
                <a:solidFill>
                  <a:sysClr val="windowText" lastClr="000000"/>
                </a:solidFill>
                <a:latin typeface="Calibri"/>
                <a:cs typeface="Calibri"/>
              </a:rPr>
              <a:t>  </a:t>
            </a:r>
            <a:r>
              <a:rPr sz="2760" kern="0" dirty="0">
                <a:solidFill>
                  <a:sysClr val="windowText" lastClr="000000"/>
                </a:solidFill>
                <a:latin typeface="Calibri"/>
                <a:cs typeface="Calibri"/>
              </a:rPr>
              <a:t>from</a:t>
            </a:r>
            <a:r>
              <a:rPr sz="2760" kern="0" spc="96" dirty="0">
                <a:solidFill>
                  <a:sysClr val="windowText" lastClr="000000"/>
                </a:solidFill>
                <a:latin typeface="Calibri"/>
                <a:cs typeface="Calibri"/>
              </a:rPr>
              <a:t>  </a:t>
            </a:r>
            <a:r>
              <a:rPr sz="2760" kern="0" spc="-30" dirty="0">
                <a:solidFill>
                  <a:sysClr val="windowText" lastClr="000000"/>
                </a:solidFill>
                <a:latin typeface="Calibri"/>
                <a:cs typeface="Calibri"/>
              </a:rPr>
              <a:t>the </a:t>
            </a:r>
            <a:r>
              <a:rPr sz="2760" kern="0" dirty="0">
                <a:solidFill>
                  <a:sysClr val="windowText" lastClr="000000"/>
                </a:solidFill>
                <a:latin typeface="Calibri"/>
                <a:cs typeface="Calibri"/>
              </a:rPr>
              <a:t>assessee</a:t>
            </a:r>
            <a:r>
              <a:rPr sz="2760" kern="0" spc="-6" dirty="0">
                <a:solidFill>
                  <a:sysClr val="windowText" lastClr="000000"/>
                </a:solidFill>
                <a:latin typeface="Calibri"/>
                <a:cs typeface="Calibri"/>
              </a:rPr>
              <a:t> </a:t>
            </a:r>
            <a:r>
              <a:rPr sz="2760" kern="0" dirty="0">
                <a:solidFill>
                  <a:sysClr val="windowText" lastClr="000000"/>
                </a:solidFill>
                <a:latin typeface="Calibri"/>
                <a:cs typeface="Calibri"/>
              </a:rPr>
              <a:t>a</a:t>
            </a:r>
            <a:r>
              <a:rPr sz="2760" kern="0" spc="6" dirty="0">
                <a:solidFill>
                  <a:sysClr val="windowText" lastClr="000000"/>
                </a:solidFill>
                <a:latin typeface="Calibri"/>
                <a:cs typeface="Calibri"/>
              </a:rPr>
              <a:t> </a:t>
            </a:r>
            <a:r>
              <a:rPr sz="2760" kern="0" dirty="0">
                <a:solidFill>
                  <a:sysClr val="windowText" lastClr="000000"/>
                </a:solidFill>
                <a:latin typeface="Calibri"/>
                <a:cs typeface="Calibri"/>
              </a:rPr>
              <a:t>list in</a:t>
            </a:r>
            <a:r>
              <a:rPr sz="2760" kern="0" spc="12"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12" dirty="0">
                <a:solidFill>
                  <a:sysClr val="windowText" lastClr="000000"/>
                </a:solidFill>
                <a:latin typeface="Calibri"/>
                <a:cs typeface="Calibri"/>
              </a:rPr>
              <a:t> </a:t>
            </a:r>
            <a:r>
              <a:rPr sz="2760" kern="0" dirty="0">
                <a:solidFill>
                  <a:sysClr val="windowText" lastClr="000000"/>
                </a:solidFill>
                <a:latin typeface="Calibri"/>
                <a:cs typeface="Calibri"/>
              </a:rPr>
              <a:t>following</a:t>
            </a:r>
            <a:r>
              <a:rPr sz="2760" kern="0" spc="6" dirty="0">
                <a:solidFill>
                  <a:sysClr val="windowText" lastClr="000000"/>
                </a:solidFill>
                <a:latin typeface="Calibri"/>
                <a:cs typeface="Calibri"/>
              </a:rPr>
              <a:t> </a:t>
            </a:r>
            <a:r>
              <a:rPr sz="2760" kern="0" dirty="0">
                <a:solidFill>
                  <a:sysClr val="windowText" lastClr="000000"/>
                </a:solidFill>
                <a:latin typeface="Calibri"/>
                <a:cs typeface="Calibri"/>
              </a:rPr>
              <a:t>format and</a:t>
            </a:r>
            <a:r>
              <a:rPr sz="2760" kern="0" spc="6" dirty="0">
                <a:solidFill>
                  <a:sysClr val="windowText" lastClr="000000"/>
                </a:solidFill>
                <a:latin typeface="Calibri"/>
                <a:cs typeface="Calibri"/>
              </a:rPr>
              <a:t> </a:t>
            </a:r>
            <a:r>
              <a:rPr sz="2760" kern="0" dirty="0">
                <a:solidFill>
                  <a:sysClr val="windowText" lastClr="000000"/>
                </a:solidFill>
                <a:latin typeface="Calibri"/>
                <a:cs typeface="Calibri"/>
              </a:rPr>
              <a:t>accordingly</a:t>
            </a:r>
            <a:r>
              <a:rPr sz="2760" kern="0" spc="6" dirty="0">
                <a:solidFill>
                  <a:sysClr val="windowText" lastClr="000000"/>
                </a:solidFill>
                <a:latin typeface="Calibri"/>
                <a:cs typeface="Calibri"/>
              </a:rPr>
              <a:t> </a:t>
            </a:r>
            <a:r>
              <a:rPr sz="2760" kern="0" dirty="0">
                <a:solidFill>
                  <a:sysClr val="windowText" lastClr="000000"/>
                </a:solidFill>
                <a:latin typeface="Calibri"/>
                <a:cs typeface="Calibri"/>
              </a:rPr>
              <a:t>report</a:t>
            </a:r>
            <a:r>
              <a:rPr sz="2760" kern="0" spc="6"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12" dirty="0">
                <a:solidFill>
                  <a:sysClr val="windowText" lastClr="000000"/>
                </a:solidFill>
                <a:latin typeface="Calibri"/>
                <a:cs typeface="Calibri"/>
              </a:rPr>
              <a:t> </a:t>
            </a:r>
            <a:r>
              <a:rPr sz="2760" kern="0" spc="-24" dirty="0">
                <a:solidFill>
                  <a:sysClr val="windowText" lastClr="000000"/>
                </a:solidFill>
                <a:latin typeface="Calibri"/>
                <a:cs typeface="Calibri"/>
              </a:rPr>
              <a:t>same </a:t>
            </a:r>
            <a:r>
              <a:rPr sz="2760" kern="0" dirty="0">
                <a:solidFill>
                  <a:sysClr val="windowText" lastClr="000000"/>
                </a:solidFill>
                <a:latin typeface="Calibri"/>
                <a:cs typeface="Calibri"/>
              </a:rPr>
              <a:t>in</a:t>
            </a:r>
            <a:r>
              <a:rPr sz="2760" kern="0" spc="450" dirty="0">
                <a:solidFill>
                  <a:sysClr val="windowText" lastClr="000000"/>
                </a:solidFill>
                <a:latin typeface="Calibri"/>
                <a:cs typeface="Calibri"/>
              </a:rPr>
              <a:t> </a:t>
            </a:r>
            <a:r>
              <a:rPr sz="2760" kern="0" dirty="0">
                <a:solidFill>
                  <a:sysClr val="windowText" lastClr="000000"/>
                </a:solidFill>
                <a:latin typeface="Calibri"/>
                <a:cs typeface="Calibri"/>
              </a:rPr>
              <a:t>clause</a:t>
            </a:r>
            <a:r>
              <a:rPr sz="2760" kern="0" spc="450" dirty="0">
                <a:solidFill>
                  <a:sysClr val="windowText" lastClr="000000"/>
                </a:solidFill>
                <a:latin typeface="Calibri"/>
                <a:cs typeface="Calibri"/>
              </a:rPr>
              <a:t> </a:t>
            </a:r>
            <a:r>
              <a:rPr sz="2760" kern="0" dirty="0">
                <a:solidFill>
                  <a:sysClr val="windowText" lastClr="000000"/>
                </a:solidFill>
                <a:latin typeface="Calibri"/>
                <a:cs typeface="Calibri"/>
              </a:rPr>
              <a:t>11(b).</a:t>
            </a:r>
            <a:r>
              <a:rPr sz="2760" kern="0" spc="444" dirty="0">
                <a:solidFill>
                  <a:sysClr val="windowText" lastClr="000000"/>
                </a:solidFill>
                <a:latin typeface="Calibri"/>
                <a:cs typeface="Calibri"/>
              </a:rPr>
              <a:t> </a:t>
            </a:r>
            <a:r>
              <a:rPr sz="2760" kern="0" dirty="0">
                <a:solidFill>
                  <a:sysClr val="windowText" lastClr="000000"/>
                </a:solidFill>
                <a:latin typeface="Calibri"/>
                <a:cs typeface="Calibri"/>
              </a:rPr>
              <a:t>In</a:t>
            </a:r>
            <a:r>
              <a:rPr sz="2760" kern="0" spc="474" dirty="0">
                <a:solidFill>
                  <a:sysClr val="windowText" lastClr="000000"/>
                </a:solidFill>
                <a:latin typeface="Calibri"/>
                <a:cs typeface="Calibri"/>
              </a:rPr>
              <a:t> </a:t>
            </a:r>
            <a:r>
              <a:rPr sz="2760" kern="0" dirty="0">
                <a:solidFill>
                  <a:sysClr val="windowText" lastClr="000000"/>
                </a:solidFill>
                <a:latin typeface="Calibri"/>
                <a:cs typeface="Calibri"/>
              </a:rPr>
              <a:t>case</a:t>
            </a:r>
            <a:r>
              <a:rPr sz="2760" kern="0" spc="462"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450" dirty="0">
                <a:solidFill>
                  <a:sysClr val="windowText" lastClr="000000"/>
                </a:solidFill>
                <a:latin typeface="Calibri"/>
                <a:cs typeface="Calibri"/>
              </a:rPr>
              <a:t> </a:t>
            </a:r>
            <a:r>
              <a:rPr sz="2760" kern="0" dirty="0">
                <a:solidFill>
                  <a:sysClr val="windowText" lastClr="000000"/>
                </a:solidFill>
                <a:latin typeface="Calibri"/>
                <a:cs typeface="Calibri"/>
              </a:rPr>
              <a:t>a</a:t>
            </a:r>
            <a:r>
              <a:rPr sz="2760" kern="0" spc="444" dirty="0">
                <a:solidFill>
                  <a:sysClr val="windowText" lastClr="000000"/>
                </a:solidFill>
                <a:latin typeface="Calibri"/>
                <a:cs typeface="Calibri"/>
              </a:rPr>
              <a:t> </a:t>
            </a:r>
            <a:r>
              <a:rPr sz="2760" kern="0" dirty="0">
                <a:solidFill>
                  <a:sysClr val="windowText" lastClr="000000"/>
                </a:solidFill>
                <a:latin typeface="Calibri"/>
                <a:cs typeface="Calibri"/>
              </a:rPr>
              <a:t>company</a:t>
            </a:r>
            <a:r>
              <a:rPr sz="2760" kern="0" spc="444" dirty="0">
                <a:solidFill>
                  <a:sysClr val="windowText" lastClr="000000"/>
                </a:solidFill>
                <a:latin typeface="Calibri"/>
                <a:cs typeface="Calibri"/>
              </a:rPr>
              <a:t> </a:t>
            </a:r>
            <a:r>
              <a:rPr sz="2760" kern="0" dirty="0">
                <a:solidFill>
                  <a:sysClr val="windowText" lastClr="000000"/>
                </a:solidFill>
                <a:latin typeface="Calibri"/>
                <a:cs typeface="Calibri"/>
              </a:rPr>
              <a:t>assessee,</a:t>
            </a:r>
            <a:r>
              <a:rPr sz="2760" kern="0" spc="450" dirty="0">
                <a:solidFill>
                  <a:sysClr val="windowText" lastClr="000000"/>
                </a:solidFill>
                <a:latin typeface="Calibri"/>
                <a:cs typeface="Calibri"/>
              </a:rPr>
              <a:t> </a:t>
            </a:r>
            <a:r>
              <a:rPr sz="2760" kern="0" dirty="0">
                <a:solidFill>
                  <a:sysClr val="windowText" lastClr="000000"/>
                </a:solidFill>
                <a:latin typeface="Calibri"/>
                <a:cs typeface="Calibri"/>
              </a:rPr>
              <a:t>auditor</a:t>
            </a:r>
            <a:r>
              <a:rPr sz="2760" kern="0" spc="444" dirty="0">
                <a:solidFill>
                  <a:sysClr val="windowText" lastClr="000000"/>
                </a:solidFill>
                <a:latin typeface="Calibri"/>
                <a:cs typeface="Calibri"/>
              </a:rPr>
              <a:t> </a:t>
            </a:r>
            <a:r>
              <a:rPr sz="2760" kern="0" dirty="0">
                <a:solidFill>
                  <a:sysClr val="windowText" lastClr="000000"/>
                </a:solidFill>
                <a:latin typeface="Calibri"/>
                <a:cs typeface="Calibri"/>
              </a:rPr>
              <a:t>should</a:t>
            </a:r>
            <a:r>
              <a:rPr sz="2760" kern="0" spc="450" dirty="0">
                <a:solidFill>
                  <a:sysClr val="windowText" lastClr="000000"/>
                </a:solidFill>
                <a:latin typeface="Calibri"/>
                <a:cs typeface="Calibri"/>
              </a:rPr>
              <a:t> </a:t>
            </a:r>
            <a:r>
              <a:rPr sz="2760" kern="0" spc="-24" dirty="0">
                <a:solidFill>
                  <a:sysClr val="windowText" lastClr="000000"/>
                </a:solidFill>
                <a:latin typeface="Calibri"/>
                <a:cs typeface="Calibri"/>
              </a:rPr>
              <a:t>also </a:t>
            </a:r>
            <a:r>
              <a:rPr sz="2760" kern="0" dirty="0">
                <a:solidFill>
                  <a:sysClr val="windowText" lastClr="000000"/>
                </a:solidFill>
                <a:latin typeface="Calibri"/>
                <a:cs typeface="Calibri"/>
              </a:rPr>
              <a:t>verify</a:t>
            </a:r>
            <a:r>
              <a:rPr sz="2760" kern="0" spc="162" dirty="0">
                <a:solidFill>
                  <a:sysClr val="windowText" lastClr="000000"/>
                </a:solidFill>
                <a:latin typeface="Calibri"/>
                <a:cs typeface="Calibri"/>
              </a:rPr>
              <a:t> </a:t>
            </a:r>
            <a:r>
              <a:rPr sz="2760" kern="0" dirty="0">
                <a:solidFill>
                  <a:sysClr val="windowText" lastClr="000000"/>
                </a:solidFill>
                <a:latin typeface="Calibri"/>
                <a:cs typeface="Calibri"/>
              </a:rPr>
              <a:t>as</a:t>
            </a:r>
            <a:r>
              <a:rPr sz="2760" kern="0" spc="162" dirty="0">
                <a:solidFill>
                  <a:sysClr val="windowText" lastClr="000000"/>
                </a:solidFill>
                <a:latin typeface="Calibri"/>
                <a:cs typeface="Calibri"/>
              </a:rPr>
              <a:t> </a:t>
            </a:r>
            <a:r>
              <a:rPr sz="2760" kern="0" dirty="0">
                <a:solidFill>
                  <a:sysClr val="windowText" lastClr="000000"/>
                </a:solidFill>
                <a:latin typeface="Calibri"/>
                <a:cs typeface="Calibri"/>
              </a:rPr>
              <a:t>to</a:t>
            </a:r>
            <a:r>
              <a:rPr sz="2760" kern="0" spc="198" dirty="0">
                <a:solidFill>
                  <a:sysClr val="windowText" lastClr="000000"/>
                </a:solidFill>
                <a:latin typeface="Calibri"/>
                <a:cs typeface="Calibri"/>
              </a:rPr>
              <a:t> </a:t>
            </a:r>
            <a:r>
              <a:rPr sz="2760" kern="0" dirty="0">
                <a:solidFill>
                  <a:sysClr val="windowText" lastClr="000000"/>
                </a:solidFill>
                <a:latin typeface="Calibri"/>
                <a:cs typeface="Calibri"/>
              </a:rPr>
              <a:t>whether</a:t>
            </a:r>
            <a:r>
              <a:rPr sz="2760" kern="0" spc="174" dirty="0">
                <a:solidFill>
                  <a:sysClr val="windowText" lastClr="000000"/>
                </a:solidFill>
                <a:latin typeface="Calibri"/>
                <a:cs typeface="Calibri"/>
              </a:rPr>
              <a:t> </a:t>
            </a:r>
            <a:r>
              <a:rPr sz="2760" kern="0" dirty="0">
                <a:solidFill>
                  <a:sysClr val="windowText" lastClr="000000"/>
                </a:solidFill>
                <a:latin typeface="Calibri"/>
                <a:cs typeface="Calibri"/>
              </a:rPr>
              <a:t>any</a:t>
            </a:r>
            <a:r>
              <a:rPr sz="2760" kern="0" spc="156" dirty="0">
                <a:solidFill>
                  <a:sysClr val="windowText" lastClr="000000"/>
                </a:solidFill>
                <a:latin typeface="Calibri"/>
                <a:cs typeface="Calibri"/>
              </a:rPr>
              <a:t> </a:t>
            </a:r>
            <a:r>
              <a:rPr sz="2760" kern="0" dirty="0">
                <a:solidFill>
                  <a:sysClr val="windowText" lastClr="000000"/>
                </a:solidFill>
                <a:latin typeface="Calibri"/>
                <a:cs typeface="Calibri"/>
              </a:rPr>
              <a:t>forms</a:t>
            </a:r>
            <a:r>
              <a:rPr sz="2760" kern="0" spc="174" dirty="0">
                <a:solidFill>
                  <a:sysClr val="windowText" lastClr="000000"/>
                </a:solidFill>
                <a:latin typeface="Calibri"/>
                <a:cs typeface="Calibri"/>
              </a:rPr>
              <a:t> </a:t>
            </a:r>
            <a:r>
              <a:rPr sz="2760" kern="0" dirty="0">
                <a:solidFill>
                  <a:sysClr val="windowText" lastClr="000000"/>
                </a:solidFill>
                <a:latin typeface="Calibri"/>
                <a:cs typeface="Calibri"/>
              </a:rPr>
              <a:t>are</a:t>
            </a:r>
            <a:r>
              <a:rPr sz="2760" kern="0" spc="168" dirty="0">
                <a:solidFill>
                  <a:sysClr val="windowText" lastClr="000000"/>
                </a:solidFill>
                <a:latin typeface="Calibri"/>
                <a:cs typeface="Calibri"/>
              </a:rPr>
              <a:t> </a:t>
            </a:r>
            <a:r>
              <a:rPr sz="2760" kern="0" dirty="0">
                <a:solidFill>
                  <a:sysClr val="windowText" lastClr="000000"/>
                </a:solidFill>
                <a:latin typeface="Calibri"/>
                <a:cs typeface="Calibri"/>
              </a:rPr>
              <a:t>filed</a:t>
            </a:r>
            <a:r>
              <a:rPr sz="2760" kern="0" spc="156" dirty="0">
                <a:solidFill>
                  <a:sysClr val="windowText" lastClr="000000"/>
                </a:solidFill>
                <a:latin typeface="Calibri"/>
                <a:cs typeface="Calibri"/>
              </a:rPr>
              <a:t> </a:t>
            </a:r>
            <a:r>
              <a:rPr sz="2760" kern="0" dirty="0">
                <a:solidFill>
                  <a:sysClr val="windowText" lastClr="000000"/>
                </a:solidFill>
                <a:latin typeface="Calibri"/>
                <a:cs typeface="Calibri"/>
              </a:rPr>
              <a:t>under</a:t>
            </a:r>
            <a:r>
              <a:rPr sz="2760" kern="0" spc="168"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168" dirty="0">
                <a:solidFill>
                  <a:sysClr val="windowText" lastClr="000000"/>
                </a:solidFill>
                <a:latin typeface="Calibri"/>
                <a:cs typeface="Calibri"/>
              </a:rPr>
              <a:t> </a:t>
            </a:r>
            <a:r>
              <a:rPr sz="2760" kern="0" dirty="0">
                <a:solidFill>
                  <a:sysClr val="windowText" lastClr="000000"/>
                </a:solidFill>
                <a:latin typeface="Calibri"/>
                <a:cs typeface="Calibri"/>
              </a:rPr>
              <a:t>Companies</a:t>
            </a:r>
            <a:r>
              <a:rPr sz="2760" kern="0" spc="180" dirty="0">
                <a:solidFill>
                  <a:sysClr val="windowText" lastClr="000000"/>
                </a:solidFill>
                <a:latin typeface="Calibri"/>
                <a:cs typeface="Calibri"/>
              </a:rPr>
              <a:t> </a:t>
            </a:r>
            <a:r>
              <a:rPr sz="2760" kern="0" dirty="0">
                <a:solidFill>
                  <a:sysClr val="windowText" lastClr="000000"/>
                </a:solidFill>
                <a:latin typeface="Calibri"/>
                <a:cs typeface="Calibri"/>
              </a:rPr>
              <a:t>Act</a:t>
            </a:r>
            <a:r>
              <a:rPr sz="2760" kern="0" spc="174" dirty="0">
                <a:solidFill>
                  <a:sysClr val="windowText" lastClr="000000"/>
                </a:solidFill>
                <a:latin typeface="Calibri"/>
                <a:cs typeface="Calibri"/>
              </a:rPr>
              <a:t> </a:t>
            </a:r>
            <a:r>
              <a:rPr sz="2760" kern="0" spc="-30" dirty="0">
                <a:solidFill>
                  <a:sysClr val="windowText" lastClr="000000"/>
                </a:solidFill>
                <a:latin typeface="Calibri"/>
                <a:cs typeface="Calibri"/>
              </a:rPr>
              <a:t>for </a:t>
            </a:r>
            <a:r>
              <a:rPr sz="2760" kern="0" dirty="0">
                <a:solidFill>
                  <a:sysClr val="windowText" lastClr="000000"/>
                </a:solidFill>
                <a:latin typeface="Calibri"/>
                <a:cs typeface="Calibri"/>
              </a:rPr>
              <a:t>maintenance</a:t>
            </a:r>
            <a:r>
              <a:rPr sz="2760" kern="0" spc="18"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30" dirty="0">
                <a:solidFill>
                  <a:sysClr val="windowText" lastClr="000000"/>
                </a:solidFill>
                <a:latin typeface="Calibri"/>
                <a:cs typeface="Calibri"/>
              </a:rPr>
              <a:t> </a:t>
            </a:r>
            <a:r>
              <a:rPr sz="2760" kern="0" dirty="0">
                <a:solidFill>
                  <a:sysClr val="windowText" lastClr="000000"/>
                </a:solidFill>
                <a:latin typeface="Calibri"/>
                <a:cs typeface="Calibri"/>
              </a:rPr>
              <a:t>books</a:t>
            </a:r>
            <a:r>
              <a:rPr sz="2760" kern="0" spc="30"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30" dirty="0">
                <a:solidFill>
                  <a:sysClr val="windowText" lastClr="000000"/>
                </a:solidFill>
                <a:latin typeface="Calibri"/>
                <a:cs typeface="Calibri"/>
              </a:rPr>
              <a:t> </a:t>
            </a:r>
            <a:r>
              <a:rPr sz="2760" kern="0" dirty="0">
                <a:solidFill>
                  <a:sysClr val="windowText" lastClr="000000"/>
                </a:solidFill>
                <a:latin typeface="Calibri"/>
                <a:cs typeface="Calibri"/>
              </a:rPr>
              <a:t>accounts</a:t>
            </a:r>
            <a:r>
              <a:rPr sz="2760" kern="0" spc="36" dirty="0">
                <a:solidFill>
                  <a:sysClr val="windowText" lastClr="000000"/>
                </a:solidFill>
                <a:latin typeface="Calibri"/>
                <a:cs typeface="Calibri"/>
              </a:rPr>
              <a:t> </a:t>
            </a:r>
            <a:r>
              <a:rPr sz="2760" kern="0" dirty="0">
                <a:solidFill>
                  <a:sysClr val="windowText" lastClr="000000"/>
                </a:solidFill>
                <a:latin typeface="Calibri"/>
                <a:cs typeface="Calibri"/>
              </a:rPr>
              <a:t>at</a:t>
            </a:r>
            <a:r>
              <a:rPr sz="2760" kern="0" spc="30" dirty="0">
                <a:solidFill>
                  <a:sysClr val="windowText" lastClr="000000"/>
                </a:solidFill>
                <a:latin typeface="Calibri"/>
                <a:cs typeface="Calibri"/>
              </a:rPr>
              <a:t> </a:t>
            </a:r>
            <a:r>
              <a:rPr sz="2760" kern="0" dirty="0">
                <a:solidFill>
                  <a:sysClr val="windowText" lastClr="000000"/>
                </a:solidFill>
                <a:latin typeface="Calibri"/>
                <a:cs typeface="Calibri"/>
              </a:rPr>
              <a:t>a</a:t>
            </a:r>
            <a:r>
              <a:rPr sz="2760" kern="0" spc="18" dirty="0">
                <a:solidFill>
                  <a:sysClr val="windowText" lastClr="000000"/>
                </a:solidFill>
                <a:latin typeface="Calibri"/>
                <a:cs typeface="Calibri"/>
              </a:rPr>
              <a:t> </a:t>
            </a:r>
            <a:r>
              <a:rPr sz="2760" kern="0" dirty="0">
                <a:solidFill>
                  <a:sysClr val="windowText" lastClr="000000"/>
                </a:solidFill>
                <a:latin typeface="Calibri"/>
                <a:cs typeface="Calibri"/>
              </a:rPr>
              <a:t>place</a:t>
            </a:r>
            <a:r>
              <a:rPr sz="2760" kern="0" spc="30" dirty="0">
                <a:solidFill>
                  <a:sysClr val="windowText" lastClr="000000"/>
                </a:solidFill>
                <a:latin typeface="Calibri"/>
                <a:cs typeface="Calibri"/>
              </a:rPr>
              <a:t> </a:t>
            </a:r>
            <a:r>
              <a:rPr sz="2760" kern="0" dirty="0">
                <a:solidFill>
                  <a:sysClr val="windowText" lastClr="000000"/>
                </a:solidFill>
                <a:latin typeface="Calibri"/>
                <a:cs typeface="Calibri"/>
              </a:rPr>
              <a:t>other</a:t>
            </a:r>
            <a:r>
              <a:rPr sz="2760" kern="0" spc="18" dirty="0">
                <a:solidFill>
                  <a:sysClr val="windowText" lastClr="000000"/>
                </a:solidFill>
                <a:latin typeface="Calibri"/>
                <a:cs typeface="Calibri"/>
              </a:rPr>
              <a:t> </a:t>
            </a:r>
            <a:r>
              <a:rPr sz="2760" kern="0" dirty="0">
                <a:solidFill>
                  <a:sysClr val="windowText" lastClr="000000"/>
                </a:solidFill>
                <a:latin typeface="Calibri"/>
                <a:cs typeface="Calibri"/>
              </a:rPr>
              <a:t>than</a:t>
            </a:r>
            <a:r>
              <a:rPr sz="2760" kern="0" spc="42"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36" dirty="0">
                <a:solidFill>
                  <a:sysClr val="windowText" lastClr="000000"/>
                </a:solidFill>
                <a:latin typeface="Calibri"/>
                <a:cs typeface="Calibri"/>
              </a:rPr>
              <a:t> </a:t>
            </a:r>
            <a:r>
              <a:rPr sz="2760" kern="0" spc="-12" dirty="0">
                <a:solidFill>
                  <a:sysClr val="windowText" lastClr="000000"/>
                </a:solidFill>
                <a:latin typeface="Calibri"/>
                <a:cs typeface="Calibri"/>
              </a:rPr>
              <a:t>registered office:</a:t>
            </a:r>
            <a:endParaRPr sz="2760" kern="0">
              <a:solidFill>
                <a:sysClr val="windowText" lastClr="000000"/>
              </a:solidFill>
              <a:latin typeface="Calibri"/>
              <a:cs typeface="Calibri"/>
            </a:endParaRPr>
          </a:p>
        </p:txBody>
      </p:sp>
      <p:graphicFrame>
        <p:nvGraphicFramePr>
          <p:cNvPr id="5" name="object 5"/>
          <p:cNvGraphicFramePr>
            <a:graphicFrameLocks noGrp="1"/>
          </p:cNvGraphicFramePr>
          <p:nvPr/>
        </p:nvGraphicFramePr>
        <p:xfrm>
          <a:off x="3159916" y="5835511"/>
          <a:ext cx="7660385" cy="1212342"/>
        </p:xfrm>
        <a:graphic>
          <a:graphicData uri="http://schemas.openxmlformats.org/drawingml/2006/table">
            <a:tbl>
              <a:tblPr firstRow="1" bandRow="1">
                <a:tableStyleId>{2D5ABB26-0587-4C30-8999-92F81FD0307C}</a:tableStyleId>
              </a:tblPr>
              <a:tblGrid>
                <a:gridCol w="1123188">
                  <a:extLst>
                    <a:ext uri="{9D8B030D-6E8A-4147-A177-3AD203B41FA5}">
                      <a16:colId xmlns:a16="http://schemas.microsoft.com/office/drawing/2014/main" val="20000"/>
                    </a:ext>
                  </a:extLst>
                </a:gridCol>
                <a:gridCol w="3983735">
                  <a:extLst>
                    <a:ext uri="{9D8B030D-6E8A-4147-A177-3AD203B41FA5}">
                      <a16:colId xmlns:a16="http://schemas.microsoft.com/office/drawing/2014/main" val="20001"/>
                    </a:ext>
                  </a:extLst>
                </a:gridCol>
                <a:gridCol w="2553462">
                  <a:extLst>
                    <a:ext uri="{9D8B030D-6E8A-4147-A177-3AD203B41FA5}">
                      <a16:colId xmlns:a16="http://schemas.microsoft.com/office/drawing/2014/main" val="20002"/>
                    </a:ext>
                  </a:extLst>
                </a:gridCol>
              </a:tblGrid>
              <a:tr h="768096">
                <a:tc>
                  <a:txBody>
                    <a:bodyPr/>
                    <a:lstStyle/>
                    <a:p>
                      <a:pPr marL="91440">
                        <a:lnSpc>
                          <a:spcPct val="100000"/>
                        </a:lnSpc>
                        <a:spcBef>
                          <a:spcPts val="240"/>
                        </a:spcBef>
                      </a:pPr>
                      <a:r>
                        <a:rPr sz="2200" b="1" dirty="0">
                          <a:solidFill>
                            <a:srgbClr val="FFFFFF"/>
                          </a:solidFill>
                          <a:latin typeface="Calibri"/>
                          <a:cs typeface="Calibri"/>
                        </a:rPr>
                        <a:t>Sr</a:t>
                      </a:r>
                      <a:r>
                        <a:rPr sz="2200" b="1" spc="-5" dirty="0">
                          <a:solidFill>
                            <a:srgbClr val="FFFFFF"/>
                          </a:solidFill>
                          <a:latin typeface="Calibri"/>
                          <a:cs typeface="Calibri"/>
                        </a:rPr>
                        <a:t> </a:t>
                      </a:r>
                      <a:r>
                        <a:rPr sz="2200" b="1" spc="-25" dirty="0">
                          <a:solidFill>
                            <a:srgbClr val="FFFFFF"/>
                          </a:solidFill>
                          <a:latin typeface="Calibri"/>
                          <a:cs typeface="Calibri"/>
                        </a:rPr>
                        <a:t>No.</a:t>
                      </a:r>
                      <a:endParaRPr sz="2200">
                        <a:latin typeface="Calibri"/>
                        <a:cs typeface="Calibri"/>
                      </a:endParaRPr>
                    </a:p>
                  </a:txBody>
                  <a:tcPr marL="0" marR="0" marT="36576"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91440" marR="308610">
                        <a:lnSpc>
                          <a:spcPct val="100000"/>
                        </a:lnSpc>
                        <a:spcBef>
                          <a:spcPts val="240"/>
                        </a:spcBef>
                      </a:pPr>
                      <a:r>
                        <a:rPr sz="2200" b="1" dirty="0">
                          <a:solidFill>
                            <a:srgbClr val="FFFFFF"/>
                          </a:solidFill>
                          <a:latin typeface="Calibri"/>
                          <a:cs typeface="Calibri"/>
                        </a:rPr>
                        <a:t>Principal</a:t>
                      </a:r>
                      <a:r>
                        <a:rPr sz="2200" b="1" spc="-45" dirty="0">
                          <a:solidFill>
                            <a:srgbClr val="FFFFFF"/>
                          </a:solidFill>
                          <a:latin typeface="Calibri"/>
                          <a:cs typeface="Calibri"/>
                        </a:rPr>
                        <a:t> </a:t>
                      </a:r>
                      <a:r>
                        <a:rPr sz="2200" b="1" dirty="0">
                          <a:solidFill>
                            <a:srgbClr val="FFFFFF"/>
                          </a:solidFill>
                          <a:latin typeface="Calibri"/>
                          <a:cs typeface="Calibri"/>
                        </a:rPr>
                        <a:t>place</a:t>
                      </a:r>
                      <a:r>
                        <a:rPr sz="2200" b="1" spc="-35" dirty="0">
                          <a:solidFill>
                            <a:srgbClr val="FFFFFF"/>
                          </a:solidFill>
                          <a:latin typeface="Calibri"/>
                          <a:cs typeface="Calibri"/>
                        </a:rPr>
                        <a:t> </a:t>
                      </a:r>
                      <a:r>
                        <a:rPr sz="2200" b="1" dirty="0">
                          <a:solidFill>
                            <a:srgbClr val="FFFFFF"/>
                          </a:solidFill>
                          <a:latin typeface="Calibri"/>
                          <a:cs typeface="Calibri"/>
                        </a:rPr>
                        <a:t>of </a:t>
                      </a:r>
                      <a:r>
                        <a:rPr sz="2200" b="1" spc="-10" dirty="0">
                          <a:solidFill>
                            <a:srgbClr val="FFFFFF"/>
                          </a:solidFill>
                          <a:latin typeface="Calibri"/>
                          <a:cs typeface="Calibri"/>
                        </a:rPr>
                        <a:t>maintenance </a:t>
                      </a:r>
                      <a:r>
                        <a:rPr sz="2200" b="1" dirty="0">
                          <a:solidFill>
                            <a:srgbClr val="FFFFFF"/>
                          </a:solidFill>
                          <a:latin typeface="Calibri"/>
                          <a:cs typeface="Calibri"/>
                        </a:rPr>
                        <a:t>of</a:t>
                      </a:r>
                      <a:r>
                        <a:rPr sz="2200" b="1" spc="-20" dirty="0">
                          <a:solidFill>
                            <a:srgbClr val="FFFFFF"/>
                          </a:solidFill>
                          <a:latin typeface="Calibri"/>
                          <a:cs typeface="Calibri"/>
                        </a:rPr>
                        <a:t> </a:t>
                      </a:r>
                      <a:r>
                        <a:rPr sz="2200" b="1" dirty="0">
                          <a:solidFill>
                            <a:srgbClr val="FFFFFF"/>
                          </a:solidFill>
                          <a:latin typeface="Calibri"/>
                          <a:cs typeface="Calibri"/>
                        </a:rPr>
                        <a:t>books</a:t>
                      </a:r>
                      <a:r>
                        <a:rPr sz="2200" b="1" spc="-50" dirty="0">
                          <a:solidFill>
                            <a:srgbClr val="FFFFFF"/>
                          </a:solidFill>
                          <a:latin typeface="Calibri"/>
                          <a:cs typeface="Calibri"/>
                        </a:rPr>
                        <a:t> </a:t>
                      </a:r>
                      <a:r>
                        <a:rPr sz="2200" b="1" dirty="0">
                          <a:solidFill>
                            <a:srgbClr val="FFFFFF"/>
                          </a:solidFill>
                          <a:latin typeface="Calibri"/>
                          <a:cs typeface="Calibri"/>
                        </a:rPr>
                        <a:t>of</a:t>
                      </a:r>
                      <a:r>
                        <a:rPr sz="2200" b="1" spc="-10" dirty="0">
                          <a:solidFill>
                            <a:srgbClr val="FFFFFF"/>
                          </a:solidFill>
                          <a:latin typeface="Calibri"/>
                          <a:cs typeface="Calibri"/>
                        </a:rPr>
                        <a:t> account</a:t>
                      </a:r>
                      <a:endParaRPr sz="2200">
                        <a:latin typeface="Calibri"/>
                        <a:cs typeface="Calibri"/>
                      </a:endParaRPr>
                    </a:p>
                  </a:txBody>
                  <a:tcPr marL="0" marR="0" marT="36576"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91440" marR="511175">
                        <a:lnSpc>
                          <a:spcPct val="100000"/>
                        </a:lnSpc>
                        <a:spcBef>
                          <a:spcPts val="240"/>
                        </a:spcBef>
                      </a:pPr>
                      <a:r>
                        <a:rPr sz="2200" b="1" dirty="0">
                          <a:solidFill>
                            <a:srgbClr val="FFFFFF"/>
                          </a:solidFill>
                          <a:latin typeface="Calibri"/>
                          <a:cs typeface="Calibri"/>
                        </a:rPr>
                        <a:t>Details</a:t>
                      </a:r>
                      <a:r>
                        <a:rPr sz="2200" b="1" spc="-60" dirty="0">
                          <a:solidFill>
                            <a:srgbClr val="FFFFFF"/>
                          </a:solidFill>
                          <a:latin typeface="Calibri"/>
                          <a:cs typeface="Calibri"/>
                        </a:rPr>
                        <a:t> </a:t>
                      </a:r>
                      <a:r>
                        <a:rPr sz="2200" b="1" dirty="0">
                          <a:solidFill>
                            <a:srgbClr val="FFFFFF"/>
                          </a:solidFill>
                          <a:latin typeface="Calibri"/>
                          <a:cs typeface="Calibri"/>
                        </a:rPr>
                        <a:t>of</a:t>
                      </a:r>
                      <a:r>
                        <a:rPr sz="2200" b="1" spc="-30" dirty="0">
                          <a:solidFill>
                            <a:srgbClr val="FFFFFF"/>
                          </a:solidFill>
                          <a:latin typeface="Calibri"/>
                          <a:cs typeface="Calibri"/>
                        </a:rPr>
                        <a:t> </a:t>
                      </a:r>
                      <a:r>
                        <a:rPr sz="2200" b="1" spc="-20" dirty="0">
                          <a:solidFill>
                            <a:srgbClr val="FFFFFF"/>
                          </a:solidFill>
                          <a:latin typeface="Calibri"/>
                          <a:cs typeface="Calibri"/>
                        </a:rPr>
                        <a:t>books </a:t>
                      </a:r>
                      <a:r>
                        <a:rPr sz="2200" b="1" spc="-10" dirty="0">
                          <a:solidFill>
                            <a:srgbClr val="FFFFFF"/>
                          </a:solidFill>
                          <a:latin typeface="Calibri"/>
                          <a:cs typeface="Calibri"/>
                        </a:rPr>
                        <a:t>maintained</a:t>
                      </a:r>
                      <a:endParaRPr sz="2200">
                        <a:latin typeface="Calibri"/>
                        <a:cs typeface="Calibri"/>
                      </a:endParaRPr>
                    </a:p>
                  </a:txBody>
                  <a:tcPr marL="0" marR="0" marT="36576"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extLst>
                  <a:ext uri="{0D108BD9-81ED-4DB2-BD59-A6C34878D82A}">
                    <a16:rowId xmlns:a16="http://schemas.microsoft.com/office/drawing/2014/main" val="10000"/>
                  </a:ext>
                </a:extLst>
              </a:tr>
              <a:tr h="444246">
                <a:tc>
                  <a:txBody>
                    <a:bodyPr/>
                    <a:lstStyle/>
                    <a:p>
                      <a:pPr marL="91440">
                        <a:lnSpc>
                          <a:spcPct val="100000"/>
                        </a:lnSpc>
                        <a:spcBef>
                          <a:spcPts val="240"/>
                        </a:spcBef>
                      </a:pPr>
                      <a:r>
                        <a:rPr sz="2200" b="1" spc="-50" dirty="0">
                          <a:solidFill>
                            <a:srgbClr val="FFFFFF"/>
                          </a:solidFill>
                          <a:latin typeface="Calibri"/>
                          <a:cs typeface="Calibri"/>
                        </a:rPr>
                        <a:t>1</a:t>
                      </a:r>
                      <a:endParaRPr sz="2200">
                        <a:latin typeface="Calibri"/>
                        <a:cs typeface="Calibri"/>
                      </a:endParaRPr>
                    </a:p>
                  </a:txBody>
                  <a:tcPr marL="0" marR="0" marT="36576"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145F82"/>
                    </a:solidFill>
                  </a:tcPr>
                </a:tc>
                <a:tc>
                  <a:txBody>
                    <a:bodyPr/>
                    <a:lstStyle/>
                    <a:p>
                      <a:pPr marL="91440">
                        <a:lnSpc>
                          <a:spcPct val="100000"/>
                        </a:lnSpc>
                        <a:spcBef>
                          <a:spcPts val="240"/>
                        </a:spcBef>
                      </a:pPr>
                      <a:r>
                        <a:rPr sz="2200" b="1" spc="-50" dirty="0">
                          <a:solidFill>
                            <a:srgbClr val="FFFFFF"/>
                          </a:solidFill>
                          <a:latin typeface="Calibri"/>
                          <a:cs typeface="Calibri"/>
                        </a:rPr>
                        <a:t>2</a:t>
                      </a:r>
                      <a:endParaRPr sz="2200">
                        <a:latin typeface="Calibri"/>
                        <a:cs typeface="Calibri"/>
                      </a:endParaRPr>
                    </a:p>
                  </a:txBody>
                  <a:tcPr marL="0" marR="0" marT="36576"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145F82"/>
                    </a:solidFill>
                  </a:tcPr>
                </a:tc>
                <a:tc>
                  <a:txBody>
                    <a:bodyPr/>
                    <a:lstStyle/>
                    <a:p>
                      <a:pPr marL="91440">
                        <a:lnSpc>
                          <a:spcPct val="100000"/>
                        </a:lnSpc>
                        <a:spcBef>
                          <a:spcPts val="240"/>
                        </a:spcBef>
                      </a:pPr>
                      <a:r>
                        <a:rPr sz="2200" b="1" spc="-50" dirty="0">
                          <a:solidFill>
                            <a:srgbClr val="FFFFFF"/>
                          </a:solidFill>
                          <a:latin typeface="Calibri"/>
                          <a:cs typeface="Calibri"/>
                        </a:rPr>
                        <a:t>3</a:t>
                      </a:r>
                      <a:endParaRPr sz="2200">
                        <a:latin typeface="Calibri"/>
                        <a:cs typeface="Calibri"/>
                      </a:endParaRPr>
                    </a:p>
                  </a:txBody>
                  <a:tcPr marL="0" marR="0" marT="36576"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145F82"/>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22250" rIns="0" bIns="0" rtlCol="0">
            <a:spAutoFit/>
          </a:bodyPr>
          <a:lstStyle/>
          <a:p>
            <a:pPr marL="12700">
              <a:lnSpc>
                <a:spcPct val="100000"/>
              </a:lnSpc>
              <a:spcBef>
                <a:spcPts val="100"/>
              </a:spcBef>
            </a:pPr>
            <a:r>
              <a:rPr spc="-185" dirty="0"/>
              <a:t>Clause</a:t>
            </a:r>
            <a:r>
              <a:rPr spc="-229" dirty="0"/>
              <a:t> </a:t>
            </a:r>
            <a:r>
              <a:rPr spc="-565" dirty="0"/>
              <a:t>11:</a:t>
            </a:r>
            <a:r>
              <a:rPr spc="-225" dirty="0"/>
              <a:t> </a:t>
            </a:r>
            <a:r>
              <a:rPr spc="-185" dirty="0"/>
              <a:t>Proper</a:t>
            </a:r>
            <a:r>
              <a:rPr spc="-225" dirty="0"/>
              <a:t> </a:t>
            </a:r>
            <a:r>
              <a:rPr spc="-170" dirty="0"/>
              <a:t>Disclosure</a:t>
            </a:r>
            <a:r>
              <a:rPr spc="-225" dirty="0"/>
              <a:t> </a:t>
            </a:r>
            <a:r>
              <a:rPr spc="-165" dirty="0"/>
              <a:t>Format</a:t>
            </a:r>
          </a:p>
        </p:txBody>
      </p:sp>
      <p:sp>
        <p:nvSpPr>
          <p:cNvPr id="3" name="object 3"/>
          <p:cNvSpPr txBox="1"/>
          <p:nvPr/>
        </p:nvSpPr>
        <p:spPr>
          <a:xfrm>
            <a:off x="455980" y="1153286"/>
            <a:ext cx="4075753" cy="231474"/>
          </a:xfrm>
          <a:prstGeom prst="rect">
            <a:avLst/>
          </a:prstGeom>
        </p:spPr>
        <p:txBody>
          <a:bodyPr vert="horz" wrap="square" lIns="0" tIns="15875" rIns="0" bIns="0" rtlCol="0">
            <a:spAutoFit/>
          </a:bodyPr>
          <a:lstStyle/>
          <a:p>
            <a:pPr marL="12700">
              <a:lnSpc>
                <a:spcPct val="100000"/>
              </a:lnSpc>
              <a:spcBef>
                <a:spcPts val="125"/>
              </a:spcBef>
            </a:pPr>
            <a:r>
              <a:rPr sz="1400" b="1" spc="-85" dirty="0">
                <a:solidFill>
                  <a:srgbClr val="2E3C4E"/>
                </a:solidFill>
                <a:latin typeface="Tahoma"/>
                <a:cs typeface="Tahoma"/>
              </a:rPr>
              <a:t>Books</a:t>
            </a:r>
            <a:r>
              <a:rPr lang="en-GB" sz="1400" b="1" spc="-85" dirty="0">
                <a:solidFill>
                  <a:srgbClr val="2E3C4E"/>
                </a:solidFill>
                <a:latin typeface="Tahoma"/>
                <a:cs typeface="Tahoma"/>
              </a:rPr>
              <a:t> </a:t>
            </a:r>
            <a:r>
              <a:rPr lang="en-GB" sz="1400" b="1" spc="-85" dirty="0" err="1">
                <a:solidFill>
                  <a:srgbClr val="2E3C4E"/>
                </a:solidFill>
                <a:latin typeface="Tahoma"/>
                <a:cs typeface="Tahoma"/>
              </a:rPr>
              <a:t>Maintaind</a:t>
            </a:r>
            <a:r>
              <a:rPr sz="1400" b="1" spc="-85" dirty="0">
                <a:solidFill>
                  <a:srgbClr val="2E3C4E"/>
                </a:solidFill>
                <a:latin typeface="Tahoma"/>
                <a:cs typeface="Tahoma"/>
              </a:rPr>
              <a:t> </a:t>
            </a:r>
            <a:r>
              <a:rPr sz="1400" b="1" spc="-80" dirty="0">
                <a:solidFill>
                  <a:srgbClr val="2E3C4E"/>
                </a:solidFill>
                <a:latin typeface="Tahoma"/>
                <a:cs typeface="Tahoma"/>
              </a:rPr>
              <a:t>at</a:t>
            </a:r>
            <a:r>
              <a:rPr sz="1400" b="1" spc="-85" dirty="0">
                <a:solidFill>
                  <a:srgbClr val="2E3C4E"/>
                </a:solidFill>
                <a:latin typeface="Tahoma"/>
                <a:cs typeface="Tahoma"/>
              </a:rPr>
              <a:t> </a:t>
            </a:r>
            <a:r>
              <a:rPr sz="1400" b="1" spc="-110" dirty="0">
                <a:solidFill>
                  <a:srgbClr val="2E3C4E"/>
                </a:solidFill>
                <a:latin typeface="Tahoma"/>
                <a:cs typeface="Tahoma"/>
              </a:rPr>
              <a:t>Multiple</a:t>
            </a:r>
            <a:r>
              <a:rPr sz="1400" b="1" spc="-85" dirty="0">
                <a:solidFill>
                  <a:srgbClr val="2E3C4E"/>
                </a:solidFill>
                <a:latin typeface="Tahoma"/>
                <a:cs typeface="Tahoma"/>
              </a:rPr>
              <a:t> </a:t>
            </a:r>
            <a:r>
              <a:rPr sz="1400" b="1" spc="-30" dirty="0">
                <a:solidFill>
                  <a:srgbClr val="2E3C4E"/>
                </a:solidFill>
                <a:latin typeface="Tahoma"/>
                <a:cs typeface="Tahoma"/>
              </a:rPr>
              <a:t>Locations</a:t>
            </a:r>
            <a:endParaRPr sz="1400" dirty="0">
              <a:latin typeface="Tahoma"/>
              <a:cs typeface="Tahoma"/>
            </a:endParaRPr>
          </a:p>
        </p:txBody>
      </p:sp>
      <p:grpSp>
        <p:nvGrpSpPr>
          <p:cNvPr id="4" name="object 4"/>
          <p:cNvGrpSpPr/>
          <p:nvPr/>
        </p:nvGrpSpPr>
        <p:grpSpPr>
          <a:xfrm>
            <a:off x="163204" y="1433816"/>
            <a:ext cx="7978550" cy="3390703"/>
            <a:chOff x="467590" y="1488496"/>
            <a:chExt cx="4068040" cy="2158711"/>
          </a:xfrm>
        </p:grpSpPr>
        <p:sp>
          <p:nvSpPr>
            <p:cNvPr id="5" name="object 5"/>
            <p:cNvSpPr/>
            <p:nvPr/>
          </p:nvSpPr>
          <p:spPr>
            <a:xfrm>
              <a:off x="471487" y="1492393"/>
              <a:ext cx="4060247" cy="2150918"/>
            </a:xfrm>
            <a:custGeom>
              <a:avLst/>
              <a:gdLst/>
              <a:ahLst/>
              <a:cxnLst/>
              <a:rect l="l" t="t" r="r" b="b"/>
              <a:pathLst>
                <a:path w="4962525" h="2628900">
                  <a:moveTo>
                    <a:pt x="0" y="2455519"/>
                  </a:moveTo>
                  <a:lnTo>
                    <a:pt x="0" y="173380"/>
                  </a:lnTo>
                  <a:lnTo>
                    <a:pt x="208" y="164865"/>
                  </a:lnTo>
                  <a:lnTo>
                    <a:pt x="7463" y="123050"/>
                  </a:lnTo>
                  <a:lnTo>
                    <a:pt x="24660" y="84254"/>
                  </a:lnTo>
                  <a:lnTo>
                    <a:pt x="50784" y="50787"/>
                  </a:lnTo>
                  <a:lnTo>
                    <a:pt x="84256" y="24662"/>
                  </a:lnTo>
                  <a:lnTo>
                    <a:pt x="123053" y="7461"/>
                  </a:lnTo>
                  <a:lnTo>
                    <a:pt x="164866" y="209"/>
                  </a:lnTo>
                  <a:lnTo>
                    <a:pt x="173384" y="0"/>
                  </a:lnTo>
                  <a:lnTo>
                    <a:pt x="4789144" y="0"/>
                  </a:lnTo>
                  <a:lnTo>
                    <a:pt x="4831277" y="5194"/>
                  </a:lnTo>
                  <a:lnTo>
                    <a:pt x="4870870" y="20470"/>
                  </a:lnTo>
                  <a:lnTo>
                    <a:pt x="4905572" y="44910"/>
                  </a:lnTo>
                  <a:lnTo>
                    <a:pt x="4933302" y="77050"/>
                  </a:lnTo>
                  <a:lnTo>
                    <a:pt x="4952396" y="114982"/>
                  </a:lnTo>
                  <a:lnTo>
                    <a:pt x="4961694" y="156389"/>
                  </a:lnTo>
                  <a:lnTo>
                    <a:pt x="4962525" y="173380"/>
                  </a:lnTo>
                  <a:lnTo>
                    <a:pt x="4962525" y="2455519"/>
                  </a:lnTo>
                  <a:lnTo>
                    <a:pt x="4957330" y="2497652"/>
                  </a:lnTo>
                  <a:lnTo>
                    <a:pt x="4942054" y="2537245"/>
                  </a:lnTo>
                  <a:lnTo>
                    <a:pt x="4917614" y="2571942"/>
                  </a:lnTo>
                  <a:lnTo>
                    <a:pt x="4885461" y="2599677"/>
                  </a:lnTo>
                  <a:lnTo>
                    <a:pt x="4847541" y="2618771"/>
                  </a:lnTo>
                  <a:lnTo>
                    <a:pt x="4806135" y="2628069"/>
                  </a:lnTo>
                  <a:lnTo>
                    <a:pt x="4789144" y="2628900"/>
                  </a:lnTo>
                  <a:lnTo>
                    <a:pt x="173384" y="2628900"/>
                  </a:lnTo>
                  <a:lnTo>
                    <a:pt x="131246" y="2623705"/>
                  </a:lnTo>
                  <a:lnTo>
                    <a:pt x="91650" y="2608429"/>
                  </a:lnTo>
                  <a:lnTo>
                    <a:pt x="56953" y="2583989"/>
                  </a:lnTo>
                  <a:lnTo>
                    <a:pt x="29220" y="2551836"/>
                  </a:lnTo>
                  <a:lnTo>
                    <a:pt x="10129" y="2513916"/>
                  </a:lnTo>
                  <a:lnTo>
                    <a:pt x="833" y="2472510"/>
                  </a:lnTo>
                  <a:lnTo>
                    <a:pt x="0" y="2455519"/>
                  </a:lnTo>
                  <a:close/>
                </a:path>
              </a:pathLst>
            </a:custGeom>
            <a:ln w="9525">
              <a:solidFill>
                <a:srgbClr val="000000"/>
              </a:solidFill>
            </a:ln>
          </p:spPr>
          <p:txBody>
            <a:bodyPr wrap="square" lIns="0" tIns="0" rIns="0" bIns="0" rtlCol="0"/>
            <a:lstStyle/>
            <a:p>
              <a:endParaRPr/>
            </a:p>
          </p:txBody>
        </p:sp>
        <p:sp>
          <p:nvSpPr>
            <p:cNvPr id="6" name="object 6"/>
            <p:cNvSpPr/>
            <p:nvPr/>
          </p:nvSpPr>
          <p:spPr>
            <a:xfrm>
              <a:off x="475373" y="1496300"/>
              <a:ext cx="4052454" cy="529936"/>
            </a:xfrm>
            <a:custGeom>
              <a:avLst/>
              <a:gdLst/>
              <a:ahLst/>
              <a:cxnLst/>
              <a:rect l="l" t="t" r="r" b="b"/>
              <a:pathLst>
                <a:path w="4953000" h="647700">
                  <a:moveTo>
                    <a:pt x="1647825" y="0"/>
                  </a:moveTo>
                  <a:lnTo>
                    <a:pt x="178155" y="0"/>
                  </a:lnTo>
                  <a:lnTo>
                    <a:pt x="160604" y="838"/>
                  </a:lnTo>
                  <a:lnTo>
                    <a:pt x="109982" y="13563"/>
                  </a:lnTo>
                  <a:lnTo>
                    <a:pt x="65189" y="40360"/>
                  </a:lnTo>
                  <a:lnTo>
                    <a:pt x="29997" y="79146"/>
                  </a:lnTo>
                  <a:lnTo>
                    <a:pt x="7632" y="126504"/>
                  </a:lnTo>
                  <a:lnTo>
                    <a:pt x="0" y="178142"/>
                  </a:lnTo>
                  <a:lnTo>
                    <a:pt x="0" y="647700"/>
                  </a:lnTo>
                  <a:lnTo>
                    <a:pt x="1647825" y="647700"/>
                  </a:lnTo>
                  <a:lnTo>
                    <a:pt x="1647825" y="0"/>
                  </a:lnTo>
                  <a:close/>
                </a:path>
                <a:path w="4953000" h="647700">
                  <a:moveTo>
                    <a:pt x="3295650" y="0"/>
                  </a:moveTo>
                  <a:lnTo>
                    <a:pt x="1657350" y="0"/>
                  </a:lnTo>
                  <a:lnTo>
                    <a:pt x="1657350" y="647700"/>
                  </a:lnTo>
                  <a:lnTo>
                    <a:pt x="3295650" y="647700"/>
                  </a:lnTo>
                  <a:lnTo>
                    <a:pt x="3295650" y="0"/>
                  </a:lnTo>
                  <a:close/>
                </a:path>
                <a:path w="4953000" h="647700">
                  <a:moveTo>
                    <a:pt x="4953000" y="178142"/>
                  </a:moveTo>
                  <a:lnTo>
                    <a:pt x="4945380" y="126504"/>
                  </a:lnTo>
                  <a:lnTo>
                    <a:pt x="4923002" y="79146"/>
                  </a:lnTo>
                  <a:lnTo>
                    <a:pt x="4887811" y="40360"/>
                  </a:lnTo>
                  <a:lnTo>
                    <a:pt x="4843030" y="13563"/>
                  </a:lnTo>
                  <a:lnTo>
                    <a:pt x="4792408" y="838"/>
                  </a:lnTo>
                  <a:lnTo>
                    <a:pt x="4774857" y="0"/>
                  </a:lnTo>
                  <a:lnTo>
                    <a:pt x="3305175" y="0"/>
                  </a:lnTo>
                  <a:lnTo>
                    <a:pt x="3305175" y="647700"/>
                  </a:lnTo>
                  <a:lnTo>
                    <a:pt x="4953000" y="647700"/>
                  </a:lnTo>
                  <a:lnTo>
                    <a:pt x="4953000" y="178142"/>
                  </a:lnTo>
                  <a:close/>
                </a:path>
              </a:pathLst>
            </a:custGeom>
            <a:solidFill>
              <a:srgbClr val="FFFFFF">
                <a:alpha val="3919"/>
              </a:srgbClr>
            </a:solidFill>
          </p:spPr>
          <p:txBody>
            <a:bodyPr wrap="square" lIns="0" tIns="0" rIns="0" bIns="0" rtlCol="0"/>
            <a:lstStyle/>
            <a:p>
              <a:endParaRPr/>
            </a:p>
          </p:txBody>
        </p:sp>
        <p:sp>
          <p:nvSpPr>
            <p:cNvPr id="7" name="object 7"/>
            <p:cNvSpPr/>
            <p:nvPr/>
          </p:nvSpPr>
          <p:spPr>
            <a:xfrm>
              <a:off x="475384" y="2026226"/>
              <a:ext cx="1348220" cy="896215"/>
            </a:xfrm>
            <a:custGeom>
              <a:avLst/>
              <a:gdLst/>
              <a:ahLst/>
              <a:cxnLst/>
              <a:rect l="l" t="t" r="r" b="b"/>
              <a:pathLst>
                <a:path w="1647825" h="1095375">
                  <a:moveTo>
                    <a:pt x="1647825" y="0"/>
                  </a:moveTo>
                  <a:lnTo>
                    <a:pt x="0" y="0"/>
                  </a:lnTo>
                  <a:lnTo>
                    <a:pt x="0" y="1095375"/>
                  </a:lnTo>
                  <a:lnTo>
                    <a:pt x="1647825" y="1095375"/>
                  </a:lnTo>
                  <a:lnTo>
                    <a:pt x="1647825" y="0"/>
                  </a:lnTo>
                  <a:close/>
                </a:path>
              </a:pathLst>
            </a:custGeom>
            <a:solidFill>
              <a:srgbClr val="000000">
                <a:alpha val="3919"/>
              </a:srgbClr>
            </a:solidFill>
          </p:spPr>
          <p:txBody>
            <a:bodyPr wrap="square" lIns="0" tIns="0" rIns="0" bIns="0" rtlCol="0"/>
            <a:lstStyle/>
            <a:p>
              <a:endParaRPr/>
            </a:p>
          </p:txBody>
        </p:sp>
        <p:sp>
          <p:nvSpPr>
            <p:cNvPr id="8" name="object 8"/>
            <p:cNvSpPr/>
            <p:nvPr/>
          </p:nvSpPr>
          <p:spPr>
            <a:xfrm>
              <a:off x="475373" y="2922453"/>
              <a:ext cx="4052454" cy="716972"/>
            </a:xfrm>
            <a:custGeom>
              <a:avLst/>
              <a:gdLst/>
              <a:ahLst/>
              <a:cxnLst/>
              <a:rect l="l" t="t" r="r" b="b"/>
              <a:pathLst>
                <a:path w="4953000" h="876300">
                  <a:moveTo>
                    <a:pt x="1647825" y="0"/>
                  </a:moveTo>
                  <a:lnTo>
                    <a:pt x="0" y="0"/>
                  </a:lnTo>
                  <a:lnTo>
                    <a:pt x="0" y="698157"/>
                  </a:lnTo>
                  <a:lnTo>
                    <a:pt x="7632" y="749782"/>
                  </a:lnTo>
                  <a:lnTo>
                    <a:pt x="29997" y="797140"/>
                  </a:lnTo>
                  <a:lnTo>
                    <a:pt x="65189" y="835926"/>
                  </a:lnTo>
                  <a:lnTo>
                    <a:pt x="109982" y="862736"/>
                  </a:lnTo>
                  <a:lnTo>
                    <a:pt x="160604" y="875449"/>
                  </a:lnTo>
                  <a:lnTo>
                    <a:pt x="178155" y="876300"/>
                  </a:lnTo>
                  <a:lnTo>
                    <a:pt x="1647825" y="876300"/>
                  </a:lnTo>
                  <a:lnTo>
                    <a:pt x="1647825" y="0"/>
                  </a:lnTo>
                  <a:close/>
                </a:path>
                <a:path w="4953000" h="876300">
                  <a:moveTo>
                    <a:pt x="3295650" y="0"/>
                  </a:moveTo>
                  <a:lnTo>
                    <a:pt x="1657350" y="0"/>
                  </a:lnTo>
                  <a:lnTo>
                    <a:pt x="1657350" y="876300"/>
                  </a:lnTo>
                  <a:lnTo>
                    <a:pt x="3295650" y="876300"/>
                  </a:lnTo>
                  <a:lnTo>
                    <a:pt x="3295650" y="0"/>
                  </a:lnTo>
                  <a:close/>
                </a:path>
                <a:path w="4953000" h="876300">
                  <a:moveTo>
                    <a:pt x="4953000" y="0"/>
                  </a:moveTo>
                  <a:lnTo>
                    <a:pt x="3305175" y="0"/>
                  </a:lnTo>
                  <a:lnTo>
                    <a:pt x="3305175" y="876300"/>
                  </a:lnTo>
                  <a:lnTo>
                    <a:pt x="4774857" y="876300"/>
                  </a:lnTo>
                  <a:lnTo>
                    <a:pt x="4792408" y="875449"/>
                  </a:lnTo>
                  <a:lnTo>
                    <a:pt x="4843030" y="862736"/>
                  </a:lnTo>
                  <a:lnTo>
                    <a:pt x="4887811" y="835926"/>
                  </a:lnTo>
                  <a:lnTo>
                    <a:pt x="4923002" y="797140"/>
                  </a:lnTo>
                  <a:lnTo>
                    <a:pt x="4945380" y="749782"/>
                  </a:lnTo>
                  <a:lnTo>
                    <a:pt x="4953000" y="698157"/>
                  </a:lnTo>
                  <a:lnTo>
                    <a:pt x="4953000" y="0"/>
                  </a:lnTo>
                  <a:close/>
                </a:path>
              </a:pathLst>
            </a:custGeom>
            <a:solidFill>
              <a:srgbClr val="FFFFFF">
                <a:alpha val="3919"/>
              </a:srgbClr>
            </a:solidFill>
          </p:spPr>
          <p:txBody>
            <a:bodyPr wrap="square" lIns="0" tIns="0" rIns="0" bIns="0" rtlCol="0"/>
            <a:lstStyle/>
            <a:p>
              <a:endParaRPr/>
            </a:p>
          </p:txBody>
        </p:sp>
      </p:grpSp>
      <p:sp>
        <p:nvSpPr>
          <p:cNvPr id="9" name="object 9"/>
          <p:cNvSpPr txBox="1"/>
          <p:nvPr/>
        </p:nvSpPr>
        <p:spPr>
          <a:xfrm>
            <a:off x="580429" y="1571935"/>
            <a:ext cx="408361" cy="507831"/>
          </a:xfrm>
          <a:prstGeom prst="rect">
            <a:avLst/>
          </a:prstGeom>
        </p:spPr>
        <p:txBody>
          <a:bodyPr vert="horz" wrap="square" lIns="0" tIns="15240" rIns="0" bIns="0" rtlCol="0">
            <a:spAutoFit/>
          </a:bodyPr>
          <a:lstStyle/>
          <a:p>
            <a:pPr marL="12700">
              <a:lnSpc>
                <a:spcPct val="100000"/>
              </a:lnSpc>
              <a:spcBef>
                <a:spcPts val="120"/>
              </a:spcBef>
            </a:pPr>
            <a:r>
              <a:rPr sz="1600" b="1" dirty="0">
                <a:solidFill>
                  <a:srgbClr val="374552"/>
                </a:solidFill>
                <a:latin typeface="Tahoma"/>
                <a:cs typeface="Tahoma"/>
              </a:rPr>
              <a:t>Sr.</a:t>
            </a:r>
            <a:r>
              <a:rPr sz="1600" b="1" spc="-70" dirty="0">
                <a:solidFill>
                  <a:srgbClr val="374552"/>
                </a:solidFill>
                <a:latin typeface="Tahoma"/>
                <a:cs typeface="Tahoma"/>
              </a:rPr>
              <a:t> </a:t>
            </a:r>
            <a:r>
              <a:rPr sz="1600" b="1" spc="-25" dirty="0">
                <a:solidFill>
                  <a:srgbClr val="374552"/>
                </a:solidFill>
                <a:latin typeface="Tahoma"/>
                <a:cs typeface="Tahoma"/>
              </a:rPr>
              <a:t>No.</a:t>
            </a:r>
            <a:endParaRPr sz="1600" dirty="0">
              <a:latin typeface="Tahoma"/>
              <a:cs typeface="Tahoma"/>
            </a:endParaRPr>
          </a:p>
        </p:txBody>
      </p:sp>
      <p:sp>
        <p:nvSpPr>
          <p:cNvPr id="10" name="object 10"/>
          <p:cNvSpPr txBox="1"/>
          <p:nvPr/>
        </p:nvSpPr>
        <p:spPr>
          <a:xfrm>
            <a:off x="1935102" y="1524802"/>
            <a:ext cx="2134814" cy="640303"/>
          </a:xfrm>
          <a:prstGeom prst="rect">
            <a:avLst/>
          </a:prstGeom>
        </p:spPr>
        <p:txBody>
          <a:bodyPr vert="horz" wrap="square" lIns="0" tIns="12065" rIns="0" bIns="0" rtlCol="0">
            <a:spAutoFit/>
          </a:bodyPr>
          <a:lstStyle/>
          <a:p>
            <a:pPr marL="12700" marR="5080">
              <a:lnSpc>
                <a:spcPct val="136400"/>
              </a:lnSpc>
              <a:spcBef>
                <a:spcPts val="95"/>
              </a:spcBef>
            </a:pPr>
            <a:r>
              <a:rPr sz="1600" b="1" dirty="0">
                <a:solidFill>
                  <a:srgbClr val="374552"/>
                </a:solidFill>
                <a:latin typeface="Tahoma"/>
                <a:cs typeface="Tahoma"/>
              </a:rPr>
              <a:t>Principal</a:t>
            </a:r>
            <a:r>
              <a:rPr sz="1600" b="1" spc="270" dirty="0">
                <a:solidFill>
                  <a:srgbClr val="374552"/>
                </a:solidFill>
                <a:latin typeface="Tahoma"/>
                <a:cs typeface="Tahoma"/>
              </a:rPr>
              <a:t> </a:t>
            </a:r>
            <a:r>
              <a:rPr sz="1600" b="1" dirty="0">
                <a:solidFill>
                  <a:srgbClr val="374552"/>
                </a:solidFill>
                <a:latin typeface="Tahoma"/>
                <a:cs typeface="Tahoma"/>
              </a:rPr>
              <a:t>Place</a:t>
            </a:r>
            <a:r>
              <a:rPr sz="1600" b="1" spc="260" dirty="0">
                <a:solidFill>
                  <a:srgbClr val="374552"/>
                </a:solidFill>
                <a:latin typeface="Tahoma"/>
                <a:cs typeface="Tahoma"/>
              </a:rPr>
              <a:t> </a:t>
            </a:r>
            <a:r>
              <a:rPr sz="1600" b="1" spc="-25" dirty="0">
                <a:solidFill>
                  <a:srgbClr val="374552"/>
                </a:solidFill>
                <a:latin typeface="Tahoma"/>
                <a:cs typeface="Tahoma"/>
              </a:rPr>
              <a:t>of </a:t>
            </a:r>
            <a:r>
              <a:rPr sz="1600" b="1" spc="-10" dirty="0">
                <a:solidFill>
                  <a:srgbClr val="374552"/>
                </a:solidFill>
                <a:latin typeface="Tahoma"/>
                <a:cs typeface="Tahoma"/>
              </a:rPr>
              <a:t>Maintenance</a:t>
            </a:r>
            <a:endParaRPr sz="1600" dirty="0">
              <a:latin typeface="Tahoma"/>
              <a:cs typeface="Tahoma"/>
            </a:endParaRPr>
          </a:p>
        </p:txBody>
      </p:sp>
      <p:sp>
        <p:nvSpPr>
          <p:cNvPr id="11" name="object 11"/>
          <p:cNvSpPr txBox="1"/>
          <p:nvPr/>
        </p:nvSpPr>
        <p:spPr>
          <a:xfrm>
            <a:off x="5250540" y="1398893"/>
            <a:ext cx="1297083" cy="975139"/>
          </a:xfrm>
          <a:prstGeom prst="rect">
            <a:avLst/>
          </a:prstGeom>
        </p:spPr>
        <p:txBody>
          <a:bodyPr vert="horz" wrap="square" lIns="0" tIns="12065" rIns="0" bIns="0" rtlCol="0">
            <a:spAutoFit/>
          </a:bodyPr>
          <a:lstStyle/>
          <a:p>
            <a:pPr marL="12700" marR="5080">
              <a:lnSpc>
                <a:spcPct val="136400"/>
              </a:lnSpc>
              <a:spcBef>
                <a:spcPts val="95"/>
              </a:spcBef>
            </a:pPr>
            <a:r>
              <a:rPr sz="1600" b="1" dirty="0">
                <a:solidFill>
                  <a:srgbClr val="374552"/>
                </a:solidFill>
                <a:latin typeface="Tahoma"/>
                <a:cs typeface="Tahoma"/>
              </a:rPr>
              <a:t>Details</a:t>
            </a:r>
            <a:r>
              <a:rPr sz="1600" b="1" spc="100" dirty="0">
                <a:solidFill>
                  <a:srgbClr val="374552"/>
                </a:solidFill>
                <a:latin typeface="Tahoma"/>
                <a:cs typeface="Tahoma"/>
              </a:rPr>
              <a:t> </a:t>
            </a:r>
            <a:r>
              <a:rPr sz="1600" b="1" dirty="0">
                <a:solidFill>
                  <a:srgbClr val="374552"/>
                </a:solidFill>
                <a:latin typeface="Tahoma"/>
                <a:cs typeface="Tahoma"/>
              </a:rPr>
              <a:t>of</a:t>
            </a:r>
            <a:r>
              <a:rPr sz="1600" b="1" spc="100" dirty="0">
                <a:solidFill>
                  <a:srgbClr val="374552"/>
                </a:solidFill>
                <a:latin typeface="Tahoma"/>
                <a:cs typeface="Tahoma"/>
              </a:rPr>
              <a:t> </a:t>
            </a:r>
            <a:r>
              <a:rPr sz="1600" b="1" spc="30" dirty="0">
                <a:solidFill>
                  <a:srgbClr val="374552"/>
                </a:solidFill>
                <a:latin typeface="Tahoma"/>
                <a:cs typeface="Tahoma"/>
              </a:rPr>
              <a:t>Books </a:t>
            </a:r>
            <a:r>
              <a:rPr sz="1600" b="1" spc="-10" dirty="0">
                <a:solidFill>
                  <a:srgbClr val="374552"/>
                </a:solidFill>
                <a:latin typeface="Tahoma"/>
                <a:cs typeface="Tahoma"/>
              </a:rPr>
              <a:t>Maintained</a:t>
            </a:r>
            <a:endParaRPr sz="1600" dirty="0">
              <a:latin typeface="Tahoma"/>
              <a:cs typeface="Tahoma"/>
            </a:endParaRPr>
          </a:p>
        </p:txBody>
      </p:sp>
      <p:sp>
        <p:nvSpPr>
          <p:cNvPr id="12" name="object 12"/>
          <p:cNvSpPr txBox="1"/>
          <p:nvPr/>
        </p:nvSpPr>
        <p:spPr>
          <a:xfrm>
            <a:off x="524023" y="2434660"/>
            <a:ext cx="52474" cy="261610"/>
          </a:xfrm>
          <a:prstGeom prst="rect">
            <a:avLst/>
          </a:prstGeom>
        </p:spPr>
        <p:txBody>
          <a:bodyPr vert="horz" wrap="square" lIns="0" tIns="15240" rIns="0" bIns="0" rtlCol="0">
            <a:spAutoFit/>
          </a:bodyPr>
          <a:lstStyle/>
          <a:p>
            <a:pPr>
              <a:lnSpc>
                <a:spcPct val="100000"/>
              </a:lnSpc>
              <a:spcBef>
                <a:spcPts val="120"/>
              </a:spcBef>
            </a:pPr>
            <a:r>
              <a:rPr sz="1600" spc="-355" dirty="0">
                <a:solidFill>
                  <a:srgbClr val="374552"/>
                </a:solidFill>
                <a:latin typeface="Verdana"/>
                <a:cs typeface="Verdana"/>
              </a:rPr>
              <a:t>1</a:t>
            </a:r>
            <a:endParaRPr sz="1600" dirty="0">
              <a:latin typeface="Verdana"/>
              <a:cs typeface="Verdana"/>
            </a:endParaRPr>
          </a:p>
        </p:txBody>
      </p:sp>
      <p:sp>
        <p:nvSpPr>
          <p:cNvPr id="13" name="object 13"/>
          <p:cNvSpPr txBox="1"/>
          <p:nvPr/>
        </p:nvSpPr>
        <p:spPr>
          <a:xfrm>
            <a:off x="1607815" y="2268833"/>
            <a:ext cx="2231042" cy="676019"/>
          </a:xfrm>
          <a:prstGeom prst="rect">
            <a:avLst/>
          </a:prstGeom>
          <a:solidFill>
            <a:srgbClr val="000000">
              <a:alpha val="3919"/>
            </a:srgbClr>
          </a:solidFill>
        </p:spPr>
        <p:txBody>
          <a:bodyPr vert="horz" wrap="square" lIns="0" tIns="46990" rIns="0" bIns="0" rtlCol="0">
            <a:spAutoFit/>
          </a:bodyPr>
          <a:lstStyle/>
          <a:p>
            <a:pPr marL="139065" marR="280670">
              <a:lnSpc>
                <a:spcPct val="136400"/>
              </a:lnSpc>
              <a:spcBef>
                <a:spcPts val="370"/>
              </a:spcBef>
            </a:pPr>
            <a:r>
              <a:rPr sz="1600" dirty="0">
                <a:solidFill>
                  <a:srgbClr val="374552"/>
                </a:solidFill>
                <a:latin typeface="Verdana"/>
                <a:cs typeface="Verdana"/>
              </a:rPr>
              <a:t>Head </a:t>
            </a:r>
            <a:r>
              <a:rPr sz="1600" spc="-30" dirty="0">
                <a:solidFill>
                  <a:srgbClr val="374552"/>
                </a:solidFill>
                <a:latin typeface="Verdana"/>
                <a:cs typeface="Verdana"/>
              </a:rPr>
              <a:t>Office:</a:t>
            </a:r>
            <a:r>
              <a:rPr sz="1600" dirty="0">
                <a:solidFill>
                  <a:srgbClr val="374552"/>
                </a:solidFill>
                <a:latin typeface="Verdana"/>
                <a:cs typeface="Verdana"/>
              </a:rPr>
              <a:t> </a:t>
            </a:r>
            <a:r>
              <a:rPr sz="1600" spc="-20" dirty="0">
                <a:solidFill>
                  <a:srgbClr val="374552"/>
                </a:solidFill>
                <a:latin typeface="Verdana"/>
                <a:cs typeface="Verdana"/>
              </a:rPr>
              <a:t>[Full </a:t>
            </a:r>
            <a:r>
              <a:rPr sz="1600" spc="-10" dirty="0">
                <a:solidFill>
                  <a:srgbClr val="374552"/>
                </a:solidFill>
                <a:latin typeface="Verdana"/>
                <a:cs typeface="Verdana"/>
              </a:rPr>
              <a:t>Address]</a:t>
            </a:r>
            <a:endParaRPr sz="1600" dirty="0">
              <a:latin typeface="Verdana"/>
              <a:cs typeface="Verdana"/>
            </a:endParaRPr>
          </a:p>
        </p:txBody>
      </p:sp>
      <p:sp>
        <p:nvSpPr>
          <p:cNvPr id="14" name="object 14"/>
          <p:cNvSpPr txBox="1"/>
          <p:nvPr/>
        </p:nvSpPr>
        <p:spPr>
          <a:xfrm>
            <a:off x="5111479" y="2449594"/>
            <a:ext cx="2912848" cy="1007327"/>
          </a:xfrm>
          <a:prstGeom prst="rect">
            <a:avLst/>
          </a:prstGeom>
          <a:solidFill>
            <a:srgbClr val="000000">
              <a:alpha val="3919"/>
            </a:srgbClr>
          </a:solidFill>
        </p:spPr>
        <p:txBody>
          <a:bodyPr vert="horz" wrap="square" lIns="0" tIns="50165" rIns="0" bIns="0" rtlCol="0">
            <a:spAutoFit/>
          </a:bodyPr>
          <a:lstStyle/>
          <a:p>
            <a:pPr marL="141605" marR="297815">
              <a:lnSpc>
                <a:spcPct val="134500"/>
              </a:lnSpc>
              <a:spcBef>
                <a:spcPts val="395"/>
              </a:spcBef>
            </a:pPr>
            <a:r>
              <a:rPr sz="1600" dirty="0">
                <a:solidFill>
                  <a:srgbClr val="374552"/>
                </a:solidFill>
                <a:latin typeface="Verdana"/>
                <a:cs typeface="Verdana"/>
              </a:rPr>
              <a:t>General</a:t>
            </a:r>
            <a:r>
              <a:rPr sz="1600" spc="-85" dirty="0">
                <a:solidFill>
                  <a:srgbClr val="374552"/>
                </a:solidFill>
                <a:latin typeface="Verdana"/>
                <a:cs typeface="Verdana"/>
              </a:rPr>
              <a:t> </a:t>
            </a:r>
            <a:r>
              <a:rPr sz="1600" spc="-10" dirty="0">
                <a:solidFill>
                  <a:srgbClr val="374552"/>
                </a:solidFill>
                <a:latin typeface="Verdana"/>
                <a:cs typeface="Verdana"/>
              </a:rPr>
              <a:t>Ledger, </a:t>
            </a:r>
            <a:r>
              <a:rPr sz="1600" dirty="0">
                <a:solidFill>
                  <a:srgbClr val="374552"/>
                </a:solidFill>
                <a:latin typeface="Verdana"/>
                <a:cs typeface="Verdana"/>
              </a:rPr>
              <a:t>Cash</a:t>
            </a:r>
            <a:r>
              <a:rPr sz="1600" spc="-70" dirty="0">
                <a:solidFill>
                  <a:srgbClr val="374552"/>
                </a:solidFill>
                <a:latin typeface="Verdana"/>
                <a:cs typeface="Verdana"/>
              </a:rPr>
              <a:t> </a:t>
            </a:r>
            <a:r>
              <a:rPr sz="1600" dirty="0">
                <a:solidFill>
                  <a:srgbClr val="374552"/>
                </a:solidFill>
                <a:latin typeface="Verdana"/>
                <a:cs typeface="Verdana"/>
              </a:rPr>
              <a:t>Book,</a:t>
            </a:r>
            <a:r>
              <a:rPr sz="1600" spc="-70" dirty="0">
                <a:solidFill>
                  <a:srgbClr val="374552"/>
                </a:solidFill>
                <a:latin typeface="Verdana"/>
                <a:cs typeface="Verdana"/>
              </a:rPr>
              <a:t> </a:t>
            </a:r>
            <a:r>
              <a:rPr sz="1600" spc="-20" dirty="0">
                <a:solidFill>
                  <a:srgbClr val="374552"/>
                </a:solidFill>
                <a:latin typeface="Verdana"/>
                <a:cs typeface="Verdana"/>
              </a:rPr>
              <a:t>Bank </a:t>
            </a:r>
            <a:r>
              <a:rPr sz="1600" dirty="0">
                <a:solidFill>
                  <a:srgbClr val="374552"/>
                </a:solidFill>
                <a:latin typeface="Verdana"/>
                <a:cs typeface="Verdana"/>
              </a:rPr>
              <a:t>Book,</a:t>
            </a:r>
            <a:r>
              <a:rPr sz="1600" spc="-85" dirty="0">
                <a:solidFill>
                  <a:srgbClr val="374552"/>
                </a:solidFill>
                <a:latin typeface="Verdana"/>
                <a:cs typeface="Verdana"/>
              </a:rPr>
              <a:t> </a:t>
            </a:r>
            <a:r>
              <a:rPr sz="1600" spc="-10" dirty="0">
                <a:solidFill>
                  <a:srgbClr val="374552"/>
                </a:solidFill>
                <a:latin typeface="Verdana"/>
                <a:cs typeface="Verdana"/>
              </a:rPr>
              <a:t>Sales Register</a:t>
            </a:r>
            <a:endParaRPr sz="1600" dirty="0">
              <a:latin typeface="Verdana"/>
              <a:cs typeface="Verdana"/>
            </a:endParaRPr>
          </a:p>
        </p:txBody>
      </p:sp>
      <p:sp>
        <p:nvSpPr>
          <p:cNvPr id="15" name="object 15"/>
          <p:cNvSpPr txBox="1"/>
          <p:nvPr/>
        </p:nvSpPr>
        <p:spPr>
          <a:xfrm>
            <a:off x="485858" y="3695722"/>
            <a:ext cx="87283" cy="261610"/>
          </a:xfrm>
          <a:prstGeom prst="rect">
            <a:avLst/>
          </a:prstGeom>
        </p:spPr>
        <p:txBody>
          <a:bodyPr vert="horz" wrap="square" lIns="0" tIns="15240" rIns="0" bIns="0" rtlCol="0">
            <a:spAutoFit/>
          </a:bodyPr>
          <a:lstStyle/>
          <a:p>
            <a:pPr marL="12700">
              <a:lnSpc>
                <a:spcPct val="100000"/>
              </a:lnSpc>
              <a:spcBef>
                <a:spcPts val="120"/>
              </a:spcBef>
            </a:pPr>
            <a:r>
              <a:rPr sz="1600" spc="-50" dirty="0">
                <a:solidFill>
                  <a:srgbClr val="374552"/>
                </a:solidFill>
                <a:latin typeface="Verdana"/>
                <a:cs typeface="Verdana"/>
              </a:rPr>
              <a:t>2</a:t>
            </a:r>
            <a:endParaRPr sz="1600" dirty="0">
              <a:latin typeface="Verdana"/>
              <a:cs typeface="Verdana"/>
            </a:endParaRPr>
          </a:p>
        </p:txBody>
      </p:sp>
      <p:sp>
        <p:nvSpPr>
          <p:cNvPr id="16" name="object 16"/>
          <p:cNvSpPr txBox="1"/>
          <p:nvPr/>
        </p:nvSpPr>
        <p:spPr>
          <a:xfrm>
            <a:off x="1778315" y="3486205"/>
            <a:ext cx="2155995" cy="640753"/>
          </a:xfrm>
          <a:prstGeom prst="rect">
            <a:avLst/>
          </a:prstGeom>
        </p:spPr>
        <p:txBody>
          <a:bodyPr vert="horz" wrap="square" lIns="0" tIns="12065" rIns="0" bIns="0" rtlCol="0">
            <a:spAutoFit/>
          </a:bodyPr>
          <a:lstStyle/>
          <a:p>
            <a:pPr marL="12700" marR="5080">
              <a:lnSpc>
                <a:spcPct val="136400"/>
              </a:lnSpc>
              <a:spcBef>
                <a:spcPts val="95"/>
              </a:spcBef>
            </a:pPr>
            <a:r>
              <a:rPr sz="1600" spc="-25" dirty="0">
                <a:solidFill>
                  <a:srgbClr val="374552"/>
                </a:solidFill>
                <a:latin typeface="Verdana"/>
                <a:cs typeface="Verdana"/>
              </a:rPr>
              <a:t>Branch:</a:t>
            </a:r>
            <a:r>
              <a:rPr sz="1600" spc="-50" dirty="0">
                <a:solidFill>
                  <a:srgbClr val="374552"/>
                </a:solidFill>
                <a:latin typeface="Verdana"/>
                <a:cs typeface="Verdana"/>
              </a:rPr>
              <a:t> </a:t>
            </a:r>
            <a:r>
              <a:rPr sz="1600" spc="-10" dirty="0">
                <a:solidFill>
                  <a:srgbClr val="374552"/>
                </a:solidFill>
                <a:latin typeface="Verdana"/>
                <a:cs typeface="Verdana"/>
              </a:rPr>
              <a:t>[Full Address</a:t>
            </a:r>
            <a:r>
              <a:rPr sz="900" spc="-10" dirty="0">
                <a:solidFill>
                  <a:srgbClr val="374552"/>
                </a:solidFill>
                <a:latin typeface="Verdana"/>
                <a:cs typeface="Verdana"/>
              </a:rPr>
              <a:t>]</a:t>
            </a:r>
            <a:endParaRPr sz="900" dirty="0">
              <a:latin typeface="Verdana"/>
              <a:cs typeface="Verdana"/>
            </a:endParaRPr>
          </a:p>
        </p:txBody>
      </p:sp>
      <p:sp>
        <p:nvSpPr>
          <p:cNvPr id="17" name="object 17"/>
          <p:cNvSpPr txBox="1"/>
          <p:nvPr/>
        </p:nvSpPr>
        <p:spPr>
          <a:xfrm>
            <a:off x="5156719" y="3554168"/>
            <a:ext cx="2550368" cy="640753"/>
          </a:xfrm>
          <a:prstGeom prst="rect">
            <a:avLst/>
          </a:prstGeom>
        </p:spPr>
        <p:txBody>
          <a:bodyPr vert="horz" wrap="square" lIns="0" tIns="12065" rIns="0" bIns="0" rtlCol="0">
            <a:spAutoFit/>
          </a:bodyPr>
          <a:lstStyle/>
          <a:p>
            <a:pPr marL="12700" marR="5080">
              <a:lnSpc>
                <a:spcPct val="136400"/>
              </a:lnSpc>
              <a:spcBef>
                <a:spcPts val="95"/>
              </a:spcBef>
            </a:pPr>
            <a:r>
              <a:rPr sz="1600" spc="-25" dirty="0">
                <a:solidFill>
                  <a:srgbClr val="374552"/>
                </a:solidFill>
                <a:latin typeface="Verdana"/>
                <a:cs typeface="Verdana"/>
              </a:rPr>
              <a:t>Sales</a:t>
            </a:r>
            <a:r>
              <a:rPr sz="1600" spc="-60" dirty="0">
                <a:solidFill>
                  <a:srgbClr val="374552"/>
                </a:solidFill>
                <a:latin typeface="Verdana"/>
                <a:cs typeface="Verdana"/>
              </a:rPr>
              <a:t> </a:t>
            </a:r>
            <a:r>
              <a:rPr sz="1600" spc="-10" dirty="0">
                <a:solidFill>
                  <a:srgbClr val="374552"/>
                </a:solidFill>
                <a:latin typeface="Verdana"/>
                <a:cs typeface="Verdana"/>
              </a:rPr>
              <a:t>Register, </a:t>
            </a:r>
            <a:r>
              <a:rPr sz="1600" dirty="0">
                <a:solidFill>
                  <a:srgbClr val="374552"/>
                </a:solidFill>
                <a:latin typeface="Verdana"/>
                <a:cs typeface="Verdana"/>
              </a:rPr>
              <a:t>Purchase</a:t>
            </a:r>
            <a:r>
              <a:rPr sz="1600" spc="110" dirty="0">
                <a:solidFill>
                  <a:srgbClr val="374552"/>
                </a:solidFill>
                <a:latin typeface="Verdana"/>
                <a:cs typeface="Verdana"/>
              </a:rPr>
              <a:t> </a:t>
            </a:r>
            <a:r>
              <a:rPr sz="1600" spc="-10" dirty="0">
                <a:solidFill>
                  <a:srgbClr val="374552"/>
                </a:solidFill>
                <a:latin typeface="Verdana"/>
                <a:cs typeface="Verdana"/>
              </a:rPr>
              <a:t>Register, </a:t>
            </a:r>
            <a:r>
              <a:rPr sz="1600" dirty="0">
                <a:solidFill>
                  <a:srgbClr val="374552"/>
                </a:solidFill>
                <a:latin typeface="Verdana"/>
                <a:cs typeface="Verdana"/>
              </a:rPr>
              <a:t>Stock</a:t>
            </a:r>
            <a:r>
              <a:rPr sz="1600" spc="-75" dirty="0">
                <a:solidFill>
                  <a:srgbClr val="374552"/>
                </a:solidFill>
                <a:latin typeface="Verdana"/>
                <a:cs typeface="Verdana"/>
              </a:rPr>
              <a:t> </a:t>
            </a:r>
            <a:r>
              <a:rPr sz="1600" spc="-10" dirty="0">
                <a:solidFill>
                  <a:srgbClr val="374552"/>
                </a:solidFill>
                <a:latin typeface="Verdana"/>
                <a:cs typeface="Verdana"/>
              </a:rPr>
              <a:t>Register</a:t>
            </a:r>
            <a:endParaRPr sz="1600" dirty="0">
              <a:latin typeface="Verdana"/>
              <a:cs typeface="Verdana"/>
            </a:endParaRPr>
          </a:p>
        </p:txBody>
      </p:sp>
      <p:sp>
        <p:nvSpPr>
          <p:cNvPr id="18" name="object 18"/>
          <p:cNvSpPr txBox="1"/>
          <p:nvPr/>
        </p:nvSpPr>
        <p:spPr>
          <a:xfrm>
            <a:off x="9735884" y="231880"/>
            <a:ext cx="3898669" cy="921406"/>
          </a:xfrm>
          <a:prstGeom prst="rect">
            <a:avLst/>
          </a:prstGeom>
        </p:spPr>
        <p:txBody>
          <a:bodyPr vert="horz" wrap="square" lIns="0" tIns="15875" rIns="0" bIns="0" rtlCol="0">
            <a:spAutoFit/>
          </a:bodyPr>
          <a:lstStyle/>
          <a:p>
            <a:pPr marL="12700">
              <a:lnSpc>
                <a:spcPct val="100000"/>
              </a:lnSpc>
              <a:spcBef>
                <a:spcPts val="125"/>
              </a:spcBef>
            </a:pPr>
            <a:r>
              <a:rPr sz="1600" b="1" spc="-60" dirty="0">
                <a:solidFill>
                  <a:srgbClr val="2E3C4E"/>
                </a:solidFill>
                <a:latin typeface="Tahoma"/>
                <a:cs typeface="Tahoma"/>
              </a:rPr>
              <a:t>Electronic</a:t>
            </a:r>
            <a:r>
              <a:rPr sz="1600" b="1" spc="-90" dirty="0">
                <a:solidFill>
                  <a:srgbClr val="2E3C4E"/>
                </a:solidFill>
                <a:latin typeface="Tahoma"/>
                <a:cs typeface="Tahoma"/>
              </a:rPr>
              <a:t> </a:t>
            </a:r>
            <a:r>
              <a:rPr sz="1600" b="1" spc="-75" dirty="0">
                <a:solidFill>
                  <a:srgbClr val="2E3C4E"/>
                </a:solidFill>
                <a:latin typeface="Tahoma"/>
                <a:cs typeface="Tahoma"/>
              </a:rPr>
              <a:t>Records</a:t>
            </a:r>
            <a:r>
              <a:rPr sz="1600" b="1" spc="-85" dirty="0">
                <a:solidFill>
                  <a:srgbClr val="2E3C4E"/>
                </a:solidFill>
                <a:latin typeface="Tahoma"/>
                <a:cs typeface="Tahoma"/>
              </a:rPr>
              <a:t> </a:t>
            </a:r>
            <a:r>
              <a:rPr sz="1600" b="1" spc="-10" dirty="0">
                <a:solidFill>
                  <a:srgbClr val="2E3C4E"/>
                </a:solidFill>
                <a:latin typeface="Tahoma"/>
                <a:cs typeface="Tahoma"/>
              </a:rPr>
              <a:t>Disclosure</a:t>
            </a:r>
            <a:endParaRPr sz="1600" dirty="0">
              <a:latin typeface="Tahoma"/>
              <a:cs typeface="Tahoma"/>
            </a:endParaRPr>
          </a:p>
          <a:p>
            <a:pPr marL="12700">
              <a:lnSpc>
                <a:spcPct val="100000"/>
              </a:lnSpc>
              <a:spcBef>
                <a:spcPts val="1310"/>
              </a:spcBef>
            </a:pPr>
            <a:r>
              <a:rPr sz="1600" spc="60" dirty="0">
                <a:solidFill>
                  <a:srgbClr val="374552"/>
                </a:solidFill>
                <a:latin typeface="Verdana"/>
                <a:cs typeface="Verdana"/>
              </a:rPr>
              <a:t>When</a:t>
            </a:r>
            <a:r>
              <a:rPr sz="1600" spc="-15" dirty="0">
                <a:solidFill>
                  <a:srgbClr val="374552"/>
                </a:solidFill>
                <a:latin typeface="Verdana"/>
                <a:cs typeface="Verdana"/>
              </a:rPr>
              <a:t> </a:t>
            </a:r>
            <a:r>
              <a:rPr sz="1600" dirty="0">
                <a:solidFill>
                  <a:srgbClr val="374552"/>
                </a:solidFill>
                <a:latin typeface="Verdana"/>
                <a:cs typeface="Verdana"/>
              </a:rPr>
              <a:t>books</a:t>
            </a:r>
            <a:r>
              <a:rPr sz="1600" spc="-10" dirty="0">
                <a:solidFill>
                  <a:srgbClr val="374552"/>
                </a:solidFill>
                <a:latin typeface="Verdana"/>
                <a:cs typeface="Verdana"/>
              </a:rPr>
              <a:t> are</a:t>
            </a:r>
            <a:r>
              <a:rPr sz="1600" spc="-15" dirty="0">
                <a:solidFill>
                  <a:srgbClr val="374552"/>
                </a:solidFill>
                <a:latin typeface="Verdana"/>
                <a:cs typeface="Verdana"/>
              </a:rPr>
              <a:t> </a:t>
            </a:r>
            <a:r>
              <a:rPr sz="1600" dirty="0">
                <a:solidFill>
                  <a:srgbClr val="374552"/>
                </a:solidFill>
                <a:latin typeface="Verdana"/>
                <a:cs typeface="Verdana"/>
              </a:rPr>
              <a:t>maintained</a:t>
            </a:r>
            <a:r>
              <a:rPr sz="1600" spc="-10" dirty="0">
                <a:solidFill>
                  <a:srgbClr val="374552"/>
                </a:solidFill>
                <a:latin typeface="Verdana"/>
                <a:cs typeface="Verdana"/>
              </a:rPr>
              <a:t> </a:t>
            </a:r>
            <a:r>
              <a:rPr sz="1600" dirty="0">
                <a:solidFill>
                  <a:srgbClr val="374552"/>
                </a:solidFill>
                <a:latin typeface="Verdana"/>
                <a:cs typeface="Verdana"/>
              </a:rPr>
              <a:t>in</a:t>
            </a:r>
            <a:r>
              <a:rPr sz="1600" spc="-15" dirty="0">
                <a:solidFill>
                  <a:srgbClr val="374552"/>
                </a:solidFill>
                <a:latin typeface="Verdana"/>
                <a:cs typeface="Verdana"/>
              </a:rPr>
              <a:t> </a:t>
            </a:r>
            <a:r>
              <a:rPr sz="1600" dirty="0">
                <a:solidFill>
                  <a:srgbClr val="374552"/>
                </a:solidFill>
                <a:latin typeface="Verdana"/>
                <a:cs typeface="Verdana"/>
              </a:rPr>
              <a:t>electronic</a:t>
            </a:r>
            <a:r>
              <a:rPr sz="1600" spc="-10" dirty="0">
                <a:solidFill>
                  <a:srgbClr val="374552"/>
                </a:solidFill>
                <a:latin typeface="Verdana"/>
                <a:cs typeface="Verdana"/>
              </a:rPr>
              <a:t> </a:t>
            </a:r>
            <a:r>
              <a:rPr sz="1600" spc="-25" dirty="0">
                <a:solidFill>
                  <a:srgbClr val="374552"/>
                </a:solidFill>
                <a:latin typeface="Verdana"/>
                <a:cs typeface="Verdana"/>
              </a:rPr>
              <a:t>form,</a:t>
            </a:r>
            <a:r>
              <a:rPr sz="1600" spc="-10" dirty="0">
                <a:solidFill>
                  <a:srgbClr val="374552"/>
                </a:solidFill>
                <a:latin typeface="Verdana"/>
                <a:cs typeface="Verdana"/>
              </a:rPr>
              <a:t> </a:t>
            </a:r>
            <a:r>
              <a:rPr sz="1600" dirty="0">
                <a:solidFill>
                  <a:srgbClr val="374552"/>
                </a:solidFill>
                <a:latin typeface="Verdana"/>
                <a:cs typeface="Verdana"/>
              </a:rPr>
              <a:t>ensure</a:t>
            </a:r>
            <a:r>
              <a:rPr sz="1600" spc="-20" dirty="0">
                <a:solidFill>
                  <a:srgbClr val="374552"/>
                </a:solidFill>
                <a:latin typeface="Verdana"/>
                <a:cs typeface="Verdana"/>
              </a:rPr>
              <a:t> </a:t>
            </a:r>
            <a:r>
              <a:rPr sz="1600" dirty="0">
                <a:solidFill>
                  <a:srgbClr val="374552"/>
                </a:solidFill>
                <a:latin typeface="Verdana"/>
                <a:cs typeface="Verdana"/>
              </a:rPr>
              <a:t>you</a:t>
            </a:r>
            <a:r>
              <a:rPr sz="1600" spc="-15" dirty="0">
                <a:solidFill>
                  <a:srgbClr val="374552"/>
                </a:solidFill>
                <a:latin typeface="Verdana"/>
                <a:cs typeface="Verdana"/>
              </a:rPr>
              <a:t> </a:t>
            </a:r>
            <a:r>
              <a:rPr sz="1600" spc="-10" dirty="0">
                <a:solidFill>
                  <a:srgbClr val="374552"/>
                </a:solidFill>
                <a:latin typeface="Verdana"/>
                <a:cs typeface="Verdana"/>
              </a:rPr>
              <a:t>specify</a:t>
            </a:r>
            <a:r>
              <a:rPr sz="900" spc="-10" dirty="0">
                <a:solidFill>
                  <a:srgbClr val="374552"/>
                </a:solidFill>
                <a:latin typeface="Verdana"/>
                <a:cs typeface="Verdana"/>
              </a:rPr>
              <a:t>:</a:t>
            </a:r>
            <a:endParaRPr sz="900" dirty="0">
              <a:latin typeface="Verdana"/>
              <a:cs typeface="Verdana"/>
            </a:endParaRPr>
          </a:p>
        </p:txBody>
      </p:sp>
      <p:sp>
        <p:nvSpPr>
          <p:cNvPr id="20" name="object 20"/>
          <p:cNvSpPr txBox="1"/>
          <p:nvPr/>
        </p:nvSpPr>
        <p:spPr>
          <a:xfrm>
            <a:off x="9735884" y="1345128"/>
            <a:ext cx="3761509" cy="2567049"/>
          </a:xfrm>
          <a:prstGeom prst="rect">
            <a:avLst/>
          </a:prstGeom>
        </p:spPr>
        <p:txBody>
          <a:bodyPr vert="horz" wrap="square" lIns="0" tIns="15240" rIns="0" bIns="0" rtlCol="0">
            <a:spAutoFit/>
          </a:bodyPr>
          <a:lstStyle/>
          <a:p>
            <a:pPr marL="12700">
              <a:lnSpc>
                <a:spcPct val="100000"/>
              </a:lnSpc>
              <a:spcBef>
                <a:spcPts val="120"/>
              </a:spcBef>
            </a:pPr>
            <a:r>
              <a:rPr sz="1600" dirty="0">
                <a:solidFill>
                  <a:srgbClr val="374552"/>
                </a:solidFill>
                <a:latin typeface="Verdana"/>
                <a:cs typeface="Verdana"/>
              </a:rPr>
              <a:t>The</a:t>
            </a:r>
            <a:r>
              <a:rPr sz="1600" spc="-20" dirty="0">
                <a:solidFill>
                  <a:srgbClr val="374552"/>
                </a:solidFill>
                <a:latin typeface="Verdana"/>
                <a:cs typeface="Verdana"/>
              </a:rPr>
              <a:t> </a:t>
            </a:r>
            <a:r>
              <a:rPr sz="1600" spc="-25" dirty="0">
                <a:solidFill>
                  <a:srgbClr val="374552"/>
                </a:solidFill>
                <a:latin typeface="Verdana"/>
                <a:cs typeface="Verdana"/>
              </a:rPr>
              <a:t>server</a:t>
            </a:r>
            <a:r>
              <a:rPr sz="1600" spc="-15" dirty="0">
                <a:solidFill>
                  <a:srgbClr val="374552"/>
                </a:solidFill>
                <a:latin typeface="Verdana"/>
                <a:cs typeface="Verdana"/>
              </a:rPr>
              <a:t> </a:t>
            </a:r>
            <a:r>
              <a:rPr sz="1600" dirty="0">
                <a:solidFill>
                  <a:srgbClr val="374552"/>
                </a:solidFill>
                <a:latin typeface="Verdana"/>
                <a:cs typeface="Verdana"/>
              </a:rPr>
              <a:t>location</a:t>
            </a:r>
            <a:r>
              <a:rPr sz="1600" spc="-15" dirty="0">
                <a:solidFill>
                  <a:srgbClr val="374552"/>
                </a:solidFill>
                <a:latin typeface="Verdana"/>
                <a:cs typeface="Verdana"/>
              </a:rPr>
              <a:t> </a:t>
            </a:r>
            <a:r>
              <a:rPr sz="1600" dirty="0">
                <a:solidFill>
                  <a:srgbClr val="374552"/>
                </a:solidFill>
                <a:latin typeface="Verdana"/>
                <a:cs typeface="Verdana"/>
              </a:rPr>
              <a:t>or</a:t>
            </a:r>
            <a:r>
              <a:rPr sz="1600" spc="-15" dirty="0">
                <a:solidFill>
                  <a:srgbClr val="374552"/>
                </a:solidFill>
                <a:latin typeface="Verdana"/>
                <a:cs typeface="Verdana"/>
              </a:rPr>
              <a:t> </a:t>
            </a:r>
            <a:r>
              <a:rPr sz="1600" dirty="0">
                <a:solidFill>
                  <a:srgbClr val="374552"/>
                </a:solidFill>
                <a:latin typeface="Verdana"/>
                <a:cs typeface="Verdana"/>
              </a:rPr>
              <a:t>principal</a:t>
            </a:r>
            <a:r>
              <a:rPr sz="1600" spc="-15" dirty="0">
                <a:solidFill>
                  <a:srgbClr val="374552"/>
                </a:solidFill>
                <a:latin typeface="Verdana"/>
                <a:cs typeface="Verdana"/>
              </a:rPr>
              <a:t> </a:t>
            </a:r>
            <a:r>
              <a:rPr sz="1600" dirty="0">
                <a:solidFill>
                  <a:srgbClr val="374552"/>
                </a:solidFill>
                <a:latin typeface="Verdana"/>
                <a:cs typeface="Verdana"/>
              </a:rPr>
              <a:t>place</a:t>
            </a:r>
            <a:r>
              <a:rPr sz="1600" spc="-15" dirty="0">
                <a:solidFill>
                  <a:srgbClr val="374552"/>
                </a:solidFill>
                <a:latin typeface="Verdana"/>
                <a:cs typeface="Verdana"/>
              </a:rPr>
              <a:t> </a:t>
            </a:r>
            <a:r>
              <a:rPr sz="1600" dirty="0">
                <a:solidFill>
                  <a:srgbClr val="374552"/>
                </a:solidFill>
                <a:latin typeface="Verdana"/>
                <a:cs typeface="Verdana"/>
              </a:rPr>
              <a:t>of</a:t>
            </a:r>
            <a:r>
              <a:rPr sz="1600" spc="-15" dirty="0">
                <a:solidFill>
                  <a:srgbClr val="374552"/>
                </a:solidFill>
                <a:latin typeface="Verdana"/>
                <a:cs typeface="Verdana"/>
              </a:rPr>
              <a:t> </a:t>
            </a:r>
            <a:r>
              <a:rPr sz="1600" spc="-10" dirty="0">
                <a:solidFill>
                  <a:srgbClr val="374552"/>
                </a:solidFill>
                <a:latin typeface="Verdana"/>
                <a:cs typeface="Verdana"/>
              </a:rPr>
              <a:t>business.</a:t>
            </a:r>
            <a:endParaRPr sz="1600" dirty="0">
              <a:latin typeface="Verdana"/>
              <a:cs typeface="Verdana"/>
            </a:endParaRPr>
          </a:p>
          <a:p>
            <a:pPr marL="12700" marR="335915">
              <a:lnSpc>
                <a:spcPct val="130700"/>
              </a:lnSpc>
              <a:spcBef>
                <a:spcPts val="525"/>
              </a:spcBef>
            </a:pPr>
            <a:r>
              <a:rPr sz="1600" dirty="0">
                <a:solidFill>
                  <a:srgbClr val="374552"/>
                </a:solidFill>
                <a:latin typeface="Verdana"/>
                <a:cs typeface="Verdana"/>
              </a:rPr>
              <a:t>For</a:t>
            </a:r>
            <a:r>
              <a:rPr sz="1600" spc="-30" dirty="0">
                <a:solidFill>
                  <a:srgbClr val="374552"/>
                </a:solidFill>
                <a:latin typeface="Verdana"/>
                <a:cs typeface="Verdana"/>
              </a:rPr>
              <a:t> </a:t>
            </a:r>
            <a:r>
              <a:rPr sz="1600" dirty="0">
                <a:solidFill>
                  <a:srgbClr val="374552"/>
                </a:solidFill>
                <a:latin typeface="Verdana"/>
                <a:cs typeface="Verdana"/>
              </a:rPr>
              <a:t>cloud</a:t>
            </a:r>
            <a:r>
              <a:rPr sz="1600" spc="-15" dirty="0">
                <a:solidFill>
                  <a:srgbClr val="374552"/>
                </a:solidFill>
                <a:latin typeface="Verdana"/>
                <a:cs typeface="Verdana"/>
              </a:rPr>
              <a:t> </a:t>
            </a:r>
            <a:r>
              <a:rPr sz="1600" spc="-30" dirty="0">
                <a:solidFill>
                  <a:srgbClr val="374552"/>
                </a:solidFill>
                <a:latin typeface="Verdana"/>
                <a:cs typeface="Verdana"/>
              </a:rPr>
              <a:t>storage,</a:t>
            </a:r>
            <a:r>
              <a:rPr sz="1600" spc="-15" dirty="0">
                <a:solidFill>
                  <a:srgbClr val="374552"/>
                </a:solidFill>
                <a:latin typeface="Verdana"/>
                <a:cs typeface="Verdana"/>
              </a:rPr>
              <a:t> </a:t>
            </a:r>
            <a:r>
              <a:rPr sz="1600" dirty="0">
                <a:solidFill>
                  <a:srgbClr val="374552"/>
                </a:solidFill>
                <a:latin typeface="Verdana"/>
                <a:cs typeface="Verdana"/>
              </a:rPr>
              <a:t>include</a:t>
            </a:r>
            <a:r>
              <a:rPr sz="1600" spc="-15" dirty="0">
                <a:solidFill>
                  <a:srgbClr val="374552"/>
                </a:solidFill>
                <a:latin typeface="Verdana"/>
                <a:cs typeface="Verdana"/>
              </a:rPr>
              <a:t> </a:t>
            </a:r>
            <a:r>
              <a:rPr sz="1600" dirty="0">
                <a:solidFill>
                  <a:srgbClr val="374552"/>
                </a:solidFill>
                <a:latin typeface="Verdana"/>
                <a:cs typeface="Verdana"/>
              </a:rPr>
              <a:t>the</a:t>
            </a:r>
            <a:r>
              <a:rPr sz="1600" spc="-20" dirty="0">
                <a:solidFill>
                  <a:srgbClr val="374552"/>
                </a:solidFill>
                <a:latin typeface="Verdana"/>
                <a:cs typeface="Verdana"/>
              </a:rPr>
              <a:t> </a:t>
            </a:r>
            <a:r>
              <a:rPr sz="1600" dirty="0">
                <a:solidFill>
                  <a:srgbClr val="374552"/>
                </a:solidFill>
                <a:latin typeface="Verdana"/>
                <a:cs typeface="Verdana"/>
              </a:rPr>
              <a:t>IP</a:t>
            </a:r>
            <a:r>
              <a:rPr sz="1600" spc="-15" dirty="0">
                <a:solidFill>
                  <a:srgbClr val="374552"/>
                </a:solidFill>
                <a:latin typeface="Verdana"/>
                <a:cs typeface="Verdana"/>
              </a:rPr>
              <a:t> </a:t>
            </a:r>
            <a:r>
              <a:rPr sz="1600" dirty="0">
                <a:solidFill>
                  <a:srgbClr val="374552"/>
                </a:solidFill>
                <a:latin typeface="Verdana"/>
                <a:cs typeface="Verdana"/>
              </a:rPr>
              <a:t>address</a:t>
            </a:r>
            <a:r>
              <a:rPr sz="1600" spc="-15" dirty="0">
                <a:solidFill>
                  <a:srgbClr val="374552"/>
                </a:solidFill>
                <a:latin typeface="Verdana"/>
                <a:cs typeface="Verdana"/>
              </a:rPr>
              <a:t> </a:t>
            </a:r>
            <a:r>
              <a:rPr sz="1600" dirty="0">
                <a:solidFill>
                  <a:srgbClr val="374552"/>
                </a:solidFill>
                <a:latin typeface="Verdana"/>
                <a:cs typeface="Verdana"/>
              </a:rPr>
              <a:t>or</a:t>
            </a:r>
            <a:r>
              <a:rPr sz="1600" spc="-15" dirty="0">
                <a:solidFill>
                  <a:srgbClr val="374552"/>
                </a:solidFill>
                <a:latin typeface="Verdana"/>
                <a:cs typeface="Verdana"/>
              </a:rPr>
              <a:t> </a:t>
            </a:r>
            <a:r>
              <a:rPr sz="1600" spc="-10" dirty="0">
                <a:solidFill>
                  <a:srgbClr val="374552"/>
                </a:solidFill>
                <a:latin typeface="Verdana"/>
                <a:cs typeface="Verdana"/>
              </a:rPr>
              <a:t>service</a:t>
            </a:r>
            <a:r>
              <a:rPr sz="1600" spc="-15" dirty="0">
                <a:solidFill>
                  <a:srgbClr val="374552"/>
                </a:solidFill>
                <a:latin typeface="Verdana"/>
                <a:cs typeface="Verdana"/>
              </a:rPr>
              <a:t> </a:t>
            </a:r>
            <a:r>
              <a:rPr sz="1600" spc="-10" dirty="0">
                <a:solidFill>
                  <a:srgbClr val="374552"/>
                </a:solidFill>
                <a:latin typeface="Verdana"/>
                <a:cs typeface="Verdana"/>
              </a:rPr>
              <a:t>provider details.</a:t>
            </a:r>
            <a:endParaRPr sz="1600" dirty="0">
              <a:latin typeface="Verdana"/>
              <a:cs typeface="Verdana"/>
            </a:endParaRPr>
          </a:p>
          <a:p>
            <a:pPr marL="12700" marR="5080">
              <a:lnSpc>
                <a:spcPct val="136400"/>
              </a:lnSpc>
              <a:spcBef>
                <a:spcPts val="450"/>
              </a:spcBef>
            </a:pPr>
            <a:r>
              <a:rPr sz="1600" spc="50" dirty="0">
                <a:solidFill>
                  <a:srgbClr val="374552"/>
                </a:solidFill>
                <a:latin typeface="Verdana"/>
                <a:cs typeface="Verdana"/>
              </a:rPr>
              <a:t>A</a:t>
            </a:r>
            <a:r>
              <a:rPr sz="1600" spc="40" dirty="0">
                <a:solidFill>
                  <a:srgbClr val="374552"/>
                </a:solidFill>
                <a:latin typeface="Verdana"/>
                <a:cs typeface="Verdana"/>
              </a:rPr>
              <a:t> </a:t>
            </a:r>
            <a:r>
              <a:rPr sz="1600" dirty="0">
                <a:solidFill>
                  <a:srgbClr val="374552"/>
                </a:solidFill>
                <a:latin typeface="Verdana"/>
                <a:cs typeface="Verdana"/>
              </a:rPr>
              <a:t>clear</a:t>
            </a:r>
            <a:r>
              <a:rPr sz="1600" spc="45" dirty="0">
                <a:solidFill>
                  <a:srgbClr val="374552"/>
                </a:solidFill>
                <a:latin typeface="Verdana"/>
                <a:cs typeface="Verdana"/>
              </a:rPr>
              <a:t> </a:t>
            </a:r>
            <a:r>
              <a:rPr sz="1600" dirty="0">
                <a:solidFill>
                  <a:srgbClr val="374552"/>
                </a:solidFill>
                <a:latin typeface="Verdana"/>
                <a:cs typeface="Verdana"/>
              </a:rPr>
              <a:t>distinction</a:t>
            </a:r>
            <a:r>
              <a:rPr sz="1600" spc="40" dirty="0">
                <a:solidFill>
                  <a:srgbClr val="374552"/>
                </a:solidFill>
                <a:latin typeface="Verdana"/>
                <a:cs typeface="Verdana"/>
              </a:rPr>
              <a:t> </a:t>
            </a:r>
            <a:r>
              <a:rPr sz="1600" dirty="0">
                <a:solidFill>
                  <a:srgbClr val="374552"/>
                </a:solidFill>
                <a:latin typeface="Verdana"/>
                <a:cs typeface="Verdana"/>
              </a:rPr>
              <a:t>between</a:t>
            </a:r>
            <a:r>
              <a:rPr sz="1600" spc="45" dirty="0">
                <a:solidFill>
                  <a:srgbClr val="374552"/>
                </a:solidFill>
                <a:latin typeface="Verdana"/>
                <a:cs typeface="Verdana"/>
              </a:rPr>
              <a:t> </a:t>
            </a:r>
            <a:r>
              <a:rPr sz="1600" dirty="0">
                <a:solidFill>
                  <a:srgbClr val="374552"/>
                </a:solidFill>
                <a:latin typeface="Verdana"/>
                <a:cs typeface="Verdana"/>
              </a:rPr>
              <a:t>books</a:t>
            </a:r>
            <a:r>
              <a:rPr sz="1600" spc="40" dirty="0">
                <a:solidFill>
                  <a:srgbClr val="374552"/>
                </a:solidFill>
                <a:latin typeface="Verdana"/>
                <a:cs typeface="Verdana"/>
              </a:rPr>
              <a:t> </a:t>
            </a:r>
            <a:r>
              <a:rPr sz="1600" dirty="0">
                <a:solidFill>
                  <a:srgbClr val="374552"/>
                </a:solidFill>
                <a:latin typeface="Verdana"/>
                <a:cs typeface="Verdana"/>
              </a:rPr>
              <a:t>maintained</a:t>
            </a:r>
            <a:r>
              <a:rPr sz="1600" spc="45" dirty="0">
                <a:solidFill>
                  <a:srgbClr val="374552"/>
                </a:solidFill>
                <a:latin typeface="Verdana"/>
                <a:cs typeface="Verdana"/>
              </a:rPr>
              <a:t> </a:t>
            </a:r>
            <a:r>
              <a:rPr sz="1600" dirty="0">
                <a:solidFill>
                  <a:srgbClr val="374552"/>
                </a:solidFill>
                <a:latin typeface="Verdana"/>
                <a:cs typeface="Verdana"/>
              </a:rPr>
              <a:t>electronically</a:t>
            </a:r>
            <a:r>
              <a:rPr sz="1600" spc="45" dirty="0">
                <a:solidFill>
                  <a:srgbClr val="374552"/>
                </a:solidFill>
                <a:latin typeface="Verdana"/>
                <a:cs typeface="Verdana"/>
              </a:rPr>
              <a:t> </a:t>
            </a:r>
            <a:r>
              <a:rPr sz="1600" spc="-25" dirty="0">
                <a:solidFill>
                  <a:srgbClr val="374552"/>
                </a:solidFill>
                <a:latin typeface="Verdana"/>
                <a:cs typeface="Verdana"/>
              </a:rPr>
              <a:t>and </a:t>
            </a:r>
            <a:r>
              <a:rPr sz="1600" spc="-10" dirty="0">
                <a:solidFill>
                  <a:srgbClr val="374552"/>
                </a:solidFill>
                <a:latin typeface="Verdana"/>
                <a:cs typeface="Verdana"/>
              </a:rPr>
              <a:t>physically.</a:t>
            </a:r>
            <a:endParaRPr sz="1600" dirty="0">
              <a:latin typeface="Verdana"/>
              <a:cs typeface="Verdana"/>
            </a:endParaRPr>
          </a:p>
        </p:txBody>
      </p:sp>
      <p:sp>
        <p:nvSpPr>
          <p:cNvPr id="23" name="object 23"/>
          <p:cNvSpPr txBox="1"/>
          <p:nvPr/>
        </p:nvSpPr>
        <p:spPr>
          <a:xfrm>
            <a:off x="9682630" y="4513567"/>
            <a:ext cx="4005175" cy="1310423"/>
          </a:xfrm>
          <a:prstGeom prst="rect">
            <a:avLst/>
          </a:prstGeom>
        </p:spPr>
        <p:txBody>
          <a:bodyPr vert="horz" wrap="square" lIns="0" tIns="12065" rIns="0" bIns="0" rtlCol="0">
            <a:spAutoFit/>
          </a:bodyPr>
          <a:lstStyle/>
          <a:p>
            <a:pPr marL="12700" marR="5080">
              <a:lnSpc>
                <a:spcPct val="136400"/>
              </a:lnSpc>
              <a:spcBef>
                <a:spcPts val="95"/>
              </a:spcBef>
            </a:pPr>
            <a:r>
              <a:rPr sz="1600" dirty="0">
                <a:solidFill>
                  <a:srgbClr val="374552"/>
                </a:solidFill>
                <a:latin typeface="Verdana"/>
                <a:cs typeface="Verdana"/>
              </a:rPr>
              <a:t>For</a:t>
            </a:r>
            <a:r>
              <a:rPr sz="1600" spc="35" dirty="0">
                <a:solidFill>
                  <a:srgbClr val="374552"/>
                </a:solidFill>
                <a:latin typeface="Verdana"/>
                <a:cs typeface="Verdana"/>
              </a:rPr>
              <a:t> </a:t>
            </a:r>
            <a:r>
              <a:rPr sz="1600" spc="-10" dirty="0">
                <a:solidFill>
                  <a:srgbClr val="374552"/>
                </a:solidFill>
                <a:latin typeface="Verdana"/>
                <a:cs typeface="Verdana"/>
              </a:rPr>
              <a:t>relevant</a:t>
            </a:r>
            <a:r>
              <a:rPr sz="1600" spc="40" dirty="0">
                <a:solidFill>
                  <a:srgbClr val="374552"/>
                </a:solidFill>
                <a:latin typeface="Verdana"/>
                <a:cs typeface="Verdana"/>
              </a:rPr>
              <a:t> </a:t>
            </a:r>
            <a:r>
              <a:rPr sz="1600" dirty="0">
                <a:solidFill>
                  <a:srgbClr val="374552"/>
                </a:solidFill>
                <a:latin typeface="Verdana"/>
                <a:cs typeface="Verdana"/>
              </a:rPr>
              <a:t>documents</a:t>
            </a:r>
            <a:r>
              <a:rPr sz="1600" spc="40" dirty="0">
                <a:solidFill>
                  <a:srgbClr val="374552"/>
                </a:solidFill>
                <a:latin typeface="Verdana"/>
                <a:cs typeface="Verdana"/>
              </a:rPr>
              <a:t> </a:t>
            </a:r>
            <a:r>
              <a:rPr sz="1600" spc="-10" dirty="0">
                <a:solidFill>
                  <a:srgbClr val="374552"/>
                </a:solidFill>
                <a:latin typeface="Verdana"/>
                <a:cs typeface="Verdana"/>
              </a:rPr>
              <a:t>examined,</a:t>
            </a:r>
            <a:r>
              <a:rPr sz="1600" spc="35" dirty="0">
                <a:solidFill>
                  <a:srgbClr val="374552"/>
                </a:solidFill>
                <a:latin typeface="Verdana"/>
                <a:cs typeface="Verdana"/>
              </a:rPr>
              <a:t> </a:t>
            </a:r>
            <a:r>
              <a:rPr sz="1600" spc="-20" dirty="0">
                <a:solidFill>
                  <a:srgbClr val="374552"/>
                </a:solidFill>
                <a:latin typeface="Verdana"/>
                <a:cs typeface="Verdana"/>
              </a:rPr>
              <a:t>always</a:t>
            </a:r>
            <a:r>
              <a:rPr sz="1600" spc="40" dirty="0">
                <a:solidFill>
                  <a:srgbClr val="374552"/>
                </a:solidFill>
                <a:latin typeface="Verdana"/>
                <a:cs typeface="Verdana"/>
              </a:rPr>
              <a:t> </a:t>
            </a:r>
            <a:r>
              <a:rPr sz="1600" dirty="0">
                <a:solidFill>
                  <a:srgbClr val="374552"/>
                </a:solidFill>
                <a:latin typeface="Verdana"/>
                <a:cs typeface="Verdana"/>
              </a:rPr>
              <a:t>include</a:t>
            </a:r>
            <a:r>
              <a:rPr sz="1600" spc="40" dirty="0">
                <a:solidFill>
                  <a:srgbClr val="374552"/>
                </a:solidFill>
                <a:latin typeface="Verdana"/>
                <a:cs typeface="Verdana"/>
              </a:rPr>
              <a:t> </a:t>
            </a:r>
            <a:r>
              <a:rPr sz="1600" spc="-10" dirty="0">
                <a:solidFill>
                  <a:srgbClr val="374552"/>
                </a:solidFill>
                <a:latin typeface="Verdana"/>
                <a:cs typeface="Verdana"/>
              </a:rPr>
              <a:t>supporting </a:t>
            </a:r>
            <a:r>
              <a:rPr sz="1600" dirty="0">
                <a:solidFill>
                  <a:srgbClr val="374552"/>
                </a:solidFill>
                <a:latin typeface="Verdana"/>
                <a:cs typeface="Verdana"/>
              </a:rPr>
              <a:t>evidence</a:t>
            </a:r>
            <a:r>
              <a:rPr sz="1600" spc="-20" dirty="0">
                <a:solidFill>
                  <a:srgbClr val="374552"/>
                </a:solidFill>
                <a:latin typeface="Verdana"/>
                <a:cs typeface="Verdana"/>
              </a:rPr>
              <a:t> </a:t>
            </a:r>
            <a:r>
              <a:rPr sz="1600" dirty="0">
                <a:solidFill>
                  <a:srgbClr val="374552"/>
                </a:solidFill>
                <a:latin typeface="Verdana"/>
                <a:cs typeface="Verdana"/>
              </a:rPr>
              <a:t>such</a:t>
            </a:r>
            <a:r>
              <a:rPr sz="1600" spc="-15" dirty="0">
                <a:solidFill>
                  <a:srgbClr val="374552"/>
                </a:solidFill>
                <a:latin typeface="Verdana"/>
                <a:cs typeface="Verdana"/>
              </a:rPr>
              <a:t> </a:t>
            </a:r>
            <a:r>
              <a:rPr sz="1600" spc="-25" dirty="0">
                <a:solidFill>
                  <a:srgbClr val="374552"/>
                </a:solidFill>
                <a:latin typeface="Verdana"/>
                <a:cs typeface="Verdana"/>
              </a:rPr>
              <a:t>as</a:t>
            </a:r>
            <a:r>
              <a:rPr sz="1600" spc="-20" dirty="0">
                <a:solidFill>
                  <a:srgbClr val="374552"/>
                </a:solidFill>
                <a:latin typeface="Verdana"/>
                <a:cs typeface="Verdana"/>
              </a:rPr>
              <a:t> </a:t>
            </a:r>
            <a:r>
              <a:rPr sz="1600" spc="-30" dirty="0">
                <a:solidFill>
                  <a:srgbClr val="374552"/>
                </a:solidFill>
                <a:latin typeface="Verdana"/>
                <a:cs typeface="Verdana"/>
              </a:rPr>
              <a:t>bills,</a:t>
            </a:r>
            <a:r>
              <a:rPr sz="1600" spc="-15" dirty="0">
                <a:solidFill>
                  <a:srgbClr val="374552"/>
                </a:solidFill>
                <a:latin typeface="Verdana"/>
                <a:cs typeface="Verdana"/>
              </a:rPr>
              <a:t> </a:t>
            </a:r>
            <a:r>
              <a:rPr sz="1600" spc="-20" dirty="0">
                <a:solidFill>
                  <a:srgbClr val="374552"/>
                </a:solidFill>
                <a:latin typeface="Verdana"/>
                <a:cs typeface="Verdana"/>
              </a:rPr>
              <a:t>vouchers, receipts,</a:t>
            </a:r>
            <a:r>
              <a:rPr sz="1600" spc="-15" dirty="0">
                <a:solidFill>
                  <a:srgbClr val="374552"/>
                </a:solidFill>
                <a:latin typeface="Verdana"/>
                <a:cs typeface="Verdana"/>
              </a:rPr>
              <a:t> </a:t>
            </a:r>
            <a:r>
              <a:rPr sz="1600" dirty="0">
                <a:solidFill>
                  <a:srgbClr val="374552"/>
                </a:solidFill>
                <a:latin typeface="Verdana"/>
                <a:cs typeface="Verdana"/>
              </a:rPr>
              <a:t>agreements,</a:t>
            </a:r>
            <a:r>
              <a:rPr sz="1600" spc="-20" dirty="0">
                <a:solidFill>
                  <a:srgbClr val="374552"/>
                </a:solidFill>
                <a:latin typeface="Verdana"/>
                <a:cs typeface="Verdana"/>
              </a:rPr>
              <a:t> </a:t>
            </a:r>
            <a:r>
              <a:rPr sz="1600" dirty="0">
                <a:solidFill>
                  <a:srgbClr val="374552"/>
                </a:solidFill>
                <a:latin typeface="Verdana"/>
                <a:cs typeface="Verdana"/>
              </a:rPr>
              <a:t>and</a:t>
            </a:r>
            <a:r>
              <a:rPr sz="1600" spc="-15" dirty="0">
                <a:solidFill>
                  <a:srgbClr val="374552"/>
                </a:solidFill>
                <a:latin typeface="Verdana"/>
                <a:cs typeface="Verdana"/>
              </a:rPr>
              <a:t> </a:t>
            </a:r>
            <a:r>
              <a:rPr sz="1600" spc="-10" dirty="0">
                <a:solidFill>
                  <a:srgbClr val="374552"/>
                </a:solidFill>
                <a:latin typeface="Verdana"/>
                <a:cs typeface="Verdana"/>
              </a:rPr>
              <a:t>inventory registers.</a:t>
            </a:r>
            <a:endParaRPr sz="1600" dirty="0">
              <a:latin typeface="Verdana"/>
              <a:cs typeface="Verdana"/>
            </a:endParaRPr>
          </a:p>
        </p:txBody>
      </p:sp>
      <p:grpSp>
        <p:nvGrpSpPr>
          <p:cNvPr id="24" name="object 24"/>
          <p:cNvGrpSpPr/>
          <p:nvPr/>
        </p:nvGrpSpPr>
        <p:grpSpPr>
          <a:xfrm>
            <a:off x="400719" y="5244194"/>
            <a:ext cx="8416636" cy="2084888"/>
            <a:chOff x="467590" y="3912177"/>
            <a:chExt cx="8416636" cy="865043"/>
          </a:xfrm>
        </p:grpSpPr>
        <p:sp>
          <p:nvSpPr>
            <p:cNvPr id="25" name="object 25"/>
            <p:cNvSpPr/>
            <p:nvPr/>
          </p:nvSpPr>
          <p:spPr>
            <a:xfrm>
              <a:off x="467590" y="3912177"/>
              <a:ext cx="8416636" cy="865043"/>
            </a:xfrm>
            <a:custGeom>
              <a:avLst/>
              <a:gdLst/>
              <a:ahLst/>
              <a:cxnLst/>
              <a:rect l="l" t="t" r="r" b="b"/>
              <a:pathLst>
                <a:path w="10287000" h="1057275">
                  <a:moveTo>
                    <a:pt x="10108857" y="0"/>
                  </a:moveTo>
                  <a:lnTo>
                    <a:pt x="178146" y="0"/>
                  </a:lnTo>
                  <a:lnTo>
                    <a:pt x="169395" y="214"/>
                  </a:lnTo>
                  <a:lnTo>
                    <a:pt x="126433" y="7667"/>
                  </a:lnTo>
                  <a:lnTo>
                    <a:pt x="86568" y="25336"/>
                  </a:lnTo>
                  <a:lnTo>
                    <a:pt x="52179" y="52171"/>
                  </a:lnTo>
                  <a:lnTo>
                    <a:pt x="25339" y="86568"/>
                  </a:lnTo>
                  <a:lnTo>
                    <a:pt x="7668" y="126430"/>
                  </a:lnTo>
                  <a:lnTo>
                    <a:pt x="213" y="169391"/>
                  </a:lnTo>
                  <a:lnTo>
                    <a:pt x="0" y="178142"/>
                  </a:lnTo>
                  <a:lnTo>
                    <a:pt x="0" y="879128"/>
                  </a:lnTo>
                  <a:lnTo>
                    <a:pt x="5339" y="922423"/>
                  </a:lnTo>
                  <a:lnTo>
                    <a:pt x="21033" y="963106"/>
                  </a:lnTo>
                  <a:lnTo>
                    <a:pt x="46142" y="998755"/>
                  </a:lnTo>
                  <a:lnTo>
                    <a:pt x="79171" y="1027252"/>
                  </a:lnTo>
                  <a:lnTo>
                    <a:pt x="118141" y="1046864"/>
                  </a:lnTo>
                  <a:lnTo>
                    <a:pt x="160685" y="1056415"/>
                  </a:lnTo>
                  <a:lnTo>
                    <a:pt x="178146" y="1057276"/>
                  </a:lnTo>
                  <a:lnTo>
                    <a:pt x="10108857" y="1057276"/>
                  </a:lnTo>
                  <a:lnTo>
                    <a:pt x="10152150" y="1051933"/>
                  </a:lnTo>
                  <a:lnTo>
                    <a:pt x="10192829" y="1036240"/>
                  </a:lnTo>
                  <a:lnTo>
                    <a:pt x="10228479" y="1011133"/>
                  </a:lnTo>
                  <a:lnTo>
                    <a:pt x="10256977" y="978099"/>
                  </a:lnTo>
                  <a:lnTo>
                    <a:pt x="10276591" y="939132"/>
                  </a:lnTo>
                  <a:lnTo>
                    <a:pt x="10286142" y="896587"/>
                  </a:lnTo>
                  <a:lnTo>
                    <a:pt x="10287000" y="879128"/>
                  </a:lnTo>
                  <a:lnTo>
                    <a:pt x="10287000" y="178142"/>
                  </a:lnTo>
                  <a:lnTo>
                    <a:pt x="10281659" y="134849"/>
                  </a:lnTo>
                  <a:lnTo>
                    <a:pt x="10265968" y="94165"/>
                  </a:lnTo>
                  <a:lnTo>
                    <a:pt x="10240857" y="58515"/>
                  </a:lnTo>
                  <a:lnTo>
                    <a:pt x="10207828" y="30022"/>
                  </a:lnTo>
                  <a:lnTo>
                    <a:pt x="10168862" y="10408"/>
                  </a:lnTo>
                  <a:lnTo>
                    <a:pt x="10126316" y="857"/>
                  </a:lnTo>
                  <a:lnTo>
                    <a:pt x="10108857" y="0"/>
                  </a:lnTo>
                  <a:close/>
                </a:path>
              </a:pathLst>
            </a:custGeom>
            <a:solidFill>
              <a:srgbClr val="FFB2B3"/>
            </a:solidFill>
          </p:spPr>
          <p:txBody>
            <a:bodyPr wrap="square" lIns="0" tIns="0" rIns="0" bIns="0" rtlCol="0"/>
            <a:lstStyle/>
            <a:p>
              <a:endParaRPr/>
            </a:p>
          </p:txBody>
        </p:sp>
        <p:pic>
          <p:nvPicPr>
            <p:cNvPr id="26" name="object 26"/>
            <p:cNvPicPr/>
            <p:nvPr/>
          </p:nvPicPr>
          <p:blipFill>
            <a:blip r:embed="rId2" cstate="print"/>
            <a:stretch>
              <a:fillRect/>
            </a:stretch>
          </p:blipFill>
          <p:spPr>
            <a:xfrm>
              <a:off x="533346" y="4004575"/>
              <a:ext cx="249835" cy="105186"/>
            </a:xfrm>
            <a:prstGeom prst="rect">
              <a:avLst/>
            </a:prstGeom>
          </p:spPr>
        </p:pic>
      </p:grpSp>
      <p:sp>
        <p:nvSpPr>
          <p:cNvPr id="27" name="object 27"/>
          <p:cNvSpPr txBox="1"/>
          <p:nvPr/>
        </p:nvSpPr>
        <p:spPr>
          <a:xfrm>
            <a:off x="782065" y="5434367"/>
            <a:ext cx="7653943" cy="1645259"/>
          </a:xfrm>
          <a:prstGeom prst="rect">
            <a:avLst/>
          </a:prstGeom>
        </p:spPr>
        <p:txBody>
          <a:bodyPr vert="horz" wrap="square" lIns="0" tIns="12065" rIns="0" bIns="0" rtlCol="0">
            <a:spAutoFit/>
          </a:bodyPr>
          <a:lstStyle/>
          <a:p>
            <a:pPr marL="12700" marR="5080">
              <a:lnSpc>
                <a:spcPct val="136400"/>
              </a:lnSpc>
              <a:spcBef>
                <a:spcPts val="95"/>
              </a:spcBef>
            </a:pPr>
            <a:r>
              <a:rPr sz="1600" b="1" dirty="0">
                <a:latin typeface="Tahoma"/>
                <a:cs typeface="Tahoma"/>
              </a:rPr>
              <a:t>Important:</a:t>
            </a:r>
            <a:r>
              <a:rPr sz="1600" b="1" spc="65" dirty="0">
                <a:latin typeface="Tahoma"/>
                <a:cs typeface="Tahoma"/>
              </a:rPr>
              <a:t> </a:t>
            </a:r>
            <a:r>
              <a:rPr sz="1600" dirty="0">
                <a:latin typeface="Verdana"/>
                <a:cs typeface="Verdana"/>
              </a:rPr>
              <a:t>The </a:t>
            </a:r>
            <a:r>
              <a:rPr sz="1600" spc="-30" dirty="0">
                <a:latin typeface="Verdana"/>
                <a:cs typeface="Verdana"/>
              </a:rPr>
              <a:t>tax</a:t>
            </a:r>
            <a:r>
              <a:rPr sz="1600" dirty="0">
                <a:latin typeface="Verdana"/>
                <a:cs typeface="Verdana"/>
              </a:rPr>
              <a:t> auditor must obtain written confirmation</a:t>
            </a:r>
            <a:r>
              <a:rPr sz="1600" spc="5" dirty="0">
                <a:latin typeface="Verdana"/>
                <a:cs typeface="Verdana"/>
              </a:rPr>
              <a:t> </a:t>
            </a:r>
            <a:r>
              <a:rPr sz="1600" dirty="0">
                <a:latin typeface="Verdana"/>
                <a:cs typeface="Verdana"/>
              </a:rPr>
              <a:t>from the </a:t>
            </a:r>
            <a:r>
              <a:rPr sz="1600" spc="-10" dirty="0">
                <a:latin typeface="Verdana"/>
                <a:cs typeface="Verdana"/>
              </a:rPr>
              <a:t>assessee</a:t>
            </a:r>
            <a:r>
              <a:rPr sz="1600" dirty="0">
                <a:latin typeface="Verdana"/>
                <a:cs typeface="Verdana"/>
              </a:rPr>
              <a:t> regarding the completeness of </a:t>
            </a:r>
            <a:r>
              <a:rPr sz="1600" spc="-10" dirty="0">
                <a:latin typeface="Verdana"/>
                <a:cs typeface="Verdana"/>
              </a:rPr>
              <a:t>all</a:t>
            </a:r>
            <a:r>
              <a:rPr sz="1600" dirty="0">
                <a:latin typeface="Verdana"/>
                <a:cs typeface="Verdana"/>
              </a:rPr>
              <a:t> books of</a:t>
            </a:r>
            <a:r>
              <a:rPr sz="1600" spc="5" dirty="0">
                <a:latin typeface="Verdana"/>
                <a:cs typeface="Verdana"/>
              </a:rPr>
              <a:t> </a:t>
            </a:r>
            <a:r>
              <a:rPr sz="1600" spc="-10" dirty="0">
                <a:latin typeface="Verdana"/>
                <a:cs typeface="Verdana"/>
              </a:rPr>
              <a:t>account </a:t>
            </a:r>
            <a:r>
              <a:rPr sz="1600" dirty="0">
                <a:latin typeface="Verdana"/>
                <a:cs typeface="Verdana"/>
              </a:rPr>
              <a:t>presented</a:t>
            </a:r>
            <a:r>
              <a:rPr sz="1600" spc="-30" dirty="0">
                <a:latin typeface="Verdana"/>
                <a:cs typeface="Verdana"/>
              </a:rPr>
              <a:t> </a:t>
            </a:r>
            <a:r>
              <a:rPr sz="1600" spc="-10" dirty="0">
                <a:latin typeface="Verdana"/>
                <a:cs typeface="Verdana"/>
              </a:rPr>
              <a:t>for</a:t>
            </a:r>
            <a:r>
              <a:rPr sz="1600" spc="-30" dirty="0">
                <a:latin typeface="Verdana"/>
                <a:cs typeface="Verdana"/>
              </a:rPr>
              <a:t> </a:t>
            </a:r>
            <a:r>
              <a:rPr sz="1600" spc="-10" dirty="0">
                <a:latin typeface="Verdana"/>
                <a:cs typeface="Verdana"/>
              </a:rPr>
              <a:t>audit.</a:t>
            </a:r>
            <a:r>
              <a:rPr sz="1600" spc="-30" dirty="0">
                <a:latin typeface="Verdana"/>
                <a:cs typeface="Verdana"/>
              </a:rPr>
              <a:t> </a:t>
            </a:r>
            <a:r>
              <a:rPr sz="1600" dirty="0">
                <a:latin typeface="Verdana"/>
                <a:cs typeface="Verdana"/>
              </a:rPr>
              <a:t>For</a:t>
            </a:r>
            <a:r>
              <a:rPr sz="1600" spc="-25" dirty="0">
                <a:latin typeface="Verdana"/>
                <a:cs typeface="Verdana"/>
              </a:rPr>
              <a:t> </a:t>
            </a:r>
            <a:r>
              <a:rPr sz="1600" dirty="0">
                <a:latin typeface="Verdana"/>
                <a:cs typeface="Verdana"/>
              </a:rPr>
              <a:t>companies,</a:t>
            </a:r>
            <a:r>
              <a:rPr sz="1600" spc="-30" dirty="0">
                <a:latin typeface="Verdana"/>
                <a:cs typeface="Verdana"/>
              </a:rPr>
              <a:t> </a:t>
            </a:r>
            <a:r>
              <a:rPr sz="1600" dirty="0">
                <a:latin typeface="Verdana"/>
                <a:cs typeface="Verdana"/>
              </a:rPr>
              <a:t>it</a:t>
            </a:r>
            <a:r>
              <a:rPr sz="1600" spc="-30" dirty="0">
                <a:latin typeface="Verdana"/>
                <a:cs typeface="Verdana"/>
              </a:rPr>
              <a:t> </a:t>
            </a:r>
            <a:r>
              <a:rPr sz="1600" spc="-25" dirty="0">
                <a:latin typeface="Verdana"/>
                <a:cs typeface="Verdana"/>
              </a:rPr>
              <a:t>is</a:t>
            </a:r>
            <a:r>
              <a:rPr sz="1600" spc="-30" dirty="0">
                <a:latin typeface="Verdana"/>
                <a:cs typeface="Verdana"/>
              </a:rPr>
              <a:t> </a:t>
            </a:r>
            <a:r>
              <a:rPr sz="1600" spc="-10" dirty="0">
                <a:latin typeface="Verdana"/>
                <a:cs typeface="Verdana"/>
              </a:rPr>
              <a:t>also</a:t>
            </a:r>
            <a:r>
              <a:rPr sz="1600" spc="-25" dirty="0">
                <a:latin typeface="Verdana"/>
                <a:cs typeface="Verdana"/>
              </a:rPr>
              <a:t> </a:t>
            </a:r>
            <a:r>
              <a:rPr sz="1600" dirty="0">
                <a:latin typeface="Verdana"/>
                <a:cs typeface="Verdana"/>
              </a:rPr>
              <a:t>crucial</a:t>
            </a:r>
            <a:r>
              <a:rPr sz="1600" spc="-30" dirty="0">
                <a:latin typeface="Verdana"/>
                <a:cs typeface="Verdana"/>
              </a:rPr>
              <a:t> </a:t>
            </a:r>
            <a:r>
              <a:rPr sz="1600" dirty="0">
                <a:latin typeface="Verdana"/>
                <a:cs typeface="Verdana"/>
              </a:rPr>
              <a:t>to</a:t>
            </a:r>
            <a:r>
              <a:rPr sz="1600" spc="-30" dirty="0">
                <a:latin typeface="Verdana"/>
                <a:cs typeface="Verdana"/>
              </a:rPr>
              <a:t> </a:t>
            </a:r>
            <a:r>
              <a:rPr sz="1600" spc="-35" dirty="0">
                <a:latin typeface="Verdana"/>
                <a:cs typeface="Verdana"/>
              </a:rPr>
              <a:t>verify</a:t>
            </a:r>
            <a:r>
              <a:rPr sz="1600" spc="-30" dirty="0">
                <a:latin typeface="Verdana"/>
                <a:cs typeface="Verdana"/>
              </a:rPr>
              <a:t> </a:t>
            </a:r>
            <a:r>
              <a:rPr sz="1600" spc="-10" dirty="0">
                <a:latin typeface="Verdana"/>
                <a:cs typeface="Verdana"/>
              </a:rPr>
              <a:t>if</a:t>
            </a:r>
            <a:r>
              <a:rPr sz="1600" spc="-25" dirty="0">
                <a:latin typeface="Verdana"/>
                <a:cs typeface="Verdana"/>
              </a:rPr>
              <a:t> </a:t>
            </a:r>
            <a:r>
              <a:rPr sz="1600" spc="-10" dirty="0">
                <a:latin typeface="Verdana"/>
                <a:cs typeface="Verdana"/>
              </a:rPr>
              <a:t>any</a:t>
            </a:r>
            <a:r>
              <a:rPr sz="1600" spc="-30" dirty="0">
                <a:latin typeface="Verdana"/>
                <a:cs typeface="Verdana"/>
              </a:rPr>
              <a:t> </a:t>
            </a:r>
            <a:r>
              <a:rPr sz="1600" dirty="0">
                <a:latin typeface="Verdana"/>
                <a:cs typeface="Verdana"/>
              </a:rPr>
              <a:t>forms</a:t>
            </a:r>
            <a:r>
              <a:rPr sz="1600" spc="-30" dirty="0">
                <a:latin typeface="Verdana"/>
                <a:cs typeface="Verdana"/>
              </a:rPr>
              <a:t> </a:t>
            </a:r>
            <a:r>
              <a:rPr sz="1600" spc="-10" dirty="0">
                <a:latin typeface="Verdana"/>
                <a:cs typeface="Verdana"/>
              </a:rPr>
              <a:t>have</a:t>
            </a:r>
            <a:r>
              <a:rPr sz="1600" spc="-30" dirty="0">
                <a:latin typeface="Verdana"/>
                <a:cs typeface="Verdana"/>
              </a:rPr>
              <a:t> </a:t>
            </a:r>
            <a:r>
              <a:rPr sz="1600" dirty="0">
                <a:latin typeface="Verdana"/>
                <a:cs typeface="Verdana"/>
              </a:rPr>
              <a:t>been</a:t>
            </a:r>
            <a:r>
              <a:rPr sz="1600" spc="-25" dirty="0">
                <a:latin typeface="Verdana"/>
                <a:cs typeface="Verdana"/>
              </a:rPr>
              <a:t> </a:t>
            </a:r>
            <a:r>
              <a:rPr sz="1600" dirty="0">
                <a:latin typeface="Verdana"/>
                <a:cs typeface="Verdana"/>
              </a:rPr>
              <a:t>filed</a:t>
            </a:r>
            <a:r>
              <a:rPr sz="1600" spc="-30" dirty="0">
                <a:latin typeface="Verdana"/>
                <a:cs typeface="Verdana"/>
              </a:rPr>
              <a:t> </a:t>
            </a:r>
            <a:r>
              <a:rPr sz="1600" dirty="0">
                <a:latin typeface="Verdana"/>
                <a:cs typeface="Verdana"/>
              </a:rPr>
              <a:t>under</a:t>
            </a:r>
            <a:r>
              <a:rPr sz="1600" spc="-30" dirty="0">
                <a:latin typeface="Verdana"/>
                <a:cs typeface="Verdana"/>
              </a:rPr>
              <a:t> </a:t>
            </a:r>
            <a:r>
              <a:rPr sz="1600" dirty="0">
                <a:latin typeface="Verdana"/>
                <a:cs typeface="Verdana"/>
              </a:rPr>
              <a:t>the</a:t>
            </a:r>
            <a:r>
              <a:rPr sz="1600" spc="-25" dirty="0">
                <a:latin typeface="Verdana"/>
                <a:cs typeface="Verdana"/>
              </a:rPr>
              <a:t> </a:t>
            </a:r>
            <a:r>
              <a:rPr sz="1600" dirty="0">
                <a:latin typeface="Verdana"/>
                <a:cs typeface="Verdana"/>
              </a:rPr>
              <a:t>Companies</a:t>
            </a:r>
            <a:r>
              <a:rPr sz="1600" spc="-30" dirty="0">
                <a:latin typeface="Verdana"/>
                <a:cs typeface="Verdana"/>
              </a:rPr>
              <a:t> </a:t>
            </a:r>
            <a:r>
              <a:rPr sz="1600" dirty="0">
                <a:latin typeface="Verdana"/>
                <a:cs typeface="Verdana"/>
              </a:rPr>
              <a:t>Act</a:t>
            </a:r>
            <a:r>
              <a:rPr sz="1600" spc="-30" dirty="0">
                <a:latin typeface="Verdana"/>
                <a:cs typeface="Verdana"/>
              </a:rPr>
              <a:t> </a:t>
            </a:r>
            <a:r>
              <a:rPr sz="1600" spc="-10" dirty="0">
                <a:latin typeface="Verdana"/>
                <a:cs typeface="Verdana"/>
              </a:rPr>
              <a:t>for</a:t>
            </a:r>
            <a:r>
              <a:rPr sz="1600" spc="-30" dirty="0">
                <a:latin typeface="Verdana"/>
                <a:cs typeface="Verdana"/>
              </a:rPr>
              <a:t> </a:t>
            </a:r>
            <a:r>
              <a:rPr sz="1600" spc="-10" dirty="0">
                <a:latin typeface="Verdana"/>
                <a:cs typeface="Verdana"/>
              </a:rPr>
              <a:t>maintaining </a:t>
            </a:r>
            <a:r>
              <a:rPr sz="1600" dirty="0">
                <a:latin typeface="Verdana"/>
                <a:cs typeface="Verdana"/>
              </a:rPr>
              <a:t>books</a:t>
            </a:r>
            <a:r>
              <a:rPr sz="1600" spc="-20" dirty="0">
                <a:latin typeface="Verdana"/>
                <a:cs typeface="Verdana"/>
              </a:rPr>
              <a:t> </a:t>
            </a:r>
            <a:r>
              <a:rPr sz="1600" dirty="0">
                <a:latin typeface="Verdana"/>
                <a:cs typeface="Verdana"/>
              </a:rPr>
              <a:t>at</a:t>
            </a:r>
            <a:r>
              <a:rPr sz="1600" spc="-15" dirty="0">
                <a:latin typeface="Verdana"/>
                <a:cs typeface="Verdana"/>
              </a:rPr>
              <a:t> </a:t>
            </a:r>
            <a:r>
              <a:rPr sz="1600" spc="-10" dirty="0">
                <a:latin typeface="Verdana"/>
                <a:cs typeface="Verdana"/>
              </a:rPr>
              <a:t>a</a:t>
            </a:r>
            <a:r>
              <a:rPr sz="1600" spc="-15" dirty="0">
                <a:latin typeface="Verdana"/>
                <a:cs typeface="Verdana"/>
              </a:rPr>
              <a:t> </a:t>
            </a:r>
            <a:r>
              <a:rPr sz="1600" dirty="0">
                <a:latin typeface="Verdana"/>
                <a:cs typeface="Verdana"/>
              </a:rPr>
              <a:t>location</a:t>
            </a:r>
            <a:r>
              <a:rPr sz="1600" spc="-15" dirty="0">
                <a:latin typeface="Verdana"/>
                <a:cs typeface="Verdana"/>
              </a:rPr>
              <a:t> </a:t>
            </a:r>
            <a:r>
              <a:rPr sz="1600" dirty="0">
                <a:latin typeface="Verdana"/>
                <a:cs typeface="Verdana"/>
              </a:rPr>
              <a:t>other</a:t>
            </a:r>
            <a:r>
              <a:rPr sz="1600" spc="-15" dirty="0">
                <a:latin typeface="Verdana"/>
                <a:cs typeface="Verdana"/>
              </a:rPr>
              <a:t> </a:t>
            </a:r>
            <a:r>
              <a:rPr sz="1600" dirty="0">
                <a:latin typeface="Verdana"/>
                <a:cs typeface="Verdana"/>
              </a:rPr>
              <a:t>than</a:t>
            </a:r>
            <a:r>
              <a:rPr sz="1600" spc="-15" dirty="0">
                <a:latin typeface="Verdana"/>
                <a:cs typeface="Verdana"/>
              </a:rPr>
              <a:t> </a:t>
            </a:r>
            <a:r>
              <a:rPr sz="1600" dirty="0">
                <a:latin typeface="Verdana"/>
                <a:cs typeface="Verdana"/>
              </a:rPr>
              <a:t>the</a:t>
            </a:r>
            <a:r>
              <a:rPr sz="1600" spc="-20" dirty="0">
                <a:latin typeface="Verdana"/>
                <a:cs typeface="Verdana"/>
              </a:rPr>
              <a:t> </a:t>
            </a:r>
            <a:r>
              <a:rPr sz="1600" dirty="0">
                <a:latin typeface="Verdana"/>
                <a:cs typeface="Verdana"/>
              </a:rPr>
              <a:t>registered</a:t>
            </a:r>
            <a:r>
              <a:rPr sz="1600" spc="-15" dirty="0">
                <a:latin typeface="Verdana"/>
                <a:cs typeface="Verdana"/>
              </a:rPr>
              <a:t> </a:t>
            </a:r>
            <a:r>
              <a:rPr sz="1600" spc="-10" dirty="0">
                <a:latin typeface="Verdana"/>
                <a:cs typeface="Verdana"/>
              </a:rPr>
              <a:t>office.</a:t>
            </a:r>
            <a:endParaRPr sz="1600" dirty="0">
              <a:latin typeface="Verdana"/>
              <a:cs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07"/>
            <a:ext cx="3506931" cy="6078472"/>
          </a:xfrm>
          <a:prstGeom prst="rect">
            <a:avLst/>
          </a:prstGeom>
        </p:spPr>
      </p:pic>
      <p:sp>
        <p:nvSpPr>
          <p:cNvPr id="3" name="object 3"/>
          <p:cNvSpPr txBox="1">
            <a:spLocks noGrp="1"/>
          </p:cNvSpPr>
          <p:nvPr>
            <p:ph type="title"/>
          </p:nvPr>
        </p:nvSpPr>
        <p:spPr>
          <a:xfrm>
            <a:off x="455981" y="314038"/>
            <a:ext cx="11555627" cy="956031"/>
          </a:xfrm>
          <a:prstGeom prst="rect">
            <a:avLst/>
          </a:prstGeom>
        </p:spPr>
        <p:txBody>
          <a:bodyPr vert="horz" wrap="square" lIns="0" tIns="6985" rIns="0" bIns="0" rtlCol="0">
            <a:spAutoFit/>
          </a:bodyPr>
          <a:lstStyle/>
          <a:p>
            <a:pPr marL="4298950" marR="5080">
              <a:lnSpc>
                <a:spcPts val="3679"/>
              </a:lnSpc>
              <a:spcBef>
                <a:spcPts val="55"/>
              </a:spcBef>
            </a:pPr>
            <a:r>
              <a:rPr sz="3200" spc="-185" dirty="0"/>
              <a:t>Clause</a:t>
            </a:r>
            <a:r>
              <a:rPr sz="3200" spc="-235" dirty="0"/>
              <a:t> </a:t>
            </a:r>
            <a:r>
              <a:rPr sz="3200" spc="-365" dirty="0"/>
              <a:t>12:</a:t>
            </a:r>
            <a:r>
              <a:rPr sz="3200" spc="-235" dirty="0"/>
              <a:t> </a:t>
            </a:r>
            <a:r>
              <a:rPr sz="3200" spc="-200" dirty="0"/>
              <a:t>Presumptive</a:t>
            </a:r>
            <a:r>
              <a:rPr sz="3200" spc="-229" dirty="0"/>
              <a:t> </a:t>
            </a:r>
            <a:r>
              <a:rPr sz="3200" spc="-285" dirty="0"/>
              <a:t>Income </a:t>
            </a:r>
            <a:r>
              <a:rPr sz="3200" spc="-25" dirty="0"/>
              <a:t>Schemes</a:t>
            </a:r>
          </a:p>
        </p:txBody>
      </p:sp>
      <p:sp>
        <p:nvSpPr>
          <p:cNvPr id="4" name="object 4"/>
          <p:cNvSpPr txBox="1"/>
          <p:nvPr/>
        </p:nvSpPr>
        <p:spPr>
          <a:xfrm>
            <a:off x="3962916" y="1213075"/>
            <a:ext cx="10443550" cy="640753"/>
          </a:xfrm>
          <a:prstGeom prst="rect">
            <a:avLst/>
          </a:prstGeom>
        </p:spPr>
        <p:txBody>
          <a:bodyPr vert="horz" wrap="square" lIns="0" tIns="12065" rIns="0" bIns="0" rtlCol="0">
            <a:spAutoFit/>
          </a:bodyPr>
          <a:lstStyle/>
          <a:p>
            <a:pPr marL="12700" marR="5080">
              <a:lnSpc>
                <a:spcPct val="136400"/>
              </a:lnSpc>
              <a:spcBef>
                <a:spcPts val="95"/>
              </a:spcBef>
            </a:pPr>
            <a:r>
              <a:rPr sz="1600" dirty="0">
                <a:solidFill>
                  <a:srgbClr val="374552"/>
                </a:solidFill>
                <a:latin typeface="Verdana"/>
                <a:cs typeface="Verdana"/>
              </a:rPr>
              <a:t>Clause</a:t>
            </a:r>
            <a:r>
              <a:rPr sz="1600" spc="-15" dirty="0">
                <a:solidFill>
                  <a:srgbClr val="374552"/>
                </a:solidFill>
                <a:latin typeface="Verdana"/>
                <a:cs typeface="Verdana"/>
              </a:rPr>
              <a:t> </a:t>
            </a:r>
            <a:r>
              <a:rPr sz="1600" spc="-190" dirty="0">
                <a:solidFill>
                  <a:srgbClr val="374552"/>
                </a:solidFill>
                <a:latin typeface="Verdana"/>
                <a:cs typeface="Verdana"/>
              </a:rPr>
              <a:t>12</a:t>
            </a:r>
            <a:r>
              <a:rPr sz="1600" spc="-15" dirty="0">
                <a:solidFill>
                  <a:srgbClr val="374552"/>
                </a:solidFill>
                <a:latin typeface="Verdana"/>
                <a:cs typeface="Verdana"/>
              </a:rPr>
              <a:t> </a:t>
            </a:r>
            <a:r>
              <a:rPr sz="1600" dirty="0">
                <a:solidFill>
                  <a:srgbClr val="374552"/>
                </a:solidFill>
                <a:latin typeface="Verdana"/>
                <a:cs typeface="Verdana"/>
              </a:rPr>
              <a:t>mandates</a:t>
            </a:r>
            <a:r>
              <a:rPr sz="1600" spc="-10" dirty="0">
                <a:solidFill>
                  <a:srgbClr val="374552"/>
                </a:solidFill>
                <a:latin typeface="Verdana"/>
                <a:cs typeface="Verdana"/>
              </a:rPr>
              <a:t> </a:t>
            </a:r>
            <a:r>
              <a:rPr sz="1600" dirty="0">
                <a:solidFill>
                  <a:srgbClr val="374552"/>
                </a:solidFill>
                <a:latin typeface="Verdana"/>
                <a:cs typeface="Verdana"/>
              </a:rPr>
              <a:t>the</a:t>
            </a:r>
            <a:r>
              <a:rPr sz="1600" spc="-15" dirty="0">
                <a:solidFill>
                  <a:srgbClr val="374552"/>
                </a:solidFill>
                <a:latin typeface="Verdana"/>
                <a:cs typeface="Verdana"/>
              </a:rPr>
              <a:t> </a:t>
            </a:r>
            <a:r>
              <a:rPr sz="1600" dirty="0">
                <a:solidFill>
                  <a:srgbClr val="374552"/>
                </a:solidFill>
                <a:latin typeface="Verdana"/>
                <a:cs typeface="Verdana"/>
              </a:rPr>
              <a:t>disclosure</a:t>
            </a:r>
            <a:r>
              <a:rPr sz="1600" spc="-10" dirty="0">
                <a:solidFill>
                  <a:srgbClr val="374552"/>
                </a:solidFill>
                <a:latin typeface="Verdana"/>
                <a:cs typeface="Verdana"/>
              </a:rPr>
              <a:t> </a:t>
            </a:r>
            <a:r>
              <a:rPr sz="1600" dirty="0">
                <a:solidFill>
                  <a:srgbClr val="374552"/>
                </a:solidFill>
                <a:latin typeface="Verdana"/>
                <a:cs typeface="Verdana"/>
              </a:rPr>
              <a:t>of</a:t>
            </a:r>
            <a:r>
              <a:rPr sz="1600" spc="-15" dirty="0">
                <a:solidFill>
                  <a:srgbClr val="374552"/>
                </a:solidFill>
                <a:latin typeface="Verdana"/>
                <a:cs typeface="Verdana"/>
              </a:rPr>
              <a:t> </a:t>
            </a:r>
            <a:r>
              <a:rPr sz="1600" dirty="0">
                <a:solidFill>
                  <a:srgbClr val="374552"/>
                </a:solidFill>
                <a:latin typeface="Verdana"/>
                <a:cs typeface="Verdana"/>
              </a:rPr>
              <a:t>profits</a:t>
            </a:r>
            <a:r>
              <a:rPr sz="1600" spc="-10" dirty="0">
                <a:solidFill>
                  <a:srgbClr val="374552"/>
                </a:solidFill>
                <a:latin typeface="Verdana"/>
                <a:cs typeface="Verdana"/>
              </a:rPr>
              <a:t> </a:t>
            </a:r>
            <a:r>
              <a:rPr sz="1600" dirty="0">
                <a:solidFill>
                  <a:srgbClr val="374552"/>
                </a:solidFill>
                <a:latin typeface="Verdana"/>
                <a:cs typeface="Verdana"/>
              </a:rPr>
              <a:t>and</a:t>
            </a:r>
            <a:r>
              <a:rPr sz="1600" spc="-15" dirty="0">
                <a:solidFill>
                  <a:srgbClr val="374552"/>
                </a:solidFill>
                <a:latin typeface="Verdana"/>
                <a:cs typeface="Verdana"/>
              </a:rPr>
              <a:t> </a:t>
            </a:r>
            <a:r>
              <a:rPr sz="1600" dirty="0">
                <a:solidFill>
                  <a:srgbClr val="374552"/>
                </a:solidFill>
                <a:latin typeface="Verdana"/>
                <a:cs typeface="Verdana"/>
              </a:rPr>
              <a:t>gains</a:t>
            </a:r>
            <a:r>
              <a:rPr sz="1600" spc="-15" dirty="0">
                <a:solidFill>
                  <a:srgbClr val="374552"/>
                </a:solidFill>
                <a:latin typeface="Verdana"/>
                <a:cs typeface="Verdana"/>
              </a:rPr>
              <a:t> </a:t>
            </a:r>
            <a:r>
              <a:rPr sz="1600" dirty="0">
                <a:solidFill>
                  <a:srgbClr val="374552"/>
                </a:solidFill>
                <a:latin typeface="Verdana"/>
                <a:cs typeface="Verdana"/>
              </a:rPr>
              <a:t>included</a:t>
            </a:r>
            <a:r>
              <a:rPr sz="1600" spc="-10" dirty="0">
                <a:solidFill>
                  <a:srgbClr val="374552"/>
                </a:solidFill>
                <a:latin typeface="Verdana"/>
                <a:cs typeface="Verdana"/>
              </a:rPr>
              <a:t> </a:t>
            </a:r>
            <a:r>
              <a:rPr sz="1600" dirty="0">
                <a:solidFill>
                  <a:srgbClr val="374552"/>
                </a:solidFill>
                <a:latin typeface="Verdana"/>
                <a:cs typeface="Verdana"/>
              </a:rPr>
              <a:t>in</a:t>
            </a:r>
            <a:r>
              <a:rPr sz="1600" spc="-15" dirty="0">
                <a:solidFill>
                  <a:srgbClr val="374552"/>
                </a:solidFill>
                <a:latin typeface="Verdana"/>
                <a:cs typeface="Verdana"/>
              </a:rPr>
              <a:t> </a:t>
            </a:r>
            <a:r>
              <a:rPr sz="1600" dirty="0">
                <a:solidFill>
                  <a:srgbClr val="374552"/>
                </a:solidFill>
                <a:latin typeface="Verdana"/>
                <a:cs typeface="Verdana"/>
              </a:rPr>
              <a:t>the</a:t>
            </a:r>
            <a:r>
              <a:rPr sz="1600" spc="-10" dirty="0">
                <a:solidFill>
                  <a:srgbClr val="374552"/>
                </a:solidFill>
                <a:latin typeface="Verdana"/>
                <a:cs typeface="Verdana"/>
              </a:rPr>
              <a:t> </a:t>
            </a:r>
            <a:r>
              <a:rPr sz="1600" dirty="0">
                <a:solidFill>
                  <a:srgbClr val="374552"/>
                </a:solidFill>
                <a:latin typeface="Verdana"/>
                <a:cs typeface="Verdana"/>
              </a:rPr>
              <a:t>Profit</a:t>
            </a:r>
            <a:r>
              <a:rPr sz="1600" spc="-15" dirty="0">
                <a:solidFill>
                  <a:srgbClr val="374552"/>
                </a:solidFill>
                <a:latin typeface="Verdana"/>
                <a:cs typeface="Verdana"/>
              </a:rPr>
              <a:t> </a:t>
            </a:r>
            <a:r>
              <a:rPr sz="1600" spc="-60" dirty="0">
                <a:solidFill>
                  <a:srgbClr val="374552"/>
                </a:solidFill>
                <a:latin typeface="Verdana"/>
                <a:cs typeface="Verdana"/>
              </a:rPr>
              <a:t>&amp;</a:t>
            </a:r>
            <a:r>
              <a:rPr sz="1600" spc="-10" dirty="0">
                <a:solidFill>
                  <a:srgbClr val="374552"/>
                </a:solidFill>
                <a:latin typeface="Verdana"/>
                <a:cs typeface="Verdana"/>
              </a:rPr>
              <a:t> </a:t>
            </a:r>
            <a:r>
              <a:rPr sz="1600" spc="-20" dirty="0">
                <a:solidFill>
                  <a:srgbClr val="374552"/>
                </a:solidFill>
                <a:latin typeface="Verdana"/>
                <a:cs typeface="Verdana"/>
              </a:rPr>
              <a:t>Loss </a:t>
            </a:r>
            <a:r>
              <a:rPr sz="1600" dirty="0">
                <a:solidFill>
                  <a:srgbClr val="374552"/>
                </a:solidFill>
                <a:latin typeface="Verdana"/>
                <a:cs typeface="Verdana"/>
              </a:rPr>
              <a:t>Account</a:t>
            </a:r>
            <a:r>
              <a:rPr sz="1600" spc="-5" dirty="0">
                <a:solidFill>
                  <a:srgbClr val="374552"/>
                </a:solidFill>
                <a:latin typeface="Verdana"/>
                <a:cs typeface="Verdana"/>
              </a:rPr>
              <a:t> </a:t>
            </a:r>
            <a:r>
              <a:rPr sz="1600" dirty="0">
                <a:solidFill>
                  <a:srgbClr val="374552"/>
                </a:solidFill>
                <a:latin typeface="Verdana"/>
                <a:cs typeface="Verdana"/>
              </a:rPr>
              <a:t>that </a:t>
            </a:r>
            <a:r>
              <a:rPr sz="1600" spc="-10" dirty="0">
                <a:solidFill>
                  <a:srgbClr val="374552"/>
                </a:solidFill>
                <a:latin typeface="Verdana"/>
                <a:cs typeface="Verdana"/>
              </a:rPr>
              <a:t>are</a:t>
            </a:r>
            <a:r>
              <a:rPr sz="1600" dirty="0">
                <a:solidFill>
                  <a:srgbClr val="374552"/>
                </a:solidFill>
                <a:latin typeface="Verdana"/>
                <a:cs typeface="Verdana"/>
              </a:rPr>
              <a:t> </a:t>
            </a:r>
            <a:r>
              <a:rPr sz="1600" spc="-10" dirty="0">
                <a:solidFill>
                  <a:srgbClr val="374552"/>
                </a:solidFill>
                <a:latin typeface="Verdana"/>
                <a:cs typeface="Verdana"/>
              </a:rPr>
              <a:t>assessable</a:t>
            </a:r>
            <a:r>
              <a:rPr sz="1600" dirty="0">
                <a:solidFill>
                  <a:srgbClr val="374552"/>
                </a:solidFill>
                <a:latin typeface="Verdana"/>
                <a:cs typeface="Verdana"/>
              </a:rPr>
              <a:t> on </a:t>
            </a:r>
            <a:r>
              <a:rPr sz="1600" spc="-10" dirty="0">
                <a:solidFill>
                  <a:srgbClr val="374552"/>
                </a:solidFill>
                <a:latin typeface="Verdana"/>
                <a:cs typeface="Verdana"/>
              </a:rPr>
              <a:t>a</a:t>
            </a:r>
            <a:r>
              <a:rPr sz="1600" dirty="0">
                <a:solidFill>
                  <a:srgbClr val="374552"/>
                </a:solidFill>
                <a:latin typeface="Verdana"/>
                <a:cs typeface="Verdana"/>
              </a:rPr>
              <a:t> presumptive </a:t>
            </a:r>
            <a:r>
              <a:rPr sz="1600" spc="-40" dirty="0">
                <a:solidFill>
                  <a:srgbClr val="374552"/>
                </a:solidFill>
                <a:latin typeface="Verdana"/>
                <a:cs typeface="Verdana"/>
              </a:rPr>
              <a:t>basis,</a:t>
            </a:r>
            <a:r>
              <a:rPr sz="1600" dirty="0">
                <a:solidFill>
                  <a:srgbClr val="374552"/>
                </a:solidFill>
                <a:latin typeface="Verdana"/>
                <a:cs typeface="Verdana"/>
              </a:rPr>
              <a:t> along with their </a:t>
            </a:r>
            <a:r>
              <a:rPr sz="1600" spc="-10" dirty="0">
                <a:solidFill>
                  <a:srgbClr val="374552"/>
                </a:solidFill>
                <a:latin typeface="Verdana"/>
                <a:cs typeface="Verdana"/>
              </a:rPr>
              <a:t>relevant </a:t>
            </a:r>
            <a:r>
              <a:rPr sz="1600" dirty="0">
                <a:solidFill>
                  <a:srgbClr val="374552"/>
                </a:solidFill>
                <a:latin typeface="Verdana"/>
                <a:cs typeface="Verdana"/>
              </a:rPr>
              <a:t>Income</a:t>
            </a:r>
            <a:r>
              <a:rPr sz="1600" spc="-10" dirty="0">
                <a:solidFill>
                  <a:srgbClr val="374552"/>
                </a:solidFill>
                <a:latin typeface="Verdana"/>
                <a:cs typeface="Verdana"/>
              </a:rPr>
              <a:t> </a:t>
            </a:r>
            <a:r>
              <a:rPr sz="1600" spc="-50" dirty="0">
                <a:solidFill>
                  <a:srgbClr val="374552"/>
                </a:solidFill>
                <a:latin typeface="Verdana"/>
                <a:cs typeface="Verdana"/>
              </a:rPr>
              <a:t>Tax</a:t>
            </a:r>
            <a:r>
              <a:rPr sz="1600" spc="-10" dirty="0">
                <a:solidFill>
                  <a:srgbClr val="374552"/>
                </a:solidFill>
                <a:latin typeface="Verdana"/>
                <a:cs typeface="Verdana"/>
              </a:rPr>
              <a:t> </a:t>
            </a:r>
            <a:r>
              <a:rPr sz="1600" dirty="0">
                <a:solidFill>
                  <a:srgbClr val="374552"/>
                </a:solidFill>
                <a:latin typeface="Verdana"/>
                <a:cs typeface="Verdana"/>
              </a:rPr>
              <a:t>Act</a:t>
            </a:r>
            <a:r>
              <a:rPr sz="1600" spc="-10" dirty="0">
                <a:solidFill>
                  <a:srgbClr val="374552"/>
                </a:solidFill>
                <a:latin typeface="Verdana"/>
                <a:cs typeface="Verdana"/>
              </a:rPr>
              <a:t> section.</a:t>
            </a:r>
            <a:endParaRPr sz="1600" dirty="0">
              <a:latin typeface="Verdana"/>
              <a:cs typeface="Verdana"/>
            </a:endParaRPr>
          </a:p>
        </p:txBody>
      </p:sp>
      <p:grpSp>
        <p:nvGrpSpPr>
          <p:cNvPr id="5" name="object 5"/>
          <p:cNvGrpSpPr/>
          <p:nvPr/>
        </p:nvGrpSpPr>
        <p:grpSpPr>
          <a:xfrm>
            <a:off x="3974521" y="1956087"/>
            <a:ext cx="4727830" cy="3716925"/>
            <a:chOff x="3974522" y="1956087"/>
            <a:chExt cx="2400300" cy="2306781"/>
          </a:xfrm>
        </p:grpSpPr>
        <p:sp>
          <p:nvSpPr>
            <p:cNvPr id="6" name="object 6"/>
            <p:cNvSpPr/>
            <p:nvPr/>
          </p:nvSpPr>
          <p:spPr>
            <a:xfrm>
              <a:off x="3978418" y="1959984"/>
              <a:ext cx="2392506" cy="2298988"/>
            </a:xfrm>
            <a:custGeom>
              <a:avLst/>
              <a:gdLst/>
              <a:ahLst/>
              <a:cxnLst/>
              <a:rect l="l" t="t" r="r" b="b"/>
              <a:pathLst>
                <a:path w="2924175" h="2809875">
                  <a:moveTo>
                    <a:pt x="2750794" y="0"/>
                  </a:moveTo>
                  <a:lnTo>
                    <a:pt x="173380" y="0"/>
                  </a:lnTo>
                  <a:lnTo>
                    <a:pt x="156302" y="824"/>
                  </a:lnTo>
                  <a:lnTo>
                    <a:pt x="107035" y="13195"/>
                  </a:lnTo>
                  <a:lnTo>
                    <a:pt x="63440" y="39287"/>
                  </a:lnTo>
                  <a:lnTo>
                    <a:pt x="29189" y="77039"/>
                  </a:lnTo>
                  <a:lnTo>
                    <a:pt x="7420" y="123127"/>
                  </a:lnTo>
                  <a:lnTo>
                    <a:pt x="0" y="173380"/>
                  </a:lnTo>
                  <a:lnTo>
                    <a:pt x="0" y="2636494"/>
                  </a:lnTo>
                  <a:lnTo>
                    <a:pt x="7420" y="2686747"/>
                  </a:lnTo>
                  <a:lnTo>
                    <a:pt x="29189" y="2732835"/>
                  </a:lnTo>
                  <a:lnTo>
                    <a:pt x="63440" y="2770581"/>
                  </a:lnTo>
                  <a:lnTo>
                    <a:pt x="107035" y="2796679"/>
                  </a:lnTo>
                  <a:lnTo>
                    <a:pt x="156302" y="2809050"/>
                  </a:lnTo>
                  <a:lnTo>
                    <a:pt x="173380" y="2809874"/>
                  </a:lnTo>
                  <a:lnTo>
                    <a:pt x="2750794" y="2809874"/>
                  </a:lnTo>
                  <a:lnTo>
                    <a:pt x="2801047" y="2802454"/>
                  </a:lnTo>
                  <a:lnTo>
                    <a:pt x="2847135" y="2780679"/>
                  </a:lnTo>
                  <a:lnTo>
                    <a:pt x="2884881" y="2746428"/>
                  </a:lnTo>
                  <a:lnTo>
                    <a:pt x="2910979" y="2702839"/>
                  </a:lnTo>
                  <a:lnTo>
                    <a:pt x="2923350" y="2653572"/>
                  </a:lnTo>
                  <a:lnTo>
                    <a:pt x="2924174" y="2636494"/>
                  </a:lnTo>
                  <a:lnTo>
                    <a:pt x="2924174" y="173380"/>
                  </a:lnTo>
                  <a:lnTo>
                    <a:pt x="2916754" y="123127"/>
                  </a:lnTo>
                  <a:lnTo>
                    <a:pt x="2894979" y="77039"/>
                  </a:lnTo>
                  <a:lnTo>
                    <a:pt x="2860728" y="39287"/>
                  </a:lnTo>
                  <a:lnTo>
                    <a:pt x="2817139" y="13195"/>
                  </a:lnTo>
                  <a:lnTo>
                    <a:pt x="2767872" y="824"/>
                  </a:lnTo>
                  <a:lnTo>
                    <a:pt x="2750794" y="0"/>
                  </a:lnTo>
                  <a:close/>
                </a:path>
              </a:pathLst>
            </a:custGeom>
            <a:solidFill>
              <a:srgbClr val="D4E9F7"/>
            </a:solidFill>
          </p:spPr>
          <p:txBody>
            <a:bodyPr wrap="square" lIns="0" tIns="0" rIns="0" bIns="0" rtlCol="0"/>
            <a:lstStyle/>
            <a:p>
              <a:endParaRPr/>
            </a:p>
          </p:txBody>
        </p:sp>
        <p:pic>
          <p:nvPicPr>
            <p:cNvPr id="7" name="object 7"/>
            <p:cNvPicPr/>
            <p:nvPr/>
          </p:nvPicPr>
          <p:blipFill>
            <a:blip r:embed="rId3" cstate="print"/>
            <a:stretch>
              <a:fillRect/>
            </a:stretch>
          </p:blipFill>
          <p:spPr>
            <a:xfrm>
              <a:off x="3982315" y="1963881"/>
              <a:ext cx="2384712" cy="2291194"/>
            </a:xfrm>
            <a:prstGeom prst="rect">
              <a:avLst/>
            </a:prstGeom>
          </p:spPr>
        </p:pic>
        <p:sp>
          <p:nvSpPr>
            <p:cNvPr id="8" name="object 8"/>
            <p:cNvSpPr/>
            <p:nvPr/>
          </p:nvSpPr>
          <p:spPr>
            <a:xfrm>
              <a:off x="3978418" y="1959984"/>
              <a:ext cx="2392506" cy="2298988"/>
            </a:xfrm>
            <a:custGeom>
              <a:avLst/>
              <a:gdLst/>
              <a:ahLst/>
              <a:cxnLst/>
              <a:rect l="l" t="t" r="r" b="b"/>
              <a:pathLst>
                <a:path w="2924175" h="2809875">
                  <a:moveTo>
                    <a:pt x="0" y="2636494"/>
                  </a:moveTo>
                  <a:lnTo>
                    <a:pt x="0" y="173380"/>
                  </a:lnTo>
                  <a:lnTo>
                    <a:pt x="209" y="164865"/>
                  </a:lnTo>
                  <a:lnTo>
                    <a:pt x="7461" y="123050"/>
                  </a:lnTo>
                  <a:lnTo>
                    <a:pt x="24662" y="84254"/>
                  </a:lnTo>
                  <a:lnTo>
                    <a:pt x="50787" y="50787"/>
                  </a:lnTo>
                  <a:lnTo>
                    <a:pt x="84259" y="24662"/>
                  </a:lnTo>
                  <a:lnTo>
                    <a:pt x="123055" y="7461"/>
                  </a:lnTo>
                  <a:lnTo>
                    <a:pt x="164865" y="209"/>
                  </a:lnTo>
                  <a:lnTo>
                    <a:pt x="173380" y="0"/>
                  </a:lnTo>
                  <a:lnTo>
                    <a:pt x="2750794" y="0"/>
                  </a:lnTo>
                  <a:lnTo>
                    <a:pt x="2792927" y="5194"/>
                  </a:lnTo>
                  <a:lnTo>
                    <a:pt x="2832520" y="20470"/>
                  </a:lnTo>
                  <a:lnTo>
                    <a:pt x="2867217" y="44910"/>
                  </a:lnTo>
                  <a:lnTo>
                    <a:pt x="2894952" y="77050"/>
                  </a:lnTo>
                  <a:lnTo>
                    <a:pt x="2914046" y="114982"/>
                  </a:lnTo>
                  <a:lnTo>
                    <a:pt x="2923344" y="156389"/>
                  </a:lnTo>
                  <a:lnTo>
                    <a:pt x="2924175" y="173380"/>
                  </a:lnTo>
                  <a:lnTo>
                    <a:pt x="2924175" y="2636494"/>
                  </a:lnTo>
                  <a:lnTo>
                    <a:pt x="2918980" y="2678627"/>
                  </a:lnTo>
                  <a:lnTo>
                    <a:pt x="2903704" y="2718220"/>
                  </a:lnTo>
                  <a:lnTo>
                    <a:pt x="2879264" y="2752917"/>
                  </a:lnTo>
                  <a:lnTo>
                    <a:pt x="2847111" y="2780652"/>
                  </a:lnTo>
                  <a:lnTo>
                    <a:pt x="2809191" y="2799746"/>
                  </a:lnTo>
                  <a:lnTo>
                    <a:pt x="2767785" y="2809044"/>
                  </a:lnTo>
                  <a:lnTo>
                    <a:pt x="2750794" y="2809875"/>
                  </a:lnTo>
                  <a:lnTo>
                    <a:pt x="173380" y="2809875"/>
                  </a:lnTo>
                  <a:lnTo>
                    <a:pt x="131247" y="2804680"/>
                  </a:lnTo>
                  <a:lnTo>
                    <a:pt x="91654" y="2789404"/>
                  </a:lnTo>
                  <a:lnTo>
                    <a:pt x="56952" y="2764964"/>
                  </a:lnTo>
                  <a:lnTo>
                    <a:pt x="29222" y="2732811"/>
                  </a:lnTo>
                  <a:lnTo>
                    <a:pt x="10128" y="2694891"/>
                  </a:lnTo>
                  <a:lnTo>
                    <a:pt x="835" y="2653485"/>
                  </a:lnTo>
                  <a:lnTo>
                    <a:pt x="0" y="2636494"/>
                  </a:lnTo>
                  <a:close/>
                </a:path>
              </a:pathLst>
            </a:custGeom>
            <a:ln w="9525">
              <a:solidFill>
                <a:srgbClr val="B9CFDD"/>
              </a:solidFill>
            </a:ln>
          </p:spPr>
          <p:txBody>
            <a:bodyPr wrap="square" lIns="0" tIns="0" rIns="0" bIns="0" rtlCol="0"/>
            <a:lstStyle/>
            <a:p>
              <a:endParaRPr/>
            </a:p>
          </p:txBody>
        </p:sp>
        <p:sp>
          <p:nvSpPr>
            <p:cNvPr id="9" name="object 9"/>
            <p:cNvSpPr/>
            <p:nvPr/>
          </p:nvSpPr>
          <p:spPr>
            <a:xfrm>
              <a:off x="4114800" y="2408092"/>
              <a:ext cx="38965" cy="1239635"/>
            </a:xfrm>
            <a:custGeom>
              <a:avLst/>
              <a:gdLst/>
              <a:ahLst/>
              <a:cxnLst/>
              <a:rect l="l" t="t" r="r" b="b"/>
              <a:pathLst>
                <a:path w="47625" h="1515110">
                  <a:moveTo>
                    <a:pt x="47625" y="1487500"/>
                  </a:moveTo>
                  <a:lnTo>
                    <a:pt x="26962" y="1466862"/>
                  </a:lnTo>
                  <a:lnTo>
                    <a:pt x="20650" y="1466862"/>
                  </a:lnTo>
                  <a:lnTo>
                    <a:pt x="0" y="1487500"/>
                  </a:lnTo>
                  <a:lnTo>
                    <a:pt x="0" y="1493824"/>
                  </a:lnTo>
                  <a:lnTo>
                    <a:pt x="20650" y="1514487"/>
                  </a:lnTo>
                  <a:lnTo>
                    <a:pt x="26962" y="1514487"/>
                  </a:lnTo>
                  <a:lnTo>
                    <a:pt x="47625" y="1493824"/>
                  </a:lnTo>
                  <a:lnTo>
                    <a:pt x="47625" y="1490675"/>
                  </a:lnTo>
                  <a:lnTo>
                    <a:pt x="47625" y="1487500"/>
                  </a:lnTo>
                  <a:close/>
                </a:path>
                <a:path w="47625" h="1515110">
                  <a:moveTo>
                    <a:pt x="47625" y="754075"/>
                  </a:moveTo>
                  <a:lnTo>
                    <a:pt x="26962" y="733425"/>
                  </a:lnTo>
                  <a:lnTo>
                    <a:pt x="20650" y="733425"/>
                  </a:lnTo>
                  <a:lnTo>
                    <a:pt x="0" y="754075"/>
                  </a:lnTo>
                  <a:lnTo>
                    <a:pt x="0" y="760399"/>
                  </a:lnTo>
                  <a:lnTo>
                    <a:pt x="20650" y="781050"/>
                  </a:lnTo>
                  <a:lnTo>
                    <a:pt x="26962" y="781050"/>
                  </a:lnTo>
                  <a:lnTo>
                    <a:pt x="47625" y="760399"/>
                  </a:lnTo>
                  <a:lnTo>
                    <a:pt x="47625" y="757237"/>
                  </a:lnTo>
                  <a:lnTo>
                    <a:pt x="47625" y="754075"/>
                  </a:lnTo>
                  <a:close/>
                </a:path>
                <a:path w="47625" h="1515110">
                  <a:moveTo>
                    <a:pt x="47625" y="20650"/>
                  </a:moveTo>
                  <a:lnTo>
                    <a:pt x="26962" y="0"/>
                  </a:lnTo>
                  <a:lnTo>
                    <a:pt x="20650" y="0"/>
                  </a:lnTo>
                  <a:lnTo>
                    <a:pt x="0" y="20650"/>
                  </a:lnTo>
                  <a:lnTo>
                    <a:pt x="0" y="26974"/>
                  </a:lnTo>
                  <a:lnTo>
                    <a:pt x="20650" y="47625"/>
                  </a:lnTo>
                  <a:lnTo>
                    <a:pt x="26962" y="47625"/>
                  </a:lnTo>
                  <a:lnTo>
                    <a:pt x="47625" y="26974"/>
                  </a:lnTo>
                  <a:lnTo>
                    <a:pt x="47625" y="23812"/>
                  </a:lnTo>
                  <a:lnTo>
                    <a:pt x="47625" y="20650"/>
                  </a:lnTo>
                  <a:close/>
                </a:path>
              </a:pathLst>
            </a:custGeom>
            <a:solidFill>
              <a:srgbClr val="374552"/>
            </a:solidFill>
          </p:spPr>
          <p:txBody>
            <a:bodyPr wrap="square" lIns="0" tIns="0" rIns="0" bIns="0" rtlCol="0"/>
            <a:lstStyle/>
            <a:p>
              <a:endParaRPr/>
            </a:p>
          </p:txBody>
        </p:sp>
      </p:grpSp>
      <p:sp>
        <p:nvSpPr>
          <p:cNvPr id="10" name="object 10"/>
          <p:cNvSpPr txBox="1"/>
          <p:nvPr/>
        </p:nvSpPr>
        <p:spPr>
          <a:xfrm>
            <a:off x="4087242" y="1969295"/>
            <a:ext cx="4005509" cy="2833661"/>
          </a:xfrm>
          <a:prstGeom prst="rect">
            <a:avLst/>
          </a:prstGeom>
        </p:spPr>
        <p:txBody>
          <a:bodyPr vert="horz" wrap="square" lIns="0" tIns="142240" rIns="0" bIns="0" rtlCol="0">
            <a:spAutoFit/>
          </a:bodyPr>
          <a:lstStyle/>
          <a:p>
            <a:pPr marL="12700">
              <a:lnSpc>
                <a:spcPct val="100000"/>
              </a:lnSpc>
              <a:spcBef>
                <a:spcPts val="1120"/>
              </a:spcBef>
            </a:pPr>
            <a:r>
              <a:rPr sz="1600" b="1" spc="-125" dirty="0">
                <a:solidFill>
                  <a:srgbClr val="374552"/>
                </a:solidFill>
                <a:latin typeface="Tahoma"/>
                <a:cs typeface="Tahoma"/>
              </a:rPr>
              <a:t>What</a:t>
            </a:r>
            <a:r>
              <a:rPr sz="1600" b="1" spc="-110" dirty="0">
                <a:solidFill>
                  <a:srgbClr val="374552"/>
                </a:solidFill>
                <a:latin typeface="Tahoma"/>
                <a:cs typeface="Tahoma"/>
              </a:rPr>
              <a:t> </a:t>
            </a:r>
            <a:r>
              <a:rPr sz="1600" b="1" spc="-75" dirty="0">
                <a:solidFill>
                  <a:srgbClr val="374552"/>
                </a:solidFill>
                <a:latin typeface="Tahoma"/>
                <a:cs typeface="Tahoma"/>
              </a:rPr>
              <a:t>to</a:t>
            </a:r>
            <a:r>
              <a:rPr sz="1600" b="1" spc="-114" dirty="0">
                <a:solidFill>
                  <a:srgbClr val="374552"/>
                </a:solidFill>
                <a:latin typeface="Tahoma"/>
                <a:cs typeface="Tahoma"/>
              </a:rPr>
              <a:t> </a:t>
            </a:r>
            <a:r>
              <a:rPr sz="1600" b="1" spc="-10" dirty="0">
                <a:solidFill>
                  <a:srgbClr val="374552"/>
                </a:solidFill>
                <a:latin typeface="Tahoma"/>
                <a:cs typeface="Tahoma"/>
              </a:rPr>
              <a:t>Report</a:t>
            </a:r>
            <a:endParaRPr sz="1600" dirty="0">
              <a:latin typeface="Tahoma"/>
              <a:cs typeface="Tahoma"/>
            </a:endParaRPr>
          </a:p>
          <a:p>
            <a:pPr marL="240665" marR="427355">
              <a:lnSpc>
                <a:spcPct val="136400"/>
              </a:lnSpc>
              <a:spcBef>
                <a:spcPts val="305"/>
              </a:spcBef>
            </a:pPr>
            <a:r>
              <a:rPr sz="1600" dirty="0">
                <a:solidFill>
                  <a:srgbClr val="374552"/>
                </a:solidFill>
                <a:latin typeface="Verdana"/>
                <a:cs typeface="Verdana"/>
              </a:rPr>
              <a:t>Confirm</a:t>
            </a:r>
            <a:r>
              <a:rPr sz="1600" spc="-20" dirty="0">
                <a:solidFill>
                  <a:srgbClr val="374552"/>
                </a:solidFill>
                <a:latin typeface="Verdana"/>
                <a:cs typeface="Verdana"/>
              </a:rPr>
              <a:t> </a:t>
            </a:r>
            <a:r>
              <a:rPr sz="1600" spc="-10" dirty="0">
                <a:solidFill>
                  <a:srgbClr val="374552"/>
                </a:solidFill>
                <a:latin typeface="Verdana"/>
                <a:cs typeface="Verdana"/>
              </a:rPr>
              <a:t>if</a:t>
            </a:r>
            <a:r>
              <a:rPr sz="1600" spc="-15" dirty="0">
                <a:solidFill>
                  <a:srgbClr val="374552"/>
                </a:solidFill>
                <a:latin typeface="Verdana"/>
                <a:cs typeface="Verdana"/>
              </a:rPr>
              <a:t> </a:t>
            </a:r>
            <a:r>
              <a:rPr sz="1600" dirty="0">
                <a:solidFill>
                  <a:srgbClr val="374552"/>
                </a:solidFill>
                <a:latin typeface="Verdana"/>
                <a:cs typeface="Verdana"/>
              </a:rPr>
              <a:t>the</a:t>
            </a:r>
            <a:r>
              <a:rPr sz="1600" spc="-15" dirty="0">
                <a:solidFill>
                  <a:srgbClr val="374552"/>
                </a:solidFill>
                <a:latin typeface="Verdana"/>
                <a:cs typeface="Verdana"/>
              </a:rPr>
              <a:t> </a:t>
            </a:r>
            <a:r>
              <a:rPr sz="1600" dirty="0">
                <a:solidFill>
                  <a:srgbClr val="374552"/>
                </a:solidFill>
                <a:latin typeface="Verdana"/>
                <a:cs typeface="Verdana"/>
              </a:rPr>
              <a:t>P&amp;L</a:t>
            </a:r>
            <a:r>
              <a:rPr sz="1600" spc="-15" dirty="0">
                <a:solidFill>
                  <a:srgbClr val="374552"/>
                </a:solidFill>
                <a:latin typeface="Verdana"/>
                <a:cs typeface="Verdana"/>
              </a:rPr>
              <a:t> </a:t>
            </a:r>
            <a:r>
              <a:rPr sz="1600" spc="-10" dirty="0">
                <a:solidFill>
                  <a:srgbClr val="374552"/>
                </a:solidFill>
                <a:latin typeface="Verdana"/>
                <a:cs typeface="Verdana"/>
              </a:rPr>
              <a:t>includes </a:t>
            </a:r>
            <a:r>
              <a:rPr sz="1600" dirty="0">
                <a:solidFill>
                  <a:srgbClr val="374552"/>
                </a:solidFill>
                <a:latin typeface="Verdana"/>
                <a:cs typeface="Verdana"/>
              </a:rPr>
              <a:t>profits</a:t>
            </a:r>
            <a:r>
              <a:rPr sz="1600" spc="-50" dirty="0">
                <a:solidFill>
                  <a:srgbClr val="374552"/>
                </a:solidFill>
                <a:latin typeface="Verdana"/>
                <a:cs typeface="Verdana"/>
              </a:rPr>
              <a:t> </a:t>
            </a:r>
            <a:r>
              <a:rPr sz="1600" spc="-10" dirty="0">
                <a:solidFill>
                  <a:srgbClr val="374552"/>
                </a:solidFill>
                <a:latin typeface="Verdana"/>
                <a:cs typeface="Verdana"/>
              </a:rPr>
              <a:t>assessed</a:t>
            </a:r>
            <a:r>
              <a:rPr sz="1600" spc="-45" dirty="0">
                <a:solidFill>
                  <a:srgbClr val="374552"/>
                </a:solidFill>
                <a:latin typeface="Verdana"/>
                <a:cs typeface="Verdana"/>
              </a:rPr>
              <a:t> </a:t>
            </a:r>
            <a:r>
              <a:rPr sz="1600" dirty="0">
                <a:solidFill>
                  <a:srgbClr val="374552"/>
                </a:solidFill>
                <a:latin typeface="Verdana"/>
                <a:cs typeface="Verdana"/>
              </a:rPr>
              <a:t>on</a:t>
            </a:r>
            <a:r>
              <a:rPr sz="1600" spc="-45" dirty="0">
                <a:solidFill>
                  <a:srgbClr val="374552"/>
                </a:solidFill>
                <a:latin typeface="Verdana"/>
                <a:cs typeface="Verdana"/>
              </a:rPr>
              <a:t> </a:t>
            </a:r>
            <a:r>
              <a:rPr sz="1600" spc="-50" dirty="0">
                <a:solidFill>
                  <a:srgbClr val="374552"/>
                </a:solidFill>
                <a:latin typeface="Verdana"/>
                <a:cs typeface="Verdana"/>
              </a:rPr>
              <a:t>a </a:t>
            </a:r>
            <a:r>
              <a:rPr sz="1600" dirty="0">
                <a:solidFill>
                  <a:srgbClr val="374552"/>
                </a:solidFill>
                <a:latin typeface="Verdana"/>
                <a:cs typeface="Verdana"/>
              </a:rPr>
              <a:t>presumptive</a:t>
            </a:r>
            <a:r>
              <a:rPr sz="1600" spc="90" dirty="0">
                <a:solidFill>
                  <a:srgbClr val="374552"/>
                </a:solidFill>
                <a:latin typeface="Verdana"/>
                <a:cs typeface="Verdana"/>
              </a:rPr>
              <a:t> </a:t>
            </a:r>
            <a:r>
              <a:rPr sz="1600" spc="-10" dirty="0">
                <a:solidFill>
                  <a:srgbClr val="374552"/>
                </a:solidFill>
                <a:latin typeface="Verdana"/>
                <a:cs typeface="Verdana"/>
              </a:rPr>
              <a:t>basis.</a:t>
            </a:r>
            <a:endParaRPr sz="1600" dirty="0">
              <a:latin typeface="Verdana"/>
              <a:cs typeface="Verdana"/>
            </a:endParaRPr>
          </a:p>
          <a:p>
            <a:pPr marL="240665" marR="119380">
              <a:lnSpc>
                <a:spcPct val="136400"/>
              </a:lnSpc>
              <a:spcBef>
                <a:spcPts val="375"/>
              </a:spcBef>
            </a:pPr>
            <a:r>
              <a:rPr sz="1600" spc="-10" dirty="0">
                <a:solidFill>
                  <a:srgbClr val="374552"/>
                </a:solidFill>
                <a:latin typeface="Verdana"/>
                <a:cs typeface="Verdana"/>
              </a:rPr>
              <a:t>Specify</a:t>
            </a:r>
            <a:r>
              <a:rPr sz="1600" spc="70" dirty="0">
                <a:solidFill>
                  <a:srgbClr val="374552"/>
                </a:solidFill>
                <a:latin typeface="Verdana"/>
                <a:cs typeface="Verdana"/>
              </a:rPr>
              <a:t> </a:t>
            </a:r>
            <a:r>
              <a:rPr sz="1600" dirty="0">
                <a:solidFill>
                  <a:srgbClr val="374552"/>
                </a:solidFill>
                <a:latin typeface="Verdana"/>
                <a:cs typeface="Verdana"/>
              </a:rPr>
              <a:t>the</a:t>
            </a:r>
            <a:r>
              <a:rPr sz="1600" spc="70" dirty="0">
                <a:solidFill>
                  <a:srgbClr val="374552"/>
                </a:solidFill>
                <a:latin typeface="Verdana"/>
                <a:cs typeface="Verdana"/>
              </a:rPr>
              <a:t> </a:t>
            </a:r>
            <a:r>
              <a:rPr sz="1600" dirty="0">
                <a:solidFill>
                  <a:srgbClr val="374552"/>
                </a:solidFill>
                <a:latin typeface="Verdana"/>
                <a:cs typeface="Verdana"/>
              </a:rPr>
              <a:t>amount</a:t>
            </a:r>
            <a:r>
              <a:rPr sz="1600" spc="70" dirty="0">
                <a:solidFill>
                  <a:srgbClr val="374552"/>
                </a:solidFill>
                <a:latin typeface="Verdana"/>
                <a:cs typeface="Verdana"/>
              </a:rPr>
              <a:t> </a:t>
            </a:r>
            <a:r>
              <a:rPr sz="1600" dirty="0">
                <a:solidFill>
                  <a:srgbClr val="374552"/>
                </a:solidFill>
                <a:latin typeface="Verdana"/>
                <a:cs typeface="Verdana"/>
              </a:rPr>
              <a:t>included</a:t>
            </a:r>
            <a:r>
              <a:rPr sz="1600" spc="75" dirty="0">
                <a:solidFill>
                  <a:srgbClr val="374552"/>
                </a:solidFill>
                <a:latin typeface="Verdana"/>
                <a:cs typeface="Verdana"/>
              </a:rPr>
              <a:t> </a:t>
            </a:r>
            <a:r>
              <a:rPr sz="1600" spc="-25" dirty="0">
                <a:solidFill>
                  <a:srgbClr val="374552"/>
                </a:solidFill>
                <a:latin typeface="Verdana"/>
                <a:cs typeface="Verdana"/>
              </a:rPr>
              <a:t>in </a:t>
            </a:r>
            <a:r>
              <a:rPr sz="1600" dirty="0">
                <a:solidFill>
                  <a:srgbClr val="374552"/>
                </a:solidFill>
                <a:latin typeface="Verdana"/>
                <a:cs typeface="Verdana"/>
              </a:rPr>
              <a:t>the</a:t>
            </a:r>
            <a:r>
              <a:rPr sz="1600" spc="-30" dirty="0">
                <a:solidFill>
                  <a:srgbClr val="374552"/>
                </a:solidFill>
                <a:latin typeface="Verdana"/>
                <a:cs typeface="Verdana"/>
              </a:rPr>
              <a:t> </a:t>
            </a:r>
            <a:r>
              <a:rPr sz="1600" dirty="0">
                <a:solidFill>
                  <a:srgbClr val="374552"/>
                </a:solidFill>
                <a:latin typeface="Verdana"/>
                <a:cs typeface="Verdana"/>
              </a:rPr>
              <a:t>P&amp;L</a:t>
            </a:r>
            <a:r>
              <a:rPr sz="1600" spc="-30" dirty="0">
                <a:solidFill>
                  <a:srgbClr val="374552"/>
                </a:solidFill>
                <a:latin typeface="Verdana"/>
                <a:cs typeface="Verdana"/>
              </a:rPr>
              <a:t> </a:t>
            </a:r>
            <a:r>
              <a:rPr sz="1600" spc="-10" dirty="0">
                <a:solidFill>
                  <a:srgbClr val="374552"/>
                </a:solidFill>
                <a:latin typeface="Verdana"/>
                <a:cs typeface="Verdana"/>
              </a:rPr>
              <a:t>(not</a:t>
            </a:r>
            <a:r>
              <a:rPr sz="1600" spc="-30" dirty="0">
                <a:solidFill>
                  <a:srgbClr val="374552"/>
                </a:solidFill>
                <a:latin typeface="Verdana"/>
                <a:cs typeface="Verdana"/>
              </a:rPr>
              <a:t> </a:t>
            </a:r>
            <a:r>
              <a:rPr sz="1600" dirty="0">
                <a:solidFill>
                  <a:srgbClr val="374552"/>
                </a:solidFill>
                <a:latin typeface="Verdana"/>
                <a:cs typeface="Verdana"/>
              </a:rPr>
              <a:t>the</a:t>
            </a:r>
            <a:r>
              <a:rPr sz="1600" spc="-30" dirty="0">
                <a:solidFill>
                  <a:srgbClr val="374552"/>
                </a:solidFill>
                <a:latin typeface="Verdana"/>
                <a:cs typeface="Verdana"/>
              </a:rPr>
              <a:t> </a:t>
            </a:r>
            <a:r>
              <a:rPr sz="1600" spc="-10" dirty="0">
                <a:solidFill>
                  <a:srgbClr val="374552"/>
                </a:solidFill>
                <a:latin typeface="Verdana"/>
                <a:cs typeface="Verdana"/>
              </a:rPr>
              <a:t>assessable amount).</a:t>
            </a:r>
            <a:endParaRPr sz="1600" dirty="0">
              <a:latin typeface="Verdana"/>
              <a:cs typeface="Verdana"/>
            </a:endParaRPr>
          </a:p>
          <a:p>
            <a:pPr marL="240665" marR="5080">
              <a:lnSpc>
                <a:spcPct val="136400"/>
              </a:lnSpc>
              <a:spcBef>
                <a:spcPts val="375"/>
              </a:spcBef>
            </a:pPr>
            <a:r>
              <a:rPr sz="1600" dirty="0">
                <a:solidFill>
                  <a:srgbClr val="374552"/>
                </a:solidFill>
                <a:latin typeface="Verdana"/>
                <a:cs typeface="Verdana"/>
              </a:rPr>
              <a:t>Cite</a:t>
            </a:r>
            <a:r>
              <a:rPr sz="1600" spc="25" dirty="0">
                <a:solidFill>
                  <a:srgbClr val="374552"/>
                </a:solidFill>
                <a:latin typeface="Verdana"/>
                <a:cs typeface="Verdana"/>
              </a:rPr>
              <a:t> </a:t>
            </a:r>
            <a:r>
              <a:rPr sz="1600" dirty="0">
                <a:solidFill>
                  <a:srgbClr val="374552"/>
                </a:solidFill>
                <a:latin typeface="Verdana"/>
                <a:cs typeface="Verdana"/>
              </a:rPr>
              <a:t>the</a:t>
            </a:r>
            <a:r>
              <a:rPr sz="1600" spc="25" dirty="0">
                <a:solidFill>
                  <a:srgbClr val="374552"/>
                </a:solidFill>
                <a:latin typeface="Verdana"/>
                <a:cs typeface="Verdana"/>
              </a:rPr>
              <a:t> </a:t>
            </a:r>
            <a:r>
              <a:rPr sz="1600" dirty="0">
                <a:solidFill>
                  <a:srgbClr val="374552"/>
                </a:solidFill>
                <a:latin typeface="Verdana"/>
                <a:cs typeface="Verdana"/>
              </a:rPr>
              <a:t>applicable</a:t>
            </a:r>
            <a:r>
              <a:rPr sz="1600" spc="25" dirty="0">
                <a:solidFill>
                  <a:srgbClr val="374552"/>
                </a:solidFill>
                <a:latin typeface="Verdana"/>
                <a:cs typeface="Verdana"/>
              </a:rPr>
              <a:t> </a:t>
            </a:r>
            <a:r>
              <a:rPr sz="1600" dirty="0">
                <a:solidFill>
                  <a:srgbClr val="374552"/>
                </a:solidFill>
                <a:latin typeface="Verdana"/>
                <a:cs typeface="Verdana"/>
              </a:rPr>
              <a:t>section</a:t>
            </a:r>
            <a:r>
              <a:rPr sz="1600" spc="30" dirty="0">
                <a:solidFill>
                  <a:srgbClr val="374552"/>
                </a:solidFill>
                <a:latin typeface="Verdana"/>
                <a:cs typeface="Verdana"/>
              </a:rPr>
              <a:t> </a:t>
            </a:r>
            <a:r>
              <a:rPr sz="1600" spc="-10" dirty="0">
                <a:solidFill>
                  <a:srgbClr val="374552"/>
                </a:solidFill>
                <a:latin typeface="Verdana"/>
                <a:cs typeface="Verdana"/>
              </a:rPr>
              <a:t>(e.g., 44AD,</a:t>
            </a:r>
            <a:r>
              <a:rPr sz="1600" spc="-55" dirty="0">
                <a:solidFill>
                  <a:srgbClr val="374552"/>
                </a:solidFill>
                <a:latin typeface="Verdana"/>
                <a:cs typeface="Verdana"/>
              </a:rPr>
              <a:t> </a:t>
            </a:r>
            <a:r>
              <a:rPr sz="1600" dirty="0">
                <a:solidFill>
                  <a:srgbClr val="374552"/>
                </a:solidFill>
                <a:latin typeface="Verdana"/>
                <a:cs typeface="Verdana"/>
              </a:rPr>
              <a:t>44ADA,</a:t>
            </a:r>
            <a:r>
              <a:rPr sz="1600" spc="-55" dirty="0">
                <a:solidFill>
                  <a:srgbClr val="374552"/>
                </a:solidFill>
                <a:latin typeface="Verdana"/>
                <a:cs typeface="Verdana"/>
              </a:rPr>
              <a:t> </a:t>
            </a:r>
            <a:r>
              <a:rPr sz="1600" dirty="0">
                <a:solidFill>
                  <a:srgbClr val="374552"/>
                </a:solidFill>
                <a:latin typeface="Verdana"/>
                <a:cs typeface="Verdana"/>
              </a:rPr>
              <a:t>44AE,</a:t>
            </a:r>
            <a:r>
              <a:rPr sz="1600" spc="-55" dirty="0">
                <a:solidFill>
                  <a:srgbClr val="374552"/>
                </a:solidFill>
                <a:latin typeface="Verdana"/>
                <a:cs typeface="Verdana"/>
              </a:rPr>
              <a:t> </a:t>
            </a:r>
            <a:r>
              <a:rPr sz="1600" spc="-10" dirty="0">
                <a:solidFill>
                  <a:srgbClr val="374552"/>
                </a:solidFill>
                <a:latin typeface="Verdana"/>
                <a:cs typeface="Verdana"/>
              </a:rPr>
              <a:t>44B,</a:t>
            </a:r>
            <a:r>
              <a:rPr sz="1600" spc="-55" dirty="0">
                <a:solidFill>
                  <a:srgbClr val="374552"/>
                </a:solidFill>
                <a:latin typeface="Verdana"/>
                <a:cs typeface="Verdana"/>
              </a:rPr>
              <a:t> </a:t>
            </a:r>
            <a:r>
              <a:rPr sz="1600" spc="-10" dirty="0">
                <a:solidFill>
                  <a:srgbClr val="374552"/>
                </a:solidFill>
                <a:latin typeface="Verdana"/>
                <a:cs typeface="Verdana"/>
              </a:rPr>
              <a:t>44BB).</a:t>
            </a:r>
            <a:endParaRPr sz="1600" dirty="0">
              <a:latin typeface="Verdana"/>
              <a:cs typeface="Verdana"/>
            </a:endParaRPr>
          </a:p>
        </p:txBody>
      </p:sp>
      <p:grpSp>
        <p:nvGrpSpPr>
          <p:cNvPr id="11" name="object 11"/>
          <p:cNvGrpSpPr/>
          <p:nvPr/>
        </p:nvGrpSpPr>
        <p:grpSpPr>
          <a:xfrm>
            <a:off x="9330612" y="2079587"/>
            <a:ext cx="5256245" cy="3531221"/>
            <a:chOff x="6483927" y="1956087"/>
            <a:chExt cx="2400300" cy="2306781"/>
          </a:xfrm>
        </p:grpSpPr>
        <p:sp>
          <p:nvSpPr>
            <p:cNvPr id="12" name="object 12"/>
            <p:cNvSpPr/>
            <p:nvPr/>
          </p:nvSpPr>
          <p:spPr>
            <a:xfrm>
              <a:off x="6487822" y="1959984"/>
              <a:ext cx="2392506" cy="2298988"/>
            </a:xfrm>
            <a:custGeom>
              <a:avLst/>
              <a:gdLst/>
              <a:ahLst/>
              <a:cxnLst/>
              <a:rect l="l" t="t" r="r" b="b"/>
              <a:pathLst>
                <a:path w="2924175" h="2809875">
                  <a:moveTo>
                    <a:pt x="2750794" y="0"/>
                  </a:moveTo>
                  <a:lnTo>
                    <a:pt x="173380" y="0"/>
                  </a:lnTo>
                  <a:lnTo>
                    <a:pt x="156302" y="824"/>
                  </a:lnTo>
                  <a:lnTo>
                    <a:pt x="107035" y="13195"/>
                  </a:lnTo>
                  <a:lnTo>
                    <a:pt x="63446" y="39287"/>
                  </a:lnTo>
                  <a:lnTo>
                    <a:pt x="29190" y="77039"/>
                  </a:lnTo>
                  <a:lnTo>
                    <a:pt x="7420" y="123127"/>
                  </a:lnTo>
                  <a:lnTo>
                    <a:pt x="0" y="173380"/>
                  </a:lnTo>
                  <a:lnTo>
                    <a:pt x="0" y="2636494"/>
                  </a:lnTo>
                  <a:lnTo>
                    <a:pt x="7420" y="2686747"/>
                  </a:lnTo>
                  <a:lnTo>
                    <a:pt x="29190" y="2732835"/>
                  </a:lnTo>
                  <a:lnTo>
                    <a:pt x="63446" y="2770581"/>
                  </a:lnTo>
                  <a:lnTo>
                    <a:pt x="107035" y="2796679"/>
                  </a:lnTo>
                  <a:lnTo>
                    <a:pt x="156302" y="2809050"/>
                  </a:lnTo>
                  <a:lnTo>
                    <a:pt x="173380" y="2809874"/>
                  </a:lnTo>
                  <a:lnTo>
                    <a:pt x="2750794" y="2809874"/>
                  </a:lnTo>
                  <a:lnTo>
                    <a:pt x="2801047" y="2802454"/>
                  </a:lnTo>
                  <a:lnTo>
                    <a:pt x="2847135" y="2780679"/>
                  </a:lnTo>
                  <a:lnTo>
                    <a:pt x="2884881" y="2746428"/>
                  </a:lnTo>
                  <a:lnTo>
                    <a:pt x="2910979" y="2702839"/>
                  </a:lnTo>
                  <a:lnTo>
                    <a:pt x="2923350" y="2653572"/>
                  </a:lnTo>
                  <a:lnTo>
                    <a:pt x="2924174" y="2636494"/>
                  </a:lnTo>
                  <a:lnTo>
                    <a:pt x="2924174" y="173380"/>
                  </a:lnTo>
                  <a:lnTo>
                    <a:pt x="2916754" y="123127"/>
                  </a:lnTo>
                  <a:lnTo>
                    <a:pt x="2894979" y="77039"/>
                  </a:lnTo>
                  <a:lnTo>
                    <a:pt x="2860728" y="39287"/>
                  </a:lnTo>
                  <a:lnTo>
                    <a:pt x="2817139" y="13195"/>
                  </a:lnTo>
                  <a:lnTo>
                    <a:pt x="2767872" y="824"/>
                  </a:lnTo>
                  <a:lnTo>
                    <a:pt x="2750794" y="0"/>
                  </a:lnTo>
                  <a:close/>
                </a:path>
              </a:pathLst>
            </a:custGeom>
            <a:solidFill>
              <a:srgbClr val="D4E9F7"/>
            </a:solidFill>
          </p:spPr>
          <p:txBody>
            <a:bodyPr wrap="square" lIns="0" tIns="0" rIns="0" bIns="0" rtlCol="0"/>
            <a:lstStyle/>
            <a:p>
              <a:endParaRPr/>
            </a:p>
          </p:txBody>
        </p:sp>
        <p:pic>
          <p:nvPicPr>
            <p:cNvPr id="13" name="object 13"/>
            <p:cNvPicPr/>
            <p:nvPr/>
          </p:nvPicPr>
          <p:blipFill>
            <a:blip r:embed="rId4" cstate="print"/>
            <a:stretch>
              <a:fillRect/>
            </a:stretch>
          </p:blipFill>
          <p:spPr>
            <a:xfrm>
              <a:off x="6491719" y="1963881"/>
              <a:ext cx="2384712" cy="2291194"/>
            </a:xfrm>
            <a:prstGeom prst="rect">
              <a:avLst/>
            </a:prstGeom>
          </p:spPr>
        </p:pic>
        <p:sp>
          <p:nvSpPr>
            <p:cNvPr id="14" name="object 14"/>
            <p:cNvSpPr/>
            <p:nvPr/>
          </p:nvSpPr>
          <p:spPr>
            <a:xfrm>
              <a:off x="6487823" y="1959984"/>
              <a:ext cx="2392506" cy="2298988"/>
            </a:xfrm>
            <a:custGeom>
              <a:avLst/>
              <a:gdLst/>
              <a:ahLst/>
              <a:cxnLst/>
              <a:rect l="l" t="t" r="r" b="b"/>
              <a:pathLst>
                <a:path w="2924175" h="2809875">
                  <a:moveTo>
                    <a:pt x="0" y="2636494"/>
                  </a:moveTo>
                  <a:lnTo>
                    <a:pt x="0" y="173380"/>
                  </a:lnTo>
                  <a:lnTo>
                    <a:pt x="209" y="164865"/>
                  </a:lnTo>
                  <a:lnTo>
                    <a:pt x="7461" y="123050"/>
                  </a:lnTo>
                  <a:lnTo>
                    <a:pt x="24662" y="84254"/>
                  </a:lnTo>
                  <a:lnTo>
                    <a:pt x="50787" y="50787"/>
                  </a:lnTo>
                  <a:lnTo>
                    <a:pt x="84259" y="24662"/>
                  </a:lnTo>
                  <a:lnTo>
                    <a:pt x="123055" y="7461"/>
                  </a:lnTo>
                  <a:lnTo>
                    <a:pt x="164865" y="209"/>
                  </a:lnTo>
                  <a:lnTo>
                    <a:pt x="173380" y="0"/>
                  </a:lnTo>
                  <a:lnTo>
                    <a:pt x="2750794" y="0"/>
                  </a:lnTo>
                  <a:lnTo>
                    <a:pt x="2792927" y="5194"/>
                  </a:lnTo>
                  <a:lnTo>
                    <a:pt x="2832520" y="20470"/>
                  </a:lnTo>
                  <a:lnTo>
                    <a:pt x="2867217" y="44910"/>
                  </a:lnTo>
                  <a:lnTo>
                    <a:pt x="2894952" y="77050"/>
                  </a:lnTo>
                  <a:lnTo>
                    <a:pt x="2914046" y="114982"/>
                  </a:lnTo>
                  <a:lnTo>
                    <a:pt x="2923344" y="156389"/>
                  </a:lnTo>
                  <a:lnTo>
                    <a:pt x="2924175" y="173380"/>
                  </a:lnTo>
                  <a:lnTo>
                    <a:pt x="2924175" y="2636494"/>
                  </a:lnTo>
                  <a:lnTo>
                    <a:pt x="2918980" y="2678627"/>
                  </a:lnTo>
                  <a:lnTo>
                    <a:pt x="2903704" y="2718220"/>
                  </a:lnTo>
                  <a:lnTo>
                    <a:pt x="2879264" y="2752917"/>
                  </a:lnTo>
                  <a:lnTo>
                    <a:pt x="2847111" y="2780652"/>
                  </a:lnTo>
                  <a:lnTo>
                    <a:pt x="2809191" y="2799746"/>
                  </a:lnTo>
                  <a:lnTo>
                    <a:pt x="2767785" y="2809044"/>
                  </a:lnTo>
                  <a:lnTo>
                    <a:pt x="2750794" y="2809875"/>
                  </a:lnTo>
                  <a:lnTo>
                    <a:pt x="173380" y="2809875"/>
                  </a:lnTo>
                  <a:lnTo>
                    <a:pt x="131247" y="2804680"/>
                  </a:lnTo>
                  <a:lnTo>
                    <a:pt x="91654" y="2789404"/>
                  </a:lnTo>
                  <a:lnTo>
                    <a:pt x="56952" y="2764964"/>
                  </a:lnTo>
                  <a:lnTo>
                    <a:pt x="29222" y="2732811"/>
                  </a:lnTo>
                  <a:lnTo>
                    <a:pt x="10128" y="2694891"/>
                  </a:lnTo>
                  <a:lnTo>
                    <a:pt x="835" y="2653485"/>
                  </a:lnTo>
                  <a:lnTo>
                    <a:pt x="0" y="2636494"/>
                  </a:lnTo>
                  <a:close/>
                </a:path>
              </a:pathLst>
            </a:custGeom>
            <a:ln w="9525">
              <a:solidFill>
                <a:srgbClr val="B9CFDD"/>
              </a:solidFill>
            </a:ln>
          </p:spPr>
          <p:txBody>
            <a:bodyPr wrap="square" lIns="0" tIns="0" rIns="0" bIns="0" rtlCol="0"/>
            <a:lstStyle/>
            <a:p>
              <a:endParaRPr/>
            </a:p>
          </p:txBody>
        </p:sp>
        <p:sp>
          <p:nvSpPr>
            <p:cNvPr id="15" name="object 15"/>
            <p:cNvSpPr/>
            <p:nvPr/>
          </p:nvSpPr>
          <p:spPr>
            <a:xfrm>
              <a:off x="6624204" y="2408092"/>
              <a:ext cx="38965" cy="1465637"/>
            </a:xfrm>
            <a:custGeom>
              <a:avLst/>
              <a:gdLst/>
              <a:ahLst/>
              <a:cxnLst/>
              <a:rect l="l" t="t" r="r" b="b"/>
              <a:pathLst>
                <a:path w="47625" h="1791335">
                  <a:moveTo>
                    <a:pt x="47625" y="1763725"/>
                  </a:moveTo>
                  <a:lnTo>
                    <a:pt x="26962" y="1743087"/>
                  </a:lnTo>
                  <a:lnTo>
                    <a:pt x="20650" y="1743087"/>
                  </a:lnTo>
                  <a:lnTo>
                    <a:pt x="0" y="1763725"/>
                  </a:lnTo>
                  <a:lnTo>
                    <a:pt x="0" y="1770049"/>
                  </a:lnTo>
                  <a:lnTo>
                    <a:pt x="20650" y="1790712"/>
                  </a:lnTo>
                  <a:lnTo>
                    <a:pt x="26962" y="1790712"/>
                  </a:lnTo>
                  <a:lnTo>
                    <a:pt x="47625" y="1770049"/>
                  </a:lnTo>
                  <a:lnTo>
                    <a:pt x="47625" y="1766900"/>
                  </a:lnTo>
                  <a:lnTo>
                    <a:pt x="47625" y="1763725"/>
                  </a:lnTo>
                  <a:close/>
                </a:path>
                <a:path w="47625" h="1791335">
                  <a:moveTo>
                    <a:pt x="47625" y="1258900"/>
                  </a:moveTo>
                  <a:lnTo>
                    <a:pt x="26962" y="1238262"/>
                  </a:lnTo>
                  <a:lnTo>
                    <a:pt x="20650" y="1238262"/>
                  </a:lnTo>
                  <a:lnTo>
                    <a:pt x="0" y="1258900"/>
                  </a:lnTo>
                  <a:lnTo>
                    <a:pt x="0" y="1265224"/>
                  </a:lnTo>
                  <a:lnTo>
                    <a:pt x="20650" y="1285887"/>
                  </a:lnTo>
                  <a:lnTo>
                    <a:pt x="26962" y="1285887"/>
                  </a:lnTo>
                  <a:lnTo>
                    <a:pt x="47625" y="1265224"/>
                  </a:lnTo>
                  <a:lnTo>
                    <a:pt x="47625" y="1262075"/>
                  </a:lnTo>
                  <a:lnTo>
                    <a:pt x="47625" y="1258900"/>
                  </a:lnTo>
                  <a:close/>
                </a:path>
                <a:path w="47625" h="1791335">
                  <a:moveTo>
                    <a:pt x="47625" y="754075"/>
                  </a:moveTo>
                  <a:lnTo>
                    <a:pt x="26962" y="733425"/>
                  </a:lnTo>
                  <a:lnTo>
                    <a:pt x="20650" y="733425"/>
                  </a:lnTo>
                  <a:lnTo>
                    <a:pt x="0" y="754075"/>
                  </a:lnTo>
                  <a:lnTo>
                    <a:pt x="0" y="760399"/>
                  </a:lnTo>
                  <a:lnTo>
                    <a:pt x="20650" y="781050"/>
                  </a:lnTo>
                  <a:lnTo>
                    <a:pt x="26962" y="781050"/>
                  </a:lnTo>
                  <a:lnTo>
                    <a:pt x="47625" y="760399"/>
                  </a:lnTo>
                  <a:lnTo>
                    <a:pt x="47625" y="757237"/>
                  </a:lnTo>
                  <a:lnTo>
                    <a:pt x="47625" y="754075"/>
                  </a:lnTo>
                  <a:close/>
                </a:path>
                <a:path w="47625" h="1791335">
                  <a:moveTo>
                    <a:pt x="47625" y="20650"/>
                  </a:moveTo>
                  <a:lnTo>
                    <a:pt x="26962" y="0"/>
                  </a:lnTo>
                  <a:lnTo>
                    <a:pt x="20650" y="0"/>
                  </a:lnTo>
                  <a:lnTo>
                    <a:pt x="0" y="20650"/>
                  </a:lnTo>
                  <a:lnTo>
                    <a:pt x="0" y="26974"/>
                  </a:lnTo>
                  <a:lnTo>
                    <a:pt x="20650" y="47625"/>
                  </a:lnTo>
                  <a:lnTo>
                    <a:pt x="26962" y="47625"/>
                  </a:lnTo>
                  <a:lnTo>
                    <a:pt x="47625" y="26974"/>
                  </a:lnTo>
                  <a:lnTo>
                    <a:pt x="47625" y="23812"/>
                  </a:lnTo>
                  <a:lnTo>
                    <a:pt x="47625" y="20650"/>
                  </a:lnTo>
                  <a:close/>
                </a:path>
              </a:pathLst>
            </a:custGeom>
            <a:solidFill>
              <a:srgbClr val="374552"/>
            </a:solidFill>
          </p:spPr>
          <p:txBody>
            <a:bodyPr wrap="square" lIns="0" tIns="0" rIns="0" bIns="0" rtlCol="0"/>
            <a:lstStyle/>
            <a:p>
              <a:endParaRPr/>
            </a:p>
          </p:txBody>
        </p:sp>
      </p:grpSp>
      <p:sp>
        <p:nvSpPr>
          <p:cNvPr id="16" name="object 16"/>
          <p:cNvSpPr txBox="1"/>
          <p:nvPr/>
        </p:nvSpPr>
        <p:spPr>
          <a:xfrm>
            <a:off x="9337970" y="2037831"/>
            <a:ext cx="4918688" cy="3219792"/>
          </a:xfrm>
          <a:prstGeom prst="rect">
            <a:avLst/>
          </a:prstGeom>
        </p:spPr>
        <p:txBody>
          <a:bodyPr vert="horz" wrap="square" lIns="0" tIns="142240" rIns="0" bIns="0" rtlCol="0">
            <a:spAutoFit/>
          </a:bodyPr>
          <a:lstStyle/>
          <a:p>
            <a:pPr marL="12700">
              <a:lnSpc>
                <a:spcPct val="100000"/>
              </a:lnSpc>
              <a:spcBef>
                <a:spcPts val="1120"/>
              </a:spcBef>
            </a:pPr>
            <a:r>
              <a:rPr sz="1600" b="1" spc="-125" dirty="0">
                <a:solidFill>
                  <a:srgbClr val="374552"/>
                </a:solidFill>
                <a:latin typeface="Tahoma"/>
                <a:cs typeface="Tahoma"/>
              </a:rPr>
              <a:t>Common</a:t>
            </a:r>
            <a:r>
              <a:rPr sz="1600" b="1" spc="-95" dirty="0">
                <a:solidFill>
                  <a:srgbClr val="374552"/>
                </a:solidFill>
                <a:latin typeface="Tahoma"/>
                <a:cs typeface="Tahoma"/>
              </a:rPr>
              <a:t> </a:t>
            </a:r>
            <a:r>
              <a:rPr sz="1600" b="1" spc="-10" dirty="0">
                <a:solidFill>
                  <a:srgbClr val="374552"/>
                </a:solidFill>
                <a:latin typeface="Tahoma"/>
                <a:cs typeface="Tahoma"/>
              </a:rPr>
              <a:t>Errors</a:t>
            </a:r>
            <a:endParaRPr sz="1600" dirty="0">
              <a:latin typeface="Tahoma"/>
              <a:cs typeface="Tahoma"/>
            </a:endParaRPr>
          </a:p>
          <a:p>
            <a:pPr marL="240665" marR="5080">
              <a:lnSpc>
                <a:spcPct val="136400"/>
              </a:lnSpc>
              <a:spcBef>
                <a:spcPts val="305"/>
              </a:spcBef>
            </a:pPr>
            <a:r>
              <a:rPr sz="1600" dirty="0">
                <a:solidFill>
                  <a:srgbClr val="374552"/>
                </a:solidFill>
                <a:latin typeface="Verdana"/>
                <a:cs typeface="Verdana"/>
              </a:rPr>
              <a:t>Reporting</a:t>
            </a:r>
            <a:r>
              <a:rPr sz="1600" spc="135" dirty="0">
                <a:solidFill>
                  <a:srgbClr val="374552"/>
                </a:solidFill>
                <a:latin typeface="Verdana"/>
                <a:cs typeface="Verdana"/>
              </a:rPr>
              <a:t> </a:t>
            </a:r>
            <a:r>
              <a:rPr sz="1600" dirty="0">
                <a:solidFill>
                  <a:srgbClr val="374552"/>
                </a:solidFill>
                <a:latin typeface="Verdana"/>
                <a:cs typeface="Verdana"/>
              </a:rPr>
              <a:t>presumptive</a:t>
            </a:r>
            <a:r>
              <a:rPr sz="1600" spc="140" dirty="0">
                <a:solidFill>
                  <a:srgbClr val="374552"/>
                </a:solidFill>
                <a:latin typeface="Verdana"/>
                <a:cs typeface="Verdana"/>
              </a:rPr>
              <a:t> </a:t>
            </a:r>
            <a:r>
              <a:rPr sz="1600" spc="-10" dirty="0">
                <a:solidFill>
                  <a:srgbClr val="374552"/>
                </a:solidFill>
                <a:latin typeface="Verdana"/>
                <a:cs typeface="Verdana"/>
              </a:rPr>
              <a:t>income </a:t>
            </a:r>
            <a:r>
              <a:rPr sz="1600" dirty="0">
                <a:solidFill>
                  <a:srgbClr val="374552"/>
                </a:solidFill>
                <a:latin typeface="Verdana"/>
                <a:cs typeface="Verdana"/>
              </a:rPr>
              <a:t>instead</a:t>
            </a:r>
            <a:r>
              <a:rPr sz="1600" spc="-30" dirty="0">
                <a:solidFill>
                  <a:srgbClr val="374552"/>
                </a:solidFill>
                <a:latin typeface="Verdana"/>
                <a:cs typeface="Verdana"/>
              </a:rPr>
              <a:t> </a:t>
            </a:r>
            <a:r>
              <a:rPr sz="1600" dirty="0">
                <a:solidFill>
                  <a:srgbClr val="374552"/>
                </a:solidFill>
                <a:latin typeface="Verdana"/>
                <a:cs typeface="Verdana"/>
              </a:rPr>
              <a:t>of</a:t>
            </a:r>
            <a:r>
              <a:rPr sz="1600" spc="-25" dirty="0">
                <a:solidFill>
                  <a:srgbClr val="374552"/>
                </a:solidFill>
                <a:latin typeface="Verdana"/>
                <a:cs typeface="Verdana"/>
              </a:rPr>
              <a:t> </a:t>
            </a:r>
            <a:r>
              <a:rPr sz="1600" dirty="0">
                <a:solidFill>
                  <a:srgbClr val="374552"/>
                </a:solidFill>
                <a:latin typeface="Verdana"/>
                <a:cs typeface="Verdana"/>
              </a:rPr>
              <a:t>the</a:t>
            </a:r>
            <a:r>
              <a:rPr sz="1600" spc="-25" dirty="0">
                <a:solidFill>
                  <a:srgbClr val="374552"/>
                </a:solidFill>
                <a:latin typeface="Verdana"/>
                <a:cs typeface="Verdana"/>
              </a:rPr>
              <a:t> </a:t>
            </a:r>
            <a:r>
              <a:rPr sz="1600" dirty="0">
                <a:solidFill>
                  <a:srgbClr val="374552"/>
                </a:solidFill>
                <a:latin typeface="Verdana"/>
                <a:cs typeface="Verdana"/>
              </a:rPr>
              <a:t>actual</a:t>
            </a:r>
            <a:r>
              <a:rPr sz="1600" spc="-30" dirty="0">
                <a:solidFill>
                  <a:srgbClr val="374552"/>
                </a:solidFill>
                <a:latin typeface="Verdana"/>
                <a:cs typeface="Verdana"/>
              </a:rPr>
              <a:t> </a:t>
            </a:r>
            <a:r>
              <a:rPr sz="1600" spc="-25" dirty="0">
                <a:solidFill>
                  <a:srgbClr val="374552"/>
                </a:solidFill>
                <a:latin typeface="Verdana"/>
                <a:cs typeface="Verdana"/>
              </a:rPr>
              <a:t>P&amp;L </a:t>
            </a:r>
            <a:r>
              <a:rPr sz="1600" spc="-10" dirty="0">
                <a:solidFill>
                  <a:srgbClr val="374552"/>
                </a:solidFill>
                <a:latin typeface="Verdana"/>
                <a:cs typeface="Verdana"/>
              </a:rPr>
              <a:t>inclusion.</a:t>
            </a:r>
            <a:endParaRPr sz="1600" dirty="0">
              <a:latin typeface="Verdana"/>
              <a:cs typeface="Verdana"/>
            </a:endParaRPr>
          </a:p>
          <a:p>
            <a:pPr marL="240665" marR="29209">
              <a:lnSpc>
                <a:spcPct val="136400"/>
              </a:lnSpc>
              <a:spcBef>
                <a:spcPts val="375"/>
              </a:spcBef>
            </a:pPr>
            <a:r>
              <a:rPr sz="1600" dirty="0">
                <a:solidFill>
                  <a:srgbClr val="374552"/>
                </a:solidFill>
                <a:latin typeface="Verdana"/>
                <a:cs typeface="Verdana"/>
              </a:rPr>
              <a:t>Failing</a:t>
            </a:r>
            <a:r>
              <a:rPr sz="1600" spc="40" dirty="0">
                <a:solidFill>
                  <a:srgbClr val="374552"/>
                </a:solidFill>
                <a:latin typeface="Verdana"/>
                <a:cs typeface="Verdana"/>
              </a:rPr>
              <a:t> </a:t>
            </a:r>
            <a:r>
              <a:rPr sz="1600" dirty="0">
                <a:solidFill>
                  <a:srgbClr val="374552"/>
                </a:solidFill>
                <a:latin typeface="Verdana"/>
                <a:cs typeface="Verdana"/>
              </a:rPr>
              <a:t>to</a:t>
            </a:r>
            <a:r>
              <a:rPr sz="1600" spc="45" dirty="0">
                <a:solidFill>
                  <a:srgbClr val="374552"/>
                </a:solidFill>
                <a:latin typeface="Verdana"/>
                <a:cs typeface="Verdana"/>
              </a:rPr>
              <a:t> </a:t>
            </a:r>
            <a:r>
              <a:rPr sz="1600" dirty="0">
                <a:solidFill>
                  <a:srgbClr val="374552"/>
                </a:solidFill>
                <a:latin typeface="Verdana"/>
                <a:cs typeface="Verdana"/>
              </a:rPr>
              <a:t>apportion</a:t>
            </a:r>
            <a:r>
              <a:rPr sz="1600" spc="40" dirty="0">
                <a:solidFill>
                  <a:srgbClr val="374552"/>
                </a:solidFill>
                <a:latin typeface="Verdana"/>
                <a:cs typeface="Verdana"/>
              </a:rPr>
              <a:t> </a:t>
            </a:r>
            <a:r>
              <a:rPr sz="1600" spc="50" dirty="0">
                <a:solidFill>
                  <a:srgbClr val="374552"/>
                </a:solidFill>
                <a:latin typeface="Verdana"/>
                <a:cs typeface="Verdana"/>
              </a:rPr>
              <a:t>common </a:t>
            </a:r>
            <a:r>
              <a:rPr sz="1600" dirty="0">
                <a:solidFill>
                  <a:srgbClr val="374552"/>
                </a:solidFill>
                <a:latin typeface="Verdana"/>
                <a:cs typeface="Verdana"/>
              </a:rPr>
              <a:t>expenses</a:t>
            </a:r>
            <a:r>
              <a:rPr sz="1600" spc="-40" dirty="0">
                <a:solidFill>
                  <a:srgbClr val="374552"/>
                </a:solidFill>
                <a:latin typeface="Verdana"/>
                <a:cs typeface="Verdana"/>
              </a:rPr>
              <a:t> </a:t>
            </a:r>
            <a:r>
              <a:rPr sz="1600" spc="-10" dirty="0">
                <a:solidFill>
                  <a:srgbClr val="374552"/>
                </a:solidFill>
                <a:latin typeface="Verdana"/>
                <a:cs typeface="Verdana"/>
              </a:rPr>
              <a:t>for</a:t>
            </a:r>
            <a:r>
              <a:rPr sz="1600" spc="-40" dirty="0">
                <a:solidFill>
                  <a:srgbClr val="374552"/>
                </a:solidFill>
                <a:latin typeface="Verdana"/>
                <a:cs typeface="Verdana"/>
              </a:rPr>
              <a:t> </a:t>
            </a:r>
            <a:r>
              <a:rPr sz="1600" dirty="0">
                <a:solidFill>
                  <a:srgbClr val="374552"/>
                </a:solidFill>
                <a:latin typeface="Verdana"/>
                <a:cs typeface="Verdana"/>
              </a:rPr>
              <a:t>mixed</a:t>
            </a:r>
            <a:r>
              <a:rPr sz="1600" spc="-35" dirty="0">
                <a:solidFill>
                  <a:srgbClr val="374552"/>
                </a:solidFill>
                <a:latin typeface="Verdana"/>
                <a:cs typeface="Verdana"/>
              </a:rPr>
              <a:t> </a:t>
            </a:r>
            <a:r>
              <a:rPr sz="1600" spc="-10" dirty="0">
                <a:solidFill>
                  <a:srgbClr val="374552"/>
                </a:solidFill>
                <a:latin typeface="Verdana"/>
                <a:cs typeface="Verdana"/>
              </a:rPr>
              <a:t>businesses.</a:t>
            </a:r>
            <a:endParaRPr sz="1600" dirty="0">
              <a:latin typeface="Verdana"/>
              <a:cs typeface="Verdana"/>
            </a:endParaRPr>
          </a:p>
          <a:p>
            <a:pPr marL="240665" marR="408305">
              <a:lnSpc>
                <a:spcPct val="136400"/>
              </a:lnSpc>
              <a:spcBef>
                <a:spcPts val="375"/>
              </a:spcBef>
            </a:pPr>
            <a:r>
              <a:rPr sz="1600" spc="-10" dirty="0">
                <a:solidFill>
                  <a:srgbClr val="374552"/>
                </a:solidFill>
                <a:latin typeface="Verdana"/>
                <a:cs typeface="Verdana"/>
              </a:rPr>
              <a:t>Incorrectly</a:t>
            </a:r>
            <a:r>
              <a:rPr sz="1600" spc="25" dirty="0">
                <a:solidFill>
                  <a:srgbClr val="374552"/>
                </a:solidFill>
                <a:latin typeface="Verdana"/>
                <a:cs typeface="Verdana"/>
              </a:rPr>
              <a:t> </a:t>
            </a:r>
            <a:r>
              <a:rPr sz="1600" dirty="0">
                <a:solidFill>
                  <a:srgbClr val="374552"/>
                </a:solidFill>
                <a:latin typeface="Verdana"/>
                <a:cs typeface="Verdana"/>
              </a:rPr>
              <a:t>identifying</a:t>
            </a:r>
            <a:r>
              <a:rPr sz="1600" spc="30" dirty="0">
                <a:solidFill>
                  <a:srgbClr val="374552"/>
                </a:solidFill>
                <a:latin typeface="Verdana"/>
                <a:cs typeface="Verdana"/>
              </a:rPr>
              <a:t> </a:t>
            </a:r>
            <a:r>
              <a:rPr sz="1600" spc="-25" dirty="0">
                <a:solidFill>
                  <a:srgbClr val="374552"/>
                </a:solidFill>
                <a:latin typeface="Verdana"/>
                <a:cs typeface="Verdana"/>
              </a:rPr>
              <a:t>the </a:t>
            </a:r>
            <a:r>
              <a:rPr sz="1600" dirty="0">
                <a:solidFill>
                  <a:srgbClr val="374552"/>
                </a:solidFill>
                <a:latin typeface="Verdana"/>
                <a:cs typeface="Verdana"/>
              </a:rPr>
              <a:t>applicable</a:t>
            </a:r>
            <a:r>
              <a:rPr sz="1600" spc="130" dirty="0">
                <a:solidFill>
                  <a:srgbClr val="374552"/>
                </a:solidFill>
                <a:latin typeface="Verdana"/>
                <a:cs typeface="Verdana"/>
              </a:rPr>
              <a:t> </a:t>
            </a:r>
            <a:r>
              <a:rPr sz="1600" spc="-10" dirty="0">
                <a:solidFill>
                  <a:srgbClr val="374552"/>
                </a:solidFill>
                <a:latin typeface="Verdana"/>
                <a:cs typeface="Verdana"/>
              </a:rPr>
              <a:t>section.</a:t>
            </a:r>
            <a:endParaRPr sz="1600" dirty="0">
              <a:latin typeface="Verdana"/>
              <a:cs typeface="Verdana"/>
            </a:endParaRPr>
          </a:p>
          <a:p>
            <a:pPr marL="240665" marR="17145">
              <a:lnSpc>
                <a:spcPct val="136400"/>
              </a:lnSpc>
              <a:spcBef>
                <a:spcPts val="375"/>
              </a:spcBef>
            </a:pPr>
            <a:r>
              <a:rPr sz="1600" dirty="0">
                <a:solidFill>
                  <a:srgbClr val="374552"/>
                </a:solidFill>
                <a:latin typeface="Verdana"/>
                <a:cs typeface="Verdana"/>
              </a:rPr>
              <a:t>Omitting</a:t>
            </a:r>
            <a:r>
              <a:rPr sz="1600" spc="95" dirty="0">
                <a:solidFill>
                  <a:srgbClr val="374552"/>
                </a:solidFill>
                <a:latin typeface="Verdana"/>
                <a:cs typeface="Verdana"/>
              </a:rPr>
              <a:t> </a:t>
            </a:r>
            <a:r>
              <a:rPr sz="1600" dirty="0">
                <a:solidFill>
                  <a:srgbClr val="374552"/>
                </a:solidFill>
                <a:latin typeface="Verdana"/>
                <a:cs typeface="Verdana"/>
              </a:rPr>
              <a:t>newly</a:t>
            </a:r>
            <a:r>
              <a:rPr sz="1600" spc="100" dirty="0">
                <a:solidFill>
                  <a:srgbClr val="374552"/>
                </a:solidFill>
                <a:latin typeface="Verdana"/>
                <a:cs typeface="Verdana"/>
              </a:rPr>
              <a:t> </a:t>
            </a:r>
            <a:r>
              <a:rPr sz="1600" dirty="0">
                <a:solidFill>
                  <a:srgbClr val="374552"/>
                </a:solidFill>
                <a:latin typeface="Verdana"/>
                <a:cs typeface="Verdana"/>
              </a:rPr>
              <a:t>added</a:t>
            </a:r>
            <a:r>
              <a:rPr sz="1600" spc="95" dirty="0">
                <a:solidFill>
                  <a:srgbClr val="374552"/>
                </a:solidFill>
                <a:latin typeface="Verdana"/>
                <a:cs typeface="Verdana"/>
              </a:rPr>
              <a:t> </a:t>
            </a:r>
            <a:r>
              <a:rPr sz="1600" spc="-10" dirty="0">
                <a:solidFill>
                  <a:srgbClr val="374552"/>
                </a:solidFill>
                <a:latin typeface="Verdana"/>
                <a:cs typeface="Verdana"/>
              </a:rPr>
              <a:t>sections </a:t>
            </a:r>
            <a:r>
              <a:rPr sz="1600" spc="-100" dirty="0">
                <a:solidFill>
                  <a:srgbClr val="374552"/>
                </a:solidFill>
                <a:latin typeface="Verdana"/>
                <a:cs typeface="Verdana"/>
              </a:rPr>
              <a:t>(e.g.,</a:t>
            </a:r>
            <a:r>
              <a:rPr sz="1600" spc="-35" dirty="0">
                <a:solidFill>
                  <a:srgbClr val="374552"/>
                </a:solidFill>
                <a:latin typeface="Verdana"/>
                <a:cs typeface="Verdana"/>
              </a:rPr>
              <a:t> </a:t>
            </a:r>
            <a:r>
              <a:rPr sz="1600" dirty="0">
                <a:solidFill>
                  <a:srgbClr val="374552"/>
                </a:solidFill>
                <a:latin typeface="Verdana"/>
                <a:cs typeface="Verdana"/>
              </a:rPr>
              <a:t>44ADA,</a:t>
            </a:r>
            <a:r>
              <a:rPr sz="1600" spc="-30" dirty="0">
                <a:solidFill>
                  <a:srgbClr val="374552"/>
                </a:solidFill>
                <a:latin typeface="Verdana"/>
                <a:cs typeface="Verdana"/>
              </a:rPr>
              <a:t> </a:t>
            </a:r>
            <a:r>
              <a:rPr sz="1600" spc="-10" dirty="0">
                <a:solidFill>
                  <a:srgbClr val="374552"/>
                </a:solidFill>
                <a:latin typeface="Verdana"/>
                <a:cs typeface="Verdana"/>
              </a:rPr>
              <a:t>44BBC).</a:t>
            </a:r>
            <a:endParaRPr sz="1600" dirty="0">
              <a:latin typeface="Verdana"/>
              <a:cs typeface="Verdana"/>
            </a:endParaRPr>
          </a:p>
        </p:txBody>
      </p:sp>
      <p:grpSp>
        <p:nvGrpSpPr>
          <p:cNvPr id="17" name="object 17"/>
          <p:cNvGrpSpPr/>
          <p:nvPr/>
        </p:nvGrpSpPr>
        <p:grpSpPr>
          <a:xfrm>
            <a:off x="4127756" y="5984633"/>
            <a:ext cx="7827867" cy="2291194"/>
            <a:chOff x="3974522" y="4379768"/>
            <a:chExt cx="4909704" cy="1379393"/>
          </a:xfrm>
        </p:grpSpPr>
        <p:sp>
          <p:nvSpPr>
            <p:cNvPr id="18" name="object 18"/>
            <p:cNvSpPr/>
            <p:nvPr/>
          </p:nvSpPr>
          <p:spPr>
            <a:xfrm>
              <a:off x="3978418" y="4383664"/>
              <a:ext cx="4901911" cy="1371600"/>
            </a:xfrm>
            <a:custGeom>
              <a:avLst/>
              <a:gdLst/>
              <a:ahLst/>
              <a:cxnLst/>
              <a:rect l="l" t="t" r="r" b="b"/>
              <a:pathLst>
                <a:path w="5991225" h="1676400">
                  <a:moveTo>
                    <a:pt x="5817844" y="0"/>
                  </a:moveTo>
                  <a:lnTo>
                    <a:pt x="173380" y="0"/>
                  </a:lnTo>
                  <a:lnTo>
                    <a:pt x="156302" y="824"/>
                  </a:lnTo>
                  <a:lnTo>
                    <a:pt x="107035" y="13195"/>
                  </a:lnTo>
                  <a:lnTo>
                    <a:pt x="63440" y="39287"/>
                  </a:lnTo>
                  <a:lnTo>
                    <a:pt x="29189" y="77039"/>
                  </a:lnTo>
                  <a:lnTo>
                    <a:pt x="7420" y="123127"/>
                  </a:lnTo>
                  <a:lnTo>
                    <a:pt x="0" y="173380"/>
                  </a:lnTo>
                  <a:lnTo>
                    <a:pt x="0" y="1503015"/>
                  </a:lnTo>
                  <a:lnTo>
                    <a:pt x="7420" y="1553268"/>
                  </a:lnTo>
                  <a:lnTo>
                    <a:pt x="29189" y="1599359"/>
                  </a:lnTo>
                  <a:lnTo>
                    <a:pt x="63440" y="1637108"/>
                  </a:lnTo>
                  <a:lnTo>
                    <a:pt x="107035" y="1663199"/>
                  </a:lnTo>
                  <a:lnTo>
                    <a:pt x="156302" y="1675573"/>
                  </a:lnTo>
                  <a:lnTo>
                    <a:pt x="173380" y="1676401"/>
                  </a:lnTo>
                  <a:lnTo>
                    <a:pt x="5817844" y="1676401"/>
                  </a:lnTo>
                  <a:lnTo>
                    <a:pt x="5868096" y="1668974"/>
                  </a:lnTo>
                  <a:lnTo>
                    <a:pt x="5914184" y="1647203"/>
                  </a:lnTo>
                  <a:lnTo>
                    <a:pt x="5951931" y="1612955"/>
                  </a:lnTo>
                  <a:lnTo>
                    <a:pt x="5978029" y="1569364"/>
                  </a:lnTo>
                  <a:lnTo>
                    <a:pt x="5990400" y="1520094"/>
                  </a:lnTo>
                  <a:lnTo>
                    <a:pt x="5991224" y="1503015"/>
                  </a:lnTo>
                  <a:lnTo>
                    <a:pt x="5991224" y="173380"/>
                  </a:lnTo>
                  <a:lnTo>
                    <a:pt x="5983804" y="123127"/>
                  </a:lnTo>
                  <a:lnTo>
                    <a:pt x="5962028" y="77039"/>
                  </a:lnTo>
                  <a:lnTo>
                    <a:pt x="5927778" y="39287"/>
                  </a:lnTo>
                  <a:lnTo>
                    <a:pt x="5884189" y="13195"/>
                  </a:lnTo>
                  <a:lnTo>
                    <a:pt x="5834922" y="824"/>
                  </a:lnTo>
                  <a:lnTo>
                    <a:pt x="5817844" y="0"/>
                  </a:lnTo>
                  <a:close/>
                </a:path>
              </a:pathLst>
            </a:custGeom>
            <a:solidFill>
              <a:srgbClr val="D4E9F7"/>
            </a:solidFill>
          </p:spPr>
          <p:txBody>
            <a:bodyPr wrap="square" lIns="0" tIns="0" rIns="0" bIns="0" rtlCol="0"/>
            <a:lstStyle/>
            <a:p>
              <a:endParaRPr/>
            </a:p>
          </p:txBody>
        </p:sp>
        <p:pic>
          <p:nvPicPr>
            <p:cNvPr id="19" name="object 19"/>
            <p:cNvPicPr/>
            <p:nvPr/>
          </p:nvPicPr>
          <p:blipFill>
            <a:blip r:embed="rId5" cstate="print"/>
            <a:stretch>
              <a:fillRect/>
            </a:stretch>
          </p:blipFill>
          <p:spPr>
            <a:xfrm>
              <a:off x="3982315" y="4387562"/>
              <a:ext cx="4894117" cy="1363806"/>
            </a:xfrm>
            <a:prstGeom prst="rect">
              <a:avLst/>
            </a:prstGeom>
          </p:spPr>
        </p:pic>
        <p:sp>
          <p:nvSpPr>
            <p:cNvPr id="20" name="object 20"/>
            <p:cNvSpPr/>
            <p:nvPr/>
          </p:nvSpPr>
          <p:spPr>
            <a:xfrm>
              <a:off x="3978418" y="4383664"/>
              <a:ext cx="4901911" cy="1371600"/>
            </a:xfrm>
            <a:custGeom>
              <a:avLst/>
              <a:gdLst/>
              <a:ahLst/>
              <a:cxnLst/>
              <a:rect l="l" t="t" r="r" b="b"/>
              <a:pathLst>
                <a:path w="5991225" h="1676400">
                  <a:moveTo>
                    <a:pt x="0" y="1503015"/>
                  </a:moveTo>
                  <a:lnTo>
                    <a:pt x="0" y="173380"/>
                  </a:lnTo>
                  <a:lnTo>
                    <a:pt x="209" y="164865"/>
                  </a:lnTo>
                  <a:lnTo>
                    <a:pt x="7461" y="123050"/>
                  </a:lnTo>
                  <a:lnTo>
                    <a:pt x="24662" y="84254"/>
                  </a:lnTo>
                  <a:lnTo>
                    <a:pt x="50787" y="50787"/>
                  </a:lnTo>
                  <a:lnTo>
                    <a:pt x="84259" y="24662"/>
                  </a:lnTo>
                  <a:lnTo>
                    <a:pt x="123055" y="7461"/>
                  </a:lnTo>
                  <a:lnTo>
                    <a:pt x="164865" y="207"/>
                  </a:lnTo>
                  <a:lnTo>
                    <a:pt x="173380" y="0"/>
                  </a:lnTo>
                  <a:lnTo>
                    <a:pt x="5817844" y="0"/>
                  </a:lnTo>
                  <a:lnTo>
                    <a:pt x="5859977" y="5194"/>
                  </a:lnTo>
                  <a:lnTo>
                    <a:pt x="5899570" y="20470"/>
                  </a:lnTo>
                  <a:lnTo>
                    <a:pt x="5934267" y="44910"/>
                  </a:lnTo>
                  <a:lnTo>
                    <a:pt x="5962002" y="77050"/>
                  </a:lnTo>
                  <a:lnTo>
                    <a:pt x="5981096" y="114982"/>
                  </a:lnTo>
                  <a:lnTo>
                    <a:pt x="5990394" y="156389"/>
                  </a:lnTo>
                  <a:lnTo>
                    <a:pt x="5991225" y="173380"/>
                  </a:lnTo>
                  <a:lnTo>
                    <a:pt x="5991225" y="1503015"/>
                  </a:lnTo>
                  <a:lnTo>
                    <a:pt x="5986030" y="1545153"/>
                  </a:lnTo>
                  <a:lnTo>
                    <a:pt x="5970754" y="1584747"/>
                  </a:lnTo>
                  <a:lnTo>
                    <a:pt x="5946314" y="1619444"/>
                  </a:lnTo>
                  <a:lnTo>
                    <a:pt x="5914161" y="1647176"/>
                  </a:lnTo>
                  <a:lnTo>
                    <a:pt x="5876241" y="1666266"/>
                  </a:lnTo>
                  <a:lnTo>
                    <a:pt x="5834835" y="1675565"/>
                  </a:lnTo>
                  <a:lnTo>
                    <a:pt x="5817844" y="1676401"/>
                  </a:lnTo>
                  <a:lnTo>
                    <a:pt x="173380" y="1676401"/>
                  </a:lnTo>
                  <a:lnTo>
                    <a:pt x="131247" y="1671200"/>
                  </a:lnTo>
                  <a:lnTo>
                    <a:pt x="91654" y="1655926"/>
                  </a:lnTo>
                  <a:lnTo>
                    <a:pt x="56952" y="1631491"/>
                  </a:lnTo>
                  <a:lnTo>
                    <a:pt x="29222" y="1599342"/>
                  </a:lnTo>
                  <a:lnTo>
                    <a:pt x="10128" y="1561415"/>
                  </a:lnTo>
                  <a:lnTo>
                    <a:pt x="835" y="1520007"/>
                  </a:lnTo>
                  <a:lnTo>
                    <a:pt x="0" y="1503015"/>
                  </a:lnTo>
                  <a:close/>
                </a:path>
              </a:pathLst>
            </a:custGeom>
            <a:ln w="9525">
              <a:solidFill>
                <a:srgbClr val="B9CFDD"/>
              </a:solidFill>
            </a:ln>
          </p:spPr>
          <p:txBody>
            <a:bodyPr wrap="square" lIns="0" tIns="0" rIns="0" bIns="0" rtlCol="0"/>
            <a:lstStyle/>
            <a:p>
              <a:endParaRPr/>
            </a:p>
          </p:txBody>
        </p:sp>
        <p:sp>
          <p:nvSpPr>
            <p:cNvPr id="21" name="object 21"/>
            <p:cNvSpPr/>
            <p:nvPr/>
          </p:nvSpPr>
          <p:spPr>
            <a:xfrm>
              <a:off x="4114800" y="4839565"/>
              <a:ext cx="38965" cy="716972"/>
            </a:xfrm>
            <a:custGeom>
              <a:avLst/>
              <a:gdLst/>
              <a:ahLst/>
              <a:cxnLst/>
              <a:rect l="l" t="t" r="r" b="b"/>
              <a:pathLst>
                <a:path w="47625" h="876300">
                  <a:moveTo>
                    <a:pt x="47625" y="849337"/>
                  </a:moveTo>
                  <a:lnTo>
                    <a:pt x="26962" y="828687"/>
                  </a:lnTo>
                  <a:lnTo>
                    <a:pt x="20650" y="828687"/>
                  </a:lnTo>
                  <a:lnTo>
                    <a:pt x="0" y="849337"/>
                  </a:lnTo>
                  <a:lnTo>
                    <a:pt x="0" y="855649"/>
                  </a:lnTo>
                  <a:lnTo>
                    <a:pt x="20650" y="876300"/>
                  </a:lnTo>
                  <a:lnTo>
                    <a:pt x="26962" y="876300"/>
                  </a:lnTo>
                  <a:lnTo>
                    <a:pt x="47625" y="855649"/>
                  </a:lnTo>
                  <a:lnTo>
                    <a:pt x="47625" y="852500"/>
                  </a:lnTo>
                  <a:lnTo>
                    <a:pt x="47625" y="849337"/>
                  </a:lnTo>
                  <a:close/>
                </a:path>
                <a:path w="47625" h="876300">
                  <a:moveTo>
                    <a:pt x="47625" y="573112"/>
                  </a:moveTo>
                  <a:lnTo>
                    <a:pt x="26962" y="552462"/>
                  </a:lnTo>
                  <a:lnTo>
                    <a:pt x="20650" y="552462"/>
                  </a:lnTo>
                  <a:lnTo>
                    <a:pt x="0" y="573112"/>
                  </a:lnTo>
                  <a:lnTo>
                    <a:pt x="0" y="579424"/>
                  </a:lnTo>
                  <a:lnTo>
                    <a:pt x="20650" y="600075"/>
                  </a:lnTo>
                  <a:lnTo>
                    <a:pt x="26962" y="600075"/>
                  </a:lnTo>
                  <a:lnTo>
                    <a:pt x="47625" y="579424"/>
                  </a:lnTo>
                  <a:lnTo>
                    <a:pt x="47625" y="576275"/>
                  </a:lnTo>
                  <a:lnTo>
                    <a:pt x="47625" y="573112"/>
                  </a:lnTo>
                  <a:close/>
                </a:path>
                <a:path w="47625" h="876300">
                  <a:moveTo>
                    <a:pt x="47625" y="296887"/>
                  </a:moveTo>
                  <a:lnTo>
                    <a:pt x="26962" y="276237"/>
                  </a:lnTo>
                  <a:lnTo>
                    <a:pt x="20650" y="276237"/>
                  </a:lnTo>
                  <a:lnTo>
                    <a:pt x="0" y="296887"/>
                  </a:lnTo>
                  <a:lnTo>
                    <a:pt x="0" y="303199"/>
                  </a:lnTo>
                  <a:lnTo>
                    <a:pt x="20650" y="323850"/>
                  </a:lnTo>
                  <a:lnTo>
                    <a:pt x="26962" y="323850"/>
                  </a:lnTo>
                  <a:lnTo>
                    <a:pt x="47625" y="303199"/>
                  </a:lnTo>
                  <a:lnTo>
                    <a:pt x="47625" y="300050"/>
                  </a:lnTo>
                  <a:lnTo>
                    <a:pt x="47625" y="296887"/>
                  </a:lnTo>
                  <a:close/>
                </a:path>
                <a:path w="47625" h="876300">
                  <a:moveTo>
                    <a:pt x="47625" y="20650"/>
                  </a:moveTo>
                  <a:lnTo>
                    <a:pt x="26962" y="0"/>
                  </a:lnTo>
                  <a:lnTo>
                    <a:pt x="20650" y="0"/>
                  </a:lnTo>
                  <a:lnTo>
                    <a:pt x="0" y="20650"/>
                  </a:lnTo>
                  <a:lnTo>
                    <a:pt x="0" y="26974"/>
                  </a:lnTo>
                  <a:lnTo>
                    <a:pt x="20650" y="47625"/>
                  </a:lnTo>
                  <a:lnTo>
                    <a:pt x="26962" y="47625"/>
                  </a:lnTo>
                  <a:lnTo>
                    <a:pt x="47625" y="26974"/>
                  </a:lnTo>
                  <a:lnTo>
                    <a:pt x="47625" y="23812"/>
                  </a:lnTo>
                  <a:lnTo>
                    <a:pt x="47625" y="20650"/>
                  </a:lnTo>
                  <a:close/>
                </a:path>
              </a:pathLst>
            </a:custGeom>
            <a:solidFill>
              <a:srgbClr val="374552"/>
            </a:solidFill>
          </p:spPr>
          <p:txBody>
            <a:bodyPr wrap="square" lIns="0" tIns="0" rIns="0" bIns="0" rtlCol="0"/>
            <a:lstStyle/>
            <a:p>
              <a:endParaRPr/>
            </a:p>
          </p:txBody>
        </p:sp>
      </p:grpSp>
      <p:sp>
        <p:nvSpPr>
          <p:cNvPr id="22" name="object 22"/>
          <p:cNvSpPr txBox="1"/>
          <p:nvPr/>
        </p:nvSpPr>
        <p:spPr>
          <a:xfrm>
            <a:off x="4329836" y="6216863"/>
            <a:ext cx="7625787" cy="1828321"/>
          </a:xfrm>
          <a:prstGeom prst="rect">
            <a:avLst/>
          </a:prstGeom>
        </p:spPr>
        <p:txBody>
          <a:bodyPr vert="horz" wrap="square" lIns="0" tIns="15875" rIns="0" bIns="0" rtlCol="0">
            <a:spAutoFit/>
          </a:bodyPr>
          <a:lstStyle/>
          <a:p>
            <a:pPr marL="12700">
              <a:lnSpc>
                <a:spcPct val="100000"/>
              </a:lnSpc>
              <a:spcBef>
                <a:spcPts val="125"/>
              </a:spcBef>
            </a:pPr>
            <a:r>
              <a:rPr sz="1600" b="1" spc="-65" dirty="0">
                <a:solidFill>
                  <a:srgbClr val="374552"/>
                </a:solidFill>
                <a:latin typeface="Tahoma"/>
                <a:cs typeface="Tahoma"/>
              </a:rPr>
              <a:t>Best</a:t>
            </a:r>
            <a:r>
              <a:rPr sz="1600" b="1" spc="-105" dirty="0">
                <a:solidFill>
                  <a:srgbClr val="374552"/>
                </a:solidFill>
                <a:latin typeface="Tahoma"/>
                <a:cs typeface="Tahoma"/>
              </a:rPr>
              <a:t> </a:t>
            </a:r>
            <a:r>
              <a:rPr sz="1600" b="1" spc="-10" dirty="0">
                <a:solidFill>
                  <a:srgbClr val="374552"/>
                </a:solidFill>
                <a:latin typeface="Tahoma"/>
                <a:cs typeface="Tahoma"/>
              </a:rPr>
              <a:t>Practices</a:t>
            </a:r>
            <a:endParaRPr sz="1600" dirty="0">
              <a:latin typeface="Tahoma"/>
              <a:cs typeface="Tahoma"/>
            </a:endParaRPr>
          </a:p>
          <a:p>
            <a:pPr marL="240665" marR="5080">
              <a:lnSpc>
                <a:spcPct val="164800"/>
              </a:lnSpc>
              <a:spcBef>
                <a:spcPts val="5"/>
              </a:spcBef>
            </a:pPr>
            <a:r>
              <a:rPr sz="1600" dirty="0">
                <a:solidFill>
                  <a:srgbClr val="374552"/>
                </a:solidFill>
                <a:latin typeface="Verdana"/>
                <a:cs typeface="Verdana"/>
              </a:rPr>
              <a:t>Maintain</a:t>
            </a:r>
            <a:r>
              <a:rPr sz="1600" spc="15" dirty="0">
                <a:solidFill>
                  <a:srgbClr val="374552"/>
                </a:solidFill>
                <a:latin typeface="Verdana"/>
                <a:cs typeface="Verdana"/>
              </a:rPr>
              <a:t> </a:t>
            </a:r>
            <a:r>
              <a:rPr sz="1600" dirty="0">
                <a:solidFill>
                  <a:srgbClr val="374552"/>
                </a:solidFill>
                <a:latin typeface="Verdana"/>
                <a:cs typeface="Verdana"/>
              </a:rPr>
              <a:t>fundamental</a:t>
            </a:r>
            <a:r>
              <a:rPr sz="1600" spc="15" dirty="0">
                <a:solidFill>
                  <a:srgbClr val="374552"/>
                </a:solidFill>
                <a:latin typeface="Verdana"/>
                <a:cs typeface="Verdana"/>
              </a:rPr>
              <a:t> </a:t>
            </a:r>
            <a:r>
              <a:rPr sz="1600" spc="-25" dirty="0">
                <a:solidFill>
                  <a:srgbClr val="374552"/>
                </a:solidFill>
                <a:latin typeface="Verdana"/>
                <a:cs typeface="Verdana"/>
              </a:rPr>
              <a:t>records,</a:t>
            </a:r>
            <a:r>
              <a:rPr sz="1600" spc="20" dirty="0">
                <a:solidFill>
                  <a:srgbClr val="374552"/>
                </a:solidFill>
                <a:latin typeface="Verdana"/>
                <a:cs typeface="Verdana"/>
              </a:rPr>
              <a:t> </a:t>
            </a:r>
            <a:r>
              <a:rPr sz="1600" dirty="0">
                <a:solidFill>
                  <a:srgbClr val="374552"/>
                </a:solidFill>
                <a:latin typeface="Verdana"/>
                <a:cs typeface="Verdana"/>
              </a:rPr>
              <a:t>even</a:t>
            </a:r>
            <a:r>
              <a:rPr sz="1600" spc="15" dirty="0">
                <a:solidFill>
                  <a:srgbClr val="374552"/>
                </a:solidFill>
                <a:latin typeface="Verdana"/>
                <a:cs typeface="Verdana"/>
              </a:rPr>
              <a:t> </a:t>
            </a:r>
            <a:r>
              <a:rPr sz="1600" spc="-10" dirty="0">
                <a:solidFill>
                  <a:srgbClr val="374552"/>
                </a:solidFill>
                <a:latin typeface="Verdana"/>
                <a:cs typeface="Verdana"/>
              </a:rPr>
              <a:t>for</a:t>
            </a:r>
            <a:r>
              <a:rPr sz="1600" spc="15" dirty="0">
                <a:solidFill>
                  <a:srgbClr val="374552"/>
                </a:solidFill>
                <a:latin typeface="Verdana"/>
                <a:cs typeface="Verdana"/>
              </a:rPr>
              <a:t> </a:t>
            </a:r>
            <a:r>
              <a:rPr sz="1600" dirty="0">
                <a:solidFill>
                  <a:srgbClr val="374552"/>
                </a:solidFill>
                <a:latin typeface="Verdana"/>
                <a:cs typeface="Verdana"/>
              </a:rPr>
              <a:t>presumptive</a:t>
            </a:r>
            <a:r>
              <a:rPr sz="1600" spc="20" dirty="0">
                <a:solidFill>
                  <a:srgbClr val="374552"/>
                </a:solidFill>
                <a:latin typeface="Verdana"/>
                <a:cs typeface="Verdana"/>
              </a:rPr>
              <a:t> </a:t>
            </a:r>
            <a:r>
              <a:rPr sz="1600" dirty="0">
                <a:solidFill>
                  <a:srgbClr val="374552"/>
                </a:solidFill>
                <a:latin typeface="Verdana"/>
                <a:cs typeface="Verdana"/>
              </a:rPr>
              <a:t>taxation</a:t>
            </a:r>
            <a:r>
              <a:rPr sz="1600" spc="15" dirty="0">
                <a:solidFill>
                  <a:srgbClr val="374552"/>
                </a:solidFill>
                <a:latin typeface="Verdana"/>
                <a:cs typeface="Verdana"/>
              </a:rPr>
              <a:t> </a:t>
            </a:r>
            <a:r>
              <a:rPr sz="1600" spc="-10" dirty="0">
                <a:solidFill>
                  <a:srgbClr val="374552"/>
                </a:solidFill>
                <a:latin typeface="Verdana"/>
                <a:cs typeface="Verdana"/>
              </a:rPr>
              <a:t>schemes. </a:t>
            </a:r>
            <a:r>
              <a:rPr sz="1600" spc="45" dirty="0">
                <a:solidFill>
                  <a:srgbClr val="374552"/>
                </a:solidFill>
                <a:latin typeface="Verdana"/>
                <a:cs typeface="Verdana"/>
              </a:rPr>
              <a:t>Document</a:t>
            </a:r>
            <a:r>
              <a:rPr sz="1600" spc="-10" dirty="0">
                <a:solidFill>
                  <a:srgbClr val="374552"/>
                </a:solidFill>
                <a:latin typeface="Verdana"/>
                <a:cs typeface="Verdana"/>
              </a:rPr>
              <a:t> </a:t>
            </a:r>
            <a:r>
              <a:rPr sz="1600" dirty="0">
                <a:solidFill>
                  <a:srgbClr val="374552"/>
                </a:solidFill>
                <a:latin typeface="Verdana"/>
                <a:cs typeface="Verdana"/>
              </a:rPr>
              <a:t>the</a:t>
            </a:r>
            <a:r>
              <a:rPr sz="1600" spc="-5" dirty="0">
                <a:solidFill>
                  <a:srgbClr val="374552"/>
                </a:solidFill>
                <a:latin typeface="Verdana"/>
                <a:cs typeface="Verdana"/>
              </a:rPr>
              <a:t> </a:t>
            </a:r>
            <a:r>
              <a:rPr sz="1600" spc="-10" dirty="0">
                <a:solidFill>
                  <a:srgbClr val="374552"/>
                </a:solidFill>
                <a:latin typeface="Verdana"/>
                <a:cs typeface="Verdana"/>
              </a:rPr>
              <a:t>basis for</a:t>
            </a:r>
            <a:r>
              <a:rPr sz="1600" spc="-5" dirty="0">
                <a:solidFill>
                  <a:srgbClr val="374552"/>
                </a:solidFill>
                <a:latin typeface="Verdana"/>
                <a:cs typeface="Verdana"/>
              </a:rPr>
              <a:t> </a:t>
            </a:r>
            <a:r>
              <a:rPr sz="1600" dirty="0">
                <a:solidFill>
                  <a:srgbClr val="374552"/>
                </a:solidFill>
                <a:latin typeface="Verdana"/>
                <a:cs typeface="Verdana"/>
              </a:rPr>
              <a:t>apportioning</a:t>
            </a:r>
            <a:r>
              <a:rPr sz="1600" spc="-10" dirty="0">
                <a:solidFill>
                  <a:srgbClr val="374552"/>
                </a:solidFill>
                <a:latin typeface="Verdana"/>
                <a:cs typeface="Verdana"/>
              </a:rPr>
              <a:t> </a:t>
            </a:r>
            <a:r>
              <a:rPr sz="1600" spc="60" dirty="0">
                <a:solidFill>
                  <a:srgbClr val="374552"/>
                </a:solidFill>
                <a:latin typeface="Verdana"/>
                <a:cs typeface="Verdana"/>
              </a:rPr>
              <a:t>common</a:t>
            </a:r>
            <a:r>
              <a:rPr sz="1600" spc="-5" dirty="0">
                <a:solidFill>
                  <a:srgbClr val="374552"/>
                </a:solidFill>
                <a:latin typeface="Verdana"/>
                <a:cs typeface="Verdana"/>
              </a:rPr>
              <a:t> </a:t>
            </a:r>
            <a:r>
              <a:rPr sz="1600" spc="-10" dirty="0">
                <a:solidFill>
                  <a:srgbClr val="374552"/>
                </a:solidFill>
                <a:latin typeface="Verdana"/>
                <a:cs typeface="Verdana"/>
              </a:rPr>
              <a:t>expenses.</a:t>
            </a:r>
            <a:endParaRPr sz="1600" dirty="0">
              <a:latin typeface="Verdana"/>
              <a:cs typeface="Verdana"/>
            </a:endParaRPr>
          </a:p>
          <a:p>
            <a:pPr marL="240665" marR="1283335">
              <a:lnSpc>
                <a:spcPct val="164800"/>
              </a:lnSpc>
            </a:pPr>
            <a:r>
              <a:rPr sz="1600" spc="-30" dirty="0">
                <a:solidFill>
                  <a:srgbClr val="374552"/>
                </a:solidFill>
                <a:latin typeface="Verdana"/>
                <a:cs typeface="Verdana"/>
              </a:rPr>
              <a:t>Verify</a:t>
            </a:r>
            <a:r>
              <a:rPr sz="1600" spc="-25" dirty="0">
                <a:solidFill>
                  <a:srgbClr val="374552"/>
                </a:solidFill>
                <a:latin typeface="Verdana"/>
                <a:cs typeface="Verdana"/>
              </a:rPr>
              <a:t> </a:t>
            </a:r>
            <a:r>
              <a:rPr sz="1600" dirty="0">
                <a:solidFill>
                  <a:srgbClr val="374552"/>
                </a:solidFill>
                <a:latin typeface="Verdana"/>
                <a:cs typeface="Verdana"/>
              </a:rPr>
              <a:t>eligibility</a:t>
            </a:r>
            <a:r>
              <a:rPr sz="1600" spc="-25" dirty="0">
                <a:solidFill>
                  <a:srgbClr val="374552"/>
                </a:solidFill>
                <a:latin typeface="Verdana"/>
                <a:cs typeface="Verdana"/>
              </a:rPr>
              <a:t> </a:t>
            </a:r>
            <a:r>
              <a:rPr sz="1600" spc="-10" dirty="0">
                <a:solidFill>
                  <a:srgbClr val="374552"/>
                </a:solidFill>
                <a:latin typeface="Verdana"/>
                <a:cs typeface="Verdana"/>
              </a:rPr>
              <a:t>criteria</a:t>
            </a:r>
            <a:r>
              <a:rPr sz="1600" spc="-25" dirty="0">
                <a:solidFill>
                  <a:srgbClr val="374552"/>
                </a:solidFill>
                <a:latin typeface="Verdana"/>
                <a:cs typeface="Verdana"/>
              </a:rPr>
              <a:t> </a:t>
            </a:r>
            <a:r>
              <a:rPr sz="1600" spc="-10" dirty="0">
                <a:solidFill>
                  <a:srgbClr val="374552"/>
                </a:solidFill>
                <a:latin typeface="Verdana"/>
                <a:cs typeface="Verdana"/>
              </a:rPr>
              <a:t>for</a:t>
            </a:r>
            <a:r>
              <a:rPr sz="1600" spc="-25" dirty="0">
                <a:solidFill>
                  <a:srgbClr val="374552"/>
                </a:solidFill>
                <a:latin typeface="Verdana"/>
                <a:cs typeface="Verdana"/>
              </a:rPr>
              <a:t> </a:t>
            </a:r>
            <a:r>
              <a:rPr sz="1600" dirty="0">
                <a:solidFill>
                  <a:srgbClr val="374552"/>
                </a:solidFill>
                <a:latin typeface="Verdana"/>
                <a:cs typeface="Verdana"/>
              </a:rPr>
              <a:t>each</a:t>
            </a:r>
            <a:r>
              <a:rPr sz="1600" spc="-25" dirty="0">
                <a:solidFill>
                  <a:srgbClr val="374552"/>
                </a:solidFill>
                <a:latin typeface="Verdana"/>
                <a:cs typeface="Verdana"/>
              </a:rPr>
              <a:t> </a:t>
            </a:r>
            <a:r>
              <a:rPr sz="1600" dirty="0">
                <a:solidFill>
                  <a:srgbClr val="374552"/>
                </a:solidFill>
                <a:latin typeface="Verdana"/>
                <a:cs typeface="Verdana"/>
              </a:rPr>
              <a:t>presumptive</a:t>
            </a:r>
            <a:r>
              <a:rPr sz="1600" spc="-25" dirty="0">
                <a:solidFill>
                  <a:srgbClr val="374552"/>
                </a:solidFill>
                <a:latin typeface="Verdana"/>
                <a:cs typeface="Verdana"/>
              </a:rPr>
              <a:t> </a:t>
            </a:r>
            <a:r>
              <a:rPr sz="1600" spc="-10" dirty="0">
                <a:solidFill>
                  <a:srgbClr val="374552"/>
                </a:solidFill>
                <a:latin typeface="Verdana"/>
                <a:cs typeface="Verdana"/>
              </a:rPr>
              <a:t>scheme. </a:t>
            </a:r>
            <a:r>
              <a:rPr sz="1600" spc="-20" dirty="0">
                <a:solidFill>
                  <a:srgbClr val="374552"/>
                </a:solidFill>
                <a:latin typeface="Verdana"/>
                <a:cs typeface="Verdana"/>
              </a:rPr>
              <a:t>Clearly</a:t>
            </a:r>
            <a:r>
              <a:rPr sz="1600" spc="-15" dirty="0">
                <a:solidFill>
                  <a:srgbClr val="374552"/>
                </a:solidFill>
                <a:latin typeface="Verdana"/>
                <a:cs typeface="Verdana"/>
              </a:rPr>
              <a:t> </a:t>
            </a:r>
            <a:r>
              <a:rPr sz="1600" dirty="0">
                <a:solidFill>
                  <a:srgbClr val="374552"/>
                </a:solidFill>
                <a:latin typeface="Verdana"/>
                <a:cs typeface="Verdana"/>
              </a:rPr>
              <a:t>identify</a:t>
            </a:r>
            <a:r>
              <a:rPr sz="1600" spc="-15" dirty="0">
                <a:solidFill>
                  <a:srgbClr val="374552"/>
                </a:solidFill>
                <a:latin typeface="Verdana"/>
                <a:cs typeface="Verdana"/>
              </a:rPr>
              <a:t> </a:t>
            </a:r>
            <a:r>
              <a:rPr sz="1600" dirty="0">
                <a:solidFill>
                  <a:srgbClr val="374552"/>
                </a:solidFill>
                <a:latin typeface="Verdana"/>
                <a:cs typeface="Verdana"/>
              </a:rPr>
              <a:t>mixed</a:t>
            </a:r>
            <a:r>
              <a:rPr sz="1600" spc="-15" dirty="0">
                <a:solidFill>
                  <a:srgbClr val="374552"/>
                </a:solidFill>
                <a:latin typeface="Verdana"/>
                <a:cs typeface="Verdana"/>
              </a:rPr>
              <a:t> </a:t>
            </a:r>
            <a:r>
              <a:rPr sz="1600" dirty="0">
                <a:solidFill>
                  <a:srgbClr val="374552"/>
                </a:solidFill>
                <a:latin typeface="Verdana"/>
                <a:cs typeface="Verdana"/>
              </a:rPr>
              <a:t>business</a:t>
            </a:r>
            <a:r>
              <a:rPr sz="1600" spc="-15" dirty="0">
                <a:solidFill>
                  <a:srgbClr val="374552"/>
                </a:solidFill>
                <a:latin typeface="Verdana"/>
                <a:cs typeface="Verdana"/>
              </a:rPr>
              <a:t> </a:t>
            </a:r>
            <a:r>
              <a:rPr sz="1600" spc="-10" dirty="0">
                <a:solidFill>
                  <a:srgbClr val="374552"/>
                </a:solidFill>
                <a:latin typeface="Verdana"/>
                <a:cs typeface="Verdana"/>
              </a:rPr>
              <a:t>scenarios.</a:t>
            </a:r>
            <a:endParaRPr sz="1600" dirty="0">
              <a:latin typeface="Verdana"/>
              <a:cs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75978" y="376846"/>
            <a:ext cx="9293838" cy="722274"/>
          </a:xfrm>
          <a:prstGeom prst="rect">
            <a:avLst/>
          </a:prstGeom>
        </p:spPr>
        <p:txBody>
          <a:bodyPr vert="horz" wrap="square" lIns="0" tIns="347560" rIns="0" bIns="0" rtlCol="0">
            <a:spAutoFit/>
          </a:bodyPr>
          <a:lstStyle/>
          <a:p>
            <a:pPr marL="410718">
              <a:spcBef>
                <a:spcPts val="120"/>
              </a:spcBef>
            </a:pPr>
            <a:r>
              <a:rPr u="none" dirty="0"/>
              <a:t>List</a:t>
            </a:r>
            <a:r>
              <a:rPr spc="-96" dirty="0"/>
              <a:t> </a:t>
            </a:r>
            <a:r>
              <a:rPr u="none" dirty="0"/>
              <a:t>of</a:t>
            </a:r>
            <a:r>
              <a:rPr spc="-78" dirty="0"/>
              <a:t> </a:t>
            </a:r>
            <a:r>
              <a:rPr spc="-12" dirty="0"/>
              <a:t>Sections……….</a:t>
            </a:r>
          </a:p>
        </p:txBody>
      </p:sp>
      <p:graphicFrame>
        <p:nvGraphicFramePr>
          <p:cNvPr id="3" name="object 3"/>
          <p:cNvGraphicFramePr>
            <a:graphicFrameLocks noGrp="1"/>
          </p:cNvGraphicFramePr>
          <p:nvPr/>
        </p:nvGraphicFramePr>
        <p:xfrm>
          <a:off x="2004060" y="1912621"/>
          <a:ext cx="10607040" cy="5955030"/>
        </p:xfrm>
        <a:graphic>
          <a:graphicData uri="http://schemas.openxmlformats.org/drawingml/2006/table">
            <a:tbl>
              <a:tblPr firstRow="1" bandRow="1">
                <a:tableStyleId>{2D5ABB26-0587-4C30-8999-92F81FD0307C}</a:tableStyleId>
              </a:tblPr>
              <a:tblGrid>
                <a:gridCol w="906780">
                  <a:extLst>
                    <a:ext uri="{9D8B030D-6E8A-4147-A177-3AD203B41FA5}">
                      <a16:colId xmlns:a16="http://schemas.microsoft.com/office/drawing/2014/main" val="20000"/>
                    </a:ext>
                  </a:extLst>
                </a:gridCol>
                <a:gridCol w="1440180">
                  <a:extLst>
                    <a:ext uri="{9D8B030D-6E8A-4147-A177-3AD203B41FA5}">
                      <a16:colId xmlns:a16="http://schemas.microsoft.com/office/drawing/2014/main" val="20001"/>
                    </a:ext>
                  </a:extLst>
                </a:gridCol>
                <a:gridCol w="8260080">
                  <a:extLst>
                    <a:ext uri="{9D8B030D-6E8A-4147-A177-3AD203B41FA5}">
                      <a16:colId xmlns:a16="http://schemas.microsoft.com/office/drawing/2014/main" val="20002"/>
                    </a:ext>
                  </a:extLst>
                </a:gridCol>
              </a:tblGrid>
              <a:tr h="1206246">
                <a:tc>
                  <a:txBody>
                    <a:bodyPr/>
                    <a:lstStyle/>
                    <a:p>
                      <a:pPr marL="90805">
                        <a:lnSpc>
                          <a:spcPct val="100000"/>
                        </a:lnSpc>
                        <a:spcBef>
                          <a:spcPts val="229"/>
                        </a:spcBef>
                      </a:pPr>
                      <a:r>
                        <a:rPr sz="2400" b="1" spc="-25" dirty="0">
                          <a:solidFill>
                            <a:srgbClr val="FFFFFF"/>
                          </a:solidFill>
                          <a:latin typeface="Calibri"/>
                          <a:cs typeface="Calibri"/>
                        </a:rPr>
                        <a:t>S.</a:t>
                      </a:r>
                      <a:endParaRPr sz="2400">
                        <a:latin typeface="Calibri"/>
                        <a:cs typeface="Calibri"/>
                      </a:endParaRPr>
                    </a:p>
                    <a:p>
                      <a:pPr marL="91440">
                        <a:lnSpc>
                          <a:spcPct val="100000"/>
                        </a:lnSpc>
                      </a:pPr>
                      <a:r>
                        <a:rPr sz="2400" b="1" spc="-25" dirty="0">
                          <a:solidFill>
                            <a:srgbClr val="FFFFFF"/>
                          </a:solidFill>
                          <a:latin typeface="Calibri"/>
                          <a:cs typeface="Calibri"/>
                        </a:rPr>
                        <a:t>No.</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F82"/>
                    </a:solidFill>
                  </a:tcPr>
                </a:tc>
                <a:tc>
                  <a:txBody>
                    <a:bodyPr/>
                    <a:lstStyle/>
                    <a:p>
                      <a:pPr marL="91440" marR="83820" algn="just">
                        <a:lnSpc>
                          <a:spcPct val="100000"/>
                        </a:lnSpc>
                        <a:spcBef>
                          <a:spcPts val="229"/>
                        </a:spcBef>
                      </a:pPr>
                      <a:r>
                        <a:rPr sz="2400" b="1" dirty="0">
                          <a:solidFill>
                            <a:srgbClr val="FFFFFF"/>
                          </a:solidFill>
                          <a:latin typeface="Calibri"/>
                          <a:cs typeface="Calibri"/>
                        </a:rPr>
                        <a:t>Section</a:t>
                      </a:r>
                      <a:r>
                        <a:rPr sz="2400" b="1" spc="35" dirty="0">
                          <a:solidFill>
                            <a:srgbClr val="FFFFFF"/>
                          </a:solidFill>
                          <a:latin typeface="Calibri"/>
                          <a:cs typeface="Calibri"/>
                        </a:rPr>
                        <a:t>  </a:t>
                      </a:r>
                      <a:r>
                        <a:rPr sz="2400" b="1" spc="-50" dirty="0">
                          <a:solidFill>
                            <a:srgbClr val="FFFFFF"/>
                          </a:solidFill>
                          <a:latin typeface="Calibri"/>
                          <a:cs typeface="Calibri"/>
                        </a:rPr>
                        <a:t>/ </a:t>
                      </a:r>
                      <a:r>
                        <a:rPr sz="2400" b="1" spc="-10" dirty="0">
                          <a:solidFill>
                            <a:srgbClr val="FFFFFF"/>
                          </a:solidFill>
                          <a:latin typeface="Calibri"/>
                          <a:cs typeface="Calibri"/>
                        </a:rPr>
                        <a:t>Chapter/ Schedule</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F82"/>
                    </a:solidFill>
                  </a:tcPr>
                </a:tc>
                <a:tc>
                  <a:txBody>
                    <a:bodyPr/>
                    <a:lstStyle/>
                    <a:p>
                      <a:pPr marL="91440">
                        <a:lnSpc>
                          <a:spcPct val="100000"/>
                        </a:lnSpc>
                        <a:spcBef>
                          <a:spcPts val="234"/>
                        </a:spcBef>
                      </a:pPr>
                      <a:r>
                        <a:rPr sz="2400" b="1" dirty="0">
                          <a:solidFill>
                            <a:srgbClr val="FFFFFF"/>
                          </a:solidFill>
                          <a:latin typeface="Calibri"/>
                          <a:cs typeface="Calibri"/>
                        </a:rPr>
                        <a:t>Business</a:t>
                      </a:r>
                      <a:r>
                        <a:rPr sz="2400" b="1" spc="-80" dirty="0">
                          <a:solidFill>
                            <a:srgbClr val="FFFFFF"/>
                          </a:solidFill>
                          <a:latin typeface="Calibri"/>
                          <a:cs typeface="Calibri"/>
                        </a:rPr>
                        <a:t> </a:t>
                      </a:r>
                      <a:r>
                        <a:rPr sz="2400" b="1" spc="-10" dirty="0">
                          <a:solidFill>
                            <a:srgbClr val="FFFFFF"/>
                          </a:solidFill>
                          <a:latin typeface="Calibri"/>
                          <a:cs typeface="Calibri"/>
                        </a:rPr>
                        <a:t>Covered</a:t>
                      </a:r>
                      <a:endParaRPr sz="24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F82"/>
                    </a:solidFill>
                  </a:tcPr>
                </a:tc>
                <a:extLst>
                  <a:ext uri="{0D108BD9-81ED-4DB2-BD59-A6C34878D82A}">
                    <a16:rowId xmlns:a16="http://schemas.microsoft.com/office/drawing/2014/main" val="10000"/>
                  </a:ext>
                </a:extLst>
              </a:tr>
              <a:tr h="840486">
                <a:tc>
                  <a:txBody>
                    <a:bodyPr/>
                    <a:lstStyle/>
                    <a:p>
                      <a:pPr algn="ctr">
                        <a:lnSpc>
                          <a:spcPct val="100000"/>
                        </a:lnSpc>
                        <a:spcBef>
                          <a:spcPts val="229"/>
                        </a:spcBef>
                      </a:pPr>
                      <a:r>
                        <a:rPr sz="2400" spc="-25" dirty="0">
                          <a:latin typeface="Calibri"/>
                          <a:cs typeface="Calibri"/>
                        </a:rPr>
                        <a:t>1.</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algn="ctr">
                        <a:lnSpc>
                          <a:spcPct val="100000"/>
                        </a:lnSpc>
                        <a:spcBef>
                          <a:spcPts val="229"/>
                        </a:spcBef>
                      </a:pPr>
                      <a:r>
                        <a:rPr sz="2400" spc="-20" dirty="0">
                          <a:latin typeface="Calibri"/>
                          <a:cs typeface="Calibri"/>
                        </a:rPr>
                        <a:t>44AD</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marL="91440" marR="85090" indent="-635">
                        <a:lnSpc>
                          <a:spcPct val="100000"/>
                        </a:lnSpc>
                        <a:spcBef>
                          <a:spcPts val="229"/>
                        </a:spcBef>
                        <a:tabLst>
                          <a:tab pos="953135" algn="l"/>
                          <a:tab pos="2041525" algn="l"/>
                          <a:tab pos="2474595" algn="l"/>
                          <a:tab pos="3716654" algn="l"/>
                          <a:tab pos="5150485" algn="l"/>
                          <a:tab pos="5499735" algn="l"/>
                          <a:tab pos="6522084" algn="l"/>
                        </a:tabLst>
                      </a:pPr>
                      <a:r>
                        <a:rPr sz="2400" spc="-10" dirty="0">
                          <a:latin typeface="Calibri"/>
                          <a:cs typeface="Calibri"/>
                        </a:rPr>
                        <a:t>Special</a:t>
                      </a:r>
                      <a:r>
                        <a:rPr sz="2400" dirty="0">
                          <a:latin typeface="Calibri"/>
                          <a:cs typeface="Calibri"/>
                        </a:rPr>
                        <a:t>	</a:t>
                      </a:r>
                      <a:r>
                        <a:rPr sz="2400" spc="-10" dirty="0">
                          <a:latin typeface="Calibri"/>
                          <a:cs typeface="Calibri"/>
                        </a:rPr>
                        <a:t>provision</a:t>
                      </a:r>
                      <a:r>
                        <a:rPr sz="2400" dirty="0">
                          <a:latin typeface="Calibri"/>
                          <a:cs typeface="Calibri"/>
                        </a:rPr>
                        <a:t>	</a:t>
                      </a:r>
                      <a:r>
                        <a:rPr sz="2400" spc="-25" dirty="0">
                          <a:latin typeface="Calibri"/>
                          <a:cs typeface="Calibri"/>
                        </a:rPr>
                        <a:t>for</a:t>
                      </a:r>
                      <a:r>
                        <a:rPr sz="2400" dirty="0">
                          <a:latin typeface="Calibri"/>
                          <a:cs typeface="Calibri"/>
                        </a:rPr>
                        <a:t>	</a:t>
                      </a:r>
                      <a:r>
                        <a:rPr sz="2400" spc="-10" dirty="0">
                          <a:latin typeface="Calibri"/>
                          <a:cs typeface="Calibri"/>
                        </a:rPr>
                        <a:t>computing</a:t>
                      </a:r>
                      <a:r>
                        <a:rPr sz="2400" dirty="0">
                          <a:latin typeface="Calibri"/>
                          <a:cs typeface="Calibri"/>
                        </a:rPr>
                        <a:t>	</a:t>
                      </a:r>
                      <a:r>
                        <a:rPr sz="2400" spc="-10" dirty="0">
                          <a:latin typeface="Calibri"/>
                          <a:cs typeface="Calibri"/>
                        </a:rPr>
                        <a:t>profits/gains</a:t>
                      </a:r>
                      <a:r>
                        <a:rPr sz="2400" dirty="0">
                          <a:latin typeface="Calibri"/>
                          <a:cs typeface="Calibri"/>
                        </a:rPr>
                        <a:t>	</a:t>
                      </a:r>
                      <a:r>
                        <a:rPr sz="2400" spc="-25" dirty="0">
                          <a:latin typeface="Calibri"/>
                          <a:cs typeface="Calibri"/>
                        </a:rPr>
                        <a:t>of</a:t>
                      </a:r>
                      <a:r>
                        <a:rPr sz="2400" dirty="0">
                          <a:latin typeface="Calibri"/>
                          <a:cs typeface="Calibri"/>
                        </a:rPr>
                        <a:t>	</a:t>
                      </a:r>
                      <a:r>
                        <a:rPr sz="2400" spc="-10" dirty="0">
                          <a:latin typeface="Calibri"/>
                          <a:cs typeface="Calibri"/>
                        </a:rPr>
                        <a:t>business</a:t>
                      </a:r>
                      <a:r>
                        <a:rPr sz="2400" dirty="0">
                          <a:latin typeface="Calibri"/>
                          <a:cs typeface="Calibri"/>
                        </a:rPr>
                        <a:t>	</a:t>
                      </a:r>
                      <a:r>
                        <a:rPr sz="2400" spc="-25" dirty="0">
                          <a:latin typeface="Calibri"/>
                          <a:cs typeface="Calibri"/>
                        </a:rPr>
                        <a:t>on </a:t>
                      </a:r>
                      <a:r>
                        <a:rPr sz="2400" spc="-10" dirty="0">
                          <a:latin typeface="Calibri"/>
                          <a:cs typeface="Calibri"/>
                        </a:rPr>
                        <a:t>presumptive</a:t>
                      </a:r>
                      <a:r>
                        <a:rPr sz="2400" spc="-25" dirty="0">
                          <a:latin typeface="Calibri"/>
                          <a:cs typeface="Calibri"/>
                        </a:rPr>
                        <a:t> </a:t>
                      </a:r>
                      <a:r>
                        <a:rPr sz="2400" spc="-20" dirty="0">
                          <a:latin typeface="Calibri"/>
                          <a:cs typeface="Calibri"/>
                        </a:rPr>
                        <a:t>basis</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1"/>
                  </a:ext>
                </a:extLst>
              </a:tr>
              <a:tr h="841248">
                <a:tc>
                  <a:txBody>
                    <a:bodyPr/>
                    <a:lstStyle/>
                    <a:p>
                      <a:pPr marL="635" algn="ctr">
                        <a:lnSpc>
                          <a:spcPct val="100000"/>
                        </a:lnSpc>
                        <a:spcBef>
                          <a:spcPts val="234"/>
                        </a:spcBef>
                      </a:pPr>
                      <a:r>
                        <a:rPr sz="2400" spc="-25" dirty="0">
                          <a:latin typeface="Calibri"/>
                          <a:cs typeface="Calibri"/>
                        </a:rPr>
                        <a:t>2.</a:t>
                      </a:r>
                      <a:endParaRPr sz="24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algn="ctr">
                        <a:lnSpc>
                          <a:spcPct val="100000"/>
                        </a:lnSpc>
                        <a:spcBef>
                          <a:spcPts val="234"/>
                        </a:spcBef>
                      </a:pPr>
                      <a:r>
                        <a:rPr sz="2400" spc="-10" dirty="0">
                          <a:latin typeface="Calibri"/>
                          <a:cs typeface="Calibri"/>
                        </a:rPr>
                        <a:t>44ADA</a:t>
                      </a:r>
                      <a:endParaRPr sz="24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marL="91440" marR="86360" indent="-635">
                        <a:lnSpc>
                          <a:spcPct val="100000"/>
                        </a:lnSpc>
                        <a:spcBef>
                          <a:spcPts val="234"/>
                        </a:spcBef>
                      </a:pPr>
                      <a:r>
                        <a:rPr sz="2400" dirty="0">
                          <a:latin typeface="Calibri"/>
                          <a:cs typeface="Calibri"/>
                        </a:rPr>
                        <a:t>Special</a:t>
                      </a:r>
                      <a:r>
                        <a:rPr sz="2400" spc="225" dirty="0">
                          <a:latin typeface="Calibri"/>
                          <a:cs typeface="Calibri"/>
                        </a:rPr>
                        <a:t> </a:t>
                      </a:r>
                      <a:r>
                        <a:rPr sz="2400" dirty="0">
                          <a:latin typeface="Calibri"/>
                          <a:cs typeface="Calibri"/>
                        </a:rPr>
                        <a:t>provision</a:t>
                      </a:r>
                      <a:r>
                        <a:rPr sz="2400" spc="225" dirty="0">
                          <a:latin typeface="Calibri"/>
                          <a:cs typeface="Calibri"/>
                        </a:rPr>
                        <a:t> </a:t>
                      </a:r>
                      <a:r>
                        <a:rPr sz="2400" dirty="0">
                          <a:latin typeface="Calibri"/>
                          <a:cs typeface="Calibri"/>
                        </a:rPr>
                        <a:t>for</a:t>
                      </a:r>
                      <a:r>
                        <a:rPr sz="2400" spc="220" dirty="0">
                          <a:latin typeface="Calibri"/>
                          <a:cs typeface="Calibri"/>
                        </a:rPr>
                        <a:t> </a:t>
                      </a:r>
                      <a:r>
                        <a:rPr sz="2400" dirty="0">
                          <a:latin typeface="Calibri"/>
                          <a:cs typeface="Calibri"/>
                        </a:rPr>
                        <a:t>computing</a:t>
                      </a:r>
                      <a:r>
                        <a:rPr sz="2400" spc="225" dirty="0">
                          <a:latin typeface="Calibri"/>
                          <a:cs typeface="Calibri"/>
                        </a:rPr>
                        <a:t> </a:t>
                      </a:r>
                      <a:r>
                        <a:rPr sz="2400" dirty="0">
                          <a:latin typeface="Calibri"/>
                          <a:cs typeface="Calibri"/>
                        </a:rPr>
                        <a:t>profits</a:t>
                      </a:r>
                      <a:r>
                        <a:rPr sz="2400" spc="229" dirty="0">
                          <a:latin typeface="Calibri"/>
                          <a:cs typeface="Calibri"/>
                        </a:rPr>
                        <a:t> </a:t>
                      </a:r>
                      <a:r>
                        <a:rPr sz="2400" dirty="0">
                          <a:latin typeface="Calibri"/>
                          <a:cs typeface="Calibri"/>
                        </a:rPr>
                        <a:t>and</a:t>
                      </a:r>
                      <a:r>
                        <a:rPr sz="2400" spc="225" dirty="0">
                          <a:latin typeface="Calibri"/>
                          <a:cs typeface="Calibri"/>
                        </a:rPr>
                        <a:t> </a:t>
                      </a:r>
                      <a:r>
                        <a:rPr sz="2400" dirty="0">
                          <a:latin typeface="Calibri"/>
                          <a:cs typeface="Calibri"/>
                        </a:rPr>
                        <a:t>gains</a:t>
                      </a:r>
                      <a:r>
                        <a:rPr sz="2400" spc="215" dirty="0">
                          <a:latin typeface="Calibri"/>
                          <a:cs typeface="Calibri"/>
                        </a:rPr>
                        <a:t> </a:t>
                      </a:r>
                      <a:r>
                        <a:rPr sz="2400" dirty="0">
                          <a:latin typeface="Calibri"/>
                          <a:cs typeface="Calibri"/>
                        </a:rPr>
                        <a:t>of</a:t>
                      </a:r>
                      <a:r>
                        <a:rPr sz="2400" spc="220" dirty="0">
                          <a:latin typeface="Calibri"/>
                          <a:cs typeface="Calibri"/>
                        </a:rPr>
                        <a:t> </a:t>
                      </a:r>
                      <a:r>
                        <a:rPr sz="2400" spc="-10" dirty="0">
                          <a:latin typeface="Calibri"/>
                          <a:cs typeface="Calibri"/>
                        </a:rPr>
                        <a:t>profession </a:t>
                      </a:r>
                      <a:r>
                        <a:rPr sz="2400" dirty="0">
                          <a:latin typeface="Calibri"/>
                          <a:cs typeface="Calibri"/>
                        </a:rPr>
                        <a:t>on</a:t>
                      </a:r>
                      <a:r>
                        <a:rPr sz="2400" spc="-40" dirty="0">
                          <a:latin typeface="Calibri"/>
                          <a:cs typeface="Calibri"/>
                        </a:rPr>
                        <a:t> </a:t>
                      </a:r>
                      <a:r>
                        <a:rPr sz="2400" spc="-10" dirty="0">
                          <a:latin typeface="Calibri"/>
                          <a:cs typeface="Calibri"/>
                        </a:rPr>
                        <a:t>presumptive</a:t>
                      </a:r>
                      <a:r>
                        <a:rPr sz="2400" dirty="0">
                          <a:latin typeface="Calibri"/>
                          <a:cs typeface="Calibri"/>
                        </a:rPr>
                        <a:t> </a:t>
                      </a:r>
                      <a:r>
                        <a:rPr sz="2400" spc="-20" dirty="0">
                          <a:latin typeface="Calibri"/>
                          <a:cs typeface="Calibri"/>
                        </a:rPr>
                        <a:t>basis</a:t>
                      </a:r>
                      <a:endParaRPr sz="24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2"/>
                  </a:ext>
                </a:extLst>
              </a:tr>
              <a:tr h="509778">
                <a:tc>
                  <a:txBody>
                    <a:bodyPr/>
                    <a:lstStyle/>
                    <a:p>
                      <a:pPr marL="1905" algn="ctr">
                        <a:lnSpc>
                          <a:spcPct val="100000"/>
                        </a:lnSpc>
                        <a:spcBef>
                          <a:spcPts val="235"/>
                        </a:spcBef>
                      </a:pPr>
                      <a:r>
                        <a:rPr sz="2400" spc="-25" dirty="0">
                          <a:latin typeface="Calibri"/>
                          <a:cs typeface="Calibri"/>
                        </a:rPr>
                        <a:t>3.</a:t>
                      </a:r>
                      <a:endParaRPr sz="24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marL="1270" algn="ctr">
                        <a:lnSpc>
                          <a:spcPct val="100000"/>
                        </a:lnSpc>
                        <a:spcBef>
                          <a:spcPts val="235"/>
                        </a:spcBef>
                      </a:pPr>
                      <a:r>
                        <a:rPr sz="2400" spc="-20" dirty="0">
                          <a:latin typeface="Calibri"/>
                          <a:cs typeface="Calibri"/>
                        </a:rPr>
                        <a:t>44AE</a:t>
                      </a:r>
                      <a:endParaRPr sz="24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marL="92075">
                        <a:lnSpc>
                          <a:spcPct val="100000"/>
                        </a:lnSpc>
                        <a:spcBef>
                          <a:spcPts val="235"/>
                        </a:spcBef>
                      </a:pPr>
                      <a:r>
                        <a:rPr sz="2400" spc="-20" dirty="0">
                          <a:latin typeface="Calibri"/>
                          <a:cs typeface="Calibri"/>
                        </a:rPr>
                        <a:t>Transport</a:t>
                      </a:r>
                      <a:r>
                        <a:rPr sz="2400" spc="-35" dirty="0">
                          <a:latin typeface="Calibri"/>
                          <a:cs typeface="Calibri"/>
                        </a:rPr>
                        <a:t> </a:t>
                      </a:r>
                      <a:r>
                        <a:rPr sz="2400" spc="-10" dirty="0">
                          <a:latin typeface="Calibri"/>
                          <a:cs typeface="Calibri"/>
                        </a:rPr>
                        <a:t>business</a:t>
                      </a:r>
                      <a:endParaRPr sz="24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3"/>
                  </a:ext>
                </a:extLst>
              </a:tr>
              <a:tr h="840486">
                <a:tc>
                  <a:txBody>
                    <a:bodyPr/>
                    <a:lstStyle/>
                    <a:p>
                      <a:pPr marL="1905" algn="ctr">
                        <a:lnSpc>
                          <a:spcPct val="100000"/>
                        </a:lnSpc>
                        <a:spcBef>
                          <a:spcPts val="234"/>
                        </a:spcBef>
                      </a:pPr>
                      <a:r>
                        <a:rPr sz="2400" spc="-25" dirty="0">
                          <a:latin typeface="Calibri"/>
                          <a:cs typeface="Calibri"/>
                        </a:rPr>
                        <a:t>4.</a:t>
                      </a:r>
                      <a:endParaRPr sz="24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algn="ctr">
                        <a:lnSpc>
                          <a:spcPct val="100000"/>
                        </a:lnSpc>
                        <a:spcBef>
                          <a:spcPts val="234"/>
                        </a:spcBef>
                      </a:pPr>
                      <a:r>
                        <a:rPr sz="2400" spc="-20" dirty="0">
                          <a:latin typeface="Calibri"/>
                          <a:cs typeface="Calibri"/>
                        </a:rPr>
                        <a:t>44AF</a:t>
                      </a:r>
                      <a:endParaRPr sz="24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marL="91440" marR="84455">
                        <a:lnSpc>
                          <a:spcPct val="100000"/>
                        </a:lnSpc>
                        <a:spcBef>
                          <a:spcPts val="234"/>
                        </a:spcBef>
                      </a:pPr>
                      <a:r>
                        <a:rPr sz="2400" dirty="0">
                          <a:latin typeface="Calibri"/>
                          <a:cs typeface="Calibri"/>
                        </a:rPr>
                        <a:t>Retail</a:t>
                      </a:r>
                      <a:r>
                        <a:rPr sz="2400" spc="150" dirty="0">
                          <a:latin typeface="Calibri"/>
                          <a:cs typeface="Calibri"/>
                        </a:rPr>
                        <a:t> </a:t>
                      </a:r>
                      <a:r>
                        <a:rPr sz="2400" dirty="0">
                          <a:latin typeface="Calibri"/>
                          <a:cs typeface="Calibri"/>
                        </a:rPr>
                        <a:t>Business</a:t>
                      </a:r>
                      <a:r>
                        <a:rPr sz="2400" spc="150" dirty="0">
                          <a:latin typeface="Calibri"/>
                          <a:cs typeface="Calibri"/>
                        </a:rPr>
                        <a:t> </a:t>
                      </a:r>
                      <a:r>
                        <a:rPr sz="2400" i="1" dirty="0">
                          <a:solidFill>
                            <a:srgbClr val="C00000"/>
                          </a:solidFill>
                          <a:latin typeface="Calibri"/>
                          <a:cs typeface="Calibri"/>
                        </a:rPr>
                        <a:t>(This</a:t>
                      </a:r>
                      <a:r>
                        <a:rPr sz="2400" i="1" spc="160" dirty="0">
                          <a:solidFill>
                            <a:srgbClr val="C00000"/>
                          </a:solidFill>
                          <a:latin typeface="Calibri"/>
                          <a:cs typeface="Calibri"/>
                        </a:rPr>
                        <a:t> </a:t>
                      </a:r>
                      <a:r>
                        <a:rPr sz="2400" i="1" dirty="0">
                          <a:solidFill>
                            <a:srgbClr val="C00000"/>
                          </a:solidFill>
                          <a:latin typeface="Calibri"/>
                          <a:cs typeface="Calibri"/>
                        </a:rPr>
                        <a:t>Section</a:t>
                      </a:r>
                      <a:r>
                        <a:rPr sz="2400" i="1" spc="140" dirty="0">
                          <a:solidFill>
                            <a:srgbClr val="C00000"/>
                          </a:solidFill>
                          <a:latin typeface="Calibri"/>
                          <a:cs typeface="Calibri"/>
                        </a:rPr>
                        <a:t> </a:t>
                      </a:r>
                      <a:r>
                        <a:rPr sz="2400" i="1" dirty="0">
                          <a:solidFill>
                            <a:srgbClr val="C00000"/>
                          </a:solidFill>
                          <a:latin typeface="Calibri"/>
                          <a:cs typeface="Calibri"/>
                        </a:rPr>
                        <a:t>is</a:t>
                      </a:r>
                      <a:r>
                        <a:rPr sz="2400" i="1" spc="160" dirty="0">
                          <a:solidFill>
                            <a:srgbClr val="C00000"/>
                          </a:solidFill>
                          <a:latin typeface="Calibri"/>
                          <a:cs typeface="Calibri"/>
                        </a:rPr>
                        <a:t> </a:t>
                      </a:r>
                      <a:r>
                        <a:rPr sz="2400" i="1" dirty="0">
                          <a:solidFill>
                            <a:srgbClr val="C00000"/>
                          </a:solidFill>
                          <a:latin typeface="Calibri"/>
                          <a:cs typeface="Calibri"/>
                        </a:rPr>
                        <a:t>inoperative</a:t>
                      </a:r>
                      <a:r>
                        <a:rPr sz="2400" i="1" spc="145" dirty="0">
                          <a:solidFill>
                            <a:srgbClr val="C00000"/>
                          </a:solidFill>
                          <a:latin typeface="Calibri"/>
                          <a:cs typeface="Calibri"/>
                        </a:rPr>
                        <a:t> </a:t>
                      </a:r>
                      <a:r>
                        <a:rPr sz="2400" i="1" dirty="0">
                          <a:solidFill>
                            <a:srgbClr val="C00000"/>
                          </a:solidFill>
                          <a:latin typeface="Calibri"/>
                          <a:cs typeface="Calibri"/>
                        </a:rPr>
                        <a:t>w.e.f.</a:t>
                      </a:r>
                      <a:r>
                        <a:rPr sz="2400" i="1" spc="160" dirty="0">
                          <a:solidFill>
                            <a:srgbClr val="C00000"/>
                          </a:solidFill>
                          <a:latin typeface="Calibri"/>
                          <a:cs typeface="Calibri"/>
                        </a:rPr>
                        <a:t> </a:t>
                      </a:r>
                      <a:r>
                        <a:rPr sz="2400" i="1" dirty="0">
                          <a:solidFill>
                            <a:srgbClr val="C00000"/>
                          </a:solidFill>
                          <a:latin typeface="Calibri"/>
                          <a:cs typeface="Calibri"/>
                        </a:rPr>
                        <a:t>A.Y</a:t>
                      </a:r>
                      <a:r>
                        <a:rPr sz="2400" i="1" spc="135" dirty="0">
                          <a:solidFill>
                            <a:srgbClr val="C00000"/>
                          </a:solidFill>
                          <a:latin typeface="Calibri"/>
                          <a:cs typeface="Calibri"/>
                        </a:rPr>
                        <a:t> </a:t>
                      </a:r>
                      <a:r>
                        <a:rPr sz="2400" i="1" spc="-10" dirty="0">
                          <a:solidFill>
                            <a:srgbClr val="C00000"/>
                          </a:solidFill>
                          <a:latin typeface="Calibri"/>
                          <a:cs typeface="Calibri"/>
                        </a:rPr>
                        <a:t>2011-</a:t>
                      </a:r>
                      <a:r>
                        <a:rPr sz="2400" i="1" spc="-20" dirty="0">
                          <a:solidFill>
                            <a:srgbClr val="C00000"/>
                          </a:solidFill>
                          <a:latin typeface="Calibri"/>
                          <a:cs typeface="Calibri"/>
                        </a:rPr>
                        <a:t>2012 </a:t>
                      </a:r>
                      <a:r>
                        <a:rPr sz="2400" i="1" dirty="0">
                          <a:solidFill>
                            <a:srgbClr val="C00000"/>
                          </a:solidFill>
                          <a:latin typeface="Calibri"/>
                          <a:cs typeface="Calibri"/>
                        </a:rPr>
                        <a:t>and</a:t>
                      </a:r>
                      <a:r>
                        <a:rPr sz="2400" i="1" spc="-40" dirty="0">
                          <a:solidFill>
                            <a:srgbClr val="C00000"/>
                          </a:solidFill>
                          <a:latin typeface="Calibri"/>
                          <a:cs typeface="Calibri"/>
                        </a:rPr>
                        <a:t> </a:t>
                      </a:r>
                      <a:r>
                        <a:rPr sz="2400" i="1" dirty="0">
                          <a:solidFill>
                            <a:srgbClr val="C00000"/>
                          </a:solidFill>
                          <a:latin typeface="Calibri"/>
                          <a:cs typeface="Calibri"/>
                        </a:rPr>
                        <a:t>covered</a:t>
                      </a:r>
                      <a:r>
                        <a:rPr sz="2400" i="1" spc="-45" dirty="0">
                          <a:solidFill>
                            <a:srgbClr val="C00000"/>
                          </a:solidFill>
                          <a:latin typeface="Calibri"/>
                          <a:cs typeface="Calibri"/>
                        </a:rPr>
                        <a:t> </a:t>
                      </a:r>
                      <a:r>
                        <a:rPr sz="2400" i="1" dirty="0">
                          <a:solidFill>
                            <a:srgbClr val="C00000"/>
                          </a:solidFill>
                          <a:latin typeface="Calibri"/>
                          <a:cs typeface="Calibri"/>
                        </a:rPr>
                        <a:t>in</a:t>
                      </a:r>
                      <a:r>
                        <a:rPr sz="2400" i="1" spc="-15" dirty="0">
                          <a:solidFill>
                            <a:srgbClr val="C00000"/>
                          </a:solidFill>
                          <a:latin typeface="Calibri"/>
                          <a:cs typeface="Calibri"/>
                        </a:rPr>
                        <a:t> </a:t>
                      </a:r>
                      <a:r>
                        <a:rPr sz="2400" i="1" dirty="0">
                          <a:solidFill>
                            <a:srgbClr val="C00000"/>
                          </a:solidFill>
                          <a:latin typeface="Calibri"/>
                          <a:cs typeface="Calibri"/>
                        </a:rPr>
                        <a:t>s.44AD</a:t>
                      </a:r>
                      <a:r>
                        <a:rPr sz="2400" i="1" spc="-65" dirty="0">
                          <a:solidFill>
                            <a:srgbClr val="C00000"/>
                          </a:solidFill>
                          <a:latin typeface="Calibri"/>
                          <a:cs typeface="Calibri"/>
                        </a:rPr>
                        <a:t> </a:t>
                      </a:r>
                      <a:r>
                        <a:rPr sz="2400" i="1" spc="-10" dirty="0">
                          <a:solidFill>
                            <a:srgbClr val="C00000"/>
                          </a:solidFill>
                          <a:latin typeface="Calibri"/>
                          <a:cs typeface="Calibri"/>
                        </a:rPr>
                        <a:t>itself)</a:t>
                      </a:r>
                      <a:endParaRPr sz="24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4"/>
                  </a:ext>
                </a:extLst>
              </a:tr>
              <a:tr h="509778">
                <a:tc>
                  <a:txBody>
                    <a:bodyPr/>
                    <a:lstStyle/>
                    <a:p>
                      <a:pPr marL="1270" algn="ctr">
                        <a:lnSpc>
                          <a:spcPct val="100000"/>
                        </a:lnSpc>
                        <a:spcBef>
                          <a:spcPts val="235"/>
                        </a:spcBef>
                      </a:pPr>
                      <a:r>
                        <a:rPr sz="2400" spc="-25" dirty="0">
                          <a:latin typeface="Calibri"/>
                          <a:cs typeface="Calibri"/>
                        </a:rPr>
                        <a:t>5.</a:t>
                      </a:r>
                      <a:endParaRPr sz="24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marL="1905" algn="ctr">
                        <a:lnSpc>
                          <a:spcPct val="100000"/>
                        </a:lnSpc>
                        <a:spcBef>
                          <a:spcPts val="235"/>
                        </a:spcBef>
                      </a:pPr>
                      <a:r>
                        <a:rPr sz="2400" spc="-25" dirty="0">
                          <a:latin typeface="Calibri"/>
                          <a:cs typeface="Calibri"/>
                        </a:rPr>
                        <a:t>44B</a:t>
                      </a:r>
                      <a:endParaRPr sz="24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marL="91440">
                        <a:lnSpc>
                          <a:spcPct val="100000"/>
                        </a:lnSpc>
                        <a:spcBef>
                          <a:spcPts val="235"/>
                        </a:spcBef>
                      </a:pPr>
                      <a:r>
                        <a:rPr sz="2400" dirty="0">
                          <a:latin typeface="Calibri"/>
                          <a:cs typeface="Calibri"/>
                        </a:rPr>
                        <a:t>Shipping</a:t>
                      </a:r>
                      <a:r>
                        <a:rPr sz="2400" spc="-40" dirty="0">
                          <a:latin typeface="Calibri"/>
                          <a:cs typeface="Calibri"/>
                        </a:rPr>
                        <a:t> </a:t>
                      </a:r>
                      <a:r>
                        <a:rPr sz="2400" dirty="0">
                          <a:latin typeface="Calibri"/>
                          <a:cs typeface="Calibri"/>
                        </a:rPr>
                        <a:t>business</a:t>
                      </a:r>
                      <a:r>
                        <a:rPr sz="2400" spc="-10" dirty="0">
                          <a:latin typeface="Calibri"/>
                          <a:cs typeface="Calibri"/>
                        </a:rPr>
                        <a:t> </a:t>
                      </a:r>
                      <a:r>
                        <a:rPr sz="2400" dirty="0">
                          <a:latin typeface="Calibri"/>
                          <a:cs typeface="Calibri"/>
                        </a:rPr>
                        <a:t>of</a:t>
                      </a:r>
                      <a:r>
                        <a:rPr sz="2400" spc="-30" dirty="0">
                          <a:latin typeface="Calibri"/>
                          <a:cs typeface="Calibri"/>
                        </a:rPr>
                        <a:t> </a:t>
                      </a:r>
                      <a:r>
                        <a:rPr sz="2400" dirty="0">
                          <a:latin typeface="Calibri"/>
                          <a:cs typeface="Calibri"/>
                        </a:rPr>
                        <a:t>a</a:t>
                      </a:r>
                      <a:r>
                        <a:rPr sz="2400" spc="-30" dirty="0">
                          <a:latin typeface="Calibri"/>
                          <a:cs typeface="Calibri"/>
                        </a:rPr>
                        <a:t> </a:t>
                      </a:r>
                      <a:r>
                        <a:rPr sz="2400" spc="-10" dirty="0">
                          <a:latin typeface="Calibri"/>
                          <a:cs typeface="Calibri"/>
                        </a:rPr>
                        <a:t>non-resident</a:t>
                      </a:r>
                      <a:endParaRPr sz="24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5"/>
                  </a:ext>
                </a:extLst>
              </a:tr>
              <a:tr h="1207008">
                <a:tc>
                  <a:txBody>
                    <a:bodyPr/>
                    <a:lstStyle/>
                    <a:p>
                      <a:pPr marL="1905" algn="ctr">
                        <a:lnSpc>
                          <a:spcPct val="100000"/>
                        </a:lnSpc>
                        <a:spcBef>
                          <a:spcPts val="234"/>
                        </a:spcBef>
                      </a:pPr>
                      <a:r>
                        <a:rPr sz="2400" spc="-25" dirty="0">
                          <a:latin typeface="Calibri"/>
                          <a:cs typeface="Calibri"/>
                        </a:rPr>
                        <a:t>6.</a:t>
                      </a:r>
                      <a:endParaRPr sz="24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algn="ctr">
                        <a:lnSpc>
                          <a:spcPct val="100000"/>
                        </a:lnSpc>
                        <a:spcBef>
                          <a:spcPts val="234"/>
                        </a:spcBef>
                      </a:pPr>
                      <a:r>
                        <a:rPr sz="2400" spc="-20" dirty="0">
                          <a:latin typeface="Calibri"/>
                          <a:cs typeface="Calibri"/>
                        </a:rPr>
                        <a:t>44BB</a:t>
                      </a:r>
                      <a:endParaRPr sz="24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marL="92075" marR="82550" algn="just">
                        <a:lnSpc>
                          <a:spcPct val="100000"/>
                        </a:lnSpc>
                        <a:spcBef>
                          <a:spcPts val="234"/>
                        </a:spcBef>
                      </a:pPr>
                      <a:r>
                        <a:rPr sz="2400" dirty="0">
                          <a:latin typeface="Calibri"/>
                          <a:cs typeface="Calibri"/>
                        </a:rPr>
                        <a:t>Providing</a:t>
                      </a:r>
                      <a:r>
                        <a:rPr sz="2400" spc="80" dirty="0">
                          <a:latin typeface="Calibri"/>
                          <a:cs typeface="Calibri"/>
                        </a:rPr>
                        <a:t>  </a:t>
                      </a:r>
                      <a:r>
                        <a:rPr sz="2400" dirty="0">
                          <a:latin typeface="Calibri"/>
                          <a:cs typeface="Calibri"/>
                        </a:rPr>
                        <a:t>service/</a:t>
                      </a:r>
                      <a:r>
                        <a:rPr sz="2400" spc="80" dirty="0">
                          <a:latin typeface="Calibri"/>
                          <a:cs typeface="Calibri"/>
                        </a:rPr>
                        <a:t>  </a:t>
                      </a:r>
                      <a:r>
                        <a:rPr sz="2400" dirty="0">
                          <a:latin typeface="Calibri"/>
                          <a:cs typeface="Calibri"/>
                        </a:rPr>
                        <a:t>facilities</a:t>
                      </a:r>
                      <a:r>
                        <a:rPr sz="2400" spc="75" dirty="0">
                          <a:latin typeface="Calibri"/>
                          <a:cs typeface="Calibri"/>
                        </a:rPr>
                        <a:t>  </a:t>
                      </a:r>
                      <a:r>
                        <a:rPr sz="2400" dirty="0">
                          <a:latin typeface="Calibri"/>
                          <a:cs typeface="Calibri"/>
                        </a:rPr>
                        <a:t>in</a:t>
                      </a:r>
                      <a:r>
                        <a:rPr sz="2400" spc="80" dirty="0">
                          <a:latin typeface="Calibri"/>
                          <a:cs typeface="Calibri"/>
                        </a:rPr>
                        <a:t>  </a:t>
                      </a:r>
                      <a:r>
                        <a:rPr sz="2400" dirty="0">
                          <a:latin typeface="Calibri"/>
                          <a:cs typeface="Calibri"/>
                        </a:rPr>
                        <a:t>connection</a:t>
                      </a:r>
                      <a:r>
                        <a:rPr sz="2400" spc="70" dirty="0">
                          <a:latin typeface="Calibri"/>
                          <a:cs typeface="Calibri"/>
                        </a:rPr>
                        <a:t>  </a:t>
                      </a:r>
                      <a:r>
                        <a:rPr sz="2400" dirty="0">
                          <a:latin typeface="Calibri"/>
                          <a:cs typeface="Calibri"/>
                        </a:rPr>
                        <a:t>with,</a:t>
                      </a:r>
                      <a:r>
                        <a:rPr sz="2400" spc="75" dirty="0">
                          <a:latin typeface="Calibri"/>
                          <a:cs typeface="Calibri"/>
                        </a:rPr>
                        <a:t>  </a:t>
                      </a:r>
                      <a:r>
                        <a:rPr sz="2400" dirty="0">
                          <a:latin typeface="Calibri"/>
                          <a:cs typeface="Calibri"/>
                        </a:rPr>
                        <a:t>or</a:t>
                      </a:r>
                      <a:r>
                        <a:rPr sz="2400" spc="70" dirty="0">
                          <a:latin typeface="Calibri"/>
                          <a:cs typeface="Calibri"/>
                        </a:rPr>
                        <a:t>  </a:t>
                      </a:r>
                      <a:r>
                        <a:rPr sz="2400" spc="-10" dirty="0">
                          <a:latin typeface="Calibri"/>
                          <a:cs typeface="Calibri"/>
                        </a:rPr>
                        <a:t>supplying </a:t>
                      </a:r>
                      <a:r>
                        <a:rPr sz="2400" dirty="0">
                          <a:latin typeface="Calibri"/>
                          <a:cs typeface="Calibri"/>
                        </a:rPr>
                        <a:t>plant</a:t>
                      </a:r>
                      <a:r>
                        <a:rPr sz="2400" spc="130" dirty="0">
                          <a:latin typeface="Calibri"/>
                          <a:cs typeface="Calibri"/>
                        </a:rPr>
                        <a:t>  </a:t>
                      </a:r>
                      <a:r>
                        <a:rPr sz="2400" dirty="0">
                          <a:latin typeface="Calibri"/>
                          <a:cs typeface="Calibri"/>
                        </a:rPr>
                        <a:t>and</a:t>
                      </a:r>
                      <a:r>
                        <a:rPr sz="2400" spc="130" dirty="0">
                          <a:latin typeface="Calibri"/>
                          <a:cs typeface="Calibri"/>
                        </a:rPr>
                        <a:t>  </a:t>
                      </a:r>
                      <a:r>
                        <a:rPr sz="2400" dirty="0">
                          <a:latin typeface="Calibri"/>
                          <a:cs typeface="Calibri"/>
                        </a:rPr>
                        <a:t>machinery</a:t>
                      </a:r>
                      <a:r>
                        <a:rPr sz="2400" spc="130" dirty="0">
                          <a:latin typeface="Calibri"/>
                          <a:cs typeface="Calibri"/>
                        </a:rPr>
                        <a:t>  </a:t>
                      </a:r>
                      <a:r>
                        <a:rPr sz="2400" dirty="0">
                          <a:latin typeface="Calibri"/>
                          <a:cs typeface="Calibri"/>
                        </a:rPr>
                        <a:t>on</a:t>
                      </a:r>
                      <a:r>
                        <a:rPr sz="2400" spc="130" dirty="0">
                          <a:latin typeface="Calibri"/>
                          <a:cs typeface="Calibri"/>
                        </a:rPr>
                        <a:t>  </a:t>
                      </a:r>
                      <a:r>
                        <a:rPr sz="2400" dirty="0">
                          <a:latin typeface="Calibri"/>
                          <a:cs typeface="Calibri"/>
                        </a:rPr>
                        <a:t>hire</a:t>
                      </a:r>
                      <a:r>
                        <a:rPr sz="2400" spc="130" dirty="0">
                          <a:latin typeface="Calibri"/>
                          <a:cs typeface="Calibri"/>
                        </a:rPr>
                        <a:t>  </a:t>
                      </a:r>
                      <a:r>
                        <a:rPr sz="2400" dirty="0">
                          <a:latin typeface="Calibri"/>
                          <a:cs typeface="Calibri"/>
                        </a:rPr>
                        <a:t>used,</a:t>
                      </a:r>
                      <a:r>
                        <a:rPr sz="2400" spc="130" dirty="0">
                          <a:latin typeface="Calibri"/>
                          <a:cs typeface="Calibri"/>
                        </a:rPr>
                        <a:t>  </a:t>
                      </a:r>
                      <a:r>
                        <a:rPr sz="2400" dirty="0">
                          <a:latin typeface="Calibri"/>
                          <a:cs typeface="Calibri"/>
                        </a:rPr>
                        <a:t>or</a:t>
                      </a:r>
                      <a:r>
                        <a:rPr sz="2400" spc="130" dirty="0">
                          <a:latin typeface="Calibri"/>
                          <a:cs typeface="Calibri"/>
                        </a:rPr>
                        <a:t>  </a:t>
                      </a:r>
                      <a:r>
                        <a:rPr sz="2400" dirty="0">
                          <a:latin typeface="Calibri"/>
                          <a:cs typeface="Calibri"/>
                        </a:rPr>
                        <a:t>to</a:t>
                      </a:r>
                      <a:r>
                        <a:rPr sz="2400" spc="125" dirty="0">
                          <a:latin typeface="Calibri"/>
                          <a:cs typeface="Calibri"/>
                        </a:rPr>
                        <a:t>  </a:t>
                      </a:r>
                      <a:r>
                        <a:rPr sz="2400" dirty="0">
                          <a:latin typeface="Calibri"/>
                          <a:cs typeface="Calibri"/>
                        </a:rPr>
                        <a:t>be</a:t>
                      </a:r>
                      <a:r>
                        <a:rPr sz="2400" spc="135" dirty="0">
                          <a:latin typeface="Calibri"/>
                          <a:cs typeface="Calibri"/>
                        </a:rPr>
                        <a:t>  </a:t>
                      </a:r>
                      <a:r>
                        <a:rPr sz="2400" dirty="0">
                          <a:latin typeface="Calibri"/>
                          <a:cs typeface="Calibri"/>
                        </a:rPr>
                        <a:t>used,</a:t>
                      </a:r>
                      <a:r>
                        <a:rPr sz="2400" spc="125" dirty="0">
                          <a:latin typeface="Calibri"/>
                          <a:cs typeface="Calibri"/>
                        </a:rPr>
                        <a:t>  </a:t>
                      </a:r>
                      <a:r>
                        <a:rPr sz="2400" dirty="0">
                          <a:latin typeface="Calibri"/>
                          <a:cs typeface="Calibri"/>
                        </a:rPr>
                        <a:t>in</a:t>
                      </a:r>
                      <a:r>
                        <a:rPr sz="2400" spc="135" dirty="0">
                          <a:latin typeface="Calibri"/>
                          <a:cs typeface="Calibri"/>
                        </a:rPr>
                        <a:t>  </a:t>
                      </a:r>
                      <a:r>
                        <a:rPr sz="2400" spc="-25" dirty="0">
                          <a:latin typeface="Calibri"/>
                          <a:cs typeface="Calibri"/>
                        </a:rPr>
                        <a:t>the </a:t>
                      </a:r>
                      <a:r>
                        <a:rPr sz="2400" dirty="0">
                          <a:latin typeface="Calibri"/>
                          <a:cs typeface="Calibri"/>
                        </a:rPr>
                        <a:t>prospecting</a:t>
                      </a:r>
                      <a:r>
                        <a:rPr sz="2400" spc="-50" dirty="0">
                          <a:latin typeface="Calibri"/>
                          <a:cs typeface="Calibri"/>
                        </a:rPr>
                        <a:t> </a:t>
                      </a:r>
                      <a:r>
                        <a:rPr sz="2400" spc="-55" dirty="0">
                          <a:latin typeface="Calibri"/>
                          <a:cs typeface="Calibri"/>
                        </a:rPr>
                        <a:t>for,</a:t>
                      </a:r>
                      <a:r>
                        <a:rPr sz="2400" spc="-60" dirty="0">
                          <a:latin typeface="Calibri"/>
                          <a:cs typeface="Calibri"/>
                        </a:rPr>
                        <a:t> </a:t>
                      </a:r>
                      <a:r>
                        <a:rPr sz="2400" dirty="0">
                          <a:latin typeface="Calibri"/>
                          <a:cs typeface="Calibri"/>
                        </a:rPr>
                        <a:t>or</a:t>
                      </a:r>
                      <a:r>
                        <a:rPr sz="2400" spc="-50" dirty="0">
                          <a:latin typeface="Calibri"/>
                          <a:cs typeface="Calibri"/>
                        </a:rPr>
                        <a:t> </a:t>
                      </a:r>
                      <a:r>
                        <a:rPr sz="2400" spc="-10" dirty="0">
                          <a:latin typeface="Calibri"/>
                          <a:cs typeface="Calibri"/>
                        </a:rPr>
                        <a:t>extraction</a:t>
                      </a:r>
                      <a:r>
                        <a:rPr sz="2400" spc="-25" dirty="0">
                          <a:latin typeface="Calibri"/>
                          <a:cs typeface="Calibri"/>
                        </a:rPr>
                        <a:t> </a:t>
                      </a:r>
                      <a:r>
                        <a:rPr sz="2400" dirty="0">
                          <a:latin typeface="Calibri"/>
                          <a:cs typeface="Calibri"/>
                        </a:rPr>
                        <a:t>or</a:t>
                      </a:r>
                      <a:r>
                        <a:rPr sz="2400" spc="-50" dirty="0">
                          <a:latin typeface="Calibri"/>
                          <a:cs typeface="Calibri"/>
                        </a:rPr>
                        <a:t> </a:t>
                      </a:r>
                      <a:r>
                        <a:rPr sz="2400" spc="-10" dirty="0">
                          <a:latin typeface="Calibri"/>
                          <a:cs typeface="Calibri"/>
                        </a:rPr>
                        <a:t>production</a:t>
                      </a:r>
                      <a:r>
                        <a:rPr sz="2400" spc="-60" dirty="0">
                          <a:latin typeface="Calibri"/>
                          <a:cs typeface="Calibri"/>
                        </a:rPr>
                        <a:t> </a:t>
                      </a:r>
                      <a:r>
                        <a:rPr sz="2400" spc="-20" dirty="0">
                          <a:latin typeface="Calibri"/>
                          <a:cs typeface="Calibri"/>
                        </a:rPr>
                        <a:t>of,</a:t>
                      </a:r>
                      <a:r>
                        <a:rPr sz="2400" spc="-45" dirty="0">
                          <a:latin typeface="Calibri"/>
                          <a:cs typeface="Calibri"/>
                        </a:rPr>
                        <a:t> </a:t>
                      </a:r>
                      <a:r>
                        <a:rPr sz="2400" dirty="0">
                          <a:latin typeface="Calibri"/>
                          <a:cs typeface="Calibri"/>
                        </a:rPr>
                        <a:t>mineral</a:t>
                      </a:r>
                      <a:r>
                        <a:rPr sz="2400" spc="-30" dirty="0">
                          <a:latin typeface="Calibri"/>
                          <a:cs typeface="Calibri"/>
                        </a:rPr>
                        <a:t> </a:t>
                      </a:r>
                      <a:r>
                        <a:rPr sz="2400" spc="-10" dirty="0">
                          <a:latin typeface="Calibri"/>
                          <a:cs typeface="Calibri"/>
                        </a:rPr>
                        <a:t>oils.</a:t>
                      </a:r>
                      <a:endParaRPr sz="24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58309" y="1045607"/>
            <a:ext cx="9570363" cy="623530"/>
          </a:xfrm>
          <a:prstGeom prst="rect">
            <a:avLst/>
          </a:prstGeom>
          <a:noFill/>
          <a:ln/>
        </p:spPr>
        <p:txBody>
          <a:bodyPr wrap="non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Tax Audit Report: Issuance and Submission</a:t>
            </a:r>
            <a:endParaRPr lang="en-US" sz="3900" dirty="0"/>
          </a:p>
        </p:txBody>
      </p:sp>
      <p:sp>
        <p:nvSpPr>
          <p:cNvPr id="3" name="Shape 1"/>
          <p:cNvSpPr/>
          <p:nvPr/>
        </p:nvSpPr>
        <p:spPr>
          <a:xfrm>
            <a:off x="758309" y="2048232"/>
            <a:ext cx="6462117" cy="1759982"/>
          </a:xfrm>
          <a:prstGeom prst="roundRect">
            <a:avLst>
              <a:gd name="adj" fmla="val 16158"/>
            </a:avLst>
          </a:prstGeom>
          <a:solidFill>
            <a:srgbClr val="FFFFFF"/>
          </a:solidFill>
          <a:ln w="22860">
            <a:solidFill>
              <a:srgbClr val="BACFDD"/>
            </a:solidFill>
            <a:prstDash val="solid"/>
          </a:ln>
        </p:spPr>
        <p:txBody>
          <a:bodyPr/>
          <a:lstStyle/>
          <a:p>
            <a:endParaRPr lang="en-IN"/>
          </a:p>
        </p:txBody>
      </p:sp>
      <p:pic>
        <p:nvPicPr>
          <p:cNvPr id="4" name="Image 0" descr="preencoded.png"/>
          <p:cNvPicPr>
            <a:picLocks noChangeAspect="1"/>
          </p:cNvPicPr>
          <p:nvPr/>
        </p:nvPicPr>
        <p:blipFill>
          <a:blip r:embed="rId3"/>
          <a:stretch>
            <a:fillRect/>
          </a:stretch>
        </p:blipFill>
        <p:spPr>
          <a:xfrm>
            <a:off x="758309" y="2048232"/>
            <a:ext cx="45720" cy="1759982"/>
          </a:xfrm>
          <a:prstGeom prst="rect">
            <a:avLst/>
          </a:prstGeom>
        </p:spPr>
      </p:pic>
      <p:sp>
        <p:nvSpPr>
          <p:cNvPr id="5" name="Text 2"/>
          <p:cNvSpPr/>
          <p:nvPr/>
        </p:nvSpPr>
        <p:spPr>
          <a:xfrm>
            <a:off x="1016437" y="2260640"/>
            <a:ext cx="3104793"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Forms for Tax Audit Reports</a:t>
            </a:r>
            <a:endParaRPr lang="en-US" sz="1950" dirty="0"/>
          </a:p>
        </p:txBody>
      </p:sp>
      <p:sp>
        <p:nvSpPr>
          <p:cNvPr id="6" name="Text 3"/>
          <p:cNvSpPr/>
          <p:nvPr/>
        </p:nvSpPr>
        <p:spPr>
          <a:xfrm>
            <a:off x="1016437" y="2686050"/>
            <a:ext cx="599158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Tax audit reports must be issued in </a:t>
            </a:r>
            <a:r>
              <a:rPr lang="en-US" sz="1450" b="1" dirty="0">
                <a:solidFill>
                  <a:srgbClr val="384653"/>
                </a:solidFill>
                <a:latin typeface="Montserrat" pitchFamily="34" charset="0"/>
                <a:ea typeface="Montserrat" pitchFamily="34" charset="-122"/>
                <a:cs typeface="Montserrat" pitchFamily="34" charset="-120"/>
              </a:rPr>
              <a:t>Form No. 3CA or 3CB</a:t>
            </a:r>
            <a:r>
              <a:rPr lang="en-US" sz="1450" dirty="0">
                <a:solidFill>
                  <a:srgbClr val="384653"/>
                </a:solidFill>
                <a:latin typeface="Montserrat" pitchFamily="34" charset="0"/>
                <a:ea typeface="Montserrat" pitchFamily="34" charset="-122"/>
                <a:cs typeface="Montserrat" pitchFamily="34" charset="-120"/>
              </a:rPr>
              <a:t> as applicable, along with particulars in </a:t>
            </a:r>
            <a:r>
              <a:rPr lang="en-US" sz="1450" b="1" dirty="0">
                <a:solidFill>
                  <a:srgbClr val="384653"/>
                </a:solidFill>
                <a:latin typeface="Montserrat" pitchFamily="34" charset="0"/>
                <a:ea typeface="Montserrat" pitchFamily="34" charset="-122"/>
                <a:cs typeface="Montserrat" pitchFamily="34" charset="-120"/>
              </a:rPr>
              <a:t>Form No. 3CD</a:t>
            </a:r>
            <a:r>
              <a:rPr lang="en-US" sz="1450" dirty="0">
                <a:solidFill>
                  <a:srgbClr val="384653"/>
                </a:solidFill>
                <a:latin typeface="Montserrat" pitchFamily="34" charset="0"/>
                <a:ea typeface="Montserrat" pitchFamily="34" charset="-122"/>
                <a:cs typeface="Montserrat" pitchFamily="34" charset="-120"/>
              </a:rPr>
              <a:t>.</a:t>
            </a:r>
            <a:endParaRPr lang="en-US" sz="1450" dirty="0"/>
          </a:p>
        </p:txBody>
      </p:sp>
      <p:sp>
        <p:nvSpPr>
          <p:cNvPr id="7" name="Shape 4"/>
          <p:cNvSpPr/>
          <p:nvPr/>
        </p:nvSpPr>
        <p:spPr>
          <a:xfrm>
            <a:off x="7409974" y="2048232"/>
            <a:ext cx="6462117" cy="1759982"/>
          </a:xfrm>
          <a:prstGeom prst="roundRect">
            <a:avLst>
              <a:gd name="adj" fmla="val 16158"/>
            </a:avLst>
          </a:prstGeom>
          <a:solidFill>
            <a:srgbClr val="FFFFFF"/>
          </a:solidFill>
          <a:ln w="22860">
            <a:solidFill>
              <a:srgbClr val="BACFDD"/>
            </a:solidFill>
            <a:prstDash val="solid"/>
          </a:ln>
        </p:spPr>
        <p:txBody>
          <a:bodyPr/>
          <a:lstStyle/>
          <a:p>
            <a:endParaRPr lang="en-IN"/>
          </a:p>
        </p:txBody>
      </p:sp>
      <p:pic>
        <p:nvPicPr>
          <p:cNvPr id="8" name="Image 1" descr="preencoded.png"/>
          <p:cNvPicPr>
            <a:picLocks noChangeAspect="1"/>
          </p:cNvPicPr>
          <p:nvPr/>
        </p:nvPicPr>
        <p:blipFill>
          <a:blip r:embed="rId3"/>
          <a:stretch>
            <a:fillRect/>
          </a:stretch>
        </p:blipFill>
        <p:spPr>
          <a:xfrm>
            <a:off x="7409974" y="2048232"/>
            <a:ext cx="45720" cy="1759982"/>
          </a:xfrm>
          <a:prstGeom prst="rect">
            <a:avLst/>
          </a:prstGeom>
        </p:spPr>
      </p:pic>
      <p:sp>
        <p:nvSpPr>
          <p:cNvPr id="9" name="Text 5"/>
          <p:cNvSpPr/>
          <p:nvPr/>
        </p:nvSpPr>
        <p:spPr>
          <a:xfrm>
            <a:off x="7668101" y="2260640"/>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Format Requirements</a:t>
            </a:r>
            <a:endParaRPr lang="en-US" sz="1950" dirty="0"/>
          </a:p>
        </p:txBody>
      </p:sp>
      <p:sp>
        <p:nvSpPr>
          <p:cNvPr id="10" name="Text 6"/>
          <p:cNvSpPr/>
          <p:nvPr/>
        </p:nvSpPr>
        <p:spPr>
          <a:xfrm>
            <a:off x="7668101" y="2686050"/>
            <a:ext cx="5991582"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Reports can be issued in hard copy form (physically signed) or soft copy form (digitally signed) by the tax auditor. Hard copies require signature and stamp/seal of the tax auditor at the end.</a:t>
            </a:r>
            <a:endParaRPr lang="en-US" sz="1450" dirty="0"/>
          </a:p>
        </p:txBody>
      </p:sp>
      <p:sp>
        <p:nvSpPr>
          <p:cNvPr id="11" name="Shape 7"/>
          <p:cNvSpPr/>
          <p:nvPr/>
        </p:nvSpPr>
        <p:spPr>
          <a:xfrm>
            <a:off x="758309" y="3997762"/>
            <a:ext cx="6462117" cy="2366486"/>
          </a:xfrm>
          <a:prstGeom prst="roundRect">
            <a:avLst>
              <a:gd name="adj" fmla="val 12017"/>
            </a:avLst>
          </a:prstGeom>
          <a:solidFill>
            <a:srgbClr val="FFFFFF"/>
          </a:solidFill>
          <a:ln w="22860">
            <a:solidFill>
              <a:srgbClr val="BACFDD"/>
            </a:solidFill>
            <a:prstDash val="solid"/>
          </a:ln>
        </p:spPr>
        <p:txBody>
          <a:bodyPr/>
          <a:lstStyle/>
          <a:p>
            <a:endParaRPr lang="en-IN"/>
          </a:p>
        </p:txBody>
      </p:sp>
      <p:pic>
        <p:nvPicPr>
          <p:cNvPr id="12" name="Image 2" descr="preencoded.png"/>
          <p:cNvPicPr>
            <a:picLocks noChangeAspect="1"/>
          </p:cNvPicPr>
          <p:nvPr/>
        </p:nvPicPr>
        <p:blipFill>
          <a:blip r:embed="rId4"/>
          <a:stretch>
            <a:fillRect/>
          </a:stretch>
        </p:blipFill>
        <p:spPr>
          <a:xfrm>
            <a:off x="758309" y="3997762"/>
            <a:ext cx="45720" cy="2366486"/>
          </a:xfrm>
          <a:prstGeom prst="rect">
            <a:avLst/>
          </a:prstGeom>
        </p:spPr>
      </p:pic>
      <p:sp>
        <p:nvSpPr>
          <p:cNvPr id="13" name="Text 8"/>
          <p:cNvSpPr/>
          <p:nvPr/>
        </p:nvSpPr>
        <p:spPr>
          <a:xfrm>
            <a:off x="1016437" y="4210169"/>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Electronic Submission</a:t>
            </a:r>
            <a:endParaRPr lang="en-US" sz="1950" dirty="0"/>
          </a:p>
        </p:txBody>
      </p:sp>
      <p:sp>
        <p:nvSpPr>
          <p:cNvPr id="14" name="Text 9"/>
          <p:cNvSpPr/>
          <p:nvPr/>
        </p:nvSpPr>
        <p:spPr>
          <a:xfrm>
            <a:off x="1016437" y="4635579"/>
            <a:ext cx="5991582" cy="1516261"/>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Tax audit reports must be submitted electronically on the income tax portal, digitally signed by the tax auditor, along with audited balance sheet, profit and loss/income and expenditure account, and statutory audit report where applicable.</a:t>
            </a:r>
            <a:endParaRPr lang="en-US" sz="1450" dirty="0"/>
          </a:p>
        </p:txBody>
      </p:sp>
      <p:sp>
        <p:nvSpPr>
          <p:cNvPr id="15" name="Shape 10"/>
          <p:cNvSpPr/>
          <p:nvPr/>
        </p:nvSpPr>
        <p:spPr>
          <a:xfrm>
            <a:off x="7409974" y="3997762"/>
            <a:ext cx="6462117" cy="2366486"/>
          </a:xfrm>
          <a:prstGeom prst="roundRect">
            <a:avLst>
              <a:gd name="adj" fmla="val 12017"/>
            </a:avLst>
          </a:prstGeom>
          <a:solidFill>
            <a:srgbClr val="FFFFFF"/>
          </a:solidFill>
          <a:ln w="22860">
            <a:solidFill>
              <a:srgbClr val="BACFDD"/>
            </a:solidFill>
            <a:prstDash val="solid"/>
          </a:ln>
        </p:spPr>
        <p:txBody>
          <a:bodyPr/>
          <a:lstStyle/>
          <a:p>
            <a:endParaRPr lang="en-IN"/>
          </a:p>
        </p:txBody>
      </p:sp>
      <p:pic>
        <p:nvPicPr>
          <p:cNvPr id="16" name="Image 3" descr="preencoded.png"/>
          <p:cNvPicPr>
            <a:picLocks noChangeAspect="1"/>
          </p:cNvPicPr>
          <p:nvPr/>
        </p:nvPicPr>
        <p:blipFill>
          <a:blip r:embed="rId4"/>
          <a:stretch>
            <a:fillRect/>
          </a:stretch>
        </p:blipFill>
        <p:spPr>
          <a:xfrm>
            <a:off x="7409974" y="3997762"/>
            <a:ext cx="45720" cy="2366486"/>
          </a:xfrm>
          <a:prstGeom prst="rect">
            <a:avLst/>
          </a:prstGeom>
        </p:spPr>
      </p:pic>
      <p:sp>
        <p:nvSpPr>
          <p:cNvPr id="17" name="Text 11"/>
          <p:cNvSpPr/>
          <p:nvPr/>
        </p:nvSpPr>
        <p:spPr>
          <a:xfrm>
            <a:off x="7668101" y="4210169"/>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Completion Process</a:t>
            </a:r>
            <a:endParaRPr lang="en-US" sz="1950" dirty="0"/>
          </a:p>
        </p:txBody>
      </p:sp>
      <p:sp>
        <p:nvSpPr>
          <p:cNvPr id="18" name="Text 12"/>
          <p:cNvSpPr/>
          <p:nvPr/>
        </p:nvSpPr>
        <p:spPr>
          <a:xfrm>
            <a:off x="7668101" y="4635579"/>
            <a:ext cx="5991582" cy="1516261"/>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After submission by the tax auditor, the assessee must accept the report on the Income tax portal to complete the process, after which an acknowledgment number is generated. UDIN must also be updated by the tax auditor on the portal under CA login.</a:t>
            </a:r>
            <a:endParaRPr lang="en-US" sz="1450" dirty="0"/>
          </a:p>
        </p:txBody>
      </p:sp>
      <p:sp>
        <p:nvSpPr>
          <p:cNvPr id="19" name="Text 13"/>
          <p:cNvSpPr/>
          <p:nvPr/>
        </p:nvSpPr>
        <p:spPr>
          <a:xfrm>
            <a:off x="758309" y="6577489"/>
            <a:ext cx="1311378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This prescribed procedure ensures proper documentation and verification of tax audit reports through a systematic electronic process, maintaining integrity and authenticity of the submitted information.</a:t>
            </a:r>
            <a:endParaRPr lang="en-US" sz="14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75978" y="376845"/>
            <a:ext cx="9293838" cy="782245"/>
          </a:xfrm>
          <a:prstGeom prst="rect">
            <a:avLst/>
          </a:prstGeom>
        </p:spPr>
        <p:txBody>
          <a:bodyPr vert="horz" wrap="square" lIns="0" tIns="406951" rIns="0" bIns="0" rtlCol="0">
            <a:spAutoFit/>
          </a:bodyPr>
          <a:lstStyle/>
          <a:p>
            <a:pPr marL="395478">
              <a:spcBef>
                <a:spcPts val="120"/>
              </a:spcBef>
            </a:pPr>
            <a:r>
              <a:rPr u="none" dirty="0"/>
              <a:t>List</a:t>
            </a:r>
            <a:r>
              <a:rPr spc="-96" dirty="0"/>
              <a:t> </a:t>
            </a:r>
            <a:r>
              <a:rPr u="none" dirty="0"/>
              <a:t>of</a:t>
            </a:r>
            <a:r>
              <a:rPr spc="-78" dirty="0"/>
              <a:t> </a:t>
            </a:r>
            <a:r>
              <a:rPr spc="-12" dirty="0"/>
              <a:t>Sections………Contd.</a:t>
            </a:r>
          </a:p>
        </p:txBody>
      </p:sp>
      <p:graphicFrame>
        <p:nvGraphicFramePr>
          <p:cNvPr id="3" name="object 3"/>
          <p:cNvGraphicFramePr>
            <a:graphicFrameLocks noGrp="1"/>
          </p:cNvGraphicFramePr>
          <p:nvPr/>
        </p:nvGraphicFramePr>
        <p:xfrm>
          <a:off x="2209413" y="1933794"/>
          <a:ext cx="10283188" cy="5811012"/>
        </p:xfrm>
        <a:graphic>
          <a:graphicData uri="http://schemas.openxmlformats.org/drawingml/2006/table">
            <a:tbl>
              <a:tblPr firstRow="1" bandRow="1">
                <a:tableStyleId>{2D5ABB26-0587-4C30-8999-92F81FD0307C}</a:tableStyleId>
              </a:tblPr>
              <a:tblGrid>
                <a:gridCol w="715518">
                  <a:extLst>
                    <a:ext uri="{9D8B030D-6E8A-4147-A177-3AD203B41FA5}">
                      <a16:colId xmlns:a16="http://schemas.microsoft.com/office/drawing/2014/main" val="20000"/>
                    </a:ext>
                  </a:extLst>
                </a:gridCol>
                <a:gridCol w="1520189">
                  <a:extLst>
                    <a:ext uri="{9D8B030D-6E8A-4147-A177-3AD203B41FA5}">
                      <a16:colId xmlns:a16="http://schemas.microsoft.com/office/drawing/2014/main" val="20001"/>
                    </a:ext>
                  </a:extLst>
                </a:gridCol>
                <a:gridCol w="8047481">
                  <a:extLst>
                    <a:ext uri="{9D8B030D-6E8A-4147-A177-3AD203B41FA5}">
                      <a16:colId xmlns:a16="http://schemas.microsoft.com/office/drawing/2014/main" val="20002"/>
                    </a:ext>
                  </a:extLst>
                </a:gridCol>
              </a:tblGrid>
              <a:tr h="1206246">
                <a:tc>
                  <a:txBody>
                    <a:bodyPr/>
                    <a:lstStyle/>
                    <a:p>
                      <a:pPr marL="90805">
                        <a:lnSpc>
                          <a:spcPct val="100000"/>
                        </a:lnSpc>
                        <a:spcBef>
                          <a:spcPts val="229"/>
                        </a:spcBef>
                      </a:pPr>
                      <a:r>
                        <a:rPr sz="2400" b="1" spc="-25" dirty="0">
                          <a:solidFill>
                            <a:srgbClr val="FFFFFF"/>
                          </a:solidFill>
                          <a:latin typeface="Calibri"/>
                          <a:cs typeface="Calibri"/>
                        </a:rPr>
                        <a:t>S.</a:t>
                      </a:r>
                      <a:endParaRPr sz="2400">
                        <a:latin typeface="Calibri"/>
                        <a:cs typeface="Calibri"/>
                      </a:endParaRPr>
                    </a:p>
                    <a:p>
                      <a:pPr marL="90805">
                        <a:lnSpc>
                          <a:spcPct val="100000"/>
                        </a:lnSpc>
                      </a:pPr>
                      <a:r>
                        <a:rPr sz="2400" b="1" spc="-25" dirty="0">
                          <a:solidFill>
                            <a:srgbClr val="FFFFFF"/>
                          </a:solidFill>
                          <a:latin typeface="Calibri"/>
                          <a:cs typeface="Calibri"/>
                        </a:rPr>
                        <a:t>No.</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F82"/>
                    </a:solidFill>
                  </a:tcPr>
                </a:tc>
                <a:tc>
                  <a:txBody>
                    <a:bodyPr/>
                    <a:lstStyle/>
                    <a:p>
                      <a:pPr marL="91440" marR="83820">
                        <a:lnSpc>
                          <a:spcPct val="100000"/>
                        </a:lnSpc>
                        <a:spcBef>
                          <a:spcPts val="229"/>
                        </a:spcBef>
                        <a:tabLst>
                          <a:tab pos="1064895" algn="l"/>
                        </a:tabLst>
                      </a:pPr>
                      <a:r>
                        <a:rPr sz="2400" b="1" spc="-10" dirty="0">
                          <a:solidFill>
                            <a:srgbClr val="FFFFFF"/>
                          </a:solidFill>
                          <a:latin typeface="Calibri"/>
                          <a:cs typeface="Calibri"/>
                        </a:rPr>
                        <a:t>Section</a:t>
                      </a:r>
                      <a:r>
                        <a:rPr sz="2400" b="1" dirty="0">
                          <a:solidFill>
                            <a:srgbClr val="FFFFFF"/>
                          </a:solidFill>
                          <a:latin typeface="Calibri"/>
                          <a:cs typeface="Calibri"/>
                        </a:rPr>
                        <a:t>	</a:t>
                      </a:r>
                      <a:r>
                        <a:rPr sz="2400" b="1" spc="-50" dirty="0">
                          <a:solidFill>
                            <a:srgbClr val="FFFFFF"/>
                          </a:solidFill>
                          <a:latin typeface="Calibri"/>
                          <a:cs typeface="Calibri"/>
                        </a:rPr>
                        <a:t>/ </a:t>
                      </a:r>
                      <a:r>
                        <a:rPr sz="2400" b="1" spc="-10" dirty="0">
                          <a:solidFill>
                            <a:srgbClr val="FFFFFF"/>
                          </a:solidFill>
                          <a:latin typeface="Calibri"/>
                          <a:cs typeface="Calibri"/>
                        </a:rPr>
                        <a:t>Chapter/ Schedule</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F82"/>
                    </a:solidFill>
                  </a:tcPr>
                </a:tc>
                <a:tc>
                  <a:txBody>
                    <a:bodyPr/>
                    <a:lstStyle/>
                    <a:p>
                      <a:pPr marL="91440">
                        <a:lnSpc>
                          <a:spcPct val="100000"/>
                        </a:lnSpc>
                        <a:spcBef>
                          <a:spcPts val="234"/>
                        </a:spcBef>
                      </a:pPr>
                      <a:r>
                        <a:rPr sz="2400" b="1" dirty="0">
                          <a:solidFill>
                            <a:srgbClr val="FFFFFF"/>
                          </a:solidFill>
                          <a:latin typeface="Calibri"/>
                          <a:cs typeface="Calibri"/>
                        </a:rPr>
                        <a:t>Business</a:t>
                      </a:r>
                      <a:r>
                        <a:rPr sz="2400" b="1" spc="-80" dirty="0">
                          <a:solidFill>
                            <a:srgbClr val="FFFFFF"/>
                          </a:solidFill>
                          <a:latin typeface="Calibri"/>
                          <a:cs typeface="Calibri"/>
                        </a:rPr>
                        <a:t> </a:t>
                      </a:r>
                      <a:r>
                        <a:rPr sz="2400" b="1" spc="-10" dirty="0">
                          <a:solidFill>
                            <a:srgbClr val="FFFFFF"/>
                          </a:solidFill>
                          <a:latin typeface="Calibri"/>
                          <a:cs typeface="Calibri"/>
                        </a:rPr>
                        <a:t>Covered</a:t>
                      </a:r>
                      <a:endParaRPr sz="24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F82"/>
                    </a:solidFill>
                  </a:tcPr>
                </a:tc>
                <a:extLst>
                  <a:ext uri="{0D108BD9-81ED-4DB2-BD59-A6C34878D82A}">
                    <a16:rowId xmlns:a16="http://schemas.microsoft.com/office/drawing/2014/main" val="10000"/>
                  </a:ext>
                </a:extLst>
              </a:tr>
              <a:tr h="509778">
                <a:tc>
                  <a:txBody>
                    <a:bodyPr/>
                    <a:lstStyle/>
                    <a:p>
                      <a:pPr algn="ctr">
                        <a:lnSpc>
                          <a:spcPct val="100000"/>
                        </a:lnSpc>
                        <a:spcBef>
                          <a:spcPts val="240"/>
                        </a:spcBef>
                      </a:pPr>
                      <a:r>
                        <a:rPr sz="2200" spc="-25" dirty="0">
                          <a:latin typeface="Calibri"/>
                          <a:cs typeface="Calibri"/>
                        </a:rPr>
                        <a:t>7.</a:t>
                      </a:r>
                      <a:endParaRPr sz="2200">
                        <a:latin typeface="Calibri"/>
                        <a:cs typeface="Calibri"/>
                      </a:endParaRPr>
                    </a:p>
                  </a:txBody>
                  <a:tcPr marL="0" marR="0" marT="3657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algn="ctr">
                        <a:lnSpc>
                          <a:spcPct val="100000"/>
                        </a:lnSpc>
                        <a:spcBef>
                          <a:spcPts val="229"/>
                        </a:spcBef>
                      </a:pPr>
                      <a:r>
                        <a:rPr sz="2400" spc="-10" dirty="0">
                          <a:latin typeface="Calibri"/>
                          <a:cs typeface="Calibri"/>
                        </a:rPr>
                        <a:t>44BBA</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marL="90805">
                        <a:lnSpc>
                          <a:spcPct val="100000"/>
                        </a:lnSpc>
                        <a:spcBef>
                          <a:spcPts val="229"/>
                        </a:spcBef>
                      </a:pPr>
                      <a:r>
                        <a:rPr sz="2400" spc="-10" dirty="0">
                          <a:latin typeface="Calibri"/>
                          <a:cs typeface="Calibri"/>
                        </a:rPr>
                        <a:t>Operation</a:t>
                      </a:r>
                      <a:r>
                        <a:rPr sz="2400" spc="-30" dirty="0">
                          <a:latin typeface="Calibri"/>
                          <a:cs typeface="Calibri"/>
                        </a:rPr>
                        <a:t> </a:t>
                      </a:r>
                      <a:r>
                        <a:rPr sz="2400" dirty="0">
                          <a:latin typeface="Calibri"/>
                          <a:cs typeface="Calibri"/>
                        </a:rPr>
                        <a:t>of</a:t>
                      </a:r>
                      <a:r>
                        <a:rPr sz="2400" spc="-30" dirty="0">
                          <a:latin typeface="Calibri"/>
                          <a:cs typeface="Calibri"/>
                        </a:rPr>
                        <a:t> </a:t>
                      </a:r>
                      <a:r>
                        <a:rPr sz="2400" spc="-10" dirty="0">
                          <a:latin typeface="Calibri"/>
                          <a:cs typeface="Calibri"/>
                        </a:rPr>
                        <a:t>aircraft </a:t>
                      </a:r>
                      <a:r>
                        <a:rPr sz="2400" dirty="0">
                          <a:latin typeface="Calibri"/>
                          <a:cs typeface="Calibri"/>
                        </a:rPr>
                        <a:t>by</a:t>
                      </a:r>
                      <a:r>
                        <a:rPr sz="2400" spc="-40" dirty="0">
                          <a:latin typeface="Calibri"/>
                          <a:cs typeface="Calibri"/>
                        </a:rPr>
                        <a:t> </a:t>
                      </a:r>
                      <a:r>
                        <a:rPr sz="2400" spc="-10" dirty="0">
                          <a:latin typeface="Calibri"/>
                          <a:cs typeface="Calibri"/>
                        </a:rPr>
                        <a:t>non-resident.</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1"/>
                  </a:ext>
                </a:extLst>
              </a:tr>
              <a:tr h="840486">
                <a:tc>
                  <a:txBody>
                    <a:bodyPr/>
                    <a:lstStyle/>
                    <a:p>
                      <a:pPr marL="635" algn="ctr">
                        <a:lnSpc>
                          <a:spcPct val="100000"/>
                        </a:lnSpc>
                        <a:spcBef>
                          <a:spcPts val="229"/>
                        </a:spcBef>
                      </a:pPr>
                      <a:r>
                        <a:rPr sz="2400" spc="-25" dirty="0">
                          <a:latin typeface="Calibri"/>
                          <a:cs typeface="Calibri"/>
                        </a:rPr>
                        <a:t>8.</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algn="ctr">
                        <a:lnSpc>
                          <a:spcPct val="100000"/>
                        </a:lnSpc>
                        <a:spcBef>
                          <a:spcPts val="229"/>
                        </a:spcBef>
                      </a:pPr>
                      <a:r>
                        <a:rPr sz="2400" spc="-10" dirty="0">
                          <a:latin typeface="Calibri"/>
                          <a:cs typeface="Calibri"/>
                        </a:rPr>
                        <a:t>44BBB</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marL="90805" marR="82550">
                        <a:lnSpc>
                          <a:spcPct val="100000"/>
                        </a:lnSpc>
                        <a:spcBef>
                          <a:spcPts val="229"/>
                        </a:spcBef>
                      </a:pPr>
                      <a:r>
                        <a:rPr sz="2400" dirty="0">
                          <a:latin typeface="Calibri"/>
                          <a:cs typeface="Calibri"/>
                        </a:rPr>
                        <a:t>Civil</a:t>
                      </a:r>
                      <a:r>
                        <a:rPr sz="2400" spc="5" dirty="0">
                          <a:latin typeface="Calibri"/>
                          <a:cs typeface="Calibri"/>
                        </a:rPr>
                        <a:t> </a:t>
                      </a:r>
                      <a:r>
                        <a:rPr sz="2400" dirty="0">
                          <a:latin typeface="Calibri"/>
                          <a:cs typeface="Calibri"/>
                        </a:rPr>
                        <a:t>construction</a:t>
                      </a:r>
                      <a:r>
                        <a:rPr sz="2400" spc="20" dirty="0">
                          <a:latin typeface="Calibri"/>
                          <a:cs typeface="Calibri"/>
                        </a:rPr>
                        <a:t> </a:t>
                      </a:r>
                      <a:r>
                        <a:rPr sz="2400" dirty="0">
                          <a:latin typeface="Calibri"/>
                          <a:cs typeface="Calibri"/>
                        </a:rPr>
                        <a:t>etc.</a:t>
                      </a:r>
                      <a:r>
                        <a:rPr sz="2400" spc="5" dirty="0">
                          <a:latin typeface="Calibri"/>
                          <a:cs typeface="Calibri"/>
                        </a:rPr>
                        <a:t> </a:t>
                      </a:r>
                      <a:r>
                        <a:rPr sz="2400" dirty="0">
                          <a:latin typeface="Calibri"/>
                          <a:cs typeface="Calibri"/>
                        </a:rPr>
                        <a:t>in</a:t>
                      </a:r>
                      <a:r>
                        <a:rPr sz="2400" spc="15" dirty="0">
                          <a:latin typeface="Calibri"/>
                          <a:cs typeface="Calibri"/>
                        </a:rPr>
                        <a:t> </a:t>
                      </a:r>
                      <a:r>
                        <a:rPr sz="2400" dirty="0">
                          <a:latin typeface="Calibri"/>
                          <a:cs typeface="Calibri"/>
                        </a:rPr>
                        <a:t>certain</a:t>
                      </a:r>
                      <a:r>
                        <a:rPr sz="2400" spc="10" dirty="0">
                          <a:latin typeface="Calibri"/>
                          <a:cs typeface="Calibri"/>
                        </a:rPr>
                        <a:t> </a:t>
                      </a:r>
                      <a:r>
                        <a:rPr sz="2400" dirty="0">
                          <a:latin typeface="Calibri"/>
                          <a:cs typeface="Calibri"/>
                        </a:rPr>
                        <a:t>turnkey power</a:t>
                      </a:r>
                      <a:r>
                        <a:rPr sz="2400" spc="10" dirty="0">
                          <a:latin typeface="Calibri"/>
                          <a:cs typeface="Calibri"/>
                        </a:rPr>
                        <a:t> </a:t>
                      </a:r>
                      <a:r>
                        <a:rPr sz="2400" dirty="0">
                          <a:latin typeface="Calibri"/>
                          <a:cs typeface="Calibri"/>
                        </a:rPr>
                        <a:t>project</a:t>
                      </a:r>
                      <a:r>
                        <a:rPr sz="2400" spc="10" dirty="0">
                          <a:latin typeface="Calibri"/>
                          <a:cs typeface="Calibri"/>
                        </a:rPr>
                        <a:t> </a:t>
                      </a:r>
                      <a:r>
                        <a:rPr sz="2400" dirty="0">
                          <a:latin typeface="Calibri"/>
                          <a:cs typeface="Calibri"/>
                        </a:rPr>
                        <a:t>by</a:t>
                      </a:r>
                      <a:r>
                        <a:rPr sz="2400" spc="5" dirty="0">
                          <a:latin typeface="Calibri"/>
                          <a:cs typeface="Calibri"/>
                        </a:rPr>
                        <a:t> </a:t>
                      </a:r>
                      <a:r>
                        <a:rPr sz="2400" spc="-20" dirty="0">
                          <a:latin typeface="Calibri"/>
                          <a:cs typeface="Calibri"/>
                        </a:rPr>
                        <a:t>non- </a:t>
                      </a:r>
                      <a:r>
                        <a:rPr sz="2400" spc="-10" dirty="0">
                          <a:latin typeface="Calibri"/>
                          <a:cs typeface="Calibri"/>
                        </a:rPr>
                        <a:t>residents.</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2"/>
                  </a:ext>
                </a:extLst>
              </a:tr>
              <a:tr h="841248">
                <a:tc>
                  <a:txBody>
                    <a:bodyPr/>
                    <a:lstStyle/>
                    <a:p>
                      <a:pPr algn="ctr">
                        <a:lnSpc>
                          <a:spcPct val="100000"/>
                        </a:lnSpc>
                        <a:spcBef>
                          <a:spcPts val="229"/>
                        </a:spcBef>
                      </a:pPr>
                      <a:r>
                        <a:rPr sz="2400" spc="-25" dirty="0">
                          <a:latin typeface="Calibri"/>
                          <a:cs typeface="Calibri"/>
                        </a:rPr>
                        <a:t>9.</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marL="373380" marR="207645" indent="-158750">
                        <a:lnSpc>
                          <a:spcPct val="100000"/>
                        </a:lnSpc>
                        <a:spcBef>
                          <a:spcPts val="229"/>
                        </a:spcBef>
                      </a:pPr>
                      <a:r>
                        <a:rPr sz="2400" b="1" spc="-10" dirty="0">
                          <a:latin typeface="Calibri"/>
                          <a:cs typeface="Calibri"/>
                        </a:rPr>
                        <a:t>Chapter XII-</a:t>
                      </a:r>
                      <a:r>
                        <a:rPr sz="2400" b="1" spc="-50" dirty="0">
                          <a:latin typeface="Calibri"/>
                          <a:cs typeface="Calibri"/>
                        </a:rPr>
                        <a:t>G</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marL="90805">
                        <a:lnSpc>
                          <a:spcPct val="100000"/>
                        </a:lnSpc>
                        <a:spcBef>
                          <a:spcPts val="229"/>
                        </a:spcBef>
                      </a:pPr>
                      <a:r>
                        <a:rPr sz="2400" b="1" dirty="0">
                          <a:latin typeface="Calibri"/>
                          <a:cs typeface="Calibri"/>
                        </a:rPr>
                        <a:t>Special</a:t>
                      </a:r>
                      <a:r>
                        <a:rPr sz="2400" b="1" spc="-50" dirty="0">
                          <a:latin typeface="Calibri"/>
                          <a:cs typeface="Calibri"/>
                        </a:rPr>
                        <a:t> </a:t>
                      </a:r>
                      <a:r>
                        <a:rPr sz="2400" b="1" dirty="0">
                          <a:latin typeface="Calibri"/>
                          <a:cs typeface="Calibri"/>
                        </a:rPr>
                        <a:t>provisions</a:t>
                      </a:r>
                      <a:r>
                        <a:rPr sz="2400" b="1" spc="-80" dirty="0">
                          <a:latin typeface="Calibri"/>
                          <a:cs typeface="Calibri"/>
                        </a:rPr>
                        <a:t> </a:t>
                      </a:r>
                      <a:r>
                        <a:rPr sz="2400" b="1" dirty="0">
                          <a:latin typeface="Calibri"/>
                          <a:cs typeface="Calibri"/>
                        </a:rPr>
                        <a:t>relating</a:t>
                      </a:r>
                      <a:r>
                        <a:rPr sz="2400" b="1" spc="-35" dirty="0">
                          <a:latin typeface="Calibri"/>
                          <a:cs typeface="Calibri"/>
                        </a:rPr>
                        <a:t> </a:t>
                      </a:r>
                      <a:r>
                        <a:rPr sz="2400" b="1" dirty="0">
                          <a:latin typeface="Calibri"/>
                          <a:cs typeface="Calibri"/>
                        </a:rPr>
                        <a:t>to</a:t>
                      </a:r>
                      <a:r>
                        <a:rPr sz="2400" b="1" spc="-45" dirty="0">
                          <a:latin typeface="Calibri"/>
                          <a:cs typeface="Calibri"/>
                        </a:rPr>
                        <a:t> </a:t>
                      </a:r>
                      <a:r>
                        <a:rPr sz="2400" b="1" dirty="0">
                          <a:latin typeface="Calibri"/>
                          <a:cs typeface="Calibri"/>
                        </a:rPr>
                        <a:t>income</a:t>
                      </a:r>
                      <a:r>
                        <a:rPr sz="2400" b="1" spc="-60" dirty="0">
                          <a:latin typeface="Calibri"/>
                          <a:cs typeface="Calibri"/>
                        </a:rPr>
                        <a:t> </a:t>
                      </a:r>
                      <a:r>
                        <a:rPr sz="2400" b="1" dirty="0">
                          <a:latin typeface="Calibri"/>
                          <a:cs typeface="Calibri"/>
                        </a:rPr>
                        <a:t>of</a:t>
                      </a:r>
                      <a:r>
                        <a:rPr sz="2400" b="1" spc="-40" dirty="0">
                          <a:latin typeface="Calibri"/>
                          <a:cs typeface="Calibri"/>
                        </a:rPr>
                        <a:t> </a:t>
                      </a:r>
                      <a:r>
                        <a:rPr sz="2400" b="1" dirty="0">
                          <a:latin typeface="Calibri"/>
                          <a:cs typeface="Calibri"/>
                        </a:rPr>
                        <a:t>shipping</a:t>
                      </a:r>
                      <a:r>
                        <a:rPr sz="2400" b="1" spc="-70" dirty="0">
                          <a:latin typeface="Calibri"/>
                          <a:cs typeface="Calibri"/>
                        </a:rPr>
                        <a:t> </a:t>
                      </a:r>
                      <a:r>
                        <a:rPr sz="2400" b="1" spc="-10" dirty="0">
                          <a:latin typeface="Calibri"/>
                          <a:cs typeface="Calibri"/>
                        </a:rPr>
                        <a:t>companies</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3"/>
                  </a:ext>
                </a:extLst>
              </a:tr>
              <a:tr h="840486">
                <a:tc>
                  <a:txBody>
                    <a:bodyPr/>
                    <a:lstStyle/>
                    <a:p>
                      <a:pPr marL="135890">
                        <a:lnSpc>
                          <a:spcPct val="100000"/>
                        </a:lnSpc>
                        <a:spcBef>
                          <a:spcPts val="229"/>
                        </a:spcBef>
                      </a:pPr>
                      <a:r>
                        <a:rPr sz="2400" spc="-25" dirty="0">
                          <a:latin typeface="Calibri"/>
                          <a:cs typeface="Calibri"/>
                        </a:rPr>
                        <a:t>10.</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marL="154305" marR="146685" indent="251460">
                        <a:lnSpc>
                          <a:spcPct val="100000"/>
                        </a:lnSpc>
                        <a:spcBef>
                          <a:spcPts val="229"/>
                        </a:spcBef>
                      </a:pPr>
                      <a:r>
                        <a:rPr sz="2400" b="1" spc="-10" dirty="0">
                          <a:latin typeface="Calibri"/>
                          <a:cs typeface="Calibri"/>
                        </a:rPr>
                        <a:t>First Schedule</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marL="91440">
                        <a:lnSpc>
                          <a:spcPct val="100000"/>
                        </a:lnSpc>
                        <a:spcBef>
                          <a:spcPts val="229"/>
                        </a:spcBef>
                      </a:pPr>
                      <a:r>
                        <a:rPr sz="2400" b="1" dirty="0">
                          <a:latin typeface="Calibri"/>
                          <a:cs typeface="Calibri"/>
                        </a:rPr>
                        <a:t>Rules</a:t>
                      </a:r>
                      <a:r>
                        <a:rPr sz="2400" b="1" spc="-50" dirty="0">
                          <a:latin typeface="Calibri"/>
                          <a:cs typeface="Calibri"/>
                        </a:rPr>
                        <a:t> </a:t>
                      </a:r>
                      <a:r>
                        <a:rPr sz="2400" b="1" dirty="0">
                          <a:latin typeface="Calibri"/>
                          <a:cs typeface="Calibri"/>
                        </a:rPr>
                        <a:t>for</a:t>
                      </a:r>
                      <a:r>
                        <a:rPr sz="2400" b="1" spc="-20" dirty="0">
                          <a:latin typeface="Calibri"/>
                          <a:cs typeface="Calibri"/>
                        </a:rPr>
                        <a:t> </a:t>
                      </a:r>
                      <a:r>
                        <a:rPr sz="2400" b="1" dirty="0">
                          <a:latin typeface="Calibri"/>
                          <a:cs typeface="Calibri"/>
                        </a:rPr>
                        <a:t>Section</a:t>
                      </a:r>
                      <a:r>
                        <a:rPr sz="2400" b="1" spc="-50" dirty="0">
                          <a:latin typeface="Calibri"/>
                          <a:cs typeface="Calibri"/>
                        </a:rPr>
                        <a:t> </a:t>
                      </a:r>
                      <a:r>
                        <a:rPr sz="2400" b="1" dirty="0">
                          <a:latin typeface="Calibri"/>
                          <a:cs typeface="Calibri"/>
                        </a:rPr>
                        <a:t>44-</a:t>
                      </a:r>
                      <a:r>
                        <a:rPr sz="2400" b="1" spc="-40" dirty="0">
                          <a:latin typeface="Calibri"/>
                          <a:cs typeface="Calibri"/>
                        </a:rPr>
                        <a:t> </a:t>
                      </a:r>
                      <a:r>
                        <a:rPr sz="2400" b="1" spc="-10" dirty="0">
                          <a:latin typeface="Calibri"/>
                          <a:cs typeface="Calibri"/>
                        </a:rPr>
                        <a:t>Insurance</a:t>
                      </a:r>
                      <a:r>
                        <a:rPr sz="2400" b="1" spc="-30" dirty="0">
                          <a:latin typeface="Calibri"/>
                          <a:cs typeface="Calibri"/>
                        </a:rPr>
                        <a:t> </a:t>
                      </a:r>
                      <a:r>
                        <a:rPr sz="2400" b="1" spc="-10" dirty="0">
                          <a:latin typeface="Calibri"/>
                          <a:cs typeface="Calibri"/>
                        </a:rPr>
                        <a:t>Business</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4"/>
                  </a:ext>
                </a:extLst>
              </a:tr>
              <a:tr h="1572768">
                <a:tc>
                  <a:txBody>
                    <a:bodyPr/>
                    <a:lstStyle/>
                    <a:p>
                      <a:pPr marL="90805">
                        <a:lnSpc>
                          <a:spcPct val="100000"/>
                        </a:lnSpc>
                        <a:spcBef>
                          <a:spcPts val="240"/>
                        </a:spcBef>
                      </a:pPr>
                      <a:r>
                        <a:rPr sz="2200" spc="-25" dirty="0">
                          <a:latin typeface="Calibri"/>
                          <a:cs typeface="Calibri"/>
                        </a:rPr>
                        <a:t>11.</a:t>
                      </a:r>
                      <a:endParaRPr sz="2200">
                        <a:latin typeface="Calibri"/>
                        <a:cs typeface="Calibri"/>
                      </a:endParaRPr>
                    </a:p>
                  </a:txBody>
                  <a:tcPr marL="0" marR="0" marT="3657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marL="123825" marR="117475" algn="ctr">
                        <a:lnSpc>
                          <a:spcPct val="100000"/>
                        </a:lnSpc>
                        <a:spcBef>
                          <a:spcPts val="229"/>
                        </a:spcBef>
                      </a:pPr>
                      <a:r>
                        <a:rPr sz="2400" dirty="0">
                          <a:latin typeface="Calibri"/>
                          <a:cs typeface="Calibri"/>
                        </a:rPr>
                        <a:t>Any</a:t>
                      </a:r>
                      <a:r>
                        <a:rPr sz="2400" spc="-75" dirty="0">
                          <a:latin typeface="Calibri"/>
                          <a:cs typeface="Calibri"/>
                        </a:rPr>
                        <a:t> </a:t>
                      </a:r>
                      <a:r>
                        <a:rPr sz="2400" spc="-10" dirty="0">
                          <a:latin typeface="Calibri"/>
                          <a:cs typeface="Calibri"/>
                        </a:rPr>
                        <a:t>other relevant Section</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tc>
                  <a:txBody>
                    <a:bodyPr/>
                    <a:lstStyle/>
                    <a:p>
                      <a:pPr marL="89535" marR="82550" indent="1270" algn="just">
                        <a:lnSpc>
                          <a:spcPct val="100000"/>
                        </a:lnSpc>
                        <a:spcBef>
                          <a:spcPts val="234"/>
                        </a:spcBef>
                      </a:pPr>
                      <a:r>
                        <a:rPr sz="2400" dirty="0">
                          <a:latin typeface="Calibri"/>
                          <a:cs typeface="Calibri"/>
                        </a:rPr>
                        <a:t>This</a:t>
                      </a:r>
                      <a:r>
                        <a:rPr sz="2400" spc="95" dirty="0">
                          <a:latin typeface="Calibri"/>
                          <a:cs typeface="Calibri"/>
                        </a:rPr>
                        <a:t>  </a:t>
                      </a:r>
                      <a:r>
                        <a:rPr sz="2400" dirty="0">
                          <a:latin typeface="Calibri"/>
                          <a:cs typeface="Calibri"/>
                        </a:rPr>
                        <a:t>refers</a:t>
                      </a:r>
                      <a:r>
                        <a:rPr sz="2400" spc="95" dirty="0">
                          <a:latin typeface="Calibri"/>
                          <a:cs typeface="Calibri"/>
                        </a:rPr>
                        <a:t>  </a:t>
                      </a:r>
                      <a:r>
                        <a:rPr sz="2400" dirty="0">
                          <a:latin typeface="Calibri"/>
                          <a:cs typeface="Calibri"/>
                        </a:rPr>
                        <a:t>to</a:t>
                      </a:r>
                      <a:r>
                        <a:rPr sz="2400" spc="100" dirty="0">
                          <a:latin typeface="Calibri"/>
                          <a:cs typeface="Calibri"/>
                        </a:rPr>
                        <a:t>  </a:t>
                      </a:r>
                      <a:r>
                        <a:rPr sz="2400" dirty="0">
                          <a:latin typeface="Calibri"/>
                          <a:cs typeface="Calibri"/>
                        </a:rPr>
                        <a:t>the</a:t>
                      </a:r>
                      <a:r>
                        <a:rPr sz="2400" spc="100" dirty="0">
                          <a:latin typeface="Calibri"/>
                          <a:cs typeface="Calibri"/>
                        </a:rPr>
                        <a:t>  </a:t>
                      </a:r>
                      <a:r>
                        <a:rPr sz="2400" dirty="0">
                          <a:latin typeface="Calibri"/>
                          <a:cs typeface="Calibri"/>
                        </a:rPr>
                        <a:t>Sections</a:t>
                      </a:r>
                      <a:r>
                        <a:rPr sz="2400" spc="85" dirty="0">
                          <a:latin typeface="Calibri"/>
                          <a:cs typeface="Calibri"/>
                        </a:rPr>
                        <a:t>  </a:t>
                      </a:r>
                      <a:r>
                        <a:rPr sz="2400" dirty="0">
                          <a:latin typeface="Calibri"/>
                          <a:cs typeface="Calibri"/>
                        </a:rPr>
                        <a:t>not</a:t>
                      </a:r>
                      <a:r>
                        <a:rPr sz="2400" spc="100" dirty="0">
                          <a:latin typeface="Calibri"/>
                          <a:cs typeface="Calibri"/>
                        </a:rPr>
                        <a:t>  </a:t>
                      </a:r>
                      <a:r>
                        <a:rPr sz="2400" dirty="0">
                          <a:latin typeface="Calibri"/>
                          <a:cs typeface="Calibri"/>
                        </a:rPr>
                        <a:t>listed</a:t>
                      </a:r>
                      <a:r>
                        <a:rPr sz="2400" spc="95" dirty="0">
                          <a:latin typeface="Calibri"/>
                          <a:cs typeface="Calibri"/>
                        </a:rPr>
                        <a:t>  </a:t>
                      </a:r>
                      <a:r>
                        <a:rPr sz="2400" dirty="0">
                          <a:latin typeface="Calibri"/>
                          <a:cs typeface="Calibri"/>
                        </a:rPr>
                        <a:t>above</a:t>
                      </a:r>
                      <a:r>
                        <a:rPr sz="2400" spc="100" dirty="0">
                          <a:latin typeface="Calibri"/>
                          <a:cs typeface="Calibri"/>
                        </a:rPr>
                        <a:t>  </a:t>
                      </a:r>
                      <a:r>
                        <a:rPr sz="2400" dirty="0">
                          <a:latin typeface="Calibri"/>
                          <a:cs typeface="Calibri"/>
                        </a:rPr>
                        <a:t>under</a:t>
                      </a:r>
                      <a:r>
                        <a:rPr sz="2400" spc="85" dirty="0">
                          <a:latin typeface="Calibri"/>
                          <a:cs typeface="Calibri"/>
                        </a:rPr>
                        <a:t>  </a:t>
                      </a:r>
                      <a:r>
                        <a:rPr sz="2400" spc="-10" dirty="0">
                          <a:latin typeface="Calibri"/>
                          <a:cs typeface="Calibri"/>
                        </a:rPr>
                        <a:t>which </a:t>
                      </a:r>
                      <a:r>
                        <a:rPr sz="2400" dirty="0">
                          <a:latin typeface="Calibri"/>
                          <a:cs typeface="Calibri"/>
                        </a:rPr>
                        <a:t>income</a:t>
                      </a:r>
                      <a:r>
                        <a:rPr sz="2400" spc="229" dirty="0">
                          <a:latin typeface="Calibri"/>
                          <a:cs typeface="Calibri"/>
                        </a:rPr>
                        <a:t> </a:t>
                      </a:r>
                      <a:r>
                        <a:rPr sz="2400" dirty="0">
                          <a:latin typeface="Calibri"/>
                          <a:cs typeface="Calibri"/>
                        </a:rPr>
                        <a:t>may</a:t>
                      </a:r>
                      <a:r>
                        <a:rPr sz="2400" spc="225" dirty="0">
                          <a:latin typeface="Calibri"/>
                          <a:cs typeface="Calibri"/>
                        </a:rPr>
                        <a:t> </a:t>
                      </a:r>
                      <a:r>
                        <a:rPr sz="2400" dirty="0">
                          <a:latin typeface="Calibri"/>
                          <a:cs typeface="Calibri"/>
                        </a:rPr>
                        <a:t>be</a:t>
                      </a:r>
                      <a:r>
                        <a:rPr sz="2400" spc="229" dirty="0">
                          <a:latin typeface="Calibri"/>
                          <a:cs typeface="Calibri"/>
                        </a:rPr>
                        <a:t> </a:t>
                      </a:r>
                      <a:r>
                        <a:rPr sz="2400" dirty="0">
                          <a:latin typeface="Calibri"/>
                          <a:cs typeface="Calibri"/>
                        </a:rPr>
                        <a:t>assessable</a:t>
                      </a:r>
                      <a:r>
                        <a:rPr sz="2400" spc="235" dirty="0">
                          <a:latin typeface="Calibri"/>
                          <a:cs typeface="Calibri"/>
                        </a:rPr>
                        <a:t> </a:t>
                      </a:r>
                      <a:r>
                        <a:rPr sz="2400" dirty="0">
                          <a:latin typeface="Calibri"/>
                          <a:cs typeface="Calibri"/>
                        </a:rPr>
                        <a:t>on</a:t>
                      </a:r>
                      <a:r>
                        <a:rPr sz="2400" spc="235" dirty="0">
                          <a:latin typeface="Calibri"/>
                          <a:cs typeface="Calibri"/>
                        </a:rPr>
                        <a:t> </a:t>
                      </a:r>
                      <a:r>
                        <a:rPr sz="2400" dirty="0">
                          <a:latin typeface="Calibri"/>
                          <a:cs typeface="Calibri"/>
                        </a:rPr>
                        <a:t>presumption</a:t>
                      </a:r>
                      <a:r>
                        <a:rPr sz="2400" spc="225" dirty="0">
                          <a:latin typeface="Calibri"/>
                          <a:cs typeface="Calibri"/>
                        </a:rPr>
                        <a:t> </a:t>
                      </a:r>
                      <a:r>
                        <a:rPr sz="2400" dirty="0">
                          <a:latin typeface="Calibri"/>
                          <a:cs typeface="Calibri"/>
                        </a:rPr>
                        <a:t>basis</a:t>
                      </a:r>
                      <a:r>
                        <a:rPr sz="2400" spc="240" dirty="0">
                          <a:latin typeface="Calibri"/>
                          <a:cs typeface="Calibri"/>
                        </a:rPr>
                        <a:t> </a:t>
                      </a:r>
                      <a:r>
                        <a:rPr sz="2400" dirty="0">
                          <a:latin typeface="Calibri"/>
                          <a:cs typeface="Calibri"/>
                        </a:rPr>
                        <a:t>like</a:t>
                      </a:r>
                      <a:r>
                        <a:rPr sz="2400" spc="235" dirty="0">
                          <a:latin typeface="Calibri"/>
                          <a:cs typeface="Calibri"/>
                        </a:rPr>
                        <a:t> </a:t>
                      </a:r>
                      <a:r>
                        <a:rPr sz="2400" spc="-10" dirty="0">
                          <a:latin typeface="Calibri"/>
                          <a:cs typeface="Calibri"/>
                        </a:rPr>
                        <a:t>Section </a:t>
                      </a:r>
                      <a:r>
                        <a:rPr sz="2400" dirty="0">
                          <a:latin typeface="Calibri"/>
                          <a:cs typeface="Calibri"/>
                        </a:rPr>
                        <a:t>44D</a:t>
                      </a:r>
                      <a:r>
                        <a:rPr sz="2400" spc="25" dirty="0">
                          <a:latin typeface="Calibri"/>
                          <a:cs typeface="Calibri"/>
                        </a:rPr>
                        <a:t> </a:t>
                      </a:r>
                      <a:r>
                        <a:rPr sz="2400" dirty="0">
                          <a:latin typeface="Calibri"/>
                          <a:cs typeface="Calibri"/>
                        </a:rPr>
                        <a:t>and</a:t>
                      </a:r>
                      <a:r>
                        <a:rPr sz="2400" spc="40" dirty="0">
                          <a:latin typeface="Calibri"/>
                          <a:cs typeface="Calibri"/>
                        </a:rPr>
                        <a:t> </a:t>
                      </a:r>
                      <a:r>
                        <a:rPr sz="2400" dirty="0">
                          <a:latin typeface="Calibri"/>
                          <a:cs typeface="Calibri"/>
                        </a:rPr>
                        <a:t>sec</a:t>
                      </a:r>
                      <a:r>
                        <a:rPr sz="2400" spc="30" dirty="0">
                          <a:latin typeface="Calibri"/>
                          <a:cs typeface="Calibri"/>
                        </a:rPr>
                        <a:t> </a:t>
                      </a:r>
                      <a:r>
                        <a:rPr sz="2400" dirty="0">
                          <a:latin typeface="Calibri"/>
                          <a:cs typeface="Calibri"/>
                        </a:rPr>
                        <a:t>115A(1)(b)</a:t>
                      </a:r>
                      <a:r>
                        <a:rPr sz="2400" spc="30" dirty="0">
                          <a:latin typeface="Calibri"/>
                          <a:cs typeface="Calibri"/>
                        </a:rPr>
                        <a:t> </a:t>
                      </a:r>
                      <a:r>
                        <a:rPr sz="2400" dirty="0">
                          <a:latin typeface="Calibri"/>
                          <a:cs typeface="Calibri"/>
                        </a:rPr>
                        <a:t>and</a:t>
                      </a:r>
                      <a:r>
                        <a:rPr sz="2400" spc="15" dirty="0">
                          <a:latin typeface="Calibri"/>
                          <a:cs typeface="Calibri"/>
                        </a:rPr>
                        <a:t> </a:t>
                      </a:r>
                      <a:r>
                        <a:rPr sz="2400" dirty="0">
                          <a:latin typeface="Calibri"/>
                          <a:cs typeface="Calibri"/>
                        </a:rPr>
                        <a:t>will</a:t>
                      </a:r>
                      <a:r>
                        <a:rPr sz="2400" spc="35" dirty="0">
                          <a:latin typeface="Calibri"/>
                          <a:cs typeface="Calibri"/>
                        </a:rPr>
                        <a:t> </a:t>
                      </a:r>
                      <a:r>
                        <a:rPr sz="2400" dirty="0">
                          <a:latin typeface="Calibri"/>
                          <a:cs typeface="Calibri"/>
                        </a:rPr>
                        <a:t>include</a:t>
                      </a:r>
                      <a:r>
                        <a:rPr sz="2400" spc="35" dirty="0">
                          <a:latin typeface="Calibri"/>
                          <a:cs typeface="Calibri"/>
                        </a:rPr>
                        <a:t> </a:t>
                      </a:r>
                      <a:r>
                        <a:rPr sz="2400" dirty="0">
                          <a:latin typeface="Calibri"/>
                          <a:cs typeface="Calibri"/>
                        </a:rPr>
                        <a:t>any</a:t>
                      </a:r>
                      <a:r>
                        <a:rPr sz="2400" spc="30" dirty="0">
                          <a:latin typeface="Calibri"/>
                          <a:cs typeface="Calibri"/>
                        </a:rPr>
                        <a:t> </a:t>
                      </a:r>
                      <a:r>
                        <a:rPr sz="2400" dirty="0">
                          <a:latin typeface="Calibri"/>
                          <a:cs typeface="Calibri"/>
                        </a:rPr>
                        <a:t>other</a:t>
                      </a:r>
                      <a:r>
                        <a:rPr sz="2400" spc="25" dirty="0">
                          <a:latin typeface="Calibri"/>
                          <a:cs typeface="Calibri"/>
                        </a:rPr>
                        <a:t> </a:t>
                      </a:r>
                      <a:r>
                        <a:rPr sz="2400" dirty="0">
                          <a:latin typeface="Calibri"/>
                          <a:cs typeface="Calibri"/>
                        </a:rPr>
                        <a:t>Section</a:t>
                      </a:r>
                      <a:r>
                        <a:rPr sz="2400" spc="35" dirty="0">
                          <a:latin typeface="Calibri"/>
                          <a:cs typeface="Calibri"/>
                        </a:rPr>
                        <a:t> </a:t>
                      </a:r>
                      <a:r>
                        <a:rPr sz="2400" spc="-20" dirty="0">
                          <a:latin typeface="Calibri"/>
                          <a:cs typeface="Calibri"/>
                        </a:rPr>
                        <a:t>that </a:t>
                      </a:r>
                      <a:r>
                        <a:rPr sz="2400" dirty="0">
                          <a:latin typeface="Calibri"/>
                          <a:cs typeface="Calibri"/>
                        </a:rPr>
                        <a:t>may</a:t>
                      </a:r>
                      <a:r>
                        <a:rPr sz="2400" spc="-45" dirty="0">
                          <a:latin typeface="Calibri"/>
                          <a:cs typeface="Calibri"/>
                        </a:rPr>
                        <a:t> </a:t>
                      </a:r>
                      <a:r>
                        <a:rPr sz="2400" dirty="0">
                          <a:latin typeface="Calibri"/>
                          <a:cs typeface="Calibri"/>
                        </a:rPr>
                        <a:t>be</a:t>
                      </a:r>
                      <a:r>
                        <a:rPr sz="2400" spc="-50" dirty="0">
                          <a:latin typeface="Calibri"/>
                          <a:cs typeface="Calibri"/>
                        </a:rPr>
                        <a:t> </a:t>
                      </a:r>
                      <a:r>
                        <a:rPr sz="2400" dirty="0">
                          <a:latin typeface="Calibri"/>
                          <a:cs typeface="Calibri"/>
                        </a:rPr>
                        <a:t>enacted</a:t>
                      </a:r>
                      <a:r>
                        <a:rPr sz="2400" spc="-30" dirty="0">
                          <a:latin typeface="Calibri"/>
                          <a:cs typeface="Calibri"/>
                        </a:rPr>
                        <a:t> </a:t>
                      </a:r>
                      <a:r>
                        <a:rPr sz="2400" dirty="0">
                          <a:latin typeface="Calibri"/>
                          <a:cs typeface="Calibri"/>
                        </a:rPr>
                        <a:t>in</a:t>
                      </a:r>
                      <a:r>
                        <a:rPr sz="2400" spc="-35" dirty="0">
                          <a:latin typeface="Calibri"/>
                          <a:cs typeface="Calibri"/>
                        </a:rPr>
                        <a:t> </a:t>
                      </a:r>
                      <a:r>
                        <a:rPr sz="2400" dirty="0">
                          <a:latin typeface="Calibri"/>
                          <a:cs typeface="Calibri"/>
                        </a:rPr>
                        <a:t>future</a:t>
                      </a:r>
                      <a:r>
                        <a:rPr sz="2400" spc="-45" dirty="0">
                          <a:latin typeface="Calibri"/>
                          <a:cs typeface="Calibri"/>
                        </a:rPr>
                        <a:t> </a:t>
                      </a:r>
                      <a:r>
                        <a:rPr sz="2400" dirty="0">
                          <a:latin typeface="Calibri"/>
                          <a:cs typeface="Calibri"/>
                        </a:rPr>
                        <a:t>for</a:t>
                      </a:r>
                      <a:r>
                        <a:rPr sz="2400" spc="-50" dirty="0">
                          <a:latin typeface="Calibri"/>
                          <a:cs typeface="Calibri"/>
                        </a:rPr>
                        <a:t> </a:t>
                      </a:r>
                      <a:r>
                        <a:rPr sz="2400" spc="-10" dirty="0">
                          <a:latin typeface="Calibri"/>
                          <a:cs typeface="Calibri"/>
                        </a:rPr>
                        <a:t>presumptive</a:t>
                      </a:r>
                      <a:r>
                        <a:rPr sz="2400" spc="-25" dirty="0">
                          <a:latin typeface="Calibri"/>
                          <a:cs typeface="Calibri"/>
                        </a:rPr>
                        <a:t> </a:t>
                      </a:r>
                      <a:r>
                        <a:rPr sz="2400" spc="-10" dirty="0">
                          <a:latin typeface="Calibri"/>
                          <a:cs typeface="Calibri"/>
                        </a:rPr>
                        <a:t>taxation.</a:t>
                      </a:r>
                      <a:endParaRPr sz="2400">
                        <a:latin typeface="Calibri"/>
                        <a:cs typeface="Calibri"/>
                      </a:endParaRPr>
                    </a:p>
                  </a:txBody>
                  <a:tcPr marL="0" marR="0" marT="358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D2D7"/>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594" y="1921153"/>
            <a:ext cx="10607040" cy="5029200"/>
          </a:xfrm>
          <a:custGeom>
            <a:avLst/>
            <a:gdLst/>
            <a:ahLst/>
            <a:cxnLst/>
            <a:rect l="l" t="t" r="r" b="b"/>
            <a:pathLst>
              <a:path w="8839200" h="4191000">
                <a:moveTo>
                  <a:pt x="0" y="0"/>
                </a:moveTo>
                <a:lnTo>
                  <a:pt x="8839200" y="0"/>
                </a:lnTo>
                <a:lnTo>
                  <a:pt x="8839200" y="4191000"/>
                </a:lnTo>
                <a:lnTo>
                  <a:pt x="0" y="4191000"/>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a:spLocks noGrp="1"/>
          </p:cNvSpPr>
          <p:nvPr>
            <p:ph type="title"/>
          </p:nvPr>
        </p:nvSpPr>
        <p:spPr>
          <a:xfrm>
            <a:off x="2375978" y="376846"/>
            <a:ext cx="9293838" cy="807050"/>
          </a:xfrm>
          <a:prstGeom prst="rect">
            <a:avLst/>
          </a:prstGeom>
        </p:spPr>
        <p:txBody>
          <a:bodyPr vert="horz" wrap="square" lIns="0" tIns="431516" rIns="0" bIns="0" rtlCol="0">
            <a:spAutoFit/>
          </a:bodyPr>
          <a:lstStyle/>
          <a:p>
            <a:pPr marL="307848">
              <a:spcBef>
                <a:spcPts val="120"/>
              </a:spcBef>
            </a:pPr>
            <a:r>
              <a:rPr u="none" dirty="0"/>
              <a:t>Clause</a:t>
            </a:r>
            <a:r>
              <a:rPr spc="-90" dirty="0"/>
              <a:t> </a:t>
            </a:r>
            <a:r>
              <a:rPr u="none" dirty="0"/>
              <a:t>no.</a:t>
            </a:r>
            <a:r>
              <a:rPr spc="-66" dirty="0"/>
              <a:t> </a:t>
            </a:r>
            <a:r>
              <a:rPr spc="-30" dirty="0"/>
              <a:t>13</a:t>
            </a:r>
          </a:p>
        </p:txBody>
      </p:sp>
      <p:graphicFrame>
        <p:nvGraphicFramePr>
          <p:cNvPr id="4" name="object 4"/>
          <p:cNvGraphicFramePr>
            <a:graphicFrameLocks noGrp="1"/>
          </p:cNvGraphicFramePr>
          <p:nvPr/>
        </p:nvGraphicFramePr>
        <p:xfrm>
          <a:off x="2644140" y="4818889"/>
          <a:ext cx="7335012" cy="889254"/>
        </p:xfrm>
        <a:graphic>
          <a:graphicData uri="http://schemas.openxmlformats.org/drawingml/2006/table">
            <a:tbl>
              <a:tblPr firstRow="1" bandRow="1">
                <a:tableStyleId>{2D5ABB26-0587-4C30-8999-92F81FD0307C}</a:tableStyleId>
              </a:tblPr>
              <a:tblGrid>
                <a:gridCol w="1540002">
                  <a:extLst>
                    <a:ext uri="{9D8B030D-6E8A-4147-A177-3AD203B41FA5}">
                      <a16:colId xmlns:a16="http://schemas.microsoft.com/office/drawing/2014/main" val="20000"/>
                    </a:ext>
                  </a:extLst>
                </a:gridCol>
                <a:gridCol w="2876550">
                  <a:extLst>
                    <a:ext uri="{9D8B030D-6E8A-4147-A177-3AD203B41FA5}">
                      <a16:colId xmlns:a16="http://schemas.microsoft.com/office/drawing/2014/main" val="20001"/>
                    </a:ext>
                  </a:extLst>
                </a:gridCol>
                <a:gridCol w="2918460">
                  <a:extLst>
                    <a:ext uri="{9D8B030D-6E8A-4147-A177-3AD203B41FA5}">
                      <a16:colId xmlns:a16="http://schemas.microsoft.com/office/drawing/2014/main" val="20002"/>
                    </a:ext>
                  </a:extLst>
                </a:gridCol>
              </a:tblGrid>
              <a:tr h="445008">
                <a:tc>
                  <a:txBody>
                    <a:bodyPr/>
                    <a:lstStyle/>
                    <a:p>
                      <a:pPr marL="138430">
                        <a:lnSpc>
                          <a:spcPct val="100000"/>
                        </a:lnSpc>
                        <a:spcBef>
                          <a:spcPts val="105"/>
                        </a:spcBef>
                      </a:pPr>
                      <a:r>
                        <a:rPr sz="2200" b="1" spc="-10" dirty="0">
                          <a:solidFill>
                            <a:srgbClr val="FFFFFF"/>
                          </a:solidFill>
                          <a:latin typeface="Calibri"/>
                          <a:cs typeface="Calibri"/>
                        </a:rPr>
                        <a:t>Particulars</a:t>
                      </a:r>
                      <a:endParaRPr sz="2200">
                        <a:latin typeface="Calibri"/>
                        <a:cs typeface="Calibri"/>
                      </a:endParaRPr>
                    </a:p>
                  </a:txBody>
                  <a:tcPr marL="0" marR="0" marT="16002"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158750">
                        <a:lnSpc>
                          <a:spcPct val="100000"/>
                        </a:lnSpc>
                        <a:spcBef>
                          <a:spcPts val="105"/>
                        </a:spcBef>
                      </a:pPr>
                      <a:r>
                        <a:rPr sz="2200" b="1" dirty="0">
                          <a:solidFill>
                            <a:srgbClr val="FFFFFF"/>
                          </a:solidFill>
                          <a:latin typeface="Calibri"/>
                          <a:cs typeface="Calibri"/>
                        </a:rPr>
                        <a:t>Increase</a:t>
                      </a:r>
                      <a:r>
                        <a:rPr sz="2200" b="1" spc="-65" dirty="0">
                          <a:solidFill>
                            <a:srgbClr val="FFFFFF"/>
                          </a:solidFill>
                          <a:latin typeface="Calibri"/>
                          <a:cs typeface="Calibri"/>
                        </a:rPr>
                        <a:t> </a:t>
                      </a:r>
                      <a:r>
                        <a:rPr sz="2200" b="1" dirty="0">
                          <a:solidFill>
                            <a:srgbClr val="FFFFFF"/>
                          </a:solidFill>
                          <a:latin typeface="Calibri"/>
                          <a:cs typeface="Calibri"/>
                        </a:rPr>
                        <a:t>in</a:t>
                      </a:r>
                      <a:r>
                        <a:rPr sz="2200" b="1" spc="-30" dirty="0">
                          <a:solidFill>
                            <a:srgbClr val="FFFFFF"/>
                          </a:solidFill>
                          <a:latin typeface="Calibri"/>
                          <a:cs typeface="Calibri"/>
                        </a:rPr>
                        <a:t> </a:t>
                      </a:r>
                      <a:r>
                        <a:rPr sz="2200" b="1" dirty="0">
                          <a:solidFill>
                            <a:srgbClr val="FFFFFF"/>
                          </a:solidFill>
                          <a:latin typeface="Calibri"/>
                          <a:cs typeface="Calibri"/>
                        </a:rPr>
                        <a:t>profit</a:t>
                      </a:r>
                      <a:r>
                        <a:rPr sz="2200" b="1" spc="-20" dirty="0">
                          <a:solidFill>
                            <a:srgbClr val="FFFFFF"/>
                          </a:solidFill>
                          <a:latin typeface="Calibri"/>
                          <a:cs typeface="Calibri"/>
                        </a:rPr>
                        <a:t> (Rs.)</a:t>
                      </a:r>
                      <a:endParaRPr sz="2200">
                        <a:latin typeface="Calibri"/>
                        <a:cs typeface="Calibri"/>
                      </a:endParaRPr>
                    </a:p>
                  </a:txBody>
                  <a:tcPr marL="0" marR="0" marT="16002"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137795">
                        <a:lnSpc>
                          <a:spcPct val="100000"/>
                        </a:lnSpc>
                        <a:spcBef>
                          <a:spcPts val="105"/>
                        </a:spcBef>
                      </a:pPr>
                      <a:r>
                        <a:rPr sz="2200" b="1" dirty="0">
                          <a:solidFill>
                            <a:srgbClr val="FFFFFF"/>
                          </a:solidFill>
                          <a:latin typeface="Calibri"/>
                          <a:cs typeface="Calibri"/>
                        </a:rPr>
                        <a:t>Decrease</a:t>
                      </a:r>
                      <a:r>
                        <a:rPr sz="2200" b="1" spc="-70" dirty="0">
                          <a:solidFill>
                            <a:srgbClr val="FFFFFF"/>
                          </a:solidFill>
                          <a:latin typeface="Calibri"/>
                          <a:cs typeface="Calibri"/>
                        </a:rPr>
                        <a:t> </a:t>
                      </a:r>
                      <a:r>
                        <a:rPr sz="2200" b="1" dirty="0">
                          <a:solidFill>
                            <a:srgbClr val="FFFFFF"/>
                          </a:solidFill>
                          <a:latin typeface="Calibri"/>
                          <a:cs typeface="Calibri"/>
                        </a:rPr>
                        <a:t>in</a:t>
                      </a:r>
                      <a:r>
                        <a:rPr sz="2200" b="1" spc="-25" dirty="0">
                          <a:solidFill>
                            <a:srgbClr val="FFFFFF"/>
                          </a:solidFill>
                          <a:latin typeface="Calibri"/>
                          <a:cs typeface="Calibri"/>
                        </a:rPr>
                        <a:t> </a:t>
                      </a:r>
                      <a:r>
                        <a:rPr sz="2200" b="1" dirty="0">
                          <a:solidFill>
                            <a:srgbClr val="FFFFFF"/>
                          </a:solidFill>
                          <a:latin typeface="Calibri"/>
                          <a:cs typeface="Calibri"/>
                        </a:rPr>
                        <a:t>profit</a:t>
                      </a:r>
                      <a:r>
                        <a:rPr sz="2200" b="1" spc="-25" dirty="0">
                          <a:solidFill>
                            <a:srgbClr val="FFFFFF"/>
                          </a:solidFill>
                          <a:latin typeface="Calibri"/>
                          <a:cs typeface="Calibri"/>
                        </a:rPr>
                        <a:t> </a:t>
                      </a:r>
                      <a:r>
                        <a:rPr sz="2200" b="1" spc="-20" dirty="0">
                          <a:solidFill>
                            <a:srgbClr val="FFFFFF"/>
                          </a:solidFill>
                          <a:latin typeface="Calibri"/>
                          <a:cs typeface="Calibri"/>
                        </a:rPr>
                        <a:t>(Rs.)</a:t>
                      </a:r>
                      <a:endParaRPr sz="2200">
                        <a:latin typeface="Calibri"/>
                        <a:cs typeface="Calibri"/>
                      </a:endParaRPr>
                    </a:p>
                  </a:txBody>
                  <a:tcPr marL="0" marR="0" marT="16002"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extLst>
                  <a:ext uri="{0D108BD9-81ED-4DB2-BD59-A6C34878D82A}">
                    <a16:rowId xmlns:a16="http://schemas.microsoft.com/office/drawing/2014/main" val="10000"/>
                  </a:ext>
                </a:extLst>
              </a:tr>
              <a:tr h="444246">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extLst>
                  <a:ext uri="{0D108BD9-81ED-4DB2-BD59-A6C34878D82A}">
                    <a16:rowId xmlns:a16="http://schemas.microsoft.com/office/drawing/2014/main" val="10001"/>
                  </a:ext>
                </a:extLst>
              </a:tr>
            </a:tbl>
          </a:graphicData>
        </a:graphic>
      </p:graphicFrame>
      <p:sp>
        <p:nvSpPr>
          <p:cNvPr id="5" name="object 5"/>
          <p:cNvSpPr/>
          <p:nvPr/>
        </p:nvSpPr>
        <p:spPr>
          <a:xfrm>
            <a:off x="2286913" y="4038904"/>
            <a:ext cx="10058400" cy="2467356"/>
          </a:xfrm>
          <a:custGeom>
            <a:avLst/>
            <a:gdLst/>
            <a:ahLst/>
            <a:cxnLst/>
            <a:rect l="l" t="t" r="r" b="b"/>
            <a:pathLst>
              <a:path w="8382000" h="2056129">
                <a:moveTo>
                  <a:pt x="0" y="0"/>
                </a:moveTo>
                <a:lnTo>
                  <a:pt x="8382000" y="0"/>
                </a:lnTo>
                <a:lnTo>
                  <a:pt x="8382000" y="2055876"/>
                </a:lnTo>
                <a:lnTo>
                  <a:pt x="0" y="2055876"/>
                </a:lnTo>
                <a:lnTo>
                  <a:pt x="0" y="0"/>
                </a:lnTo>
                <a:close/>
              </a:path>
            </a:pathLst>
          </a:custGeom>
          <a:ln w="38100">
            <a:solidFill>
              <a:srgbClr val="E97031"/>
            </a:solidFill>
          </a:ln>
        </p:spPr>
        <p:txBody>
          <a:bodyPr wrap="square" lIns="0" tIns="0" rIns="0" bIns="0" rtlCol="0"/>
          <a:lstStyle/>
          <a:p>
            <a:endParaRPr sz="2160"/>
          </a:p>
        </p:txBody>
      </p:sp>
      <p:sp>
        <p:nvSpPr>
          <p:cNvPr id="6" name="object 6"/>
          <p:cNvSpPr txBox="1"/>
          <p:nvPr/>
        </p:nvSpPr>
        <p:spPr>
          <a:xfrm>
            <a:off x="2490216" y="1901343"/>
            <a:ext cx="10034016" cy="2878224"/>
          </a:xfrm>
          <a:prstGeom prst="rect">
            <a:avLst/>
          </a:prstGeom>
        </p:spPr>
        <p:txBody>
          <a:bodyPr vert="horz" wrap="square" lIns="0" tIns="15240" rIns="0" bIns="0" rtlCol="0">
            <a:spAutoFit/>
          </a:bodyPr>
          <a:lstStyle/>
          <a:p>
            <a:pPr marL="493776" indent="-429768">
              <a:spcBef>
                <a:spcPts val="120"/>
              </a:spcBef>
              <a:buSzPct val="88095"/>
              <a:buAutoNum type="alphaLcParenR"/>
              <a:tabLst>
                <a:tab pos="493776" algn="l"/>
              </a:tabLst>
            </a:pPr>
            <a:r>
              <a:rPr sz="2520" dirty="0">
                <a:latin typeface="Calibri"/>
                <a:cs typeface="Calibri"/>
              </a:rPr>
              <a:t>Method</a:t>
            </a:r>
            <a:r>
              <a:rPr sz="2520" spc="-78" dirty="0">
                <a:latin typeface="Calibri"/>
                <a:cs typeface="Calibri"/>
              </a:rPr>
              <a:t> </a:t>
            </a:r>
            <a:r>
              <a:rPr sz="2520" dirty="0">
                <a:latin typeface="Calibri"/>
                <a:cs typeface="Calibri"/>
              </a:rPr>
              <a:t>of</a:t>
            </a:r>
            <a:r>
              <a:rPr sz="2520" spc="-54" dirty="0">
                <a:latin typeface="Calibri"/>
                <a:cs typeface="Calibri"/>
              </a:rPr>
              <a:t> </a:t>
            </a:r>
            <a:r>
              <a:rPr sz="2520" dirty="0">
                <a:latin typeface="Calibri"/>
                <a:cs typeface="Calibri"/>
              </a:rPr>
              <a:t>accounting</a:t>
            </a:r>
            <a:r>
              <a:rPr sz="2520" spc="-84" dirty="0">
                <a:latin typeface="Calibri"/>
                <a:cs typeface="Calibri"/>
              </a:rPr>
              <a:t> </a:t>
            </a:r>
            <a:r>
              <a:rPr sz="2520" dirty="0">
                <a:latin typeface="Calibri"/>
                <a:cs typeface="Calibri"/>
              </a:rPr>
              <a:t>employed</a:t>
            </a:r>
            <a:r>
              <a:rPr sz="2520" spc="-48" dirty="0">
                <a:latin typeface="Calibri"/>
                <a:cs typeface="Calibri"/>
              </a:rPr>
              <a:t> </a:t>
            </a:r>
            <a:r>
              <a:rPr sz="2520" dirty="0">
                <a:latin typeface="Calibri"/>
                <a:cs typeface="Calibri"/>
              </a:rPr>
              <a:t>in</a:t>
            </a:r>
            <a:r>
              <a:rPr sz="2520" spc="-78" dirty="0">
                <a:latin typeface="Calibri"/>
                <a:cs typeface="Calibri"/>
              </a:rPr>
              <a:t> </a:t>
            </a:r>
            <a:r>
              <a:rPr sz="2520" dirty="0">
                <a:latin typeface="Calibri"/>
                <a:cs typeface="Calibri"/>
              </a:rPr>
              <a:t>the</a:t>
            </a:r>
            <a:r>
              <a:rPr sz="2520" spc="-60" dirty="0">
                <a:latin typeface="Calibri"/>
                <a:cs typeface="Calibri"/>
              </a:rPr>
              <a:t> </a:t>
            </a:r>
            <a:r>
              <a:rPr sz="2520" dirty="0">
                <a:latin typeface="Calibri"/>
                <a:cs typeface="Calibri"/>
              </a:rPr>
              <a:t>previous</a:t>
            </a:r>
            <a:r>
              <a:rPr sz="2520" spc="-60" dirty="0">
                <a:latin typeface="Calibri"/>
                <a:cs typeface="Calibri"/>
              </a:rPr>
              <a:t> </a:t>
            </a:r>
            <a:r>
              <a:rPr sz="2520" spc="-12" dirty="0">
                <a:latin typeface="Calibri"/>
                <a:cs typeface="Calibri"/>
              </a:rPr>
              <a:t>year.</a:t>
            </a:r>
            <a:endParaRPr sz="2520">
              <a:latin typeface="Calibri"/>
              <a:cs typeface="Calibri"/>
            </a:endParaRPr>
          </a:p>
          <a:p>
            <a:pPr marL="489966" marR="6096" indent="-425958" algn="just">
              <a:lnSpc>
                <a:spcPts val="2724"/>
              </a:lnSpc>
              <a:spcBef>
                <a:spcPts val="2916"/>
              </a:spcBef>
              <a:buSzPct val="88095"/>
              <a:buAutoNum type="alphaLcParenR"/>
              <a:tabLst>
                <a:tab pos="495300" algn="l"/>
              </a:tabLst>
            </a:pPr>
            <a:r>
              <a:rPr sz="2520" dirty="0">
                <a:latin typeface="Calibri"/>
                <a:cs typeface="Calibri"/>
              </a:rPr>
              <a:t>Whether</a:t>
            </a:r>
            <a:r>
              <a:rPr sz="2520" spc="96" dirty="0">
                <a:latin typeface="Calibri"/>
                <a:cs typeface="Calibri"/>
              </a:rPr>
              <a:t>  </a:t>
            </a:r>
            <a:r>
              <a:rPr sz="2520" dirty="0">
                <a:latin typeface="Calibri"/>
                <a:cs typeface="Calibri"/>
              </a:rPr>
              <a:t>there</a:t>
            </a:r>
            <a:r>
              <a:rPr sz="2520" spc="96" dirty="0">
                <a:latin typeface="Calibri"/>
                <a:cs typeface="Calibri"/>
              </a:rPr>
              <a:t>  </a:t>
            </a:r>
            <a:r>
              <a:rPr sz="2520" dirty="0">
                <a:latin typeface="Calibri"/>
                <a:cs typeface="Calibri"/>
              </a:rPr>
              <a:t>had</a:t>
            </a:r>
            <a:r>
              <a:rPr sz="2520" spc="90" dirty="0">
                <a:latin typeface="Calibri"/>
                <a:cs typeface="Calibri"/>
              </a:rPr>
              <a:t>  </a:t>
            </a:r>
            <a:r>
              <a:rPr sz="2520" dirty="0">
                <a:latin typeface="Calibri"/>
                <a:cs typeface="Calibri"/>
              </a:rPr>
              <a:t>been</a:t>
            </a:r>
            <a:r>
              <a:rPr sz="2520" spc="96" dirty="0">
                <a:latin typeface="Calibri"/>
                <a:cs typeface="Calibri"/>
              </a:rPr>
              <a:t>  </a:t>
            </a:r>
            <a:r>
              <a:rPr sz="2520" dirty="0">
                <a:latin typeface="Calibri"/>
                <a:cs typeface="Calibri"/>
              </a:rPr>
              <a:t>any</a:t>
            </a:r>
            <a:r>
              <a:rPr sz="2520" spc="90" dirty="0">
                <a:latin typeface="Calibri"/>
                <a:cs typeface="Calibri"/>
              </a:rPr>
              <a:t>  </a:t>
            </a:r>
            <a:r>
              <a:rPr sz="2520" dirty="0">
                <a:latin typeface="Calibri"/>
                <a:cs typeface="Calibri"/>
              </a:rPr>
              <a:t>change</a:t>
            </a:r>
            <a:r>
              <a:rPr sz="2520" spc="96" dirty="0">
                <a:latin typeface="Calibri"/>
                <a:cs typeface="Calibri"/>
              </a:rPr>
              <a:t>  </a:t>
            </a:r>
            <a:r>
              <a:rPr sz="2520" dirty="0">
                <a:latin typeface="Calibri"/>
                <a:cs typeface="Calibri"/>
              </a:rPr>
              <a:t>in</a:t>
            </a:r>
            <a:r>
              <a:rPr sz="2520" spc="90" dirty="0">
                <a:latin typeface="Calibri"/>
                <a:cs typeface="Calibri"/>
              </a:rPr>
              <a:t>  </a:t>
            </a:r>
            <a:r>
              <a:rPr sz="2520" dirty="0">
                <a:latin typeface="Calibri"/>
                <a:cs typeface="Calibri"/>
              </a:rPr>
              <a:t>the</a:t>
            </a:r>
            <a:r>
              <a:rPr sz="2520" spc="90" dirty="0">
                <a:latin typeface="Calibri"/>
                <a:cs typeface="Calibri"/>
              </a:rPr>
              <a:t>  </a:t>
            </a:r>
            <a:r>
              <a:rPr sz="2520" dirty="0">
                <a:latin typeface="Calibri"/>
                <a:cs typeface="Calibri"/>
              </a:rPr>
              <a:t>method</a:t>
            </a:r>
            <a:r>
              <a:rPr sz="2520" spc="102" dirty="0">
                <a:latin typeface="Calibri"/>
                <a:cs typeface="Calibri"/>
              </a:rPr>
              <a:t>  </a:t>
            </a:r>
            <a:r>
              <a:rPr sz="2520" dirty="0">
                <a:latin typeface="Calibri"/>
                <a:cs typeface="Calibri"/>
              </a:rPr>
              <a:t>of</a:t>
            </a:r>
            <a:r>
              <a:rPr sz="2520" spc="96" dirty="0">
                <a:latin typeface="Calibri"/>
                <a:cs typeface="Calibri"/>
              </a:rPr>
              <a:t>  </a:t>
            </a:r>
            <a:r>
              <a:rPr sz="2520" spc="-12" dirty="0">
                <a:latin typeface="Calibri"/>
                <a:cs typeface="Calibri"/>
              </a:rPr>
              <a:t>accounting 	</a:t>
            </a:r>
            <a:r>
              <a:rPr sz="2520" dirty="0">
                <a:latin typeface="Calibri"/>
                <a:cs typeface="Calibri"/>
              </a:rPr>
              <a:t>employed</a:t>
            </a:r>
            <a:r>
              <a:rPr sz="2520" spc="204" dirty="0">
                <a:latin typeface="Calibri"/>
                <a:cs typeface="Calibri"/>
              </a:rPr>
              <a:t> </a:t>
            </a:r>
            <a:r>
              <a:rPr sz="2520" spc="-12" dirty="0">
                <a:latin typeface="Calibri"/>
                <a:cs typeface="Calibri"/>
              </a:rPr>
              <a:t>vis-a-</a:t>
            </a:r>
            <a:r>
              <a:rPr sz="2520" dirty="0">
                <a:latin typeface="Calibri"/>
                <a:cs typeface="Calibri"/>
              </a:rPr>
              <a:t>vis</a:t>
            </a:r>
            <a:r>
              <a:rPr sz="2520" spc="210" dirty="0">
                <a:latin typeface="Calibri"/>
                <a:cs typeface="Calibri"/>
              </a:rPr>
              <a:t> </a:t>
            </a:r>
            <a:r>
              <a:rPr sz="2520" dirty="0">
                <a:latin typeface="Calibri"/>
                <a:cs typeface="Calibri"/>
              </a:rPr>
              <a:t>the</a:t>
            </a:r>
            <a:r>
              <a:rPr sz="2520" spc="210" dirty="0">
                <a:latin typeface="Calibri"/>
                <a:cs typeface="Calibri"/>
              </a:rPr>
              <a:t> </a:t>
            </a:r>
            <a:r>
              <a:rPr sz="2520" dirty="0">
                <a:latin typeface="Calibri"/>
                <a:cs typeface="Calibri"/>
              </a:rPr>
              <a:t>method</a:t>
            </a:r>
            <a:r>
              <a:rPr sz="2520" spc="210" dirty="0">
                <a:latin typeface="Calibri"/>
                <a:cs typeface="Calibri"/>
              </a:rPr>
              <a:t> </a:t>
            </a:r>
            <a:r>
              <a:rPr sz="2520" dirty="0">
                <a:latin typeface="Calibri"/>
                <a:cs typeface="Calibri"/>
              </a:rPr>
              <a:t>employed</a:t>
            </a:r>
            <a:r>
              <a:rPr sz="2520" spc="210" dirty="0">
                <a:latin typeface="Calibri"/>
                <a:cs typeface="Calibri"/>
              </a:rPr>
              <a:t> </a:t>
            </a:r>
            <a:r>
              <a:rPr sz="2520" dirty="0">
                <a:latin typeface="Calibri"/>
                <a:cs typeface="Calibri"/>
              </a:rPr>
              <a:t>in</a:t>
            </a:r>
            <a:r>
              <a:rPr sz="2520" spc="198" dirty="0">
                <a:latin typeface="Calibri"/>
                <a:cs typeface="Calibri"/>
              </a:rPr>
              <a:t> </a:t>
            </a:r>
            <a:r>
              <a:rPr sz="2520" dirty="0">
                <a:latin typeface="Calibri"/>
                <a:cs typeface="Calibri"/>
              </a:rPr>
              <a:t>the</a:t>
            </a:r>
            <a:r>
              <a:rPr sz="2520" spc="210" dirty="0">
                <a:latin typeface="Calibri"/>
                <a:cs typeface="Calibri"/>
              </a:rPr>
              <a:t> </a:t>
            </a:r>
            <a:r>
              <a:rPr sz="2520" dirty="0">
                <a:latin typeface="Calibri"/>
                <a:cs typeface="Calibri"/>
              </a:rPr>
              <a:t>immediately</a:t>
            </a:r>
            <a:r>
              <a:rPr sz="2520" spc="210" dirty="0">
                <a:latin typeface="Calibri"/>
                <a:cs typeface="Calibri"/>
              </a:rPr>
              <a:t> </a:t>
            </a:r>
            <a:r>
              <a:rPr sz="2520" spc="-12" dirty="0">
                <a:latin typeface="Calibri"/>
                <a:cs typeface="Calibri"/>
              </a:rPr>
              <a:t>preceding 	</a:t>
            </a:r>
            <a:r>
              <a:rPr sz="2520" dirty="0">
                <a:latin typeface="Calibri"/>
                <a:cs typeface="Calibri"/>
              </a:rPr>
              <a:t>previous</a:t>
            </a:r>
            <a:r>
              <a:rPr sz="2520" spc="-108" dirty="0">
                <a:latin typeface="Calibri"/>
                <a:cs typeface="Calibri"/>
              </a:rPr>
              <a:t> </a:t>
            </a:r>
            <a:r>
              <a:rPr sz="2520" spc="-24" dirty="0">
                <a:latin typeface="Calibri"/>
                <a:cs typeface="Calibri"/>
              </a:rPr>
              <a:t>year.</a:t>
            </a:r>
            <a:endParaRPr sz="2520">
              <a:latin typeface="Calibri"/>
              <a:cs typeface="Calibri"/>
            </a:endParaRPr>
          </a:p>
          <a:p>
            <a:pPr marL="444246" marR="281178" indent="-429768">
              <a:lnSpc>
                <a:spcPts val="2724"/>
              </a:lnSpc>
              <a:spcBef>
                <a:spcPts val="2910"/>
              </a:spcBef>
              <a:buSzPct val="88095"/>
              <a:buAutoNum type="alphaLcParenR"/>
              <a:tabLst>
                <a:tab pos="445770" algn="l"/>
              </a:tabLst>
            </a:pPr>
            <a:r>
              <a:rPr sz="2520" dirty="0">
                <a:latin typeface="Calibri"/>
                <a:cs typeface="Calibri"/>
              </a:rPr>
              <a:t>If</a:t>
            </a:r>
            <a:r>
              <a:rPr sz="2520" spc="228" dirty="0">
                <a:latin typeface="Calibri"/>
                <a:cs typeface="Calibri"/>
              </a:rPr>
              <a:t> </a:t>
            </a:r>
            <a:r>
              <a:rPr sz="2520" dirty="0">
                <a:latin typeface="Calibri"/>
                <a:cs typeface="Calibri"/>
              </a:rPr>
              <a:t>answer</a:t>
            </a:r>
            <a:r>
              <a:rPr sz="2520" spc="234" dirty="0">
                <a:latin typeface="Calibri"/>
                <a:cs typeface="Calibri"/>
              </a:rPr>
              <a:t> </a:t>
            </a:r>
            <a:r>
              <a:rPr sz="2520" dirty="0">
                <a:latin typeface="Calibri"/>
                <a:cs typeface="Calibri"/>
              </a:rPr>
              <a:t>to</a:t>
            </a:r>
            <a:r>
              <a:rPr sz="2520" spc="228" dirty="0">
                <a:latin typeface="Calibri"/>
                <a:cs typeface="Calibri"/>
              </a:rPr>
              <a:t> </a:t>
            </a:r>
            <a:r>
              <a:rPr sz="2520" dirty="0">
                <a:latin typeface="Calibri"/>
                <a:cs typeface="Calibri"/>
              </a:rPr>
              <a:t>(b)</a:t>
            </a:r>
            <a:r>
              <a:rPr sz="2520" spc="234" dirty="0">
                <a:latin typeface="Calibri"/>
                <a:cs typeface="Calibri"/>
              </a:rPr>
              <a:t> </a:t>
            </a:r>
            <a:r>
              <a:rPr sz="2520" dirty="0">
                <a:latin typeface="Calibri"/>
                <a:cs typeface="Calibri"/>
              </a:rPr>
              <a:t>above</a:t>
            </a:r>
            <a:r>
              <a:rPr sz="2520" spc="234" dirty="0">
                <a:latin typeface="Calibri"/>
                <a:cs typeface="Calibri"/>
              </a:rPr>
              <a:t> </a:t>
            </a:r>
            <a:r>
              <a:rPr sz="2520" dirty="0">
                <a:latin typeface="Calibri"/>
                <a:cs typeface="Calibri"/>
              </a:rPr>
              <a:t>is</a:t>
            </a:r>
            <a:r>
              <a:rPr sz="2520" spc="228" dirty="0">
                <a:latin typeface="Calibri"/>
                <a:cs typeface="Calibri"/>
              </a:rPr>
              <a:t> </a:t>
            </a:r>
            <a:r>
              <a:rPr sz="2520" dirty="0">
                <a:latin typeface="Calibri"/>
                <a:cs typeface="Calibri"/>
              </a:rPr>
              <a:t>affirmative,</a:t>
            </a:r>
            <a:r>
              <a:rPr sz="2520" spc="245" dirty="0">
                <a:latin typeface="Calibri"/>
                <a:cs typeface="Calibri"/>
              </a:rPr>
              <a:t> </a:t>
            </a:r>
            <a:r>
              <a:rPr sz="2520" dirty="0">
                <a:latin typeface="Calibri"/>
                <a:cs typeface="Calibri"/>
              </a:rPr>
              <a:t>give</a:t>
            </a:r>
            <a:r>
              <a:rPr sz="2520" spc="228" dirty="0">
                <a:latin typeface="Calibri"/>
                <a:cs typeface="Calibri"/>
              </a:rPr>
              <a:t> </a:t>
            </a:r>
            <a:r>
              <a:rPr sz="2520" dirty="0">
                <a:latin typeface="Calibri"/>
                <a:cs typeface="Calibri"/>
              </a:rPr>
              <a:t>details</a:t>
            </a:r>
            <a:r>
              <a:rPr sz="2520" spc="240" dirty="0">
                <a:latin typeface="Calibri"/>
                <a:cs typeface="Calibri"/>
              </a:rPr>
              <a:t> </a:t>
            </a:r>
            <a:r>
              <a:rPr sz="2520" dirty="0">
                <a:latin typeface="Calibri"/>
                <a:cs typeface="Calibri"/>
              </a:rPr>
              <a:t>of</a:t>
            </a:r>
            <a:r>
              <a:rPr sz="2520" spc="240" dirty="0">
                <a:latin typeface="Calibri"/>
                <a:cs typeface="Calibri"/>
              </a:rPr>
              <a:t> </a:t>
            </a:r>
            <a:r>
              <a:rPr sz="2520" dirty="0">
                <a:latin typeface="Calibri"/>
                <a:cs typeface="Calibri"/>
              </a:rPr>
              <a:t>such</a:t>
            </a:r>
            <a:r>
              <a:rPr sz="2520" spc="240" dirty="0">
                <a:latin typeface="Calibri"/>
                <a:cs typeface="Calibri"/>
              </a:rPr>
              <a:t> </a:t>
            </a:r>
            <a:r>
              <a:rPr sz="2520" dirty="0">
                <a:latin typeface="Calibri"/>
                <a:cs typeface="Calibri"/>
              </a:rPr>
              <a:t>change,</a:t>
            </a:r>
            <a:r>
              <a:rPr sz="2520" spc="222" dirty="0">
                <a:latin typeface="Calibri"/>
                <a:cs typeface="Calibri"/>
              </a:rPr>
              <a:t> </a:t>
            </a:r>
            <a:r>
              <a:rPr sz="2520" spc="-30" dirty="0">
                <a:latin typeface="Calibri"/>
                <a:cs typeface="Calibri"/>
              </a:rPr>
              <a:t>and 	</a:t>
            </a:r>
            <a:r>
              <a:rPr sz="2520" dirty="0">
                <a:latin typeface="Calibri"/>
                <a:cs typeface="Calibri"/>
              </a:rPr>
              <a:t>the</a:t>
            </a:r>
            <a:r>
              <a:rPr sz="2520" spc="-78" dirty="0">
                <a:latin typeface="Calibri"/>
                <a:cs typeface="Calibri"/>
              </a:rPr>
              <a:t> </a:t>
            </a:r>
            <a:r>
              <a:rPr sz="2520" dirty="0">
                <a:latin typeface="Calibri"/>
                <a:cs typeface="Calibri"/>
              </a:rPr>
              <a:t>effect</a:t>
            </a:r>
            <a:r>
              <a:rPr sz="2520" spc="-36" dirty="0">
                <a:latin typeface="Calibri"/>
                <a:cs typeface="Calibri"/>
              </a:rPr>
              <a:t> </a:t>
            </a:r>
            <a:r>
              <a:rPr sz="2520" dirty="0">
                <a:latin typeface="Calibri"/>
                <a:cs typeface="Calibri"/>
              </a:rPr>
              <a:t>thereof</a:t>
            </a:r>
            <a:r>
              <a:rPr sz="2520" spc="-66" dirty="0">
                <a:latin typeface="Calibri"/>
                <a:cs typeface="Calibri"/>
              </a:rPr>
              <a:t> </a:t>
            </a:r>
            <a:r>
              <a:rPr sz="2520" dirty="0">
                <a:latin typeface="Calibri"/>
                <a:cs typeface="Calibri"/>
              </a:rPr>
              <a:t>on</a:t>
            </a:r>
            <a:r>
              <a:rPr sz="2520" spc="-54" dirty="0">
                <a:latin typeface="Calibri"/>
                <a:cs typeface="Calibri"/>
              </a:rPr>
              <a:t> </a:t>
            </a:r>
            <a:r>
              <a:rPr sz="2520" dirty="0">
                <a:latin typeface="Calibri"/>
                <a:cs typeface="Calibri"/>
              </a:rPr>
              <a:t>the</a:t>
            </a:r>
            <a:r>
              <a:rPr sz="2520" spc="-72" dirty="0">
                <a:latin typeface="Calibri"/>
                <a:cs typeface="Calibri"/>
              </a:rPr>
              <a:t> </a:t>
            </a:r>
            <a:r>
              <a:rPr sz="2520" dirty="0">
                <a:latin typeface="Calibri"/>
                <a:cs typeface="Calibri"/>
              </a:rPr>
              <a:t>profit</a:t>
            </a:r>
            <a:r>
              <a:rPr sz="2520" spc="-42" dirty="0">
                <a:latin typeface="Calibri"/>
                <a:cs typeface="Calibri"/>
              </a:rPr>
              <a:t> </a:t>
            </a:r>
            <a:r>
              <a:rPr sz="2520" dirty="0">
                <a:latin typeface="Calibri"/>
                <a:cs typeface="Calibri"/>
              </a:rPr>
              <a:t>or</a:t>
            </a:r>
            <a:r>
              <a:rPr sz="2520" spc="-48" dirty="0">
                <a:latin typeface="Calibri"/>
                <a:cs typeface="Calibri"/>
              </a:rPr>
              <a:t> </a:t>
            </a:r>
            <a:r>
              <a:rPr sz="2520" spc="-12" dirty="0">
                <a:latin typeface="Calibri"/>
                <a:cs typeface="Calibri"/>
              </a:rPr>
              <a:t>loss.</a:t>
            </a:r>
            <a:endParaRPr sz="2520">
              <a:latin typeface="Calibri"/>
              <a:cs typeface="Calibri"/>
            </a:endParaRPr>
          </a:p>
        </p:txBody>
      </p:sp>
      <p:sp>
        <p:nvSpPr>
          <p:cNvPr id="7" name="object 7"/>
          <p:cNvSpPr txBox="1"/>
          <p:nvPr/>
        </p:nvSpPr>
        <p:spPr>
          <a:xfrm>
            <a:off x="8918449" y="5780226"/>
            <a:ext cx="3147822" cy="384721"/>
          </a:xfrm>
          <a:prstGeom prst="rect">
            <a:avLst/>
          </a:prstGeom>
        </p:spPr>
        <p:txBody>
          <a:bodyPr vert="horz" wrap="square" lIns="0" tIns="15240" rIns="0" bIns="0" rtlCol="0">
            <a:spAutoFit/>
          </a:bodyPr>
          <a:lstStyle/>
          <a:p>
            <a:pPr marL="15240">
              <a:spcBef>
                <a:spcPts val="120"/>
              </a:spcBef>
            </a:pPr>
            <a:r>
              <a:rPr sz="2400" b="1" i="1" dirty="0">
                <a:latin typeface="Calibri"/>
                <a:cs typeface="Calibri"/>
              </a:rPr>
              <a:t>Specific</a:t>
            </a:r>
            <a:r>
              <a:rPr sz="2400" b="1" i="1" spc="-102" dirty="0">
                <a:latin typeface="Calibri"/>
                <a:cs typeface="Calibri"/>
              </a:rPr>
              <a:t> </a:t>
            </a:r>
            <a:r>
              <a:rPr sz="2400" b="1" i="1" dirty="0">
                <a:latin typeface="Calibri"/>
                <a:cs typeface="Calibri"/>
              </a:rPr>
              <a:t>Format</a:t>
            </a:r>
            <a:r>
              <a:rPr sz="2400" b="1" i="1" spc="-108" dirty="0">
                <a:latin typeface="Calibri"/>
                <a:cs typeface="Calibri"/>
              </a:rPr>
              <a:t> </a:t>
            </a:r>
            <a:r>
              <a:rPr sz="2400" b="1" i="1" spc="-12" dirty="0">
                <a:latin typeface="Calibri"/>
                <a:cs typeface="Calibri"/>
              </a:rPr>
              <a:t>provided</a:t>
            </a:r>
            <a:endParaRPr sz="2400">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355" dirty="0"/>
              <a:t>ICDS</a:t>
            </a:r>
            <a:r>
              <a:rPr spc="-229" dirty="0"/>
              <a:t> </a:t>
            </a:r>
            <a:r>
              <a:rPr spc="-210" dirty="0"/>
              <a:t>Reporting</a:t>
            </a:r>
            <a:r>
              <a:rPr spc="-225" dirty="0"/>
              <a:t> </a:t>
            </a:r>
            <a:r>
              <a:rPr spc="-210" dirty="0"/>
              <a:t>Framework</a:t>
            </a:r>
          </a:p>
        </p:txBody>
      </p:sp>
      <p:grpSp>
        <p:nvGrpSpPr>
          <p:cNvPr id="3" name="object 3"/>
          <p:cNvGrpSpPr/>
          <p:nvPr/>
        </p:nvGrpSpPr>
        <p:grpSpPr>
          <a:xfrm>
            <a:off x="467590" y="935181"/>
            <a:ext cx="4153765" cy="1348220"/>
            <a:chOff x="467590" y="935181"/>
            <a:chExt cx="4153765" cy="1348220"/>
          </a:xfrm>
        </p:grpSpPr>
        <p:sp>
          <p:nvSpPr>
            <p:cNvPr id="4" name="object 4"/>
            <p:cNvSpPr/>
            <p:nvPr/>
          </p:nvSpPr>
          <p:spPr>
            <a:xfrm>
              <a:off x="471487" y="939078"/>
              <a:ext cx="4145972" cy="1340427"/>
            </a:xfrm>
            <a:custGeom>
              <a:avLst/>
              <a:gdLst/>
              <a:ahLst/>
              <a:cxnLst/>
              <a:rect l="l" t="t" r="r" b="b"/>
              <a:pathLst>
                <a:path w="5067300" h="1638300">
                  <a:moveTo>
                    <a:pt x="4893919" y="0"/>
                  </a:moveTo>
                  <a:lnTo>
                    <a:pt x="173384" y="0"/>
                  </a:lnTo>
                  <a:lnTo>
                    <a:pt x="156303" y="824"/>
                  </a:lnTo>
                  <a:lnTo>
                    <a:pt x="107031" y="13195"/>
                  </a:lnTo>
                  <a:lnTo>
                    <a:pt x="63444" y="39287"/>
                  </a:lnTo>
                  <a:lnTo>
                    <a:pt x="29192" y="77039"/>
                  </a:lnTo>
                  <a:lnTo>
                    <a:pt x="7423" y="123127"/>
                  </a:lnTo>
                  <a:lnTo>
                    <a:pt x="0" y="173380"/>
                  </a:lnTo>
                  <a:lnTo>
                    <a:pt x="0" y="1464919"/>
                  </a:lnTo>
                  <a:lnTo>
                    <a:pt x="7423" y="1515172"/>
                  </a:lnTo>
                  <a:lnTo>
                    <a:pt x="29192" y="1561260"/>
                  </a:lnTo>
                  <a:lnTo>
                    <a:pt x="63444" y="1599006"/>
                  </a:lnTo>
                  <a:lnTo>
                    <a:pt x="107031" y="1625104"/>
                  </a:lnTo>
                  <a:lnTo>
                    <a:pt x="156303" y="1637475"/>
                  </a:lnTo>
                  <a:lnTo>
                    <a:pt x="173384" y="1638299"/>
                  </a:lnTo>
                  <a:lnTo>
                    <a:pt x="4893919" y="1638299"/>
                  </a:lnTo>
                  <a:lnTo>
                    <a:pt x="4944171" y="1630879"/>
                  </a:lnTo>
                  <a:lnTo>
                    <a:pt x="4990259" y="1609104"/>
                  </a:lnTo>
                  <a:lnTo>
                    <a:pt x="5028006" y="1574853"/>
                  </a:lnTo>
                  <a:lnTo>
                    <a:pt x="5054104" y="1531264"/>
                  </a:lnTo>
                  <a:lnTo>
                    <a:pt x="5066475" y="1481997"/>
                  </a:lnTo>
                  <a:lnTo>
                    <a:pt x="5067299" y="1464919"/>
                  </a:lnTo>
                  <a:lnTo>
                    <a:pt x="5067299" y="173380"/>
                  </a:lnTo>
                  <a:lnTo>
                    <a:pt x="5059879" y="123127"/>
                  </a:lnTo>
                  <a:lnTo>
                    <a:pt x="5038103" y="77039"/>
                  </a:lnTo>
                  <a:lnTo>
                    <a:pt x="5003853" y="39287"/>
                  </a:lnTo>
                  <a:lnTo>
                    <a:pt x="4960264" y="13195"/>
                  </a:lnTo>
                  <a:lnTo>
                    <a:pt x="4910997" y="824"/>
                  </a:lnTo>
                  <a:lnTo>
                    <a:pt x="4893919" y="0"/>
                  </a:lnTo>
                  <a:close/>
                </a:path>
              </a:pathLst>
            </a:custGeom>
            <a:solidFill>
              <a:srgbClr val="D4E9F7"/>
            </a:solidFill>
          </p:spPr>
          <p:txBody>
            <a:bodyPr wrap="square" lIns="0" tIns="0" rIns="0" bIns="0" rtlCol="0"/>
            <a:lstStyle/>
            <a:p>
              <a:endParaRPr/>
            </a:p>
          </p:txBody>
        </p:sp>
        <p:pic>
          <p:nvPicPr>
            <p:cNvPr id="5" name="object 5"/>
            <p:cNvPicPr/>
            <p:nvPr/>
          </p:nvPicPr>
          <p:blipFill>
            <a:blip r:embed="rId2" cstate="print"/>
            <a:stretch>
              <a:fillRect/>
            </a:stretch>
          </p:blipFill>
          <p:spPr>
            <a:xfrm>
              <a:off x="475383" y="942975"/>
              <a:ext cx="4138178" cy="1332633"/>
            </a:xfrm>
            <a:prstGeom prst="rect">
              <a:avLst/>
            </a:prstGeom>
          </p:spPr>
        </p:pic>
        <p:sp>
          <p:nvSpPr>
            <p:cNvPr id="6" name="object 6"/>
            <p:cNvSpPr/>
            <p:nvPr/>
          </p:nvSpPr>
          <p:spPr>
            <a:xfrm>
              <a:off x="471487" y="939078"/>
              <a:ext cx="4145972" cy="1340427"/>
            </a:xfrm>
            <a:custGeom>
              <a:avLst/>
              <a:gdLst/>
              <a:ahLst/>
              <a:cxnLst/>
              <a:rect l="l" t="t" r="r" b="b"/>
              <a:pathLst>
                <a:path w="5067300" h="1638300">
                  <a:moveTo>
                    <a:pt x="0" y="1464919"/>
                  </a:moveTo>
                  <a:lnTo>
                    <a:pt x="0" y="173380"/>
                  </a:lnTo>
                  <a:lnTo>
                    <a:pt x="208" y="164865"/>
                  </a:lnTo>
                  <a:lnTo>
                    <a:pt x="7463" y="123055"/>
                  </a:lnTo>
                  <a:lnTo>
                    <a:pt x="24660" y="84259"/>
                  </a:lnTo>
                  <a:lnTo>
                    <a:pt x="50784" y="50787"/>
                  </a:lnTo>
                  <a:lnTo>
                    <a:pt x="84256" y="24662"/>
                  </a:lnTo>
                  <a:lnTo>
                    <a:pt x="123053" y="7461"/>
                  </a:lnTo>
                  <a:lnTo>
                    <a:pt x="164866" y="207"/>
                  </a:lnTo>
                  <a:lnTo>
                    <a:pt x="173384" y="0"/>
                  </a:lnTo>
                  <a:lnTo>
                    <a:pt x="4893919" y="0"/>
                  </a:lnTo>
                  <a:lnTo>
                    <a:pt x="4936052" y="5194"/>
                  </a:lnTo>
                  <a:lnTo>
                    <a:pt x="4975645" y="20470"/>
                  </a:lnTo>
                  <a:lnTo>
                    <a:pt x="5010347" y="44910"/>
                  </a:lnTo>
                  <a:lnTo>
                    <a:pt x="5038077" y="77063"/>
                  </a:lnTo>
                  <a:lnTo>
                    <a:pt x="5057171" y="114984"/>
                  </a:lnTo>
                  <a:lnTo>
                    <a:pt x="5066469" y="156389"/>
                  </a:lnTo>
                  <a:lnTo>
                    <a:pt x="5067300" y="173380"/>
                  </a:lnTo>
                  <a:lnTo>
                    <a:pt x="5067300" y="1464919"/>
                  </a:lnTo>
                  <a:lnTo>
                    <a:pt x="5062105" y="1507052"/>
                  </a:lnTo>
                  <a:lnTo>
                    <a:pt x="5046829" y="1546645"/>
                  </a:lnTo>
                  <a:lnTo>
                    <a:pt x="5022389" y="1581342"/>
                  </a:lnTo>
                  <a:lnTo>
                    <a:pt x="4990236" y="1609077"/>
                  </a:lnTo>
                  <a:lnTo>
                    <a:pt x="4952316" y="1628171"/>
                  </a:lnTo>
                  <a:lnTo>
                    <a:pt x="4910910" y="1637463"/>
                  </a:lnTo>
                  <a:lnTo>
                    <a:pt x="4893919" y="1638300"/>
                  </a:lnTo>
                  <a:lnTo>
                    <a:pt x="173384" y="1638300"/>
                  </a:lnTo>
                  <a:lnTo>
                    <a:pt x="131246" y="1633100"/>
                  </a:lnTo>
                  <a:lnTo>
                    <a:pt x="91650" y="1617829"/>
                  </a:lnTo>
                  <a:lnTo>
                    <a:pt x="56953" y="1593389"/>
                  </a:lnTo>
                  <a:lnTo>
                    <a:pt x="29220" y="1561236"/>
                  </a:lnTo>
                  <a:lnTo>
                    <a:pt x="10129" y="1523316"/>
                  </a:lnTo>
                  <a:lnTo>
                    <a:pt x="833" y="1481910"/>
                  </a:lnTo>
                  <a:lnTo>
                    <a:pt x="0" y="1464919"/>
                  </a:lnTo>
                  <a:close/>
                </a:path>
              </a:pathLst>
            </a:custGeom>
            <a:ln w="9525">
              <a:solidFill>
                <a:srgbClr val="B9CFDD"/>
              </a:solidFill>
            </a:ln>
          </p:spPr>
          <p:txBody>
            <a:bodyPr wrap="square" lIns="0" tIns="0" rIns="0" bIns="0" rtlCol="0"/>
            <a:lstStyle/>
            <a:p>
              <a:endParaRPr/>
            </a:p>
          </p:txBody>
        </p:sp>
        <p:pic>
          <p:nvPicPr>
            <p:cNvPr id="7" name="object 7"/>
            <p:cNvPicPr/>
            <p:nvPr/>
          </p:nvPicPr>
          <p:blipFill>
            <a:blip r:embed="rId3" cstate="print"/>
            <a:stretch>
              <a:fillRect/>
            </a:stretch>
          </p:blipFill>
          <p:spPr>
            <a:xfrm>
              <a:off x="592281" y="1059872"/>
              <a:ext cx="350692" cy="350692"/>
            </a:xfrm>
            <a:prstGeom prst="rect">
              <a:avLst/>
            </a:prstGeom>
          </p:spPr>
        </p:pic>
        <p:pic>
          <p:nvPicPr>
            <p:cNvPr id="8" name="object 8"/>
            <p:cNvPicPr/>
            <p:nvPr/>
          </p:nvPicPr>
          <p:blipFill>
            <a:blip r:embed="rId4" cstate="print"/>
            <a:stretch>
              <a:fillRect/>
            </a:stretch>
          </p:blipFill>
          <p:spPr>
            <a:xfrm>
              <a:off x="705825" y="1157699"/>
              <a:ext cx="117273" cy="164296"/>
            </a:xfrm>
            <a:prstGeom prst="rect">
              <a:avLst/>
            </a:prstGeom>
          </p:spPr>
        </p:pic>
      </p:grpSp>
      <p:sp>
        <p:nvSpPr>
          <p:cNvPr id="9" name="object 9"/>
          <p:cNvSpPr txBox="1"/>
          <p:nvPr/>
        </p:nvSpPr>
        <p:spPr>
          <a:xfrm>
            <a:off x="580307" y="1519566"/>
            <a:ext cx="3461211" cy="618778"/>
          </a:xfrm>
          <a:prstGeom prst="rect">
            <a:avLst/>
          </a:prstGeom>
        </p:spPr>
        <p:txBody>
          <a:bodyPr vert="horz" wrap="square" lIns="0" tIns="15875" rIns="0" bIns="0" rtlCol="0">
            <a:spAutoFit/>
          </a:bodyPr>
          <a:lstStyle/>
          <a:p>
            <a:pPr marL="12700">
              <a:lnSpc>
                <a:spcPct val="100000"/>
              </a:lnSpc>
              <a:spcBef>
                <a:spcPts val="125"/>
              </a:spcBef>
            </a:pPr>
            <a:r>
              <a:rPr sz="1186" b="1" spc="-165" dirty="0">
                <a:solidFill>
                  <a:srgbClr val="374552"/>
                </a:solidFill>
                <a:latin typeface="Tahoma"/>
                <a:cs typeface="Tahoma"/>
              </a:rPr>
              <a:t>ICDS</a:t>
            </a:r>
            <a:r>
              <a:rPr sz="1186" b="1" spc="-105" dirty="0">
                <a:solidFill>
                  <a:srgbClr val="374552"/>
                </a:solidFill>
                <a:latin typeface="Tahoma"/>
                <a:cs typeface="Tahoma"/>
              </a:rPr>
              <a:t> </a:t>
            </a:r>
            <a:r>
              <a:rPr sz="1186" b="1" spc="-160" dirty="0">
                <a:solidFill>
                  <a:srgbClr val="374552"/>
                </a:solidFill>
                <a:latin typeface="Tahoma"/>
                <a:cs typeface="Tahoma"/>
              </a:rPr>
              <a:t>I:</a:t>
            </a:r>
            <a:r>
              <a:rPr sz="1186" b="1" spc="-95" dirty="0">
                <a:solidFill>
                  <a:srgbClr val="374552"/>
                </a:solidFill>
                <a:latin typeface="Tahoma"/>
                <a:cs typeface="Tahoma"/>
              </a:rPr>
              <a:t> </a:t>
            </a:r>
            <a:r>
              <a:rPr sz="1186" b="1" spc="-75" dirty="0">
                <a:solidFill>
                  <a:srgbClr val="374552"/>
                </a:solidFill>
                <a:latin typeface="Tahoma"/>
                <a:cs typeface="Tahoma"/>
              </a:rPr>
              <a:t>Accounting</a:t>
            </a:r>
            <a:r>
              <a:rPr sz="1186" b="1" spc="-105" dirty="0">
                <a:solidFill>
                  <a:srgbClr val="374552"/>
                </a:solidFill>
                <a:latin typeface="Tahoma"/>
                <a:cs typeface="Tahoma"/>
              </a:rPr>
              <a:t> </a:t>
            </a:r>
            <a:r>
              <a:rPr sz="1186" b="1" spc="-10" dirty="0">
                <a:solidFill>
                  <a:srgbClr val="374552"/>
                </a:solidFill>
                <a:latin typeface="Tahoma"/>
                <a:cs typeface="Tahoma"/>
              </a:rPr>
              <a:t>Policies</a:t>
            </a:r>
            <a:endParaRPr sz="1186">
              <a:latin typeface="Tahoma"/>
              <a:cs typeface="Tahoma"/>
            </a:endParaRPr>
          </a:p>
          <a:p>
            <a:pPr marL="12700" marR="5080">
              <a:lnSpc>
                <a:spcPct val="136400"/>
              </a:lnSpc>
              <a:spcBef>
                <a:spcPts val="380"/>
              </a:spcBef>
            </a:pPr>
            <a:r>
              <a:rPr sz="900" spc="10" dirty="0">
                <a:solidFill>
                  <a:srgbClr val="374552"/>
                </a:solidFill>
                <a:latin typeface="Verdana"/>
                <a:cs typeface="Verdana"/>
              </a:rPr>
              <a:t>Significant</a:t>
            </a:r>
            <a:r>
              <a:rPr sz="900" spc="-15" dirty="0">
                <a:solidFill>
                  <a:srgbClr val="374552"/>
                </a:solidFill>
                <a:latin typeface="Verdana"/>
                <a:cs typeface="Verdana"/>
              </a:rPr>
              <a:t> </a:t>
            </a:r>
            <a:r>
              <a:rPr sz="900" spc="10" dirty="0">
                <a:solidFill>
                  <a:srgbClr val="374552"/>
                </a:solidFill>
                <a:latin typeface="Verdana"/>
                <a:cs typeface="Verdana"/>
              </a:rPr>
              <a:t>accounting</a:t>
            </a:r>
            <a:r>
              <a:rPr sz="900" spc="-15" dirty="0">
                <a:solidFill>
                  <a:srgbClr val="374552"/>
                </a:solidFill>
                <a:latin typeface="Verdana"/>
                <a:cs typeface="Verdana"/>
              </a:rPr>
              <a:t> </a:t>
            </a:r>
            <a:r>
              <a:rPr sz="900" spc="10" dirty="0">
                <a:solidFill>
                  <a:srgbClr val="374552"/>
                </a:solidFill>
                <a:latin typeface="Verdana"/>
                <a:cs typeface="Verdana"/>
              </a:rPr>
              <a:t>assumptions</a:t>
            </a:r>
            <a:r>
              <a:rPr sz="900" spc="-15" dirty="0">
                <a:solidFill>
                  <a:srgbClr val="374552"/>
                </a:solidFill>
                <a:latin typeface="Verdana"/>
                <a:cs typeface="Verdana"/>
              </a:rPr>
              <a:t> </a:t>
            </a:r>
            <a:r>
              <a:rPr sz="900" spc="10" dirty="0">
                <a:solidFill>
                  <a:srgbClr val="374552"/>
                </a:solidFill>
                <a:latin typeface="Verdana"/>
                <a:cs typeface="Verdana"/>
              </a:rPr>
              <a:t>and</a:t>
            </a:r>
            <a:r>
              <a:rPr sz="900" spc="-15" dirty="0">
                <a:solidFill>
                  <a:srgbClr val="374552"/>
                </a:solidFill>
                <a:latin typeface="Verdana"/>
                <a:cs typeface="Verdana"/>
              </a:rPr>
              <a:t> </a:t>
            </a:r>
            <a:r>
              <a:rPr sz="900" spc="10" dirty="0">
                <a:solidFill>
                  <a:srgbClr val="374552"/>
                </a:solidFill>
                <a:latin typeface="Verdana"/>
                <a:cs typeface="Verdana"/>
              </a:rPr>
              <a:t>policies</a:t>
            </a:r>
            <a:r>
              <a:rPr sz="900" spc="-15" dirty="0">
                <a:solidFill>
                  <a:srgbClr val="374552"/>
                </a:solidFill>
                <a:latin typeface="Verdana"/>
                <a:cs typeface="Verdana"/>
              </a:rPr>
              <a:t> </a:t>
            </a:r>
            <a:r>
              <a:rPr sz="900" spc="10" dirty="0">
                <a:solidFill>
                  <a:srgbClr val="374552"/>
                </a:solidFill>
                <a:latin typeface="Verdana"/>
                <a:cs typeface="Verdana"/>
              </a:rPr>
              <a:t>in</a:t>
            </a:r>
            <a:r>
              <a:rPr sz="900" spc="-15" dirty="0">
                <a:solidFill>
                  <a:srgbClr val="374552"/>
                </a:solidFill>
                <a:latin typeface="Verdana"/>
                <a:cs typeface="Verdana"/>
              </a:rPr>
              <a:t> </a:t>
            </a:r>
            <a:r>
              <a:rPr sz="900" spc="-10" dirty="0">
                <a:solidFill>
                  <a:srgbClr val="374552"/>
                </a:solidFill>
                <a:latin typeface="Verdana"/>
                <a:cs typeface="Verdana"/>
              </a:rPr>
              <a:t>income computation</a:t>
            </a:r>
            <a:endParaRPr sz="900">
              <a:latin typeface="Verdana"/>
              <a:cs typeface="Verdana"/>
            </a:endParaRPr>
          </a:p>
        </p:txBody>
      </p:sp>
      <p:grpSp>
        <p:nvGrpSpPr>
          <p:cNvPr id="10" name="object 10"/>
          <p:cNvGrpSpPr/>
          <p:nvPr/>
        </p:nvGrpSpPr>
        <p:grpSpPr>
          <a:xfrm>
            <a:off x="4730461" y="935181"/>
            <a:ext cx="4153765" cy="1348220"/>
            <a:chOff x="4730461" y="935181"/>
            <a:chExt cx="4153765" cy="1348220"/>
          </a:xfrm>
        </p:grpSpPr>
        <p:sp>
          <p:nvSpPr>
            <p:cNvPr id="11" name="object 11"/>
            <p:cNvSpPr/>
            <p:nvPr/>
          </p:nvSpPr>
          <p:spPr>
            <a:xfrm>
              <a:off x="4734357" y="939078"/>
              <a:ext cx="4145972" cy="1340427"/>
            </a:xfrm>
            <a:custGeom>
              <a:avLst/>
              <a:gdLst/>
              <a:ahLst/>
              <a:cxnLst/>
              <a:rect l="l" t="t" r="r" b="b"/>
              <a:pathLst>
                <a:path w="5067300" h="1638300">
                  <a:moveTo>
                    <a:pt x="4893919" y="0"/>
                  </a:moveTo>
                  <a:lnTo>
                    <a:pt x="173380" y="0"/>
                  </a:lnTo>
                  <a:lnTo>
                    <a:pt x="156302" y="824"/>
                  </a:lnTo>
                  <a:lnTo>
                    <a:pt x="107035" y="13195"/>
                  </a:lnTo>
                  <a:lnTo>
                    <a:pt x="63446" y="39287"/>
                  </a:lnTo>
                  <a:lnTo>
                    <a:pt x="29190" y="77039"/>
                  </a:lnTo>
                  <a:lnTo>
                    <a:pt x="7420" y="123127"/>
                  </a:lnTo>
                  <a:lnTo>
                    <a:pt x="0" y="173380"/>
                  </a:lnTo>
                  <a:lnTo>
                    <a:pt x="0" y="1464919"/>
                  </a:lnTo>
                  <a:lnTo>
                    <a:pt x="7420" y="1515172"/>
                  </a:lnTo>
                  <a:lnTo>
                    <a:pt x="29190" y="1561260"/>
                  </a:lnTo>
                  <a:lnTo>
                    <a:pt x="63446" y="1599006"/>
                  </a:lnTo>
                  <a:lnTo>
                    <a:pt x="107035" y="1625104"/>
                  </a:lnTo>
                  <a:lnTo>
                    <a:pt x="156302" y="1637475"/>
                  </a:lnTo>
                  <a:lnTo>
                    <a:pt x="173380" y="1638299"/>
                  </a:lnTo>
                  <a:lnTo>
                    <a:pt x="4893919" y="1638299"/>
                  </a:lnTo>
                  <a:lnTo>
                    <a:pt x="4944171" y="1630879"/>
                  </a:lnTo>
                  <a:lnTo>
                    <a:pt x="4990259" y="1609104"/>
                  </a:lnTo>
                  <a:lnTo>
                    <a:pt x="5028006" y="1574853"/>
                  </a:lnTo>
                  <a:lnTo>
                    <a:pt x="5054104" y="1531264"/>
                  </a:lnTo>
                  <a:lnTo>
                    <a:pt x="5066475" y="1481997"/>
                  </a:lnTo>
                  <a:lnTo>
                    <a:pt x="5067299" y="1464919"/>
                  </a:lnTo>
                  <a:lnTo>
                    <a:pt x="5067299" y="173380"/>
                  </a:lnTo>
                  <a:lnTo>
                    <a:pt x="5059879" y="123127"/>
                  </a:lnTo>
                  <a:lnTo>
                    <a:pt x="5038103" y="77039"/>
                  </a:lnTo>
                  <a:lnTo>
                    <a:pt x="5003853" y="39287"/>
                  </a:lnTo>
                  <a:lnTo>
                    <a:pt x="4960264" y="13195"/>
                  </a:lnTo>
                  <a:lnTo>
                    <a:pt x="4910997" y="824"/>
                  </a:lnTo>
                  <a:lnTo>
                    <a:pt x="4893919" y="0"/>
                  </a:lnTo>
                  <a:close/>
                </a:path>
              </a:pathLst>
            </a:custGeom>
            <a:solidFill>
              <a:srgbClr val="D4E9F7"/>
            </a:solidFill>
          </p:spPr>
          <p:txBody>
            <a:bodyPr wrap="square" lIns="0" tIns="0" rIns="0" bIns="0" rtlCol="0"/>
            <a:lstStyle/>
            <a:p>
              <a:endParaRPr/>
            </a:p>
          </p:txBody>
        </p:sp>
        <p:pic>
          <p:nvPicPr>
            <p:cNvPr id="12" name="object 12"/>
            <p:cNvPicPr/>
            <p:nvPr/>
          </p:nvPicPr>
          <p:blipFill>
            <a:blip r:embed="rId5" cstate="print"/>
            <a:stretch>
              <a:fillRect/>
            </a:stretch>
          </p:blipFill>
          <p:spPr>
            <a:xfrm>
              <a:off x="4738253" y="942975"/>
              <a:ext cx="4138178" cy="1332633"/>
            </a:xfrm>
            <a:prstGeom prst="rect">
              <a:avLst/>
            </a:prstGeom>
          </p:spPr>
        </p:pic>
        <p:sp>
          <p:nvSpPr>
            <p:cNvPr id="13" name="object 13"/>
            <p:cNvSpPr/>
            <p:nvPr/>
          </p:nvSpPr>
          <p:spPr>
            <a:xfrm>
              <a:off x="4734357" y="939078"/>
              <a:ext cx="4145972" cy="1340427"/>
            </a:xfrm>
            <a:custGeom>
              <a:avLst/>
              <a:gdLst/>
              <a:ahLst/>
              <a:cxnLst/>
              <a:rect l="l" t="t" r="r" b="b"/>
              <a:pathLst>
                <a:path w="5067300" h="1638300">
                  <a:moveTo>
                    <a:pt x="0" y="1464919"/>
                  </a:moveTo>
                  <a:lnTo>
                    <a:pt x="0" y="173380"/>
                  </a:lnTo>
                  <a:lnTo>
                    <a:pt x="209" y="164865"/>
                  </a:lnTo>
                  <a:lnTo>
                    <a:pt x="7461" y="123055"/>
                  </a:lnTo>
                  <a:lnTo>
                    <a:pt x="24662" y="84259"/>
                  </a:lnTo>
                  <a:lnTo>
                    <a:pt x="50787" y="50787"/>
                  </a:lnTo>
                  <a:lnTo>
                    <a:pt x="84254" y="24662"/>
                  </a:lnTo>
                  <a:lnTo>
                    <a:pt x="123055" y="7461"/>
                  </a:lnTo>
                  <a:lnTo>
                    <a:pt x="164865" y="207"/>
                  </a:lnTo>
                  <a:lnTo>
                    <a:pt x="173380" y="0"/>
                  </a:lnTo>
                  <a:lnTo>
                    <a:pt x="4893919" y="0"/>
                  </a:lnTo>
                  <a:lnTo>
                    <a:pt x="4936052" y="5194"/>
                  </a:lnTo>
                  <a:lnTo>
                    <a:pt x="4975645" y="20470"/>
                  </a:lnTo>
                  <a:lnTo>
                    <a:pt x="5010342" y="44910"/>
                  </a:lnTo>
                  <a:lnTo>
                    <a:pt x="5038077" y="77063"/>
                  </a:lnTo>
                  <a:lnTo>
                    <a:pt x="5057171" y="114984"/>
                  </a:lnTo>
                  <a:lnTo>
                    <a:pt x="5066469" y="156389"/>
                  </a:lnTo>
                  <a:lnTo>
                    <a:pt x="5067300" y="173380"/>
                  </a:lnTo>
                  <a:lnTo>
                    <a:pt x="5067300" y="1464919"/>
                  </a:lnTo>
                  <a:lnTo>
                    <a:pt x="5062105" y="1507052"/>
                  </a:lnTo>
                  <a:lnTo>
                    <a:pt x="5046829" y="1546645"/>
                  </a:lnTo>
                  <a:lnTo>
                    <a:pt x="5022389" y="1581342"/>
                  </a:lnTo>
                  <a:lnTo>
                    <a:pt x="4990236" y="1609077"/>
                  </a:lnTo>
                  <a:lnTo>
                    <a:pt x="4952316" y="1628171"/>
                  </a:lnTo>
                  <a:lnTo>
                    <a:pt x="4910910" y="1637463"/>
                  </a:lnTo>
                  <a:lnTo>
                    <a:pt x="4893919" y="1638300"/>
                  </a:lnTo>
                  <a:lnTo>
                    <a:pt x="173380" y="1638300"/>
                  </a:lnTo>
                  <a:lnTo>
                    <a:pt x="131247" y="1633100"/>
                  </a:lnTo>
                  <a:lnTo>
                    <a:pt x="91652" y="1617829"/>
                  </a:lnTo>
                  <a:lnTo>
                    <a:pt x="56951" y="1593389"/>
                  </a:lnTo>
                  <a:lnTo>
                    <a:pt x="29222" y="1561236"/>
                  </a:lnTo>
                  <a:lnTo>
                    <a:pt x="10128" y="1523316"/>
                  </a:lnTo>
                  <a:lnTo>
                    <a:pt x="835" y="1481910"/>
                  </a:lnTo>
                  <a:lnTo>
                    <a:pt x="0" y="1464919"/>
                  </a:lnTo>
                  <a:close/>
                </a:path>
              </a:pathLst>
            </a:custGeom>
            <a:ln w="9525">
              <a:solidFill>
                <a:srgbClr val="B9CFDD"/>
              </a:solidFill>
            </a:ln>
          </p:spPr>
          <p:txBody>
            <a:bodyPr wrap="square" lIns="0" tIns="0" rIns="0" bIns="0" rtlCol="0"/>
            <a:lstStyle/>
            <a:p>
              <a:endParaRPr/>
            </a:p>
          </p:txBody>
        </p:sp>
        <p:pic>
          <p:nvPicPr>
            <p:cNvPr id="14" name="object 14"/>
            <p:cNvPicPr/>
            <p:nvPr/>
          </p:nvPicPr>
          <p:blipFill>
            <a:blip r:embed="rId6" cstate="print"/>
            <a:stretch>
              <a:fillRect/>
            </a:stretch>
          </p:blipFill>
          <p:spPr>
            <a:xfrm>
              <a:off x="4855151" y="1059872"/>
              <a:ext cx="350692" cy="350692"/>
            </a:xfrm>
            <a:prstGeom prst="rect">
              <a:avLst/>
            </a:prstGeom>
          </p:spPr>
        </p:pic>
        <p:pic>
          <p:nvPicPr>
            <p:cNvPr id="15" name="object 15"/>
            <p:cNvPicPr/>
            <p:nvPr/>
          </p:nvPicPr>
          <p:blipFill>
            <a:blip r:embed="rId7" cstate="print"/>
            <a:stretch>
              <a:fillRect/>
            </a:stretch>
          </p:blipFill>
          <p:spPr>
            <a:xfrm>
              <a:off x="4953006" y="1157726"/>
              <a:ext cx="164241" cy="164241"/>
            </a:xfrm>
            <a:prstGeom prst="rect">
              <a:avLst/>
            </a:prstGeom>
          </p:spPr>
        </p:pic>
      </p:grpSp>
      <p:sp>
        <p:nvSpPr>
          <p:cNvPr id="16" name="object 16"/>
          <p:cNvSpPr txBox="1"/>
          <p:nvPr/>
        </p:nvSpPr>
        <p:spPr>
          <a:xfrm>
            <a:off x="4848044" y="1519566"/>
            <a:ext cx="2632017" cy="431742"/>
          </a:xfrm>
          <a:prstGeom prst="rect">
            <a:avLst/>
          </a:prstGeom>
        </p:spPr>
        <p:txBody>
          <a:bodyPr vert="horz" wrap="square" lIns="0" tIns="15875" rIns="0" bIns="0" rtlCol="0">
            <a:spAutoFit/>
          </a:bodyPr>
          <a:lstStyle/>
          <a:p>
            <a:pPr marL="12700">
              <a:lnSpc>
                <a:spcPct val="100000"/>
              </a:lnSpc>
              <a:spcBef>
                <a:spcPts val="125"/>
              </a:spcBef>
            </a:pPr>
            <a:r>
              <a:rPr sz="1186" b="1" spc="-165" dirty="0">
                <a:solidFill>
                  <a:srgbClr val="374552"/>
                </a:solidFill>
                <a:latin typeface="Tahoma"/>
                <a:cs typeface="Tahoma"/>
              </a:rPr>
              <a:t>ICDS</a:t>
            </a:r>
            <a:r>
              <a:rPr sz="1186" b="1" spc="-110" dirty="0">
                <a:solidFill>
                  <a:srgbClr val="374552"/>
                </a:solidFill>
                <a:latin typeface="Tahoma"/>
                <a:cs typeface="Tahoma"/>
              </a:rPr>
              <a:t> </a:t>
            </a:r>
            <a:r>
              <a:rPr sz="1186" b="1" spc="-215" dirty="0">
                <a:solidFill>
                  <a:srgbClr val="374552"/>
                </a:solidFill>
                <a:latin typeface="Tahoma"/>
                <a:cs typeface="Tahoma"/>
              </a:rPr>
              <a:t>II:</a:t>
            </a:r>
            <a:r>
              <a:rPr sz="1186" b="1" spc="-100" dirty="0">
                <a:solidFill>
                  <a:srgbClr val="374552"/>
                </a:solidFill>
                <a:latin typeface="Tahoma"/>
                <a:cs typeface="Tahoma"/>
              </a:rPr>
              <a:t> </a:t>
            </a:r>
            <a:r>
              <a:rPr sz="1186" b="1" spc="-105" dirty="0">
                <a:solidFill>
                  <a:srgbClr val="374552"/>
                </a:solidFill>
                <a:latin typeface="Tahoma"/>
                <a:cs typeface="Tahoma"/>
              </a:rPr>
              <a:t>Valuation </a:t>
            </a:r>
            <a:r>
              <a:rPr sz="1186" b="1" spc="-50" dirty="0">
                <a:solidFill>
                  <a:srgbClr val="374552"/>
                </a:solidFill>
                <a:latin typeface="Tahoma"/>
                <a:cs typeface="Tahoma"/>
              </a:rPr>
              <a:t>of</a:t>
            </a:r>
            <a:r>
              <a:rPr sz="1186" b="1" spc="-100" dirty="0">
                <a:solidFill>
                  <a:srgbClr val="374552"/>
                </a:solidFill>
                <a:latin typeface="Tahoma"/>
                <a:cs typeface="Tahoma"/>
              </a:rPr>
              <a:t> </a:t>
            </a:r>
            <a:r>
              <a:rPr sz="1186" b="1" spc="-20" dirty="0">
                <a:solidFill>
                  <a:srgbClr val="374552"/>
                </a:solidFill>
                <a:latin typeface="Tahoma"/>
                <a:cs typeface="Tahoma"/>
              </a:rPr>
              <a:t>Inventories</a:t>
            </a:r>
            <a:endParaRPr sz="1186">
              <a:latin typeface="Tahoma"/>
              <a:cs typeface="Tahoma"/>
            </a:endParaRPr>
          </a:p>
          <a:p>
            <a:pPr marL="12700">
              <a:lnSpc>
                <a:spcPct val="100000"/>
              </a:lnSpc>
              <a:spcBef>
                <a:spcPts val="860"/>
              </a:spcBef>
            </a:pPr>
            <a:r>
              <a:rPr sz="900" spc="-25" dirty="0">
                <a:solidFill>
                  <a:srgbClr val="374552"/>
                </a:solidFill>
                <a:latin typeface="Verdana"/>
                <a:cs typeface="Verdana"/>
              </a:rPr>
              <a:t>Inventory</a:t>
            </a:r>
            <a:r>
              <a:rPr sz="900" spc="25" dirty="0">
                <a:solidFill>
                  <a:srgbClr val="374552"/>
                </a:solidFill>
                <a:latin typeface="Verdana"/>
                <a:cs typeface="Verdana"/>
              </a:rPr>
              <a:t> </a:t>
            </a:r>
            <a:r>
              <a:rPr sz="900" dirty="0">
                <a:solidFill>
                  <a:srgbClr val="374552"/>
                </a:solidFill>
                <a:latin typeface="Verdana"/>
                <a:cs typeface="Verdana"/>
              </a:rPr>
              <a:t>valuation</a:t>
            </a:r>
            <a:r>
              <a:rPr sz="900" spc="30" dirty="0">
                <a:solidFill>
                  <a:srgbClr val="374552"/>
                </a:solidFill>
                <a:latin typeface="Verdana"/>
                <a:cs typeface="Verdana"/>
              </a:rPr>
              <a:t> </a:t>
            </a:r>
            <a:r>
              <a:rPr sz="900" dirty="0">
                <a:solidFill>
                  <a:srgbClr val="374552"/>
                </a:solidFill>
                <a:latin typeface="Verdana"/>
                <a:cs typeface="Verdana"/>
              </a:rPr>
              <a:t>methods</a:t>
            </a:r>
            <a:r>
              <a:rPr sz="900" spc="30" dirty="0">
                <a:solidFill>
                  <a:srgbClr val="374552"/>
                </a:solidFill>
                <a:latin typeface="Verdana"/>
                <a:cs typeface="Verdana"/>
              </a:rPr>
              <a:t> </a:t>
            </a:r>
            <a:r>
              <a:rPr sz="900" dirty="0">
                <a:solidFill>
                  <a:srgbClr val="374552"/>
                </a:solidFill>
                <a:latin typeface="Verdana"/>
                <a:cs typeface="Verdana"/>
              </a:rPr>
              <a:t>and</a:t>
            </a:r>
            <a:r>
              <a:rPr sz="900" spc="25" dirty="0">
                <a:solidFill>
                  <a:srgbClr val="374552"/>
                </a:solidFill>
                <a:latin typeface="Verdana"/>
                <a:cs typeface="Verdana"/>
              </a:rPr>
              <a:t> </a:t>
            </a:r>
            <a:r>
              <a:rPr sz="900" spc="-10" dirty="0">
                <a:solidFill>
                  <a:srgbClr val="374552"/>
                </a:solidFill>
                <a:latin typeface="Verdana"/>
                <a:cs typeface="Verdana"/>
              </a:rPr>
              <a:t>disclosures</a:t>
            </a:r>
            <a:endParaRPr sz="900">
              <a:latin typeface="Verdana"/>
              <a:cs typeface="Verdana"/>
            </a:endParaRPr>
          </a:p>
        </p:txBody>
      </p:sp>
      <p:grpSp>
        <p:nvGrpSpPr>
          <p:cNvPr id="17" name="object 17"/>
          <p:cNvGrpSpPr/>
          <p:nvPr/>
        </p:nvGrpSpPr>
        <p:grpSpPr>
          <a:xfrm>
            <a:off x="467590" y="2400299"/>
            <a:ext cx="4153765" cy="1168977"/>
            <a:chOff x="467590" y="2400299"/>
            <a:chExt cx="4153765" cy="1168977"/>
          </a:xfrm>
        </p:grpSpPr>
        <p:sp>
          <p:nvSpPr>
            <p:cNvPr id="18" name="object 18"/>
            <p:cNvSpPr/>
            <p:nvPr/>
          </p:nvSpPr>
          <p:spPr>
            <a:xfrm>
              <a:off x="471487" y="2404196"/>
              <a:ext cx="4145972" cy="1161184"/>
            </a:xfrm>
            <a:custGeom>
              <a:avLst/>
              <a:gdLst/>
              <a:ahLst/>
              <a:cxnLst/>
              <a:rect l="l" t="t" r="r" b="b"/>
              <a:pathLst>
                <a:path w="5067300" h="1419225">
                  <a:moveTo>
                    <a:pt x="4893919" y="0"/>
                  </a:moveTo>
                  <a:lnTo>
                    <a:pt x="173384" y="0"/>
                  </a:lnTo>
                  <a:lnTo>
                    <a:pt x="156303" y="824"/>
                  </a:lnTo>
                  <a:lnTo>
                    <a:pt x="107031" y="13195"/>
                  </a:lnTo>
                  <a:lnTo>
                    <a:pt x="63444" y="39282"/>
                  </a:lnTo>
                  <a:lnTo>
                    <a:pt x="29192" y="77038"/>
                  </a:lnTo>
                  <a:lnTo>
                    <a:pt x="7423" y="123127"/>
                  </a:lnTo>
                  <a:lnTo>
                    <a:pt x="0" y="173380"/>
                  </a:lnTo>
                  <a:lnTo>
                    <a:pt x="0" y="1245844"/>
                  </a:lnTo>
                  <a:lnTo>
                    <a:pt x="7423" y="1296097"/>
                  </a:lnTo>
                  <a:lnTo>
                    <a:pt x="29192" y="1342185"/>
                  </a:lnTo>
                  <a:lnTo>
                    <a:pt x="63444" y="1379931"/>
                  </a:lnTo>
                  <a:lnTo>
                    <a:pt x="107031" y="1406029"/>
                  </a:lnTo>
                  <a:lnTo>
                    <a:pt x="156303" y="1418400"/>
                  </a:lnTo>
                  <a:lnTo>
                    <a:pt x="173384" y="1419224"/>
                  </a:lnTo>
                  <a:lnTo>
                    <a:pt x="4893919" y="1419224"/>
                  </a:lnTo>
                  <a:lnTo>
                    <a:pt x="4944171" y="1411804"/>
                  </a:lnTo>
                  <a:lnTo>
                    <a:pt x="4990259" y="1390029"/>
                  </a:lnTo>
                  <a:lnTo>
                    <a:pt x="5028006" y="1355778"/>
                  </a:lnTo>
                  <a:lnTo>
                    <a:pt x="5054104" y="1312189"/>
                  </a:lnTo>
                  <a:lnTo>
                    <a:pt x="5066475" y="1262922"/>
                  </a:lnTo>
                  <a:lnTo>
                    <a:pt x="5067299" y="1245844"/>
                  </a:lnTo>
                  <a:lnTo>
                    <a:pt x="5067299" y="173380"/>
                  </a:lnTo>
                  <a:lnTo>
                    <a:pt x="5059879" y="123127"/>
                  </a:lnTo>
                  <a:lnTo>
                    <a:pt x="5038103" y="77038"/>
                  </a:lnTo>
                  <a:lnTo>
                    <a:pt x="5003853" y="39282"/>
                  </a:lnTo>
                  <a:lnTo>
                    <a:pt x="4960264" y="13195"/>
                  </a:lnTo>
                  <a:lnTo>
                    <a:pt x="4910997" y="824"/>
                  </a:lnTo>
                  <a:lnTo>
                    <a:pt x="4893919" y="0"/>
                  </a:lnTo>
                  <a:close/>
                </a:path>
              </a:pathLst>
            </a:custGeom>
            <a:solidFill>
              <a:srgbClr val="D4E9F7"/>
            </a:solidFill>
          </p:spPr>
          <p:txBody>
            <a:bodyPr wrap="square" lIns="0" tIns="0" rIns="0" bIns="0" rtlCol="0"/>
            <a:lstStyle/>
            <a:p>
              <a:endParaRPr/>
            </a:p>
          </p:txBody>
        </p:sp>
        <p:pic>
          <p:nvPicPr>
            <p:cNvPr id="19" name="object 19"/>
            <p:cNvPicPr/>
            <p:nvPr/>
          </p:nvPicPr>
          <p:blipFill>
            <a:blip r:embed="rId8" cstate="print"/>
            <a:stretch>
              <a:fillRect/>
            </a:stretch>
          </p:blipFill>
          <p:spPr>
            <a:xfrm>
              <a:off x="475383" y="2408093"/>
              <a:ext cx="4138178" cy="1153390"/>
            </a:xfrm>
            <a:prstGeom prst="rect">
              <a:avLst/>
            </a:prstGeom>
          </p:spPr>
        </p:pic>
        <p:sp>
          <p:nvSpPr>
            <p:cNvPr id="20" name="object 20"/>
            <p:cNvSpPr/>
            <p:nvPr/>
          </p:nvSpPr>
          <p:spPr>
            <a:xfrm>
              <a:off x="471487" y="2404196"/>
              <a:ext cx="4145972" cy="1161184"/>
            </a:xfrm>
            <a:custGeom>
              <a:avLst/>
              <a:gdLst/>
              <a:ahLst/>
              <a:cxnLst/>
              <a:rect l="l" t="t" r="r" b="b"/>
              <a:pathLst>
                <a:path w="5067300" h="1419225">
                  <a:moveTo>
                    <a:pt x="0" y="1245844"/>
                  </a:moveTo>
                  <a:lnTo>
                    <a:pt x="0" y="173380"/>
                  </a:lnTo>
                  <a:lnTo>
                    <a:pt x="208" y="164865"/>
                  </a:lnTo>
                  <a:lnTo>
                    <a:pt x="7463" y="123055"/>
                  </a:lnTo>
                  <a:lnTo>
                    <a:pt x="24660" y="84259"/>
                  </a:lnTo>
                  <a:lnTo>
                    <a:pt x="50784" y="50774"/>
                  </a:lnTo>
                  <a:lnTo>
                    <a:pt x="84256" y="24662"/>
                  </a:lnTo>
                  <a:lnTo>
                    <a:pt x="123053" y="7461"/>
                  </a:lnTo>
                  <a:lnTo>
                    <a:pt x="164866" y="207"/>
                  </a:lnTo>
                  <a:lnTo>
                    <a:pt x="173384" y="0"/>
                  </a:lnTo>
                  <a:lnTo>
                    <a:pt x="4893919" y="0"/>
                  </a:lnTo>
                  <a:lnTo>
                    <a:pt x="4936052" y="5194"/>
                  </a:lnTo>
                  <a:lnTo>
                    <a:pt x="4975645" y="20470"/>
                  </a:lnTo>
                  <a:lnTo>
                    <a:pt x="5010347" y="44905"/>
                  </a:lnTo>
                  <a:lnTo>
                    <a:pt x="5038077" y="77063"/>
                  </a:lnTo>
                  <a:lnTo>
                    <a:pt x="5057171" y="114984"/>
                  </a:lnTo>
                  <a:lnTo>
                    <a:pt x="5066469" y="156389"/>
                  </a:lnTo>
                  <a:lnTo>
                    <a:pt x="5067300" y="173380"/>
                  </a:lnTo>
                  <a:lnTo>
                    <a:pt x="5067300" y="1245844"/>
                  </a:lnTo>
                  <a:lnTo>
                    <a:pt x="5062105" y="1287977"/>
                  </a:lnTo>
                  <a:lnTo>
                    <a:pt x="5046829" y="1327570"/>
                  </a:lnTo>
                  <a:lnTo>
                    <a:pt x="5022389" y="1362267"/>
                  </a:lnTo>
                  <a:lnTo>
                    <a:pt x="4990236" y="1390002"/>
                  </a:lnTo>
                  <a:lnTo>
                    <a:pt x="4952316" y="1409094"/>
                  </a:lnTo>
                  <a:lnTo>
                    <a:pt x="4910910" y="1418388"/>
                  </a:lnTo>
                  <a:lnTo>
                    <a:pt x="4893919" y="1419225"/>
                  </a:lnTo>
                  <a:lnTo>
                    <a:pt x="173384" y="1419225"/>
                  </a:lnTo>
                  <a:lnTo>
                    <a:pt x="131246" y="1414020"/>
                  </a:lnTo>
                  <a:lnTo>
                    <a:pt x="91650" y="1398754"/>
                  </a:lnTo>
                  <a:lnTo>
                    <a:pt x="56953" y="1374314"/>
                  </a:lnTo>
                  <a:lnTo>
                    <a:pt x="29220" y="1342161"/>
                  </a:lnTo>
                  <a:lnTo>
                    <a:pt x="10129" y="1304241"/>
                  </a:lnTo>
                  <a:lnTo>
                    <a:pt x="833" y="1262835"/>
                  </a:lnTo>
                  <a:lnTo>
                    <a:pt x="0" y="1245844"/>
                  </a:lnTo>
                  <a:close/>
                </a:path>
              </a:pathLst>
            </a:custGeom>
            <a:ln w="9525">
              <a:solidFill>
                <a:srgbClr val="B9CFDD"/>
              </a:solidFill>
            </a:ln>
          </p:spPr>
          <p:txBody>
            <a:bodyPr wrap="square" lIns="0" tIns="0" rIns="0" bIns="0" rtlCol="0"/>
            <a:lstStyle/>
            <a:p>
              <a:endParaRPr/>
            </a:p>
          </p:txBody>
        </p:sp>
        <p:pic>
          <p:nvPicPr>
            <p:cNvPr id="21" name="object 21"/>
            <p:cNvPicPr/>
            <p:nvPr/>
          </p:nvPicPr>
          <p:blipFill>
            <a:blip r:embed="rId3" cstate="print"/>
            <a:stretch>
              <a:fillRect/>
            </a:stretch>
          </p:blipFill>
          <p:spPr>
            <a:xfrm>
              <a:off x="592281" y="2524990"/>
              <a:ext cx="350692" cy="350692"/>
            </a:xfrm>
            <a:prstGeom prst="rect">
              <a:avLst/>
            </a:prstGeom>
          </p:spPr>
        </p:pic>
        <p:pic>
          <p:nvPicPr>
            <p:cNvPr id="22" name="object 22"/>
            <p:cNvPicPr/>
            <p:nvPr/>
          </p:nvPicPr>
          <p:blipFill>
            <a:blip r:embed="rId9" cstate="print"/>
            <a:stretch>
              <a:fillRect/>
            </a:stretch>
          </p:blipFill>
          <p:spPr>
            <a:xfrm>
              <a:off x="696192" y="2622817"/>
              <a:ext cx="136538" cy="164296"/>
            </a:xfrm>
            <a:prstGeom prst="rect">
              <a:avLst/>
            </a:prstGeom>
          </p:spPr>
        </p:pic>
      </p:grpSp>
      <p:sp>
        <p:nvSpPr>
          <p:cNvPr id="23" name="object 23"/>
          <p:cNvSpPr txBox="1"/>
          <p:nvPr/>
        </p:nvSpPr>
        <p:spPr>
          <a:xfrm>
            <a:off x="580307" y="2984683"/>
            <a:ext cx="2729171" cy="431742"/>
          </a:xfrm>
          <a:prstGeom prst="rect">
            <a:avLst/>
          </a:prstGeom>
        </p:spPr>
        <p:txBody>
          <a:bodyPr vert="horz" wrap="square" lIns="0" tIns="15875" rIns="0" bIns="0" rtlCol="0">
            <a:spAutoFit/>
          </a:bodyPr>
          <a:lstStyle/>
          <a:p>
            <a:pPr marL="12700">
              <a:lnSpc>
                <a:spcPct val="100000"/>
              </a:lnSpc>
              <a:spcBef>
                <a:spcPts val="125"/>
              </a:spcBef>
            </a:pPr>
            <a:r>
              <a:rPr sz="1186" b="1" spc="-165" dirty="0">
                <a:solidFill>
                  <a:srgbClr val="374552"/>
                </a:solidFill>
                <a:latin typeface="Tahoma"/>
                <a:cs typeface="Tahoma"/>
              </a:rPr>
              <a:t>ICDS</a:t>
            </a:r>
            <a:r>
              <a:rPr sz="1186" b="1" spc="-85" dirty="0">
                <a:solidFill>
                  <a:srgbClr val="374552"/>
                </a:solidFill>
                <a:latin typeface="Tahoma"/>
                <a:cs typeface="Tahoma"/>
              </a:rPr>
              <a:t> </a:t>
            </a:r>
            <a:r>
              <a:rPr sz="1186" b="1" spc="-245" dirty="0">
                <a:solidFill>
                  <a:srgbClr val="374552"/>
                </a:solidFill>
                <a:latin typeface="Tahoma"/>
                <a:cs typeface="Tahoma"/>
              </a:rPr>
              <a:t>III:</a:t>
            </a:r>
            <a:r>
              <a:rPr sz="1186" b="1" spc="-75" dirty="0">
                <a:solidFill>
                  <a:srgbClr val="374552"/>
                </a:solidFill>
                <a:latin typeface="Tahoma"/>
                <a:cs typeface="Tahoma"/>
              </a:rPr>
              <a:t> </a:t>
            </a:r>
            <a:r>
              <a:rPr sz="1186" b="1" spc="-80" dirty="0">
                <a:solidFill>
                  <a:srgbClr val="374552"/>
                </a:solidFill>
                <a:latin typeface="Tahoma"/>
                <a:cs typeface="Tahoma"/>
              </a:rPr>
              <a:t>Construction </a:t>
            </a:r>
            <a:r>
              <a:rPr sz="1186" b="1" spc="-10" dirty="0">
                <a:solidFill>
                  <a:srgbClr val="374552"/>
                </a:solidFill>
                <a:latin typeface="Tahoma"/>
                <a:cs typeface="Tahoma"/>
              </a:rPr>
              <a:t>Contracts</a:t>
            </a:r>
            <a:endParaRPr sz="1186">
              <a:latin typeface="Tahoma"/>
              <a:cs typeface="Tahoma"/>
            </a:endParaRPr>
          </a:p>
          <a:p>
            <a:pPr marL="12700">
              <a:lnSpc>
                <a:spcPct val="100000"/>
              </a:lnSpc>
              <a:spcBef>
                <a:spcPts val="860"/>
              </a:spcBef>
            </a:pPr>
            <a:r>
              <a:rPr sz="900" spc="10" dirty="0">
                <a:solidFill>
                  <a:srgbClr val="374552"/>
                </a:solidFill>
                <a:latin typeface="Verdana"/>
                <a:cs typeface="Verdana"/>
              </a:rPr>
              <a:t>Recognition</a:t>
            </a:r>
            <a:r>
              <a:rPr sz="900" spc="-20" dirty="0">
                <a:solidFill>
                  <a:srgbClr val="374552"/>
                </a:solidFill>
                <a:latin typeface="Verdana"/>
                <a:cs typeface="Verdana"/>
              </a:rPr>
              <a:t> </a:t>
            </a:r>
            <a:r>
              <a:rPr sz="900" spc="10" dirty="0">
                <a:solidFill>
                  <a:srgbClr val="374552"/>
                </a:solidFill>
                <a:latin typeface="Verdana"/>
                <a:cs typeface="Verdana"/>
              </a:rPr>
              <a:t>of</a:t>
            </a:r>
            <a:r>
              <a:rPr sz="900" spc="-15" dirty="0">
                <a:solidFill>
                  <a:srgbClr val="374552"/>
                </a:solidFill>
                <a:latin typeface="Verdana"/>
                <a:cs typeface="Verdana"/>
              </a:rPr>
              <a:t> </a:t>
            </a:r>
            <a:r>
              <a:rPr sz="900" spc="10" dirty="0">
                <a:solidFill>
                  <a:srgbClr val="374552"/>
                </a:solidFill>
                <a:latin typeface="Verdana"/>
                <a:cs typeface="Verdana"/>
              </a:rPr>
              <a:t>contract</a:t>
            </a:r>
            <a:r>
              <a:rPr sz="900" spc="-15" dirty="0">
                <a:solidFill>
                  <a:srgbClr val="374552"/>
                </a:solidFill>
                <a:latin typeface="Verdana"/>
                <a:cs typeface="Verdana"/>
              </a:rPr>
              <a:t> </a:t>
            </a:r>
            <a:r>
              <a:rPr sz="900" dirty="0">
                <a:solidFill>
                  <a:srgbClr val="374552"/>
                </a:solidFill>
                <a:latin typeface="Verdana"/>
                <a:cs typeface="Verdana"/>
              </a:rPr>
              <a:t>revenue</a:t>
            </a:r>
            <a:r>
              <a:rPr sz="900" spc="-15" dirty="0">
                <a:solidFill>
                  <a:srgbClr val="374552"/>
                </a:solidFill>
                <a:latin typeface="Verdana"/>
                <a:cs typeface="Verdana"/>
              </a:rPr>
              <a:t> </a:t>
            </a:r>
            <a:r>
              <a:rPr sz="900" spc="10" dirty="0">
                <a:solidFill>
                  <a:srgbClr val="374552"/>
                </a:solidFill>
                <a:latin typeface="Verdana"/>
                <a:cs typeface="Verdana"/>
              </a:rPr>
              <a:t>and</a:t>
            </a:r>
            <a:r>
              <a:rPr sz="900" spc="-15" dirty="0">
                <a:solidFill>
                  <a:srgbClr val="374552"/>
                </a:solidFill>
                <a:latin typeface="Verdana"/>
                <a:cs typeface="Verdana"/>
              </a:rPr>
              <a:t> </a:t>
            </a:r>
            <a:r>
              <a:rPr sz="900" spc="-10" dirty="0">
                <a:solidFill>
                  <a:srgbClr val="374552"/>
                </a:solidFill>
                <a:latin typeface="Verdana"/>
                <a:cs typeface="Verdana"/>
              </a:rPr>
              <a:t>expenses</a:t>
            </a:r>
            <a:endParaRPr sz="900">
              <a:latin typeface="Verdana"/>
              <a:cs typeface="Verdana"/>
            </a:endParaRPr>
          </a:p>
        </p:txBody>
      </p:sp>
      <p:grpSp>
        <p:nvGrpSpPr>
          <p:cNvPr id="24" name="object 24"/>
          <p:cNvGrpSpPr/>
          <p:nvPr/>
        </p:nvGrpSpPr>
        <p:grpSpPr>
          <a:xfrm>
            <a:off x="4730461" y="2400299"/>
            <a:ext cx="4153765" cy="1168977"/>
            <a:chOff x="4730461" y="2400299"/>
            <a:chExt cx="4153765" cy="1168977"/>
          </a:xfrm>
        </p:grpSpPr>
        <p:sp>
          <p:nvSpPr>
            <p:cNvPr id="25" name="object 25"/>
            <p:cNvSpPr/>
            <p:nvPr/>
          </p:nvSpPr>
          <p:spPr>
            <a:xfrm>
              <a:off x="4734357" y="2404196"/>
              <a:ext cx="4145972" cy="1161184"/>
            </a:xfrm>
            <a:custGeom>
              <a:avLst/>
              <a:gdLst/>
              <a:ahLst/>
              <a:cxnLst/>
              <a:rect l="l" t="t" r="r" b="b"/>
              <a:pathLst>
                <a:path w="5067300" h="1419225">
                  <a:moveTo>
                    <a:pt x="4893919" y="0"/>
                  </a:moveTo>
                  <a:lnTo>
                    <a:pt x="173380" y="0"/>
                  </a:lnTo>
                  <a:lnTo>
                    <a:pt x="156302" y="824"/>
                  </a:lnTo>
                  <a:lnTo>
                    <a:pt x="107035" y="13195"/>
                  </a:lnTo>
                  <a:lnTo>
                    <a:pt x="63446" y="39282"/>
                  </a:lnTo>
                  <a:lnTo>
                    <a:pt x="29190" y="77038"/>
                  </a:lnTo>
                  <a:lnTo>
                    <a:pt x="7420" y="123127"/>
                  </a:lnTo>
                  <a:lnTo>
                    <a:pt x="0" y="173380"/>
                  </a:lnTo>
                  <a:lnTo>
                    <a:pt x="0" y="1245844"/>
                  </a:lnTo>
                  <a:lnTo>
                    <a:pt x="7420" y="1296097"/>
                  </a:lnTo>
                  <a:lnTo>
                    <a:pt x="29190" y="1342185"/>
                  </a:lnTo>
                  <a:lnTo>
                    <a:pt x="63446" y="1379931"/>
                  </a:lnTo>
                  <a:lnTo>
                    <a:pt x="107035" y="1406029"/>
                  </a:lnTo>
                  <a:lnTo>
                    <a:pt x="156302" y="1418400"/>
                  </a:lnTo>
                  <a:lnTo>
                    <a:pt x="173380" y="1419224"/>
                  </a:lnTo>
                  <a:lnTo>
                    <a:pt x="4893919" y="1419224"/>
                  </a:lnTo>
                  <a:lnTo>
                    <a:pt x="4944171" y="1411804"/>
                  </a:lnTo>
                  <a:lnTo>
                    <a:pt x="4990259" y="1390029"/>
                  </a:lnTo>
                  <a:lnTo>
                    <a:pt x="5028006" y="1355778"/>
                  </a:lnTo>
                  <a:lnTo>
                    <a:pt x="5054104" y="1312189"/>
                  </a:lnTo>
                  <a:lnTo>
                    <a:pt x="5066475" y="1262922"/>
                  </a:lnTo>
                  <a:lnTo>
                    <a:pt x="5067299" y="1245844"/>
                  </a:lnTo>
                  <a:lnTo>
                    <a:pt x="5067299" y="173380"/>
                  </a:lnTo>
                  <a:lnTo>
                    <a:pt x="5059879" y="123127"/>
                  </a:lnTo>
                  <a:lnTo>
                    <a:pt x="5038103" y="77038"/>
                  </a:lnTo>
                  <a:lnTo>
                    <a:pt x="5003853" y="39282"/>
                  </a:lnTo>
                  <a:lnTo>
                    <a:pt x="4960264" y="13195"/>
                  </a:lnTo>
                  <a:lnTo>
                    <a:pt x="4910997" y="824"/>
                  </a:lnTo>
                  <a:lnTo>
                    <a:pt x="4893919" y="0"/>
                  </a:lnTo>
                  <a:close/>
                </a:path>
              </a:pathLst>
            </a:custGeom>
            <a:solidFill>
              <a:srgbClr val="D4E9F7"/>
            </a:solidFill>
          </p:spPr>
          <p:txBody>
            <a:bodyPr wrap="square" lIns="0" tIns="0" rIns="0" bIns="0" rtlCol="0"/>
            <a:lstStyle/>
            <a:p>
              <a:endParaRPr/>
            </a:p>
          </p:txBody>
        </p:sp>
        <p:pic>
          <p:nvPicPr>
            <p:cNvPr id="26" name="object 26"/>
            <p:cNvPicPr/>
            <p:nvPr/>
          </p:nvPicPr>
          <p:blipFill>
            <a:blip r:embed="rId8" cstate="print"/>
            <a:stretch>
              <a:fillRect/>
            </a:stretch>
          </p:blipFill>
          <p:spPr>
            <a:xfrm>
              <a:off x="4738253" y="2408093"/>
              <a:ext cx="4138178" cy="1153390"/>
            </a:xfrm>
            <a:prstGeom prst="rect">
              <a:avLst/>
            </a:prstGeom>
          </p:spPr>
        </p:pic>
        <p:sp>
          <p:nvSpPr>
            <p:cNvPr id="27" name="object 27"/>
            <p:cNvSpPr/>
            <p:nvPr/>
          </p:nvSpPr>
          <p:spPr>
            <a:xfrm>
              <a:off x="4734357" y="2404196"/>
              <a:ext cx="4145972" cy="1161184"/>
            </a:xfrm>
            <a:custGeom>
              <a:avLst/>
              <a:gdLst/>
              <a:ahLst/>
              <a:cxnLst/>
              <a:rect l="l" t="t" r="r" b="b"/>
              <a:pathLst>
                <a:path w="5067300" h="1419225">
                  <a:moveTo>
                    <a:pt x="0" y="1245844"/>
                  </a:moveTo>
                  <a:lnTo>
                    <a:pt x="0" y="173380"/>
                  </a:lnTo>
                  <a:lnTo>
                    <a:pt x="209" y="164865"/>
                  </a:lnTo>
                  <a:lnTo>
                    <a:pt x="7461" y="123055"/>
                  </a:lnTo>
                  <a:lnTo>
                    <a:pt x="24662" y="84259"/>
                  </a:lnTo>
                  <a:lnTo>
                    <a:pt x="50787" y="50774"/>
                  </a:lnTo>
                  <a:lnTo>
                    <a:pt x="84254" y="24662"/>
                  </a:lnTo>
                  <a:lnTo>
                    <a:pt x="123055" y="7461"/>
                  </a:lnTo>
                  <a:lnTo>
                    <a:pt x="164865" y="207"/>
                  </a:lnTo>
                  <a:lnTo>
                    <a:pt x="173380" y="0"/>
                  </a:lnTo>
                  <a:lnTo>
                    <a:pt x="4893919" y="0"/>
                  </a:lnTo>
                  <a:lnTo>
                    <a:pt x="4936052" y="5194"/>
                  </a:lnTo>
                  <a:lnTo>
                    <a:pt x="4975645" y="20470"/>
                  </a:lnTo>
                  <a:lnTo>
                    <a:pt x="5010342" y="44905"/>
                  </a:lnTo>
                  <a:lnTo>
                    <a:pt x="5038077" y="77063"/>
                  </a:lnTo>
                  <a:lnTo>
                    <a:pt x="5057171" y="114984"/>
                  </a:lnTo>
                  <a:lnTo>
                    <a:pt x="5066469" y="156389"/>
                  </a:lnTo>
                  <a:lnTo>
                    <a:pt x="5067300" y="173380"/>
                  </a:lnTo>
                  <a:lnTo>
                    <a:pt x="5067300" y="1245844"/>
                  </a:lnTo>
                  <a:lnTo>
                    <a:pt x="5062105" y="1287977"/>
                  </a:lnTo>
                  <a:lnTo>
                    <a:pt x="5046829" y="1327570"/>
                  </a:lnTo>
                  <a:lnTo>
                    <a:pt x="5022389" y="1362267"/>
                  </a:lnTo>
                  <a:lnTo>
                    <a:pt x="4990236" y="1390002"/>
                  </a:lnTo>
                  <a:lnTo>
                    <a:pt x="4952316" y="1409094"/>
                  </a:lnTo>
                  <a:lnTo>
                    <a:pt x="4910910" y="1418388"/>
                  </a:lnTo>
                  <a:lnTo>
                    <a:pt x="4893919" y="1419225"/>
                  </a:lnTo>
                  <a:lnTo>
                    <a:pt x="173380" y="1419225"/>
                  </a:lnTo>
                  <a:lnTo>
                    <a:pt x="131247" y="1414020"/>
                  </a:lnTo>
                  <a:lnTo>
                    <a:pt x="91652" y="1398754"/>
                  </a:lnTo>
                  <a:lnTo>
                    <a:pt x="56951" y="1374314"/>
                  </a:lnTo>
                  <a:lnTo>
                    <a:pt x="29222" y="1342161"/>
                  </a:lnTo>
                  <a:lnTo>
                    <a:pt x="10128" y="1304241"/>
                  </a:lnTo>
                  <a:lnTo>
                    <a:pt x="835" y="1262835"/>
                  </a:lnTo>
                  <a:lnTo>
                    <a:pt x="0" y="1245844"/>
                  </a:lnTo>
                  <a:close/>
                </a:path>
              </a:pathLst>
            </a:custGeom>
            <a:ln w="9525">
              <a:solidFill>
                <a:srgbClr val="B9CFDD"/>
              </a:solidFill>
            </a:ln>
          </p:spPr>
          <p:txBody>
            <a:bodyPr wrap="square" lIns="0" tIns="0" rIns="0" bIns="0" rtlCol="0"/>
            <a:lstStyle/>
            <a:p>
              <a:endParaRPr/>
            </a:p>
          </p:txBody>
        </p:sp>
        <p:pic>
          <p:nvPicPr>
            <p:cNvPr id="28" name="object 28"/>
            <p:cNvPicPr/>
            <p:nvPr/>
          </p:nvPicPr>
          <p:blipFill>
            <a:blip r:embed="rId6" cstate="print"/>
            <a:stretch>
              <a:fillRect/>
            </a:stretch>
          </p:blipFill>
          <p:spPr>
            <a:xfrm>
              <a:off x="4855151" y="2524990"/>
              <a:ext cx="350692" cy="350692"/>
            </a:xfrm>
            <a:prstGeom prst="rect">
              <a:avLst/>
            </a:prstGeom>
          </p:spPr>
        </p:pic>
        <p:pic>
          <p:nvPicPr>
            <p:cNvPr id="29" name="object 29"/>
            <p:cNvPicPr/>
            <p:nvPr/>
          </p:nvPicPr>
          <p:blipFill>
            <a:blip r:embed="rId10" cstate="print"/>
            <a:stretch>
              <a:fillRect/>
            </a:stretch>
          </p:blipFill>
          <p:spPr>
            <a:xfrm>
              <a:off x="4974779" y="2622817"/>
              <a:ext cx="120696" cy="164296"/>
            </a:xfrm>
            <a:prstGeom prst="rect">
              <a:avLst/>
            </a:prstGeom>
          </p:spPr>
        </p:pic>
      </p:grpSp>
      <p:sp>
        <p:nvSpPr>
          <p:cNvPr id="30" name="object 30"/>
          <p:cNvSpPr txBox="1"/>
          <p:nvPr/>
        </p:nvSpPr>
        <p:spPr>
          <a:xfrm>
            <a:off x="4848044" y="2984683"/>
            <a:ext cx="2199755" cy="431742"/>
          </a:xfrm>
          <a:prstGeom prst="rect">
            <a:avLst/>
          </a:prstGeom>
        </p:spPr>
        <p:txBody>
          <a:bodyPr vert="horz" wrap="square" lIns="0" tIns="15875" rIns="0" bIns="0" rtlCol="0">
            <a:spAutoFit/>
          </a:bodyPr>
          <a:lstStyle/>
          <a:p>
            <a:pPr marL="12700">
              <a:lnSpc>
                <a:spcPct val="100000"/>
              </a:lnSpc>
              <a:spcBef>
                <a:spcPts val="125"/>
              </a:spcBef>
            </a:pPr>
            <a:r>
              <a:rPr sz="1186" b="1" spc="-165" dirty="0">
                <a:solidFill>
                  <a:srgbClr val="374552"/>
                </a:solidFill>
                <a:latin typeface="Tahoma"/>
                <a:cs typeface="Tahoma"/>
              </a:rPr>
              <a:t>ICDS</a:t>
            </a:r>
            <a:r>
              <a:rPr sz="1186" b="1" spc="-100" dirty="0">
                <a:solidFill>
                  <a:srgbClr val="374552"/>
                </a:solidFill>
                <a:latin typeface="Tahoma"/>
                <a:cs typeface="Tahoma"/>
              </a:rPr>
              <a:t> </a:t>
            </a:r>
            <a:r>
              <a:rPr sz="1186" b="1" spc="-155" dirty="0">
                <a:solidFill>
                  <a:srgbClr val="374552"/>
                </a:solidFill>
                <a:latin typeface="Tahoma"/>
                <a:cs typeface="Tahoma"/>
              </a:rPr>
              <a:t>IV:</a:t>
            </a:r>
            <a:r>
              <a:rPr sz="1186" b="1" spc="-95" dirty="0">
                <a:solidFill>
                  <a:srgbClr val="374552"/>
                </a:solidFill>
                <a:latin typeface="Tahoma"/>
                <a:cs typeface="Tahoma"/>
              </a:rPr>
              <a:t> </a:t>
            </a:r>
            <a:r>
              <a:rPr sz="1186" b="1" spc="-120" dirty="0">
                <a:solidFill>
                  <a:srgbClr val="374552"/>
                </a:solidFill>
                <a:latin typeface="Tahoma"/>
                <a:cs typeface="Tahoma"/>
              </a:rPr>
              <a:t>Revenue</a:t>
            </a:r>
            <a:r>
              <a:rPr sz="1186" b="1" spc="-95" dirty="0">
                <a:solidFill>
                  <a:srgbClr val="374552"/>
                </a:solidFill>
                <a:latin typeface="Tahoma"/>
                <a:cs typeface="Tahoma"/>
              </a:rPr>
              <a:t> </a:t>
            </a:r>
            <a:r>
              <a:rPr sz="1186" b="1" spc="-10" dirty="0">
                <a:solidFill>
                  <a:srgbClr val="374552"/>
                </a:solidFill>
                <a:latin typeface="Tahoma"/>
                <a:cs typeface="Tahoma"/>
              </a:rPr>
              <a:t>Recognition</a:t>
            </a:r>
            <a:endParaRPr sz="1186">
              <a:latin typeface="Tahoma"/>
              <a:cs typeface="Tahoma"/>
            </a:endParaRPr>
          </a:p>
          <a:p>
            <a:pPr marL="12700">
              <a:lnSpc>
                <a:spcPct val="100000"/>
              </a:lnSpc>
              <a:spcBef>
                <a:spcPts val="860"/>
              </a:spcBef>
            </a:pPr>
            <a:r>
              <a:rPr sz="900" dirty="0">
                <a:solidFill>
                  <a:srgbClr val="374552"/>
                </a:solidFill>
                <a:latin typeface="Verdana"/>
                <a:cs typeface="Verdana"/>
              </a:rPr>
              <a:t>Timing</a:t>
            </a:r>
            <a:r>
              <a:rPr sz="900" spc="50" dirty="0">
                <a:solidFill>
                  <a:srgbClr val="374552"/>
                </a:solidFill>
                <a:latin typeface="Verdana"/>
                <a:cs typeface="Verdana"/>
              </a:rPr>
              <a:t> </a:t>
            </a:r>
            <a:r>
              <a:rPr sz="900" dirty="0">
                <a:solidFill>
                  <a:srgbClr val="374552"/>
                </a:solidFill>
                <a:latin typeface="Verdana"/>
                <a:cs typeface="Verdana"/>
              </a:rPr>
              <a:t>and</a:t>
            </a:r>
            <a:r>
              <a:rPr sz="900" spc="55" dirty="0">
                <a:solidFill>
                  <a:srgbClr val="374552"/>
                </a:solidFill>
                <a:latin typeface="Verdana"/>
                <a:cs typeface="Verdana"/>
              </a:rPr>
              <a:t> </a:t>
            </a:r>
            <a:r>
              <a:rPr sz="900" dirty="0">
                <a:solidFill>
                  <a:srgbClr val="374552"/>
                </a:solidFill>
                <a:latin typeface="Verdana"/>
                <a:cs typeface="Verdana"/>
              </a:rPr>
              <a:t>measurement</a:t>
            </a:r>
            <a:r>
              <a:rPr sz="900" spc="50" dirty="0">
                <a:solidFill>
                  <a:srgbClr val="374552"/>
                </a:solidFill>
                <a:latin typeface="Verdana"/>
                <a:cs typeface="Verdana"/>
              </a:rPr>
              <a:t> </a:t>
            </a:r>
            <a:r>
              <a:rPr sz="900" dirty="0">
                <a:solidFill>
                  <a:srgbClr val="374552"/>
                </a:solidFill>
                <a:latin typeface="Verdana"/>
                <a:cs typeface="Verdana"/>
              </a:rPr>
              <a:t>of</a:t>
            </a:r>
            <a:r>
              <a:rPr sz="900" spc="55" dirty="0">
                <a:solidFill>
                  <a:srgbClr val="374552"/>
                </a:solidFill>
                <a:latin typeface="Verdana"/>
                <a:cs typeface="Verdana"/>
              </a:rPr>
              <a:t> </a:t>
            </a:r>
            <a:r>
              <a:rPr sz="900" spc="-10" dirty="0">
                <a:solidFill>
                  <a:srgbClr val="374552"/>
                </a:solidFill>
                <a:latin typeface="Verdana"/>
                <a:cs typeface="Verdana"/>
              </a:rPr>
              <a:t>revenue</a:t>
            </a:r>
            <a:endParaRPr sz="900">
              <a:latin typeface="Verdana"/>
              <a:cs typeface="Verdana"/>
            </a:endParaRPr>
          </a:p>
        </p:txBody>
      </p:sp>
      <p:grpSp>
        <p:nvGrpSpPr>
          <p:cNvPr id="31" name="object 31"/>
          <p:cNvGrpSpPr/>
          <p:nvPr/>
        </p:nvGrpSpPr>
        <p:grpSpPr>
          <a:xfrm>
            <a:off x="467590" y="3686175"/>
            <a:ext cx="4153765" cy="1161184"/>
            <a:chOff x="467590" y="3686175"/>
            <a:chExt cx="4153765" cy="1161184"/>
          </a:xfrm>
        </p:grpSpPr>
        <p:sp>
          <p:nvSpPr>
            <p:cNvPr id="32" name="object 32"/>
            <p:cNvSpPr/>
            <p:nvPr/>
          </p:nvSpPr>
          <p:spPr>
            <a:xfrm>
              <a:off x="471487" y="3690071"/>
              <a:ext cx="4145972" cy="1153390"/>
            </a:xfrm>
            <a:custGeom>
              <a:avLst/>
              <a:gdLst/>
              <a:ahLst/>
              <a:cxnLst/>
              <a:rect l="l" t="t" r="r" b="b"/>
              <a:pathLst>
                <a:path w="5067300" h="1409700">
                  <a:moveTo>
                    <a:pt x="4893919" y="0"/>
                  </a:moveTo>
                  <a:lnTo>
                    <a:pt x="173384" y="0"/>
                  </a:lnTo>
                  <a:lnTo>
                    <a:pt x="156303" y="824"/>
                  </a:lnTo>
                  <a:lnTo>
                    <a:pt x="107031" y="13195"/>
                  </a:lnTo>
                  <a:lnTo>
                    <a:pt x="63444" y="39282"/>
                  </a:lnTo>
                  <a:lnTo>
                    <a:pt x="29192" y="77038"/>
                  </a:lnTo>
                  <a:lnTo>
                    <a:pt x="7423" y="123127"/>
                  </a:lnTo>
                  <a:lnTo>
                    <a:pt x="0" y="173380"/>
                  </a:lnTo>
                  <a:lnTo>
                    <a:pt x="0" y="1236319"/>
                  </a:lnTo>
                  <a:lnTo>
                    <a:pt x="7423" y="1286572"/>
                  </a:lnTo>
                  <a:lnTo>
                    <a:pt x="29192" y="1332660"/>
                  </a:lnTo>
                  <a:lnTo>
                    <a:pt x="63444" y="1370406"/>
                  </a:lnTo>
                  <a:lnTo>
                    <a:pt x="107031" y="1396504"/>
                  </a:lnTo>
                  <a:lnTo>
                    <a:pt x="156303" y="1408875"/>
                  </a:lnTo>
                  <a:lnTo>
                    <a:pt x="173384" y="1409699"/>
                  </a:lnTo>
                  <a:lnTo>
                    <a:pt x="4893919" y="1409699"/>
                  </a:lnTo>
                  <a:lnTo>
                    <a:pt x="4944171" y="1402279"/>
                  </a:lnTo>
                  <a:lnTo>
                    <a:pt x="4990259" y="1380504"/>
                  </a:lnTo>
                  <a:lnTo>
                    <a:pt x="5028006" y="1346253"/>
                  </a:lnTo>
                  <a:lnTo>
                    <a:pt x="5054104" y="1302664"/>
                  </a:lnTo>
                  <a:lnTo>
                    <a:pt x="5066475" y="1253397"/>
                  </a:lnTo>
                  <a:lnTo>
                    <a:pt x="5067299" y="1236319"/>
                  </a:lnTo>
                  <a:lnTo>
                    <a:pt x="5067299" y="173380"/>
                  </a:lnTo>
                  <a:lnTo>
                    <a:pt x="5059879" y="123127"/>
                  </a:lnTo>
                  <a:lnTo>
                    <a:pt x="5038103" y="77038"/>
                  </a:lnTo>
                  <a:lnTo>
                    <a:pt x="5003853" y="39282"/>
                  </a:lnTo>
                  <a:lnTo>
                    <a:pt x="4960264" y="13195"/>
                  </a:lnTo>
                  <a:lnTo>
                    <a:pt x="4910997" y="824"/>
                  </a:lnTo>
                  <a:lnTo>
                    <a:pt x="4893919" y="0"/>
                  </a:lnTo>
                  <a:close/>
                </a:path>
              </a:pathLst>
            </a:custGeom>
            <a:solidFill>
              <a:srgbClr val="D4E9F7"/>
            </a:solidFill>
          </p:spPr>
          <p:txBody>
            <a:bodyPr wrap="square" lIns="0" tIns="0" rIns="0" bIns="0" rtlCol="0"/>
            <a:lstStyle/>
            <a:p>
              <a:endParaRPr/>
            </a:p>
          </p:txBody>
        </p:sp>
        <p:pic>
          <p:nvPicPr>
            <p:cNvPr id="33" name="object 33"/>
            <p:cNvPicPr/>
            <p:nvPr/>
          </p:nvPicPr>
          <p:blipFill>
            <a:blip r:embed="rId11" cstate="print"/>
            <a:stretch>
              <a:fillRect/>
            </a:stretch>
          </p:blipFill>
          <p:spPr>
            <a:xfrm>
              <a:off x="475383" y="3693968"/>
              <a:ext cx="4138178" cy="1145596"/>
            </a:xfrm>
            <a:prstGeom prst="rect">
              <a:avLst/>
            </a:prstGeom>
          </p:spPr>
        </p:pic>
        <p:sp>
          <p:nvSpPr>
            <p:cNvPr id="34" name="object 34"/>
            <p:cNvSpPr/>
            <p:nvPr/>
          </p:nvSpPr>
          <p:spPr>
            <a:xfrm>
              <a:off x="471487" y="3690071"/>
              <a:ext cx="4145972" cy="1153390"/>
            </a:xfrm>
            <a:custGeom>
              <a:avLst/>
              <a:gdLst/>
              <a:ahLst/>
              <a:cxnLst/>
              <a:rect l="l" t="t" r="r" b="b"/>
              <a:pathLst>
                <a:path w="5067300" h="1409700">
                  <a:moveTo>
                    <a:pt x="0" y="1236319"/>
                  </a:moveTo>
                  <a:lnTo>
                    <a:pt x="0" y="173380"/>
                  </a:lnTo>
                  <a:lnTo>
                    <a:pt x="208" y="164865"/>
                  </a:lnTo>
                  <a:lnTo>
                    <a:pt x="7463" y="123055"/>
                  </a:lnTo>
                  <a:lnTo>
                    <a:pt x="24660" y="84259"/>
                  </a:lnTo>
                  <a:lnTo>
                    <a:pt x="50784" y="50774"/>
                  </a:lnTo>
                  <a:lnTo>
                    <a:pt x="84256" y="24662"/>
                  </a:lnTo>
                  <a:lnTo>
                    <a:pt x="123053" y="7461"/>
                  </a:lnTo>
                  <a:lnTo>
                    <a:pt x="164866" y="207"/>
                  </a:lnTo>
                  <a:lnTo>
                    <a:pt x="173384" y="0"/>
                  </a:lnTo>
                  <a:lnTo>
                    <a:pt x="4893919" y="0"/>
                  </a:lnTo>
                  <a:lnTo>
                    <a:pt x="4936052" y="5194"/>
                  </a:lnTo>
                  <a:lnTo>
                    <a:pt x="4975645" y="20470"/>
                  </a:lnTo>
                  <a:lnTo>
                    <a:pt x="5010347" y="44905"/>
                  </a:lnTo>
                  <a:lnTo>
                    <a:pt x="5038077" y="77063"/>
                  </a:lnTo>
                  <a:lnTo>
                    <a:pt x="5057171" y="114984"/>
                  </a:lnTo>
                  <a:lnTo>
                    <a:pt x="5066469" y="156389"/>
                  </a:lnTo>
                  <a:lnTo>
                    <a:pt x="5067300" y="173380"/>
                  </a:lnTo>
                  <a:lnTo>
                    <a:pt x="5067300" y="1236319"/>
                  </a:lnTo>
                  <a:lnTo>
                    <a:pt x="5062105" y="1278452"/>
                  </a:lnTo>
                  <a:lnTo>
                    <a:pt x="5046829" y="1318045"/>
                  </a:lnTo>
                  <a:lnTo>
                    <a:pt x="5022389" y="1352742"/>
                  </a:lnTo>
                  <a:lnTo>
                    <a:pt x="4990236" y="1380477"/>
                  </a:lnTo>
                  <a:lnTo>
                    <a:pt x="4952316" y="1399569"/>
                  </a:lnTo>
                  <a:lnTo>
                    <a:pt x="4910910" y="1408863"/>
                  </a:lnTo>
                  <a:lnTo>
                    <a:pt x="4893919" y="1409700"/>
                  </a:lnTo>
                  <a:lnTo>
                    <a:pt x="173384" y="1409700"/>
                  </a:lnTo>
                  <a:lnTo>
                    <a:pt x="131246" y="1404495"/>
                  </a:lnTo>
                  <a:lnTo>
                    <a:pt x="91650" y="1389229"/>
                  </a:lnTo>
                  <a:lnTo>
                    <a:pt x="56953" y="1364789"/>
                  </a:lnTo>
                  <a:lnTo>
                    <a:pt x="29220" y="1332636"/>
                  </a:lnTo>
                  <a:lnTo>
                    <a:pt x="10129" y="1294716"/>
                  </a:lnTo>
                  <a:lnTo>
                    <a:pt x="833" y="1253310"/>
                  </a:lnTo>
                  <a:lnTo>
                    <a:pt x="0" y="1236319"/>
                  </a:lnTo>
                  <a:close/>
                </a:path>
              </a:pathLst>
            </a:custGeom>
            <a:ln w="9525">
              <a:solidFill>
                <a:srgbClr val="B9CFDD"/>
              </a:solidFill>
            </a:ln>
          </p:spPr>
          <p:txBody>
            <a:bodyPr wrap="square" lIns="0" tIns="0" rIns="0" bIns="0" rtlCol="0"/>
            <a:lstStyle/>
            <a:p>
              <a:endParaRPr/>
            </a:p>
          </p:txBody>
        </p:sp>
        <p:pic>
          <p:nvPicPr>
            <p:cNvPr id="35" name="object 35"/>
            <p:cNvPicPr/>
            <p:nvPr/>
          </p:nvPicPr>
          <p:blipFill>
            <a:blip r:embed="rId12" cstate="print"/>
            <a:stretch>
              <a:fillRect/>
            </a:stretch>
          </p:blipFill>
          <p:spPr>
            <a:xfrm>
              <a:off x="592281" y="3810865"/>
              <a:ext cx="350692" cy="342899"/>
            </a:xfrm>
            <a:prstGeom prst="rect">
              <a:avLst/>
            </a:prstGeom>
          </p:spPr>
        </p:pic>
        <p:pic>
          <p:nvPicPr>
            <p:cNvPr id="36" name="object 36"/>
            <p:cNvPicPr/>
            <p:nvPr/>
          </p:nvPicPr>
          <p:blipFill>
            <a:blip r:embed="rId13" cstate="print"/>
            <a:stretch>
              <a:fillRect/>
            </a:stretch>
          </p:blipFill>
          <p:spPr>
            <a:xfrm>
              <a:off x="682342" y="3901903"/>
              <a:ext cx="164237" cy="163264"/>
            </a:xfrm>
            <a:prstGeom prst="rect">
              <a:avLst/>
            </a:prstGeom>
          </p:spPr>
        </p:pic>
      </p:grpSp>
      <p:sp>
        <p:nvSpPr>
          <p:cNvPr id="37" name="object 37"/>
          <p:cNvSpPr txBox="1"/>
          <p:nvPr/>
        </p:nvSpPr>
        <p:spPr>
          <a:xfrm>
            <a:off x="580307" y="4262765"/>
            <a:ext cx="3336520" cy="431742"/>
          </a:xfrm>
          <a:prstGeom prst="rect">
            <a:avLst/>
          </a:prstGeom>
        </p:spPr>
        <p:txBody>
          <a:bodyPr vert="horz" wrap="square" lIns="0" tIns="15875" rIns="0" bIns="0" rtlCol="0">
            <a:spAutoFit/>
          </a:bodyPr>
          <a:lstStyle/>
          <a:p>
            <a:pPr marL="12700">
              <a:lnSpc>
                <a:spcPct val="100000"/>
              </a:lnSpc>
              <a:spcBef>
                <a:spcPts val="125"/>
              </a:spcBef>
            </a:pPr>
            <a:r>
              <a:rPr sz="1186" b="1" spc="-165" dirty="0">
                <a:solidFill>
                  <a:srgbClr val="374552"/>
                </a:solidFill>
                <a:latin typeface="Tahoma"/>
                <a:cs typeface="Tahoma"/>
              </a:rPr>
              <a:t>ICDS</a:t>
            </a:r>
            <a:r>
              <a:rPr sz="1186" b="1" spc="-100" dirty="0">
                <a:solidFill>
                  <a:srgbClr val="374552"/>
                </a:solidFill>
                <a:latin typeface="Tahoma"/>
                <a:cs typeface="Tahoma"/>
              </a:rPr>
              <a:t> </a:t>
            </a:r>
            <a:r>
              <a:rPr sz="1186" b="1" spc="-70" dirty="0">
                <a:solidFill>
                  <a:srgbClr val="374552"/>
                </a:solidFill>
                <a:latin typeface="Tahoma"/>
                <a:cs typeface="Tahoma"/>
              </a:rPr>
              <a:t>V:</a:t>
            </a:r>
            <a:r>
              <a:rPr sz="1186" b="1" spc="-95" dirty="0">
                <a:solidFill>
                  <a:srgbClr val="374552"/>
                </a:solidFill>
                <a:latin typeface="Tahoma"/>
                <a:cs typeface="Tahoma"/>
              </a:rPr>
              <a:t> Tangible</a:t>
            </a:r>
            <a:r>
              <a:rPr sz="1186" b="1" spc="-100" dirty="0">
                <a:solidFill>
                  <a:srgbClr val="374552"/>
                </a:solidFill>
                <a:latin typeface="Tahoma"/>
                <a:cs typeface="Tahoma"/>
              </a:rPr>
              <a:t> </a:t>
            </a:r>
            <a:r>
              <a:rPr sz="1186" b="1" spc="-85" dirty="0">
                <a:solidFill>
                  <a:srgbClr val="374552"/>
                </a:solidFill>
                <a:latin typeface="Tahoma"/>
                <a:cs typeface="Tahoma"/>
              </a:rPr>
              <a:t>Fixed</a:t>
            </a:r>
            <a:r>
              <a:rPr sz="1186" b="1" spc="-95" dirty="0">
                <a:solidFill>
                  <a:srgbClr val="374552"/>
                </a:solidFill>
                <a:latin typeface="Tahoma"/>
                <a:cs typeface="Tahoma"/>
              </a:rPr>
              <a:t> </a:t>
            </a:r>
            <a:r>
              <a:rPr sz="1186" b="1" spc="-10" dirty="0">
                <a:solidFill>
                  <a:srgbClr val="374552"/>
                </a:solidFill>
                <a:latin typeface="Tahoma"/>
                <a:cs typeface="Tahoma"/>
              </a:rPr>
              <a:t>Assets</a:t>
            </a:r>
            <a:endParaRPr sz="1186">
              <a:latin typeface="Tahoma"/>
              <a:cs typeface="Tahoma"/>
            </a:endParaRPr>
          </a:p>
          <a:p>
            <a:pPr marL="12700">
              <a:lnSpc>
                <a:spcPct val="100000"/>
              </a:lnSpc>
              <a:spcBef>
                <a:spcPts val="860"/>
              </a:spcBef>
            </a:pPr>
            <a:r>
              <a:rPr sz="900" dirty="0">
                <a:solidFill>
                  <a:srgbClr val="374552"/>
                </a:solidFill>
                <a:latin typeface="Verdana"/>
                <a:cs typeface="Verdana"/>
              </a:rPr>
              <a:t>Recognition,</a:t>
            </a:r>
            <a:r>
              <a:rPr sz="900" spc="15" dirty="0">
                <a:solidFill>
                  <a:srgbClr val="374552"/>
                </a:solidFill>
                <a:latin typeface="Verdana"/>
                <a:cs typeface="Verdana"/>
              </a:rPr>
              <a:t> </a:t>
            </a:r>
            <a:r>
              <a:rPr sz="900" dirty="0">
                <a:solidFill>
                  <a:srgbClr val="374552"/>
                </a:solidFill>
                <a:latin typeface="Verdana"/>
                <a:cs typeface="Verdana"/>
              </a:rPr>
              <a:t>measurement</a:t>
            </a:r>
            <a:r>
              <a:rPr sz="900" spc="15" dirty="0">
                <a:solidFill>
                  <a:srgbClr val="374552"/>
                </a:solidFill>
                <a:latin typeface="Verdana"/>
                <a:cs typeface="Verdana"/>
              </a:rPr>
              <a:t> </a:t>
            </a:r>
            <a:r>
              <a:rPr sz="900" dirty="0">
                <a:solidFill>
                  <a:srgbClr val="374552"/>
                </a:solidFill>
                <a:latin typeface="Verdana"/>
                <a:cs typeface="Verdana"/>
              </a:rPr>
              <a:t>and</a:t>
            </a:r>
            <a:r>
              <a:rPr sz="900" spc="20" dirty="0">
                <a:solidFill>
                  <a:srgbClr val="374552"/>
                </a:solidFill>
                <a:latin typeface="Verdana"/>
                <a:cs typeface="Verdana"/>
              </a:rPr>
              <a:t> </a:t>
            </a:r>
            <a:r>
              <a:rPr sz="900" dirty="0">
                <a:solidFill>
                  <a:srgbClr val="374552"/>
                </a:solidFill>
                <a:latin typeface="Verdana"/>
                <a:cs typeface="Verdana"/>
              </a:rPr>
              <a:t>disclosure</a:t>
            </a:r>
            <a:r>
              <a:rPr sz="900" spc="15" dirty="0">
                <a:solidFill>
                  <a:srgbClr val="374552"/>
                </a:solidFill>
                <a:latin typeface="Verdana"/>
                <a:cs typeface="Verdana"/>
              </a:rPr>
              <a:t> </a:t>
            </a:r>
            <a:r>
              <a:rPr sz="900" dirty="0">
                <a:solidFill>
                  <a:srgbClr val="374552"/>
                </a:solidFill>
                <a:latin typeface="Verdana"/>
                <a:cs typeface="Verdana"/>
              </a:rPr>
              <a:t>of</a:t>
            </a:r>
            <a:r>
              <a:rPr sz="900" spc="15" dirty="0">
                <a:solidFill>
                  <a:srgbClr val="374552"/>
                </a:solidFill>
                <a:latin typeface="Verdana"/>
                <a:cs typeface="Verdana"/>
              </a:rPr>
              <a:t> </a:t>
            </a:r>
            <a:r>
              <a:rPr sz="900" dirty="0">
                <a:solidFill>
                  <a:srgbClr val="374552"/>
                </a:solidFill>
                <a:latin typeface="Verdana"/>
                <a:cs typeface="Verdana"/>
              </a:rPr>
              <a:t>fixed</a:t>
            </a:r>
            <a:r>
              <a:rPr sz="900" spc="20" dirty="0">
                <a:solidFill>
                  <a:srgbClr val="374552"/>
                </a:solidFill>
                <a:latin typeface="Verdana"/>
                <a:cs typeface="Verdana"/>
              </a:rPr>
              <a:t> </a:t>
            </a:r>
            <a:r>
              <a:rPr sz="900" spc="-10" dirty="0">
                <a:solidFill>
                  <a:srgbClr val="374552"/>
                </a:solidFill>
                <a:latin typeface="Verdana"/>
                <a:cs typeface="Verdana"/>
              </a:rPr>
              <a:t>assets</a:t>
            </a:r>
            <a:endParaRPr sz="900">
              <a:latin typeface="Verdana"/>
              <a:cs typeface="Verdana"/>
            </a:endParaRPr>
          </a:p>
        </p:txBody>
      </p:sp>
      <p:grpSp>
        <p:nvGrpSpPr>
          <p:cNvPr id="38" name="object 38"/>
          <p:cNvGrpSpPr/>
          <p:nvPr/>
        </p:nvGrpSpPr>
        <p:grpSpPr>
          <a:xfrm>
            <a:off x="4730461" y="3686175"/>
            <a:ext cx="4153765" cy="1161184"/>
            <a:chOff x="4730461" y="3686175"/>
            <a:chExt cx="4153765" cy="1161184"/>
          </a:xfrm>
        </p:grpSpPr>
        <p:sp>
          <p:nvSpPr>
            <p:cNvPr id="39" name="object 39"/>
            <p:cNvSpPr/>
            <p:nvPr/>
          </p:nvSpPr>
          <p:spPr>
            <a:xfrm>
              <a:off x="4734357" y="3690071"/>
              <a:ext cx="4145972" cy="1153390"/>
            </a:xfrm>
            <a:custGeom>
              <a:avLst/>
              <a:gdLst/>
              <a:ahLst/>
              <a:cxnLst/>
              <a:rect l="l" t="t" r="r" b="b"/>
              <a:pathLst>
                <a:path w="5067300" h="1409700">
                  <a:moveTo>
                    <a:pt x="4893919" y="0"/>
                  </a:moveTo>
                  <a:lnTo>
                    <a:pt x="173380" y="0"/>
                  </a:lnTo>
                  <a:lnTo>
                    <a:pt x="156302" y="824"/>
                  </a:lnTo>
                  <a:lnTo>
                    <a:pt x="107035" y="13195"/>
                  </a:lnTo>
                  <a:lnTo>
                    <a:pt x="63446" y="39282"/>
                  </a:lnTo>
                  <a:lnTo>
                    <a:pt x="29190" y="77038"/>
                  </a:lnTo>
                  <a:lnTo>
                    <a:pt x="7420" y="123127"/>
                  </a:lnTo>
                  <a:lnTo>
                    <a:pt x="0" y="173380"/>
                  </a:lnTo>
                  <a:lnTo>
                    <a:pt x="0" y="1236319"/>
                  </a:lnTo>
                  <a:lnTo>
                    <a:pt x="7420" y="1286572"/>
                  </a:lnTo>
                  <a:lnTo>
                    <a:pt x="29190" y="1332660"/>
                  </a:lnTo>
                  <a:lnTo>
                    <a:pt x="63446" y="1370406"/>
                  </a:lnTo>
                  <a:lnTo>
                    <a:pt x="107035" y="1396504"/>
                  </a:lnTo>
                  <a:lnTo>
                    <a:pt x="156302" y="1408875"/>
                  </a:lnTo>
                  <a:lnTo>
                    <a:pt x="173380" y="1409699"/>
                  </a:lnTo>
                  <a:lnTo>
                    <a:pt x="4893919" y="1409699"/>
                  </a:lnTo>
                  <a:lnTo>
                    <a:pt x="4944171" y="1402279"/>
                  </a:lnTo>
                  <a:lnTo>
                    <a:pt x="4990259" y="1380504"/>
                  </a:lnTo>
                  <a:lnTo>
                    <a:pt x="5028006" y="1346253"/>
                  </a:lnTo>
                  <a:lnTo>
                    <a:pt x="5054104" y="1302664"/>
                  </a:lnTo>
                  <a:lnTo>
                    <a:pt x="5066475" y="1253397"/>
                  </a:lnTo>
                  <a:lnTo>
                    <a:pt x="5067299" y="1236319"/>
                  </a:lnTo>
                  <a:lnTo>
                    <a:pt x="5067299" y="173380"/>
                  </a:lnTo>
                  <a:lnTo>
                    <a:pt x="5059879" y="123127"/>
                  </a:lnTo>
                  <a:lnTo>
                    <a:pt x="5038103" y="77038"/>
                  </a:lnTo>
                  <a:lnTo>
                    <a:pt x="5003853" y="39282"/>
                  </a:lnTo>
                  <a:lnTo>
                    <a:pt x="4960264" y="13195"/>
                  </a:lnTo>
                  <a:lnTo>
                    <a:pt x="4910997" y="824"/>
                  </a:lnTo>
                  <a:lnTo>
                    <a:pt x="4893919" y="0"/>
                  </a:lnTo>
                  <a:close/>
                </a:path>
              </a:pathLst>
            </a:custGeom>
            <a:solidFill>
              <a:srgbClr val="D4E9F7"/>
            </a:solidFill>
          </p:spPr>
          <p:txBody>
            <a:bodyPr wrap="square" lIns="0" tIns="0" rIns="0" bIns="0" rtlCol="0"/>
            <a:lstStyle/>
            <a:p>
              <a:endParaRPr/>
            </a:p>
          </p:txBody>
        </p:sp>
        <p:pic>
          <p:nvPicPr>
            <p:cNvPr id="40" name="object 40"/>
            <p:cNvPicPr/>
            <p:nvPr/>
          </p:nvPicPr>
          <p:blipFill>
            <a:blip r:embed="rId14" cstate="print"/>
            <a:stretch>
              <a:fillRect/>
            </a:stretch>
          </p:blipFill>
          <p:spPr>
            <a:xfrm>
              <a:off x="4738253" y="3693968"/>
              <a:ext cx="4138178" cy="1145596"/>
            </a:xfrm>
            <a:prstGeom prst="rect">
              <a:avLst/>
            </a:prstGeom>
          </p:spPr>
        </p:pic>
        <p:sp>
          <p:nvSpPr>
            <p:cNvPr id="41" name="object 41"/>
            <p:cNvSpPr/>
            <p:nvPr/>
          </p:nvSpPr>
          <p:spPr>
            <a:xfrm>
              <a:off x="4734357" y="3690071"/>
              <a:ext cx="4145972" cy="1153390"/>
            </a:xfrm>
            <a:custGeom>
              <a:avLst/>
              <a:gdLst/>
              <a:ahLst/>
              <a:cxnLst/>
              <a:rect l="l" t="t" r="r" b="b"/>
              <a:pathLst>
                <a:path w="5067300" h="1409700">
                  <a:moveTo>
                    <a:pt x="0" y="1236319"/>
                  </a:moveTo>
                  <a:lnTo>
                    <a:pt x="0" y="173380"/>
                  </a:lnTo>
                  <a:lnTo>
                    <a:pt x="209" y="164865"/>
                  </a:lnTo>
                  <a:lnTo>
                    <a:pt x="7461" y="123055"/>
                  </a:lnTo>
                  <a:lnTo>
                    <a:pt x="24662" y="84259"/>
                  </a:lnTo>
                  <a:lnTo>
                    <a:pt x="50787" y="50774"/>
                  </a:lnTo>
                  <a:lnTo>
                    <a:pt x="84254" y="24662"/>
                  </a:lnTo>
                  <a:lnTo>
                    <a:pt x="123055" y="7461"/>
                  </a:lnTo>
                  <a:lnTo>
                    <a:pt x="164865" y="207"/>
                  </a:lnTo>
                  <a:lnTo>
                    <a:pt x="173380" y="0"/>
                  </a:lnTo>
                  <a:lnTo>
                    <a:pt x="4893919" y="0"/>
                  </a:lnTo>
                  <a:lnTo>
                    <a:pt x="4936052" y="5194"/>
                  </a:lnTo>
                  <a:lnTo>
                    <a:pt x="4975645" y="20470"/>
                  </a:lnTo>
                  <a:lnTo>
                    <a:pt x="5010342" y="44905"/>
                  </a:lnTo>
                  <a:lnTo>
                    <a:pt x="5038077" y="77063"/>
                  </a:lnTo>
                  <a:lnTo>
                    <a:pt x="5057171" y="114984"/>
                  </a:lnTo>
                  <a:lnTo>
                    <a:pt x="5066469" y="156389"/>
                  </a:lnTo>
                  <a:lnTo>
                    <a:pt x="5067300" y="173380"/>
                  </a:lnTo>
                  <a:lnTo>
                    <a:pt x="5067300" y="1236319"/>
                  </a:lnTo>
                  <a:lnTo>
                    <a:pt x="5062105" y="1278452"/>
                  </a:lnTo>
                  <a:lnTo>
                    <a:pt x="5046829" y="1318045"/>
                  </a:lnTo>
                  <a:lnTo>
                    <a:pt x="5022389" y="1352742"/>
                  </a:lnTo>
                  <a:lnTo>
                    <a:pt x="4990236" y="1380477"/>
                  </a:lnTo>
                  <a:lnTo>
                    <a:pt x="4952316" y="1399569"/>
                  </a:lnTo>
                  <a:lnTo>
                    <a:pt x="4910910" y="1408863"/>
                  </a:lnTo>
                  <a:lnTo>
                    <a:pt x="4893919" y="1409700"/>
                  </a:lnTo>
                  <a:lnTo>
                    <a:pt x="173380" y="1409700"/>
                  </a:lnTo>
                  <a:lnTo>
                    <a:pt x="131247" y="1404495"/>
                  </a:lnTo>
                  <a:lnTo>
                    <a:pt x="91652" y="1389229"/>
                  </a:lnTo>
                  <a:lnTo>
                    <a:pt x="56951" y="1364789"/>
                  </a:lnTo>
                  <a:lnTo>
                    <a:pt x="29222" y="1332636"/>
                  </a:lnTo>
                  <a:lnTo>
                    <a:pt x="10128" y="1294716"/>
                  </a:lnTo>
                  <a:lnTo>
                    <a:pt x="835" y="1253310"/>
                  </a:lnTo>
                  <a:lnTo>
                    <a:pt x="0" y="1236319"/>
                  </a:lnTo>
                  <a:close/>
                </a:path>
              </a:pathLst>
            </a:custGeom>
            <a:ln w="9525">
              <a:solidFill>
                <a:srgbClr val="B9CFDD"/>
              </a:solidFill>
            </a:ln>
          </p:spPr>
          <p:txBody>
            <a:bodyPr wrap="square" lIns="0" tIns="0" rIns="0" bIns="0" rtlCol="0"/>
            <a:lstStyle/>
            <a:p>
              <a:endParaRPr/>
            </a:p>
          </p:txBody>
        </p:sp>
        <p:pic>
          <p:nvPicPr>
            <p:cNvPr id="42" name="object 42"/>
            <p:cNvPicPr/>
            <p:nvPr/>
          </p:nvPicPr>
          <p:blipFill>
            <a:blip r:embed="rId15" cstate="print"/>
            <a:stretch>
              <a:fillRect/>
            </a:stretch>
          </p:blipFill>
          <p:spPr>
            <a:xfrm>
              <a:off x="4855151" y="3810865"/>
              <a:ext cx="350692" cy="342899"/>
            </a:xfrm>
            <a:prstGeom prst="rect">
              <a:avLst/>
            </a:prstGeom>
          </p:spPr>
        </p:pic>
        <p:pic>
          <p:nvPicPr>
            <p:cNvPr id="43" name="object 43"/>
            <p:cNvPicPr/>
            <p:nvPr/>
          </p:nvPicPr>
          <p:blipFill>
            <a:blip r:embed="rId16" cstate="print"/>
            <a:stretch>
              <a:fillRect/>
            </a:stretch>
          </p:blipFill>
          <p:spPr>
            <a:xfrm>
              <a:off x="4971547" y="3900899"/>
              <a:ext cx="127159" cy="164296"/>
            </a:xfrm>
            <a:prstGeom prst="rect">
              <a:avLst/>
            </a:prstGeom>
          </p:spPr>
        </p:pic>
      </p:grpSp>
      <p:sp>
        <p:nvSpPr>
          <p:cNvPr id="44" name="object 44"/>
          <p:cNvSpPr txBox="1"/>
          <p:nvPr/>
        </p:nvSpPr>
        <p:spPr>
          <a:xfrm>
            <a:off x="4848044" y="4262765"/>
            <a:ext cx="2516678" cy="431742"/>
          </a:xfrm>
          <a:prstGeom prst="rect">
            <a:avLst/>
          </a:prstGeom>
        </p:spPr>
        <p:txBody>
          <a:bodyPr vert="horz" wrap="square" lIns="0" tIns="15875" rIns="0" bIns="0" rtlCol="0">
            <a:spAutoFit/>
          </a:bodyPr>
          <a:lstStyle/>
          <a:p>
            <a:pPr marL="12700">
              <a:lnSpc>
                <a:spcPct val="100000"/>
              </a:lnSpc>
              <a:spcBef>
                <a:spcPts val="125"/>
              </a:spcBef>
            </a:pPr>
            <a:r>
              <a:rPr sz="1186" b="1" spc="-165" dirty="0">
                <a:solidFill>
                  <a:srgbClr val="374552"/>
                </a:solidFill>
                <a:latin typeface="Tahoma"/>
                <a:cs typeface="Tahoma"/>
              </a:rPr>
              <a:t>ICDS</a:t>
            </a:r>
            <a:r>
              <a:rPr sz="1186" b="1" spc="-95" dirty="0">
                <a:solidFill>
                  <a:srgbClr val="374552"/>
                </a:solidFill>
                <a:latin typeface="Tahoma"/>
                <a:cs typeface="Tahoma"/>
              </a:rPr>
              <a:t> </a:t>
            </a:r>
            <a:r>
              <a:rPr sz="1186" b="1" spc="-130" dirty="0">
                <a:solidFill>
                  <a:srgbClr val="374552"/>
                </a:solidFill>
                <a:latin typeface="Tahoma"/>
                <a:cs typeface="Tahoma"/>
              </a:rPr>
              <a:t>VI:</a:t>
            </a:r>
            <a:r>
              <a:rPr sz="1186" b="1" spc="-90" dirty="0">
                <a:solidFill>
                  <a:srgbClr val="374552"/>
                </a:solidFill>
                <a:latin typeface="Tahoma"/>
                <a:cs typeface="Tahoma"/>
              </a:rPr>
              <a:t> </a:t>
            </a:r>
            <a:r>
              <a:rPr sz="1186" b="1" spc="-100" dirty="0">
                <a:solidFill>
                  <a:srgbClr val="374552"/>
                </a:solidFill>
                <a:latin typeface="Tahoma"/>
                <a:cs typeface="Tahoma"/>
              </a:rPr>
              <a:t>Foreign</a:t>
            </a:r>
            <a:r>
              <a:rPr sz="1186" b="1" spc="-90" dirty="0">
                <a:solidFill>
                  <a:srgbClr val="374552"/>
                </a:solidFill>
                <a:latin typeface="Tahoma"/>
                <a:cs typeface="Tahoma"/>
              </a:rPr>
              <a:t> Exchange </a:t>
            </a:r>
            <a:r>
              <a:rPr sz="1186" b="1" spc="-20" dirty="0">
                <a:solidFill>
                  <a:srgbClr val="374552"/>
                </a:solidFill>
                <a:latin typeface="Tahoma"/>
                <a:cs typeface="Tahoma"/>
              </a:rPr>
              <a:t>Rates</a:t>
            </a:r>
            <a:endParaRPr sz="1186">
              <a:latin typeface="Tahoma"/>
              <a:cs typeface="Tahoma"/>
            </a:endParaRPr>
          </a:p>
          <a:p>
            <a:pPr marL="12700">
              <a:lnSpc>
                <a:spcPct val="100000"/>
              </a:lnSpc>
              <a:spcBef>
                <a:spcPts val="860"/>
              </a:spcBef>
            </a:pPr>
            <a:r>
              <a:rPr sz="900" dirty="0">
                <a:solidFill>
                  <a:srgbClr val="374552"/>
                </a:solidFill>
                <a:latin typeface="Verdana"/>
                <a:cs typeface="Verdana"/>
              </a:rPr>
              <a:t>Treatment</a:t>
            </a:r>
            <a:r>
              <a:rPr sz="900" spc="-20" dirty="0">
                <a:solidFill>
                  <a:srgbClr val="374552"/>
                </a:solidFill>
                <a:latin typeface="Verdana"/>
                <a:cs typeface="Verdana"/>
              </a:rPr>
              <a:t> </a:t>
            </a:r>
            <a:r>
              <a:rPr sz="900" dirty="0">
                <a:solidFill>
                  <a:srgbClr val="374552"/>
                </a:solidFill>
                <a:latin typeface="Verdana"/>
                <a:cs typeface="Verdana"/>
              </a:rPr>
              <a:t>of</a:t>
            </a:r>
            <a:r>
              <a:rPr sz="900" spc="-15" dirty="0">
                <a:solidFill>
                  <a:srgbClr val="374552"/>
                </a:solidFill>
                <a:latin typeface="Verdana"/>
                <a:cs typeface="Verdana"/>
              </a:rPr>
              <a:t> </a:t>
            </a:r>
            <a:r>
              <a:rPr sz="900" dirty="0">
                <a:solidFill>
                  <a:srgbClr val="374552"/>
                </a:solidFill>
                <a:latin typeface="Verdana"/>
                <a:cs typeface="Verdana"/>
              </a:rPr>
              <a:t>foreign</a:t>
            </a:r>
            <a:r>
              <a:rPr sz="900" spc="-15" dirty="0">
                <a:solidFill>
                  <a:srgbClr val="374552"/>
                </a:solidFill>
                <a:latin typeface="Verdana"/>
                <a:cs typeface="Verdana"/>
              </a:rPr>
              <a:t> </a:t>
            </a:r>
            <a:r>
              <a:rPr sz="900" dirty="0">
                <a:solidFill>
                  <a:srgbClr val="374552"/>
                </a:solidFill>
                <a:latin typeface="Verdana"/>
                <a:cs typeface="Verdana"/>
              </a:rPr>
              <a:t>currency</a:t>
            </a:r>
            <a:r>
              <a:rPr sz="900" spc="-15" dirty="0">
                <a:solidFill>
                  <a:srgbClr val="374552"/>
                </a:solidFill>
                <a:latin typeface="Verdana"/>
                <a:cs typeface="Verdana"/>
              </a:rPr>
              <a:t> </a:t>
            </a:r>
            <a:r>
              <a:rPr sz="900" spc="-10" dirty="0">
                <a:solidFill>
                  <a:srgbClr val="374552"/>
                </a:solidFill>
                <a:latin typeface="Verdana"/>
                <a:cs typeface="Verdana"/>
              </a:rPr>
              <a:t>transactions</a:t>
            </a:r>
            <a:endParaRPr sz="900">
              <a:latin typeface="Verdana"/>
              <a:cs typeface="Verdana"/>
            </a:endParaRPr>
          </a:p>
        </p:txBody>
      </p:sp>
      <p:grpSp>
        <p:nvGrpSpPr>
          <p:cNvPr id="45" name="object 45"/>
          <p:cNvGrpSpPr/>
          <p:nvPr/>
        </p:nvGrpSpPr>
        <p:grpSpPr>
          <a:xfrm>
            <a:off x="467590" y="4964256"/>
            <a:ext cx="4153765" cy="1161184"/>
            <a:chOff x="467590" y="4964256"/>
            <a:chExt cx="4153765" cy="1161184"/>
          </a:xfrm>
        </p:grpSpPr>
        <p:sp>
          <p:nvSpPr>
            <p:cNvPr id="46" name="object 46"/>
            <p:cNvSpPr/>
            <p:nvPr/>
          </p:nvSpPr>
          <p:spPr>
            <a:xfrm>
              <a:off x="471487" y="4968153"/>
              <a:ext cx="4145972" cy="1153390"/>
            </a:xfrm>
            <a:custGeom>
              <a:avLst/>
              <a:gdLst/>
              <a:ahLst/>
              <a:cxnLst/>
              <a:rect l="l" t="t" r="r" b="b"/>
              <a:pathLst>
                <a:path w="5067300" h="1409700">
                  <a:moveTo>
                    <a:pt x="4893919" y="0"/>
                  </a:moveTo>
                  <a:lnTo>
                    <a:pt x="173384" y="0"/>
                  </a:lnTo>
                  <a:lnTo>
                    <a:pt x="156303" y="824"/>
                  </a:lnTo>
                  <a:lnTo>
                    <a:pt x="107031" y="13195"/>
                  </a:lnTo>
                  <a:lnTo>
                    <a:pt x="63444" y="39282"/>
                  </a:lnTo>
                  <a:lnTo>
                    <a:pt x="29192" y="77038"/>
                  </a:lnTo>
                  <a:lnTo>
                    <a:pt x="7423" y="123127"/>
                  </a:lnTo>
                  <a:lnTo>
                    <a:pt x="0" y="173380"/>
                  </a:lnTo>
                  <a:lnTo>
                    <a:pt x="0" y="1236319"/>
                  </a:lnTo>
                  <a:lnTo>
                    <a:pt x="7423" y="1286572"/>
                  </a:lnTo>
                  <a:lnTo>
                    <a:pt x="29192" y="1332660"/>
                  </a:lnTo>
                  <a:lnTo>
                    <a:pt x="63444" y="1370406"/>
                  </a:lnTo>
                  <a:lnTo>
                    <a:pt x="107031" y="1396504"/>
                  </a:lnTo>
                  <a:lnTo>
                    <a:pt x="156303" y="1408875"/>
                  </a:lnTo>
                  <a:lnTo>
                    <a:pt x="173384" y="1409699"/>
                  </a:lnTo>
                  <a:lnTo>
                    <a:pt x="4893919" y="1409699"/>
                  </a:lnTo>
                  <a:lnTo>
                    <a:pt x="4944171" y="1402279"/>
                  </a:lnTo>
                  <a:lnTo>
                    <a:pt x="4990259" y="1380504"/>
                  </a:lnTo>
                  <a:lnTo>
                    <a:pt x="5028006" y="1346253"/>
                  </a:lnTo>
                  <a:lnTo>
                    <a:pt x="5054104" y="1302664"/>
                  </a:lnTo>
                  <a:lnTo>
                    <a:pt x="5066475" y="1253397"/>
                  </a:lnTo>
                  <a:lnTo>
                    <a:pt x="5067299" y="1236319"/>
                  </a:lnTo>
                  <a:lnTo>
                    <a:pt x="5067299" y="173380"/>
                  </a:lnTo>
                  <a:lnTo>
                    <a:pt x="5059879" y="123127"/>
                  </a:lnTo>
                  <a:lnTo>
                    <a:pt x="5038103" y="77038"/>
                  </a:lnTo>
                  <a:lnTo>
                    <a:pt x="5003853" y="39282"/>
                  </a:lnTo>
                  <a:lnTo>
                    <a:pt x="4960264" y="13195"/>
                  </a:lnTo>
                  <a:lnTo>
                    <a:pt x="4910997" y="824"/>
                  </a:lnTo>
                  <a:lnTo>
                    <a:pt x="4893919" y="0"/>
                  </a:lnTo>
                  <a:close/>
                </a:path>
              </a:pathLst>
            </a:custGeom>
            <a:solidFill>
              <a:srgbClr val="D4E9F7"/>
            </a:solidFill>
          </p:spPr>
          <p:txBody>
            <a:bodyPr wrap="square" lIns="0" tIns="0" rIns="0" bIns="0" rtlCol="0"/>
            <a:lstStyle/>
            <a:p>
              <a:endParaRPr/>
            </a:p>
          </p:txBody>
        </p:sp>
        <p:pic>
          <p:nvPicPr>
            <p:cNvPr id="47" name="object 47"/>
            <p:cNvPicPr/>
            <p:nvPr/>
          </p:nvPicPr>
          <p:blipFill>
            <a:blip r:embed="rId17" cstate="print"/>
            <a:stretch>
              <a:fillRect/>
            </a:stretch>
          </p:blipFill>
          <p:spPr>
            <a:xfrm>
              <a:off x="475383" y="4972050"/>
              <a:ext cx="4138178" cy="1145596"/>
            </a:xfrm>
            <a:prstGeom prst="rect">
              <a:avLst/>
            </a:prstGeom>
          </p:spPr>
        </p:pic>
        <p:sp>
          <p:nvSpPr>
            <p:cNvPr id="48" name="object 48"/>
            <p:cNvSpPr/>
            <p:nvPr/>
          </p:nvSpPr>
          <p:spPr>
            <a:xfrm>
              <a:off x="471487" y="4968153"/>
              <a:ext cx="4145972" cy="1153390"/>
            </a:xfrm>
            <a:custGeom>
              <a:avLst/>
              <a:gdLst/>
              <a:ahLst/>
              <a:cxnLst/>
              <a:rect l="l" t="t" r="r" b="b"/>
              <a:pathLst>
                <a:path w="5067300" h="1409700">
                  <a:moveTo>
                    <a:pt x="0" y="1236319"/>
                  </a:moveTo>
                  <a:lnTo>
                    <a:pt x="0" y="173380"/>
                  </a:lnTo>
                  <a:lnTo>
                    <a:pt x="208" y="164865"/>
                  </a:lnTo>
                  <a:lnTo>
                    <a:pt x="7463" y="123055"/>
                  </a:lnTo>
                  <a:lnTo>
                    <a:pt x="24660" y="84254"/>
                  </a:lnTo>
                  <a:lnTo>
                    <a:pt x="50784" y="50774"/>
                  </a:lnTo>
                  <a:lnTo>
                    <a:pt x="84256" y="24662"/>
                  </a:lnTo>
                  <a:lnTo>
                    <a:pt x="123053" y="7461"/>
                  </a:lnTo>
                  <a:lnTo>
                    <a:pt x="164866" y="207"/>
                  </a:lnTo>
                  <a:lnTo>
                    <a:pt x="173384" y="0"/>
                  </a:lnTo>
                  <a:lnTo>
                    <a:pt x="4893919" y="0"/>
                  </a:lnTo>
                  <a:lnTo>
                    <a:pt x="4936052" y="5194"/>
                  </a:lnTo>
                  <a:lnTo>
                    <a:pt x="4975645" y="20470"/>
                  </a:lnTo>
                  <a:lnTo>
                    <a:pt x="5010347" y="44905"/>
                  </a:lnTo>
                  <a:lnTo>
                    <a:pt x="5038077" y="77050"/>
                  </a:lnTo>
                  <a:lnTo>
                    <a:pt x="5057171" y="114984"/>
                  </a:lnTo>
                  <a:lnTo>
                    <a:pt x="5066469" y="156389"/>
                  </a:lnTo>
                  <a:lnTo>
                    <a:pt x="5067300" y="173380"/>
                  </a:lnTo>
                  <a:lnTo>
                    <a:pt x="5067300" y="1236319"/>
                  </a:lnTo>
                  <a:lnTo>
                    <a:pt x="5062105" y="1278452"/>
                  </a:lnTo>
                  <a:lnTo>
                    <a:pt x="5046829" y="1318045"/>
                  </a:lnTo>
                  <a:lnTo>
                    <a:pt x="5022389" y="1352742"/>
                  </a:lnTo>
                  <a:lnTo>
                    <a:pt x="4990236" y="1380477"/>
                  </a:lnTo>
                  <a:lnTo>
                    <a:pt x="4952316" y="1399569"/>
                  </a:lnTo>
                  <a:lnTo>
                    <a:pt x="4910910" y="1408863"/>
                  </a:lnTo>
                  <a:lnTo>
                    <a:pt x="4893919" y="1409700"/>
                  </a:lnTo>
                  <a:lnTo>
                    <a:pt x="173384" y="1409700"/>
                  </a:lnTo>
                  <a:lnTo>
                    <a:pt x="131246" y="1404495"/>
                  </a:lnTo>
                  <a:lnTo>
                    <a:pt x="91650" y="1389229"/>
                  </a:lnTo>
                  <a:lnTo>
                    <a:pt x="56953" y="1364789"/>
                  </a:lnTo>
                  <a:lnTo>
                    <a:pt x="29220" y="1332636"/>
                  </a:lnTo>
                  <a:lnTo>
                    <a:pt x="10129" y="1294716"/>
                  </a:lnTo>
                  <a:lnTo>
                    <a:pt x="833" y="1253310"/>
                  </a:lnTo>
                  <a:lnTo>
                    <a:pt x="0" y="1236319"/>
                  </a:lnTo>
                  <a:close/>
                </a:path>
              </a:pathLst>
            </a:custGeom>
            <a:ln w="9525">
              <a:solidFill>
                <a:srgbClr val="B9CFDD"/>
              </a:solidFill>
            </a:ln>
          </p:spPr>
          <p:txBody>
            <a:bodyPr wrap="square" lIns="0" tIns="0" rIns="0" bIns="0" rtlCol="0"/>
            <a:lstStyle/>
            <a:p>
              <a:endParaRPr/>
            </a:p>
          </p:txBody>
        </p:sp>
        <p:pic>
          <p:nvPicPr>
            <p:cNvPr id="49" name="object 49"/>
            <p:cNvPicPr/>
            <p:nvPr/>
          </p:nvPicPr>
          <p:blipFill>
            <a:blip r:embed="rId18" cstate="print"/>
            <a:stretch>
              <a:fillRect/>
            </a:stretch>
          </p:blipFill>
          <p:spPr>
            <a:xfrm>
              <a:off x="592281" y="5088947"/>
              <a:ext cx="350692" cy="350692"/>
            </a:xfrm>
            <a:prstGeom prst="rect">
              <a:avLst/>
            </a:prstGeom>
          </p:spPr>
        </p:pic>
        <p:pic>
          <p:nvPicPr>
            <p:cNvPr id="50" name="object 50"/>
            <p:cNvPicPr/>
            <p:nvPr/>
          </p:nvPicPr>
          <p:blipFill>
            <a:blip r:embed="rId19" cstate="print"/>
            <a:stretch>
              <a:fillRect/>
            </a:stretch>
          </p:blipFill>
          <p:spPr>
            <a:xfrm>
              <a:off x="691846" y="5178981"/>
              <a:ext cx="145231" cy="164296"/>
            </a:xfrm>
            <a:prstGeom prst="rect">
              <a:avLst/>
            </a:prstGeom>
          </p:spPr>
        </p:pic>
      </p:grpSp>
      <p:sp>
        <p:nvSpPr>
          <p:cNvPr id="51" name="object 51"/>
          <p:cNvSpPr txBox="1"/>
          <p:nvPr/>
        </p:nvSpPr>
        <p:spPr>
          <a:xfrm>
            <a:off x="580307" y="5445054"/>
            <a:ext cx="3147405" cy="527338"/>
          </a:xfrm>
          <a:prstGeom prst="rect">
            <a:avLst/>
          </a:prstGeom>
        </p:spPr>
        <p:txBody>
          <a:bodyPr vert="horz" wrap="square" lIns="0" tIns="142240" rIns="0" bIns="0" rtlCol="0">
            <a:spAutoFit/>
          </a:bodyPr>
          <a:lstStyle/>
          <a:p>
            <a:pPr marL="12700">
              <a:lnSpc>
                <a:spcPct val="100000"/>
              </a:lnSpc>
              <a:spcBef>
                <a:spcPts val="1120"/>
              </a:spcBef>
            </a:pPr>
            <a:r>
              <a:rPr sz="1186" b="1" spc="-165" dirty="0">
                <a:solidFill>
                  <a:srgbClr val="374552"/>
                </a:solidFill>
                <a:latin typeface="Tahoma"/>
                <a:cs typeface="Tahoma"/>
              </a:rPr>
              <a:t>ICDS</a:t>
            </a:r>
            <a:r>
              <a:rPr sz="1186" b="1" spc="-100" dirty="0">
                <a:solidFill>
                  <a:srgbClr val="374552"/>
                </a:solidFill>
                <a:latin typeface="Tahoma"/>
                <a:cs typeface="Tahoma"/>
              </a:rPr>
              <a:t> </a:t>
            </a:r>
            <a:r>
              <a:rPr sz="1186" b="1" spc="-180" dirty="0">
                <a:solidFill>
                  <a:srgbClr val="374552"/>
                </a:solidFill>
                <a:latin typeface="Tahoma"/>
                <a:cs typeface="Tahoma"/>
              </a:rPr>
              <a:t>VII:</a:t>
            </a:r>
            <a:r>
              <a:rPr sz="1186" b="1" spc="-90" dirty="0">
                <a:solidFill>
                  <a:srgbClr val="374552"/>
                </a:solidFill>
                <a:latin typeface="Tahoma"/>
                <a:cs typeface="Tahoma"/>
              </a:rPr>
              <a:t> </a:t>
            </a:r>
            <a:r>
              <a:rPr sz="1186" b="1" spc="-114" dirty="0">
                <a:solidFill>
                  <a:srgbClr val="374552"/>
                </a:solidFill>
                <a:latin typeface="Tahoma"/>
                <a:cs typeface="Tahoma"/>
              </a:rPr>
              <a:t>Government</a:t>
            </a:r>
            <a:r>
              <a:rPr sz="1186" b="1" spc="-95" dirty="0">
                <a:solidFill>
                  <a:srgbClr val="374552"/>
                </a:solidFill>
                <a:latin typeface="Tahoma"/>
                <a:cs typeface="Tahoma"/>
              </a:rPr>
              <a:t> </a:t>
            </a:r>
            <a:r>
              <a:rPr sz="1186" b="1" spc="-10" dirty="0">
                <a:solidFill>
                  <a:srgbClr val="374552"/>
                </a:solidFill>
                <a:latin typeface="Tahoma"/>
                <a:cs typeface="Tahoma"/>
              </a:rPr>
              <a:t>Grants</a:t>
            </a:r>
            <a:endParaRPr sz="1186">
              <a:latin typeface="Tahoma"/>
              <a:cs typeface="Tahoma"/>
            </a:endParaRPr>
          </a:p>
          <a:p>
            <a:pPr marL="12700">
              <a:lnSpc>
                <a:spcPct val="100000"/>
              </a:lnSpc>
              <a:spcBef>
                <a:spcPts val="785"/>
              </a:spcBef>
            </a:pPr>
            <a:r>
              <a:rPr sz="900" spc="10" dirty="0">
                <a:solidFill>
                  <a:srgbClr val="374552"/>
                </a:solidFill>
                <a:latin typeface="Verdana"/>
                <a:cs typeface="Verdana"/>
              </a:rPr>
              <a:t>Recognition and</a:t>
            </a:r>
            <a:r>
              <a:rPr sz="900" spc="15" dirty="0">
                <a:solidFill>
                  <a:srgbClr val="374552"/>
                </a:solidFill>
                <a:latin typeface="Verdana"/>
                <a:cs typeface="Verdana"/>
              </a:rPr>
              <a:t> </a:t>
            </a:r>
            <a:r>
              <a:rPr sz="900" spc="10" dirty="0">
                <a:solidFill>
                  <a:srgbClr val="374552"/>
                </a:solidFill>
                <a:latin typeface="Verdana"/>
                <a:cs typeface="Verdana"/>
              </a:rPr>
              <a:t>treatment of</a:t>
            </a:r>
            <a:r>
              <a:rPr sz="900" spc="15" dirty="0">
                <a:solidFill>
                  <a:srgbClr val="374552"/>
                </a:solidFill>
                <a:latin typeface="Verdana"/>
                <a:cs typeface="Verdana"/>
              </a:rPr>
              <a:t> </a:t>
            </a:r>
            <a:r>
              <a:rPr sz="900" spc="10" dirty="0">
                <a:solidFill>
                  <a:srgbClr val="374552"/>
                </a:solidFill>
                <a:latin typeface="Verdana"/>
                <a:cs typeface="Verdana"/>
              </a:rPr>
              <a:t>government</a:t>
            </a:r>
            <a:r>
              <a:rPr sz="900" spc="15" dirty="0">
                <a:solidFill>
                  <a:srgbClr val="374552"/>
                </a:solidFill>
                <a:latin typeface="Verdana"/>
                <a:cs typeface="Verdana"/>
              </a:rPr>
              <a:t> </a:t>
            </a:r>
            <a:r>
              <a:rPr sz="900" spc="-10" dirty="0">
                <a:solidFill>
                  <a:srgbClr val="374552"/>
                </a:solidFill>
                <a:latin typeface="Verdana"/>
                <a:cs typeface="Verdana"/>
              </a:rPr>
              <a:t>assistance</a:t>
            </a:r>
            <a:endParaRPr sz="900">
              <a:latin typeface="Verdana"/>
              <a:cs typeface="Verdana"/>
            </a:endParaRPr>
          </a:p>
        </p:txBody>
      </p:sp>
      <p:grpSp>
        <p:nvGrpSpPr>
          <p:cNvPr id="52" name="object 52"/>
          <p:cNvGrpSpPr/>
          <p:nvPr/>
        </p:nvGrpSpPr>
        <p:grpSpPr>
          <a:xfrm>
            <a:off x="4730461" y="4964256"/>
            <a:ext cx="4153765" cy="1161184"/>
            <a:chOff x="4730461" y="4964256"/>
            <a:chExt cx="4153765" cy="1161184"/>
          </a:xfrm>
        </p:grpSpPr>
        <p:sp>
          <p:nvSpPr>
            <p:cNvPr id="53" name="object 53"/>
            <p:cNvSpPr/>
            <p:nvPr/>
          </p:nvSpPr>
          <p:spPr>
            <a:xfrm>
              <a:off x="4734357" y="4968153"/>
              <a:ext cx="4145972" cy="1153390"/>
            </a:xfrm>
            <a:custGeom>
              <a:avLst/>
              <a:gdLst/>
              <a:ahLst/>
              <a:cxnLst/>
              <a:rect l="l" t="t" r="r" b="b"/>
              <a:pathLst>
                <a:path w="5067300" h="1409700">
                  <a:moveTo>
                    <a:pt x="4893919" y="0"/>
                  </a:moveTo>
                  <a:lnTo>
                    <a:pt x="173380" y="0"/>
                  </a:lnTo>
                  <a:lnTo>
                    <a:pt x="156302" y="824"/>
                  </a:lnTo>
                  <a:lnTo>
                    <a:pt x="107035" y="13195"/>
                  </a:lnTo>
                  <a:lnTo>
                    <a:pt x="63446" y="39282"/>
                  </a:lnTo>
                  <a:lnTo>
                    <a:pt x="29190" y="77038"/>
                  </a:lnTo>
                  <a:lnTo>
                    <a:pt x="7420" y="123127"/>
                  </a:lnTo>
                  <a:lnTo>
                    <a:pt x="0" y="173380"/>
                  </a:lnTo>
                  <a:lnTo>
                    <a:pt x="0" y="1236319"/>
                  </a:lnTo>
                  <a:lnTo>
                    <a:pt x="7420" y="1286572"/>
                  </a:lnTo>
                  <a:lnTo>
                    <a:pt x="29190" y="1332660"/>
                  </a:lnTo>
                  <a:lnTo>
                    <a:pt x="63446" y="1370406"/>
                  </a:lnTo>
                  <a:lnTo>
                    <a:pt x="107035" y="1396504"/>
                  </a:lnTo>
                  <a:lnTo>
                    <a:pt x="156302" y="1408875"/>
                  </a:lnTo>
                  <a:lnTo>
                    <a:pt x="173380" y="1409699"/>
                  </a:lnTo>
                  <a:lnTo>
                    <a:pt x="4893919" y="1409699"/>
                  </a:lnTo>
                  <a:lnTo>
                    <a:pt x="4944171" y="1402279"/>
                  </a:lnTo>
                  <a:lnTo>
                    <a:pt x="4990259" y="1380504"/>
                  </a:lnTo>
                  <a:lnTo>
                    <a:pt x="5028006" y="1346253"/>
                  </a:lnTo>
                  <a:lnTo>
                    <a:pt x="5054104" y="1302664"/>
                  </a:lnTo>
                  <a:lnTo>
                    <a:pt x="5066475" y="1253397"/>
                  </a:lnTo>
                  <a:lnTo>
                    <a:pt x="5067299" y="1236319"/>
                  </a:lnTo>
                  <a:lnTo>
                    <a:pt x="5067299" y="173380"/>
                  </a:lnTo>
                  <a:lnTo>
                    <a:pt x="5059879" y="123127"/>
                  </a:lnTo>
                  <a:lnTo>
                    <a:pt x="5038103" y="77038"/>
                  </a:lnTo>
                  <a:lnTo>
                    <a:pt x="5003853" y="39282"/>
                  </a:lnTo>
                  <a:lnTo>
                    <a:pt x="4960264" y="13195"/>
                  </a:lnTo>
                  <a:lnTo>
                    <a:pt x="4910997" y="824"/>
                  </a:lnTo>
                  <a:lnTo>
                    <a:pt x="4893919" y="0"/>
                  </a:lnTo>
                  <a:close/>
                </a:path>
              </a:pathLst>
            </a:custGeom>
            <a:solidFill>
              <a:srgbClr val="D4E9F7"/>
            </a:solidFill>
          </p:spPr>
          <p:txBody>
            <a:bodyPr wrap="square" lIns="0" tIns="0" rIns="0" bIns="0" rtlCol="0"/>
            <a:lstStyle/>
            <a:p>
              <a:endParaRPr/>
            </a:p>
          </p:txBody>
        </p:sp>
        <p:pic>
          <p:nvPicPr>
            <p:cNvPr id="54" name="object 54"/>
            <p:cNvPicPr/>
            <p:nvPr/>
          </p:nvPicPr>
          <p:blipFill>
            <a:blip r:embed="rId20" cstate="print"/>
            <a:stretch>
              <a:fillRect/>
            </a:stretch>
          </p:blipFill>
          <p:spPr>
            <a:xfrm>
              <a:off x="4738253" y="4972050"/>
              <a:ext cx="4138178" cy="1145596"/>
            </a:xfrm>
            <a:prstGeom prst="rect">
              <a:avLst/>
            </a:prstGeom>
          </p:spPr>
        </p:pic>
        <p:sp>
          <p:nvSpPr>
            <p:cNvPr id="55" name="object 55"/>
            <p:cNvSpPr/>
            <p:nvPr/>
          </p:nvSpPr>
          <p:spPr>
            <a:xfrm>
              <a:off x="4734357" y="4968153"/>
              <a:ext cx="4145972" cy="1153390"/>
            </a:xfrm>
            <a:custGeom>
              <a:avLst/>
              <a:gdLst/>
              <a:ahLst/>
              <a:cxnLst/>
              <a:rect l="l" t="t" r="r" b="b"/>
              <a:pathLst>
                <a:path w="5067300" h="1409700">
                  <a:moveTo>
                    <a:pt x="0" y="1236319"/>
                  </a:moveTo>
                  <a:lnTo>
                    <a:pt x="0" y="173380"/>
                  </a:lnTo>
                  <a:lnTo>
                    <a:pt x="209" y="164865"/>
                  </a:lnTo>
                  <a:lnTo>
                    <a:pt x="7461" y="123055"/>
                  </a:lnTo>
                  <a:lnTo>
                    <a:pt x="24662" y="84254"/>
                  </a:lnTo>
                  <a:lnTo>
                    <a:pt x="50787" y="50774"/>
                  </a:lnTo>
                  <a:lnTo>
                    <a:pt x="84254" y="24662"/>
                  </a:lnTo>
                  <a:lnTo>
                    <a:pt x="123055" y="7461"/>
                  </a:lnTo>
                  <a:lnTo>
                    <a:pt x="164865" y="207"/>
                  </a:lnTo>
                  <a:lnTo>
                    <a:pt x="173380" y="0"/>
                  </a:lnTo>
                  <a:lnTo>
                    <a:pt x="4893919" y="0"/>
                  </a:lnTo>
                  <a:lnTo>
                    <a:pt x="4936052" y="5194"/>
                  </a:lnTo>
                  <a:lnTo>
                    <a:pt x="4975645" y="20470"/>
                  </a:lnTo>
                  <a:lnTo>
                    <a:pt x="5010342" y="44905"/>
                  </a:lnTo>
                  <a:lnTo>
                    <a:pt x="5038077" y="77050"/>
                  </a:lnTo>
                  <a:lnTo>
                    <a:pt x="5057171" y="114984"/>
                  </a:lnTo>
                  <a:lnTo>
                    <a:pt x="5066469" y="156389"/>
                  </a:lnTo>
                  <a:lnTo>
                    <a:pt x="5067300" y="173380"/>
                  </a:lnTo>
                  <a:lnTo>
                    <a:pt x="5067300" y="1236319"/>
                  </a:lnTo>
                  <a:lnTo>
                    <a:pt x="5062105" y="1278452"/>
                  </a:lnTo>
                  <a:lnTo>
                    <a:pt x="5046829" y="1318045"/>
                  </a:lnTo>
                  <a:lnTo>
                    <a:pt x="5022389" y="1352742"/>
                  </a:lnTo>
                  <a:lnTo>
                    <a:pt x="4990236" y="1380477"/>
                  </a:lnTo>
                  <a:lnTo>
                    <a:pt x="4952316" y="1399569"/>
                  </a:lnTo>
                  <a:lnTo>
                    <a:pt x="4910910" y="1408863"/>
                  </a:lnTo>
                  <a:lnTo>
                    <a:pt x="4893919" y="1409700"/>
                  </a:lnTo>
                  <a:lnTo>
                    <a:pt x="173380" y="1409700"/>
                  </a:lnTo>
                  <a:lnTo>
                    <a:pt x="131247" y="1404495"/>
                  </a:lnTo>
                  <a:lnTo>
                    <a:pt x="91652" y="1389229"/>
                  </a:lnTo>
                  <a:lnTo>
                    <a:pt x="56951" y="1364789"/>
                  </a:lnTo>
                  <a:lnTo>
                    <a:pt x="29222" y="1332636"/>
                  </a:lnTo>
                  <a:lnTo>
                    <a:pt x="10128" y="1294716"/>
                  </a:lnTo>
                  <a:lnTo>
                    <a:pt x="835" y="1253310"/>
                  </a:lnTo>
                  <a:lnTo>
                    <a:pt x="0" y="1236319"/>
                  </a:lnTo>
                  <a:close/>
                </a:path>
              </a:pathLst>
            </a:custGeom>
            <a:ln w="9525">
              <a:solidFill>
                <a:srgbClr val="B9CFDD"/>
              </a:solidFill>
            </a:ln>
          </p:spPr>
          <p:txBody>
            <a:bodyPr wrap="square" lIns="0" tIns="0" rIns="0" bIns="0" rtlCol="0"/>
            <a:lstStyle/>
            <a:p>
              <a:endParaRPr/>
            </a:p>
          </p:txBody>
        </p:sp>
        <p:pic>
          <p:nvPicPr>
            <p:cNvPr id="56" name="object 56"/>
            <p:cNvPicPr/>
            <p:nvPr/>
          </p:nvPicPr>
          <p:blipFill>
            <a:blip r:embed="rId21" cstate="print"/>
            <a:stretch>
              <a:fillRect/>
            </a:stretch>
          </p:blipFill>
          <p:spPr>
            <a:xfrm>
              <a:off x="4855151" y="5088947"/>
              <a:ext cx="350692" cy="350692"/>
            </a:xfrm>
            <a:prstGeom prst="rect">
              <a:avLst/>
            </a:prstGeom>
          </p:spPr>
        </p:pic>
        <p:pic>
          <p:nvPicPr>
            <p:cNvPr id="57" name="object 57"/>
            <p:cNvPicPr/>
            <p:nvPr/>
          </p:nvPicPr>
          <p:blipFill>
            <a:blip r:embed="rId22" cstate="print"/>
            <a:stretch>
              <a:fillRect/>
            </a:stretch>
          </p:blipFill>
          <p:spPr>
            <a:xfrm>
              <a:off x="4953006" y="5182465"/>
              <a:ext cx="164241" cy="160785"/>
            </a:xfrm>
            <a:prstGeom prst="rect">
              <a:avLst/>
            </a:prstGeom>
          </p:spPr>
        </p:pic>
      </p:grpSp>
      <p:sp>
        <p:nvSpPr>
          <p:cNvPr id="58" name="object 58"/>
          <p:cNvSpPr txBox="1"/>
          <p:nvPr/>
        </p:nvSpPr>
        <p:spPr>
          <a:xfrm>
            <a:off x="4848044" y="5445054"/>
            <a:ext cx="2592012" cy="527338"/>
          </a:xfrm>
          <a:prstGeom prst="rect">
            <a:avLst/>
          </a:prstGeom>
        </p:spPr>
        <p:txBody>
          <a:bodyPr vert="horz" wrap="square" lIns="0" tIns="142240" rIns="0" bIns="0" rtlCol="0">
            <a:spAutoFit/>
          </a:bodyPr>
          <a:lstStyle/>
          <a:p>
            <a:pPr marL="12700">
              <a:lnSpc>
                <a:spcPct val="100000"/>
              </a:lnSpc>
              <a:spcBef>
                <a:spcPts val="1120"/>
              </a:spcBef>
            </a:pPr>
            <a:r>
              <a:rPr sz="1186" b="1" spc="-165" dirty="0">
                <a:solidFill>
                  <a:srgbClr val="374552"/>
                </a:solidFill>
                <a:latin typeface="Tahoma"/>
                <a:cs typeface="Tahoma"/>
              </a:rPr>
              <a:t>ICDS</a:t>
            </a:r>
            <a:r>
              <a:rPr sz="1186" b="1" spc="-105" dirty="0">
                <a:solidFill>
                  <a:srgbClr val="374552"/>
                </a:solidFill>
                <a:latin typeface="Tahoma"/>
                <a:cs typeface="Tahoma"/>
              </a:rPr>
              <a:t> </a:t>
            </a:r>
            <a:r>
              <a:rPr sz="1186" b="1" spc="-210" dirty="0">
                <a:solidFill>
                  <a:srgbClr val="374552"/>
                </a:solidFill>
                <a:latin typeface="Tahoma"/>
                <a:cs typeface="Tahoma"/>
              </a:rPr>
              <a:t>VIII:</a:t>
            </a:r>
            <a:r>
              <a:rPr sz="1186" b="1" spc="-95" dirty="0">
                <a:solidFill>
                  <a:srgbClr val="374552"/>
                </a:solidFill>
                <a:latin typeface="Tahoma"/>
                <a:cs typeface="Tahoma"/>
              </a:rPr>
              <a:t> </a:t>
            </a:r>
            <a:r>
              <a:rPr sz="1186" b="1" spc="-10" dirty="0">
                <a:solidFill>
                  <a:srgbClr val="374552"/>
                </a:solidFill>
                <a:latin typeface="Tahoma"/>
                <a:cs typeface="Tahoma"/>
              </a:rPr>
              <a:t>Securities</a:t>
            </a:r>
            <a:endParaRPr sz="1186">
              <a:latin typeface="Tahoma"/>
              <a:cs typeface="Tahoma"/>
            </a:endParaRPr>
          </a:p>
          <a:p>
            <a:pPr marL="12700">
              <a:lnSpc>
                <a:spcPct val="100000"/>
              </a:lnSpc>
              <a:spcBef>
                <a:spcPts val="785"/>
              </a:spcBef>
            </a:pPr>
            <a:r>
              <a:rPr sz="900" dirty="0">
                <a:solidFill>
                  <a:srgbClr val="374552"/>
                </a:solidFill>
                <a:latin typeface="Verdana"/>
                <a:cs typeface="Verdana"/>
              </a:rPr>
              <a:t>Valuation</a:t>
            </a:r>
            <a:r>
              <a:rPr sz="900" spc="-40" dirty="0">
                <a:solidFill>
                  <a:srgbClr val="374552"/>
                </a:solidFill>
                <a:latin typeface="Verdana"/>
                <a:cs typeface="Verdana"/>
              </a:rPr>
              <a:t> </a:t>
            </a:r>
            <a:r>
              <a:rPr sz="900" dirty="0">
                <a:solidFill>
                  <a:srgbClr val="374552"/>
                </a:solidFill>
                <a:latin typeface="Verdana"/>
                <a:cs typeface="Verdana"/>
              </a:rPr>
              <a:t>of</a:t>
            </a:r>
            <a:r>
              <a:rPr sz="900" spc="-35" dirty="0">
                <a:solidFill>
                  <a:srgbClr val="374552"/>
                </a:solidFill>
                <a:latin typeface="Verdana"/>
                <a:cs typeface="Verdana"/>
              </a:rPr>
              <a:t> </a:t>
            </a:r>
            <a:r>
              <a:rPr sz="900" dirty="0">
                <a:solidFill>
                  <a:srgbClr val="374552"/>
                </a:solidFill>
                <a:latin typeface="Verdana"/>
                <a:cs typeface="Verdana"/>
              </a:rPr>
              <a:t>securities</a:t>
            </a:r>
            <a:r>
              <a:rPr sz="900" spc="-35" dirty="0">
                <a:solidFill>
                  <a:srgbClr val="374552"/>
                </a:solidFill>
                <a:latin typeface="Verdana"/>
                <a:cs typeface="Verdana"/>
              </a:rPr>
              <a:t> </a:t>
            </a:r>
            <a:r>
              <a:rPr sz="900" dirty="0">
                <a:solidFill>
                  <a:srgbClr val="374552"/>
                </a:solidFill>
                <a:latin typeface="Verdana"/>
                <a:cs typeface="Verdana"/>
              </a:rPr>
              <a:t>held</a:t>
            </a:r>
            <a:r>
              <a:rPr sz="900" spc="-35" dirty="0">
                <a:solidFill>
                  <a:srgbClr val="374552"/>
                </a:solidFill>
                <a:latin typeface="Verdana"/>
                <a:cs typeface="Verdana"/>
              </a:rPr>
              <a:t> </a:t>
            </a:r>
            <a:r>
              <a:rPr sz="900" spc="-25" dirty="0">
                <a:solidFill>
                  <a:srgbClr val="374552"/>
                </a:solidFill>
                <a:latin typeface="Verdana"/>
                <a:cs typeface="Verdana"/>
              </a:rPr>
              <a:t>as</a:t>
            </a:r>
            <a:r>
              <a:rPr sz="900" spc="-35" dirty="0">
                <a:solidFill>
                  <a:srgbClr val="374552"/>
                </a:solidFill>
                <a:latin typeface="Verdana"/>
                <a:cs typeface="Verdana"/>
              </a:rPr>
              <a:t> </a:t>
            </a:r>
            <a:r>
              <a:rPr sz="900" spc="-10" dirty="0">
                <a:solidFill>
                  <a:srgbClr val="374552"/>
                </a:solidFill>
                <a:latin typeface="Verdana"/>
                <a:cs typeface="Verdana"/>
              </a:rPr>
              <a:t>stock-in-</a:t>
            </a:r>
            <a:r>
              <a:rPr sz="900" spc="-20" dirty="0">
                <a:solidFill>
                  <a:srgbClr val="374552"/>
                </a:solidFill>
                <a:latin typeface="Verdana"/>
                <a:cs typeface="Verdana"/>
              </a:rPr>
              <a:t>trade</a:t>
            </a:r>
            <a:endParaRPr sz="900">
              <a:latin typeface="Verdana"/>
              <a:cs typeface="Verdana"/>
            </a:endParaRPr>
          </a:p>
        </p:txBody>
      </p:sp>
      <p:grpSp>
        <p:nvGrpSpPr>
          <p:cNvPr id="59" name="object 59"/>
          <p:cNvGrpSpPr/>
          <p:nvPr/>
        </p:nvGrpSpPr>
        <p:grpSpPr>
          <a:xfrm>
            <a:off x="467590" y="6242338"/>
            <a:ext cx="4153765" cy="1161184"/>
            <a:chOff x="467590" y="6242338"/>
            <a:chExt cx="4153765" cy="1161184"/>
          </a:xfrm>
        </p:grpSpPr>
        <p:sp>
          <p:nvSpPr>
            <p:cNvPr id="60" name="object 60"/>
            <p:cNvSpPr/>
            <p:nvPr/>
          </p:nvSpPr>
          <p:spPr>
            <a:xfrm>
              <a:off x="471487" y="6246234"/>
              <a:ext cx="4145972" cy="1153390"/>
            </a:xfrm>
            <a:custGeom>
              <a:avLst/>
              <a:gdLst/>
              <a:ahLst/>
              <a:cxnLst/>
              <a:rect l="l" t="t" r="r" b="b"/>
              <a:pathLst>
                <a:path w="5067300" h="1409700">
                  <a:moveTo>
                    <a:pt x="4893919" y="0"/>
                  </a:moveTo>
                  <a:lnTo>
                    <a:pt x="173384" y="0"/>
                  </a:lnTo>
                  <a:lnTo>
                    <a:pt x="156303" y="824"/>
                  </a:lnTo>
                  <a:lnTo>
                    <a:pt x="107031" y="13195"/>
                  </a:lnTo>
                  <a:lnTo>
                    <a:pt x="63444" y="39282"/>
                  </a:lnTo>
                  <a:lnTo>
                    <a:pt x="29192" y="77038"/>
                  </a:lnTo>
                  <a:lnTo>
                    <a:pt x="7423" y="123127"/>
                  </a:lnTo>
                  <a:lnTo>
                    <a:pt x="0" y="173380"/>
                  </a:lnTo>
                  <a:lnTo>
                    <a:pt x="0" y="1236315"/>
                  </a:lnTo>
                  <a:lnTo>
                    <a:pt x="7423" y="1286569"/>
                  </a:lnTo>
                  <a:lnTo>
                    <a:pt x="29192" y="1332658"/>
                  </a:lnTo>
                  <a:lnTo>
                    <a:pt x="63444" y="1370408"/>
                  </a:lnTo>
                  <a:lnTo>
                    <a:pt x="107031" y="1396498"/>
                  </a:lnTo>
                  <a:lnTo>
                    <a:pt x="156303" y="1408874"/>
                  </a:lnTo>
                  <a:lnTo>
                    <a:pt x="173384" y="1409699"/>
                  </a:lnTo>
                  <a:lnTo>
                    <a:pt x="4893919" y="1409699"/>
                  </a:lnTo>
                  <a:lnTo>
                    <a:pt x="4944171" y="1402273"/>
                  </a:lnTo>
                  <a:lnTo>
                    <a:pt x="4990259" y="1380504"/>
                  </a:lnTo>
                  <a:lnTo>
                    <a:pt x="5028006" y="1346254"/>
                  </a:lnTo>
                  <a:lnTo>
                    <a:pt x="5054104" y="1302663"/>
                  </a:lnTo>
                  <a:lnTo>
                    <a:pt x="5066475" y="1253394"/>
                  </a:lnTo>
                  <a:lnTo>
                    <a:pt x="5067299" y="1236315"/>
                  </a:lnTo>
                  <a:lnTo>
                    <a:pt x="5067299" y="173380"/>
                  </a:lnTo>
                  <a:lnTo>
                    <a:pt x="5059879" y="123127"/>
                  </a:lnTo>
                  <a:lnTo>
                    <a:pt x="5038103" y="77038"/>
                  </a:lnTo>
                  <a:lnTo>
                    <a:pt x="5003853" y="39282"/>
                  </a:lnTo>
                  <a:lnTo>
                    <a:pt x="4960264" y="13195"/>
                  </a:lnTo>
                  <a:lnTo>
                    <a:pt x="4910997" y="824"/>
                  </a:lnTo>
                  <a:lnTo>
                    <a:pt x="4893919" y="0"/>
                  </a:lnTo>
                  <a:close/>
                </a:path>
              </a:pathLst>
            </a:custGeom>
            <a:solidFill>
              <a:srgbClr val="D4E9F7"/>
            </a:solidFill>
          </p:spPr>
          <p:txBody>
            <a:bodyPr wrap="square" lIns="0" tIns="0" rIns="0" bIns="0" rtlCol="0"/>
            <a:lstStyle/>
            <a:p>
              <a:endParaRPr/>
            </a:p>
          </p:txBody>
        </p:sp>
        <p:pic>
          <p:nvPicPr>
            <p:cNvPr id="61" name="object 61"/>
            <p:cNvPicPr/>
            <p:nvPr/>
          </p:nvPicPr>
          <p:blipFill>
            <a:blip r:embed="rId23" cstate="print"/>
            <a:stretch>
              <a:fillRect/>
            </a:stretch>
          </p:blipFill>
          <p:spPr>
            <a:xfrm>
              <a:off x="475383" y="6250131"/>
              <a:ext cx="4138178" cy="1145596"/>
            </a:xfrm>
            <a:prstGeom prst="rect">
              <a:avLst/>
            </a:prstGeom>
          </p:spPr>
        </p:pic>
        <p:sp>
          <p:nvSpPr>
            <p:cNvPr id="62" name="object 62"/>
            <p:cNvSpPr/>
            <p:nvPr/>
          </p:nvSpPr>
          <p:spPr>
            <a:xfrm>
              <a:off x="471487" y="6246234"/>
              <a:ext cx="4145972" cy="1153390"/>
            </a:xfrm>
            <a:custGeom>
              <a:avLst/>
              <a:gdLst/>
              <a:ahLst/>
              <a:cxnLst/>
              <a:rect l="l" t="t" r="r" b="b"/>
              <a:pathLst>
                <a:path w="5067300" h="1409700">
                  <a:moveTo>
                    <a:pt x="0" y="1236315"/>
                  </a:moveTo>
                  <a:lnTo>
                    <a:pt x="0" y="173380"/>
                  </a:lnTo>
                  <a:lnTo>
                    <a:pt x="208" y="164865"/>
                  </a:lnTo>
                  <a:lnTo>
                    <a:pt x="7463" y="123050"/>
                  </a:lnTo>
                  <a:lnTo>
                    <a:pt x="24660" y="84247"/>
                  </a:lnTo>
                  <a:lnTo>
                    <a:pt x="50784" y="50774"/>
                  </a:lnTo>
                  <a:lnTo>
                    <a:pt x="84256" y="24662"/>
                  </a:lnTo>
                  <a:lnTo>
                    <a:pt x="123053" y="7461"/>
                  </a:lnTo>
                  <a:lnTo>
                    <a:pt x="164866" y="207"/>
                  </a:lnTo>
                  <a:lnTo>
                    <a:pt x="173384" y="0"/>
                  </a:lnTo>
                  <a:lnTo>
                    <a:pt x="4893919" y="0"/>
                  </a:lnTo>
                  <a:lnTo>
                    <a:pt x="4936052" y="5194"/>
                  </a:lnTo>
                  <a:lnTo>
                    <a:pt x="4975645" y="20470"/>
                  </a:lnTo>
                  <a:lnTo>
                    <a:pt x="5010347" y="44905"/>
                  </a:lnTo>
                  <a:lnTo>
                    <a:pt x="5038077" y="77050"/>
                  </a:lnTo>
                  <a:lnTo>
                    <a:pt x="5057171" y="114982"/>
                  </a:lnTo>
                  <a:lnTo>
                    <a:pt x="5066469" y="156389"/>
                  </a:lnTo>
                  <a:lnTo>
                    <a:pt x="5067300" y="173380"/>
                  </a:lnTo>
                  <a:lnTo>
                    <a:pt x="5067300" y="1236315"/>
                  </a:lnTo>
                  <a:lnTo>
                    <a:pt x="5062105" y="1278452"/>
                  </a:lnTo>
                  <a:lnTo>
                    <a:pt x="5046829" y="1318049"/>
                  </a:lnTo>
                  <a:lnTo>
                    <a:pt x="5022389" y="1352744"/>
                  </a:lnTo>
                  <a:lnTo>
                    <a:pt x="4990236" y="1380479"/>
                  </a:lnTo>
                  <a:lnTo>
                    <a:pt x="4952316" y="1399567"/>
                  </a:lnTo>
                  <a:lnTo>
                    <a:pt x="4910910" y="1408866"/>
                  </a:lnTo>
                  <a:lnTo>
                    <a:pt x="4893919" y="1409700"/>
                  </a:lnTo>
                  <a:lnTo>
                    <a:pt x="173384" y="1409700"/>
                  </a:lnTo>
                  <a:lnTo>
                    <a:pt x="131246" y="1404500"/>
                  </a:lnTo>
                  <a:lnTo>
                    <a:pt x="91650" y="1389228"/>
                  </a:lnTo>
                  <a:lnTo>
                    <a:pt x="56953" y="1364792"/>
                  </a:lnTo>
                  <a:lnTo>
                    <a:pt x="29220" y="1332641"/>
                  </a:lnTo>
                  <a:lnTo>
                    <a:pt x="10129" y="1294716"/>
                  </a:lnTo>
                  <a:lnTo>
                    <a:pt x="833" y="1253308"/>
                  </a:lnTo>
                  <a:lnTo>
                    <a:pt x="0" y="1236315"/>
                  </a:lnTo>
                  <a:close/>
                </a:path>
              </a:pathLst>
            </a:custGeom>
            <a:ln w="9525">
              <a:solidFill>
                <a:srgbClr val="B9CFDD"/>
              </a:solidFill>
            </a:ln>
          </p:spPr>
          <p:txBody>
            <a:bodyPr wrap="square" lIns="0" tIns="0" rIns="0" bIns="0" rtlCol="0"/>
            <a:lstStyle/>
            <a:p>
              <a:endParaRPr/>
            </a:p>
          </p:txBody>
        </p:sp>
        <p:pic>
          <p:nvPicPr>
            <p:cNvPr id="63" name="object 63"/>
            <p:cNvPicPr/>
            <p:nvPr/>
          </p:nvPicPr>
          <p:blipFill>
            <a:blip r:embed="rId18" cstate="print"/>
            <a:stretch>
              <a:fillRect/>
            </a:stretch>
          </p:blipFill>
          <p:spPr>
            <a:xfrm>
              <a:off x="592281" y="6367029"/>
              <a:ext cx="350692" cy="350692"/>
            </a:xfrm>
            <a:prstGeom prst="rect">
              <a:avLst/>
            </a:prstGeom>
          </p:spPr>
        </p:pic>
        <p:pic>
          <p:nvPicPr>
            <p:cNvPr id="64" name="object 64"/>
            <p:cNvPicPr/>
            <p:nvPr/>
          </p:nvPicPr>
          <p:blipFill>
            <a:blip r:embed="rId24" cstate="print"/>
            <a:stretch>
              <a:fillRect/>
            </a:stretch>
          </p:blipFill>
          <p:spPr>
            <a:xfrm>
              <a:off x="682315" y="6459993"/>
              <a:ext cx="164292" cy="158425"/>
            </a:xfrm>
            <a:prstGeom prst="rect">
              <a:avLst/>
            </a:prstGeom>
          </p:spPr>
        </p:pic>
      </p:grpSp>
      <p:sp>
        <p:nvSpPr>
          <p:cNvPr id="65" name="object 65"/>
          <p:cNvSpPr txBox="1"/>
          <p:nvPr/>
        </p:nvSpPr>
        <p:spPr>
          <a:xfrm>
            <a:off x="580307" y="6723136"/>
            <a:ext cx="2900102" cy="527338"/>
          </a:xfrm>
          <a:prstGeom prst="rect">
            <a:avLst/>
          </a:prstGeom>
        </p:spPr>
        <p:txBody>
          <a:bodyPr vert="horz" wrap="square" lIns="0" tIns="142240" rIns="0" bIns="0" rtlCol="0">
            <a:spAutoFit/>
          </a:bodyPr>
          <a:lstStyle/>
          <a:p>
            <a:pPr marL="12700">
              <a:lnSpc>
                <a:spcPct val="100000"/>
              </a:lnSpc>
              <a:spcBef>
                <a:spcPts val="1120"/>
              </a:spcBef>
            </a:pPr>
            <a:r>
              <a:rPr sz="1186" b="1" spc="-165" dirty="0">
                <a:solidFill>
                  <a:srgbClr val="374552"/>
                </a:solidFill>
                <a:latin typeface="Tahoma"/>
                <a:cs typeface="Tahoma"/>
              </a:rPr>
              <a:t>ICDS</a:t>
            </a:r>
            <a:r>
              <a:rPr sz="1186" b="1" spc="-105" dirty="0">
                <a:solidFill>
                  <a:srgbClr val="374552"/>
                </a:solidFill>
                <a:latin typeface="Tahoma"/>
                <a:cs typeface="Tahoma"/>
              </a:rPr>
              <a:t> </a:t>
            </a:r>
            <a:r>
              <a:rPr sz="1186" b="1" spc="-135" dirty="0">
                <a:solidFill>
                  <a:srgbClr val="374552"/>
                </a:solidFill>
                <a:latin typeface="Tahoma"/>
                <a:cs typeface="Tahoma"/>
              </a:rPr>
              <a:t>IX:</a:t>
            </a:r>
            <a:r>
              <a:rPr sz="1186" b="1" spc="-95" dirty="0">
                <a:solidFill>
                  <a:srgbClr val="374552"/>
                </a:solidFill>
                <a:latin typeface="Tahoma"/>
                <a:cs typeface="Tahoma"/>
              </a:rPr>
              <a:t> </a:t>
            </a:r>
            <a:r>
              <a:rPr sz="1186" b="1" spc="-105" dirty="0">
                <a:solidFill>
                  <a:srgbClr val="374552"/>
                </a:solidFill>
                <a:latin typeface="Tahoma"/>
                <a:cs typeface="Tahoma"/>
              </a:rPr>
              <a:t>Borrowing </a:t>
            </a:r>
            <a:r>
              <a:rPr sz="1186" b="1" spc="-10" dirty="0">
                <a:solidFill>
                  <a:srgbClr val="374552"/>
                </a:solidFill>
                <a:latin typeface="Tahoma"/>
                <a:cs typeface="Tahoma"/>
              </a:rPr>
              <a:t>Costs</a:t>
            </a:r>
            <a:endParaRPr sz="1186">
              <a:latin typeface="Tahoma"/>
              <a:cs typeface="Tahoma"/>
            </a:endParaRPr>
          </a:p>
          <a:p>
            <a:pPr marL="12700">
              <a:lnSpc>
                <a:spcPct val="100000"/>
              </a:lnSpc>
              <a:spcBef>
                <a:spcPts val="785"/>
              </a:spcBef>
            </a:pPr>
            <a:r>
              <a:rPr sz="900" dirty="0">
                <a:solidFill>
                  <a:srgbClr val="374552"/>
                </a:solidFill>
                <a:latin typeface="Verdana"/>
                <a:cs typeface="Verdana"/>
              </a:rPr>
              <a:t>Capitalization</a:t>
            </a:r>
            <a:r>
              <a:rPr sz="900" spc="-5" dirty="0">
                <a:solidFill>
                  <a:srgbClr val="374552"/>
                </a:solidFill>
                <a:latin typeface="Verdana"/>
                <a:cs typeface="Verdana"/>
              </a:rPr>
              <a:t> </a:t>
            </a:r>
            <a:r>
              <a:rPr sz="900" spc="10" dirty="0">
                <a:solidFill>
                  <a:srgbClr val="374552"/>
                </a:solidFill>
                <a:latin typeface="Verdana"/>
                <a:cs typeface="Verdana"/>
              </a:rPr>
              <a:t>and</a:t>
            </a:r>
            <a:r>
              <a:rPr sz="900" dirty="0">
                <a:solidFill>
                  <a:srgbClr val="374552"/>
                </a:solidFill>
                <a:latin typeface="Verdana"/>
                <a:cs typeface="Verdana"/>
              </a:rPr>
              <a:t> </a:t>
            </a:r>
            <a:r>
              <a:rPr sz="900" spc="10" dirty="0">
                <a:solidFill>
                  <a:srgbClr val="374552"/>
                </a:solidFill>
                <a:latin typeface="Verdana"/>
                <a:cs typeface="Verdana"/>
              </a:rPr>
              <a:t>deduction</a:t>
            </a:r>
            <a:r>
              <a:rPr sz="900" dirty="0">
                <a:solidFill>
                  <a:srgbClr val="374552"/>
                </a:solidFill>
                <a:latin typeface="Verdana"/>
                <a:cs typeface="Verdana"/>
              </a:rPr>
              <a:t> </a:t>
            </a:r>
            <a:r>
              <a:rPr sz="900" spc="10" dirty="0">
                <a:solidFill>
                  <a:srgbClr val="374552"/>
                </a:solidFill>
                <a:latin typeface="Verdana"/>
                <a:cs typeface="Verdana"/>
              </a:rPr>
              <a:t>of</a:t>
            </a:r>
            <a:r>
              <a:rPr sz="900" spc="-5" dirty="0">
                <a:solidFill>
                  <a:srgbClr val="374552"/>
                </a:solidFill>
                <a:latin typeface="Verdana"/>
                <a:cs typeface="Verdana"/>
              </a:rPr>
              <a:t> </a:t>
            </a:r>
            <a:r>
              <a:rPr sz="900" dirty="0">
                <a:solidFill>
                  <a:srgbClr val="374552"/>
                </a:solidFill>
                <a:latin typeface="Verdana"/>
                <a:cs typeface="Verdana"/>
              </a:rPr>
              <a:t>interest </a:t>
            </a:r>
            <a:r>
              <a:rPr sz="900" spc="-10" dirty="0">
                <a:solidFill>
                  <a:srgbClr val="374552"/>
                </a:solidFill>
                <a:latin typeface="Verdana"/>
                <a:cs typeface="Verdana"/>
              </a:rPr>
              <a:t>expenses</a:t>
            </a:r>
            <a:endParaRPr sz="900">
              <a:latin typeface="Verdana"/>
              <a:cs typeface="Verdana"/>
            </a:endParaRPr>
          </a:p>
        </p:txBody>
      </p:sp>
      <p:grpSp>
        <p:nvGrpSpPr>
          <p:cNvPr id="66" name="object 66"/>
          <p:cNvGrpSpPr/>
          <p:nvPr/>
        </p:nvGrpSpPr>
        <p:grpSpPr>
          <a:xfrm>
            <a:off x="4730461" y="6242338"/>
            <a:ext cx="4153765" cy="1161184"/>
            <a:chOff x="4730461" y="6242338"/>
            <a:chExt cx="4153765" cy="1161184"/>
          </a:xfrm>
        </p:grpSpPr>
        <p:sp>
          <p:nvSpPr>
            <p:cNvPr id="67" name="object 67"/>
            <p:cNvSpPr/>
            <p:nvPr/>
          </p:nvSpPr>
          <p:spPr>
            <a:xfrm>
              <a:off x="4734357" y="6246234"/>
              <a:ext cx="4145972" cy="1153390"/>
            </a:xfrm>
            <a:custGeom>
              <a:avLst/>
              <a:gdLst/>
              <a:ahLst/>
              <a:cxnLst/>
              <a:rect l="l" t="t" r="r" b="b"/>
              <a:pathLst>
                <a:path w="5067300" h="1409700">
                  <a:moveTo>
                    <a:pt x="4893919" y="0"/>
                  </a:moveTo>
                  <a:lnTo>
                    <a:pt x="173380" y="0"/>
                  </a:lnTo>
                  <a:lnTo>
                    <a:pt x="156302" y="824"/>
                  </a:lnTo>
                  <a:lnTo>
                    <a:pt x="107035" y="13195"/>
                  </a:lnTo>
                  <a:lnTo>
                    <a:pt x="63446" y="39282"/>
                  </a:lnTo>
                  <a:lnTo>
                    <a:pt x="29190" y="77038"/>
                  </a:lnTo>
                  <a:lnTo>
                    <a:pt x="7420" y="123127"/>
                  </a:lnTo>
                  <a:lnTo>
                    <a:pt x="0" y="173380"/>
                  </a:lnTo>
                  <a:lnTo>
                    <a:pt x="0" y="1236315"/>
                  </a:lnTo>
                  <a:lnTo>
                    <a:pt x="7420" y="1286569"/>
                  </a:lnTo>
                  <a:lnTo>
                    <a:pt x="29190" y="1332658"/>
                  </a:lnTo>
                  <a:lnTo>
                    <a:pt x="63446" y="1370408"/>
                  </a:lnTo>
                  <a:lnTo>
                    <a:pt x="107035" y="1396498"/>
                  </a:lnTo>
                  <a:lnTo>
                    <a:pt x="156302" y="1408874"/>
                  </a:lnTo>
                  <a:lnTo>
                    <a:pt x="173380" y="1409699"/>
                  </a:lnTo>
                  <a:lnTo>
                    <a:pt x="4893919" y="1409699"/>
                  </a:lnTo>
                  <a:lnTo>
                    <a:pt x="4944171" y="1402273"/>
                  </a:lnTo>
                  <a:lnTo>
                    <a:pt x="4990259" y="1380504"/>
                  </a:lnTo>
                  <a:lnTo>
                    <a:pt x="5028006" y="1346254"/>
                  </a:lnTo>
                  <a:lnTo>
                    <a:pt x="5054104" y="1302663"/>
                  </a:lnTo>
                  <a:lnTo>
                    <a:pt x="5066475" y="1253394"/>
                  </a:lnTo>
                  <a:lnTo>
                    <a:pt x="5067299" y="1236315"/>
                  </a:lnTo>
                  <a:lnTo>
                    <a:pt x="5067299" y="173380"/>
                  </a:lnTo>
                  <a:lnTo>
                    <a:pt x="5059879" y="123127"/>
                  </a:lnTo>
                  <a:lnTo>
                    <a:pt x="5038103" y="77038"/>
                  </a:lnTo>
                  <a:lnTo>
                    <a:pt x="5003853" y="39282"/>
                  </a:lnTo>
                  <a:lnTo>
                    <a:pt x="4960264" y="13195"/>
                  </a:lnTo>
                  <a:lnTo>
                    <a:pt x="4910997" y="824"/>
                  </a:lnTo>
                  <a:lnTo>
                    <a:pt x="4893919" y="0"/>
                  </a:lnTo>
                  <a:close/>
                </a:path>
              </a:pathLst>
            </a:custGeom>
            <a:solidFill>
              <a:srgbClr val="D4E9F7"/>
            </a:solidFill>
          </p:spPr>
          <p:txBody>
            <a:bodyPr wrap="square" lIns="0" tIns="0" rIns="0" bIns="0" rtlCol="0"/>
            <a:lstStyle/>
            <a:p>
              <a:endParaRPr/>
            </a:p>
          </p:txBody>
        </p:sp>
        <p:pic>
          <p:nvPicPr>
            <p:cNvPr id="68" name="object 68"/>
            <p:cNvPicPr/>
            <p:nvPr/>
          </p:nvPicPr>
          <p:blipFill>
            <a:blip r:embed="rId14" cstate="print"/>
            <a:stretch>
              <a:fillRect/>
            </a:stretch>
          </p:blipFill>
          <p:spPr>
            <a:xfrm>
              <a:off x="4738253" y="6250131"/>
              <a:ext cx="4138178" cy="1145596"/>
            </a:xfrm>
            <a:prstGeom prst="rect">
              <a:avLst/>
            </a:prstGeom>
          </p:spPr>
        </p:pic>
        <p:sp>
          <p:nvSpPr>
            <p:cNvPr id="69" name="object 69"/>
            <p:cNvSpPr/>
            <p:nvPr/>
          </p:nvSpPr>
          <p:spPr>
            <a:xfrm>
              <a:off x="4734357" y="6246234"/>
              <a:ext cx="4145972" cy="1153390"/>
            </a:xfrm>
            <a:custGeom>
              <a:avLst/>
              <a:gdLst/>
              <a:ahLst/>
              <a:cxnLst/>
              <a:rect l="l" t="t" r="r" b="b"/>
              <a:pathLst>
                <a:path w="5067300" h="1409700">
                  <a:moveTo>
                    <a:pt x="0" y="1236315"/>
                  </a:moveTo>
                  <a:lnTo>
                    <a:pt x="0" y="173380"/>
                  </a:lnTo>
                  <a:lnTo>
                    <a:pt x="209" y="164865"/>
                  </a:lnTo>
                  <a:lnTo>
                    <a:pt x="7461" y="123050"/>
                  </a:lnTo>
                  <a:lnTo>
                    <a:pt x="24662" y="84247"/>
                  </a:lnTo>
                  <a:lnTo>
                    <a:pt x="50787" y="50774"/>
                  </a:lnTo>
                  <a:lnTo>
                    <a:pt x="84254" y="24662"/>
                  </a:lnTo>
                  <a:lnTo>
                    <a:pt x="123055" y="7461"/>
                  </a:lnTo>
                  <a:lnTo>
                    <a:pt x="164865" y="207"/>
                  </a:lnTo>
                  <a:lnTo>
                    <a:pt x="173380" y="0"/>
                  </a:lnTo>
                  <a:lnTo>
                    <a:pt x="4893919" y="0"/>
                  </a:lnTo>
                  <a:lnTo>
                    <a:pt x="4936052" y="5194"/>
                  </a:lnTo>
                  <a:lnTo>
                    <a:pt x="4975645" y="20470"/>
                  </a:lnTo>
                  <a:lnTo>
                    <a:pt x="5010342" y="44905"/>
                  </a:lnTo>
                  <a:lnTo>
                    <a:pt x="5038077" y="77050"/>
                  </a:lnTo>
                  <a:lnTo>
                    <a:pt x="5057171" y="114982"/>
                  </a:lnTo>
                  <a:lnTo>
                    <a:pt x="5066469" y="156389"/>
                  </a:lnTo>
                  <a:lnTo>
                    <a:pt x="5067300" y="173380"/>
                  </a:lnTo>
                  <a:lnTo>
                    <a:pt x="5067300" y="1236315"/>
                  </a:lnTo>
                  <a:lnTo>
                    <a:pt x="5062105" y="1278452"/>
                  </a:lnTo>
                  <a:lnTo>
                    <a:pt x="5046829" y="1318049"/>
                  </a:lnTo>
                  <a:lnTo>
                    <a:pt x="5022389" y="1352744"/>
                  </a:lnTo>
                  <a:lnTo>
                    <a:pt x="4990236" y="1380479"/>
                  </a:lnTo>
                  <a:lnTo>
                    <a:pt x="4952316" y="1399567"/>
                  </a:lnTo>
                  <a:lnTo>
                    <a:pt x="4910910" y="1408866"/>
                  </a:lnTo>
                  <a:lnTo>
                    <a:pt x="4893919" y="1409700"/>
                  </a:lnTo>
                  <a:lnTo>
                    <a:pt x="173380" y="1409700"/>
                  </a:lnTo>
                  <a:lnTo>
                    <a:pt x="131247" y="1404500"/>
                  </a:lnTo>
                  <a:lnTo>
                    <a:pt x="91652" y="1389228"/>
                  </a:lnTo>
                  <a:lnTo>
                    <a:pt x="56951" y="1364792"/>
                  </a:lnTo>
                  <a:lnTo>
                    <a:pt x="29222" y="1332641"/>
                  </a:lnTo>
                  <a:lnTo>
                    <a:pt x="10128" y="1294716"/>
                  </a:lnTo>
                  <a:lnTo>
                    <a:pt x="835" y="1253308"/>
                  </a:lnTo>
                  <a:lnTo>
                    <a:pt x="0" y="1236315"/>
                  </a:lnTo>
                  <a:close/>
                </a:path>
              </a:pathLst>
            </a:custGeom>
            <a:ln w="9525">
              <a:solidFill>
                <a:srgbClr val="B9CFDD"/>
              </a:solidFill>
            </a:ln>
          </p:spPr>
          <p:txBody>
            <a:bodyPr wrap="square" lIns="0" tIns="0" rIns="0" bIns="0" rtlCol="0"/>
            <a:lstStyle/>
            <a:p>
              <a:endParaRPr/>
            </a:p>
          </p:txBody>
        </p:sp>
        <p:pic>
          <p:nvPicPr>
            <p:cNvPr id="70" name="object 70"/>
            <p:cNvPicPr/>
            <p:nvPr/>
          </p:nvPicPr>
          <p:blipFill>
            <a:blip r:embed="rId21" cstate="print"/>
            <a:stretch>
              <a:fillRect/>
            </a:stretch>
          </p:blipFill>
          <p:spPr>
            <a:xfrm>
              <a:off x="4855151" y="6367029"/>
              <a:ext cx="350692" cy="350692"/>
            </a:xfrm>
            <a:prstGeom prst="rect">
              <a:avLst/>
            </a:prstGeom>
          </p:spPr>
        </p:pic>
        <p:pic>
          <p:nvPicPr>
            <p:cNvPr id="71" name="object 71"/>
            <p:cNvPicPr/>
            <p:nvPr/>
          </p:nvPicPr>
          <p:blipFill>
            <a:blip r:embed="rId25" cstate="print"/>
            <a:stretch>
              <a:fillRect/>
            </a:stretch>
          </p:blipFill>
          <p:spPr>
            <a:xfrm>
              <a:off x="4952979" y="6473958"/>
              <a:ext cx="164296" cy="130495"/>
            </a:xfrm>
            <a:prstGeom prst="rect">
              <a:avLst/>
            </a:prstGeom>
          </p:spPr>
        </p:pic>
      </p:grpSp>
      <p:sp>
        <p:nvSpPr>
          <p:cNvPr id="72" name="object 72"/>
          <p:cNvSpPr txBox="1"/>
          <p:nvPr/>
        </p:nvSpPr>
        <p:spPr>
          <a:xfrm>
            <a:off x="4848044" y="6723136"/>
            <a:ext cx="2612794" cy="527338"/>
          </a:xfrm>
          <a:prstGeom prst="rect">
            <a:avLst/>
          </a:prstGeom>
        </p:spPr>
        <p:txBody>
          <a:bodyPr vert="horz" wrap="square" lIns="0" tIns="142240" rIns="0" bIns="0" rtlCol="0">
            <a:spAutoFit/>
          </a:bodyPr>
          <a:lstStyle/>
          <a:p>
            <a:pPr marL="12700">
              <a:lnSpc>
                <a:spcPct val="100000"/>
              </a:lnSpc>
              <a:spcBef>
                <a:spcPts val="1120"/>
              </a:spcBef>
            </a:pPr>
            <a:r>
              <a:rPr sz="1186" b="1" spc="-165" dirty="0">
                <a:solidFill>
                  <a:srgbClr val="374552"/>
                </a:solidFill>
                <a:latin typeface="Tahoma"/>
                <a:cs typeface="Tahoma"/>
              </a:rPr>
              <a:t>ICDS</a:t>
            </a:r>
            <a:r>
              <a:rPr sz="1186" b="1" spc="-110" dirty="0">
                <a:solidFill>
                  <a:srgbClr val="374552"/>
                </a:solidFill>
                <a:latin typeface="Tahoma"/>
                <a:cs typeface="Tahoma"/>
              </a:rPr>
              <a:t> </a:t>
            </a:r>
            <a:r>
              <a:rPr sz="1186" b="1" spc="-40" dirty="0">
                <a:solidFill>
                  <a:srgbClr val="374552"/>
                </a:solidFill>
                <a:latin typeface="Tahoma"/>
                <a:cs typeface="Tahoma"/>
              </a:rPr>
              <a:t>X:</a:t>
            </a:r>
            <a:r>
              <a:rPr sz="1186" b="1" spc="-105" dirty="0">
                <a:solidFill>
                  <a:srgbClr val="374552"/>
                </a:solidFill>
                <a:latin typeface="Tahoma"/>
                <a:cs typeface="Tahoma"/>
              </a:rPr>
              <a:t> </a:t>
            </a:r>
            <a:r>
              <a:rPr sz="1186" b="1" spc="-80" dirty="0">
                <a:solidFill>
                  <a:srgbClr val="374552"/>
                </a:solidFill>
                <a:latin typeface="Tahoma"/>
                <a:cs typeface="Tahoma"/>
              </a:rPr>
              <a:t>Provisions</a:t>
            </a:r>
            <a:r>
              <a:rPr sz="1186" b="1" spc="-110" dirty="0">
                <a:solidFill>
                  <a:srgbClr val="374552"/>
                </a:solidFill>
                <a:latin typeface="Tahoma"/>
                <a:cs typeface="Tahoma"/>
              </a:rPr>
              <a:t> &amp; </a:t>
            </a:r>
            <a:r>
              <a:rPr sz="1186" b="1" spc="-10" dirty="0">
                <a:solidFill>
                  <a:srgbClr val="374552"/>
                </a:solidFill>
                <a:latin typeface="Tahoma"/>
                <a:cs typeface="Tahoma"/>
              </a:rPr>
              <a:t>Contingencies</a:t>
            </a:r>
            <a:endParaRPr sz="1186">
              <a:latin typeface="Tahoma"/>
              <a:cs typeface="Tahoma"/>
            </a:endParaRPr>
          </a:p>
          <a:p>
            <a:pPr marL="12700">
              <a:lnSpc>
                <a:spcPct val="100000"/>
              </a:lnSpc>
              <a:spcBef>
                <a:spcPts val="785"/>
              </a:spcBef>
            </a:pPr>
            <a:r>
              <a:rPr sz="900" spc="10" dirty="0">
                <a:solidFill>
                  <a:srgbClr val="374552"/>
                </a:solidFill>
                <a:latin typeface="Verdana"/>
                <a:cs typeface="Verdana"/>
              </a:rPr>
              <a:t>Recognition</a:t>
            </a:r>
            <a:r>
              <a:rPr sz="900" spc="25" dirty="0">
                <a:solidFill>
                  <a:srgbClr val="374552"/>
                </a:solidFill>
                <a:latin typeface="Verdana"/>
                <a:cs typeface="Verdana"/>
              </a:rPr>
              <a:t> </a:t>
            </a:r>
            <a:r>
              <a:rPr sz="900" spc="10" dirty="0">
                <a:solidFill>
                  <a:srgbClr val="374552"/>
                </a:solidFill>
                <a:latin typeface="Verdana"/>
                <a:cs typeface="Verdana"/>
              </a:rPr>
              <a:t>and</a:t>
            </a:r>
            <a:r>
              <a:rPr sz="900" spc="20" dirty="0">
                <a:solidFill>
                  <a:srgbClr val="374552"/>
                </a:solidFill>
                <a:latin typeface="Verdana"/>
                <a:cs typeface="Verdana"/>
              </a:rPr>
              <a:t> </a:t>
            </a:r>
            <a:r>
              <a:rPr sz="900" spc="10" dirty="0">
                <a:solidFill>
                  <a:srgbClr val="374552"/>
                </a:solidFill>
                <a:latin typeface="Verdana"/>
                <a:cs typeface="Verdana"/>
              </a:rPr>
              <a:t>measurement</a:t>
            </a:r>
            <a:r>
              <a:rPr sz="900" spc="25" dirty="0">
                <a:solidFill>
                  <a:srgbClr val="374552"/>
                </a:solidFill>
                <a:latin typeface="Verdana"/>
                <a:cs typeface="Verdana"/>
              </a:rPr>
              <a:t> </a:t>
            </a:r>
            <a:r>
              <a:rPr sz="900" spc="10" dirty="0">
                <a:solidFill>
                  <a:srgbClr val="374552"/>
                </a:solidFill>
                <a:latin typeface="Verdana"/>
                <a:cs typeface="Verdana"/>
              </a:rPr>
              <a:t>of</a:t>
            </a:r>
            <a:r>
              <a:rPr sz="900" spc="25" dirty="0">
                <a:solidFill>
                  <a:srgbClr val="374552"/>
                </a:solidFill>
                <a:latin typeface="Verdana"/>
                <a:cs typeface="Verdana"/>
              </a:rPr>
              <a:t> </a:t>
            </a:r>
            <a:r>
              <a:rPr sz="900" spc="-10" dirty="0">
                <a:solidFill>
                  <a:srgbClr val="374552"/>
                </a:solidFill>
                <a:latin typeface="Verdana"/>
                <a:cs typeface="Verdana"/>
              </a:rPr>
              <a:t>provisions</a:t>
            </a:r>
            <a:endParaRPr sz="900">
              <a:latin typeface="Verdana"/>
              <a:cs typeface="Verdana"/>
            </a:endParaRPr>
          </a:p>
        </p:txBody>
      </p:sp>
      <p:sp>
        <p:nvSpPr>
          <p:cNvPr id="73" name="object 73"/>
          <p:cNvSpPr txBox="1"/>
          <p:nvPr/>
        </p:nvSpPr>
        <p:spPr>
          <a:xfrm>
            <a:off x="455973" y="7486587"/>
            <a:ext cx="8242588" cy="394854"/>
          </a:xfrm>
          <a:prstGeom prst="rect">
            <a:avLst/>
          </a:prstGeom>
        </p:spPr>
        <p:txBody>
          <a:bodyPr vert="horz" wrap="square" lIns="0" tIns="12065" rIns="0" bIns="0" rtlCol="0">
            <a:spAutoFit/>
          </a:bodyPr>
          <a:lstStyle/>
          <a:p>
            <a:pPr marL="12700" marR="5080">
              <a:lnSpc>
                <a:spcPct val="136400"/>
              </a:lnSpc>
              <a:spcBef>
                <a:spcPts val="95"/>
              </a:spcBef>
            </a:pPr>
            <a:r>
              <a:rPr sz="900" dirty="0">
                <a:solidFill>
                  <a:srgbClr val="374552"/>
                </a:solidFill>
                <a:latin typeface="Verdana"/>
                <a:cs typeface="Verdana"/>
              </a:rPr>
              <a:t>For</a:t>
            </a:r>
            <a:r>
              <a:rPr sz="900" spc="-15" dirty="0">
                <a:solidFill>
                  <a:srgbClr val="374552"/>
                </a:solidFill>
                <a:latin typeface="Verdana"/>
                <a:cs typeface="Verdana"/>
              </a:rPr>
              <a:t> </a:t>
            </a:r>
            <a:r>
              <a:rPr sz="900" dirty="0">
                <a:solidFill>
                  <a:srgbClr val="374552"/>
                </a:solidFill>
                <a:latin typeface="Verdana"/>
                <a:cs typeface="Verdana"/>
              </a:rPr>
              <a:t>each</a:t>
            </a:r>
            <a:r>
              <a:rPr sz="900" spc="-10" dirty="0">
                <a:solidFill>
                  <a:srgbClr val="374552"/>
                </a:solidFill>
                <a:latin typeface="Verdana"/>
                <a:cs typeface="Verdana"/>
              </a:rPr>
              <a:t> </a:t>
            </a:r>
            <a:r>
              <a:rPr sz="900" dirty="0">
                <a:solidFill>
                  <a:srgbClr val="374552"/>
                </a:solidFill>
                <a:latin typeface="Verdana"/>
                <a:cs typeface="Verdana"/>
              </a:rPr>
              <a:t>applicable</a:t>
            </a:r>
            <a:r>
              <a:rPr sz="900" spc="-10" dirty="0">
                <a:solidFill>
                  <a:srgbClr val="374552"/>
                </a:solidFill>
                <a:latin typeface="Verdana"/>
                <a:cs typeface="Verdana"/>
              </a:rPr>
              <a:t> </a:t>
            </a:r>
            <a:r>
              <a:rPr sz="900" spc="-55" dirty="0">
                <a:solidFill>
                  <a:srgbClr val="374552"/>
                </a:solidFill>
                <a:latin typeface="Verdana"/>
                <a:cs typeface="Verdana"/>
              </a:rPr>
              <a:t>ICDS,</a:t>
            </a:r>
            <a:r>
              <a:rPr sz="900" spc="-10" dirty="0">
                <a:solidFill>
                  <a:srgbClr val="374552"/>
                </a:solidFill>
                <a:latin typeface="Verdana"/>
                <a:cs typeface="Verdana"/>
              </a:rPr>
              <a:t> </a:t>
            </a:r>
            <a:r>
              <a:rPr sz="900" dirty="0">
                <a:solidFill>
                  <a:srgbClr val="374552"/>
                </a:solidFill>
                <a:latin typeface="Verdana"/>
                <a:cs typeface="Verdana"/>
              </a:rPr>
              <a:t>auditors</a:t>
            </a:r>
            <a:r>
              <a:rPr sz="900" spc="-10" dirty="0">
                <a:solidFill>
                  <a:srgbClr val="374552"/>
                </a:solidFill>
                <a:latin typeface="Verdana"/>
                <a:cs typeface="Verdana"/>
              </a:rPr>
              <a:t> </a:t>
            </a:r>
            <a:r>
              <a:rPr sz="900" dirty="0">
                <a:solidFill>
                  <a:srgbClr val="374552"/>
                </a:solidFill>
                <a:latin typeface="Verdana"/>
                <a:cs typeface="Verdana"/>
              </a:rPr>
              <a:t>must</a:t>
            </a:r>
            <a:r>
              <a:rPr sz="900" spc="-10" dirty="0">
                <a:solidFill>
                  <a:srgbClr val="374552"/>
                </a:solidFill>
                <a:latin typeface="Verdana"/>
                <a:cs typeface="Verdana"/>
              </a:rPr>
              <a:t> </a:t>
            </a:r>
            <a:r>
              <a:rPr sz="900" dirty="0">
                <a:solidFill>
                  <a:srgbClr val="374552"/>
                </a:solidFill>
                <a:latin typeface="Verdana"/>
                <a:cs typeface="Verdana"/>
              </a:rPr>
              <a:t>report</a:t>
            </a:r>
            <a:r>
              <a:rPr sz="900" spc="-10" dirty="0">
                <a:solidFill>
                  <a:srgbClr val="374552"/>
                </a:solidFill>
                <a:latin typeface="Verdana"/>
                <a:cs typeface="Verdana"/>
              </a:rPr>
              <a:t> </a:t>
            </a:r>
            <a:r>
              <a:rPr sz="900" dirty="0">
                <a:solidFill>
                  <a:srgbClr val="374552"/>
                </a:solidFill>
                <a:latin typeface="Verdana"/>
                <a:cs typeface="Verdana"/>
              </a:rPr>
              <a:t>adjustments</a:t>
            </a:r>
            <a:r>
              <a:rPr sz="900" spc="-10" dirty="0">
                <a:solidFill>
                  <a:srgbClr val="374552"/>
                </a:solidFill>
                <a:latin typeface="Verdana"/>
                <a:cs typeface="Verdana"/>
              </a:rPr>
              <a:t> </a:t>
            </a:r>
            <a:r>
              <a:rPr sz="900" dirty="0">
                <a:solidFill>
                  <a:srgbClr val="374552"/>
                </a:solidFill>
                <a:latin typeface="Verdana"/>
                <a:cs typeface="Verdana"/>
              </a:rPr>
              <a:t>in</a:t>
            </a:r>
            <a:r>
              <a:rPr sz="900" spc="-10" dirty="0">
                <a:solidFill>
                  <a:srgbClr val="374552"/>
                </a:solidFill>
                <a:latin typeface="Verdana"/>
                <a:cs typeface="Verdana"/>
              </a:rPr>
              <a:t> a </a:t>
            </a:r>
            <a:r>
              <a:rPr sz="900" dirty="0">
                <a:solidFill>
                  <a:srgbClr val="374552"/>
                </a:solidFill>
                <a:latin typeface="Verdana"/>
                <a:cs typeface="Verdana"/>
              </a:rPr>
              <a:t>tabular</a:t>
            </a:r>
            <a:r>
              <a:rPr sz="900" spc="-10" dirty="0">
                <a:solidFill>
                  <a:srgbClr val="374552"/>
                </a:solidFill>
                <a:latin typeface="Verdana"/>
                <a:cs typeface="Verdana"/>
              </a:rPr>
              <a:t> </a:t>
            </a:r>
            <a:r>
              <a:rPr sz="900" dirty="0">
                <a:solidFill>
                  <a:srgbClr val="374552"/>
                </a:solidFill>
                <a:latin typeface="Verdana"/>
                <a:cs typeface="Verdana"/>
              </a:rPr>
              <a:t>format</a:t>
            </a:r>
            <a:r>
              <a:rPr sz="900" spc="-10" dirty="0">
                <a:solidFill>
                  <a:srgbClr val="374552"/>
                </a:solidFill>
                <a:latin typeface="Verdana"/>
                <a:cs typeface="Verdana"/>
              </a:rPr>
              <a:t> </a:t>
            </a:r>
            <a:r>
              <a:rPr sz="900" dirty="0">
                <a:solidFill>
                  <a:srgbClr val="374552"/>
                </a:solidFill>
                <a:latin typeface="Verdana"/>
                <a:cs typeface="Verdana"/>
              </a:rPr>
              <a:t>showing</a:t>
            </a:r>
            <a:r>
              <a:rPr sz="900" spc="-10" dirty="0">
                <a:solidFill>
                  <a:srgbClr val="374552"/>
                </a:solidFill>
                <a:latin typeface="Verdana"/>
                <a:cs typeface="Verdana"/>
              </a:rPr>
              <a:t> increase/decrease </a:t>
            </a:r>
            <a:r>
              <a:rPr sz="900" dirty="0">
                <a:solidFill>
                  <a:srgbClr val="374552"/>
                </a:solidFill>
                <a:latin typeface="Verdana"/>
                <a:cs typeface="Verdana"/>
              </a:rPr>
              <a:t>in</a:t>
            </a:r>
            <a:r>
              <a:rPr sz="900" spc="-10" dirty="0">
                <a:solidFill>
                  <a:srgbClr val="374552"/>
                </a:solidFill>
                <a:latin typeface="Verdana"/>
                <a:cs typeface="Verdana"/>
              </a:rPr>
              <a:t> </a:t>
            </a:r>
            <a:r>
              <a:rPr sz="900" dirty="0">
                <a:solidFill>
                  <a:srgbClr val="374552"/>
                </a:solidFill>
                <a:latin typeface="Verdana"/>
                <a:cs typeface="Verdana"/>
              </a:rPr>
              <a:t>profit</a:t>
            </a:r>
            <a:r>
              <a:rPr sz="900" spc="-10" dirty="0">
                <a:solidFill>
                  <a:srgbClr val="374552"/>
                </a:solidFill>
                <a:latin typeface="Verdana"/>
                <a:cs typeface="Verdana"/>
              </a:rPr>
              <a:t> </a:t>
            </a:r>
            <a:r>
              <a:rPr sz="900" dirty="0">
                <a:solidFill>
                  <a:srgbClr val="374552"/>
                </a:solidFill>
                <a:latin typeface="Verdana"/>
                <a:cs typeface="Verdana"/>
              </a:rPr>
              <a:t>and</a:t>
            </a:r>
            <a:r>
              <a:rPr sz="900" spc="-10" dirty="0">
                <a:solidFill>
                  <a:srgbClr val="374552"/>
                </a:solidFill>
                <a:latin typeface="Verdana"/>
                <a:cs typeface="Verdana"/>
              </a:rPr>
              <a:t> </a:t>
            </a:r>
            <a:r>
              <a:rPr sz="900" dirty="0">
                <a:solidFill>
                  <a:srgbClr val="374552"/>
                </a:solidFill>
                <a:latin typeface="Verdana"/>
                <a:cs typeface="Verdana"/>
              </a:rPr>
              <a:t>net</a:t>
            </a:r>
            <a:r>
              <a:rPr sz="900" spc="-10" dirty="0">
                <a:solidFill>
                  <a:srgbClr val="374552"/>
                </a:solidFill>
                <a:latin typeface="Verdana"/>
                <a:cs typeface="Verdana"/>
              </a:rPr>
              <a:t> effect. Significant </a:t>
            </a:r>
            <a:r>
              <a:rPr sz="900" dirty="0">
                <a:solidFill>
                  <a:srgbClr val="374552"/>
                </a:solidFill>
                <a:latin typeface="Verdana"/>
                <a:cs typeface="Verdana"/>
              </a:rPr>
              <a:t>accounting</a:t>
            </a:r>
            <a:r>
              <a:rPr sz="900" spc="75" dirty="0">
                <a:solidFill>
                  <a:srgbClr val="374552"/>
                </a:solidFill>
                <a:latin typeface="Verdana"/>
                <a:cs typeface="Verdana"/>
              </a:rPr>
              <a:t> </a:t>
            </a:r>
            <a:r>
              <a:rPr sz="900" dirty="0">
                <a:solidFill>
                  <a:srgbClr val="374552"/>
                </a:solidFill>
                <a:latin typeface="Verdana"/>
                <a:cs typeface="Verdana"/>
              </a:rPr>
              <a:t>policies</a:t>
            </a:r>
            <a:r>
              <a:rPr sz="900" spc="75" dirty="0">
                <a:solidFill>
                  <a:srgbClr val="374552"/>
                </a:solidFill>
                <a:latin typeface="Verdana"/>
                <a:cs typeface="Verdana"/>
              </a:rPr>
              <a:t> </a:t>
            </a:r>
            <a:r>
              <a:rPr sz="900" dirty="0">
                <a:solidFill>
                  <a:srgbClr val="374552"/>
                </a:solidFill>
                <a:latin typeface="Verdana"/>
                <a:cs typeface="Verdana"/>
              </a:rPr>
              <a:t>adopted</a:t>
            </a:r>
            <a:r>
              <a:rPr sz="900" spc="80" dirty="0">
                <a:solidFill>
                  <a:srgbClr val="374552"/>
                </a:solidFill>
                <a:latin typeface="Verdana"/>
                <a:cs typeface="Verdana"/>
              </a:rPr>
              <a:t> </a:t>
            </a:r>
            <a:r>
              <a:rPr sz="900" spc="-10" dirty="0">
                <a:solidFill>
                  <a:srgbClr val="374552"/>
                </a:solidFill>
                <a:latin typeface="Verdana"/>
                <a:cs typeface="Verdana"/>
              </a:rPr>
              <a:t>for</a:t>
            </a:r>
            <a:r>
              <a:rPr sz="900" spc="75" dirty="0">
                <a:solidFill>
                  <a:srgbClr val="374552"/>
                </a:solidFill>
                <a:latin typeface="Verdana"/>
                <a:cs typeface="Verdana"/>
              </a:rPr>
              <a:t> </a:t>
            </a:r>
            <a:r>
              <a:rPr sz="900" dirty="0">
                <a:solidFill>
                  <a:srgbClr val="374552"/>
                </a:solidFill>
                <a:latin typeface="Verdana"/>
                <a:cs typeface="Verdana"/>
              </a:rPr>
              <a:t>income</a:t>
            </a:r>
            <a:r>
              <a:rPr sz="900" spc="75" dirty="0">
                <a:solidFill>
                  <a:srgbClr val="374552"/>
                </a:solidFill>
                <a:latin typeface="Verdana"/>
                <a:cs typeface="Verdana"/>
              </a:rPr>
              <a:t> </a:t>
            </a:r>
            <a:r>
              <a:rPr sz="900" dirty="0">
                <a:solidFill>
                  <a:srgbClr val="374552"/>
                </a:solidFill>
                <a:latin typeface="Verdana"/>
                <a:cs typeface="Verdana"/>
              </a:rPr>
              <a:t>computation</a:t>
            </a:r>
            <a:r>
              <a:rPr sz="900" spc="80" dirty="0">
                <a:solidFill>
                  <a:srgbClr val="374552"/>
                </a:solidFill>
                <a:latin typeface="Verdana"/>
                <a:cs typeface="Verdana"/>
              </a:rPr>
              <a:t> </a:t>
            </a:r>
            <a:r>
              <a:rPr sz="900" dirty="0">
                <a:solidFill>
                  <a:srgbClr val="374552"/>
                </a:solidFill>
                <a:latin typeface="Verdana"/>
                <a:cs typeface="Verdana"/>
              </a:rPr>
              <a:t>must</a:t>
            </a:r>
            <a:r>
              <a:rPr sz="900" spc="75" dirty="0">
                <a:solidFill>
                  <a:srgbClr val="374552"/>
                </a:solidFill>
                <a:latin typeface="Verdana"/>
                <a:cs typeface="Verdana"/>
              </a:rPr>
              <a:t> </a:t>
            </a:r>
            <a:r>
              <a:rPr sz="900" spc="-10" dirty="0">
                <a:solidFill>
                  <a:srgbClr val="374552"/>
                </a:solidFill>
                <a:latin typeface="Verdana"/>
                <a:cs typeface="Verdana"/>
              </a:rPr>
              <a:t>also</a:t>
            </a:r>
            <a:r>
              <a:rPr sz="900" spc="75" dirty="0">
                <a:solidFill>
                  <a:srgbClr val="374552"/>
                </a:solidFill>
                <a:latin typeface="Verdana"/>
                <a:cs typeface="Verdana"/>
              </a:rPr>
              <a:t> </a:t>
            </a:r>
            <a:r>
              <a:rPr sz="900" dirty="0">
                <a:solidFill>
                  <a:srgbClr val="374552"/>
                </a:solidFill>
                <a:latin typeface="Verdana"/>
                <a:cs typeface="Verdana"/>
              </a:rPr>
              <a:t>be</a:t>
            </a:r>
            <a:r>
              <a:rPr sz="900" spc="80" dirty="0">
                <a:solidFill>
                  <a:srgbClr val="374552"/>
                </a:solidFill>
                <a:latin typeface="Verdana"/>
                <a:cs typeface="Verdana"/>
              </a:rPr>
              <a:t> </a:t>
            </a:r>
            <a:r>
              <a:rPr sz="900" spc="-10" dirty="0">
                <a:solidFill>
                  <a:srgbClr val="374552"/>
                </a:solidFill>
                <a:latin typeface="Verdana"/>
                <a:cs typeface="Verdana"/>
              </a:rPr>
              <a:t>disclosed.</a:t>
            </a:r>
            <a:endParaRPr sz="900">
              <a:latin typeface="Verdana"/>
              <a:cs typeface="Verdana"/>
            </a:endParaRPr>
          </a:p>
        </p:txBody>
      </p:sp>
      <p:pic>
        <p:nvPicPr>
          <p:cNvPr id="74" name="object 74">
            <a:hlinkClick r:id="rId26"/>
          </p:cNvPr>
          <p:cNvPicPr/>
          <p:nvPr/>
        </p:nvPicPr>
        <p:blipFill>
          <a:blip r:embed="rId27" cstate="print"/>
          <a:stretch>
            <a:fillRect/>
          </a:stretch>
        </p:blipFill>
        <p:spPr>
          <a:xfrm>
            <a:off x="7838381" y="7808768"/>
            <a:ext cx="1435503" cy="3429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594" y="1921153"/>
            <a:ext cx="10607040" cy="6126480"/>
          </a:xfrm>
          <a:custGeom>
            <a:avLst/>
            <a:gdLst/>
            <a:ahLst/>
            <a:cxnLst/>
            <a:rect l="l" t="t" r="r" b="b"/>
            <a:pathLst>
              <a:path w="8839200" h="5105400">
                <a:moveTo>
                  <a:pt x="0" y="0"/>
                </a:moveTo>
                <a:lnTo>
                  <a:pt x="8839200" y="0"/>
                </a:lnTo>
                <a:lnTo>
                  <a:pt x="8839200" y="5105400"/>
                </a:lnTo>
                <a:lnTo>
                  <a:pt x="0" y="5105400"/>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105716" y="1849041"/>
            <a:ext cx="9733026" cy="2780248"/>
          </a:xfrm>
          <a:prstGeom prst="rect">
            <a:avLst/>
          </a:prstGeom>
        </p:spPr>
        <p:txBody>
          <a:bodyPr vert="horz" wrap="square" lIns="0" tIns="106680" rIns="0" bIns="0" rtlCol="0">
            <a:spAutoFit/>
          </a:bodyPr>
          <a:lstStyle/>
          <a:p>
            <a:pPr marL="88392">
              <a:spcBef>
                <a:spcPts val="840"/>
              </a:spcBef>
            </a:pPr>
            <a:r>
              <a:rPr sz="2400" b="1" dirty="0">
                <a:latin typeface="Calibri"/>
                <a:cs typeface="Calibri"/>
              </a:rPr>
              <a:t>(Vide</a:t>
            </a:r>
            <a:r>
              <a:rPr sz="2400" b="1" spc="-48" dirty="0">
                <a:latin typeface="Calibri"/>
                <a:cs typeface="Calibri"/>
              </a:rPr>
              <a:t> </a:t>
            </a:r>
            <a:r>
              <a:rPr sz="2400" b="1" dirty="0">
                <a:latin typeface="Calibri"/>
                <a:cs typeface="Calibri"/>
              </a:rPr>
              <a:t>Notification</a:t>
            </a:r>
            <a:r>
              <a:rPr sz="2400" b="1" spc="-78" dirty="0">
                <a:latin typeface="Calibri"/>
                <a:cs typeface="Calibri"/>
              </a:rPr>
              <a:t> </a:t>
            </a:r>
            <a:r>
              <a:rPr sz="2400" b="1" dirty="0">
                <a:latin typeface="Calibri"/>
                <a:cs typeface="Calibri"/>
              </a:rPr>
              <a:t>88/2016</a:t>
            </a:r>
            <a:r>
              <a:rPr sz="2400" b="1" spc="-78" dirty="0">
                <a:latin typeface="Calibri"/>
                <a:cs typeface="Calibri"/>
              </a:rPr>
              <a:t> </a:t>
            </a:r>
            <a:r>
              <a:rPr sz="2400" b="1" dirty="0">
                <a:latin typeface="Calibri"/>
                <a:cs typeface="Calibri"/>
              </a:rPr>
              <a:t>dated</a:t>
            </a:r>
            <a:r>
              <a:rPr sz="2400" b="1" spc="-36" dirty="0">
                <a:latin typeface="Calibri"/>
                <a:cs typeface="Calibri"/>
              </a:rPr>
              <a:t> </a:t>
            </a:r>
            <a:r>
              <a:rPr sz="2400" b="1" spc="-12" dirty="0">
                <a:latin typeface="Calibri"/>
                <a:cs typeface="Calibri"/>
              </a:rPr>
              <a:t>29-09-</a:t>
            </a:r>
            <a:r>
              <a:rPr sz="2400" b="1" dirty="0">
                <a:latin typeface="Calibri"/>
                <a:cs typeface="Calibri"/>
              </a:rPr>
              <a:t>2016</a:t>
            </a:r>
            <a:r>
              <a:rPr sz="2400" b="1" spc="-78" dirty="0">
                <a:latin typeface="Calibri"/>
                <a:cs typeface="Calibri"/>
              </a:rPr>
              <a:t> </a:t>
            </a:r>
            <a:r>
              <a:rPr sz="2400" b="1" spc="-30" dirty="0">
                <a:latin typeface="Calibri"/>
                <a:cs typeface="Calibri"/>
              </a:rPr>
              <a:t>w.e.f </a:t>
            </a:r>
            <a:r>
              <a:rPr sz="2400" b="1" spc="-12" dirty="0">
                <a:latin typeface="Calibri"/>
                <a:cs typeface="Calibri"/>
              </a:rPr>
              <a:t>01-04-2017)</a:t>
            </a:r>
            <a:endParaRPr sz="2400">
              <a:latin typeface="Calibri"/>
              <a:cs typeface="Calibri"/>
            </a:endParaRPr>
          </a:p>
          <a:p>
            <a:pPr marL="429768" marR="1138428" indent="-342138">
              <a:lnSpc>
                <a:spcPct val="125000"/>
              </a:lnSpc>
              <a:buAutoNum type="alphaLcParenBoth" startAt="4"/>
              <a:tabLst>
                <a:tab pos="429768" algn="l"/>
                <a:tab pos="497586" algn="l"/>
              </a:tabLst>
            </a:pPr>
            <a:r>
              <a:rPr sz="2400" i="1" dirty="0">
                <a:latin typeface="Calibri"/>
                <a:cs typeface="Calibri"/>
              </a:rPr>
              <a:t>	Whether</a:t>
            </a:r>
            <a:r>
              <a:rPr sz="2400" i="1" spc="-78" dirty="0">
                <a:latin typeface="Calibri"/>
                <a:cs typeface="Calibri"/>
              </a:rPr>
              <a:t> </a:t>
            </a:r>
            <a:r>
              <a:rPr sz="2400" i="1" dirty="0">
                <a:latin typeface="Calibri"/>
                <a:cs typeface="Calibri"/>
              </a:rPr>
              <a:t>any</a:t>
            </a:r>
            <a:r>
              <a:rPr sz="2400" i="1" spc="-30" dirty="0">
                <a:latin typeface="Calibri"/>
                <a:cs typeface="Calibri"/>
              </a:rPr>
              <a:t> </a:t>
            </a:r>
            <a:r>
              <a:rPr sz="2400" i="1" spc="-12" dirty="0">
                <a:latin typeface="Calibri"/>
                <a:cs typeface="Calibri"/>
              </a:rPr>
              <a:t>adjustment</a:t>
            </a:r>
            <a:r>
              <a:rPr sz="2400" i="1" spc="-78" dirty="0">
                <a:latin typeface="Calibri"/>
                <a:cs typeface="Calibri"/>
              </a:rPr>
              <a:t> </a:t>
            </a:r>
            <a:r>
              <a:rPr sz="2400" i="1" dirty="0">
                <a:latin typeface="Calibri"/>
                <a:cs typeface="Calibri"/>
              </a:rPr>
              <a:t>is</a:t>
            </a:r>
            <a:r>
              <a:rPr sz="2400" i="1" spc="-30" dirty="0">
                <a:latin typeface="Calibri"/>
                <a:cs typeface="Calibri"/>
              </a:rPr>
              <a:t> </a:t>
            </a:r>
            <a:r>
              <a:rPr sz="2400" i="1" dirty="0">
                <a:latin typeface="Calibri"/>
                <a:cs typeface="Calibri"/>
              </a:rPr>
              <a:t>required</a:t>
            </a:r>
            <a:r>
              <a:rPr sz="2400" i="1" spc="-66" dirty="0">
                <a:latin typeface="Calibri"/>
                <a:cs typeface="Calibri"/>
              </a:rPr>
              <a:t> </a:t>
            </a:r>
            <a:r>
              <a:rPr sz="2400" i="1" dirty="0">
                <a:latin typeface="Calibri"/>
                <a:cs typeface="Calibri"/>
              </a:rPr>
              <a:t>to</a:t>
            </a:r>
            <a:r>
              <a:rPr sz="2400" i="1" spc="-30" dirty="0">
                <a:latin typeface="Calibri"/>
                <a:cs typeface="Calibri"/>
              </a:rPr>
              <a:t> </a:t>
            </a:r>
            <a:r>
              <a:rPr sz="2400" i="1" dirty="0">
                <a:latin typeface="Calibri"/>
                <a:cs typeface="Calibri"/>
              </a:rPr>
              <a:t>be</a:t>
            </a:r>
            <a:r>
              <a:rPr sz="2400" i="1" spc="-54" dirty="0">
                <a:latin typeface="Calibri"/>
                <a:cs typeface="Calibri"/>
              </a:rPr>
              <a:t> </a:t>
            </a:r>
            <a:r>
              <a:rPr sz="2400" i="1" dirty="0">
                <a:latin typeface="Calibri"/>
                <a:cs typeface="Calibri"/>
              </a:rPr>
              <a:t>made</a:t>
            </a:r>
            <a:r>
              <a:rPr sz="2400" i="1" spc="-48" dirty="0">
                <a:latin typeface="Calibri"/>
                <a:cs typeface="Calibri"/>
              </a:rPr>
              <a:t> </a:t>
            </a:r>
            <a:r>
              <a:rPr sz="2400" i="1" dirty="0">
                <a:latin typeface="Calibri"/>
                <a:cs typeface="Calibri"/>
              </a:rPr>
              <a:t>to</a:t>
            </a:r>
            <a:r>
              <a:rPr sz="2400" i="1" spc="-30" dirty="0">
                <a:latin typeface="Calibri"/>
                <a:cs typeface="Calibri"/>
              </a:rPr>
              <a:t> </a:t>
            </a:r>
            <a:r>
              <a:rPr sz="2400" i="1" dirty="0">
                <a:latin typeface="Calibri"/>
                <a:cs typeface="Calibri"/>
              </a:rPr>
              <a:t>the</a:t>
            </a:r>
            <a:r>
              <a:rPr sz="2400" i="1" spc="-36" dirty="0">
                <a:latin typeface="Calibri"/>
                <a:cs typeface="Calibri"/>
              </a:rPr>
              <a:t> </a:t>
            </a:r>
            <a:r>
              <a:rPr sz="2400" i="1" dirty="0">
                <a:latin typeface="Calibri"/>
                <a:cs typeface="Calibri"/>
              </a:rPr>
              <a:t>profits</a:t>
            </a:r>
            <a:r>
              <a:rPr sz="2400" i="1" spc="-36" dirty="0">
                <a:latin typeface="Calibri"/>
                <a:cs typeface="Calibri"/>
              </a:rPr>
              <a:t> </a:t>
            </a:r>
            <a:r>
              <a:rPr sz="2400" i="1" spc="-42" dirty="0">
                <a:latin typeface="Calibri"/>
                <a:cs typeface="Calibri"/>
              </a:rPr>
              <a:t>or </a:t>
            </a:r>
            <a:r>
              <a:rPr sz="2400" i="1" dirty="0">
                <a:latin typeface="Calibri"/>
                <a:cs typeface="Calibri"/>
              </a:rPr>
              <a:t>loss</a:t>
            </a:r>
            <a:r>
              <a:rPr sz="2400" i="1" spc="-60" dirty="0">
                <a:latin typeface="Calibri"/>
                <a:cs typeface="Calibri"/>
              </a:rPr>
              <a:t> </a:t>
            </a:r>
            <a:r>
              <a:rPr sz="2400" i="1" dirty="0">
                <a:latin typeface="Calibri"/>
                <a:cs typeface="Calibri"/>
              </a:rPr>
              <a:t>for</a:t>
            </a:r>
            <a:r>
              <a:rPr sz="2400" i="1" spc="-60" dirty="0">
                <a:latin typeface="Calibri"/>
                <a:cs typeface="Calibri"/>
              </a:rPr>
              <a:t> </a:t>
            </a:r>
            <a:r>
              <a:rPr sz="2400" i="1" dirty="0">
                <a:latin typeface="Calibri"/>
                <a:cs typeface="Calibri"/>
              </a:rPr>
              <a:t>complying</a:t>
            </a:r>
            <a:r>
              <a:rPr sz="2400" i="1" spc="-54" dirty="0">
                <a:latin typeface="Calibri"/>
                <a:cs typeface="Calibri"/>
              </a:rPr>
              <a:t> </a:t>
            </a:r>
            <a:r>
              <a:rPr sz="2400" i="1" dirty="0">
                <a:latin typeface="Calibri"/>
                <a:cs typeface="Calibri"/>
              </a:rPr>
              <a:t>with</a:t>
            </a:r>
            <a:r>
              <a:rPr sz="2400" i="1" spc="-54" dirty="0">
                <a:latin typeface="Calibri"/>
                <a:cs typeface="Calibri"/>
              </a:rPr>
              <a:t> </a:t>
            </a:r>
            <a:r>
              <a:rPr sz="2400" i="1" dirty="0">
                <a:latin typeface="Calibri"/>
                <a:cs typeface="Calibri"/>
              </a:rPr>
              <a:t>the</a:t>
            </a:r>
            <a:r>
              <a:rPr sz="2400" i="1" spc="-48" dirty="0">
                <a:latin typeface="Calibri"/>
                <a:cs typeface="Calibri"/>
              </a:rPr>
              <a:t> </a:t>
            </a:r>
            <a:r>
              <a:rPr sz="2400" i="1" dirty="0">
                <a:latin typeface="Calibri"/>
                <a:cs typeface="Calibri"/>
              </a:rPr>
              <a:t>provisions</a:t>
            </a:r>
            <a:r>
              <a:rPr sz="2400" i="1" spc="-66" dirty="0">
                <a:latin typeface="Calibri"/>
                <a:cs typeface="Calibri"/>
              </a:rPr>
              <a:t> </a:t>
            </a:r>
            <a:r>
              <a:rPr sz="2400" i="1" dirty="0">
                <a:latin typeface="Calibri"/>
                <a:cs typeface="Calibri"/>
              </a:rPr>
              <a:t>of</a:t>
            </a:r>
            <a:r>
              <a:rPr sz="2400" i="1" spc="-66" dirty="0">
                <a:latin typeface="Calibri"/>
                <a:cs typeface="Calibri"/>
              </a:rPr>
              <a:t> </a:t>
            </a:r>
            <a:r>
              <a:rPr sz="2400" i="1" dirty="0">
                <a:latin typeface="Calibri"/>
                <a:cs typeface="Calibri"/>
              </a:rPr>
              <a:t>income</a:t>
            </a:r>
            <a:r>
              <a:rPr sz="2400" i="1" spc="-48" dirty="0">
                <a:latin typeface="Calibri"/>
                <a:cs typeface="Calibri"/>
              </a:rPr>
              <a:t> </a:t>
            </a:r>
            <a:r>
              <a:rPr sz="2400" i="1" dirty="0">
                <a:latin typeface="Calibri"/>
                <a:cs typeface="Calibri"/>
              </a:rPr>
              <a:t>computation</a:t>
            </a:r>
            <a:r>
              <a:rPr sz="2400" i="1" spc="-66" dirty="0">
                <a:latin typeface="Calibri"/>
                <a:cs typeface="Calibri"/>
              </a:rPr>
              <a:t> </a:t>
            </a:r>
            <a:r>
              <a:rPr sz="2400" i="1" spc="-30" dirty="0">
                <a:latin typeface="Calibri"/>
                <a:cs typeface="Calibri"/>
              </a:rPr>
              <a:t>and </a:t>
            </a:r>
            <a:r>
              <a:rPr sz="2400" i="1" dirty="0">
                <a:latin typeface="Calibri"/>
                <a:cs typeface="Calibri"/>
              </a:rPr>
              <a:t>disclosure</a:t>
            </a:r>
            <a:r>
              <a:rPr sz="2400" i="1" spc="-48" dirty="0">
                <a:latin typeface="Calibri"/>
                <a:cs typeface="Calibri"/>
              </a:rPr>
              <a:t> </a:t>
            </a:r>
            <a:r>
              <a:rPr sz="2400" i="1" dirty="0">
                <a:latin typeface="Calibri"/>
                <a:cs typeface="Calibri"/>
              </a:rPr>
              <a:t>standards</a:t>
            </a:r>
            <a:r>
              <a:rPr sz="2400" i="1" spc="-96" dirty="0">
                <a:latin typeface="Calibri"/>
                <a:cs typeface="Calibri"/>
              </a:rPr>
              <a:t> </a:t>
            </a:r>
            <a:r>
              <a:rPr sz="2400" i="1" dirty="0">
                <a:latin typeface="Calibri"/>
                <a:cs typeface="Calibri"/>
              </a:rPr>
              <a:t>notified</a:t>
            </a:r>
            <a:r>
              <a:rPr sz="2400" i="1" spc="-66" dirty="0">
                <a:latin typeface="Calibri"/>
                <a:cs typeface="Calibri"/>
              </a:rPr>
              <a:t> </a:t>
            </a:r>
            <a:r>
              <a:rPr sz="2400" i="1" dirty="0">
                <a:latin typeface="Calibri"/>
                <a:cs typeface="Calibri"/>
              </a:rPr>
              <a:t>under</a:t>
            </a:r>
            <a:r>
              <a:rPr sz="2400" i="1" spc="-84" dirty="0">
                <a:latin typeface="Calibri"/>
                <a:cs typeface="Calibri"/>
              </a:rPr>
              <a:t> </a:t>
            </a:r>
            <a:r>
              <a:rPr sz="2400" i="1" dirty="0">
                <a:latin typeface="Calibri"/>
                <a:cs typeface="Calibri"/>
              </a:rPr>
              <a:t>section</a:t>
            </a:r>
            <a:r>
              <a:rPr sz="2400" i="1" spc="-54" dirty="0">
                <a:latin typeface="Calibri"/>
                <a:cs typeface="Calibri"/>
              </a:rPr>
              <a:t> </a:t>
            </a:r>
            <a:r>
              <a:rPr sz="2400" i="1" spc="-12" dirty="0">
                <a:latin typeface="Calibri"/>
                <a:cs typeface="Calibri"/>
              </a:rPr>
              <a:t>145(2)</a:t>
            </a:r>
            <a:endParaRPr sz="2400">
              <a:latin typeface="Calibri"/>
              <a:cs typeface="Calibri"/>
            </a:endParaRPr>
          </a:p>
          <a:p>
            <a:pPr>
              <a:spcBef>
                <a:spcPts val="1386"/>
              </a:spcBef>
              <a:buFont typeface="Calibri"/>
              <a:buAutoNum type="alphaLcParenBoth" startAt="4"/>
            </a:pPr>
            <a:endParaRPr sz="2400">
              <a:latin typeface="Calibri"/>
              <a:cs typeface="Calibri"/>
            </a:endParaRPr>
          </a:p>
          <a:p>
            <a:pPr marL="413004" indent="-397764">
              <a:buAutoNum type="alphaLcParenBoth" startAt="4"/>
              <a:tabLst>
                <a:tab pos="413004" algn="l"/>
              </a:tabLst>
            </a:pPr>
            <a:r>
              <a:rPr sz="2400" i="1" dirty="0">
                <a:latin typeface="Calibri"/>
                <a:cs typeface="Calibri"/>
              </a:rPr>
              <a:t>If</a:t>
            </a:r>
            <a:r>
              <a:rPr sz="2400" i="1" spc="-42" dirty="0">
                <a:latin typeface="Calibri"/>
                <a:cs typeface="Calibri"/>
              </a:rPr>
              <a:t> </a:t>
            </a:r>
            <a:r>
              <a:rPr sz="2400" i="1" dirty="0">
                <a:latin typeface="Calibri"/>
                <a:cs typeface="Calibri"/>
              </a:rPr>
              <a:t>answer</a:t>
            </a:r>
            <a:r>
              <a:rPr sz="2400" i="1" spc="-66" dirty="0">
                <a:latin typeface="Calibri"/>
                <a:cs typeface="Calibri"/>
              </a:rPr>
              <a:t> </a:t>
            </a:r>
            <a:r>
              <a:rPr sz="2400" i="1" dirty="0">
                <a:latin typeface="Calibri"/>
                <a:cs typeface="Calibri"/>
              </a:rPr>
              <a:t>to</a:t>
            </a:r>
            <a:r>
              <a:rPr sz="2400" i="1" spc="-36" dirty="0">
                <a:latin typeface="Calibri"/>
                <a:cs typeface="Calibri"/>
              </a:rPr>
              <a:t> </a:t>
            </a:r>
            <a:r>
              <a:rPr sz="2400" i="1" dirty="0">
                <a:latin typeface="Calibri"/>
                <a:cs typeface="Calibri"/>
              </a:rPr>
              <a:t>(d)</a:t>
            </a:r>
            <a:r>
              <a:rPr sz="2400" i="1" spc="-36" dirty="0">
                <a:latin typeface="Calibri"/>
                <a:cs typeface="Calibri"/>
              </a:rPr>
              <a:t> </a:t>
            </a:r>
            <a:r>
              <a:rPr sz="2400" i="1" dirty="0">
                <a:latin typeface="Calibri"/>
                <a:cs typeface="Calibri"/>
              </a:rPr>
              <a:t>above</a:t>
            </a:r>
            <a:r>
              <a:rPr sz="2400" i="1" spc="-60" dirty="0">
                <a:latin typeface="Calibri"/>
                <a:cs typeface="Calibri"/>
              </a:rPr>
              <a:t> </a:t>
            </a:r>
            <a:r>
              <a:rPr sz="2400" i="1" dirty="0">
                <a:latin typeface="Calibri"/>
                <a:cs typeface="Calibri"/>
              </a:rPr>
              <a:t>is</a:t>
            </a:r>
            <a:r>
              <a:rPr sz="2400" i="1" spc="-30" dirty="0">
                <a:latin typeface="Calibri"/>
                <a:cs typeface="Calibri"/>
              </a:rPr>
              <a:t> </a:t>
            </a:r>
            <a:r>
              <a:rPr sz="2400" i="1" dirty="0">
                <a:latin typeface="Calibri"/>
                <a:cs typeface="Calibri"/>
              </a:rPr>
              <a:t>in</a:t>
            </a:r>
            <a:r>
              <a:rPr sz="2400" i="1" spc="-36" dirty="0">
                <a:latin typeface="Calibri"/>
                <a:cs typeface="Calibri"/>
              </a:rPr>
              <a:t> </a:t>
            </a:r>
            <a:r>
              <a:rPr sz="2400" i="1" dirty="0">
                <a:latin typeface="Calibri"/>
                <a:cs typeface="Calibri"/>
              </a:rPr>
              <a:t>the</a:t>
            </a:r>
            <a:r>
              <a:rPr sz="2400" i="1" spc="-36" dirty="0">
                <a:latin typeface="Calibri"/>
                <a:cs typeface="Calibri"/>
              </a:rPr>
              <a:t> </a:t>
            </a:r>
            <a:r>
              <a:rPr sz="2400" i="1" dirty="0">
                <a:latin typeface="Calibri"/>
                <a:cs typeface="Calibri"/>
              </a:rPr>
              <a:t>affirmative,</a:t>
            </a:r>
            <a:r>
              <a:rPr sz="2400" i="1" spc="-30" dirty="0">
                <a:latin typeface="Calibri"/>
                <a:cs typeface="Calibri"/>
              </a:rPr>
              <a:t> </a:t>
            </a:r>
            <a:r>
              <a:rPr sz="2400" i="1" dirty="0">
                <a:latin typeface="Calibri"/>
                <a:cs typeface="Calibri"/>
              </a:rPr>
              <a:t>give</a:t>
            </a:r>
            <a:r>
              <a:rPr sz="2400" i="1" spc="-36" dirty="0">
                <a:latin typeface="Calibri"/>
                <a:cs typeface="Calibri"/>
              </a:rPr>
              <a:t> </a:t>
            </a:r>
            <a:r>
              <a:rPr sz="2400" i="1" dirty="0">
                <a:latin typeface="Calibri"/>
                <a:cs typeface="Calibri"/>
              </a:rPr>
              <a:t>details</a:t>
            </a:r>
            <a:r>
              <a:rPr sz="2400" i="1" spc="-60" dirty="0">
                <a:latin typeface="Calibri"/>
                <a:cs typeface="Calibri"/>
              </a:rPr>
              <a:t> </a:t>
            </a:r>
            <a:r>
              <a:rPr sz="2400" i="1" dirty="0">
                <a:latin typeface="Calibri"/>
                <a:cs typeface="Calibri"/>
              </a:rPr>
              <a:t>of</a:t>
            </a:r>
            <a:r>
              <a:rPr sz="2400" i="1" spc="-36" dirty="0">
                <a:latin typeface="Calibri"/>
                <a:cs typeface="Calibri"/>
              </a:rPr>
              <a:t> </a:t>
            </a:r>
            <a:r>
              <a:rPr sz="2400" i="1" dirty="0">
                <a:latin typeface="Calibri"/>
                <a:cs typeface="Calibri"/>
              </a:rPr>
              <a:t>such</a:t>
            </a:r>
            <a:r>
              <a:rPr sz="2400" i="1" spc="-42" dirty="0">
                <a:latin typeface="Calibri"/>
                <a:cs typeface="Calibri"/>
              </a:rPr>
              <a:t> </a:t>
            </a:r>
            <a:r>
              <a:rPr sz="2400" i="1" spc="-12" dirty="0">
                <a:latin typeface="Calibri"/>
                <a:cs typeface="Calibri"/>
              </a:rPr>
              <a:t>adjustments:</a:t>
            </a:r>
            <a:endParaRPr sz="2400">
              <a:latin typeface="Calibri"/>
              <a:cs typeface="Calibri"/>
            </a:endParaRPr>
          </a:p>
        </p:txBody>
      </p:sp>
      <p:sp>
        <p:nvSpPr>
          <p:cNvPr id="4" name="object 4"/>
          <p:cNvSpPr txBox="1">
            <a:spLocks noGrp="1"/>
          </p:cNvSpPr>
          <p:nvPr>
            <p:ph type="title"/>
          </p:nvPr>
        </p:nvSpPr>
        <p:spPr>
          <a:xfrm>
            <a:off x="2375978" y="376846"/>
            <a:ext cx="9293838" cy="995626"/>
          </a:xfrm>
          <a:prstGeom prst="rect">
            <a:avLst/>
          </a:prstGeom>
        </p:spPr>
        <p:txBody>
          <a:bodyPr vert="horz" wrap="square" lIns="0" tIns="618268" rIns="0" bIns="0" rtlCol="0">
            <a:spAutoFit/>
          </a:bodyPr>
          <a:lstStyle/>
          <a:p>
            <a:pPr marL="307848">
              <a:spcBef>
                <a:spcPts val="120"/>
              </a:spcBef>
            </a:pPr>
            <a:r>
              <a:rPr spc="-12" dirty="0">
                <a:solidFill>
                  <a:srgbClr val="000000"/>
                </a:solidFill>
              </a:rPr>
              <a:t>Amendment</a:t>
            </a:r>
            <a:r>
              <a:rPr spc="-48" dirty="0">
                <a:solidFill>
                  <a:srgbClr val="000000"/>
                </a:solidFill>
              </a:rPr>
              <a:t> </a:t>
            </a:r>
            <a:r>
              <a:rPr u="none" dirty="0">
                <a:solidFill>
                  <a:srgbClr val="000000"/>
                </a:solidFill>
              </a:rPr>
              <a:t>in</a:t>
            </a:r>
            <a:r>
              <a:rPr spc="-66" dirty="0">
                <a:solidFill>
                  <a:srgbClr val="000000"/>
                </a:solidFill>
              </a:rPr>
              <a:t> </a:t>
            </a:r>
            <a:r>
              <a:rPr u="none" dirty="0">
                <a:solidFill>
                  <a:srgbClr val="000000"/>
                </a:solidFill>
              </a:rPr>
              <a:t>Clause</a:t>
            </a:r>
            <a:r>
              <a:rPr spc="-66" dirty="0">
                <a:solidFill>
                  <a:srgbClr val="000000"/>
                </a:solidFill>
              </a:rPr>
              <a:t> </a:t>
            </a:r>
            <a:r>
              <a:rPr u="none" dirty="0">
                <a:solidFill>
                  <a:srgbClr val="000000"/>
                </a:solidFill>
              </a:rPr>
              <a:t>no.</a:t>
            </a:r>
            <a:r>
              <a:rPr spc="-54" dirty="0">
                <a:solidFill>
                  <a:srgbClr val="000000"/>
                </a:solidFill>
              </a:rPr>
              <a:t> </a:t>
            </a:r>
            <a:r>
              <a:rPr u="none" dirty="0">
                <a:solidFill>
                  <a:srgbClr val="000000"/>
                </a:solidFill>
              </a:rPr>
              <a:t>13</a:t>
            </a:r>
            <a:r>
              <a:rPr spc="-96" dirty="0">
                <a:solidFill>
                  <a:srgbClr val="000000"/>
                </a:solidFill>
              </a:rPr>
              <a:t> </a:t>
            </a:r>
            <a:r>
              <a:rPr i="1" u="none" dirty="0">
                <a:solidFill>
                  <a:srgbClr val="000000"/>
                </a:solidFill>
                <a:latin typeface="Calibri"/>
                <a:cs typeface="Calibri"/>
              </a:rPr>
              <a:t>-</a:t>
            </a:r>
            <a:r>
              <a:rPr i="1" spc="-66" dirty="0">
                <a:solidFill>
                  <a:srgbClr val="000000"/>
                </a:solidFill>
                <a:latin typeface="Calibri"/>
                <a:cs typeface="Calibri"/>
              </a:rPr>
              <a:t> </a:t>
            </a:r>
            <a:r>
              <a:rPr spc="-12" dirty="0">
                <a:solidFill>
                  <a:srgbClr val="000000"/>
                </a:solidFill>
              </a:rPr>
              <a:t>Contd</a:t>
            </a:r>
          </a:p>
        </p:txBody>
      </p:sp>
      <p:graphicFrame>
        <p:nvGraphicFramePr>
          <p:cNvPr id="5" name="object 5"/>
          <p:cNvGraphicFramePr>
            <a:graphicFrameLocks noGrp="1"/>
          </p:cNvGraphicFramePr>
          <p:nvPr/>
        </p:nvGraphicFramePr>
        <p:xfrm>
          <a:off x="2461261" y="4975861"/>
          <a:ext cx="9689591" cy="2175510"/>
        </p:xfrm>
        <a:graphic>
          <a:graphicData uri="http://schemas.openxmlformats.org/drawingml/2006/table">
            <a:tbl>
              <a:tblPr firstRow="1" bandRow="1">
                <a:tableStyleId>{2D5ABB26-0587-4C30-8999-92F81FD0307C}</a:tableStyleId>
              </a:tblPr>
              <a:tblGrid>
                <a:gridCol w="1285494">
                  <a:extLst>
                    <a:ext uri="{9D8B030D-6E8A-4147-A177-3AD203B41FA5}">
                      <a16:colId xmlns:a16="http://schemas.microsoft.com/office/drawing/2014/main" val="20000"/>
                    </a:ext>
                  </a:extLst>
                </a:gridCol>
                <a:gridCol w="3468624">
                  <a:extLst>
                    <a:ext uri="{9D8B030D-6E8A-4147-A177-3AD203B41FA5}">
                      <a16:colId xmlns:a16="http://schemas.microsoft.com/office/drawing/2014/main" val="20001"/>
                    </a:ext>
                  </a:extLst>
                </a:gridCol>
                <a:gridCol w="1645157">
                  <a:extLst>
                    <a:ext uri="{9D8B030D-6E8A-4147-A177-3AD203B41FA5}">
                      <a16:colId xmlns:a16="http://schemas.microsoft.com/office/drawing/2014/main" val="20002"/>
                    </a:ext>
                  </a:extLst>
                </a:gridCol>
                <a:gridCol w="1828038">
                  <a:extLst>
                    <a:ext uri="{9D8B030D-6E8A-4147-A177-3AD203B41FA5}">
                      <a16:colId xmlns:a16="http://schemas.microsoft.com/office/drawing/2014/main" val="20003"/>
                    </a:ext>
                  </a:extLst>
                </a:gridCol>
                <a:gridCol w="1462278">
                  <a:extLst>
                    <a:ext uri="{9D8B030D-6E8A-4147-A177-3AD203B41FA5}">
                      <a16:colId xmlns:a16="http://schemas.microsoft.com/office/drawing/2014/main" val="20004"/>
                    </a:ext>
                  </a:extLst>
                </a:gridCol>
              </a:tblGrid>
              <a:tr h="804672">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algn="ctr">
                        <a:lnSpc>
                          <a:spcPct val="100000"/>
                        </a:lnSpc>
                        <a:spcBef>
                          <a:spcPts val="235"/>
                        </a:spcBef>
                      </a:pPr>
                      <a:r>
                        <a:rPr sz="2300" b="1" i="1" spc="-20" dirty="0">
                          <a:solidFill>
                            <a:srgbClr val="FFFFFF"/>
                          </a:solidFill>
                          <a:latin typeface="Calibri"/>
                          <a:cs typeface="Calibri"/>
                        </a:rPr>
                        <a:t>ICDS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155575" marR="139065" indent="-9525">
                        <a:lnSpc>
                          <a:spcPct val="100000"/>
                        </a:lnSpc>
                        <a:spcBef>
                          <a:spcPts val="235"/>
                        </a:spcBef>
                      </a:pPr>
                      <a:r>
                        <a:rPr sz="2300" b="1" i="1" dirty="0">
                          <a:solidFill>
                            <a:srgbClr val="FFFFFF"/>
                          </a:solidFill>
                          <a:latin typeface="Calibri"/>
                          <a:cs typeface="Calibri"/>
                        </a:rPr>
                        <a:t>Increase</a:t>
                      </a:r>
                      <a:r>
                        <a:rPr sz="2300" b="1" i="1" spc="-65" dirty="0">
                          <a:solidFill>
                            <a:srgbClr val="FFFFFF"/>
                          </a:solidFill>
                          <a:latin typeface="Calibri"/>
                          <a:cs typeface="Calibri"/>
                        </a:rPr>
                        <a:t> </a:t>
                      </a:r>
                      <a:r>
                        <a:rPr sz="2300" b="1" i="1" spc="-25" dirty="0">
                          <a:solidFill>
                            <a:srgbClr val="FFFFFF"/>
                          </a:solidFill>
                          <a:latin typeface="Calibri"/>
                          <a:cs typeface="Calibri"/>
                        </a:rPr>
                        <a:t>in </a:t>
                      </a:r>
                      <a:r>
                        <a:rPr sz="2300" b="1" i="1" dirty="0">
                          <a:solidFill>
                            <a:srgbClr val="FFFFFF"/>
                          </a:solidFill>
                          <a:latin typeface="Calibri"/>
                          <a:cs typeface="Calibri"/>
                        </a:rPr>
                        <a:t>Profit</a:t>
                      </a:r>
                      <a:r>
                        <a:rPr sz="2300" b="1" i="1" spc="-60" dirty="0">
                          <a:solidFill>
                            <a:srgbClr val="FFFFFF"/>
                          </a:solidFill>
                          <a:latin typeface="Calibri"/>
                          <a:cs typeface="Calibri"/>
                        </a:rPr>
                        <a:t> </a:t>
                      </a:r>
                      <a:r>
                        <a:rPr sz="2300" b="1" i="1" spc="-10" dirty="0">
                          <a:solidFill>
                            <a:srgbClr val="FFFFFF"/>
                          </a:solidFill>
                          <a:latin typeface="Calibri"/>
                          <a:cs typeface="Calibri"/>
                        </a:rPr>
                        <a:t>(Rs.)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232410" marR="175260" indent="-48895">
                        <a:lnSpc>
                          <a:spcPct val="100000"/>
                        </a:lnSpc>
                        <a:spcBef>
                          <a:spcPts val="235"/>
                        </a:spcBef>
                      </a:pPr>
                      <a:r>
                        <a:rPr sz="2300" b="1" i="1" dirty="0">
                          <a:solidFill>
                            <a:srgbClr val="FFFFFF"/>
                          </a:solidFill>
                          <a:latin typeface="Calibri"/>
                          <a:cs typeface="Calibri"/>
                        </a:rPr>
                        <a:t>Decrease</a:t>
                      </a:r>
                      <a:r>
                        <a:rPr sz="2300" b="1" i="1" spc="-65" dirty="0">
                          <a:solidFill>
                            <a:srgbClr val="FFFFFF"/>
                          </a:solidFill>
                          <a:latin typeface="Calibri"/>
                          <a:cs typeface="Calibri"/>
                        </a:rPr>
                        <a:t> </a:t>
                      </a:r>
                      <a:r>
                        <a:rPr sz="2300" b="1" i="1" spc="-25" dirty="0">
                          <a:solidFill>
                            <a:srgbClr val="FFFFFF"/>
                          </a:solidFill>
                          <a:latin typeface="Calibri"/>
                          <a:cs typeface="Calibri"/>
                        </a:rPr>
                        <a:t>in </a:t>
                      </a:r>
                      <a:r>
                        <a:rPr sz="2300" b="1" i="1" dirty="0">
                          <a:solidFill>
                            <a:srgbClr val="FFFFFF"/>
                          </a:solidFill>
                          <a:latin typeface="Calibri"/>
                          <a:cs typeface="Calibri"/>
                        </a:rPr>
                        <a:t>Profit</a:t>
                      </a:r>
                      <a:r>
                        <a:rPr sz="2300" b="1" i="1" spc="-60" dirty="0">
                          <a:solidFill>
                            <a:srgbClr val="FFFFFF"/>
                          </a:solidFill>
                          <a:latin typeface="Calibri"/>
                          <a:cs typeface="Calibri"/>
                        </a:rPr>
                        <a:t> </a:t>
                      </a:r>
                      <a:r>
                        <a:rPr sz="2300" b="1" i="1" spc="-10" dirty="0">
                          <a:solidFill>
                            <a:srgbClr val="FFFFFF"/>
                          </a:solidFill>
                          <a:latin typeface="Calibri"/>
                          <a:cs typeface="Calibri"/>
                        </a:rPr>
                        <a:t>(Rs.)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387985" marR="111760" indent="-268605">
                        <a:lnSpc>
                          <a:spcPct val="100000"/>
                        </a:lnSpc>
                        <a:spcBef>
                          <a:spcPts val="235"/>
                        </a:spcBef>
                      </a:pPr>
                      <a:r>
                        <a:rPr sz="2300" b="1" i="1" dirty="0">
                          <a:solidFill>
                            <a:srgbClr val="FFFFFF"/>
                          </a:solidFill>
                          <a:latin typeface="Calibri"/>
                          <a:cs typeface="Calibri"/>
                        </a:rPr>
                        <a:t>Net</a:t>
                      </a:r>
                      <a:r>
                        <a:rPr sz="2300" b="1" i="1" spc="-35" dirty="0">
                          <a:solidFill>
                            <a:srgbClr val="FFFFFF"/>
                          </a:solidFill>
                          <a:latin typeface="Calibri"/>
                          <a:cs typeface="Calibri"/>
                        </a:rPr>
                        <a:t> </a:t>
                      </a:r>
                      <a:r>
                        <a:rPr sz="2300" b="1" i="1" spc="-20" dirty="0">
                          <a:solidFill>
                            <a:srgbClr val="FFFFFF"/>
                          </a:solidFill>
                          <a:latin typeface="Calibri"/>
                          <a:cs typeface="Calibri"/>
                        </a:rPr>
                        <a:t>Effect </a:t>
                      </a:r>
                      <a:r>
                        <a:rPr sz="2300" b="1" i="1" spc="-10" dirty="0">
                          <a:solidFill>
                            <a:srgbClr val="FFFFFF"/>
                          </a:solidFill>
                          <a:latin typeface="Calibri"/>
                          <a:cs typeface="Calibri"/>
                        </a:rPr>
                        <a:t>(Rs.)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extLst>
                  <a:ext uri="{0D108BD9-81ED-4DB2-BD59-A6C34878D82A}">
                    <a16:rowId xmlns:a16="http://schemas.microsoft.com/office/drawing/2014/main" val="10000"/>
                  </a:ext>
                </a:extLst>
              </a:tr>
              <a:tr h="457200">
                <a:tc>
                  <a:txBody>
                    <a:bodyPr/>
                    <a:lstStyle/>
                    <a:p>
                      <a:pPr marL="91440">
                        <a:lnSpc>
                          <a:spcPct val="100000"/>
                        </a:lnSpc>
                        <a:spcBef>
                          <a:spcPts val="235"/>
                        </a:spcBef>
                      </a:pPr>
                      <a:r>
                        <a:rPr sz="2300" i="1" dirty="0">
                          <a:latin typeface="Calibri"/>
                          <a:cs typeface="Calibri"/>
                        </a:rPr>
                        <a:t>ICDS</a:t>
                      </a:r>
                      <a:r>
                        <a:rPr sz="2300" i="1" spc="-30" dirty="0">
                          <a:latin typeface="Calibri"/>
                          <a:cs typeface="Calibri"/>
                        </a:rPr>
                        <a:t> </a:t>
                      </a:r>
                      <a:r>
                        <a:rPr sz="2300" i="1" spc="-50" dirty="0">
                          <a:latin typeface="Calibri"/>
                          <a:cs typeface="Calibri"/>
                        </a:rPr>
                        <a:t>I</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marL="91440">
                        <a:lnSpc>
                          <a:spcPct val="100000"/>
                        </a:lnSpc>
                        <a:spcBef>
                          <a:spcPts val="235"/>
                        </a:spcBef>
                      </a:pPr>
                      <a:r>
                        <a:rPr sz="2300" i="1" spc="-10" dirty="0">
                          <a:latin typeface="Calibri"/>
                          <a:cs typeface="Calibri"/>
                        </a:rPr>
                        <a:t>Accounting</a:t>
                      </a:r>
                      <a:r>
                        <a:rPr sz="2300" i="1" spc="-45" dirty="0">
                          <a:latin typeface="Calibri"/>
                          <a:cs typeface="Calibri"/>
                        </a:rPr>
                        <a:t> </a:t>
                      </a:r>
                      <a:r>
                        <a:rPr sz="2300" i="1" spc="-10" dirty="0">
                          <a:latin typeface="Calibri"/>
                          <a:cs typeface="Calibri"/>
                        </a:rPr>
                        <a:t>Policies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extLst>
                  <a:ext uri="{0D108BD9-81ED-4DB2-BD59-A6C34878D82A}">
                    <a16:rowId xmlns:a16="http://schemas.microsoft.com/office/drawing/2014/main" val="10001"/>
                  </a:ext>
                </a:extLst>
              </a:tr>
              <a:tr h="456438">
                <a:tc>
                  <a:txBody>
                    <a:bodyPr/>
                    <a:lstStyle/>
                    <a:p>
                      <a:pPr marL="91440">
                        <a:lnSpc>
                          <a:spcPct val="100000"/>
                        </a:lnSpc>
                        <a:spcBef>
                          <a:spcPts val="235"/>
                        </a:spcBef>
                      </a:pPr>
                      <a:r>
                        <a:rPr sz="2300" i="1" dirty="0">
                          <a:latin typeface="Calibri"/>
                          <a:cs typeface="Calibri"/>
                        </a:rPr>
                        <a:t>ICDS</a:t>
                      </a:r>
                      <a:r>
                        <a:rPr sz="2300" i="1" spc="-30" dirty="0">
                          <a:latin typeface="Calibri"/>
                          <a:cs typeface="Calibri"/>
                        </a:rPr>
                        <a:t> </a:t>
                      </a:r>
                      <a:r>
                        <a:rPr sz="2300" i="1" spc="-25" dirty="0">
                          <a:latin typeface="Calibri"/>
                          <a:cs typeface="Calibri"/>
                        </a:rPr>
                        <a:t>II</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marL="91440">
                        <a:lnSpc>
                          <a:spcPct val="100000"/>
                        </a:lnSpc>
                        <a:spcBef>
                          <a:spcPts val="235"/>
                        </a:spcBef>
                      </a:pPr>
                      <a:r>
                        <a:rPr sz="2300" i="1" spc="-10" dirty="0">
                          <a:latin typeface="Calibri"/>
                          <a:cs typeface="Calibri"/>
                        </a:rPr>
                        <a:t>Valuation</a:t>
                      </a:r>
                      <a:r>
                        <a:rPr sz="2300" i="1" spc="-40" dirty="0">
                          <a:latin typeface="Calibri"/>
                          <a:cs typeface="Calibri"/>
                        </a:rPr>
                        <a:t> </a:t>
                      </a:r>
                      <a:r>
                        <a:rPr sz="2300" i="1" dirty="0">
                          <a:latin typeface="Calibri"/>
                          <a:cs typeface="Calibri"/>
                        </a:rPr>
                        <a:t>of</a:t>
                      </a:r>
                      <a:r>
                        <a:rPr sz="2300" i="1" spc="-75" dirty="0">
                          <a:latin typeface="Calibri"/>
                          <a:cs typeface="Calibri"/>
                        </a:rPr>
                        <a:t> </a:t>
                      </a:r>
                      <a:r>
                        <a:rPr sz="2300" i="1" spc="-10" dirty="0">
                          <a:latin typeface="Calibri"/>
                          <a:cs typeface="Calibri"/>
                        </a:rPr>
                        <a:t>Inventories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extLst>
                  <a:ext uri="{0D108BD9-81ED-4DB2-BD59-A6C34878D82A}">
                    <a16:rowId xmlns:a16="http://schemas.microsoft.com/office/drawing/2014/main" val="10002"/>
                  </a:ext>
                </a:extLst>
              </a:tr>
              <a:tr h="457200">
                <a:tc>
                  <a:txBody>
                    <a:bodyPr/>
                    <a:lstStyle/>
                    <a:p>
                      <a:pPr marL="91440">
                        <a:lnSpc>
                          <a:spcPct val="100000"/>
                        </a:lnSpc>
                        <a:spcBef>
                          <a:spcPts val="235"/>
                        </a:spcBef>
                      </a:pPr>
                      <a:r>
                        <a:rPr sz="2300" i="1" dirty="0">
                          <a:latin typeface="Calibri"/>
                          <a:cs typeface="Calibri"/>
                        </a:rPr>
                        <a:t>ICDS</a:t>
                      </a:r>
                      <a:r>
                        <a:rPr sz="2300" i="1" spc="-30" dirty="0">
                          <a:latin typeface="Calibri"/>
                          <a:cs typeface="Calibri"/>
                        </a:rPr>
                        <a:t> </a:t>
                      </a:r>
                      <a:r>
                        <a:rPr sz="2300" i="1" spc="-25" dirty="0">
                          <a:latin typeface="Calibri"/>
                          <a:cs typeface="Calibri"/>
                        </a:rPr>
                        <a:t>III</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marL="91440">
                        <a:lnSpc>
                          <a:spcPct val="100000"/>
                        </a:lnSpc>
                        <a:spcBef>
                          <a:spcPts val="235"/>
                        </a:spcBef>
                      </a:pPr>
                      <a:r>
                        <a:rPr sz="2300" i="1" dirty="0">
                          <a:latin typeface="Calibri"/>
                          <a:cs typeface="Calibri"/>
                        </a:rPr>
                        <a:t>Construction</a:t>
                      </a:r>
                      <a:r>
                        <a:rPr sz="2300" i="1" spc="-95" dirty="0">
                          <a:latin typeface="Calibri"/>
                          <a:cs typeface="Calibri"/>
                        </a:rPr>
                        <a:t> </a:t>
                      </a:r>
                      <a:r>
                        <a:rPr sz="2300" i="1" spc="-10" dirty="0">
                          <a:latin typeface="Calibri"/>
                          <a:cs typeface="Calibri"/>
                        </a:rPr>
                        <a:t>Contracts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594" y="1921153"/>
            <a:ext cx="10607040" cy="6126480"/>
          </a:xfrm>
          <a:custGeom>
            <a:avLst/>
            <a:gdLst/>
            <a:ahLst/>
            <a:cxnLst/>
            <a:rect l="l" t="t" r="r" b="b"/>
            <a:pathLst>
              <a:path w="8839200" h="5105400">
                <a:moveTo>
                  <a:pt x="0" y="0"/>
                </a:moveTo>
                <a:lnTo>
                  <a:pt x="8839200" y="0"/>
                </a:lnTo>
                <a:lnTo>
                  <a:pt x="8839200" y="5105400"/>
                </a:lnTo>
                <a:lnTo>
                  <a:pt x="0" y="5105400"/>
                </a:lnTo>
                <a:lnTo>
                  <a:pt x="0" y="0"/>
                </a:lnTo>
                <a:close/>
              </a:path>
            </a:pathLst>
          </a:custGeom>
          <a:ln w="38100">
            <a:solidFill>
              <a:srgbClr val="145F82"/>
            </a:solidFill>
          </a:ln>
        </p:spPr>
        <p:txBody>
          <a:bodyPr wrap="square" lIns="0" tIns="0" rIns="0" bIns="0" rtlCol="0"/>
          <a:lstStyle/>
          <a:p>
            <a:endParaRPr sz="2160"/>
          </a:p>
        </p:txBody>
      </p:sp>
      <p:graphicFrame>
        <p:nvGraphicFramePr>
          <p:cNvPr id="3" name="object 3"/>
          <p:cNvGraphicFramePr>
            <a:graphicFrameLocks noGrp="1"/>
          </p:cNvGraphicFramePr>
          <p:nvPr/>
        </p:nvGraphicFramePr>
        <p:xfrm>
          <a:off x="2369820" y="2095500"/>
          <a:ext cx="9942574" cy="5394196"/>
        </p:xfrm>
        <a:graphic>
          <a:graphicData uri="http://schemas.openxmlformats.org/drawingml/2006/table">
            <a:tbl>
              <a:tblPr firstRow="1" bandRow="1">
                <a:tableStyleId>{2D5ABB26-0587-4C30-8999-92F81FD0307C}</a:tableStyleId>
              </a:tblPr>
              <a:tblGrid>
                <a:gridCol w="1285494">
                  <a:extLst>
                    <a:ext uri="{9D8B030D-6E8A-4147-A177-3AD203B41FA5}">
                      <a16:colId xmlns:a16="http://schemas.microsoft.com/office/drawing/2014/main" val="20000"/>
                    </a:ext>
                  </a:extLst>
                </a:gridCol>
                <a:gridCol w="3834384">
                  <a:extLst>
                    <a:ext uri="{9D8B030D-6E8A-4147-A177-3AD203B41FA5}">
                      <a16:colId xmlns:a16="http://schemas.microsoft.com/office/drawing/2014/main" val="20001"/>
                    </a:ext>
                  </a:extLst>
                </a:gridCol>
                <a:gridCol w="1736597">
                  <a:extLst>
                    <a:ext uri="{9D8B030D-6E8A-4147-A177-3AD203B41FA5}">
                      <a16:colId xmlns:a16="http://schemas.microsoft.com/office/drawing/2014/main" val="20002"/>
                    </a:ext>
                  </a:extLst>
                </a:gridCol>
                <a:gridCol w="1553718">
                  <a:extLst>
                    <a:ext uri="{9D8B030D-6E8A-4147-A177-3AD203B41FA5}">
                      <a16:colId xmlns:a16="http://schemas.microsoft.com/office/drawing/2014/main" val="20003"/>
                    </a:ext>
                  </a:extLst>
                </a:gridCol>
                <a:gridCol w="1532381">
                  <a:extLst>
                    <a:ext uri="{9D8B030D-6E8A-4147-A177-3AD203B41FA5}">
                      <a16:colId xmlns:a16="http://schemas.microsoft.com/office/drawing/2014/main" val="20004"/>
                    </a:ext>
                  </a:extLst>
                </a:gridCol>
              </a:tblGrid>
              <a:tr h="1152143">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193675" marR="177165" indent="-9525">
                        <a:lnSpc>
                          <a:spcPct val="100000"/>
                        </a:lnSpc>
                        <a:spcBef>
                          <a:spcPts val="235"/>
                        </a:spcBef>
                      </a:pPr>
                      <a:r>
                        <a:rPr sz="2300" b="1" i="1" dirty="0">
                          <a:solidFill>
                            <a:srgbClr val="FFFFFF"/>
                          </a:solidFill>
                          <a:latin typeface="Calibri"/>
                          <a:cs typeface="Calibri"/>
                        </a:rPr>
                        <a:t>Increase</a:t>
                      </a:r>
                      <a:r>
                        <a:rPr sz="2300" b="1" i="1" spc="-65" dirty="0">
                          <a:solidFill>
                            <a:srgbClr val="FFFFFF"/>
                          </a:solidFill>
                          <a:latin typeface="Calibri"/>
                          <a:cs typeface="Calibri"/>
                        </a:rPr>
                        <a:t> </a:t>
                      </a:r>
                      <a:r>
                        <a:rPr sz="2300" b="1" i="1" spc="-25" dirty="0">
                          <a:solidFill>
                            <a:srgbClr val="FFFFFF"/>
                          </a:solidFill>
                          <a:latin typeface="Calibri"/>
                          <a:cs typeface="Calibri"/>
                        </a:rPr>
                        <a:t>in </a:t>
                      </a:r>
                      <a:r>
                        <a:rPr sz="2300" b="1" i="1" dirty="0">
                          <a:solidFill>
                            <a:srgbClr val="FFFFFF"/>
                          </a:solidFill>
                          <a:latin typeface="Calibri"/>
                          <a:cs typeface="Calibri"/>
                        </a:rPr>
                        <a:t>Profit</a:t>
                      </a:r>
                      <a:r>
                        <a:rPr sz="2300" b="1" i="1" spc="-60" dirty="0">
                          <a:solidFill>
                            <a:srgbClr val="FFFFFF"/>
                          </a:solidFill>
                          <a:latin typeface="Calibri"/>
                          <a:cs typeface="Calibri"/>
                        </a:rPr>
                        <a:t> </a:t>
                      </a:r>
                      <a:r>
                        <a:rPr sz="2300" b="1" i="1" spc="-10" dirty="0">
                          <a:solidFill>
                            <a:srgbClr val="FFFFFF"/>
                          </a:solidFill>
                          <a:latin typeface="Calibri"/>
                          <a:cs typeface="Calibri"/>
                        </a:rPr>
                        <a:t>(Rs.)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189230" marR="183515" algn="ctr">
                        <a:lnSpc>
                          <a:spcPct val="100000"/>
                        </a:lnSpc>
                        <a:spcBef>
                          <a:spcPts val="235"/>
                        </a:spcBef>
                      </a:pPr>
                      <a:r>
                        <a:rPr sz="2300" b="1" i="1" spc="-10" dirty="0">
                          <a:solidFill>
                            <a:srgbClr val="FFFFFF"/>
                          </a:solidFill>
                          <a:latin typeface="Calibri"/>
                          <a:cs typeface="Calibri"/>
                        </a:rPr>
                        <a:t>Decrease </a:t>
                      </a:r>
                      <a:r>
                        <a:rPr sz="2300" b="1" i="1" dirty="0">
                          <a:solidFill>
                            <a:srgbClr val="FFFFFF"/>
                          </a:solidFill>
                          <a:latin typeface="Calibri"/>
                          <a:cs typeface="Calibri"/>
                        </a:rPr>
                        <a:t>in</a:t>
                      </a:r>
                      <a:r>
                        <a:rPr sz="2300" b="1" i="1" spc="-25" dirty="0">
                          <a:solidFill>
                            <a:srgbClr val="FFFFFF"/>
                          </a:solidFill>
                          <a:latin typeface="Calibri"/>
                          <a:cs typeface="Calibri"/>
                        </a:rPr>
                        <a:t> </a:t>
                      </a:r>
                      <a:r>
                        <a:rPr sz="2300" b="1" i="1" spc="-10" dirty="0">
                          <a:solidFill>
                            <a:srgbClr val="FFFFFF"/>
                          </a:solidFill>
                          <a:latin typeface="Calibri"/>
                          <a:cs typeface="Calibri"/>
                        </a:rPr>
                        <a:t>Profit (Rs.)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416559" marR="140970" indent="-268605">
                        <a:lnSpc>
                          <a:spcPct val="100000"/>
                        </a:lnSpc>
                        <a:spcBef>
                          <a:spcPts val="235"/>
                        </a:spcBef>
                      </a:pPr>
                      <a:r>
                        <a:rPr sz="2300" b="1" i="1" dirty="0">
                          <a:solidFill>
                            <a:srgbClr val="FFFFFF"/>
                          </a:solidFill>
                          <a:latin typeface="Calibri"/>
                          <a:cs typeface="Calibri"/>
                        </a:rPr>
                        <a:t>Net</a:t>
                      </a:r>
                      <a:r>
                        <a:rPr sz="2300" b="1" i="1" spc="-35" dirty="0">
                          <a:solidFill>
                            <a:srgbClr val="FFFFFF"/>
                          </a:solidFill>
                          <a:latin typeface="Calibri"/>
                          <a:cs typeface="Calibri"/>
                        </a:rPr>
                        <a:t> </a:t>
                      </a:r>
                      <a:r>
                        <a:rPr sz="2300" b="1" i="1" spc="-20" dirty="0">
                          <a:solidFill>
                            <a:srgbClr val="FFFFFF"/>
                          </a:solidFill>
                          <a:latin typeface="Calibri"/>
                          <a:cs typeface="Calibri"/>
                        </a:rPr>
                        <a:t>Effect </a:t>
                      </a:r>
                      <a:r>
                        <a:rPr sz="2300" b="1" i="1" spc="-10" dirty="0">
                          <a:solidFill>
                            <a:srgbClr val="FFFFFF"/>
                          </a:solidFill>
                          <a:latin typeface="Calibri"/>
                          <a:cs typeface="Calibri"/>
                        </a:rPr>
                        <a:t>(Rs.)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extLst>
                  <a:ext uri="{0D108BD9-81ED-4DB2-BD59-A6C34878D82A}">
                    <a16:rowId xmlns:a16="http://schemas.microsoft.com/office/drawing/2014/main" val="10000"/>
                  </a:ext>
                </a:extLst>
              </a:tr>
              <a:tr h="457200">
                <a:tc>
                  <a:txBody>
                    <a:bodyPr/>
                    <a:lstStyle/>
                    <a:p>
                      <a:pPr marL="91440">
                        <a:lnSpc>
                          <a:spcPct val="100000"/>
                        </a:lnSpc>
                        <a:spcBef>
                          <a:spcPts val="240"/>
                        </a:spcBef>
                      </a:pPr>
                      <a:r>
                        <a:rPr sz="2300" i="1" dirty="0">
                          <a:latin typeface="Calibri"/>
                          <a:cs typeface="Calibri"/>
                        </a:rPr>
                        <a:t>ICDS</a:t>
                      </a:r>
                      <a:r>
                        <a:rPr sz="2300" i="1" spc="-30" dirty="0">
                          <a:latin typeface="Calibri"/>
                          <a:cs typeface="Calibri"/>
                        </a:rPr>
                        <a:t> </a:t>
                      </a:r>
                      <a:r>
                        <a:rPr sz="2300" i="1" spc="-25" dirty="0">
                          <a:latin typeface="Calibri"/>
                          <a:cs typeface="Calibri"/>
                        </a:rPr>
                        <a:t>IV</a:t>
                      </a:r>
                      <a:endParaRPr sz="2300">
                        <a:latin typeface="Calibri"/>
                        <a:cs typeface="Calibri"/>
                      </a:endParaRPr>
                    </a:p>
                  </a:txBody>
                  <a:tcPr marL="0" marR="0" marT="36576"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marL="91440">
                        <a:lnSpc>
                          <a:spcPct val="100000"/>
                        </a:lnSpc>
                        <a:spcBef>
                          <a:spcPts val="240"/>
                        </a:spcBef>
                      </a:pPr>
                      <a:r>
                        <a:rPr sz="2300" i="1" dirty="0">
                          <a:latin typeface="Calibri"/>
                          <a:cs typeface="Calibri"/>
                        </a:rPr>
                        <a:t>Revenue</a:t>
                      </a:r>
                      <a:r>
                        <a:rPr sz="2300" i="1" spc="-100" dirty="0">
                          <a:latin typeface="Calibri"/>
                          <a:cs typeface="Calibri"/>
                        </a:rPr>
                        <a:t> </a:t>
                      </a:r>
                      <a:r>
                        <a:rPr sz="2300" i="1" spc="-10" dirty="0">
                          <a:latin typeface="Calibri"/>
                          <a:cs typeface="Calibri"/>
                        </a:rPr>
                        <a:t>Recognition</a:t>
                      </a:r>
                      <a:endParaRPr sz="2300">
                        <a:latin typeface="Calibri"/>
                        <a:cs typeface="Calibri"/>
                      </a:endParaRPr>
                    </a:p>
                  </a:txBody>
                  <a:tcPr marL="0" marR="0" marT="36576"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extLst>
                  <a:ext uri="{0D108BD9-81ED-4DB2-BD59-A6C34878D82A}">
                    <a16:rowId xmlns:a16="http://schemas.microsoft.com/office/drawing/2014/main" val="10001"/>
                  </a:ext>
                </a:extLst>
              </a:tr>
              <a:tr h="457200">
                <a:tc>
                  <a:txBody>
                    <a:bodyPr/>
                    <a:lstStyle/>
                    <a:p>
                      <a:pPr marL="91440">
                        <a:lnSpc>
                          <a:spcPct val="100000"/>
                        </a:lnSpc>
                        <a:spcBef>
                          <a:spcPts val="235"/>
                        </a:spcBef>
                      </a:pPr>
                      <a:r>
                        <a:rPr sz="2300" i="1" dirty="0">
                          <a:latin typeface="Calibri"/>
                          <a:cs typeface="Calibri"/>
                        </a:rPr>
                        <a:t>ICDS</a:t>
                      </a:r>
                      <a:r>
                        <a:rPr sz="2300" i="1" spc="-30" dirty="0">
                          <a:latin typeface="Calibri"/>
                          <a:cs typeface="Calibri"/>
                        </a:rPr>
                        <a:t> </a:t>
                      </a:r>
                      <a:r>
                        <a:rPr sz="2300" i="1" spc="-50" dirty="0">
                          <a:latin typeface="Calibri"/>
                          <a:cs typeface="Calibri"/>
                        </a:rPr>
                        <a:t>V</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marL="91440">
                        <a:lnSpc>
                          <a:spcPct val="100000"/>
                        </a:lnSpc>
                        <a:spcBef>
                          <a:spcPts val="235"/>
                        </a:spcBef>
                      </a:pPr>
                      <a:r>
                        <a:rPr sz="2300" i="1" spc="-25" dirty="0">
                          <a:latin typeface="Calibri"/>
                          <a:cs typeface="Calibri"/>
                        </a:rPr>
                        <a:t>Tangible</a:t>
                      </a:r>
                      <a:r>
                        <a:rPr sz="2300" i="1" spc="-70" dirty="0">
                          <a:latin typeface="Calibri"/>
                          <a:cs typeface="Calibri"/>
                        </a:rPr>
                        <a:t> </a:t>
                      </a:r>
                      <a:r>
                        <a:rPr sz="2300" i="1" dirty="0">
                          <a:latin typeface="Calibri"/>
                          <a:cs typeface="Calibri"/>
                        </a:rPr>
                        <a:t>Fixed</a:t>
                      </a:r>
                      <a:r>
                        <a:rPr sz="2300" i="1" spc="-60" dirty="0">
                          <a:latin typeface="Calibri"/>
                          <a:cs typeface="Calibri"/>
                        </a:rPr>
                        <a:t> </a:t>
                      </a:r>
                      <a:r>
                        <a:rPr sz="2300" i="1" spc="-10" dirty="0">
                          <a:latin typeface="Calibri"/>
                          <a:cs typeface="Calibri"/>
                        </a:rPr>
                        <a:t>Assets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extLst>
                  <a:ext uri="{0D108BD9-81ED-4DB2-BD59-A6C34878D82A}">
                    <a16:rowId xmlns:a16="http://schemas.microsoft.com/office/drawing/2014/main" val="10002"/>
                  </a:ext>
                </a:extLst>
              </a:tr>
              <a:tr h="803910">
                <a:tc>
                  <a:txBody>
                    <a:bodyPr/>
                    <a:lstStyle/>
                    <a:p>
                      <a:pPr marL="91440">
                        <a:lnSpc>
                          <a:spcPct val="100000"/>
                        </a:lnSpc>
                        <a:spcBef>
                          <a:spcPts val="235"/>
                        </a:spcBef>
                      </a:pPr>
                      <a:r>
                        <a:rPr sz="2300" i="1" dirty="0">
                          <a:latin typeface="Calibri"/>
                          <a:cs typeface="Calibri"/>
                        </a:rPr>
                        <a:t>ICDS</a:t>
                      </a:r>
                      <a:r>
                        <a:rPr sz="2300" i="1" spc="-30" dirty="0">
                          <a:latin typeface="Calibri"/>
                          <a:cs typeface="Calibri"/>
                        </a:rPr>
                        <a:t> </a:t>
                      </a:r>
                      <a:r>
                        <a:rPr sz="2300" i="1" spc="-25" dirty="0">
                          <a:latin typeface="Calibri"/>
                          <a:cs typeface="Calibri"/>
                        </a:rPr>
                        <a:t>VI</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marL="91440" marR="264795">
                        <a:lnSpc>
                          <a:spcPct val="100000"/>
                        </a:lnSpc>
                        <a:spcBef>
                          <a:spcPts val="235"/>
                        </a:spcBef>
                      </a:pPr>
                      <a:r>
                        <a:rPr sz="2300" i="1" dirty="0">
                          <a:latin typeface="Calibri"/>
                          <a:cs typeface="Calibri"/>
                        </a:rPr>
                        <a:t>Changes</a:t>
                      </a:r>
                      <a:r>
                        <a:rPr sz="2300" i="1" spc="-70" dirty="0">
                          <a:latin typeface="Calibri"/>
                          <a:cs typeface="Calibri"/>
                        </a:rPr>
                        <a:t> </a:t>
                      </a:r>
                      <a:r>
                        <a:rPr sz="2300" i="1" dirty="0">
                          <a:latin typeface="Calibri"/>
                          <a:cs typeface="Calibri"/>
                        </a:rPr>
                        <a:t>in</a:t>
                      </a:r>
                      <a:r>
                        <a:rPr sz="2300" i="1" spc="-65" dirty="0">
                          <a:latin typeface="Calibri"/>
                          <a:cs typeface="Calibri"/>
                        </a:rPr>
                        <a:t> </a:t>
                      </a:r>
                      <a:r>
                        <a:rPr sz="2300" i="1" dirty="0">
                          <a:latin typeface="Calibri"/>
                          <a:cs typeface="Calibri"/>
                        </a:rPr>
                        <a:t>Foreign</a:t>
                      </a:r>
                      <a:r>
                        <a:rPr sz="2300" i="1" spc="-50" dirty="0">
                          <a:latin typeface="Calibri"/>
                          <a:cs typeface="Calibri"/>
                        </a:rPr>
                        <a:t> </a:t>
                      </a:r>
                      <a:r>
                        <a:rPr sz="2300" i="1" spc="-10" dirty="0">
                          <a:latin typeface="Calibri"/>
                          <a:cs typeface="Calibri"/>
                        </a:rPr>
                        <a:t>Exchange Rates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extLst>
                  <a:ext uri="{0D108BD9-81ED-4DB2-BD59-A6C34878D82A}">
                    <a16:rowId xmlns:a16="http://schemas.microsoft.com/office/drawing/2014/main" val="10003"/>
                  </a:ext>
                </a:extLst>
              </a:tr>
              <a:tr h="457200">
                <a:tc>
                  <a:txBody>
                    <a:bodyPr/>
                    <a:lstStyle/>
                    <a:p>
                      <a:pPr marL="91440">
                        <a:lnSpc>
                          <a:spcPct val="100000"/>
                        </a:lnSpc>
                        <a:spcBef>
                          <a:spcPts val="235"/>
                        </a:spcBef>
                      </a:pPr>
                      <a:r>
                        <a:rPr sz="2300" i="1" dirty="0">
                          <a:latin typeface="Calibri"/>
                          <a:cs typeface="Calibri"/>
                        </a:rPr>
                        <a:t>ICDS</a:t>
                      </a:r>
                      <a:r>
                        <a:rPr sz="2300" i="1" spc="-30" dirty="0">
                          <a:latin typeface="Calibri"/>
                          <a:cs typeface="Calibri"/>
                        </a:rPr>
                        <a:t> </a:t>
                      </a:r>
                      <a:r>
                        <a:rPr sz="2300" i="1" spc="-25" dirty="0">
                          <a:latin typeface="Calibri"/>
                          <a:cs typeface="Calibri"/>
                        </a:rPr>
                        <a:t>VII</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marL="91440">
                        <a:lnSpc>
                          <a:spcPct val="100000"/>
                        </a:lnSpc>
                        <a:spcBef>
                          <a:spcPts val="235"/>
                        </a:spcBef>
                      </a:pPr>
                      <a:r>
                        <a:rPr sz="2300" i="1" spc="-10" dirty="0">
                          <a:latin typeface="Calibri"/>
                          <a:cs typeface="Calibri"/>
                        </a:rPr>
                        <a:t>Governments</a:t>
                      </a:r>
                      <a:r>
                        <a:rPr sz="2300" i="1" spc="-20" dirty="0">
                          <a:latin typeface="Calibri"/>
                          <a:cs typeface="Calibri"/>
                        </a:rPr>
                        <a:t> </a:t>
                      </a:r>
                      <a:r>
                        <a:rPr sz="2300" i="1" spc="-10" dirty="0">
                          <a:latin typeface="Calibri"/>
                          <a:cs typeface="Calibri"/>
                        </a:rPr>
                        <a:t>Grants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extLst>
                  <a:ext uri="{0D108BD9-81ED-4DB2-BD59-A6C34878D82A}">
                    <a16:rowId xmlns:a16="http://schemas.microsoft.com/office/drawing/2014/main" val="10004"/>
                  </a:ext>
                </a:extLst>
              </a:tr>
              <a:tr h="457200">
                <a:tc>
                  <a:txBody>
                    <a:bodyPr/>
                    <a:lstStyle/>
                    <a:p>
                      <a:pPr marL="91440">
                        <a:lnSpc>
                          <a:spcPct val="100000"/>
                        </a:lnSpc>
                        <a:spcBef>
                          <a:spcPts val="235"/>
                        </a:spcBef>
                      </a:pPr>
                      <a:r>
                        <a:rPr sz="2300" i="1" dirty="0">
                          <a:latin typeface="Calibri"/>
                          <a:cs typeface="Calibri"/>
                        </a:rPr>
                        <a:t>ICDS</a:t>
                      </a:r>
                      <a:r>
                        <a:rPr sz="2300" i="1" spc="-30" dirty="0">
                          <a:latin typeface="Calibri"/>
                          <a:cs typeface="Calibri"/>
                        </a:rPr>
                        <a:t> </a:t>
                      </a:r>
                      <a:r>
                        <a:rPr sz="2300" i="1" spc="-20" dirty="0">
                          <a:latin typeface="Calibri"/>
                          <a:cs typeface="Calibri"/>
                        </a:rPr>
                        <a:t>VIII</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marL="91440">
                        <a:lnSpc>
                          <a:spcPct val="100000"/>
                        </a:lnSpc>
                        <a:spcBef>
                          <a:spcPts val="235"/>
                        </a:spcBef>
                      </a:pPr>
                      <a:r>
                        <a:rPr sz="2300" i="1" spc="-10" dirty="0">
                          <a:latin typeface="Calibri"/>
                          <a:cs typeface="Calibri"/>
                        </a:rPr>
                        <a:t>Securities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extLst>
                  <a:ext uri="{0D108BD9-81ED-4DB2-BD59-A6C34878D82A}">
                    <a16:rowId xmlns:a16="http://schemas.microsoft.com/office/drawing/2014/main" val="10005"/>
                  </a:ext>
                </a:extLst>
              </a:tr>
              <a:tr h="457200">
                <a:tc>
                  <a:txBody>
                    <a:bodyPr/>
                    <a:lstStyle/>
                    <a:p>
                      <a:pPr marL="91440">
                        <a:lnSpc>
                          <a:spcPct val="100000"/>
                        </a:lnSpc>
                        <a:spcBef>
                          <a:spcPts val="235"/>
                        </a:spcBef>
                      </a:pPr>
                      <a:r>
                        <a:rPr sz="2300" i="1" dirty="0">
                          <a:latin typeface="Calibri"/>
                          <a:cs typeface="Calibri"/>
                        </a:rPr>
                        <a:t>ICDS</a:t>
                      </a:r>
                      <a:r>
                        <a:rPr sz="2300" i="1" spc="-30" dirty="0">
                          <a:latin typeface="Calibri"/>
                          <a:cs typeface="Calibri"/>
                        </a:rPr>
                        <a:t> </a:t>
                      </a:r>
                      <a:r>
                        <a:rPr sz="2300" i="1" spc="-25" dirty="0">
                          <a:latin typeface="Calibri"/>
                          <a:cs typeface="Calibri"/>
                        </a:rPr>
                        <a:t>IX</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marL="91440">
                        <a:lnSpc>
                          <a:spcPct val="100000"/>
                        </a:lnSpc>
                        <a:spcBef>
                          <a:spcPts val="235"/>
                        </a:spcBef>
                      </a:pPr>
                      <a:r>
                        <a:rPr sz="2300" i="1" dirty="0">
                          <a:latin typeface="Calibri"/>
                          <a:cs typeface="Calibri"/>
                        </a:rPr>
                        <a:t>Borrowing</a:t>
                      </a:r>
                      <a:r>
                        <a:rPr sz="2300" i="1" spc="-105" dirty="0">
                          <a:latin typeface="Calibri"/>
                          <a:cs typeface="Calibri"/>
                        </a:rPr>
                        <a:t> </a:t>
                      </a:r>
                      <a:r>
                        <a:rPr sz="2300" i="1" spc="-20" dirty="0">
                          <a:latin typeface="Calibri"/>
                          <a:cs typeface="Calibri"/>
                        </a:rPr>
                        <a:t>Costs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extLst>
                  <a:ext uri="{0D108BD9-81ED-4DB2-BD59-A6C34878D82A}">
                    <a16:rowId xmlns:a16="http://schemas.microsoft.com/office/drawing/2014/main" val="10006"/>
                  </a:ext>
                </a:extLst>
              </a:tr>
              <a:tr h="1152143">
                <a:tc>
                  <a:txBody>
                    <a:bodyPr/>
                    <a:lstStyle/>
                    <a:p>
                      <a:pPr marL="91440">
                        <a:lnSpc>
                          <a:spcPct val="100000"/>
                        </a:lnSpc>
                        <a:spcBef>
                          <a:spcPts val="235"/>
                        </a:spcBef>
                      </a:pPr>
                      <a:r>
                        <a:rPr sz="2300" i="1" dirty="0">
                          <a:latin typeface="Calibri"/>
                          <a:cs typeface="Calibri"/>
                        </a:rPr>
                        <a:t>ICDS</a:t>
                      </a:r>
                      <a:r>
                        <a:rPr sz="2300" i="1" spc="-30" dirty="0">
                          <a:latin typeface="Calibri"/>
                          <a:cs typeface="Calibri"/>
                        </a:rPr>
                        <a:t> </a:t>
                      </a:r>
                      <a:r>
                        <a:rPr sz="2300" i="1" spc="-50" dirty="0">
                          <a:latin typeface="Calibri"/>
                          <a:cs typeface="Calibri"/>
                        </a:rPr>
                        <a:t>X</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marL="91440" marR="628015">
                        <a:lnSpc>
                          <a:spcPct val="100000"/>
                        </a:lnSpc>
                        <a:spcBef>
                          <a:spcPts val="235"/>
                        </a:spcBef>
                      </a:pPr>
                      <a:r>
                        <a:rPr sz="2300" i="1" dirty="0">
                          <a:latin typeface="Calibri"/>
                          <a:cs typeface="Calibri"/>
                        </a:rPr>
                        <a:t>Provisions,</a:t>
                      </a:r>
                      <a:r>
                        <a:rPr sz="2300" i="1" spc="-105" dirty="0">
                          <a:latin typeface="Calibri"/>
                          <a:cs typeface="Calibri"/>
                        </a:rPr>
                        <a:t> </a:t>
                      </a:r>
                      <a:r>
                        <a:rPr sz="2300" i="1" spc="-10" dirty="0">
                          <a:latin typeface="Calibri"/>
                          <a:cs typeface="Calibri"/>
                        </a:rPr>
                        <a:t>Contingent </a:t>
                      </a:r>
                      <a:r>
                        <a:rPr sz="2300" i="1" dirty="0">
                          <a:latin typeface="Calibri"/>
                          <a:cs typeface="Calibri"/>
                        </a:rPr>
                        <a:t>Liabilities</a:t>
                      </a:r>
                      <a:r>
                        <a:rPr sz="2300" i="1" spc="-45" dirty="0">
                          <a:latin typeface="Calibri"/>
                          <a:cs typeface="Calibri"/>
                        </a:rPr>
                        <a:t> </a:t>
                      </a:r>
                      <a:r>
                        <a:rPr sz="2300" i="1" dirty="0">
                          <a:latin typeface="Calibri"/>
                          <a:cs typeface="Calibri"/>
                        </a:rPr>
                        <a:t>and</a:t>
                      </a:r>
                      <a:r>
                        <a:rPr sz="2300" i="1" spc="-65" dirty="0">
                          <a:latin typeface="Calibri"/>
                          <a:cs typeface="Calibri"/>
                        </a:rPr>
                        <a:t> </a:t>
                      </a:r>
                      <a:r>
                        <a:rPr sz="2300" i="1" spc="-10" dirty="0">
                          <a:latin typeface="Calibri"/>
                          <a:cs typeface="Calibri"/>
                        </a:rPr>
                        <a:t>Contingent Assets</a:t>
                      </a:r>
                      <a:endParaRPr sz="2300">
                        <a:latin typeface="Calibri"/>
                        <a:cs typeface="Calibri"/>
                      </a:endParaRPr>
                    </a:p>
                  </a:txBody>
                  <a:tcPr marL="0" marR="0" marT="358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2D7"/>
                    </a:solidFill>
                  </a:tcPr>
                </a:tc>
                <a:extLst>
                  <a:ext uri="{0D108BD9-81ED-4DB2-BD59-A6C34878D82A}">
                    <a16:rowId xmlns:a16="http://schemas.microsoft.com/office/drawing/2014/main" val="10007"/>
                  </a:ext>
                </a:extLst>
              </a:tr>
            </a:tbl>
          </a:graphicData>
        </a:graphic>
      </p:graphicFrame>
      <p:sp>
        <p:nvSpPr>
          <p:cNvPr id="4" name="object 4"/>
          <p:cNvSpPr txBox="1">
            <a:spLocks noGrp="1"/>
          </p:cNvSpPr>
          <p:nvPr>
            <p:ph type="title"/>
          </p:nvPr>
        </p:nvSpPr>
        <p:spPr>
          <a:xfrm>
            <a:off x="2375978" y="376846"/>
            <a:ext cx="9293838" cy="986867"/>
          </a:xfrm>
          <a:prstGeom prst="rect">
            <a:avLst/>
          </a:prstGeom>
        </p:spPr>
        <p:txBody>
          <a:bodyPr vert="horz" wrap="square" lIns="0" tIns="609594" rIns="0" bIns="0" rtlCol="0">
            <a:spAutoFit/>
          </a:bodyPr>
          <a:lstStyle/>
          <a:p>
            <a:pPr marL="329184">
              <a:spcBef>
                <a:spcPts val="120"/>
              </a:spcBef>
            </a:pPr>
            <a:r>
              <a:rPr spc="-12" dirty="0">
                <a:solidFill>
                  <a:srgbClr val="000000"/>
                </a:solidFill>
              </a:rPr>
              <a:t>Amendment</a:t>
            </a:r>
            <a:r>
              <a:rPr spc="-48" dirty="0">
                <a:solidFill>
                  <a:srgbClr val="000000"/>
                </a:solidFill>
              </a:rPr>
              <a:t> </a:t>
            </a:r>
            <a:r>
              <a:rPr u="none" dirty="0">
                <a:solidFill>
                  <a:srgbClr val="000000"/>
                </a:solidFill>
              </a:rPr>
              <a:t>in</a:t>
            </a:r>
            <a:r>
              <a:rPr spc="-66" dirty="0">
                <a:solidFill>
                  <a:srgbClr val="000000"/>
                </a:solidFill>
              </a:rPr>
              <a:t> </a:t>
            </a:r>
            <a:r>
              <a:rPr u="none" dirty="0">
                <a:solidFill>
                  <a:srgbClr val="000000"/>
                </a:solidFill>
              </a:rPr>
              <a:t>Clause</a:t>
            </a:r>
            <a:r>
              <a:rPr spc="-66" dirty="0">
                <a:solidFill>
                  <a:srgbClr val="000000"/>
                </a:solidFill>
              </a:rPr>
              <a:t> </a:t>
            </a:r>
            <a:r>
              <a:rPr u="none" dirty="0">
                <a:solidFill>
                  <a:srgbClr val="000000"/>
                </a:solidFill>
              </a:rPr>
              <a:t>no.</a:t>
            </a:r>
            <a:r>
              <a:rPr spc="-54" dirty="0">
                <a:solidFill>
                  <a:srgbClr val="000000"/>
                </a:solidFill>
              </a:rPr>
              <a:t> </a:t>
            </a:r>
            <a:r>
              <a:rPr u="none" dirty="0">
                <a:solidFill>
                  <a:srgbClr val="000000"/>
                </a:solidFill>
              </a:rPr>
              <a:t>13</a:t>
            </a:r>
            <a:r>
              <a:rPr spc="-96" dirty="0">
                <a:solidFill>
                  <a:srgbClr val="000000"/>
                </a:solidFill>
              </a:rPr>
              <a:t> </a:t>
            </a:r>
            <a:r>
              <a:rPr i="1" u="none" dirty="0">
                <a:solidFill>
                  <a:srgbClr val="000000"/>
                </a:solidFill>
                <a:latin typeface="Calibri"/>
                <a:cs typeface="Calibri"/>
              </a:rPr>
              <a:t>-</a:t>
            </a:r>
            <a:r>
              <a:rPr i="1" spc="-66" dirty="0">
                <a:solidFill>
                  <a:srgbClr val="000000"/>
                </a:solidFill>
                <a:latin typeface="Calibri"/>
                <a:cs typeface="Calibri"/>
              </a:rPr>
              <a:t> </a:t>
            </a:r>
            <a:r>
              <a:rPr spc="-12" dirty="0">
                <a:solidFill>
                  <a:srgbClr val="000000"/>
                </a:solidFill>
              </a:rPr>
              <a:t>Contd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594" y="1921153"/>
            <a:ext cx="10607040" cy="6126480"/>
          </a:xfrm>
          <a:custGeom>
            <a:avLst/>
            <a:gdLst/>
            <a:ahLst/>
            <a:cxnLst/>
            <a:rect l="l" t="t" r="r" b="b"/>
            <a:pathLst>
              <a:path w="8839200" h="5105400">
                <a:moveTo>
                  <a:pt x="0" y="0"/>
                </a:moveTo>
                <a:lnTo>
                  <a:pt x="8839200" y="0"/>
                </a:lnTo>
                <a:lnTo>
                  <a:pt x="8839200" y="5105400"/>
                </a:lnTo>
                <a:lnTo>
                  <a:pt x="0" y="5105400"/>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106169" y="1936090"/>
            <a:ext cx="10357866" cy="5268109"/>
          </a:xfrm>
          <a:prstGeom prst="rect">
            <a:avLst/>
          </a:prstGeom>
        </p:spPr>
        <p:txBody>
          <a:bodyPr vert="horz" wrap="square" lIns="0" tIns="15240" rIns="0" bIns="0" rtlCol="0">
            <a:spAutoFit/>
          </a:bodyPr>
          <a:lstStyle/>
          <a:p>
            <a:pPr marL="433578" indent="-418338">
              <a:spcBef>
                <a:spcPts val="120"/>
              </a:spcBef>
              <a:buFont typeface="Calibri"/>
              <a:buAutoNum type="alphaLcParenBoth" startAt="6"/>
              <a:tabLst>
                <a:tab pos="433578" algn="l"/>
              </a:tabLst>
            </a:pPr>
            <a:r>
              <a:rPr sz="2880" i="1" dirty="0">
                <a:latin typeface="Calibri"/>
                <a:cs typeface="Calibri"/>
              </a:rPr>
              <a:t>Disclosure</a:t>
            </a:r>
            <a:r>
              <a:rPr sz="2880" i="1" spc="-66" dirty="0">
                <a:latin typeface="Calibri"/>
                <a:cs typeface="Calibri"/>
              </a:rPr>
              <a:t> </a:t>
            </a:r>
            <a:r>
              <a:rPr sz="2880" i="1" dirty="0">
                <a:latin typeface="Calibri"/>
                <a:cs typeface="Calibri"/>
              </a:rPr>
              <a:t>as</a:t>
            </a:r>
            <a:r>
              <a:rPr sz="2880" i="1" spc="-60" dirty="0">
                <a:latin typeface="Calibri"/>
                <a:cs typeface="Calibri"/>
              </a:rPr>
              <a:t> </a:t>
            </a:r>
            <a:r>
              <a:rPr sz="2880" i="1" dirty="0">
                <a:latin typeface="Calibri"/>
                <a:cs typeface="Calibri"/>
              </a:rPr>
              <a:t>per</a:t>
            </a:r>
            <a:r>
              <a:rPr sz="2880" i="1" spc="-72" dirty="0">
                <a:latin typeface="Calibri"/>
                <a:cs typeface="Calibri"/>
              </a:rPr>
              <a:t> </a:t>
            </a:r>
            <a:r>
              <a:rPr sz="2880" i="1" spc="-24" dirty="0">
                <a:latin typeface="Calibri"/>
                <a:cs typeface="Calibri"/>
              </a:rPr>
              <a:t>ICDS:</a:t>
            </a:r>
            <a:endParaRPr sz="2880">
              <a:latin typeface="Calibri"/>
              <a:cs typeface="Calibri"/>
            </a:endParaRPr>
          </a:p>
          <a:p>
            <a:pPr>
              <a:spcBef>
                <a:spcPts val="756"/>
              </a:spcBef>
              <a:buFont typeface="Calibri"/>
              <a:buAutoNum type="alphaLcParenBoth" startAt="6"/>
            </a:pPr>
            <a:endParaRPr sz="2880">
              <a:latin typeface="Calibri"/>
              <a:cs typeface="Calibri"/>
            </a:endParaRPr>
          </a:p>
          <a:p>
            <a:pPr marL="982218" lvl="1" indent="-693420">
              <a:spcBef>
                <a:spcPts val="6"/>
              </a:spcBef>
              <a:buAutoNum type="romanLcPeriod"/>
              <a:tabLst>
                <a:tab pos="982218" algn="l"/>
              </a:tabLst>
            </a:pPr>
            <a:r>
              <a:rPr sz="2880" i="1" dirty="0">
                <a:latin typeface="Calibri"/>
                <a:cs typeface="Calibri"/>
              </a:rPr>
              <a:t>ICDS</a:t>
            </a:r>
            <a:r>
              <a:rPr sz="2880" i="1" spc="-90" dirty="0">
                <a:latin typeface="Calibri"/>
                <a:cs typeface="Calibri"/>
              </a:rPr>
              <a:t> </a:t>
            </a:r>
            <a:r>
              <a:rPr sz="2880" i="1" spc="-12" dirty="0">
                <a:latin typeface="Calibri"/>
                <a:cs typeface="Calibri"/>
              </a:rPr>
              <a:t>I-Accounting</a:t>
            </a:r>
            <a:r>
              <a:rPr sz="2880" i="1" spc="-42" dirty="0">
                <a:latin typeface="Calibri"/>
                <a:cs typeface="Calibri"/>
              </a:rPr>
              <a:t> </a:t>
            </a:r>
            <a:r>
              <a:rPr sz="2880" i="1" spc="-12" dirty="0">
                <a:latin typeface="Calibri"/>
                <a:cs typeface="Calibri"/>
              </a:rPr>
              <a:t>Policies</a:t>
            </a:r>
            <a:endParaRPr sz="2880">
              <a:latin typeface="Calibri"/>
              <a:cs typeface="Calibri"/>
            </a:endParaRPr>
          </a:p>
          <a:p>
            <a:pPr marL="982218" lvl="1" indent="-693420">
              <a:spcBef>
                <a:spcPts val="834"/>
              </a:spcBef>
              <a:buAutoNum type="romanLcPeriod"/>
              <a:tabLst>
                <a:tab pos="982218" algn="l"/>
              </a:tabLst>
            </a:pPr>
            <a:r>
              <a:rPr sz="2880" i="1" dirty="0">
                <a:latin typeface="Calibri"/>
                <a:cs typeface="Calibri"/>
              </a:rPr>
              <a:t>ICDS</a:t>
            </a:r>
            <a:r>
              <a:rPr sz="2880" i="1" spc="-90" dirty="0">
                <a:latin typeface="Calibri"/>
                <a:cs typeface="Calibri"/>
              </a:rPr>
              <a:t> </a:t>
            </a:r>
            <a:r>
              <a:rPr sz="2880" i="1" spc="-12" dirty="0">
                <a:latin typeface="Calibri"/>
                <a:cs typeface="Calibri"/>
              </a:rPr>
              <a:t>II-Valuation</a:t>
            </a:r>
            <a:r>
              <a:rPr sz="2880" i="1" spc="-48" dirty="0">
                <a:latin typeface="Calibri"/>
                <a:cs typeface="Calibri"/>
              </a:rPr>
              <a:t> </a:t>
            </a:r>
            <a:r>
              <a:rPr sz="2880" i="1" dirty="0">
                <a:latin typeface="Calibri"/>
                <a:cs typeface="Calibri"/>
              </a:rPr>
              <a:t>of</a:t>
            </a:r>
            <a:r>
              <a:rPr sz="2880" i="1" spc="-72" dirty="0">
                <a:latin typeface="Calibri"/>
                <a:cs typeface="Calibri"/>
              </a:rPr>
              <a:t> </a:t>
            </a:r>
            <a:r>
              <a:rPr sz="2880" i="1" spc="-12" dirty="0">
                <a:latin typeface="Calibri"/>
                <a:cs typeface="Calibri"/>
              </a:rPr>
              <a:t>Inventories</a:t>
            </a:r>
            <a:endParaRPr sz="2880">
              <a:latin typeface="Calibri"/>
              <a:cs typeface="Calibri"/>
            </a:endParaRPr>
          </a:p>
          <a:p>
            <a:pPr marL="982218" lvl="1" indent="-693420">
              <a:spcBef>
                <a:spcPts val="846"/>
              </a:spcBef>
              <a:buAutoNum type="romanLcPeriod"/>
              <a:tabLst>
                <a:tab pos="982218" algn="l"/>
              </a:tabLst>
            </a:pPr>
            <a:r>
              <a:rPr sz="2880" i="1" dirty="0">
                <a:latin typeface="Calibri"/>
                <a:cs typeface="Calibri"/>
              </a:rPr>
              <a:t>ICDS</a:t>
            </a:r>
            <a:r>
              <a:rPr sz="2880" i="1" spc="-102" dirty="0">
                <a:latin typeface="Calibri"/>
                <a:cs typeface="Calibri"/>
              </a:rPr>
              <a:t> </a:t>
            </a:r>
            <a:r>
              <a:rPr sz="2880" i="1" spc="-12" dirty="0">
                <a:latin typeface="Calibri"/>
                <a:cs typeface="Calibri"/>
              </a:rPr>
              <a:t>III-</a:t>
            </a:r>
            <a:r>
              <a:rPr sz="2880" i="1" dirty="0">
                <a:latin typeface="Calibri"/>
                <a:cs typeface="Calibri"/>
              </a:rPr>
              <a:t>Construction</a:t>
            </a:r>
            <a:r>
              <a:rPr sz="2880" i="1" spc="-78" dirty="0">
                <a:latin typeface="Calibri"/>
                <a:cs typeface="Calibri"/>
              </a:rPr>
              <a:t> </a:t>
            </a:r>
            <a:r>
              <a:rPr sz="2880" i="1" spc="-12" dirty="0">
                <a:latin typeface="Calibri"/>
                <a:cs typeface="Calibri"/>
              </a:rPr>
              <a:t>Contracts</a:t>
            </a:r>
            <a:endParaRPr sz="2880">
              <a:latin typeface="Calibri"/>
              <a:cs typeface="Calibri"/>
            </a:endParaRPr>
          </a:p>
          <a:p>
            <a:pPr marL="982218" lvl="1" indent="-693420">
              <a:spcBef>
                <a:spcPts val="840"/>
              </a:spcBef>
              <a:buAutoNum type="romanLcPeriod"/>
              <a:tabLst>
                <a:tab pos="982218" algn="l"/>
              </a:tabLst>
            </a:pPr>
            <a:r>
              <a:rPr sz="2880" i="1" dirty="0">
                <a:latin typeface="Calibri"/>
                <a:cs typeface="Calibri"/>
              </a:rPr>
              <a:t>ICDS</a:t>
            </a:r>
            <a:r>
              <a:rPr sz="2880" i="1" spc="-90" dirty="0">
                <a:latin typeface="Calibri"/>
                <a:cs typeface="Calibri"/>
              </a:rPr>
              <a:t> </a:t>
            </a:r>
            <a:r>
              <a:rPr sz="2880" i="1" spc="-24" dirty="0">
                <a:latin typeface="Calibri"/>
                <a:cs typeface="Calibri"/>
              </a:rPr>
              <a:t>IV-</a:t>
            </a:r>
            <a:r>
              <a:rPr sz="2880" i="1" dirty="0">
                <a:latin typeface="Calibri"/>
                <a:cs typeface="Calibri"/>
              </a:rPr>
              <a:t>Revenue</a:t>
            </a:r>
            <a:r>
              <a:rPr sz="2880" i="1" spc="-66" dirty="0">
                <a:latin typeface="Calibri"/>
                <a:cs typeface="Calibri"/>
              </a:rPr>
              <a:t> </a:t>
            </a:r>
            <a:r>
              <a:rPr sz="2880" i="1" spc="-12" dirty="0">
                <a:latin typeface="Calibri"/>
                <a:cs typeface="Calibri"/>
              </a:rPr>
              <a:t>Recognition</a:t>
            </a:r>
            <a:endParaRPr sz="2880">
              <a:latin typeface="Calibri"/>
              <a:cs typeface="Calibri"/>
            </a:endParaRPr>
          </a:p>
          <a:p>
            <a:pPr marL="982218" lvl="1" indent="-693420">
              <a:spcBef>
                <a:spcPts val="834"/>
              </a:spcBef>
              <a:buAutoNum type="romanLcPeriod"/>
              <a:tabLst>
                <a:tab pos="982218" algn="l"/>
              </a:tabLst>
            </a:pPr>
            <a:r>
              <a:rPr sz="2880" i="1" dirty="0">
                <a:latin typeface="Calibri"/>
                <a:cs typeface="Calibri"/>
              </a:rPr>
              <a:t>ICDS</a:t>
            </a:r>
            <a:r>
              <a:rPr sz="2880" i="1" spc="-90" dirty="0">
                <a:latin typeface="Calibri"/>
                <a:cs typeface="Calibri"/>
              </a:rPr>
              <a:t> </a:t>
            </a:r>
            <a:r>
              <a:rPr sz="2880" i="1" spc="-30" dirty="0">
                <a:latin typeface="Calibri"/>
                <a:cs typeface="Calibri"/>
              </a:rPr>
              <a:t>V-Tangible</a:t>
            </a:r>
            <a:r>
              <a:rPr sz="2880" i="1" spc="-54" dirty="0">
                <a:latin typeface="Calibri"/>
                <a:cs typeface="Calibri"/>
              </a:rPr>
              <a:t> </a:t>
            </a:r>
            <a:r>
              <a:rPr sz="2880" i="1" dirty="0">
                <a:latin typeface="Calibri"/>
                <a:cs typeface="Calibri"/>
              </a:rPr>
              <a:t>Fixed</a:t>
            </a:r>
            <a:r>
              <a:rPr sz="2880" i="1" spc="-78" dirty="0">
                <a:latin typeface="Calibri"/>
                <a:cs typeface="Calibri"/>
              </a:rPr>
              <a:t> </a:t>
            </a:r>
            <a:r>
              <a:rPr sz="2880" i="1" spc="-12" dirty="0">
                <a:latin typeface="Calibri"/>
                <a:cs typeface="Calibri"/>
              </a:rPr>
              <a:t>Assets</a:t>
            </a:r>
            <a:endParaRPr sz="2880">
              <a:latin typeface="Calibri"/>
              <a:cs typeface="Calibri"/>
            </a:endParaRPr>
          </a:p>
          <a:p>
            <a:pPr marL="982218" lvl="1" indent="-693420">
              <a:spcBef>
                <a:spcPts val="846"/>
              </a:spcBef>
              <a:buAutoNum type="romanLcPeriod"/>
              <a:tabLst>
                <a:tab pos="982218" algn="l"/>
              </a:tabLst>
            </a:pPr>
            <a:r>
              <a:rPr sz="2880" i="1" dirty="0">
                <a:latin typeface="Calibri"/>
                <a:cs typeface="Calibri"/>
              </a:rPr>
              <a:t>ICDS</a:t>
            </a:r>
            <a:r>
              <a:rPr sz="2880" i="1" spc="-60" dirty="0">
                <a:latin typeface="Calibri"/>
                <a:cs typeface="Calibri"/>
              </a:rPr>
              <a:t> </a:t>
            </a:r>
            <a:r>
              <a:rPr sz="2880" i="1" spc="-12" dirty="0">
                <a:latin typeface="Calibri"/>
                <a:cs typeface="Calibri"/>
              </a:rPr>
              <a:t>VII-Governments Grants</a:t>
            </a:r>
            <a:endParaRPr sz="2880">
              <a:latin typeface="Calibri"/>
              <a:cs typeface="Calibri"/>
            </a:endParaRPr>
          </a:p>
          <a:p>
            <a:pPr marL="982218" lvl="1" indent="-692658">
              <a:spcBef>
                <a:spcPts val="840"/>
              </a:spcBef>
              <a:buAutoNum type="romanLcPeriod"/>
              <a:tabLst>
                <a:tab pos="982218" algn="l"/>
              </a:tabLst>
            </a:pPr>
            <a:r>
              <a:rPr sz="2880" i="1" dirty="0">
                <a:latin typeface="Calibri"/>
                <a:cs typeface="Calibri"/>
              </a:rPr>
              <a:t>ICDS</a:t>
            </a:r>
            <a:r>
              <a:rPr sz="2880" i="1" spc="-72" dirty="0">
                <a:latin typeface="Calibri"/>
                <a:cs typeface="Calibri"/>
              </a:rPr>
              <a:t> </a:t>
            </a:r>
            <a:r>
              <a:rPr sz="2880" i="1" dirty="0">
                <a:latin typeface="Calibri"/>
                <a:cs typeface="Calibri"/>
              </a:rPr>
              <a:t>IX</a:t>
            </a:r>
            <a:r>
              <a:rPr sz="2880" i="1" spc="-48" dirty="0">
                <a:latin typeface="Calibri"/>
                <a:cs typeface="Calibri"/>
              </a:rPr>
              <a:t> </a:t>
            </a:r>
            <a:r>
              <a:rPr sz="2880" i="1" dirty="0">
                <a:latin typeface="Calibri"/>
                <a:cs typeface="Calibri"/>
              </a:rPr>
              <a:t>Borrowing</a:t>
            </a:r>
            <a:r>
              <a:rPr sz="2880" i="1" spc="-66" dirty="0">
                <a:latin typeface="Calibri"/>
                <a:cs typeface="Calibri"/>
              </a:rPr>
              <a:t> </a:t>
            </a:r>
            <a:r>
              <a:rPr sz="2880" i="1" spc="-24" dirty="0">
                <a:latin typeface="Calibri"/>
                <a:cs typeface="Calibri"/>
              </a:rPr>
              <a:t>Costs</a:t>
            </a:r>
            <a:endParaRPr sz="2880">
              <a:latin typeface="Calibri"/>
              <a:cs typeface="Calibri"/>
            </a:endParaRPr>
          </a:p>
          <a:p>
            <a:pPr marL="982218" lvl="1" indent="-692658">
              <a:spcBef>
                <a:spcPts val="834"/>
              </a:spcBef>
              <a:buAutoNum type="romanLcPeriod"/>
              <a:tabLst>
                <a:tab pos="982218" algn="l"/>
              </a:tabLst>
            </a:pPr>
            <a:r>
              <a:rPr sz="2880" i="1" dirty="0">
                <a:latin typeface="Calibri"/>
                <a:cs typeface="Calibri"/>
              </a:rPr>
              <a:t>ICDS</a:t>
            </a:r>
            <a:r>
              <a:rPr sz="2880" i="1" spc="-72" dirty="0">
                <a:latin typeface="Calibri"/>
                <a:cs typeface="Calibri"/>
              </a:rPr>
              <a:t> </a:t>
            </a:r>
            <a:r>
              <a:rPr sz="2880" i="1" spc="-24" dirty="0">
                <a:latin typeface="Calibri"/>
                <a:cs typeface="Calibri"/>
              </a:rPr>
              <a:t>X-</a:t>
            </a:r>
            <a:r>
              <a:rPr sz="2880" i="1" dirty="0">
                <a:latin typeface="Calibri"/>
                <a:cs typeface="Calibri"/>
              </a:rPr>
              <a:t>Provisions,</a:t>
            </a:r>
            <a:r>
              <a:rPr sz="2880" i="1" spc="-30" dirty="0">
                <a:latin typeface="Calibri"/>
                <a:cs typeface="Calibri"/>
              </a:rPr>
              <a:t> </a:t>
            </a:r>
            <a:r>
              <a:rPr sz="2880" i="1" spc="-12" dirty="0">
                <a:latin typeface="Calibri"/>
                <a:cs typeface="Calibri"/>
              </a:rPr>
              <a:t>Contingent</a:t>
            </a:r>
            <a:r>
              <a:rPr sz="2880" i="1" spc="-84" dirty="0">
                <a:latin typeface="Calibri"/>
                <a:cs typeface="Calibri"/>
              </a:rPr>
              <a:t> </a:t>
            </a:r>
            <a:r>
              <a:rPr sz="2880" i="1" dirty="0">
                <a:latin typeface="Calibri"/>
                <a:cs typeface="Calibri"/>
              </a:rPr>
              <a:t>Liabilities</a:t>
            </a:r>
            <a:r>
              <a:rPr sz="2880" i="1" spc="-60" dirty="0">
                <a:latin typeface="Calibri"/>
                <a:cs typeface="Calibri"/>
              </a:rPr>
              <a:t> </a:t>
            </a:r>
            <a:r>
              <a:rPr sz="2880" i="1" dirty="0">
                <a:latin typeface="Calibri"/>
                <a:cs typeface="Calibri"/>
              </a:rPr>
              <a:t>and</a:t>
            </a:r>
            <a:r>
              <a:rPr sz="2880" i="1" spc="-54" dirty="0">
                <a:latin typeface="Calibri"/>
                <a:cs typeface="Calibri"/>
              </a:rPr>
              <a:t> </a:t>
            </a:r>
            <a:r>
              <a:rPr sz="2880" i="1" spc="-12" dirty="0">
                <a:latin typeface="Calibri"/>
                <a:cs typeface="Calibri"/>
              </a:rPr>
              <a:t>Contingent</a:t>
            </a:r>
            <a:r>
              <a:rPr sz="2880" i="1" spc="-66" dirty="0">
                <a:latin typeface="Calibri"/>
                <a:cs typeface="Calibri"/>
              </a:rPr>
              <a:t> </a:t>
            </a:r>
            <a:r>
              <a:rPr sz="2880" i="1" spc="-12" dirty="0">
                <a:latin typeface="Calibri"/>
                <a:cs typeface="Calibri"/>
              </a:rPr>
              <a:t>Assets”</a:t>
            </a:r>
            <a:endParaRPr sz="2880">
              <a:latin typeface="Calibri"/>
              <a:cs typeface="Calibri"/>
            </a:endParaRPr>
          </a:p>
        </p:txBody>
      </p:sp>
      <p:sp>
        <p:nvSpPr>
          <p:cNvPr id="4" name="object 4"/>
          <p:cNvSpPr txBox="1">
            <a:spLocks noGrp="1"/>
          </p:cNvSpPr>
          <p:nvPr>
            <p:ph type="title"/>
          </p:nvPr>
        </p:nvSpPr>
        <p:spPr>
          <a:xfrm>
            <a:off x="2375978" y="376846"/>
            <a:ext cx="9293838" cy="885563"/>
          </a:xfrm>
          <a:prstGeom prst="rect">
            <a:avLst/>
          </a:prstGeom>
        </p:spPr>
        <p:txBody>
          <a:bodyPr vert="horz" wrap="square" lIns="0" tIns="509270" rIns="0" bIns="0" rtlCol="0">
            <a:spAutoFit/>
          </a:bodyPr>
          <a:lstStyle/>
          <a:p>
            <a:pPr marL="390906">
              <a:spcBef>
                <a:spcPts val="120"/>
              </a:spcBef>
            </a:pPr>
            <a:r>
              <a:rPr spc="-12" dirty="0">
                <a:solidFill>
                  <a:srgbClr val="000000"/>
                </a:solidFill>
              </a:rPr>
              <a:t>Amendment</a:t>
            </a:r>
            <a:r>
              <a:rPr spc="-48" dirty="0">
                <a:solidFill>
                  <a:srgbClr val="000000"/>
                </a:solidFill>
              </a:rPr>
              <a:t> </a:t>
            </a:r>
            <a:r>
              <a:rPr u="none" dirty="0">
                <a:solidFill>
                  <a:srgbClr val="000000"/>
                </a:solidFill>
              </a:rPr>
              <a:t>in</a:t>
            </a:r>
            <a:r>
              <a:rPr spc="-66" dirty="0">
                <a:solidFill>
                  <a:srgbClr val="000000"/>
                </a:solidFill>
              </a:rPr>
              <a:t> </a:t>
            </a:r>
            <a:r>
              <a:rPr u="none" dirty="0">
                <a:solidFill>
                  <a:srgbClr val="000000"/>
                </a:solidFill>
              </a:rPr>
              <a:t>Clause</a:t>
            </a:r>
            <a:r>
              <a:rPr spc="-66" dirty="0">
                <a:solidFill>
                  <a:srgbClr val="000000"/>
                </a:solidFill>
              </a:rPr>
              <a:t> </a:t>
            </a:r>
            <a:r>
              <a:rPr u="none" dirty="0">
                <a:solidFill>
                  <a:srgbClr val="000000"/>
                </a:solidFill>
              </a:rPr>
              <a:t>no.</a:t>
            </a:r>
            <a:r>
              <a:rPr spc="-54" dirty="0">
                <a:solidFill>
                  <a:srgbClr val="000000"/>
                </a:solidFill>
              </a:rPr>
              <a:t> </a:t>
            </a:r>
            <a:r>
              <a:rPr u="none" dirty="0">
                <a:solidFill>
                  <a:srgbClr val="000000"/>
                </a:solidFill>
              </a:rPr>
              <a:t>13</a:t>
            </a:r>
            <a:r>
              <a:rPr spc="-96" dirty="0">
                <a:solidFill>
                  <a:srgbClr val="000000"/>
                </a:solidFill>
              </a:rPr>
              <a:t> </a:t>
            </a:r>
            <a:r>
              <a:rPr i="1" u="none" dirty="0">
                <a:solidFill>
                  <a:srgbClr val="000000"/>
                </a:solidFill>
                <a:latin typeface="Calibri"/>
                <a:cs typeface="Calibri"/>
              </a:rPr>
              <a:t>-</a:t>
            </a:r>
            <a:r>
              <a:rPr i="1" spc="-66" dirty="0">
                <a:solidFill>
                  <a:srgbClr val="000000"/>
                </a:solidFill>
                <a:latin typeface="Calibri"/>
                <a:cs typeface="Calibri"/>
              </a:rPr>
              <a:t> </a:t>
            </a:r>
            <a:r>
              <a:rPr spc="-12" dirty="0">
                <a:solidFill>
                  <a:srgbClr val="000000"/>
                </a:solidFill>
              </a:rPr>
              <a:t>Contd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594" y="1921153"/>
            <a:ext cx="10424160" cy="4782312"/>
          </a:xfrm>
          <a:custGeom>
            <a:avLst/>
            <a:gdLst/>
            <a:ahLst/>
            <a:cxnLst/>
            <a:rect l="l" t="t" r="r" b="b"/>
            <a:pathLst>
              <a:path w="8686800" h="3985260">
                <a:moveTo>
                  <a:pt x="0" y="0"/>
                </a:moveTo>
                <a:lnTo>
                  <a:pt x="8686800" y="0"/>
                </a:lnTo>
                <a:lnTo>
                  <a:pt x="8686800" y="3985260"/>
                </a:lnTo>
                <a:lnTo>
                  <a:pt x="0" y="3985260"/>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106169" y="1945233"/>
            <a:ext cx="10234422" cy="4467120"/>
          </a:xfrm>
          <a:prstGeom prst="rect">
            <a:avLst/>
          </a:prstGeom>
        </p:spPr>
        <p:txBody>
          <a:bodyPr vert="horz" wrap="square" lIns="0" tIns="14478" rIns="0" bIns="0" rtlCol="0">
            <a:spAutoFit/>
          </a:bodyPr>
          <a:lstStyle/>
          <a:p>
            <a:pPr marL="341376" marR="8382" indent="-326898" algn="just">
              <a:spcBef>
                <a:spcPts val="114"/>
              </a:spcBef>
              <a:buSzPct val="59375"/>
              <a:buFont typeface="Wingdings"/>
              <a:buChar char=""/>
              <a:tabLst>
                <a:tab pos="342900" algn="l"/>
              </a:tabLst>
            </a:pPr>
            <a:r>
              <a:rPr sz="1920" dirty="0">
                <a:latin typeface="Calibri"/>
                <a:cs typeface="Calibri"/>
              </a:rPr>
              <a:t>Change</a:t>
            </a:r>
            <a:r>
              <a:rPr sz="1920" spc="-36" dirty="0">
                <a:latin typeface="Calibri"/>
                <a:cs typeface="Calibri"/>
              </a:rPr>
              <a:t> </a:t>
            </a:r>
            <a:r>
              <a:rPr sz="1920" dirty="0">
                <a:latin typeface="Calibri"/>
                <a:cs typeface="Calibri"/>
              </a:rPr>
              <a:t>in</a:t>
            </a:r>
            <a:r>
              <a:rPr sz="1920" spc="-36" dirty="0">
                <a:latin typeface="Calibri"/>
                <a:cs typeface="Calibri"/>
              </a:rPr>
              <a:t> </a:t>
            </a:r>
            <a:r>
              <a:rPr sz="1920" dirty="0">
                <a:latin typeface="Calibri"/>
                <a:cs typeface="Calibri"/>
              </a:rPr>
              <a:t>accounting</a:t>
            </a:r>
            <a:r>
              <a:rPr sz="1920" spc="-24" dirty="0">
                <a:latin typeface="Calibri"/>
                <a:cs typeface="Calibri"/>
              </a:rPr>
              <a:t> </a:t>
            </a:r>
            <a:r>
              <a:rPr sz="1920" dirty="0">
                <a:latin typeface="Calibri"/>
                <a:cs typeface="Calibri"/>
              </a:rPr>
              <a:t>policy</a:t>
            </a:r>
            <a:r>
              <a:rPr sz="1920" spc="-36" dirty="0">
                <a:latin typeface="Calibri"/>
                <a:cs typeface="Calibri"/>
              </a:rPr>
              <a:t> </a:t>
            </a:r>
            <a:r>
              <a:rPr sz="1920" dirty="0">
                <a:latin typeface="Calibri"/>
                <a:cs typeface="Calibri"/>
              </a:rPr>
              <a:t>does</a:t>
            </a:r>
            <a:r>
              <a:rPr sz="1920" spc="-30" dirty="0">
                <a:latin typeface="Calibri"/>
                <a:cs typeface="Calibri"/>
              </a:rPr>
              <a:t> </a:t>
            </a:r>
            <a:r>
              <a:rPr sz="1920" dirty="0">
                <a:latin typeface="Calibri"/>
                <a:cs typeface="Calibri"/>
              </a:rPr>
              <a:t>not</a:t>
            </a:r>
            <a:r>
              <a:rPr sz="1920" spc="-18" dirty="0">
                <a:latin typeface="Calibri"/>
                <a:cs typeface="Calibri"/>
              </a:rPr>
              <a:t> </a:t>
            </a:r>
            <a:r>
              <a:rPr sz="1920" dirty="0">
                <a:latin typeface="Calibri"/>
                <a:cs typeface="Calibri"/>
              </a:rPr>
              <a:t>amount</a:t>
            </a:r>
            <a:r>
              <a:rPr sz="1920" spc="-30" dirty="0">
                <a:latin typeface="Calibri"/>
                <a:cs typeface="Calibri"/>
              </a:rPr>
              <a:t> </a:t>
            </a:r>
            <a:r>
              <a:rPr sz="1920" dirty="0">
                <a:latin typeface="Calibri"/>
                <a:cs typeface="Calibri"/>
              </a:rPr>
              <a:t>to</a:t>
            </a:r>
            <a:r>
              <a:rPr sz="1920" spc="-18" dirty="0">
                <a:latin typeface="Calibri"/>
                <a:cs typeface="Calibri"/>
              </a:rPr>
              <a:t> </a:t>
            </a:r>
            <a:r>
              <a:rPr sz="1920" dirty="0">
                <a:latin typeface="Calibri"/>
                <a:cs typeface="Calibri"/>
              </a:rPr>
              <a:t>change</a:t>
            </a:r>
            <a:r>
              <a:rPr sz="1920" spc="-36" dirty="0">
                <a:latin typeface="Calibri"/>
                <a:cs typeface="Calibri"/>
              </a:rPr>
              <a:t> </a:t>
            </a:r>
            <a:r>
              <a:rPr sz="1920" dirty="0">
                <a:latin typeface="Calibri"/>
                <a:cs typeface="Calibri"/>
              </a:rPr>
              <a:t>in</a:t>
            </a:r>
            <a:r>
              <a:rPr sz="1920" spc="-36" dirty="0">
                <a:latin typeface="Calibri"/>
                <a:cs typeface="Calibri"/>
              </a:rPr>
              <a:t> </a:t>
            </a:r>
            <a:r>
              <a:rPr sz="1920" dirty="0">
                <a:latin typeface="Calibri"/>
                <a:cs typeface="Calibri"/>
              </a:rPr>
              <a:t>method of</a:t>
            </a:r>
            <a:r>
              <a:rPr sz="1920" spc="-30" dirty="0">
                <a:latin typeface="Calibri"/>
                <a:cs typeface="Calibri"/>
              </a:rPr>
              <a:t> </a:t>
            </a:r>
            <a:r>
              <a:rPr sz="1920" dirty="0">
                <a:latin typeface="Calibri"/>
                <a:cs typeface="Calibri"/>
              </a:rPr>
              <a:t>accounting</a:t>
            </a:r>
            <a:r>
              <a:rPr sz="1920" spc="-24" dirty="0">
                <a:latin typeface="Calibri"/>
                <a:cs typeface="Calibri"/>
              </a:rPr>
              <a:t> </a:t>
            </a:r>
            <a:r>
              <a:rPr sz="1920" dirty="0">
                <a:latin typeface="Calibri"/>
                <a:cs typeface="Calibri"/>
              </a:rPr>
              <a:t>and</a:t>
            </a:r>
            <a:r>
              <a:rPr sz="1920" spc="-30" dirty="0">
                <a:latin typeface="Calibri"/>
                <a:cs typeface="Calibri"/>
              </a:rPr>
              <a:t> </a:t>
            </a:r>
            <a:r>
              <a:rPr sz="1920" dirty="0">
                <a:latin typeface="Calibri"/>
                <a:cs typeface="Calibri"/>
              </a:rPr>
              <a:t>thus</a:t>
            </a:r>
            <a:r>
              <a:rPr sz="1920" spc="-36" dirty="0">
                <a:latin typeface="Calibri"/>
                <a:cs typeface="Calibri"/>
              </a:rPr>
              <a:t> </a:t>
            </a:r>
            <a:r>
              <a:rPr sz="1920" dirty="0">
                <a:latin typeface="Calibri"/>
                <a:cs typeface="Calibri"/>
              </a:rPr>
              <a:t>need</a:t>
            </a:r>
            <a:r>
              <a:rPr sz="1920" spc="-30" dirty="0">
                <a:latin typeface="Calibri"/>
                <a:cs typeface="Calibri"/>
              </a:rPr>
              <a:t> not 	</a:t>
            </a:r>
            <a:r>
              <a:rPr sz="1920" dirty="0">
                <a:latin typeface="Calibri"/>
                <a:cs typeface="Calibri"/>
              </a:rPr>
              <a:t>be</a:t>
            </a:r>
            <a:r>
              <a:rPr sz="1920" spc="-18" dirty="0">
                <a:latin typeface="Calibri"/>
                <a:cs typeface="Calibri"/>
              </a:rPr>
              <a:t> </a:t>
            </a:r>
            <a:r>
              <a:rPr sz="1920" spc="-12" dirty="0">
                <a:latin typeface="Calibri"/>
                <a:cs typeface="Calibri"/>
              </a:rPr>
              <a:t>reported.</a:t>
            </a:r>
            <a:endParaRPr sz="1920">
              <a:latin typeface="Calibri"/>
              <a:cs typeface="Calibri"/>
            </a:endParaRPr>
          </a:p>
          <a:p>
            <a:pPr marL="341376" marR="6096" indent="-326898" algn="just">
              <a:spcBef>
                <a:spcPts val="2160"/>
              </a:spcBef>
              <a:buSzPct val="59375"/>
              <a:buFont typeface="Wingdings"/>
              <a:buChar char=""/>
              <a:tabLst>
                <a:tab pos="343662" algn="l"/>
              </a:tabLst>
            </a:pPr>
            <a:r>
              <a:rPr sz="1920" dirty="0">
                <a:latin typeface="Calibri"/>
                <a:cs typeface="Calibri"/>
              </a:rPr>
              <a:t>Change</a:t>
            </a:r>
            <a:r>
              <a:rPr sz="1920" spc="12" dirty="0">
                <a:latin typeface="Calibri"/>
                <a:cs typeface="Calibri"/>
              </a:rPr>
              <a:t> </a:t>
            </a:r>
            <a:r>
              <a:rPr sz="1920" dirty="0">
                <a:latin typeface="Calibri"/>
                <a:cs typeface="Calibri"/>
              </a:rPr>
              <a:t>in</a:t>
            </a:r>
            <a:r>
              <a:rPr sz="1920" spc="24" dirty="0">
                <a:latin typeface="Calibri"/>
                <a:cs typeface="Calibri"/>
              </a:rPr>
              <a:t> </a:t>
            </a:r>
            <a:r>
              <a:rPr sz="1920" dirty="0">
                <a:latin typeface="Calibri"/>
                <a:cs typeface="Calibri"/>
              </a:rPr>
              <a:t>method</a:t>
            </a:r>
            <a:r>
              <a:rPr sz="1920" spc="18" dirty="0">
                <a:latin typeface="Calibri"/>
                <a:cs typeface="Calibri"/>
              </a:rPr>
              <a:t> </a:t>
            </a:r>
            <a:r>
              <a:rPr sz="1920" dirty="0">
                <a:latin typeface="Calibri"/>
                <a:cs typeface="Calibri"/>
              </a:rPr>
              <a:t>of</a:t>
            </a:r>
            <a:r>
              <a:rPr sz="1920" spc="42" dirty="0">
                <a:latin typeface="Calibri"/>
                <a:cs typeface="Calibri"/>
              </a:rPr>
              <a:t> </a:t>
            </a:r>
            <a:r>
              <a:rPr sz="1920" dirty="0">
                <a:latin typeface="Calibri"/>
                <a:cs typeface="Calibri"/>
              </a:rPr>
              <a:t>valuation</a:t>
            </a:r>
            <a:r>
              <a:rPr sz="1920" spc="18" dirty="0">
                <a:latin typeface="Calibri"/>
                <a:cs typeface="Calibri"/>
              </a:rPr>
              <a:t> </a:t>
            </a:r>
            <a:r>
              <a:rPr sz="1920" dirty="0">
                <a:latin typeface="Calibri"/>
                <a:cs typeface="Calibri"/>
              </a:rPr>
              <a:t>of</a:t>
            </a:r>
            <a:r>
              <a:rPr sz="1920" spc="30" dirty="0">
                <a:latin typeface="Calibri"/>
                <a:cs typeface="Calibri"/>
              </a:rPr>
              <a:t> </a:t>
            </a:r>
            <a:r>
              <a:rPr sz="1920" dirty="0">
                <a:latin typeface="Calibri"/>
                <a:cs typeface="Calibri"/>
              </a:rPr>
              <a:t>stock</a:t>
            </a:r>
            <a:r>
              <a:rPr sz="1920" spc="24" dirty="0">
                <a:latin typeface="Calibri"/>
                <a:cs typeface="Calibri"/>
              </a:rPr>
              <a:t> </a:t>
            </a:r>
            <a:r>
              <a:rPr sz="1920" dirty="0">
                <a:latin typeface="Calibri"/>
                <a:cs typeface="Calibri"/>
              </a:rPr>
              <a:t>is</a:t>
            </a:r>
            <a:r>
              <a:rPr sz="1920" spc="24" dirty="0">
                <a:latin typeface="Calibri"/>
                <a:cs typeface="Calibri"/>
              </a:rPr>
              <a:t> </a:t>
            </a:r>
            <a:r>
              <a:rPr sz="1920" dirty="0">
                <a:latin typeface="Calibri"/>
                <a:cs typeface="Calibri"/>
              </a:rPr>
              <a:t>not</a:t>
            </a:r>
            <a:r>
              <a:rPr sz="1920" spc="42" dirty="0">
                <a:latin typeface="Calibri"/>
                <a:cs typeface="Calibri"/>
              </a:rPr>
              <a:t> </a:t>
            </a:r>
            <a:r>
              <a:rPr sz="1920" dirty="0">
                <a:latin typeface="Calibri"/>
                <a:cs typeface="Calibri"/>
              </a:rPr>
              <a:t>a</a:t>
            </a:r>
            <a:r>
              <a:rPr sz="1920" spc="30" dirty="0">
                <a:latin typeface="Calibri"/>
                <a:cs typeface="Calibri"/>
              </a:rPr>
              <a:t> </a:t>
            </a:r>
            <a:r>
              <a:rPr sz="1920" dirty="0">
                <a:latin typeface="Calibri"/>
                <a:cs typeface="Calibri"/>
              </a:rPr>
              <a:t>matter</a:t>
            </a:r>
            <a:r>
              <a:rPr sz="1920" spc="30" dirty="0">
                <a:latin typeface="Calibri"/>
                <a:cs typeface="Calibri"/>
              </a:rPr>
              <a:t> </a:t>
            </a:r>
            <a:r>
              <a:rPr sz="1920" dirty="0">
                <a:latin typeface="Calibri"/>
                <a:cs typeface="Calibri"/>
              </a:rPr>
              <a:t>of</a:t>
            </a:r>
            <a:r>
              <a:rPr sz="1920" spc="36" dirty="0">
                <a:latin typeface="Calibri"/>
                <a:cs typeface="Calibri"/>
              </a:rPr>
              <a:t> </a:t>
            </a:r>
            <a:r>
              <a:rPr sz="1920" dirty="0">
                <a:latin typeface="Calibri"/>
                <a:cs typeface="Calibri"/>
              </a:rPr>
              <a:t>change</a:t>
            </a:r>
            <a:r>
              <a:rPr sz="1920" spc="18" dirty="0">
                <a:latin typeface="Calibri"/>
                <a:cs typeface="Calibri"/>
              </a:rPr>
              <a:t> </a:t>
            </a:r>
            <a:r>
              <a:rPr sz="1920" dirty="0">
                <a:latin typeface="Calibri"/>
                <a:cs typeface="Calibri"/>
              </a:rPr>
              <a:t>in</a:t>
            </a:r>
            <a:r>
              <a:rPr sz="1920" spc="18" dirty="0">
                <a:latin typeface="Calibri"/>
                <a:cs typeface="Calibri"/>
              </a:rPr>
              <a:t> </a:t>
            </a:r>
            <a:r>
              <a:rPr sz="1920" dirty="0">
                <a:latin typeface="Calibri"/>
                <a:cs typeface="Calibri"/>
              </a:rPr>
              <a:t>method</a:t>
            </a:r>
            <a:r>
              <a:rPr sz="1920" spc="42" dirty="0">
                <a:latin typeface="Calibri"/>
                <a:cs typeface="Calibri"/>
              </a:rPr>
              <a:t> </a:t>
            </a:r>
            <a:r>
              <a:rPr sz="1920" dirty="0">
                <a:latin typeface="Calibri"/>
                <a:cs typeface="Calibri"/>
              </a:rPr>
              <a:t>of</a:t>
            </a:r>
            <a:r>
              <a:rPr sz="1920" spc="24" dirty="0">
                <a:latin typeface="Calibri"/>
                <a:cs typeface="Calibri"/>
              </a:rPr>
              <a:t> </a:t>
            </a:r>
            <a:r>
              <a:rPr sz="1920" dirty="0">
                <a:latin typeface="Calibri"/>
                <a:cs typeface="Calibri"/>
              </a:rPr>
              <a:t>accounting</a:t>
            </a:r>
            <a:r>
              <a:rPr sz="1920" spc="30" dirty="0">
                <a:latin typeface="Calibri"/>
                <a:cs typeface="Calibri"/>
              </a:rPr>
              <a:t> </a:t>
            </a:r>
            <a:r>
              <a:rPr sz="1920" dirty="0">
                <a:latin typeface="Calibri"/>
                <a:cs typeface="Calibri"/>
              </a:rPr>
              <a:t>but</a:t>
            </a:r>
            <a:r>
              <a:rPr sz="1920" spc="24" dirty="0">
                <a:latin typeface="Calibri"/>
                <a:cs typeface="Calibri"/>
              </a:rPr>
              <a:t> </a:t>
            </a:r>
            <a:r>
              <a:rPr sz="1920" spc="-24" dirty="0">
                <a:latin typeface="Calibri"/>
                <a:cs typeface="Calibri"/>
              </a:rPr>
              <a:t>only 	</a:t>
            </a:r>
            <a:r>
              <a:rPr sz="1920" dirty="0">
                <a:latin typeface="Calibri"/>
                <a:cs typeface="Calibri"/>
              </a:rPr>
              <a:t>a</a:t>
            </a:r>
            <a:r>
              <a:rPr sz="1920" spc="-30" dirty="0">
                <a:latin typeface="Calibri"/>
                <a:cs typeface="Calibri"/>
              </a:rPr>
              <a:t> </a:t>
            </a:r>
            <a:r>
              <a:rPr sz="1920" dirty="0">
                <a:latin typeface="Calibri"/>
                <a:cs typeface="Calibri"/>
              </a:rPr>
              <a:t>change</a:t>
            </a:r>
            <a:r>
              <a:rPr sz="1920" spc="-42" dirty="0">
                <a:latin typeface="Calibri"/>
                <a:cs typeface="Calibri"/>
              </a:rPr>
              <a:t> </a:t>
            </a:r>
            <a:r>
              <a:rPr sz="1920" dirty="0">
                <a:latin typeface="Calibri"/>
                <a:cs typeface="Calibri"/>
              </a:rPr>
              <a:t>in</a:t>
            </a:r>
            <a:r>
              <a:rPr sz="1920" spc="-30" dirty="0">
                <a:latin typeface="Calibri"/>
                <a:cs typeface="Calibri"/>
              </a:rPr>
              <a:t> </a:t>
            </a:r>
            <a:r>
              <a:rPr sz="1920" dirty="0">
                <a:latin typeface="Calibri"/>
                <a:cs typeface="Calibri"/>
              </a:rPr>
              <a:t>accounting</a:t>
            </a:r>
            <a:r>
              <a:rPr sz="1920" spc="-54" dirty="0">
                <a:latin typeface="Calibri"/>
                <a:cs typeface="Calibri"/>
              </a:rPr>
              <a:t> </a:t>
            </a:r>
            <a:r>
              <a:rPr sz="1920" spc="-12" dirty="0">
                <a:latin typeface="Calibri"/>
                <a:cs typeface="Calibri"/>
              </a:rPr>
              <a:t>policy.</a:t>
            </a:r>
            <a:endParaRPr sz="1920">
              <a:latin typeface="Calibri"/>
              <a:cs typeface="Calibri"/>
            </a:endParaRPr>
          </a:p>
          <a:p>
            <a:pPr marL="341376" marR="6096" indent="-326898" algn="just">
              <a:spcBef>
                <a:spcPts val="2160"/>
              </a:spcBef>
              <a:buSzPct val="59375"/>
              <a:buFont typeface="Wingdings"/>
              <a:buChar char=""/>
              <a:tabLst>
                <a:tab pos="342900" algn="l"/>
              </a:tabLst>
            </a:pPr>
            <a:r>
              <a:rPr sz="1920" dirty="0">
                <a:latin typeface="Calibri"/>
                <a:cs typeface="Calibri"/>
              </a:rPr>
              <a:t>If</a:t>
            </a:r>
            <a:r>
              <a:rPr sz="1920" spc="54" dirty="0">
                <a:latin typeface="Calibri"/>
                <a:cs typeface="Calibri"/>
              </a:rPr>
              <a:t> </a:t>
            </a:r>
            <a:r>
              <a:rPr sz="1920" dirty="0">
                <a:latin typeface="Calibri"/>
                <a:cs typeface="Calibri"/>
              </a:rPr>
              <a:t>there</a:t>
            </a:r>
            <a:r>
              <a:rPr sz="1920" spc="54" dirty="0">
                <a:latin typeface="Calibri"/>
                <a:cs typeface="Calibri"/>
              </a:rPr>
              <a:t> </a:t>
            </a:r>
            <a:r>
              <a:rPr sz="1920" dirty="0">
                <a:latin typeface="Calibri"/>
                <a:cs typeface="Calibri"/>
              </a:rPr>
              <a:t>has</a:t>
            </a:r>
            <a:r>
              <a:rPr sz="1920" spc="54" dirty="0">
                <a:latin typeface="Calibri"/>
                <a:cs typeface="Calibri"/>
              </a:rPr>
              <a:t> </a:t>
            </a:r>
            <a:r>
              <a:rPr sz="1920" dirty="0">
                <a:latin typeface="Calibri"/>
                <a:cs typeface="Calibri"/>
              </a:rPr>
              <a:t>been</a:t>
            </a:r>
            <a:r>
              <a:rPr sz="1920" spc="60" dirty="0">
                <a:latin typeface="Calibri"/>
                <a:cs typeface="Calibri"/>
              </a:rPr>
              <a:t> </a:t>
            </a:r>
            <a:r>
              <a:rPr sz="1920" dirty="0">
                <a:latin typeface="Calibri"/>
                <a:cs typeface="Calibri"/>
              </a:rPr>
              <a:t>any</a:t>
            </a:r>
            <a:r>
              <a:rPr sz="1920" spc="42" dirty="0">
                <a:latin typeface="Calibri"/>
                <a:cs typeface="Calibri"/>
              </a:rPr>
              <a:t> </a:t>
            </a:r>
            <a:r>
              <a:rPr sz="1920" dirty="0">
                <a:latin typeface="Calibri"/>
                <a:cs typeface="Calibri"/>
              </a:rPr>
              <a:t>change</a:t>
            </a:r>
            <a:r>
              <a:rPr sz="1920" spc="48" dirty="0">
                <a:latin typeface="Calibri"/>
                <a:cs typeface="Calibri"/>
              </a:rPr>
              <a:t> </a:t>
            </a:r>
            <a:r>
              <a:rPr sz="1920" dirty="0">
                <a:latin typeface="Calibri"/>
                <a:cs typeface="Calibri"/>
              </a:rPr>
              <a:t>in</a:t>
            </a:r>
            <a:r>
              <a:rPr sz="1920" spc="48" dirty="0">
                <a:latin typeface="Calibri"/>
                <a:cs typeface="Calibri"/>
              </a:rPr>
              <a:t> </a:t>
            </a:r>
            <a:r>
              <a:rPr sz="1920" dirty="0">
                <a:latin typeface="Calibri"/>
                <a:cs typeface="Calibri"/>
              </a:rPr>
              <a:t>the</a:t>
            </a:r>
            <a:r>
              <a:rPr sz="1920" spc="48" dirty="0">
                <a:latin typeface="Calibri"/>
                <a:cs typeface="Calibri"/>
              </a:rPr>
              <a:t> </a:t>
            </a:r>
            <a:r>
              <a:rPr sz="1920" dirty="0">
                <a:latin typeface="Calibri"/>
                <a:cs typeface="Calibri"/>
              </a:rPr>
              <a:t>method</a:t>
            </a:r>
            <a:r>
              <a:rPr sz="1920" spc="60" dirty="0">
                <a:latin typeface="Calibri"/>
                <a:cs typeface="Calibri"/>
              </a:rPr>
              <a:t> </a:t>
            </a:r>
            <a:r>
              <a:rPr sz="1920" dirty="0">
                <a:latin typeface="Calibri"/>
                <a:cs typeface="Calibri"/>
              </a:rPr>
              <a:t>of</a:t>
            </a:r>
            <a:r>
              <a:rPr sz="1920" spc="54" dirty="0">
                <a:latin typeface="Calibri"/>
                <a:cs typeface="Calibri"/>
              </a:rPr>
              <a:t> </a:t>
            </a:r>
            <a:r>
              <a:rPr sz="1920" dirty="0">
                <a:latin typeface="Calibri"/>
                <a:cs typeface="Calibri"/>
              </a:rPr>
              <a:t>accounting</a:t>
            </a:r>
            <a:r>
              <a:rPr sz="1920" spc="60" dirty="0">
                <a:latin typeface="Calibri"/>
                <a:cs typeface="Calibri"/>
              </a:rPr>
              <a:t> </a:t>
            </a:r>
            <a:r>
              <a:rPr sz="1920" dirty="0">
                <a:latin typeface="Calibri"/>
                <a:cs typeface="Calibri"/>
              </a:rPr>
              <a:t>employed,</a:t>
            </a:r>
            <a:r>
              <a:rPr sz="1920" spc="54" dirty="0">
                <a:latin typeface="Calibri"/>
                <a:cs typeface="Calibri"/>
              </a:rPr>
              <a:t> </a:t>
            </a:r>
            <a:r>
              <a:rPr sz="1920" dirty="0">
                <a:latin typeface="Calibri"/>
                <a:cs typeface="Calibri"/>
              </a:rPr>
              <a:t>the</a:t>
            </a:r>
            <a:r>
              <a:rPr sz="1920" spc="42" dirty="0">
                <a:latin typeface="Calibri"/>
                <a:cs typeface="Calibri"/>
              </a:rPr>
              <a:t> </a:t>
            </a:r>
            <a:r>
              <a:rPr sz="1920" dirty="0">
                <a:latin typeface="Calibri"/>
                <a:cs typeface="Calibri"/>
              </a:rPr>
              <a:t>method</a:t>
            </a:r>
            <a:r>
              <a:rPr sz="1920" spc="66" dirty="0">
                <a:latin typeface="Calibri"/>
                <a:cs typeface="Calibri"/>
              </a:rPr>
              <a:t> </a:t>
            </a:r>
            <a:r>
              <a:rPr sz="1920" dirty="0">
                <a:latin typeface="Calibri"/>
                <a:cs typeface="Calibri"/>
              </a:rPr>
              <a:t>employed</a:t>
            </a:r>
            <a:r>
              <a:rPr sz="1920" spc="48" dirty="0">
                <a:latin typeface="Calibri"/>
                <a:cs typeface="Calibri"/>
              </a:rPr>
              <a:t> </a:t>
            </a:r>
            <a:r>
              <a:rPr sz="1920" dirty="0">
                <a:latin typeface="Calibri"/>
                <a:cs typeface="Calibri"/>
              </a:rPr>
              <a:t>in</a:t>
            </a:r>
            <a:r>
              <a:rPr sz="1920" spc="54" dirty="0">
                <a:latin typeface="Calibri"/>
                <a:cs typeface="Calibri"/>
              </a:rPr>
              <a:t> </a:t>
            </a:r>
            <a:r>
              <a:rPr sz="1920" spc="-30" dirty="0">
                <a:latin typeface="Calibri"/>
                <a:cs typeface="Calibri"/>
              </a:rPr>
              <a:t>the 	</a:t>
            </a:r>
            <a:r>
              <a:rPr sz="1920" dirty="0">
                <a:latin typeface="Calibri"/>
                <a:cs typeface="Calibri"/>
              </a:rPr>
              <a:t>immediately</a:t>
            </a:r>
            <a:r>
              <a:rPr sz="1920" spc="-12" dirty="0">
                <a:latin typeface="Calibri"/>
                <a:cs typeface="Calibri"/>
              </a:rPr>
              <a:t> </a:t>
            </a:r>
            <a:r>
              <a:rPr sz="1920" dirty="0">
                <a:latin typeface="Calibri"/>
                <a:cs typeface="Calibri"/>
              </a:rPr>
              <a:t>preceding</a:t>
            </a:r>
            <a:r>
              <a:rPr sz="1920" spc="30" dirty="0">
                <a:latin typeface="Calibri"/>
                <a:cs typeface="Calibri"/>
              </a:rPr>
              <a:t> </a:t>
            </a:r>
            <a:r>
              <a:rPr sz="1920" spc="-174" dirty="0">
                <a:latin typeface="Calibri"/>
                <a:cs typeface="Calibri"/>
              </a:rPr>
              <a:t>P.Y.</a:t>
            </a:r>
            <a:r>
              <a:rPr sz="1920" spc="66" dirty="0">
                <a:latin typeface="Calibri"/>
                <a:cs typeface="Calibri"/>
              </a:rPr>
              <a:t> </a:t>
            </a:r>
            <a:r>
              <a:rPr sz="1920" dirty="0">
                <a:latin typeface="Calibri"/>
                <a:cs typeface="Calibri"/>
              </a:rPr>
              <a:t>Is</a:t>
            </a:r>
            <a:r>
              <a:rPr sz="1920" spc="18" dirty="0">
                <a:latin typeface="Calibri"/>
                <a:cs typeface="Calibri"/>
              </a:rPr>
              <a:t> </a:t>
            </a:r>
            <a:r>
              <a:rPr sz="1920" dirty="0">
                <a:latin typeface="Calibri"/>
                <a:cs typeface="Calibri"/>
              </a:rPr>
              <a:t>to</a:t>
            </a:r>
            <a:r>
              <a:rPr sz="1920" spc="30" dirty="0">
                <a:latin typeface="Calibri"/>
                <a:cs typeface="Calibri"/>
              </a:rPr>
              <a:t> </a:t>
            </a:r>
            <a:r>
              <a:rPr sz="1920" dirty="0">
                <a:latin typeface="Calibri"/>
                <a:cs typeface="Calibri"/>
              </a:rPr>
              <a:t>be</a:t>
            </a:r>
            <a:r>
              <a:rPr sz="1920" spc="24" dirty="0">
                <a:latin typeface="Calibri"/>
                <a:cs typeface="Calibri"/>
              </a:rPr>
              <a:t> </a:t>
            </a:r>
            <a:r>
              <a:rPr sz="1920" dirty="0">
                <a:latin typeface="Calibri"/>
                <a:cs typeface="Calibri"/>
              </a:rPr>
              <a:t>stated</a:t>
            </a:r>
            <a:r>
              <a:rPr sz="1920" spc="491" dirty="0">
                <a:latin typeface="Calibri"/>
                <a:cs typeface="Calibri"/>
              </a:rPr>
              <a:t> </a:t>
            </a:r>
            <a:r>
              <a:rPr sz="1920" dirty="0">
                <a:latin typeface="Calibri"/>
                <a:cs typeface="Calibri"/>
              </a:rPr>
              <a:t>&amp;</a:t>
            </a:r>
            <a:r>
              <a:rPr sz="1920" spc="36" dirty="0">
                <a:latin typeface="Calibri"/>
                <a:cs typeface="Calibri"/>
              </a:rPr>
              <a:t> </a:t>
            </a:r>
            <a:r>
              <a:rPr sz="1920" dirty="0">
                <a:latin typeface="Calibri"/>
                <a:cs typeface="Calibri"/>
              </a:rPr>
              <a:t>the</a:t>
            </a:r>
            <a:r>
              <a:rPr sz="1920" spc="30" dirty="0">
                <a:latin typeface="Calibri"/>
                <a:cs typeface="Calibri"/>
              </a:rPr>
              <a:t> </a:t>
            </a:r>
            <a:r>
              <a:rPr sz="1920" dirty="0">
                <a:latin typeface="Calibri"/>
                <a:cs typeface="Calibri"/>
              </a:rPr>
              <a:t>effect</a:t>
            </a:r>
            <a:r>
              <a:rPr sz="1920" spc="30" dirty="0">
                <a:latin typeface="Calibri"/>
                <a:cs typeface="Calibri"/>
              </a:rPr>
              <a:t> </a:t>
            </a:r>
            <a:r>
              <a:rPr sz="1920" dirty="0">
                <a:latin typeface="Calibri"/>
                <a:cs typeface="Calibri"/>
              </a:rPr>
              <a:t>i.e.</a:t>
            </a:r>
            <a:r>
              <a:rPr sz="1920" spc="24" dirty="0">
                <a:latin typeface="Calibri"/>
                <a:cs typeface="Calibri"/>
              </a:rPr>
              <a:t> </a:t>
            </a:r>
            <a:r>
              <a:rPr sz="1920" dirty="0">
                <a:latin typeface="Calibri"/>
                <a:cs typeface="Calibri"/>
              </a:rPr>
              <a:t>Increase</a:t>
            </a:r>
            <a:r>
              <a:rPr sz="1920" spc="36" dirty="0">
                <a:latin typeface="Calibri"/>
                <a:cs typeface="Calibri"/>
              </a:rPr>
              <a:t> </a:t>
            </a:r>
            <a:r>
              <a:rPr sz="1920" dirty="0">
                <a:latin typeface="Calibri"/>
                <a:cs typeface="Calibri"/>
              </a:rPr>
              <a:t>or</a:t>
            </a:r>
            <a:r>
              <a:rPr sz="1920" spc="36" dirty="0">
                <a:latin typeface="Calibri"/>
                <a:cs typeface="Calibri"/>
              </a:rPr>
              <a:t> </a:t>
            </a:r>
            <a:r>
              <a:rPr sz="1920" dirty="0">
                <a:latin typeface="Calibri"/>
                <a:cs typeface="Calibri"/>
              </a:rPr>
              <a:t>decrease</a:t>
            </a:r>
            <a:r>
              <a:rPr sz="1920" spc="36" dirty="0">
                <a:latin typeface="Calibri"/>
                <a:cs typeface="Calibri"/>
              </a:rPr>
              <a:t> </a:t>
            </a:r>
            <a:r>
              <a:rPr sz="1920" dirty="0">
                <a:latin typeface="Calibri"/>
                <a:cs typeface="Calibri"/>
              </a:rPr>
              <a:t>in</a:t>
            </a:r>
            <a:r>
              <a:rPr sz="1920" spc="30" dirty="0">
                <a:latin typeface="Calibri"/>
                <a:cs typeface="Calibri"/>
              </a:rPr>
              <a:t> </a:t>
            </a:r>
            <a:r>
              <a:rPr sz="1920" dirty="0">
                <a:latin typeface="Calibri"/>
                <a:cs typeface="Calibri"/>
              </a:rPr>
              <a:t>profits</a:t>
            </a:r>
            <a:r>
              <a:rPr sz="1920" spc="30" dirty="0">
                <a:latin typeface="Calibri"/>
                <a:cs typeface="Calibri"/>
              </a:rPr>
              <a:t> </a:t>
            </a:r>
            <a:r>
              <a:rPr sz="1920" dirty="0">
                <a:latin typeface="Calibri"/>
                <a:cs typeface="Calibri"/>
              </a:rPr>
              <a:t>has</a:t>
            </a:r>
            <a:r>
              <a:rPr sz="1920" spc="24" dirty="0">
                <a:latin typeface="Calibri"/>
                <a:cs typeface="Calibri"/>
              </a:rPr>
              <a:t> </a:t>
            </a:r>
            <a:r>
              <a:rPr sz="1920" dirty="0">
                <a:latin typeface="Calibri"/>
                <a:cs typeface="Calibri"/>
              </a:rPr>
              <a:t>to</a:t>
            </a:r>
            <a:r>
              <a:rPr sz="1920" spc="30" dirty="0">
                <a:latin typeface="Calibri"/>
                <a:cs typeface="Calibri"/>
              </a:rPr>
              <a:t> </a:t>
            </a:r>
            <a:r>
              <a:rPr sz="1920" spc="-30" dirty="0">
                <a:latin typeface="Calibri"/>
                <a:cs typeface="Calibri"/>
              </a:rPr>
              <a:t>be 	</a:t>
            </a:r>
            <a:r>
              <a:rPr sz="1920" spc="-12" dirty="0">
                <a:latin typeface="Calibri"/>
                <a:cs typeface="Calibri"/>
              </a:rPr>
              <a:t>stated.</a:t>
            </a:r>
            <a:endParaRPr sz="1920">
              <a:latin typeface="Calibri"/>
              <a:cs typeface="Calibri"/>
            </a:endParaRPr>
          </a:p>
          <a:p>
            <a:pPr marL="341376" marR="6096" indent="-326898" algn="just">
              <a:spcBef>
                <a:spcPts val="2160"/>
              </a:spcBef>
              <a:buSzPct val="59375"/>
              <a:buFont typeface="Wingdings"/>
              <a:buChar char=""/>
              <a:tabLst>
                <a:tab pos="342900" algn="l"/>
              </a:tabLst>
            </a:pPr>
            <a:r>
              <a:rPr sz="1920" b="1" dirty="0">
                <a:latin typeface="Calibri"/>
                <a:cs typeface="Calibri"/>
              </a:rPr>
              <a:t>Books</a:t>
            </a:r>
            <a:r>
              <a:rPr sz="1920" b="1" spc="120" dirty="0">
                <a:latin typeface="Calibri"/>
                <a:cs typeface="Calibri"/>
              </a:rPr>
              <a:t> </a:t>
            </a:r>
            <a:r>
              <a:rPr sz="1920" b="1" dirty="0">
                <a:latin typeface="Calibri"/>
                <a:cs typeface="Calibri"/>
              </a:rPr>
              <a:t>maintained</a:t>
            </a:r>
            <a:r>
              <a:rPr sz="1920" b="1" spc="126" dirty="0">
                <a:latin typeface="Calibri"/>
                <a:cs typeface="Calibri"/>
              </a:rPr>
              <a:t> </a:t>
            </a:r>
            <a:r>
              <a:rPr sz="1920" b="1" dirty="0">
                <a:latin typeface="Calibri"/>
                <a:cs typeface="Calibri"/>
              </a:rPr>
              <a:t>in</a:t>
            </a:r>
            <a:r>
              <a:rPr sz="1920" b="1" spc="114" dirty="0">
                <a:latin typeface="Calibri"/>
                <a:cs typeface="Calibri"/>
              </a:rPr>
              <a:t> </a:t>
            </a:r>
            <a:r>
              <a:rPr sz="1920" b="1" dirty="0">
                <a:latin typeface="Calibri"/>
                <a:cs typeface="Calibri"/>
              </a:rPr>
              <a:t>respect</a:t>
            </a:r>
            <a:r>
              <a:rPr sz="1920" b="1" spc="120" dirty="0">
                <a:latin typeface="Calibri"/>
                <a:cs typeface="Calibri"/>
              </a:rPr>
              <a:t> </a:t>
            </a:r>
            <a:r>
              <a:rPr sz="1920" b="1" dirty="0">
                <a:latin typeface="Calibri"/>
                <a:cs typeface="Calibri"/>
              </a:rPr>
              <a:t>of</a:t>
            </a:r>
            <a:r>
              <a:rPr sz="1920" b="1" spc="120" dirty="0">
                <a:latin typeface="Calibri"/>
                <a:cs typeface="Calibri"/>
              </a:rPr>
              <a:t> </a:t>
            </a:r>
            <a:r>
              <a:rPr sz="1920" dirty="0">
                <a:latin typeface="Calibri"/>
                <a:cs typeface="Calibri"/>
              </a:rPr>
              <a:t>all</a:t>
            </a:r>
            <a:r>
              <a:rPr sz="1920" spc="120" dirty="0">
                <a:latin typeface="Calibri"/>
                <a:cs typeface="Calibri"/>
              </a:rPr>
              <a:t> </a:t>
            </a:r>
            <a:r>
              <a:rPr sz="1920" dirty="0">
                <a:latin typeface="Calibri"/>
                <a:cs typeface="Calibri"/>
              </a:rPr>
              <a:t>items</a:t>
            </a:r>
            <a:r>
              <a:rPr sz="1920" spc="120" dirty="0">
                <a:latin typeface="Calibri"/>
                <a:cs typeface="Calibri"/>
              </a:rPr>
              <a:t> </a:t>
            </a:r>
            <a:r>
              <a:rPr sz="1920" dirty="0">
                <a:latin typeface="Calibri"/>
                <a:cs typeface="Calibri"/>
              </a:rPr>
              <a:t>of</a:t>
            </a:r>
            <a:r>
              <a:rPr sz="1920" spc="126" dirty="0">
                <a:latin typeface="Calibri"/>
                <a:cs typeface="Calibri"/>
              </a:rPr>
              <a:t> </a:t>
            </a:r>
            <a:r>
              <a:rPr sz="1920" dirty="0">
                <a:latin typeface="Calibri"/>
                <a:cs typeface="Calibri"/>
              </a:rPr>
              <a:t>income</a:t>
            </a:r>
            <a:r>
              <a:rPr sz="1920" spc="132" dirty="0">
                <a:latin typeface="Calibri"/>
                <a:cs typeface="Calibri"/>
              </a:rPr>
              <a:t> </a:t>
            </a:r>
            <a:r>
              <a:rPr sz="1920" dirty="0">
                <a:latin typeface="Calibri"/>
                <a:cs typeface="Calibri"/>
              </a:rPr>
              <a:t>on</a:t>
            </a:r>
            <a:r>
              <a:rPr sz="1920" spc="120" dirty="0">
                <a:latin typeface="Calibri"/>
                <a:cs typeface="Calibri"/>
              </a:rPr>
              <a:t> </a:t>
            </a:r>
            <a:r>
              <a:rPr sz="1920" dirty="0">
                <a:latin typeface="Calibri"/>
                <a:cs typeface="Calibri"/>
              </a:rPr>
              <a:t>accrual</a:t>
            </a:r>
            <a:r>
              <a:rPr sz="1920" spc="126" dirty="0">
                <a:latin typeface="Calibri"/>
                <a:cs typeface="Calibri"/>
              </a:rPr>
              <a:t> </a:t>
            </a:r>
            <a:r>
              <a:rPr sz="1920" dirty="0">
                <a:latin typeface="Calibri"/>
                <a:cs typeface="Calibri"/>
              </a:rPr>
              <a:t>basis</a:t>
            </a:r>
            <a:r>
              <a:rPr sz="1920" spc="120" dirty="0">
                <a:latin typeface="Calibri"/>
                <a:cs typeface="Calibri"/>
              </a:rPr>
              <a:t> </a:t>
            </a:r>
            <a:r>
              <a:rPr sz="1920" dirty="0">
                <a:latin typeface="Calibri"/>
                <a:cs typeface="Calibri"/>
              </a:rPr>
              <a:t>and</a:t>
            </a:r>
            <a:r>
              <a:rPr sz="1920" spc="120" dirty="0">
                <a:latin typeface="Calibri"/>
                <a:cs typeface="Calibri"/>
              </a:rPr>
              <a:t> </a:t>
            </a:r>
            <a:r>
              <a:rPr sz="1920" dirty="0">
                <a:latin typeface="Calibri"/>
                <a:cs typeface="Calibri"/>
              </a:rPr>
              <a:t>interest</a:t>
            </a:r>
            <a:r>
              <a:rPr sz="1920" spc="132" dirty="0">
                <a:latin typeface="Calibri"/>
                <a:cs typeface="Calibri"/>
              </a:rPr>
              <a:t> </a:t>
            </a:r>
            <a:r>
              <a:rPr sz="1920" dirty="0">
                <a:latin typeface="Calibri"/>
                <a:cs typeface="Calibri"/>
              </a:rPr>
              <a:t>income</a:t>
            </a:r>
            <a:r>
              <a:rPr sz="1920" spc="132" dirty="0">
                <a:latin typeface="Calibri"/>
                <a:cs typeface="Calibri"/>
              </a:rPr>
              <a:t> </a:t>
            </a:r>
            <a:r>
              <a:rPr sz="1920" dirty="0">
                <a:latin typeface="Calibri"/>
                <a:cs typeface="Calibri"/>
              </a:rPr>
              <a:t>on</a:t>
            </a:r>
            <a:r>
              <a:rPr sz="1920" spc="126" dirty="0">
                <a:latin typeface="Calibri"/>
                <a:cs typeface="Calibri"/>
              </a:rPr>
              <a:t> </a:t>
            </a:r>
            <a:r>
              <a:rPr sz="1920" spc="-24" dirty="0">
                <a:latin typeface="Calibri"/>
                <a:cs typeface="Calibri"/>
              </a:rPr>
              <a:t>seed 	</a:t>
            </a:r>
            <a:r>
              <a:rPr sz="1920" dirty="0">
                <a:latin typeface="Calibri"/>
                <a:cs typeface="Calibri"/>
              </a:rPr>
              <a:t>money</a:t>
            </a:r>
            <a:r>
              <a:rPr sz="1920" spc="-18" dirty="0">
                <a:latin typeface="Calibri"/>
                <a:cs typeface="Calibri"/>
              </a:rPr>
              <a:t> </a:t>
            </a:r>
            <a:r>
              <a:rPr sz="1920" b="1" dirty="0">
                <a:latin typeface="Calibri"/>
                <a:cs typeface="Calibri"/>
              </a:rPr>
              <a:t>loan</a:t>
            </a:r>
            <a:r>
              <a:rPr sz="1920" b="1" spc="-36" dirty="0">
                <a:latin typeface="Calibri"/>
                <a:cs typeface="Calibri"/>
              </a:rPr>
              <a:t> </a:t>
            </a:r>
            <a:r>
              <a:rPr sz="1920" b="1" dirty="0">
                <a:latin typeface="Calibri"/>
                <a:cs typeface="Calibri"/>
              </a:rPr>
              <a:t>is</a:t>
            </a:r>
            <a:r>
              <a:rPr sz="1920" b="1" spc="-36" dirty="0">
                <a:latin typeface="Calibri"/>
                <a:cs typeface="Calibri"/>
              </a:rPr>
              <a:t> </a:t>
            </a:r>
            <a:r>
              <a:rPr sz="1920" b="1" spc="-12" dirty="0">
                <a:latin typeface="Calibri"/>
                <a:cs typeface="Calibri"/>
              </a:rPr>
              <a:t>accounted</a:t>
            </a:r>
            <a:r>
              <a:rPr sz="1920" b="1" spc="-6" dirty="0">
                <a:latin typeface="Calibri"/>
                <a:cs typeface="Calibri"/>
              </a:rPr>
              <a:t> </a:t>
            </a:r>
            <a:r>
              <a:rPr sz="1920" dirty="0">
                <a:latin typeface="Calibri"/>
                <a:cs typeface="Calibri"/>
              </a:rPr>
              <a:t>on</a:t>
            </a:r>
            <a:r>
              <a:rPr sz="1920" spc="-30" dirty="0">
                <a:latin typeface="Calibri"/>
                <a:cs typeface="Calibri"/>
              </a:rPr>
              <a:t> </a:t>
            </a:r>
            <a:r>
              <a:rPr sz="1920" dirty="0">
                <a:latin typeface="Calibri"/>
                <a:cs typeface="Calibri"/>
              </a:rPr>
              <a:t>cash</a:t>
            </a:r>
            <a:r>
              <a:rPr sz="1920" spc="-36" dirty="0">
                <a:latin typeface="Calibri"/>
                <a:cs typeface="Calibri"/>
              </a:rPr>
              <a:t> </a:t>
            </a:r>
            <a:r>
              <a:rPr sz="1920" dirty="0">
                <a:latin typeface="Calibri"/>
                <a:cs typeface="Calibri"/>
              </a:rPr>
              <a:t>basis-</a:t>
            </a:r>
            <a:r>
              <a:rPr sz="1920" spc="-48" dirty="0">
                <a:latin typeface="Calibri"/>
                <a:cs typeface="Calibri"/>
              </a:rPr>
              <a:t> </a:t>
            </a:r>
            <a:r>
              <a:rPr sz="1920" b="1" spc="-12" dirty="0">
                <a:latin typeface="Calibri"/>
                <a:cs typeface="Calibri"/>
              </a:rPr>
              <a:t>permitted </a:t>
            </a:r>
            <a:r>
              <a:rPr sz="1920" b="1" dirty="0">
                <a:latin typeface="Calibri"/>
                <a:cs typeface="Calibri"/>
              </a:rPr>
              <a:t>vide</a:t>
            </a:r>
            <a:r>
              <a:rPr sz="1920" b="1" spc="-18" dirty="0">
                <a:latin typeface="Calibri"/>
                <a:cs typeface="Calibri"/>
              </a:rPr>
              <a:t> </a:t>
            </a:r>
            <a:r>
              <a:rPr sz="1920" b="1" dirty="0">
                <a:latin typeface="Calibri"/>
                <a:cs typeface="Calibri"/>
              </a:rPr>
              <a:t>N.</a:t>
            </a:r>
            <a:r>
              <a:rPr sz="1920" b="1" spc="-48" dirty="0">
                <a:latin typeface="Calibri"/>
                <a:cs typeface="Calibri"/>
              </a:rPr>
              <a:t> </a:t>
            </a:r>
            <a:r>
              <a:rPr sz="1920" b="1" dirty="0">
                <a:latin typeface="Calibri"/>
                <a:cs typeface="Calibri"/>
              </a:rPr>
              <a:t>No.</a:t>
            </a:r>
            <a:r>
              <a:rPr sz="1920" b="1" spc="-42" dirty="0">
                <a:latin typeface="Calibri"/>
                <a:cs typeface="Calibri"/>
              </a:rPr>
              <a:t> </a:t>
            </a:r>
            <a:r>
              <a:rPr sz="1920" b="1" dirty="0">
                <a:latin typeface="Calibri"/>
                <a:cs typeface="Calibri"/>
              </a:rPr>
              <a:t>GSR</a:t>
            </a:r>
            <a:r>
              <a:rPr sz="1920" b="1" spc="-18" dirty="0">
                <a:latin typeface="Calibri"/>
                <a:cs typeface="Calibri"/>
              </a:rPr>
              <a:t> </a:t>
            </a:r>
            <a:r>
              <a:rPr sz="1920" b="1" dirty="0">
                <a:latin typeface="Calibri"/>
                <a:cs typeface="Calibri"/>
              </a:rPr>
              <a:t>770(E)</a:t>
            </a:r>
            <a:r>
              <a:rPr sz="1920" b="1" spc="-6" dirty="0">
                <a:latin typeface="Calibri"/>
                <a:cs typeface="Calibri"/>
              </a:rPr>
              <a:t> </a:t>
            </a:r>
            <a:r>
              <a:rPr sz="1920" b="1" dirty="0">
                <a:latin typeface="Calibri"/>
                <a:cs typeface="Calibri"/>
              </a:rPr>
              <a:t>dated</a:t>
            </a:r>
            <a:r>
              <a:rPr sz="1920" b="1" spc="-24" dirty="0">
                <a:latin typeface="Calibri"/>
                <a:cs typeface="Calibri"/>
              </a:rPr>
              <a:t> </a:t>
            </a:r>
            <a:r>
              <a:rPr sz="1920" b="1" spc="-12" dirty="0">
                <a:latin typeface="Calibri"/>
                <a:cs typeface="Calibri"/>
              </a:rPr>
              <a:t>10-9-1990.</a:t>
            </a:r>
            <a:endParaRPr sz="1920">
              <a:latin typeface="Calibri"/>
              <a:cs typeface="Calibri"/>
            </a:endParaRPr>
          </a:p>
          <a:p>
            <a:pPr marL="341376" marR="9144" indent="-326898" algn="just">
              <a:spcBef>
                <a:spcPts val="2207"/>
              </a:spcBef>
              <a:buSzPct val="58333"/>
              <a:buFont typeface="Wingdings"/>
              <a:buChar char=""/>
              <a:tabLst>
                <a:tab pos="342900" algn="l"/>
              </a:tabLst>
            </a:pPr>
            <a:r>
              <a:rPr sz="2160" dirty="0">
                <a:latin typeface="Times New Roman"/>
                <a:cs typeface="Times New Roman"/>
              </a:rPr>
              <a:t>It</a:t>
            </a:r>
            <a:r>
              <a:rPr sz="2160" spc="30" dirty="0">
                <a:latin typeface="Times New Roman"/>
                <a:cs typeface="Times New Roman"/>
              </a:rPr>
              <a:t>  </a:t>
            </a:r>
            <a:r>
              <a:rPr sz="2160" dirty="0">
                <a:latin typeface="Times New Roman"/>
                <a:cs typeface="Times New Roman"/>
              </a:rPr>
              <a:t>may</a:t>
            </a:r>
            <a:r>
              <a:rPr sz="2160" spc="42" dirty="0">
                <a:latin typeface="Times New Roman"/>
                <a:cs typeface="Times New Roman"/>
              </a:rPr>
              <a:t>  </a:t>
            </a:r>
            <a:r>
              <a:rPr sz="2160" dirty="0">
                <a:latin typeface="Times New Roman"/>
                <a:cs typeface="Times New Roman"/>
              </a:rPr>
              <a:t>be</a:t>
            </a:r>
            <a:r>
              <a:rPr sz="2160" spc="36" dirty="0">
                <a:latin typeface="Times New Roman"/>
                <a:cs typeface="Times New Roman"/>
              </a:rPr>
              <a:t>  </a:t>
            </a:r>
            <a:r>
              <a:rPr sz="2160" dirty="0">
                <a:latin typeface="Times New Roman"/>
                <a:cs typeface="Times New Roman"/>
              </a:rPr>
              <a:t>noted</a:t>
            </a:r>
            <a:r>
              <a:rPr sz="2160" spc="30" dirty="0">
                <a:latin typeface="Times New Roman"/>
                <a:cs typeface="Times New Roman"/>
              </a:rPr>
              <a:t>  </a:t>
            </a:r>
            <a:r>
              <a:rPr sz="2160" dirty="0">
                <a:latin typeface="Times New Roman"/>
                <a:cs typeface="Times New Roman"/>
              </a:rPr>
              <a:t>that</a:t>
            </a:r>
            <a:r>
              <a:rPr sz="2160" spc="30" dirty="0">
                <a:latin typeface="Times New Roman"/>
                <a:cs typeface="Times New Roman"/>
              </a:rPr>
              <a:t>  </a:t>
            </a:r>
            <a:r>
              <a:rPr sz="2160" dirty="0">
                <a:latin typeface="Times New Roman"/>
                <a:cs typeface="Times New Roman"/>
              </a:rPr>
              <a:t>in</a:t>
            </a:r>
            <a:r>
              <a:rPr sz="2160" spc="30" dirty="0">
                <a:latin typeface="Times New Roman"/>
                <a:cs typeface="Times New Roman"/>
              </a:rPr>
              <a:t>  </a:t>
            </a:r>
            <a:r>
              <a:rPr sz="2160" dirty="0">
                <a:latin typeface="Times New Roman"/>
                <a:cs typeface="Times New Roman"/>
              </a:rPr>
              <a:t>view</a:t>
            </a:r>
            <a:r>
              <a:rPr sz="2160" spc="36" dirty="0">
                <a:latin typeface="Times New Roman"/>
                <a:cs typeface="Times New Roman"/>
              </a:rPr>
              <a:t>  </a:t>
            </a:r>
            <a:r>
              <a:rPr sz="2160" dirty="0">
                <a:latin typeface="Times New Roman"/>
                <a:cs typeface="Times New Roman"/>
              </a:rPr>
              <a:t>of</a:t>
            </a:r>
            <a:r>
              <a:rPr sz="2160" spc="36" dirty="0">
                <a:latin typeface="Times New Roman"/>
                <a:cs typeface="Times New Roman"/>
              </a:rPr>
              <a:t>  </a:t>
            </a:r>
            <a:r>
              <a:rPr sz="2160" dirty="0">
                <a:latin typeface="Times New Roman"/>
                <a:cs typeface="Times New Roman"/>
              </a:rPr>
              <a:t>Section</a:t>
            </a:r>
            <a:r>
              <a:rPr sz="2160" spc="30" dirty="0">
                <a:latin typeface="Times New Roman"/>
                <a:cs typeface="Times New Roman"/>
              </a:rPr>
              <a:t>  </a:t>
            </a:r>
            <a:r>
              <a:rPr sz="2160" dirty="0">
                <a:latin typeface="Times New Roman"/>
                <a:cs typeface="Times New Roman"/>
              </a:rPr>
              <a:t>128</a:t>
            </a:r>
            <a:r>
              <a:rPr sz="2160" spc="42" dirty="0">
                <a:latin typeface="Times New Roman"/>
                <a:cs typeface="Times New Roman"/>
              </a:rPr>
              <a:t>  </a:t>
            </a:r>
            <a:r>
              <a:rPr sz="2160" dirty="0">
                <a:latin typeface="Times New Roman"/>
                <a:cs typeface="Times New Roman"/>
              </a:rPr>
              <a:t>of</a:t>
            </a:r>
            <a:r>
              <a:rPr sz="2160" spc="30" dirty="0">
                <a:latin typeface="Times New Roman"/>
                <a:cs typeface="Times New Roman"/>
              </a:rPr>
              <a:t>  </a:t>
            </a:r>
            <a:r>
              <a:rPr sz="2160" dirty="0">
                <a:latin typeface="Times New Roman"/>
                <a:cs typeface="Times New Roman"/>
              </a:rPr>
              <a:t>the</a:t>
            </a:r>
            <a:r>
              <a:rPr sz="2160" spc="36" dirty="0">
                <a:latin typeface="Times New Roman"/>
                <a:cs typeface="Times New Roman"/>
              </a:rPr>
              <a:t>  </a:t>
            </a:r>
            <a:r>
              <a:rPr sz="2160" dirty="0">
                <a:latin typeface="Times New Roman"/>
                <a:cs typeface="Times New Roman"/>
              </a:rPr>
              <a:t>Companies</a:t>
            </a:r>
            <a:r>
              <a:rPr sz="2160" spc="30" dirty="0">
                <a:latin typeface="Times New Roman"/>
                <a:cs typeface="Times New Roman"/>
              </a:rPr>
              <a:t>  </a:t>
            </a:r>
            <a:r>
              <a:rPr sz="2160" dirty="0">
                <a:latin typeface="Times New Roman"/>
                <a:cs typeface="Times New Roman"/>
              </a:rPr>
              <a:t>Act,</a:t>
            </a:r>
            <a:r>
              <a:rPr sz="2160" spc="36" dirty="0">
                <a:latin typeface="Times New Roman"/>
                <a:cs typeface="Times New Roman"/>
              </a:rPr>
              <a:t>  </a:t>
            </a:r>
            <a:r>
              <a:rPr sz="2160" dirty="0">
                <a:latin typeface="Times New Roman"/>
                <a:cs typeface="Times New Roman"/>
              </a:rPr>
              <a:t>2013,</a:t>
            </a:r>
            <a:r>
              <a:rPr sz="2160" spc="30" dirty="0">
                <a:latin typeface="Times New Roman"/>
                <a:cs typeface="Times New Roman"/>
              </a:rPr>
              <a:t>  </a:t>
            </a:r>
            <a:r>
              <a:rPr sz="2160" spc="-12" dirty="0">
                <a:latin typeface="Times New Roman"/>
                <a:cs typeface="Times New Roman"/>
              </a:rPr>
              <a:t>every 	</a:t>
            </a:r>
            <a:r>
              <a:rPr sz="2160" dirty="0">
                <a:latin typeface="Times New Roman"/>
                <a:cs typeface="Times New Roman"/>
              </a:rPr>
              <a:t>company</a:t>
            </a:r>
            <a:r>
              <a:rPr sz="2160" spc="90" dirty="0">
                <a:latin typeface="Times New Roman"/>
                <a:cs typeface="Times New Roman"/>
              </a:rPr>
              <a:t> </a:t>
            </a:r>
            <a:r>
              <a:rPr sz="2160" dirty="0">
                <a:latin typeface="Times New Roman"/>
                <a:cs typeface="Times New Roman"/>
              </a:rPr>
              <a:t>is</a:t>
            </a:r>
            <a:r>
              <a:rPr sz="2160" spc="96" dirty="0">
                <a:latin typeface="Times New Roman"/>
                <a:cs typeface="Times New Roman"/>
              </a:rPr>
              <a:t> </a:t>
            </a:r>
            <a:r>
              <a:rPr sz="2160" dirty="0">
                <a:latin typeface="Times New Roman"/>
                <a:cs typeface="Times New Roman"/>
              </a:rPr>
              <a:t>required</a:t>
            </a:r>
            <a:r>
              <a:rPr sz="2160" spc="78" dirty="0">
                <a:latin typeface="Times New Roman"/>
                <a:cs typeface="Times New Roman"/>
              </a:rPr>
              <a:t> </a:t>
            </a:r>
            <a:r>
              <a:rPr sz="2160" dirty="0">
                <a:latin typeface="Times New Roman"/>
                <a:cs typeface="Times New Roman"/>
              </a:rPr>
              <a:t>to</a:t>
            </a:r>
            <a:r>
              <a:rPr sz="2160" spc="108" dirty="0">
                <a:latin typeface="Times New Roman"/>
                <a:cs typeface="Times New Roman"/>
              </a:rPr>
              <a:t> </a:t>
            </a:r>
            <a:r>
              <a:rPr sz="2160" dirty="0">
                <a:latin typeface="Times New Roman"/>
                <a:cs typeface="Times New Roman"/>
              </a:rPr>
              <a:t>keep</a:t>
            </a:r>
            <a:r>
              <a:rPr sz="2160" spc="90" dirty="0">
                <a:latin typeface="Times New Roman"/>
                <a:cs typeface="Times New Roman"/>
              </a:rPr>
              <a:t> </a:t>
            </a:r>
            <a:r>
              <a:rPr sz="2160" dirty="0">
                <a:latin typeface="Times New Roman"/>
                <a:cs typeface="Times New Roman"/>
              </a:rPr>
              <a:t>books</a:t>
            </a:r>
            <a:r>
              <a:rPr sz="2160" spc="108" dirty="0">
                <a:latin typeface="Times New Roman"/>
                <a:cs typeface="Times New Roman"/>
              </a:rPr>
              <a:t> </a:t>
            </a:r>
            <a:r>
              <a:rPr sz="2160" dirty="0">
                <a:latin typeface="Times New Roman"/>
                <a:cs typeface="Times New Roman"/>
              </a:rPr>
              <a:t>of</a:t>
            </a:r>
            <a:r>
              <a:rPr sz="2160" spc="126" dirty="0">
                <a:latin typeface="Times New Roman"/>
                <a:cs typeface="Times New Roman"/>
              </a:rPr>
              <a:t> </a:t>
            </a:r>
            <a:r>
              <a:rPr sz="2160" dirty="0">
                <a:latin typeface="Times New Roman"/>
                <a:cs typeface="Times New Roman"/>
              </a:rPr>
              <a:t>account</a:t>
            </a:r>
            <a:r>
              <a:rPr sz="2160" spc="60" dirty="0">
                <a:latin typeface="Times New Roman"/>
                <a:cs typeface="Times New Roman"/>
              </a:rPr>
              <a:t> </a:t>
            </a:r>
            <a:r>
              <a:rPr sz="2160" dirty="0">
                <a:latin typeface="Times New Roman"/>
                <a:cs typeface="Times New Roman"/>
              </a:rPr>
              <a:t>on</a:t>
            </a:r>
            <a:r>
              <a:rPr sz="2160" spc="126" dirty="0">
                <a:latin typeface="Times New Roman"/>
                <a:cs typeface="Times New Roman"/>
              </a:rPr>
              <a:t> </a:t>
            </a:r>
            <a:r>
              <a:rPr sz="2160" dirty="0">
                <a:latin typeface="Times New Roman"/>
                <a:cs typeface="Times New Roman"/>
              </a:rPr>
              <a:t>accrual</a:t>
            </a:r>
            <a:r>
              <a:rPr sz="2160" spc="84" dirty="0">
                <a:latin typeface="Times New Roman"/>
                <a:cs typeface="Times New Roman"/>
              </a:rPr>
              <a:t> </a:t>
            </a:r>
            <a:r>
              <a:rPr sz="2160" spc="-12" dirty="0">
                <a:latin typeface="Times New Roman"/>
                <a:cs typeface="Times New Roman"/>
              </a:rPr>
              <a:t>basis</a:t>
            </a:r>
            <a:r>
              <a:rPr sz="1920" b="1" spc="-12" dirty="0">
                <a:latin typeface="Calibri"/>
                <a:cs typeface="Calibri"/>
              </a:rPr>
              <a:t>.</a:t>
            </a:r>
            <a:endParaRPr sz="1920">
              <a:latin typeface="Calibri"/>
              <a:cs typeface="Calibri"/>
            </a:endParaRPr>
          </a:p>
        </p:txBody>
      </p:sp>
      <p:sp>
        <p:nvSpPr>
          <p:cNvPr id="4" name="object 4"/>
          <p:cNvSpPr txBox="1">
            <a:spLocks noGrp="1"/>
          </p:cNvSpPr>
          <p:nvPr>
            <p:ph type="title"/>
          </p:nvPr>
        </p:nvSpPr>
        <p:spPr>
          <a:xfrm>
            <a:off x="2375978" y="376846"/>
            <a:ext cx="9293838" cy="955340"/>
          </a:xfrm>
          <a:prstGeom prst="rect">
            <a:avLst/>
          </a:prstGeom>
        </p:spPr>
        <p:txBody>
          <a:bodyPr vert="horz" wrap="square" lIns="0" tIns="578372" rIns="0" bIns="0" rtlCol="0">
            <a:spAutoFit/>
          </a:bodyPr>
          <a:lstStyle/>
          <a:p>
            <a:pPr marL="334518">
              <a:spcBef>
                <a:spcPts val="120"/>
              </a:spcBef>
            </a:pPr>
            <a:r>
              <a:rPr u="none" dirty="0"/>
              <a:t>Issues</a:t>
            </a:r>
            <a:r>
              <a:rPr spc="-72" dirty="0"/>
              <a:t> </a:t>
            </a:r>
            <a:r>
              <a:rPr u="none" dirty="0"/>
              <a:t>on</a:t>
            </a:r>
            <a:r>
              <a:rPr spc="-78" dirty="0"/>
              <a:t> </a:t>
            </a:r>
            <a:r>
              <a:rPr u="none" dirty="0"/>
              <a:t>Clause</a:t>
            </a:r>
            <a:r>
              <a:rPr spc="-72" dirty="0"/>
              <a:t> </a:t>
            </a:r>
            <a:r>
              <a:rPr u="none" dirty="0"/>
              <a:t>no.</a:t>
            </a:r>
            <a:r>
              <a:rPr spc="-78" dirty="0"/>
              <a:t> </a:t>
            </a:r>
            <a:r>
              <a:rPr spc="-30" dirty="0"/>
              <a:t>13</a:t>
            </a:r>
          </a:p>
        </p:txBody>
      </p:sp>
      <p:grpSp>
        <p:nvGrpSpPr>
          <p:cNvPr id="5" name="object 5"/>
          <p:cNvGrpSpPr/>
          <p:nvPr/>
        </p:nvGrpSpPr>
        <p:grpSpPr>
          <a:xfrm>
            <a:off x="1818286" y="6756043"/>
            <a:ext cx="10995660" cy="1485900"/>
            <a:chOff x="-8762" y="5630036"/>
            <a:chExt cx="9163050" cy="1238250"/>
          </a:xfrm>
        </p:grpSpPr>
        <p:sp>
          <p:nvSpPr>
            <p:cNvPr id="6" name="object 6"/>
            <p:cNvSpPr/>
            <p:nvPr/>
          </p:nvSpPr>
          <p:spPr>
            <a:xfrm>
              <a:off x="762" y="5639561"/>
              <a:ext cx="9143365" cy="1218565"/>
            </a:xfrm>
            <a:custGeom>
              <a:avLst/>
              <a:gdLst/>
              <a:ahLst/>
              <a:cxnLst/>
              <a:rect l="l" t="t" r="r" b="b"/>
              <a:pathLst>
                <a:path w="9143365" h="1218565">
                  <a:moveTo>
                    <a:pt x="9143238" y="0"/>
                  </a:moveTo>
                  <a:lnTo>
                    <a:pt x="0" y="0"/>
                  </a:lnTo>
                  <a:lnTo>
                    <a:pt x="0" y="1218438"/>
                  </a:lnTo>
                  <a:lnTo>
                    <a:pt x="9143238" y="1218438"/>
                  </a:lnTo>
                  <a:lnTo>
                    <a:pt x="9143238" y="0"/>
                  </a:lnTo>
                  <a:close/>
                </a:path>
              </a:pathLst>
            </a:custGeom>
            <a:solidFill>
              <a:srgbClr val="145F82"/>
            </a:solidFill>
          </p:spPr>
          <p:txBody>
            <a:bodyPr wrap="square" lIns="0" tIns="0" rIns="0" bIns="0" rtlCol="0"/>
            <a:lstStyle/>
            <a:p>
              <a:endParaRPr sz="2160"/>
            </a:p>
          </p:txBody>
        </p:sp>
        <p:sp>
          <p:nvSpPr>
            <p:cNvPr id="7" name="object 7"/>
            <p:cNvSpPr/>
            <p:nvPr/>
          </p:nvSpPr>
          <p:spPr>
            <a:xfrm>
              <a:off x="762" y="5639561"/>
              <a:ext cx="9144000" cy="1219200"/>
            </a:xfrm>
            <a:custGeom>
              <a:avLst/>
              <a:gdLst/>
              <a:ahLst/>
              <a:cxnLst/>
              <a:rect l="l" t="t" r="r" b="b"/>
              <a:pathLst>
                <a:path w="9144000" h="1219200">
                  <a:moveTo>
                    <a:pt x="0" y="0"/>
                  </a:moveTo>
                  <a:lnTo>
                    <a:pt x="9144000" y="0"/>
                  </a:lnTo>
                  <a:lnTo>
                    <a:pt x="9144000" y="1219200"/>
                  </a:lnTo>
                  <a:lnTo>
                    <a:pt x="0" y="1219200"/>
                  </a:lnTo>
                  <a:lnTo>
                    <a:pt x="0" y="0"/>
                  </a:lnTo>
                  <a:close/>
                </a:path>
              </a:pathLst>
            </a:custGeom>
            <a:ln w="19050">
              <a:solidFill>
                <a:srgbClr val="0B445E"/>
              </a:solidFill>
            </a:ln>
          </p:spPr>
          <p:txBody>
            <a:bodyPr wrap="square" lIns="0" tIns="0" rIns="0" bIns="0" rtlCol="0"/>
            <a:lstStyle/>
            <a:p>
              <a:endParaRPr sz="2160"/>
            </a:p>
          </p:txBody>
        </p:sp>
      </p:grpSp>
      <p:sp>
        <p:nvSpPr>
          <p:cNvPr id="8" name="object 8"/>
          <p:cNvSpPr txBox="1"/>
          <p:nvPr/>
        </p:nvSpPr>
        <p:spPr>
          <a:xfrm>
            <a:off x="1921150" y="6923226"/>
            <a:ext cx="10783824" cy="1123384"/>
          </a:xfrm>
          <a:prstGeom prst="rect">
            <a:avLst/>
          </a:prstGeom>
        </p:spPr>
        <p:txBody>
          <a:bodyPr vert="horz" wrap="square" lIns="0" tIns="15240" rIns="0" bIns="0" rtlCol="0">
            <a:spAutoFit/>
          </a:bodyPr>
          <a:lstStyle/>
          <a:p>
            <a:pPr marL="15240" marR="6096" indent="1524" algn="just">
              <a:spcBef>
                <a:spcPts val="120"/>
              </a:spcBef>
            </a:pPr>
            <a:r>
              <a:rPr sz="2400" dirty="0">
                <a:solidFill>
                  <a:srgbClr val="FFFFFF"/>
                </a:solidFill>
                <a:latin typeface="Times New Roman"/>
                <a:cs typeface="Times New Roman"/>
              </a:rPr>
              <a:t>Note:</a:t>
            </a:r>
            <a:r>
              <a:rPr sz="2400" spc="-12" dirty="0">
                <a:solidFill>
                  <a:srgbClr val="FFFFFF"/>
                </a:solidFill>
                <a:latin typeface="Times New Roman"/>
                <a:cs typeface="Times New Roman"/>
              </a:rPr>
              <a:t> </a:t>
            </a:r>
            <a:r>
              <a:rPr sz="2400" dirty="0">
                <a:solidFill>
                  <a:srgbClr val="FFFFFF"/>
                </a:solidFill>
                <a:latin typeface="Times New Roman"/>
                <a:cs typeface="Times New Roman"/>
              </a:rPr>
              <a:t>Clause</a:t>
            </a:r>
            <a:r>
              <a:rPr sz="2400" spc="-12" dirty="0">
                <a:solidFill>
                  <a:srgbClr val="FFFFFF"/>
                </a:solidFill>
                <a:latin typeface="Times New Roman"/>
                <a:cs typeface="Times New Roman"/>
              </a:rPr>
              <a:t> </a:t>
            </a:r>
            <a:r>
              <a:rPr sz="2400" dirty="0">
                <a:solidFill>
                  <a:srgbClr val="FFFFFF"/>
                </a:solidFill>
                <a:latin typeface="Times New Roman"/>
                <a:cs typeface="Times New Roman"/>
              </a:rPr>
              <a:t>(b) refer</a:t>
            </a:r>
            <a:r>
              <a:rPr sz="2400" spc="12" dirty="0">
                <a:solidFill>
                  <a:srgbClr val="FFFFFF"/>
                </a:solidFill>
                <a:latin typeface="Times New Roman"/>
                <a:cs typeface="Times New Roman"/>
              </a:rPr>
              <a:t> </a:t>
            </a:r>
            <a:r>
              <a:rPr sz="2400" dirty="0">
                <a:solidFill>
                  <a:srgbClr val="FFFFFF"/>
                </a:solidFill>
                <a:latin typeface="Times New Roman"/>
                <a:cs typeface="Times New Roman"/>
              </a:rPr>
              <a:t>sec</a:t>
            </a:r>
            <a:r>
              <a:rPr sz="2400" spc="-12" dirty="0">
                <a:solidFill>
                  <a:srgbClr val="FFFFFF"/>
                </a:solidFill>
                <a:latin typeface="Times New Roman"/>
                <a:cs typeface="Times New Roman"/>
              </a:rPr>
              <a:t> </a:t>
            </a:r>
            <a:r>
              <a:rPr sz="2400" dirty="0">
                <a:solidFill>
                  <a:srgbClr val="FFFFFF"/>
                </a:solidFill>
                <a:latin typeface="Times New Roman"/>
                <a:cs typeface="Times New Roman"/>
              </a:rPr>
              <a:t>145A</a:t>
            </a:r>
            <a:r>
              <a:rPr sz="2400" spc="-114" dirty="0">
                <a:solidFill>
                  <a:srgbClr val="FFFFFF"/>
                </a:solidFill>
                <a:latin typeface="Times New Roman"/>
                <a:cs typeface="Times New Roman"/>
              </a:rPr>
              <a:t> </a:t>
            </a:r>
            <a:r>
              <a:rPr sz="2400" dirty="0">
                <a:solidFill>
                  <a:srgbClr val="FFFFFF"/>
                </a:solidFill>
                <a:latin typeface="Times New Roman"/>
                <a:cs typeface="Times New Roman"/>
              </a:rPr>
              <a:t>in</a:t>
            </a:r>
            <a:r>
              <a:rPr sz="2400" spc="12" dirty="0">
                <a:solidFill>
                  <a:srgbClr val="FFFFFF"/>
                </a:solidFill>
                <a:latin typeface="Times New Roman"/>
                <a:cs typeface="Times New Roman"/>
              </a:rPr>
              <a:t> </a:t>
            </a:r>
            <a:r>
              <a:rPr sz="2400" dirty="0">
                <a:solidFill>
                  <a:srgbClr val="FFFFFF"/>
                </a:solidFill>
                <a:latin typeface="Times New Roman"/>
                <a:cs typeface="Times New Roman"/>
              </a:rPr>
              <a:t>which</a:t>
            </a:r>
            <a:r>
              <a:rPr sz="2400" spc="12" dirty="0">
                <a:solidFill>
                  <a:srgbClr val="FFFFFF"/>
                </a:solidFill>
                <a:latin typeface="Times New Roman"/>
                <a:cs typeface="Times New Roman"/>
              </a:rPr>
              <a:t>  </a:t>
            </a:r>
            <a:r>
              <a:rPr sz="2400" dirty="0">
                <a:solidFill>
                  <a:srgbClr val="FFFFFF"/>
                </a:solidFill>
                <a:latin typeface="Times New Roman"/>
                <a:cs typeface="Times New Roman"/>
              </a:rPr>
              <a:t>the</a:t>
            </a:r>
            <a:r>
              <a:rPr sz="2400" spc="6" dirty="0">
                <a:solidFill>
                  <a:srgbClr val="FFFFFF"/>
                </a:solidFill>
                <a:latin typeface="Times New Roman"/>
                <a:cs typeface="Times New Roman"/>
              </a:rPr>
              <a:t> </a:t>
            </a:r>
            <a:r>
              <a:rPr sz="2400" dirty="0">
                <a:solidFill>
                  <a:srgbClr val="FFFFFF"/>
                </a:solidFill>
                <a:latin typeface="Times New Roman"/>
                <a:cs typeface="Times New Roman"/>
              </a:rPr>
              <a:t>term</a:t>
            </a:r>
            <a:r>
              <a:rPr sz="2400" spc="-24" dirty="0">
                <a:solidFill>
                  <a:srgbClr val="FFFFFF"/>
                </a:solidFill>
                <a:latin typeface="Times New Roman"/>
                <a:cs typeface="Times New Roman"/>
              </a:rPr>
              <a:t> </a:t>
            </a:r>
            <a:r>
              <a:rPr sz="2400" dirty="0">
                <a:solidFill>
                  <a:srgbClr val="FFFFFF"/>
                </a:solidFill>
                <a:latin typeface="Times New Roman"/>
                <a:cs typeface="Times New Roman"/>
              </a:rPr>
              <a:t>“inventory”</a:t>
            </a:r>
            <a:r>
              <a:rPr sz="2400" spc="6" dirty="0">
                <a:solidFill>
                  <a:srgbClr val="FFFFFF"/>
                </a:solidFill>
                <a:latin typeface="Times New Roman"/>
                <a:cs typeface="Times New Roman"/>
              </a:rPr>
              <a:t> </a:t>
            </a:r>
            <a:r>
              <a:rPr sz="2400" dirty="0">
                <a:solidFill>
                  <a:srgbClr val="FFFFFF"/>
                </a:solidFill>
                <a:latin typeface="Times New Roman"/>
                <a:cs typeface="Times New Roman"/>
              </a:rPr>
              <a:t>is</a:t>
            </a:r>
            <a:r>
              <a:rPr sz="2400" spc="-6" dirty="0">
                <a:solidFill>
                  <a:srgbClr val="FFFFFF"/>
                </a:solidFill>
                <a:latin typeface="Times New Roman"/>
                <a:cs typeface="Times New Roman"/>
              </a:rPr>
              <a:t> </a:t>
            </a:r>
            <a:r>
              <a:rPr sz="2400" dirty="0">
                <a:solidFill>
                  <a:srgbClr val="FFFFFF"/>
                </a:solidFill>
                <a:latin typeface="Times New Roman"/>
                <a:cs typeface="Times New Roman"/>
              </a:rPr>
              <a:t>used</a:t>
            </a:r>
            <a:r>
              <a:rPr sz="2400" spc="12" dirty="0">
                <a:solidFill>
                  <a:srgbClr val="FFFFFF"/>
                </a:solidFill>
                <a:latin typeface="Times New Roman"/>
                <a:cs typeface="Times New Roman"/>
              </a:rPr>
              <a:t> </a:t>
            </a:r>
            <a:r>
              <a:rPr sz="2400" dirty="0">
                <a:solidFill>
                  <a:srgbClr val="FFFFFF"/>
                </a:solidFill>
                <a:latin typeface="Times New Roman"/>
                <a:cs typeface="Times New Roman"/>
              </a:rPr>
              <a:t>and</a:t>
            </a:r>
            <a:r>
              <a:rPr sz="2400" spc="12" dirty="0">
                <a:solidFill>
                  <a:srgbClr val="FFFFFF"/>
                </a:solidFill>
                <a:latin typeface="Times New Roman"/>
                <a:cs typeface="Times New Roman"/>
              </a:rPr>
              <a:t> </a:t>
            </a:r>
            <a:r>
              <a:rPr sz="2400" dirty="0">
                <a:solidFill>
                  <a:srgbClr val="FFFFFF"/>
                </a:solidFill>
                <a:latin typeface="Times New Roman"/>
                <a:cs typeface="Times New Roman"/>
              </a:rPr>
              <a:t>according</a:t>
            </a:r>
            <a:r>
              <a:rPr sz="2400" spc="18" dirty="0">
                <a:solidFill>
                  <a:srgbClr val="FFFFFF"/>
                </a:solidFill>
                <a:latin typeface="Times New Roman"/>
                <a:cs typeface="Times New Roman"/>
              </a:rPr>
              <a:t> </a:t>
            </a:r>
            <a:r>
              <a:rPr sz="2400" spc="-30" dirty="0">
                <a:solidFill>
                  <a:srgbClr val="FFFFFF"/>
                </a:solidFill>
                <a:latin typeface="Times New Roman"/>
                <a:cs typeface="Times New Roman"/>
              </a:rPr>
              <a:t>to </a:t>
            </a:r>
            <a:r>
              <a:rPr sz="2400" spc="-12" dirty="0">
                <a:solidFill>
                  <a:srgbClr val="FFFFFF"/>
                </a:solidFill>
                <a:latin typeface="Times New Roman"/>
                <a:cs typeface="Times New Roman"/>
              </a:rPr>
              <a:t>AS-</a:t>
            </a:r>
            <a:r>
              <a:rPr sz="2400" dirty="0">
                <a:solidFill>
                  <a:srgbClr val="FFFFFF"/>
                </a:solidFill>
                <a:latin typeface="Times New Roman"/>
                <a:cs typeface="Times New Roman"/>
              </a:rPr>
              <a:t>2</a:t>
            </a:r>
            <a:r>
              <a:rPr sz="2400" spc="-18" dirty="0">
                <a:solidFill>
                  <a:srgbClr val="FFFFFF"/>
                </a:solidFill>
                <a:latin typeface="Times New Roman"/>
                <a:cs typeface="Times New Roman"/>
              </a:rPr>
              <a:t> </a:t>
            </a:r>
            <a:r>
              <a:rPr sz="2400" u="sng" dirty="0">
                <a:solidFill>
                  <a:srgbClr val="FF9900"/>
                </a:solidFill>
                <a:uFill>
                  <a:solidFill>
                    <a:srgbClr val="FF9900"/>
                  </a:solidFill>
                </a:uFill>
                <a:latin typeface="Times New Roman"/>
                <a:cs typeface="Times New Roman"/>
              </a:rPr>
              <a:t>“inventory”</a:t>
            </a:r>
            <a:r>
              <a:rPr sz="2400" spc="18" dirty="0">
                <a:solidFill>
                  <a:srgbClr val="FF9900"/>
                </a:solidFill>
                <a:latin typeface="Times New Roman"/>
                <a:cs typeface="Times New Roman"/>
              </a:rPr>
              <a:t> </a:t>
            </a:r>
            <a:r>
              <a:rPr sz="2400" dirty="0">
                <a:solidFill>
                  <a:srgbClr val="FFFFFF"/>
                </a:solidFill>
                <a:latin typeface="Times New Roman"/>
                <a:cs typeface="Times New Roman"/>
              </a:rPr>
              <a:t>includes</a:t>
            </a:r>
            <a:r>
              <a:rPr sz="2400" spc="-24" dirty="0">
                <a:solidFill>
                  <a:srgbClr val="FFFFFF"/>
                </a:solidFill>
                <a:latin typeface="Times New Roman"/>
                <a:cs typeface="Times New Roman"/>
              </a:rPr>
              <a:t> </a:t>
            </a:r>
            <a:r>
              <a:rPr sz="2400" dirty="0">
                <a:solidFill>
                  <a:srgbClr val="FFFFFF"/>
                </a:solidFill>
                <a:latin typeface="Times New Roman"/>
                <a:cs typeface="Times New Roman"/>
              </a:rPr>
              <a:t>finished</a:t>
            </a:r>
            <a:r>
              <a:rPr sz="2400" spc="-12" dirty="0">
                <a:solidFill>
                  <a:srgbClr val="FFFFFF"/>
                </a:solidFill>
                <a:latin typeface="Times New Roman"/>
                <a:cs typeface="Times New Roman"/>
              </a:rPr>
              <a:t> </a:t>
            </a:r>
            <a:r>
              <a:rPr sz="2400" dirty="0">
                <a:solidFill>
                  <a:srgbClr val="FFFFFF"/>
                </a:solidFill>
                <a:latin typeface="Times New Roman"/>
                <a:cs typeface="Times New Roman"/>
              </a:rPr>
              <a:t>goods,</a:t>
            </a:r>
            <a:r>
              <a:rPr sz="2400" spc="-30" dirty="0">
                <a:solidFill>
                  <a:srgbClr val="FFFFFF"/>
                </a:solidFill>
                <a:latin typeface="Times New Roman"/>
                <a:cs typeface="Times New Roman"/>
              </a:rPr>
              <a:t> </a:t>
            </a:r>
            <a:r>
              <a:rPr sz="2400" dirty="0">
                <a:solidFill>
                  <a:srgbClr val="FFFFFF"/>
                </a:solidFill>
                <a:latin typeface="Times New Roman"/>
                <a:cs typeface="Times New Roman"/>
              </a:rPr>
              <a:t>raw</a:t>
            </a:r>
            <a:r>
              <a:rPr sz="2400" spc="-6" dirty="0">
                <a:solidFill>
                  <a:srgbClr val="FFFFFF"/>
                </a:solidFill>
                <a:latin typeface="Times New Roman"/>
                <a:cs typeface="Times New Roman"/>
              </a:rPr>
              <a:t> </a:t>
            </a:r>
            <a:r>
              <a:rPr sz="2400" dirty="0">
                <a:solidFill>
                  <a:srgbClr val="FFFFFF"/>
                </a:solidFill>
                <a:latin typeface="Times New Roman"/>
                <a:cs typeface="Times New Roman"/>
              </a:rPr>
              <a:t>material,</a:t>
            </a:r>
            <a:r>
              <a:rPr sz="2400" spc="-18" dirty="0">
                <a:solidFill>
                  <a:srgbClr val="FFFFFF"/>
                </a:solidFill>
                <a:latin typeface="Times New Roman"/>
                <a:cs typeface="Times New Roman"/>
              </a:rPr>
              <a:t> </a:t>
            </a:r>
            <a:r>
              <a:rPr sz="2400" spc="-12" dirty="0">
                <a:solidFill>
                  <a:srgbClr val="FFFFFF"/>
                </a:solidFill>
                <a:latin typeface="Times New Roman"/>
                <a:cs typeface="Times New Roman"/>
              </a:rPr>
              <a:t>work-in-</a:t>
            </a:r>
            <a:r>
              <a:rPr sz="2400" dirty="0">
                <a:solidFill>
                  <a:srgbClr val="FFFFFF"/>
                </a:solidFill>
                <a:latin typeface="Times New Roman"/>
                <a:cs typeface="Times New Roman"/>
              </a:rPr>
              <a:t>progress, </a:t>
            </a:r>
            <a:r>
              <a:rPr sz="2400" spc="-12" dirty="0">
                <a:solidFill>
                  <a:srgbClr val="FFFFFF"/>
                </a:solidFill>
                <a:latin typeface="Times New Roman"/>
                <a:cs typeface="Times New Roman"/>
              </a:rPr>
              <a:t>maintenance </a:t>
            </a:r>
            <a:r>
              <a:rPr sz="2400" dirty="0">
                <a:solidFill>
                  <a:srgbClr val="FFFFFF"/>
                </a:solidFill>
                <a:latin typeface="Times New Roman"/>
                <a:cs typeface="Times New Roman"/>
              </a:rPr>
              <a:t>supplies,</a:t>
            </a:r>
            <a:r>
              <a:rPr sz="2400" spc="-60" dirty="0">
                <a:solidFill>
                  <a:srgbClr val="FFFFFF"/>
                </a:solidFill>
                <a:latin typeface="Times New Roman"/>
                <a:cs typeface="Times New Roman"/>
              </a:rPr>
              <a:t> </a:t>
            </a:r>
            <a:r>
              <a:rPr sz="2400" dirty="0">
                <a:solidFill>
                  <a:srgbClr val="FFFFFF"/>
                </a:solidFill>
                <a:latin typeface="Times New Roman"/>
                <a:cs typeface="Times New Roman"/>
              </a:rPr>
              <a:t>consumables</a:t>
            </a:r>
            <a:r>
              <a:rPr sz="2400" spc="-42" dirty="0">
                <a:solidFill>
                  <a:srgbClr val="FFFFFF"/>
                </a:solidFill>
                <a:latin typeface="Times New Roman"/>
                <a:cs typeface="Times New Roman"/>
              </a:rPr>
              <a:t> </a:t>
            </a:r>
            <a:r>
              <a:rPr sz="2400" dirty="0">
                <a:solidFill>
                  <a:srgbClr val="FFFFFF"/>
                </a:solidFill>
                <a:latin typeface="Times New Roman"/>
                <a:cs typeface="Times New Roman"/>
              </a:rPr>
              <a:t>and</a:t>
            </a:r>
            <a:r>
              <a:rPr sz="2400" spc="-24" dirty="0">
                <a:solidFill>
                  <a:srgbClr val="FFFFFF"/>
                </a:solidFill>
                <a:latin typeface="Times New Roman"/>
                <a:cs typeface="Times New Roman"/>
              </a:rPr>
              <a:t> </a:t>
            </a:r>
            <a:r>
              <a:rPr sz="2400" dirty="0">
                <a:solidFill>
                  <a:srgbClr val="FFFFFF"/>
                </a:solidFill>
                <a:latin typeface="Times New Roman"/>
                <a:cs typeface="Times New Roman"/>
              </a:rPr>
              <a:t>loose</a:t>
            </a:r>
            <a:r>
              <a:rPr sz="2400" spc="-24" dirty="0">
                <a:solidFill>
                  <a:srgbClr val="FFFFFF"/>
                </a:solidFill>
                <a:latin typeface="Times New Roman"/>
                <a:cs typeface="Times New Roman"/>
              </a:rPr>
              <a:t> </a:t>
            </a:r>
            <a:r>
              <a:rPr sz="2400" spc="-12" dirty="0">
                <a:solidFill>
                  <a:srgbClr val="FFFFFF"/>
                </a:solidFill>
                <a:latin typeface="Times New Roman"/>
                <a:cs typeface="Times New Roman"/>
              </a:rPr>
              <a:t>tools.</a:t>
            </a:r>
            <a:endParaRPr sz="2400">
              <a:latin typeface="Times New Roman"/>
              <a:cs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5981" y="321831"/>
            <a:ext cx="4998027" cy="389139"/>
          </a:xfrm>
          <a:prstGeom prst="rect">
            <a:avLst/>
          </a:prstGeom>
        </p:spPr>
        <p:txBody>
          <a:bodyPr vert="horz" wrap="square" lIns="0" tIns="12700" rIns="0" bIns="0" rtlCol="0">
            <a:spAutoFit/>
          </a:bodyPr>
          <a:lstStyle/>
          <a:p>
            <a:pPr marL="12700">
              <a:lnSpc>
                <a:spcPct val="100000"/>
              </a:lnSpc>
              <a:spcBef>
                <a:spcPts val="100"/>
              </a:spcBef>
            </a:pPr>
            <a:r>
              <a:rPr spc="-185" dirty="0"/>
              <a:t>Clause</a:t>
            </a:r>
            <a:r>
              <a:rPr spc="-240" dirty="0"/>
              <a:t> </a:t>
            </a:r>
            <a:r>
              <a:rPr spc="-320" dirty="0"/>
              <a:t>14:</a:t>
            </a:r>
            <a:r>
              <a:rPr spc="-240" dirty="0"/>
              <a:t> </a:t>
            </a:r>
            <a:r>
              <a:rPr spc="-229" dirty="0"/>
              <a:t>Valuation</a:t>
            </a:r>
            <a:r>
              <a:rPr spc="-240" dirty="0"/>
              <a:t> </a:t>
            </a:r>
            <a:r>
              <a:rPr spc="-114" dirty="0"/>
              <a:t>of</a:t>
            </a:r>
            <a:r>
              <a:rPr spc="-240" dirty="0"/>
              <a:t> </a:t>
            </a:r>
            <a:r>
              <a:rPr spc="-185" dirty="0"/>
              <a:t>Closing</a:t>
            </a:r>
            <a:r>
              <a:rPr spc="-235" dirty="0"/>
              <a:t> </a:t>
            </a:r>
            <a:r>
              <a:rPr spc="-55" dirty="0"/>
              <a:t>Stock</a:t>
            </a:r>
          </a:p>
        </p:txBody>
      </p:sp>
      <p:sp>
        <p:nvSpPr>
          <p:cNvPr id="3" name="object 3"/>
          <p:cNvSpPr/>
          <p:nvPr/>
        </p:nvSpPr>
        <p:spPr>
          <a:xfrm>
            <a:off x="483177" y="1379392"/>
            <a:ext cx="38965" cy="38965"/>
          </a:xfrm>
          <a:custGeom>
            <a:avLst/>
            <a:gdLst/>
            <a:ahLst/>
            <a:cxnLst/>
            <a:rect l="l" t="t" r="r" b="b"/>
            <a:pathLst>
              <a:path w="47625" h="47625">
                <a:moveTo>
                  <a:pt x="26972" y="0"/>
                </a:moveTo>
                <a:lnTo>
                  <a:pt x="20652" y="0"/>
                </a:lnTo>
                <a:lnTo>
                  <a:pt x="17616" y="596"/>
                </a:lnTo>
                <a:lnTo>
                  <a:pt x="0" y="20650"/>
                </a:lnTo>
                <a:lnTo>
                  <a:pt x="0" y="26974"/>
                </a:lnTo>
                <a:lnTo>
                  <a:pt x="20652" y="47625"/>
                </a:lnTo>
                <a:lnTo>
                  <a:pt x="26972" y="47625"/>
                </a:lnTo>
                <a:lnTo>
                  <a:pt x="47625" y="26974"/>
                </a:lnTo>
                <a:lnTo>
                  <a:pt x="47625" y="23812"/>
                </a:lnTo>
                <a:lnTo>
                  <a:pt x="47625" y="20650"/>
                </a:lnTo>
                <a:lnTo>
                  <a:pt x="30008" y="596"/>
                </a:lnTo>
                <a:lnTo>
                  <a:pt x="26972" y="0"/>
                </a:lnTo>
                <a:close/>
              </a:path>
            </a:pathLst>
          </a:custGeom>
          <a:solidFill>
            <a:srgbClr val="374552"/>
          </a:solidFill>
        </p:spPr>
        <p:txBody>
          <a:bodyPr wrap="square" lIns="0" tIns="0" rIns="0" bIns="0" rtlCol="0"/>
          <a:lstStyle/>
          <a:p>
            <a:endParaRPr/>
          </a:p>
        </p:txBody>
      </p:sp>
      <p:sp>
        <p:nvSpPr>
          <p:cNvPr id="4" name="object 4"/>
          <p:cNvSpPr/>
          <p:nvPr/>
        </p:nvSpPr>
        <p:spPr>
          <a:xfrm>
            <a:off x="483177" y="1605394"/>
            <a:ext cx="38965" cy="38965"/>
          </a:xfrm>
          <a:custGeom>
            <a:avLst/>
            <a:gdLst/>
            <a:ahLst/>
            <a:cxnLst/>
            <a:rect l="l" t="t" r="r" b="b"/>
            <a:pathLst>
              <a:path w="47625" h="47625">
                <a:moveTo>
                  <a:pt x="26972" y="0"/>
                </a:moveTo>
                <a:lnTo>
                  <a:pt x="20652" y="0"/>
                </a:lnTo>
                <a:lnTo>
                  <a:pt x="17616" y="596"/>
                </a:lnTo>
                <a:lnTo>
                  <a:pt x="0" y="20650"/>
                </a:lnTo>
                <a:lnTo>
                  <a:pt x="0" y="26974"/>
                </a:lnTo>
                <a:lnTo>
                  <a:pt x="20652" y="47625"/>
                </a:lnTo>
                <a:lnTo>
                  <a:pt x="26972" y="47625"/>
                </a:lnTo>
                <a:lnTo>
                  <a:pt x="47625" y="26974"/>
                </a:lnTo>
                <a:lnTo>
                  <a:pt x="47625" y="23812"/>
                </a:lnTo>
                <a:lnTo>
                  <a:pt x="47625" y="20650"/>
                </a:lnTo>
                <a:lnTo>
                  <a:pt x="30008" y="596"/>
                </a:lnTo>
                <a:lnTo>
                  <a:pt x="26972" y="0"/>
                </a:lnTo>
                <a:close/>
              </a:path>
            </a:pathLst>
          </a:custGeom>
          <a:solidFill>
            <a:srgbClr val="374552"/>
          </a:solidFill>
        </p:spPr>
        <p:txBody>
          <a:bodyPr wrap="square" lIns="0" tIns="0" rIns="0" bIns="0" rtlCol="0"/>
          <a:lstStyle/>
          <a:p>
            <a:endParaRPr/>
          </a:p>
        </p:txBody>
      </p:sp>
      <p:sp>
        <p:nvSpPr>
          <p:cNvPr id="5" name="object 5"/>
          <p:cNvSpPr/>
          <p:nvPr/>
        </p:nvSpPr>
        <p:spPr>
          <a:xfrm>
            <a:off x="483177" y="1831396"/>
            <a:ext cx="38965" cy="38965"/>
          </a:xfrm>
          <a:custGeom>
            <a:avLst/>
            <a:gdLst/>
            <a:ahLst/>
            <a:cxnLst/>
            <a:rect l="l" t="t" r="r" b="b"/>
            <a:pathLst>
              <a:path w="47625" h="47625">
                <a:moveTo>
                  <a:pt x="26972" y="0"/>
                </a:moveTo>
                <a:lnTo>
                  <a:pt x="20652" y="0"/>
                </a:lnTo>
                <a:lnTo>
                  <a:pt x="17616" y="596"/>
                </a:lnTo>
                <a:lnTo>
                  <a:pt x="0" y="20650"/>
                </a:lnTo>
                <a:lnTo>
                  <a:pt x="0" y="26974"/>
                </a:lnTo>
                <a:lnTo>
                  <a:pt x="20652" y="47625"/>
                </a:lnTo>
                <a:lnTo>
                  <a:pt x="26972" y="47625"/>
                </a:lnTo>
                <a:lnTo>
                  <a:pt x="47625" y="26974"/>
                </a:lnTo>
                <a:lnTo>
                  <a:pt x="47625" y="23812"/>
                </a:lnTo>
                <a:lnTo>
                  <a:pt x="47625" y="20650"/>
                </a:lnTo>
                <a:lnTo>
                  <a:pt x="30008" y="596"/>
                </a:lnTo>
                <a:lnTo>
                  <a:pt x="26972" y="0"/>
                </a:lnTo>
                <a:close/>
              </a:path>
            </a:pathLst>
          </a:custGeom>
          <a:solidFill>
            <a:srgbClr val="374552"/>
          </a:solidFill>
        </p:spPr>
        <p:txBody>
          <a:bodyPr wrap="square" lIns="0" tIns="0" rIns="0" bIns="0" rtlCol="0"/>
          <a:lstStyle/>
          <a:p>
            <a:endParaRPr/>
          </a:p>
        </p:txBody>
      </p:sp>
      <p:sp>
        <p:nvSpPr>
          <p:cNvPr id="6" name="object 6"/>
          <p:cNvSpPr/>
          <p:nvPr/>
        </p:nvSpPr>
        <p:spPr>
          <a:xfrm>
            <a:off x="483177" y="2439265"/>
            <a:ext cx="38965" cy="38965"/>
          </a:xfrm>
          <a:custGeom>
            <a:avLst/>
            <a:gdLst/>
            <a:ahLst/>
            <a:cxnLst/>
            <a:rect l="l" t="t" r="r" b="b"/>
            <a:pathLst>
              <a:path w="47625" h="47625">
                <a:moveTo>
                  <a:pt x="26972" y="0"/>
                </a:moveTo>
                <a:lnTo>
                  <a:pt x="20652" y="0"/>
                </a:lnTo>
                <a:lnTo>
                  <a:pt x="17616" y="596"/>
                </a:lnTo>
                <a:lnTo>
                  <a:pt x="0" y="20650"/>
                </a:lnTo>
                <a:lnTo>
                  <a:pt x="0" y="26974"/>
                </a:lnTo>
                <a:lnTo>
                  <a:pt x="20652" y="47625"/>
                </a:lnTo>
                <a:lnTo>
                  <a:pt x="26972" y="47625"/>
                </a:lnTo>
                <a:lnTo>
                  <a:pt x="47625" y="26974"/>
                </a:lnTo>
                <a:lnTo>
                  <a:pt x="47625" y="23812"/>
                </a:lnTo>
                <a:lnTo>
                  <a:pt x="47625" y="20650"/>
                </a:lnTo>
                <a:lnTo>
                  <a:pt x="30008" y="596"/>
                </a:lnTo>
                <a:lnTo>
                  <a:pt x="26972" y="0"/>
                </a:lnTo>
                <a:close/>
              </a:path>
            </a:pathLst>
          </a:custGeom>
          <a:solidFill>
            <a:srgbClr val="374552"/>
          </a:solidFill>
        </p:spPr>
        <p:txBody>
          <a:bodyPr wrap="square" lIns="0" tIns="0" rIns="0" bIns="0" rtlCol="0"/>
          <a:lstStyle/>
          <a:p>
            <a:endParaRPr/>
          </a:p>
        </p:txBody>
      </p:sp>
      <p:sp>
        <p:nvSpPr>
          <p:cNvPr id="7" name="object 7"/>
          <p:cNvSpPr/>
          <p:nvPr/>
        </p:nvSpPr>
        <p:spPr>
          <a:xfrm>
            <a:off x="483177" y="2673061"/>
            <a:ext cx="38965" cy="38965"/>
          </a:xfrm>
          <a:custGeom>
            <a:avLst/>
            <a:gdLst/>
            <a:ahLst/>
            <a:cxnLst/>
            <a:rect l="l" t="t" r="r" b="b"/>
            <a:pathLst>
              <a:path w="47625" h="47625">
                <a:moveTo>
                  <a:pt x="26972" y="0"/>
                </a:moveTo>
                <a:lnTo>
                  <a:pt x="20652" y="0"/>
                </a:lnTo>
                <a:lnTo>
                  <a:pt x="17616" y="596"/>
                </a:lnTo>
                <a:lnTo>
                  <a:pt x="0" y="20650"/>
                </a:lnTo>
                <a:lnTo>
                  <a:pt x="0" y="26974"/>
                </a:lnTo>
                <a:lnTo>
                  <a:pt x="20652" y="47625"/>
                </a:lnTo>
                <a:lnTo>
                  <a:pt x="26972" y="47625"/>
                </a:lnTo>
                <a:lnTo>
                  <a:pt x="47625" y="26974"/>
                </a:lnTo>
                <a:lnTo>
                  <a:pt x="47625" y="23812"/>
                </a:lnTo>
                <a:lnTo>
                  <a:pt x="47625" y="20650"/>
                </a:lnTo>
                <a:lnTo>
                  <a:pt x="30008" y="596"/>
                </a:lnTo>
                <a:lnTo>
                  <a:pt x="26972" y="0"/>
                </a:lnTo>
                <a:close/>
              </a:path>
            </a:pathLst>
          </a:custGeom>
          <a:solidFill>
            <a:srgbClr val="374552"/>
          </a:solidFill>
        </p:spPr>
        <p:txBody>
          <a:bodyPr wrap="square" lIns="0" tIns="0" rIns="0" bIns="0" rtlCol="0"/>
          <a:lstStyle/>
          <a:p>
            <a:endParaRPr/>
          </a:p>
        </p:txBody>
      </p:sp>
      <p:sp>
        <p:nvSpPr>
          <p:cNvPr id="8" name="object 8"/>
          <p:cNvSpPr/>
          <p:nvPr/>
        </p:nvSpPr>
        <p:spPr>
          <a:xfrm>
            <a:off x="483177" y="2899063"/>
            <a:ext cx="38965" cy="38965"/>
          </a:xfrm>
          <a:custGeom>
            <a:avLst/>
            <a:gdLst/>
            <a:ahLst/>
            <a:cxnLst/>
            <a:rect l="l" t="t" r="r" b="b"/>
            <a:pathLst>
              <a:path w="47625" h="47625">
                <a:moveTo>
                  <a:pt x="26972" y="0"/>
                </a:moveTo>
                <a:lnTo>
                  <a:pt x="20652" y="0"/>
                </a:lnTo>
                <a:lnTo>
                  <a:pt x="17616" y="596"/>
                </a:lnTo>
                <a:lnTo>
                  <a:pt x="0" y="20650"/>
                </a:lnTo>
                <a:lnTo>
                  <a:pt x="0" y="26974"/>
                </a:lnTo>
                <a:lnTo>
                  <a:pt x="20652" y="47625"/>
                </a:lnTo>
                <a:lnTo>
                  <a:pt x="26972" y="47625"/>
                </a:lnTo>
                <a:lnTo>
                  <a:pt x="47625" y="26974"/>
                </a:lnTo>
                <a:lnTo>
                  <a:pt x="47625" y="23812"/>
                </a:lnTo>
                <a:lnTo>
                  <a:pt x="47625" y="20650"/>
                </a:lnTo>
                <a:lnTo>
                  <a:pt x="30008" y="596"/>
                </a:lnTo>
                <a:lnTo>
                  <a:pt x="26972" y="0"/>
                </a:lnTo>
                <a:close/>
              </a:path>
            </a:pathLst>
          </a:custGeom>
          <a:solidFill>
            <a:srgbClr val="374552"/>
          </a:solidFill>
        </p:spPr>
        <p:txBody>
          <a:bodyPr wrap="square" lIns="0" tIns="0" rIns="0" bIns="0" rtlCol="0"/>
          <a:lstStyle/>
          <a:p>
            <a:endParaRPr/>
          </a:p>
        </p:txBody>
      </p:sp>
      <p:sp>
        <p:nvSpPr>
          <p:cNvPr id="9" name="object 9"/>
          <p:cNvSpPr/>
          <p:nvPr/>
        </p:nvSpPr>
        <p:spPr>
          <a:xfrm>
            <a:off x="483177" y="3125065"/>
            <a:ext cx="38965" cy="38965"/>
          </a:xfrm>
          <a:custGeom>
            <a:avLst/>
            <a:gdLst/>
            <a:ahLst/>
            <a:cxnLst/>
            <a:rect l="l" t="t" r="r" b="b"/>
            <a:pathLst>
              <a:path w="47625" h="47625">
                <a:moveTo>
                  <a:pt x="26972" y="0"/>
                </a:moveTo>
                <a:lnTo>
                  <a:pt x="20652" y="0"/>
                </a:lnTo>
                <a:lnTo>
                  <a:pt x="17616" y="596"/>
                </a:lnTo>
                <a:lnTo>
                  <a:pt x="0" y="20650"/>
                </a:lnTo>
                <a:lnTo>
                  <a:pt x="0" y="26974"/>
                </a:lnTo>
                <a:lnTo>
                  <a:pt x="20652" y="47625"/>
                </a:lnTo>
                <a:lnTo>
                  <a:pt x="26972" y="47625"/>
                </a:lnTo>
                <a:lnTo>
                  <a:pt x="47625" y="26974"/>
                </a:lnTo>
                <a:lnTo>
                  <a:pt x="47625" y="23812"/>
                </a:lnTo>
                <a:lnTo>
                  <a:pt x="47625" y="20650"/>
                </a:lnTo>
                <a:lnTo>
                  <a:pt x="30008" y="596"/>
                </a:lnTo>
                <a:lnTo>
                  <a:pt x="26972" y="0"/>
                </a:lnTo>
                <a:close/>
              </a:path>
            </a:pathLst>
          </a:custGeom>
          <a:solidFill>
            <a:srgbClr val="374552"/>
          </a:solidFill>
        </p:spPr>
        <p:txBody>
          <a:bodyPr wrap="square" lIns="0" tIns="0" rIns="0" bIns="0" rtlCol="0"/>
          <a:lstStyle/>
          <a:p>
            <a:endParaRPr/>
          </a:p>
        </p:txBody>
      </p:sp>
      <p:sp>
        <p:nvSpPr>
          <p:cNvPr id="10" name="object 10"/>
          <p:cNvSpPr/>
          <p:nvPr/>
        </p:nvSpPr>
        <p:spPr>
          <a:xfrm>
            <a:off x="483177" y="3351068"/>
            <a:ext cx="38965" cy="38965"/>
          </a:xfrm>
          <a:custGeom>
            <a:avLst/>
            <a:gdLst/>
            <a:ahLst/>
            <a:cxnLst/>
            <a:rect l="l" t="t" r="r" b="b"/>
            <a:pathLst>
              <a:path w="47625" h="47625">
                <a:moveTo>
                  <a:pt x="26972" y="0"/>
                </a:moveTo>
                <a:lnTo>
                  <a:pt x="20652" y="0"/>
                </a:lnTo>
                <a:lnTo>
                  <a:pt x="17616" y="596"/>
                </a:lnTo>
                <a:lnTo>
                  <a:pt x="0" y="20650"/>
                </a:lnTo>
                <a:lnTo>
                  <a:pt x="0" y="26974"/>
                </a:lnTo>
                <a:lnTo>
                  <a:pt x="20652" y="47625"/>
                </a:lnTo>
                <a:lnTo>
                  <a:pt x="26972" y="47625"/>
                </a:lnTo>
                <a:lnTo>
                  <a:pt x="47625" y="26974"/>
                </a:lnTo>
                <a:lnTo>
                  <a:pt x="47625" y="23812"/>
                </a:lnTo>
                <a:lnTo>
                  <a:pt x="47625" y="20650"/>
                </a:lnTo>
                <a:lnTo>
                  <a:pt x="30008" y="596"/>
                </a:lnTo>
                <a:lnTo>
                  <a:pt x="26972" y="0"/>
                </a:lnTo>
                <a:close/>
              </a:path>
            </a:pathLst>
          </a:custGeom>
          <a:solidFill>
            <a:srgbClr val="374552"/>
          </a:solidFill>
        </p:spPr>
        <p:txBody>
          <a:bodyPr wrap="square" lIns="0" tIns="0" rIns="0" bIns="0" rtlCol="0"/>
          <a:lstStyle/>
          <a:p>
            <a:endParaRPr/>
          </a:p>
        </p:txBody>
      </p:sp>
      <p:sp>
        <p:nvSpPr>
          <p:cNvPr id="11" name="object 11"/>
          <p:cNvSpPr txBox="1"/>
          <p:nvPr/>
        </p:nvSpPr>
        <p:spPr>
          <a:xfrm>
            <a:off x="455981" y="989629"/>
            <a:ext cx="6087888" cy="5540235"/>
          </a:xfrm>
          <a:prstGeom prst="rect">
            <a:avLst/>
          </a:prstGeom>
        </p:spPr>
        <p:txBody>
          <a:bodyPr vert="horz" wrap="square" lIns="0" tIns="15875" rIns="0" bIns="0" rtlCol="0">
            <a:spAutoFit/>
          </a:bodyPr>
          <a:lstStyle/>
          <a:p>
            <a:pPr marL="12700">
              <a:lnSpc>
                <a:spcPct val="100000"/>
              </a:lnSpc>
              <a:spcBef>
                <a:spcPts val="125"/>
              </a:spcBef>
            </a:pPr>
            <a:r>
              <a:rPr sz="1600" b="1" spc="-95" dirty="0">
                <a:solidFill>
                  <a:srgbClr val="2E3C4E"/>
                </a:solidFill>
                <a:latin typeface="Tahoma"/>
                <a:cs typeface="Tahoma"/>
              </a:rPr>
              <a:t>Reporting</a:t>
            </a:r>
            <a:r>
              <a:rPr sz="1600" b="1" spc="-80" dirty="0">
                <a:solidFill>
                  <a:srgbClr val="2E3C4E"/>
                </a:solidFill>
                <a:latin typeface="Tahoma"/>
                <a:cs typeface="Tahoma"/>
              </a:rPr>
              <a:t> </a:t>
            </a:r>
            <a:r>
              <a:rPr sz="1600" b="1" spc="-10" dirty="0">
                <a:solidFill>
                  <a:srgbClr val="2E3C4E"/>
                </a:solidFill>
                <a:latin typeface="Tahoma"/>
                <a:cs typeface="Tahoma"/>
              </a:rPr>
              <a:t>Requirements</a:t>
            </a:r>
            <a:endParaRPr sz="1600" dirty="0">
              <a:latin typeface="Tahoma"/>
              <a:cs typeface="Tahoma"/>
            </a:endParaRPr>
          </a:p>
          <a:p>
            <a:pPr marL="240665">
              <a:lnSpc>
                <a:spcPct val="100000"/>
              </a:lnSpc>
              <a:spcBef>
                <a:spcPts val="1310"/>
              </a:spcBef>
            </a:pPr>
            <a:r>
              <a:rPr sz="1600" spc="50" dirty="0">
                <a:solidFill>
                  <a:srgbClr val="374552"/>
                </a:solidFill>
                <a:latin typeface="Verdana"/>
                <a:cs typeface="Verdana"/>
              </a:rPr>
              <a:t>Method</a:t>
            </a:r>
            <a:r>
              <a:rPr sz="1600" spc="-40" dirty="0">
                <a:solidFill>
                  <a:srgbClr val="374552"/>
                </a:solidFill>
                <a:latin typeface="Verdana"/>
                <a:cs typeface="Verdana"/>
              </a:rPr>
              <a:t> </a:t>
            </a:r>
            <a:r>
              <a:rPr sz="1600" dirty="0">
                <a:solidFill>
                  <a:srgbClr val="374552"/>
                </a:solidFill>
                <a:latin typeface="Verdana"/>
                <a:cs typeface="Verdana"/>
              </a:rPr>
              <a:t>of</a:t>
            </a:r>
            <a:r>
              <a:rPr sz="1600" spc="-40" dirty="0">
                <a:solidFill>
                  <a:srgbClr val="374552"/>
                </a:solidFill>
                <a:latin typeface="Verdana"/>
                <a:cs typeface="Verdana"/>
              </a:rPr>
              <a:t> </a:t>
            </a:r>
            <a:r>
              <a:rPr sz="1600" dirty="0">
                <a:solidFill>
                  <a:srgbClr val="374552"/>
                </a:solidFill>
                <a:latin typeface="Verdana"/>
                <a:cs typeface="Verdana"/>
              </a:rPr>
              <a:t>valuation</a:t>
            </a:r>
            <a:r>
              <a:rPr sz="1600" spc="-40" dirty="0">
                <a:solidFill>
                  <a:srgbClr val="374552"/>
                </a:solidFill>
                <a:latin typeface="Verdana"/>
                <a:cs typeface="Verdana"/>
              </a:rPr>
              <a:t> </a:t>
            </a:r>
            <a:r>
              <a:rPr sz="1600" dirty="0">
                <a:solidFill>
                  <a:srgbClr val="374552"/>
                </a:solidFill>
                <a:latin typeface="Verdana"/>
                <a:cs typeface="Verdana"/>
              </a:rPr>
              <a:t>of</a:t>
            </a:r>
            <a:r>
              <a:rPr sz="1600" spc="-40" dirty="0">
                <a:solidFill>
                  <a:srgbClr val="374552"/>
                </a:solidFill>
                <a:latin typeface="Verdana"/>
                <a:cs typeface="Verdana"/>
              </a:rPr>
              <a:t> </a:t>
            </a:r>
            <a:r>
              <a:rPr sz="1600" dirty="0">
                <a:solidFill>
                  <a:srgbClr val="374552"/>
                </a:solidFill>
                <a:latin typeface="Verdana"/>
                <a:cs typeface="Verdana"/>
              </a:rPr>
              <a:t>closing</a:t>
            </a:r>
            <a:r>
              <a:rPr sz="1600" spc="-40" dirty="0">
                <a:solidFill>
                  <a:srgbClr val="374552"/>
                </a:solidFill>
                <a:latin typeface="Verdana"/>
                <a:cs typeface="Verdana"/>
              </a:rPr>
              <a:t> </a:t>
            </a:r>
            <a:r>
              <a:rPr sz="1600" dirty="0">
                <a:solidFill>
                  <a:srgbClr val="374552"/>
                </a:solidFill>
                <a:latin typeface="Verdana"/>
                <a:cs typeface="Verdana"/>
              </a:rPr>
              <a:t>stock</a:t>
            </a:r>
            <a:r>
              <a:rPr sz="1600" spc="-40" dirty="0">
                <a:solidFill>
                  <a:srgbClr val="374552"/>
                </a:solidFill>
                <a:latin typeface="Verdana"/>
                <a:cs typeface="Verdana"/>
              </a:rPr>
              <a:t> </a:t>
            </a:r>
            <a:r>
              <a:rPr sz="1600" spc="-10" dirty="0">
                <a:solidFill>
                  <a:srgbClr val="374552"/>
                </a:solidFill>
                <a:latin typeface="Verdana"/>
                <a:cs typeface="Verdana"/>
              </a:rPr>
              <a:t>employed</a:t>
            </a:r>
            <a:endParaRPr sz="1600" dirty="0">
              <a:latin typeface="Verdana"/>
              <a:cs typeface="Verdana"/>
            </a:endParaRPr>
          </a:p>
          <a:p>
            <a:pPr marL="240665" marR="856615">
              <a:lnSpc>
                <a:spcPct val="164800"/>
              </a:lnSpc>
            </a:pPr>
            <a:r>
              <a:rPr sz="1600" dirty="0">
                <a:solidFill>
                  <a:srgbClr val="374552"/>
                </a:solidFill>
                <a:latin typeface="Verdana"/>
                <a:cs typeface="Verdana"/>
              </a:rPr>
              <a:t>Details</a:t>
            </a:r>
            <a:r>
              <a:rPr sz="1600" spc="30" dirty="0">
                <a:solidFill>
                  <a:srgbClr val="374552"/>
                </a:solidFill>
                <a:latin typeface="Verdana"/>
                <a:cs typeface="Verdana"/>
              </a:rPr>
              <a:t> </a:t>
            </a:r>
            <a:r>
              <a:rPr sz="1600" dirty="0">
                <a:solidFill>
                  <a:srgbClr val="374552"/>
                </a:solidFill>
                <a:latin typeface="Verdana"/>
                <a:cs typeface="Verdana"/>
              </a:rPr>
              <a:t>of</a:t>
            </a:r>
            <a:r>
              <a:rPr sz="1600" spc="30" dirty="0">
                <a:solidFill>
                  <a:srgbClr val="374552"/>
                </a:solidFill>
                <a:latin typeface="Verdana"/>
                <a:cs typeface="Verdana"/>
              </a:rPr>
              <a:t> </a:t>
            </a:r>
            <a:r>
              <a:rPr sz="1600" dirty="0">
                <a:solidFill>
                  <a:srgbClr val="374552"/>
                </a:solidFill>
                <a:latin typeface="Verdana"/>
                <a:cs typeface="Verdana"/>
              </a:rPr>
              <a:t>deviation</a:t>
            </a:r>
            <a:r>
              <a:rPr sz="1600" spc="30" dirty="0">
                <a:solidFill>
                  <a:srgbClr val="374552"/>
                </a:solidFill>
                <a:latin typeface="Verdana"/>
                <a:cs typeface="Verdana"/>
              </a:rPr>
              <a:t> </a:t>
            </a:r>
            <a:r>
              <a:rPr sz="1600" dirty="0">
                <a:solidFill>
                  <a:srgbClr val="374552"/>
                </a:solidFill>
                <a:latin typeface="Verdana"/>
                <a:cs typeface="Verdana"/>
              </a:rPr>
              <a:t>from</a:t>
            </a:r>
            <a:r>
              <a:rPr sz="1600" spc="30" dirty="0">
                <a:solidFill>
                  <a:srgbClr val="374552"/>
                </a:solidFill>
                <a:latin typeface="Verdana"/>
                <a:cs typeface="Verdana"/>
              </a:rPr>
              <a:t> </a:t>
            </a:r>
            <a:r>
              <a:rPr sz="1600" dirty="0">
                <a:solidFill>
                  <a:srgbClr val="374552"/>
                </a:solidFill>
                <a:latin typeface="Verdana"/>
                <a:cs typeface="Verdana"/>
              </a:rPr>
              <a:t>method</a:t>
            </a:r>
            <a:r>
              <a:rPr sz="1600" spc="30" dirty="0">
                <a:solidFill>
                  <a:srgbClr val="374552"/>
                </a:solidFill>
                <a:latin typeface="Verdana"/>
                <a:cs typeface="Verdana"/>
              </a:rPr>
              <a:t> </a:t>
            </a:r>
            <a:r>
              <a:rPr sz="1600" dirty="0">
                <a:solidFill>
                  <a:srgbClr val="374552"/>
                </a:solidFill>
                <a:latin typeface="Verdana"/>
                <a:cs typeface="Verdana"/>
              </a:rPr>
              <a:t>prescribed</a:t>
            </a:r>
            <a:r>
              <a:rPr sz="1600" spc="30" dirty="0">
                <a:solidFill>
                  <a:srgbClr val="374552"/>
                </a:solidFill>
                <a:latin typeface="Verdana"/>
                <a:cs typeface="Verdana"/>
              </a:rPr>
              <a:t> </a:t>
            </a:r>
            <a:r>
              <a:rPr sz="1600" dirty="0">
                <a:solidFill>
                  <a:srgbClr val="374552"/>
                </a:solidFill>
                <a:latin typeface="Verdana"/>
                <a:cs typeface="Verdana"/>
              </a:rPr>
              <a:t>under</a:t>
            </a:r>
            <a:r>
              <a:rPr sz="1600" spc="30" dirty="0">
                <a:solidFill>
                  <a:srgbClr val="374552"/>
                </a:solidFill>
                <a:latin typeface="Verdana"/>
                <a:cs typeface="Verdana"/>
              </a:rPr>
              <a:t> </a:t>
            </a:r>
            <a:r>
              <a:rPr sz="1600" dirty="0">
                <a:solidFill>
                  <a:srgbClr val="374552"/>
                </a:solidFill>
                <a:latin typeface="Verdana"/>
                <a:cs typeface="Verdana"/>
              </a:rPr>
              <a:t>section</a:t>
            </a:r>
            <a:r>
              <a:rPr sz="1600" spc="30" dirty="0">
                <a:solidFill>
                  <a:srgbClr val="374552"/>
                </a:solidFill>
                <a:latin typeface="Verdana"/>
                <a:cs typeface="Verdana"/>
              </a:rPr>
              <a:t> </a:t>
            </a:r>
            <a:r>
              <a:rPr sz="1600" spc="-20" dirty="0">
                <a:solidFill>
                  <a:srgbClr val="374552"/>
                </a:solidFill>
                <a:latin typeface="Verdana"/>
                <a:cs typeface="Verdana"/>
              </a:rPr>
              <a:t>145A </a:t>
            </a:r>
            <a:r>
              <a:rPr sz="1600" dirty="0">
                <a:solidFill>
                  <a:srgbClr val="374552"/>
                </a:solidFill>
                <a:latin typeface="Verdana"/>
                <a:cs typeface="Verdana"/>
              </a:rPr>
              <a:t>Effect</a:t>
            </a:r>
            <a:r>
              <a:rPr sz="1600" spc="-25" dirty="0">
                <a:solidFill>
                  <a:srgbClr val="374552"/>
                </a:solidFill>
                <a:latin typeface="Verdana"/>
                <a:cs typeface="Verdana"/>
              </a:rPr>
              <a:t> </a:t>
            </a:r>
            <a:r>
              <a:rPr sz="1600" dirty="0">
                <a:solidFill>
                  <a:srgbClr val="374552"/>
                </a:solidFill>
                <a:latin typeface="Verdana"/>
                <a:cs typeface="Verdana"/>
              </a:rPr>
              <a:t>of</a:t>
            </a:r>
            <a:r>
              <a:rPr sz="1600" spc="-25" dirty="0">
                <a:solidFill>
                  <a:srgbClr val="374552"/>
                </a:solidFill>
                <a:latin typeface="Verdana"/>
                <a:cs typeface="Verdana"/>
              </a:rPr>
              <a:t> </a:t>
            </a:r>
            <a:r>
              <a:rPr sz="1600" dirty="0">
                <a:solidFill>
                  <a:srgbClr val="374552"/>
                </a:solidFill>
                <a:latin typeface="Verdana"/>
                <a:cs typeface="Verdana"/>
              </a:rPr>
              <a:t>such</a:t>
            </a:r>
            <a:r>
              <a:rPr sz="1600" spc="-25" dirty="0">
                <a:solidFill>
                  <a:srgbClr val="374552"/>
                </a:solidFill>
                <a:latin typeface="Verdana"/>
                <a:cs typeface="Verdana"/>
              </a:rPr>
              <a:t> </a:t>
            </a:r>
            <a:r>
              <a:rPr sz="1600" dirty="0">
                <a:solidFill>
                  <a:srgbClr val="374552"/>
                </a:solidFill>
                <a:latin typeface="Verdana"/>
                <a:cs typeface="Verdana"/>
              </a:rPr>
              <a:t>deviation</a:t>
            </a:r>
            <a:r>
              <a:rPr sz="1600" spc="-25" dirty="0">
                <a:solidFill>
                  <a:srgbClr val="374552"/>
                </a:solidFill>
                <a:latin typeface="Verdana"/>
                <a:cs typeface="Verdana"/>
              </a:rPr>
              <a:t> </a:t>
            </a:r>
            <a:r>
              <a:rPr sz="1600" dirty="0">
                <a:solidFill>
                  <a:srgbClr val="374552"/>
                </a:solidFill>
                <a:latin typeface="Verdana"/>
                <a:cs typeface="Verdana"/>
              </a:rPr>
              <a:t>on</a:t>
            </a:r>
            <a:r>
              <a:rPr sz="1600" spc="-25" dirty="0">
                <a:solidFill>
                  <a:srgbClr val="374552"/>
                </a:solidFill>
                <a:latin typeface="Verdana"/>
                <a:cs typeface="Verdana"/>
              </a:rPr>
              <a:t> </a:t>
            </a:r>
            <a:r>
              <a:rPr sz="1600" dirty="0">
                <a:solidFill>
                  <a:srgbClr val="374552"/>
                </a:solidFill>
                <a:latin typeface="Verdana"/>
                <a:cs typeface="Verdana"/>
              </a:rPr>
              <a:t>profit</a:t>
            </a:r>
            <a:r>
              <a:rPr sz="1600" spc="-25" dirty="0">
                <a:solidFill>
                  <a:srgbClr val="374552"/>
                </a:solidFill>
                <a:latin typeface="Verdana"/>
                <a:cs typeface="Verdana"/>
              </a:rPr>
              <a:t> </a:t>
            </a:r>
            <a:r>
              <a:rPr sz="1600" dirty="0">
                <a:solidFill>
                  <a:srgbClr val="374552"/>
                </a:solidFill>
                <a:latin typeface="Verdana"/>
                <a:cs typeface="Verdana"/>
              </a:rPr>
              <a:t>or</a:t>
            </a:r>
            <a:r>
              <a:rPr sz="1600" spc="-25" dirty="0">
                <a:solidFill>
                  <a:srgbClr val="374552"/>
                </a:solidFill>
                <a:latin typeface="Verdana"/>
                <a:cs typeface="Verdana"/>
              </a:rPr>
              <a:t> </a:t>
            </a:r>
            <a:r>
              <a:rPr sz="1600" spc="-20" dirty="0">
                <a:solidFill>
                  <a:srgbClr val="374552"/>
                </a:solidFill>
                <a:latin typeface="Verdana"/>
                <a:cs typeface="Verdana"/>
              </a:rPr>
              <a:t>loss</a:t>
            </a:r>
            <a:endParaRPr sz="1600" dirty="0">
              <a:latin typeface="Verdana"/>
              <a:cs typeface="Verdana"/>
            </a:endParaRPr>
          </a:p>
          <a:p>
            <a:pPr>
              <a:lnSpc>
                <a:spcPct val="100000"/>
              </a:lnSpc>
              <a:spcBef>
                <a:spcPts val="215"/>
              </a:spcBef>
            </a:pPr>
            <a:endParaRPr sz="1600" dirty="0">
              <a:latin typeface="Verdana"/>
              <a:cs typeface="Verdana"/>
            </a:endParaRPr>
          </a:p>
          <a:p>
            <a:pPr marL="12700">
              <a:lnSpc>
                <a:spcPct val="100000"/>
              </a:lnSpc>
            </a:pPr>
            <a:r>
              <a:rPr sz="1600" b="1" spc="-125" dirty="0">
                <a:solidFill>
                  <a:srgbClr val="2E3C4E"/>
                </a:solidFill>
                <a:latin typeface="Tahoma"/>
                <a:cs typeface="Tahoma"/>
              </a:rPr>
              <a:t>Common</a:t>
            </a:r>
            <a:r>
              <a:rPr sz="1600" b="1" spc="-95" dirty="0">
                <a:solidFill>
                  <a:srgbClr val="2E3C4E"/>
                </a:solidFill>
                <a:latin typeface="Tahoma"/>
                <a:cs typeface="Tahoma"/>
              </a:rPr>
              <a:t> </a:t>
            </a:r>
            <a:r>
              <a:rPr sz="1600" b="1" spc="-10" dirty="0">
                <a:solidFill>
                  <a:srgbClr val="2E3C4E"/>
                </a:solidFill>
                <a:latin typeface="Tahoma"/>
                <a:cs typeface="Tahoma"/>
              </a:rPr>
              <a:t>Errors</a:t>
            </a:r>
            <a:endParaRPr sz="1600" dirty="0">
              <a:latin typeface="Tahoma"/>
              <a:cs typeface="Tahoma"/>
            </a:endParaRPr>
          </a:p>
          <a:p>
            <a:pPr marL="240665" marR="5080">
              <a:lnSpc>
                <a:spcPct val="170500"/>
              </a:lnSpc>
              <a:spcBef>
                <a:spcPts val="305"/>
              </a:spcBef>
            </a:pPr>
            <a:r>
              <a:rPr sz="1600" dirty="0">
                <a:solidFill>
                  <a:srgbClr val="374552"/>
                </a:solidFill>
                <a:latin typeface="Verdana"/>
                <a:cs typeface="Verdana"/>
              </a:rPr>
              <a:t>Not disclosing the </a:t>
            </a:r>
            <a:r>
              <a:rPr sz="1600" spc="-10" dirty="0">
                <a:solidFill>
                  <a:srgbClr val="374552"/>
                </a:solidFill>
                <a:latin typeface="Verdana"/>
                <a:cs typeface="Verdana"/>
              </a:rPr>
              <a:t>basis</a:t>
            </a:r>
            <a:r>
              <a:rPr sz="1600" dirty="0">
                <a:solidFill>
                  <a:srgbClr val="374552"/>
                </a:solidFill>
                <a:latin typeface="Verdana"/>
                <a:cs typeface="Verdana"/>
              </a:rPr>
              <a:t> of </a:t>
            </a:r>
            <a:r>
              <a:rPr sz="1600" spc="-10" dirty="0">
                <a:solidFill>
                  <a:srgbClr val="374552"/>
                </a:solidFill>
                <a:latin typeface="Verdana"/>
                <a:cs typeface="Verdana"/>
              </a:rPr>
              <a:t>inventory</a:t>
            </a:r>
            <a:r>
              <a:rPr sz="1600" dirty="0">
                <a:solidFill>
                  <a:srgbClr val="374552"/>
                </a:solidFill>
                <a:latin typeface="Verdana"/>
                <a:cs typeface="Verdana"/>
              </a:rPr>
              <a:t> valuation </a:t>
            </a:r>
            <a:r>
              <a:rPr sz="1600" spc="-50" dirty="0">
                <a:solidFill>
                  <a:srgbClr val="374552"/>
                </a:solidFill>
                <a:latin typeface="Verdana"/>
                <a:cs typeface="Verdana"/>
              </a:rPr>
              <a:t>(FIFO,</a:t>
            </a:r>
            <a:r>
              <a:rPr sz="1600" dirty="0">
                <a:solidFill>
                  <a:srgbClr val="374552"/>
                </a:solidFill>
                <a:latin typeface="Verdana"/>
                <a:cs typeface="Verdana"/>
              </a:rPr>
              <a:t> weighted</a:t>
            </a:r>
            <a:r>
              <a:rPr sz="1600" spc="5" dirty="0">
                <a:solidFill>
                  <a:srgbClr val="374552"/>
                </a:solidFill>
                <a:latin typeface="Verdana"/>
                <a:cs typeface="Verdana"/>
              </a:rPr>
              <a:t> </a:t>
            </a:r>
            <a:r>
              <a:rPr sz="1600" spc="-35" dirty="0">
                <a:solidFill>
                  <a:srgbClr val="374552"/>
                </a:solidFill>
                <a:latin typeface="Verdana"/>
                <a:cs typeface="Verdana"/>
              </a:rPr>
              <a:t>average,</a:t>
            </a:r>
            <a:r>
              <a:rPr sz="1600" dirty="0">
                <a:solidFill>
                  <a:srgbClr val="374552"/>
                </a:solidFill>
                <a:latin typeface="Verdana"/>
                <a:cs typeface="Verdana"/>
              </a:rPr>
              <a:t> </a:t>
            </a:r>
            <a:r>
              <a:rPr sz="1600" spc="-10" dirty="0">
                <a:solidFill>
                  <a:srgbClr val="374552"/>
                </a:solidFill>
                <a:latin typeface="Verdana"/>
                <a:cs typeface="Verdana"/>
              </a:rPr>
              <a:t>etc.) </a:t>
            </a:r>
            <a:r>
              <a:rPr sz="1600" dirty="0">
                <a:solidFill>
                  <a:srgbClr val="374552"/>
                </a:solidFill>
                <a:latin typeface="Verdana"/>
                <a:cs typeface="Verdana"/>
              </a:rPr>
              <a:t>Failing</a:t>
            </a:r>
            <a:r>
              <a:rPr sz="1600" spc="-5" dirty="0">
                <a:solidFill>
                  <a:srgbClr val="374552"/>
                </a:solidFill>
                <a:latin typeface="Verdana"/>
                <a:cs typeface="Verdana"/>
              </a:rPr>
              <a:t> </a:t>
            </a:r>
            <a:r>
              <a:rPr sz="1600" dirty="0">
                <a:solidFill>
                  <a:srgbClr val="374552"/>
                </a:solidFill>
                <a:latin typeface="Verdana"/>
                <a:cs typeface="Verdana"/>
              </a:rPr>
              <a:t>to report inclusive method valuation </a:t>
            </a:r>
            <a:r>
              <a:rPr sz="1600" spc="-25" dirty="0">
                <a:solidFill>
                  <a:srgbClr val="374552"/>
                </a:solidFill>
                <a:latin typeface="Verdana"/>
                <a:cs typeface="Verdana"/>
              </a:rPr>
              <a:t>as</a:t>
            </a:r>
            <a:r>
              <a:rPr sz="1600" spc="-5" dirty="0">
                <a:solidFill>
                  <a:srgbClr val="374552"/>
                </a:solidFill>
                <a:latin typeface="Verdana"/>
                <a:cs typeface="Verdana"/>
              </a:rPr>
              <a:t> </a:t>
            </a:r>
            <a:r>
              <a:rPr sz="1600" dirty="0">
                <a:solidFill>
                  <a:srgbClr val="374552"/>
                </a:solidFill>
                <a:latin typeface="Verdana"/>
                <a:cs typeface="Verdana"/>
              </a:rPr>
              <a:t>per section </a:t>
            </a:r>
            <a:r>
              <a:rPr sz="1600" spc="-20" dirty="0">
                <a:solidFill>
                  <a:srgbClr val="374552"/>
                </a:solidFill>
                <a:latin typeface="Verdana"/>
                <a:cs typeface="Verdana"/>
              </a:rPr>
              <a:t>145A</a:t>
            </a:r>
            <a:endParaRPr sz="1600" dirty="0">
              <a:latin typeface="Verdana"/>
              <a:cs typeface="Verdana"/>
            </a:endParaRPr>
          </a:p>
          <a:p>
            <a:pPr marL="240665" marR="1313815">
              <a:lnSpc>
                <a:spcPct val="164800"/>
              </a:lnSpc>
            </a:pPr>
            <a:r>
              <a:rPr sz="1600" dirty="0">
                <a:solidFill>
                  <a:srgbClr val="374552"/>
                </a:solidFill>
                <a:latin typeface="Verdana"/>
                <a:cs typeface="Verdana"/>
              </a:rPr>
              <a:t>Not</a:t>
            </a:r>
            <a:r>
              <a:rPr sz="1600" spc="30" dirty="0">
                <a:solidFill>
                  <a:srgbClr val="374552"/>
                </a:solidFill>
                <a:latin typeface="Verdana"/>
                <a:cs typeface="Verdana"/>
              </a:rPr>
              <a:t> </a:t>
            </a:r>
            <a:r>
              <a:rPr sz="1600" dirty="0">
                <a:solidFill>
                  <a:srgbClr val="374552"/>
                </a:solidFill>
                <a:latin typeface="Verdana"/>
                <a:cs typeface="Verdana"/>
              </a:rPr>
              <a:t>quantifying</a:t>
            </a:r>
            <a:r>
              <a:rPr sz="1600" spc="30" dirty="0">
                <a:solidFill>
                  <a:srgbClr val="374552"/>
                </a:solidFill>
                <a:latin typeface="Verdana"/>
                <a:cs typeface="Verdana"/>
              </a:rPr>
              <a:t> </a:t>
            </a:r>
            <a:r>
              <a:rPr sz="1600" dirty="0">
                <a:solidFill>
                  <a:srgbClr val="374552"/>
                </a:solidFill>
                <a:latin typeface="Verdana"/>
                <a:cs typeface="Verdana"/>
              </a:rPr>
              <a:t>impact</a:t>
            </a:r>
            <a:r>
              <a:rPr sz="1600" spc="35" dirty="0">
                <a:solidFill>
                  <a:srgbClr val="374552"/>
                </a:solidFill>
                <a:latin typeface="Verdana"/>
                <a:cs typeface="Verdana"/>
              </a:rPr>
              <a:t> </a:t>
            </a:r>
            <a:r>
              <a:rPr sz="1600" dirty="0">
                <a:solidFill>
                  <a:srgbClr val="374552"/>
                </a:solidFill>
                <a:latin typeface="Verdana"/>
                <a:cs typeface="Verdana"/>
              </a:rPr>
              <a:t>of</a:t>
            </a:r>
            <a:r>
              <a:rPr sz="1600" spc="30" dirty="0">
                <a:solidFill>
                  <a:srgbClr val="374552"/>
                </a:solidFill>
                <a:latin typeface="Verdana"/>
                <a:cs typeface="Verdana"/>
              </a:rPr>
              <a:t> </a:t>
            </a:r>
            <a:r>
              <a:rPr sz="1600" dirty="0">
                <a:solidFill>
                  <a:srgbClr val="374552"/>
                </a:solidFill>
                <a:latin typeface="Verdana"/>
                <a:cs typeface="Verdana"/>
              </a:rPr>
              <a:t>deviations</a:t>
            </a:r>
            <a:r>
              <a:rPr sz="1600" spc="35" dirty="0">
                <a:solidFill>
                  <a:srgbClr val="374552"/>
                </a:solidFill>
                <a:latin typeface="Verdana"/>
                <a:cs typeface="Verdana"/>
              </a:rPr>
              <a:t> </a:t>
            </a:r>
            <a:r>
              <a:rPr sz="1600" dirty="0">
                <a:solidFill>
                  <a:srgbClr val="374552"/>
                </a:solidFill>
                <a:latin typeface="Verdana"/>
                <a:cs typeface="Verdana"/>
              </a:rPr>
              <a:t>from</a:t>
            </a:r>
            <a:r>
              <a:rPr sz="1600" spc="30" dirty="0">
                <a:solidFill>
                  <a:srgbClr val="374552"/>
                </a:solidFill>
                <a:latin typeface="Verdana"/>
                <a:cs typeface="Verdana"/>
              </a:rPr>
              <a:t> </a:t>
            </a:r>
            <a:r>
              <a:rPr sz="1600" dirty="0">
                <a:solidFill>
                  <a:srgbClr val="374552"/>
                </a:solidFill>
                <a:latin typeface="Verdana"/>
                <a:cs typeface="Verdana"/>
              </a:rPr>
              <a:t>section</a:t>
            </a:r>
            <a:r>
              <a:rPr sz="1600" spc="30" dirty="0">
                <a:solidFill>
                  <a:srgbClr val="374552"/>
                </a:solidFill>
                <a:latin typeface="Verdana"/>
                <a:cs typeface="Verdana"/>
              </a:rPr>
              <a:t> </a:t>
            </a:r>
            <a:r>
              <a:rPr sz="1600" spc="-20" dirty="0">
                <a:solidFill>
                  <a:srgbClr val="374552"/>
                </a:solidFill>
                <a:latin typeface="Verdana"/>
                <a:cs typeface="Verdana"/>
              </a:rPr>
              <a:t>145A </a:t>
            </a:r>
            <a:r>
              <a:rPr sz="1600" dirty="0">
                <a:solidFill>
                  <a:srgbClr val="374552"/>
                </a:solidFill>
                <a:latin typeface="Verdana"/>
                <a:cs typeface="Verdana"/>
              </a:rPr>
              <a:t>Inconsistent</a:t>
            </a:r>
            <a:r>
              <a:rPr sz="1600" spc="15" dirty="0">
                <a:solidFill>
                  <a:srgbClr val="374552"/>
                </a:solidFill>
                <a:latin typeface="Verdana"/>
                <a:cs typeface="Verdana"/>
              </a:rPr>
              <a:t> </a:t>
            </a:r>
            <a:r>
              <a:rPr sz="1600" dirty="0">
                <a:solidFill>
                  <a:srgbClr val="374552"/>
                </a:solidFill>
                <a:latin typeface="Verdana"/>
                <a:cs typeface="Verdana"/>
              </a:rPr>
              <a:t>application</a:t>
            </a:r>
            <a:r>
              <a:rPr sz="1600" spc="20" dirty="0">
                <a:solidFill>
                  <a:srgbClr val="374552"/>
                </a:solidFill>
                <a:latin typeface="Verdana"/>
                <a:cs typeface="Verdana"/>
              </a:rPr>
              <a:t> </a:t>
            </a:r>
            <a:r>
              <a:rPr sz="1600" dirty="0">
                <a:solidFill>
                  <a:srgbClr val="374552"/>
                </a:solidFill>
                <a:latin typeface="Verdana"/>
                <a:cs typeface="Verdana"/>
              </a:rPr>
              <a:t>of</a:t>
            </a:r>
            <a:r>
              <a:rPr sz="1600" spc="15" dirty="0">
                <a:solidFill>
                  <a:srgbClr val="374552"/>
                </a:solidFill>
                <a:latin typeface="Verdana"/>
                <a:cs typeface="Verdana"/>
              </a:rPr>
              <a:t> </a:t>
            </a:r>
            <a:r>
              <a:rPr sz="1600" dirty="0">
                <a:solidFill>
                  <a:srgbClr val="374552"/>
                </a:solidFill>
                <a:latin typeface="Verdana"/>
                <a:cs typeface="Verdana"/>
              </a:rPr>
              <a:t>valuation</a:t>
            </a:r>
            <a:r>
              <a:rPr sz="1600" spc="20" dirty="0">
                <a:solidFill>
                  <a:srgbClr val="374552"/>
                </a:solidFill>
                <a:latin typeface="Verdana"/>
                <a:cs typeface="Verdana"/>
              </a:rPr>
              <a:t> </a:t>
            </a:r>
            <a:r>
              <a:rPr sz="1600" dirty="0">
                <a:solidFill>
                  <a:srgbClr val="374552"/>
                </a:solidFill>
                <a:latin typeface="Verdana"/>
                <a:cs typeface="Verdana"/>
              </a:rPr>
              <a:t>method</a:t>
            </a:r>
            <a:r>
              <a:rPr sz="1600" spc="20" dirty="0">
                <a:solidFill>
                  <a:srgbClr val="374552"/>
                </a:solidFill>
                <a:latin typeface="Verdana"/>
                <a:cs typeface="Verdana"/>
              </a:rPr>
              <a:t> </a:t>
            </a:r>
            <a:r>
              <a:rPr sz="1600" spc="-10" dirty="0">
                <a:solidFill>
                  <a:srgbClr val="374552"/>
                </a:solidFill>
                <a:latin typeface="Verdana"/>
                <a:cs typeface="Verdana"/>
              </a:rPr>
              <a:t>across</a:t>
            </a:r>
            <a:r>
              <a:rPr sz="1600" spc="10" dirty="0">
                <a:solidFill>
                  <a:srgbClr val="374552"/>
                </a:solidFill>
                <a:latin typeface="Verdana"/>
                <a:cs typeface="Verdana"/>
              </a:rPr>
              <a:t> </a:t>
            </a:r>
            <a:r>
              <a:rPr sz="1600" spc="-10" dirty="0">
                <a:solidFill>
                  <a:srgbClr val="374552"/>
                </a:solidFill>
                <a:latin typeface="Verdana"/>
                <a:cs typeface="Verdana"/>
              </a:rPr>
              <a:t>years</a:t>
            </a:r>
            <a:endParaRPr sz="1600" dirty="0">
              <a:latin typeface="Verdana"/>
              <a:cs typeface="Verdana"/>
            </a:endParaRPr>
          </a:p>
          <a:p>
            <a:pPr marL="240665">
              <a:lnSpc>
                <a:spcPct val="100000"/>
              </a:lnSpc>
              <a:spcBef>
                <a:spcPts val="855"/>
              </a:spcBef>
            </a:pPr>
            <a:r>
              <a:rPr sz="1600" dirty="0">
                <a:solidFill>
                  <a:srgbClr val="374552"/>
                </a:solidFill>
                <a:latin typeface="Verdana"/>
                <a:cs typeface="Verdana"/>
              </a:rPr>
              <a:t>Not</a:t>
            </a:r>
            <a:r>
              <a:rPr sz="1600" spc="25" dirty="0">
                <a:solidFill>
                  <a:srgbClr val="374552"/>
                </a:solidFill>
                <a:latin typeface="Verdana"/>
                <a:cs typeface="Verdana"/>
              </a:rPr>
              <a:t> </a:t>
            </a:r>
            <a:r>
              <a:rPr sz="1600" dirty="0">
                <a:solidFill>
                  <a:srgbClr val="374552"/>
                </a:solidFill>
                <a:latin typeface="Verdana"/>
                <a:cs typeface="Verdana"/>
              </a:rPr>
              <a:t>considering</a:t>
            </a:r>
            <a:r>
              <a:rPr sz="1600" spc="25" dirty="0">
                <a:solidFill>
                  <a:srgbClr val="374552"/>
                </a:solidFill>
                <a:latin typeface="Verdana"/>
                <a:cs typeface="Verdana"/>
              </a:rPr>
              <a:t> </a:t>
            </a:r>
            <a:r>
              <a:rPr sz="1600" dirty="0">
                <a:solidFill>
                  <a:srgbClr val="374552"/>
                </a:solidFill>
                <a:latin typeface="Verdana"/>
                <a:cs typeface="Verdana"/>
              </a:rPr>
              <a:t>impact</a:t>
            </a:r>
            <a:r>
              <a:rPr sz="1600" spc="30" dirty="0">
                <a:solidFill>
                  <a:srgbClr val="374552"/>
                </a:solidFill>
                <a:latin typeface="Verdana"/>
                <a:cs typeface="Verdana"/>
              </a:rPr>
              <a:t> </a:t>
            </a:r>
            <a:r>
              <a:rPr sz="1600" dirty="0">
                <a:solidFill>
                  <a:srgbClr val="374552"/>
                </a:solidFill>
                <a:latin typeface="Verdana"/>
                <a:cs typeface="Verdana"/>
              </a:rPr>
              <a:t>of</a:t>
            </a:r>
            <a:r>
              <a:rPr sz="1600" spc="25" dirty="0">
                <a:solidFill>
                  <a:srgbClr val="374552"/>
                </a:solidFill>
                <a:latin typeface="Verdana"/>
                <a:cs typeface="Verdana"/>
              </a:rPr>
              <a:t> </a:t>
            </a:r>
            <a:r>
              <a:rPr sz="1600" spc="-30" dirty="0">
                <a:solidFill>
                  <a:srgbClr val="374552"/>
                </a:solidFill>
                <a:latin typeface="Verdana"/>
                <a:cs typeface="Verdana"/>
              </a:rPr>
              <a:t>GST/excise/customs</a:t>
            </a:r>
            <a:r>
              <a:rPr sz="1600" spc="25" dirty="0">
                <a:solidFill>
                  <a:srgbClr val="374552"/>
                </a:solidFill>
                <a:latin typeface="Verdana"/>
                <a:cs typeface="Verdana"/>
              </a:rPr>
              <a:t> </a:t>
            </a:r>
            <a:r>
              <a:rPr sz="1600" dirty="0">
                <a:solidFill>
                  <a:srgbClr val="374552"/>
                </a:solidFill>
                <a:latin typeface="Verdana"/>
                <a:cs typeface="Verdana"/>
              </a:rPr>
              <a:t>duty</a:t>
            </a:r>
            <a:r>
              <a:rPr sz="1600" spc="30" dirty="0">
                <a:solidFill>
                  <a:srgbClr val="374552"/>
                </a:solidFill>
                <a:latin typeface="Verdana"/>
                <a:cs typeface="Verdana"/>
              </a:rPr>
              <a:t> </a:t>
            </a:r>
            <a:r>
              <a:rPr sz="1600" dirty="0">
                <a:solidFill>
                  <a:srgbClr val="374552"/>
                </a:solidFill>
                <a:latin typeface="Verdana"/>
                <a:cs typeface="Verdana"/>
              </a:rPr>
              <a:t>in</a:t>
            </a:r>
            <a:r>
              <a:rPr sz="1600" spc="25" dirty="0">
                <a:solidFill>
                  <a:srgbClr val="374552"/>
                </a:solidFill>
                <a:latin typeface="Verdana"/>
                <a:cs typeface="Verdana"/>
              </a:rPr>
              <a:t> </a:t>
            </a:r>
            <a:r>
              <a:rPr sz="1600" spc="-10" dirty="0">
                <a:solidFill>
                  <a:srgbClr val="374552"/>
                </a:solidFill>
                <a:latin typeface="Verdana"/>
                <a:cs typeface="Verdana"/>
              </a:rPr>
              <a:t>valuation</a:t>
            </a:r>
            <a:endParaRPr sz="1600" dirty="0">
              <a:latin typeface="Verdana"/>
              <a:cs typeface="Verdana"/>
            </a:endParaRPr>
          </a:p>
        </p:txBody>
      </p:sp>
      <p:pic>
        <p:nvPicPr>
          <p:cNvPr id="12" name="object 12"/>
          <p:cNvPicPr/>
          <p:nvPr/>
        </p:nvPicPr>
        <p:blipFill>
          <a:blip r:embed="rId2" cstate="print"/>
          <a:stretch>
            <a:fillRect/>
          </a:stretch>
        </p:blipFill>
        <p:spPr>
          <a:xfrm>
            <a:off x="7464489" y="1013112"/>
            <a:ext cx="4808375" cy="3195203"/>
          </a:xfrm>
          <a:prstGeom prst="rect">
            <a:avLst/>
          </a:prstGeom>
        </p:spPr>
      </p:pic>
      <p:sp>
        <p:nvSpPr>
          <p:cNvPr id="13" name="object 13"/>
          <p:cNvSpPr txBox="1"/>
          <p:nvPr/>
        </p:nvSpPr>
        <p:spPr>
          <a:xfrm>
            <a:off x="7377762" y="4695709"/>
            <a:ext cx="5187462" cy="1980094"/>
          </a:xfrm>
          <a:prstGeom prst="rect">
            <a:avLst/>
          </a:prstGeom>
        </p:spPr>
        <p:txBody>
          <a:bodyPr vert="horz" wrap="square" lIns="0" tIns="12065" rIns="0" bIns="0" rtlCol="0">
            <a:spAutoFit/>
          </a:bodyPr>
          <a:lstStyle/>
          <a:p>
            <a:pPr marL="12700" marR="5080">
              <a:lnSpc>
                <a:spcPct val="136400"/>
              </a:lnSpc>
              <a:spcBef>
                <a:spcPts val="95"/>
              </a:spcBef>
            </a:pPr>
            <a:r>
              <a:rPr sz="1600" dirty="0">
                <a:solidFill>
                  <a:srgbClr val="374552"/>
                </a:solidFill>
                <a:latin typeface="Verdana"/>
                <a:cs typeface="Verdana"/>
              </a:rPr>
              <a:t>Section</a:t>
            </a:r>
            <a:r>
              <a:rPr sz="1600" spc="-60" dirty="0">
                <a:solidFill>
                  <a:srgbClr val="374552"/>
                </a:solidFill>
                <a:latin typeface="Verdana"/>
                <a:cs typeface="Verdana"/>
              </a:rPr>
              <a:t> </a:t>
            </a:r>
            <a:r>
              <a:rPr sz="1600" spc="-80" dirty="0">
                <a:solidFill>
                  <a:srgbClr val="374552"/>
                </a:solidFill>
                <a:latin typeface="Verdana"/>
                <a:cs typeface="Verdana"/>
              </a:rPr>
              <a:t>145A</a:t>
            </a:r>
            <a:r>
              <a:rPr sz="1600" spc="-45" dirty="0">
                <a:solidFill>
                  <a:srgbClr val="374552"/>
                </a:solidFill>
                <a:latin typeface="Verdana"/>
                <a:cs typeface="Verdana"/>
              </a:rPr>
              <a:t> </a:t>
            </a:r>
            <a:r>
              <a:rPr sz="1600" dirty="0">
                <a:solidFill>
                  <a:srgbClr val="374552"/>
                </a:solidFill>
                <a:latin typeface="Verdana"/>
                <a:cs typeface="Verdana"/>
              </a:rPr>
              <a:t>requires</a:t>
            </a:r>
            <a:r>
              <a:rPr sz="1600" spc="-45" dirty="0">
                <a:solidFill>
                  <a:srgbClr val="374552"/>
                </a:solidFill>
                <a:latin typeface="Verdana"/>
                <a:cs typeface="Verdana"/>
              </a:rPr>
              <a:t> </a:t>
            </a:r>
            <a:r>
              <a:rPr sz="1600" dirty="0">
                <a:solidFill>
                  <a:srgbClr val="374552"/>
                </a:solidFill>
                <a:latin typeface="Verdana"/>
                <a:cs typeface="Verdana"/>
              </a:rPr>
              <a:t>valuation</a:t>
            </a:r>
            <a:r>
              <a:rPr sz="1600" spc="-50" dirty="0">
                <a:solidFill>
                  <a:srgbClr val="374552"/>
                </a:solidFill>
                <a:latin typeface="Verdana"/>
                <a:cs typeface="Verdana"/>
              </a:rPr>
              <a:t> </a:t>
            </a:r>
            <a:r>
              <a:rPr sz="1600" dirty="0">
                <a:solidFill>
                  <a:srgbClr val="374552"/>
                </a:solidFill>
                <a:latin typeface="Verdana"/>
                <a:cs typeface="Verdana"/>
              </a:rPr>
              <a:t>of</a:t>
            </a:r>
            <a:r>
              <a:rPr sz="1600" spc="-45" dirty="0">
                <a:solidFill>
                  <a:srgbClr val="374552"/>
                </a:solidFill>
                <a:latin typeface="Verdana"/>
                <a:cs typeface="Verdana"/>
              </a:rPr>
              <a:t> </a:t>
            </a:r>
            <a:r>
              <a:rPr sz="1600" spc="-10" dirty="0">
                <a:solidFill>
                  <a:srgbClr val="374552"/>
                </a:solidFill>
                <a:latin typeface="Verdana"/>
                <a:cs typeface="Verdana"/>
              </a:rPr>
              <a:t>inventory</a:t>
            </a:r>
            <a:r>
              <a:rPr sz="1600" spc="-45" dirty="0">
                <a:solidFill>
                  <a:srgbClr val="374552"/>
                </a:solidFill>
                <a:latin typeface="Verdana"/>
                <a:cs typeface="Verdana"/>
              </a:rPr>
              <a:t> </a:t>
            </a:r>
            <a:r>
              <a:rPr sz="1600" dirty="0">
                <a:solidFill>
                  <a:srgbClr val="374552"/>
                </a:solidFill>
                <a:latin typeface="Verdana"/>
                <a:cs typeface="Verdana"/>
              </a:rPr>
              <a:t>to</a:t>
            </a:r>
            <a:r>
              <a:rPr sz="1600" spc="-45" dirty="0">
                <a:solidFill>
                  <a:srgbClr val="374552"/>
                </a:solidFill>
                <a:latin typeface="Verdana"/>
                <a:cs typeface="Verdana"/>
              </a:rPr>
              <a:t> </a:t>
            </a:r>
            <a:r>
              <a:rPr sz="1600" spc="-10" dirty="0">
                <a:solidFill>
                  <a:srgbClr val="374552"/>
                </a:solidFill>
                <a:latin typeface="Verdana"/>
                <a:cs typeface="Verdana"/>
              </a:rPr>
              <a:t>include </a:t>
            </a:r>
            <a:r>
              <a:rPr sz="1600" spc="-50" dirty="0">
                <a:solidFill>
                  <a:srgbClr val="374552"/>
                </a:solidFill>
                <a:latin typeface="Verdana"/>
                <a:cs typeface="Verdana"/>
              </a:rPr>
              <a:t>taxes,</a:t>
            </a:r>
            <a:r>
              <a:rPr sz="1600" spc="-65" dirty="0">
                <a:solidFill>
                  <a:srgbClr val="374552"/>
                </a:solidFill>
                <a:latin typeface="Verdana"/>
                <a:cs typeface="Verdana"/>
              </a:rPr>
              <a:t> </a:t>
            </a:r>
            <a:r>
              <a:rPr sz="1600" spc="-10" dirty="0">
                <a:solidFill>
                  <a:srgbClr val="374552"/>
                </a:solidFill>
                <a:latin typeface="Verdana"/>
                <a:cs typeface="Verdana"/>
              </a:rPr>
              <a:t>duties,</a:t>
            </a:r>
            <a:r>
              <a:rPr sz="1600" spc="-60" dirty="0">
                <a:solidFill>
                  <a:srgbClr val="374552"/>
                </a:solidFill>
                <a:latin typeface="Verdana"/>
                <a:cs typeface="Verdana"/>
              </a:rPr>
              <a:t> </a:t>
            </a:r>
            <a:r>
              <a:rPr sz="1600" spc="-10" dirty="0">
                <a:solidFill>
                  <a:srgbClr val="374552"/>
                </a:solidFill>
                <a:latin typeface="Verdana"/>
                <a:cs typeface="Verdana"/>
              </a:rPr>
              <a:t>cess</a:t>
            </a:r>
            <a:r>
              <a:rPr sz="1600" spc="-65" dirty="0">
                <a:solidFill>
                  <a:srgbClr val="374552"/>
                </a:solidFill>
                <a:latin typeface="Verdana"/>
                <a:cs typeface="Verdana"/>
              </a:rPr>
              <a:t> </a:t>
            </a:r>
            <a:r>
              <a:rPr sz="1600" dirty="0">
                <a:solidFill>
                  <a:srgbClr val="374552"/>
                </a:solidFill>
                <a:latin typeface="Verdana"/>
                <a:cs typeface="Verdana"/>
              </a:rPr>
              <a:t>or</a:t>
            </a:r>
            <a:r>
              <a:rPr sz="1600" spc="-60" dirty="0">
                <a:solidFill>
                  <a:srgbClr val="374552"/>
                </a:solidFill>
                <a:latin typeface="Verdana"/>
                <a:cs typeface="Verdana"/>
              </a:rPr>
              <a:t> </a:t>
            </a:r>
            <a:r>
              <a:rPr sz="1600" spc="-10" dirty="0">
                <a:solidFill>
                  <a:srgbClr val="374552"/>
                </a:solidFill>
                <a:latin typeface="Verdana"/>
                <a:cs typeface="Verdana"/>
              </a:rPr>
              <a:t>fees</a:t>
            </a:r>
            <a:r>
              <a:rPr sz="1600" spc="-60" dirty="0">
                <a:solidFill>
                  <a:srgbClr val="374552"/>
                </a:solidFill>
                <a:latin typeface="Verdana"/>
                <a:cs typeface="Verdana"/>
              </a:rPr>
              <a:t> </a:t>
            </a:r>
            <a:r>
              <a:rPr sz="1600" dirty="0">
                <a:solidFill>
                  <a:srgbClr val="374552"/>
                </a:solidFill>
                <a:latin typeface="Verdana"/>
                <a:cs typeface="Verdana"/>
              </a:rPr>
              <a:t>actually</a:t>
            </a:r>
            <a:r>
              <a:rPr sz="1600" spc="-65" dirty="0">
                <a:solidFill>
                  <a:srgbClr val="374552"/>
                </a:solidFill>
                <a:latin typeface="Verdana"/>
                <a:cs typeface="Verdana"/>
              </a:rPr>
              <a:t> </a:t>
            </a:r>
            <a:r>
              <a:rPr sz="1600" dirty="0">
                <a:solidFill>
                  <a:srgbClr val="374552"/>
                </a:solidFill>
                <a:latin typeface="Verdana"/>
                <a:cs typeface="Verdana"/>
              </a:rPr>
              <a:t>paid</a:t>
            </a:r>
            <a:r>
              <a:rPr sz="1600" spc="-60" dirty="0">
                <a:solidFill>
                  <a:srgbClr val="374552"/>
                </a:solidFill>
                <a:latin typeface="Verdana"/>
                <a:cs typeface="Verdana"/>
              </a:rPr>
              <a:t> </a:t>
            </a:r>
            <a:r>
              <a:rPr sz="1600" dirty="0">
                <a:solidFill>
                  <a:srgbClr val="374552"/>
                </a:solidFill>
                <a:latin typeface="Verdana"/>
                <a:cs typeface="Verdana"/>
              </a:rPr>
              <a:t>or</a:t>
            </a:r>
            <a:r>
              <a:rPr sz="1600" spc="-65" dirty="0">
                <a:solidFill>
                  <a:srgbClr val="374552"/>
                </a:solidFill>
                <a:latin typeface="Verdana"/>
                <a:cs typeface="Verdana"/>
              </a:rPr>
              <a:t> </a:t>
            </a:r>
            <a:r>
              <a:rPr sz="1600" spc="-10" dirty="0">
                <a:solidFill>
                  <a:srgbClr val="374552"/>
                </a:solidFill>
                <a:latin typeface="Verdana"/>
                <a:cs typeface="Verdana"/>
              </a:rPr>
              <a:t>incurred.</a:t>
            </a:r>
            <a:endParaRPr sz="1600" dirty="0">
              <a:latin typeface="Verdana"/>
              <a:cs typeface="Verdana"/>
            </a:endParaRPr>
          </a:p>
          <a:p>
            <a:pPr marL="12700" marR="111125">
              <a:lnSpc>
                <a:spcPct val="136400"/>
              </a:lnSpc>
            </a:pPr>
            <a:r>
              <a:rPr sz="1600" dirty="0">
                <a:solidFill>
                  <a:srgbClr val="374552"/>
                </a:solidFill>
                <a:latin typeface="Verdana"/>
                <a:cs typeface="Verdana"/>
              </a:rPr>
              <a:t>Proper</a:t>
            </a:r>
            <a:r>
              <a:rPr sz="1600" spc="70" dirty="0">
                <a:solidFill>
                  <a:srgbClr val="374552"/>
                </a:solidFill>
                <a:latin typeface="Verdana"/>
                <a:cs typeface="Verdana"/>
              </a:rPr>
              <a:t> </a:t>
            </a:r>
            <a:r>
              <a:rPr sz="1600" dirty="0">
                <a:solidFill>
                  <a:srgbClr val="374552"/>
                </a:solidFill>
                <a:latin typeface="Verdana"/>
                <a:cs typeface="Verdana"/>
              </a:rPr>
              <a:t>disclosure</a:t>
            </a:r>
            <a:r>
              <a:rPr sz="1600" spc="70" dirty="0">
                <a:solidFill>
                  <a:srgbClr val="374552"/>
                </a:solidFill>
                <a:latin typeface="Verdana"/>
                <a:cs typeface="Verdana"/>
              </a:rPr>
              <a:t> </a:t>
            </a:r>
            <a:r>
              <a:rPr sz="1600" dirty="0">
                <a:solidFill>
                  <a:srgbClr val="374552"/>
                </a:solidFill>
                <a:latin typeface="Verdana"/>
                <a:cs typeface="Verdana"/>
              </a:rPr>
              <a:t>should</a:t>
            </a:r>
            <a:r>
              <a:rPr sz="1600" spc="75" dirty="0">
                <a:solidFill>
                  <a:srgbClr val="374552"/>
                </a:solidFill>
                <a:latin typeface="Verdana"/>
                <a:cs typeface="Verdana"/>
              </a:rPr>
              <a:t> </a:t>
            </a:r>
            <a:r>
              <a:rPr sz="1600" dirty="0">
                <a:solidFill>
                  <a:srgbClr val="374552"/>
                </a:solidFill>
                <a:latin typeface="Verdana"/>
                <a:cs typeface="Verdana"/>
              </a:rPr>
              <a:t>include</a:t>
            </a:r>
            <a:r>
              <a:rPr sz="1600" spc="70" dirty="0">
                <a:solidFill>
                  <a:srgbClr val="374552"/>
                </a:solidFill>
                <a:latin typeface="Verdana"/>
                <a:cs typeface="Verdana"/>
              </a:rPr>
              <a:t> </a:t>
            </a:r>
            <a:r>
              <a:rPr sz="1600" dirty="0">
                <a:solidFill>
                  <a:srgbClr val="374552"/>
                </a:solidFill>
                <a:latin typeface="Verdana"/>
                <a:cs typeface="Verdana"/>
              </a:rPr>
              <a:t>the</a:t>
            </a:r>
            <a:r>
              <a:rPr sz="1600" spc="75" dirty="0">
                <a:solidFill>
                  <a:srgbClr val="374552"/>
                </a:solidFill>
                <a:latin typeface="Verdana"/>
                <a:cs typeface="Verdana"/>
              </a:rPr>
              <a:t> </a:t>
            </a:r>
            <a:r>
              <a:rPr sz="1600" dirty="0">
                <a:solidFill>
                  <a:srgbClr val="374552"/>
                </a:solidFill>
                <a:latin typeface="Verdana"/>
                <a:cs typeface="Verdana"/>
              </a:rPr>
              <a:t>method</a:t>
            </a:r>
            <a:r>
              <a:rPr sz="1600" spc="70" dirty="0">
                <a:solidFill>
                  <a:srgbClr val="374552"/>
                </a:solidFill>
                <a:latin typeface="Verdana"/>
                <a:cs typeface="Verdana"/>
              </a:rPr>
              <a:t> </a:t>
            </a:r>
            <a:r>
              <a:rPr sz="1600" spc="-20" dirty="0">
                <a:solidFill>
                  <a:srgbClr val="374552"/>
                </a:solidFill>
                <a:latin typeface="Verdana"/>
                <a:cs typeface="Verdana"/>
              </a:rPr>
              <a:t>used </a:t>
            </a:r>
            <a:r>
              <a:rPr sz="1600" spc="-25" dirty="0">
                <a:solidFill>
                  <a:srgbClr val="374552"/>
                </a:solidFill>
                <a:latin typeface="Verdana"/>
                <a:cs typeface="Verdana"/>
              </a:rPr>
              <a:t>(cost</a:t>
            </a:r>
            <a:r>
              <a:rPr sz="1600" spc="-40" dirty="0">
                <a:solidFill>
                  <a:srgbClr val="374552"/>
                </a:solidFill>
                <a:latin typeface="Verdana"/>
                <a:cs typeface="Verdana"/>
              </a:rPr>
              <a:t> </a:t>
            </a:r>
            <a:r>
              <a:rPr sz="1600" dirty="0">
                <a:solidFill>
                  <a:srgbClr val="374552"/>
                </a:solidFill>
                <a:latin typeface="Verdana"/>
                <a:cs typeface="Verdana"/>
              </a:rPr>
              <a:t>or</a:t>
            </a:r>
            <a:r>
              <a:rPr sz="1600" spc="-40" dirty="0">
                <a:solidFill>
                  <a:srgbClr val="374552"/>
                </a:solidFill>
                <a:latin typeface="Verdana"/>
                <a:cs typeface="Verdana"/>
              </a:rPr>
              <a:t> </a:t>
            </a:r>
            <a:r>
              <a:rPr sz="1600" spc="-20" dirty="0">
                <a:solidFill>
                  <a:srgbClr val="374552"/>
                </a:solidFill>
                <a:latin typeface="Verdana"/>
                <a:cs typeface="Verdana"/>
              </a:rPr>
              <a:t>NRV,</a:t>
            </a:r>
            <a:r>
              <a:rPr sz="1600" spc="-40" dirty="0">
                <a:solidFill>
                  <a:srgbClr val="374552"/>
                </a:solidFill>
                <a:latin typeface="Verdana"/>
                <a:cs typeface="Verdana"/>
              </a:rPr>
              <a:t> </a:t>
            </a:r>
            <a:r>
              <a:rPr sz="1600" dirty="0">
                <a:solidFill>
                  <a:srgbClr val="374552"/>
                </a:solidFill>
                <a:latin typeface="Verdana"/>
                <a:cs typeface="Verdana"/>
              </a:rPr>
              <a:t>whichever</a:t>
            </a:r>
            <a:r>
              <a:rPr sz="1600" spc="-40" dirty="0">
                <a:solidFill>
                  <a:srgbClr val="374552"/>
                </a:solidFill>
                <a:latin typeface="Verdana"/>
                <a:cs typeface="Verdana"/>
              </a:rPr>
              <a:t> </a:t>
            </a:r>
            <a:r>
              <a:rPr sz="1600" spc="-25" dirty="0">
                <a:solidFill>
                  <a:srgbClr val="374552"/>
                </a:solidFill>
                <a:latin typeface="Verdana"/>
                <a:cs typeface="Verdana"/>
              </a:rPr>
              <a:t>is</a:t>
            </a:r>
            <a:r>
              <a:rPr sz="1600" spc="-35" dirty="0">
                <a:solidFill>
                  <a:srgbClr val="374552"/>
                </a:solidFill>
                <a:latin typeface="Verdana"/>
                <a:cs typeface="Verdana"/>
              </a:rPr>
              <a:t> </a:t>
            </a:r>
            <a:r>
              <a:rPr sz="1600" spc="-20" dirty="0">
                <a:solidFill>
                  <a:srgbClr val="374552"/>
                </a:solidFill>
                <a:latin typeface="Verdana"/>
                <a:cs typeface="Verdana"/>
              </a:rPr>
              <a:t>lower)</a:t>
            </a:r>
            <a:r>
              <a:rPr sz="1600" spc="-40" dirty="0">
                <a:solidFill>
                  <a:srgbClr val="374552"/>
                </a:solidFill>
                <a:latin typeface="Verdana"/>
                <a:cs typeface="Verdana"/>
              </a:rPr>
              <a:t> </a:t>
            </a:r>
            <a:r>
              <a:rPr sz="1600" dirty="0">
                <a:solidFill>
                  <a:srgbClr val="374552"/>
                </a:solidFill>
                <a:latin typeface="Verdana"/>
                <a:cs typeface="Verdana"/>
              </a:rPr>
              <a:t>and</a:t>
            </a:r>
            <a:r>
              <a:rPr sz="1600" spc="-40" dirty="0">
                <a:solidFill>
                  <a:srgbClr val="374552"/>
                </a:solidFill>
                <a:latin typeface="Verdana"/>
                <a:cs typeface="Verdana"/>
              </a:rPr>
              <a:t> </a:t>
            </a:r>
            <a:r>
              <a:rPr sz="1600" dirty="0">
                <a:solidFill>
                  <a:srgbClr val="374552"/>
                </a:solidFill>
                <a:latin typeface="Verdana"/>
                <a:cs typeface="Verdana"/>
              </a:rPr>
              <a:t>the</a:t>
            </a:r>
            <a:r>
              <a:rPr sz="1600" spc="-40" dirty="0">
                <a:solidFill>
                  <a:srgbClr val="374552"/>
                </a:solidFill>
                <a:latin typeface="Verdana"/>
                <a:cs typeface="Verdana"/>
              </a:rPr>
              <a:t> </a:t>
            </a:r>
            <a:r>
              <a:rPr sz="1600" spc="-10" dirty="0">
                <a:solidFill>
                  <a:srgbClr val="374552"/>
                </a:solidFill>
                <a:latin typeface="Verdana"/>
                <a:cs typeface="Verdana"/>
              </a:rPr>
              <a:t>basis</a:t>
            </a:r>
            <a:r>
              <a:rPr sz="1600" spc="-35" dirty="0">
                <a:solidFill>
                  <a:srgbClr val="374552"/>
                </a:solidFill>
                <a:latin typeface="Verdana"/>
                <a:cs typeface="Verdana"/>
              </a:rPr>
              <a:t> </a:t>
            </a:r>
            <a:r>
              <a:rPr sz="1600" spc="-10" dirty="0">
                <a:solidFill>
                  <a:srgbClr val="374552"/>
                </a:solidFill>
                <a:latin typeface="Verdana"/>
                <a:cs typeface="Verdana"/>
              </a:rPr>
              <a:t>(FIFO, </a:t>
            </a:r>
            <a:r>
              <a:rPr sz="1600" dirty="0">
                <a:solidFill>
                  <a:srgbClr val="374552"/>
                </a:solidFill>
                <a:latin typeface="Verdana"/>
                <a:cs typeface="Verdana"/>
              </a:rPr>
              <a:t>weighted</a:t>
            </a:r>
            <a:r>
              <a:rPr sz="1600" spc="70" dirty="0">
                <a:solidFill>
                  <a:srgbClr val="374552"/>
                </a:solidFill>
                <a:latin typeface="Verdana"/>
                <a:cs typeface="Verdana"/>
              </a:rPr>
              <a:t> </a:t>
            </a:r>
            <a:r>
              <a:rPr sz="1600" spc="-35" dirty="0">
                <a:solidFill>
                  <a:srgbClr val="374552"/>
                </a:solidFill>
                <a:latin typeface="Verdana"/>
                <a:cs typeface="Verdana"/>
              </a:rPr>
              <a:t>average,</a:t>
            </a:r>
            <a:r>
              <a:rPr sz="1600" spc="70" dirty="0">
                <a:solidFill>
                  <a:srgbClr val="374552"/>
                </a:solidFill>
                <a:latin typeface="Verdana"/>
                <a:cs typeface="Verdana"/>
              </a:rPr>
              <a:t> </a:t>
            </a:r>
            <a:r>
              <a:rPr sz="1600" spc="-10" dirty="0">
                <a:solidFill>
                  <a:srgbClr val="374552"/>
                </a:solidFill>
                <a:latin typeface="Verdana"/>
                <a:cs typeface="Verdana"/>
              </a:rPr>
              <a:t>etc.).</a:t>
            </a:r>
            <a:endParaRPr sz="1600" dirty="0">
              <a:latin typeface="Verdana"/>
              <a:cs typeface="Verdana"/>
            </a:endParaRPr>
          </a:p>
        </p:txBody>
      </p:sp>
      <p:grpSp>
        <p:nvGrpSpPr>
          <p:cNvPr id="14" name="object 14"/>
          <p:cNvGrpSpPr/>
          <p:nvPr/>
        </p:nvGrpSpPr>
        <p:grpSpPr>
          <a:xfrm>
            <a:off x="772599" y="6896206"/>
            <a:ext cx="9914062" cy="1333393"/>
            <a:chOff x="467590" y="5509780"/>
            <a:chExt cx="8416636" cy="678006"/>
          </a:xfrm>
        </p:grpSpPr>
        <p:sp>
          <p:nvSpPr>
            <p:cNvPr id="15" name="object 15"/>
            <p:cNvSpPr/>
            <p:nvPr/>
          </p:nvSpPr>
          <p:spPr>
            <a:xfrm>
              <a:off x="467590" y="5509780"/>
              <a:ext cx="8416636" cy="678006"/>
            </a:xfrm>
            <a:custGeom>
              <a:avLst/>
              <a:gdLst/>
              <a:ahLst/>
              <a:cxnLst/>
              <a:rect l="l" t="t" r="r" b="b"/>
              <a:pathLst>
                <a:path w="10287000" h="828675">
                  <a:moveTo>
                    <a:pt x="10108857" y="0"/>
                  </a:moveTo>
                  <a:lnTo>
                    <a:pt x="178146" y="0"/>
                  </a:lnTo>
                  <a:lnTo>
                    <a:pt x="169395" y="213"/>
                  </a:lnTo>
                  <a:lnTo>
                    <a:pt x="126433" y="7668"/>
                  </a:lnTo>
                  <a:lnTo>
                    <a:pt x="86568" y="25333"/>
                  </a:lnTo>
                  <a:lnTo>
                    <a:pt x="52179" y="52174"/>
                  </a:lnTo>
                  <a:lnTo>
                    <a:pt x="25339" y="86568"/>
                  </a:lnTo>
                  <a:lnTo>
                    <a:pt x="7668" y="126430"/>
                  </a:lnTo>
                  <a:lnTo>
                    <a:pt x="213" y="169393"/>
                  </a:lnTo>
                  <a:lnTo>
                    <a:pt x="0" y="178146"/>
                  </a:lnTo>
                  <a:lnTo>
                    <a:pt x="0" y="650527"/>
                  </a:lnTo>
                  <a:lnTo>
                    <a:pt x="5339" y="693821"/>
                  </a:lnTo>
                  <a:lnTo>
                    <a:pt x="21033" y="734503"/>
                  </a:lnTo>
                  <a:lnTo>
                    <a:pt x="46142" y="770153"/>
                  </a:lnTo>
                  <a:lnTo>
                    <a:pt x="79171" y="798650"/>
                  </a:lnTo>
                  <a:lnTo>
                    <a:pt x="118141" y="818262"/>
                  </a:lnTo>
                  <a:lnTo>
                    <a:pt x="160685" y="827814"/>
                  </a:lnTo>
                  <a:lnTo>
                    <a:pt x="178146" y="828675"/>
                  </a:lnTo>
                  <a:lnTo>
                    <a:pt x="10108857" y="828675"/>
                  </a:lnTo>
                  <a:lnTo>
                    <a:pt x="10152150" y="823330"/>
                  </a:lnTo>
                  <a:lnTo>
                    <a:pt x="10192829" y="807640"/>
                  </a:lnTo>
                  <a:lnTo>
                    <a:pt x="10228479" y="782532"/>
                  </a:lnTo>
                  <a:lnTo>
                    <a:pt x="10256977" y="749498"/>
                  </a:lnTo>
                  <a:lnTo>
                    <a:pt x="10276591" y="710531"/>
                  </a:lnTo>
                  <a:lnTo>
                    <a:pt x="10286142" y="667988"/>
                  </a:lnTo>
                  <a:lnTo>
                    <a:pt x="10287000" y="650527"/>
                  </a:lnTo>
                  <a:lnTo>
                    <a:pt x="10287000" y="178146"/>
                  </a:lnTo>
                  <a:lnTo>
                    <a:pt x="10281659" y="134847"/>
                  </a:lnTo>
                  <a:lnTo>
                    <a:pt x="10265968" y="94166"/>
                  </a:lnTo>
                  <a:lnTo>
                    <a:pt x="10240857" y="58515"/>
                  </a:lnTo>
                  <a:lnTo>
                    <a:pt x="10207828" y="30022"/>
                  </a:lnTo>
                  <a:lnTo>
                    <a:pt x="10168862" y="10407"/>
                  </a:lnTo>
                  <a:lnTo>
                    <a:pt x="10126316" y="855"/>
                  </a:lnTo>
                  <a:lnTo>
                    <a:pt x="10108857" y="0"/>
                  </a:lnTo>
                  <a:close/>
                </a:path>
              </a:pathLst>
            </a:custGeom>
            <a:solidFill>
              <a:srgbClr val="BDDFF3"/>
            </a:solidFill>
          </p:spPr>
          <p:txBody>
            <a:bodyPr wrap="square" lIns="0" tIns="0" rIns="0" bIns="0" rtlCol="0"/>
            <a:lstStyle/>
            <a:p>
              <a:endParaRPr/>
            </a:p>
          </p:txBody>
        </p:sp>
        <p:pic>
          <p:nvPicPr>
            <p:cNvPr id="16" name="object 16"/>
            <p:cNvPicPr/>
            <p:nvPr/>
          </p:nvPicPr>
          <p:blipFill>
            <a:blip r:embed="rId3" cstate="print"/>
            <a:stretch>
              <a:fillRect/>
            </a:stretch>
          </p:blipFill>
          <p:spPr>
            <a:xfrm>
              <a:off x="606381" y="5688512"/>
              <a:ext cx="101968" cy="101963"/>
            </a:xfrm>
            <a:prstGeom prst="rect">
              <a:avLst/>
            </a:prstGeom>
          </p:spPr>
        </p:pic>
      </p:grpSp>
      <p:sp>
        <p:nvSpPr>
          <p:cNvPr id="17" name="object 17"/>
          <p:cNvSpPr txBox="1"/>
          <p:nvPr/>
        </p:nvSpPr>
        <p:spPr>
          <a:xfrm>
            <a:off x="1158265" y="6771030"/>
            <a:ext cx="7541721" cy="1454181"/>
          </a:xfrm>
          <a:prstGeom prst="rect">
            <a:avLst/>
          </a:prstGeom>
        </p:spPr>
        <p:txBody>
          <a:bodyPr vert="horz" wrap="square" lIns="0" tIns="12065" rIns="0" bIns="0" rtlCol="0">
            <a:spAutoFit/>
          </a:bodyPr>
          <a:lstStyle/>
          <a:p>
            <a:pPr marL="12700" marR="5080">
              <a:lnSpc>
                <a:spcPct val="136400"/>
              </a:lnSpc>
              <a:spcBef>
                <a:spcPts val="95"/>
              </a:spcBef>
            </a:pPr>
            <a:endParaRPr lang="en-IN" sz="1400" b="1" dirty="0">
              <a:latin typeface="Tahoma"/>
              <a:cs typeface="Tahoma"/>
            </a:endParaRPr>
          </a:p>
          <a:p>
            <a:pPr marL="12700" marR="5080">
              <a:lnSpc>
                <a:spcPct val="136400"/>
              </a:lnSpc>
              <a:spcBef>
                <a:spcPts val="95"/>
              </a:spcBef>
            </a:pPr>
            <a:r>
              <a:rPr sz="1400" b="1" dirty="0">
                <a:latin typeface="Tahoma"/>
                <a:cs typeface="Tahoma"/>
              </a:rPr>
              <a:t>Best</a:t>
            </a:r>
            <a:r>
              <a:rPr sz="1400" b="1" spc="150" dirty="0">
                <a:latin typeface="Tahoma"/>
                <a:cs typeface="Tahoma"/>
              </a:rPr>
              <a:t> </a:t>
            </a:r>
            <a:r>
              <a:rPr sz="1400" b="1" dirty="0">
                <a:latin typeface="Tahoma"/>
                <a:cs typeface="Tahoma"/>
              </a:rPr>
              <a:t>Practice:</a:t>
            </a:r>
            <a:r>
              <a:rPr sz="1400" b="1" spc="120" dirty="0">
                <a:latin typeface="Tahoma"/>
                <a:cs typeface="Tahoma"/>
              </a:rPr>
              <a:t> </a:t>
            </a:r>
            <a:r>
              <a:rPr sz="1400" dirty="0">
                <a:latin typeface="Verdana"/>
                <a:cs typeface="Verdana"/>
              </a:rPr>
              <a:t>Maintain</a:t>
            </a:r>
            <a:r>
              <a:rPr sz="1400" spc="55" dirty="0">
                <a:latin typeface="Verdana"/>
                <a:cs typeface="Verdana"/>
              </a:rPr>
              <a:t> </a:t>
            </a:r>
            <a:r>
              <a:rPr sz="1400" dirty="0">
                <a:latin typeface="Verdana"/>
                <a:cs typeface="Verdana"/>
              </a:rPr>
              <a:t>detailed</a:t>
            </a:r>
            <a:r>
              <a:rPr sz="1400" spc="55" dirty="0">
                <a:latin typeface="Verdana"/>
                <a:cs typeface="Verdana"/>
              </a:rPr>
              <a:t> </a:t>
            </a:r>
            <a:r>
              <a:rPr sz="1400" dirty="0">
                <a:latin typeface="Verdana"/>
                <a:cs typeface="Verdana"/>
              </a:rPr>
              <a:t>working</a:t>
            </a:r>
            <a:r>
              <a:rPr sz="1400" spc="55" dirty="0">
                <a:latin typeface="Verdana"/>
                <a:cs typeface="Verdana"/>
              </a:rPr>
              <a:t> </a:t>
            </a:r>
            <a:r>
              <a:rPr sz="1400" dirty="0">
                <a:latin typeface="Verdana"/>
                <a:cs typeface="Verdana"/>
              </a:rPr>
              <a:t>papers</a:t>
            </a:r>
            <a:r>
              <a:rPr sz="1400" spc="55" dirty="0">
                <a:latin typeface="Verdana"/>
                <a:cs typeface="Verdana"/>
              </a:rPr>
              <a:t> </a:t>
            </a:r>
            <a:r>
              <a:rPr sz="1400" dirty="0">
                <a:latin typeface="Verdana"/>
                <a:cs typeface="Verdana"/>
              </a:rPr>
              <a:t>showing</a:t>
            </a:r>
            <a:r>
              <a:rPr sz="1400" spc="55" dirty="0">
                <a:latin typeface="Verdana"/>
                <a:cs typeface="Verdana"/>
              </a:rPr>
              <a:t> </a:t>
            </a:r>
            <a:r>
              <a:rPr sz="1400" dirty="0">
                <a:latin typeface="Verdana"/>
                <a:cs typeface="Verdana"/>
              </a:rPr>
              <a:t>the</a:t>
            </a:r>
            <a:r>
              <a:rPr sz="1400" spc="55" dirty="0">
                <a:latin typeface="Verdana"/>
                <a:cs typeface="Verdana"/>
              </a:rPr>
              <a:t> </a:t>
            </a:r>
            <a:r>
              <a:rPr sz="1400" dirty="0">
                <a:latin typeface="Verdana"/>
                <a:cs typeface="Verdana"/>
              </a:rPr>
              <a:t>computation</a:t>
            </a:r>
            <a:r>
              <a:rPr sz="1400" spc="55" dirty="0">
                <a:latin typeface="Verdana"/>
                <a:cs typeface="Verdana"/>
              </a:rPr>
              <a:t> </a:t>
            </a:r>
            <a:r>
              <a:rPr sz="1400" dirty="0">
                <a:latin typeface="Verdana"/>
                <a:cs typeface="Verdana"/>
              </a:rPr>
              <a:t>of</a:t>
            </a:r>
            <a:r>
              <a:rPr sz="1400" spc="55" dirty="0">
                <a:latin typeface="Verdana"/>
                <a:cs typeface="Verdana"/>
              </a:rPr>
              <a:t> </a:t>
            </a:r>
            <a:r>
              <a:rPr sz="1400" dirty="0">
                <a:latin typeface="Verdana"/>
                <a:cs typeface="Verdana"/>
              </a:rPr>
              <a:t>adjustments</a:t>
            </a:r>
            <a:r>
              <a:rPr sz="1400" spc="55" dirty="0">
                <a:latin typeface="Verdana"/>
                <a:cs typeface="Verdana"/>
              </a:rPr>
              <a:t> </a:t>
            </a:r>
            <a:r>
              <a:rPr sz="1400" dirty="0">
                <a:latin typeface="Verdana"/>
                <a:cs typeface="Verdana"/>
              </a:rPr>
              <a:t>required</a:t>
            </a:r>
            <a:r>
              <a:rPr sz="1400" spc="55" dirty="0">
                <a:latin typeface="Verdana"/>
                <a:cs typeface="Verdana"/>
              </a:rPr>
              <a:t> </a:t>
            </a:r>
            <a:r>
              <a:rPr sz="1400" dirty="0">
                <a:latin typeface="Verdana"/>
                <a:cs typeface="Verdana"/>
              </a:rPr>
              <a:t>under</a:t>
            </a:r>
            <a:r>
              <a:rPr sz="1400" spc="55" dirty="0">
                <a:latin typeface="Verdana"/>
                <a:cs typeface="Verdana"/>
              </a:rPr>
              <a:t> </a:t>
            </a:r>
            <a:r>
              <a:rPr sz="1400" dirty="0">
                <a:latin typeface="Verdana"/>
                <a:cs typeface="Verdana"/>
              </a:rPr>
              <a:t>section</a:t>
            </a:r>
            <a:r>
              <a:rPr sz="1400" spc="55" dirty="0">
                <a:latin typeface="Verdana"/>
                <a:cs typeface="Verdana"/>
              </a:rPr>
              <a:t> </a:t>
            </a:r>
            <a:r>
              <a:rPr sz="1400" spc="-80" dirty="0">
                <a:latin typeface="Verdana"/>
                <a:cs typeface="Verdana"/>
              </a:rPr>
              <a:t>145A</a:t>
            </a:r>
            <a:r>
              <a:rPr sz="1400" spc="60" dirty="0">
                <a:latin typeface="Verdana"/>
                <a:cs typeface="Verdana"/>
              </a:rPr>
              <a:t> </a:t>
            </a:r>
            <a:r>
              <a:rPr sz="1400" dirty="0">
                <a:latin typeface="Verdana"/>
                <a:cs typeface="Verdana"/>
              </a:rPr>
              <a:t>and</a:t>
            </a:r>
            <a:r>
              <a:rPr sz="1400" spc="55" dirty="0">
                <a:latin typeface="Verdana"/>
                <a:cs typeface="Verdana"/>
              </a:rPr>
              <a:t> </a:t>
            </a:r>
            <a:r>
              <a:rPr sz="1400" spc="-10" dirty="0">
                <a:latin typeface="Verdana"/>
                <a:cs typeface="Verdana"/>
              </a:rPr>
              <a:t>their </a:t>
            </a:r>
            <a:r>
              <a:rPr sz="1400" dirty="0">
                <a:latin typeface="Verdana"/>
                <a:cs typeface="Verdana"/>
              </a:rPr>
              <a:t>impact</a:t>
            </a:r>
            <a:r>
              <a:rPr sz="1400" spc="-30" dirty="0">
                <a:latin typeface="Verdana"/>
                <a:cs typeface="Verdana"/>
              </a:rPr>
              <a:t> </a:t>
            </a:r>
            <a:r>
              <a:rPr sz="1400" dirty="0">
                <a:latin typeface="Verdana"/>
                <a:cs typeface="Verdana"/>
              </a:rPr>
              <a:t>on</a:t>
            </a:r>
            <a:r>
              <a:rPr sz="1400" spc="-30" dirty="0">
                <a:latin typeface="Verdana"/>
                <a:cs typeface="Verdana"/>
              </a:rPr>
              <a:t> </a:t>
            </a:r>
            <a:r>
              <a:rPr sz="1400" dirty="0">
                <a:latin typeface="Verdana"/>
                <a:cs typeface="Verdana"/>
              </a:rPr>
              <a:t>profit</a:t>
            </a:r>
            <a:r>
              <a:rPr sz="1400" spc="-30" dirty="0">
                <a:latin typeface="Verdana"/>
                <a:cs typeface="Verdana"/>
              </a:rPr>
              <a:t> </a:t>
            </a:r>
            <a:r>
              <a:rPr sz="1400" dirty="0">
                <a:latin typeface="Verdana"/>
                <a:cs typeface="Verdana"/>
              </a:rPr>
              <a:t>or</a:t>
            </a:r>
            <a:r>
              <a:rPr sz="1400" spc="-30" dirty="0">
                <a:latin typeface="Verdana"/>
                <a:cs typeface="Verdana"/>
              </a:rPr>
              <a:t> </a:t>
            </a:r>
            <a:r>
              <a:rPr sz="1400" spc="-50" dirty="0">
                <a:latin typeface="Verdana"/>
                <a:cs typeface="Verdana"/>
              </a:rPr>
              <a:t>loss.</a:t>
            </a:r>
            <a:r>
              <a:rPr sz="1400" spc="-30" dirty="0">
                <a:latin typeface="Verdana"/>
                <a:cs typeface="Verdana"/>
              </a:rPr>
              <a:t> </a:t>
            </a:r>
            <a:r>
              <a:rPr sz="1400" dirty="0">
                <a:latin typeface="Verdana"/>
                <a:cs typeface="Verdana"/>
              </a:rPr>
              <a:t>Ensure</a:t>
            </a:r>
            <a:r>
              <a:rPr sz="1400" spc="-30" dirty="0">
                <a:latin typeface="Verdana"/>
                <a:cs typeface="Verdana"/>
              </a:rPr>
              <a:t> </a:t>
            </a:r>
            <a:r>
              <a:rPr sz="1400" dirty="0">
                <a:latin typeface="Verdana"/>
                <a:cs typeface="Verdana"/>
              </a:rPr>
              <a:t>consistency</a:t>
            </a:r>
            <a:r>
              <a:rPr sz="1400" spc="-30" dirty="0">
                <a:latin typeface="Verdana"/>
                <a:cs typeface="Verdana"/>
              </a:rPr>
              <a:t> </a:t>
            </a:r>
            <a:r>
              <a:rPr sz="1400" dirty="0">
                <a:latin typeface="Verdana"/>
                <a:cs typeface="Verdana"/>
              </a:rPr>
              <a:t>in</a:t>
            </a:r>
            <a:r>
              <a:rPr sz="1400" spc="-30" dirty="0">
                <a:latin typeface="Verdana"/>
                <a:cs typeface="Verdana"/>
              </a:rPr>
              <a:t> </a:t>
            </a:r>
            <a:r>
              <a:rPr sz="1400" dirty="0">
                <a:latin typeface="Verdana"/>
                <a:cs typeface="Verdana"/>
              </a:rPr>
              <a:t>valuation</a:t>
            </a:r>
            <a:r>
              <a:rPr sz="1400" spc="-30" dirty="0">
                <a:latin typeface="Verdana"/>
                <a:cs typeface="Verdana"/>
              </a:rPr>
              <a:t> </a:t>
            </a:r>
            <a:r>
              <a:rPr sz="1400" dirty="0">
                <a:latin typeface="Verdana"/>
                <a:cs typeface="Verdana"/>
              </a:rPr>
              <a:t>method</a:t>
            </a:r>
            <a:r>
              <a:rPr sz="1400" spc="-25" dirty="0">
                <a:latin typeface="Verdana"/>
                <a:cs typeface="Verdana"/>
              </a:rPr>
              <a:t> </a:t>
            </a:r>
            <a:r>
              <a:rPr sz="1400" spc="-10" dirty="0">
                <a:latin typeface="Verdana"/>
                <a:cs typeface="Verdana"/>
              </a:rPr>
              <a:t>across</a:t>
            </a:r>
            <a:r>
              <a:rPr sz="1400" spc="-40" dirty="0">
                <a:latin typeface="Verdana"/>
                <a:cs typeface="Verdana"/>
              </a:rPr>
              <a:t> </a:t>
            </a:r>
            <a:r>
              <a:rPr sz="1400" spc="-35" dirty="0">
                <a:latin typeface="Verdana"/>
                <a:cs typeface="Verdana"/>
              </a:rPr>
              <a:t>years</a:t>
            </a:r>
            <a:r>
              <a:rPr sz="1400" spc="-25" dirty="0">
                <a:latin typeface="Verdana"/>
                <a:cs typeface="Verdana"/>
              </a:rPr>
              <a:t> </a:t>
            </a:r>
            <a:r>
              <a:rPr sz="1400" dirty="0">
                <a:latin typeface="Verdana"/>
                <a:cs typeface="Verdana"/>
              </a:rPr>
              <a:t>unless</a:t>
            </a:r>
            <a:r>
              <a:rPr sz="1400" spc="-30" dirty="0">
                <a:latin typeface="Verdana"/>
                <a:cs typeface="Verdana"/>
              </a:rPr>
              <a:t> </a:t>
            </a:r>
            <a:r>
              <a:rPr sz="1400" dirty="0">
                <a:latin typeface="Verdana"/>
                <a:cs typeface="Verdana"/>
              </a:rPr>
              <a:t>there</a:t>
            </a:r>
            <a:r>
              <a:rPr sz="1400" spc="-30" dirty="0">
                <a:latin typeface="Verdana"/>
                <a:cs typeface="Verdana"/>
              </a:rPr>
              <a:t> </a:t>
            </a:r>
            <a:r>
              <a:rPr sz="1400" spc="-25" dirty="0">
                <a:latin typeface="Verdana"/>
                <a:cs typeface="Verdana"/>
              </a:rPr>
              <a:t>is</a:t>
            </a:r>
            <a:r>
              <a:rPr sz="1400" spc="-30" dirty="0">
                <a:latin typeface="Verdana"/>
                <a:cs typeface="Verdana"/>
              </a:rPr>
              <a:t> </a:t>
            </a:r>
            <a:r>
              <a:rPr sz="1400" spc="-10" dirty="0">
                <a:latin typeface="Verdana"/>
                <a:cs typeface="Verdana"/>
              </a:rPr>
              <a:t>a</a:t>
            </a:r>
            <a:r>
              <a:rPr sz="1400" spc="-35" dirty="0">
                <a:latin typeface="Verdana"/>
                <a:cs typeface="Verdana"/>
              </a:rPr>
              <a:t> </a:t>
            </a:r>
            <a:r>
              <a:rPr sz="1400" dirty="0">
                <a:latin typeface="Verdana"/>
                <a:cs typeface="Verdana"/>
              </a:rPr>
              <a:t>justified</a:t>
            </a:r>
            <a:r>
              <a:rPr sz="1400" spc="-30" dirty="0">
                <a:latin typeface="Verdana"/>
                <a:cs typeface="Verdana"/>
              </a:rPr>
              <a:t> </a:t>
            </a:r>
            <a:r>
              <a:rPr sz="1400" dirty="0">
                <a:latin typeface="Verdana"/>
                <a:cs typeface="Verdana"/>
              </a:rPr>
              <a:t>reason</a:t>
            </a:r>
            <a:r>
              <a:rPr sz="1400" spc="-30" dirty="0">
                <a:latin typeface="Verdana"/>
                <a:cs typeface="Verdana"/>
              </a:rPr>
              <a:t> </a:t>
            </a:r>
            <a:r>
              <a:rPr sz="1400" spc="-10" dirty="0">
                <a:latin typeface="Verdana"/>
                <a:cs typeface="Verdana"/>
              </a:rPr>
              <a:t>for</a:t>
            </a:r>
            <a:r>
              <a:rPr sz="1400" spc="-30" dirty="0">
                <a:latin typeface="Verdana"/>
                <a:cs typeface="Verdana"/>
              </a:rPr>
              <a:t> </a:t>
            </a:r>
            <a:r>
              <a:rPr sz="1400" spc="-10" dirty="0">
                <a:latin typeface="Verdana"/>
                <a:cs typeface="Verdana"/>
              </a:rPr>
              <a:t>change.</a:t>
            </a:r>
            <a:endParaRPr sz="1400" dirty="0">
              <a:latin typeface="Verdana"/>
              <a:cs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58309" y="958215"/>
            <a:ext cx="10548699" cy="623530"/>
          </a:xfrm>
          <a:prstGeom prst="rect">
            <a:avLst/>
          </a:prstGeom>
          <a:noFill/>
          <a:ln/>
        </p:spPr>
        <p:txBody>
          <a:bodyPr wrap="non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Clause 14 (a) and (b) : Valuation of Closing Stock</a:t>
            </a:r>
            <a:endParaRPr lang="en-US" sz="3900" dirty="0"/>
          </a:p>
        </p:txBody>
      </p:sp>
      <p:sp>
        <p:nvSpPr>
          <p:cNvPr id="3" name="Text 1"/>
          <p:cNvSpPr/>
          <p:nvPr/>
        </p:nvSpPr>
        <p:spPr>
          <a:xfrm>
            <a:off x="758309" y="2055614"/>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Key Requirements</a:t>
            </a:r>
            <a:endParaRPr lang="en-US" sz="1950" dirty="0"/>
          </a:p>
        </p:txBody>
      </p:sp>
      <p:sp>
        <p:nvSpPr>
          <p:cNvPr id="4" name="Text 2"/>
          <p:cNvSpPr/>
          <p:nvPr/>
        </p:nvSpPr>
        <p:spPr>
          <a:xfrm>
            <a:off x="758309" y="2556867"/>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Method of valuation must be clearly stated</a:t>
            </a:r>
            <a:endParaRPr lang="en-US" sz="1450" dirty="0"/>
          </a:p>
        </p:txBody>
      </p:sp>
      <p:sp>
        <p:nvSpPr>
          <p:cNvPr id="5" name="Text 3"/>
          <p:cNvSpPr/>
          <p:nvPr/>
        </p:nvSpPr>
        <p:spPr>
          <a:xfrm>
            <a:off x="758309" y="2926437"/>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AS-2/Ind AS-2 compliance is mandatory</a:t>
            </a:r>
            <a:endParaRPr lang="en-US" sz="1450" dirty="0"/>
          </a:p>
        </p:txBody>
      </p:sp>
      <p:sp>
        <p:nvSpPr>
          <p:cNvPr id="6" name="Text 4"/>
          <p:cNvSpPr/>
          <p:nvPr/>
        </p:nvSpPr>
        <p:spPr>
          <a:xfrm>
            <a:off x="758309" y="3296007"/>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All items of inventories must be covered</a:t>
            </a:r>
            <a:endParaRPr lang="en-US" sz="1450" dirty="0"/>
          </a:p>
        </p:txBody>
      </p:sp>
      <p:sp>
        <p:nvSpPr>
          <p:cNvPr id="7" name="Text 5"/>
          <p:cNvSpPr/>
          <p:nvPr/>
        </p:nvSpPr>
        <p:spPr>
          <a:xfrm>
            <a:off x="758309" y="3665577"/>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Basis for cost determination must be disclosed</a:t>
            </a:r>
            <a:endParaRPr lang="en-US" sz="1450" dirty="0"/>
          </a:p>
        </p:txBody>
      </p:sp>
      <p:sp>
        <p:nvSpPr>
          <p:cNvPr id="8" name="Text 6"/>
          <p:cNvSpPr/>
          <p:nvPr/>
        </p:nvSpPr>
        <p:spPr>
          <a:xfrm>
            <a:off x="758309" y="4035147"/>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Consistency in method must be maintained</a:t>
            </a:r>
            <a:endParaRPr lang="en-US" sz="1450" dirty="0"/>
          </a:p>
        </p:txBody>
      </p:sp>
      <p:sp>
        <p:nvSpPr>
          <p:cNvPr id="9" name="Text 7"/>
          <p:cNvSpPr/>
          <p:nvPr/>
        </p:nvSpPr>
        <p:spPr>
          <a:xfrm>
            <a:off x="7554039" y="2055614"/>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Common Examples</a:t>
            </a:r>
            <a:endParaRPr lang="en-US" sz="1950" dirty="0"/>
          </a:p>
        </p:txBody>
      </p:sp>
      <p:sp>
        <p:nvSpPr>
          <p:cNvPr id="10" name="Text 8"/>
          <p:cNvSpPr/>
          <p:nvPr/>
        </p:nvSpPr>
        <p:spPr>
          <a:xfrm>
            <a:off x="7554039" y="2556867"/>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Raw material at cost or NRV, whichever is lower</a:t>
            </a:r>
            <a:endParaRPr lang="en-US" sz="1450" dirty="0"/>
          </a:p>
        </p:txBody>
      </p:sp>
      <p:sp>
        <p:nvSpPr>
          <p:cNvPr id="11" name="Text 9"/>
          <p:cNvSpPr/>
          <p:nvPr/>
        </p:nvSpPr>
        <p:spPr>
          <a:xfrm>
            <a:off x="7554039" y="2926437"/>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Finished goods at cost or NRV, whichever is lower</a:t>
            </a:r>
            <a:endParaRPr lang="en-US" sz="1450" dirty="0"/>
          </a:p>
        </p:txBody>
      </p:sp>
      <p:sp>
        <p:nvSpPr>
          <p:cNvPr id="12" name="Text 10"/>
          <p:cNvSpPr/>
          <p:nvPr/>
        </p:nvSpPr>
        <p:spPr>
          <a:xfrm>
            <a:off x="7554039" y="3296007"/>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Work in Progress at cost or NRV, whichever is lower</a:t>
            </a:r>
            <a:endParaRPr lang="en-US" sz="1450" dirty="0"/>
          </a:p>
        </p:txBody>
      </p:sp>
      <p:sp>
        <p:nvSpPr>
          <p:cNvPr id="13" name="Text 11"/>
          <p:cNvSpPr/>
          <p:nvPr/>
        </p:nvSpPr>
        <p:spPr>
          <a:xfrm>
            <a:off x="7554039" y="3665577"/>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Consumables at cost</a:t>
            </a:r>
            <a:endParaRPr lang="en-US" sz="1450" dirty="0"/>
          </a:p>
        </p:txBody>
      </p:sp>
      <p:sp>
        <p:nvSpPr>
          <p:cNvPr id="14" name="Text 12"/>
          <p:cNvSpPr/>
          <p:nvPr/>
        </p:nvSpPr>
        <p:spPr>
          <a:xfrm>
            <a:off x="7554039" y="4035147"/>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Stock in trade at cost or NRV, whichever is lower</a:t>
            </a:r>
            <a:endParaRPr lang="en-US" sz="1450" dirty="0"/>
          </a:p>
        </p:txBody>
      </p:sp>
      <p:sp>
        <p:nvSpPr>
          <p:cNvPr id="15" name="Text 13"/>
          <p:cNvSpPr/>
          <p:nvPr/>
        </p:nvSpPr>
        <p:spPr>
          <a:xfrm>
            <a:off x="7554039" y="4404717"/>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Loose Tools at cost or NRV, whichever is lower</a:t>
            </a:r>
            <a:endParaRPr lang="en-US" sz="1450" dirty="0"/>
          </a:p>
        </p:txBody>
      </p:sp>
      <p:sp>
        <p:nvSpPr>
          <p:cNvPr id="16" name="Shape 14"/>
          <p:cNvSpPr/>
          <p:nvPr/>
        </p:nvSpPr>
        <p:spPr>
          <a:xfrm>
            <a:off x="758309" y="4987528"/>
            <a:ext cx="13113782" cy="2283857"/>
          </a:xfrm>
          <a:prstGeom prst="roundRect">
            <a:avLst>
              <a:gd name="adj" fmla="val 12451"/>
            </a:avLst>
          </a:prstGeom>
          <a:solidFill>
            <a:srgbClr val="FFB3B4"/>
          </a:solidFill>
          <a:ln/>
        </p:spPr>
        <p:txBody>
          <a:bodyPr/>
          <a:lstStyle/>
          <a:p>
            <a:endParaRPr lang="en-IN"/>
          </a:p>
        </p:txBody>
      </p:sp>
      <p:pic>
        <p:nvPicPr>
          <p:cNvPr id="17" name="Image 0" descr="preencoded.png"/>
          <p:cNvPicPr>
            <a:picLocks noChangeAspect="1"/>
          </p:cNvPicPr>
          <p:nvPr/>
        </p:nvPicPr>
        <p:blipFill>
          <a:blip r:embed="rId3"/>
          <a:stretch>
            <a:fillRect/>
          </a:stretch>
        </p:blipFill>
        <p:spPr>
          <a:xfrm>
            <a:off x="947857" y="5271968"/>
            <a:ext cx="236934" cy="189548"/>
          </a:xfrm>
          <a:prstGeom prst="rect">
            <a:avLst/>
          </a:prstGeom>
        </p:spPr>
      </p:pic>
      <p:sp>
        <p:nvSpPr>
          <p:cNvPr id="18" name="Text 15"/>
          <p:cNvSpPr/>
          <p:nvPr/>
        </p:nvSpPr>
        <p:spPr>
          <a:xfrm>
            <a:off x="1374338" y="5224463"/>
            <a:ext cx="12308205" cy="303252"/>
          </a:xfrm>
          <a:prstGeom prst="rect">
            <a:avLst/>
          </a:prstGeom>
          <a:noFill/>
          <a:ln/>
        </p:spPr>
        <p:txBody>
          <a:bodyPr wrap="none" lIns="0" tIns="0" rIns="0" bIns="0" rtlCol="0" anchor="t"/>
          <a:lstStyle/>
          <a:p>
            <a:pPr marL="0" indent="0" algn="l">
              <a:lnSpc>
                <a:spcPts val="2350"/>
              </a:lnSpc>
              <a:buNone/>
            </a:pPr>
            <a:r>
              <a:rPr lang="en-US" sz="1450" b="1" dirty="0">
                <a:solidFill>
                  <a:srgbClr val="000000"/>
                </a:solidFill>
                <a:latin typeface="Montserrat" pitchFamily="34" charset="0"/>
                <a:ea typeface="Montserrat" pitchFamily="34" charset="-122"/>
                <a:cs typeface="Montserrat" pitchFamily="34" charset="-120"/>
              </a:rPr>
              <a:t>Common Mistakes:</a:t>
            </a:r>
            <a:endParaRPr lang="en-US" sz="1450" dirty="0"/>
          </a:p>
        </p:txBody>
      </p:sp>
      <p:sp>
        <p:nvSpPr>
          <p:cNvPr id="19" name="Text 16"/>
          <p:cNvSpPr/>
          <p:nvPr/>
        </p:nvSpPr>
        <p:spPr>
          <a:xfrm>
            <a:off x="1374338" y="5698331"/>
            <a:ext cx="12308205"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00"/>
                </a:solidFill>
                <a:latin typeface="Montserrat" pitchFamily="34" charset="0"/>
                <a:ea typeface="Montserrat" pitchFamily="34" charset="-122"/>
                <a:cs typeface="Montserrat" pitchFamily="34" charset="-120"/>
              </a:rPr>
              <a:t>Not disclosing how "cost" is determined</a:t>
            </a:r>
            <a:endParaRPr lang="en-US" sz="1450" dirty="0"/>
          </a:p>
        </p:txBody>
      </p:sp>
      <p:sp>
        <p:nvSpPr>
          <p:cNvPr id="20" name="Text 17"/>
          <p:cNvSpPr/>
          <p:nvPr/>
        </p:nvSpPr>
        <p:spPr>
          <a:xfrm>
            <a:off x="1374338" y="6067901"/>
            <a:ext cx="12308205"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00"/>
                </a:solidFill>
                <a:latin typeface="Montserrat" pitchFamily="34" charset="0"/>
                <a:ea typeface="Montserrat" pitchFamily="34" charset="-122"/>
                <a:cs typeface="Montserrat" pitchFamily="34" charset="-120"/>
              </a:rPr>
              <a:t>Inconsistent valuation methods across years</a:t>
            </a:r>
            <a:endParaRPr lang="en-US" sz="1450" dirty="0"/>
          </a:p>
        </p:txBody>
      </p:sp>
      <p:sp>
        <p:nvSpPr>
          <p:cNvPr id="21" name="Text 18"/>
          <p:cNvSpPr/>
          <p:nvPr/>
        </p:nvSpPr>
        <p:spPr>
          <a:xfrm>
            <a:off x="1374338" y="6437471"/>
            <a:ext cx="12308205"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00"/>
                </a:solidFill>
                <a:latin typeface="Montserrat" pitchFamily="34" charset="0"/>
                <a:ea typeface="Montserrat" pitchFamily="34" charset="-122"/>
                <a:cs typeface="Montserrat" pitchFamily="34" charset="-120"/>
              </a:rPr>
              <a:t>Improper treatment of overheads in cost calculation</a:t>
            </a:r>
            <a:endParaRPr lang="en-US" sz="1450" dirty="0"/>
          </a:p>
        </p:txBody>
      </p:sp>
      <p:sp>
        <p:nvSpPr>
          <p:cNvPr id="22" name="Text 19"/>
          <p:cNvSpPr/>
          <p:nvPr/>
        </p:nvSpPr>
        <p:spPr>
          <a:xfrm>
            <a:off x="1374338" y="6807041"/>
            <a:ext cx="12308205"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00"/>
                </a:solidFill>
                <a:latin typeface="Montserrat" pitchFamily="34" charset="0"/>
                <a:ea typeface="Montserrat" pitchFamily="34" charset="-122"/>
                <a:cs typeface="Montserrat" pitchFamily="34" charset="-120"/>
              </a:rPr>
              <a:t>Not considering GST input tax credit implications</a:t>
            </a:r>
            <a:endParaRPr lang="en-US" sz="145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55825" y="1955901"/>
            <a:ext cx="10331196" cy="6047994"/>
          </a:xfrm>
          <a:custGeom>
            <a:avLst/>
            <a:gdLst/>
            <a:ahLst/>
            <a:cxnLst/>
            <a:rect l="l" t="t" r="r" b="b"/>
            <a:pathLst>
              <a:path w="8609330" h="5039995">
                <a:moveTo>
                  <a:pt x="0" y="0"/>
                </a:moveTo>
                <a:lnTo>
                  <a:pt x="8609076" y="0"/>
                </a:lnTo>
                <a:lnTo>
                  <a:pt x="8609076" y="5039868"/>
                </a:lnTo>
                <a:lnTo>
                  <a:pt x="0" y="5039868"/>
                </a:lnTo>
                <a:lnTo>
                  <a:pt x="0" y="0"/>
                </a:lnTo>
                <a:close/>
              </a:path>
            </a:pathLst>
          </a:custGeom>
          <a:ln w="38099">
            <a:solidFill>
              <a:srgbClr val="145F82"/>
            </a:solidFill>
          </a:ln>
        </p:spPr>
        <p:txBody>
          <a:bodyPr wrap="square" lIns="0" tIns="0" rIns="0" bIns="0" rtlCol="0"/>
          <a:lstStyle/>
          <a:p>
            <a:endParaRPr sz="2160"/>
          </a:p>
        </p:txBody>
      </p:sp>
      <p:sp>
        <p:nvSpPr>
          <p:cNvPr id="3" name="object 3"/>
          <p:cNvSpPr txBox="1"/>
          <p:nvPr/>
        </p:nvSpPr>
        <p:spPr>
          <a:xfrm>
            <a:off x="2345969" y="1977725"/>
            <a:ext cx="10148316" cy="5763373"/>
          </a:xfrm>
          <a:prstGeom prst="rect">
            <a:avLst/>
          </a:prstGeom>
        </p:spPr>
        <p:txBody>
          <a:bodyPr vert="horz" wrap="square" lIns="0" tIns="16002" rIns="0" bIns="0" rtlCol="0">
            <a:spAutoFit/>
          </a:bodyPr>
          <a:lstStyle/>
          <a:p>
            <a:pPr marL="16764" marR="6096" indent="762" algn="just">
              <a:spcBef>
                <a:spcPts val="126"/>
              </a:spcBef>
            </a:pPr>
            <a:r>
              <a:rPr sz="2040" b="1" dirty="0">
                <a:latin typeface="Calibri"/>
                <a:cs typeface="Calibri"/>
              </a:rPr>
              <a:t>Section</a:t>
            </a:r>
            <a:r>
              <a:rPr sz="2040" b="1" spc="126" dirty="0">
                <a:latin typeface="Calibri"/>
                <a:cs typeface="Calibri"/>
              </a:rPr>
              <a:t>  </a:t>
            </a:r>
            <a:r>
              <a:rPr sz="2040" b="1" dirty="0">
                <a:latin typeface="Calibri"/>
                <a:cs typeface="Calibri"/>
              </a:rPr>
              <a:t>145A</a:t>
            </a:r>
            <a:r>
              <a:rPr sz="2040" b="1" spc="126" dirty="0">
                <a:latin typeface="Calibri"/>
                <a:cs typeface="Calibri"/>
              </a:rPr>
              <a:t>  </a:t>
            </a:r>
            <a:r>
              <a:rPr sz="2040" b="1" dirty="0">
                <a:latin typeface="Calibri"/>
                <a:cs typeface="Calibri"/>
              </a:rPr>
              <a:t>is</a:t>
            </a:r>
            <a:r>
              <a:rPr sz="2040" b="1" spc="126" dirty="0">
                <a:latin typeface="Calibri"/>
                <a:cs typeface="Calibri"/>
              </a:rPr>
              <a:t>  </a:t>
            </a:r>
            <a:r>
              <a:rPr sz="2040" b="1" dirty="0">
                <a:latin typeface="Calibri"/>
                <a:cs typeface="Calibri"/>
              </a:rPr>
              <a:t>substituted</a:t>
            </a:r>
            <a:r>
              <a:rPr sz="2040" b="1" spc="126" dirty="0">
                <a:latin typeface="Calibri"/>
                <a:cs typeface="Calibri"/>
              </a:rPr>
              <a:t>  </a:t>
            </a:r>
            <a:r>
              <a:rPr sz="2040" b="1" dirty="0">
                <a:latin typeface="Calibri"/>
                <a:cs typeface="Calibri"/>
              </a:rPr>
              <a:t>(w.r.e.f.</a:t>
            </a:r>
            <a:r>
              <a:rPr sz="2040" b="1" spc="132" dirty="0">
                <a:latin typeface="Calibri"/>
                <a:cs typeface="Calibri"/>
              </a:rPr>
              <a:t>  </a:t>
            </a:r>
            <a:r>
              <a:rPr sz="2040" b="1" dirty="0">
                <a:latin typeface="Calibri"/>
                <a:cs typeface="Calibri"/>
              </a:rPr>
              <a:t>01/04/2017)</a:t>
            </a:r>
            <a:r>
              <a:rPr sz="2040" b="1" spc="126" dirty="0">
                <a:latin typeface="Calibri"/>
                <a:cs typeface="Calibri"/>
              </a:rPr>
              <a:t>  </a:t>
            </a:r>
            <a:r>
              <a:rPr sz="2040" b="1" dirty="0">
                <a:latin typeface="Calibri"/>
                <a:cs typeface="Calibri"/>
              </a:rPr>
              <a:t>to</a:t>
            </a:r>
            <a:r>
              <a:rPr sz="2040" b="1" spc="132" dirty="0">
                <a:latin typeface="Calibri"/>
                <a:cs typeface="Calibri"/>
              </a:rPr>
              <a:t>  </a:t>
            </a:r>
            <a:r>
              <a:rPr sz="2040" b="1" dirty="0">
                <a:latin typeface="Calibri"/>
                <a:cs typeface="Calibri"/>
              </a:rPr>
              <a:t>provide</a:t>
            </a:r>
            <a:r>
              <a:rPr sz="2040" b="1" spc="120" dirty="0">
                <a:latin typeface="Calibri"/>
                <a:cs typeface="Calibri"/>
              </a:rPr>
              <a:t>  </a:t>
            </a:r>
            <a:r>
              <a:rPr sz="2040" b="1" dirty="0">
                <a:latin typeface="Calibri"/>
                <a:cs typeface="Calibri"/>
              </a:rPr>
              <a:t>that,</a:t>
            </a:r>
            <a:r>
              <a:rPr sz="2040" b="1" spc="137" dirty="0">
                <a:latin typeface="Calibri"/>
                <a:cs typeface="Calibri"/>
              </a:rPr>
              <a:t>  </a:t>
            </a:r>
            <a:r>
              <a:rPr sz="2040" b="1" dirty="0">
                <a:latin typeface="Calibri"/>
                <a:cs typeface="Calibri"/>
              </a:rPr>
              <a:t>for</a:t>
            </a:r>
            <a:r>
              <a:rPr sz="2040" b="1" spc="126" dirty="0">
                <a:latin typeface="Calibri"/>
                <a:cs typeface="Calibri"/>
              </a:rPr>
              <a:t>  </a:t>
            </a:r>
            <a:r>
              <a:rPr sz="2040" b="1" dirty="0">
                <a:latin typeface="Calibri"/>
                <a:cs typeface="Calibri"/>
              </a:rPr>
              <a:t>the</a:t>
            </a:r>
            <a:r>
              <a:rPr sz="2040" b="1" spc="126" dirty="0">
                <a:latin typeface="Calibri"/>
                <a:cs typeface="Calibri"/>
              </a:rPr>
              <a:t>  </a:t>
            </a:r>
            <a:r>
              <a:rPr sz="2040" b="1" dirty="0">
                <a:latin typeface="Calibri"/>
                <a:cs typeface="Calibri"/>
              </a:rPr>
              <a:t>purpose</a:t>
            </a:r>
            <a:r>
              <a:rPr sz="2040" b="1" spc="126" dirty="0">
                <a:latin typeface="Calibri"/>
                <a:cs typeface="Calibri"/>
              </a:rPr>
              <a:t>  </a:t>
            </a:r>
            <a:r>
              <a:rPr sz="2040" b="1" spc="-30" dirty="0">
                <a:latin typeface="Calibri"/>
                <a:cs typeface="Calibri"/>
              </a:rPr>
              <a:t>of </a:t>
            </a:r>
            <a:r>
              <a:rPr sz="2040" b="1" dirty="0">
                <a:latin typeface="Calibri"/>
                <a:cs typeface="Calibri"/>
              </a:rPr>
              <a:t>determining</a:t>
            </a:r>
            <a:r>
              <a:rPr sz="2040" b="1" spc="102" dirty="0">
                <a:latin typeface="Calibri"/>
                <a:cs typeface="Calibri"/>
              </a:rPr>
              <a:t>  </a:t>
            </a:r>
            <a:r>
              <a:rPr sz="2040" b="1" dirty="0">
                <a:latin typeface="Calibri"/>
                <a:cs typeface="Calibri"/>
              </a:rPr>
              <a:t>the</a:t>
            </a:r>
            <a:r>
              <a:rPr sz="2040" b="1" spc="102" dirty="0">
                <a:latin typeface="Calibri"/>
                <a:cs typeface="Calibri"/>
              </a:rPr>
              <a:t>  </a:t>
            </a:r>
            <a:r>
              <a:rPr sz="2040" b="1" dirty="0">
                <a:latin typeface="Calibri"/>
                <a:cs typeface="Calibri"/>
              </a:rPr>
              <a:t>income</a:t>
            </a:r>
            <a:r>
              <a:rPr sz="2040" b="1" spc="108" dirty="0">
                <a:latin typeface="Calibri"/>
                <a:cs typeface="Calibri"/>
              </a:rPr>
              <a:t>  </a:t>
            </a:r>
            <a:r>
              <a:rPr sz="2040" b="1" dirty="0">
                <a:latin typeface="Calibri"/>
                <a:cs typeface="Calibri"/>
              </a:rPr>
              <a:t>chargeable</a:t>
            </a:r>
            <a:r>
              <a:rPr sz="2040" b="1" spc="108" dirty="0">
                <a:latin typeface="Calibri"/>
                <a:cs typeface="Calibri"/>
              </a:rPr>
              <a:t>  </a:t>
            </a:r>
            <a:r>
              <a:rPr sz="2040" b="1" dirty="0">
                <a:latin typeface="Calibri"/>
                <a:cs typeface="Calibri"/>
              </a:rPr>
              <a:t>under</a:t>
            </a:r>
            <a:r>
              <a:rPr sz="2040" b="1" spc="102" dirty="0">
                <a:latin typeface="Calibri"/>
                <a:cs typeface="Calibri"/>
              </a:rPr>
              <a:t>  </a:t>
            </a:r>
            <a:r>
              <a:rPr sz="2040" b="1" dirty="0">
                <a:latin typeface="Calibri"/>
                <a:cs typeface="Calibri"/>
              </a:rPr>
              <a:t>the</a:t>
            </a:r>
            <a:r>
              <a:rPr sz="2040" b="1" spc="108" dirty="0">
                <a:latin typeface="Calibri"/>
                <a:cs typeface="Calibri"/>
              </a:rPr>
              <a:t>  </a:t>
            </a:r>
            <a:r>
              <a:rPr sz="2040" b="1" dirty="0">
                <a:latin typeface="Calibri"/>
                <a:cs typeface="Calibri"/>
              </a:rPr>
              <a:t>head</a:t>
            </a:r>
            <a:r>
              <a:rPr sz="2040" b="1" spc="108" dirty="0">
                <a:latin typeface="Calibri"/>
                <a:cs typeface="Calibri"/>
              </a:rPr>
              <a:t>  </a:t>
            </a:r>
            <a:r>
              <a:rPr sz="2040" b="1" dirty="0">
                <a:latin typeface="Calibri"/>
                <a:cs typeface="Calibri"/>
              </a:rPr>
              <a:t>“Profits</a:t>
            </a:r>
            <a:r>
              <a:rPr sz="2040" b="1" spc="102" dirty="0">
                <a:latin typeface="Calibri"/>
                <a:cs typeface="Calibri"/>
              </a:rPr>
              <a:t>  </a:t>
            </a:r>
            <a:r>
              <a:rPr sz="2040" b="1" dirty="0">
                <a:latin typeface="Calibri"/>
                <a:cs typeface="Calibri"/>
              </a:rPr>
              <a:t>and</a:t>
            </a:r>
            <a:r>
              <a:rPr sz="2040" b="1" spc="108" dirty="0">
                <a:latin typeface="Calibri"/>
                <a:cs typeface="Calibri"/>
              </a:rPr>
              <a:t>  </a:t>
            </a:r>
            <a:r>
              <a:rPr sz="2040" b="1" dirty="0">
                <a:latin typeface="Calibri"/>
                <a:cs typeface="Calibri"/>
              </a:rPr>
              <a:t>gains</a:t>
            </a:r>
            <a:r>
              <a:rPr sz="2040" b="1" spc="108" dirty="0">
                <a:latin typeface="Calibri"/>
                <a:cs typeface="Calibri"/>
              </a:rPr>
              <a:t>  </a:t>
            </a:r>
            <a:r>
              <a:rPr sz="2040" b="1" dirty="0">
                <a:latin typeface="Calibri"/>
                <a:cs typeface="Calibri"/>
              </a:rPr>
              <a:t>of</a:t>
            </a:r>
            <a:r>
              <a:rPr sz="2040" b="1" spc="114" dirty="0">
                <a:latin typeface="Calibri"/>
                <a:cs typeface="Calibri"/>
              </a:rPr>
              <a:t>  </a:t>
            </a:r>
            <a:r>
              <a:rPr sz="2040" b="1" dirty="0">
                <a:latin typeface="Calibri"/>
                <a:cs typeface="Calibri"/>
              </a:rPr>
              <a:t>business</a:t>
            </a:r>
            <a:r>
              <a:rPr sz="2040" b="1" spc="108" dirty="0">
                <a:latin typeface="Calibri"/>
                <a:cs typeface="Calibri"/>
              </a:rPr>
              <a:t>  </a:t>
            </a:r>
            <a:r>
              <a:rPr sz="2040" b="1" spc="-30" dirty="0">
                <a:latin typeface="Calibri"/>
                <a:cs typeface="Calibri"/>
              </a:rPr>
              <a:t>or </a:t>
            </a:r>
            <a:r>
              <a:rPr sz="2040" b="1" spc="-12" dirty="0">
                <a:latin typeface="Calibri"/>
                <a:cs typeface="Calibri"/>
              </a:rPr>
              <a:t>profession,—</a:t>
            </a:r>
            <a:endParaRPr sz="2040" dirty="0">
              <a:latin typeface="Calibri"/>
              <a:cs typeface="Calibri"/>
            </a:endParaRPr>
          </a:p>
          <a:p>
            <a:pPr marL="17525" marR="6096" indent="-762" algn="just">
              <a:spcBef>
                <a:spcPts val="834"/>
              </a:spcBef>
              <a:buFont typeface="Calibri"/>
              <a:buAutoNum type="romanLcParenBoth"/>
              <a:tabLst>
                <a:tab pos="17525" algn="l"/>
                <a:tab pos="351282" algn="l"/>
              </a:tabLst>
            </a:pPr>
            <a:r>
              <a:rPr sz="2040" dirty="0">
                <a:latin typeface="Calibri"/>
                <a:cs typeface="Calibri"/>
              </a:rPr>
              <a:t>	the</a:t>
            </a:r>
            <a:r>
              <a:rPr sz="2040" spc="354" dirty="0">
                <a:latin typeface="Calibri"/>
                <a:cs typeface="Calibri"/>
              </a:rPr>
              <a:t> </a:t>
            </a:r>
            <a:r>
              <a:rPr sz="2040" dirty="0">
                <a:latin typeface="Calibri"/>
                <a:cs typeface="Calibri"/>
              </a:rPr>
              <a:t>valuation</a:t>
            </a:r>
            <a:r>
              <a:rPr sz="2040" spc="342" dirty="0">
                <a:latin typeface="Calibri"/>
                <a:cs typeface="Calibri"/>
              </a:rPr>
              <a:t> </a:t>
            </a:r>
            <a:r>
              <a:rPr sz="2040" dirty="0">
                <a:latin typeface="Calibri"/>
                <a:cs typeface="Calibri"/>
              </a:rPr>
              <a:t>of</a:t>
            </a:r>
            <a:r>
              <a:rPr sz="2040" spc="366" dirty="0">
                <a:latin typeface="Calibri"/>
                <a:cs typeface="Calibri"/>
              </a:rPr>
              <a:t> </a:t>
            </a:r>
            <a:r>
              <a:rPr sz="2040" dirty="0">
                <a:latin typeface="Calibri"/>
                <a:cs typeface="Calibri"/>
              </a:rPr>
              <a:t>inventory</a:t>
            </a:r>
            <a:r>
              <a:rPr sz="2040" spc="348" dirty="0">
                <a:latin typeface="Calibri"/>
                <a:cs typeface="Calibri"/>
              </a:rPr>
              <a:t> </a:t>
            </a:r>
            <a:r>
              <a:rPr sz="2040" dirty="0">
                <a:latin typeface="Calibri"/>
                <a:cs typeface="Calibri"/>
              </a:rPr>
              <a:t>shall</a:t>
            </a:r>
            <a:r>
              <a:rPr sz="2040" spc="360" dirty="0">
                <a:latin typeface="Calibri"/>
                <a:cs typeface="Calibri"/>
              </a:rPr>
              <a:t> </a:t>
            </a:r>
            <a:r>
              <a:rPr sz="2040" dirty="0">
                <a:latin typeface="Calibri"/>
                <a:cs typeface="Calibri"/>
              </a:rPr>
              <a:t>be</a:t>
            </a:r>
            <a:r>
              <a:rPr sz="2040" spc="354" dirty="0">
                <a:latin typeface="Calibri"/>
                <a:cs typeface="Calibri"/>
              </a:rPr>
              <a:t> </a:t>
            </a:r>
            <a:r>
              <a:rPr sz="2040" dirty="0">
                <a:latin typeface="Calibri"/>
                <a:cs typeface="Calibri"/>
              </a:rPr>
              <a:t>made</a:t>
            </a:r>
            <a:r>
              <a:rPr sz="2040" spc="360" dirty="0">
                <a:latin typeface="Calibri"/>
                <a:cs typeface="Calibri"/>
              </a:rPr>
              <a:t> </a:t>
            </a:r>
            <a:r>
              <a:rPr sz="2040" dirty="0">
                <a:latin typeface="Calibri"/>
                <a:cs typeface="Calibri"/>
              </a:rPr>
              <a:t>at</a:t>
            </a:r>
            <a:r>
              <a:rPr sz="2040" spc="360" dirty="0">
                <a:latin typeface="Calibri"/>
                <a:cs typeface="Calibri"/>
              </a:rPr>
              <a:t> </a:t>
            </a:r>
            <a:r>
              <a:rPr sz="2040" dirty="0">
                <a:latin typeface="Calibri"/>
                <a:cs typeface="Calibri"/>
              </a:rPr>
              <a:t>lower</a:t>
            </a:r>
            <a:r>
              <a:rPr sz="2040" spc="360" dirty="0">
                <a:latin typeface="Calibri"/>
                <a:cs typeface="Calibri"/>
              </a:rPr>
              <a:t> </a:t>
            </a:r>
            <a:r>
              <a:rPr sz="2040" dirty="0">
                <a:latin typeface="Calibri"/>
                <a:cs typeface="Calibri"/>
              </a:rPr>
              <a:t>of</a:t>
            </a:r>
            <a:r>
              <a:rPr sz="2040" spc="348" dirty="0">
                <a:latin typeface="Calibri"/>
                <a:cs typeface="Calibri"/>
              </a:rPr>
              <a:t> </a:t>
            </a:r>
            <a:r>
              <a:rPr sz="2040" dirty="0">
                <a:latin typeface="Calibri"/>
                <a:cs typeface="Calibri"/>
              </a:rPr>
              <a:t>actual</a:t>
            </a:r>
            <a:r>
              <a:rPr sz="2040" spc="354" dirty="0">
                <a:latin typeface="Calibri"/>
                <a:cs typeface="Calibri"/>
              </a:rPr>
              <a:t> </a:t>
            </a:r>
            <a:r>
              <a:rPr sz="2040" dirty="0">
                <a:latin typeface="Calibri"/>
                <a:cs typeface="Calibri"/>
              </a:rPr>
              <a:t>cost</a:t>
            </a:r>
            <a:r>
              <a:rPr sz="2040" spc="360" dirty="0">
                <a:latin typeface="Calibri"/>
                <a:cs typeface="Calibri"/>
              </a:rPr>
              <a:t> </a:t>
            </a:r>
            <a:r>
              <a:rPr sz="2040" dirty="0">
                <a:latin typeface="Calibri"/>
                <a:cs typeface="Calibri"/>
              </a:rPr>
              <a:t>or</a:t>
            </a:r>
            <a:r>
              <a:rPr sz="2040" spc="360" dirty="0">
                <a:latin typeface="Calibri"/>
                <a:cs typeface="Calibri"/>
              </a:rPr>
              <a:t> </a:t>
            </a:r>
            <a:r>
              <a:rPr sz="2040" dirty="0">
                <a:latin typeface="Calibri"/>
                <a:cs typeface="Calibri"/>
              </a:rPr>
              <a:t>net</a:t>
            </a:r>
            <a:r>
              <a:rPr sz="2040" spc="360" dirty="0">
                <a:latin typeface="Calibri"/>
                <a:cs typeface="Calibri"/>
              </a:rPr>
              <a:t> </a:t>
            </a:r>
            <a:r>
              <a:rPr sz="2040" dirty="0">
                <a:latin typeface="Calibri"/>
                <a:cs typeface="Calibri"/>
              </a:rPr>
              <a:t>realizable</a:t>
            </a:r>
            <a:r>
              <a:rPr sz="2040" spc="354" dirty="0">
                <a:latin typeface="Calibri"/>
                <a:cs typeface="Calibri"/>
              </a:rPr>
              <a:t> </a:t>
            </a:r>
            <a:r>
              <a:rPr sz="2040" spc="-12" dirty="0">
                <a:latin typeface="Calibri"/>
                <a:cs typeface="Calibri"/>
              </a:rPr>
              <a:t>value </a:t>
            </a:r>
            <a:r>
              <a:rPr sz="2040" dirty="0">
                <a:latin typeface="Calibri"/>
                <a:cs typeface="Calibri"/>
              </a:rPr>
              <a:t>computed</a:t>
            </a:r>
            <a:r>
              <a:rPr sz="2040" spc="-30" dirty="0">
                <a:latin typeface="Calibri"/>
                <a:cs typeface="Calibri"/>
              </a:rPr>
              <a:t> </a:t>
            </a:r>
            <a:r>
              <a:rPr sz="2040" dirty="0">
                <a:latin typeface="Calibri"/>
                <a:cs typeface="Calibri"/>
              </a:rPr>
              <a:t>in</a:t>
            </a:r>
            <a:r>
              <a:rPr sz="2040" spc="-18" dirty="0">
                <a:latin typeface="Calibri"/>
                <a:cs typeface="Calibri"/>
              </a:rPr>
              <a:t> </a:t>
            </a:r>
            <a:r>
              <a:rPr sz="2040" dirty="0">
                <a:latin typeface="Calibri"/>
                <a:cs typeface="Calibri"/>
              </a:rPr>
              <a:t>the</a:t>
            </a:r>
            <a:r>
              <a:rPr sz="2040" spc="-18" dirty="0">
                <a:latin typeface="Calibri"/>
                <a:cs typeface="Calibri"/>
              </a:rPr>
              <a:t> </a:t>
            </a:r>
            <a:r>
              <a:rPr sz="2040" dirty="0">
                <a:latin typeface="Calibri"/>
                <a:cs typeface="Calibri"/>
              </a:rPr>
              <a:t>manner</a:t>
            </a:r>
            <a:r>
              <a:rPr sz="2040" spc="-24" dirty="0">
                <a:latin typeface="Calibri"/>
                <a:cs typeface="Calibri"/>
              </a:rPr>
              <a:t> </a:t>
            </a:r>
            <a:r>
              <a:rPr sz="2040" dirty="0">
                <a:latin typeface="Calibri"/>
                <a:cs typeface="Calibri"/>
              </a:rPr>
              <a:t>provided</a:t>
            </a:r>
            <a:r>
              <a:rPr sz="2040" spc="-30" dirty="0">
                <a:latin typeface="Calibri"/>
                <a:cs typeface="Calibri"/>
              </a:rPr>
              <a:t> </a:t>
            </a:r>
            <a:r>
              <a:rPr sz="2040" dirty="0">
                <a:latin typeface="Calibri"/>
                <a:cs typeface="Calibri"/>
              </a:rPr>
              <a:t>in</a:t>
            </a:r>
            <a:r>
              <a:rPr sz="2040" spc="-30" dirty="0">
                <a:latin typeface="Calibri"/>
                <a:cs typeface="Calibri"/>
              </a:rPr>
              <a:t> </a:t>
            </a:r>
            <a:r>
              <a:rPr sz="2040" dirty="0">
                <a:latin typeface="Calibri"/>
                <a:cs typeface="Calibri"/>
              </a:rPr>
              <a:t>ICDS</a:t>
            </a:r>
            <a:r>
              <a:rPr sz="2040" spc="-18" dirty="0">
                <a:latin typeface="Calibri"/>
                <a:cs typeface="Calibri"/>
              </a:rPr>
              <a:t> </a:t>
            </a:r>
            <a:r>
              <a:rPr sz="2040" dirty="0">
                <a:latin typeface="Calibri"/>
                <a:cs typeface="Calibri"/>
              </a:rPr>
              <a:t>notified</a:t>
            </a:r>
            <a:r>
              <a:rPr sz="2040" spc="-30" dirty="0">
                <a:latin typeface="Calibri"/>
                <a:cs typeface="Calibri"/>
              </a:rPr>
              <a:t> </a:t>
            </a:r>
            <a:r>
              <a:rPr sz="2040" dirty="0">
                <a:latin typeface="Calibri"/>
                <a:cs typeface="Calibri"/>
              </a:rPr>
              <a:t>under</a:t>
            </a:r>
            <a:r>
              <a:rPr sz="2040" spc="-30" dirty="0">
                <a:latin typeface="Calibri"/>
                <a:cs typeface="Calibri"/>
              </a:rPr>
              <a:t> </a:t>
            </a:r>
            <a:r>
              <a:rPr sz="2040" dirty="0">
                <a:latin typeface="Calibri"/>
                <a:cs typeface="Calibri"/>
              </a:rPr>
              <a:t>section</a:t>
            </a:r>
            <a:r>
              <a:rPr sz="2040" spc="-18" dirty="0">
                <a:latin typeface="Calibri"/>
                <a:cs typeface="Calibri"/>
              </a:rPr>
              <a:t> </a:t>
            </a:r>
            <a:r>
              <a:rPr sz="2040" dirty="0">
                <a:latin typeface="Calibri"/>
                <a:cs typeface="Calibri"/>
              </a:rPr>
              <a:t>145(2).</a:t>
            </a:r>
            <a:r>
              <a:rPr sz="2040" spc="-18" dirty="0">
                <a:latin typeface="Calibri"/>
                <a:cs typeface="Calibri"/>
              </a:rPr>
              <a:t> </a:t>
            </a:r>
            <a:r>
              <a:rPr sz="2040" spc="-12" dirty="0">
                <a:latin typeface="Calibri"/>
                <a:cs typeface="Calibri"/>
              </a:rPr>
              <a:t>[Valuation</a:t>
            </a:r>
            <a:r>
              <a:rPr sz="2040" spc="-18" dirty="0">
                <a:latin typeface="Calibri"/>
                <a:cs typeface="Calibri"/>
              </a:rPr>
              <a:t> </a:t>
            </a:r>
            <a:r>
              <a:rPr sz="2040" dirty="0">
                <a:latin typeface="Calibri"/>
                <a:cs typeface="Calibri"/>
              </a:rPr>
              <a:t>of</a:t>
            </a:r>
            <a:r>
              <a:rPr sz="2040" spc="-30" dirty="0">
                <a:latin typeface="Calibri"/>
                <a:cs typeface="Calibri"/>
              </a:rPr>
              <a:t> </a:t>
            </a:r>
            <a:r>
              <a:rPr sz="2040" spc="-12" dirty="0">
                <a:latin typeface="Calibri"/>
                <a:cs typeface="Calibri"/>
              </a:rPr>
              <a:t>Inventory </a:t>
            </a:r>
            <a:r>
              <a:rPr sz="2040" dirty="0">
                <a:latin typeface="Calibri"/>
                <a:cs typeface="Calibri"/>
              </a:rPr>
              <a:t>as</a:t>
            </a:r>
            <a:r>
              <a:rPr sz="2040" spc="-18" dirty="0">
                <a:latin typeface="Calibri"/>
                <a:cs typeface="Calibri"/>
              </a:rPr>
              <a:t> </a:t>
            </a:r>
            <a:r>
              <a:rPr sz="2040" dirty="0">
                <a:latin typeface="Calibri"/>
                <a:cs typeface="Calibri"/>
              </a:rPr>
              <a:t>per</a:t>
            </a:r>
            <a:r>
              <a:rPr sz="2040" spc="-30" dirty="0">
                <a:latin typeface="Calibri"/>
                <a:cs typeface="Calibri"/>
              </a:rPr>
              <a:t> </a:t>
            </a:r>
            <a:r>
              <a:rPr sz="2040" dirty="0">
                <a:latin typeface="Calibri"/>
                <a:cs typeface="Calibri"/>
              </a:rPr>
              <a:t>ICDS</a:t>
            </a:r>
            <a:r>
              <a:rPr sz="2040" spc="-6" dirty="0">
                <a:latin typeface="Calibri"/>
                <a:cs typeface="Calibri"/>
              </a:rPr>
              <a:t> </a:t>
            </a:r>
            <a:r>
              <a:rPr sz="2040" spc="-30" dirty="0">
                <a:latin typeface="Calibri"/>
                <a:cs typeface="Calibri"/>
              </a:rPr>
              <a:t>-2]</a:t>
            </a:r>
            <a:endParaRPr sz="2040" dirty="0">
              <a:latin typeface="Calibri"/>
              <a:cs typeface="Calibri"/>
            </a:endParaRPr>
          </a:p>
          <a:p>
            <a:pPr marL="16002" marR="7620" indent="353568" algn="just">
              <a:spcBef>
                <a:spcPts val="834"/>
              </a:spcBef>
              <a:buFont typeface="Calibri"/>
              <a:buAutoNum type="romanLcParenBoth"/>
              <a:tabLst>
                <a:tab pos="369570" algn="l"/>
              </a:tabLst>
            </a:pPr>
            <a:r>
              <a:rPr sz="2040" dirty="0">
                <a:latin typeface="Calibri"/>
                <a:cs typeface="Calibri"/>
              </a:rPr>
              <a:t>the</a:t>
            </a:r>
            <a:r>
              <a:rPr sz="2040" spc="12" dirty="0">
                <a:latin typeface="Calibri"/>
                <a:cs typeface="Calibri"/>
              </a:rPr>
              <a:t> </a:t>
            </a:r>
            <a:r>
              <a:rPr sz="2040" dirty="0">
                <a:latin typeface="Calibri"/>
                <a:cs typeface="Calibri"/>
              </a:rPr>
              <a:t>valuation of purchase</a:t>
            </a:r>
            <a:r>
              <a:rPr sz="2040" spc="18" dirty="0">
                <a:latin typeface="Calibri"/>
                <a:cs typeface="Calibri"/>
              </a:rPr>
              <a:t> </a:t>
            </a:r>
            <a:r>
              <a:rPr sz="2040" dirty="0">
                <a:latin typeface="Calibri"/>
                <a:cs typeface="Calibri"/>
              </a:rPr>
              <a:t>and</a:t>
            </a:r>
            <a:r>
              <a:rPr sz="2040" spc="-6" dirty="0">
                <a:latin typeface="Calibri"/>
                <a:cs typeface="Calibri"/>
              </a:rPr>
              <a:t> </a:t>
            </a:r>
            <a:r>
              <a:rPr sz="2040" dirty="0">
                <a:latin typeface="Calibri"/>
                <a:cs typeface="Calibri"/>
              </a:rPr>
              <a:t>sale</a:t>
            </a:r>
            <a:r>
              <a:rPr sz="2040" spc="18" dirty="0">
                <a:latin typeface="Calibri"/>
                <a:cs typeface="Calibri"/>
              </a:rPr>
              <a:t> </a:t>
            </a:r>
            <a:r>
              <a:rPr sz="2040" dirty="0">
                <a:latin typeface="Calibri"/>
                <a:cs typeface="Calibri"/>
              </a:rPr>
              <a:t>of goods</a:t>
            </a:r>
            <a:r>
              <a:rPr sz="2040" spc="18" dirty="0">
                <a:latin typeface="Calibri"/>
                <a:cs typeface="Calibri"/>
              </a:rPr>
              <a:t> </a:t>
            </a:r>
            <a:r>
              <a:rPr sz="2040" dirty="0">
                <a:latin typeface="Calibri"/>
                <a:cs typeface="Calibri"/>
              </a:rPr>
              <a:t>or</a:t>
            </a:r>
            <a:r>
              <a:rPr sz="2040" spc="18" dirty="0">
                <a:latin typeface="Calibri"/>
                <a:cs typeface="Calibri"/>
              </a:rPr>
              <a:t> </a:t>
            </a:r>
            <a:r>
              <a:rPr sz="2040" dirty="0">
                <a:latin typeface="Calibri"/>
                <a:cs typeface="Calibri"/>
              </a:rPr>
              <a:t>services</a:t>
            </a:r>
            <a:r>
              <a:rPr sz="2040" spc="12" dirty="0">
                <a:latin typeface="Calibri"/>
                <a:cs typeface="Calibri"/>
              </a:rPr>
              <a:t> </a:t>
            </a:r>
            <a:r>
              <a:rPr sz="2040" dirty="0">
                <a:latin typeface="Calibri"/>
                <a:cs typeface="Calibri"/>
              </a:rPr>
              <a:t>and</a:t>
            </a:r>
            <a:r>
              <a:rPr sz="2040" spc="18" dirty="0">
                <a:latin typeface="Calibri"/>
                <a:cs typeface="Calibri"/>
              </a:rPr>
              <a:t> </a:t>
            </a:r>
            <a:r>
              <a:rPr sz="2040" dirty="0">
                <a:latin typeface="Calibri"/>
                <a:cs typeface="Calibri"/>
              </a:rPr>
              <a:t>of inventory</a:t>
            </a:r>
            <a:r>
              <a:rPr sz="2040" spc="12" dirty="0">
                <a:latin typeface="Calibri"/>
                <a:cs typeface="Calibri"/>
              </a:rPr>
              <a:t> </a:t>
            </a:r>
            <a:r>
              <a:rPr sz="2040" dirty="0">
                <a:latin typeface="Calibri"/>
                <a:cs typeface="Calibri"/>
              </a:rPr>
              <a:t>shall be</a:t>
            </a:r>
            <a:r>
              <a:rPr sz="2040" spc="18" dirty="0">
                <a:latin typeface="Calibri"/>
                <a:cs typeface="Calibri"/>
              </a:rPr>
              <a:t> </a:t>
            </a:r>
            <a:r>
              <a:rPr sz="2040" dirty="0">
                <a:latin typeface="Calibri"/>
                <a:cs typeface="Calibri"/>
              </a:rPr>
              <a:t>adjusted</a:t>
            </a:r>
            <a:r>
              <a:rPr sz="2040" spc="12" dirty="0">
                <a:latin typeface="Calibri"/>
                <a:cs typeface="Calibri"/>
              </a:rPr>
              <a:t> </a:t>
            </a:r>
            <a:r>
              <a:rPr sz="2040" spc="-30" dirty="0">
                <a:latin typeface="Calibri"/>
                <a:cs typeface="Calibri"/>
              </a:rPr>
              <a:t>to </a:t>
            </a:r>
            <a:r>
              <a:rPr sz="2040" dirty="0">
                <a:latin typeface="Calibri"/>
                <a:cs typeface="Calibri"/>
              </a:rPr>
              <a:t>include</a:t>
            </a:r>
            <a:r>
              <a:rPr sz="2040" spc="210" dirty="0">
                <a:latin typeface="Calibri"/>
                <a:cs typeface="Calibri"/>
              </a:rPr>
              <a:t> </a:t>
            </a:r>
            <a:r>
              <a:rPr sz="2040" dirty="0">
                <a:latin typeface="Calibri"/>
                <a:cs typeface="Calibri"/>
              </a:rPr>
              <a:t>the</a:t>
            </a:r>
            <a:r>
              <a:rPr sz="2040" spc="210" dirty="0">
                <a:latin typeface="Calibri"/>
                <a:cs typeface="Calibri"/>
              </a:rPr>
              <a:t> </a:t>
            </a:r>
            <a:r>
              <a:rPr sz="2040" dirty="0">
                <a:latin typeface="Calibri"/>
                <a:cs typeface="Calibri"/>
              </a:rPr>
              <a:t>amount</a:t>
            </a:r>
            <a:r>
              <a:rPr sz="2040" spc="216" dirty="0">
                <a:latin typeface="Calibri"/>
                <a:cs typeface="Calibri"/>
              </a:rPr>
              <a:t> </a:t>
            </a:r>
            <a:r>
              <a:rPr sz="2040" dirty="0">
                <a:latin typeface="Calibri"/>
                <a:cs typeface="Calibri"/>
              </a:rPr>
              <a:t>of</a:t>
            </a:r>
            <a:r>
              <a:rPr sz="2040" spc="204" dirty="0">
                <a:latin typeface="Calibri"/>
                <a:cs typeface="Calibri"/>
              </a:rPr>
              <a:t> </a:t>
            </a:r>
            <a:r>
              <a:rPr sz="2040" dirty="0">
                <a:latin typeface="Calibri"/>
                <a:cs typeface="Calibri"/>
              </a:rPr>
              <a:t>any</a:t>
            </a:r>
            <a:r>
              <a:rPr sz="2040" spc="204" dirty="0">
                <a:latin typeface="Calibri"/>
                <a:cs typeface="Calibri"/>
              </a:rPr>
              <a:t> </a:t>
            </a:r>
            <a:r>
              <a:rPr sz="2040" dirty="0">
                <a:latin typeface="Calibri"/>
                <a:cs typeface="Calibri"/>
              </a:rPr>
              <a:t>tax,</a:t>
            </a:r>
            <a:r>
              <a:rPr sz="2040" spc="186" dirty="0">
                <a:latin typeface="Calibri"/>
                <a:cs typeface="Calibri"/>
              </a:rPr>
              <a:t> </a:t>
            </a:r>
            <a:r>
              <a:rPr sz="2040" dirty="0">
                <a:latin typeface="Calibri"/>
                <a:cs typeface="Calibri"/>
              </a:rPr>
              <a:t>duty,</a:t>
            </a:r>
            <a:r>
              <a:rPr sz="2040" spc="198" dirty="0">
                <a:latin typeface="Calibri"/>
                <a:cs typeface="Calibri"/>
              </a:rPr>
              <a:t> </a:t>
            </a:r>
            <a:r>
              <a:rPr sz="2040" dirty="0">
                <a:latin typeface="Calibri"/>
                <a:cs typeface="Calibri"/>
              </a:rPr>
              <a:t>cess</a:t>
            </a:r>
            <a:r>
              <a:rPr sz="2040" spc="216" dirty="0">
                <a:latin typeface="Calibri"/>
                <a:cs typeface="Calibri"/>
              </a:rPr>
              <a:t> </a:t>
            </a:r>
            <a:r>
              <a:rPr sz="2040" dirty="0">
                <a:latin typeface="Calibri"/>
                <a:cs typeface="Calibri"/>
              </a:rPr>
              <a:t>or</a:t>
            </a:r>
            <a:r>
              <a:rPr sz="2040" spc="216" dirty="0">
                <a:latin typeface="Calibri"/>
                <a:cs typeface="Calibri"/>
              </a:rPr>
              <a:t> </a:t>
            </a:r>
            <a:r>
              <a:rPr sz="2040" dirty="0">
                <a:latin typeface="Calibri"/>
                <a:cs typeface="Calibri"/>
              </a:rPr>
              <a:t>fee</a:t>
            </a:r>
            <a:r>
              <a:rPr sz="2040" spc="210" dirty="0">
                <a:latin typeface="Calibri"/>
                <a:cs typeface="Calibri"/>
              </a:rPr>
              <a:t> </a:t>
            </a:r>
            <a:r>
              <a:rPr sz="2040" dirty="0">
                <a:latin typeface="Calibri"/>
                <a:cs typeface="Calibri"/>
              </a:rPr>
              <a:t>actually</a:t>
            </a:r>
            <a:r>
              <a:rPr sz="2040" spc="204" dirty="0">
                <a:latin typeface="Calibri"/>
                <a:cs typeface="Calibri"/>
              </a:rPr>
              <a:t> </a:t>
            </a:r>
            <a:r>
              <a:rPr sz="2040" dirty="0">
                <a:latin typeface="Calibri"/>
                <a:cs typeface="Calibri"/>
              </a:rPr>
              <a:t>paid</a:t>
            </a:r>
            <a:r>
              <a:rPr sz="2040" spc="216" dirty="0">
                <a:latin typeface="Calibri"/>
                <a:cs typeface="Calibri"/>
              </a:rPr>
              <a:t> </a:t>
            </a:r>
            <a:r>
              <a:rPr sz="2040" dirty="0">
                <a:latin typeface="Calibri"/>
                <a:cs typeface="Calibri"/>
              </a:rPr>
              <a:t>or</a:t>
            </a:r>
            <a:r>
              <a:rPr sz="2040" spc="198" dirty="0">
                <a:latin typeface="Calibri"/>
                <a:cs typeface="Calibri"/>
              </a:rPr>
              <a:t> </a:t>
            </a:r>
            <a:r>
              <a:rPr sz="2040" dirty="0">
                <a:latin typeface="Calibri"/>
                <a:cs typeface="Calibri"/>
              </a:rPr>
              <a:t>incurred</a:t>
            </a:r>
            <a:r>
              <a:rPr sz="2040" spc="198" dirty="0">
                <a:latin typeface="Calibri"/>
                <a:cs typeface="Calibri"/>
              </a:rPr>
              <a:t> </a:t>
            </a:r>
            <a:r>
              <a:rPr sz="2040" dirty="0">
                <a:latin typeface="Calibri"/>
                <a:cs typeface="Calibri"/>
              </a:rPr>
              <a:t>by</a:t>
            </a:r>
            <a:r>
              <a:rPr sz="2040" spc="204" dirty="0">
                <a:latin typeface="Calibri"/>
                <a:cs typeface="Calibri"/>
              </a:rPr>
              <a:t> </a:t>
            </a:r>
            <a:r>
              <a:rPr sz="2040" dirty="0">
                <a:latin typeface="Calibri"/>
                <a:cs typeface="Calibri"/>
              </a:rPr>
              <a:t>the</a:t>
            </a:r>
            <a:r>
              <a:rPr sz="2040" spc="198" dirty="0">
                <a:latin typeface="Calibri"/>
                <a:cs typeface="Calibri"/>
              </a:rPr>
              <a:t> </a:t>
            </a:r>
            <a:r>
              <a:rPr sz="2040" dirty="0">
                <a:latin typeface="Calibri"/>
                <a:cs typeface="Calibri"/>
              </a:rPr>
              <a:t>assessee</a:t>
            </a:r>
            <a:r>
              <a:rPr sz="2040" spc="216" dirty="0">
                <a:latin typeface="Calibri"/>
                <a:cs typeface="Calibri"/>
              </a:rPr>
              <a:t> </a:t>
            </a:r>
            <a:r>
              <a:rPr sz="2040" spc="-30" dirty="0">
                <a:latin typeface="Calibri"/>
                <a:cs typeface="Calibri"/>
              </a:rPr>
              <a:t>to </a:t>
            </a:r>
            <a:r>
              <a:rPr sz="2040" dirty="0">
                <a:latin typeface="Calibri"/>
                <a:cs typeface="Calibri"/>
              </a:rPr>
              <a:t>bring</a:t>
            </a:r>
            <a:r>
              <a:rPr sz="2040" spc="-6" dirty="0">
                <a:latin typeface="Calibri"/>
                <a:cs typeface="Calibri"/>
              </a:rPr>
              <a:t> </a:t>
            </a:r>
            <a:r>
              <a:rPr sz="2040" dirty="0">
                <a:latin typeface="Calibri"/>
                <a:cs typeface="Calibri"/>
              </a:rPr>
              <a:t>the</a:t>
            </a:r>
            <a:r>
              <a:rPr sz="2040" spc="-12" dirty="0">
                <a:latin typeface="Calibri"/>
                <a:cs typeface="Calibri"/>
              </a:rPr>
              <a:t> </a:t>
            </a:r>
            <a:r>
              <a:rPr sz="2040" dirty="0">
                <a:latin typeface="Calibri"/>
                <a:cs typeface="Calibri"/>
              </a:rPr>
              <a:t>goods or</a:t>
            </a:r>
            <a:r>
              <a:rPr sz="2040" spc="-12" dirty="0">
                <a:latin typeface="Calibri"/>
                <a:cs typeface="Calibri"/>
              </a:rPr>
              <a:t> </a:t>
            </a:r>
            <a:r>
              <a:rPr sz="2040" dirty="0">
                <a:latin typeface="Calibri"/>
                <a:cs typeface="Calibri"/>
              </a:rPr>
              <a:t>services</a:t>
            </a:r>
            <a:r>
              <a:rPr sz="2040" spc="-6" dirty="0">
                <a:latin typeface="Calibri"/>
                <a:cs typeface="Calibri"/>
              </a:rPr>
              <a:t> </a:t>
            </a:r>
            <a:r>
              <a:rPr sz="2040" dirty="0">
                <a:latin typeface="Calibri"/>
                <a:cs typeface="Calibri"/>
              </a:rPr>
              <a:t>to</a:t>
            </a:r>
            <a:r>
              <a:rPr sz="2040" spc="-12" dirty="0">
                <a:latin typeface="Calibri"/>
                <a:cs typeface="Calibri"/>
              </a:rPr>
              <a:t> </a:t>
            </a:r>
            <a:r>
              <a:rPr sz="2040" dirty="0">
                <a:latin typeface="Calibri"/>
                <a:cs typeface="Calibri"/>
              </a:rPr>
              <a:t>the</a:t>
            </a:r>
            <a:r>
              <a:rPr sz="2040" spc="-36" dirty="0">
                <a:latin typeface="Calibri"/>
                <a:cs typeface="Calibri"/>
              </a:rPr>
              <a:t> </a:t>
            </a:r>
            <a:r>
              <a:rPr sz="2040" dirty="0">
                <a:latin typeface="Calibri"/>
                <a:cs typeface="Calibri"/>
              </a:rPr>
              <a:t>place</a:t>
            </a:r>
            <a:r>
              <a:rPr sz="2040" spc="-6" dirty="0">
                <a:latin typeface="Calibri"/>
                <a:cs typeface="Calibri"/>
              </a:rPr>
              <a:t> </a:t>
            </a:r>
            <a:r>
              <a:rPr sz="2040" dirty="0">
                <a:latin typeface="Calibri"/>
                <a:cs typeface="Calibri"/>
              </a:rPr>
              <a:t>of</a:t>
            </a:r>
            <a:r>
              <a:rPr sz="2040" spc="-18" dirty="0">
                <a:latin typeface="Calibri"/>
                <a:cs typeface="Calibri"/>
              </a:rPr>
              <a:t> </a:t>
            </a:r>
            <a:r>
              <a:rPr sz="2040" dirty="0">
                <a:latin typeface="Calibri"/>
                <a:cs typeface="Calibri"/>
              </a:rPr>
              <a:t>its</a:t>
            </a:r>
            <a:r>
              <a:rPr sz="2040" spc="-6" dirty="0">
                <a:latin typeface="Calibri"/>
                <a:cs typeface="Calibri"/>
              </a:rPr>
              <a:t> </a:t>
            </a:r>
            <a:r>
              <a:rPr sz="2040" dirty="0">
                <a:latin typeface="Calibri"/>
                <a:cs typeface="Calibri"/>
              </a:rPr>
              <a:t>location</a:t>
            </a:r>
            <a:r>
              <a:rPr sz="2040" spc="-6" dirty="0">
                <a:latin typeface="Calibri"/>
                <a:cs typeface="Calibri"/>
              </a:rPr>
              <a:t> </a:t>
            </a:r>
            <a:r>
              <a:rPr sz="2040" dirty="0">
                <a:latin typeface="Calibri"/>
                <a:cs typeface="Calibri"/>
              </a:rPr>
              <a:t>and</a:t>
            </a:r>
            <a:r>
              <a:rPr sz="2040" spc="-18" dirty="0">
                <a:latin typeface="Calibri"/>
                <a:cs typeface="Calibri"/>
              </a:rPr>
              <a:t> </a:t>
            </a:r>
            <a:r>
              <a:rPr sz="2040" dirty="0">
                <a:latin typeface="Calibri"/>
                <a:cs typeface="Calibri"/>
              </a:rPr>
              <a:t>condition</a:t>
            </a:r>
            <a:r>
              <a:rPr sz="2040" spc="-18" dirty="0">
                <a:latin typeface="Calibri"/>
                <a:cs typeface="Calibri"/>
              </a:rPr>
              <a:t> </a:t>
            </a:r>
            <a:r>
              <a:rPr sz="2040" dirty="0">
                <a:latin typeface="Calibri"/>
                <a:cs typeface="Calibri"/>
              </a:rPr>
              <a:t>as</a:t>
            </a:r>
            <a:r>
              <a:rPr sz="2040" spc="-6" dirty="0">
                <a:latin typeface="Calibri"/>
                <a:cs typeface="Calibri"/>
              </a:rPr>
              <a:t> </a:t>
            </a:r>
            <a:r>
              <a:rPr sz="2040" dirty="0">
                <a:latin typeface="Calibri"/>
                <a:cs typeface="Calibri"/>
              </a:rPr>
              <a:t>on</a:t>
            </a:r>
            <a:r>
              <a:rPr sz="2040" spc="-6" dirty="0">
                <a:latin typeface="Calibri"/>
                <a:cs typeface="Calibri"/>
              </a:rPr>
              <a:t> </a:t>
            </a:r>
            <a:r>
              <a:rPr sz="2040" dirty="0">
                <a:latin typeface="Calibri"/>
                <a:cs typeface="Calibri"/>
              </a:rPr>
              <a:t>the</a:t>
            </a:r>
            <a:r>
              <a:rPr sz="2040" spc="-18" dirty="0">
                <a:latin typeface="Calibri"/>
                <a:cs typeface="Calibri"/>
              </a:rPr>
              <a:t> </a:t>
            </a:r>
            <a:r>
              <a:rPr sz="2040" dirty="0">
                <a:latin typeface="Calibri"/>
                <a:cs typeface="Calibri"/>
              </a:rPr>
              <a:t>date</a:t>
            </a:r>
            <a:r>
              <a:rPr sz="2040" spc="-6" dirty="0">
                <a:latin typeface="Calibri"/>
                <a:cs typeface="Calibri"/>
              </a:rPr>
              <a:t> </a:t>
            </a:r>
            <a:r>
              <a:rPr sz="2040" dirty="0">
                <a:latin typeface="Calibri"/>
                <a:cs typeface="Calibri"/>
              </a:rPr>
              <a:t>of</a:t>
            </a:r>
            <a:r>
              <a:rPr sz="2040" spc="-18" dirty="0">
                <a:latin typeface="Calibri"/>
                <a:cs typeface="Calibri"/>
              </a:rPr>
              <a:t> </a:t>
            </a:r>
            <a:r>
              <a:rPr sz="2040" spc="-12" dirty="0">
                <a:latin typeface="Calibri"/>
                <a:cs typeface="Calibri"/>
              </a:rPr>
              <a:t>valuation. </a:t>
            </a:r>
            <a:r>
              <a:rPr sz="2040" dirty="0">
                <a:latin typeface="Calibri"/>
                <a:cs typeface="Calibri"/>
              </a:rPr>
              <a:t>[same</a:t>
            </a:r>
            <a:r>
              <a:rPr sz="2040" spc="-30" dirty="0">
                <a:latin typeface="Calibri"/>
                <a:cs typeface="Calibri"/>
              </a:rPr>
              <a:t> </a:t>
            </a:r>
            <a:r>
              <a:rPr sz="2040" dirty="0">
                <a:latin typeface="Calibri"/>
                <a:cs typeface="Calibri"/>
              </a:rPr>
              <a:t>as</a:t>
            </a:r>
            <a:r>
              <a:rPr sz="2040" spc="-12" dirty="0">
                <a:latin typeface="Calibri"/>
                <a:cs typeface="Calibri"/>
              </a:rPr>
              <a:t> </a:t>
            </a:r>
            <a:r>
              <a:rPr sz="2040" dirty="0">
                <a:latin typeface="Calibri"/>
                <a:cs typeface="Calibri"/>
              </a:rPr>
              <a:t>old</a:t>
            </a:r>
            <a:r>
              <a:rPr sz="2040" spc="-36" dirty="0">
                <a:latin typeface="Calibri"/>
                <a:cs typeface="Calibri"/>
              </a:rPr>
              <a:t> </a:t>
            </a:r>
            <a:r>
              <a:rPr sz="2040" spc="-12" dirty="0">
                <a:latin typeface="Calibri"/>
                <a:cs typeface="Calibri"/>
              </a:rPr>
              <a:t>proviso</a:t>
            </a:r>
            <a:r>
              <a:rPr sz="2040" spc="-60" dirty="0">
                <a:latin typeface="Calibri"/>
                <a:cs typeface="Calibri"/>
              </a:rPr>
              <a:t> </a:t>
            </a:r>
            <a:r>
              <a:rPr sz="2040" dirty="0">
                <a:latin typeface="Calibri"/>
                <a:cs typeface="Calibri"/>
              </a:rPr>
              <a:t>of</a:t>
            </a:r>
            <a:r>
              <a:rPr sz="2040" spc="-6" dirty="0">
                <a:latin typeface="Calibri"/>
                <a:cs typeface="Calibri"/>
              </a:rPr>
              <a:t> </a:t>
            </a:r>
            <a:r>
              <a:rPr sz="2040" dirty="0">
                <a:latin typeface="Calibri"/>
                <a:cs typeface="Calibri"/>
              </a:rPr>
              <a:t>section</a:t>
            </a:r>
            <a:r>
              <a:rPr sz="2040" spc="-42" dirty="0">
                <a:latin typeface="Calibri"/>
                <a:cs typeface="Calibri"/>
              </a:rPr>
              <a:t> </a:t>
            </a:r>
            <a:r>
              <a:rPr sz="2040" spc="-12" dirty="0">
                <a:latin typeface="Calibri"/>
                <a:cs typeface="Calibri"/>
              </a:rPr>
              <a:t>145A].</a:t>
            </a:r>
            <a:endParaRPr sz="2040" dirty="0">
              <a:latin typeface="Calibri"/>
              <a:cs typeface="Calibri"/>
            </a:endParaRPr>
          </a:p>
          <a:p>
            <a:pPr marL="15240" marR="7620" indent="-762" algn="just">
              <a:spcBef>
                <a:spcPts val="846"/>
              </a:spcBef>
              <a:buFont typeface="Calibri"/>
              <a:buAutoNum type="romanLcParenBoth"/>
              <a:tabLst>
                <a:tab pos="15240" algn="l"/>
                <a:tab pos="477774" algn="l"/>
              </a:tabLst>
            </a:pPr>
            <a:r>
              <a:rPr sz="2040" dirty="0">
                <a:latin typeface="Calibri"/>
                <a:cs typeface="Calibri"/>
              </a:rPr>
              <a:t>	inventory</a:t>
            </a:r>
            <a:r>
              <a:rPr sz="2040" spc="354" dirty="0">
                <a:latin typeface="Calibri"/>
                <a:cs typeface="Calibri"/>
              </a:rPr>
              <a:t> </a:t>
            </a:r>
            <a:r>
              <a:rPr sz="2040" dirty="0">
                <a:latin typeface="Calibri"/>
                <a:cs typeface="Calibri"/>
              </a:rPr>
              <a:t>being</a:t>
            </a:r>
            <a:r>
              <a:rPr sz="2040" spc="366" dirty="0">
                <a:latin typeface="Calibri"/>
                <a:cs typeface="Calibri"/>
              </a:rPr>
              <a:t> </a:t>
            </a:r>
            <a:r>
              <a:rPr sz="2040" dirty="0">
                <a:latin typeface="Calibri"/>
                <a:cs typeface="Calibri"/>
              </a:rPr>
              <a:t>securities</a:t>
            </a:r>
            <a:r>
              <a:rPr sz="2040" spc="372" dirty="0">
                <a:latin typeface="Calibri"/>
                <a:cs typeface="Calibri"/>
              </a:rPr>
              <a:t> </a:t>
            </a:r>
            <a:r>
              <a:rPr sz="2040" dirty="0">
                <a:latin typeface="Calibri"/>
                <a:cs typeface="Calibri"/>
              </a:rPr>
              <a:t>not</a:t>
            </a:r>
            <a:r>
              <a:rPr sz="2040" spc="378" dirty="0">
                <a:latin typeface="Calibri"/>
                <a:cs typeface="Calibri"/>
              </a:rPr>
              <a:t> </a:t>
            </a:r>
            <a:r>
              <a:rPr sz="2040" dirty="0">
                <a:latin typeface="Calibri"/>
                <a:cs typeface="Calibri"/>
              </a:rPr>
              <a:t>listed</a:t>
            </a:r>
            <a:r>
              <a:rPr sz="2040" spc="384" dirty="0">
                <a:latin typeface="Calibri"/>
                <a:cs typeface="Calibri"/>
              </a:rPr>
              <a:t> </a:t>
            </a:r>
            <a:r>
              <a:rPr sz="2040" dirty="0">
                <a:latin typeface="Calibri"/>
                <a:cs typeface="Calibri"/>
              </a:rPr>
              <a:t>on</a:t>
            </a:r>
            <a:r>
              <a:rPr sz="2040" spc="378" dirty="0">
                <a:latin typeface="Calibri"/>
                <a:cs typeface="Calibri"/>
              </a:rPr>
              <a:t> </a:t>
            </a:r>
            <a:r>
              <a:rPr sz="2040" dirty="0">
                <a:latin typeface="Calibri"/>
                <a:cs typeface="Calibri"/>
              </a:rPr>
              <a:t>a</a:t>
            </a:r>
            <a:r>
              <a:rPr sz="2040" spc="360" dirty="0">
                <a:latin typeface="Calibri"/>
                <a:cs typeface="Calibri"/>
              </a:rPr>
              <a:t> </a:t>
            </a:r>
            <a:r>
              <a:rPr sz="2040" dirty="0">
                <a:latin typeface="Calibri"/>
                <a:cs typeface="Calibri"/>
              </a:rPr>
              <a:t>recognized</a:t>
            </a:r>
            <a:r>
              <a:rPr sz="2040" spc="366" dirty="0">
                <a:latin typeface="Calibri"/>
                <a:cs typeface="Calibri"/>
              </a:rPr>
              <a:t> </a:t>
            </a:r>
            <a:r>
              <a:rPr sz="2040" dirty="0">
                <a:latin typeface="Calibri"/>
                <a:cs typeface="Calibri"/>
              </a:rPr>
              <a:t>stock</a:t>
            </a:r>
            <a:r>
              <a:rPr sz="2040" spc="372" dirty="0">
                <a:latin typeface="Calibri"/>
                <a:cs typeface="Calibri"/>
              </a:rPr>
              <a:t> </a:t>
            </a:r>
            <a:r>
              <a:rPr sz="2040" dirty="0">
                <a:latin typeface="Calibri"/>
                <a:cs typeface="Calibri"/>
              </a:rPr>
              <a:t>exchange,</a:t>
            </a:r>
            <a:r>
              <a:rPr sz="2040" spc="372" dirty="0">
                <a:latin typeface="Calibri"/>
                <a:cs typeface="Calibri"/>
              </a:rPr>
              <a:t> </a:t>
            </a:r>
            <a:r>
              <a:rPr sz="2040" dirty="0">
                <a:latin typeface="Calibri"/>
                <a:cs typeface="Calibri"/>
              </a:rPr>
              <a:t>or</a:t>
            </a:r>
            <a:r>
              <a:rPr sz="2040" spc="366" dirty="0">
                <a:latin typeface="Calibri"/>
                <a:cs typeface="Calibri"/>
              </a:rPr>
              <a:t> </a:t>
            </a:r>
            <a:r>
              <a:rPr sz="2040" dirty="0">
                <a:latin typeface="Calibri"/>
                <a:cs typeface="Calibri"/>
              </a:rPr>
              <a:t>listed</a:t>
            </a:r>
            <a:r>
              <a:rPr sz="2040" spc="366" dirty="0">
                <a:latin typeface="Calibri"/>
                <a:cs typeface="Calibri"/>
              </a:rPr>
              <a:t> </a:t>
            </a:r>
            <a:r>
              <a:rPr sz="2040" dirty="0">
                <a:latin typeface="Calibri"/>
                <a:cs typeface="Calibri"/>
              </a:rPr>
              <a:t>but</a:t>
            </a:r>
            <a:r>
              <a:rPr sz="2040" spc="372" dirty="0">
                <a:latin typeface="Calibri"/>
                <a:cs typeface="Calibri"/>
              </a:rPr>
              <a:t> </a:t>
            </a:r>
            <a:r>
              <a:rPr sz="2040" spc="-30" dirty="0">
                <a:latin typeface="Calibri"/>
                <a:cs typeface="Calibri"/>
              </a:rPr>
              <a:t>not </a:t>
            </a:r>
            <a:r>
              <a:rPr sz="2040" dirty="0">
                <a:latin typeface="Calibri"/>
                <a:cs typeface="Calibri"/>
              </a:rPr>
              <a:t>quoted,</a:t>
            </a:r>
            <a:r>
              <a:rPr sz="2040" spc="426" dirty="0">
                <a:latin typeface="Calibri"/>
                <a:cs typeface="Calibri"/>
              </a:rPr>
              <a:t> </a:t>
            </a:r>
            <a:r>
              <a:rPr sz="2040" dirty="0">
                <a:latin typeface="Calibri"/>
                <a:cs typeface="Calibri"/>
              </a:rPr>
              <a:t>shall</a:t>
            </a:r>
            <a:r>
              <a:rPr sz="2040" spc="420" dirty="0">
                <a:latin typeface="Calibri"/>
                <a:cs typeface="Calibri"/>
              </a:rPr>
              <a:t> </a:t>
            </a:r>
            <a:r>
              <a:rPr sz="2040" dirty="0">
                <a:latin typeface="Calibri"/>
                <a:cs typeface="Calibri"/>
              </a:rPr>
              <a:t>be</a:t>
            </a:r>
            <a:r>
              <a:rPr sz="2040" spc="426" dirty="0">
                <a:latin typeface="Calibri"/>
                <a:cs typeface="Calibri"/>
              </a:rPr>
              <a:t> </a:t>
            </a:r>
            <a:r>
              <a:rPr sz="2040" dirty="0">
                <a:latin typeface="Calibri"/>
                <a:cs typeface="Calibri"/>
              </a:rPr>
              <a:t>valued</a:t>
            </a:r>
            <a:r>
              <a:rPr sz="2040" spc="432" dirty="0">
                <a:latin typeface="Calibri"/>
                <a:cs typeface="Calibri"/>
              </a:rPr>
              <a:t> </a:t>
            </a:r>
            <a:r>
              <a:rPr sz="2040" dirty="0">
                <a:latin typeface="Calibri"/>
                <a:cs typeface="Calibri"/>
              </a:rPr>
              <a:t>at</a:t>
            </a:r>
            <a:r>
              <a:rPr sz="2040" spc="438" dirty="0">
                <a:latin typeface="Calibri"/>
                <a:cs typeface="Calibri"/>
              </a:rPr>
              <a:t> </a:t>
            </a:r>
            <a:r>
              <a:rPr sz="2040" dirty="0">
                <a:latin typeface="Calibri"/>
                <a:cs typeface="Calibri"/>
              </a:rPr>
              <a:t>actual</a:t>
            </a:r>
            <a:r>
              <a:rPr sz="2040" spc="438" dirty="0">
                <a:latin typeface="Calibri"/>
                <a:cs typeface="Calibri"/>
              </a:rPr>
              <a:t> </a:t>
            </a:r>
            <a:r>
              <a:rPr sz="2040" dirty="0">
                <a:latin typeface="Calibri"/>
                <a:cs typeface="Calibri"/>
              </a:rPr>
              <a:t>cost</a:t>
            </a:r>
            <a:r>
              <a:rPr sz="2040" spc="438" dirty="0">
                <a:latin typeface="Calibri"/>
                <a:cs typeface="Calibri"/>
              </a:rPr>
              <a:t> </a:t>
            </a:r>
            <a:r>
              <a:rPr sz="2040" dirty="0">
                <a:latin typeface="Calibri"/>
                <a:cs typeface="Calibri"/>
              </a:rPr>
              <a:t>initially</a:t>
            </a:r>
            <a:r>
              <a:rPr sz="2040" spc="414" dirty="0">
                <a:latin typeface="Calibri"/>
                <a:cs typeface="Calibri"/>
              </a:rPr>
              <a:t> </a:t>
            </a:r>
            <a:r>
              <a:rPr sz="2040" dirty="0">
                <a:latin typeface="Calibri"/>
                <a:cs typeface="Calibri"/>
              </a:rPr>
              <a:t>recognized</a:t>
            </a:r>
            <a:r>
              <a:rPr sz="2040" spc="438" dirty="0">
                <a:latin typeface="Calibri"/>
                <a:cs typeface="Calibri"/>
              </a:rPr>
              <a:t> </a:t>
            </a:r>
            <a:r>
              <a:rPr sz="2040" dirty="0">
                <a:latin typeface="Calibri"/>
                <a:cs typeface="Calibri"/>
              </a:rPr>
              <a:t>in</a:t>
            </a:r>
            <a:r>
              <a:rPr sz="2040" spc="438" dirty="0">
                <a:latin typeface="Calibri"/>
                <a:cs typeface="Calibri"/>
              </a:rPr>
              <a:t> </a:t>
            </a:r>
            <a:r>
              <a:rPr sz="2040" dirty="0">
                <a:latin typeface="Calibri"/>
                <a:cs typeface="Calibri"/>
              </a:rPr>
              <a:t>the</a:t>
            </a:r>
            <a:r>
              <a:rPr sz="2040" spc="438" dirty="0">
                <a:latin typeface="Calibri"/>
                <a:cs typeface="Calibri"/>
              </a:rPr>
              <a:t> </a:t>
            </a:r>
            <a:r>
              <a:rPr sz="2040" dirty="0">
                <a:latin typeface="Calibri"/>
                <a:cs typeface="Calibri"/>
              </a:rPr>
              <a:t>manner</a:t>
            </a:r>
            <a:r>
              <a:rPr sz="2040" spc="426" dirty="0">
                <a:latin typeface="Calibri"/>
                <a:cs typeface="Calibri"/>
              </a:rPr>
              <a:t> </a:t>
            </a:r>
            <a:r>
              <a:rPr sz="2040" dirty="0">
                <a:latin typeface="Calibri"/>
                <a:cs typeface="Calibri"/>
              </a:rPr>
              <a:t>provided</a:t>
            </a:r>
            <a:r>
              <a:rPr sz="2040" spc="426" dirty="0">
                <a:latin typeface="Calibri"/>
                <a:cs typeface="Calibri"/>
              </a:rPr>
              <a:t> </a:t>
            </a:r>
            <a:r>
              <a:rPr sz="2040" dirty="0">
                <a:latin typeface="Calibri"/>
                <a:cs typeface="Calibri"/>
              </a:rPr>
              <a:t>in</a:t>
            </a:r>
            <a:r>
              <a:rPr sz="2040" spc="438" dirty="0">
                <a:latin typeface="Calibri"/>
                <a:cs typeface="Calibri"/>
              </a:rPr>
              <a:t> </a:t>
            </a:r>
            <a:r>
              <a:rPr sz="2040" spc="-24" dirty="0">
                <a:latin typeface="Calibri"/>
                <a:cs typeface="Calibri"/>
              </a:rPr>
              <a:t>ICDS </a:t>
            </a:r>
            <a:r>
              <a:rPr sz="2040" dirty="0">
                <a:latin typeface="Calibri"/>
                <a:cs typeface="Calibri"/>
              </a:rPr>
              <a:t>notified</a:t>
            </a:r>
            <a:r>
              <a:rPr sz="2040" spc="-54" dirty="0">
                <a:latin typeface="Calibri"/>
                <a:cs typeface="Calibri"/>
              </a:rPr>
              <a:t> </a:t>
            </a:r>
            <a:r>
              <a:rPr sz="2040" dirty="0">
                <a:latin typeface="Calibri"/>
                <a:cs typeface="Calibri"/>
              </a:rPr>
              <a:t>under</a:t>
            </a:r>
            <a:r>
              <a:rPr sz="2040" spc="-66" dirty="0">
                <a:latin typeface="Calibri"/>
                <a:cs typeface="Calibri"/>
              </a:rPr>
              <a:t> </a:t>
            </a:r>
            <a:r>
              <a:rPr sz="2040" dirty="0">
                <a:latin typeface="Calibri"/>
                <a:cs typeface="Calibri"/>
              </a:rPr>
              <a:t>section</a:t>
            </a:r>
            <a:r>
              <a:rPr sz="2040" spc="-30" dirty="0">
                <a:latin typeface="Calibri"/>
                <a:cs typeface="Calibri"/>
              </a:rPr>
              <a:t> </a:t>
            </a:r>
            <a:r>
              <a:rPr sz="2040" dirty="0">
                <a:latin typeface="Calibri"/>
                <a:cs typeface="Calibri"/>
              </a:rPr>
              <a:t>145(2).</a:t>
            </a:r>
            <a:r>
              <a:rPr sz="2040" spc="-24" dirty="0">
                <a:latin typeface="Calibri"/>
                <a:cs typeface="Calibri"/>
              </a:rPr>
              <a:t> </a:t>
            </a:r>
            <a:r>
              <a:rPr sz="2040" spc="-12" dirty="0">
                <a:latin typeface="Calibri"/>
                <a:cs typeface="Calibri"/>
              </a:rPr>
              <a:t>[Para</a:t>
            </a:r>
            <a:r>
              <a:rPr sz="2040" spc="-36" dirty="0">
                <a:latin typeface="Calibri"/>
                <a:cs typeface="Calibri"/>
              </a:rPr>
              <a:t> </a:t>
            </a:r>
            <a:r>
              <a:rPr sz="2040" dirty="0">
                <a:latin typeface="Calibri"/>
                <a:cs typeface="Calibri"/>
              </a:rPr>
              <a:t>12</a:t>
            </a:r>
            <a:r>
              <a:rPr sz="2040" spc="-12" dirty="0">
                <a:latin typeface="Calibri"/>
                <a:cs typeface="Calibri"/>
              </a:rPr>
              <a:t> </a:t>
            </a:r>
            <a:r>
              <a:rPr sz="2040" dirty="0">
                <a:latin typeface="Calibri"/>
                <a:cs typeface="Calibri"/>
              </a:rPr>
              <a:t>of</a:t>
            </a:r>
            <a:r>
              <a:rPr sz="2040" spc="-6" dirty="0">
                <a:latin typeface="Calibri"/>
                <a:cs typeface="Calibri"/>
              </a:rPr>
              <a:t> </a:t>
            </a:r>
            <a:r>
              <a:rPr sz="2040" spc="-12" dirty="0">
                <a:latin typeface="Calibri"/>
                <a:cs typeface="Calibri"/>
              </a:rPr>
              <a:t>ICDS-</a:t>
            </a:r>
            <a:r>
              <a:rPr sz="2040" dirty="0">
                <a:latin typeface="Calibri"/>
                <a:cs typeface="Calibri"/>
              </a:rPr>
              <a:t>8, </a:t>
            </a:r>
            <a:r>
              <a:rPr sz="2040" spc="-12" dirty="0">
                <a:latin typeface="Calibri"/>
                <a:cs typeface="Calibri"/>
              </a:rPr>
              <a:t>Securities]</a:t>
            </a:r>
            <a:endParaRPr sz="2040" dirty="0">
              <a:latin typeface="Calibri"/>
              <a:cs typeface="Calibri"/>
            </a:endParaRPr>
          </a:p>
          <a:p>
            <a:pPr marL="15240" marR="9906" indent="441198" algn="just">
              <a:spcBef>
                <a:spcPts val="840"/>
              </a:spcBef>
              <a:buFont typeface="Calibri"/>
              <a:buAutoNum type="romanLcParenBoth"/>
              <a:tabLst>
                <a:tab pos="456438" algn="l"/>
              </a:tabLst>
            </a:pPr>
            <a:r>
              <a:rPr sz="2040" dirty="0">
                <a:latin typeface="Calibri"/>
                <a:cs typeface="Calibri"/>
              </a:rPr>
              <a:t>inventory</a:t>
            </a:r>
            <a:r>
              <a:rPr sz="2040" spc="234" dirty="0">
                <a:latin typeface="Calibri"/>
                <a:cs typeface="Calibri"/>
              </a:rPr>
              <a:t> </a:t>
            </a:r>
            <a:r>
              <a:rPr sz="2040" dirty="0">
                <a:latin typeface="Calibri"/>
                <a:cs typeface="Calibri"/>
              </a:rPr>
              <a:t>being</a:t>
            </a:r>
            <a:r>
              <a:rPr sz="2040" spc="222" dirty="0">
                <a:latin typeface="Calibri"/>
                <a:cs typeface="Calibri"/>
              </a:rPr>
              <a:t> </a:t>
            </a:r>
            <a:r>
              <a:rPr sz="2040" dirty="0">
                <a:latin typeface="Calibri"/>
                <a:cs typeface="Calibri"/>
              </a:rPr>
              <a:t>listed</a:t>
            </a:r>
            <a:r>
              <a:rPr sz="2040" spc="228" dirty="0">
                <a:latin typeface="Calibri"/>
                <a:cs typeface="Calibri"/>
              </a:rPr>
              <a:t> </a:t>
            </a:r>
            <a:r>
              <a:rPr sz="2040" dirty="0">
                <a:latin typeface="Calibri"/>
                <a:cs typeface="Calibri"/>
              </a:rPr>
              <a:t>securities,</a:t>
            </a:r>
            <a:r>
              <a:rPr sz="2040" spc="228" dirty="0">
                <a:latin typeface="Calibri"/>
                <a:cs typeface="Calibri"/>
              </a:rPr>
              <a:t> </a:t>
            </a:r>
            <a:r>
              <a:rPr sz="2040" dirty="0">
                <a:latin typeface="Calibri"/>
                <a:cs typeface="Calibri"/>
              </a:rPr>
              <a:t>shall</a:t>
            </a:r>
            <a:r>
              <a:rPr sz="2040" spc="245" dirty="0">
                <a:latin typeface="Calibri"/>
                <a:cs typeface="Calibri"/>
              </a:rPr>
              <a:t> </a:t>
            </a:r>
            <a:r>
              <a:rPr sz="2040" dirty="0">
                <a:latin typeface="Calibri"/>
                <a:cs typeface="Calibri"/>
              </a:rPr>
              <a:t>be</a:t>
            </a:r>
            <a:r>
              <a:rPr sz="2040" spc="245" dirty="0">
                <a:latin typeface="Calibri"/>
                <a:cs typeface="Calibri"/>
              </a:rPr>
              <a:t> </a:t>
            </a:r>
            <a:r>
              <a:rPr sz="2040" dirty="0">
                <a:latin typeface="Calibri"/>
                <a:cs typeface="Calibri"/>
              </a:rPr>
              <a:t>valued</a:t>
            </a:r>
            <a:r>
              <a:rPr sz="2040" spc="240" dirty="0">
                <a:latin typeface="Calibri"/>
                <a:cs typeface="Calibri"/>
              </a:rPr>
              <a:t> </a:t>
            </a:r>
            <a:r>
              <a:rPr sz="2040" dirty="0">
                <a:latin typeface="Calibri"/>
                <a:cs typeface="Calibri"/>
              </a:rPr>
              <a:t>at</a:t>
            </a:r>
            <a:r>
              <a:rPr sz="2040" spc="228" dirty="0">
                <a:latin typeface="Calibri"/>
                <a:cs typeface="Calibri"/>
              </a:rPr>
              <a:t> </a:t>
            </a:r>
            <a:r>
              <a:rPr sz="2040" dirty="0">
                <a:latin typeface="Calibri"/>
                <a:cs typeface="Calibri"/>
              </a:rPr>
              <a:t>lower</a:t>
            </a:r>
            <a:r>
              <a:rPr sz="2040" spc="245" dirty="0">
                <a:latin typeface="Calibri"/>
                <a:cs typeface="Calibri"/>
              </a:rPr>
              <a:t> </a:t>
            </a:r>
            <a:r>
              <a:rPr sz="2040" dirty="0">
                <a:latin typeface="Calibri"/>
                <a:cs typeface="Calibri"/>
              </a:rPr>
              <a:t>of</a:t>
            </a:r>
            <a:r>
              <a:rPr sz="2040" spc="234" dirty="0">
                <a:latin typeface="Calibri"/>
                <a:cs typeface="Calibri"/>
              </a:rPr>
              <a:t> </a:t>
            </a:r>
            <a:r>
              <a:rPr sz="2040" dirty="0">
                <a:latin typeface="Calibri"/>
                <a:cs typeface="Calibri"/>
              </a:rPr>
              <a:t>actual</a:t>
            </a:r>
            <a:r>
              <a:rPr sz="2040" spc="240" dirty="0">
                <a:latin typeface="Calibri"/>
                <a:cs typeface="Calibri"/>
              </a:rPr>
              <a:t> </a:t>
            </a:r>
            <a:r>
              <a:rPr sz="2040" dirty="0">
                <a:latin typeface="Calibri"/>
                <a:cs typeface="Calibri"/>
              </a:rPr>
              <a:t>cost</a:t>
            </a:r>
            <a:r>
              <a:rPr sz="2040" spc="245" dirty="0">
                <a:latin typeface="Calibri"/>
                <a:cs typeface="Calibri"/>
              </a:rPr>
              <a:t> </a:t>
            </a:r>
            <a:r>
              <a:rPr sz="2040" dirty="0">
                <a:latin typeface="Calibri"/>
                <a:cs typeface="Calibri"/>
              </a:rPr>
              <a:t>or</a:t>
            </a:r>
            <a:r>
              <a:rPr sz="2040" spc="240" dirty="0">
                <a:latin typeface="Calibri"/>
                <a:cs typeface="Calibri"/>
              </a:rPr>
              <a:t> </a:t>
            </a:r>
            <a:r>
              <a:rPr sz="2040" dirty="0">
                <a:latin typeface="Calibri"/>
                <a:cs typeface="Calibri"/>
              </a:rPr>
              <a:t>net</a:t>
            </a:r>
            <a:r>
              <a:rPr sz="2040" spc="234" dirty="0">
                <a:latin typeface="Calibri"/>
                <a:cs typeface="Calibri"/>
              </a:rPr>
              <a:t> </a:t>
            </a:r>
            <a:r>
              <a:rPr sz="2040" spc="-12" dirty="0">
                <a:latin typeface="Calibri"/>
                <a:cs typeface="Calibri"/>
              </a:rPr>
              <a:t>realizable </a:t>
            </a:r>
            <a:r>
              <a:rPr sz="2040" dirty="0">
                <a:latin typeface="Calibri"/>
                <a:cs typeface="Calibri"/>
              </a:rPr>
              <a:t>value</a:t>
            </a:r>
            <a:r>
              <a:rPr sz="2040" spc="222" dirty="0">
                <a:latin typeface="Calibri"/>
                <a:cs typeface="Calibri"/>
              </a:rPr>
              <a:t> </a:t>
            </a:r>
            <a:r>
              <a:rPr sz="2040" dirty="0">
                <a:latin typeface="Calibri"/>
                <a:cs typeface="Calibri"/>
              </a:rPr>
              <a:t>in</a:t>
            </a:r>
            <a:r>
              <a:rPr sz="2040" spc="228" dirty="0">
                <a:latin typeface="Calibri"/>
                <a:cs typeface="Calibri"/>
              </a:rPr>
              <a:t> </a:t>
            </a:r>
            <a:r>
              <a:rPr sz="2040" dirty="0">
                <a:latin typeface="Calibri"/>
                <a:cs typeface="Calibri"/>
              </a:rPr>
              <a:t>the</a:t>
            </a:r>
            <a:r>
              <a:rPr sz="2040" spc="216" dirty="0">
                <a:latin typeface="Calibri"/>
                <a:cs typeface="Calibri"/>
              </a:rPr>
              <a:t> </a:t>
            </a:r>
            <a:r>
              <a:rPr sz="2040" dirty="0">
                <a:latin typeface="Calibri"/>
                <a:cs typeface="Calibri"/>
              </a:rPr>
              <a:t>manner</a:t>
            </a:r>
            <a:r>
              <a:rPr sz="2040" spc="216" dirty="0">
                <a:latin typeface="Calibri"/>
                <a:cs typeface="Calibri"/>
              </a:rPr>
              <a:t> </a:t>
            </a:r>
            <a:r>
              <a:rPr sz="2040" dirty="0">
                <a:latin typeface="Calibri"/>
                <a:cs typeface="Calibri"/>
              </a:rPr>
              <a:t>provided</a:t>
            </a:r>
            <a:r>
              <a:rPr sz="2040" spc="222" dirty="0">
                <a:latin typeface="Calibri"/>
                <a:cs typeface="Calibri"/>
              </a:rPr>
              <a:t> </a:t>
            </a:r>
            <a:r>
              <a:rPr sz="2040" dirty="0">
                <a:latin typeface="Calibri"/>
                <a:cs typeface="Calibri"/>
              </a:rPr>
              <a:t>in</a:t>
            </a:r>
            <a:r>
              <a:rPr sz="2040" spc="228" dirty="0">
                <a:latin typeface="Calibri"/>
                <a:cs typeface="Calibri"/>
              </a:rPr>
              <a:t> </a:t>
            </a:r>
            <a:r>
              <a:rPr sz="2040" dirty="0">
                <a:latin typeface="Calibri"/>
                <a:cs typeface="Calibri"/>
              </a:rPr>
              <a:t>ICDS</a:t>
            </a:r>
            <a:r>
              <a:rPr sz="2040" spc="210" dirty="0">
                <a:latin typeface="Calibri"/>
                <a:cs typeface="Calibri"/>
              </a:rPr>
              <a:t> </a:t>
            </a:r>
            <a:r>
              <a:rPr sz="2040" dirty="0">
                <a:latin typeface="Calibri"/>
                <a:cs typeface="Calibri"/>
              </a:rPr>
              <a:t>notified</a:t>
            </a:r>
            <a:r>
              <a:rPr sz="2040" spc="228" dirty="0">
                <a:latin typeface="Calibri"/>
                <a:cs typeface="Calibri"/>
              </a:rPr>
              <a:t> </a:t>
            </a:r>
            <a:r>
              <a:rPr sz="2040" dirty="0">
                <a:latin typeface="Calibri"/>
                <a:cs typeface="Calibri"/>
              </a:rPr>
              <a:t>under</a:t>
            </a:r>
            <a:r>
              <a:rPr sz="2040" spc="222" dirty="0">
                <a:latin typeface="Calibri"/>
                <a:cs typeface="Calibri"/>
              </a:rPr>
              <a:t> </a:t>
            </a:r>
            <a:r>
              <a:rPr sz="2040" dirty="0">
                <a:latin typeface="Calibri"/>
                <a:cs typeface="Calibri"/>
              </a:rPr>
              <a:t>section</a:t>
            </a:r>
            <a:r>
              <a:rPr sz="2040" spc="228" dirty="0">
                <a:latin typeface="Calibri"/>
                <a:cs typeface="Calibri"/>
              </a:rPr>
              <a:t> </a:t>
            </a:r>
            <a:r>
              <a:rPr sz="2040" dirty="0">
                <a:latin typeface="Calibri"/>
                <a:cs typeface="Calibri"/>
              </a:rPr>
              <a:t>145(2)</a:t>
            </a:r>
            <a:r>
              <a:rPr sz="2040" spc="204" dirty="0">
                <a:latin typeface="Calibri"/>
                <a:cs typeface="Calibri"/>
              </a:rPr>
              <a:t> </a:t>
            </a:r>
            <a:r>
              <a:rPr sz="2040" dirty="0">
                <a:latin typeface="Calibri"/>
                <a:cs typeface="Calibri"/>
              </a:rPr>
              <a:t>and</a:t>
            </a:r>
            <a:r>
              <a:rPr sz="2040" spc="222" dirty="0">
                <a:latin typeface="Calibri"/>
                <a:cs typeface="Calibri"/>
              </a:rPr>
              <a:t> </a:t>
            </a:r>
            <a:r>
              <a:rPr sz="2040" dirty="0">
                <a:latin typeface="Calibri"/>
                <a:cs typeface="Calibri"/>
              </a:rPr>
              <a:t>for</a:t>
            </a:r>
            <a:r>
              <a:rPr sz="2040" spc="228" dirty="0">
                <a:latin typeface="Calibri"/>
                <a:cs typeface="Calibri"/>
              </a:rPr>
              <a:t> </a:t>
            </a:r>
            <a:r>
              <a:rPr sz="2040" dirty="0">
                <a:latin typeface="Calibri"/>
                <a:cs typeface="Calibri"/>
              </a:rPr>
              <a:t>this</a:t>
            </a:r>
            <a:r>
              <a:rPr sz="2040" spc="222" dirty="0">
                <a:latin typeface="Calibri"/>
                <a:cs typeface="Calibri"/>
              </a:rPr>
              <a:t> </a:t>
            </a:r>
            <a:r>
              <a:rPr sz="2040" dirty="0">
                <a:latin typeface="Calibri"/>
                <a:cs typeface="Calibri"/>
              </a:rPr>
              <a:t>purpose</a:t>
            </a:r>
            <a:r>
              <a:rPr sz="2040" spc="228" dirty="0">
                <a:latin typeface="Calibri"/>
                <a:cs typeface="Calibri"/>
              </a:rPr>
              <a:t> </a:t>
            </a:r>
            <a:r>
              <a:rPr sz="2040" spc="-30" dirty="0">
                <a:latin typeface="Calibri"/>
                <a:cs typeface="Calibri"/>
              </a:rPr>
              <a:t>the </a:t>
            </a:r>
            <a:r>
              <a:rPr sz="2040" dirty="0">
                <a:latin typeface="Calibri"/>
                <a:cs typeface="Calibri"/>
              </a:rPr>
              <a:t>comparison</a:t>
            </a:r>
            <a:r>
              <a:rPr sz="2040" spc="90" dirty="0">
                <a:latin typeface="Calibri"/>
                <a:cs typeface="Calibri"/>
              </a:rPr>
              <a:t> </a:t>
            </a:r>
            <a:r>
              <a:rPr sz="2040" dirty="0">
                <a:latin typeface="Calibri"/>
                <a:cs typeface="Calibri"/>
              </a:rPr>
              <a:t>of</a:t>
            </a:r>
            <a:r>
              <a:rPr sz="2040" spc="84" dirty="0">
                <a:latin typeface="Calibri"/>
                <a:cs typeface="Calibri"/>
              </a:rPr>
              <a:t> </a:t>
            </a:r>
            <a:r>
              <a:rPr sz="2040" dirty="0">
                <a:latin typeface="Calibri"/>
                <a:cs typeface="Calibri"/>
              </a:rPr>
              <a:t>actual</a:t>
            </a:r>
            <a:r>
              <a:rPr sz="2040" spc="96" dirty="0">
                <a:latin typeface="Calibri"/>
                <a:cs typeface="Calibri"/>
              </a:rPr>
              <a:t> </a:t>
            </a:r>
            <a:r>
              <a:rPr sz="2040" dirty="0">
                <a:latin typeface="Calibri"/>
                <a:cs typeface="Calibri"/>
              </a:rPr>
              <a:t>cost</a:t>
            </a:r>
            <a:r>
              <a:rPr sz="2040" spc="90" dirty="0">
                <a:latin typeface="Calibri"/>
                <a:cs typeface="Calibri"/>
              </a:rPr>
              <a:t> </a:t>
            </a:r>
            <a:r>
              <a:rPr sz="2040" dirty="0">
                <a:latin typeface="Calibri"/>
                <a:cs typeface="Calibri"/>
              </a:rPr>
              <a:t>and</a:t>
            </a:r>
            <a:r>
              <a:rPr sz="2040" spc="84" dirty="0">
                <a:latin typeface="Calibri"/>
                <a:cs typeface="Calibri"/>
              </a:rPr>
              <a:t> </a:t>
            </a:r>
            <a:r>
              <a:rPr sz="2040" dirty="0">
                <a:latin typeface="Calibri"/>
                <a:cs typeface="Calibri"/>
              </a:rPr>
              <a:t>net</a:t>
            </a:r>
            <a:r>
              <a:rPr sz="2040" spc="84" dirty="0">
                <a:latin typeface="Calibri"/>
                <a:cs typeface="Calibri"/>
              </a:rPr>
              <a:t> </a:t>
            </a:r>
            <a:r>
              <a:rPr sz="2040" dirty="0">
                <a:latin typeface="Calibri"/>
                <a:cs typeface="Calibri"/>
              </a:rPr>
              <a:t>realizable</a:t>
            </a:r>
            <a:r>
              <a:rPr sz="2040" spc="90" dirty="0">
                <a:latin typeface="Calibri"/>
                <a:cs typeface="Calibri"/>
              </a:rPr>
              <a:t> </a:t>
            </a:r>
            <a:r>
              <a:rPr sz="2040" dirty="0">
                <a:latin typeface="Calibri"/>
                <a:cs typeface="Calibri"/>
              </a:rPr>
              <a:t>value</a:t>
            </a:r>
            <a:r>
              <a:rPr sz="2040" spc="78" dirty="0">
                <a:latin typeface="Calibri"/>
                <a:cs typeface="Calibri"/>
              </a:rPr>
              <a:t> </a:t>
            </a:r>
            <a:r>
              <a:rPr sz="2040" dirty="0">
                <a:latin typeface="Calibri"/>
                <a:cs typeface="Calibri"/>
              </a:rPr>
              <a:t>shall</a:t>
            </a:r>
            <a:r>
              <a:rPr sz="2040" spc="96" dirty="0">
                <a:latin typeface="Calibri"/>
                <a:cs typeface="Calibri"/>
              </a:rPr>
              <a:t> </a:t>
            </a:r>
            <a:r>
              <a:rPr sz="2040" dirty="0">
                <a:latin typeface="Calibri"/>
                <a:cs typeface="Calibri"/>
              </a:rPr>
              <a:t>be</a:t>
            </a:r>
            <a:r>
              <a:rPr sz="2040" spc="96" dirty="0">
                <a:latin typeface="Calibri"/>
                <a:cs typeface="Calibri"/>
              </a:rPr>
              <a:t> </a:t>
            </a:r>
            <a:r>
              <a:rPr sz="2040" dirty="0">
                <a:latin typeface="Calibri"/>
                <a:cs typeface="Calibri"/>
              </a:rPr>
              <a:t>done</a:t>
            </a:r>
            <a:r>
              <a:rPr sz="2040" spc="90" dirty="0">
                <a:latin typeface="Calibri"/>
                <a:cs typeface="Calibri"/>
              </a:rPr>
              <a:t> </a:t>
            </a:r>
            <a:r>
              <a:rPr sz="2040" spc="-24" dirty="0">
                <a:latin typeface="Calibri"/>
                <a:cs typeface="Calibri"/>
              </a:rPr>
              <a:t>category-</a:t>
            </a:r>
            <a:r>
              <a:rPr sz="2040" dirty="0">
                <a:latin typeface="Calibri"/>
                <a:cs typeface="Calibri"/>
              </a:rPr>
              <a:t>wise.</a:t>
            </a:r>
            <a:r>
              <a:rPr sz="2040" spc="96" dirty="0">
                <a:latin typeface="Calibri"/>
                <a:cs typeface="Calibri"/>
              </a:rPr>
              <a:t> </a:t>
            </a:r>
            <a:r>
              <a:rPr sz="2040" dirty="0">
                <a:latin typeface="Calibri"/>
                <a:cs typeface="Calibri"/>
              </a:rPr>
              <a:t>[Para</a:t>
            </a:r>
            <a:r>
              <a:rPr sz="2040" spc="78" dirty="0">
                <a:latin typeface="Calibri"/>
                <a:cs typeface="Calibri"/>
              </a:rPr>
              <a:t> </a:t>
            </a:r>
            <a:r>
              <a:rPr sz="2040" dirty="0">
                <a:latin typeface="Calibri"/>
                <a:cs typeface="Calibri"/>
              </a:rPr>
              <a:t>9,</a:t>
            </a:r>
            <a:r>
              <a:rPr sz="2040" spc="96" dirty="0">
                <a:latin typeface="Calibri"/>
                <a:cs typeface="Calibri"/>
              </a:rPr>
              <a:t> </a:t>
            </a:r>
            <a:r>
              <a:rPr sz="2040" dirty="0">
                <a:latin typeface="Calibri"/>
                <a:cs typeface="Calibri"/>
              </a:rPr>
              <a:t>10,</a:t>
            </a:r>
            <a:r>
              <a:rPr sz="2040" spc="102" dirty="0">
                <a:latin typeface="Calibri"/>
                <a:cs typeface="Calibri"/>
              </a:rPr>
              <a:t> </a:t>
            </a:r>
            <a:r>
              <a:rPr sz="2040" spc="-30" dirty="0">
                <a:latin typeface="Calibri"/>
                <a:cs typeface="Calibri"/>
              </a:rPr>
              <a:t>11 </a:t>
            </a:r>
            <a:r>
              <a:rPr sz="2040" dirty="0">
                <a:latin typeface="Calibri"/>
                <a:cs typeface="Calibri"/>
              </a:rPr>
              <a:t>of</a:t>
            </a:r>
            <a:r>
              <a:rPr sz="2040" spc="6" dirty="0">
                <a:latin typeface="Calibri"/>
                <a:cs typeface="Calibri"/>
              </a:rPr>
              <a:t> </a:t>
            </a:r>
            <a:r>
              <a:rPr sz="2040" spc="-12" dirty="0">
                <a:latin typeface="Calibri"/>
                <a:cs typeface="Calibri"/>
              </a:rPr>
              <a:t>ICDS-</a:t>
            </a:r>
            <a:r>
              <a:rPr sz="2040" dirty="0">
                <a:latin typeface="Calibri"/>
                <a:cs typeface="Calibri"/>
              </a:rPr>
              <a:t>8,</a:t>
            </a:r>
            <a:r>
              <a:rPr sz="2040" spc="6" dirty="0">
                <a:latin typeface="Calibri"/>
                <a:cs typeface="Calibri"/>
              </a:rPr>
              <a:t> </a:t>
            </a:r>
            <a:r>
              <a:rPr sz="2040" spc="-12" dirty="0">
                <a:latin typeface="Calibri"/>
                <a:cs typeface="Calibri"/>
              </a:rPr>
              <a:t>Securities]</a:t>
            </a:r>
            <a:endParaRPr sz="2040" dirty="0">
              <a:latin typeface="Calibri"/>
              <a:cs typeface="Calibri"/>
            </a:endParaRPr>
          </a:p>
        </p:txBody>
      </p:sp>
      <p:sp>
        <p:nvSpPr>
          <p:cNvPr id="4" name="object 4"/>
          <p:cNvSpPr txBox="1">
            <a:spLocks noGrp="1"/>
          </p:cNvSpPr>
          <p:nvPr>
            <p:ph type="title"/>
          </p:nvPr>
        </p:nvSpPr>
        <p:spPr>
          <a:xfrm>
            <a:off x="2375978" y="376845"/>
            <a:ext cx="9293838" cy="1012566"/>
          </a:xfrm>
          <a:prstGeom prst="rect">
            <a:avLst/>
          </a:prstGeom>
        </p:spPr>
        <p:txBody>
          <a:bodyPr vert="horz" wrap="square" lIns="0" tIns="149333" rIns="0" bIns="0" rtlCol="0">
            <a:spAutoFit/>
          </a:bodyPr>
          <a:lstStyle/>
          <a:p>
            <a:pPr marL="426720" marR="6096">
              <a:spcBef>
                <a:spcPts val="114"/>
              </a:spcBef>
            </a:pPr>
            <a:r>
              <a:rPr sz="2800" u="sng" dirty="0">
                <a:solidFill>
                  <a:srgbClr val="000000"/>
                </a:solidFill>
                <a:uFill>
                  <a:solidFill>
                    <a:srgbClr val="000000"/>
                  </a:solidFill>
                </a:uFill>
              </a:rPr>
              <a:t>Section</a:t>
            </a:r>
            <a:r>
              <a:rPr sz="2800" u="sng" spc="-42" dirty="0">
                <a:solidFill>
                  <a:srgbClr val="000000"/>
                </a:solidFill>
                <a:uFill>
                  <a:solidFill>
                    <a:srgbClr val="000000"/>
                  </a:solidFill>
                </a:uFill>
              </a:rPr>
              <a:t> </a:t>
            </a:r>
            <a:r>
              <a:rPr sz="2800" u="sng" dirty="0">
                <a:solidFill>
                  <a:srgbClr val="000000"/>
                </a:solidFill>
                <a:uFill>
                  <a:solidFill>
                    <a:srgbClr val="000000"/>
                  </a:solidFill>
                </a:uFill>
              </a:rPr>
              <a:t>145A</a:t>
            </a:r>
            <a:r>
              <a:rPr sz="2800" u="sng" spc="-24" dirty="0">
                <a:solidFill>
                  <a:srgbClr val="000000"/>
                </a:solidFill>
                <a:uFill>
                  <a:solidFill>
                    <a:srgbClr val="000000"/>
                  </a:solidFill>
                </a:uFill>
              </a:rPr>
              <a:t> </a:t>
            </a:r>
            <a:r>
              <a:rPr sz="2800" u="sng" dirty="0">
                <a:solidFill>
                  <a:srgbClr val="000000"/>
                </a:solidFill>
                <a:uFill>
                  <a:solidFill>
                    <a:srgbClr val="000000"/>
                  </a:solidFill>
                </a:uFill>
              </a:rPr>
              <a:t>–</a:t>
            </a:r>
            <a:r>
              <a:rPr sz="2800" u="sng" spc="-48" dirty="0">
                <a:solidFill>
                  <a:srgbClr val="000000"/>
                </a:solidFill>
                <a:uFill>
                  <a:solidFill>
                    <a:srgbClr val="000000"/>
                  </a:solidFill>
                </a:uFill>
              </a:rPr>
              <a:t> </a:t>
            </a:r>
            <a:r>
              <a:rPr sz="2800" u="sng" dirty="0">
                <a:solidFill>
                  <a:srgbClr val="000000"/>
                </a:solidFill>
                <a:uFill>
                  <a:solidFill>
                    <a:srgbClr val="000000"/>
                  </a:solidFill>
                </a:uFill>
              </a:rPr>
              <a:t>Method</a:t>
            </a:r>
            <a:r>
              <a:rPr sz="2800" u="sng" spc="-60" dirty="0">
                <a:solidFill>
                  <a:srgbClr val="000000"/>
                </a:solidFill>
                <a:uFill>
                  <a:solidFill>
                    <a:srgbClr val="000000"/>
                  </a:solidFill>
                </a:uFill>
              </a:rPr>
              <a:t> </a:t>
            </a:r>
            <a:r>
              <a:rPr sz="2800" u="sng" dirty="0">
                <a:solidFill>
                  <a:srgbClr val="000000"/>
                </a:solidFill>
                <a:uFill>
                  <a:solidFill>
                    <a:srgbClr val="000000"/>
                  </a:solidFill>
                </a:uFill>
              </a:rPr>
              <a:t>of</a:t>
            </a:r>
            <a:r>
              <a:rPr sz="2800" u="sng" spc="-66" dirty="0">
                <a:solidFill>
                  <a:srgbClr val="000000"/>
                </a:solidFill>
                <a:uFill>
                  <a:solidFill>
                    <a:srgbClr val="000000"/>
                  </a:solidFill>
                </a:uFill>
              </a:rPr>
              <a:t> </a:t>
            </a:r>
            <a:r>
              <a:rPr sz="2800" u="sng" dirty="0">
                <a:solidFill>
                  <a:srgbClr val="000000"/>
                </a:solidFill>
                <a:uFill>
                  <a:solidFill>
                    <a:srgbClr val="000000"/>
                  </a:solidFill>
                </a:uFill>
              </a:rPr>
              <a:t>accounting</a:t>
            </a:r>
            <a:r>
              <a:rPr sz="2800" u="sng" spc="-48" dirty="0">
                <a:solidFill>
                  <a:srgbClr val="000000"/>
                </a:solidFill>
                <a:uFill>
                  <a:solidFill>
                    <a:srgbClr val="000000"/>
                  </a:solidFill>
                </a:uFill>
              </a:rPr>
              <a:t> </a:t>
            </a:r>
            <a:r>
              <a:rPr sz="2800" u="sng" dirty="0">
                <a:solidFill>
                  <a:srgbClr val="000000"/>
                </a:solidFill>
                <a:uFill>
                  <a:solidFill>
                    <a:srgbClr val="000000"/>
                  </a:solidFill>
                </a:uFill>
              </a:rPr>
              <a:t>in</a:t>
            </a:r>
            <a:r>
              <a:rPr sz="2800" u="sng" spc="-66" dirty="0">
                <a:solidFill>
                  <a:srgbClr val="000000"/>
                </a:solidFill>
                <a:uFill>
                  <a:solidFill>
                    <a:srgbClr val="000000"/>
                  </a:solidFill>
                </a:uFill>
              </a:rPr>
              <a:t> </a:t>
            </a:r>
            <a:r>
              <a:rPr sz="2800" u="sng" dirty="0">
                <a:solidFill>
                  <a:srgbClr val="000000"/>
                </a:solidFill>
                <a:uFill>
                  <a:solidFill>
                    <a:srgbClr val="000000"/>
                  </a:solidFill>
                </a:uFill>
              </a:rPr>
              <a:t>certain</a:t>
            </a:r>
            <a:r>
              <a:rPr sz="2800" u="sng" spc="-42" dirty="0">
                <a:solidFill>
                  <a:srgbClr val="000000"/>
                </a:solidFill>
                <a:uFill>
                  <a:solidFill>
                    <a:srgbClr val="000000"/>
                  </a:solidFill>
                </a:uFill>
              </a:rPr>
              <a:t> </a:t>
            </a:r>
            <a:r>
              <a:rPr sz="2800" u="sng" spc="-12" dirty="0">
                <a:solidFill>
                  <a:srgbClr val="000000"/>
                </a:solidFill>
                <a:uFill>
                  <a:solidFill>
                    <a:srgbClr val="000000"/>
                  </a:solidFill>
                </a:uFill>
              </a:rPr>
              <a:t>cases</a:t>
            </a:r>
            <a:r>
              <a:rPr sz="2800" spc="-12" dirty="0">
                <a:solidFill>
                  <a:srgbClr val="000000"/>
                </a:solidFill>
              </a:rPr>
              <a:t> </a:t>
            </a:r>
            <a:r>
              <a:rPr sz="2800" u="sng" dirty="0">
                <a:solidFill>
                  <a:srgbClr val="000000"/>
                </a:solidFill>
                <a:uFill>
                  <a:solidFill>
                    <a:srgbClr val="000000"/>
                  </a:solidFill>
                </a:uFill>
              </a:rPr>
              <a:t>substituted</a:t>
            </a:r>
            <a:r>
              <a:rPr sz="2800" u="sng" spc="-96" dirty="0">
                <a:solidFill>
                  <a:srgbClr val="000000"/>
                </a:solidFill>
                <a:uFill>
                  <a:solidFill>
                    <a:srgbClr val="000000"/>
                  </a:solidFill>
                </a:uFill>
              </a:rPr>
              <a:t> </a:t>
            </a:r>
            <a:r>
              <a:rPr sz="2800" u="sng" dirty="0">
                <a:solidFill>
                  <a:srgbClr val="000000"/>
                </a:solidFill>
                <a:uFill>
                  <a:solidFill>
                    <a:srgbClr val="000000"/>
                  </a:solidFill>
                </a:uFill>
              </a:rPr>
              <a:t>by</a:t>
            </a:r>
            <a:r>
              <a:rPr sz="2800" u="sng" spc="-126" dirty="0">
                <a:solidFill>
                  <a:srgbClr val="000000"/>
                </a:solidFill>
                <a:uFill>
                  <a:solidFill>
                    <a:srgbClr val="000000"/>
                  </a:solidFill>
                </a:uFill>
              </a:rPr>
              <a:t> </a:t>
            </a:r>
            <a:r>
              <a:rPr sz="2800" u="sng" dirty="0">
                <a:solidFill>
                  <a:srgbClr val="000000"/>
                </a:solidFill>
                <a:uFill>
                  <a:solidFill>
                    <a:srgbClr val="000000"/>
                  </a:solidFill>
                </a:uFill>
              </a:rPr>
              <a:t>FA,</a:t>
            </a:r>
            <a:r>
              <a:rPr sz="2800" u="sng" spc="-108" dirty="0">
                <a:solidFill>
                  <a:srgbClr val="000000"/>
                </a:solidFill>
                <a:uFill>
                  <a:solidFill>
                    <a:srgbClr val="000000"/>
                  </a:solidFill>
                </a:uFill>
              </a:rPr>
              <a:t> </a:t>
            </a:r>
            <a:r>
              <a:rPr sz="2800" u="sng" dirty="0">
                <a:solidFill>
                  <a:srgbClr val="000000"/>
                </a:solidFill>
                <a:uFill>
                  <a:solidFill>
                    <a:srgbClr val="000000"/>
                  </a:solidFill>
                </a:uFill>
              </a:rPr>
              <a:t>2018</a:t>
            </a:r>
            <a:r>
              <a:rPr sz="2800" u="sng" spc="-84" dirty="0">
                <a:solidFill>
                  <a:srgbClr val="000000"/>
                </a:solidFill>
                <a:uFill>
                  <a:solidFill>
                    <a:srgbClr val="000000"/>
                  </a:solidFill>
                </a:uFill>
              </a:rPr>
              <a:t> </a:t>
            </a:r>
            <a:r>
              <a:rPr sz="2800" u="sng" spc="-96" dirty="0">
                <a:solidFill>
                  <a:srgbClr val="000000"/>
                </a:solidFill>
                <a:uFill>
                  <a:solidFill>
                    <a:srgbClr val="000000"/>
                  </a:solidFill>
                </a:uFill>
              </a:rPr>
              <a:t>w.r.e.f.</a:t>
            </a:r>
            <a:r>
              <a:rPr sz="2800" u="sng" spc="-72" dirty="0">
                <a:solidFill>
                  <a:srgbClr val="000000"/>
                </a:solidFill>
                <a:uFill>
                  <a:solidFill>
                    <a:srgbClr val="000000"/>
                  </a:solidFill>
                </a:uFill>
              </a:rPr>
              <a:t> </a:t>
            </a:r>
            <a:r>
              <a:rPr sz="2800" u="sng" spc="-12" dirty="0">
                <a:solidFill>
                  <a:srgbClr val="000000"/>
                </a:solidFill>
                <a:uFill>
                  <a:solidFill>
                    <a:srgbClr val="000000"/>
                  </a:solidFill>
                </a:uFill>
              </a:rPr>
              <a:t>01/04/2017</a:t>
            </a:r>
            <a:endParaRPr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220897"/>
          </a:xfrm>
          <a:prstGeom prst="rect">
            <a:avLst/>
          </a:prstGeom>
        </p:spPr>
        <p:txBody>
          <a:bodyPr vert="horz" wrap="square" lIns="0" tIns="550721" rIns="0" bIns="0" rtlCol="0">
            <a:spAutoFit/>
          </a:bodyPr>
          <a:lstStyle/>
          <a:p>
            <a:pPr marL="527304">
              <a:spcBef>
                <a:spcPts val="120"/>
              </a:spcBef>
            </a:pPr>
            <a:r>
              <a:rPr u="none" dirty="0">
                <a:solidFill>
                  <a:srgbClr val="000000"/>
                </a:solidFill>
              </a:rPr>
              <a:t>FORM</a:t>
            </a:r>
            <a:r>
              <a:rPr u="none" spc="-162" dirty="0">
                <a:solidFill>
                  <a:srgbClr val="000000"/>
                </a:solidFill>
              </a:rPr>
              <a:t> </a:t>
            </a:r>
            <a:r>
              <a:rPr u="none" dirty="0">
                <a:solidFill>
                  <a:srgbClr val="000000"/>
                </a:solidFill>
              </a:rPr>
              <a:t>NO.</a:t>
            </a:r>
            <a:r>
              <a:rPr u="none" spc="-144" dirty="0">
                <a:solidFill>
                  <a:srgbClr val="000000"/>
                </a:solidFill>
              </a:rPr>
              <a:t> </a:t>
            </a:r>
            <a:r>
              <a:rPr u="none" spc="-30" dirty="0">
                <a:solidFill>
                  <a:srgbClr val="000000"/>
                </a:solidFill>
              </a:rPr>
              <a:t>3CA</a:t>
            </a:r>
          </a:p>
        </p:txBody>
      </p:sp>
      <p:sp>
        <p:nvSpPr>
          <p:cNvPr id="3" name="object 3"/>
          <p:cNvSpPr/>
          <p:nvPr/>
        </p:nvSpPr>
        <p:spPr>
          <a:xfrm>
            <a:off x="2330804" y="2124151"/>
            <a:ext cx="9793224" cy="0"/>
          </a:xfrm>
          <a:custGeom>
            <a:avLst/>
            <a:gdLst/>
            <a:ahLst/>
            <a:cxnLst/>
            <a:rect l="l" t="t" r="r" b="b"/>
            <a:pathLst>
              <a:path w="8161020">
                <a:moveTo>
                  <a:pt x="0" y="0"/>
                </a:moveTo>
                <a:lnTo>
                  <a:pt x="8160994" y="0"/>
                </a:lnTo>
              </a:path>
            </a:pathLst>
          </a:custGeom>
          <a:ln w="38100">
            <a:solidFill>
              <a:srgbClr val="85BA23"/>
            </a:solidFill>
          </a:ln>
        </p:spPr>
        <p:txBody>
          <a:bodyPr wrap="square" lIns="0" tIns="0" rIns="0" bIns="0" rtlCol="0"/>
          <a:lstStyle/>
          <a:p>
            <a:pPr defTabSz="1097280"/>
            <a:endParaRPr sz="2160" kern="0">
              <a:solidFill>
                <a:sysClr val="windowText" lastClr="000000"/>
              </a:solidFill>
            </a:endParaRPr>
          </a:p>
        </p:txBody>
      </p:sp>
      <p:sp>
        <p:nvSpPr>
          <p:cNvPr id="4" name="object 4"/>
          <p:cNvSpPr/>
          <p:nvPr/>
        </p:nvSpPr>
        <p:spPr>
          <a:xfrm>
            <a:off x="2366466" y="5151730"/>
            <a:ext cx="9793224" cy="0"/>
          </a:xfrm>
          <a:custGeom>
            <a:avLst/>
            <a:gdLst/>
            <a:ahLst/>
            <a:cxnLst/>
            <a:rect l="l" t="t" r="r" b="b"/>
            <a:pathLst>
              <a:path w="8161020">
                <a:moveTo>
                  <a:pt x="0" y="0"/>
                </a:moveTo>
                <a:lnTo>
                  <a:pt x="8160994" y="0"/>
                </a:lnTo>
              </a:path>
            </a:pathLst>
          </a:custGeom>
          <a:ln w="6350">
            <a:solidFill>
              <a:srgbClr val="B9BABA"/>
            </a:solidFill>
          </a:ln>
        </p:spPr>
        <p:txBody>
          <a:bodyPr wrap="square" lIns="0" tIns="0" rIns="0" bIns="0" rtlCol="0"/>
          <a:lstStyle/>
          <a:p>
            <a:pPr defTabSz="1097280"/>
            <a:endParaRPr sz="2160" kern="0">
              <a:solidFill>
                <a:sysClr val="windowText" lastClr="000000"/>
              </a:solidFill>
            </a:endParaRPr>
          </a:p>
        </p:txBody>
      </p:sp>
      <p:sp>
        <p:nvSpPr>
          <p:cNvPr id="5" name="object 5"/>
          <p:cNvSpPr txBox="1"/>
          <p:nvPr/>
        </p:nvSpPr>
        <p:spPr>
          <a:xfrm>
            <a:off x="2400115" y="2458051"/>
            <a:ext cx="9278111" cy="2092881"/>
          </a:xfrm>
          <a:prstGeom prst="rect">
            <a:avLst/>
          </a:prstGeom>
        </p:spPr>
        <p:txBody>
          <a:bodyPr vert="horz" wrap="square" lIns="0" tIns="91440" rIns="0" bIns="0" rtlCol="0">
            <a:spAutoFit/>
          </a:bodyPr>
          <a:lstStyle/>
          <a:p>
            <a:pPr marL="270510" indent="-255270" defTabSz="1097280">
              <a:spcBef>
                <a:spcPts val="720"/>
              </a:spcBef>
              <a:buFont typeface="Arial MT"/>
              <a:buChar char="•"/>
              <a:tabLst>
                <a:tab pos="270510" algn="l"/>
              </a:tabLst>
            </a:pPr>
            <a:r>
              <a:rPr sz="2400" kern="0" spc="-66" dirty="0">
                <a:solidFill>
                  <a:sysClr val="windowText" lastClr="000000"/>
                </a:solidFill>
                <a:latin typeface="Verdana"/>
                <a:cs typeface="Verdana"/>
              </a:rPr>
              <a:t>Total</a:t>
            </a:r>
            <a:r>
              <a:rPr sz="2400" kern="0" spc="-102" dirty="0">
                <a:solidFill>
                  <a:sysClr val="windowText" lastClr="000000"/>
                </a:solidFill>
                <a:latin typeface="Verdana"/>
                <a:cs typeface="Verdana"/>
              </a:rPr>
              <a:t> </a:t>
            </a:r>
            <a:r>
              <a:rPr sz="2400" kern="0" dirty="0">
                <a:solidFill>
                  <a:sysClr val="windowText" lastClr="000000"/>
                </a:solidFill>
                <a:latin typeface="Verdana"/>
                <a:cs typeface="Verdana"/>
              </a:rPr>
              <a:t>3</a:t>
            </a:r>
            <a:r>
              <a:rPr sz="2400" kern="0" spc="-66" dirty="0">
                <a:solidFill>
                  <a:sysClr val="windowText" lastClr="000000"/>
                </a:solidFill>
                <a:latin typeface="Verdana"/>
                <a:cs typeface="Verdana"/>
              </a:rPr>
              <a:t> </a:t>
            </a:r>
            <a:r>
              <a:rPr sz="2400" kern="0" spc="-24" dirty="0">
                <a:solidFill>
                  <a:sysClr val="windowText" lastClr="000000"/>
                </a:solidFill>
                <a:latin typeface="Verdana"/>
                <a:cs typeface="Verdana"/>
              </a:rPr>
              <a:t>Paras</a:t>
            </a:r>
            <a:endParaRPr sz="2400" kern="0">
              <a:solidFill>
                <a:sysClr val="windowText" lastClr="000000"/>
              </a:solidFill>
              <a:latin typeface="Verdana"/>
              <a:cs typeface="Verdana"/>
            </a:endParaRPr>
          </a:p>
          <a:p>
            <a:pPr marL="269748" marR="564641" indent="-255270" defTabSz="1097280">
              <a:spcBef>
                <a:spcPts val="606"/>
              </a:spcBef>
              <a:buFont typeface="Arial MT"/>
              <a:buChar char="•"/>
              <a:tabLst>
                <a:tab pos="272034" algn="l"/>
              </a:tabLst>
            </a:pPr>
            <a:r>
              <a:rPr sz="2400" kern="0" dirty="0">
                <a:solidFill>
                  <a:sysClr val="windowText" lastClr="000000"/>
                </a:solidFill>
                <a:latin typeface="Verdana"/>
                <a:cs typeface="Verdana"/>
              </a:rPr>
              <a:t>Examination</a:t>
            </a:r>
            <a:r>
              <a:rPr sz="2400" kern="0" spc="-84" dirty="0">
                <a:solidFill>
                  <a:sysClr val="windowText" lastClr="000000"/>
                </a:solidFill>
                <a:latin typeface="Verdana"/>
                <a:cs typeface="Verdana"/>
              </a:rPr>
              <a:t> </a:t>
            </a:r>
            <a:r>
              <a:rPr sz="2400" kern="0" dirty="0">
                <a:solidFill>
                  <a:sysClr val="windowText" lastClr="000000"/>
                </a:solidFill>
                <a:latin typeface="Verdana"/>
                <a:cs typeface="Verdana"/>
              </a:rPr>
              <a:t>of</a:t>
            </a:r>
            <a:r>
              <a:rPr sz="2400" kern="0" spc="-84" dirty="0">
                <a:solidFill>
                  <a:sysClr val="windowText" lastClr="000000"/>
                </a:solidFill>
                <a:latin typeface="Verdana"/>
                <a:cs typeface="Verdana"/>
              </a:rPr>
              <a:t> </a:t>
            </a:r>
            <a:r>
              <a:rPr sz="2400" kern="0" dirty="0">
                <a:solidFill>
                  <a:sysClr val="windowText" lastClr="000000"/>
                </a:solidFill>
                <a:latin typeface="Verdana"/>
                <a:cs typeface="Verdana"/>
              </a:rPr>
              <a:t>books</a:t>
            </a:r>
            <a:r>
              <a:rPr sz="2400" kern="0" spc="-84" dirty="0">
                <a:solidFill>
                  <a:sysClr val="windowText" lastClr="000000"/>
                </a:solidFill>
                <a:latin typeface="Verdana"/>
                <a:cs typeface="Verdana"/>
              </a:rPr>
              <a:t> </a:t>
            </a:r>
            <a:r>
              <a:rPr sz="2400" kern="0" dirty="0">
                <a:solidFill>
                  <a:sysClr val="windowText" lastClr="000000"/>
                </a:solidFill>
                <a:latin typeface="Verdana"/>
                <a:cs typeface="Verdana"/>
              </a:rPr>
              <a:t>by</a:t>
            </a:r>
            <a:r>
              <a:rPr sz="2400" kern="0" spc="-72" dirty="0">
                <a:solidFill>
                  <a:sysClr val="windowText" lastClr="000000"/>
                </a:solidFill>
                <a:latin typeface="Verdana"/>
                <a:cs typeface="Verdana"/>
              </a:rPr>
              <a:t> </a:t>
            </a:r>
            <a:r>
              <a:rPr sz="2400" kern="0" dirty="0">
                <a:solidFill>
                  <a:sysClr val="windowText" lastClr="000000"/>
                </a:solidFill>
                <a:latin typeface="Verdana"/>
                <a:cs typeface="Verdana"/>
              </a:rPr>
              <a:t>auditor</a:t>
            </a:r>
            <a:r>
              <a:rPr sz="2400" kern="0" spc="-90" dirty="0">
                <a:solidFill>
                  <a:sysClr val="windowText" lastClr="000000"/>
                </a:solidFill>
                <a:latin typeface="Verdana"/>
                <a:cs typeface="Verdana"/>
              </a:rPr>
              <a:t> </a:t>
            </a:r>
            <a:r>
              <a:rPr sz="2400" kern="0" dirty="0">
                <a:solidFill>
                  <a:sysClr val="windowText" lastClr="000000"/>
                </a:solidFill>
                <a:latin typeface="Verdana"/>
                <a:cs typeface="Verdana"/>
              </a:rPr>
              <a:t>included</a:t>
            </a:r>
            <a:r>
              <a:rPr sz="2400" kern="0" spc="-60" dirty="0">
                <a:solidFill>
                  <a:sysClr val="windowText" lastClr="000000"/>
                </a:solidFill>
                <a:latin typeface="Verdana"/>
                <a:cs typeface="Verdana"/>
              </a:rPr>
              <a:t> </a:t>
            </a:r>
            <a:r>
              <a:rPr sz="2400" kern="0" dirty="0">
                <a:solidFill>
                  <a:sysClr val="windowText" lastClr="000000"/>
                </a:solidFill>
                <a:latin typeface="Verdana"/>
                <a:cs typeface="Verdana"/>
              </a:rPr>
              <a:t>before</a:t>
            </a:r>
            <a:r>
              <a:rPr sz="2400" kern="0" spc="-108" dirty="0">
                <a:solidFill>
                  <a:sysClr val="windowText" lastClr="000000"/>
                </a:solidFill>
                <a:latin typeface="Verdana"/>
                <a:cs typeface="Verdana"/>
              </a:rPr>
              <a:t> </a:t>
            </a:r>
            <a:r>
              <a:rPr sz="2400" kern="0" spc="-12" dirty="0">
                <a:solidFill>
                  <a:sysClr val="windowText" lastClr="000000"/>
                </a:solidFill>
                <a:latin typeface="Verdana"/>
                <a:cs typeface="Verdana"/>
              </a:rPr>
              <a:t>giving 	opinion</a:t>
            </a:r>
            <a:endParaRPr sz="2400" kern="0">
              <a:solidFill>
                <a:sysClr val="windowText" lastClr="000000"/>
              </a:solidFill>
              <a:latin typeface="Verdana"/>
              <a:cs typeface="Verdana"/>
            </a:endParaRPr>
          </a:p>
          <a:p>
            <a:pPr marL="269748" marR="6096" indent="-255270" defTabSz="1097280">
              <a:spcBef>
                <a:spcPts val="606"/>
              </a:spcBef>
              <a:buFont typeface="Arial MT"/>
              <a:buChar char="•"/>
              <a:tabLst>
                <a:tab pos="272034" algn="l"/>
              </a:tabLst>
            </a:pPr>
            <a:r>
              <a:rPr sz="2400" kern="0" dirty="0">
                <a:solidFill>
                  <a:sysClr val="windowText" lastClr="000000"/>
                </a:solidFill>
                <a:latin typeface="Verdana"/>
                <a:cs typeface="Verdana"/>
              </a:rPr>
              <a:t>Opinion</a:t>
            </a:r>
            <a:r>
              <a:rPr sz="2400" kern="0" spc="-78" dirty="0">
                <a:solidFill>
                  <a:sysClr val="windowText" lastClr="000000"/>
                </a:solidFill>
                <a:latin typeface="Verdana"/>
                <a:cs typeface="Verdana"/>
              </a:rPr>
              <a:t> </a:t>
            </a:r>
            <a:r>
              <a:rPr sz="2400" kern="0" dirty="0">
                <a:solidFill>
                  <a:sysClr val="windowText" lastClr="000000"/>
                </a:solidFill>
                <a:latin typeface="Verdana"/>
                <a:cs typeface="Verdana"/>
              </a:rPr>
              <a:t>to</a:t>
            </a:r>
            <a:r>
              <a:rPr sz="2400" kern="0" spc="-90" dirty="0">
                <a:solidFill>
                  <a:sysClr val="windowText" lastClr="000000"/>
                </a:solidFill>
                <a:latin typeface="Verdana"/>
                <a:cs typeface="Verdana"/>
              </a:rPr>
              <a:t> </a:t>
            </a:r>
            <a:r>
              <a:rPr sz="2400" kern="0" dirty="0">
                <a:solidFill>
                  <a:sysClr val="windowText" lastClr="000000"/>
                </a:solidFill>
                <a:latin typeface="Verdana"/>
                <a:cs typeface="Verdana"/>
              </a:rPr>
              <a:t>be</a:t>
            </a:r>
            <a:r>
              <a:rPr sz="2400" kern="0" spc="-72" dirty="0">
                <a:solidFill>
                  <a:sysClr val="windowText" lastClr="000000"/>
                </a:solidFill>
                <a:latin typeface="Verdana"/>
                <a:cs typeface="Verdana"/>
              </a:rPr>
              <a:t> </a:t>
            </a:r>
            <a:r>
              <a:rPr sz="2400" kern="0" dirty="0">
                <a:solidFill>
                  <a:sysClr val="windowText" lastClr="000000"/>
                </a:solidFill>
                <a:latin typeface="Verdana"/>
                <a:cs typeface="Verdana"/>
              </a:rPr>
              <a:t>given</a:t>
            </a:r>
            <a:r>
              <a:rPr sz="2400" kern="0" spc="-90" dirty="0">
                <a:solidFill>
                  <a:sysClr val="windowText" lastClr="000000"/>
                </a:solidFill>
                <a:latin typeface="Verdana"/>
                <a:cs typeface="Verdana"/>
              </a:rPr>
              <a:t> </a:t>
            </a:r>
            <a:r>
              <a:rPr sz="2400" kern="0" dirty="0">
                <a:solidFill>
                  <a:sysClr val="windowText" lastClr="000000"/>
                </a:solidFill>
                <a:latin typeface="Verdana"/>
                <a:cs typeface="Verdana"/>
              </a:rPr>
              <a:t>subject</a:t>
            </a:r>
            <a:r>
              <a:rPr sz="2400" kern="0" spc="-108" dirty="0">
                <a:solidFill>
                  <a:sysClr val="windowText" lastClr="000000"/>
                </a:solidFill>
                <a:latin typeface="Verdana"/>
                <a:cs typeface="Verdana"/>
              </a:rPr>
              <a:t> </a:t>
            </a:r>
            <a:r>
              <a:rPr sz="2400" kern="0" dirty="0">
                <a:solidFill>
                  <a:sysClr val="windowText" lastClr="000000"/>
                </a:solidFill>
                <a:latin typeface="Verdana"/>
                <a:cs typeface="Verdana"/>
              </a:rPr>
              <a:t>to</a:t>
            </a:r>
            <a:r>
              <a:rPr sz="2400" kern="0" spc="-84" dirty="0">
                <a:solidFill>
                  <a:sysClr val="windowText" lastClr="000000"/>
                </a:solidFill>
                <a:latin typeface="Verdana"/>
                <a:cs typeface="Verdana"/>
              </a:rPr>
              <a:t> </a:t>
            </a:r>
            <a:r>
              <a:rPr sz="2400" kern="0" dirty="0">
                <a:solidFill>
                  <a:sysClr val="windowText" lastClr="000000"/>
                </a:solidFill>
                <a:latin typeface="Verdana"/>
                <a:cs typeface="Verdana"/>
              </a:rPr>
              <a:t>observations/</a:t>
            </a:r>
            <a:r>
              <a:rPr sz="2400" kern="0" spc="-120" dirty="0">
                <a:solidFill>
                  <a:sysClr val="windowText" lastClr="000000"/>
                </a:solidFill>
                <a:latin typeface="Verdana"/>
                <a:cs typeface="Verdana"/>
              </a:rPr>
              <a:t> </a:t>
            </a:r>
            <a:r>
              <a:rPr sz="2400" kern="0" spc="-12" dirty="0">
                <a:solidFill>
                  <a:sysClr val="windowText" lastClr="000000"/>
                </a:solidFill>
                <a:latin typeface="Verdana"/>
                <a:cs typeface="Verdana"/>
              </a:rPr>
              <a:t>qualifications, 	</a:t>
            </a:r>
            <a:r>
              <a:rPr sz="2400" kern="0" dirty="0">
                <a:solidFill>
                  <a:sysClr val="windowText" lastClr="000000"/>
                </a:solidFill>
                <a:latin typeface="Verdana"/>
                <a:cs typeface="Verdana"/>
              </a:rPr>
              <a:t>no</a:t>
            </a:r>
            <a:r>
              <a:rPr sz="2400" kern="0" spc="-114" dirty="0">
                <a:solidFill>
                  <a:sysClr val="windowText" lastClr="000000"/>
                </a:solidFill>
                <a:latin typeface="Verdana"/>
                <a:cs typeface="Verdana"/>
              </a:rPr>
              <a:t> </a:t>
            </a:r>
            <a:r>
              <a:rPr sz="2400" kern="0" dirty="0">
                <a:solidFill>
                  <a:sysClr val="windowText" lastClr="000000"/>
                </a:solidFill>
                <a:latin typeface="Verdana"/>
                <a:cs typeface="Verdana"/>
              </a:rPr>
              <a:t>annexures-</a:t>
            </a:r>
            <a:r>
              <a:rPr sz="2400" kern="0" spc="-144" dirty="0">
                <a:solidFill>
                  <a:sysClr val="windowText" lastClr="000000"/>
                </a:solidFill>
                <a:latin typeface="Verdana"/>
                <a:cs typeface="Verdana"/>
              </a:rPr>
              <a:t> </a:t>
            </a:r>
            <a:r>
              <a:rPr sz="2400" kern="0" dirty="0">
                <a:solidFill>
                  <a:sysClr val="windowText" lastClr="000000"/>
                </a:solidFill>
                <a:latin typeface="Verdana"/>
                <a:cs typeface="Verdana"/>
              </a:rPr>
              <a:t>Para</a:t>
            </a:r>
            <a:r>
              <a:rPr sz="2400" kern="0" spc="-137" dirty="0">
                <a:solidFill>
                  <a:sysClr val="windowText" lastClr="000000"/>
                </a:solidFill>
                <a:latin typeface="Verdana"/>
                <a:cs typeface="Verdana"/>
              </a:rPr>
              <a:t> </a:t>
            </a:r>
            <a:r>
              <a:rPr sz="2400" kern="0" spc="-60" dirty="0">
                <a:solidFill>
                  <a:sysClr val="windowText" lastClr="000000"/>
                </a:solidFill>
                <a:latin typeface="Verdana"/>
                <a:cs typeface="Verdana"/>
              </a:rPr>
              <a:t>3</a:t>
            </a:r>
            <a:endParaRPr sz="2400" kern="0">
              <a:solidFill>
                <a:sysClr val="windowText" lastClr="000000"/>
              </a:solidFill>
              <a:latin typeface="Verdana"/>
              <a:cs typeface="Verdan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58309" y="1147524"/>
            <a:ext cx="8719899" cy="623530"/>
          </a:xfrm>
          <a:prstGeom prst="rect">
            <a:avLst/>
          </a:prstGeom>
          <a:noFill/>
          <a:ln/>
        </p:spPr>
        <p:txBody>
          <a:bodyPr wrap="non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GST Implications on Inventory Valuation</a:t>
            </a:r>
            <a:endParaRPr lang="en-US" sz="3900" dirty="0"/>
          </a:p>
        </p:txBody>
      </p:sp>
      <p:pic>
        <p:nvPicPr>
          <p:cNvPr id="3" name="Image 0" descr="preencoded.png"/>
          <p:cNvPicPr>
            <a:picLocks noChangeAspect="1"/>
          </p:cNvPicPr>
          <p:nvPr/>
        </p:nvPicPr>
        <p:blipFill>
          <a:blip r:embed="rId3"/>
          <a:stretch>
            <a:fillRect/>
          </a:stretch>
        </p:blipFill>
        <p:spPr>
          <a:xfrm>
            <a:off x="758309" y="2150150"/>
            <a:ext cx="4371261" cy="758309"/>
          </a:xfrm>
          <a:prstGeom prst="rect">
            <a:avLst/>
          </a:prstGeom>
        </p:spPr>
      </p:pic>
      <p:sp>
        <p:nvSpPr>
          <p:cNvPr id="4" name="Text 1"/>
          <p:cNvSpPr/>
          <p:nvPr/>
        </p:nvSpPr>
        <p:spPr>
          <a:xfrm>
            <a:off x="947857" y="3098006"/>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Exclusive Method</a:t>
            </a:r>
            <a:endParaRPr lang="en-US" sz="1950" dirty="0"/>
          </a:p>
        </p:txBody>
      </p:sp>
      <p:sp>
        <p:nvSpPr>
          <p:cNvPr id="5" name="Text 2"/>
          <p:cNvSpPr/>
          <p:nvPr/>
        </p:nvSpPr>
        <p:spPr>
          <a:xfrm>
            <a:off x="947857" y="3523417"/>
            <a:ext cx="3992166"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ITC claimed on inputs debited to separate account (ITC receivable)</a:t>
            </a:r>
            <a:endParaRPr lang="en-US" sz="1450" dirty="0"/>
          </a:p>
        </p:txBody>
      </p:sp>
      <p:sp>
        <p:nvSpPr>
          <p:cNvPr id="6" name="Text 3"/>
          <p:cNvSpPr/>
          <p:nvPr/>
        </p:nvSpPr>
        <p:spPr>
          <a:xfrm>
            <a:off x="947857" y="4243626"/>
            <a:ext cx="3992166" cy="303252"/>
          </a:xfrm>
          <a:prstGeom prst="rect">
            <a:avLst/>
          </a:prstGeom>
          <a:noFill/>
          <a:ln/>
        </p:spPr>
        <p:txBody>
          <a:bodyPr wrap="non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Purchase cost recorded net of input tax</a:t>
            </a:r>
            <a:endParaRPr lang="en-US" sz="1450" dirty="0"/>
          </a:p>
        </p:txBody>
      </p:sp>
      <p:sp>
        <p:nvSpPr>
          <p:cNvPr id="7" name="Text 4"/>
          <p:cNvSpPr/>
          <p:nvPr/>
        </p:nvSpPr>
        <p:spPr>
          <a:xfrm>
            <a:off x="947857" y="4660582"/>
            <a:ext cx="3992166"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Inputs consumed and inventory valued on net basis</a:t>
            </a:r>
            <a:endParaRPr lang="en-US" sz="1450" dirty="0"/>
          </a:p>
        </p:txBody>
      </p:sp>
      <p:pic>
        <p:nvPicPr>
          <p:cNvPr id="8" name="Image 1" descr="preencoded.png"/>
          <p:cNvPicPr>
            <a:picLocks noChangeAspect="1"/>
          </p:cNvPicPr>
          <p:nvPr/>
        </p:nvPicPr>
        <p:blipFill>
          <a:blip r:embed="rId4"/>
          <a:stretch>
            <a:fillRect/>
          </a:stretch>
        </p:blipFill>
        <p:spPr>
          <a:xfrm>
            <a:off x="5129570" y="2150150"/>
            <a:ext cx="4371261" cy="758309"/>
          </a:xfrm>
          <a:prstGeom prst="rect">
            <a:avLst/>
          </a:prstGeom>
        </p:spPr>
      </p:pic>
      <p:sp>
        <p:nvSpPr>
          <p:cNvPr id="9" name="Text 5"/>
          <p:cNvSpPr/>
          <p:nvPr/>
        </p:nvSpPr>
        <p:spPr>
          <a:xfrm>
            <a:off x="5319117" y="3098006"/>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Inclusive Method</a:t>
            </a:r>
            <a:endParaRPr lang="en-US" sz="1950" dirty="0"/>
          </a:p>
        </p:txBody>
      </p:sp>
      <p:sp>
        <p:nvSpPr>
          <p:cNvPr id="10" name="Text 6"/>
          <p:cNvSpPr/>
          <p:nvPr/>
        </p:nvSpPr>
        <p:spPr>
          <a:xfrm>
            <a:off x="5319117" y="3523417"/>
            <a:ext cx="3992166"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Cost recorded at total amount paid including input tax</a:t>
            </a:r>
            <a:endParaRPr lang="en-US" sz="1450" dirty="0"/>
          </a:p>
        </p:txBody>
      </p:sp>
      <p:sp>
        <p:nvSpPr>
          <p:cNvPr id="11" name="Text 7"/>
          <p:cNvSpPr/>
          <p:nvPr/>
        </p:nvSpPr>
        <p:spPr>
          <a:xfrm>
            <a:off x="5319117" y="4243626"/>
            <a:ext cx="3992166"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ITC utilized credited to separate account (ITC availed)</a:t>
            </a:r>
            <a:endParaRPr lang="en-US" sz="1450" dirty="0"/>
          </a:p>
        </p:txBody>
      </p:sp>
      <p:sp>
        <p:nvSpPr>
          <p:cNvPr id="12" name="Text 8"/>
          <p:cNvSpPr/>
          <p:nvPr/>
        </p:nvSpPr>
        <p:spPr>
          <a:xfrm>
            <a:off x="5319117" y="4963835"/>
            <a:ext cx="3992166"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Section 145A requires "inclusive method" figures</a:t>
            </a:r>
            <a:endParaRPr lang="en-US" sz="1450" dirty="0"/>
          </a:p>
        </p:txBody>
      </p:sp>
      <p:pic>
        <p:nvPicPr>
          <p:cNvPr id="13" name="Image 2" descr="preencoded.png"/>
          <p:cNvPicPr>
            <a:picLocks noChangeAspect="1"/>
          </p:cNvPicPr>
          <p:nvPr/>
        </p:nvPicPr>
        <p:blipFill>
          <a:blip r:embed="rId5"/>
          <a:stretch>
            <a:fillRect/>
          </a:stretch>
        </p:blipFill>
        <p:spPr>
          <a:xfrm>
            <a:off x="9500830" y="2150150"/>
            <a:ext cx="4371261" cy="758309"/>
          </a:xfrm>
          <a:prstGeom prst="rect">
            <a:avLst/>
          </a:prstGeom>
        </p:spPr>
      </p:pic>
      <p:sp>
        <p:nvSpPr>
          <p:cNvPr id="14" name="Text 9"/>
          <p:cNvSpPr/>
          <p:nvPr/>
        </p:nvSpPr>
        <p:spPr>
          <a:xfrm>
            <a:off x="9690378" y="3098006"/>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Required Adjustments</a:t>
            </a:r>
            <a:endParaRPr lang="en-US" sz="1950" dirty="0"/>
          </a:p>
        </p:txBody>
      </p:sp>
      <p:sp>
        <p:nvSpPr>
          <p:cNvPr id="15" name="Text 10"/>
          <p:cNvSpPr/>
          <p:nvPr/>
        </p:nvSpPr>
        <p:spPr>
          <a:xfrm>
            <a:off x="9690378" y="3523417"/>
            <a:ext cx="3992166"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Adjustments under section 145A needed in all cases where 'exclusive method' is followed</a:t>
            </a:r>
            <a:endParaRPr lang="en-US" sz="1450" dirty="0"/>
          </a:p>
        </p:txBody>
      </p:sp>
      <p:sp>
        <p:nvSpPr>
          <p:cNvPr id="16" name="Text 11"/>
          <p:cNvSpPr/>
          <p:nvPr/>
        </p:nvSpPr>
        <p:spPr>
          <a:xfrm>
            <a:off x="9690378" y="4546878"/>
            <a:ext cx="3992166"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Ensure no double deduction of tax/duty is claimed</a:t>
            </a:r>
            <a:endParaRPr lang="en-US" sz="1450" dirty="0"/>
          </a:p>
        </p:txBody>
      </p:sp>
      <p:sp>
        <p:nvSpPr>
          <p:cNvPr id="17" name="Shape 12"/>
          <p:cNvSpPr/>
          <p:nvPr/>
        </p:nvSpPr>
        <p:spPr>
          <a:xfrm>
            <a:off x="758309" y="5973128"/>
            <a:ext cx="13113782" cy="1108829"/>
          </a:xfrm>
          <a:prstGeom prst="roundRect">
            <a:avLst>
              <a:gd name="adj" fmla="val 25646"/>
            </a:avLst>
          </a:prstGeom>
          <a:solidFill>
            <a:srgbClr val="FCF2B5"/>
          </a:solidFill>
          <a:ln/>
        </p:spPr>
        <p:txBody>
          <a:bodyPr/>
          <a:lstStyle/>
          <a:p>
            <a:endParaRPr lang="en-IN"/>
          </a:p>
        </p:txBody>
      </p:sp>
      <p:pic>
        <p:nvPicPr>
          <p:cNvPr id="18" name="Image 3" descr="preencoded.png"/>
          <p:cNvPicPr>
            <a:picLocks noChangeAspect="1"/>
          </p:cNvPicPr>
          <p:nvPr/>
        </p:nvPicPr>
        <p:blipFill>
          <a:blip r:embed="rId6"/>
          <a:stretch>
            <a:fillRect/>
          </a:stretch>
        </p:blipFill>
        <p:spPr>
          <a:xfrm>
            <a:off x="947857" y="6257568"/>
            <a:ext cx="236934" cy="189548"/>
          </a:xfrm>
          <a:prstGeom prst="rect">
            <a:avLst/>
          </a:prstGeom>
        </p:spPr>
      </p:pic>
      <p:sp>
        <p:nvSpPr>
          <p:cNvPr id="19" name="Text 13"/>
          <p:cNvSpPr/>
          <p:nvPr/>
        </p:nvSpPr>
        <p:spPr>
          <a:xfrm>
            <a:off x="1374338" y="6210062"/>
            <a:ext cx="12308205" cy="606504"/>
          </a:xfrm>
          <a:prstGeom prst="rect">
            <a:avLst/>
          </a:prstGeom>
          <a:noFill/>
          <a:ln/>
        </p:spPr>
        <p:txBody>
          <a:bodyPr wrap="square" lIns="0" tIns="0" rIns="0" bIns="0" rtlCol="0" anchor="t"/>
          <a:lstStyle/>
          <a:p>
            <a:pPr marL="0" indent="0" algn="l">
              <a:lnSpc>
                <a:spcPts val="2350"/>
              </a:lnSpc>
              <a:buNone/>
            </a:pPr>
            <a:r>
              <a:rPr lang="en-US" sz="1450" b="1" dirty="0">
                <a:solidFill>
                  <a:srgbClr val="000000"/>
                </a:solidFill>
                <a:latin typeface="Montserrat" pitchFamily="34" charset="0"/>
                <a:ea typeface="Montserrat" pitchFamily="34" charset="-122"/>
                <a:cs typeface="Montserrat" pitchFamily="34" charset="-120"/>
              </a:rPr>
              <a:t>Note:</a:t>
            </a:r>
            <a:r>
              <a:rPr lang="en-US" sz="1450" dirty="0">
                <a:solidFill>
                  <a:srgbClr val="000000"/>
                </a:solidFill>
                <a:latin typeface="Montserrat" pitchFamily="34" charset="0"/>
                <a:ea typeface="Montserrat" pitchFamily="34" charset="-122"/>
                <a:cs typeface="Montserrat" pitchFamily="34" charset="-120"/>
              </a:rPr>
              <a:t> "Inclusive method" is not permitted by AS-2/Ind AS-2, which is mandatory from accounting years beginning on or after 01.04.1999.</a:t>
            </a:r>
            <a:endParaRPr lang="en-US" sz="145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38701" y="2114026"/>
            <a:ext cx="10396728" cy="4688719"/>
          </a:xfrm>
          <a:prstGeom prst="rect">
            <a:avLst/>
          </a:prstGeom>
        </p:spPr>
        <p:txBody>
          <a:bodyPr vert="horz" wrap="square" lIns="0" tIns="14478" rIns="0" bIns="0" rtlCol="0">
            <a:spAutoFit/>
          </a:bodyPr>
          <a:lstStyle/>
          <a:p>
            <a:pPr marL="397002" marR="6096" indent="-382524" algn="just">
              <a:spcBef>
                <a:spcPts val="114"/>
              </a:spcBef>
              <a:buSzPct val="59090"/>
              <a:buFont typeface="Wingdings"/>
              <a:buChar char=""/>
              <a:tabLst>
                <a:tab pos="397002" algn="l"/>
              </a:tabLst>
            </a:pPr>
            <a:r>
              <a:rPr sz="2640" dirty="0">
                <a:latin typeface="Calibri"/>
                <a:cs typeface="Calibri"/>
              </a:rPr>
              <a:t>Section</a:t>
            </a:r>
            <a:r>
              <a:rPr sz="2640" spc="114" dirty="0">
                <a:latin typeface="Calibri"/>
                <a:cs typeface="Calibri"/>
              </a:rPr>
              <a:t>  </a:t>
            </a:r>
            <a:r>
              <a:rPr sz="2640" dirty="0">
                <a:latin typeface="Calibri"/>
                <a:cs typeface="Calibri"/>
              </a:rPr>
              <a:t>145A,</a:t>
            </a:r>
            <a:r>
              <a:rPr sz="2640" spc="114" dirty="0">
                <a:latin typeface="Calibri"/>
                <a:cs typeface="Calibri"/>
              </a:rPr>
              <a:t>  </a:t>
            </a:r>
            <a:r>
              <a:rPr sz="2640" dirty="0">
                <a:latin typeface="Calibri"/>
                <a:cs typeface="Calibri"/>
              </a:rPr>
              <a:t>of</a:t>
            </a:r>
            <a:r>
              <a:rPr sz="2640" spc="126" dirty="0">
                <a:latin typeface="Calibri"/>
                <a:cs typeface="Calibri"/>
              </a:rPr>
              <a:t>  </a:t>
            </a:r>
            <a:r>
              <a:rPr sz="2640" dirty="0">
                <a:latin typeface="Calibri"/>
                <a:cs typeface="Calibri"/>
              </a:rPr>
              <a:t>the</a:t>
            </a:r>
            <a:r>
              <a:rPr sz="2640" spc="114" dirty="0">
                <a:latin typeface="Calibri"/>
                <a:cs typeface="Calibri"/>
              </a:rPr>
              <a:t>  </a:t>
            </a:r>
            <a:r>
              <a:rPr sz="2640" dirty="0">
                <a:latin typeface="Calibri"/>
                <a:cs typeface="Calibri"/>
              </a:rPr>
              <a:t>Income</a:t>
            </a:r>
            <a:r>
              <a:rPr sz="2640" spc="126" dirty="0">
                <a:latin typeface="Calibri"/>
                <a:cs typeface="Calibri"/>
              </a:rPr>
              <a:t>  </a:t>
            </a:r>
            <a:r>
              <a:rPr sz="2640" dirty="0">
                <a:latin typeface="Calibri"/>
                <a:cs typeface="Calibri"/>
              </a:rPr>
              <a:t>Tax</a:t>
            </a:r>
            <a:r>
              <a:rPr sz="2640" spc="108" dirty="0">
                <a:latin typeface="Calibri"/>
                <a:cs typeface="Calibri"/>
              </a:rPr>
              <a:t>  </a:t>
            </a:r>
            <a:r>
              <a:rPr sz="2640" dirty="0">
                <a:latin typeface="Calibri"/>
                <a:cs typeface="Calibri"/>
              </a:rPr>
              <a:t>Act,</a:t>
            </a:r>
            <a:r>
              <a:rPr sz="2640" spc="120" dirty="0">
                <a:latin typeface="Calibri"/>
                <a:cs typeface="Calibri"/>
              </a:rPr>
              <a:t>  </a:t>
            </a:r>
            <a:r>
              <a:rPr sz="2640" dirty="0">
                <a:latin typeface="Calibri"/>
                <a:cs typeface="Calibri"/>
              </a:rPr>
              <a:t>inter</a:t>
            </a:r>
            <a:r>
              <a:rPr sz="2640" spc="114" dirty="0">
                <a:latin typeface="Calibri"/>
                <a:cs typeface="Calibri"/>
              </a:rPr>
              <a:t>  </a:t>
            </a:r>
            <a:r>
              <a:rPr sz="2640" dirty="0">
                <a:latin typeface="Calibri"/>
                <a:cs typeface="Calibri"/>
              </a:rPr>
              <a:t>alia,</a:t>
            </a:r>
            <a:r>
              <a:rPr sz="2640" spc="120" dirty="0">
                <a:latin typeface="Calibri"/>
                <a:cs typeface="Calibri"/>
              </a:rPr>
              <a:t>  </a:t>
            </a:r>
            <a:r>
              <a:rPr sz="2640" dirty="0">
                <a:latin typeface="Calibri"/>
                <a:cs typeface="Calibri"/>
              </a:rPr>
              <a:t>provides</a:t>
            </a:r>
            <a:r>
              <a:rPr sz="2640" spc="120" dirty="0">
                <a:latin typeface="Calibri"/>
                <a:cs typeface="Calibri"/>
              </a:rPr>
              <a:t>  </a:t>
            </a:r>
            <a:r>
              <a:rPr sz="2640" dirty="0">
                <a:latin typeface="Calibri"/>
                <a:cs typeface="Calibri"/>
              </a:rPr>
              <a:t>that</a:t>
            </a:r>
            <a:r>
              <a:rPr sz="2640" spc="108" dirty="0">
                <a:latin typeface="Calibri"/>
                <a:cs typeface="Calibri"/>
              </a:rPr>
              <a:t>  </a:t>
            </a:r>
            <a:r>
              <a:rPr sz="2640" spc="-30" dirty="0">
                <a:latin typeface="Calibri"/>
                <a:cs typeface="Calibri"/>
              </a:rPr>
              <a:t>the </a:t>
            </a:r>
            <a:r>
              <a:rPr sz="2640" dirty="0">
                <a:latin typeface="Calibri"/>
                <a:cs typeface="Calibri"/>
              </a:rPr>
              <a:t>valuation</a:t>
            </a:r>
            <a:r>
              <a:rPr sz="2640" spc="174" dirty="0">
                <a:latin typeface="Calibri"/>
                <a:cs typeface="Calibri"/>
              </a:rPr>
              <a:t> </a:t>
            </a:r>
            <a:r>
              <a:rPr sz="2640" dirty="0">
                <a:latin typeface="Calibri"/>
                <a:cs typeface="Calibri"/>
              </a:rPr>
              <a:t>of</a:t>
            </a:r>
            <a:r>
              <a:rPr sz="2640" spc="186" dirty="0">
                <a:latin typeface="Calibri"/>
                <a:cs typeface="Calibri"/>
              </a:rPr>
              <a:t> </a:t>
            </a:r>
            <a:r>
              <a:rPr sz="2640" dirty="0">
                <a:latin typeface="Calibri"/>
                <a:cs typeface="Calibri"/>
              </a:rPr>
              <a:t>purchase</a:t>
            </a:r>
            <a:r>
              <a:rPr sz="2640" spc="174" dirty="0">
                <a:latin typeface="Calibri"/>
                <a:cs typeface="Calibri"/>
              </a:rPr>
              <a:t> </a:t>
            </a:r>
            <a:r>
              <a:rPr sz="2640" dirty="0">
                <a:latin typeface="Calibri"/>
                <a:cs typeface="Calibri"/>
              </a:rPr>
              <a:t>and</a:t>
            </a:r>
            <a:r>
              <a:rPr sz="2640" spc="168" dirty="0">
                <a:latin typeface="Calibri"/>
                <a:cs typeface="Calibri"/>
              </a:rPr>
              <a:t> </a:t>
            </a:r>
            <a:r>
              <a:rPr sz="2640" dirty="0">
                <a:latin typeface="Calibri"/>
                <a:cs typeface="Calibri"/>
              </a:rPr>
              <a:t>sale</a:t>
            </a:r>
            <a:r>
              <a:rPr sz="2640" spc="180" dirty="0">
                <a:latin typeface="Calibri"/>
                <a:cs typeface="Calibri"/>
              </a:rPr>
              <a:t> </a:t>
            </a:r>
            <a:r>
              <a:rPr sz="2640" dirty="0">
                <a:latin typeface="Calibri"/>
                <a:cs typeface="Calibri"/>
              </a:rPr>
              <a:t>of</a:t>
            </a:r>
            <a:r>
              <a:rPr sz="2640" spc="186" dirty="0">
                <a:latin typeface="Calibri"/>
                <a:cs typeface="Calibri"/>
              </a:rPr>
              <a:t> </a:t>
            </a:r>
            <a:r>
              <a:rPr sz="2640" dirty="0">
                <a:latin typeface="Calibri"/>
                <a:cs typeface="Calibri"/>
              </a:rPr>
              <a:t>goods</a:t>
            </a:r>
            <a:r>
              <a:rPr sz="2640" spc="186" dirty="0">
                <a:latin typeface="Calibri"/>
                <a:cs typeface="Calibri"/>
              </a:rPr>
              <a:t> </a:t>
            </a:r>
            <a:r>
              <a:rPr sz="2640" dirty="0">
                <a:latin typeface="Calibri"/>
                <a:cs typeface="Calibri"/>
              </a:rPr>
              <a:t>and</a:t>
            </a:r>
            <a:r>
              <a:rPr sz="2640" spc="180" dirty="0">
                <a:latin typeface="Calibri"/>
                <a:cs typeface="Calibri"/>
              </a:rPr>
              <a:t> </a:t>
            </a:r>
            <a:r>
              <a:rPr sz="2640" dirty="0">
                <a:latin typeface="Calibri"/>
                <a:cs typeface="Calibri"/>
              </a:rPr>
              <a:t>inventory</a:t>
            </a:r>
            <a:r>
              <a:rPr sz="2640" spc="186" dirty="0">
                <a:latin typeface="Calibri"/>
                <a:cs typeface="Calibri"/>
              </a:rPr>
              <a:t> </a:t>
            </a:r>
            <a:r>
              <a:rPr sz="2640" dirty="0">
                <a:latin typeface="Calibri"/>
                <a:cs typeface="Calibri"/>
              </a:rPr>
              <a:t>for</a:t>
            </a:r>
            <a:r>
              <a:rPr sz="2640" spc="180" dirty="0">
                <a:latin typeface="Calibri"/>
                <a:cs typeface="Calibri"/>
              </a:rPr>
              <a:t> </a:t>
            </a:r>
            <a:r>
              <a:rPr sz="2640" dirty="0">
                <a:latin typeface="Calibri"/>
                <a:cs typeface="Calibri"/>
              </a:rPr>
              <a:t>the</a:t>
            </a:r>
            <a:r>
              <a:rPr sz="2640" spc="180" dirty="0">
                <a:latin typeface="Calibri"/>
                <a:cs typeface="Calibri"/>
              </a:rPr>
              <a:t> </a:t>
            </a:r>
            <a:r>
              <a:rPr sz="2640" spc="-12" dirty="0">
                <a:latin typeface="Calibri"/>
                <a:cs typeface="Calibri"/>
              </a:rPr>
              <a:t>purposes </a:t>
            </a:r>
            <a:r>
              <a:rPr sz="2640" dirty="0">
                <a:latin typeface="Calibri"/>
                <a:cs typeface="Calibri"/>
              </a:rPr>
              <a:t>of</a:t>
            </a:r>
            <a:r>
              <a:rPr sz="2640" spc="60" dirty="0">
                <a:latin typeface="Calibri"/>
                <a:cs typeface="Calibri"/>
              </a:rPr>
              <a:t> </a:t>
            </a:r>
            <a:r>
              <a:rPr sz="2640" dirty="0">
                <a:latin typeface="Calibri"/>
                <a:cs typeface="Calibri"/>
              </a:rPr>
              <a:t>determining</a:t>
            </a:r>
            <a:r>
              <a:rPr sz="2640" spc="60" dirty="0">
                <a:latin typeface="Calibri"/>
                <a:cs typeface="Calibri"/>
              </a:rPr>
              <a:t> </a:t>
            </a:r>
            <a:r>
              <a:rPr sz="2640" dirty="0">
                <a:latin typeface="Calibri"/>
                <a:cs typeface="Calibri"/>
              </a:rPr>
              <a:t>the</a:t>
            </a:r>
            <a:r>
              <a:rPr sz="2640" spc="60" dirty="0">
                <a:latin typeface="Calibri"/>
                <a:cs typeface="Calibri"/>
              </a:rPr>
              <a:t> </a:t>
            </a:r>
            <a:r>
              <a:rPr sz="2640" dirty="0">
                <a:latin typeface="Calibri"/>
                <a:cs typeface="Calibri"/>
              </a:rPr>
              <a:t>income</a:t>
            </a:r>
            <a:r>
              <a:rPr sz="2640" spc="60" dirty="0">
                <a:latin typeface="Calibri"/>
                <a:cs typeface="Calibri"/>
              </a:rPr>
              <a:t> </a:t>
            </a:r>
            <a:r>
              <a:rPr sz="2640" dirty="0">
                <a:latin typeface="Calibri"/>
                <a:cs typeface="Calibri"/>
              </a:rPr>
              <a:t>chargeable</a:t>
            </a:r>
            <a:r>
              <a:rPr sz="2640" spc="72" dirty="0">
                <a:latin typeface="Calibri"/>
                <a:cs typeface="Calibri"/>
              </a:rPr>
              <a:t> </a:t>
            </a:r>
            <a:r>
              <a:rPr sz="2640" dirty="0">
                <a:latin typeface="Calibri"/>
                <a:cs typeface="Calibri"/>
              </a:rPr>
              <a:t>under</a:t>
            </a:r>
            <a:r>
              <a:rPr sz="2640" spc="66" dirty="0">
                <a:latin typeface="Calibri"/>
                <a:cs typeface="Calibri"/>
              </a:rPr>
              <a:t> </a:t>
            </a:r>
            <a:r>
              <a:rPr sz="2640" dirty="0">
                <a:latin typeface="Calibri"/>
                <a:cs typeface="Calibri"/>
              </a:rPr>
              <a:t>the</a:t>
            </a:r>
            <a:r>
              <a:rPr sz="2640" spc="60" dirty="0">
                <a:latin typeface="Calibri"/>
                <a:cs typeface="Calibri"/>
              </a:rPr>
              <a:t> </a:t>
            </a:r>
            <a:r>
              <a:rPr sz="2640" dirty="0">
                <a:latin typeface="Calibri"/>
                <a:cs typeface="Calibri"/>
              </a:rPr>
              <a:t>head</a:t>
            </a:r>
            <a:r>
              <a:rPr sz="2640" spc="54" dirty="0">
                <a:latin typeface="Calibri"/>
                <a:cs typeface="Calibri"/>
              </a:rPr>
              <a:t> </a:t>
            </a:r>
            <a:r>
              <a:rPr sz="2640" dirty="0">
                <a:latin typeface="Calibri"/>
                <a:cs typeface="Calibri"/>
              </a:rPr>
              <a:t>"Profits</a:t>
            </a:r>
            <a:r>
              <a:rPr sz="2640" spc="66" dirty="0">
                <a:latin typeface="Calibri"/>
                <a:cs typeface="Calibri"/>
              </a:rPr>
              <a:t> </a:t>
            </a:r>
            <a:r>
              <a:rPr sz="2640" dirty="0">
                <a:latin typeface="Calibri"/>
                <a:cs typeface="Calibri"/>
              </a:rPr>
              <a:t>and</a:t>
            </a:r>
            <a:r>
              <a:rPr sz="2640" spc="60" dirty="0">
                <a:latin typeface="Calibri"/>
                <a:cs typeface="Calibri"/>
              </a:rPr>
              <a:t> </a:t>
            </a:r>
            <a:r>
              <a:rPr sz="2640" spc="-12" dirty="0">
                <a:latin typeface="Calibri"/>
                <a:cs typeface="Calibri"/>
              </a:rPr>
              <a:t>gains </a:t>
            </a:r>
            <a:r>
              <a:rPr sz="2640" dirty="0">
                <a:latin typeface="Calibri"/>
                <a:cs typeface="Calibri"/>
              </a:rPr>
              <a:t>of</a:t>
            </a:r>
            <a:r>
              <a:rPr sz="2640" spc="-6" dirty="0">
                <a:latin typeface="Calibri"/>
                <a:cs typeface="Calibri"/>
              </a:rPr>
              <a:t> </a:t>
            </a:r>
            <a:r>
              <a:rPr sz="2640" dirty="0">
                <a:latin typeface="Calibri"/>
                <a:cs typeface="Calibri"/>
              </a:rPr>
              <a:t>business or</a:t>
            </a:r>
            <a:r>
              <a:rPr sz="2640" spc="-6" dirty="0">
                <a:latin typeface="Calibri"/>
                <a:cs typeface="Calibri"/>
              </a:rPr>
              <a:t> </a:t>
            </a:r>
            <a:r>
              <a:rPr sz="2640" dirty="0">
                <a:latin typeface="Calibri"/>
                <a:cs typeface="Calibri"/>
              </a:rPr>
              <a:t>profession"</a:t>
            </a:r>
            <a:r>
              <a:rPr sz="2640" spc="18" dirty="0">
                <a:latin typeface="Calibri"/>
                <a:cs typeface="Calibri"/>
              </a:rPr>
              <a:t> </a:t>
            </a:r>
            <a:r>
              <a:rPr sz="2640" dirty="0">
                <a:latin typeface="Calibri"/>
                <a:cs typeface="Calibri"/>
              </a:rPr>
              <a:t>shall be</a:t>
            </a:r>
            <a:r>
              <a:rPr sz="2640" spc="-6" dirty="0">
                <a:latin typeface="Calibri"/>
                <a:cs typeface="Calibri"/>
              </a:rPr>
              <a:t> </a:t>
            </a:r>
            <a:r>
              <a:rPr sz="2640" dirty="0">
                <a:latin typeface="Calibri"/>
                <a:cs typeface="Calibri"/>
              </a:rPr>
              <a:t>adjusted</a:t>
            </a:r>
            <a:r>
              <a:rPr sz="2640" spc="6" dirty="0">
                <a:latin typeface="Calibri"/>
                <a:cs typeface="Calibri"/>
              </a:rPr>
              <a:t> </a:t>
            </a:r>
            <a:r>
              <a:rPr sz="2640" dirty="0">
                <a:latin typeface="Calibri"/>
                <a:cs typeface="Calibri"/>
              </a:rPr>
              <a:t>to</a:t>
            </a:r>
            <a:r>
              <a:rPr sz="2640" spc="18" dirty="0">
                <a:latin typeface="Calibri"/>
                <a:cs typeface="Calibri"/>
              </a:rPr>
              <a:t> </a:t>
            </a:r>
            <a:r>
              <a:rPr sz="2640" dirty="0">
                <a:latin typeface="Calibri"/>
                <a:cs typeface="Calibri"/>
              </a:rPr>
              <a:t>include</a:t>
            </a:r>
            <a:r>
              <a:rPr sz="2640" spc="6" dirty="0">
                <a:latin typeface="Calibri"/>
                <a:cs typeface="Calibri"/>
              </a:rPr>
              <a:t> </a:t>
            </a:r>
            <a:r>
              <a:rPr sz="2640" dirty="0">
                <a:latin typeface="Calibri"/>
                <a:cs typeface="Calibri"/>
              </a:rPr>
              <a:t>the</a:t>
            </a:r>
            <a:r>
              <a:rPr sz="2640" spc="12" dirty="0">
                <a:latin typeface="Calibri"/>
                <a:cs typeface="Calibri"/>
              </a:rPr>
              <a:t> </a:t>
            </a:r>
            <a:r>
              <a:rPr sz="2640" dirty="0">
                <a:latin typeface="Calibri"/>
                <a:cs typeface="Calibri"/>
              </a:rPr>
              <a:t>amount</a:t>
            </a:r>
            <a:r>
              <a:rPr sz="2640" spc="6" dirty="0">
                <a:latin typeface="Calibri"/>
                <a:cs typeface="Calibri"/>
              </a:rPr>
              <a:t> </a:t>
            </a:r>
            <a:r>
              <a:rPr sz="2640" dirty="0">
                <a:latin typeface="Calibri"/>
                <a:cs typeface="Calibri"/>
              </a:rPr>
              <a:t>of</a:t>
            </a:r>
            <a:r>
              <a:rPr sz="2640" spc="12" dirty="0">
                <a:latin typeface="Calibri"/>
                <a:cs typeface="Calibri"/>
              </a:rPr>
              <a:t> </a:t>
            </a:r>
            <a:r>
              <a:rPr sz="2640" spc="-30" dirty="0">
                <a:latin typeface="Calibri"/>
                <a:cs typeface="Calibri"/>
              </a:rPr>
              <a:t>any </a:t>
            </a:r>
            <a:r>
              <a:rPr sz="2640" dirty="0">
                <a:latin typeface="Calibri"/>
                <a:cs typeface="Calibri"/>
              </a:rPr>
              <a:t>tax,</a:t>
            </a:r>
            <a:r>
              <a:rPr sz="2640" spc="24" dirty="0">
                <a:latin typeface="Calibri"/>
                <a:cs typeface="Calibri"/>
              </a:rPr>
              <a:t> </a:t>
            </a:r>
            <a:r>
              <a:rPr sz="2640" dirty="0">
                <a:latin typeface="Calibri"/>
                <a:cs typeface="Calibri"/>
              </a:rPr>
              <a:t>duty,</a:t>
            </a:r>
            <a:r>
              <a:rPr sz="2640" spc="42" dirty="0">
                <a:latin typeface="Calibri"/>
                <a:cs typeface="Calibri"/>
              </a:rPr>
              <a:t> </a:t>
            </a:r>
            <a:r>
              <a:rPr sz="2640" dirty="0">
                <a:latin typeface="Calibri"/>
                <a:cs typeface="Calibri"/>
              </a:rPr>
              <a:t>cess</a:t>
            </a:r>
            <a:r>
              <a:rPr sz="2640" spc="24" dirty="0">
                <a:latin typeface="Calibri"/>
                <a:cs typeface="Calibri"/>
              </a:rPr>
              <a:t> </a:t>
            </a:r>
            <a:r>
              <a:rPr sz="2640" dirty="0">
                <a:latin typeface="Calibri"/>
                <a:cs typeface="Calibri"/>
              </a:rPr>
              <a:t>or</a:t>
            </a:r>
            <a:r>
              <a:rPr sz="2640" spc="42" dirty="0">
                <a:latin typeface="Calibri"/>
                <a:cs typeface="Calibri"/>
              </a:rPr>
              <a:t> </a:t>
            </a:r>
            <a:r>
              <a:rPr sz="2640" dirty="0">
                <a:latin typeface="Calibri"/>
                <a:cs typeface="Calibri"/>
              </a:rPr>
              <a:t>fee</a:t>
            </a:r>
            <a:r>
              <a:rPr sz="2640" spc="30" dirty="0">
                <a:latin typeface="Calibri"/>
                <a:cs typeface="Calibri"/>
              </a:rPr>
              <a:t> </a:t>
            </a:r>
            <a:r>
              <a:rPr sz="2640" dirty="0">
                <a:latin typeface="Calibri"/>
                <a:cs typeface="Calibri"/>
              </a:rPr>
              <a:t>(by</a:t>
            </a:r>
            <a:r>
              <a:rPr sz="2640" spc="54" dirty="0">
                <a:latin typeface="Calibri"/>
                <a:cs typeface="Calibri"/>
              </a:rPr>
              <a:t> </a:t>
            </a:r>
            <a:r>
              <a:rPr sz="2640" dirty="0">
                <a:latin typeface="Calibri"/>
                <a:cs typeface="Calibri"/>
              </a:rPr>
              <a:t>whatever</a:t>
            </a:r>
            <a:r>
              <a:rPr sz="2640" spc="36" dirty="0">
                <a:latin typeface="Calibri"/>
                <a:cs typeface="Calibri"/>
              </a:rPr>
              <a:t> </a:t>
            </a:r>
            <a:r>
              <a:rPr sz="2640" dirty="0">
                <a:latin typeface="Calibri"/>
                <a:cs typeface="Calibri"/>
              </a:rPr>
              <a:t>name</a:t>
            </a:r>
            <a:r>
              <a:rPr sz="2640" spc="42" dirty="0">
                <a:latin typeface="Calibri"/>
                <a:cs typeface="Calibri"/>
              </a:rPr>
              <a:t> </a:t>
            </a:r>
            <a:r>
              <a:rPr sz="2640" dirty="0">
                <a:latin typeface="Calibri"/>
                <a:cs typeface="Calibri"/>
              </a:rPr>
              <a:t>called)</a:t>
            </a:r>
            <a:r>
              <a:rPr sz="2640" spc="24" dirty="0">
                <a:latin typeface="Calibri"/>
                <a:cs typeface="Calibri"/>
              </a:rPr>
              <a:t> </a:t>
            </a:r>
            <a:r>
              <a:rPr sz="2640" dirty="0">
                <a:latin typeface="Calibri"/>
                <a:cs typeface="Calibri"/>
              </a:rPr>
              <a:t>actually</a:t>
            </a:r>
            <a:r>
              <a:rPr sz="2640" spc="30" dirty="0">
                <a:latin typeface="Calibri"/>
                <a:cs typeface="Calibri"/>
              </a:rPr>
              <a:t> </a:t>
            </a:r>
            <a:r>
              <a:rPr sz="2640" dirty="0">
                <a:latin typeface="Calibri"/>
                <a:cs typeface="Calibri"/>
              </a:rPr>
              <a:t>paid</a:t>
            </a:r>
            <a:r>
              <a:rPr sz="2640" spc="24" dirty="0">
                <a:latin typeface="Calibri"/>
                <a:cs typeface="Calibri"/>
              </a:rPr>
              <a:t> </a:t>
            </a:r>
            <a:r>
              <a:rPr sz="2640" dirty="0">
                <a:latin typeface="Calibri"/>
                <a:cs typeface="Calibri"/>
              </a:rPr>
              <a:t>or</a:t>
            </a:r>
            <a:r>
              <a:rPr sz="2640" spc="18" dirty="0">
                <a:latin typeface="Calibri"/>
                <a:cs typeface="Calibri"/>
              </a:rPr>
              <a:t> </a:t>
            </a:r>
            <a:r>
              <a:rPr sz="2640" spc="-12" dirty="0">
                <a:latin typeface="Calibri"/>
                <a:cs typeface="Calibri"/>
              </a:rPr>
              <a:t>incurred </a:t>
            </a:r>
            <a:r>
              <a:rPr sz="2640" dirty="0">
                <a:latin typeface="Calibri"/>
                <a:cs typeface="Calibri"/>
              </a:rPr>
              <a:t>by</a:t>
            </a:r>
            <a:r>
              <a:rPr sz="2640" spc="624" dirty="0">
                <a:latin typeface="Calibri"/>
                <a:cs typeface="Calibri"/>
              </a:rPr>
              <a:t> </a:t>
            </a:r>
            <a:r>
              <a:rPr sz="2640" dirty="0">
                <a:latin typeface="Calibri"/>
                <a:cs typeface="Calibri"/>
              </a:rPr>
              <a:t>the</a:t>
            </a:r>
            <a:r>
              <a:rPr sz="2640" spc="630" dirty="0">
                <a:latin typeface="Calibri"/>
                <a:cs typeface="Calibri"/>
              </a:rPr>
              <a:t> </a:t>
            </a:r>
            <a:r>
              <a:rPr sz="2640" dirty="0">
                <a:latin typeface="Calibri"/>
                <a:cs typeface="Calibri"/>
              </a:rPr>
              <a:t>assessee</a:t>
            </a:r>
            <a:r>
              <a:rPr sz="2640" spc="642" dirty="0">
                <a:latin typeface="Calibri"/>
                <a:cs typeface="Calibri"/>
              </a:rPr>
              <a:t> </a:t>
            </a:r>
            <a:r>
              <a:rPr sz="2640" dirty="0">
                <a:latin typeface="Calibri"/>
                <a:cs typeface="Calibri"/>
              </a:rPr>
              <a:t>to</a:t>
            </a:r>
            <a:r>
              <a:rPr sz="2640" spc="624" dirty="0">
                <a:latin typeface="Calibri"/>
                <a:cs typeface="Calibri"/>
              </a:rPr>
              <a:t> </a:t>
            </a:r>
            <a:r>
              <a:rPr sz="2640" dirty="0">
                <a:latin typeface="Calibri"/>
                <a:cs typeface="Calibri"/>
              </a:rPr>
              <a:t>bring</a:t>
            </a:r>
            <a:r>
              <a:rPr sz="2640" spc="624" dirty="0">
                <a:latin typeface="Calibri"/>
                <a:cs typeface="Calibri"/>
              </a:rPr>
              <a:t> </a:t>
            </a:r>
            <a:r>
              <a:rPr sz="2640" dirty="0">
                <a:latin typeface="Calibri"/>
                <a:cs typeface="Calibri"/>
              </a:rPr>
              <a:t>the</a:t>
            </a:r>
            <a:r>
              <a:rPr sz="2640" spc="630" dirty="0">
                <a:latin typeface="Calibri"/>
                <a:cs typeface="Calibri"/>
              </a:rPr>
              <a:t> </a:t>
            </a:r>
            <a:r>
              <a:rPr sz="2640" dirty="0">
                <a:latin typeface="Calibri"/>
                <a:cs typeface="Calibri"/>
              </a:rPr>
              <a:t>goods</a:t>
            </a:r>
            <a:r>
              <a:rPr sz="2640" spc="636" dirty="0">
                <a:latin typeface="Calibri"/>
                <a:cs typeface="Calibri"/>
              </a:rPr>
              <a:t> </a:t>
            </a:r>
            <a:r>
              <a:rPr sz="2640" dirty="0">
                <a:latin typeface="Calibri"/>
                <a:cs typeface="Calibri"/>
              </a:rPr>
              <a:t>to</a:t>
            </a:r>
            <a:r>
              <a:rPr sz="2640" spc="624" dirty="0">
                <a:latin typeface="Calibri"/>
                <a:cs typeface="Calibri"/>
              </a:rPr>
              <a:t> </a:t>
            </a:r>
            <a:r>
              <a:rPr sz="2640" dirty="0">
                <a:latin typeface="Calibri"/>
                <a:cs typeface="Calibri"/>
              </a:rPr>
              <a:t>the</a:t>
            </a:r>
            <a:r>
              <a:rPr sz="2640" spc="630" dirty="0">
                <a:latin typeface="Calibri"/>
                <a:cs typeface="Calibri"/>
              </a:rPr>
              <a:t> </a:t>
            </a:r>
            <a:r>
              <a:rPr sz="2640" dirty="0">
                <a:latin typeface="Calibri"/>
                <a:cs typeface="Calibri"/>
              </a:rPr>
              <a:t>place</a:t>
            </a:r>
            <a:r>
              <a:rPr sz="2640" spc="624" dirty="0">
                <a:latin typeface="Calibri"/>
                <a:cs typeface="Calibri"/>
              </a:rPr>
              <a:t> </a:t>
            </a:r>
            <a:r>
              <a:rPr sz="2640" dirty="0">
                <a:latin typeface="Calibri"/>
                <a:cs typeface="Calibri"/>
              </a:rPr>
              <a:t>of</a:t>
            </a:r>
            <a:r>
              <a:rPr sz="2640" spc="611" dirty="0">
                <a:latin typeface="Calibri"/>
                <a:cs typeface="Calibri"/>
              </a:rPr>
              <a:t> </a:t>
            </a:r>
            <a:r>
              <a:rPr sz="2640" dirty="0">
                <a:latin typeface="Calibri"/>
                <a:cs typeface="Calibri"/>
              </a:rPr>
              <a:t>its</a:t>
            </a:r>
            <a:r>
              <a:rPr sz="2640" spc="636" dirty="0">
                <a:latin typeface="Calibri"/>
                <a:cs typeface="Calibri"/>
              </a:rPr>
              <a:t> </a:t>
            </a:r>
            <a:r>
              <a:rPr sz="2640" dirty="0">
                <a:latin typeface="Calibri"/>
                <a:cs typeface="Calibri"/>
              </a:rPr>
              <a:t>location</a:t>
            </a:r>
            <a:r>
              <a:rPr sz="2640" spc="611" dirty="0">
                <a:latin typeface="Calibri"/>
                <a:cs typeface="Calibri"/>
              </a:rPr>
              <a:t> </a:t>
            </a:r>
            <a:r>
              <a:rPr sz="2640" spc="-30" dirty="0">
                <a:latin typeface="Calibri"/>
                <a:cs typeface="Calibri"/>
              </a:rPr>
              <a:t>and </a:t>
            </a:r>
            <a:r>
              <a:rPr sz="2640" dirty="0">
                <a:latin typeface="Calibri"/>
                <a:cs typeface="Calibri"/>
              </a:rPr>
              <a:t>condition</a:t>
            </a:r>
            <a:r>
              <a:rPr sz="2640" spc="-54" dirty="0">
                <a:latin typeface="Calibri"/>
                <a:cs typeface="Calibri"/>
              </a:rPr>
              <a:t> </a:t>
            </a:r>
            <a:r>
              <a:rPr sz="2640" dirty="0">
                <a:latin typeface="Calibri"/>
                <a:cs typeface="Calibri"/>
              </a:rPr>
              <a:t>as</a:t>
            </a:r>
            <a:r>
              <a:rPr sz="2640" spc="-54" dirty="0">
                <a:latin typeface="Calibri"/>
                <a:cs typeface="Calibri"/>
              </a:rPr>
              <a:t> </a:t>
            </a:r>
            <a:r>
              <a:rPr sz="2640" dirty="0">
                <a:latin typeface="Calibri"/>
                <a:cs typeface="Calibri"/>
              </a:rPr>
              <a:t>on</a:t>
            </a:r>
            <a:r>
              <a:rPr sz="2640" spc="-36" dirty="0">
                <a:latin typeface="Calibri"/>
                <a:cs typeface="Calibri"/>
              </a:rPr>
              <a:t> </a:t>
            </a:r>
            <a:r>
              <a:rPr sz="2640" dirty="0">
                <a:latin typeface="Calibri"/>
                <a:cs typeface="Calibri"/>
              </a:rPr>
              <a:t>the</a:t>
            </a:r>
            <a:r>
              <a:rPr sz="2640" spc="-36" dirty="0">
                <a:latin typeface="Calibri"/>
                <a:cs typeface="Calibri"/>
              </a:rPr>
              <a:t> </a:t>
            </a:r>
            <a:r>
              <a:rPr sz="2640" dirty="0">
                <a:latin typeface="Calibri"/>
                <a:cs typeface="Calibri"/>
              </a:rPr>
              <a:t>date</a:t>
            </a:r>
            <a:r>
              <a:rPr sz="2640" spc="-24" dirty="0">
                <a:latin typeface="Calibri"/>
                <a:cs typeface="Calibri"/>
              </a:rPr>
              <a:t> </a:t>
            </a:r>
            <a:r>
              <a:rPr sz="2640" dirty="0">
                <a:latin typeface="Calibri"/>
                <a:cs typeface="Calibri"/>
              </a:rPr>
              <a:t>of</a:t>
            </a:r>
            <a:r>
              <a:rPr sz="2640" spc="-42" dirty="0">
                <a:latin typeface="Calibri"/>
                <a:cs typeface="Calibri"/>
              </a:rPr>
              <a:t> </a:t>
            </a:r>
            <a:r>
              <a:rPr sz="2640" spc="-12" dirty="0">
                <a:latin typeface="Calibri"/>
                <a:cs typeface="Calibri"/>
              </a:rPr>
              <a:t>valuation.</a:t>
            </a:r>
            <a:endParaRPr sz="2640">
              <a:latin typeface="Calibri"/>
              <a:cs typeface="Calibri"/>
            </a:endParaRPr>
          </a:p>
          <a:p>
            <a:pPr marL="397764" marR="7620" indent="-383286" algn="just">
              <a:spcBef>
                <a:spcPts val="834"/>
              </a:spcBef>
              <a:buSzPct val="59090"/>
              <a:buFont typeface="Wingdings"/>
              <a:buChar char=""/>
              <a:tabLst>
                <a:tab pos="397764" algn="l"/>
              </a:tabLst>
            </a:pPr>
            <a:r>
              <a:rPr sz="2640" dirty="0">
                <a:latin typeface="Calibri"/>
                <a:cs typeface="Calibri"/>
              </a:rPr>
              <a:t>The</a:t>
            </a:r>
            <a:r>
              <a:rPr sz="2640" spc="-24" dirty="0">
                <a:latin typeface="Calibri"/>
                <a:cs typeface="Calibri"/>
              </a:rPr>
              <a:t> </a:t>
            </a:r>
            <a:r>
              <a:rPr sz="2640" dirty="0">
                <a:latin typeface="Calibri"/>
                <a:cs typeface="Calibri"/>
              </a:rPr>
              <a:t>Accounting</a:t>
            </a:r>
            <a:r>
              <a:rPr sz="2640" spc="-42" dirty="0">
                <a:latin typeface="Calibri"/>
                <a:cs typeface="Calibri"/>
              </a:rPr>
              <a:t> </a:t>
            </a:r>
            <a:r>
              <a:rPr sz="2640" dirty="0">
                <a:latin typeface="Calibri"/>
                <a:cs typeface="Calibri"/>
              </a:rPr>
              <a:t>Standard</a:t>
            </a:r>
            <a:r>
              <a:rPr sz="2640" spc="-36" dirty="0">
                <a:latin typeface="Calibri"/>
                <a:cs typeface="Calibri"/>
              </a:rPr>
              <a:t> </a:t>
            </a:r>
            <a:r>
              <a:rPr sz="2640" dirty="0">
                <a:latin typeface="Calibri"/>
                <a:cs typeface="Calibri"/>
              </a:rPr>
              <a:t>2</a:t>
            </a:r>
            <a:r>
              <a:rPr sz="2640" spc="-36" dirty="0">
                <a:latin typeface="Calibri"/>
                <a:cs typeface="Calibri"/>
              </a:rPr>
              <a:t> </a:t>
            </a:r>
            <a:r>
              <a:rPr sz="2640" dirty="0">
                <a:latin typeface="Calibri"/>
                <a:cs typeface="Calibri"/>
              </a:rPr>
              <a:t>(Revised)</a:t>
            </a:r>
            <a:r>
              <a:rPr sz="2640" spc="-30" dirty="0">
                <a:latin typeface="Calibri"/>
                <a:cs typeface="Calibri"/>
              </a:rPr>
              <a:t> </a:t>
            </a:r>
            <a:r>
              <a:rPr sz="2640" dirty="0">
                <a:latin typeface="Calibri"/>
                <a:cs typeface="Calibri"/>
              </a:rPr>
              <a:t>on</a:t>
            </a:r>
            <a:r>
              <a:rPr sz="2640" spc="-36" dirty="0">
                <a:latin typeface="Calibri"/>
                <a:cs typeface="Calibri"/>
              </a:rPr>
              <a:t> </a:t>
            </a:r>
            <a:r>
              <a:rPr sz="2640" dirty="0">
                <a:latin typeface="Calibri"/>
                <a:cs typeface="Calibri"/>
              </a:rPr>
              <a:t>“Valuation</a:t>
            </a:r>
            <a:r>
              <a:rPr sz="2640" spc="-42" dirty="0">
                <a:latin typeface="Calibri"/>
                <a:cs typeface="Calibri"/>
              </a:rPr>
              <a:t> </a:t>
            </a:r>
            <a:r>
              <a:rPr sz="2640" dirty="0">
                <a:latin typeface="Calibri"/>
                <a:cs typeface="Calibri"/>
              </a:rPr>
              <a:t>of</a:t>
            </a:r>
            <a:r>
              <a:rPr sz="2640" spc="-30" dirty="0">
                <a:latin typeface="Calibri"/>
                <a:cs typeface="Calibri"/>
              </a:rPr>
              <a:t> </a:t>
            </a:r>
            <a:r>
              <a:rPr sz="2640" spc="-12" dirty="0">
                <a:latin typeface="Calibri"/>
                <a:cs typeface="Calibri"/>
              </a:rPr>
              <a:t>Inventories”</a:t>
            </a:r>
            <a:r>
              <a:rPr sz="2640" spc="-36" dirty="0">
                <a:latin typeface="Calibri"/>
                <a:cs typeface="Calibri"/>
              </a:rPr>
              <a:t> </a:t>
            </a:r>
            <a:r>
              <a:rPr sz="2640" spc="-12" dirty="0">
                <a:latin typeface="Calibri"/>
                <a:cs typeface="Calibri"/>
              </a:rPr>
              <a:t>issued </a:t>
            </a:r>
            <a:r>
              <a:rPr sz="2640" dirty="0">
                <a:latin typeface="Calibri"/>
                <a:cs typeface="Calibri"/>
              </a:rPr>
              <a:t>by</a:t>
            </a:r>
            <a:r>
              <a:rPr sz="2640" spc="84" dirty="0">
                <a:latin typeface="Calibri"/>
                <a:cs typeface="Calibri"/>
              </a:rPr>
              <a:t> </a:t>
            </a:r>
            <a:r>
              <a:rPr sz="2640" dirty="0">
                <a:latin typeface="Calibri"/>
                <a:cs typeface="Calibri"/>
              </a:rPr>
              <a:t>ICAI</a:t>
            </a:r>
            <a:r>
              <a:rPr sz="2640" spc="96" dirty="0">
                <a:latin typeface="Calibri"/>
                <a:cs typeface="Calibri"/>
              </a:rPr>
              <a:t> </a:t>
            </a:r>
            <a:r>
              <a:rPr sz="2640" dirty="0">
                <a:latin typeface="Calibri"/>
                <a:cs typeface="Calibri"/>
              </a:rPr>
              <a:t>does</a:t>
            </a:r>
            <a:r>
              <a:rPr sz="2640" spc="120" dirty="0">
                <a:latin typeface="Calibri"/>
                <a:cs typeface="Calibri"/>
              </a:rPr>
              <a:t> </a:t>
            </a:r>
            <a:r>
              <a:rPr sz="2640" dirty="0">
                <a:latin typeface="Calibri"/>
                <a:cs typeface="Calibri"/>
              </a:rPr>
              <a:t>not</a:t>
            </a:r>
            <a:r>
              <a:rPr sz="2640" spc="84" dirty="0">
                <a:latin typeface="Calibri"/>
                <a:cs typeface="Calibri"/>
              </a:rPr>
              <a:t> </a:t>
            </a:r>
            <a:r>
              <a:rPr sz="2640" dirty="0">
                <a:latin typeface="Calibri"/>
                <a:cs typeface="Calibri"/>
              </a:rPr>
              <a:t>permit</a:t>
            </a:r>
            <a:r>
              <a:rPr sz="2640" spc="90" dirty="0">
                <a:latin typeface="Calibri"/>
                <a:cs typeface="Calibri"/>
              </a:rPr>
              <a:t> </a:t>
            </a:r>
            <a:r>
              <a:rPr sz="2640" dirty="0">
                <a:latin typeface="Calibri"/>
                <a:cs typeface="Calibri"/>
              </a:rPr>
              <a:t>the</a:t>
            </a:r>
            <a:r>
              <a:rPr sz="2640" spc="102" dirty="0">
                <a:latin typeface="Calibri"/>
                <a:cs typeface="Calibri"/>
              </a:rPr>
              <a:t> </a:t>
            </a:r>
            <a:r>
              <a:rPr sz="2640" dirty="0">
                <a:latin typeface="Calibri"/>
                <a:cs typeface="Calibri"/>
              </a:rPr>
              <a:t>recording</a:t>
            </a:r>
            <a:r>
              <a:rPr sz="2640" spc="78" dirty="0">
                <a:latin typeface="Calibri"/>
                <a:cs typeface="Calibri"/>
              </a:rPr>
              <a:t> </a:t>
            </a:r>
            <a:r>
              <a:rPr sz="2640" dirty="0">
                <a:latin typeface="Calibri"/>
                <a:cs typeface="Calibri"/>
              </a:rPr>
              <a:t>of</a:t>
            </a:r>
            <a:r>
              <a:rPr sz="2640" spc="90" dirty="0">
                <a:latin typeface="Calibri"/>
                <a:cs typeface="Calibri"/>
              </a:rPr>
              <a:t> </a:t>
            </a:r>
            <a:r>
              <a:rPr sz="2640" dirty="0">
                <a:latin typeface="Calibri"/>
                <a:cs typeface="Calibri"/>
              </a:rPr>
              <a:t>inventory</a:t>
            </a:r>
            <a:r>
              <a:rPr sz="2640" spc="84" dirty="0">
                <a:latin typeface="Calibri"/>
                <a:cs typeface="Calibri"/>
              </a:rPr>
              <a:t> </a:t>
            </a:r>
            <a:r>
              <a:rPr sz="2640" dirty="0">
                <a:latin typeface="Calibri"/>
                <a:cs typeface="Calibri"/>
              </a:rPr>
              <a:t>valuation</a:t>
            </a:r>
            <a:r>
              <a:rPr sz="2640" spc="84" dirty="0">
                <a:latin typeface="Calibri"/>
                <a:cs typeface="Calibri"/>
              </a:rPr>
              <a:t> </a:t>
            </a:r>
            <a:r>
              <a:rPr sz="2640" dirty="0">
                <a:latin typeface="Calibri"/>
                <a:cs typeface="Calibri"/>
              </a:rPr>
              <a:t>inclusive</a:t>
            </a:r>
            <a:r>
              <a:rPr sz="2640" spc="84" dirty="0">
                <a:latin typeface="Calibri"/>
                <a:cs typeface="Calibri"/>
              </a:rPr>
              <a:t> </a:t>
            </a:r>
            <a:r>
              <a:rPr sz="2640" spc="-30" dirty="0">
                <a:latin typeface="Calibri"/>
                <a:cs typeface="Calibri"/>
              </a:rPr>
              <a:t>of </a:t>
            </a:r>
            <a:r>
              <a:rPr sz="2640" spc="-12" dirty="0">
                <a:latin typeface="Calibri"/>
                <a:cs typeface="Calibri"/>
              </a:rPr>
              <a:t>taxes</a:t>
            </a:r>
            <a:r>
              <a:rPr sz="2640" spc="-42" dirty="0">
                <a:latin typeface="Calibri"/>
                <a:cs typeface="Calibri"/>
              </a:rPr>
              <a:t> </a:t>
            </a:r>
            <a:r>
              <a:rPr sz="2640" dirty="0">
                <a:latin typeface="Calibri"/>
                <a:cs typeface="Calibri"/>
              </a:rPr>
              <a:t>for</a:t>
            </a:r>
            <a:r>
              <a:rPr sz="2640" spc="-60" dirty="0">
                <a:latin typeface="Calibri"/>
                <a:cs typeface="Calibri"/>
              </a:rPr>
              <a:t> </a:t>
            </a:r>
            <a:r>
              <a:rPr sz="2640" dirty="0">
                <a:latin typeface="Calibri"/>
                <a:cs typeface="Calibri"/>
              </a:rPr>
              <a:t>the</a:t>
            </a:r>
            <a:r>
              <a:rPr sz="2640" spc="-42" dirty="0">
                <a:latin typeface="Calibri"/>
                <a:cs typeface="Calibri"/>
              </a:rPr>
              <a:t> </a:t>
            </a:r>
            <a:r>
              <a:rPr sz="2640" dirty="0">
                <a:latin typeface="Calibri"/>
                <a:cs typeface="Calibri"/>
              </a:rPr>
              <a:t>purpose</a:t>
            </a:r>
            <a:r>
              <a:rPr sz="2640" spc="-72" dirty="0">
                <a:latin typeface="Calibri"/>
                <a:cs typeface="Calibri"/>
              </a:rPr>
              <a:t> </a:t>
            </a:r>
            <a:r>
              <a:rPr sz="2640" dirty="0">
                <a:latin typeface="Calibri"/>
                <a:cs typeface="Calibri"/>
              </a:rPr>
              <a:t>of</a:t>
            </a:r>
            <a:r>
              <a:rPr sz="2640" spc="-54" dirty="0">
                <a:latin typeface="Calibri"/>
                <a:cs typeface="Calibri"/>
              </a:rPr>
              <a:t> </a:t>
            </a:r>
            <a:r>
              <a:rPr sz="2640" spc="-12" dirty="0">
                <a:latin typeface="Calibri"/>
                <a:cs typeface="Calibri"/>
              </a:rPr>
              <a:t>accounting.</a:t>
            </a:r>
            <a:endParaRPr sz="2640">
              <a:latin typeface="Calibri"/>
              <a:cs typeface="Calibri"/>
            </a:endParaRPr>
          </a:p>
          <a:p>
            <a:pPr marL="398526" indent="-383286" algn="just">
              <a:spcBef>
                <a:spcPts val="834"/>
              </a:spcBef>
              <a:buSzPct val="59090"/>
              <a:buFont typeface="Wingdings"/>
              <a:buChar char=""/>
              <a:tabLst>
                <a:tab pos="398526" algn="l"/>
              </a:tabLst>
            </a:pPr>
            <a:r>
              <a:rPr sz="2640" dirty="0">
                <a:latin typeface="Calibri"/>
                <a:cs typeface="Calibri"/>
              </a:rPr>
              <a:t>Hence,</a:t>
            </a:r>
            <a:r>
              <a:rPr sz="2640" spc="-36" dirty="0">
                <a:latin typeface="Calibri"/>
                <a:cs typeface="Calibri"/>
              </a:rPr>
              <a:t> </a:t>
            </a:r>
            <a:r>
              <a:rPr sz="2640" dirty="0">
                <a:latin typeface="Calibri"/>
                <a:cs typeface="Calibri"/>
              </a:rPr>
              <a:t>an</a:t>
            </a:r>
            <a:r>
              <a:rPr sz="2640" spc="-66" dirty="0">
                <a:latin typeface="Calibri"/>
                <a:cs typeface="Calibri"/>
              </a:rPr>
              <a:t> </a:t>
            </a:r>
            <a:r>
              <a:rPr sz="2640" b="1" spc="-12" dirty="0">
                <a:latin typeface="Calibri"/>
                <a:cs typeface="Calibri"/>
              </a:rPr>
              <a:t>adjustment</a:t>
            </a:r>
            <a:r>
              <a:rPr sz="2640" b="1" spc="-24" dirty="0">
                <a:latin typeface="Calibri"/>
                <a:cs typeface="Calibri"/>
              </a:rPr>
              <a:t> </a:t>
            </a:r>
            <a:r>
              <a:rPr sz="2640" dirty="0">
                <a:latin typeface="Calibri"/>
                <a:cs typeface="Calibri"/>
              </a:rPr>
              <a:t>in</a:t>
            </a:r>
            <a:r>
              <a:rPr sz="2640" spc="-66" dirty="0">
                <a:latin typeface="Calibri"/>
                <a:cs typeface="Calibri"/>
              </a:rPr>
              <a:t> </a:t>
            </a:r>
            <a:r>
              <a:rPr sz="2640" dirty="0">
                <a:latin typeface="Calibri"/>
                <a:cs typeface="Calibri"/>
              </a:rPr>
              <a:t>this</a:t>
            </a:r>
            <a:r>
              <a:rPr sz="2640" spc="-36" dirty="0">
                <a:latin typeface="Calibri"/>
                <a:cs typeface="Calibri"/>
              </a:rPr>
              <a:t> </a:t>
            </a:r>
            <a:r>
              <a:rPr sz="2640" spc="-12" dirty="0">
                <a:latin typeface="Calibri"/>
                <a:cs typeface="Calibri"/>
              </a:rPr>
              <a:t>regard</a:t>
            </a:r>
            <a:r>
              <a:rPr sz="2640" spc="-72" dirty="0">
                <a:latin typeface="Calibri"/>
                <a:cs typeface="Calibri"/>
              </a:rPr>
              <a:t> </a:t>
            </a:r>
            <a:r>
              <a:rPr sz="2640" dirty="0">
                <a:latin typeface="Calibri"/>
                <a:cs typeface="Calibri"/>
              </a:rPr>
              <a:t>is</a:t>
            </a:r>
            <a:r>
              <a:rPr sz="2640" spc="-54" dirty="0">
                <a:latin typeface="Calibri"/>
                <a:cs typeface="Calibri"/>
              </a:rPr>
              <a:t> </a:t>
            </a:r>
            <a:r>
              <a:rPr sz="2640" dirty="0">
                <a:latin typeface="Calibri"/>
                <a:cs typeface="Calibri"/>
              </a:rPr>
              <a:t>required</a:t>
            </a:r>
            <a:r>
              <a:rPr sz="2640" spc="-72" dirty="0">
                <a:latin typeface="Calibri"/>
                <a:cs typeface="Calibri"/>
              </a:rPr>
              <a:t> </a:t>
            </a:r>
            <a:r>
              <a:rPr sz="2640" dirty="0">
                <a:latin typeface="Calibri"/>
                <a:cs typeface="Calibri"/>
              </a:rPr>
              <a:t>for</a:t>
            </a:r>
            <a:r>
              <a:rPr sz="2640" spc="-42" dirty="0">
                <a:latin typeface="Calibri"/>
                <a:cs typeface="Calibri"/>
              </a:rPr>
              <a:t> </a:t>
            </a:r>
            <a:r>
              <a:rPr sz="2640" spc="-12" dirty="0">
                <a:latin typeface="Calibri"/>
                <a:cs typeface="Calibri"/>
              </a:rPr>
              <a:t>taxation</a:t>
            </a:r>
            <a:r>
              <a:rPr sz="2640" spc="-60" dirty="0">
                <a:latin typeface="Calibri"/>
                <a:cs typeface="Calibri"/>
              </a:rPr>
              <a:t> </a:t>
            </a:r>
            <a:r>
              <a:rPr sz="2640" spc="-12" dirty="0">
                <a:latin typeface="Calibri"/>
                <a:cs typeface="Calibri"/>
              </a:rPr>
              <a:t>purposes.</a:t>
            </a:r>
            <a:endParaRPr sz="2640">
              <a:latin typeface="Calibri"/>
              <a:cs typeface="Calibri"/>
            </a:endParaRPr>
          </a:p>
        </p:txBody>
      </p:sp>
      <p:sp>
        <p:nvSpPr>
          <p:cNvPr id="3" name="object 3"/>
          <p:cNvSpPr txBox="1">
            <a:spLocks noGrp="1"/>
          </p:cNvSpPr>
          <p:nvPr>
            <p:ph type="title"/>
          </p:nvPr>
        </p:nvSpPr>
        <p:spPr>
          <a:xfrm>
            <a:off x="455981" y="314038"/>
            <a:ext cx="7744865" cy="841936"/>
          </a:xfrm>
          <a:prstGeom prst="rect">
            <a:avLst/>
          </a:prstGeom>
        </p:spPr>
        <p:txBody>
          <a:bodyPr vert="horz" wrap="square" lIns="0" tIns="466064" rIns="0" bIns="0" rtlCol="0">
            <a:spAutoFit/>
          </a:bodyPr>
          <a:lstStyle/>
          <a:p>
            <a:pPr marL="468630">
              <a:spcBef>
                <a:spcPts val="120"/>
              </a:spcBef>
            </a:pPr>
            <a:r>
              <a:rPr spc="-12" dirty="0">
                <a:solidFill>
                  <a:srgbClr val="000000"/>
                </a:solidFill>
              </a:rPr>
              <a:t>Effects</a:t>
            </a:r>
            <a:r>
              <a:rPr spc="-114" dirty="0">
                <a:solidFill>
                  <a:srgbClr val="000000"/>
                </a:solidFill>
              </a:rPr>
              <a:t> </a:t>
            </a:r>
            <a:r>
              <a:rPr u="none" dirty="0">
                <a:solidFill>
                  <a:srgbClr val="000000"/>
                </a:solidFill>
              </a:rPr>
              <a:t>of</a:t>
            </a:r>
            <a:r>
              <a:rPr spc="-102" dirty="0">
                <a:solidFill>
                  <a:srgbClr val="000000"/>
                </a:solidFill>
              </a:rPr>
              <a:t> </a:t>
            </a:r>
            <a:r>
              <a:rPr spc="-84" dirty="0">
                <a:solidFill>
                  <a:srgbClr val="000000"/>
                </a:solidFill>
              </a:rPr>
              <a:t>Tax</a:t>
            </a:r>
            <a:r>
              <a:rPr spc="-114" dirty="0">
                <a:solidFill>
                  <a:srgbClr val="000000"/>
                </a:solidFill>
              </a:rPr>
              <a:t> </a:t>
            </a:r>
            <a:r>
              <a:rPr u="none" dirty="0">
                <a:solidFill>
                  <a:srgbClr val="000000"/>
                </a:solidFill>
              </a:rPr>
              <a:t>on</a:t>
            </a:r>
            <a:r>
              <a:rPr spc="-84" dirty="0">
                <a:solidFill>
                  <a:srgbClr val="000000"/>
                </a:solidFill>
              </a:rPr>
              <a:t> </a:t>
            </a:r>
            <a:r>
              <a:rPr spc="-30" dirty="0">
                <a:solidFill>
                  <a:srgbClr val="000000"/>
                </a:solidFill>
              </a:rPr>
              <a:t>Valuation</a:t>
            </a:r>
            <a:r>
              <a:rPr spc="-78" dirty="0">
                <a:solidFill>
                  <a:srgbClr val="000000"/>
                </a:solidFill>
              </a:rPr>
              <a:t> </a:t>
            </a:r>
            <a:r>
              <a:rPr u="none" dirty="0">
                <a:solidFill>
                  <a:srgbClr val="000000"/>
                </a:solidFill>
              </a:rPr>
              <a:t>of</a:t>
            </a:r>
            <a:r>
              <a:rPr spc="-102" dirty="0">
                <a:solidFill>
                  <a:srgbClr val="000000"/>
                </a:solidFill>
              </a:rPr>
              <a:t> </a:t>
            </a:r>
            <a:r>
              <a:rPr spc="-12" dirty="0">
                <a:solidFill>
                  <a:srgbClr val="000000"/>
                </a:solidFill>
              </a:rPr>
              <a:t>Inventories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594" y="2012593"/>
            <a:ext cx="10607040" cy="5760720"/>
          </a:xfrm>
          <a:custGeom>
            <a:avLst/>
            <a:gdLst/>
            <a:ahLst/>
            <a:cxnLst/>
            <a:rect l="l" t="t" r="r" b="b"/>
            <a:pathLst>
              <a:path w="8839200" h="4800600">
                <a:moveTo>
                  <a:pt x="0" y="0"/>
                </a:moveTo>
                <a:lnTo>
                  <a:pt x="8839200" y="0"/>
                </a:lnTo>
                <a:lnTo>
                  <a:pt x="8839200" y="4800600"/>
                </a:lnTo>
                <a:lnTo>
                  <a:pt x="0" y="4800600"/>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105557" y="2031187"/>
            <a:ext cx="10418826" cy="5609997"/>
          </a:xfrm>
          <a:prstGeom prst="rect">
            <a:avLst/>
          </a:prstGeom>
        </p:spPr>
        <p:txBody>
          <a:bodyPr vert="horz" wrap="square" lIns="0" tIns="16002" rIns="0" bIns="0" rtlCol="0">
            <a:spAutoFit/>
          </a:bodyPr>
          <a:lstStyle/>
          <a:p>
            <a:pPr marL="15240" marR="9906" algn="just">
              <a:spcBef>
                <a:spcPts val="126"/>
              </a:spcBef>
            </a:pPr>
            <a:r>
              <a:rPr sz="2400" dirty="0">
                <a:latin typeface="Calibri"/>
                <a:cs typeface="Calibri"/>
              </a:rPr>
              <a:t>New section</a:t>
            </a:r>
            <a:r>
              <a:rPr sz="2400" spc="18" dirty="0">
                <a:latin typeface="Calibri"/>
                <a:cs typeface="Calibri"/>
              </a:rPr>
              <a:t> </a:t>
            </a:r>
            <a:r>
              <a:rPr sz="2400" dirty="0">
                <a:latin typeface="Calibri"/>
                <a:cs typeface="Calibri"/>
              </a:rPr>
              <a:t>145B</a:t>
            </a:r>
            <a:r>
              <a:rPr sz="2400" spc="12" dirty="0">
                <a:latin typeface="Calibri"/>
                <a:cs typeface="Calibri"/>
              </a:rPr>
              <a:t> </a:t>
            </a:r>
            <a:r>
              <a:rPr sz="2400" dirty="0">
                <a:latin typeface="Calibri"/>
                <a:cs typeface="Calibri"/>
              </a:rPr>
              <a:t>was</a:t>
            </a:r>
            <a:r>
              <a:rPr sz="2400" spc="6" dirty="0">
                <a:latin typeface="Calibri"/>
                <a:cs typeface="Calibri"/>
              </a:rPr>
              <a:t> </a:t>
            </a:r>
            <a:r>
              <a:rPr sz="2400" dirty="0">
                <a:latin typeface="Calibri"/>
                <a:cs typeface="Calibri"/>
              </a:rPr>
              <a:t>newly</a:t>
            </a:r>
            <a:r>
              <a:rPr sz="2400" spc="6" dirty="0">
                <a:latin typeface="Calibri"/>
                <a:cs typeface="Calibri"/>
              </a:rPr>
              <a:t> </a:t>
            </a:r>
            <a:r>
              <a:rPr sz="2400" dirty="0">
                <a:latin typeface="Calibri"/>
                <a:cs typeface="Calibri"/>
              </a:rPr>
              <a:t>inserted</a:t>
            </a:r>
            <a:r>
              <a:rPr sz="2400" spc="570" dirty="0">
                <a:latin typeface="Calibri"/>
                <a:cs typeface="Calibri"/>
              </a:rPr>
              <a:t> </a:t>
            </a:r>
            <a:r>
              <a:rPr sz="2400" spc="-66" dirty="0">
                <a:latin typeface="Calibri"/>
                <a:cs typeface="Calibri"/>
              </a:rPr>
              <a:t>w.r.e.f.</a:t>
            </a:r>
            <a:r>
              <a:rPr sz="2400" dirty="0">
                <a:latin typeface="Calibri"/>
                <a:cs typeface="Calibri"/>
              </a:rPr>
              <a:t> 01//04/2017</a:t>
            </a:r>
            <a:r>
              <a:rPr sz="2400" spc="18" dirty="0">
                <a:latin typeface="Calibri"/>
                <a:cs typeface="Calibri"/>
              </a:rPr>
              <a:t> </a:t>
            </a:r>
            <a:r>
              <a:rPr sz="2400" dirty="0">
                <a:latin typeface="Calibri"/>
                <a:cs typeface="Calibri"/>
              </a:rPr>
              <a:t>through</a:t>
            </a:r>
            <a:r>
              <a:rPr sz="2400" spc="6" dirty="0">
                <a:latin typeface="Calibri"/>
                <a:cs typeface="Calibri"/>
              </a:rPr>
              <a:t> </a:t>
            </a:r>
            <a:r>
              <a:rPr sz="2400" dirty="0">
                <a:latin typeface="Calibri"/>
                <a:cs typeface="Calibri"/>
              </a:rPr>
              <a:t>the FA,</a:t>
            </a:r>
            <a:r>
              <a:rPr sz="2400" spc="6" dirty="0">
                <a:latin typeface="Calibri"/>
                <a:cs typeface="Calibri"/>
              </a:rPr>
              <a:t> </a:t>
            </a:r>
            <a:r>
              <a:rPr sz="2400" dirty="0">
                <a:latin typeface="Calibri"/>
                <a:cs typeface="Calibri"/>
              </a:rPr>
              <a:t>2018</a:t>
            </a:r>
            <a:r>
              <a:rPr sz="2400" spc="6" dirty="0">
                <a:latin typeface="Calibri"/>
                <a:cs typeface="Calibri"/>
              </a:rPr>
              <a:t> </a:t>
            </a:r>
            <a:r>
              <a:rPr sz="2400" spc="-30" dirty="0">
                <a:latin typeface="Calibri"/>
                <a:cs typeface="Calibri"/>
              </a:rPr>
              <a:t>to </a:t>
            </a:r>
            <a:r>
              <a:rPr sz="2400" dirty="0">
                <a:latin typeface="Calibri"/>
                <a:cs typeface="Calibri"/>
              </a:rPr>
              <a:t>provide</a:t>
            </a:r>
            <a:r>
              <a:rPr sz="2400" spc="-90" dirty="0">
                <a:latin typeface="Calibri"/>
                <a:cs typeface="Calibri"/>
              </a:rPr>
              <a:t> </a:t>
            </a:r>
            <a:r>
              <a:rPr sz="2400" spc="-24" dirty="0">
                <a:latin typeface="Calibri"/>
                <a:cs typeface="Calibri"/>
              </a:rPr>
              <a:t>that-</a:t>
            </a:r>
            <a:endParaRPr sz="2400">
              <a:latin typeface="Calibri"/>
              <a:cs typeface="Calibri"/>
            </a:endParaRPr>
          </a:p>
          <a:p>
            <a:pPr marL="1091946" marR="6096" indent="-643890" algn="just">
              <a:spcBef>
                <a:spcPts val="834"/>
              </a:spcBef>
              <a:buAutoNum type="alphaLcParenR"/>
              <a:tabLst>
                <a:tab pos="1094232" algn="l"/>
              </a:tabLst>
            </a:pPr>
            <a:r>
              <a:rPr sz="2400" dirty="0">
                <a:latin typeface="Calibri"/>
                <a:cs typeface="Calibri"/>
              </a:rPr>
              <a:t>interest</a:t>
            </a:r>
            <a:r>
              <a:rPr sz="2400" spc="174" dirty="0">
                <a:latin typeface="Calibri"/>
                <a:cs typeface="Calibri"/>
              </a:rPr>
              <a:t>  </a:t>
            </a:r>
            <a:r>
              <a:rPr sz="2400" dirty="0">
                <a:latin typeface="Calibri"/>
                <a:cs typeface="Calibri"/>
              </a:rPr>
              <a:t>received</a:t>
            </a:r>
            <a:r>
              <a:rPr sz="2400" spc="180" dirty="0">
                <a:latin typeface="Calibri"/>
                <a:cs typeface="Calibri"/>
              </a:rPr>
              <a:t>  </a:t>
            </a:r>
            <a:r>
              <a:rPr sz="2400" dirty="0">
                <a:latin typeface="Calibri"/>
                <a:cs typeface="Calibri"/>
              </a:rPr>
              <a:t>by</a:t>
            </a:r>
            <a:r>
              <a:rPr sz="2400" spc="174" dirty="0">
                <a:latin typeface="Calibri"/>
                <a:cs typeface="Calibri"/>
              </a:rPr>
              <a:t>  </a:t>
            </a:r>
            <a:r>
              <a:rPr sz="2400" dirty="0">
                <a:latin typeface="Calibri"/>
                <a:cs typeface="Calibri"/>
              </a:rPr>
              <a:t>an</a:t>
            </a:r>
            <a:r>
              <a:rPr sz="2400" spc="180" dirty="0">
                <a:latin typeface="Calibri"/>
                <a:cs typeface="Calibri"/>
              </a:rPr>
              <a:t>  </a:t>
            </a:r>
            <a:r>
              <a:rPr sz="2400" dirty="0">
                <a:latin typeface="Calibri"/>
                <a:cs typeface="Calibri"/>
              </a:rPr>
              <a:t>assessee</a:t>
            </a:r>
            <a:r>
              <a:rPr sz="2400" spc="180" dirty="0">
                <a:latin typeface="Calibri"/>
                <a:cs typeface="Calibri"/>
              </a:rPr>
              <a:t>  </a:t>
            </a:r>
            <a:r>
              <a:rPr sz="2400" dirty="0">
                <a:latin typeface="Calibri"/>
                <a:cs typeface="Calibri"/>
              </a:rPr>
              <a:t>on</a:t>
            </a:r>
            <a:r>
              <a:rPr sz="2400" spc="180" dirty="0">
                <a:latin typeface="Calibri"/>
                <a:cs typeface="Calibri"/>
              </a:rPr>
              <a:t>  </a:t>
            </a:r>
            <a:r>
              <a:rPr sz="2400" dirty="0">
                <a:latin typeface="Calibri"/>
                <a:cs typeface="Calibri"/>
              </a:rPr>
              <a:t>compensation</a:t>
            </a:r>
            <a:r>
              <a:rPr sz="2400" spc="180" dirty="0">
                <a:latin typeface="Calibri"/>
                <a:cs typeface="Calibri"/>
              </a:rPr>
              <a:t>  </a:t>
            </a:r>
            <a:r>
              <a:rPr sz="2400" dirty="0">
                <a:latin typeface="Calibri"/>
                <a:cs typeface="Calibri"/>
              </a:rPr>
              <a:t>or</a:t>
            </a:r>
            <a:r>
              <a:rPr sz="2400" spc="174" dirty="0">
                <a:latin typeface="Calibri"/>
                <a:cs typeface="Calibri"/>
              </a:rPr>
              <a:t>  </a:t>
            </a:r>
            <a:r>
              <a:rPr sz="2400" dirty="0">
                <a:latin typeface="Calibri"/>
                <a:cs typeface="Calibri"/>
              </a:rPr>
              <a:t>on</a:t>
            </a:r>
            <a:r>
              <a:rPr sz="2400" spc="180" dirty="0">
                <a:latin typeface="Calibri"/>
                <a:cs typeface="Calibri"/>
              </a:rPr>
              <a:t>  </a:t>
            </a:r>
            <a:r>
              <a:rPr sz="2400" spc="-12" dirty="0">
                <a:latin typeface="Calibri"/>
                <a:cs typeface="Calibri"/>
              </a:rPr>
              <a:t>enhanced 	</a:t>
            </a:r>
            <a:r>
              <a:rPr sz="2400" dirty="0">
                <a:latin typeface="Calibri"/>
                <a:cs typeface="Calibri"/>
              </a:rPr>
              <a:t>compensation,</a:t>
            </a:r>
            <a:r>
              <a:rPr sz="2400" spc="42" dirty="0">
                <a:latin typeface="Calibri"/>
                <a:cs typeface="Calibri"/>
              </a:rPr>
              <a:t> </a:t>
            </a:r>
            <a:r>
              <a:rPr sz="2400" dirty="0">
                <a:latin typeface="Calibri"/>
                <a:cs typeface="Calibri"/>
              </a:rPr>
              <a:t>shall</a:t>
            </a:r>
            <a:r>
              <a:rPr sz="2400" spc="48" dirty="0">
                <a:latin typeface="Calibri"/>
                <a:cs typeface="Calibri"/>
              </a:rPr>
              <a:t> </a:t>
            </a:r>
            <a:r>
              <a:rPr sz="2400" dirty="0">
                <a:latin typeface="Calibri"/>
                <a:cs typeface="Calibri"/>
              </a:rPr>
              <a:t>be</a:t>
            </a:r>
            <a:r>
              <a:rPr sz="2400" spc="42" dirty="0">
                <a:latin typeface="Calibri"/>
                <a:cs typeface="Calibri"/>
              </a:rPr>
              <a:t> </a:t>
            </a:r>
            <a:r>
              <a:rPr sz="2400" dirty="0">
                <a:latin typeface="Calibri"/>
                <a:cs typeface="Calibri"/>
              </a:rPr>
              <a:t>deemed</a:t>
            </a:r>
            <a:r>
              <a:rPr sz="2400" spc="54" dirty="0">
                <a:latin typeface="Calibri"/>
                <a:cs typeface="Calibri"/>
              </a:rPr>
              <a:t> </a:t>
            </a:r>
            <a:r>
              <a:rPr sz="2400" dirty="0">
                <a:latin typeface="Calibri"/>
                <a:cs typeface="Calibri"/>
              </a:rPr>
              <a:t>to</a:t>
            </a:r>
            <a:r>
              <a:rPr sz="2400" spc="54" dirty="0">
                <a:latin typeface="Calibri"/>
                <a:cs typeface="Calibri"/>
              </a:rPr>
              <a:t> </a:t>
            </a:r>
            <a:r>
              <a:rPr sz="2400" dirty="0">
                <a:latin typeface="Calibri"/>
                <a:cs typeface="Calibri"/>
              </a:rPr>
              <a:t>be</a:t>
            </a:r>
            <a:r>
              <a:rPr sz="2400" spc="48" dirty="0">
                <a:latin typeface="Calibri"/>
                <a:cs typeface="Calibri"/>
              </a:rPr>
              <a:t> </a:t>
            </a:r>
            <a:r>
              <a:rPr sz="2400" dirty="0">
                <a:latin typeface="Calibri"/>
                <a:cs typeface="Calibri"/>
              </a:rPr>
              <a:t>the</a:t>
            </a:r>
            <a:r>
              <a:rPr sz="2400" spc="48" dirty="0">
                <a:latin typeface="Calibri"/>
                <a:cs typeface="Calibri"/>
              </a:rPr>
              <a:t> </a:t>
            </a:r>
            <a:r>
              <a:rPr sz="2400" dirty="0">
                <a:latin typeface="Calibri"/>
                <a:cs typeface="Calibri"/>
              </a:rPr>
              <a:t>income</a:t>
            </a:r>
            <a:r>
              <a:rPr sz="2400" spc="48" dirty="0">
                <a:latin typeface="Calibri"/>
                <a:cs typeface="Calibri"/>
              </a:rPr>
              <a:t> </a:t>
            </a:r>
            <a:r>
              <a:rPr sz="2400" dirty="0">
                <a:latin typeface="Calibri"/>
                <a:cs typeface="Calibri"/>
              </a:rPr>
              <a:t>of</a:t>
            </a:r>
            <a:r>
              <a:rPr sz="2400" spc="54" dirty="0">
                <a:latin typeface="Calibri"/>
                <a:cs typeface="Calibri"/>
              </a:rPr>
              <a:t> </a:t>
            </a:r>
            <a:r>
              <a:rPr sz="2400" dirty="0">
                <a:latin typeface="Calibri"/>
                <a:cs typeface="Calibri"/>
              </a:rPr>
              <a:t>the</a:t>
            </a:r>
            <a:r>
              <a:rPr sz="2400" spc="36" dirty="0">
                <a:latin typeface="Calibri"/>
                <a:cs typeface="Calibri"/>
              </a:rPr>
              <a:t> </a:t>
            </a:r>
            <a:r>
              <a:rPr sz="2400" dirty="0">
                <a:latin typeface="Calibri"/>
                <a:cs typeface="Calibri"/>
              </a:rPr>
              <a:t>year</a:t>
            </a:r>
            <a:r>
              <a:rPr sz="2400" spc="48" dirty="0">
                <a:latin typeface="Calibri"/>
                <a:cs typeface="Calibri"/>
              </a:rPr>
              <a:t> </a:t>
            </a:r>
            <a:r>
              <a:rPr sz="2400" dirty="0">
                <a:latin typeface="Calibri"/>
                <a:cs typeface="Calibri"/>
              </a:rPr>
              <a:t>in</a:t>
            </a:r>
            <a:r>
              <a:rPr sz="2400" spc="54" dirty="0">
                <a:latin typeface="Calibri"/>
                <a:cs typeface="Calibri"/>
              </a:rPr>
              <a:t> </a:t>
            </a:r>
            <a:r>
              <a:rPr sz="2400" dirty="0">
                <a:latin typeface="Calibri"/>
                <a:cs typeface="Calibri"/>
              </a:rPr>
              <a:t>which</a:t>
            </a:r>
            <a:r>
              <a:rPr sz="2400" spc="72" dirty="0">
                <a:latin typeface="Calibri"/>
                <a:cs typeface="Calibri"/>
              </a:rPr>
              <a:t> </a:t>
            </a:r>
            <a:r>
              <a:rPr sz="2400" dirty="0">
                <a:latin typeface="Calibri"/>
                <a:cs typeface="Calibri"/>
              </a:rPr>
              <a:t>it</a:t>
            </a:r>
            <a:r>
              <a:rPr sz="2400" spc="54" dirty="0">
                <a:latin typeface="Calibri"/>
                <a:cs typeface="Calibri"/>
              </a:rPr>
              <a:t> </a:t>
            </a:r>
            <a:r>
              <a:rPr sz="2400" spc="-30" dirty="0">
                <a:latin typeface="Calibri"/>
                <a:cs typeface="Calibri"/>
              </a:rPr>
              <a:t>is 	</a:t>
            </a:r>
            <a:r>
              <a:rPr sz="2400" spc="-12" dirty="0">
                <a:latin typeface="Calibri"/>
                <a:cs typeface="Calibri"/>
              </a:rPr>
              <a:t>received.</a:t>
            </a:r>
            <a:endParaRPr sz="2400">
              <a:latin typeface="Calibri"/>
              <a:cs typeface="Calibri"/>
            </a:endParaRPr>
          </a:p>
          <a:p>
            <a:pPr marL="1091183" marR="10668" indent="-644652" algn="just">
              <a:spcBef>
                <a:spcPts val="852"/>
              </a:spcBef>
              <a:buAutoNum type="alphaLcParenR"/>
              <a:tabLst>
                <a:tab pos="1092708" algn="l"/>
              </a:tabLst>
            </a:pPr>
            <a:r>
              <a:rPr sz="2400" dirty="0">
                <a:latin typeface="Calibri"/>
                <a:cs typeface="Calibri"/>
              </a:rPr>
              <a:t>the</a:t>
            </a:r>
            <a:r>
              <a:rPr sz="2400" spc="84" dirty="0">
                <a:latin typeface="Calibri"/>
                <a:cs typeface="Calibri"/>
              </a:rPr>
              <a:t> </a:t>
            </a:r>
            <a:r>
              <a:rPr sz="2400" dirty="0">
                <a:latin typeface="Calibri"/>
                <a:cs typeface="Calibri"/>
              </a:rPr>
              <a:t>claim</a:t>
            </a:r>
            <a:r>
              <a:rPr sz="2400" spc="78" dirty="0">
                <a:latin typeface="Calibri"/>
                <a:cs typeface="Calibri"/>
              </a:rPr>
              <a:t> </a:t>
            </a:r>
            <a:r>
              <a:rPr sz="2400" dirty="0">
                <a:latin typeface="Calibri"/>
                <a:cs typeface="Calibri"/>
              </a:rPr>
              <a:t>for</a:t>
            </a:r>
            <a:r>
              <a:rPr sz="2400" spc="84" dirty="0">
                <a:latin typeface="Calibri"/>
                <a:cs typeface="Calibri"/>
              </a:rPr>
              <a:t> </a:t>
            </a:r>
            <a:r>
              <a:rPr sz="2400" dirty="0">
                <a:latin typeface="Calibri"/>
                <a:cs typeface="Calibri"/>
              </a:rPr>
              <a:t>escalation</a:t>
            </a:r>
            <a:r>
              <a:rPr sz="2400" spc="90" dirty="0">
                <a:latin typeface="Calibri"/>
                <a:cs typeface="Calibri"/>
              </a:rPr>
              <a:t> </a:t>
            </a:r>
            <a:r>
              <a:rPr sz="2400" dirty="0">
                <a:latin typeface="Calibri"/>
                <a:cs typeface="Calibri"/>
              </a:rPr>
              <a:t>of</a:t>
            </a:r>
            <a:r>
              <a:rPr sz="2400" spc="90" dirty="0">
                <a:latin typeface="Calibri"/>
                <a:cs typeface="Calibri"/>
              </a:rPr>
              <a:t> </a:t>
            </a:r>
            <a:r>
              <a:rPr sz="2400" dirty="0">
                <a:latin typeface="Calibri"/>
                <a:cs typeface="Calibri"/>
              </a:rPr>
              <a:t>price</a:t>
            </a:r>
            <a:r>
              <a:rPr sz="2400" spc="84" dirty="0">
                <a:latin typeface="Calibri"/>
                <a:cs typeface="Calibri"/>
              </a:rPr>
              <a:t> </a:t>
            </a:r>
            <a:r>
              <a:rPr sz="2400" dirty="0">
                <a:latin typeface="Calibri"/>
                <a:cs typeface="Calibri"/>
              </a:rPr>
              <a:t>in</a:t>
            </a:r>
            <a:r>
              <a:rPr sz="2400" spc="90" dirty="0">
                <a:latin typeface="Calibri"/>
                <a:cs typeface="Calibri"/>
              </a:rPr>
              <a:t> </a:t>
            </a:r>
            <a:r>
              <a:rPr sz="2400" dirty="0">
                <a:latin typeface="Calibri"/>
                <a:cs typeface="Calibri"/>
              </a:rPr>
              <a:t>a</a:t>
            </a:r>
            <a:r>
              <a:rPr sz="2400" spc="84" dirty="0">
                <a:latin typeface="Calibri"/>
                <a:cs typeface="Calibri"/>
              </a:rPr>
              <a:t> </a:t>
            </a:r>
            <a:r>
              <a:rPr sz="2400" dirty="0">
                <a:latin typeface="Calibri"/>
                <a:cs typeface="Calibri"/>
              </a:rPr>
              <a:t>contract</a:t>
            </a:r>
            <a:r>
              <a:rPr sz="2400" spc="84" dirty="0">
                <a:latin typeface="Calibri"/>
                <a:cs typeface="Calibri"/>
              </a:rPr>
              <a:t> </a:t>
            </a:r>
            <a:r>
              <a:rPr sz="2400" dirty="0">
                <a:latin typeface="Calibri"/>
                <a:cs typeface="Calibri"/>
              </a:rPr>
              <a:t>or</a:t>
            </a:r>
            <a:r>
              <a:rPr sz="2400" spc="84" dirty="0">
                <a:latin typeface="Calibri"/>
                <a:cs typeface="Calibri"/>
              </a:rPr>
              <a:t> </a:t>
            </a:r>
            <a:r>
              <a:rPr sz="2400" dirty="0">
                <a:latin typeface="Calibri"/>
                <a:cs typeface="Calibri"/>
              </a:rPr>
              <a:t>export</a:t>
            </a:r>
            <a:r>
              <a:rPr sz="2400" spc="84" dirty="0">
                <a:latin typeface="Calibri"/>
                <a:cs typeface="Calibri"/>
              </a:rPr>
              <a:t> </a:t>
            </a:r>
            <a:r>
              <a:rPr sz="2400" dirty="0">
                <a:latin typeface="Calibri"/>
                <a:cs typeface="Calibri"/>
              </a:rPr>
              <a:t>incentives</a:t>
            </a:r>
            <a:r>
              <a:rPr sz="2400" spc="96" dirty="0">
                <a:latin typeface="Calibri"/>
                <a:cs typeface="Calibri"/>
              </a:rPr>
              <a:t> </a:t>
            </a:r>
            <a:r>
              <a:rPr sz="2400" dirty="0">
                <a:latin typeface="Calibri"/>
                <a:cs typeface="Calibri"/>
              </a:rPr>
              <a:t>shall</a:t>
            </a:r>
            <a:r>
              <a:rPr sz="2400" spc="78" dirty="0">
                <a:latin typeface="Calibri"/>
                <a:cs typeface="Calibri"/>
              </a:rPr>
              <a:t> </a:t>
            </a:r>
            <a:r>
              <a:rPr sz="2400" spc="-30" dirty="0">
                <a:latin typeface="Calibri"/>
                <a:cs typeface="Calibri"/>
              </a:rPr>
              <a:t>be 	</a:t>
            </a:r>
            <a:r>
              <a:rPr sz="2400" dirty="0">
                <a:latin typeface="Calibri"/>
                <a:cs typeface="Calibri"/>
              </a:rPr>
              <a:t>deemed</a:t>
            </a:r>
            <a:r>
              <a:rPr sz="2400" spc="72" dirty="0">
                <a:latin typeface="Calibri"/>
                <a:cs typeface="Calibri"/>
              </a:rPr>
              <a:t>  </a:t>
            </a:r>
            <a:r>
              <a:rPr sz="2400" dirty="0">
                <a:latin typeface="Calibri"/>
                <a:cs typeface="Calibri"/>
              </a:rPr>
              <a:t>to</a:t>
            </a:r>
            <a:r>
              <a:rPr sz="2400" spc="72" dirty="0">
                <a:latin typeface="Calibri"/>
                <a:cs typeface="Calibri"/>
              </a:rPr>
              <a:t>  </a:t>
            </a:r>
            <a:r>
              <a:rPr sz="2400" dirty="0">
                <a:latin typeface="Calibri"/>
                <a:cs typeface="Calibri"/>
              </a:rPr>
              <a:t>be</a:t>
            </a:r>
            <a:r>
              <a:rPr sz="2400" spc="72" dirty="0">
                <a:latin typeface="Calibri"/>
                <a:cs typeface="Calibri"/>
              </a:rPr>
              <a:t>  </a:t>
            </a:r>
            <a:r>
              <a:rPr sz="2400" dirty="0">
                <a:latin typeface="Calibri"/>
                <a:cs typeface="Calibri"/>
              </a:rPr>
              <a:t>the</a:t>
            </a:r>
            <a:r>
              <a:rPr sz="2400" spc="78" dirty="0">
                <a:latin typeface="Calibri"/>
                <a:cs typeface="Calibri"/>
              </a:rPr>
              <a:t>  </a:t>
            </a:r>
            <a:r>
              <a:rPr sz="2400" dirty="0">
                <a:latin typeface="Calibri"/>
                <a:cs typeface="Calibri"/>
              </a:rPr>
              <a:t>income</a:t>
            </a:r>
            <a:r>
              <a:rPr sz="2400" spc="72" dirty="0">
                <a:latin typeface="Calibri"/>
                <a:cs typeface="Calibri"/>
              </a:rPr>
              <a:t>  </a:t>
            </a:r>
            <a:r>
              <a:rPr sz="2400" dirty="0">
                <a:latin typeface="Calibri"/>
                <a:cs typeface="Calibri"/>
              </a:rPr>
              <a:t>of</a:t>
            </a:r>
            <a:r>
              <a:rPr sz="2400" spc="72" dirty="0">
                <a:latin typeface="Calibri"/>
                <a:cs typeface="Calibri"/>
              </a:rPr>
              <a:t>  </a:t>
            </a:r>
            <a:r>
              <a:rPr sz="2400" dirty="0">
                <a:latin typeface="Calibri"/>
                <a:cs typeface="Calibri"/>
              </a:rPr>
              <a:t>the</a:t>
            </a:r>
            <a:r>
              <a:rPr sz="2400" spc="66" dirty="0">
                <a:latin typeface="Calibri"/>
                <a:cs typeface="Calibri"/>
              </a:rPr>
              <a:t>  </a:t>
            </a:r>
            <a:r>
              <a:rPr sz="2400" dirty="0">
                <a:latin typeface="Calibri"/>
                <a:cs typeface="Calibri"/>
              </a:rPr>
              <a:t>previous</a:t>
            </a:r>
            <a:r>
              <a:rPr sz="2400" spc="66" dirty="0">
                <a:latin typeface="Calibri"/>
                <a:cs typeface="Calibri"/>
              </a:rPr>
              <a:t>  </a:t>
            </a:r>
            <a:r>
              <a:rPr sz="2400" dirty="0">
                <a:latin typeface="Calibri"/>
                <a:cs typeface="Calibri"/>
              </a:rPr>
              <a:t>year</a:t>
            </a:r>
            <a:r>
              <a:rPr sz="2400" spc="78" dirty="0">
                <a:latin typeface="Calibri"/>
                <a:cs typeface="Calibri"/>
              </a:rPr>
              <a:t>  </a:t>
            </a:r>
            <a:r>
              <a:rPr sz="2400" dirty="0">
                <a:latin typeface="Calibri"/>
                <a:cs typeface="Calibri"/>
              </a:rPr>
              <a:t>in</a:t>
            </a:r>
            <a:r>
              <a:rPr sz="2400" spc="60" dirty="0">
                <a:latin typeface="Calibri"/>
                <a:cs typeface="Calibri"/>
              </a:rPr>
              <a:t>  </a:t>
            </a:r>
            <a:r>
              <a:rPr sz="2400" dirty="0">
                <a:latin typeface="Calibri"/>
                <a:cs typeface="Calibri"/>
              </a:rPr>
              <a:t>which</a:t>
            </a:r>
            <a:r>
              <a:rPr sz="2400" spc="72" dirty="0">
                <a:latin typeface="Calibri"/>
                <a:cs typeface="Calibri"/>
              </a:rPr>
              <a:t>  </a:t>
            </a:r>
            <a:r>
              <a:rPr sz="2400" spc="-12" dirty="0">
                <a:latin typeface="Calibri"/>
                <a:cs typeface="Calibri"/>
              </a:rPr>
              <a:t>reasonable 	</a:t>
            </a:r>
            <a:r>
              <a:rPr sz="2400" dirty="0">
                <a:latin typeface="Calibri"/>
                <a:cs typeface="Calibri"/>
              </a:rPr>
              <a:t>certainty</a:t>
            </a:r>
            <a:r>
              <a:rPr sz="2400" spc="-48" dirty="0">
                <a:latin typeface="Calibri"/>
                <a:cs typeface="Calibri"/>
              </a:rPr>
              <a:t> </a:t>
            </a:r>
            <a:r>
              <a:rPr sz="2400" dirty="0">
                <a:latin typeface="Calibri"/>
                <a:cs typeface="Calibri"/>
              </a:rPr>
              <a:t>of</a:t>
            </a:r>
            <a:r>
              <a:rPr sz="2400" spc="-60" dirty="0">
                <a:latin typeface="Calibri"/>
                <a:cs typeface="Calibri"/>
              </a:rPr>
              <a:t> </a:t>
            </a:r>
            <a:r>
              <a:rPr sz="2400" dirty="0">
                <a:latin typeface="Calibri"/>
                <a:cs typeface="Calibri"/>
              </a:rPr>
              <a:t>its</a:t>
            </a:r>
            <a:r>
              <a:rPr sz="2400" spc="-48" dirty="0">
                <a:latin typeface="Calibri"/>
                <a:cs typeface="Calibri"/>
              </a:rPr>
              <a:t> </a:t>
            </a:r>
            <a:r>
              <a:rPr sz="2400" spc="-12" dirty="0">
                <a:latin typeface="Calibri"/>
                <a:cs typeface="Calibri"/>
              </a:rPr>
              <a:t>realization</a:t>
            </a:r>
            <a:r>
              <a:rPr sz="2400" spc="-18" dirty="0">
                <a:latin typeface="Calibri"/>
                <a:cs typeface="Calibri"/>
              </a:rPr>
              <a:t> </a:t>
            </a:r>
            <a:r>
              <a:rPr sz="2400" dirty="0">
                <a:latin typeface="Calibri"/>
                <a:cs typeface="Calibri"/>
              </a:rPr>
              <a:t>is</a:t>
            </a:r>
            <a:r>
              <a:rPr sz="2400" spc="-60" dirty="0">
                <a:latin typeface="Calibri"/>
                <a:cs typeface="Calibri"/>
              </a:rPr>
              <a:t> </a:t>
            </a:r>
            <a:r>
              <a:rPr sz="2400" spc="-12" dirty="0">
                <a:latin typeface="Calibri"/>
                <a:cs typeface="Calibri"/>
              </a:rPr>
              <a:t>achieved.</a:t>
            </a:r>
            <a:endParaRPr sz="2400">
              <a:latin typeface="Calibri"/>
              <a:cs typeface="Calibri"/>
            </a:endParaRPr>
          </a:p>
          <a:p>
            <a:pPr marL="1091183" marR="9906" indent="-645414" algn="just">
              <a:spcBef>
                <a:spcPts val="834"/>
              </a:spcBef>
              <a:buAutoNum type="alphaLcParenR"/>
              <a:tabLst>
                <a:tab pos="1091183" algn="l"/>
              </a:tabLst>
            </a:pPr>
            <a:r>
              <a:rPr sz="2400" dirty="0">
                <a:latin typeface="Calibri"/>
                <a:cs typeface="Calibri"/>
              </a:rPr>
              <a:t>income</a:t>
            </a:r>
            <a:r>
              <a:rPr sz="2400" spc="114" dirty="0">
                <a:latin typeface="Calibri"/>
                <a:cs typeface="Calibri"/>
              </a:rPr>
              <a:t> </a:t>
            </a:r>
            <a:r>
              <a:rPr sz="2400" dirty="0">
                <a:latin typeface="Calibri"/>
                <a:cs typeface="Calibri"/>
              </a:rPr>
              <a:t>of</a:t>
            </a:r>
            <a:r>
              <a:rPr sz="2400" spc="137" dirty="0">
                <a:latin typeface="Calibri"/>
                <a:cs typeface="Calibri"/>
              </a:rPr>
              <a:t> </a:t>
            </a:r>
            <a:r>
              <a:rPr sz="2400" dirty="0">
                <a:latin typeface="Calibri"/>
                <a:cs typeface="Calibri"/>
              </a:rPr>
              <a:t>the</a:t>
            </a:r>
            <a:r>
              <a:rPr sz="2400" spc="102" dirty="0">
                <a:latin typeface="Calibri"/>
                <a:cs typeface="Calibri"/>
              </a:rPr>
              <a:t> </a:t>
            </a:r>
            <a:r>
              <a:rPr sz="2400" dirty="0">
                <a:latin typeface="Calibri"/>
                <a:cs typeface="Calibri"/>
              </a:rPr>
              <a:t>nature</a:t>
            </a:r>
            <a:r>
              <a:rPr sz="2400" spc="132" dirty="0">
                <a:latin typeface="Calibri"/>
                <a:cs typeface="Calibri"/>
              </a:rPr>
              <a:t> </a:t>
            </a:r>
            <a:r>
              <a:rPr sz="2400" dirty="0">
                <a:latin typeface="Calibri"/>
                <a:cs typeface="Calibri"/>
              </a:rPr>
              <a:t>of</a:t>
            </a:r>
            <a:r>
              <a:rPr sz="2400" spc="132" dirty="0">
                <a:latin typeface="Calibri"/>
                <a:cs typeface="Calibri"/>
              </a:rPr>
              <a:t> </a:t>
            </a:r>
            <a:r>
              <a:rPr sz="2400" dirty="0">
                <a:latin typeface="Calibri"/>
                <a:cs typeface="Calibri"/>
              </a:rPr>
              <a:t>Subsidy,</a:t>
            </a:r>
            <a:r>
              <a:rPr sz="2400" spc="126" dirty="0">
                <a:latin typeface="Calibri"/>
                <a:cs typeface="Calibri"/>
              </a:rPr>
              <a:t> </a:t>
            </a:r>
            <a:r>
              <a:rPr sz="2400" dirty="0">
                <a:latin typeface="Calibri"/>
                <a:cs typeface="Calibri"/>
              </a:rPr>
              <a:t>Grant,</a:t>
            </a:r>
            <a:r>
              <a:rPr sz="2400" spc="120" dirty="0">
                <a:latin typeface="Calibri"/>
                <a:cs typeface="Calibri"/>
              </a:rPr>
              <a:t> </a:t>
            </a:r>
            <a:r>
              <a:rPr sz="2400" dirty="0">
                <a:latin typeface="Calibri"/>
                <a:cs typeface="Calibri"/>
              </a:rPr>
              <a:t>cash</a:t>
            </a:r>
            <a:r>
              <a:rPr sz="2400" spc="137" dirty="0">
                <a:latin typeface="Calibri"/>
                <a:cs typeface="Calibri"/>
              </a:rPr>
              <a:t> </a:t>
            </a:r>
            <a:r>
              <a:rPr sz="2400" dirty="0">
                <a:latin typeface="Calibri"/>
                <a:cs typeface="Calibri"/>
              </a:rPr>
              <a:t>incentive</a:t>
            </a:r>
            <a:r>
              <a:rPr sz="2400" spc="132" dirty="0">
                <a:latin typeface="Calibri"/>
                <a:cs typeface="Calibri"/>
              </a:rPr>
              <a:t> </a:t>
            </a:r>
            <a:r>
              <a:rPr sz="2400" dirty="0">
                <a:latin typeface="Calibri"/>
                <a:cs typeface="Calibri"/>
              </a:rPr>
              <a:t>or</a:t>
            </a:r>
            <a:r>
              <a:rPr sz="2400" spc="114" dirty="0">
                <a:latin typeface="Calibri"/>
                <a:cs typeface="Calibri"/>
              </a:rPr>
              <a:t> </a:t>
            </a:r>
            <a:r>
              <a:rPr sz="2400" dirty="0">
                <a:latin typeface="Calibri"/>
                <a:cs typeface="Calibri"/>
              </a:rPr>
              <a:t>Duty</a:t>
            </a:r>
            <a:r>
              <a:rPr sz="2400" spc="108" dirty="0">
                <a:latin typeface="Calibri"/>
                <a:cs typeface="Calibri"/>
              </a:rPr>
              <a:t> </a:t>
            </a:r>
            <a:r>
              <a:rPr sz="2400" spc="-12" dirty="0">
                <a:latin typeface="Calibri"/>
                <a:cs typeface="Calibri"/>
              </a:rPr>
              <a:t>Drawback, </a:t>
            </a:r>
            <a:r>
              <a:rPr sz="2400" dirty="0">
                <a:latin typeface="Calibri"/>
                <a:cs typeface="Calibri"/>
              </a:rPr>
              <a:t>etc</a:t>
            </a:r>
            <a:r>
              <a:rPr sz="2400" spc="456" dirty="0">
                <a:latin typeface="Calibri"/>
                <a:cs typeface="Calibri"/>
              </a:rPr>
              <a:t> </a:t>
            </a:r>
            <a:r>
              <a:rPr sz="2400" dirty="0">
                <a:latin typeface="Calibri"/>
                <a:cs typeface="Calibri"/>
              </a:rPr>
              <a:t>referred</a:t>
            </a:r>
            <a:r>
              <a:rPr sz="2400" spc="462" dirty="0">
                <a:latin typeface="Calibri"/>
                <a:cs typeface="Calibri"/>
              </a:rPr>
              <a:t> </a:t>
            </a:r>
            <a:r>
              <a:rPr sz="2400" dirty="0">
                <a:latin typeface="Calibri"/>
                <a:cs typeface="Calibri"/>
              </a:rPr>
              <a:t>to</a:t>
            </a:r>
            <a:r>
              <a:rPr sz="2400" spc="456" dirty="0">
                <a:latin typeface="Calibri"/>
                <a:cs typeface="Calibri"/>
              </a:rPr>
              <a:t> </a:t>
            </a:r>
            <a:r>
              <a:rPr sz="2400" dirty="0">
                <a:latin typeface="Calibri"/>
                <a:cs typeface="Calibri"/>
              </a:rPr>
              <a:t>in</a:t>
            </a:r>
            <a:r>
              <a:rPr sz="2400" spc="456" dirty="0">
                <a:latin typeface="Calibri"/>
                <a:cs typeface="Calibri"/>
              </a:rPr>
              <a:t> </a:t>
            </a:r>
            <a:r>
              <a:rPr sz="2400" spc="-12" dirty="0">
                <a:latin typeface="Calibri"/>
                <a:cs typeface="Calibri"/>
              </a:rPr>
              <a:t>sub-</a:t>
            </a:r>
            <a:r>
              <a:rPr sz="2400" dirty="0">
                <a:latin typeface="Calibri"/>
                <a:cs typeface="Calibri"/>
              </a:rPr>
              <a:t>clause</a:t>
            </a:r>
            <a:r>
              <a:rPr sz="2400" spc="450" dirty="0">
                <a:latin typeface="Calibri"/>
                <a:cs typeface="Calibri"/>
              </a:rPr>
              <a:t> </a:t>
            </a:r>
            <a:r>
              <a:rPr sz="2400" dirty="0">
                <a:latin typeface="Calibri"/>
                <a:cs typeface="Calibri"/>
              </a:rPr>
              <a:t>(xviii)</a:t>
            </a:r>
            <a:r>
              <a:rPr sz="2400" spc="462" dirty="0">
                <a:latin typeface="Calibri"/>
                <a:cs typeface="Calibri"/>
              </a:rPr>
              <a:t> </a:t>
            </a:r>
            <a:r>
              <a:rPr sz="2400" dirty="0">
                <a:latin typeface="Calibri"/>
                <a:cs typeface="Calibri"/>
              </a:rPr>
              <a:t>of</a:t>
            </a:r>
            <a:r>
              <a:rPr sz="2400" spc="456" dirty="0">
                <a:latin typeface="Calibri"/>
                <a:cs typeface="Calibri"/>
              </a:rPr>
              <a:t> </a:t>
            </a:r>
            <a:r>
              <a:rPr sz="2400" dirty="0">
                <a:latin typeface="Calibri"/>
                <a:cs typeface="Calibri"/>
              </a:rPr>
              <a:t>clause</a:t>
            </a:r>
            <a:r>
              <a:rPr sz="2400" spc="450" dirty="0">
                <a:latin typeface="Calibri"/>
                <a:cs typeface="Calibri"/>
              </a:rPr>
              <a:t> </a:t>
            </a:r>
            <a:r>
              <a:rPr sz="2400" dirty="0">
                <a:latin typeface="Calibri"/>
                <a:cs typeface="Calibri"/>
              </a:rPr>
              <a:t>(24)</a:t>
            </a:r>
            <a:r>
              <a:rPr sz="2400" spc="462" dirty="0">
                <a:latin typeface="Calibri"/>
                <a:cs typeface="Calibri"/>
              </a:rPr>
              <a:t> </a:t>
            </a:r>
            <a:r>
              <a:rPr sz="2400" dirty="0">
                <a:latin typeface="Calibri"/>
                <a:cs typeface="Calibri"/>
              </a:rPr>
              <a:t>of</a:t>
            </a:r>
            <a:r>
              <a:rPr sz="2400" spc="456" dirty="0">
                <a:latin typeface="Calibri"/>
                <a:cs typeface="Calibri"/>
              </a:rPr>
              <a:t> </a:t>
            </a:r>
            <a:r>
              <a:rPr sz="2400" dirty="0">
                <a:latin typeface="Calibri"/>
                <a:cs typeface="Calibri"/>
              </a:rPr>
              <a:t>section</a:t>
            </a:r>
            <a:r>
              <a:rPr sz="2400" spc="456" dirty="0">
                <a:latin typeface="Calibri"/>
                <a:cs typeface="Calibri"/>
              </a:rPr>
              <a:t> </a:t>
            </a:r>
            <a:r>
              <a:rPr sz="2400" dirty="0">
                <a:latin typeface="Calibri"/>
                <a:cs typeface="Calibri"/>
              </a:rPr>
              <a:t>2</a:t>
            </a:r>
            <a:r>
              <a:rPr sz="2400" spc="462" dirty="0">
                <a:latin typeface="Calibri"/>
                <a:cs typeface="Calibri"/>
              </a:rPr>
              <a:t> </a:t>
            </a:r>
            <a:r>
              <a:rPr sz="2400" dirty="0">
                <a:latin typeface="Calibri"/>
                <a:cs typeface="Calibri"/>
              </a:rPr>
              <a:t>shall</a:t>
            </a:r>
            <a:r>
              <a:rPr sz="2400" spc="450" dirty="0">
                <a:latin typeface="Calibri"/>
                <a:cs typeface="Calibri"/>
              </a:rPr>
              <a:t> </a:t>
            </a:r>
            <a:r>
              <a:rPr sz="2400" spc="-30" dirty="0">
                <a:latin typeface="Calibri"/>
                <a:cs typeface="Calibri"/>
              </a:rPr>
              <a:t>be </a:t>
            </a:r>
            <a:r>
              <a:rPr sz="2400" dirty="0">
                <a:latin typeface="Calibri"/>
                <a:cs typeface="Calibri"/>
              </a:rPr>
              <a:t>deemed</a:t>
            </a:r>
            <a:r>
              <a:rPr sz="2400" spc="-24" dirty="0">
                <a:latin typeface="Calibri"/>
                <a:cs typeface="Calibri"/>
              </a:rPr>
              <a:t> </a:t>
            </a:r>
            <a:r>
              <a:rPr sz="2400" dirty="0">
                <a:latin typeface="Calibri"/>
                <a:cs typeface="Calibri"/>
              </a:rPr>
              <a:t>to</a:t>
            </a:r>
            <a:r>
              <a:rPr sz="2400" spc="-24" dirty="0">
                <a:latin typeface="Calibri"/>
                <a:cs typeface="Calibri"/>
              </a:rPr>
              <a:t> </a:t>
            </a:r>
            <a:r>
              <a:rPr sz="2400" dirty="0">
                <a:latin typeface="Calibri"/>
                <a:cs typeface="Calibri"/>
              </a:rPr>
              <a:t>be</a:t>
            </a:r>
            <a:r>
              <a:rPr sz="2400" spc="-30" dirty="0">
                <a:latin typeface="Calibri"/>
                <a:cs typeface="Calibri"/>
              </a:rPr>
              <a:t> </a:t>
            </a:r>
            <a:r>
              <a:rPr sz="2400" dirty="0">
                <a:latin typeface="Calibri"/>
                <a:cs typeface="Calibri"/>
              </a:rPr>
              <a:t>the</a:t>
            </a:r>
            <a:r>
              <a:rPr sz="2400" spc="-24" dirty="0">
                <a:latin typeface="Calibri"/>
                <a:cs typeface="Calibri"/>
              </a:rPr>
              <a:t> </a:t>
            </a:r>
            <a:r>
              <a:rPr sz="2400" dirty="0">
                <a:latin typeface="Calibri"/>
                <a:cs typeface="Calibri"/>
              </a:rPr>
              <a:t>income</a:t>
            </a:r>
            <a:r>
              <a:rPr sz="2400" spc="-24" dirty="0">
                <a:latin typeface="Calibri"/>
                <a:cs typeface="Calibri"/>
              </a:rPr>
              <a:t> </a:t>
            </a:r>
            <a:r>
              <a:rPr sz="2400" dirty="0">
                <a:latin typeface="Calibri"/>
                <a:cs typeface="Calibri"/>
              </a:rPr>
              <a:t>of</a:t>
            </a:r>
            <a:r>
              <a:rPr sz="2400" spc="-42" dirty="0">
                <a:latin typeface="Calibri"/>
                <a:cs typeface="Calibri"/>
              </a:rPr>
              <a:t> </a:t>
            </a:r>
            <a:r>
              <a:rPr sz="2400" dirty="0">
                <a:latin typeface="Calibri"/>
                <a:cs typeface="Calibri"/>
              </a:rPr>
              <a:t>the</a:t>
            </a:r>
            <a:r>
              <a:rPr sz="2400" spc="-24" dirty="0">
                <a:latin typeface="Calibri"/>
                <a:cs typeface="Calibri"/>
              </a:rPr>
              <a:t> </a:t>
            </a:r>
            <a:r>
              <a:rPr sz="2400" dirty="0">
                <a:latin typeface="Calibri"/>
                <a:cs typeface="Calibri"/>
              </a:rPr>
              <a:t>previous</a:t>
            </a:r>
            <a:r>
              <a:rPr sz="2400" spc="-30" dirty="0">
                <a:latin typeface="Calibri"/>
                <a:cs typeface="Calibri"/>
              </a:rPr>
              <a:t> </a:t>
            </a:r>
            <a:r>
              <a:rPr sz="2400" dirty="0">
                <a:latin typeface="Calibri"/>
                <a:cs typeface="Calibri"/>
              </a:rPr>
              <a:t>year</a:t>
            </a:r>
            <a:r>
              <a:rPr sz="2400" spc="-30" dirty="0">
                <a:latin typeface="Calibri"/>
                <a:cs typeface="Calibri"/>
              </a:rPr>
              <a:t> </a:t>
            </a:r>
            <a:r>
              <a:rPr sz="2400" dirty="0">
                <a:latin typeface="Calibri"/>
                <a:cs typeface="Calibri"/>
              </a:rPr>
              <a:t>in</a:t>
            </a:r>
            <a:r>
              <a:rPr sz="2400" spc="-24" dirty="0">
                <a:latin typeface="Calibri"/>
                <a:cs typeface="Calibri"/>
              </a:rPr>
              <a:t> </a:t>
            </a:r>
            <a:r>
              <a:rPr sz="2400" dirty="0">
                <a:latin typeface="Calibri"/>
                <a:cs typeface="Calibri"/>
              </a:rPr>
              <a:t>which</a:t>
            </a:r>
            <a:r>
              <a:rPr sz="2400" spc="-24" dirty="0">
                <a:latin typeface="Calibri"/>
                <a:cs typeface="Calibri"/>
              </a:rPr>
              <a:t> </a:t>
            </a:r>
            <a:r>
              <a:rPr sz="2400" dirty="0">
                <a:latin typeface="Calibri"/>
                <a:cs typeface="Calibri"/>
              </a:rPr>
              <a:t>it</a:t>
            </a:r>
            <a:r>
              <a:rPr sz="2400" spc="-24" dirty="0">
                <a:latin typeface="Calibri"/>
                <a:cs typeface="Calibri"/>
              </a:rPr>
              <a:t> </a:t>
            </a:r>
            <a:r>
              <a:rPr sz="2400" dirty="0">
                <a:latin typeface="Calibri"/>
                <a:cs typeface="Calibri"/>
              </a:rPr>
              <a:t>is</a:t>
            </a:r>
            <a:r>
              <a:rPr sz="2400" spc="-30" dirty="0">
                <a:latin typeface="Calibri"/>
                <a:cs typeface="Calibri"/>
              </a:rPr>
              <a:t> </a:t>
            </a:r>
            <a:r>
              <a:rPr sz="2400" dirty="0">
                <a:latin typeface="Calibri"/>
                <a:cs typeface="Calibri"/>
              </a:rPr>
              <a:t>received,</a:t>
            </a:r>
            <a:r>
              <a:rPr sz="2400" spc="-18" dirty="0">
                <a:latin typeface="Calibri"/>
                <a:cs typeface="Calibri"/>
              </a:rPr>
              <a:t> </a:t>
            </a:r>
            <a:r>
              <a:rPr sz="2400" dirty="0">
                <a:latin typeface="Calibri"/>
                <a:cs typeface="Calibri"/>
              </a:rPr>
              <a:t>if</a:t>
            </a:r>
            <a:r>
              <a:rPr sz="2400" spc="-24" dirty="0">
                <a:latin typeface="Calibri"/>
                <a:cs typeface="Calibri"/>
              </a:rPr>
              <a:t> </a:t>
            </a:r>
            <a:r>
              <a:rPr sz="2400" spc="-30" dirty="0">
                <a:latin typeface="Calibri"/>
                <a:cs typeface="Calibri"/>
              </a:rPr>
              <a:t>not </a:t>
            </a:r>
            <a:r>
              <a:rPr sz="2400" dirty="0">
                <a:latin typeface="Calibri"/>
                <a:cs typeface="Calibri"/>
              </a:rPr>
              <a:t>charged</a:t>
            </a:r>
            <a:r>
              <a:rPr sz="2400" spc="-102" dirty="0">
                <a:latin typeface="Calibri"/>
                <a:cs typeface="Calibri"/>
              </a:rPr>
              <a:t> </a:t>
            </a:r>
            <a:r>
              <a:rPr sz="2400" dirty="0">
                <a:latin typeface="Calibri"/>
                <a:cs typeface="Calibri"/>
              </a:rPr>
              <a:t>to</a:t>
            </a:r>
            <a:r>
              <a:rPr sz="2400" spc="-84" dirty="0">
                <a:latin typeface="Calibri"/>
                <a:cs typeface="Calibri"/>
              </a:rPr>
              <a:t> </a:t>
            </a:r>
            <a:r>
              <a:rPr sz="2400" dirty="0">
                <a:latin typeface="Calibri"/>
                <a:cs typeface="Calibri"/>
              </a:rPr>
              <a:t>income</a:t>
            </a:r>
            <a:r>
              <a:rPr sz="2400" spc="-90" dirty="0">
                <a:latin typeface="Calibri"/>
                <a:cs typeface="Calibri"/>
              </a:rPr>
              <a:t> </a:t>
            </a:r>
            <a:r>
              <a:rPr sz="2400" dirty="0">
                <a:latin typeface="Calibri"/>
                <a:cs typeface="Calibri"/>
              </a:rPr>
              <a:t>tax</a:t>
            </a:r>
            <a:r>
              <a:rPr sz="2400" spc="-60" dirty="0">
                <a:latin typeface="Calibri"/>
                <a:cs typeface="Calibri"/>
              </a:rPr>
              <a:t> </a:t>
            </a:r>
            <a:r>
              <a:rPr sz="2400" dirty="0">
                <a:latin typeface="Calibri"/>
                <a:cs typeface="Calibri"/>
              </a:rPr>
              <a:t>for</a:t>
            </a:r>
            <a:r>
              <a:rPr sz="2400" spc="-84" dirty="0">
                <a:latin typeface="Calibri"/>
                <a:cs typeface="Calibri"/>
              </a:rPr>
              <a:t> </a:t>
            </a:r>
            <a:r>
              <a:rPr sz="2400" dirty="0">
                <a:latin typeface="Calibri"/>
                <a:cs typeface="Calibri"/>
              </a:rPr>
              <a:t>any</a:t>
            </a:r>
            <a:r>
              <a:rPr sz="2400" spc="-102" dirty="0">
                <a:latin typeface="Calibri"/>
                <a:cs typeface="Calibri"/>
              </a:rPr>
              <a:t> </a:t>
            </a:r>
            <a:r>
              <a:rPr sz="2400" dirty="0">
                <a:latin typeface="Calibri"/>
                <a:cs typeface="Calibri"/>
              </a:rPr>
              <a:t>earlier</a:t>
            </a:r>
            <a:r>
              <a:rPr sz="2400" spc="-48" dirty="0">
                <a:latin typeface="Calibri"/>
                <a:cs typeface="Calibri"/>
              </a:rPr>
              <a:t> </a:t>
            </a:r>
            <a:r>
              <a:rPr sz="2400" dirty="0">
                <a:latin typeface="Calibri"/>
                <a:cs typeface="Calibri"/>
              </a:rPr>
              <a:t>previous</a:t>
            </a:r>
            <a:r>
              <a:rPr sz="2400" spc="-84" dirty="0">
                <a:latin typeface="Calibri"/>
                <a:cs typeface="Calibri"/>
              </a:rPr>
              <a:t> </a:t>
            </a:r>
            <a:r>
              <a:rPr sz="2400" spc="-12" dirty="0">
                <a:latin typeface="Calibri"/>
                <a:cs typeface="Calibri"/>
              </a:rPr>
              <a:t>year.</a:t>
            </a:r>
            <a:endParaRPr sz="2400">
              <a:latin typeface="Calibri"/>
              <a:cs typeface="Calibri"/>
            </a:endParaRPr>
          </a:p>
          <a:p>
            <a:pPr marL="444246" marR="10668" indent="1524" algn="just">
              <a:spcBef>
                <a:spcPts val="840"/>
              </a:spcBef>
            </a:pPr>
            <a:r>
              <a:rPr sz="2400" dirty="0">
                <a:latin typeface="Calibri"/>
                <a:cs typeface="Calibri"/>
              </a:rPr>
              <a:t>This</a:t>
            </a:r>
            <a:r>
              <a:rPr sz="2400" spc="84" dirty="0">
                <a:latin typeface="Calibri"/>
                <a:cs typeface="Calibri"/>
              </a:rPr>
              <a:t> </a:t>
            </a:r>
            <a:r>
              <a:rPr sz="2400" dirty="0">
                <a:latin typeface="Calibri"/>
                <a:cs typeface="Calibri"/>
              </a:rPr>
              <a:t>amendment</a:t>
            </a:r>
            <a:r>
              <a:rPr sz="2400" spc="90" dirty="0">
                <a:latin typeface="Calibri"/>
                <a:cs typeface="Calibri"/>
              </a:rPr>
              <a:t> </a:t>
            </a:r>
            <a:r>
              <a:rPr sz="2400" dirty="0">
                <a:latin typeface="Calibri"/>
                <a:cs typeface="Calibri"/>
              </a:rPr>
              <a:t>was</a:t>
            </a:r>
            <a:r>
              <a:rPr sz="2400" spc="84" dirty="0">
                <a:latin typeface="Calibri"/>
                <a:cs typeface="Calibri"/>
              </a:rPr>
              <a:t> </a:t>
            </a:r>
            <a:r>
              <a:rPr sz="2400" dirty="0">
                <a:latin typeface="Calibri"/>
                <a:cs typeface="Calibri"/>
              </a:rPr>
              <a:t>made</a:t>
            </a:r>
            <a:r>
              <a:rPr sz="2400" spc="90" dirty="0">
                <a:latin typeface="Calibri"/>
                <a:cs typeface="Calibri"/>
              </a:rPr>
              <a:t> </a:t>
            </a:r>
            <a:r>
              <a:rPr sz="2400" dirty="0">
                <a:latin typeface="Calibri"/>
                <a:cs typeface="Calibri"/>
              </a:rPr>
              <a:t>to</a:t>
            </a:r>
            <a:r>
              <a:rPr sz="2400" spc="90" dirty="0">
                <a:latin typeface="Calibri"/>
                <a:cs typeface="Calibri"/>
              </a:rPr>
              <a:t> </a:t>
            </a:r>
            <a:r>
              <a:rPr sz="2400" dirty="0">
                <a:latin typeface="Calibri"/>
                <a:cs typeface="Calibri"/>
              </a:rPr>
              <a:t>standardize</a:t>
            </a:r>
            <a:r>
              <a:rPr sz="2400" spc="84" dirty="0">
                <a:latin typeface="Calibri"/>
                <a:cs typeface="Calibri"/>
              </a:rPr>
              <a:t> </a:t>
            </a:r>
            <a:r>
              <a:rPr sz="2400" dirty="0">
                <a:latin typeface="Calibri"/>
                <a:cs typeface="Calibri"/>
              </a:rPr>
              <a:t>the</a:t>
            </a:r>
            <a:r>
              <a:rPr sz="2400" spc="84" dirty="0">
                <a:latin typeface="Calibri"/>
                <a:cs typeface="Calibri"/>
              </a:rPr>
              <a:t> </a:t>
            </a:r>
            <a:r>
              <a:rPr sz="2400" dirty="0">
                <a:latin typeface="Calibri"/>
                <a:cs typeface="Calibri"/>
              </a:rPr>
              <a:t>accounting</a:t>
            </a:r>
            <a:r>
              <a:rPr sz="2400" spc="72" dirty="0">
                <a:latin typeface="Calibri"/>
                <a:cs typeface="Calibri"/>
              </a:rPr>
              <a:t> </a:t>
            </a:r>
            <a:r>
              <a:rPr sz="2400" dirty="0">
                <a:latin typeface="Calibri"/>
                <a:cs typeface="Calibri"/>
              </a:rPr>
              <a:t>practices</a:t>
            </a:r>
            <a:r>
              <a:rPr sz="2400" spc="84" dirty="0">
                <a:latin typeface="Calibri"/>
                <a:cs typeface="Calibri"/>
              </a:rPr>
              <a:t> </a:t>
            </a:r>
            <a:r>
              <a:rPr sz="2400" dirty="0">
                <a:latin typeface="Calibri"/>
                <a:cs typeface="Calibri"/>
              </a:rPr>
              <a:t>to</a:t>
            </a:r>
            <a:r>
              <a:rPr sz="2400" spc="90" dirty="0">
                <a:latin typeface="Calibri"/>
                <a:cs typeface="Calibri"/>
              </a:rPr>
              <a:t> </a:t>
            </a:r>
            <a:r>
              <a:rPr sz="2400" dirty="0">
                <a:latin typeface="Calibri"/>
                <a:cs typeface="Calibri"/>
              </a:rPr>
              <a:t>plug</a:t>
            </a:r>
            <a:r>
              <a:rPr sz="2400" spc="84" dirty="0">
                <a:latin typeface="Calibri"/>
                <a:cs typeface="Calibri"/>
              </a:rPr>
              <a:t> </a:t>
            </a:r>
            <a:r>
              <a:rPr sz="2400" spc="-30" dirty="0">
                <a:latin typeface="Calibri"/>
                <a:cs typeface="Calibri"/>
              </a:rPr>
              <a:t>the </a:t>
            </a:r>
            <a:r>
              <a:rPr sz="2400" dirty="0">
                <a:latin typeface="Calibri"/>
                <a:cs typeface="Calibri"/>
              </a:rPr>
              <a:t>possible</a:t>
            </a:r>
            <a:r>
              <a:rPr sz="2400" spc="-60" dirty="0">
                <a:latin typeface="Calibri"/>
                <a:cs typeface="Calibri"/>
              </a:rPr>
              <a:t> </a:t>
            </a:r>
            <a:r>
              <a:rPr sz="2400" dirty="0">
                <a:latin typeface="Calibri"/>
                <a:cs typeface="Calibri"/>
              </a:rPr>
              <a:t>leakage</a:t>
            </a:r>
            <a:r>
              <a:rPr sz="2400" spc="-72" dirty="0">
                <a:latin typeface="Calibri"/>
                <a:cs typeface="Calibri"/>
              </a:rPr>
              <a:t> </a:t>
            </a:r>
            <a:r>
              <a:rPr sz="2400" dirty="0">
                <a:latin typeface="Calibri"/>
                <a:cs typeface="Calibri"/>
              </a:rPr>
              <a:t>of</a:t>
            </a:r>
            <a:r>
              <a:rPr sz="2400" spc="-78" dirty="0">
                <a:latin typeface="Calibri"/>
                <a:cs typeface="Calibri"/>
              </a:rPr>
              <a:t> </a:t>
            </a:r>
            <a:r>
              <a:rPr sz="2400" dirty="0">
                <a:latin typeface="Calibri"/>
                <a:cs typeface="Calibri"/>
              </a:rPr>
              <a:t>tax</a:t>
            </a:r>
            <a:r>
              <a:rPr sz="2400" spc="-72" dirty="0">
                <a:latin typeface="Calibri"/>
                <a:cs typeface="Calibri"/>
              </a:rPr>
              <a:t> </a:t>
            </a:r>
            <a:r>
              <a:rPr sz="2400" spc="-12" dirty="0">
                <a:latin typeface="Calibri"/>
                <a:cs typeface="Calibri"/>
              </a:rPr>
              <a:t>revenue.</a:t>
            </a:r>
            <a:endParaRPr sz="2400">
              <a:latin typeface="Calibri"/>
              <a:cs typeface="Calibri"/>
            </a:endParaRPr>
          </a:p>
        </p:txBody>
      </p:sp>
      <p:sp>
        <p:nvSpPr>
          <p:cNvPr id="4" name="object 4"/>
          <p:cNvSpPr txBox="1">
            <a:spLocks noGrp="1"/>
          </p:cNvSpPr>
          <p:nvPr>
            <p:ph type="title"/>
          </p:nvPr>
        </p:nvSpPr>
        <p:spPr>
          <a:xfrm>
            <a:off x="2106169" y="265992"/>
            <a:ext cx="8324850" cy="1565813"/>
          </a:xfrm>
          <a:prstGeom prst="rect">
            <a:avLst/>
          </a:prstGeom>
        </p:spPr>
        <p:txBody>
          <a:bodyPr vert="horz" wrap="square" lIns="0" tIns="14478" rIns="0" bIns="0" rtlCol="0">
            <a:spAutoFit/>
          </a:bodyPr>
          <a:lstStyle/>
          <a:p>
            <a:pPr marL="15240" marR="6096">
              <a:spcBef>
                <a:spcPts val="114"/>
              </a:spcBef>
            </a:pPr>
            <a:r>
              <a:rPr sz="3360" u="sng" dirty="0">
                <a:solidFill>
                  <a:srgbClr val="000000"/>
                </a:solidFill>
                <a:uFill>
                  <a:solidFill>
                    <a:srgbClr val="000000"/>
                  </a:solidFill>
                </a:uFill>
              </a:rPr>
              <a:t>Section</a:t>
            </a:r>
            <a:r>
              <a:rPr sz="3360" u="sng" spc="-54" dirty="0">
                <a:solidFill>
                  <a:srgbClr val="000000"/>
                </a:solidFill>
                <a:uFill>
                  <a:solidFill>
                    <a:srgbClr val="000000"/>
                  </a:solidFill>
                </a:uFill>
              </a:rPr>
              <a:t> </a:t>
            </a:r>
            <a:r>
              <a:rPr sz="3360" u="sng" dirty="0">
                <a:solidFill>
                  <a:srgbClr val="000000"/>
                </a:solidFill>
                <a:uFill>
                  <a:solidFill>
                    <a:srgbClr val="000000"/>
                  </a:solidFill>
                </a:uFill>
              </a:rPr>
              <a:t>145B</a:t>
            </a:r>
            <a:r>
              <a:rPr sz="3360" u="sng" spc="-48" dirty="0">
                <a:solidFill>
                  <a:srgbClr val="000000"/>
                </a:solidFill>
                <a:uFill>
                  <a:solidFill>
                    <a:srgbClr val="000000"/>
                  </a:solidFill>
                </a:uFill>
              </a:rPr>
              <a:t> </a:t>
            </a:r>
            <a:r>
              <a:rPr sz="3360" u="sng" dirty="0">
                <a:solidFill>
                  <a:srgbClr val="000000"/>
                </a:solidFill>
                <a:uFill>
                  <a:solidFill>
                    <a:srgbClr val="000000"/>
                  </a:solidFill>
                </a:uFill>
              </a:rPr>
              <a:t>–</a:t>
            </a:r>
            <a:r>
              <a:rPr sz="3360" u="sng" spc="-60" dirty="0">
                <a:solidFill>
                  <a:srgbClr val="000000"/>
                </a:solidFill>
                <a:uFill>
                  <a:solidFill>
                    <a:srgbClr val="000000"/>
                  </a:solidFill>
                </a:uFill>
              </a:rPr>
              <a:t> </a:t>
            </a:r>
            <a:r>
              <a:rPr sz="3360" u="sng" spc="-36" dirty="0">
                <a:solidFill>
                  <a:srgbClr val="000000"/>
                </a:solidFill>
                <a:uFill>
                  <a:solidFill>
                    <a:srgbClr val="000000"/>
                  </a:solidFill>
                </a:uFill>
              </a:rPr>
              <a:t>Taxability</a:t>
            </a:r>
            <a:r>
              <a:rPr sz="3360" u="sng" spc="-30" dirty="0">
                <a:solidFill>
                  <a:srgbClr val="000000"/>
                </a:solidFill>
                <a:uFill>
                  <a:solidFill>
                    <a:srgbClr val="000000"/>
                  </a:solidFill>
                </a:uFill>
              </a:rPr>
              <a:t> </a:t>
            </a:r>
            <a:r>
              <a:rPr sz="3360" u="sng" dirty="0">
                <a:solidFill>
                  <a:srgbClr val="000000"/>
                </a:solidFill>
                <a:uFill>
                  <a:solidFill>
                    <a:srgbClr val="000000"/>
                  </a:solidFill>
                </a:uFill>
              </a:rPr>
              <a:t>of</a:t>
            </a:r>
            <a:r>
              <a:rPr sz="3360" u="sng" spc="-60" dirty="0">
                <a:solidFill>
                  <a:srgbClr val="000000"/>
                </a:solidFill>
                <a:uFill>
                  <a:solidFill>
                    <a:srgbClr val="000000"/>
                  </a:solidFill>
                </a:uFill>
              </a:rPr>
              <a:t> </a:t>
            </a:r>
            <a:r>
              <a:rPr sz="3360" u="sng" dirty="0">
                <a:solidFill>
                  <a:srgbClr val="000000"/>
                </a:solidFill>
                <a:uFill>
                  <a:solidFill>
                    <a:srgbClr val="000000"/>
                  </a:solidFill>
                </a:uFill>
              </a:rPr>
              <a:t>certain</a:t>
            </a:r>
            <a:r>
              <a:rPr sz="3360" u="sng" spc="-48" dirty="0">
                <a:solidFill>
                  <a:srgbClr val="000000"/>
                </a:solidFill>
                <a:uFill>
                  <a:solidFill>
                    <a:srgbClr val="000000"/>
                  </a:solidFill>
                </a:uFill>
              </a:rPr>
              <a:t> </a:t>
            </a:r>
            <a:r>
              <a:rPr sz="3360" u="sng" spc="-12" dirty="0">
                <a:solidFill>
                  <a:srgbClr val="000000"/>
                </a:solidFill>
                <a:uFill>
                  <a:solidFill>
                    <a:srgbClr val="000000"/>
                  </a:solidFill>
                </a:uFill>
              </a:rPr>
              <a:t>income</a:t>
            </a:r>
            <a:r>
              <a:rPr sz="3360" spc="-12" dirty="0">
                <a:solidFill>
                  <a:srgbClr val="000000"/>
                </a:solidFill>
              </a:rPr>
              <a:t> </a:t>
            </a:r>
            <a:r>
              <a:rPr sz="3360" u="sng" dirty="0">
                <a:solidFill>
                  <a:srgbClr val="000000"/>
                </a:solidFill>
                <a:uFill>
                  <a:solidFill>
                    <a:srgbClr val="000000"/>
                  </a:solidFill>
                </a:uFill>
              </a:rPr>
              <a:t>Newly</a:t>
            </a:r>
            <a:r>
              <a:rPr sz="3360" u="sng" spc="-84" dirty="0">
                <a:solidFill>
                  <a:srgbClr val="000000"/>
                </a:solidFill>
                <a:uFill>
                  <a:solidFill>
                    <a:srgbClr val="000000"/>
                  </a:solidFill>
                </a:uFill>
              </a:rPr>
              <a:t> </a:t>
            </a:r>
            <a:r>
              <a:rPr sz="3360" u="sng" dirty="0">
                <a:solidFill>
                  <a:srgbClr val="000000"/>
                </a:solidFill>
                <a:uFill>
                  <a:solidFill>
                    <a:srgbClr val="000000"/>
                  </a:solidFill>
                </a:uFill>
              </a:rPr>
              <a:t>Inserted</a:t>
            </a:r>
            <a:r>
              <a:rPr sz="3360" u="sng" spc="-90" dirty="0">
                <a:solidFill>
                  <a:srgbClr val="000000"/>
                </a:solidFill>
                <a:uFill>
                  <a:solidFill>
                    <a:srgbClr val="000000"/>
                  </a:solidFill>
                </a:uFill>
              </a:rPr>
              <a:t> </a:t>
            </a:r>
            <a:r>
              <a:rPr sz="3360" u="sng" dirty="0">
                <a:solidFill>
                  <a:srgbClr val="000000"/>
                </a:solidFill>
                <a:uFill>
                  <a:solidFill>
                    <a:srgbClr val="000000"/>
                  </a:solidFill>
                </a:uFill>
              </a:rPr>
              <a:t>by</a:t>
            </a:r>
            <a:r>
              <a:rPr sz="3360" u="sng" spc="-114" dirty="0">
                <a:solidFill>
                  <a:srgbClr val="000000"/>
                </a:solidFill>
                <a:uFill>
                  <a:solidFill>
                    <a:srgbClr val="000000"/>
                  </a:solidFill>
                </a:uFill>
              </a:rPr>
              <a:t> </a:t>
            </a:r>
            <a:r>
              <a:rPr sz="3360" u="sng" dirty="0">
                <a:solidFill>
                  <a:srgbClr val="000000"/>
                </a:solidFill>
                <a:uFill>
                  <a:solidFill>
                    <a:srgbClr val="000000"/>
                  </a:solidFill>
                </a:uFill>
              </a:rPr>
              <a:t>FA,</a:t>
            </a:r>
            <a:r>
              <a:rPr sz="3360" u="sng" spc="-102" dirty="0">
                <a:solidFill>
                  <a:srgbClr val="000000"/>
                </a:solidFill>
                <a:uFill>
                  <a:solidFill>
                    <a:srgbClr val="000000"/>
                  </a:solidFill>
                </a:uFill>
              </a:rPr>
              <a:t> </a:t>
            </a:r>
            <a:r>
              <a:rPr sz="3360" u="sng" dirty="0">
                <a:solidFill>
                  <a:srgbClr val="000000"/>
                </a:solidFill>
                <a:uFill>
                  <a:solidFill>
                    <a:srgbClr val="000000"/>
                  </a:solidFill>
                </a:uFill>
              </a:rPr>
              <a:t>2018</a:t>
            </a:r>
            <a:r>
              <a:rPr sz="3360" u="sng" spc="-66" dirty="0">
                <a:solidFill>
                  <a:srgbClr val="000000"/>
                </a:solidFill>
                <a:uFill>
                  <a:solidFill>
                    <a:srgbClr val="000000"/>
                  </a:solidFill>
                </a:uFill>
              </a:rPr>
              <a:t> </a:t>
            </a:r>
            <a:r>
              <a:rPr sz="3360" u="sng" spc="-96" dirty="0">
                <a:solidFill>
                  <a:srgbClr val="000000"/>
                </a:solidFill>
                <a:uFill>
                  <a:solidFill>
                    <a:srgbClr val="000000"/>
                  </a:solidFill>
                </a:uFill>
              </a:rPr>
              <a:t>w.r.e.f.</a:t>
            </a:r>
            <a:r>
              <a:rPr sz="3360" u="sng" spc="-66" dirty="0">
                <a:solidFill>
                  <a:srgbClr val="000000"/>
                </a:solidFill>
                <a:uFill>
                  <a:solidFill>
                    <a:srgbClr val="000000"/>
                  </a:solidFill>
                </a:uFill>
              </a:rPr>
              <a:t> </a:t>
            </a:r>
            <a:r>
              <a:rPr sz="3360" u="sng" spc="-12" dirty="0">
                <a:solidFill>
                  <a:srgbClr val="000000"/>
                </a:solidFill>
                <a:uFill>
                  <a:solidFill>
                    <a:srgbClr val="000000"/>
                  </a:solidFill>
                </a:uFill>
              </a:rPr>
              <a:t>01/04/2017</a:t>
            </a:r>
            <a:endParaRPr sz="336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95473" y="2195473"/>
            <a:ext cx="10332720" cy="5394960"/>
          </a:xfrm>
          <a:custGeom>
            <a:avLst/>
            <a:gdLst/>
            <a:ahLst/>
            <a:cxnLst/>
            <a:rect l="l" t="t" r="r" b="b"/>
            <a:pathLst>
              <a:path w="8610600" h="4495800">
                <a:moveTo>
                  <a:pt x="0" y="0"/>
                </a:moveTo>
                <a:lnTo>
                  <a:pt x="8610600" y="0"/>
                </a:lnTo>
                <a:lnTo>
                  <a:pt x="8610600" y="4495800"/>
                </a:lnTo>
                <a:lnTo>
                  <a:pt x="0" y="4495800"/>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720645" y="2519478"/>
            <a:ext cx="2301240" cy="458587"/>
          </a:xfrm>
          <a:prstGeom prst="rect">
            <a:avLst/>
          </a:prstGeom>
        </p:spPr>
        <p:txBody>
          <a:bodyPr vert="horz" wrap="square" lIns="0" tIns="15240" rIns="0" bIns="0" rtlCol="0">
            <a:spAutoFit/>
          </a:bodyPr>
          <a:lstStyle/>
          <a:p>
            <a:pPr marL="15240">
              <a:spcBef>
                <a:spcPts val="120"/>
              </a:spcBef>
              <a:tabLst>
                <a:tab pos="553974" algn="l"/>
                <a:tab pos="1982724" algn="l"/>
              </a:tabLst>
            </a:pPr>
            <a:r>
              <a:rPr sz="2880" spc="-30" dirty="0">
                <a:latin typeface="Calibri"/>
                <a:cs typeface="Calibri"/>
              </a:rPr>
              <a:t>a)</a:t>
            </a:r>
            <a:r>
              <a:rPr sz="2880" dirty="0">
                <a:latin typeface="Calibri"/>
                <a:cs typeface="Calibri"/>
              </a:rPr>
              <a:t>	</a:t>
            </a:r>
            <a:r>
              <a:rPr sz="2880" spc="-12" dirty="0">
                <a:latin typeface="Calibri"/>
                <a:cs typeface="Calibri"/>
              </a:rPr>
              <a:t>Method</a:t>
            </a:r>
            <a:r>
              <a:rPr sz="2880" dirty="0">
                <a:latin typeface="Calibri"/>
                <a:cs typeface="Calibri"/>
              </a:rPr>
              <a:t>	</a:t>
            </a:r>
            <a:r>
              <a:rPr sz="2880" spc="-30" dirty="0">
                <a:latin typeface="Calibri"/>
                <a:cs typeface="Calibri"/>
              </a:rPr>
              <a:t>of</a:t>
            </a:r>
            <a:endParaRPr sz="2880">
              <a:latin typeface="Calibri"/>
              <a:cs typeface="Calibri"/>
            </a:endParaRPr>
          </a:p>
        </p:txBody>
      </p:sp>
      <p:sp>
        <p:nvSpPr>
          <p:cNvPr id="4" name="object 4"/>
          <p:cNvSpPr txBox="1"/>
          <p:nvPr/>
        </p:nvSpPr>
        <p:spPr>
          <a:xfrm>
            <a:off x="5227929" y="2519478"/>
            <a:ext cx="7203186" cy="458587"/>
          </a:xfrm>
          <a:prstGeom prst="rect">
            <a:avLst/>
          </a:prstGeom>
        </p:spPr>
        <p:txBody>
          <a:bodyPr vert="horz" wrap="square" lIns="0" tIns="15240" rIns="0" bIns="0" rtlCol="0">
            <a:spAutoFit/>
          </a:bodyPr>
          <a:lstStyle/>
          <a:p>
            <a:pPr marL="15240">
              <a:spcBef>
                <a:spcPts val="120"/>
              </a:spcBef>
              <a:tabLst>
                <a:tab pos="1623822" algn="l"/>
                <a:tab pos="2163317" algn="l"/>
                <a:tab pos="3460242" algn="l"/>
                <a:tab pos="4466082" algn="l"/>
                <a:tab pos="6179820" algn="l"/>
                <a:tab pos="6689598" algn="l"/>
              </a:tabLst>
            </a:pPr>
            <a:r>
              <a:rPr sz="2880" spc="-12" dirty="0">
                <a:latin typeface="Calibri"/>
                <a:cs typeface="Calibri"/>
              </a:rPr>
              <a:t>valuation</a:t>
            </a:r>
            <a:r>
              <a:rPr sz="2880" dirty="0">
                <a:latin typeface="Calibri"/>
                <a:cs typeface="Calibri"/>
              </a:rPr>
              <a:t>	</a:t>
            </a:r>
            <a:r>
              <a:rPr sz="2880" spc="-30" dirty="0">
                <a:latin typeface="Calibri"/>
                <a:cs typeface="Calibri"/>
              </a:rPr>
              <a:t>of</a:t>
            </a:r>
            <a:r>
              <a:rPr sz="2880" dirty="0">
                <a:latin typeface="Calibri"/>
                <a:cs typeface="Calibri"/>
              </a:rPr>
              <a:t>	</a:t>
            </a:r>
            <a:r>
              <a:rPr sz="2880" spc="-12" dirty="0">
                <a:latin typeface="Calibri"/>
                <a:cs typeface="Calibri"/>
              </a:rPr>
              <a:t>Closing</a:t>
            </a:r>
            <a:r>
              <a:rPr sz="2880" dirty="0">
                <a:latin typeface="Calibri"/>
                <a:cs typeface="Calibri"/>
              </a:rPr>
              <a:t>	</a:t>
            </a:r>
            <a:r>
              <a:rPr sz="2880" spc="-12" dirty="0">
                <a:latin typeface="Calibri"/>
                <a:cs typeface="Calibri"/>
              </a:rPr>
              <a:t>stock</a:t>
            </a:r>
            <a:r>
              <a:rPr sz="2880" dirty="0">
                <a:latin typeface="Calibri"/>
                <a:cs typeface="Calibri"/>
              </a:rPr>
              <a:t>	</a:t>
            </a:r>
            <a:r>
              <a:rPr sz="2880" spc="-12" dirty="0">
                <a:latin typeface="Calibri"/>
                <a:cs typeface="Calibri"/>
              </a:rPr>
              <a:t>employed</a:t>
            </a:r>
            <a:r>
              <a:rPr sz="2880" dirty="0">
                <a:latin typeface="Calibri"/>
                <a:cs typeface="Calibri"/>
              </a:rPr>
              <a:t>	</a:t>
            </a:r>
            <a:r>
              <a:rPr sz="2880" spc="-30" dirty="0">
                <a:latin typeface="Calibri"/>
                <a:cs typeface="Calibri"/>
              </a:rPr>
              <a:t>in</a:t>
            </a:r>
            <a:r>
              <a:rPr sz="2880" dirty="0">
                <a:latin typeface="Calibri"/>
                <a:cs typeface="Calibri"/>
              </a:rPr>
              <a:t>	</a:t>
            </a:r>
            <a:r>
              <a:rPr sz="2880" spc="-30" dirty="0">
                <a:latin typeface="Calibri"/>
                <a:cs typeface="Calibri"/>
              </a:rPr>
              <a:t>the</a:t>
            </a:r>
            <a:endParaRPr sz="2880">
              <a:latin typeface="Calibri"/>
              <a:cs typeface="Calibri"/>
            </a:endParaRPr>
          </a:p>
        </p:txBody>
      </p:sp>
      <p:sp>
        <p:nvSpPr>
          <p:cNvPr id="5" name="object 5"/>
          <p:cNvSpPr txBox="1">
            <a:spLocks noGrp="1"/>
          </p:cNvSpPr>
          <p:nvPr>
            <p:ph type="title"/>
          </p:nvPr>
        </p:nvSpPr>
        <p:spPr>
          <a:xfrm>
            <a:off x="2375978" y="376846"/>
            <a:ext cx="9293838" cy="700160"/>
          </a:xfrm>
          <a:prstGeom prst="rect">
            <a:avLst/>
          </a:prstGeom>
        </p:spPr>
        <p:txBody>
          <a:bodyPr vert="horz" wrap="square" lIns="0" tIns="325660" rIns="0" bIns="0" rtlCol="0">
            <a:spAutoFit/>
          </a:bodyPr>
          <a:lstStyle/>
          <a:p>
            <a:pPr marL="399288">
              <a:spcBef>
                <a:spcPts val="120"/>
              </a:spcBef>
            </a:pPr>
            <a:r>
              <a:rPr u="none" dirty="0"/>
              <a:t>Clause</a:t>
            </a:r>
            <a:r>
              <a:rPr spc="-90" dirty="0"/>
              <a:t> </a:t>
            </a:r>
            <a:r>
              <a:rPr u="none" dirty="0"/>
              <a:t>no.</a:t>
            </a:r>
            <a:r>
              <a:rPr spc="-66" dirty="0"/>
              <a:t> </a:t>
            </a:r>
            <a:r>
              <a:rPr spc="-30" dirty="0"/>
              <a:t>14</a:t>
            </a:r>
          </a:p>
        </p:txBody>
      </p:sp>
      <p:sp>
        <p:nvSpPr>
          <p:cNvPr id="6" name="object 6"/>
          <p:cNvSpPr/>
          <p:nvPr/>
        </p:nvSpPr>
        <p:spPr>
          <a:xfrm>
            <a:off x="2469794" y="3658513"/>
            <a:ext cx="9692640" cy="3566160"/>
          </a:xfrm>
          <a:custGeom>
            <a:avLst/>
            <a:gdLst/>
            <a:ahLst/>
            <a:cxnLst/>
            <a:rect l="l" t="t" r="r" b="b"/>
            <a:pathLst>
              <a:path w="8077200" h="2971800">
                <a:moveTo>
                  <a:pt x="0" y="0"/>
                </a:moveTo>
                <a:lnTo>
                  <a:pt x="8077200" y="0"/>
                </a:lnTo>
                <a:lnTo>
                  <a:pt x="8077200" y="2971800"/>
                </a:lnTo>
                <a:lnTo>
                  <a:pt x="0" y="2971800"/>
                </a:lnTo>
                <a:lnTo>
                  <a:pt x="0" y="0"/>
                </a:lnTo>
                <a:close/>
              </a:path>
            </a:pathLst>
          </a:custGeom>
          <a:ln w="38100">
            <a:solidFill>
              <a:srgbClr val="E97031"/>
            </a:solidFill>
          </a:ln>
        </p:spPr>
        <p:txBody>
          <a:bodyPr wrap="square" lIns="0" tIns="0" rIns="0" bIns="0" rtlCol="0"/>
          <a:lstStyle/>
          <a:p>
            <a:endParaRPr sz="2160"/>
          </a:p>
        </p:txBody>
      </p:sp>
      <p:sp>
        <p:nvSpPr>
          <p:cNvPr id="7" name="object 7"/>
          <p:cNvSpPr txBox="1"/>
          <p:nvPr/>
        </p:nvSpPr>
        <p:spPr>
          <a:xfrm>
            <a:off x="2678581" y="2958388"/>
            <a:ext cx="9388601" cy="2237023"/>
          </a:xfrm>
          <a:prstGeom prst="rect">
            <a:avLst/>
          </a:prstGeom>
        </p:spPr>
        <p:txBody>
          <a:bodyPr vert="horz" wrap="square" lIns="0" tIns="15240" rIns="0" bIns="0" rtlCol="0">
            <a:spAutoFit/>
          </a:bodyPr>
          <a:lstStyle/>
          <a:p>
            <a:pPr marL="596646">
              <a:spcBef>
                <a:spcPts val="120"/>
              </a:spcBef>
            </a:pPr>
            <a:r>
              <a:rPr sz="2880" dirty="0">
                <a:latin typeface="Calibri"/>
                <a:cs typeface="Calibri"/>
              </a:rPr>
              <a:t>previous</a:t>
            </a:r>
            <a:r>
              <a:rPr sz="2880" spc="-144" dirty="0">
                <a:latin typeface="Calibri"/>
                <a:cs typeface="Calibri"/>
              </a:rPr>
              <a:t> </a:t>
            </a:r>
            <a:r>
              <a:rPr sz="2880" spc="-24" dirty="0">
                <a:latin typeface="Calibri"/>
                <a:cs typeface="Calibri"/>
              </a:rPr>
              <a:t>year.</a:t>
            </a:r>
            <a:endParaRPr sz="2880">
              <a:latin typeface="Calibri"/>
              <a:cs typeface="Calibri"/>
            </a:endParaRPr>
          </a:p>
          <a:p>
            <a:pPr marL="563118" marR="6096" indent="-548640" algn="just">
              <a:spcBef>
                <a:spcPts val="3498"/>
              </a:spcBef>
            </a:pPr>
            <a:r>
              <a:rPr sz="2880" dirty="0">
                <a:latin typeface="Calibri"/>
                <a:cs typeface="Calibri"/>
              </a:rPr>
              <a:t>b)</a:t>
            </a:r>
            <a:r>
              <a:rPr sz="2880" spc="282" dirty="0">
                <a:latin typeface="Calibri"/>
                <a:cs typeface="Calibri"/>
              </a:rPr>
              <a:t>  </a:t>
            </a:r>
            <a:r>
              <a:rPr sz="2880" dirty="0">
                <a:latin typeface="Calibri"/>
                <a:cs typeface="Calibri"/>
              </a:rPr>
              <a:t>In</a:t>
            </a:r>
            <a:r>
              <a:rPr sz="2880" spc="366" dirty="0">
                <a:latin typeface="Calibri"/>
                <a:cs typeface="Calibri"/>
              </a:rPr>
              <a:t>  </a:t>
            </a:r>
            <a:r>
              <a:rPr sz="2880" dirty="0">
                <a:latin typeface="Calibri"/>
                <a:cs typeface="Calibri"/>
              </a:rPr>
              <a:t>case</a:t>
            </a:r>
            <a:r>
              <a:rPr sz="2880" spc="366" dirty="0">
                <a:latin typeface="Calibri"/>
                <a:cs typeface="Calibri"/>
              </a:rPr>
              <a:t>  </a:t>
            </a:r>
            <a:r>
              <a:rPr sz="2880" dirty="0">
                <a:latin typeface="Calibri"/>
                <a:cs typeface="Calibri"/>
              </a:rPr>
              <a:t>of</a:t>
            </a:r>
            <a:r>
              <a:rPr sz="2880" spc="366" dirty="0">
                <a:latin typeface="Calibri"/>
                <a:cs typeface="Calibri"/>
              </a:rPr>
              <a:t>  </a:t>
            </a:r>
            <a:r>
              <a:rPr sz="2880" dirty="0">
                <a:latin typeface="Calibri"/>
                <a:cs typeface="Calibri"/>
              </a:rPr>
              <a:t>deviation</a:t>
            </a:r>
            <a:r>
              <a:rPr sz="2880" spc="360" dirty="0">
                <a:latin typeface="Calibri"/>
                <a:cs typeface="Calibri"/>
              </a:rPr>
              <a:t>  </a:t>
            </a:r>
            <a:r>
              <a:rPr sz="2880" dirty="0">
                <a:latin typeface="Calibri"/>
                <a:cs typeface="Calibri"/>
              </a:rPr>
              <a:t>from</a:t>
            </a:r>
            <a:r>
              <a:rPr sz="2880" spc="366" dirty="0">
                <a:latin typeface="Calibri"/>
                <a:cs typeface="Calibri"/>
              </a:rPr>
              <a:t>  </a:t>
            </a:r>
            <a:r>
              <a:rPr sz="2880" dirty="0">
                <a:latin typeface="Calibri"/>
                <a:cs typeface="Calibri"/>
              </a:rPr>
              <a:t>the</a:t>
            </a:r>
            <a:r>
              <a:rPr sz="2880" spc="360" dirty="0">
                <a:latin typeface="Calibri"/>
                <a:cs typeface="Calibri"/>
              </a:rPr>
              <a:t>  </a:t>
            </a:r>
            <a:r>
              <a:rPr sz="2880" dirty="0">
                <a:latin typeface="Calibri"/>
                <a:cs typeface="Calibri"/>
              </a:rPr>
              <a:t>method</a:t>
            </a:r>
            <a:r>
              <a:rPr sz="2880" spc="360" dirty="0">
                <a:latin typeface="Calibri"/>
                <a:cs typeface="Calibri"/>
              </a:rPr>
              <a:t>  </a:t>
            </a:r>
            <a:r>
              <a:rPr sz="2880" dirty="0">
                <a:latin typeface="Calibri"/>
                <a:cs typeface="Calibri"/>
              </a:rPr>
              <a:t>of</a:t>
            </a:r>
            <a:r>
              <a:rPr sz="2880" spc="360" dirty="0">
                <a:latin typeface="Calibri"/>
                <a:cs typeface="Calibri"/>
              </a:rPr>
              <a:t>  </a:t>
            </a:r>
            <a:r>
              <a:rPr sz="2880" spc="-12" dirty="0">
                <a:latin typeface="Calibri"/>
                <a:cs typeface="Calibri"/>
              </a:rPr>
              <a:t>valuation </a:t>
            </a:r>
            <a:r>
              <a:rPr sz="2880" dirty="0">
                <a:latin typeface="Calibri"/>
                <a:cs typeface="Calibri"/>
              </a:rPr>
              <a:t>prescribed</a:t>
            </a:r>
            <a:r>
              <a:rPr sz="2880" spc="234" dirty="0">
                <a:latin typeface="Calibri"/>
                <a:cs typeface="Calibri"/>
              </a:rPr>
              <a:t> </a:t>
            </a:r>
            <a:r>
              <a:rPr sz="2880" dirty="0">
                <a:latin typeface="Calibri"/>
                <a:cs typeface="Calibri"/>
              </a:rPr>
              <a:t>under</a:t>
            </a:r>
            <a:r>
              <a:rPr sz="2880" spc="245" dirty="0">
                <a:latin typeface="Calibri"/>
                <a:cs typeface="Calibri"/>
              </a:rPr>
              <a:t> </a:t>
            </a:r>
            <a:r>
              <a:rPr sz="2880" dirty="0">
                <a:latin typeface="Calibri"/>
                <a:cs typeface="Calibri"/>
              </a:rPr>
              <a:t>Section</a:t>
            </a:r>
            <a:r>
              <a:rPr sz="2880" spc="240" dirty="0">
                <a:latin typeface="Calibri"/>
                <a:cs typeface="Calibri"/>
              </a:rPr>
              <a:t> </a:t>
            </a:r>
            <a:r>
              <a:rPr sz="2880" dirty="0">
                <a:latin typeface="Calibri"/>
                <a:cs typeface="Calibri"/>
              </a:rPr>
              <a:t>145A,</a:t>
            </a:r>
            <a:r>
              <a:rPr sz="2880" spc="240" dirty="0">
                <a:latin typeface="Calibri"/>
                <a:cs typeface="Calibri"/>
              </a:rPr>
              <a:t> </a:t>
            </a:r>
            <a:r>
              <a:rPr sz="2880" dirty="0">
                <a:latin typeface="Calibri"/>
                <a:cs typeface="Calibri"/>
              </a:rPr>
              <a:t>and</a:t>
            </a:r>
            <a:r>
              <a:rPr sz="2880" spc="234" dirty="0">
                <a:latin typeface="Calibri"/>
                <a:cs typeface="Calibri"/>
              </a:rPr>
              <a:t> </a:t>
            </a:r>
            <a:r>
              <a:rPr sz="2880" dirty="0">
                <a:latin typeface="Calibri"/>
                <a:cs typeface="Calibri"/>
              </a:rPr>
              <a:t>the</a:t>
            </a:r>
            <a:r>
              <a:rPr sz="2880" spc="240" dirty="0">
                <a:latin typeface="Calibri"/>
                <a:cs typeface="Calibri"/>
              </a:rPr>
              <a:t> </a:t>
            </a:r>
            <a:r>
              <a:rPr sz="2880" dirty="0">
                <a:latin typeface="Calibri"/>
                <a:cs typeface="Calibri"/>
              </a:rPr>
              <a:t>effect</a:t>
            </a:r>
            <a:r>
              <a:rPr sz="2880" spc="240" dirty="0">
                <a:latin typeface="Calibri"/>
                <a:cs typeface="Calibri"/>
              </a:rPr>
              <a:t> </a:t>
            </a:r>
            <a:r>
              <a:rPr sz="2880" dirty="0">
                <a:latin typeface="Calibri"/>
                <a:cs typeface="Calibri"/>
              </a:rPr>
              <a:t>thereof</a:t>
            </a:r>
            <a:r>
              <a:rPr sz="2880" spc="245" dirty="0">
                <a:latin typeface="Calibri"/>
                <a:cs typeface="Calibri"/>
              </a:rPr>
              <a:t> </a:t>
            </a:r>
            <a:r>
              <a:rPr sz="2880" spc="-30" dirty="0">
                <a:latin typeface="Calibri"/>
                <a:cs typeface="Calibri"/>
              </a:rPr>
              <a:t>on </a:t>
            </a:r>
            <a:r>
              <a:rPr sz="2880" dirty="0">
                <a:latin typeface="Calibri"/>
                <a:cs typeface="Calibri"/>
              </a:rPr>
              <a:t>the</a:t>
            </a:r>
            <a:r>
              <a:rPr sz="2880" spc="-48" dirty="0">
                <a:latin typeface="Calibri"/>
                <a:cs typeface="Calibri"/>
              </a:rPr>
              <a:t> </a:t>
            </a:r>
            <a:r>
              <a:rPr sz="2880" dirty="0">
                <a:latin typeface="Calibri"/>
                <a:cs typeface="Calibri"/>
              </a:rPr>
              <a:t>profit</a:t>
            </a:r>
            <a:r>
              <a:rPr sz="2880" spc="-66" dirty="0">
                <a:latin typeface="Calibri"/>
                <a:cs typeface="Calibri"/>
              </a:rPr>
              <a:t> </a:t>
            </a:r>
            <a:r>
              <a:rPr sz="2880" dirty="0">
                <a:latin typeface="Calibri"/>
                <a:cs typeface="Calibri"/>
              </a:rPr>
              <a:t>or</a:t>
            </a:r>
            <a:r>
              <a:rPr sz="2880" spc="-54" dirty="0">
                <a:latin typeface="Calibri"/>
                <a:cs typeface="Calibri"/>
              </a:rPr>
              <a:t> </a:t>
            </a:r>
            <a:r>
              <a:rPr sz="2880" dirty="0">
                <a:latin typeface="Calibri"/>
                <a:cs typeface="Calibri"/>
              </a:rPr>
              <a:t>loss,</a:t>
            </a:r>
            <a:r>
              <a:rPr sz="2880" spc="-54" dirty="0">
                <a:latin typeface="Calibri"/>
                <a:cs typeface="Calibri"/>
              </a:rPr>
              <a:t> </a:t>
            </a:r>
            <a:r>
              <a:rPr sz="2880" dirty="0">
                <a:latin typeface="Calibri"/>
                <a:cs typeface="Calibri"/>
              </a:rPr>
              <a:t>please</a:t>
            </a:r>
            <a:r>
              <a:rPr sz="2880" spc="-42" dirty="0">
                <a:latin typeface="Calibri"/>
                <a:cs typeface="Calibri"/>
              </a:rPr>
              <a:t> </a:t>
            </a:r>
            <a:r>
              <a:rPr sz="2880" spc="-12" dirty="0">
                <a:latin typeface="Calibri"/>
                <a:cs typeface="Calibri"/>
              </a:rPr>
              <a:t>furnish:</a:t>
            </a:r>
            <a:endParaRPr sz="2880">
              <a:latin typeface="Calibri"/>
              <a:cs typeface="Calibri"/>
            </a:endParaRPr>
          </a:p>
        </p:txBody>
      </p:sp>
      <p:graphicFrame>
        <p:nvGraphicFramePr>
          <p:cNvPr id="8" name="object 8"/>
          <p:cNvGraphicFramePr>
            <a:graphicFrameLocks noGrp="1"/>
          </p:cNvGraphicFramePr>
          <p:nvPr/>
        </p:nvGraphicFramePr>
        <p:xfrm>
          <a:off x="3009900" y="5295900"/>
          <a:ext cx="7315200" cy="1328928"/>
        </p:xfrm>
        <a:graphic>
          <a:graphicData uri="http://schemas.openxmlformats.org/drawingml/2006/table">
            <a:tbl>
              <a:tblPr firstRow="1" bandRow="1">
                <a:tableStyleId>{2D5ABB26-0587-4C30-8999-92F81FD0307C}</a:tableStyleId>
              </a:tblPr>
              <a:tblGrid>
                <a:gridCol w="1914144">
                  <a:extLst>
                    <a:ext uri="{9D8B030D-6E8A-4147-A177-3AD203B41FA5}">
                      <a16:colId xmlns:a16="http://schemas.microsoft.com/office/drawing/2014/main" val="20000"/>
                    </a:ext>
                  </a:extLst>
                </a:gridCol>
                <a:gridCol w="2680716">
                  <a:extLst>
                    <a:ext uri="{9D8B030D-6E8A-4147-A177-3AD203B41FA5}">
                      <a16:colId xmlns:a16="http://schemas.microsoft.com/office/drawing/2014/main" val="20001"/>
                    </a:ext>
                  </a:extLst>
                </a:gridCol>
                <a:gridCol w="2720340">
                  <a:extLst>
                    <a:ext uri="{9D8B030D-6E8A-4147-A177-3AD203B41FA5}">
                      <a16:colId xmlns:a16="http://schemas.microsoft.com/office/drawing/2014/main" val="20002"/>
                    </a:ext>
                  </a:extLst>
                </a:gridCol>
              </a:tblGrid>
              <a:tr h="884682">
                <a:tc>
                  <a:txBody>
                    <a:bodyPr/>
                    <a:lstStyle/>
                    <a:p>
                      <a:pPr marL="237490">
                        <a:lnSpc>
                          <a:spcPct val="100000"/>
                        </a:lnSpc>
                        <a:spcBef>
                          <a:spcPts val="300"/>
                        </a:spcBef>
                      </a:pPr>
                      <a:r>
                        <a:rPr sz="2400" b="1" spc="-10" dirty="0">
                          <a:solidFill>
                            <a:srgbClr val="FFFFFF"/>
                          </a:solidFill>
                          <a:latin typeface="Calibri"/>
                          <a:cs typeface="Calibri"/>
                        </a:rPr>
                        <a:t>Particulars</a:t>
                      </a:r>
                      <a:endParaRPr sz="2400">
                        <a:latin typeface="Calibri"/>
                        <a:cs typeface="Calibri"/>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880744" marR="214629" indent="-658495">
                        <a:lnSpc>
                          <a:spcPts val="2760"/>
                        </a:lnSpc>
                        <a:spcBef>
                          <a:spcPts val="90"/>
                        </a:spcBef>
                      </a:pPr>
                      <a:r>
                        <a:rPr sz="2400" b="1" dirty="0">
                          <a:solidFill>
                            <a:srgbClr val="FFFFFF"/>
                          </a:solidFill>
                          <a:latin typeface="Calibri"/>
                          <a:cs typeface="Calibri"/>
                        </a:rPr>
                        <a:t>Increase</a:t>
                      </a:r>
                      <a:r>
                        <a:rPr sz="2400" b="1" spc="-50" dirty="0">
                          <a:solidFill>
                            <a:srgbClr val="FFFFFF"/>
                          </a:solidFill>
                          <a:latin typeface="Calibri"/>
                          <a:cs typeface="Calibri"/>
                        </a:rPr>
                        <a:t> </a:t>
                      </a:r>
                      <a:r>
                        <a:rPr sz="2400" b="1" dirty="0">
                          <a:solidFill>
                            <a:srgbClr val="FFFFFF"/>
                          </a:solidFill>
                          <a:latin typeface="Calibri"/>
                          <a:cs typeface="Calibri"/>
                        </a:rPr>
                        <a:t>in</a:t>
                      </a:r>
                      <a:r>
                        <a:rPr sz="2400" b="1" spc="-50" dirty="0">
                          <a:solidFill>
                            <a:srgbClr val="FFFFFF"/>
                          </a:solidFill>
                          <a:latin typeface="Calibri"/>
                          <a:cs typeface="Calibri"/>
                        </a:rPr>
                        <a:t> </a:t>
                      </a:r>
                      <a:r>
                        <a:rPr sz="2400" b="1" spc="-10" dirty="0">
                          <a:solidFill>
                            <a:srgbClr val="FFFFFF"/>
                          </a:solidFill>
                          <a:latin typeface="Calibri"/>
                          <a:cs typeface="Calibri"/>
                        </a:rPr>
                        <a:t>profit </a:t>
                      </a:r>
                      <a:r>
                        <a:rPr sz="2400" b="1" spc="-20" dirty="0">
                          <a:solidFill>
                            <a:srgbClr val="FFFFFF"/>
                          </a:solidFill>
                          <a:latin typeface="Calibri"/>
                          <a:cs typeface="Calibri"/>
                        </a:rPr>
                        <a:t>(Rs.)</a:t>
                      </a:r>
                      <a:endParaRPr sz="2400">
                        <a:latin typeface="Calibri"/>
                        <a:cs typeface="Calibri"/>
                      </a:endParaRPr>
                    </a:p>
                  </a:txBody>
                  <a:tcPr marL="0" marR="0" marT="13716"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895985" marR="188595" indent="-699770">
                        <a:lnSpc>
                          <a:spcPts val="2760"/>
                        </a:lnSpc>
                        <a:spcBef>
                          <a:spcPts val="90"/>
                        </a:spcBef>
                      </a:pPr>
                      <a:r>
                        <a:rPr sz="2400" b="1" dirty="0">
                          <a:solidFill>
                            <a:srgbClr val="FFFFFF"/>
                          </a:solidFill>
                          <a:latin typeface="Calibri"/>
                          <a:cs typeface="Calibri"/>
                        </a:rPr>
                        <a:t>Decrease</a:t>
                      </a:r>
                      <a:r>
                        <a:rPr sz="2400" b="1" spc="-50" dirty="0">
                          <a:solidFill>
                            <a:srgbClr val="FFFFFF"/>
                          </a:solidFill>
                          <a:latin typeface="Calibri"/>
                          <a:cs typeface="Calibri"/>
                        </a:rPr>
                        <a:t> </a:t>
                      </a:r>
                      <a:r>
                        <a:rPr sz="2400" b="1" dirty="0">
                          <a:solidFill>
                            <a:srgbClr val="FFFFFF"/>
                          </a:solidFill>
                          <a:latin typeface="Calibri"/>
                          <a:cs typeface="Calibri"/>
                        </a:rPr>
                        <a:t>in</a:t>
                      </a:r>
                      <a:r>
                        <a:rPr sz="2400" b="1" spc="-60" dirty="0">
                          <a:solidFill>
                            <a:srgbClr val="FFFFFF"/>
                          </a:solidFill>
                          <a:latin typeface="Calibri"/>
                          <a:cs typeface="Calibri"/>
                        </a:rPr>
                        <a:t> </a:t>
                      </a:r>
                      <a:r>
                        <a:rPr sz="2400" b="1" spc="-10" dirty="0">
                          <a:solidFill>
                            <a:srgbClr val="FFFFFF"/>
                          </a:solidFill>
                          <a:latin typeface="Calibri"/>
                          <a:cs typeface="Calibri"/>
                        </a:rPr>
                        <a:t>profit </a:t>
                      </a:r>
                      <a:r>
                        <a:rPr sz="2400" b="1" spc="-20" dirty="0">
                          <a:solidFill>
                            <a:srgbClr val="FFFFFF"/>
                          </a:solidFill>
                          <a:latin typeface="Calibri"/>
                          <a:cs typeface="Calibri"/>
                        </a:rPr>
                        <a:t>(Rs.)</a:t>
                      </a:r>
                      <a:endParaRPr sz="2400">
                        <a:latin typeface="Calibri"/>
                        <a:cs typeface="Calibri"/>
                      </a:endParaRPr>
                    </a:p>
                  </a:txBody>
                  <a:tcPr marL="0" marR="0" marT="13716"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extLst>
                  <a:ext uri="{0D108BD9-81ED-4DB2-BD59-A6C34878D82A}">
                    <a16:rowId xmlns:a16="http://schemas.microsoft.com/office/drawing/2014/main" val="10000"/>
                  </a:ext>
                </a:extLst>
              </a:tr>
              <a:tr h="444246">
                <a:tc>
                  <a:txBody>
                    <a:bodyPr/>
                    <a:lstStyle/>
                    <a:p>
                      <a:pPr>
                        <a:lnSpc>
                          <a:spcPct val="100000"/>
                        </a:lnSpc>
                      </a:pPr>
                      <a:endParaRPr sz="28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8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8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extLst>
                  <a:ext uri="{0D108BD9-81ED-4DB2-BD59-A6C34878D82A}">
                    <a16:rowId xmlns:a16="http://schemas.microsoft.com/office/drawing/2014/main" val="10001"/>
                  </a:ext>
                </a:extLst>
              </a:tr>
            </a:tbl>
          </a:graphicData>
        </a:graphic>
      </p:graphicFrame>
      <p:sp>
        <p:nvSpPr>
          <p:cNvPr id="9" name="object 9"/>
          <p:cNvSpPr txBox="1"/>
          <p:nvPr/>
        </p:nvSpPr>
        <p:spPr>
          <a:xfrm>
            <a:off x="8644142" y="6763165"/>
            <a:ext cx="3147822" cy="384721"/>
          </a:xfrm>
          <a:prstGeom prst="rect">
            <a:avLst/>
          </a:prstGeom>
        </p:spPr>
        <p:txBody>
          <a:bodyPr vert="horz" wrap="square" lIns="0" tIns="15240" rIns="0" bIns="0" rtlCol="0">
            <a:spAutoFit/>
          </a:bodyPr>
          <a:lstStyle/>
          <a:p>
            <a:pPr marL="15240">
              <a:spcBef>
                <a:spcPts val="120"/>
              </a:spcBef>
            </a:pPr>
            <a:r>
              <a:rPr sz="2400" b="1" i="1" dirty="0">
                <a:latin typeface="Calibri"/>
                <a:cs typeface="Calibri"/>
              </a:rPr>
              <a:t>Specific</a:t>
            </a:r>
            <a:r>
              <a:rPr sz="2400" b="1" i="1" spc="-102" dirty="0">
                <a:latin typeface="Calibri"/>
                <a:cs typeface="Calibri"/>
              </a:rPr>
              <a:t> </a:t>
            </a:r>
            <a:r>
              <a:rPr sz="2400" b="1" i="1" dirty="0">
                <a:latin typeface="Calibri"/>
                <a:cs typeface="Calibri"/>
              </a:rPr>
              <a:t>Format</a:t>
            </a:r>
            <a:r>
              <a:rPr sz="2400" b="1" i="1" spc="-108" dirty="0">
                <a:latin typeface="Calibri"/>
                <a:cs typeface="Calibri"/>
              </a:rPr>
              <a:t> </a:t>
            </a:r>
            <a:r>
              <a:rPr sz="2400" b="1" i="1" spc="-12" dirty="0">
                <a:latin typeface="Calibri"/>
                <a:cs typeface="Calibri"/>
              </a:rPr>
              <a:t>provided</a:t>
            </a:r>
            <a:endParaRPr sz="2400">
              <a:latin typeface="Calibri"/>
              <a:cs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95474" y="3018433"/>
            <a:ext cx="10153650" cy="3657600"/>
          </a:xfrm>
          <a:custGeom>
            <a:avLst/>
            <a:gdLst/>
            <a:ahLst/>
            <a:cxnLst/>
            <a:rect l="l" t="t" r="r" b="b"/>
            <a:pathLst>
              <a:path w="8461375" h="3048000">
                <a:moveTo>
                  <a:pt x="0" y="0"/>
                </a:moveTo>
                <a:lnTo>
                  <a:pt x="8461248" y="0"/>
                </a:lnTo>
                <a:lnTo>
                  <a:pt x="8461248" y="3048000"/>
                </a:lnTo>
                <a:lnTo>
                  <a:pt x="0" y="3048000"/>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289048" y="2989479"/>
            <a:ext cx="9960101" cy="860492"/>
          </a:xfrm>
          <a:prstGeom prst="rect">
            <a:avLst/>
          </a:prstGeom>
        </p:spPr>
        <p:txBody>
          <a:bodyPr vert="horz" wrap="square" lIns="0" tIns="64770" rIns="0" bIns="0" rtlCol="0">
            <a:spAutoFit/>
          </a:bodyPr>
          <a:lstStyle/>
          <a:p>
            <a:pPr marL="15240" marR="6096">
              <a:lnSpc>
                <a:spcPts val="3108"/>
              </a:lnSpc>
              <a:spcBef>
                <a:spcPts val="510"/>
              </a:spcBef>
            </a:pPr>
            <a:r>
              <a:rPr sz="2880" dirty="0">
                <a:latin typeface="Calibri"/>
                <a:cs typeface="Calibri"/>
              </a:rPr>
              <a:t>Give</a:t>
            </a:r>
            <a:r>
              <a:rPr sz="2880" spc="228" dirty="0">
                <a:latin typeface="Calibri"/>
                <a:cs typeface="Calibri"/>
              </a:rPr>
              <a:t> </a:t>
            </a:r>
            <a:r>
              <a:rPr sz="2880" dirty="0">
                <a:latin typeface="Calibri"/>
                <a:cs typeface="Calibri"/>
              </a:rPr>
              <a:t>the</a:t>
            </a:r>
            <a:r>
              <a:rPr sz="2880" spc="228" dirty="0">
                <a:latin typeface="Calibri"/>
                <a:cs typeface="Calibri"/>
              </a:rPr>
              <a:t> </a:t>
            </a:r>
            <a:r>
              <a:rPr sz="2880" dirty="0">
                <a:latin typeface="Calibri"/>
                <a:cs typeface="Calibri"/>
              </a:rPr>
              <a:t>following</a:t>
            </a:r>
            <a:r>
              <a:rPr sz="2880" spc="234" dirty="0">
                <a:latin typeface="Calibri"/>
                <a:cs typeface="Calibri"/>
              </a:rPr>
              <a:t> </a:t>
            </a:r>
            <a:r>
              <a:rPr sz="2880" dirty="0">
                <a:latin typeface="Calibri"/>
                <a:cs typeface="Calibri"/>
              </a:rPr>
              <a:t>particulars</a:t>
            </a:r>
            <a:r>
              <a:rPr sz="2880" spc="222" dirty="0">
                <a:latin typeface="Calibri"/>
                <a:cs typeface="Calibri"/>
              </a:rPr>
              <a:t> </a:t>
            </a:r>
            <a:r>
              <a:rPr sz="2880" dirty="0">
                <a:latin typeface="Calibri"/>
                <a:cs typeface="Calibri"/>
              </a:rPr>
              <a:t>of</a:t>
            </a:r>
            <a:r>
              <a:rPr sz="2880" spc="228" dirty="0">
                <a:latin typeface="Calibri"/>
                <a:cs typeface="Calibri"/>
              </a:rPr>
              <a:t> </a:t>
            </a:r>
            <a:r>
              <a:rPr sz="2880" dirty="0">
                <a:latin typeface="Calibri"/>
                <a:cs typeface="Calibri"/>
              </a:rPr>
              <a:t>the</a:t>
            </a:r>
            <a:r>
              <a:rPr sz="2880" spc="228" dirty="0">
                <a:latin typeface="Calibri"/>
                <a:cs typeface="Calibri"/>
              </a:rPr>
              <a:t> </a:t>
            </a:r>
            <a:r>
              <a:rPr sz="2880" b="1" u="sng" dirty="0">
                <a:uFill>
                  <a:solidFill>
                    <a:srgbClr val="000000"/>
                  </a:solidFill>
                </a:uFill>
                <a:latin typeface="Calibri"/>
                <a:cs typeface="Calibri"/>
              </a:rPr>
              <a:t>capital</a:t>
            </a:r>
            <a:r>
              <a:rPr sz="2880" b="1" u="sng" spc="222" dirty="0">
                <a:uFill>
                  <a:solidFill>
                    <a:srgbClr val="000000"/>
                  </a:solidFill>
                </a:uFill>
                <a:latin typeface="Calibri"/>
                <a:cs typeface="Calibri"/>
              </a:rPr>
              <a:t> </a:t>
            </a:r>
            <a:r>
              <a:rPr sz="2880" b="1" u="sng" dirty="0">
                <a:uFill>
                  <a:solidFill>
                    <a:srgbClr val="000000"/>
                  </a:solidFill>
                </a:uFill>
                <a:latin typeface="Calibri"/>
                <a:cs typeface="Calibri"/>
              </a:rPr>
              <a:t>asset</a:t>
            </a:r>
            <a:r>
              <a:rPr sz="2880" b="1" u="sng" spc="228" dirty="0">
                <a:uFill>
                  <a:solidFill>
                    <a:srgbClr val="000000"/>
                  </a:solidFill>
                </a:uFill>
                <a:latin typeface="Calibri"/>
                <a:cs typeface="Calibri"/>
              </a:rPr>
              <a:t> </a:t>
            </a:r>
            <a:r>
              <a:rPr sz="2880" b="1" u="sng" dirty="0">
                <a:uFill>
                  <a:solidFill>
                    <a:srgbClr val="000000"/>
                  </a:solidFill>
                </a:uFill>
                <a:latin typeface="Calibri"/>
                <a:cs typeface="Calibri"/>
              </a:rPr>
              <a:t>converted</a:t>
            </a:r>
            <a:r>
              <a:rPr sz="2880" b="1" u="sng" spc="228" dirty="0">
                <a:uFill>
                  <a:solidFill>
                    <a:srgbClr val="000000"/>
                  </a:solidFill>
                </a:uFill>
                <a:latin typeface="Calibri"/>
                <a:cs typeface="Calibri"/>
              </a:rPr>
              <a:t> </a:t>
            </a:r>
            <a:r>
              <a:rPr sz="2880" b="1" u="sng" spc="-24" dirty="0">
                <a:uFill>
                  <a:solidFill>
                    <a:srgbClr val="000000"/>
                  </a:solidFill>
                </a:uFill>
                <a:latin typeface="Calibri"/>
                <a:cs typeface="Calibri"/>
              </a:rPr>
              <a:t>into</a:t>
            </a:r>
            <a:r>
              <a:rPr sz="2880" b="1" spc="-24" dirty="0">
                <a:latin typeface="Calibri"/>
                <a:cs typeface="Calibri"/>
              </a:rPr>
              <a:t> </a:t>
            </a:r>
            <a:r>
              <a:rPr sz="2880" b="1" u="sng" spc="-30" dirty="0">
                <a:uFill>
                  <a:solidFill>
                    <a:srgbClr val="000000"/>
                  </a:solidFill>
                </a:uFill>
                <a:latin typeface="Calibri"/>
                <a:cs typeface="Calibri"/>
              </a:rPr>
              <a:t>stock-</a:t>
            </a:r>
            <a:r>
              <a:rPr sz="2880" b="1" u="sng" spc="-12" dirty="0">
                <a:uFill>
                  <a:solidFill>
                    <a:srgbClr val="000000"/>
                  </a:solidFill>
                </a:uFill>
                <a:latin typeface="Calibri"/>
                <a:cs typeface="Calibri"/>
              </a:rPr>
              <a:t>in-trade</a:t>
            </a:r>
            <a:endParaRPr sz="2880">
              <a:latin typeface="Calibri"/>
              <a:cs typeface="Calibri"/>
            </a:endParaRPr>
          </a:p>
        </p:txBody>
      </p:sp>
      <p:graphicFrame>
        <p:nvGraphicFramePr>
          <p:cNvPr id="4" name="object 4"/>
          <p:cNvGraphicFramePr>
            <a:graphicFrameLocks noGrp="1"/>
          </p:cNvGraphicFramePr>
          <p:nvPr/>
        </p:nvGraphicFramePr>
        <p:xfrm>
          <a:off x="2369820" y="4381500"/>
          <a:ext cx="9875520" cy="2017776"/>
        </p:xfrm>
        <a:graphic>
          <a:graphicData uri="http://schemas.openxmlformats.org/drawingml/2006/table">
            <a:tbl>
              <a:tblPr firstRow="1" bandRow="1">
                <a:tableStyleId>{2D5ABB26-0587-4C30-8999-92F81FD0307C}</a:tableStyleId>
              </a:tblPr>
              <a:tblGrid>
                <a:gridCol w="3017520">
                  <a:extLst>
                    <a:ext uri="{9D8B030D-6E8A-4147-A177-3AD203B41FA5}">
                      <a16:colId xmlns:a16="http://schemas.microsoft.com/office/drawing/2014/main" val="20000"/>
                    </a:ext>
                  </a:extLst>
                </a:gridCol>
                <a:gridCol w="1920240">
                  <a:extLst>
                    <a:ext uri="{9D8B030D-6E8A-4147-A177-3AD203B41FA5}">
                      <a16:colId xmlns:a16="http://schemas.microsoft.com/office/drawing/2014/main" val="20001"/>
                    </a:ext>
                  </a:extLst>
                </a:gridCol>
                <a:gridCol w="1737360">
                  <a:extLst>
                    <a:ext uri="{9D8B030D-6E8A-4147-A177-3AD203B41FA5}">
                      <a16:colId xmlns:a16="http://schemas.microsoft.com/office/drawing/2014/main" val="20002"/>
                    </a:ext>
                  </a:extLst>
                </a:gridCol>
                <a:gridCol w="3200400">
                  <a:extLst>
                    <a:ext uri="{9D8B030D-6E8A-4147-A177-3AD203B41FA5}">
                      <a16:colId xmlns:a16="http://schemas.microsoft.com/office/drawing/2014/main" val="20003"/>
                    </a:ext>
                  </a:extLst>
                </a:gridCol>
              </a:tblGrid>
              <a:tr h="1572768">
                <a:tc>
                  <a:txBody>
                    <a:bodyPr/>
                    <a:lstStyle/>
                    <a:p>
                      <a:pPr marL="605155" marR="337185" indent="-260985">
                        <a:lnSpc>
                          <a:spcPct val="100000"/>
                        </a:lnSpc>
                        <a:spcBef>
                          <a:spcPts val="229"/>
                        </a:spcBef>
                      </a:pPr>
                      <a:r>
                        <a:rPr sz="2400" b="1" dirty="0">
                          <a:solidFill>
                            <a:srgbClr val="FFFFFF"/>
                          </a:solidFill>
                          <a:latin typeface="Calibri"/>
                          <a:cs typeface="Calibri"/>
                        </a:rPr>
                        <a:t>(a)</a:t>
                      </a:r>
                      <a:r>
                        <a:rPr sz="2400" b="1" spc="-40" dirty="0">
                          <a:solidFill>
                            <a:srgbClr val="FFFFFF"/>
                          </a:solidFill>
                          <a:latin typeface="Calibri"/>
                          <a:cs typeface="Calibri"/>
                        </a:rPr>
                        <a:t> </a:t>
                      </a:r>
                      <a:r>
                        <a:rPr sz="2400" b="1" dirty="0">
                          <a:solidFill>
                            <a:srgbClr val="FFFFFF"/>
                          </a:solidFill>
                          <a:latin typeface="Calibri"/>
                          <a:cs typeface="Calibri"/>
                        </a:rPr>
                        <a:t>Description</a:t>
                      </a:r>
                      <a:r>
                        <a:rPr sz="2400" b="1" spc="-55" dirty="0">
                          <a:solidFill>
                            <a:srgbClr val="FFFFFF"/>
                          </a:solidFill>
                          <a:latin typeface="Calibri"/>
                          <a:cs typeface="Calibri"/>
                        </a:rPr>
                        <a:t> </a:t>
                      </a:r>
                      <a:r>
                        <a:rPr sz="2400" b="1" spc="-25" dirty="0">
                          <a:solidFill>
                            <a:srgbClr val="FFFFFF"/>
                          </a:solidFill>
                          <a:latin typeface="Calibri"/>
                          <a:cs typeface="Calibri"/>
                        </a:rPr>
                        <a:t>of </a:t>
                      </a:r>
                      <a:r>
                        <a:rPr sz="2400" b="1" dirty="0">
                          <a:solidFill>
                            <a:srgbClr val="FFFFFF"/>
                          </a:solidFill>
                          <a:latin typeface="Calibri"/>
                          <a:cs typeface="Calibri"/>
                        </a:rPr>
                        <a:t>capital</a:t>
                      </a:r>
                      <a:r>
                        <a:rPr sz="2400" b="1" spc="-80" dirty="0">
                          <a:solidFill>
                            <a:srgbClr val="FFFFFF"/>
                          </a:solidFill>
                          <a:latin typeface="Calibri"/>
                          <a:cs typeface="Calibri"/>
                        </a:rPr>
                        <a:t> </a:t>
                      </a:r>
                      <a:r>
                        <a:rPr sz="2400" b="1" spc="-20" dirty="0">
                          <a:solidFill>
                            <a:srgbClr val="FFFFFF"/>
                          </a:solidFill>
                          <a:latin typeface="Calibri"/>
                          <a:cs typeface="Calibri"/>
                        </a:rPr>
                        <a:t>asset</a:t>
                      </a:r>
                      <a:endParaRPr sz="2400">
                        <a:latin typeface="Calibri"/>
                        <a:cs typeface="Calibri"/>
                      </a:endParaRPr>
                    </a:p>
                  </a:txBody>
                  <a:tcPr marL="0" marR="0" marT="3505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220979" marR="213360" indent="16510">
                        <a:lnSpc>
                          <a:spcPct val="100000"/>
                        </a:lnSpc>
                        <a:spcBef>
                          <a:spcPts val="229"/>
                        </a:spcBef>
                      </a:pPr>
                      <a:r>
                        <a:rPr sz="2400" b="1" dirty="0">
                          <a:solidFill>
                            <a:srgbClr val="FFFFFF"/>
                          </a:solidFill>
                          <a:latin typeface="Calibri"/>
                          <a:cs typeface="Calibri"/>
                        </a:rPr>
                        <a:t>(b)</a:t>
                      </a:r>
                      <a:r>
                        <a:rPr sz="2400" b="1" spc="-50" dirty="0">
                          <a:solidFill>
                            <a:srgbClr val="FFFFFF"/>
                          </a:solidFill>
                          <a:latin typeface="Calibri"/>
                          <a:cs typeface="Calibri"/>
                        </a:rPr>
                        <a:t> </a:t>
                      </a:r>
                      <a:r>
                        <a:rPr sz="2400" b="1" dirty="0">
                          <a:solidFill>
                            <a:srgbClr val="FFFFFF"/>
                          </a:solidFill>
                          <a:latin typeface="Calibri"/>
                          <a:cs typeface="Calibri"/>
                        </a:rPr>
                        <a:t>Date</a:t>
                      </a:r>
                      <a:r>
                        <a:rPr sz="2400" b="1" spc="-45" dirty="0">
                          <a:solidFill>
                            <a:srgbClr val="FFFFFF"/>
                          </a:solidFill>
                          <a:latin typeface="Calibri"/>
                          <a:cs typeface="Calibri"/>
                        </a:rPr>
                        <a:t> </a:t>
                      </a:r>
                      <a:r>
                        <a:rPr sz="2400" b="1" spc="-25" dirty="0">
                          <a:solidFill>
                            <a:srgbClr val="FFFFFF"/>
                          </a:solidFill>
                          <a:latin typeface="Calibri"/>
                          <a:cs typeface="Calibri"/>
                        </a:rPr>
                        <a:t>of </a:t>
                      </a:r>
                      <a:r>
                        <a:rPr sz="2400" b="1" spc="-10" dirty="0">
                          <a:solidFill>
                            <a:srgbClr val="FFFFFF"/>
                          </a:solidFill>
                          <a:latin typeface="Calibri"/>
                          <a:cs typeface="Calibri"/>
                        </a:rPr>
                        <a:t>acquisition</a:t>
                      </a:r>
                      <a:endParaRPr sz="2400">
                        <a:latin typeface="Calibri"/>
                        <a:cs typeface="Calibri"/>
                      </a:endParaRPr>
                    </a:p>
                  </a:txBody>
                  <a:tcPr marL="0" marR="0" marT="3505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144780" marR="136525" indent="50165">
                        <a:lnSpc>
                          <a:spcPct val="100000"/>
                        </a:lnSpc>
                        <a:spcBef>
                          <a:spcPts val="229"/>
                        </a:spcBef>
                      </a:pPr>
                      <a:r>
                        <a:rPr sz="2400" b="1" dirty="0">
                          <a:solidFill>
                            <a:srgbClr val="FFFFFF"/>
                          </a:solidFill>
                          <a:latin typeface="Calibri"/>
                          <a:cs typeface="Calibri"/>
                        </a:rPr>
                        <a:t>(c</a:t>
                      </a:r>
                      <a:r>
                        <a:rPr sz="2400" b="1" spc="-40" dirty="0">
                          <a:solidFill>
                            <a:srgbClr val="FFFFFF"/>
                          </a:solidFill>
                          <a:latin typeface="Calibri"/>
                          <a:cs typeface="Calibri"/>
                        </a:rPr>
                        <a:t> </a:t>
                      </a:r>
                      <a:r>
                        <a:rPr sz="2400" b="1" dirty="0">
                          <a:solidFill>
                            <a:srgbClr val="FFFFFF"/>
                          </a:solidFill>
                          <a:latin typeface="Calibri"/>
                          <a:cs typeface="Calibri"/>
                        </a:rPr>
                        <a:t>)Cost</a:t>
                      </a:r>
                      <a:r>
                        <a:rPr sz="2400" b="1" spc="-35" dirty="0">
                          <a:solidFill>
                            <a:srgbClr val="FFFFFF"/>
                          </a:solidFill>
                          <a:latin typeface="Calibri"/>
                          <a:cs typeface="Calibri"/>
                        </a:rPr>
                        <a:t> </a:t>
                      </a:r>
                      <a:r>
                        <a:rPr sz="2400" b="1" spc="-25" dirty="0">
                          <a:solidFill>
                            <a:srgbClr val="FFFFFF"/>
                          </a:solidFill>
                          <a:latin typeface="Calibri"/>
                          <a:cs typeface="Calibri"/>
                        </a:rPr>
                        <a:t>of </a:t>
                      </a:r>
                      <a:r>
                        <a:rPr sz="2400" b="1" spc="-10" dirty="0">
                          <a:solidFill>
                            <a:srgbClr val="FFFFFF"/>
                          </a:solidFill>
                          <a:latin typeface="Calibri"/>
                          <a:cs typeface="Calibri"/>
                        </a:rPr>
                        <a:t>acquisition</a:t>
                      </a:r>
                      <a:endParaRPr sz="2400">
                        <a:latin typeface="Calibri"/>
                        <a:cs typeface="Calibri"/>
                      </a:endParaRPr>
                    </a:p>
                  </a:txBody>
                  <a:tcPr marL="0" marR="0" marT="3505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186055" marR="181610" indent="64135" algn="just">
                        <a:lnSpc>
                          <a:spcPct val="100000"/>
                        </a:lnSpc>
                        <a:spcBef>
                          <a:spcPts val="229"/>
                        </a:spcBef>
                      </a:pPr>
                      <a:r>
                        <a:rPr sz="2400" b="1" dirty="0">
                          <a:solidFill>
                            <a:srgbClr val="FFFFFF"/>
                          </a:solidFill>
                          <a:latin typeface="Calibri"/>
                          <a:cs typeface="Calibri"/>
                        </a:rPr>
                        <a:t>(d)</a:t>
                      </a:r>
                      <a:r>
                        <a:rPr sz="2400" b="1" spc="-30" dirty="0">
                          <a:solidFill>
                            <a:srgbClr val="FFFFFF"/>
                          </a:solidFill>
                          <a:latin typeface="Calibri"/>
                          <a:cs typeface="Calibri"/>
                        </a:rPr>
                        <a:t> </a:t>
                      </a:r>
                      <a:r>
                        <a:rPr sz="2400" b="1" dirty="0">
                          <a:solidFill>
                            <a:srgbClr val="FFFFFF"/>
                          </a:solidFill>
                          <a:latin typeface="Calibri"/>
                          <a:cs typeface="Calibri"/>
                        </a:rPr>
                        <a:t>Amount</a:t>
                      </a:r>
                      <a:r>
                        <a:rPr sz="2400" b="1" spc="-40" dirty="0">
                          <a:solidFill>
                            <a:srgbClr val="FFFFFF"/>
                          </a:solidFill>
                          <a:latin typeface="Calibri"/>
                          <a:cs typeface="Calibri"/>
                        </a:rPr>
                        <a:t> </a:t>
                      </a:r>
                      <a:r>
                        <a:rPr sz="2400" b="1" dirty="0">
                          <a:solidFill>
                            <a:srgbClr val="FFFFFF"/>
                          </a:solidFill>
                          <a:latin typeface="Calibri"/>
                          <a:cs typeface="Calibri"/>
                        </a:rPr>
                        <a:t>at</a:t>
                      </a:r>
                      <a:r>
                        <a:rPr sz="2400" b="1" spc="-30" dirty="0">
                          <a:solidFill>
                            <a:srgbClr val="FFFFFF"/>
                          </a:solidFill>
                          <a:latin typeface="Calibri"/>
                          <a:cs typeface="Calibri"/>
                        </a:rPr>
                        <a:t> </a:t>
                      </a:r>
                      <a:r>
                        <a:rPr sz="2400" b="1" spc="-10" dirty="0">
                          <a:solidFill>
                            <a:srgbClr val="FFFFFF"/>
                          </a:solidFill>
                          <a:latin typeface="Calibri"/>
                          <a:cs typeface="Calibri"/>
                        </a:rPr>
                        <a:t>which </a:t>
                      </a:r>
                      <a:r>
                        <a:rPr sz="2400" b="1" dirty="0">
                          <a:solidFill>
                            <a:srgbClr val="FFFFFF"/>
                          </a:solidFill>
                          <a:latin typeface="Calibri"/>
                          <a:cs typeface="Calibri"/>
                        </a:rPr>
                        <a:t>the</a:t>
                      </a:r>
                      <a:r>
                        <a:rPr sz="2400" b="1" spc="-35" dirty="0">
                          <a:solidFill>
                            <a:srgbClr val="FFFFFF"/>
                          </a:solidFill>
                          <a:latin typeface="Calibri"/>
                          <a:cs typeface="Calibri"/>
                        </a:rPr>
                        <a:t> </a:t>
                      </a:r>
                      <a:r>
                        <a:rPr sz="2400" b="1" dirty="0">
                          <a:solidFill>
                            <a:srgbClr val="FFFFFF"/>
                          </a:solidFill>
                          <a:latin typeface="Calibri"/>
                          <a:cs typeface="Calibri"/>
                        </a:rPr>
                        <a:t>asset</a:t>
                      </a:r>
                      <a:r>
                        <a:rPr sz="2400" b="1" spc="-45" dirty="0">
                          <a:solidFill>
                            <a:srgbClr val="FFFFFF"/>
                          </a:solidFill>
                          <a:latin typeface="Calibri"/>
                          <a:cs typeface="Calibri"/>
                        </a:rPr>
                        <a:t> </a:t>
                      </a:r>
                      <a:r>
                        <a:rPr sz="2400" b="1" dirty="0">
                          <a:solidFill>
                            <a:srgbClr val="FFFFFF"/>
                          </a:solidFill>
                          <a:latin typeface="Calibri"/>
                          <a:cs typeface="Calibri"/>
                        </a:rPr>
                        <a:t>is</a:t>
                      </a:r>
                      <a:r>
                        <a:rPr sz="2400" b="1" spc="-30" dirty="0">
                          <a:solidFill>
                            <a:srgbClr val="FFFFFF"/>
                          </a:solidFill>
                          <a:latin typeface="Calibri"/>
                          <a:cs typeface="Calibri"/>
                        </a:rPr>
                        <a:t> </a:t>
                      </a:r>
                      <a:r>
                        <a:rPr sz="2400" b="1" spc="-10" dirty="0">
                          <a:solidFill>
                            <a:srgbClr val="FFFFFF"/>
                          </a:solidFill>
                          <a:latin typeface="Calibri"/>
                          <a:cs typeface="Calibri"/>
                        </a:rPr>
                        <a:t>converted </a:t>
                      </a:r>
                      <a:r>
                        <a:rPr sz="2400" b="1" dirty="0">
                          <a:solidFill>
                            <a:srgbClr val="FFFFFF"/>
                          </a:solidFill>
                          <a:latin typeface="Calibri"/>
                          <a:cs typeface="Calibri"/>
                        </a:rPr>
                        <a:t>into</a:t>
                      </a:r>
                      <a:r>
                        <a:rPr sz="2400" b="1" spc="-45" dirty="0">
                          <a:solidFill>
                            <a:srgbClr val="FFFFFF"/>
                          </a:solidFill>
                          <a:latin typeface="Calibri"/>
                          <a:cs typeface="Calibri"/>
                        </a:rPr>
                        <a:t> </a:t>
                      </a:r>
                      <a:r>
                        <a:rPr sz="2400" b="1" spc="-10" dirty="0">
                          <a:solidFill>
                            <a:srgbClr val="FFFFFF"/>
                          </a:solidFill>
                          <a:latin typeface="Calibri"/>
                          <a:cs typeface="Calibri"/>
                        </a:rPr>
                        <a:t>stock-</a:t>
                      </a:r>
                      <a:r>
                        <a:rPr sz="2400" b="1" dirty="0">
                          <a:solidFill>
                            <a:srgbClr val="FFFFFF"/>
                          </a:solidFill>
                          <a:latin typeface="Calibri"/>
                          <a:cs typeface="Calibri"/>
                        </a:rPr>
                        <a:t>in-</a:t>
                      </a:r>
                      <a:r>
                        <a:rPr sz="2400" b="1" spc="-45" dirty="0">
                          <a:solidFill>
                            <a:srgbClr val="FFFFFF"/>
                          </a:solidFill>
                          <a:latin typeface="Calibri"/>
                          <a:cs typeface="Calibri"/>
                        </a:rPr>
                        <a:t> </a:t>
                      </a:r>
                      <a:r>
                        <a:rPr sz="2400" b="1" spc="-20" dirty="0">
                          <a:solidFill>
                            <a:srgbClr val="FFFFFF"/>
                          </a:solidFill>
                          <a:latin typeface="Calibri"/>
                          <a:cs typeface="Calibri"/>
                        </a:rPr>
                        <a:t>trade</a:t>
                      </a:r>
                      <a:endParaRPr sz="2400">
                        <a:latin typeface="Calibri"/>
                        <a:cs typeface="Calibri"/>
                      </a:endParaRPr>
                    </a:p>
                  </a:txBody>
                  <a:tcPr marL="0" marR="0" marT="3505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extLst>
                  <a:ext uri="{0D108BD9-81ED-4DB2-BD59-A6C34878D82A}">
                    <a16:rowId xmlns:a16="http://schemas.microsoft.com/office/drawing/2014/main" val="10000"/>
                  </a:ext>
                </a:extLst>
              </a:tr>
              <a:tr h="445008">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extLst>
                  <a:ext uri="{0D108BD9-81ED-4DB2-BD59-A6C34878D82A}">
                    <a16:rowId xmlns:a16="http://schemas.microsoft.com/office/drawing/2014/main" val="10001"/>
                  </a:ext>
                </a:extLst>
              </a:tr>
            </a:tbl>
          </a:graphicData>
        </a:graphic>
      </p:graphicFrame>
      <p:sp>
        <p:nvSpPr>
          <p:cNvPr id="5" name="object 5"/>
          <p:cNvSpPr txBox="1">
            <a:spLocks noGrp="1"/>
          </p:cNvSpPr>
          <p:nvPr>
            <p:ph type="title"/>
          </p:nvPr>
        </p:nvSpPr>
        <p:spPr>
          <a:xfrm>
            <a:off x="2375978" y="376846"/>
            <a:ext cx="9293838" cy="700160"/>
          </a:xfrm>
          <a:prstGeom prst="rect">
            <a:avLst/>
          </a:prstGeom>
        </p:spPr>
        <p:txBody>
          <a:bodyPr vert="horz" wrap="square" lIns="0" tIns="325660" rIns="0" bIns="0" rtlCol="0">
            <a:spAutoFit/>
          </a:bodyPr>
          <a:lstStyle/>
          <a:p>
            <a:pPr marL="399288">
              <a:spcBef>
                <a:spcPts val="120"/>
              </a:spcBef>
            </a:pPr>
            <a:r>
              <a:rPr u="none" dirty="0"/>
              <a:t>Clause</a:t>
            </a:r>
            <a:r>
              <a:rPr spc="-90" dirty="0"/>
              <a:t> </a:t>
            </a:r>
            <a:r>
              <a:rPr u="none" dirty="0"/>
              <a:t>no.</a:t>
            </a:r>
            <a:r>
              <a:rPr spc="-66" dirty="0"/>
              <a:t> </a:t>
            </a:r>
            <a:r>
              <a:rPr spc="-30" dirty="0"/>
              <a:t>15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46616" y="375761"/>
            <a:ext cx="8571071" cy="449580"/>
          </a:xfrm>
          <a:prstGeom prst="rect">
            <a:avLst/>
          </a:prstGeom>
          <a:noFill/>
          <a:ln/>
        </p:spPr>
        <p:txBody>
          <a:bodyPr wrap="none" lIns="0" tIns="0" rIns="0" bIns="0" rtlCol="0" anchor="t"/>
          <a:lstStyle/>
          <a:p>
            <a:pPr marL="0" indent="0" algn="l">
              <a:lnSpc>
                <a:spcPts val="3500"/>
              </a:lnSpc>
              <a:buNone/>
            </a:pPr>
            <a:r>
              <a:rPr lang="en-US" sz="2800" b="1" dirty="0">
                <a:solidFill>
                  <a:srgbClr val="2E3C4E"/>
                </a:solidFill>
                <a:latin typeface="Barlow Bold" pitchFamily="34" charset="0"/>
                <a:ea typeface="Barlow Bold" pitchFamily="34" charset="-122"/>
                <a:cs typeface="Barlow Bold" pitchFamily="34" charset="-120"/>
              </a:rPr>
              <a:t>Clause 15: Capital Assets Converted to Stock-in-Trade</a:t>
            </a:r>
            <a:endParaRPr lang="en-US" sz="2800" dirty="0"/>
          </a:p>
        </p:txBody>
      </p:sp>
      <p:sp>
        <p:nvSpPr>
          <p:cNvPr id="3" name="Text 1"/>
          <p:cNvSpPr/>
          <p:nvPr/>
        </p:nvSpPr>
        <p:spPr>
          <a:xfrm>
            <a:off x="546616" y="1166813"/>
            <a:ext cx="1950006" cy="224790"/>
          </a:xfrm>
          <a:prstGeom prst="rect">
            <a:avLst/>
          </a:prstGeom>
          <a:noFill/>
          <a:ln/>
        </p:spPr>
        <p:txBody>
          <a:bodyPr wrap="none" lIns="0" tIns="0" rIns="0" bIns="0" rtlCol="0" anchor="t"/>
          <a:lstStyle/>
          <a:p>
            <a:pPr marL="0" indent="0" algn="l">
              <a:lnSpc>
                <a:spcPts val="1750"/>
              </a:lnSpc>
              <a:buNone/>
            </a:pPr>
            <a:r>
              <a:rPr lang="en-US" sz="1600" b="1" dirty="0">
                <a:solidFill>
                  <a:srgbClr val="2E3C4E"/>
                </a:solidFill>
                <a:latin typeface="Barlow Bold" pitchFamily="34" charset="0"/>
                <a:ea typeface="Barlow Bold" pitchFamily="34" charset="-122"/>
                <a:cs typeface="Barlow Bold" pitchFamily="34" charset="-120"/>
              </a:rPr>
              <a:t>Reporting Requirements</a:t>
            </a:r>
            <a:endParaRPr lang="en-US" sz="1600" dirty="0"/>
          </a:p>
        </p:txBody>
      </p:sp>
      <p:sp>
        <p:nvSpPr>
          <p:cNvPr id="4" name="Text 2"/>
          <p:cNvSpPr/>
          <p:nvPr/>
        </p:nvSpPr>
        <p:spPr>
          <a:xfrm>
            <a:off x="546616" y="1538103"/>
            <a:ext cx="6601897" cy="198726"/>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384653"/>
                </a:solidFill>
                <a:latin typeface="Montserrat" pitchFamily="34" charset="0"/>
                <a:ea typeface="Montserrat" pitchFamily="34" charset="-122"/>
                <a:cs typeface="Montserrat" pitchFamily="34" charset="-120"/>
              </a:rPr>
              <a:t>Description of capital asset</a:t>
            </a:r>
            <a:endParaRPr lang="en-US" sz="1050" dirty="0"/>
          </a:p>
        </p:txBody>
      </p:sp>
      <p:sp>
        <p:nvSpPr>
          <p:cNvPr id="5" name="Text 3"/>
          <p:cNvSpPr/>
          <p:nvPr/>
        </p:nvSpPr>
        <p:spPr>
          <a:xfrm>
            <a:off x="546616" y="1794510"/>
            <a:ext cx="660189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384653"/>
                </a:solidFill>
                <a:latin typeface="Montserrat" pitchFamily="34" charset="0"/>
                <a:ea typeface="Montserrat" pitchFamily="34" charset="-122"/>
                <a:cs typeface="Montserrat" pitchFamily="34" charset="-120"/>
              </a:rPr>
              <a:t>Date of acquisition</a:t>
            </a:r>
            <a:endParaRPr lang="en-US" sz="1050" dirty="0"/>
          </a:p>
        </p:txBody>
      </p:sp>
      <p:sp>
        <p:nvSpPr>
          <p:cNvPr id="6" name="Text 4"/>
          <p:cNvSpPr/>
          <p:nvPr/>
        </p:nvSpPr>
        <p:spPr>
          <a:xfrm>
            <a:off x="546616" y="2060853"/>
            <a:ext cx="660189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384653"/>
                </a:solidFill>
                <a:latin typeface="Montserrat" pitchFamily="34" charset="0"/>
                <a:ea typeface="Montserrat" pitchFamily="34" charset="-122"/>
                <a:cs typeface="Montserrat" pitchFamily="34" charset="-120"/>
              </a:rPr>
              <a:t>Cost of acquisition</a:t>
            </a:r>
            <a:endParaRPr lang="en-US" sz="1050" dirty="0"/>
          </a:p>
        </p:txBody>
      </p:sp>
      <p:sp>
        <p:nvSpPr>
          <p:cNvPr id="7" name="Text 5"/>
          <p:cNvSpPr/>
          <p:nvPr/>
        </p:nvSpPr>
        <p:spPr>
          <a:xfrm>
            <a:off x="546616" y="2327196"/>
            <a:ext cx="660189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384653"/>
                </a:solidFill>
                <a:latin typeface="Montserrat" pitchFamily="34" charset="0"/>
                <a:ea typeface="Montserrat" pitchFamily="34" charset="-122"/>
                <a:cs typeface="Montserrat" pitchFamily="34" charset="-120"/>
              </a:rPr>
              <a:t>Amount at which asset is converted to stock-in-trade</a:t>
            </a:r>
            <a:endParaRPr lang="en-US" sz="1050" dirty="0"/>
          </a:p>
        </p:txBody>
      </p:sp>
      <p:sp>
        <p:nvSpPr>
          <p:cNvPr id="8" name="Text 6"/>
          <p:cNvSpPr/>
          <p:nvPr/>
        </p:nvSpPr>
        <p:spPr>
          <a:xfrm>
            <a:off x="546616" y="2668786"/>
            <a:ext cx="6601897" cy="437198"/>
          </a:xfrm>
          <a:prstGeom prst="rect">
            <a:avLst/>
          </a:prstGeom>
          <a:noFill/>
          <a:ln/>
        </p:spPr>
        <p:txBody>
          <a:bodyPr wrap="square" lIns="0" tIns="0" rIns="0" bIns="0" rtlCol="0" anchor="t"/>
          <a:lstStyle/>
          <a:p>
            <a:pPr marL="0" indent="0" algn="l">
              <a:lnSpc>
                <a:spcPts val="1700"/>
              </a:lnSpc>
              <a:buNone/>
            </a:pPr>
            <a:r>
              <a:rPr lang="en-US" sz="1050" dirty="0">
                <a:solidFill>
                  <a:srgbClr val="384653"/>
                </a:solidFill>
                <a:latin typeface="Montserrat" pitchFamily="34" charset="0"/>
                <a:ea typeface="Montserrat" pitchFamily="34" charset="-122"/>
                <a:cs typeface="Montserrat" pitchFamily="34" charset="-120"/>
              </a:rPr>
              <a:t>Information should be furnished for the previous year in which the asset was converted, not when it was sold.</a:t>
            </a:r>
            <a:endParaRPr lang="en-US" sz="1050" dirty="0"/>
          </a:p>
        </p:txBody>
      </p:sp>
      <p:pic>
        <p:nvPicPr>
          <p:cNvPr id="9" name="Image 0" descr="preencoded.png"/>
          <p:cNvPicPr>
            <a:picLocks noChangeAspect="1"/>
          </p:cNvPicPr>
          <p:nvPr/>
        </p:nvPicPr>
        <p:blipFill>
          <a:blip r:embed="rId3"/>
          <a:stretch>
            <a:fillRect/>
          </a:stretch>
        </p:blipFill>
        <p:spPr>
          <a:xfrm>
            <a:off x="7489508" y="1183958"/>
            <a:ext cx="5847636" cy="5183862"/>
          </a:xfrm>
          <a:prstGeom prst="rect">
            <a:avLst/>
          </a:prstGeom>
        </p:spPr>
      </p:pic>
      <p:sp>
        <p:nvSpPr>
          <p:cNvPr id="10" name="Shape 7"/>
          <p:cNvSpPr/>
          <p:nvPr/>
        </p:nvSpPr>
        <p:spPr>
          <a:xfrm>
            <a:off x="111187" y="3460670"/>
            <a:ext cx="6700242" cy="1429941"/>
          </a:xfrm>
          <a:prstGeom prst="roundRect">
            <a:avLst>
              <a:gd name="adj" fmla="val 14338"/>
            </a:avLst>
          </a:prstGeom>
          <a:solidFill>
            <a:srgbClr val="FFFFFF"/>
          </a:solidFill>
          <a:ln w="15240">
            <a:solidFill>
              <a:srgbClr val="BACFDD"/>
            </a:solidFill>
            <a:prstDash val="solid"/>
          </a:ln>
        </p:spPr>
        <p:txBody>
          <a:bodyPr/>
          <a:lstStyle/>
          <a:p>
            <a:endParaRPr lang="en-IN"/>
          </a:p>
        </p:txBody>
      </p:sp>
      <p:pic>
        <p:nvPicPr>
          <p:cNvPr id="11" name="Image 1" descr="preencoded.png"/>
          <p:cNvPicPr>
            <a:picLocks noChangeAspect="1"/>
          </p:cNvPicPr>
          <p:nvPr/>
        </p:nvPicPr>
        <p:blipFill>
          <a:blip r:embed="rId4"/>
          <a:stretch>
            <a:fillRect/>
          </a:stretch>
        </p:blipFill>
        <p:spPr>
          <a:xfrm>
            <a:off x="546616" y="6675239"/>
            <a:ext cx="30480" cy="1429941"/>
          </a:xfrm>
          <a:prstGeom prst="rect">
            <a:avLst/>
          </a:prstGeom>
        </p:spPr>
      </p:pic>
      <p:sp>
        <p:nvSpPr>
          <p:cNvPr id="12" name="Text 8"/>
          <p:cNvSpPr/>
          <p:nvPr/>
        </p:nvSpPr>
        <p:spPr>
          <a:xfrm>
            <a:off x="546616" y="3512160"/>
            <a:ext cx="1798439" cy="224790"/>
          </a:xfrm>
          <a:prstGeom prst="rect">
            <a:avLst/>
          </a:prstGeom>
          <a:noFill/>
          <a:ln/>
        </p:spPr>
        <p:txBody>
          <a:bodyPr wrap="none" lIns="0" tIns="0" rIns="0" bIns="0" rtlCol="0" anchor="t"/>
          <a:lstStyle/>
          <a:p>
            <a:pPr marL="0" indent="0" algn="l">
              <a:lnSpc>
                <a:spcPts val="1750"/>
              </a:lnSpc>
              <a:buNone/>
            </a:pPr>
            <a:r>
              <a:rPr lang="en-US" sz="1400" b="1" dirty="0">
                <a:solidFill>
                  <a:srgbClr val="384653"/>
                </a:solidFill>
                <a:latin typeface="Barlow Bold" pitchFamily="34" charset="0"/>
                <a:ea typeface="Barlow Bold" pitchFamily="34" charset="-122"/>
                <a:cs typeface="Barlow Bold" pitchFamily="34" charset="-120"/>
              </a:rPr>
              <a:t>Tax Implications</a:t>
            </a:r>
            <a:endParaRPr lang="en-US" sz="1400" dirty="0"/>
          </a:p>
        </p:txBody>
      </p:sp>
      <p:sp>
        <p:nvSpPr>
          <p:cNvPr id="13" name="Text 9"/>
          <p:cNvSpPr/>
          <p:nvPr/>
        </p:nvSpPr>
        <p:spPr>
          <a:xfrm>
            <a:off x="577096" y="3754552"/>
            <a:ext cx="6366153" cy="218599"/>
          </a:xfrm>
          <a:prstGeom prst="rect">
            <a:avLst/>
          </a:prstGeom>
          <a:noFill/>
          <a:ln/>
        </p:spPr>
        <p:txBody>
          <a:bodyPr wrap="none" lIns="0" tIns="0" rIns="0" bIns="0" rtlCol="0" anchor="t"/>
          <a:lstStyle/>
          <a:p>
            <a:pPr marL="0" indent="0" algn="l">
              <a:lnSpc>
                <a:spcPts val="1700"/>
              </a:lnSpc>
              <a:buNone/>
            </a:pPr>
            <a:r>
              <a:rPr lang="en-US" sz="1050" dirty="0">
                <a:solidFill>
                  <a:srgbClr val="384653"/>
                </a:solidFill>
                <a:latin typeface="Montserrat" pitchFamily="34" charset="0"/>
                <a:ea typeface="Montserrat" pitchFamily="34" charset="-122"/>
                <a:cs typeface="Montserrat" pitchFamily="34" charset="-120"/>
              </a:rPr>
              <a:t>Conversion treated as "transfer" under section 2(47)</a:t>
            </a:r>
            <a:endParaRPr lang="en-US" sz="1050" dirty="0"/>
          </a:p>
        </p:txBody>
      </p:sp>
      <p:sp>
        <p:nvSpPr>
          <p:cNvPr id="14" name="Text 10"/>
          <p:cNvSpPr/>
          <p:nvPr/>
        </p:nvSpPr>
        <p:spPr>
          <a:xfrm>
            <a:off x="561856" y="4063879"/>
            <a:ext cx="6366153" cy="218599"/>
          </a:xfrm>
          <a:prstGeom prst="rect">
            <a:avLst/>
          </a:prstGeom>
          <a:noFill/>
          <a:ln/>
        </p:spPr>
        <p:txBody>
          <a:bodyPr wrap="none" lIns="0" tIns="0" rIns="0" bIns="0" rtlCol="0" anchor="t"/>
          <a:lstStyle/>
          <a:p>
            <a:pPr marL="0" indent="0" algn="l">
              <a:lnSpc>
                <a:spcPts val="1700"/>
              </a:lnSpc>
              <a:buNone/>
            </a:pPr>
            <a:r>
              <a:rPr lang="en-US" sz="1050" dirty="0">
                <a:solidFill>
                  <a:srgbClr val="384653"/>
                </a:solidFill>
                <a:latin typeface="Montserrat" pitchFamily="34" charset="0"/>
                <a:ea typeface="Montserrat" pitchFamily="34" charset="-122"/>
                <a:cs typeface="Montserrat" pitchFamily="34" charset="-120"/>
              </a:rPr>
              <a:t>Capital gains taxable in the year of actual sale of converted asset</a:t>
            </a:r>
            <a:endParaRPr lang="en-US" sz="1050" dirty="0"/>
          </a:p>
        </p:txBody>
      </p:sp>
      <p:sp>
        <p:nvSpPr>
          <p:cNvPr id="15" name="Text 11"/>
          <p:cNvSpPr/>
          <p:nvPr/>
        </p:nvSpPr>
        <p:spPr>
          <a:xfrm>
            <a:off x="546616" y="4433532"/>
            <a:ext cx="6366153" cy="218599"/>
          </a:xfrm>
          <a:prstGeom prst="rect">
            <a:avLst/>
          </a:prstGeom>
          <a:noFill/>
          <a:ln/>
        </p:spPr>
        <p:txBody>
          <a:bodyPr wrap="none" lIns="0" tIns="0" rIns="0" bIns="0" rtlCol="0" anchor="t"/>
          <a:lstStyle/>
          <a:p>
            <a:pPr marL="0" indent="0" algn="l">
              <a:lnSpc>
                <a:spcPts val="1700"/>
              </a:lnSpc>
              <a:buNone/>
            </a:pPr>
            <a:r>
              <a:rPr lang="en-US" sz="1050" dirty="0">
                <a:solidFill>
                  <a:srgbClr val="384653"/>
                </a:solidFill>
                <a:latin typeface="Montserrat" pitchFamily="34" charset="0"/>
                <a:ea typeface="Montserrat" pitchFamily="34" charset="-122"/>
                <a:cs typeface="Montserrat" pitchFamily="34" charset="-120"/>
              </a:rPr>
              <a:t>Fair market value on date of conversion deemed as full value of consideration</a:t>
            </a:r>
            <a:endParaRPr lang="en-US" sz="1050" dirty="0"/>
          </a:p>
        </p:txBody>
      </p:sp>
      <p:sp>
        <p:nvSpPr>
          <p:cNvPr id="16" name="Shape 12"/>
          <p:cNvSpPr/>
          <p:nvPr/>
        </p:nvSpPr>
        <p:spPr>
          <a:xfrm>
            <a:off x="563832" y="6563249"/>
            <a:ext cx="6700361" cy="1429941"/>
          </a:xfrm>
          <a:prstGeom prst="roundRect">
            <a:avLst>
              <a:gd name="adj" fmla="val 14338"/>
            </a:avLst>
          </a:prstGeom>
          <a:solidFill>
            <a:srgbClr val="FFFFFF"/>
          </a:solidFill>
          <a:ln w="15240">
            <a:solidFill>
              <a:srgbClr val="BACFDD"/>
            </a:solidFill>
            <a:prstDash val="solid"/>
          </a:ln>
        </p:spPr>
        <p:txBody>
          <a:bodyPr/>
          <a:lstStyle/>
          <a:p>
            <a:endParaRPr lang="en-IN"/>
          </a:p>
        </p:txBody>
      </p:sp>
      <p:pic>
        <p:nvPicPr>
          <p:cNvPr id="17" name="Image 2" descr="preencoded.png"/>
          <p:cNvPicPr>
            <a:picLocks noChangeAspect="1"/>
          </p:cNvPicPr>
          <p:nvPr/>
        </p:nvPicPr>
        <p:blipFill>
          <a:blip r:embed="rId4"/>
          <a:stretch>
            <a:fillRect/>
          </a:stretch>
        </p:blipFill>
        <p:spPr>
          <a:xfrm>
            <a:off x="7383423" y="6675239"/>
            <a:ext cx="30480" cy="1429941"/>
          </a:xfrm>
          <a:prstGeom prst="rect">
            <a:avLst/>
          </a:prstGeom>
        </p:spPr>
      </p:pic>
      <p:sp>
        <p:nvSpPr>
          <p:cNvPr id="18" name="Text 13"/>
          <p:cNvSpPr/>
          <p:nvPr/>
        </p:nvSpPr>
        <p:spPr>
          <a:xfrm>
            <a:off x="698183" y="6708112"/>
            <a:ext cx="1798439" cy="224790"/>
          </a:xfrm>
          <a:prstGeom prst="rect">
            <a:avLst/>
          </a:prstGeom>
          <a:noFill/>
          <a:ln/>
        </p:spPr>
        <p:txBody>
          <a:bodyPr wrap="none" lIns="0" tIns="0" rIns="0" bIns="0" rtlCol="0" anchor="t"/>
          <a:lstStyle/>
          <a:p>
            <a:pPr marL="0" indent="0" algn="l">
              <a:lnSpc>
                <a:spcPts val="1750"/>
              </a:lnSpc>
              <a:buNone/>
            </a:pPr>
            <a:r>
              <a:rPr lang="en-US" sz="1400" b="1" dirty="0">
                <a:solidFill>
                  <a:srgbClr val="384653"/>
                </a:solidFill>
                <a:latin typeface="Barlow Bold" pitchFamily="34" charset="0"/>
                <a:ea typeface="Barlow Bold" pitchFamily="34" charset="-122"/>
                <a:cs typeface="Barlow Bold" pitchFamily="34" charset="-120"/>
              </a:rPr>
              <a:t>Common Mistakes</a:t>
            </a:r>
            <a:endParaRPr lang="en-US" sz="1400" dirty="0"/>
          </a:p>
        </p:txBody>
      </p:sp>
      <p:sp>
        <p:nvSpPr>
          <p:cNvPr id="19" name="Text 14"/>
          <p:cNvSpPr/>
          <p:nvPr/>
        </p:nvSpPr>
        <p:spPr>
          <a:xfrm>
            <a:off x="691797" y="7024449"/>
            <a:ext cx="6366272" cy="218599"/>
          </a:xfrm>
          <a:prstGeom prst="rect">
            <a:avLst/>
          </a:prstGeom>
          <a:noFill/>
          <a:ln/>
        </p:spPr>
        <p:txBody>
          <a:bodyPr wrap="none" lIns="0" tIns="0" rIns="0" bIns="0" rtlCol="0" anchor="t"/>
          <a:lstStyle/>
          <a:p>
            <a:pPr marL="0" indent="0" algn="l">
              <a:lnSpc>
                <a:spcPts val="1700"/>
              </a:lnSpc>
              <a:buNone/>
            </a:pPr>
            <a:r>
              <a:rPr lang="en-US" sz="1050" dirty="0">
                <a:solidFill>
                  <a:srgbClr val="384653"/>
                </a:solidFill>
                <a:latin typeface="Montserrat" pitchFamily="34" charset="0"/>
                <a:ea typeface="Montserrat" pitchFamily="34" charset="-122"/>
                <a:cs typeface="Montserrat" pitchFamily="34" charset="-120"/>
              </a:rPr>
              <a:t>Not passing accounting entry at time of conversion</a:t>
            </a:r>
            <a:endParaRPr lang="en-US" sz="1050" dirty="0"/>
          </a:p>
        </p:txBody>
      </p:sp>
      <p:sp>
        <p:nvSpPr>
          <p:cNvPr id="20" name="Text 15"/>
          <p:cNvSpPr/>
          <p:nvPr/>
        </p:nvSpPr>
        <p:spPr>
          <a:xfrm>
            <a:off x="730876" y="7416640"/>
            <a:ext cx="6366272" cy="218599"/>
          </a:xfrm>
          <a:prstGeom prst="rect">
            <a:avLst/>
          </a:prstGeom>
          <a:noFill/>
          <a:ln/>
        </p:spPr>
        <p:txBody>
          <a:bodyPr wrap="none" lIns="0" tIns="0" rIns="0" bIns="0" rtlCol="0" anchor="t"/>
          <a:lstStyle/>
          <a:p>
            <a:pPr marL="0" indent="0" algn="l">
              <a:lnSpc>
                <a:spcPts val="1700"/>
              </a:lnSpc>
              <a:buNone/>
            </a:pPr>
            <a:r>
              <a:rPr lang="en-US" sz="1050" dirty="0">
                <a:solidFill>
                  <a:srgbClr val="384653"/>
                </a:solidFill>
                <a:latin typeface="Montserrat" pitchFamily="34" charset="0"/>
                <a:ea typeface="Montserrat" pitchFamily="34" charset="-122"/>
                <a:cs typeface="Montserrat" pitchFamily="34" charset="-120"/>
              </a:rPr>
              <a:t>Incorrect determination of original cost for depreciable assets</a:t>
            </a:r>
            <a:endParaRPr lang="en-US" sz="1050" dirty="0"/>
          </a:p>
        </p:txBody>
      </p:sp>
      <p:sp>
        <p:nvSpPr>
          <p:cNvPr id="21" name="Text 16"/>
          <p:cNvSpPr/>
          <p:nvPr/>
        </p:nvSpPr>
        <p:spPr>
          <a:xfrm>
            <a:off x="797123" y="7798761"/>
            <a:ext cx="6366272" cy="218599"/>
          </a:xfrm>
          <a:prstGeom prst="rect">
            <a:avLst/>
          </a:prstGeom>
          <a:noFill/>
          <a:ln/>
        </p:spPr>
        <p:txBody>
          <a:bodyPr wrap="none" lIns="0" tIns="0" rIns="0" bIns="0" rtlCol="0" anchor="t"/>
          <a:lstStyle/>
          <a:p>
            <a:pPr marL="0" indent="0" algn="l">
              <a:lnSpc>
                <a:spcPts val="1700"/>
              </a:lnSpc>
              <a:buNone/>
            </a:pPr>
            <a:r>
              <a:rPr lang="en-US" sz="1050" dirty="0">
                <a:solidFill>
                  <a:srgbClr val="384653"/>
                </a:solidFill>
                <a:latin typeface="Montserrat" pitchFamily="34" charset="0"/>
                <a:ea typeface="Montserrat" pitchFamily="34" charset="-122"/>
                <a:cs typeface="Montserrat" pitchFamily="34" charset="-120"/>
              </a:rPr>
              <a:t>Inadequate documentation of date and value of conversion</a:t>
            </a:r>
            <a:endParaRPr lang="en-US" sz="105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594" y="2104033"/>
            <a:ext cx="10515600" cy="5486400"/>
          </a:xfrm>
          <a:custGeom>
            <a:avLst/>
            <a:gdLst/>
            <a:ahLst/>
            <a:cxnLst/>
            <a:rect l="l" t="t" r="r" b="b"/>
            <a:pathLst>
              <a:path w="8763000" h="4572000">
                <a:moveTo>
                  <a:pt x="0" y="0"/>
                </a:moveTo>
                <a:lnTo>
                  <a:pt x="8763000" y="0"/>
                </a:lnTo>
                <a:lnTo>
                  <a:pt x="8763000" y="4572000"/>
                </a:lnTo>
                <a:lnTo>
                  <a:pt x="0" y="4572000"/>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106168" y="1939014"/>
            <a:ext cx="10326624" cy="5519460"/>
          </a:xfrm>
          <a:prstGeom prst="rect">
            <a:avLst/>
          </a:prstGeom>
        </p:spPr>
        <p:txBody>
          <a:bodyPr vert="horz" wrap="square" lIns="0" tIns="198120" rIns="0" bIns="0" rtlCol="0">
            <a:spAutoFit/>
          </a:bodyPr>
          <a:lstStyle/>
          <a:p>
            <a:pPr marL="342138" indent="-326898">
              <a:spcBef>
                <a:spcPts val="1560"/>
              </a:spcBef>
              <a:buClr>
                <a:srgbClr val="E97031"/>
              </a:buClr>
              <a:buSzPct val="59090"/>
              <a:buFont typeface="Wingdings"/>
              <a:buChar char=""/>
              <a:tabLst>
                <a:tab pos="342138" algn="l"/>
              </a:tabLst>
            </a:pPr>
            <a:r>
              <a:rPr sz="2640" dirty="0">
                <a:latin typeface="Calibri"/>
                <a:cs typeface="Calibri"/>
              </a:rPr>
              <a:t>Such</a:t>
            </a:r>
            <a:r>
              <a:rPr sz="2640" spc="-60" dirty="0">
                <a:latin typeface="Calibri"/>
                <a:cs typeface="Calibri"/>
              </a:rPr>
              <a:t> </a:t>
            </a:r>
            <a:r>
              <a:rPr sz="2640" spc="-12" dirty="0">
                <a:latin typeface="Calibri"/>
                <a:cs typeface="Calibri"/>
              </a:rPr>
              <a:t>conversion</a:t>
            </a:r>
            <a:r>
              <a:rPr sz="2640" spc="-66" dirty="0">
                <a:latin typeface="Calibri"/>
                <a:cs typeface="Calibri"/>
              </a:rPr>
              <a:t> </a:t>
            </a:r>
            <a:r>
              <a:rPr sz="2640" dirty="0">
                <a:latin typeface="Calibri"/>
                <a:cs typeface="Calibri"/>
              </a:rPr>
              <a:t>is</a:t>
            </a:r>
            <a:r>
              <a:rPr sz="2640" spc="-60" dirty="0">
                <a:latin typeface="Calibri"/>
                <a:cs typeface="Calibri"/>
              </a:rPr>
              <a:t> </a:t>
            </a:r>
            <a:r>
              <a:rPr sz="2640" spc="-12" dirty="0">
                <a:latin typeface="Calibri"/>
                <a:cs typeface="Calibri"/>
              </a:rPr>
              <a:t>treated</a:t>
            </a:r>
            <a:r>
              <a:rPr sz="2640" spc="-66" dirty="0">
                <a:latin typeface="Calibri"/>
                <a:cs typeface="Calibri"/>
              </a:rPr>
              <a:t> </a:t>
            </a:r>
            <a:r>
              <a:rPr sz="2640" dirty="0">
                <a:latin typeface="Calibri"/>
                <a:cs typeface="Calibri"/>
              </a:rPr>
              <a:t>as</a:t>
            </a:r>
            <a:r>
              <a:rPr sz="2640" spc="-60" dirty="0">
                <a:latin typeface="Calibri"/>
                <a:cs typeface="Calibri"/>
              </a:rPr>
              <a:t> </a:t>
            </a:r>
            <a:r>
              <a:rPr sz="2640" spc="-12" dirty="0">
                <a:latin typeface="Calibri"/>
                <a:cs typeface="Calibri"/>
              </a:rPr>
              <a:t>transfer</a:t>
            </a:r>
            <a:r>
              <a:rPr sz="2640" spc="-48" dirty="0">
                <a:latin typeface="Calibri"/>
                <a:cs typeface="Calibri"/>
              </a:rPr>
              <a:t> </a:t>
            </a:r>
            <a:r>
              <a:rPr sz="2640" b="1" u="sng" dirty="0">
                <a:solidFill>
                  <a:srgbClr val="C00000"/>
                </a:solidFill>
                <a:uFill>
                  <a:solidFill>
                    <a:srgbClr val="C00000"/>
                  </a:solidFill>
                </a:uFill>
                <a:latin typeface="Calibri"/>
                <a:cs typeface="Calibri"/>
              </a:rPr>
              <a:t>u/s</a:t>
            </a:r>
            <a:r>
              <a:rPr sz="2640" b="1" u="sng" spc="-54" dirty="0">
                <a:solidFill>
                  <a:srgbClr val="C00000"/>
                </a:solidFill>
                <a:uFill>
                  <a:solidFill>
                    <a:srgbClr val="C00000"/>
                  </a:solidFill>
                </a:uFill>
                <a:latin typeface="Calibri"/>
                <a:cs typeface="Calibri"/>
              </a:rPr>
              <a:t> </a:t>
            </a:r>
            <a:r>
              <a:rPr sz="2640" b="1" u="sng" spc="-12" dirty="0">
                <a:solidFill>
                  <a:srgbClr val="C00000"/>
                </a:solidFill>
                <a:uFill>
                  <a:solidFill>
                    <a:srgbClr val="C00000"/>
                  </a:solidFill>
                </a:uFill>
                <a:latin typeface="Calibri"/>
                <a:cs typeface="Calibri"/>
              </a:rPr>
              <a:t>2(47)</a:t>
            </a:r>
            <a:endParaRPr sz="2640">
              <a:latin typeface="Calibri"/>
              <a:cs typeface="Calibri"/>
            </a:endParaRPr>
          </a:p>
          <a:p>
            <a:pPr marL="342138" marR="6096" indent="-327660">
              <a:spcBef>
                <a:spcPts val="1440"/>
              </a:spcBef>
              <a:buClr>
                <a:srgbClr val="E97031"/>
              </a:buClr>
              <a:buSzPct val="59090"/>
              <a:buFont typeface="Wingdings"/>
              <a:buChar char=""/>
              <a:tabLst>
                <a:tab pos="342138" algn="l"/>
              </a:tabLst>
            </a:pPr>
            <a:r>
              <a:rPr sz="2640" b="1" u="sng" dirty="0">
                <a:solidFill>
                  <a:srgbClr val="C00000"/>
                </a:solidFill>
                <a:uFill>
                  <a:solidFill>
                    <a:srgbClr val="C00000"/>
                  </a:solidFill>
                </a:uFill>
                <a:latin typeface="Calibri"/>
                <a:cs typeface="Calibri"/>
              </a:rPr>
              <a:t>U/s</a:t>
            </a:r>
            <a:r>
              <a:rPr sz="2640" b="1" u="sng" spc="150" dirty="0">
                <a:solidFill>
                  <a:srgbClr val="C00000"/>
                </a:solidFill>
                <a:uFill>
                  <a:solidFill>
                    <a:srgbClr val="C00000"/>
                  </a:solidFill>
                </a:uFill>
                <a:latin typeface="Calibri"/>
                <a:cs typeface="Calibri"/>
              </a:rPr>
              <a:t> </a:t>
            </a:r>
            <a:r>
              <a:rPr sz="2640" b="1" u="sng" dirty="0">
                <a:solidFill>
                  <a:srgbClr val="C00000"/>
                </a:solidFill>
                <a:uFill>
                  <a:solidFill>
                    <a:srgbClr val="C00000"/>
                  </a:solidFill>
                </a:uFill>
                <a:latin typeface="Calibri"/>
                <a:cs typeface="Calibri"/>
              </a:rPr>
              <a:t>45(2)</a:t>
            </a:r>
            <a:r>
              <a:rPr sz="2640" b="1" u="sng" spc="156" dirty="0">
                <a:solidFill>
                  <a:srgbClr val="C00000"/>
                </a:solidFill>
                <a:uFill>
                  <a:solidFill>
                    <a:srgbClr val="C00000"/>
                  </a:solidFill>
                </a:uFill>
                <a:latin typeface="Calibri"/>
                <a:cs typeface="Calibri"/>
              </a:rPr>
              <a:t> </a:t>
            </a:r>
            <a:r>
              <a:rPr sz="2640" dirty="0">
                <a:latin typeface="Calibri"/>
                <a:cs typeface="Calibri"/>
              </a:rPr>
              <a:t>notional</a:t>
            </a:r>
            <a:r>
              <a:rPr sz="2640" spc="137" dirty="0">
                <a:latin typeface="Calibri"/>
                <a:cs typeface="Calibri"/>
              </a:rPr>
              <a:t> </a:t>
            </a:r>
            <a:r>
              <a:rPr sz="2640" dirty="0">
                <a:latin typeface="Calibri"/>
                <a:cs typeface="Calibri"/>
              </a:rPr>
              <a:t>capital</a:t>
            </a:r>
            <a:r>
              <a:rPr sz="2640" spc="132" dirty="0">
                <a:latin typeface="Calibri"/>
                <a:cs typeface="Calibri"/>
              </a:rPr>
              <a:t> </a:t>
            </a:r>
            <a:r>
              <a:rPr sz="2640" dirty="0">
                <a:latin typeface="Calibri"/>
                <a:cs typeface="Calibri"/>
              </a:rPr>
              <a:t>gain</a:t>
            </a:r>
            <a:r>
              <a:rPr sz="2640" spc="137" dirty="0">
                <a:latin typeface="Calibri"/>
                <a:cs typeface="Calibri"/>
              </a:rPr>
              <a:t> </a:t>
            </a:r>
            <a:r>
              <a:rPr sz="2640" dirty="0">
                <a:latin typeface="Calibri"/>
                <a:cs typeface="Calibri"/>
              </a:rPr>
              <a:t>arises</a:t>
            </a:r>
            <a:r>
              <a:rPr sz="2640" spc="162" dirty="0">
                <a:latin typeface="Calibri"/>
                <a:cs typeface="Calibri"/>
              </a:rPr>
              <a:t> </a:t>
            </a:r>
            <a:r>
              <a:rPr sz="2640" dirty="0">
                <a:latin typeface="Calibri"/>
                <a:cs typeface="Calibri"/>
              </a:rPr>
              <a:t>from</a:t>
            </a:r>
            <a:r>
              <a:rPr sz="2640" spc="137" dirty="0">
                <a:latin typeface="Calibri"/>
                <a:cs typeface="Calibri"/>
              </a:rPr>
              <a:t> </a:t>
            </a:r>
            <a:r>
              <a:rPr sz="2640" dirty="0">
                <a:latin typeface="Calibri"/>
                <a:cs typeface="Calibri"/>
              </a:rPr>
              <a:t>such</a:t>
            </a:r>
            <a:r>
              <a:rPr sz="2640" spc="168" dirty="0">
                <a:latin typeface="Calibri"/>
                <a:cs typeface="Calibri"/>
              </a:rPr>
              <a:t> </a:t>
            </a:r>
            <a:r>
              <a:rPr sz="2640" dirty="0">
                <a:latin typeface="Calibri"/>
                <a:cs typeface="Calibri"/>
              </a:rPr>
              <a:t>transfer</a:t>
            </a:r>
            <a:r>
              <a:rPr sz="2640" spc="150" dirty="0">
                <a:latin typeface="Calibri"/>
                <a:cs typeface="Calibri"/>
              </a:rPr>
              <a:t> </a:t>
            </a:r>
            <a:r>
              <a:rPr sz="2640" dirty="0">
                <a:latin typeface="Calibri"/>
                <a:cs typeface="Calibri"/>
              </a:rPr>
              <a:t>and</a:t>
            </a:r>
            <a:r>
              <a:rPr sz="2640" spc="144" dirty="0">
                <a:latin typeface="Calibri"/>
                <a:cs typeface="Calibri"/>
              </a:rPr>
              <a:t> </a:t>
            </a:r>
            <a:r>
              <a:rPr sz="2640" spc="-12" dirty="0">
                <a:latin typeface="Calibri"/>
                <a:cs typeface="Calibri"/>
              </a:rPr>
              <a:t>chargeable </a:t>
            </a:r>
            <a:r>
              <a:rPr sz="2640" dirty="0">
                <a:latin typeface="Calibri"/>
                <a:cs typeface="Calibri"/>
              </a:rPr>
              <a:t>to</a:t>
            </a:r>
            <a:r>
              <a:rPr sz="2640" spc="-24" dirty="0">
                <a:latin typeface="Calibri"/>
                <a:cs typeface="Calibri"/>
              </a:rPr>
              <a:t> </a:t>
            </a:r>
            <a:r>
              <a:rPr sz="2640" dirty="0">
                <a:latin typeface="Calibri"/>
                <a:cs typeface="Calibri"/>
              </a:rPr>
              <a:t>tax</a:t>
            </a:r>
            <a:r>
              <a:rPr sz="2640" spc="-24" dirty="0">
                <a:latin typeface="Calibri"/>
                <a:cs typeface="Calibri"/>
              </a:rPr>
              <a:t> </a:t>
            </a:r>
            <a:r>
              <a:rPr sz="2640" dirty="0">
                <a:latin typeface="Calibri"/>
                <a:cs typeface="Calibri"/>
              </a:rPr>
              <a:t>in</a:t>
            </a:r>
            <a:r>
              <a:rPr sz="2640" spc="-42" dirty="0">
                <a:latin typeface="Calibri"/>
                <a:cs typeface="Calibri"/>
              </a:rPr>
              <a:t> </a:t>
            </a:r>
            <a:r>
              <a:rPr sz="2640" dirty="0">
                <a:latin typeface="Calibri"/>
                <a:cs typeface="Calibri"/>
              </a:rPr>
              <a:t>the</a:t>
            </a:r>
            <a:r>
              <a:rPr sz="2640" spc="-18" dirty="0">
                <a:latin typeface="Calibri"/>
                <a:cs typeface="Calibri"/>
              </a:rPr>
              <a:t> </a:t>
            </a:r>
            <a:r>
              <a:rPr sz="2640" dirty="0">
                <a:latin typeface="Calibri"/>
                <a:cs typeface="Calibri"/>
              </a:rPr>
              <a:t>year</a:t>
            </a:r>
            <a:r>
              <a:rPr sz="2640" spc="-36" dirty="0">
                <a:latin typeface="Calibri"/>
                <a:cs typeface="Calibri"/>
              </a:rPr>
              <a:t> </a:t>
            </a:r>
            <a:r>
              <a:rPr sz="2640" dirty="0">
                <a:latin typeface="Calibri"/>
                <a:cs typeface="Calibri"/>
              </a:rPr>
              <a:t>in</a:t>
            </a:r>
            <a:r>
              <a:rPr sz="2640" spc="-42" dirty="0">
                <a:latin typeface="Calibri"/>
                <a:cs typeface="Calibri"/>
              </a:rPr>
              <a:t> </a:t>
            </a:r>
            <a:r>
              <a:rPr sz="2640" dirty="0">
                <a:latin typeface="Calibri"/>
                <a:cs typeface="Calibri"/>
              </a:rPr>
              <a:t>which</a:t>
            </a:r>
            <a:r>
              <a:rPr sz="2640" spc="-30" dirty="0">
                <a:latin typeface="Calibri"/>
                <a:cs typeface="Calibri"/>
              </a:rPr>
              <a:t> </a:t>
            </a:r>
            <a:r>
              <a:rPr sz="2640" dirty="0">
                <a:latin typeface="Calibri"/>
                <a:cs typeface="Calibri"/>
              </a:rPr>
              <a:t>such</a:t>
            </a:r>
            <a:r>
              <a:rPr sz="2640" spc="-42" dirty="0">
                <a:latin typeface="Calibri"/>
                <a:cs typeface="Calibri"/>
              </a:rPr>
              <a:t> </a:t>
            </a:r>
            <a:r>
              <a:rPr sz="2640" spc="-30" dirty="0">
                <a:latin typeface="Calibri"/>
                <a:cs typeface="Calibri"/>
              </a:rPr>
              <a:t>stock-</a:t>
            </a:r>
            <a:r>
              <a:rPr sz="2640" spc="-12" dirty="0">
                <a:latin typeface="Calibri"/>
                <a:cs typeface="Calibri"/>
              </a:rPr>
              <a:t>in-</a:t>
            </a:r>
            <a:r>
              <a:rPr sz="2640" dirty="0">
                <a:latin typeface="Calibri"/>
                <a:cs typeface="Calibri"/>
              </a:rPr>
              <a:t>trade</a:t>
            </a:r>
            <a:r>
              <a:rPr sz="2640" spc="-12" dirty="0">
                <a:latin typeface="Calibri"/>
                <a:cs typeface="Calibri"/>
              </a:rPr>
              <a:t> </a:t>
            </a:r>
            <a:r>
              <a:rPr sz="2640" dirty="0">
                <a:latin typeface="Calibri"/>
                <a:cs typeface="Calibri"/>
              </a:rPr>
              <a:t>is</a:t>
            </a:r>
            <a:r>
              <a:rPr sz="2640" spc="-30" dirty="0">
                <a:latin typeface="Calibri"/>
                <a:cs typeface="Calibri"/>
              </a:rPr>
              <a:t> </a:t>
            </a:r>
            <a:r>
              <a:rPr sz="2640" spc="-12" dirty="0">
                <a:latin typeface="Calibri"/>
                <a:cs typeface="Calibri"/>
              </a:rPr>
              <a:t>sold.</a:t>
            </a:r>
            <a:endParaRPr sz="2640">
              <a:latin typeface="Calibri"/>
              <a:cs typeface="Calibri"/>
            </a:endParaRPr>
          </a:p>
          <a:p>
            <a:pPr marL="342900" marR="8382" indent="-328422">
              <a:spcBef>
                <a:spcPts val="1440"/>
              </a:spcBef>
              <a:buClr>
                <a:srgbClr val="E97031"/>
              </a:buClr>
              <a:buSzPct val="59090"/>
              <a:buFont typeface="Wingdings"/>
              <a:buChar char=""/>
              <a:tabLst>
                <a:tab pos="342900" algn="l"/>
                <a:tab pos="909066" algn="l"/>
                <a:tab pos="2791206" algn="l"/>
                <a:tab pos="3246120" algn="l"/>
                <a:tab pos="4314444" algn="l"/>
                <a:tab pos="4770120" algn="l"/>
                <a:tab pos="6176010" algn="l"/>
                <a:tab pos="6631686" algn="l"/>
                <a:tab pos="7769352" algn="l"/>
                <a:tab pos="8592311" algn="l"/>
                <a:tab pos="9060180" algn="l"/>
              </a:tabLst>
            </a:pPr>
            <a:r>
              <a:rPr sz="2640" spc="-30" dirty="0">
                <a:latin typeface="Calibri"/>
                <a:cs typeface="Calibri"/>
              </a:rPr>
              <a:t>No</a:t>
            </a:r>
            <a:r>
              <a:rPr sz="2640" dirty="0">
                <a:latin typeface="Calibri"/>
                <a:cs typeface="Calibri"/>
              </a:rPr>
              <a:t>	</a:t>
            </a:r>
            <a:r>
              <a:rPr sz="2640" spc="-12" dirty="0">
                <a:latin typeface="Calibri"/>
                <a:cs typeface="Calibri"/>
              </a:rPr>
              <a:t>requirement</a:t>
            </a:r>
            <a:r>
              <a:rPr sz="2640" dirty="0">
                <a:latin typeface="Calibri"/>
                <a:cs typeface="Calibri"/>
              </a:rPr>
              <a:t>	</a:t>
            </a:r>
            <a:r>
              <a:rPr sz="2640" spc="-30" dirty="0">
                <a:latin typeface="Calibri"/>
                <a:cs typeface="Calibri"/>
              </a:rPr>
              <a:t>of</a:t>
            </a:r>
            <a:r>
              <a:rPr sz="2640" dirty="0">
                <a:latin typeface="Calibri"/>
                <a:cs typeface="Calibri"/>
              </a:rPr>
              <a:t>	</a:t>
            </a:r>
            <a:r>
              <a:rPr sz="2640" spc="-12" dirty="0">
                <a:latin typeface="Calibri"/>
                <a:cs typeface="Calibri"/>
              </a:rPr>
              <a:t>details</a:t>
            </a:r>
            <a:r>
              <a:rPr sz="2640" dirty="0">
                <a:latin typeface="Calibri"/>
                <a:cs typeface="Calibri"/>
              </a:rPr>
              <a:t>	</a:t>
            </a:r>
            <a:r>
              <a:rPr sz="2640" spc="-30" dirty="0">
                <a:latin typeface="Calibri"/>
                <a:cs typeface="Calibri"/>
              </a:rPr>
              <a:t>of</a:t>
            </a:r>
            <a:r>
              <a:rPr sz="2640" dirty="0">
                <a:latin typeface="Calibri"/>
                <a:cs typeface="Calibri"/>
              </a:rPr>
              <a:t>	</a:t>
            </a:r>
            <a:r>
              <a:rPr sz="2640" spc="-12" dirty="0">
                <a:latin typeface="Calibri"/>
                <a:cs typeface="Calibri"/>
              </a:rPr>
              <a:t>taxability</a:t>
            </a:r>
            <a:r>
              <a:rPr sz="2640" dirty="0">
                <a:latin typeface="Calibri"/>
                <a:cs typeface="Calibri"/>
              </a:rPr>
              <a:t>	</a:t>
            </a:r>
            <a:r>
              <a:rPr sz="2640" spc="-30" dirty="0">
                <a:latin typeface="Calibri"/>
                <a:cs typeface="Calibri"/>
              </a:rPr>
              <a:t>of</a:t>
            </a:r>
            <a:r>
              <a:rPr sz="2640" dirty="0">
                <a:latin typeface="Calibri"/>
                <a:cs typeface="Calibri"/>
              </a:rPr>
              <a:t>	</a:t>
            </a:r>
            <a:r>
              <a:rPr sz="2640" spc="-12" dirty="0">
                <a:latin typeface="Calibri"/>
                <a:cs typeface="Calibri"/>
              </a:rPr>
              <a:t>‘capital</a:t>
            </a:r>
            <a:r>
              <a:rPr sz="2640" dirty="0">
                <a:latin typeface="Calibri"/>
                <a:cs typeface="Calibri"/>
              </a:rPr>
              <a:t>	</a:t>
            </a:r>
            <a:r>
              <a:rPr sz="2640" spc="-12" dirty="0">
                <a:latin typeface="Calibri"/>
                <a:cs typeface="Calibri"/>
              </a:rPr>
              <a:t>gain’</a:t>
            </a:r>
            <a:r>
              <a:rPr sz="2640" dirty="0">
                <a:latin typeface="Calibri"/>
                <a:cs typeface="Calibri"/>
              </a:rPr>
              <a:t>	</a:t>
            </a:r>
            <a:r>
              <a:rPr sz="2640" spc="-30" dirty="0">
                <a:latin typeface="Calibri"/>
                <a:cs typeface="Calibri"/>
              </a:rPr>
              <a:t>or</a:t>
            </a:r>
            <a:r>
              <a:rPr sz="2640" dirty="0">
                <a:latin typeface="Calibri"/>
                <a:cs typeface="Calibri"/>
              </a:rPr>
              <a:t>	</a:t>
            </a:r>
            <a:r>
              <a:rPr sz="2640" spc="-12" dirty="0">
                <a:latin typeface="Calibri"/>
                <a:cs typeface="Calibri"/>
              </a:rPr>
              <a:t>‘business </a:t>
            </a:r>
            <a:r>
              <a:rPr sz="2640" dirty="0">
                <a:latin typeface="Calibri"/>
                <a:cs typeface="Calibri"/>
              </a:rPr>
              <a:t>income’</a:t>
            </a:r>
            <a:r>
              <a:rPr sz="2640" spc="-54" dirty="0">
                <a:latin typeface="Calibri"/>
                <a:cs typeface="Calibri"/>
              </a:rPr>
              <a:t> </a:t>
            </a:r>
            <a:r>
              <a:rPr sz="2640" dirty="0">
                <a:latin typeface="Calibri"/>
                <a:cs typeface="Calibri"/>
              </a:rPr>
              <a:t>from</a:t>
            </a:r>
            <a:r>
              <a:rPr sz="2640" spc="-72" dirty="0">
                <a:latin typeface="Calibri"/>
                <a:cs typeface="Calibri"/>
              </a:rPr>
              <a:t> </a:t>
            </a:r>
            <a:r>
              <a:rPr sz="2640" dirty="0">
                <a:latin typeface="Calibri"/>
                <a:cs typeface="Calibri"/>
              </a:rPr>
              <a:t>such</a:t>
            </a:r>
            <a:r>
              <a:rPr sz="2640" spc="-66" dirty="0">
                <a:latin typeface="Calibri"/>
                <a:cs typeface="Calibri"/>
              </a:rPr>
              <a:t> </a:t>
            </a:r>
            <a:r>
              <a:rPr sz="2640" dirty="0">
                <a:latin typeface="Calibri"/>
                <a:cs typeface="Calibri"/>
              </a:rPr>
              <a:t>deemed</a:t>
            </a:r>
            <a:r>
              <a:rPr sz="2640" spc="-48" dirty="0">
                <a:latin typeface="Calibri"/>
                <a:cs typeface="Calibri"/>
              </a:rPr>
              <a:t> </a:t>
            </a:r>
            <a:r>
              <a:rPr sz="2640" spc="-12" dirty="0">
                <a:latin typeface="Calibri"/>
                <a:cs typeface="Calibri"/>
              </a:rPr>
              <a:t>transfer.</a:t>
            </a:r>
            <a:endParaRPr sz="2640">
              <a:latin typeface="Calibri"/>
              <a:cs typeface="Calibri"/>
            </a:endParaRPr>
          </a:p>
          <a:p>
            <a:pPr marL="342138" indent="-326898">
              <a:spcBef>
                <a:spcPts val="1440"/>
              </a:spcBef>
              <a:buClr>
                <a:srgbClr val="E97031"/>
              </a:buClr>
              <a:buSzPct val="59090"/>
              <a:buFont typeface="Wingdings"/>
              <a:buChar char=""/>
              <a:tabLst>
                <a:tab pos="342138" algn="l"/>
                <a:tab pos="3486150" algn="l"/>
              </a:tabLst>
            </a:pPr>
            <a:r>
              <a:rPr sz="2640" b="1" u="sng" dirty="0">
                <a:uFill>
                  <a:solidFill>
                    <a:srgbClr val="000000"/>
                  </a:solidFill>
                </a:uFill>
                <a:latin typeface="Calibri"/>
                <a:cs typeface="Calibri"/>
              </a:rPr>
              <a:t>Accounting</a:t>
            </a:r>
            <a:r>
              <a:rPr sz="2640" b="1" u="sng" spc="-120" dirty="0">
                <a:uFill>
                  <a:solidFill>
                    <a:srgbClr val="000000"/>
                  </a:solidFill>
                </a:uFill>
                <a:latin typeface="Calibri"/>
                <a:cs typeface="Calibri"/>
              </a:rPr>
              <a:t> </a:t>
            </a:r>
            <a:r>
              <a:rPr sz="2640" b="1" u="sng" spc="-12" dirty="0">
                <a:uFill>
                  <a:solidFill>
                    <a:srgbClr val="000000"/>
                  </a:solidFill>
                </a:uFill>
                <a:latin typeface="Calibri"/>
                <a:cs typeface="Calibri"/>
              </a:rPr>
              <a:t>standards</a:t>
            </a:r>
            <a:r>
              <a:rPr sz="2640" b="1" u="sng" dirty="0">
                <a:uFill>
                  <a:solidFill>
                    <a:srgbClr val="000000"/>
                  </a:solidFill>
                </a:uFill>
                <a:latin typeface="Calibri"/>
                <a:cs typeface="Calibri"/>
              </a:rPr>
              <a:t>	to</a:t>
            </a:r>
            <a:r>
              <a:rPr sz="2640" b="1" u="sng" spc="-12" dirty="0">
                <a:uFill>
                  <a:solidFill>
                    <a:srgbClr val="000000"/>
                  </a:solidFill>
                </a:uFill>
                <a:latin typeface="Calibri"/>
                <a:cs typeface="Calibri"/>
              </a:rPr>
              <a:t> </a:t>
            </a:r>
            <a:r>
              <a:rPr sz="2640" b="1" u="sng" dirty="0">
                <a:uFill>
                  <a:solidFill>
                    <a:srgbClr val="000000"/>
                  </a:solidFill>
                </a:uFill>
                <a:latin typeface="Calibri"/>
                <a:cs typeface="Calibri"/>
              </a:rPr>
              <a:t>be</a:t>
            </a:r>
            <a:r>
              <a:rPr sz="2640" b="1" u="sng" spc="-36" dirty="0">
                <a:uFill>
                  <a:solidFill>
                    <a:srgbClr val="000000"/>
                  </a:solidFill>
                </a:uFill>
                <a:latin typeface="Calibri"/>
                <a:cs typeface="Calibri"/>
              </a:rPr>
              <a:t> </a:t>
            </a:r>
            <a:r>
              <a:rPr sz="2640" b="1" u="sng" spc="-12" dirty="0">
                <a:uFill>
                  <a:solidFill>
                    <a:srgbClr val="000000"/>
                  </a:solidFill>
                </a:uFill>
                <a:latin typeface="Calibri"/>
                <a:cs typeface="Calibri"/>
              </a:rPr>
              <a:t>followed:</a:t>
            </a:r>
            <a:endParaRPr sz="2640">
              <a:latin typeface="Calibri"/>
              <a:cs typeface="Calibri"/>
            </a:endParaRPr>
          </a:p>
          <a:p>
            <a:pPr marL="692658" lvl="1" indent="-326898">
              <a:spcBef>
                <a:spcPts val="1440"/>
              </a:spcBef>
              <a:buClr>
                <a:srgbClr val="145F82"/>
              </a:buClr>
              <a:buSzPct val="68181"/>
              <a:buFont typeface="Courier New"/>
              <a:buChar char="o"/>
              <a:tabLst>
                <a:tab pos="692658" algn="l"/>
              </a:tabLst>
            </a:pPr>
            <a:r>
              <a:rPr sz="2640" spc="-24" dirty="0">
                <a:latin typeface="Calibri"/>
                <a:cs typeface="Calibri"/>
              </a:rPr>
              <a:t>AS-</a:t>
            </a:r>
            <a:r>
              <a:rPr sz="2640" dirty="0">
                <a:latin typeface="Calibri"/>
                <a:cs typeface="Calibri"/>
              </a:rPr>
              <a:t>2/Ind</a:t>
            </a:r>
            <a:r>
              <a:rPr sz="2640" spc="-18" dirty="0">
                <a:latin typeface="Calibri"/>
                <a:cs typeface="Calibri"/>
              </a:rPr>
              <a:t> </a:t>
            </a:r>
            <a:r>
              <a:rPr sz="2640" dirty="0">
                <a:latin typeface="Calibri"/>
                <a:cs typeface="Calibri"/>
              </a:rPr>
              <a:t>AS</a:t>
            </a:r>
            <a:r>
              <a:rPr sz="2640" spc="-18" dirty="0">
                <a:latin typeface="Calibri"/>
                <a:cs typeface="Calibri"/>
              </a:rPr>
              <a:t> </a:t>
            </a:r>
            <a:r>
              <a:rPr sz="2640" spc="-24" dirty="0">
                <a:latin typeface="Calibri"/>
                <a:cs typeface="Calibri"/>
              </a:rPr>
              <a:t>-</a:t>
            </a:r>
            <a:r>
              <a:rPr sz="2640" dirty="0">
                <a:latin typeface="Calibri"/>
                <a:cs typeface="Calibri"/>
              </a:rPr>
              <a:t>2</a:t>
            </a:r>
            <a:r>
              <a:rPr sz="2640" spc="-12" dirty="0">
                <a:latin typeface="Calibri"/>
                <a:cs typeface="Calibri"/>
              </a:rPr>
              <a:t> </a:t>
            </a:r>
            <a:r>
              <a:rPr sz="2640" dirty="0">
                <a:latin typeface="Calibri"/>
                <a:cs typeface="Calibri"/>
              </a:rPr>
              <a:t>for</a:t>
            </a:r>
            <a:r>
              <a:rPr sz="2640" spc="-30" dirty="0">
                <a:latin typeface="Calibri"/>
                <a:cs typeface="Calibri"/>
              </a:rPr>
              <a:t> </a:t>
            </a:r>
            <a:r>
              <a:rPr sz="2640" dirty="0">
                <a:latin typeface="Calibri"/>
                <a:cs typeface="Calibri"/>
              </a:rPr>
              <a:t>valuation</a:t>
            </a:r>
            <a:r>
              <a:rPr sz="2640" spc="-48" dirty="0">
                <a:latin typeface="Calibri"/>
                <a:cs typeface="Calibri"/>
              </a:rPr>
              <a:t> </a:t>
            </a:r>
            <a:r>
              <a:rPr sz="2640" dirty="0">
                <a:latin typeface="Calibri"/>
                <a:cs typeface="Calibri"/>
              </a:rPr>
              <a:t>of</a:t>
            </a:r>
            <a:r>
              <a:rPr sz="2640" spc="-18" dirty="0">
                <a:latin typeface="Calibri"/>
                <a:cs typeface="Calibri"/>
              </a:rPr>
              <a:t> </a:t>
            </a:r>
            <a:r>
              <a:rPr sz="2640" spc="-30" dirty="0">
                <a:latin typeface="Calibri"/>
                <a:cs typeface="Calibri"/>
              </a:rPr>
              <a:t>stock-</a:t>
            </a:r>
            <a:r>
              <a:rPr sz="2640" spc="-12" dirty="0">
                <a:latin typeface="Calibri"/>
                <a:cs typeface="Calibri"/>
              </a:rPr>
              <a:t>in-trade</a:t>
            </a:r>
            <a:endParaRPr sz="2640">
              <a:latin typeface="Calibri"/>
              <a:cs typeface="Calibri"/>
            </a:endParaRPr>
          </a:p>
          <a:p>
            <a:pPr marL="692658" lvl="1" indent="-326898">
              <a:spcBef>
                <a:spcPts val="1440"/>
              </a:spcBef>
              <a:buClr>
                <a:srgbClr val="145F82"/>
              </a:buClr>
              <a:buSzPct val="68181"/>
              <a:buFont typeface="Courier New"/>
              <a:buChar char="o"/>
              <a:tabLst>
                <a:tab pos="692658" algn="l"/>
              </a:tabLst>
            </a:pPr>
            <a:r>
              <a:rPr sz="2640" spc="-24" dirty="0">
                <a:latin typeface="Calibri"/>
                <a:cs typeface="Calibri"/>
              </a:rPr>
              <a:t>AS-</a:t>
            </a:r>
            <a:r>
              <a:rPr sz="2640" dirty="0">
                <a:latin typeface="Calibri"/>
                <a:cs typeface="Calibri"/>
              </a:rPr>
              <a:t>10/Ind</a:t>
            </a:r>
            <a:r>
              <a:rPr sz="2640" spc="-54" dirty="0">
                <a:latin typeface="Calibri"/>
                <a:cs typeface="Calibri"/>
              </a:rPr>
              <a:t> </a:t>
            </a:r>
            <a:r>
              <a:rPr sz="2640" dirty="0">
                <a:latin typeface="Calibri"/>
                <a:cs typeface="Calibri"/>
              </a:rPr>
              <a:t>AS</a:t>
            </a:r>
            <a:r>
              <a:rPr sz="2640" spc="-30" dirty="0">
                <a:latin typeface="Calibri"/>
                <a:cs typeface="Calibri"/>
              </a:rPr>
              <a:t> </a:t>
            </a:r>
            <a:r>
              <a:rPr sz="2640" dirty="0">
                <a:latin typeface="Calibri"/>
                <a:cs typeface="Calibri"/>
              </a:rPr>
              <a:t>16</a:t>
            </a:r>
            <a:r>
              <a:rPr sz="2640" spc="-54" dirty="0">
                <a:latin typeface="Calibri"/>
                <a:cs typeface="Calibri"/>
              </a:rPr>
              <a:t> </a:t>
            </a:r>
            <a:r>
              <a:rPr sz="2640" dirty="0">
                <a:latin typeface="Calibri"/>
                <a:cs typeface="Calibri"/>
              </a:rPr>
              <a:t>for</a:t>
            </a:r>
            <a:r>
              <a:rPr sz="2640" spc="-54" dirty="0">
                <a:latin typeface="Calibri"/>
                <a:cs typeface="Calibri"/>
              </a:rPr>
              <a:t> </a:t>
            </a:r>
            <a:r>
              <a:rPr sz="2640" dirty="0">
                <a:latin typeface="Calibri"/>
                <a:cs typeface="Calibri"/>
              </a:rPr>
              <a:t>valuation</a:t>
            </a:r>
            <a:r>
              <a:rPr sz="2640" spc="-78" dirty="0">
                <a:latin typeface="Calibri"/>
                <a:cs typeface="Calibri"/>
              </a:rPr>
              <a:t> </a:t>
            </a:r>
            <a:r>
              <a:rPr sz="2640" dirty="0">
                <a:latin typeface="Calibri"/>
                <a:cs typeface="Calibri"/>
              </a:rPr>
              <a:t>of</a:t>
            </a:r>
            <a:r>
              <a:rPr sz="2640" spc="-42" dirty="0">
                <a:latin typeface="Calibri"/>
                <a:cs typeface="Calibri"/>
              </a:rPr>
              <a:t> </a:t>
            </a:r>
            <a:r>
              <a:rPr sz="2640" dirty="0">
                <a:latin typeface="Calibri"/>
                <a:cs typeface="Calibri"/>
              </a:rPr>
              <a:t>fixed</a:t>
            </a:r>
            <a:r>
              <a:rPr sz="2640" spc="-42" dirty="0">
                <a:latin typeface="Calibri"/>
                <a:cs typeface="Calibri"/>
              </a:rPr>
              <a:t> </a:t>
            </a:r>
            <a:r>
              <a:rPr sz="2640" spc="-12" dirty="0">
                <a:latin typeface="Calibri"/>
                <a:cs typeface="Calibri"/>
              </a:rPr>
              <a:t>assets.</a:t>
            </a:r>
            <a:endParaRPr sz="2640">
              <a:latin typeface="Calibri"/>
              <a:cs typeface="Calibri"/>
            </a:endParaRPr>
          </a:p>
          <a:p>
            <a:pPr marL="692658" lvl="1" indent="-326898">
              <a:spcBef>
                <a:spcPts val="1440"/>
              </a:spcBef>
              <a:buClr>
                <a:srgbClr val="145F82"/>
              </a:buClr>
              <a:buSzPct val="68181"/>
              <a:buFont typeface="Courier New"/>
              <a:buChar char="o"/>
              <a:tabLst>
                <a:tab pos="692658" algn="l"/>
              </a:tabLst>
            </a:pPr>
            <a:r>
              <a:rPr sz="2640" spc="-24" dirty="0">
                <a:latin typeface="Calibri"/>
                <a:cs typeface="Calibri"/>
              </a:rPr>
              <a:t>AS-</a:t>
            </a:r>
            <a:r>
              <a:rPr sz="2640" dirty="0">
                <a:latin typeface="Calibri"/>
                <a:cs typeface="Calibri"/>
              </a:rPr>
              <a:t>22</a:t>
            </a:r>
            <a:r>
              <a:rPr sz="2640" spc="-48" dirty="0">
                <a:latin typeface="Calibri"/>
                <a:cs typeface="Calibri"/>
              </a:rPr>
              <a:t> </a:t>
            </a:r>
            <a:r>
              <a:rPr sz="2640" dirty="0">
                <a:latin typeface="Calibri"/>
                <a:cs typeface="Calibri"/>
              </a:rPr>
              <a:t>for</a:t>
            </a:r>
            <a:r>
              <a:rPr sz="2640" spc="-60" dirty="0">
                <a:latin typeface="Calibri"/>
                <a:cs typeface="Calibri"/>
              </a:rPr>
              <a:t> </a:t>
            </a:r>
            <a:r>
              <a:rPr sz="2640" dirty="0">
                <a:latin typeface="Calibri"/>
                <a:cs typeface="Calibri"/>
              </a:rPr>
              <a:t>provision</a:t>
            </a:r>
            <a:r>
              <a:rPr sz="2640" spc="-84" dirty="0">
                <a:latin typeface="Calibri"/>
                <a:cs typeface="Calibri"/>
              </a:rPr>
              <a:t> </a:t>
            </a:r>
            <a:r>
              <a:rPr sz="2640" dirty="0">
                <a:latin typeface="Calibri"/>
                <a:cs typeface="Calibri"/>
              </a:rPr>
              <a:t>of</a:t>
            </a:r>
            <a:r>
              <a:rPr sz="2640" spc="-48" dirty="0">
                <a:latin typeface="Calibri"/>
                <a:cs typeface="Calibri"/>
              </a:rPr>
              <a:t> </a:t>
            </a:r>
            <a:r>
              <a:rPr sz="2640" dirty="0">
                <a:latin typeface="Calibri"/>
                <a:cs typeface="Calibri"/>
              </a:rPr>
              <a:t>Income</a:t>
            </a:r>
            <a:r>
              <a:rPr sz="2640" spc="-42" dirty="0">
                <a:latin typeface="Calibri"/>
                <a:cs typeface="Calibri"/>
              </a:rPr>
              <a:t> </a:t>
            </a:r>
            <a:r>
              <a:rPr sz="2640" spc="-54" dirty="0">
                <a:latin typeface="Calibri"/>
                <a:cs typeface="Calibri"/>
              </a:rPr>
              <a:t>Tax </a:t>
            </a:r>
            <a:r>
              <a:rPr sz="2640" dirty="0">
                <a:latin typeface="Calibri"/>
                <a:cs typeface="Calibri"/>
              </a:rPr>
              <a:t>as</a:t>
            </a:r>
            <a:r>
              <a:rPr sz="2640" spc="-60" dirty="0">
                <a:latin typeface="Calibri"/>
                <a:cs typeface="Calibri"/>
              </a:rPr>
              <a:t> </a:t>
            </a:r>
            <a:r>
              <a:rPr sz="2640" spc="-12" dirty="0">
                <a:latin typeface="Calibri"/>
                <a:cs typeface="Calibri"/>
              </a:rPr>
              <a:t>temporary</a:t>
            </a:r>
            <a:r>
              <a:rPr sz="2640" spc="-48" dirty="0">
                <a:latin typeface="Calibri"/>
                <a:cs typeface="Calibri"/>
              </a:rPr>
              <a:t> </a:t>
            </a:r>
            <a:r>
              <a:rPr sz="2640" dirty="0">
                <a:latin typeface="Calibri"/>
                <a:cs typeface="Calibri"/>
              </a:rPr>
              <a:t>timing</a:t>
            </a:r>
            <a:r>
              <a:rPr sz="2640" spc="-36" dirty="0">
                <a:latin typeface="Calibri"/>
                <a:cs typeface="Calibri"/>
              </a:rPr>
              <a:t> </a:t>
            </a:r>
            <a:r>
              <a:rPr sz="2640" spc="-12" dirty="0">
                <a:latin typeface="Calibri"/>
                <a:cs typeface="Calibri"/>
              </a:rPr>
              <a:t>difference.</a:t>
            </a:r>
            <a:endParaRPr sz="2640">
              <a:latin typeface="Calibri"/>
              <a:cs typeface="Calibri"/>
            </a:endParaRPr>
          </a:p>
          <a:p>
            <a:pPr marL="342138" indent="-326898">
              <a:spcBef>
                <a:spcPts val="1440"/>
              </a:spcBef>
              <a:buClr>
                <a:srgbClr val="E97031"/>
              </a:buClr>
              <a:buSzPct val="59090"/>
              <a:buFont typeface="Wingdings"/>
              <a:buChar char=""/>
              <a:tabLst>
                <a:tab pos="342138" algn="l"/>
              </a:tabLst>
            </a:pPr>
            <a:r>
              <a:rPr sz="2640" dirty="0">
                <a:latin typeface="Calibri"/>
                <a:cs typeface="Calibri"/>
              </a:rPr>
              <a:t>Sec</a:t>
            </a:r>
            <a:r>
              <a:rPr sz="2640" spc="-18" dirty="0">
                <a:latin typeface="Calibri"/>
                <a:cs typeface="Calibri"/>
              </a:rPr>
              <a:t> </a:t>
            </a:r>
            <a:r>
              <a:rPr sz="2640" dirty="0">
                <a:latin typeface="Calibri"/>
                <a:cs typeface="Calibri"/>
              </a:rPr>
              <a:t>47(iv),</a:t>
            </a:r>
            <a:r>
              <a:rPr sz="2640" spc="-42" dirty="0">
                <a:latin typeface="Calibri"/>
                <a:cs typeface="Calibri"/>
              </a:rPr>
              <a:t> </a:t>
            </a:r>
            <a:r>
              <a:rPr sz="2640" dirty="0">
                <a:latin typeface="Calibri"/>
                <a:cs typeface="Calibri"/>
              </a:rPr>
              <a:t>47(v)</a:t>
            </a:r>
            <a:r>
              <a:rPr sz="2640" spc="-48" dirty="0">
                <a:latin typeface="Calibri"/>
                <a:cs typeface="Calibri"/>
              </a:rPr>
              <a:t> </a:t>
            </a:r>
            <a:r>
              <a:rPr sz="2640" dirty="0">
                <a:latin typeface="Calibri"/>
                <a:cs typeface="Calibri"/>
              </a:rPr>
              <a:t>&amp;</a:t>
            </a:r>
            <a:r>
              <a:rPr sz="2640" spc="-24" dirty="0">
                <a:latin typeface="Calibri"/>
                <a:cs typeface="Calibri"/>
              </a:rPr>
              <a:t> </a:t>
            </a:r>
            <a:r>
              <a:rPr sz="2640" dirty="0">
                <a:latin typeface="Calibri"/>
                <a:cs typeface="Calibri"/>
              </a:rPr>
              <a:t>47A</a:t>
            </a:r>
            <a:r>
              <a:rPr sz="2640" spc="-36" dirty="0">
                <a:latin typeface="Calibri"/>
                <a:cs typeface="Calibri"/>
              </a:rPr>
              <a:t> </a:t>
            </a:r>
            <a:r>
              <a:rPr sz="2640" dirty="0">
                <a:latin typeface="Calibri"/>
                <a:cs typeface="Calibri"/>
              </a:rPr>
              <a:t>are</a:t>
            </a:r>
            <a:r>
              <a:rPr sz="2640" spc="-36" dirty="0">
                <a:latin typeface="Calibri"/>
                <a:cs typeface="Calibri"/>
              </a:rPr>
              <a:t> </a:t>
            </a:r>
            <a:r>
              <a:rPr sz="2640" dirty="0">
                <a:latin typeface="Calibri"/>
                <a:cs typeface="Calibri"/>
              </a:rPr>
              <a:t>also</a:t>
            </a:r>
            <a:r>
              <a:rPr sz="2640" spc="-42" dirty="0">
                <a:latin typeface="Calibri"/>
                <a:cs typeface="Calibri"/>
              </a:rPr>
              <a:t> </a:t>
            </a:r>
            <a:r>
              <a:rPr sz="2640" dirty="0">
                <a:latin typeface="Calibri"/>
                <a:cs typeface="Calibri"/>
              </a:rPr>
              <a:t>to be</a:t>
            </a:r>
            <a:r>
              <a:rPr sz="2640" spc="-24" dirty="0">
                <a:latin typeface="Calibri"/>
                <a:cs typeface="Calibri"/>
              </a:rPr>
              <a:t> </a:t>
            </a:r>
            <a:r>
              <a:rPr sz="2640" spc="-12" dirty="0">
                <a:latin typeface="Calibri"/>
                <a:cs typeface="Calibri"/>
              </a:rPr>
              <a:t>considered.</a:t>
            </a:r>
            <a:endParaRPr sz="2640">
              <a:latin typeface="Calibri"/>
              <a:cs typeface="Calibri"/>
            </a:endParaRPr>
          </a:p>
        </p:txBody>
      </p:sp>
      <p:sp>
        <p:nvSpPr>
          <p:cNvPr id="4" name="object 4"/>
          <p:cNvSpPr txBox="1">
            <a:spLocks noGrp="1"/>
          </p:cNvSpPr>
          <p:nvPr>
            <p:ph type="title"/>
          </p:nvPr>
        </p:nvSpPr>
        <p:spPr>
          <a:xfrm>
            <a:off x="2375978" y="376845"/>
            <a:ext cx="9293838" cy="1710141"/>
          </a:xfrm>
          <a:prstGeom prst="rect">
            <a:avLst/>
          </a:prstGeom>
        </p:spPr>
        <p:txBody>
          <a:bodyPr vert="horz" wrap="square" lIns="0" tIns="303714" rIns="0" bIns="0" rtlCol="0">
            <a:spAutoFit/>
          </a:bodyPr>
          <a:lstStyle/>
          <a:p>
            <a:pPr marL="307848">
              <a:spcBef>
                <a:spcPts val="120"/>
              </a:spcBef>
            </a:pPr>
            <a:r>
              <a:rPr sz="4560" dirty="0"/>
              <a:t>Issues</a:t>
            </a:r>
            <a:r>
              <a:rPr sz="4560" spc="-30" dirty="0"/>
              <a:t> </a:t>
            </a:r>
            <a:r>
              <a:rPr sz="4560" dirty="0"/>
              <a:t>on</a:t>
            </a:r>
            <a:r>
              <a:rPr sz="4560" spc="-24" dirty="0"/>
              <a:t> </a:t>
            </a:r>
            <a:r>
              <a:rPr sz="4560" dirty="0"/>
              <a:t>Clause</a:t>
            </a:r>
            <a:r>
              <a:rPr sz="4560" spc="-18" dirty="0"/>
              <a:t> </a:t>
            </a:r>
            <a:r>
              <a:rPr sz="4560" dirty="0"/>
              <a:t>no.</a:t>
            </a:r>
            <a:r>
              <a:rPr sz="4560" spc="-18" dirty="0"/>
              <a:t> </a:t>
            </a:r>
            <a:r>
              <a:rPr sz="4560" dirty="0"/>
              <a:t>15</a:t>
            </a:r>
            <a:r>
              <a:rPr sz="4560" spc="-24" dirty="0"/>
              <a:t> </a:t>
            </a:r>
            <a:r>
              <a:rPr sz="4560" dirty="0"/>
              <a:t>–</a:t>
            </a:r>
            <a:r>
              <a:rPr sz="4560" spc="-24" dirty="0"/>
              <a:t> </a:t>
            </a:r>
            <a:r>
              <a:rPr sz="4560" spc="-12" dirty="0"/>
              <a:t>Contd.</a:t>
            </a:r>
            <a:endParaRPr sz="456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45513" y="1869947"/>
            <a:ext cx="10510266" cy="4440935"/>
          </a:xfrm>
          <a:custGeom>
            <a:avLst/>
            <a:gdLst/>
            <a:ahLst/>
            <a:cxnLst/>
            <a:rect l="l" t="t" r="r" b="b"/>
            <a:pathLst>
              <a:path w="8758555" h="3700779">
                <a:moveTo>
                  <a:pt x="0" y="0"/>
                </a:moveTo>
                <a:lnTo>
                  <a:pt x="8758428" y="0"/>
                </a:lnTo>
                <a:lnTo>
                  <a:pt x="8758428" y="3700272"/>
                </a:lnTo>
                <a:lnTo>
                  <a:pt x="0" y="3700272"/>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138701" y="1706608"/>
            <a:ext cx="10323576" cy="4421723"/>
          </a:xfrm>
          <a:prstGeom prst="rect">
            <a:avLst/>
          </a:prstGeom>
        </p:spPr>
        <p:txBody>
          <a:bodyPr vert="horz" wrap="square" lIns="0" tIns="198120" rIns="0" bIns="0" rtlCol="0">
            <a:spAutoFit/>
          </a:bodyPr>
          <a:lstStyle/>
          <a:p>
            <a:pPr marL="398526" indent="-383286">
              <a:spcBef>
                <a:spcPts val="1560"/>
              </a:spcBef>
              <a:buSzPct val="58333"/>
              <a:buFont typeface="Wingdings"/>
              <a:buChar char=""/>
              <a:tabLst>
                <a:tab pos="398526" algn="l"/>
              </a:tabLst>
            </a:pPr>
            <a:r>
              <a:rPr sz="2160" b="1" u="sng" dirty="0">
                <a:uFill>
                  <a:solidFill>
                    <a:srgbClr val="000000"/>
                  </a:solidFill>
                </a:uFill>
                <a:latin typeface="Calibri"/>
                <a:cs typeface="Calibri"/>
              </a:rPr>
              <a:t>Cost</a:t>
            </a:r>
            <a:r>
              <a:rPr sz="2160" b="1" u="sng" spc="-24" dirty="0">
                <a:uFill>
                  <a:solidFill>
                    <a:srgbClr val="000000"/>
                  </a:solidFill>
                </a:uFill>
                <a:latin typeface="Calibri"/>
                <a:cs typeface="Calibri"/>
              </a:rPr>
              <a:t> </a:t>
            </a:r>
            <a:r>
              <a:rPr sz="2160" b="1" u="sng" dirty="0">
                <a:uFill>
                  <a:solidFill>
                    <a:srgbClr val="000000"/>
                  </a:solidFill>
                </a:uFill>
                <a:latin typeface="Calibri"/>
                <a:cs typeface="Calibri"/>
              </a:rPr>
              <a:t>of</a:t>
            </a:r>
            <a:r>
              <a:rPr sz="2160" b="1" u="sng" spc="-24" dirty="0">
                <a:uFill>
                  <a:solidFill>
                    <a:srgbClr val="000000"/>
                  </a:solidFill>
                </a:uFill>
                <a:latin typeface="Calibri"/>
                <a:cs typeface="Calibri"/>
              </a:rPr>
              <a:t> </a:t>
            </a:r>
            <a:r>
              <a:rPr sz="2160" b="1" u="sng" dirty="0">
                <a:uFill>
                  <a:solidFill>
                    <a:srgbClr val="000000"/>
                  </a:solidFill>
                </a:uFill>
                <a:latin typeface="Calibri"/>
                <a:cs typeface="Calibri"/>
              </a:rPr>
              <a:t>capital</a:t>
            </a:r>
            <a:r>
              <a:rPr sz="2160" b="1" u="sng" spc="-54" dirty="0">
                <a:uFill>
                  <a:solidFill>
                    <a:srgbClr val="000000"/>
                  </a:solidFill>
                </a:uFill>
                <a:latin typeface="Calibri"/>
                <a:cs typeface="Calibri"/>
              </a:rPr>
              <a:t> </a:t>
            </a:r>
            <a:r>
              <a:rPr sz="2160" b="1" u="sng" dirty="0">
                <a:uFill>
                  <a:solidFill>
                    <a:srgbClr val="000000"/>
                  </a:solidFill>
                </a:uFill>
                <a:latin typeface="Calibri"/>
                <a:cs typeface="Calibri"/>
              </a:rPr>
              <a:t>asset</a:t>
            </a:r>
            <a:r>
              <a:rPr sz="2160" b="1" u="sng" spc="-48" dirty="0">
                <a:uFill>
                  <a:solidFill>
                    <a:srgbClr val="000000"/>
                  </a:solidFill>
                </a:uFill>
                <a:latin typeface="Calibri"/>
                <a:cs typeface="Calibri"/>
              </a:rPr>
              <a:t> </a:t>
            </a:r>
            <a:r>
              <a:rPr sz="2160" b="1" u="sng" dirty="0">
                <a:uFill>
                  <a:solidFill>
                    <a:srgbClr val="000000"/>
                  </a:solidFill>
                </a:uFill>
                <a:latin typeface="Calibri"/>
                <a:cs typeface="Calibri"/>
              </a:rPr>
              <a:t>in</a:t>
            </a:r>
            <a:r>
              <a:rPr sz="2160" b="1" u="sng" spc="-24" dirty="0">
                <a:uFill>
                  <a:solidFill>
                    <a:srgbClr val="000000"/>
                  </a:solidFill>
                </a:uFill>
                <a:latin typeface="Calibri"/>
                <a:cs typeface="Calibri"/>
              </a:rPr>
              <a:t> </a:t>
            </a:r>
            <a:r>
              <a:rPr sz="2160" b="1" u="sng" dirty="0">
                <a:uFill>
                  <a:solidFill>
                    <a:srgbClr val="000000"/>
                  </a:solidFill>
                </a:uFill>
                <a:latin typeface="Calibri"/>
                <a:cs typeface="Calibri"/>
              </a:rPr>
              <a:t>case</a:t>
            </a:r>
            <a:r>
              <a:rPr sz="2160" b="1" u="sng" spc="-48" dirty="0">
                <a:uFill>
                  <a:solidFill>
                    <a:srgbClr val="000000"/>
                  </a:solidFill>
                </a:uFill>
                <a:latin typeface="Calibri"/>
                <a:cs typeface="Calibri"/>
              </a:rPr>
              <a:t> </a:t>
            </a:r>
            <a:r>
              <a:rPr sz="2160" b="1" u="sng" spc="-30" dirty="0">
                <a:uFill>
                  <a:solidFill>
                    <a:srgbClr val="000000"/>
                  </a:solidFill>
                </a:uFill>
                <a:latin typeface="Calibri"/>
                <a:cs typeface="Calibri"/>
              </a:rPr>
              <a:t>of:</a:t>
            </a:r>
            <a:endParaRPr sz="2160">
              <a:latin typeface="Calibri"/>
              <a:cs typeface="Calibri"/>
            </a:endParaRPr>
          </a:p>
          <a:p>
            <a:pPr marL="768096" lvl="1" indent="-326898">
              <a:spcBef>
                <a:spcPts val="1440"/>
              </a:spcBef>
              <a:buClr>
                <a:srgbClr val="0E2841"/>
              </a:buClr>
              <a:buSzPct val="69444"/>
              <a:buFont typeface="Wingdings"/>
              <a:buChar char=""/>
              <a:tabLst>
                <a:tab pos="768096" algn="l"/>
              </a:tabLst>
            </a:pPr>
            <a:r>
              <a:rPr sz="2160" b="1" u="sng" dirty="0">
                <a:uFill>
                  <a:solidFill>
                    <a:srgbClr val="000000"/>
                  </a:solidFill>
                </a:uFill>
                <a:latin typeface="Calibri"/>
                <a:cs typeface="Calibri"/>
              </a:rPr>
              <a:t>Purchase</a:t>
            </a:r>
            <a:r>
              <a:rPr sz="2160" b="1" spc="-78" dirty="0">
                <a:latin typeface="Calibri"/>
                <a:cs typeface="Calibri"/>
              </a:rPr>
              <a:t> </a:t>
            </a:r>
            <a:r>
              <a:rPr sz="2160" dirty="0">
                <a:latin typeface="Calibri"/>
                <a:cs typeface="Calibri"/>
              </a:rPr>
              <a:t>–</a:t>
            </a:r>
            <a:r>
              <a:rPr sz="2160" spc="-90" dirty="0">
                <a:latin typeface="Calibri"/>
                <a:cs typeface="Calibri"/>
              </a:rPr>
              <a:t> </a:t>
            </a:r>
            <a:r>
              <a:rPr sz="2160" dirty="0">
                <a:latin typeface="Calibri"/>
                <a:cs typeface="Calibri"/>
              </a:rPr>
              <a:t>From</a:t>
            </a:r>
            <a:r>
              <a:rPr sz="2160" spc="-66" dirty="0">
                <a:latin typeface="Calibri"/>
                <a:cs typeface="Calibri"/>
              </a:rPr>
              <a:t> </a:t>
            </a:r>
            <a:r>
              <a:rPr sz="2160" dirty="0">
                <a:latin typeface="Calibri"/>
                <a:cs typeface="Calibri"/>
              </a:rPr>
              <a:t>invoice,</a:t>
            </a:r>
            <a:r>
              <a:rPr sz="2160" spc="-60" dirty="0">
                <a:latin typeface="Calibri"/>
                <a:cs typeface="Calibri"/>
              </a:rPr>
              <a:t> </a:t>
            </a:r>
            <a:r>
              <a:rPr sz="2160" dirty="0">
                <a:latin typeface="Calibri"/>
                <a:cs typeface="Calibri"/>
              </a:rPr>
              <a:t>books</a:t>
            </a:r>
            <a:r>
              <a:rPr sz="2160" spc="-66" dirty="0">
                <a:latin typeface="Calibri"/>
                <a:cs typeface="Calibri"/>
              </a:rPr>
              <a:t> </a:t>
            </a:r>
            <a:r>
              <a:rPr sz="2160" spc="-12" dirty="0">
                <a:latin typeface="Calibri"/>
                <a:cs typeface="Calibri"/>
              </a:rPr>
              <a:t>(FA</a:t>
            </a:r>
            <a:r>
              <a:rPr sz="2160" spc="-66" dirty="0">
                <a:latin typeface="Calibri"/>
                <a:cs typeface="Calibri"/>
              </a:rPr>
              <a:t> </a:t>
            </a:r>
            <a:r>
              <a:rPr sz="2160" spc="-12" dirty="0">
                <a:latin typeface="Calibri"/>
                <a:cs typeface="Calibri"/>
              </a:rPr>
              <a:t>Register)etc</a:t>
            </a:r>
            <a:endParaRPr sz="2160">
              <a:latin typeface="Calibri"/>
              <a:cs typeface="Calibri"/>
            </a:endParaRPr>
          </a:p>
          <a:p>
            <a:pPr marL="768096" lvl="1" indent="-326898">
              <a:spcBef>
                <a:spcPts val="1440"/>
              </a:spcBef>
              <a:buClr>
                <a:srgbClr val="0E2841"/>
              </a:buClr>
              <a:buSzPct val="69444"/>
              <a:buFont typeface="Wingdings"/>
              <a:buChar char=""/>
              <a:tabLst>
                <a:tab pos="768096" algn="l"/>
              </a:tabLst>
            </a:pPr>
            <a:r>
              <a:rPr sz="2160" b="1" u="sng" dirty="0">
                <a:uFill>
                  <a:solidFill>
                    <a:srgbClr val="000000"/>
                  </a:solidFill>
                </a:uFill>
                <a:latin typeface="Calibri"/>
                <a:cs typeface="Calibri"/>
              </a:rPr>
              <a:t>Self</a:t>
            </a:r>
            <a:r>
              <a:rPr sz="2160" b="1" u="sng" spc="-54" dirty="0">
                <a:uFill>
                  <a:solidFill>
                    <a:srgbClr val="000000"/>
                  </a:solidFill>
                </a:uFill>
                <a:latin typeface="Calibri"/>
                <a:cs typeface="Calibri"/>
              </a:rPr>
              <a:t> </a:t>
            </a:r>
            <a:r>
              <a:rPr sz="2160" b="1" u="sng" dirty="0">
                <a:uFill>
                  <a:solidFill>
                    <a:srgbClr val="000000"/>
                  </a:solidFill>
                </a:uFill>
                <a:latin typeface="Calibri"/>
                <a:cs typeface="Calibri"/>
              </a:rPr>
              <a:t>–</a:t>
            </a:r>
            <a:r>
              <a:rPr sz="2160" b="1" u="sng" spc="-36" dirty="0">
                <a:uFill>
                  <a:solidFill>
                    <a:srgbClr val="000000"/>
                  </a:solidFill>
                </a:uFill>
                <a:latin typeface="Calibri"/>
                <a:cs typeface="Calibri"/>
              </a:rPr>
              <a:t> </a:t>
            </a:r>
            <a:r>
              <a:rPr sz="2160" b="1" u="sng" dirty="0">
                <a:uFill>
                  <a:solidFill>
                    <a:srgbClr val="000000"/>
                  </a:solidFill>
                </a:uFill>
                <a:latin typeface="Calibri"/>
                <a:cs typeface="Calibri"/>
              </a:rPr>
              <a:t>constructed</a:t>
            </a:r>
            <a:r>
              <a:rPr sz="2160" b="1" spc="-48" dirty="0">
                <a:latin typeface="Calibri"/>
                <a:cs typeface="Calibri"/>
              </a:rPr>
              <a:t> </a:t>
            </a:r>
            <a:r>
              <a:rPr sz="2160" dirty="0">
                <a:latin typeface="Calibri"/>
                <a:cs typeface="Calibri"/>
              </a:rPr>
              <a:t>–</a:t>
            </a:r>
            <a:r>
              <a:rPr sz="2160" spc="-66" dirty="0">
                <a:latin typeface="Calibri"/>
                <a:cs typeface="Calibri"/>
              </a:rPr>
              <a:t> </a:t>
            </a:r>
            <a:r>
              <a:rPr sz="2160" dirty="0">
                <a:latin typeface="Calibri"/>
                <a:cs typeface="Calibri"/>
              </a:rPr>
              <a:t>Directly</a:t>
            </a:r>
            <a:r>
              <a:rPr sz="2160" spc="-18" dirty="0">
                <a:latin typeface="Calibri"/>
                <a:cs typeface="Calibri"/>
              </a:rPr>
              <a:t> </a:t>
            </a:r>
            <a:r>
              <a:rPr sz="2160" spc="-12" dirty="0">
                <a:latin typeface="Calibri"/>
                <a:cs typeface="Calibri"/>
              </a:rPr>
              <a:t>related</a:t>
            </a:r>
            <a:r>
              <a:rPr sz="2160" spc="-30" dirty="0">
                <a:latin typeface="Calibri"/>
                <a:cs typeface="Calibri"/>
              </a:rPr>
              <a:t> </a:t>
            </a:r>
            <a:r>
              <a:rPr sz="2160" spc="-24" dirty="0">
                <a:latin typeface="Calibri"/>
                <a:cs typeface="Calibri"/>
              </a:rPr>
              <a:t>cost</a:t>
            </a:r>
            <a:endParaRPr sz="2160">
              <a:latin typeface="Calibri"/>
              <a:cs typeface="Calibri"/>
            </a:endParaRPr>
          </a:p>
          <a:p>
            <a:pPr marL="768096" lvl="1" indent="-326898">
              <a:spcBef>
                <a:spcPts val="1440"/>
              </a:spcBef>
              <a:buClr>
                <a:srgbClr val="0E2841"/>
              </a:buClr>
              <a:buSzPct val="69444"/>
              <a:buFont typeface="Wingdings"/>
              <a:buChar char=""/>
              <a:tabLst>
                <a:tab pos="768096" algn="l"/>
              </a:tabLst>
            </a:pPr>
            <a:r>
              <a:rPr sz="2160" b="1" u="sng" dirty="0">
                <a:uFill>
                  <a:solidFill>
                    <a:srgbClr val="000000"/>
                  </a:solidFill>
                </a:uFill>
                <a:latin typeface="Calibri"/>
                <a:cs typeface="Calibri"/>
              </a:rPr>
              <a:t>Acquired</a:t>
            </a:r>
            <a:r>
              <a:rPr sz="2160" b="1" u="sng" spc="-72" dirty="0">
                <a:uFill>
                  <a:solidFill>
                    <a:srgbClr val="000000"/>
                  </a:solidFill>
                </a:uFill>
                <a:latin typeface="Calibri"/>
                <a:cs typeface="Calibri"/>
              </a:rPr>
              <a:t> </a:t>
            </a:r>
            <a:r>
              <a:rPr sz="2160" b="1" u="sng" dirty="0">
                <a:uFill>
                  <a:solidFill>
                    <a:srgbClr val="000000"/>
                  </a:solidFill>
                </a:uFill>
                <a:latin typeface="Calibri"/>
                <a:cs typeface="Calibri"/>
              </a:rPr>
              <a:t>in</a:t>
            </a:r>
            <a:r>
              <a:rPr sz="2160" b="1" u="sng" spc="-48" dirty="0">
                <a:uFill>
                  <a:solidFill>
                    <a:srgbClr val="000000"/>
                  </a:solidFill>
                </a:uFill>
                <a:latin typeface="Calibri"/>
                <a:cs typeface="Calibri"/>
              </a:rPr>
              <a:t> </a:t>
            </a:r>
            <a:r>
              <a:rPr sz="2160" b="1" u="sng" dirty="0">
                <a:uFill>
                  <a:solidFill>
                    <a:srgbClr val="000000"/>
                  </a:solidFill>
                </a:uFill>
                <a:latin typeface="Calibri"/>
                <a:cs typeface="Calibri"/>
              </a:rPr>
              <a:t>exchange</a:t>
            </a:r>
            <a:r>
              <a:rPr sz="2160" b="1" spc="-42" dirty="0">
                <a:latin typeface="Calibri"/>
                <a:cs typeface="Calibri"/>
              </a:rPr>
              <a:t> </a:t>
            </a:r>
            <a:r>
              <a:rPr sz="2160" dirty="0">
                <a:latin typeface="Calibri"/>
                <a:cs typeface="Calibri"/>
              </a:rPr>
              <a:t>–</a:t>
            </a:r>
            <a:r>
              <a:rPr sz="2160" spc="-60" dirty="0">
                <a:latin typeface="Calibri"/>
                <a:cs typeface="Calibri"/>
              </a:rPr>
              <a:t> </a:t>
            </a:r>
            <a:r>
              <a:rPr sz="2160" dirty="0">
                <a:latin typeface="Calibri"/>
                <a:cs typeface="Calibri"/>
              </a:rPr>
              <a:t>FMV</a:t>
            </a:r>
            <a:r>
              <a:rPr sz="2160" spc="-24" dirty="0">
                <a:latin typeface="Calibri"/>
                <a:cs typeface="Calibri"/>
              </a:rPr>
              <a:t> </a:t>
            </a:r>
            <a:r>
              <a:rPr sz="2160" dirty="0">
                <a:latin typeface="Calibri"/>
                <a:cs typeface="Calibri"/>
              </a:rPr>
              <a:t>or</a:t>
            </a:r>
            <a:r>
              <a:rPr sz="2160" spc="-42" dirty="0">
                <a:latin typeface="Calibri"/>
                <a:cs typeface="Calibri"/>
              </a:rPr>
              <a:t> </a:t>
            </a:r>
            <a:r>
              <a:rPr sz="2160" dirty="0">
                <a:latin typeface="Calibri"/>
                <a:cs typeface="Calibri"/>
              </a:rPr>
              <a:t>Net</a:t>
            </a:r>
            <a:r>
              <a:rPr sz="2160" spc="-36" dirty="0">
                <a:latin typeface="Calibri"/>
                <a:cs typeface="Calibri"/>
              </a:rPr>
              <a:t> </a:t>
            </a:r>
            <a:r>
              <a:rPr sz="2160" dirty="0">
                <a:latin typeface="Calibri"/>
                <a:cs typeface="Calibri"/>
              </a:rPr>
              <a:t>Book</a:t>
            </a:r>
            <a:r>
              <a:rPr sz="2160" spc="-54" dirty="0">
                <a:latin typeface="Calibri"/>
                <a:cs typeface="Calibri"/>
              </a:rPr>
              <a:t> </a:t>
            </a:r>
            <a:r>
              <a:rPr sz="2160" dirty="0">
                <a:latin typeface="Calibri"/>
                <a:cs typeface="Calibri"/>
              </a:rPr>
              <a:t>value</a:t>
            </a:r>
            <a:r>
              <a:rPr sz="2160" spc="-18" dirty="0">
                <a:latin typeface="Calibri"/>
                <a:cs typeface="Calibri"/>
              </a:rPr>
              <a:t> </a:t>
            </a:r>
            <a:r>
              <a:rPr sz="2160" dirty="0">
                <a:latin typeface="Calibri"/>
                <a:cs typeface="Calibri"/>
              </a:rPr>
              <a:t>of</a:t>
            </a:r>
            <a:r>
              <a:rPr sz="2160" spc="-42" dirty="0">
                <a:latin typeface="Calibri"/>
                <a:cs typeface="Calibri"/>
              </a:rPr>
              <a:t> </a:t>
            </a:r>
            <a:r>
              <a:rPr sz="2160" dirty="0">
                <a:latin typeface="Calibri"/>
                <a:cs typeface="Calibri"/>
              </a:rPr>
              <a:t>asset</a:t>
            </a:r>
            <a:r>
              <a:rPr sz="2160" spc="-60" dirty="0">
                <a:latin typeface="Calibri"/>
                <a:cs typeface="Calibri"/>
              </a:rPr>
              <a:t> </a:t>
            </a:r>
            <a:r>
              <a:rPr sz="2160" dirty="0">
                <a:latin typeface="Calibri"/>
                <a:cs typeface="Calibri"/>
              </a:rPr>
              <a:t>given</a:t>
            </a:r>
            <a:r>
              <a:rPr sz="2160" spc="-36" dirty="0">
                <a:latin typeface="Calibri"/>
                <a:cs typeface="Calibri"/>
              </a:rPr>
              <a:t> </a:t>
            </a:r>
            <a:r>
              <a:rPr sz="2160" spc="-30" dirty="0">
                <a:latin typeface="Calibri"/>
                <a:cs typeface="Calibri"/>
              </a:rPr>
              <a:t>up</a:t>
            </a:r>
            <a:endParaRPr sz="2160">
              <a:latin typeface="Calibri"/>
              <a:cs typeface="Calibri"/>
            </a:endParaRPr>
          </a:p>
          <a:p>
            <a:pPr marL="768096" marR="8382" lvl="1" indent="-326898">
              <a:spcBef>
                <a:spcPts val="1440"/>
              </a:spcBef>
              <a:buClr>
                <a:srgbClr val="0E2841"/>
              </a:buClr>
              <a:buSzPct val="69444"/>
              <a:buFont typeface="Wingdings"/>
              <a:buChar char=""/>
              <a:tabLst>
                <a:tab pos="768096" algn="l"/>
              </a:tabLst>
            </a:pPr>
            <a:r>
              <a:rPr sz="2160" b="1" u="sng" dirty="0">
                <a:uFill>
                  <a:solidFill>
                    <a:srgbClr val="000000"/>
                  </a:solidFill>
                </a:uFill>
                <a:latin typeface="Calibri"/>
                <a:cs typeface="Calibri"/>
              </a:rPr>
              <a:t>Acquired</a:t>
            </a:r>
            <a:r>
              <a:rPr sz="2160" b="1" u="sng" spc="108" dirty="0">
                <a:uFill>
                  <a:solidFill>
                    <a:srgbClr val="000000"/>
                  </a:solidFill>
                </a:uFill>
                <a:latin typeface="Calibri"/>
                <a:cs typeface="Calibri"/>
              </a:rPr>
              <a:t> </a:t>
            </a:r>
            <a:r>
              <a:rPr sz="2160" b="1" u="sng" dirty="0">
                <a:uFill>
                  <a:solidFill>
                    <a:srgbClr val="000000"/>
                  </a:solidFill>
                </a:uFill>
                <a:latin typeface="Calibri"/>
                <a:cs typeface="Calibri"/>
              </a:rPr>
              <a:t>by</a:t>
            </a:r>
            <a:r>
              <a:rPr sz="2160" b="1" u="sng" spc="120" dirty="0">
                <a:uFill>
                  <a:solidFill>
                    <a:srgbClr val="000000"/>
                  </a:solidFill>
                </a:uFill>
                <a:latin typeface="Calibri"/>
                <a:cs typeface="Calibri"/>
              </a:rPr>
              <a:t> </a:t>
            </a:r>
            <a:r>
              <a:rPr sz="2160" b="1" u="sng" dirty="0">
                <a:uFill>
                  <a:solidFill>
                    <a:srgbClr val="000000"/>
                  </a:solidFill>
                </a:uFill>
                <a:latin typeface="Calibri"/>
                <a:cs typeface="Calibri"/>
              </a:rPr>
              <a:t>way</a:t>
            </a:r>
            <a:r>
              <a:rPr sz="2160" b="1" u="sng" spc="114" dirty="0">
                <a:uFill>
                  <a:solidFill>
                    <a:srgbClr val="000000"/>
                  </a:solidFill>
                </a:uFill>
                <a:latin typeface="Calibri"/>
                <a:cs typeface="Calibri"/>
              </a:rPr>
              <a:t> </a:t>
            </a:r>
            <a:r>
              <a:rPr sz="2160" b="1" u="sng" dirty="0">
                <a:uFill>
                  <a:solidFill>
                    <a:srgbClr val="000000"/>
                  </a:solidFill>
                </a:uFill>
                <a:latin typeface="Calibri"/>
                <a:cs typeface="Calibri"/>
              </a:rPr>
              <a:t>of</a:t>
            </a:r>
            <a:r>
              <a:rPr sz="2160" b="1" u="sng" spc="114" dirty="0">
                <a:uFill>
                  <a:solidFill>
                    <a:srgbClr val="000000"/>
                  </a:solidFill>
                </a:uFill>
                <a:latin typeface="Calibri"/>
                <a:cs typeface="Calibri"/>
              </a:rPr>
              <a:t> </a:t>
            </a:r>
            <a:r>
              <a:rPr sz="2160" b="1" u="sng" dirty="0">
                <a:uFill>
                  <a:solidFill>
                    <a:srgbClr val="000000"/>
                  </a:solidFill>
                </a:uFill>
                <a:latin typeface="Calibri"/>
                <a:cs typeface="Calibri"/>
              </a:rPr>
              <a:t>inheritance</a:t>
            </a:r>
            <a:r>
              <a:rPr sz="2160" b="1" spc="108" dirty="0">
                <a:latin typeface="Calibri"/>
                <a:cs typeface="Calibri"/>
              </a:rPr>
              <a:t> </a:t>
            </a:r>
            <a:r>
              <a:rPr sz="2160" dirty="0">
                <a:latin typeface="Calibri"/>
                <a:cs typeface="Calibri"/>
              </a:rPr>
              <a:t>–</a:t>
            </a:r>
            <a:r>
              <a:rPr sz="2160" spc="120" dirty="0">
                <a:latin typeface="Calibri"/>
                <a:cs typeface="Calibri"/>
              </a:rPr>
              <a:t> </a:t>
            </a:r>
            <a:r>
              <a:rPr sz="2160" dirty="0">
                <a:latin typeface="Calibri"/>
                <a:cs typeface="Calibri"/>
              </a:rPr>
              <a:t>In</a:t>
            </a:r>
            <a:r>
              <a:rPr sz="2160" spc="126" dirty="0">
                <a:latin typeface="Calibri"/>
                <a:cs typeface="Calibri"/>
              </a:rPr>
              <a:t> </a:t>
            </a:r>
            <a:r>
              <a:rPr sz="2160" dirty="0">
                <a:latin typeface="Calibri"/>
                <a:cs typeface="Calibri"/>
              </a:rPr>
              <a:t>this</a:t>
            </a:r>
            <a:r>
              <a:rPr sz="2160" spc="120" dirty="0">
                <a:latin typeface="Calibri"/>
                <a:cs typeface="Calibri"/>
              </a:rPr>
              <a:t> </a:t>
            </a:r>
            <a:r>
              <a:rPr sz="2160" dirty="0">
                <a:latin typeface="Calibri"/>
                <a:cs typeface="Calibri"/>
              </a:rPr>
              <a:t>case</a:t>
            </a:r>
            <a:r>
              <a:rPr sz="2160" spc="126" dirty="0">
                <a:latin typeface="Calibri"/>
                <a:cs typeface="Calibri"/>
              </a:rPr>
              <a:t> </a:t>
            </a:r>
            <a:r>
              <a:rPr sz="2160" dirty="0">
                <a:latin typeface="Calibri"/>
                <a:cs typeface="Calibri"/>
              </a:rPr>
              <a:t>if</a:t>
            </a:r>
            <a:r>
              <a:rPr sz="2160" spc="120" dirty="0">
                <a:latin typeface="Calibri"/>
                <a:cs typeface="Calibri"/>
              </a:rPr>
              <a:t> </a:t>
            </a:r>
            <a:r>
              <a:rPr sz="2160" dirty="0">
                <a:latin typeface="Calibri"/>
                <a:cs typeface="Calibri"/>
              </a:rPr>
              <a:t>no</a:t>
            </a:r>
            <a:r>
              <a:rPr sz="2160" spc="120" dirty="0">
                <a:latin typeface="Calibri"/>
                <a:cs typeface="Calibri"/>
              </a:rPr>
              <a:t> </a:t>
            </a:r>
            <a:r>
              <a:rPr sz="2160" dirty="0">
                <a:latin typeface="Calibri"/>
                <a:cs typeface="Calibri"/>
              </a:rPr>
              <a:t>evidence</a:t>
            </a:r>
            <a:r>
              <a:rPr sz="2160" spc="120" dirty="0">
                <a:latin typeface="Calibri"/>
                <a:cs typeface="Calibri"/>
              </a:rPr>
              <a:t> </a:t>
            </a:r>
            <a:r>
              <a:rPr sz="2160" dirty="0">
                <a:latin typeface="Calibri"/>
                <a:cs typeface="Calibri"/>
              </a:rPr>
              <a:t>exists</a:t>
            </a:r>
            <a:r>
              <a:rPr sz="2160" spc="120" dirty="0">
                <a:latin typeface="Calibri"/>
                <a:cs typeface="Calibri"/>
              </a:rPr>
              <a:t> </a:t>
            </a:r>
            <a:r>
              <a:rPr sz="2160" dirty="0">
                <a:latin typeface="Calibri"/>
                <a:cs typeface="Calibri"/>
              </a:rPr>
              <a:t>–</a:t>
            </a:r>
            <a:r>
              <a:rPr sz="2160" spc="126" dirty="0">
                <a:latin typeface="Calibri"/>
                <a:cs typeface="Calibri"/>
              </a:rPr>
              <a:t> </a:t>
            </a:r>
            <a:r>
              <a:rPr sz="2160" dirty="0">
                <a:latin typeface="Calibri"/>
                <a:cs typeface="Calibri"/>
              </a:rPr>
              <a:t>Auditor</a:t>
            </a:r>
            <a:r>
              <a:rPr sz="2160" spc="114" dirty="0">
                <a:latin typeface="Calibri"/>
                <a:cs typeface="Calibri"/>
              </a:rPr>
              <a:t> </a:t>
            </a:r>
            <a:r>
              <a:rPr sz="2160" spc="-12" dirty="0">
                <a:latin typeface="Calibri"/>
                <a:cs typeface="Calibri"/>
              </a:rPr>
              <a:t>should </a:t>
            </a:r>
            <a:r>
              <a:rPr sz="2160" dirty="0">
                <a:latin typeface="Calibri"/>
                <a:cs typeface="Calibri"/>
              </a:rPr>
              <a:t>rely</a:t>
            </a:r>
            <a:r>
              <a:rPr sz="2160" spc="-36" dirty="0">
                <a:latin typeface="Calibri"/>
                <a:cs typeface="Calibri"/>
              </a:rPr>
              <a:t> </a:t>
            </a:r>
            <a:r>
              <a:rPr sz="2160" dirty="0">
                <a:latin typeface="Calibri"/>
                <a:cs typeface="Calibri"/>
              </a:rPr>
              <a:t>upon</a:t>
            </a:r>
            <a:r>
              <a:rPr sz="2160" spc="-24" dirty="0">
                <a:latin typeface="Calibri"/>
                <a:cs typeface="Calibri"/>
              </a:rPr>
              <a:t> </a:t>
            </a:r>
            <a:r>
              <a:rPr sz="2160" dirty="0">
                <a:latin typeface="Calibri"/>
                <a:cs typeface="Calibri"/>
              </a:rPr>
              <a:t>the</a:t>
            </a:r>
            <a:r>
              <a:rPr sz="2160" spc="-42" dirty="0">
                <a:latin typeface="Calibri"/>
                <a:cs typeface="Calibri"/>
              </a:rPr>
              <a:t> </a:t>
            </a:r>
            <a:r>
              <a:rPr sz="2160" dirty="0">
                <a:latin typeface="Calibri"/>
                <a:cs typeface="Calibri"/>
              </a:rPr>
              <a:t>report</a:t>
            </a:r>
            <a:r>
              <a:rPr sz="2160" spc="-30" dirty="0">
                <a:latin typeface="Calibri"/>
                <a:cs typeface="Calibri"/>
              </a:rPr>
              <a:t> </a:t>
            </a:r>
            <a:r>
              <a:rPr sz="2160" dirty="0">
                <a:latin typeface="Calibri"/>
                <a:cs typeface="Calibri"/>
              </a:rPr>
              <a:t>of</a:t>
            </a:r>
            <a:r>
              <a:rPr sz="2160" spc="-42" dirty="0">
                <a:latin typeface="Calibri"/>
                <a:cs typeface="Calibri"/>
              </a:rPr>
              <a:t> </a:t>
            </a:r>
            <a:r>
              <a:rPr sz="2160" dirty="0">
                <a:latin typeface="Calibri"/>
                <a:cs typeface="Calibri"/>
              </a:rPr>
              <a:t>the</a:t>
            </a:r>
            <a:r>
              <a:rPr sz="2160" spc="-30" dirty="0">
                <a:latin typeface="Calibri"/>
                <a:cs typeface="Calibri"/>
              </a:rPr>
              <a:t> </a:t>
            </a:r>
            <a:r>
              <a:rPr sz="2160" dirty="0">
                <a:latin typeface="Calibri"/>
                <a:cs typeface="Calibri"/>
              </a:rPr>
              <a:t>experts</a:t>
            </a:r>
            <a:r>
              <a:rPr sz="2160" spc="-54" dirty="0">
                <a:latin typeface="Calibri"/>
                <a:cs typeface="Calibri"/>
              </a:rPr>
              <a:t> </a:t>
            </a:r>
            <a:r>
              <a:rPr sz="2160" dirty="0">
                <a:latin typeface="Calibri"/>
                <a:cs typeface="Calibri"/>
              </a:rPr>
              <a:t>such</a:t>
            </a:r>
            <a:r>
              <a:rPr sz="2160" spc="-24" dirty="0">
                <a:latin typeface="Calibri"/>
                <a:cs typeface="Calibri"/>
              </a:rPr>
              <a:t> </a:t>
            </a:r>
            <a:r>
              <a:rPr sz="2160" dirty="0">
                <a:latin typeface="Calibri"/>
                <a:cs typeface="Calibri"/>
              </a:rPr>
              <a:t>as</a:t>
            </a:r>
            <a:r>
              <a:rPr sz="2160" spc="-54" dirty="0">
                <a:latin typeface="Calibri"/>
                <a:cs typeface="Calibri"/>
              </a:rPr>
              <a:t> </a:t>
            </a:r>
            <a:r>
              <a:rPr sz="2160" spc="-12" dirty="0">
                <a:latin typeface="Calibri"/>
                <a:cs typeface="Calibri"/>
              </a:rPr>
              <a:t>valuers.</a:t>
            </a:r>
            <a:endParaRPr sz="2160">
              <a:latin typeface="Calibri"/>
              <a:cs typeface="Calibri"/>
            </a:endParaRPr>
          </a:p>
          <a:p>
            <a:pPr marL="398526" marR="6096" indent="-384048" algn="just">
              <a:spcBef>
                <a:spcPts val="1440"/>
              </a:spcBef>
              <a:buSzPct val="58333"/>
              <a:buFont typeface="Wingdings"/>
              <a:buChar char=""/>
              <a:tabLst>
                <a:tab pos="398526" algn="l"/>
              </a:tabLst>
            </a:pPr>
            <a:r>
              <a:rPr sz="2160" b="1" u="sng" dirty="0">
                <a:uFill>
                  <a:solidFill>
                    <a:srgbClr val="000000"/>
                  </a:solidFill>
                </a:uFill>
                <a:latin typeface="Calibri"/>
                <a:cs typeface="Calibri"/>
              </a:rPr>
              <a:t>Para</a:t>
            </a:r>
            <a:r>
              <a:rPr sz="2160" b="1" u="sng" spc="12" dirty="0">
                <a:uFill>
                  <a:solidFill>
                    <a:srgbClr val="000000"/>
                  </a:solidFill>
                </a:uFill>
                <a:latin typeface="Calibri"/>
                <a:cs typeface="Calibri"/>
              </a:rPr>
              <a:t> </a:t>
            </a:r>
            <a:r>
              <a:rPr sz="2160" b="1" u="sng" dirty="0">
                <a:uFill>
                  <a:solidFill>
                    <a:srgbClr val="000000"/>
                  </a:solidFill>
                </a:uFill>
                <a:latin typeface="Calibri"/>
                <a:cs typeface="Calibri"/>
              </a:rPr>
              <a:t>17</a:t>
            </a:r>
            <a:r>
              <a:rPr sz="2160" b="1" spc="12" dirty="0">
                <a:latin typeface="Calibri"/>
                <a:cs typeface="Calibri"/>
              </a:rPr>
              <a:t> </a:t>
            </a:r>
            <a:r>
              <a:rPr sz="2160" dirty="0">
                <a:latin typeface="Calibri"/>
                <a:cs typeface="Calibri"/>
              </a:rPr>
              <a:t>of</a:t>
            </a:r>
            <a:r>
              <a:rPr sz="2160" spc="18" dirty="0">
                <a:latin typeface="Calibri"/>
                <a:cs typeface="Calibri"/>
              </a:rPr>
              <a:t> </a:t>
            </a:r>
            <a:r>
              <a:rPr sz="2160" dirty="0">
                <a:latin typeface="Calibri"/>
                <a:cs typeface="Calibri"/>
              </a:rPr>
              <a:t>the</a:t>
            </a:r>
            <a:r>
              <a:rPr sz="2160" spc="36" dirty="0">
                <a:latin typeface="Calibri"/>
                <a:cs typeface="Calibri"/>
              </a:rPr>
              <a:t> </a:t>
            </a:r>
            <a:r>
              <a:rPr sz="2160" dirty="0">
                <a:latin typeface="Calibri"/>
                <a:cs typeface="Calibri"/>
              </a:rPr>
              <a:t>Accounting</a:t>
            </a:r>
            <a:r>
              <a:rPr sz="2160" spc="36" dirty="0">
                <a:latin typeface="Calibri"/>
                <a:cs typeface="Calibri"/>
              </a:rPr>
              <a:t> </a:t>
            </a:r>
            <a:r>
              <a:rPr sz="2160" dirty="0">
                <a:latin typeface="Calibri"/>
                <a:cs typeface="Calibri"/>
              </a:rPr>
              <a:t>Standard</a:t>
            </a:r>
            <a:r>
              <a:rPr sz="2160" spc="24" dirty="0">
                <a:latin typeface="Calibri"/>
                <a:cs typeface="Calibri"/>
              </a:rPr>
              <a:t> </a:t>
            </a:r>
            <a:r>
              <a:rPr sz="2160" dirty="0">
                <a:latin typeface="Calibri"/>
                <a:cs typeface="Calibri"/>
              </a:rPr>
              <a:t>(AS)</a:t>
            </a:r>
            <a:r>
              <a:rPr sz="2160" spc="24" dirty="0">
                <a:latin typeface="Calibri"/>
                <a:cs typeface="Calibri"/>
              </a:rPr>
              <a:t> </a:t>
            </a:r>
            <a:r>
              <a:rPr sz="2160" dirty="0">
                <a:latin typeface="Calibri"/>
                <a:cs typeface="Calibri"/>
              </a:rPr>
              <a:t>10,</a:t>
            </a:r>
            <a:r>
              <a:rPr sz="2160" spc="24" dirty="0">
                <a:latin typeface="Calibri"/>
                <a:cs typeface="Calibri"/>
              </a:rPr>
              <a:t> </a:t>
            </a:r>
            <a:r>
              <a:rPr sz="2160" dirty="0">
                <a:latin typeface="Calibri"/>
                <a:cs typeface="Calibri"/>
              </a:rPr>
              <a:t>issued</a:t>
            </a:r>
            <a:r>
              <a:rPr sz="2160" spc="24" dirty="0">
                <a:latin typeface="Calibri"/>
                <a:cs typeface="Calibri"/>
              </a:rPr>
              <a:t> </a:t>
            </a:r>
            <a:r>
              <a:rPr sz="2160" dirty="0">
                <a:latin typeface="Calibri"/>
                <a:cs typeface="Calibri"/>
              </a:rPr>
              <a:t>by</a:t>
            </a:r>
            <a:r>
              <a:rPr sz="2160" spc="18" dirty="0">
                <a:latin typeface="Calibri"/>
                <a:cs typeface="Calibri"/>
              </a:rPr>
              <a:t> </a:t>
            </a:r>
            <a:r>
              <a:rPr sz="2160" dirty="0">
                <a:latin typeface="Calibri"/>
                <a:cs typeface="Calibri"/>
              </a:rPr>
              <a:t>the</a:t>
            </a:r>
            <a:r>
              <a:rPr sz="2160" spc="36" dirty="0">
                <a:latin typeface="Calibri"/>
                <a:cs typeface="Calibri"/>
              </a:rPr>
              <a:t> </a:t>
            </a:r>
            <a:r>
              <a:rPr sz="2160" dirty="0">
                <a:latin typeface="Calibri"/>
                <a:cs typeface="Calibri"/>
              </a:rPr>
              <a:t>ICAI,</a:t>
            </a:r>
            <a:r>
              <a:rPr sz="2160" spc="18" dirty="0">
                <a:latin typeface="Calibri"/>
                <a:cs typeface="Calibri"/>
              </a:rPr>
              <a:t> </a:t>
            </a:r>
            <a:r>
              <a:rPr sz="2160" dirty="0">
                <a:latin typeface="Calibri"/>
                <a:cs typeface="Calibri"/>
              </a:rPr>
              <a:t>provides</a:t>
            </a:r>
            <a:r>
              <a:rPr sz="2160" spc="24" dirty="0">
                <a:latin typeface="Calibri"/>
                <a:cs typeface="Calibri"/>
              </a:rPr>
              <a:t> </a:t>
            </a:r>
            <a:r>
              <a:rPr sz="2160" dirty="0">
                <a:latin typeface="Calibri"/>
                <a:cs typeface="Calibri"/>
              </a:rPr>
              <a:t>that</a:t>
            </a:r>
            <a:r>
              <a:rPr sz="2160" spc="12" dirty="0">
                <a:latin typeface="Calibri"/>
                <a:cs typeface="Calibri"/>
              </a:rPr>
              <a:t> </a:t>
            </a:r>
            <a:r>
              <a:rPr sz="2160" dirty="0">
                <a:latin typeface="Calibri"/>
                <a:cs typeface="Calibri"/>
              </a:rPr>
              <a:t>the</a:t>
            </a:r>
            <a:r>
              <a:rPr sz="2160" spc="36" dirty="0">
                <a:latin typeface="Calibri"/>
                <a:cs typeface="Calibri"/>
              </a:rPr>
              <a:t> </a:t>
            </a:r>
            <a:r>
              <a:rPr sz="2160" dirty="0">
                <a:latin typeface="Calibri"/>
                <a:cs typeface="Calibri"/>
              </a:rPr>
              <a:t>cost</a:t>
            </a:r>
            <a:r>
              <a:rPr sz="2160" spc="18" dirty="0">
                <a:latin typeface="Calibri"/>
                <a:cs typeface="Calibri"/>
              </a:rPr>
              <a:t> </a:t>
            </a:r>
            <a:r>
              <a:rPr sz="2160" spc="-30" dirty="0">
                <a:latin typeface="Calibri"/>
                <a:cs typeface="Calibri"/>
              </a:rPr>
              <a:t>of </a:t>
            </a:r>
            <a:r>
              <a:rPr sz="2160" dirty="0">
                <a:latin typeface="Calibri"/>
                <a:cs typeface="Calibri"/>
              </a:rPr>
              <a:t>the</a:t>
            </a:r>
            <a:r>
              <a:rPr sz="2160" spc="42" dirty="0">
                <a:latin typeface="Calibri"/>
                <a:cs typeface="Calibri"/>
              </a:rPr>
              <a:t> </a:t>
            </a:r>
            <a:r>
              <a:rPr sz="2160" dirty="0">
                <a:latin typeface="Calibri"/>
                <a:cs typeface="Calibri"/>
              </a:rPr>
              <a:t>fixed</a:t>
            </a:r>
            <a:r>
              <a:rPr sz="2160" spc="42" dirty="0">
                <a:latin typeface="Calibri"/>
                <a:cs typeface="Calibri"/>
              </a:rPr>
              <a:t> </a:t>
            </a:r>
            <a:r>
              <a:rPr sz="2160" dirty="0">
                <a:latin typeface="Calibri"/>
                <a:cs typeface="Calibri"/>
              </a:rPr>
              <a:t>assets</a:t>
            </a:r>
            <a:r>
              <a:rPr sz="2160" spc="30" dirty="0">
                <a:latin typeface="Calibri"/>
                <a:cs typeface="Calibri"/>
              </a:rPr>
              <a:t> </a:t>
            </a:r>
            <a:r>
              <a:rPr sz="2160" dirty="0">
                <a:latin typeface="Calibri"/>
                <a:cs typeface="Calibri"/>
              </a:rPr>
              <a:t>(i.e.</a:t>
            </a:r>
            <a:r>
              <a:rPr sz="2160" spc="42" dirty="0">
                <a:latin typeface="Calibri"/>
                <a:cs typeface="Calibri"/>
              </a:rPr>
              <a:t> </a:t>
            </a:r>
            <a:r>
              <a:rPr sz="2160" spc="-12" dirty="0">
                <a:latin typeface="Calibri"/>
                <a:cs typeface="Calibri"/>
              </a:rPr>
              <a:t>Property,</a:t>
            </a:r>
            <a:r>
              <a:rPr sz="2160" spc="30" dirty="0">
                <a:latin typeface="Calibri"/>
                <a:cs typeface="Calibri"/>
              </a:rPr>
              <a:t> </a:t>
            </a:r>
            <a:r>
              <a:rPr sz="2160" dirty="0">
                <a:latin typeface="Calibri"/>
                <a:cs typeface="Calibri"/>
              </a:rPr>
              <a:t>plant</a:t>
            </a:r>
            <a:r>
              <a:rPr sz="2160" spc="36" dirty="0">
                <a:latin typeface="Calibri"/>
                <a:cs typeface="Calibri"/>
              </a:rPr>
              <a:t> </a:t>
            </a:r>
            <a:r>
              <a:rPr sz="2160" dirty="0">
                <a:latin typeface="Calibri"/>
                <a:cs typeface="Calibri"/>
              </a:rPr>
              <a:t>and</a:t>
            </a:r>
            <a:r>
              <a:rPr sz="2160" spc="42" dirty="0">
                <a:latin typeface="Calibri"/>
                <a:cs typeface="Calibri"/>
              </a:rPr>
              <a:t> </a:t>
            </a:r>
            <a:r>
              <a:rPr sz="2160" dirty="0">
                <a:latin typeface="Calibri"/>
                <a:cs typeface="Calibri"/>
              </a:rPr>
              <a:t>equipment)</a:t>
            </a:r>
            <a:r>
              <a:rPr sz="2160" spc="30" dirty="0">
                <a:latin typeface="Calibri"/>
                <a:cs typeface="Calibri"/>
              </a:rPr>
              <a:t> </a:t>
            </a:r>
            <a:r>
              <a:rPr sz="2160" dirty="0">
                <a:latin typeface="Calibri"/>
                <a:cs typeface="Calibri"/>
              </a:rPr>
              <a:t>should</a:t>
            </a:r>
            <a:r>
              <a:rPr sz="2160" spc="42" dirty="0">
                <a:latin typeface="Calibri"/>
                <a:cs typeface="Calibri"/>
              </a:rPr>
              <a:t> </a:t>
            </a:r>
            <a:r>
              <a:rPr sz="2160" dirty="0">
                <a:latin typeface="Calibri"/>
                <a:cs typeface="Calibri"/>
              </a:rPr>
              <a:t>include</a:t>
            </a:r>
            <a:r>
              <a:rPr sz="2160" spc="42" dirty="0">
                <a:latin typeface="Calibri"/>
                <a:cs typeface="Calibri"/>
              </a:rPr>
              <a:t> </a:t>
            </a:r>
            <a:r>
              <a:rPr sz="2160" dirty="0">
                <a:latin typeface="Calibri"/>
                <a:cs typeface="Calibri"/>
              </a:rPr>
              <a:t>the</a:t>
            </a:r>
            <a:r>
              <a:rPr sz="2160" spc="48" dirty="0">
                <a:latin typeface="Calibri"/>
                <a:cs typeface="Calibri"/>
              </a:rPr>
              <a:t> </a:t>
            </a:r>
            <a:r>
              <a:rPr sz="2160" dirty="0">
                <a:latin typeface="Calibri"/>
                <a:cs typeface="Calibri"/>
              </a:rPr>
              <a:t>non-</a:t>
            </a:r>
            <a:r>
              <a:rPr sz="2160" spc="36" dirty="0">
                <a:latin typeface="Calibri"/>
                <a:cs typeface="Calibri"/>
              </a:rPr>
              <a:t> </a:t>
            </a:r>
            <a:r>
              <a:rPr sz="2160" spc="-12" dirty="0">
                <a:latin typeface="Calibri"/>
                <a:cs typeface="Calibri"/>
              </a:rPr>
              <a:t>refundable </a:t>
            </a:r>
            <a:r>
              <a:rPr sz="2160" dirty="0">
                <a:latin typeface="Calibri"/>
                <a:cs typeface="Calibri"/>
              </a:rPr>
              <a:t>taxes</a:t>
            </a:r>
            <a:r>
              <a:rPr sz="2160" spc="-6" dirty="0">
                <a:latin typeface="Calibri"/>
                <a:cs typeface="Calibri"/>
              </a:rPr>
              <a:t> </a:t>
            </a:r>
            <a:r>
              <a:rPr sz="2160" dirty="0">
                <a:latin typeface="Calibri"/>
                <a:cs typeface="Calibri"/>
              </a:rPr>
              <a:t>or</a:t>
            </a:r>
            <a:r>
              <a:rPr sz="2160" spc="-12" dirty="0">
                <a:latin typeface="Calibri"/>
                <a:cs typeface="Calibri"/>
              </a:rPr>
              <a:t> </a:t>
            </a:r>
            <a:r>
              <a:rPr sz="2160" dirty="0">
                <a:latin typeface="Calibri"/>
                <a:cs typeface="Calibri"/>
              </a:rPr>
              <a:t>levies. </a:t>
            </a:r>
            <a:r>
              <a:rPr sz="2160" b="1" u="sng" dirty="0">
                <a:uFill>
                  <a:solidFill>
                    <a:srgbClr val="000000"/>
                  </a:solidFill>
                </a:uFill>
                <a:latin typeface="Calibri"/>
                <a:cs typeface="Calibri"/>
              </a:rPr>
              <a:t>If</a:t>
            </a:r>
            <a:r>
              <a:rPr sz="2160" b="1" u="sng" spc="6" dirty="0">
                <a:uFill>
                  <a:solidFill>
                    <a:srgbClr val="000000"/>
                  </a:solidFill>
                </a:uFill>
                <a:latin typeface="Calibri"/>
                <a:cs typeface="Calibri"/>
              </a:rPr>
              <a:t> </a:t>
            </a:r>
            <a:r>
              <a:rPr sz="2160" b="1" u="sng" dirty="0">
                <a:uFill>
                  <a:solidFill>
                    <a:srgbClr val="000000"/>
                  </a:solidFill>
                </a:uFill>
                <a:latin typeface="Calibri"/>
                <a:cs typeface="Calibri"/>
              </a:rPr>
              <a:t>GST</a:t>
            </a:r>
            <a:r>
              <a:rPr sz="2160" b="1" u="sng" spc="-12" dirty="0">
                <a:uFill>
                  <a:solidFill>
                    <a:srgbClr val="000000"/>
                  </a:solidFill>
                </a:uFill>
                <a:latin typeface="Calibri"/>
                <a:cs typeface="Calibri"/>
              </a:rPr>
              <a:t> </a:t>
            </a:r>
            <a:r>
              <a:rPr sz="2160" b="1" u="sng" dirty="0">
                <a:uFill>
                  <a:solidFill>
                    <a:srgbClr val="000000"/>
                  </a:solidFill>
                </a:uFill>
                <a:latin typeface="Calibri"/>
                <a:cs typeface="Calibri"/>
              </a:rPr>
              <a:t>on capital goods</a:t>
            </a:r>
            <a:r>
              <a:rPr sz="2160" b="1" u="sng" spc="-6" dirty="0">
                <a:uFill>
                  <a:solidFill>
                    <a:srgbClr val="000000"/>
                  </a:solidFill>
                </a:uFill>
                <a:latin typeface="Calibri"/>
                <a:cs typeface="Calibri"/>
              </a:rPr>
              <a:t> </a:t>
            </a:r>
            <a:r>
              <a:rPr sz="2160" b="1" u="sng" dirty="0">
                <a:uFill>
                  <a:solidFill>
                    <a:srgbClr val="000000"/>
                  </a:solidFill>
                </a:uFill>
                <a:latin typeface="Calibri"/>
                <a:cs typeface="Calibri"/>
              </a:rPr>
              <a:t>is</a:t>
            </a:r>
            <a:r>
              <a:rPr sz="2160" b="1" u="sng" spc="-6" dirty="0">
                <a:uFill>
                  <a:solidFill>
                    <a:srgbClr val="000000"/>
                  </a:solidFill>
                </a:uFill>
                <a:latin typeface="Calibri"/>
                <a:cs typeface="Calibri"/>
              </a:rPr>
              <a:t> </a:t>
            </a:r>
            <a:r>
              <a:rPr sz="2160" b="1" u="sng" dirty="0">
                <a:uFill>
                  <a:solidFill>
                    <a:srgbClr val="000000"/>
                  </a:solidFill>
                </a:uFill>
                <a:latin typeface="Calibri"/>
                <a:cs typeface="Calibri"/>
              </a:rPr>
              <a:t>in</a:t>
            </a:r>
            <a:r>
              <a:rPr sz="2160" b="1" u="sng" spc="6" dirty="0">
                <a:uFill>
                  <a:solidFill>
                    <a:srgbClr val="000000"/>
                  </a:solidFill>
                </a:uFill>
                <a:latin typeface="Calibri"/>
                <a:cs typeface="Calibri"/>
              </a:rPr>
              <a:t> </a:t>
            </a:r>
            <a:r>
              <a:rPr sz="2160" b="1" u="sng" dirty="0">
                <a:uFill>
                  <a:solidFill>
                    <a:srgbClr val="000000"/>
                  </a:solidFill>
                </a:uFill>
                <a:latin typeface="Calibri"/>
                <a:cs typeface="Calibri"/>
              </a:rPr>
              <a:t>the nature of</a:t>
            </a:r>
            <a:r>
              <a:rPr sz="2160" b="1" u="sng" spc="-12" dirty="0">
                <a:uFill>
                  <a:solidFill>
                    <a:srgbClr val="000000"/>
                  </a:solidFill>
                </a:uFill>
                <a:latin typeface="Calibri"/>
                <a:cs typeface="Calibri"/>
              </a:rPr>
              <a:t> </a:t>
            </a:r>
            <a:r>
              <a:rPr sz="2160" b="1" u="sng" dirty="0">
                <a:uFill>
                  <a:solidFill>
                    <a:srgbClr val="000000"/>
                  </a:solidFill>
                </a:uFill>
                <a:latin typeface="Calibri"/>
                <a:cs typeface="Calibri"/>
              </a:rPr>
              <a:t>a</a:t>
            </a:r>
            <a:r>
              <a:rPr sz="2160" b="1" u="sng" spc="12" dirty="0">
                <a:uFill>
                  <a:solidFill>
                    <a:srgbClr val="000000"/>
                  </a:solidFill>
                </a:uFill>
                <a:latin typeface="Calibri"/>
                <a:cs typeface="Calibri"/>
              </a:rPr>
              <a:t> </a:t>
            </a:r>
            <a:r>
              <a:rPr sz="2160" b="1" u="sng" dirty="0">
                <a:uFill>
                  <a:solidFill>
                    <a:srgbClr val="000000"/>
                  </a:solidFill>
                </a:uFill>
                <a:latin typeface="Calibri"/>
                <a:cs typeface="Calibri"/>
              </a:rPr>
              <a:t>refundable</a:t>
            </a:r>
            <a:r>
              <a:rPr sz="2160" b="1" u="sng" spc="-6" dirty="0">
                <a:uFill>
                  <a:solidFill>
                    <a:srgbClr val="000000"/>
                  </a:solidFill>
                </a:uFill>
                <a:latin typeface="Calibri"/>
                <a:cs typeface="Calibri"/>
              </a:rPr>
              <a:t> </a:t>
            </a:r>
            <a:r>
              <a:rPr sz="2160" b="1" u="sng" dirty="0">
                <a:uFill>
                  <a:solidFill>
                    <a:srgbClr val="000000"/>
                  </a:solidFill>
                </a:uFill>
                <a:latin typeface="Calibri"/>
                <a:cs typeface="Calibri"/>
              </a:rPr>
              <a:t>tax, it</a:t>
            </a:r>
            <a:r>
              <a:rPr sz="2160" b="1" u="sng" spc="-6" dirty="0">
                <a:uFill>
                  <a:solidFill>
                    <a:srgbClr val="000000"/>
                  </a:solidFill>
                </a:uFill>
                <a:latin typeface="Calibri"/>
                <a:cs typeface="Calibri"/>
              </a:rPr>
              <a:t> </a:t>
            </a:r>
            <a:r>
              <a:rPr sz="2160" b="1" u="sng" dirty="0">
                <a:uFill>
                  <a:solidFill>
                    <a:srgbClr val="000000"/>
                  </a:solidFill>
                </a:uFill>
                <a:latin typeface="Calibri"/>
                <a:cs typeface="Calibri"/>
              </a:rPr>
              <a:t>should </a:t>
            </a:r>
            <a:r>
              <a:rPr sz="2160" b="1" u="sng" spc="-30" dirty="0">
                <a:uFill>
                  <a:solidFill>
                    <a:srgbClr val="000000"/>
                  </a:solidFill>
                </a:uFill>
                <a:latin typeface="Calibri"/>
                <a:cs typeface="Calibri"/>
              </a:rPr>
              <a:t>not</a:t>
            </a:r>
            <a:r>
              <a:rPr sz="2160" b="1" spc="-30" dirty="0">
                <a:latin typeface="Calibri"/>
                <a:cs typeface="Calibri"/>
              </a:rPr>
              <a:t> </a:t>
            </a:r>
            <a:r>
              <a:rPr sz="2160" b="1" u="sng" dirty="0">
                <a:uFill>
                  <a:solidFill>
                    <a:srgbClr val="000000"/>
                  </a:solidFill>
                </a:uFill>
                <a:latin typeface="Calibri"/>
                <a:cs typeface="Calibri"/>
              </a:rPr>
              <a:t>be</a:t>
            </a:r>
            <a:r>
              <a:rPr sz="2160" b="1" u="sng" spc="-24" dirty="0">
                <a:uFill>
                  <a:solidFill>
                    <a:srgbClr val="000000"/>
                  </a:solidFill>
                </a:uFill>
                <a:latin typeface="Calibri"/>
                <a:cs typeface="Calibri"/>
              </a:rPr>
              <a:t> </a:t>
            </a:r>
            <a:r>
              <a:rPr sz="2160" b="1" u="sng" dirty="0">
                <a:uFill>
                  <a:solidFill>
                    <a:srgbClr val="000000"/>
                  </a:solidFill>
                </a:uFill>
                <a:latin typeface="Calibri"/>
                <a:cs typeface="Calibri"/>
              </a:rPr>
              <a:t>included</a:t>
            </a:r>
            <a:r>
              <a:rPr sz="2160" b="1" u="sng" spc="-60" dirty="0">
                <a:uFill>
                  <a:solidFill>
                    <a:srgbClr val="000000"/>
                  </a:solidFill>
                </a:uFill>
                <a:latin typeface="Calibri"/>
                <a:cs typeface="Calibri"/>
              </a:rPr>
              <a:t> </a:t>
            </a:r>
            <a:r>
              <a:rPr sz="2160" b="1" u="sng" dirty="0">
                <a:uFill>
                  <a:solidFill>
                    <a:srgbClr val="000000"/>
                  </a:solidFill>
                </a:uFill>
                <a:latin typeface="Calibri"/>
                <a:cs typeface="Calibri"/>
              </a:rPr>
              <a:t>in</a:t>
            </a:r>
            <a:r>
              <a:rPr sz="2160" b="1" u="sng" spc="-18" dirty="0">
                <a:uFill>
                  <a:solidFill>
                    <a:srgbClr val="000000"/>
                  </a:solidFill>
                </a:uFill>
                <a:latin typeface="Calibri"/>
                <a:cs typeface="Calibri"/>
              </a:rPr>
              <a:t> </a:t>
            </a:r>
            <a:r>
              <a:rPr sz="2160" b="1" u="sng" dirty="0">
                <a:uFill>
                  <a:solidFill>
                    <a:srgbClr val="000000"/>
                  </a:solidFill>
                </a:uFill>
                <a:latin typeface="Calibri"/>
                <a:cs typeface="Calibri"/>
              </a:rPr>
              <a:t>the</a:t>
            </a:r>
            <a:r>
              <a:rPr sz="2160" b="1" u="sng" spc="-18" dirty="0">
                <a:uFill>
                  <a:solidFill>
                    <a:srgbClr val="000000"/>
                  </a:solidFill>
                </a:uFill>
                <a:latin typeface="Calibri"/>
                <a:cs typeface="Calibri"/>
              </a:rPr>
              <a:t> </a:t>
            </a:r>
            <a:r>
              <a:rPr sz="2160" b="1" u="sng" dirty="0">
                <a:uFill>
                  <a:solidFill>
                    <a:srgbClr val="000000"/>
                  </a:solidFill>
                </a:uFill>
                <a:latin typeface="Calibri"/>
                <a:cs typeface="Calibri"/>
              </a:rPr>
              <a:t>cost</a:t>
            </a:r>
            <a:r>
              <a:rPr sz="2160" b="1" u="sng" spc="-30" dirty="0">
                <a:uFill>
                  <a:solidFill>
                    <a:srgbClr val="000000"/>
                  </a:solidFill>
                </a:uFill>
                <a:latin typeface="Calibri"/>
                <a:cs typeface="Calibri"/>
              </a:rPr>
              <a:t> </a:t>
            </a:r>
            <a:r>
              <a:rPr sz="2160" b="1" u="sng" dirty="0">
                <a:uFill>
                  <a:solidFill>
                    <a:srgbClr val="000000"/>
                  </a:solidFill>
                </a:uFill>
                <a:latin typeface="Calibri"/>
                <a:cs typeface="Calibri"/>
              </a:rPr>
              <a:t>of the</a:t>
            </a:r>
            <a:r>
              <a:rPr sz="2160" b="1" u="sng" spc="-30" dirty="0">
                <a:uFill>
                  <a:solidFill>
                    <a:srgbClr val="000000"/>
                  </a:solidFill>
                </a:uFill>
                <a:latin typeface="Calibri"/>
                <a:cs typeface="Calibri"/>
              </a:rPr>
              <a:t> </a:t>
            </a:r>
            <a:r>
              <a:rPr sz="2160" b="1" u="sng" dirty="0">
                <a:uFill>
                  <a:solidFill>
                    <a:srgbClr val="000000"/>
                  </a:solidFill>
                </a:uFill>
                <a:latin typeface="Calibri"/>
                <a:cs typeface="Calibri"/>
              </a:rPr>
              <a:t>capital</a:t>
            </a:r>
            <a:r>
              <a:rPr sz="2160" b="1" u="sng" spc="-42" dirty="0">
                <a:uFill>
                  <a:solidFill>
                    <a:srgbClr val="000000"/>
                  </a:solidFill>
                </a:uFill>
                <a:latin typeface="Calibri"/>
                <a:cs typeface="Calibri"/>
              </a:rPr>
              <a:t> </a:t>
            </a:r>
            <a:r>
              <a:rPr sz="2160" b="1" u="sng" spc="-12" dirty="0">
                <a:uFill>
                  <a:solidFill>
                    <a:srgbClr val="000000"/>
                  </a:solidFill>
                </a:uFill>
                <a:latin typeface="Calibri"/>
                <a:cs typeface="Calibri"/>
              </a:rPr>
              <a:t>goods.</a:t>
            </a:r>
            <a:endParaRPr sz="2160">
              <a:latin typeface="Calibri"/>
              <a:cs typeface="Calibri"/>
            </a:endParaRPr>
          </a:p>
        </p:txBody>
      </p:sp>
      <p:sp>
        <p:nvSpPr>
          <p:cNvPr id="4" name="object 4"/>
          <p:cNvSpPr txBox="1">
            <a:spLocks noGrp="1"/>
          </p:cNvSpPr>
          <p:nvPr>
            <p:ph type="title"/>
          </p:nvPr>
        </p:nvSpPr>
        <p:spPr>
          <a:xfrm>
            <a:off x="2375978" y="376846"/>
            <a:ext cx="9293838" cy="700160"/>
          </a:xfrm>
          <a:prstGeom prst="rect">
            <a:avLst/>
          </a:prstGeom>
        </p:spPr>
        <p:txBody>
          <a:bodyPr vert="horz" wrap="square" lIns="0" tIns="325660" rIns="0" bIns="0" rtlCol="0">
            <a:spAutoFit/>
          </a:bodyPr>
          <a:lstStyle/>
          <a:p>
            <a:pPr marL="339852">
              <a:spcBef>
                <a:spcPts val="120"/>
              </a:spcBef>
            </a:pPr>
            <a:r>
              <a:rPr u="none" dirty="0"/>
              <a:t>Issues</a:t>
            </a:r>
            <a:r>
              <a:rPr spc="-54" dirty="0"/>
              <a:t> </a:t>
            </a:r>
            <a:r>
              <a:rPr u="none" dirty="0"/>
              <a:t>on</a:t>
            </a:r>
            <a:r>
              <a:rPr spc="-60" dirty="0"/>
              <a:t> </a:t>
            </a:r>
            <a:r>
              <a:rPr u="none" dirty="0"/>
              <a:t>Clause</a:t>
            </a:r>
            <a:r>
              <a:rPr spc="-60" dirty="0"/>
              <a:t> </a:t>
            </a:r>
            <a:r>
              <a:rPr u="none" dirty="0"/>
              <a:t>no.</a:t>
            </a:r>
            <a:r>
              <a:rPr spc="-54" dirty="0"/>
              <a:t> </a:t>
            </a:r>
            <a:r>
              <a:rPr u="none" dirty="0"/>
              <a:t>15</a:t>
            </a:r>
            <a:r>
              <a:rPr spc="-60" dirty="0"/>
              <a:t> </a:t>
            </a:r>
            <a:r>
              <a:rPr u="none" dirty="0"/>
              <a:t>–</a:t>
            </a:r>
            <a:r>
              <a:rPr spc="-72" dirty="0"/>
              <a:t> </a:t>
            </a:r>
            <a:r>
              <a:rPr spc="-12" dirty="0"/>
              <a:t>Contd.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58309" y="659725"/>
            <a:ext cx="10790158" cy="623530"/>
          </a:xfrm>
          <a:prstGeom prst="rect">
            <a:avLst/>
          </a:prstGeom>
          <a:noFill/>
          <a:ln/>
        </p:spPr>
        <p:txBody>
          <a:bodyPr wrap="non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Clause 16: Amounts Not Credited to P&amp;L Account</a:t>
            </a:r>
            <a:endParaRPr lang="en-US" sz="3900" dirty="0"/>
          </a:p>
        </p:txBody>
      </p:sp>
      <p:sp>
        <p:nvSpPr>
          <p:cNvPr id="3" name="Shape 1"/>
          <p:cNvSpPr/>
          <p:nvPr/>
        </p:nvSpPr>
        <p:spPr>
          <a:xfrm>
            <a:off x="758309" y="1662351"/>
            <a:ext cx="4244816" cy="5907524"/>
          </a:xfrm>
          <a:prstGeom prst="roundRect">
            <a:avLst>
              <a:gd name="adj" fmla="val 6699"/>
            </a:avLst>
          </a:prstGeom>
          <a:solidFill>
            <a:srgbClr val="D4E9F7"/>
          </a:solidFill>
          <a:ln w="7620">
            <a:solidFill>
              <a:srgbClr val="BACFDD"/>
            </a:solidFill>
            <a:prstDash val="solid"/>
          </a:ln>
        </p:spPr>
        <p:txBody>
          <a:bodyPr/>
          <a:lstStyle/>
          <a:p>
            <a:endParaRPr lang="en-IN"/>
          </a:p>
        </p:txBody>
      </p:sp>
      <p:sp>
        <p:nvSpPr>
          <p:cNvPr id="4" name="Text 2"/>
          <p:cNvSpPr/>
          <p:nvPr/>
        </p:nvSpPr>
        <p:spPr>
          <a:xfrm>
            <a:off x="955477" y="1859518"/>
            <a:ext cx="3850481" cy="623411"/>
          </a:xfrm>
          <a:prstGeom prst="rect">
            <a:avLst/>
          </a:prstGeom>
          <a:noFill/>
          <a:ln/>
        </p:spPr>
        <p:txBody>
          <a:bodyPr wrap="squar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Items falling within scope of section 28</a:t>
            </a:r>
            <a:endParaRPr lang="en-US" sz="1950" dirty="0"/>
          </a:p>
        </p:txBody>
      </p:sp>
      <p:sp>
        <p:nvSpPr>
          <p:cNvPr id="5" name="Text 3"/>
          <p:cNvSpPr/>
          <p:nvPr/>
        </p:nvSpPr>
        <p:spPr>
          <a:xfrm>
            <a:off x="955477" y="2596634"/>
            <a:ext cx="3850481"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Business/profession profits and gains</a:t>
            </a:r>
            <a:endParaRPr lang="en-US" sz="1450" dirty="0"/>
          </a:p>
        </p:txBody>
      </p:sp>
      <p:sp>
        <p:nvSpPr>
          <p:cNvPr id="6" name="Text 4"/>
          <p:cNvSpPr/>
          <p:nvPr/>
        </p:nvSpPr>
        <p:spPr>
          <a:xfrm>
            <a:off x="955477" y="2966204"/>
            <a:ext cx="3850481"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Compensation on termination of employment/agency</a:t>
            </a:r>
            <a:endParaRPr lang="en-US" sz="1450" dirty="0"/>
          </a:p>
        </p:txBody>
      </p:sp>
      <p:sp>
        <p:nvSpPr>
          <p:cNvPr id="7" name="Text 5"/>
          <p:cNvSpPr/>
          <p:nvPr/>
        </p:nvSpPr>
        <p:spPr>
          <a:xfrm>
            <a:off x="955477" y="3639026"/>
            <a:ext cx="3850481"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Income from specific services by associations</a:t>
            </a:r>
            <a:endParaRPr lang="en-US" sz="1450" dirty="0"/>
          </a:p>
        </p:txBody>
      </p:sp>
      <p:sp>
        <p:nvSpPr>
          <p:cNvPr id="8" name="Text 6"/>
          <p:cNvSpPr/>
          <p:nvPr/>
        </p:nvSpPr>
        <p:spPr>
          <a:xfrm>
            <a:off x="955477" y="4311848"/>
            <a:ext cx="3850481"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Export incentives and duty drawbacks</a:t>
            </a:r>
            <a:endParaRPr lang="en-US" sz="1450" dirty="0"/>
          </a:p>
        </p:txBody>
      </p:sp>
      <p:sp>
        <p:nvSpPr>
          <p:cNvPr id="9" name="Text 7"/>
          <p:cNvSpPr/>
          <p:nvPr/>
        </p:nvSpPr>
        <p:spPr>
          <a:xfrm>
            <a:off x="955477" y="4984671"/>
            <a:ext cx="3850481"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Value of benefits/perquisites from business</a:t>
            </a:r>
            <a:endParaRPr lang="en-US" sz="1450" dirty="0"/>
          </a:p>
        </p:txBody>
      </p:sp>
      <p:sp>
        <p:nvSpPr>
          <p:cNvPr id="10" name="Text 8"/>
          <p:cNvSpPr/>
          <p:nvPr/>
        </p:nvSpPr>
        <p:spPr>
          <a:xfrm>
            <a:off x="955477" y="5657493"/>
            <a:ext cx="3850481"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Partner's remuneration, interest, etc.</a:t>
            </a:r>
            <a:endParaRPr lang="en-US" sz="1450" dirty="0"/>
          </a:p>
        </p:txBody>
      </p:sp>
      <p:sp>
        <p:nvSpPr>
          <p:cNvPr id="11" name="Text 9"/>
          <p:cNvSpPr/>
          <p:nvPr/>
        </p:nvSpPr>
        <p:spPr>
          <a:xfrm>
            <a:off x="955477" y="6027063"/>
            <a:ext cx="3850481"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Non-compete fees</a:t>
            </a:r>
            <a:endParaRPr lang="en-US" sz="1450" dirty="0"/>
          </a:p>
        </p:txBody>
      </p:sp>
      <p:sp>
        <p:nvSpPr>
          <p:cNvPr id="12" name="Text 10"/>
          <p:cNvSpPr/>
          <p:nvPr/>
        </p:nvSpPr>
        <p:spPr>
          <a:xfrm>
            <a:off x="955477" y="6396633"/>
            <a:ext cx="3850481"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Keyman insurance policy receipts</a:t>
            </a:r>
            <a:endParaRPr lang="en-US" sz="1450" dirty="0"/>
          </a:p>
        </p:txBody>
      </p:sp>
      <p:sp>
        <p:nvSpPr>
          <p:cNvPr id="13" name="Text 11"/>
          <p:cNvSpPr/>
          <p:nvPr/>
        </p:nvSpPr>
        <p:spPr>
          <a:xfrm>
            <a:off x="955477" y="6766203"/>
            <a:ext cx="3850481"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FMV of inventory converted to capital asset</a:t>
            </a:r>
            <a:endParaRPr lang="en-US" sz="1450" dirty="0"/>
          </a:p>
        </p:txBody>
      </p:sp>
      <p:sp>
        <p:nvSpPr>
          <p:cNvPr id="14" name="Shape 12"/>
          <p:cNvSpPr/>
          <p:nvPr/>
        </p:nvSpPr>
        <p:spPr>
          <a:xfrm>
            <a:off x="5192673" y="1662351"/>
            <a:ext cx="4244935" cy="5907524"/>
          </a:xfrm>
          <a:prstGeom prst="roundRect">
            <a:avLst>
              <a:gd name="adj" fmla="val 6699"/>
            </a:avLst>
          </a:prstGeom>
          <a:solidFill>
            <a:srgbClr val="D4E9F7"/>
          </a:solidFill>
          <a:ln w="7620">
            <a:solidFill>
              <a:srgbClr val="BACFDD"/>
            </a:solidFill>
            <a:prstDash val="solid"/>
          </a:ln>
        </p:spPr>
        <p:txBody>
          <a:bodyPr/>
          <a:lstStyle/>
          <a:p>
            <a:endParaRPr lang="en-IN"/>
          </a:p>
        </p:txBody>
      </p:sp>
      <p:sp>
        <p:nvSpPr>
          <p:cNvPr id="15" name="Text 13"/>
          <p:cNvSpPr/>
          <p:nvPr/>
        </p:nvSpPr>
        <p:spPr>
          <a:xfrm>
            <a:off x="5389840" y="1859518"/>
            <a:ext cx="3850600" cy="623411"/>
          </a:xfrm>
          <a:prstGeom prst="rect">
            <a:avLst/>
          </a:prstGeom>
          <a:noFill/>
          <a:ln/>
        </p:spPr>
        <p:txBody>
          <a:bodyPr wrap="squar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Proforma credits, drawbacks, refunds</a:t>
            </a:r>
            <a:endParaRPr lang="en-US" sz="1950" dirty="0"/>
          </a:p>
        </p:txBody>
      </p:sp>
      <p:sp>
        <p:nvSpPr>
          <p:cNvPr id="16" name="Text 14"/>
          <p:cNvSpPr/>
          <p:nvPr/>
        </p:nvSpPr>
        <p:spPr>
          <a:xfrm>
            <a:off x="5389840" y="2596634"/>
            <a:ext cx="3850600"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Only report if "admitted as due by authorities concerned" within the relevant previous year</a:t>
            </a:r>
            <a:endParaRPr lang="en-US" sz="1450" dirty="0"/>
          </a:p>
        </p:txBody>
      </p:sp>
      <p:sp>
        <p:nvSpPr>
          <p:cNvPr id="17" name="Text 15"/>
          <p:cNvSpPr/>
          <p:nvPr/>
        </p:nvSpPr>
        <p:spPr>
          <a:xfrm>
            <a:off x="5389840" y="3620095"/>
            <a:ext cx="3850600"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System of accounting (cash/accrual) should be mentioned</a:t>
            </a:r>
            <a:endParaRPr lang="en-US" sz="1450" dirty="0"/>
          </a:p>
        </p:txBody>
      </p:sp>
      <p:sp>
        <p:nvSpPr>
          <p:cNvPr id="18" name="Text 16"/>
          <p:cNvSpPr/>
          <p:nvPr/>
        </p:nvSpPr>
        <p:spPr>
          <a:xfrm>
            <a:off x="5389840" y="4340304"/>
            <a:ext cx="3850600"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Verify through correspondence, records, departmental portals</a:t>
            </a:r>
            <a:endParaRPr lang="en-US" sz="1450" dirty="0"/>
          </a:p>
        </p:txBody>
      </p:sp>
      <p:sp>
        <p:nvSpPr>
          <p:cNvPr id="19" name="Shape 17"/>
          <p:cNvSpPr/>
          <p:nvPr/>
        </p:nvSpPr>
        <p:spPr>
          <a:xfrm>
            <a:off x="9627156" y="1662351"/>
            <a:ext cx="4244816" cy="5907524"/>
          </a:xfrm>
          <a:prstGeom prst="roundRect">
            <a:avLst>
              <a:gd name="adj" fmla="val 6699"/>
            </a:avLst>
          </a:prstGeom>
          <a:solidFill>
            <a:srgbClr val="D4E9F7"/>
          </a:solidFill>
          <a:ln w="7620">
            <a:solidFill>
              <a:srgbClr val="BACFDD"/>
            </a:solidFill>
            <a:prstDash val="solid"/>
          </a:ln>
        </p:spPr>
        <p:txBody>
          <a:bodyPr/>
          <a:lstStyle/>
          <a:p>
            <a:endParaRPr lang="en-IN"/>
          </a:p>
        </p:txBody>
      </p:sp>
      <p:sp>
        <p:nvSpPr>
          <p:cNvPr id="20" name="Text 18"/>
          <p:cNvSpPr/>
          <p:nvPr/>
        </p:nvSpPr>
        <p:spPr>
          <a:xfrm>
            <a:off x="9824323" y="1859518"/>
            <a:ext cx="3850481" cy="623411"/>
          </a:xfrm>
          <a:prstGeom prst="rect">
            <a:avLst/>
          </a:prstGeom>
          <a:noFill/>
          <a:ln/>
        </p:spPr>
        <p:txBody>
          <a:bodyPr wrap="squar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Escalation claims &amp; Capital receipts</a:t>
            </a:r>
            <a:endParaRPr lang="en-US" sz="1950" dirty="0"/>
          </a:p>
        </p:txBody>
      </p:sp>
      <p:sp>
        <p:nvSpPr>
          <p:cNvPr id="21" name="Text 19"/>
          <p:cNvSpPr/>
          <p:nvPr/>
        </p:nvSpPr>
        <p:spPr>
          <a:xfrm>
            <a:off x="9824323" y="2596634"/>
            <a:ext cx="3850481"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Only include unconditionally accepted claims</a:t>
            </a:r>
            <a:endParaRPr lang="en-US" sz="1450" dirty="0"/>
          </a:p>
        </p:txBody>
      </p:sp>
      <p:sp>
        <p:nvSpPr>
          <p:cNvPr id="22" name="Text 20"/>
          <p:cNvSpPr/>
          <p:nvPr/>
        </p:nvSpPr>
        <p:spPr>
          <a:xfrm>
            <a:off x="9824323" y="3316843"/>
            <a:ext cx="3850481"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Capital receipts of income nature not credited to P&amp;L</a:t>
            </a:r>
            <a:endParaRPr lang="en-US" sz="1450" dirty="0"/>
          </a:p>
        </p:txBody>
      </p:sp>
      <p:sp>
        <p:nvSpPr>
          <p:cNvPr id="23" name="Text 21"/>
          <p:cNvSpPr/>
          <p:nvPr/>
        </p:nvSpPr>
        <p:spPr>
          <a:xfrm>
            <a:off x="9824323" y="4037052"/>
            <a:ext cx="3850481" cy="1213009"/>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Examples: Capital subsidies, compensation for surrendering rights, profit on sale of fixed assets not credited to P&amp;L</a:t>
            </a:r>
            <a:endParaRPr lang="en-US" sz="145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07231" y="486132"/>
            <a:ext cx="9665494" cy="581620"/>
          </a:xfrm>
          <a:prstGeom prst="rect">
            <a:avLst/>
          </a:prstGeom>
          <a:noFill/>
          <a:ln/>
        </p:spPr>
        <p:txBody>
          <a:bodyPr wrap="none" lIns="0" tIns="0" rIns="0" bIns="0" rtlCol="0" anchor="t"/>
          <a:lstStyle/>
          <a:p>
            <a:pPr marL="0" indent="0" algn="l">
              <a:lnSpc>
                <a:spcPts val="4550"/>
              </a:lnSpc>
              <a:buNone/>
            </a:pPr>
            <a:r>
              <a:rPr lang="en-US" sz="3650" b="1" dirty="0">
                <a:solidFill>
                  <a:srgbClr val="2E3C4E"/>
                </a:solidFill>
                <a:latin typeface="Barlow Bold" pitchFamily="34" charset="0"/>
                <a:ea typeface="Barlow Bold" pitchFamily="34" charset="-122"/>
                <a:cs typeface="Barlow Bold" pitchFamily="34" charset="-120"/>
              </a:rPr>
              <a:t>Common Mistakes in Reporting Under Clause 16</a:t>
            </a:r>
            <a:endParaRPr lang="en-US" sz="3650" dirty="0"/>
          </a:p>
        </p:txBody>
      </p:sp>
      <p:pic>
        <p:nvPicPr>
          <p:cNvPr id="3" name="Image 0" descr="preencoded.png"/>
          <p:cNvPicPr>
            <a:picLocks noChangeAspect="1"/>
          </p:cNvPicPr>
          <p:nvPr/>
        </p:nvPicPr>
        <p:blipFill>
          <a:blip r:embed="rId3"/>
          <a:stretch>
            <a:fillRect/>
          </a:stretch>
        </p:blipFill>
        <p:spPr>
          <a:xfrm>
            <a:off x="707231" y="1531739"/>
            <a:ext cx="6392347" cy="6392347"/>
          </a:xfrm>
          <a:prstGeom prst="rect">
            <a:avLst/>
          </a:prstGeom>
        </p:spPr>
      </p:pic>
      <p:sp>
        <p:nvSpPr>
          <p:cNvPr id="4" name="Text 1"/>
          <p:cNvSpPr/>
          <p:nvPr/>
        </p:nvSpPr>
        <p:spPr>
          <a:xfrm>
            <a:off x="8113038" y="1531739"/>
            <a:ext cx="3909060" cy="290751"/>
          </a:xfrm>
          <a:prstGeom prst="rect">
            <a:avLst/>
          </a:prstGeom>
          <a:noFill/>
          <a:ln/>
        </p:spPr>
        <p:txBody>
          <a:bodyPr wrap="none" lIns="0" tIns="0" rIns="0" bIns="0" rtlCol="0" anchor="t"/>
          <a:lstStyle/>
          <a:p>
            <a:pPr marL="0" indent="0" algn="l">
              <a:lnSpc>
                <a:spcPts val="2250"/>
              </a:lnSpc>
              <a:buNone/>
            </a:pPr>
            <a:r>
              <a:rPr lang="en-US" sz="1800" b="1" dirty="0">
                <a:solidFill>
                  <a:srgbClr val="384653"/>
                </a:solidFill>
                <a:latin typeface="Barlow Bold" pitchFamily="34" charset="0"/>
                <a:ea typeface="Barlow Bold" pitchFamily="34" charset="-122"/>
                <a:cs typeface="Barlow Bold" pitchFamily="34" charset="-120"/>
              </a:rPr>
              <a:t>Misinterpretation of "admitted as due"</a:t>
            </a:r>
            <a:endParaRPr lang="en-US" sz="1800" dirty="0"/>
          </a:p>
        </p:txBody>
      </p:sp>
      <p:sp>
        <p:nvSpPr>
          <p:cNvPr id="5" name="Text 2"/>
          <p:cNvSpPr/>
          <p:nvPr/>
        </p:nvSpPr>
        <p:spPr>
          <a:xfrm>
            <a:off x="8113038" y="1999298"/>
            <a:ext cx="5817751" cy="282893"/>
          </a:xfrm>
          <a:prstGeom prst="rect">
            <a:avLst/>
          </a:prstGeom>
          <a:noFill/>
          <a:ln/>
        </p:spPr>
        <p:txBody>
          <a:bodyPr wrap="none" lIns="0" tIns="0" rIns="0" bIns="0" rtlCol="0" anchor="t"/>
          <a:lstStyle/>
          <a:p>
            <a:pPr marL="0" indent="0" algn="l">
              <a:lnSpc>
                <a:spcPts val="2200"/>
              </a:lnSpc>
              <a:buNone/>
            </a:pPr>
            <a:r>
              <a:rPr lang="en-US" sz="1350" dirty="0">
                <a:solidFill>
                  <a:srgbClr val="384653"/>
                </a:solidFill>
                <a:latin typeface="Montserrat" pitchFamily="34" charset="0"/>
                <a:ea typeface="Montserrat" pitchFamily="34" charset="-122"/>
                <a:cs typeface="Montserrat" pitchFamily="34" charset="-120"/>
              </a:rPr>
              <a:t>Reporting claims that are under negotiation or sub-judice</a:t>
            </a:r>
            <a:endParaRPr lang="en-US" sz="1350" dirty="0"/>
          </a:p>
        </p:txBody>
      </p:sp>
      <p:sp>
        <p:nvSpPr>
          <p:cNvPr id="6" name="Text 3"/>
          <p:cNvSpPr/>
          <p:nvPr/>
        </p:nvSpPr>
        <p:spPr>
          <a:xfrm>
            <a:off x="8113038" y="2635806"/>
            <a:ext cx="3144560" cy="290751"/>
          </a:xfrm>
          <a:prstGeom prst="rect">
            <a:avLst/>
          </a:prstGeom>
          <a:noFill/>
          <a:ln/>
        </p:spPr>
        <p:txBody>
          <a:bodyPr wrap="none" lIns="0" tIns="0" rIns="0" bIns="0" rtlCol="0" anchor="t"/>
          <a:lstStyle/>
          <a:p>
            <a:pPr marL="0" indent="0" algn="l">
              <a:lnSpc>
                <a:spcPts val="2250"/>
              </a:lnSpc>
              <a:buNone/>
            </a:pPr>
            <a:r>
              <a:rPr lang="en-US" sz="1800" b="1" dirty="0">
                <a:solidFill>
                  <a:srgbClr val="384653"/>
                </a:solidFill>
                <a:latin typeface="Barlow Bold" pitchFamily="34" charset="0"/>
                <a:ea typeface="Barlow Bold" pitchFamily="34" charset="-122"/>
                <a:cs typeface="Barlow Bold" pitchFamily="34" charset="-120"/>
              </a:rPr>
              <a:t>Ignoring accounting standards</a:t>
            </a:r>
            <a:endParaRPr lang="en-US" sz="1800" dirty="0"/>
          </a:p>
        </p:txBody>
      </p:sp>
      <p:sp>
        <p:nvSpPr>
          <p:cNvPr id="7" name="Text 4"/>
          <p:cNvSpPr/>
          <p:nvPr/>
        </p:nvSpPr>
        <p:spPr>
          <a:xfrm>
            <a:off x="8113038" y="3103364"/>
            <a:ext cx="5817751" cy="282893"/>
          </a:xfrm>
          <a:prstGeom prst="rect">
            <a:avLst/>
          </a:prstGeom>
          <a:noFill/>
          <a:ln/>
        </p:spPr>
        <p:txBody>
          <a:bodyPr wrap="none" lIns="0" tIns="0" rIns="0" bIns="0" rtlCol="0" anchor="t"/>
          <a:lstStyle/>
          <a:p>
            <a:pPr marL="0" indent="0" algn="l">
              <a:lnSpc>
                <a:spcPts val="2200"/>
              </a:lnSpc>
              <a:buNone/>
            </a:pPr>
            <a:r>
              <a:rPr lang="en-US" sz="1350" dirty="0">
                <a:solidFill>
                  <a:srgbClr val="384653"/>
                </a:solidFill>
                <a:latin typeface="Montserrat" pitchFamily="34" charset="0"/>
                <a:ea typeface="Montserrat" pitchFamily="34" charset="-122"/>
                <a:cs typeface="Montserrat" pitchFamily="34" charset="-120"/>
              </a:rPr>
              <a:t>Not considering AS-9/Ind AS 115 for revenue recognition</a:t>
            </a:r>
            <a:endParaRPr lang="en-US" sz="1350" dirty="0"/>
          </a:p>
        </p:txBody>
      </p:sp>
      <p:sp>
        <p:nvSpPr>
          <p:cNvPr id="8" name="Text 5"/>
          <p:cNvSpPr/>
          <p:nvPr/>
        </p:nvSpPr>
        <p:spPr>
          <a:xfrm>
            <a:off x="8113038" y="3739872"/>
            <a:ext cx="2326362" cy="290751"/>
          </a:xfrm>
          <a:prstGeom prst="rect">
            <a:avLst/>
          </a:prstGeom>
          <a:noFill/>
          <a:ln/>
        </p:spPr>
        <p:txBody>
          <a:bodyPr wrap="none" lIns="0" tIns="0" rIns="0" bIns="0" rtlCol="0" anchor="t"/>
          <a:lstStyle/>
          <a:p>
            <a:pPr marL="0" indent="0" algn="l">
              <a:lnSpc>
                <a:spcPts val="2250"/>
              </a:lnSpc>
              <a:buNone/>
            </a:pPr>
            <a:r>
              <a:rPr lang="en-US" sz="1800" b="1" dirty="0">
                <a:solidFill>
                  <a:srgbClr val="384653"/>
                </a:solidFill>
                <a:latin typeface="Barlow Bold" pitchFamily="34" charset="0"/>
                <a:ea typeface="Barlow Bold" pitchFamily="34" charset="-122"/>
                <a:cs typeface="Barlow Bold" pitchFamily="34" charset="-120"/>
              </a:rPr>
              <a:t>Inadequate scrutiny</a:t>
            </a:r>
            <a:endParaRPr lang="en-US" sz="1800" dirty="0"/>
          </a:p>
        </p:txBody>
      </p:sp>
      <p:sp>
        <p:nvSpPr>
          <p:cNvPr id="9" name="Text 6"/>
          <p:cNvSpPr/>
          <p:nvPr/>
        </p:nvSpPr>
        <p:spPr>
          <a:xfrm>
            <a:off x="8113038" y="4207431"/>
            <a:ext cx="5817751" cy="565785"/>
          </a:xfrm>
          <a:prstGeom prst="rect">
            <a:avLst/>
          </a:prstGeom>
          <a:noFill/>
          <a:ln/>
        </p:spPr>
        <p:txBody>
          <a:bodyPr wrap="square" lIns="0" tIns="0" rIns="0" bIns="0" rtlCol="0" anchor="t"/>
          <a:lstStyle/>
          <a:p>
            <a:pPr marL="0" indent="0" algn="l">
              <a:lnSpc>
                <a:spcPts val="2200"/>
              </a:lnSpc>
              <a:buNone/>
            </a:pPr>
            <a:r>
              <a:rPr lang="en-US" sz="1350" dirty="0">
                <a:solidFill>
                  <a:srgbClr val="384653"/>
                </a:solidFill>
                <a:latin typeface="Montserrat" pitchFamily="34" charset="0"/>
                <a:ea typeface="Montserrat" pitchFamily="34" charset="-122"/>
                <a:cs typeface="Montserrat" pitchFamily="34" charset="-120"/>
              </a:rPr>
              <a:t>Not examining credit entries thoroughly, especially casual and non-recurring items</a:t>
            </a:r>
            <a:endParaRPr lang="en-US" sz="1350" dirty="0"/>
          </a:p>
        </p:txBody>
      </p:sp>
      <p:sp>
        <p:nvSpPr>
          <p:cNvPr id="10" name="Text 7"/>
          <p:cNvSpPr/>
          <p:nvPr/>
        </p:nvSpPr>
        <p:spPr>
          <a:xfrm>
            <a:off x="8113038" y="5126831"/>
            <a:ext cx="4047649" cy="290751"/>
          </a:xfrm>
          <a:prstGeom prst="rect">
            <a:avLst/>
          </a:prstGeom>
          <a:noFill/>
          <a:ln/>
        </p:spPr>
        <p:txBody>
          <a:bodyPr wrap="none" lIns="0" tIns="0" rIns="0" bIns="0" rtlCol="0" anchor="t"/>
          <a:lstStyle/>
          <a:p>
            <a:pPr marL="0" indent="0" algn="l">
              <a:lnSpc>
                <a:spcPts val="2250"/>
              </a:lnSpc>
              <a:buNone/>
            </a:pPr>
            <a:r>
              <a:rPr lang="en-US" sz="1800" b="1" dirty="0">
                <a:solidFill>
                  <a:srgbClr val="384653"/>
                </a:solidFill>
                <a:latin typeface="Barlow Bold" pitchFamily="34" charset="0"/>
                <a:ea typeface="Barlow Bold" pitchFamily="34" charset="-122"/>
                <a:cs typeface="Barlow Bold" pitchFamily="34" charset="-120"/>
              </a:rPr>
              <a:t>Confusion between capital and revenue</a:t>
            </a:r>
            <a:endParaRPr lang="en-US" sz="1800" dirty="0"/>
          </a:p>
        </p:txBody>
      </p:sp>
      <p:sp>
        <p:nvSpPr>
          <p:cNvPr id="11" name="Text 8"/>
          <p:cNvSpPr/>
          <p:nvPr/>
        </p:nvSpPr>
        <p:spPr>
          <a:xfrm>
            <a:off x="8113038" y="5594390"/>
            <a:ext cx="5817751" cy="282893"/>
          </a:xfrm>
          <a:prstGeom prst="rect">
            <a:avLst/>
          </a:prstGeom>
          <a:noFill/>
          <a:ln/>
        </p:spPr>
        <p:txBody>
          <a:bodyPr wrap="none" lIns="0" tIns="0" rIns="0" bIns="0" rtlCol="0" anchor="t"/>
          <a:lstStyle/>
          <a:p>
            <a:pPr marL="0" indent="0" algn="l">
              <a:lnSpc>
                <a:spcPts val="2200"/>
              </a:lnSpc>
              <a:buNone/>
            </a:pPr>
            <a:r>
              <a:rPr lang="en-US" sz="1350" dirty="0">
                <a:solidFill>
                  <a:srgbClr val="384653"/>
                </a:solidFill>
                <a:latin typeface="Montserrat" pitchFamily="34" charset="0"/>
                <a:ea typeface="Montserrat" pitchFamily="34" charset="-122"/>
                <a:cs typeface="Montserrat" pitchFamily="34" charset="-120"/>
              </a:rPr>
              <a:t>Incorrect classification of receipts without proper judicial basis</a:t>
            </a:r>
            <a:endParaRPr lang="en-US" sz="1350" dirty="0"/>
          </a:p>
        </p:txBody>
      </p:sp>
      <p:sp>
        <p:nvSpPr>
          <p:cNvPr id="12" name="Text 9"/>
          <p:cNvSpPr/>
          <p:nvPr/>
        </p:nvSpPr>
        <p:spPr>
          <a:xfrm>
            <a:off x="8113038" y="6230898"/>
            <a:ext cx="3602117" cy="290751"/>
          </a:xfrm>
          <a:prstGeom prst="rect">
            <a:avLst/>
          </a:prstGeom>
          <a:noFill/>
          <a:ln/>
        </p:spPr>
        <p:txBody>
          <a:bodyPr wrap="none" lIns="0" tIns="0" rIns="0" bIns="0" rtlCol="0" anchor="t"/>
          <a:lstStyle/>
          <a:p>
            <a:pPr marL="0" indent="0" algn="l">
              <a:lnSpc>
                <a:spcPts val="2250"/>
              </a:lnSpc>
              <a:buNone/>
            </a:pPr>
            <a:r>
              <a:rPr lang="en-US" sz="1800" b="1" dirty="0">
                <a:solidFill>
                  <a:srgbClr val="384653"/>
                </a:solidFill>
                <a:latin typeface="Barlow Bold" pitchFamily="34" charset="0"/>
                <a:ea typeface="Barlow Bold" pitchFamily="34" charset="-122"/>
                <a:cs typeface="Barlow Bold" pitchFamily="34" charset="-120"/>
              </a:rPr>
              <a:t>Overlooking section 28(iv) benefits</a:t>
            </a:r>
            <a:endParaRPr lang="en-US" sz="1800" dirty="0"/>
          </a:p>
        </p:txBody>
      </p:sp>
      <p:sp>
        <p:nvSpPr>
          <p:cNvPr id="13" name="Text 10"/>
          <p:cNvSpPr/>
          <p:nvPr/>
        </p:nvSpPr>
        <p:spPr>
          <a:xfrm>
            <a:off x="8113038" y="6698456"/>
            <a:ext cx="5817751" cy="565785"/>
          </a:xfrm>
          <a:prstGeom prst="rect">
            <a:avLst/>
          </a:prstGeom>
          <a:noFill/>
          <a:ln/>
        </p:spPr>
        <p:txBody>
          <a:bodyPr wrap="square" lIns="0" tIns="0" rIns="0" bIns="0" rtlCol="0" anchor="t"/>
          <a:lstStyle/>
          <a:p>
            <a:pPr marL="0" indent="0" algn="l">
              <a:lnSpc>
                <a:spcPts val="2200"/>
              </a:lnSpc>
              <a:buNone/>
            </a:pPr>
            <a:r>
              <a:rPr lang="en-US" sz="1350" dirty="0">
                <a:solidFill>
                  <a:srgbClr val="384653"/>
                </a:solidFill>
                <a:latin typeface="Montserrat" pitchFamily="34" charset="0"/>
                <a:ea typeface="Montserrat" pitchFamily="34" charset="-122"/>
                <a:cs typeface="Montserrat" pitchFamily="34" charset="-120"/>
              </a:rPr>
              <a:t>Not reporting benefits/perquisites subject to TDS under section 194R</a:t>
            </a:r>
            <a:endParaRPr lang="en-US" sz="13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15208" y="491728"/>
            <a:ext cx="8703588" cy="588169"/>
          </a:xfrm>
          <a:prstGeom prst="rect">
            <a:avLst/>
          </a:prstGeom>
          <a:noFill/>
          <a:ln/>
        </p:spPr>
        <p:txBody>
          <a:bodyPr wrap="none" lIns="0" tIns="0" rIns="0" bIns="0" rtlCol="0" anchor="t"/>
          <a:lstStyle/>
          <a:p>
            <a:pPr marL="0" indent="0" algn="l">
              <a:lnSpc>
                <a:spcPts val="4600"/>
              </a:lnSpc>
              <a:buNone/>
            </a:pPr>
            <a:r>
              <a:rPr lang="en-US" sz="3700" b="1" dirty="0">
                <a:solidFill>
                  <a:srgbClr val="2E3C4E"/>
                </a:solidFill>
                <a:latin typeface="Barlow Bold" pitchFamily="34" charset="0"/>
                <a:ea typeface="Barlow Bold" pitchFamily="34" charset="-122"/>
                <a:cs typeface="Barlow Bold" pitchFamily="34" charset="-120"/>
              </a:rPr>
              <a:t>Form No. 3CA: Purpose and Requirements</a:t>
            </a:r>
            <a:endParaRPr lang="en-US" sz="3700" dirty="0"/>
          </a:p>
        </p:txBody>
      </p:sp>
      <p:sp>
        <p:nvSpPr>
          <p:cNvPr id="3" name="Text 1"/>
          <p:cNvSpPr/>
          <p:nvPr/>
        </p:nvSpPr>
        <p:spPr>
          <a:xfrm>
            <a:off x="715208" y="1508879"/>
            <a:ext cx="7745492" cy="858322"/>
          </a:xfrm>
          <a:prstGeom prst="rect">
            <a:avLst/>
          </a:prstGeom>
          <a:noFill/>
          <a:ln/>
        </p:spPr>
        <p:txBody>
          <a:bodyPr wrap="square" lIns="0" tIns="0" rIns="0" bIns="0" rtlCol="0" anchor="t"/>
          <a:lstStyle/>
          <a:p>
            <a:pPr marL="0" indent="0" algn="l">
              <a:lnSpc>
                <a:spcPts val="2250"/>
              </a:lnSpc>
              <a:buNone/>
            </a:pPr>
            <a:r>
              <a:rPr lang="en-US" sz="1400" dirty="0">
                <a:solidFill>
                  <a:srgbClr val="384653"/>
                </a:solidFill>
                <a:latin typeface="Montserrat" pitchFamily="34" charset="0"/>
                <a:ea typeface="Montserrat" pitchFamily="34" charset="-122"/>
                <a:cs typeface="Montserrat" pitchFamily="34" charset="-120"/>
              </a:rPr>
              <a:t>Form No. 3CA is utilized when the accounts of a business or profession have already been audited under another law, such as the Companies Act or the Limited Liability Partnership Act. Key requirements of the form include:</a:t>
            </a:r>
            <a:endParaRPr lang="en-US" sz="1400" dirty="0"/>
          </a:p>
        </p:txBody>
      </p:sp>
      <p:sp>
        <p:nvSpPr>
          <p:cNvPr id="4" name="Text 2"/>
          <p:cNvSpPr/>
          <p:nvPr/>
        </p:nvSpPr>
        <p:spPr>
          <a:xfrm>
            <a:off x="715208" y="2528054"/>
            <a:ext cx="7745492" cy="28610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384653"/>
                </a:solidFill>
                <a:latin typeface="Montserrat" pitchFamily="34" charset="0"/>
                <a:ea typeface="Montserrat" pitchFamily="34" charset="-122"/>
                <a:cs typeface="Montserrat" pitchFamily="34" charset="-120"/>
              </a:rPr>
              <a:t>Assessee's address, PAN, or Aadhaar Number (where applicable)</a:t>
            </a:r>
            <a:endParaRPr lang="en-US" sz="1400" dirty="0"/>
          </a:p>
        </p:txBody>
      </p:sp>
      <p:sp>
        <p:nvSpPr>
          <p:cNvPr id="5" name="Text 3"/>
          <p:cNvSpPr/>
          <p:nvPr/>
        </p:nvSpPr>
        <p:spPr>
          <a:xfrm>
            <a:off x="715208" y="2876669"/>
            <a:ext cx="7745492" cy="572214"/>
          </a:xfrm>
          <a:prstGeom prst="rect">
            <a:avLst/>
          </a:prstGeom>
          <a:noFill/>
          <a:ln/>
        </p:spPr>
        <p:txBody>
          <a:bodyPr wrap="square" lIns="0" tIns="0" rIns="0" bIns="0" rtlCol="0" anchor="t"/>
          <a:lstStyle/>
          <a:p>
            <a:pPr marL="342900" indent="-342900" algn="l">
              <a:lnSpc>
                <a:spcPts val="2250"/>
              </a:lnSpc>
              <a:buSzPct val="100000"/>
              <a:buChar char="•"/>
            </a:pPr>
            <a:r>
              <a:rPr lang="en-US" sz="1400" dirty="0">
                <a:solidFill>
                  <a:srgbClr val="384653"/>
                </a:solidFill>
                <a:latin typeface="Montserrat" pitchFamily="34" charset="0"/>
                <a:ea typeface="Montserrat" pitchFamily="34" charset="-122"/>
                <a:cs typeface="Montserrat" pitchFamily="34" charset="-120"/>
              </a:rPr>
              <a:t>Reference to the statutory audit conducted by a chartered accountant or other authorized auditor</a:t>
            </a:r>
            <a:endParaRPr lang="en-US" sz="1400" dirty="0"/>
          </a:p>
        </p:txBody>
      </p:sp>
      <p:sp>
        <p:nvSpPr>
          <p:cNvPr id="6" name="Text 4"/>
          <p:cNvSpPr/>
          <p:nvPr/>
        </p:nvSpPr>
        <p:spPr>
          <a:xfrm>
            <a:off x="715208" y="3511391"/>
            <a:ext cx="7745492" cy="572214"/>
          </a:xfrm>
          <a:prstGeom prst="rect">
            <a:avLst/>
          </a:prstGeom>
          <a:noFill/>
          <a:ln/>
        </p:spPr>
        <p:txBody>
          <a:bodyPr wrap="square" lIns="0" tIns="0" rIns="0" bIns="0" rtlCol="0" anchor="t"/>
          <a:lstStyle/>
          <a:p>
            <a:pPr marL="342900" indent="-342900" algn="l">
              <a:lnSpc>
                <a:spcPts val="2250"/>
              </a:lnSpc>
              <a:buSzPct val="100000"/>
              <a:buChar char="•"/>
            </a:pPr>
            <a:r>
              <a:rPr lang="en-US" sz="1400" dirty="0">
                <a:solidFill>
                  <a:srgbClr val="384653"/>
                </a:solidFill>
                <a:latin typeface="Montserrat" pitchFamily="34" charset="0"/>
                <a:ea typeface="Montserrat" pitchFamily="34" charset="-122"/>
                <a:cs typeface="Montserrat" pitchFamily="34" charset="-120"/>
              </a:rPr>
              <a:t>Annexure of the statutory audit report, audited profit and loss account, balance sheet, and other relevant documents</a:t>
            </a:r>
            <a:endParaRPr lang="en-US" sz="1400" dirty="0"/>
          </a:p>
        </p:txBody>
      </p:sp>
      <p:sp>
        <p:nvSpPr>
          <p:cNvPr id="7" name="Text 5"/>
          <p:cNvSpPr/>
          <p:nvPr/>
        </p:nvSpPr>
        <p:spPr>
          <a:xfrm>
            <a:off x="715208" y="4146113"/>
            <a:ext cx="7745492" cy="28610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384653"/>
                </a:solidFill>
                <a:latin typeface="Montserrat" pitchFamily="34" charset="0"/>
                <a:ea typeface="Montserrat" pitchFamily="34" charset="-122"/>
                <a:cs typeface="Montserrat" pitchFamily="34" charset="-120"/>
              </a:rPr>
              <a:t>Declaration that Form No. 3CD, with its required particulars, is annexed</a:t>
            </a:r>
            <a:endParaRPr lang="en-US" sz="1400" dirty="0"/>
          </a:p>
        </p:txBody>
      </p:sp>
      <p:sp>
        <p:nvSpPr>
          <p:cNvPr id="8" name="Text 6"/>
          <p:cNvSpPr/>
          <p:nvPr/>
        </p:nvSpPr>
        <p:spPr>
          <a:xfrm>
            <a:off x="715208" y="4494728"/>
            <a:ext cx="7745492" cy="572214"/>
          </a:xfrm>
          <a:prstGeom prst="rect">
            <a:avLst/>
          </a:prstGeom>
          <a:noFill/>
          <a:ln/>
        </p:spPr>
        <p:txBody>
          <a:bodyPr wrap="square" lIns="0" tIns="0" rIns="0" bIns="0" rtlCol="0" anchor="t"/>
          <a:lstStyle/>
          <a:p>
            <a:pPr marL="342900" indent="-342900" algn="l">
              <a:lnSpc>
                <a:spcPts val="2250"/>
              </a:lnSpc>
              <a:buSzPct val="100000"/>
              <a:buChar char="•"/>
            </a:pPr>
            <a:r>
              <a:rPr lang="en-US" sz="1400" dirty="0">
                <a:solidFill>
                  <a:srgbClr val="384653"/>
                </a:solidFill>
                <a:latin typeface="Montserrat" pitchFamily="34" charset="0"/>
                <a:ea typeface="Montserrat" pitchFamily="34" charset="-122"/>
                <a:cs typeface="Montserrat" pitchFamily="34" charset="-120"/>
              </a:rPr>
              <a:t>Tax auditor's opinion on the true and fair presentation of particulars in Form No. 3CD</a:t>
            </a:r>
            <a:endParaRPr lang="en-US" sz="1400" dirty="0"/>
          </a:p>
        </p:txBody>
      </p:sp>
      <p:sp>
        <p:nvSpPr>
          <p:cNvPr id="9" name="Text 7"/>
          <p:cNvSpPr/>
          <p:nvPr/>
        </p:nvSpPr>
        <p:spPr>
          <a:xfrm>
            <a:off x="715208" y="5227796"/>
            <a:ext cx="7745492" cy="858322"/>
          </a:xfrm>
          <a:prstGeom prst="rect">
            <a:avLst/>
          </a:prstGeom>
          <a:noFill/>
          <a:ln/>
        </p:spPr>
        <p:txBody>
          <a:bodyPr wrap="square" lIns="0" tIns="0" rIns="0" bIns="0" rtlCol="0" anchor="t"/>
          <a:lstStyle/>
          <a:p>
            <a:pPr marL="0" indent="0" algn="l">
              <a:lnSpc>
                <a:spcPts val="2250"/>
              </a:lnSpc>
              <a:buNone/>
            </a:pPr>
            <a:r>
              <a:rPr lang="en-US" sz="1400" dirty="0">
                <a:solidFill>
                  <a:srgbClr val="384653"/>
                </a:solidFill>
                <a:latin typeface="Montserrat" pitchFamily="34" charset="0"/>
                <a:ea typeface="Montserrat" pitchFamily="34" charset="-122"/>
                <a:cs typeface="Montserrat" pitchFamily="34" charset="-120"/>
              </a:rPr>
              <a:t>The tax auditor must examine not only the books of account but also all other relevant documents pertinent to the clauses in Form No. 3CD, including electronic records as defined in section 2(22AA) of the Act.</a:t>
            </a:r>
            <a:endParaRPr lang="en-US" sz="1400" dirty="0"/>
          </a:p>
        </p:txBody>
      </p:sp>
      <p:pic>
        <p:nvPicPr>
          <p:cNvPr id="10" name="Image 0" descr="preencoded.png"/>
          <p:cNvPicPr>
            <a:picLocks noChangeAspect="1"/>
          </p:cNvPicPr>
          <p:nvPr/>
        </p:nvPicPr>
        <p:blipFill>
          <a:blip r:embed="rId3"/>
          <a:stretch>
            <a:fillRect/>
          </a:stretch>
        </p:blipFill>
        <p:spPr>
          <a:xfrm>
            <a:off x="8904565" y="1549122"/>
            <a:ext cx="5018246" cy="5018246"/>
          </a:xfrm>
          <a:prstGeom prst="rect">
            <a:avLst/>
          </a:prstGeom>
        </p:spPr>
      </p:pic>
      <p:sp>
        <p:nvSpPr>
          <p:cNvPr id="11" name="Text 8"/>
          <p:cNvSpPr/>
          <p:nvPr/>
        </p:nvSpPr>
        <p:spPr>
          <a:xfrm>
            <a:off x="8904565" y="6475445"/>
            <a:ext cx="5018246" cy="1642188"/>
          </a:xfrm>
          <a:prstGeom prst="rect">
            <a:avLst/>
          </a:prstGeom>
          <a:noFill/>
          <a:ln/>
        </p:spPr>
        <p:txBody>
          <a:bodyPr wrap="square" lIns="0" tIns="0" rIns="0" bIns="0" rtlCol="0" anchor="t"/>
          <a:lstStyle/>
          <a:p>
            <a:pPr marL="0" indent="0" algn="l">
              <a:lnSpc>
                <a:spcPts val="2250"/>
              </a:lnSpc>
              <a:buNone/>
            </a:pPr>
            <a:r>
              <a:rPr lang="en-US" sz="1400" dirty="0">
                <a:solidFill>
                  <a:srgbClr val="384653"/>
                </a:solidFill>
                <a:latin typeface="Montserrat" pitchFamily="34" charset="0"/>
                <a:ea typeface="Montserrat" pitchFamily="34" charset="-122"/>
                <a:cs typeface="Montserrat" pitchFamily="34" charset="-120"/>
              </a:rPr>
              <a:t>Should any requirements in the form be answered negatively or with qualification, the report must clearly state the reasons to ensure a comprehensive understanding for users of the audited statement.</a:t>
            </a:r>
            <a:endParaRPr lang="en-US" sz="14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58309" y="944404"/>
            <a:ext cx="13073539" cy="623530"/>
          </a:xfrm>
          <a:prstGeom prst="rect">
            <a:avLst/>
          </a:prstGeom>
          <a:noFill/>
          <a:ln/>
        </p:spPr>
        <p:txBody>
          <a:bodyPr wrap="non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Clause 17: Land/Building Transfers Below Stamp Duty Value</a:t>
            </a:r>
            <a:endParaRPr lang="en-US" sz="3900" dirty="0"/>
          </a:p>
        </p:txBody>
      </p:sp>
      <p:sp>
        <p:nvSpPr>
          <p:cNvPr id="3" name="Text 1"/>
          <p:cNvSpPr/>
          <p:nvPr/>
        </p:nvSpPr>
        <p:spPr>
          <a:xfrm>
            <a:off x="758309" y="2041803"/>
            <a:ext cx="2704148" cy="311706"/>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Reporting Requirements</a:t>
            </a:r>
            <a:endParaRPr lang="en-US" sz="1950" dirty="0"/>
          </a:p>
        </p:txBody>
      </p:sp>
      <p:sp>
        <p:nvSpPr>
          <p:cNvPr id="4" name="Text 2"/>
          <p:cNvSpPr/>
          <p:nvPr/>
        </p:nvSpPr>
        <p:spPr>
          <a:xfrm>
            <a:off x="758309" y="2543056"/>
            <a:ext cx="768322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When land or building is transferred for consideration less than value adopted for stamp duty purposes:</a:t>
            </a:r>
            <a:endParaRPr lang="en-US" sz="1450" dirty="0"/>
          </a:p>
        </p:txBody>
      </p:sp>
      <p:sp>
        <p:nvSpPr>
          <p:cNvPr id="5" name="Text 3"/>
          <p:cNvSpPr/>
          <p:nvPr/>
        </p:nvSpPr>
        <p:spPr>
          <a:xfrm>
            <a:off x="758309" y="3320177"/>
            <a:ext cx="768322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Details of property (nature and address)</a:t>
            </a:r>
            <a:endParaRPr lang="en-US" sz="1450" dirty="0"/>
          </a:p>
        </p:txBody>
      </p:sp>
      <p:sp>
        <p:nvSpPr>
          <p:cNvPr id="6" name="Text 4"/>
          <p:cNvSpPr/>
          <p:nvPr/>
        </p:nvSpPr>
        <p:spPr>
          <a:xfrm>
            <a:off x="758309" y="3689747"/>
            <a:ext cx="768322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Consideration received or accrued</a:t>
            </a:r>
            <a:endParaRPr lang="en-US" sz="1450" dirty="0"/>
          </a:p>
        </p:txBody>
      </p:sp>
      <p:sp>
        <p:nvSpPr>
          <p:cNvPr id="7" name="Text 5"/>
          <p:cNvSpPr/>
          <p:nvPr/>
        </p:nvSpPr>
        <p:spPr>
          <a:xfrm>
            <a:off x="758309" y="4059317"/>
            <a:ext cx="7683222"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Value adopted or assessed or assessable</a:t>
            </a:r>
            <a:endParaRPr lang="en-US" sz="1450" dirty="0"/>
          </a:p>
        </p:txBody>
      </p:sp>
      <p:sp>
        <p:nvSpPr>
          <p:cNvPr id="8" name="Text 6"/>
          <p:cNvSpPr/>
          <p:nvPr/>
        </p:nvSpPr>
        <p:spPr>
          <a:xfrm>
            <a:off x="758309" y="4428887"/>
            <a:ext cx="7683222"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Applicability of second proviso to section 43CA(1) or fourth proviso to section 56(2)(x)</a:t>
            </a:r>
            <a:endParaRPr lang="en-US" sz="1450" dirty="0"/>
          </a:p>
        </p:txBody>
      </p:sp>
      <p:sp>
        <p:nvSpPr>
          <p:cNvPr id="9" name="Text 7"/>
          <p:cNvSpPr/>
          <p:nvPr/>
        </p:nvSpPr>
        <p:spPr>
          <a:xfrm>
            <a:off x="758309" y="5224939"/>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Applicable Sections</a:t>
            </a:r>
            <a:endParaRPr lang="en-US" sz="1950" dirty="0"/>
          </a:p>
        </p:txBody>
      </p:sp>
      <p:sp>
        <p:nvSpPr>
          <p:cNvPr id="10" name="Text 8"/>
          <p:cNvSpPr/>
          <p:nvPr/>
        </p:nvSpPr>
        <p:spPr>
          <a:xfrm>
            <a:off x="758309" y="5726192"/>
            <a:ext cx="7683222" cy="303252"/>
          </a:xfrm>
          <a:prstGeom prst="rect">
            <a:avLst/>
          </a:prstGeom>
          <a:noFill/>
          <a:ln/>
        </p:spPr>
        <p:txBody>
          <a:bodyPr wrap="none" lIns="0" tIns="0" rIns="0" bIns="0" rtlCol="0" anchor="t"/>
          <a:lstStyle/>
          <a:p>
            <a:pPr marL="342900" indent="-342900" algn="l">
              <a:lnSpc>
                <a:spcPts val="2350"/>
              </a:lnSpc>
              <a:buSzPct val="100000"/>
              <a:buChar char="•"/>
            </a:pPr>
            <a:r>
              <a:rPr lang="en-US" sz="1450" b="1" dirty="0">
                <a:solidFill>
                  <a:srgbClr val="384653"/>
                </a:solidFill>
                <a:latin typeface="Montserrat" pitchFamily="34" charset="0"/>
                <a:ea typeface="Montserrat" pitchFamily="34" charset="-122"/>
                <a:cs typeface="Montserrat" pitchFamily="34" charset="-120"/>
              </a:rPr>
              <a:t>Section 43CA:</a:t>
            </a:r>
            <a:r>
              <a:rPr lang="en-US" sz="1450" dirty="0">
                <a:solidFill>
                  <a:srgbClr val="384653"/>
                </a:solidFill>
                <a:latin typeface="Montserrat" pitchFamily="34" charset="0"/>
                <a:ea typeface="Montserrat" pitchFamily="34" charset="-122"/>
                <a:cs typeface="Montserrat" pitchFamily="34" charset="-120"/>
              </a:rPr>
              <a:t> For business assets (other than capital assets)</a:t>
            </a:r>
            <a:endParaRPr lang="en-US" sz="1450" dirty="0"/>
          </a:p>
        </p:txBody>
      </p:sp>
      <p:sp>
        <p:nvSpPr>
          <p:cNvPr id="11" name="Text 9"/>
          <p:cNvSpPr/>
          <p:nvPr/>
        </p:nvSpPr>
        <p:spPr>
          <a:xfrm>
            <a:off x="758309" y="6095762"/>
            <a:ext cx="7683222" cy="303252"/>
          </a:xfrm>
          <a:prstGeom prst="rect">
            <a:avLst/>
          </a:prstGeom>
          <a:noFill/>
          <a:ln/>
        </p:spPr>
        <p:txBody>
          <a:bodyPr wrap="none" lIns="0" tIns="0" rIns="0" bIns="0" rtlCol="0" anchor="t"/>
          <a:lstStyle/>
          <a:p>
            <a:pPr marL="342900" indent="-342900" algn="l">
              <a:lnSpc>
                <a:spcPts val="2350"/>
              </a:lnSpc>
              <a:buSzPct val="100000"/>
              <a:buChar char="•"/>
            </a:pPr>
            <a:r>
              <a:rPr lang="en-US" sz="1450" b="1" dirty="0">
                <a:solidFill>
                  <a:srgbClr val="384653"/>
                </a:solidFill>
                <a:latin typeface="Montserrat" pitchFamily="34" charset="0"/>
                <a:ea typeface="Montserrat" pitchFamily="34" charset="-122"/>
                <a:cs typeface="Montserrat" pitchFamily="34" charset="-120"/>
              </a:rPr>
              <a:t>Section 50C:</a:t>
            </a:r>
            <a:r>
              <a:rPr lang="en-US" sz="1450" dirty="0">
                <a:solidFill>
                  <a:srgbClr val="384653"/>
                </a:solidFill>
                <a:latin typeface="Montserrat" pitchFamily="34" charset="0"/>
                <a:ea typeface="Montserrat" pitchFamily="34" charset="-122"/>
                <a:cs typeface="Montserrat" pitchFamily="34" charset="-120"/>
              </a:rPr>
              <a:t> For capital assets</a:t>
            </a:r>
            <a:endParaRPr lang="en-US" sz="1450" dirty="0"/>
          </a:p>
        </p:txBody>
      </p:sp>
      <p:sp>
        <p:nvSpPr>
          <p:cNvPr id="12" name="Shape 10"/>
          <p:cNvSpPr/>
          <p:nvPr/>
        </p:nvSpPr>
        <p:spPr>
          <a:xfrm>
            <a:off x="8911590" y="2065496"/>
            <a:ext cx="4968002" cy="3800118"/>
          </a:xfrm>
          <a:prstGeom prst="roundRect">
            <a:avLst>
              <a:gd name="adj" fmla="val 7483"/>
            </a:avLst>
          </a:prstGeom>
          <a:solidFill>
            <a:srgbClr val="FFB3B4"/>
          </a:solidFill>
          <a:ln/>
        </p:spPr>
        <p:txBody>
          <a:bodyPr/>
          <a:lstStyle/>
          <a:p>
            <a:endParaRPr lang="en-IN"/>
          </a:p>
        </p:txBody>
      </p:sp>
      <p:pic>
        <p:nvPicPr>
          <p:cNvPr id="13" name="Image 0" descr="preencoded.png"/>
          <p:cNvPicPr>
            <a:picLocks noChangeAspect="1"/>
          </p:cNvPicPr>
          <p:nvPr/>
        </p:nvPicPr>
        <p:blipFill>
          <a:blip r:embed="rId3"/>
          <a:stretch>
            <a:fillRect/>
          </a:stretch>
        </p:blipFill>
        <p:spPr>
          <a:xfrm>
            <a:off x="9101138" y="2349937"/>
            <a:ext cx="236934" cy="189548"/>
          </a:xfrm>
          <a:prstGeom prst="rect">
            <a:avLst/>
          </a:prstGeom>
        </p:spPr>
      </p:pic>
      <p:sp>
        <p:nvSpPr>
          <p:cNvPr id="14" name="Text 11"/>
          <p:cNvSpPr/>
          <p:nvPr/>
        </p:nvSpPr>
        <p:spPr>
          <a:xfrm>
            <a:off x="9527619" y="2302431"/>
            <a:ext cx="4162425" cy="303252"/>
          </a:xfrm>
          <a:prstGeom prst="rect">
            <a:avLst/>
          </a:prstGeom>
          <a:noFill/>
          <a:ln/>
        </p:spPr>
        <p:txBody>
          <a:bodyPr wrap="none" lIns="0" tIns="0" rIns="0" bIns="0" rtlCol="0" anchor="t"/>
          <a:lstStyle/>
          <a:p>
            <a:pPr marL="0" indent="0" algn="l">
              <a:lnSpc>
                <a:spcPts val="2350"/>
              </a:lnSpc>
              <a:buNone/>
            </a:pPr>
            <a:r>
              <a:rPr lang="en-US" sz="1450" b="1" dirty="0">
                <a:solidFill>
                  <a:srgbClr val="000000"/>
                </a:solidFill>
                <a:latin typeface="Montserrat" pitchFamily="34" charset="0"/>
                <a:ea typeface="Montserrat" pitchFamily="34" charset="-122"/>
                <a:cs typeface="Montserrat" pitchFamily="34" charset="-120"/>
              </a:rPr>
              <a:t>Common Mistakes:</a:t>
            </a:r>
            <a:endParaRPr lang="en-US" sz="1450" dirty="0"/>
          </a:p>
        </p:txBody>
      </p:sp>
      <p:sp>
        <p:nvSpPr>
          <p:cNvPr id="15" name="Text 12"/>
          <p:cNvSpPr/>
          <p:nvPr/>
        </p:nvSpPr>
        <p:spPr>
          <a:xfrm>
            <a:off x="9527619" y="2776299"/>
            <a:ext cx="4162425"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000000"/>
                </a:solidFill>
                <a:latin typeface="Montserrat" pitchFamily="34" charset="0"/>
                <a:ea typeface="Montserrat" pitchFamily="34" charset="-122"/>
                <a:cs typeface="Montserrat" pitchFamily="34" charset="-120"/>
              </a:rPr>
              <a:t>Not obtaining proper documentation for unregistered properties</a:t>
            </a:r>
            <a:endParaRPr lang="en-US" sz="1450" dirty="0"/>
          </a:p>
        </p:txBody>
      </p:sp>
      <p:sp>
        <p:nvSpPr>
          <p:cNvPr id="16" name="Text 13"/>
          <p:cNvSpPr/>
          <p:nvPr/>
        </p:nvSpPr>
        <p:spPr>
          <a:xfrm>
            <a:off x="9527619" y="3449122"/>
            <a:ext cx="4162425"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000000"/>
                </a:solidFill>
                <a:latin typeface="Montserrat" pitchFamily="34" charset="0"/>
                <a:ea typeface="Montserrat" pitchFamily="34" charset="-122"/>
                <a:cs typeface="Montserrat" pitchFamily="34" charset="-120"/>
              </a:rPr>
              <a:t>Confusion about what constitutes "land or building" (leasehold rights, TDR, FSI)</a:t>
            </a:r>
            <a:endParaRPr lang="en-US" sz="1450" dirty="0"/>
          </a:p>
        </p:txBody>
      </p:sp>
      <p:sp>
        <p:nvSpPr>
          <p:cNvPr id="17" name="Text 14"/>
          <p:cNvSpPr/>
          <p:nvPr/>
        </p:nvSpPr>
        <p:spPr>
          <a:xfrm>
            <a:off x="9527619" y="4121944"/>
            <a:ext cx="4162425" cy="909757"/>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000000"/>
                </a:solidFill>
                <a:latin typeface="Montserrat" pitchFamily="34" charset="0"/>
                <a:ea typeface="Montserrat" pitchFamily="34" charset="-122"/>
                <a:cs typeface="Montserrat" pitchFamily="34" charset="-120"/>
              </a:rPr>
              <a:t>Reporting "Yes" in fourth column when second proviso is not applicable for audit from A.Y. 2023-24 onwards</a:t>
            </a:r>
            <a:endParaRPr lang="en-US" sz="1450" dirty="0"/>
          </a:p>
        </p:txBody>
      </p:sp>
      <p:sp>
        <p:nvSpPr>
          <p:cNvPr id="18" name="Text 15"/>
          <p:cNvSpPr/>
          <p:nvPr/>
        </p:nvSpPr>
        <p:spPr>
          <a:xfrm>
            <a:off x="9527619" y="5098018"/>
            <a:ext cx="4162425"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000000"/>
                </a:solidFill>
                <a:latin typeface="Montserrat" pitchFamily="34" charset="0"/>
                <a:ea typeface="Montserrat" pitchFamily="34" charset="-122"/>
                <a:cs typeface="Montserrat" pitchFamily="34" charset="-120"/>
              </a:rPr>
              <a:t>Not cross-referencing with clause 16(d) when required</a:t>
            </a:r>
            <a:endParaRPr lang="en-US" sz="1450" dirty="0"/>
          </a:p>
        </p:txBody>
      </p:sp>
      <p:sp>
        <p:nvSpPr>
          <p:cNvPr id="19" name="Text 16"/>
          <p:cNvSpPr/>
          <p:nvPr/>
        </p:nvSpPr>
        <p:spPr>
          <a:xfrm>
            <a:off x="758309" y="6678573"/>
            <a:ext cx="1311378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Note: If stamp duty value exceeds fair market value, the difference between transaction value and fair market value is considered for income calculation, though this information is not specifically asked in the clause.</a:t>
            </a:r>
            <a:endParaRPr lang="en-US" sz="145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971516"/>
          </a:xfrm>
          <a:prstGeom prst="rect">
            <a:avLst/>
          </a:prstGeom>
        </p:spPr>
        <p:txBody>
          <a:bodyPr vert="horz" wrap="square" lIns="0" tIns="303752" rIns="0" bIns="0" rtlCol="0">
            <a:spAutoFit/>
          </a:bodyPr>
          <a:lstStyle/>
          <a:p>
            <a:pPr marL="215646">
              <a:spcBef>
                <a:spcPts val="120"/>
              </a:spcBef>
            </a:pPr>
            <a:r>
              <a:rPr u="none" dirty="0"/>
              <a:t>Clause</a:t>
            </a:r>
            <a:r>
              <a:rPr u="none" spc="-90" dirty="0"/>
              <a:t> </a:t>
            </a:r>
            <a:r>
              <a:rPr u="none" dirty="0"/>
              <a:t>no.</a:t>
            </a:r>
            <a:r>
              <a:rPr u="none" spc="-66" dirty="0"/>
              <a:t> </a:t>
            </a:r>
            <a:r>
              <a:rPr u="none" spc="-30" dirty="0"/>
              <a:t>17</a:t>
            </a:r>
          </a:p>
        </p:txBody>
      </p:sp>
      <p:sp>
        <p:nvSpPr>
          <p:cNvPr id="3" name="object 3"/>
          <p:cNvSpPr/>
          <p:nvPr/>
        </p:nvSpPr>
        <p:spPr>
          <a:xfrm>
            <a:off x="2131466" y="2286914"/>
            <a:ext cx="10149840" cy="4075175"/>
          </a:xfrm>
          <a:custGeom>
            <a:avLst/>
            <a:gdLst/>
            <a:ahLst/>
            <a:cxnLst/>
            <a:rect l="l" t="t" r="r" b="b"/>
            <a:pathLst>
              <a:path w="8458200" h="3395979">
                <a:moveTo>
                  <a:pt x="0" y="0"/>
                </a:moveTo>
                <a:lnTo>
                  <a:pt x="8458200" y="0"/>
                </a:lnTo>
                <a:lnTo>
                  <a:pt x="8458200" y="3395472"/>
                </a:lnTo>
                <a:lnTo>
                  <a:pt x="0" y="3395472"/>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4" name="object 4"/>
          <p:cNvSpPr txBox="1"/>
          <p:nvPr/>
        </p:nvSpPr>
        <p:spPr>
          <a:xfrm>
            <a:off x="2433070" y="2556053"/>
            <a:ext cx="9751314" cy="1715085"/>
          </a:xfrm>
          <a:prstGeom prst="rect">
            <a:avLst/>
          </a:prstGeom>
        </p:spPr>
        <p:txBody>
          <a:bodyPr vert="horz" wrap="square" lIns="0" tIns="16002" rIns="0" bIns="0" rtlCol="0">
            <a:spAutoFit/>
          </a:bodyPr>
          <a:lstStyle/>
          <a:p>
            <a:pPr marL="15240" marR="6096" algn="just" defTabSz="1097280">
              <a:spcBef>
                <a:spcPts val="126"/>
              </a:spcBef>
            </a:pPr>
            <a:r>
              <a:rPr sz="2760" kern="0" dirty="0">
                <a:solidFill>
                  <a:sysClr val="windowText" lastClr="000000"/>
                </a:solidFill>
                <a:latin typeface="Calibri"/>
                <a:cs typeface="Calibri"/>
              </a:rPr>
              <a:t>Where</a:t>
            </a:r>
            <a:r>
              <a:rPr sz="2760" kern="0" spc="72" dirty="0">
                <a:solidFill>
                  <a:sysClr val="windowText" lastClr="000000"/>
                </a:solidFill>
                <a:latin typeface="Calibri"/>
                <a:cs typeface="Calibri"/>
              </a:rPr>
              <a:t>  </a:t>
            </a:r>
            <a:r>
              <a:rPr sz="2760" kern="0" dirty="0">
                <a:solidFill>
                  <a:sysClr val="windowText" lastClr="000000"/>
                </a:solidFill>
                <a:latin typeface="Calibri"/>
                <a:cs typeface="Calibri"/>
              </a:rPr>
              <a:t>any</a:t>
            </a:r>
            <a:r>
              <a:rPr sz="2760" kern="0" spc="72" dirty="0">
                <a:solidFill>
                  <a:sysClr val="windowText" lastClr="000000"/>
                </a:solidFill>
                <a:latin typeface="Calibri"/>
                <a:cs typeface="Calibri"/>
              </a:rPr>
              <a:t>  </a:t>
            </a:r>
            <a:r>
              <a:rPr sz="2760" b="1" u="heavy" kern="0" dirty="0">
                <a:solidFill>
                  <a:sysClr val="windowText" lastClr="000000"/>
                </a:solidFill>
                <a:uFill>
                  <a:solidFill>
                    <a:srgbClr val="000000"/>
                  </a:solidFill>
                </a:uFill>
                <a:latin typeface="Calibri"/>
                <a:cs typeface="Calibri"/>
              </a:rPr>
              <a:t>land</a:t>
            </a:r>
            <a:r>
              <a:rPr sz="2760" b="1" u="heavy" kern="0" spc="78" dirty="0">
                <a:solidFill>
                  <a:sysClr val="windowText" lastClr="000000"/>
                </a:solidFill>
                <a:uFill>
                  <a:solidFill>
                    <a:srgbClr val="000000"/>
                  </a:solidFill>
                </a:uFill>
                <a:latin typeface="Calibri"/>
                <a:cs typeface="Calibri"/>
              </a:rPr>
              <a:t>  </a:t>
            </a:r>
            <a:r>
              <a:rPr sz="2760" b="1" u="heavy" kern="0" dirty="0">
                <a:solidFill>
                  <a:sysClr val="windowText" lastClr="000000"/>
                </a:solidFill>
                <a:uFill>
                  <a:solidFill>
                    <a:srgbClr val="000000"/>
                  </a:solidFill>
                </a:uFill>
                <a:latin typeface="Calibri"/>
                <a:cs typeface="Calibri"/>
              </a:rPr>
              <a:t>or</a:t>
            </a:r>
            <a:r>
              <a:rPr sz="2760" b="1" u="heavy" kern="0" spc="72" dirty="0">
                <a:solidFill>
                  <a:sysClr val="windowText" lastClr="000000"/>
                </a:solidFill>
                <a:uFill>
                  <a:solidFill>
                    <a:srgbClr val="000000"/>
                  </a:solidFill>
                </a:uFill>
                <a:latin typeface="Calibri"/>
                <a:cs typeface="Calibri"/>
              </a:rPr>
              <a:t>  </a:t>
            </a:r>
            <a:r>
              <a:rPr sz="2760" b="1" u="heavy" kern="0" dirty="0">
                <a:solidFill>
                  <a:sysClr val="windowText" lastClr="000000"/>
                </a:solidFill>
                <a:uFill>
                  <a:solidFill>
                    <a:srgbClr val="000000"/>
                  </a:solidFill>
                </a:uFill>
                <a:latin typeface="Calibri"/>
                <a:cs typeface="Calibri"/>
              </a:rPr>
              <a:t>building</a:t>
            </a:r>
            <a:r>
              <a:rPr sz="2760" b="1" u="heavy" kern="0" spc="72" dirty="0">
                <a:solidFill>
                  <a:sysClr val="windowText" lastClr="000000"/>
                </a:solidFill>
                <a:uFill>
                  <a:solidFill>
                    <a:srgbClr val="000000"/>
                  </a:solidFill>
                </a:uFill>
                <a:latin typeface="Calibri"/>
                <a:cs typeface="Calibri"/>
              </a:rPr>
              <a:t>  </a:t>
            </a:r>
            <a:r>
              <a:rPr sz="2760" b="1" u="heavy" kern="0" dirty="0">
                <a:solidFill>
                  <a:sysClr val="windowText" lastClr="000000"/>
                </a:solidFill>
                <a:uFill>
                  <a:solidFill>
                    <a:srgbClr val="000000"/>
                  </a:solidFill>
                </a:uFill>
                <a:latin typeface="Calibri"/>
                <a:cs typeface="Calibri"/>
              </a:rPr>
              <a:t>or</a:t>
            </a:r>
            <a:r>
              <a:rPr sz="2760" b="1" u="heavy" kern="0" spc="78" dirty="0">
                <a:solidFill>
                  <a:sysClr val="windowText" lastClr="000000"/>
                </a:solidFill>
                <a:uFill>
                  <a:solidFill>
                    <a:srgbClr val="000000"/>
                  </a:solidFill>
                </a:uFill>
                <a:latin typeface="Calibri"/>
                <a:cs typeface="Calibri"/>
              </a:rPr>
              <a:t>  </a:t>
            </a:r>
            <a:r>
              <a:rPr sz="2760" b="1" u="heavy" kern="0" dirty="0">
                <a:solidFill>
                  <a:sysClr val="windowText" lastClr="000000"/>
                </a:solidFill>
                <a:uFill>
                  <a:solidFill>
                    <a:srgbClr val="000000"/>
                  </a:solidFill>
                </a:uFill>
                <a:latin typeface="Calibri"/>
                <a:cs typeface="Calibri"/>
              </a:rPr>
              <a:t>both</a:t>
            </a:r>
            <a:r>
              <a:rPr sz="2760" b="1" u="heavy" kern="0" spc="72" dirty="0">
                <a:solidFill>
                  <a:sysClr val="windowText" lastClr="000000"/>
                </a:solidFill>
                <a:uFill>
                  <a:solidFill>
                    <a:srgbClr val="000000"/>
                  </a:solidFill>
                </a:uFill>
                <a:latin typeface="Calibri"/>
                <a:cs typeface="Calibri"/>
              </a:rPr>
              <a:t>  </a:t>
            </a:r>
            <a:r>
              <a:rPr sz="2760" b="1" u="heavy" kern="0" dirty="0">
                <a:solidFill>
                  <a:sysClr val="windowText" lastClr="000000"/>
                </a:solidFill>
                <a:uFill>
                  <a:solidFill>
                    <a:srgbClr val="000000"/>
                  </a:solidFill>
                </a:uFill>
                <a:latin typeface="Calibri"/>
                <a:cs typeface="Calibri"/>
              </a:rPr>
              <a:t>is</a:t>
            </a:r>
            <a:r>
              <a:rPr sz="2760" b="1" u="heavy" kern="0" spc="78" dirty="0">
                <a:solidFill>
                  <a:sysClr val="windowText" lastClr="000000"/>
                </a:solidFill>
                <a:uFill>
                  <a:solidFill>
                    <a:srgbClr val="000000"/>
                  </a:solidFill>
                </a:uFill>
                <a:latin typeface="Calibri"/>
                <a:cs typeface="Calibri"/>
              </a:rPr>
              <a:t>  </a:t>
            </a:r>
            <a:r>
              <a:rPr sz="2760" b="1" u="heavy" kern="0" dirty="0">
                <a:solidFill>
                  <a:sysClr val="windowText" lastClr="000000"/>
                </a:solidFill>
                <a:uFill>
                  <a:solidFill>
                    <a:srgbClr val="000000"/>
                  </a:solidFill>
                </a:uFill>
                <a:latin typeface="Calibri"/>
                <a:cs typeface="Calibri"/>
              </a:rPr>
              <a:t>transferred</a:t>
            </a:r>
            <a:r>
              <a:rPr sz="2760" b="1" u="heavy" kern="0" spc="72" dirty="0">
                <a:solidFill>
                  <a:sysClr val="windowText" lastClr="000000"/>
                </a:solidFill>
                <a:uFill>
                  <a:solidFill>
                    <a:srgbClr val="000000"/>
                  </a:solidFill>
                </a:uFill>
                <a:latin typeface="Calibri"/>
                <a:cs typeface="Calibri"/>
              </a:rPr>
              <a:t>  </a:t>
            </a:r>
            <a:r>
              <a:rPr sz="2760" kern="0" dirty="0">
                <a:solidFill>
                  <a:sysClr val="windowText" lastClr="000000"/>
                </a:solidFill>
                <a:latin typeface="Calibri"/>
                <a:cs typeface="Calibri"/>
              </a:rPr>
              <a:t>during</a:t>
            </a:r>
            <a:r>
              <a:rPr sz="2760" kern="0" spc="78" dirty="0">
                <a:solidFill>
                  <a:sysClr val="windowText" lastClr="000000"/>
                </a:solidFill>
                <a:latin typeface="Calibri"/>
                <a:cs typeface="Calibri"/>
              </a:rPr>
              <a:t>  </a:t>
            </a:r>
            <a:r>
              <a:rPr sz="2760" kern="0" spc="-30" dirty="0">
                <a:solidFill>
                  <a:sysClr val="windowText" lastClr="000000"/>
                </a:solidFill>
                <a:latin typeface="Calibri"/>
                <a:cs typeface="Calibri"/>
              </a:rPr>
              <a:t>the </a:t>
            </a:r>
            <a:r>
              <a:rPr sz="2760" kern="0" dirty="0">
                <a:solidFill>
                  <a:sysClr val="windowText" lastClr="000000"/>
                </a:solidFill>
                <a:latin typeface="Calibri"/>
                <a:cs typeface="Calibri"/>
              </a:rPr>
              <a:t>previous</a:t>
            </a:r>
            <a:r>
              <a:rPr sz="2760" kern="0" spc="432" dirty="0">
                <a:solidFill>
                  <a:sysClr val="windowText" lastClr="000000"/>
                </a:solidFill>
                <a:latin typeface="Calibri"/>
                <a:cs typeface="Calibri"/>
              </a:rPr>
              <a:t> </a:t>
            </a:r>
            <a:r>
              <a:rPr sz="2760" kern="0" dirty="0">
                <a:solidFill>
                  <a:sysClr val="windowText" lastClr="000000"/>
                </a:solidFill>
                <a:latin typeface="Calibri"/>
                <a:cs typeface="Calibri"/>
              </a:rPr>
              <a:t>year</a:t>
            </a:r>
            <a:r>
              <a:rPr sz="2760" kern="0" spc="438" dirty="0">
                <a:solidFill>
                  <a:sysClr val="windowText" lastClr="000000"/>
                </a:solidFill>
                <a:latin typeface="Calibri"/>
                <a:cs typeface="Calibri"/>
              </a:rPr>
              <a:t> </a:t>
            </a:r>
            <a:r>
              <a:rPr sz="2760" kern="0" dirty="0">
                <a:solidFill>
                  <a:sysClr val="windowText" lastClr="000000"/>
                </a:solidFill>
                <a:latin typeface="Calibri"/>
                <a:cs typeface="Calibri"/>
              </a:rPr>
              <a:t>for</a:t>
            </a:r>
            <a:r>
              <a:rPr sz="2760" kern="0" spc="438" dirty="0">
                <a:solidFill>
                  <a:sysClr val="windowText" lastClr="000000"/>
                </a:solidFill>
                <a:latin typeface="Calibri"/>
                <a:cs typeface="Calibri"/>
              </a:rPr>
              <a:t> </a:t>
            </a:r>
            <a:r>
              <a:rPr sz="2760" kern="0" dirty="0">
                <a:solidFill>
                  <a:sysClr val="windowText" lastClr="000000"/>
                </a:solidFill>
                <a:latin typeface="Calibri"/>
                <a:cs typeface="Calibri"/>
              </a:rPr>
              <a:t>a</a:t>
            </a:r>
            <a:r>
              <a:rPr sz="2760" kern="0" spc="450" dirty="0">
                <a:solidFill>
                  <a:sysClr val="windowText" lastClr="000000"/>
                </a:solidFill>
                <a:latin typeface="Calibri"/>
                <a:cs typeface="Calibri"/>
              </a:rPr>
              <a:t> </a:t>
            </a:r>
            <a:r>
              <a:rPr sz="2760" kern="0" dirty="0">
                <a:solidFill>
                  <a:sysClr val="windowText" lastClr="000000"/>
                </a:solidFill>
                <a:latin typeface="Calibri"/>
                <a:cs typeface="Calibri"/>
              </a:rPr>
              <a:t>consideration</a:t>
            </a:r>
            <a:r>
              <a:rPr sz="2760" kern="0" spc="438" dirty="0">
                <a:solidFill>
                  <a:sysClr val="windowText" lastClr="000000"/>
                </a:solidFill>
                <a:latin typeface="Calibri"/>
                <a:cs typeface="Calibri"/>
              </a:rPr>
              <a:t> </a:t>
            </a:r>
            <a:r>
              <a:rPr sz="2760" kern="0" dirty="0">
                <a:solidFill>
                  <a:sysClr val="windowText" lastClr="000000"/>
                </a:solidFill>
                <a:latin typeface="Calibri"/>
                <a:cs typeface="Calibri"/>
              </a:rPr>
              <a:t>less</a:t>
            </a:r>
            <a:r>
              <a:rPr sz="2760" kern="0" spc="438" dirty="0">
                <a:solidFill>
                  <a:sysClr val="windowText" lastClr="000000"/>
                </a:solidFill>
                <a:latin typeface="Calibri"/>
                <a:cs typeface="Calibri"/>
              </a:rPr>
              <a:t> </a:t>
            </a:r>
            <a:r>
              <a:rPr sz="2760" kern="0" dirty="0">
                <a:solidFill>
                  <a:sysClr val="windowText" lastClr="000000"/>
                </a:solidFill>
                <a:latin typeface="Calibri"/>
                <a:cs typeface="Calibri"/>
              </a:rPr>
              <a:t>than</a:t>
            </a:r>
            <a:r>
              <a:rPr sz="2760" kern="0" spc="456"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462" dirty="0">
                <a:solidFill>
                  <a:sysClr val="windowText" lastClr="000000"/>
                </a:solidFill>
                <a:latin typeface="Calibri"/>
                <a:cs typeface="Calibri"/>
              </a:rPr>
              <a:t> </a:t>
            </a:r>
            <a:r>
              <a:rPr sz="2760" kern="0" dirty="0">
                <a:solidFill>
                  <a:sysClr val="windowText" lastClr="000000"/>
                </a:solidFill>
                <a:latin typeface="Calibri"/>
                <a:cs typeface="Calibri"/>
              </a:rPr>
              <a:t>value</a:t>
            </a:r>
            <a:r>
              <a:rPr sz="2760" kern="0" spc="444" dirty="0">
                <a:solidFill>
                  <a:sysClr val="windowText" lastClr="000000"/>
                </a:solidFill>
                <a:latin typeface="Calibri"/>
                <a:cs typeface="Calibri"/>
              </a:rPr>
              <a:t> </a:t>
            </a:r>
            <a:r>
              <a:rPr sz="2760" kern="0" dirty="0">
                <a:solidFill>
                  <a:sysClr val="windowText" lastClr="000000"/>
                </a:solidFill>
                <a:latin typeface="Calibri"/>
                <a:cs typeface="Calibri"/>
              </a:rPr>
              <a:t>adopted</a:t>
            </a:r>
            <a:r>
              <a:rPr sz="2760" kern="0" spc="438" dirty="0">
                <a:solidFill>
                  <a:sysClr val="windowText" lastClr="000000"/>
                </a:solidFill>
                <a:latin typeface="Calibri"/>
                <a:cs typeface="Calibri"/>
              </a:rPr>
              <a:t> </a:t>
            </a:r>
            <a:r>
              <a:rPr sz="2760" kern="0" spc="-30" dirty="0">
                <a:solidFill>
                  <a:sysClr val="windowText" lastClr="000000"/>
                </a:solidFill>
                <a:latin typeface="Calibri"/>
                <a:cs typeface="Calibri"/>
              </a:rPr>
              <a:t>or </a:t>
            </a:r>
            <a:r>
              <a:rPr sz="2760" kern="0" dirty="0">
                <a:solidFill>
                  <a:sysClr val="windowText" lastClr="000000"/>
                </a:solidFill>
                <a:latin typeface="Calibri"/>
                <a:cs typeface="Calibri"/>
              </a:rPr>
              <a:t>assessed</a:t>
            </a:r>
            <a:r>
              <a:rPr sz="2760" kern="0" spc="648" dirty="0">
                <a:solidFill>
                  <a:sysClr val="windowText" lastClr="000000"/>
                </a:solidFill>
                <a:latin typeface="Calibri"/>
                <a:cs typeface="Calibri"/>
              </a:rPr>
              <a:t> </a:t>
            </a:r>
            <a:r>
              <a:rPr sz="2760" kern="0" dirty="0">
                <a:solidFill>
                  <a:sysClr val="windowText" lastClr="000000"/>
                </a:solidFill>
                <a:latin typeface="Calibri"/>
                <a:cs typeface="Calibri"/>
              </a:rPr>
              <a:t>or</a:t>
            </a:r>
            <a:r>
              <a:rPr sz="2760" kern="0" spc="654" dirty="0">
                <a:solidFill>
                  <a:sysClr val="windowText" lastClr="000000"/>
                </a:solidFill>
                <a:latin typeface="Calibri"/>
                <a:cs typeface="Calibri"/>
              </a:rPr>
              <a:t> </a:t>
            </a:r>
            <a:r>
              <a:rPr sz="2760" kern="0" dirty="0">
                <a:solidFill>
                  <a:sysClr val="windowText" lastClr="000000"/>
                </a:solidFill>
                <a:latin typeface="Calibri"/>
                <a:cs typeface="Calibri"/>
              </a:rPr>
              <a:t>assessable</a:t>
            </a:r>
            <a:r>
              <a:rPr sz="2760" kern="0" spc="666" dirty="0">
                <a:solidFill>
                  <a:sysClr val="windowText" lastClr="000000"/>
                </a:solidFill>
                <a:latin typeface="Calibri"/>
                <a:cs typeface="Calibri"/>
              </a:rPr>
              <a:t> </a:t>
            </a:r>
            <a:r>
              <a:rPr sz="2760" kern="0" dirty="0">
                <a:solidFill>
                  <a:sysClr val="windowText" lastClr="000000"/>
                </a:solidFill>
                <a:latin typeface="Calibri"/>
                <a:cs typeface="Calibri"/>
              </a:rPr>
              <a:t>by</a:t>
            </a:r>
            <a:r>
              <a:rPr sz="2760" kern="0" spc="660" dirty="0">
                <a:solidFill>
                  <a:sysClr val="windowText" lastClr="000000"/>
                </a:solidFill>
                <a:latin typeface="Calibri"/>
                <a:cs typeface="Calibri"/>
              </a:rPr>
              <a:t> </a:t>
            </a:r>
            <a:r>
              <a:rPr sz="2760" kern="0" dirty="0">
                <a:solidFill>
                  <a:sysClr val="windowText" lastClr="000000"/>
                </a:solidFill>
                <a:latin typeface="Calibri"/>
                <a:cs typeface="Calibri"/>
              </a:rPr>
              <a:t>any</a:t>
            </a:r>
            <a:r>
              <a:rPr sz="2760" kern="0" spc="654" dirty="0">
                <a:solidFill>
                  <a:sysClr val="windowText" lastClr="000000"/>
                </a:solidFill>
                <a:latin typeface="Calibri"/>
                <a:cs typeface="Calibri"/>
              </a:rPr>
              <a:t> </a:t>
            </a:r>
            <a:r>
              <a:rPr sz="2760" kern="0" dirty="0">
                <a:solidFill>
                  <a:sysClr val="windowText" lastClr="000000"/>
                </a:solidFill>
                <a:latin typeface="Calibri"/>
                <a:cs typeface="Calibri"/>
              </a:rPr>
              <a:t>authority</a:t>
            </a:r>
            <a:r>
              <a:rPr sz="2760" kern="0" spc="660"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660" dirty="0">
                <a:solidFill>
                  <a:sysClr val="windowText" lastClr="000000"/>
                </a:solidFill>
                <a:latin typeface="Calibri"/>
                <a:cs typeface="Calibri"/>
              </a:rPr>
              <a:t> </a:t>
            </a:r>
            <a:r>
              <a:rPr sz="2760" kern="0" dirty="0">
                <a:solidFill>
                  <a:sysClr val="windowText" lastClr="000000"/>
                </a:solidFill>
                <a:latin typeface="Calibri"/>
                <a:cs typeface="Calibri"/>
              </a:rPr>
              <a:t>a</a:t>
            </a:r>
            <a:r>
              <a:rPr sz="2760" kern="0" spc="672" dirty="0">
                <a:solidFill>
                  <a:sysClr val="windowText" lastClr="000000"/>
                </a:solidFill>
                <a:latin typeface="Calibri"/>
                <a:cs typeface="Calibri"/>
              </a:rPr>
              <a:t> </a:t>
            </a:r>
            <a:r>
              <a:rPr sz="2760" kern="0" dirty="0">
                <a:solidFill>
                  <a:sysClr val="windowText" lastClr="000000"/>
                </a:solidFill>
                <a:latin typeface="Calibri"/>
                <a:cs typeface="Calibri"/>
              </a:rPr>
              <a:t>State</a:t>
            </a:r>
            <a:r>
              <a:rPr sz="2760" kern="0" spc="672" dirty="0">
                <a:solidFill>
                  <a:sysClr val="windowText" lastClr="000000"/>
                </a:solidFill>
                <a:latin typeface="Calibri"/>
                <a:cs typeface="Calibri"/>
              </a:rPr>
              <a:t> </a:t>
            </a:r>
            <a:r>
              <a:rPr sz="2760" kern="0" spc="-12" dirty="0">
                <a:solidFill>
                  <a:sysClr val="windowText" lastClr="000000"/>
                </a:solidFill>
                <a:latin typeface="Calibri"/>
                <a:cs typeface="Calibri"/>
              </a:rPr>
              <a:t>Government referred</a:t>
            </a:r>
            <a:r>
              <a:rPr sz="2760" kern="0" spc="-42" dirty="0">
                <a:solidFill>
                  <a:sysClr val="windowText" lastClr="000000"/>
                </a:solidFill>
                <a:latin typeface="Calibri"/>
                <a:cs typeface="Calibri"/>
              </a:rPr>
              <a:t> </a:t>
            </a:r>
            <a:r>
              <a:rPr sz="2760" kern="0" dirty="0">
                <a:solidFill>
                  <a:sysClr val="windowText" lastClr="000000"/>
                </a:solidFill>
                <a:latin typeface="Calibri"/>
                <a:cs typeface="Calibri"/>
              </a:rPr>
              <a:t>to</a:t>
            </a:r>
            <a:r>
              <a:rPr sz="2760" kern="0" spc="-18" dirty="0">
                <a:solidFill>
                  <a:sysClr val="windowText" lastClr="000000"/>
                </a:solidFill>
                <a:latin typeface="Calibri"/>
                <a:cs typeface="Calibri"/>
              </a:rPr>
              <a:t> </a:t>
            </a:r>
            <a:r>
              <a:rPr sz="2760" kern="0" dirty="0">
                <a:solidFill>
                  <a:sysClr val="windowText" lastClr="000000"/>
                </a:solidFill>
                <a:latin typeface="Calibri"/>
                <a:cs typeface="Calibri"/>
              </a:rPr>
              <a:t>in</a:t>
            </a:r>
            <a:r>
              <a:rPr sz="2760" kern="0" spc="-42" dirty="0">
                <a:solidFill>
                  <a:sysClr val="windowText" lastClr="000000"/>
                </a:solidFill>
                <a:latin typeface="Calibri"/>
                <a:cs typeface="Calibri"/>
              </a:rPr>
              <a:t> </a:t>
            </a:r>
            <a:r>
              <a:rPr sz="2760" b="1" u="heavy" kern="0" dirty="0">
                <a:solidFill>
                  <a:sysClr val="windowText" lastClr="000000"/>
                </a:solidFill>
                <a:uFill>
                  <a:solidFill>
                    <a:srgbClr val="000000"/>
                  </a:solidFill>
                </a:uFill>
                <a:latin typeface="Calibri"/>
                <a:cs typeface="Calibri"/>
              </a:rPr>
              <a:t>Section</a:t>
            </a:r>
            <a:r>
              <a:rPr sz="2760" b="1" u="heavy" kern="0" spc="-42" dirty="0">
                <a:solidFill>
                  <a:sysClr val="windowText" lastClr="000000"/>
                </a:solidFill>
                <a:uFill>
                  <a:solidFill>
                    <a:srgbClr val="000000"/>
                  </a:solidFill>
                </a:uFill>
                <a:latin typeface="Calibri"/>
                <a:cs typeface="Calibri"/>
              </a:rPr>
              <a:t> </a:t>
            </a:r>
            <a:r>
              <a:rPr sz="2760" b="1" u="heavy" kern="0" dirty="0">
                <a:solidFill>
                  <a:sysClr val="windowText" lastClr="000000"/>
                </a:solidFill>
                <a:uFill>
                  <a:solidFill>
                    <a:srgbClr val="000000"/>
                  </a:solidFill>
                </a:uFill>
                <a:latin typeface="Calibri"/>
                <a:cs typeface="Calibri"/>
              </a:rPr>
              <a:t>43CA</a:t>
            </a:r>
            <a:r>
              <a:rPr sz="2760" b="1" u="heavy" kern="0" spc="-48" dirty="0">
                <a:solidFill>
                  <a:sysClr val="windowText" lastClr="000000"/>
                </a:solidFill>
                <a:uFill>
                  <a:solidFill>
                    <a:srgbClr val="000000"/>
                  </a:solidFill>
                </a:uFill>
                <a:latin typeface="Calibri"/>
                <a:cs typeface="Calibri"/>
              </a:rPr>
              <a:t> </a:t>
            </a:r>
            <a:r>
              <a:rPr sz="2760" b="1" u="heavy" kern="0" dirty="0">
                <a:solidFill>
                  <a:sysClr val="windowText" lastClr="000000"/>
                </a:solidFill>
                <a:uFill>
                  <a:solidFill>
                    <a:srgbClr val="000000"/>
                  </a:solidFill>
                </a:uFill>
                <a:latin typeface="Calibri"/>
                <a:cs typeface="Calibri"/>
              </a:rPr>
              <a:t>or</a:t>
            </a:r>
            <a:r>
              <a:rPr sz="2760" b="1" u="heavy" kern="0" spc="-48" dirty="0">
                <a:solidFill>
                  <a:sysClr val="windowText" lastClr="000000"/>
                </a:solidFill>
                <a:uFill>
                  <a:solidFill>
                    <a:srgbClr val="000000"/>
                  </a:solidFill>
                </a:uFill>
                <a:latin typeface="Calibri"/>
                <a:cs typeface="Calibri"/>
              </a:rPr>
              <a:t> </a:t>
            </a:r>
            <a:r>
              <a:rPr sz="2760" b="1" u="heavy" kern="0" dirty="0">
                <a:solidFill>
                  <a:sysClr val="windowText" lastClr="000000"/>
                </a:solidFill>
                <a:uFill>
                  <a:solidFill>
                    <a:srgbClr val="000000"/>
                  </a:solidFill>
                </a:uFill>
                <a:latin typeface="Calibri"/>
                <a:cs typeface="Calibri"/>
              </a:rPr>
              <a:t>50C</a:t>
            </a:r>
            <a:r>
              <a:rPr sz="2760" kern="0" dirty="0">
                <a:solidFill>
                  <a:sysClr val="windowText" lastClr="000000"/>
                </a:solidFill>
                <a:latin typeface="Calibri"/>
                <a:cs typeface="Calibri"/>
              </a:rPr>
              <a:t>,</a:t>
            </a:r>
            <a:r>
              <a:rPr sz="2760" kern="0" spc="-36" dirty="0">
                <a:solidFill>
                  <a:sysClr val="windowText" lastClr="000000"/>
                </a:solidFill>
                <a:latin typeface="Calibri"/>
                <a:cs typeface="Calibri"/>
              </a:rPr>
              <a:t> </a:t>
            </a:r>
            <a:r>
              <a:rPr sz="2760" kern="0" dirty="0">
                <a:solidFill>
                  <a:sysClr val="windowText" lastClr="000000"/>
                </a:solidFill>
                <a:latin typeface="Calibri"/>
                <a:cs typeface="Calibri"/>
              </a:rPr>
              <a:t>please</a:t>
            </a:r>
            <a:r>
              <a:rPr sz="2760" kern="0" spc="-54" dirty="0">
                <a:solidFill>
                  <a:sysClr val="windowText" lastClr="000000"/>
                </a:solidFill>
                <a:latin typeface="Calibri"/>
                <a:cs typeface="Calibri"/>
              </a:rPr>
              <a:t> </a:t>
            </a:r>
            <a:r>
              <a:rPr sz="2760" kern="0" spc="-12" dirty="0">
                <a:solidFill>
                  <a:sysClr val="windowText" lastClr="000000"/>
                </a:solidFill>
                <a:latin typeface="Calibri"/>
                <a:cs typeface="Calibri"/>
              </a:rPr>
              <a:t>furnish:</a:t>
            </a:r>
            <a:endParaRPr sz="2760" kern="0">
              <a:solidFill>
                <a:sysClr val="windowText" lastClr="000000"/>
              </a:solidFill>
              <a:latin typeface="Calibri"/>
              <a:cs typeface="Calibri"/>
            </a:endParaRPr>
          </a:p>
        </p:txBody>
      </p:sp>
      <p:sp>
        <p:nvSpPr>
          <p:cNvPr id="5" name="object 5"/>
          <p:cNvSpPr txBox="1"/>
          <p:nvPr/>
        </p:nvSpPr>
        <p:spPr>
          <a:xfrm>
            <a:off x="2289048" y="6594257"/>
            <a:ext cx="10050780" cy="827150"/>
          </a:xfrm>
          <a:prstGeom prst="rect">
            <a:avLst/>
          </a:prstGeom>
        </p:spPr>
        <p:txBody>
          <a:bodyPr vert="horz" wrap="square" lIns="0" tIns="14478" rIns="0" bIns="0" rtlCol="0">
            <a:spAutoFit/>
          </a:bodyPr>
          <a:lstStyle/>
          <a:p>
            <a:pPr marL="885444" marR="6096" indent="-870966" defTabSz="1097280">
              <a:spcBef>
                <a:spcPts val="114"/>
              </a:spcBef>
            </a:pPr>
            <a:r>
              <a:rPr sz="2640" b="1" kern="0" dirty="0">
                <a:solidFill>
                  <a:sysClr val="windowText" lastClr="000000"/>
                </a:solidFill>
                <a:latin typeface="Calibri"/>
                <a:cs typeface="Calibri"/>
              </a:rPr>
              <a:t>Brief:</a:t>
            </a:r>
            <a:r>
              <a:rPr sz="2640" b="1" kern="0" spc="6" dirty="0">
                <a:solidFill>
                  <a:sysClr val="windowText" lastClr="000000"/>
                </a:solidFill>
                <a:latin typeface="Calibri"/>
                <a:cs typeface="Calibri"/>
              </a:rPr>
              <a:t> </a:t>
            </a:r>
            <a:r>
              <a:rPr sz="2640" kern="0" dirty="0">
                <a:solidFill>
                  <a:sysClr val="windowText" lastClr="000000"/>
                </a:solidFill>
                <a:latin typeface="Calibri"/>
                <a:cs typeface="Calibri"/>
              </a:rPr>
              <a:t>Stamp</a:t>
            </a:r>
            <a:r>
              <a:rPr sz="2640" kern="0" spc="18" dirty="0">
                <a:solidFill>
                  <a:sysClr val="windowText" lastClr="000000"/>
                </a:solidFill>
                <a:latin typeface="Calibri"/>
                <a:cs typeface="Calibri"/>
              </a:rPr>
              <a:t> </a:t>
            </a:r>
            <a:r>
              <a:rPr sz="2640" kern="0" dirty="0">
                <a:solidFill>
                  <a:sysClr val="windowText" lastClr="000000"/>
                </a:solidFill>
                <a:latin typeface="Calibri"/>
                <a:cs typeface="Calibri"/>
              </a:rPr>
              <a:t>Duly</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value</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is</a:t>
            </a:r>
            <a:r>
              <a:rPr sz="2640" kern="0" spc="12" dirty="0">
                <a:solidFill>
                  <a:sysClr val="windowText" lastClr="000000"/>
                </a:solidFill>
                <a:latin typeface="Calibri"/>
                <a:cs typeface="Calibri"/>
              </a:rPr>
              <a:t> </a:t>
            </a:r>
            <a:r>
              <a:rPr sz="2640" kern="0" dirty="0">
                <a:solidFill>
                  <a:sysClr val="windowText" lastClr="000000"/>
                </a:solidFill>
                <a:latin typeface="Calibri"/>
                <a:cs typeface="Calibri"/>
              </a:rPr>
              <a:t>to</a:t>
            </a:r>
            <a:r>
              <a:rPr sz="2640" kern="0" spc="12" dirty="0">
                <a:solidFill>
                  <a:sysClr val="windowText" lastClr="000000"/>
                </a:solidFill>
                <a:latin typeface="Calibri"/>
                <a:cs typeface="Calibri"/>
              </a:rPr>
              <a:t> </a:t>
            </a:r>
            <a:r>
              <a:rPr sz="2640" kern="0" dirty="0">
                <a:solidFill>
                  <a:sysClr val="windowText" lastClr="000000"/>
                </a:solidFill>
                <a:latin typeface="Calibri"/>
                <a:cs typeface="Calibri"/>
              </a:rPr>
              <a:t>be</a:t>
            </a:r>
            <a:r>
              <a:rPr sz="2640" kern="0" spc="18" dirty="0">
                <a:solidFill>
                  <a:sysClr val="windowText" lastClr="000000"/>
                </a:solidFill>
                <a:latin typeface="Calibri"/>
                <a:cs typeface="Calibri"/>
              </a:rPr>
              <a:t> </a:t>
            </a:r>
            <a:r>
              <a:rPr sz="2640" kern="0" dirty="0">
                <a:solidFill>
                  <a:sysClr val="windowText" lastClr="000000"/>
                </a:solidFill>
                <a:latin typeface="Calibri"/>
                <a:cs typeface="Calibri"/>
              </a:rPr>
              <a:t>specified for</a:t>
            </a:r>
            <a:r>
              <a:rPr sz="2640" kern="0" spc="12" dirty="0">
                <a:solidFill>
                  <a:sysClr val="windowText" lastClr="000000"/>
                </a:solidFill>
                <a:latin typeface="Calibri"/>
                <a:cs typeface="Calibri"/>
              </a:rPr>
              <a:t> </a:t>
            </a:r>
            <a:r>
              <a:rPr sz="2640" kern="0" dirty="0">
                <a:solidFill>
                  <a:sysClr val="windowText" lastClr="000000"/>
                </a:solidFill>
                <a:latin typeface="Calibri"/>
                <a:cs typeface="Calibri"/>
              </a:rPr>
              <a:t>land</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or</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building</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or both</a:t>
            </a:r>
            <a:r>
              <a:rPr sz="2640" kern="0" spc="6" dirty="0">
                <a:solidFill>
                  <a:sysClr val="windowText" lastClr="000000"/>
                </a:solidFill>
                <a:latin typeface="Calibri"/>
                <a:cs typeface="Calibri"/>
              </a:rPr>
              <a:t> </a:t>
            </a:r>
            <a:r>
              <a:rPr sz="2640" kern="0" spc="-24" dirty="0">
                <a:solidFill>
                  <a:sysClr val="windowText" lastClr="000000"/>
                </a:solidFill>
                <a:latin typeface="Calibri"/>
                <a:cs typeface="Calibri"/>
              </a:rPr>
              <a:t>sold </a:t>
            </a:r>
            <a:r>
              <a:rPr sz="2640" kern="0" dirty="0">
                <a:solidFill>
                  <a:sysClr val="windowText" lastClr="000000"/>
                </a:solidFill>
                <a:latin typeface="Calibri"/>
                <a:cs typeface="Calibri"/>
              </a:rPr>
              <a:t>whether</a:t>
            </a:r>
            <a:r>
              <a:rPr sz="2640" kern="0" spc="-30" dirty="0">
                <a:solidFill>
                  <a:sysClr val="windowText" lastClr="000000"/>
                </a:solidFill>
                <a:latin typeface="Calibri"/>
                <a:cs typeface="Calibri"/>
              </a:rPr>
              <a:t> </a:t>
            </a:r>
            <a:r>
              <a:rPr sz="2640" kern="0" dirty="0">
                <a:solidFill>
                  <a:sysClr val="windowText" lastClr="000000"/>
                </a:solidFill>
                <a:latin typeface="Calibri"/>
                <a:cs typeface="Calibri"/>
              </a:rPr>
              <a:t>held</a:t>
            </a:r>
            <a:r>
              <a:rPr sz="2640" kern="0" spc="-48" dirty="0">
                <a:solidFill>
                  <a:sysClr val="windowText" lastClr="000000"/>
                </a:solidFill>
                <a:latin typeface="Calibri"/>
                <a:cs typeface="Calibri"/>
              </a:rPr>
              <a:t> </a:t>
            </a:r>
            <a:r>
              <a:rPr sz="2640" kern="0" dirty="0">
                <a:solidFill>
                  <a:sysClr val="windowText" lastClr="000000"/>
                </a:solidFill>
                <a:latin typeface="Calibri"/>
                <a:cs typeface="Calibri"/>
              </a:rPr>
              <a:t>in</a:t>
            </a:r>
            <a:r>
              <a:rPr sz="2640" kern="0" spc="-60" dirty="0">
                <a:solidFill>
                  <a:sysClr val="windowText" lastClr="000000"/>
                </a:solidFill>
                <a:latin typeface="Calibri"/>
                <a:cs typeface="Calibri"/>
              </a:rPr>
              <a:t> </a:t>
            </a:r>
            <a:r>
              <a:rPr sz="2640" kern="0" dirty="0">
                <a:solidFill>
                  <a:sysClr val="windowText" lastClr="000000"/>
                </a:solidFill>
                <a:latin typeface="Calibri"/>
                <a:cs typeface="Calibri"/>
              </a:rPr>
              <a:t>nature</a:t>
            </a:r>
            <a:r>
              <a:rPr sz="2640" kern="0" spc="-60"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48" dirty="0">
                <a:solidFill>
                  <a:sysClr val="windowText" lastClr="000000"/>
                </a:solidFill>
                <a:latin typeface="Calibri"/>
                <a:cs typeface="Calibri"/>
              </a:rPr>
              <a:t> </a:t>
            </a:r>
            <a:r>
              <a:rPr sz="2640" kern="0" dirty="0">
                <a:solidFill>
                  <a:sysClr val="windowText" lastClr="000000"/>
                </a:solidFill>
                <a:latin typeface="Calibri"/>
                <a:cs typeface="Calibri"/>
              </a:rPr>
              <a:t>Capital</a:t>
            </a:r>
            <a:r>
              <a:rPr sz="2640" kern="0" spc="-66" dirty="0">
                <a:solidFill>
                  <a:sysClr val="windowText" lastClr="000000"/>
                </a:solidFill>
                <a:latin typeface="Calibri"/>
                <a:cs typeface="Calibri"/>
              </a:rPr>
              <a:t> </a:t>
            </a:r>
            <a:r>
              <a:rPr sz="2640" kern="0" dirty="0">
                <a:solidFill>
                  <a:sysClr val="windowText" lastClr="000000"/>
                </a:solidFill>
                <a:latin typeface="Calibri"/>
                <a:cs typeface="Calibri"/>
              </a:rPr>
              <a:t>assets</a:t>
            </a:r>
            <a:r>
              <a:rPr sz="2640" kern="0" spc="-36" dirty="0">
                <a:solidFill>
                  <a:sysClr val="windowText" lastClr="000000"/>
                </a:solidFill>
                <a:latin typeface="Calibri"/>
                <a:cs typeface="Calibri"/>
              </a:rPr>
              <a:t> </a:t>
            </a:r>
            <a:r>
              <a:rPr sz="2640" kern="0" dirty="0">
                <a:solidFill>
                  <a:sysClr val="windowText" lastClr="000000"/>
                </a:solidFill>
                <a:latin typeface="Calibri"/>
                <a:cs typeface="Calibri"/>
              </a:rPr>
              <a:t>or</a:t>
            </a:r>
            <a:r>
              <a:rPr sz="2640" kern="0" spc="-54" dirty="0">
                <a:solidFill>
                  <a:sysClr val="windowText" lastClr="000000"/>
                </a:solidFill>
                <a:latin typeface="Calibri"/>
                <a:cs typeface="Calibri"/>
              </a:rPr>
              <a:t> </a:t>
            </a:r>
            <a:r>
              <a:rPr sz="2640" kern="0" dirty="0">
                <a:solidFill>
                  <a:sysClr val="windowText" lastClr="000000"/>
                </a:solidFill>
                <a:latin typeface="Calibri"/>
                <a:cs typeface="Calibri"/>
              </a:rPr>
              <a:t>Stock</a:t>
            </a:r>
            <a:r>
              <a:rPr sz="2640" kern="0" spc="-36" dirty="0">
                <a:solidFill>
                  <a:sysClr val="windowText" lastClr="000000"/>
                </a:solidFill>
                <a:latin typeface="Calibri"/>
                <a:cs typeface="Calibri"/>
              </a:rPr>
              <a:t> </a:t>
            </a:r>
            <a:r>
              <a:rPr sz="2640" kern="0" dirty="0">
                <a:solidFill>
                  <a:sysClr val="windowText" lastClr="000000"/>
                </a:solidFill>
                <a:latin typeface="Calibri"/>
                <a:cs typeface="Calibri"/>
              </a:rPr>
              <a:t>in</a:t>
            </a:r>
            <a:r>
              <a:rPr sz="2640" kern="0" spc="-60" dirty="0">
                <a:solidFill>
                  <a:sysClr val="windowText" lastClr="000000"/>
                </a:solidFill>
                <a:latin typeface="Calibri"/>
                <a:cs typeface="Calibri"/>
              </a:rPr>
              <a:t> </a:t>
            </a:r>
            <a:r>
              <a:rPr sz="2640" kern="0" spc="-12" dirty="0">
                <a:solidFill>
                  <a:sysClr val="windowText" lastClr="000000"/>
                </a:solidFill>
                <a:latin typeface="Calibri"/>
                <a:cs typeface="Calibri"/>
              </a:rPr>
              <a:t>trade.</a:t>
            </a:r>
            <a:endParaRPr sz="2640" kern="0">
              <a:solidFill>
                <a:sysClr val="windowText" lastClr="000000"/>
              </a:solidFill>
              <a:latin typeface="Calibri"/>
              <a:cs typeface="Calibri"/>
            </a:endParaRPr>
          </a:p>
        </p:txBody>
      </p:sp>
      <p:graphicFrame>
        <p:nvGraphicFramePr>
          <p:cNvPr id="6" name="object 6"/>
          <p:cNvGraphicFramePr>
            <a:graphicFrameLocks noGrp="1"/>
          </p:cNvGraphicFramePr>
          <p:nvPr/>
        </p:nvGraphicFramePr>
        <p:xfrm>
          <a:off x="2488764" y="4618016"/>
          <a:ext cx="9417555" cy="1559052"/>
        </p:xfrm>
        <a:graphic>
          <a:graphicData uri="http://schemas.openxmlformats.org/drawingml/2006/table">
            <a:tbl>
              <a:tblPr firstRow="1" bandRow="1">
                <a:tableStyleId>{2D5ABB26-0587-4C30-8999-92F81FD0307C}</a:tableStyleId>
              </a:tblPr>
              <a:tblGrid>
                <a:gridCol w="1384554">
                  <a:extLst>
                    <a:ext uri="{9D8B030D-6E8A-4147-A177-3AD203B41FA5}">
                      <a16:colId xmlns:a16="http://schemas.microsoft.com/office/drawing/2014/main" val="20000"/>
                    </a:ext>
                  </a:extLst>
                </a:gridCol>
                <a:gridCol w="1814321">
                  <a:extLst>
                    <a:ext uri="{9D8B030D-6E8A-4147-A177-3AD203B41FA5}">
                      <a16:colId xmlns:a16="http://schemas.microsoft.com/office/drawing/2014/main" val="20001"/>
                    </a:ext>
                  </a:extLst>
                </a:gridCol>
                <a:gridCol w="2160270">
                  <a:extLst>
                    <a:ext uri="{9D8B030D-6E8A-4147-A177-3AD203B41FA5}">
                      <a16:colId xmlns:a16="http://schemas.microsoft.com/office/drawing/2014/main" val="20002"/>
                    </a:ext>
                  </a:extLst>
                </a:gridCol>
                <a:gridCol w="2029205">
                  <a:extLst>
                    <a:ext uri="{9D8B030D-6E8A-4147-A177-3AD203B41FA5}">
                      <a16:colId xmlns:a16="http://schemas.microsoft.com/office/drawing/2014/main" val="20003"/>
                    </a:ext>
                  </a:extLst>
                </a:gridCol>
                <a:gridCol w="2029205">
                  <a:extLst>
                    <a:ext uri="{9D8B030D-6E8A-4147-A177-3AD203B41FA5}">
                      <a16:colId xmlns:a16="http://schemas.microsoft.com/office/drawing/2014/main" val="20004"/>
                    </a:ext>
                  </a:extLst>
                </a:gridCol>
              </a:tblGrid>
              <a:tr h="1559052">
                <a:tc>
                  <a:txBody>
                    <a:bodyPr/>
                    <a:lstStyle/>
                    <a:p>
                      <a:pPr marL="138430" marR="95250" indent="-35560">
                        <a:lnSpc>
                          <a:spcPts val="2280"/>
                        </a:lnSpc>
                        <a:spcBef>
                          <a:spcPts val="25"/>
                        </a:spcBef>
                      </a:pPr>
                      <a:r>
                        <a:rPr sz="2300" b="1" dirty="0">
                          <a:latin typeface="Calibri"/>
                          <a:cs typeface="Calibri"/>
                        </a:rPr>
                        <a:t>Details</a:t>
                      </a:r>
                      <a:r>
                        <a:rPr sz="2300" b="1" spc="-75" dirty="0">
                          <a:latin typeface="Calibri"/>
                          <a:cs typeface="Calibri"/>
                        </a:rPr>
                        <a:t> </a:t>
                      </a:r>
                      <a:r>
                        <a:rPr sz="2300" b="1" spc="-25" dirty="0">
                          <a:latin typeface="Calibri"/>
                          <a:cs typeface="Calibri"/>
                        </a:rPr>
                        <a:t>of </a:t>
                      </a:r>
                      <a:r>
                        <a:rPr sz="2300" b="1" spc="-10" dirty="0">
                          <a:latin typeface="Calibri"/>
                          <a:cs typeface="Calibri"/>
                        </a:rPr>
                        <a:t>property</a:t>
                      </a:r>
                      <a:endParaRPr sz="2300">
                        <a:latin typeface="Calibri"/>
                        <a:cs typeface="Calibri"/>
                      </a:endParaRPr>
                    </a:p>
                  </a:txBody>
                  <a:tcPr marL="0" marR="0" marT="3810"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tc>
                  <a:txBody>
                    <a:bodyPr/>
                    <a:lstStyle/>
                    <a:p>
                      <a:pPr marL="222885">
                        <a:lnSpc>
                          <a:spcPts val="2230"/>
                        </a:lnSpc>
                      </a:pPr>
                      <a:r>
                        <a:rPr sz="2300" b="1" dirty="0">
                          <a:latin typeface="Calibri"/>
                          <a:cs typeface="Calibri"/>
                        </a:rPr>
                        <a:t>Address</a:t>
                      </a:r>
                      <a:r>
                        <a:rPr sz="2300" b="1" spc="-65" dirty="0">
                          <a:latin typeface="Calibri"/>
                          <a:cs typeface="Calibri"/>
                        </a:rPr>
                        <a:t> </a:t>
                      </a:r>
                      <a:r>
                        <a:rPr sz="2300" b="1" spc="-25" dirty="0">
                          <a:latin typeface="Calibri"/>
                          <a:cs typeface="Calibri"/>
                        </a:rPr>
                        <a:t>of</a:t>
                      </a:r>
                      <a:endParaRPr sz="2300">
                        <a:latin typeface="Calibri"/>
                        <a:cs typeface="Calibri"/>
                      </a:endParaRPr>
                    </a:p>
                    <a:p>
                      <a:pPr marL="317500">
                        <a:lnSpc>
                          <a:spcPct val="100000"/>
                        </a:lnSpc>
                        <a:spcBef>
                          <a:spcPts val="600"/>
                        </a:spcBef>
                      </a:pPr>
                      <a:r>
                        <a:rPr sz="2300" b="1" spc="-10" dirty="0">
                          <a:latin typeface="Calibri"/>
                          <a:cs typeface="Calibri"/>
                        </a:rPr>
                        <a:t>property</a:t>
                      </a:r>
                      <a:endParaRPr sz="2300">
                        <a:latin typeface="Calibri"/>
                        <a:cs typeface="Calibri"/>
                      </a:endParaRPr>
                    </a:p>
                  </a:txBody>
                  <a:tcPr marL="0" marR="0" marT="0"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tc>
                  <a:txBody>
                    <a:bodyPr/>
                    <a:lstStyle/>
                    <a:p>
                      <a:pPr marL="201930" marR="196215" algn="ctr">
                        <a:lnSpc>
                          <a:spcPts val="2280"/>
                        </a:lnSpc>
                        <a:spcBef>
                          <a:spcPts val="25"/>
                        </a:spcBef>
                      </a:pPr>
                      <a:r>
                        <a:rPr sz="2300" b="1" spc="-10" dirty="0">
                          <a:latin typeface="Calibri"/>
                          <a:cs typeface="Calibri"/>
                        </a:rPr>
                        <a:t>Consideration </a:t>
                      </a:r>
                      <a:r>
                        <a:rPr sz="2300" b="1" dirty="0">
                          <a:latin typeface="Calibri"/>
                          <a:cs typeface="Calibri"/>
                        </a:rPr>
                        <a:t>received</a:t>
                      </a:r>
                      <a:r>
                        <a:rPr sz="2300" b="1" spc="-90" dirty="0">
                          <a:latin typeface="Calibri"/>
                          <a:cs typeface="Calibri"/>
                        </a:rPr>
                        <a:t> </a:t>
                      </a:r>
                      <a:r>
                        <a:rPr sz="2300" b="1" spc="-25" dirty="0">
                          <a:latin typeface="Calibri"/>
                          <a:cs typeface="Calibri"/>
                        </a:rPr>
                        <a:t>or </a:t>
                      </a:r>
                      <a:r>
                        <a:rPr sz="2300" b="1" spc="-10" dirty="0">
                          <a:latin typeface="Calibri"/>
                          <a:cs typeface="Calibri"/>
                        </a:rPr>
                        <a:t>accrued</a:t>
                      </a:r>
                      <a:endParaRPr sz="2300">
                        <a:latin typeface="Calibri"/>
                        <a:cs typeface="Calibri"/>
                      </a:endParaRPr>
                    </a:p>
                  </a:txBody>
                  <a:tcPr marL="0" marR="0" marT="3810"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tc>
                  <a:txBody>
                    <a:bodyPr/>
                    <a:lstStyle/>
                    <a:p>
                      <a:pPr marL="119380" marR="111760" algn="ctr">
                        <a:lnSpc>
                          <a:spcPts val="2280"/>
                        </a:lnSpc>
                        <a:spcBef>
                          <a:spcPts val="25"/>
                        </a:spcBef>
                      </a:pPr>
                      <a:r>
                        <a:rPr sz="2300" b="1" spc="-10" dirty="0">
                          <a:latin typeface="Calibri"/>
                          <a:cs typeface="Calibri"/>
                        </a:rPr>
                        <a:t>Value</a:t>
                      </a:r>
                      <a:r>
                        <a:rPr sz="2300" b="1" spc="-100" dirty="0">
                          <a:latin typeface="Calibri"/>
                          <a:cs typeface="Calibri"/>
                        </a:rPr>
                        <a:t> </a:t>
                      </a:r>
                      <a:r>
                        <a:rPr sz="2300" b="1" spc="-10" dirty="0">
                          <a:latin typeface="Calibri"/>
                          <a:cs typeface="Calibri"/>
                        </a:rPr>
                        <a:t>adopted </a:t>
                      </a:r>
                      <a:r>
                        <a:rPr sz="2300" b="1" dirty="0">
                          <a:latin typeface="Calibri"/>
                          <a:cs typeface="Calibri"/>
                        </a:rPr>
                        <a:t>or</a:t>
                      </a:r>
                      <a:r>
                        <a:rPr sz="2300" b="1" spc="-55" dirty="0">
                          <a:latin typeface="Calibri"/>
                          <a:cs typeface="Calibri"/>
                        </a:rPr>
                        <a:t> </a:t>
                      </a:r>
                      <a:r>
                        <a:rPr sz="2300" b="1" dirty="0">
                          <a:latin typeface="Calibri"/>
                          <a:cs typeface="Calibri"/>
                        </a:rPr>
                        <a:t>assessed</a:t>
                      </a:r>
                      <a:r>
                        <a:rPr sz="2300" b="1" spc="-15" dirty="0">
                          <a:latin typeface="Calibri"/>
                          <a:cs typeface="Calibri"/>
                        </a:rPr>
                        <a:t> </a:t>
                      </a:r>
                      <a:r>
                        <a:rPr sz="2300" b="1" spc="-25" dirty="0">
                          <a:latin typeface="Calibri"/>
                          <a:cs typeface="Calibri"/>
                        </a:rPr>
                        <a:t>or </a:t>
                      </a:r>
                      <a:r>
                        <a:rPr sz="2300" b="1" spc="-10" dirty="0">
                          <a:latin typeface="Calibri"/>
                          <a:cs typeface="Calibri"/>
                        </a:rPr>
                        <a:t>assessable</a:t>
                      </a:r>
                      <a:endParaRPr sz="2300">
                        <a:latin typeface="Calibri"/>
                        <a:cs typeface="Calibri"/>
                      </a:endParaRPr>
                    </a:p>
                  </a:txBody>
                  <a:tcPr marL="0" marR="0" marT="3810"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tc>
                  <a:txBody>
                    <a:bodyPr/>
                    <a:lstStyle/>
                    <a:p>
                      <a:pPr marL="41275" marR="34290" indent="-635" algn="ctr">
                        <a:lnSpc>
                          <a:spcPct val="100000"/>
                        </a:lnSpc>
                      </a:pPr>
                      <a:r>
                        <a:rPr sz="1400" b="1" dirty="0">
                          <a:latin typeface="Calibri"/>
                          <a:cs typeface="Calibri"/>
                        </a:rPr>
                        <a:t>Whether</a:t>
                      </a:r>
                      <a:r>
                        <a:rPr sz="1400" b="1" spc="-55" dirty="0">
                          <a:latin typeface="Calibri"/>
                          <a:cs typeface="Calibri"/>
                        </a:rPr>
                        <a:t> </a:t>
                      </a:r>
                      <a:r>
                        <a:rPr sz="1400" b="1" dirty="0">
                          <a:latin typeface="Calibri"/>
                          <a:cs typeface="Calibri"/>
                        </a:rPr>
                        <a:t>provisions</a:t>
                      </a:r>
                      <a:r>
                        <a:rPr sz="1400" b="1" spc="-50" dirty="0">
                          <a:latin typeface="Calibri"/>
                          <a:cs typeface="Calibri"/>
                        </a:rPr>
                        <a:t> </a:t>
                      </a:r>
                      <a:r>
                        <a:rPr sz="1400" b="1" spc="-25" dirty="0">
                          <a:latin typeface="Calibri"/>
                          <a:cs typeface="Calibri"/>
                        </a:rPr>
                        <a:t>of </a:t>
                      </a:r>
                      <a:r>
                        <a:rPr sz="1400" b="1" dirty="0">
                          <a:latin typeface="Calibri"/>
                          <a:cs typeface="Calibri"/>
                        </a:rPr>
                        <a:t>second</a:t>
                      </a:r>
                      <a:r>
                        <a:rPr sz="1400" b="1" spc="-30" dirty="0">
                          <a:latin typeface="Calibri"/>
                          <a:cs typeface="Calibri"/>
                        </a:rPr>
                        <a:t> </a:t>
                      </a:r>
                      <a:r>
                        <a:rPr sz="1400" b="1" dirty="0">
                          <a:latin typeface="Calibri"/>
                          <a:cs typeface="Calibri"/>
                        </a:rPr>
                        <a:t>proviso</a:t>
                      </a:r>
                      <a:r>
                        <a:rPr sz="1400" b="1" spc="-30" dirty="0">
                          <a:latin typeface="Calibri"/>
                          <a:cs typeface="Calibri"/>
                        </a:rPr>
                        <a:t> </a:t>
                      </a:r>
                      <a:r>
                        <a:rPr sz="1400" b="1" dirty="0">
                          <a:latin typeface="Calibri"/>
                          <a:cs typeface="Calibri"/>
                        </a:rPr>
                        <a:t>to</a:t>
                      </a:r>
                      <a:r>
                        <a:rPr sz="1400" b="1" spc="-30" dirty="0">
                          <a:latin typeface="Calibri"/>
                          <a:cs typeface="Calibri"/>
                        </a:rPr>
                        <a:t> </a:t>
                      </a:r>
                      <a:r>
                        <a:rPr sz="1400" b="1" spc="-20" dirty="0">
                          <a:latin typeface="Calibri"/>
                          <a:cs typeface="Calibri"/>
                        </a:rPr>
                        <a:t>sub- </a:t>
                      </a:r>
                      <a:r>
                        <a:rPr sz="1400" b="1" dirty="0">
                          <a:latin typeface="Calibri"/>
                          <a:cs typeface="Calibri"/>
                        </a:rPr>
                        <a:t>section</a:t>
                      </a:r>
                      <a:r>
                        <a:rPr sz="1400" b="1" spc="-25" dirty="0">
                          <a:latin typeface="Calibri"/>
                          <a:cs typeface="Calibri"/>
                        </a:rPr>
                        <a:t> </a:t>
                      </a:r>
                      <a:r>
                        <a:rPr sz="1400" b="1" dirty="0">
                          <a:latin typeface="Calibri"/>
                          <a:cs typeface="Calibri"/>
                        </a:rPr>
                        <a:t>(1)</a:t>
                      </a:r>
                      <a:r>
                        <a:rPr sz="1400" b="1" spc="-15" dirty="0">
                          <a:latin typeface="Calibri"/>
                          <a:cs typeface="Calibri"/>
                        </a:rPr>
                        <a:t> </a:t>
                      </a:r>
                      <a:r>
                        <a:rPr sz="1400" b="1" dirty="0">
                          <a:latin typeface="Calibri"/>
                          <a:cs typeface="Calibri"/>
                        </a:rPr>
                        <a:t>of</a:t>
                      </a:r>
                      <a:r>
                        <a:rPr sz="1400" b="1" spc="-10" dirty="0">
                          <a:latin typeface="Calibri"/>
                          <a:cs typeface="Calibri"/>
                        </a:rPr>
                        <a:t> section </a:t>
                      </a:r>
                      <a:r>
                        <a:rPr sz="1400" b="1" dirty="0">
                          <a:latin typeface="Calibri"/>
                          <a:cs typeface="Calibri"/>
                        </a:rPr>
                        <a:t>43CA</a:t>
                      </a:r>
                      <a:r>
                        <a:rPr sz="1400" b="1" spc="-20" dirty="0">
                          <a:latin typeface="Calibri"/>
                          <a:cs typeface="Calibri"/>
                        </a:rPr>
                        <a:t> </a:t>
                      </a:r>
                      <a:r>
                        <a:rPr sz="1400" b="1" dirty="0">
                          <a:latin typeface="Calibri"/>
                          <a:cs typeface="Calibri"/>
                        </a:rPr>
                        <a:t>or</a:t>
                      </a:r>
                      <a:r>
                        <a:rPr sz="1400" b="1" spc="-30" dirty="0">
                          <a:latin typeface="Calibri"/>
                          <a:cs typeface="Calibri"/>
                        </a:rPr>
                        <a:t> </a:t>
                      </a:r>
                      <a:r>
                        <a:rPr sz="1400" b="1" dirty="0">
                          <a:latin typeface="Calibri"/>
                          <a:cs typeface="Calibri"/>
                        </a:rPr>
                        <a:t>fourth</a:t>
                      </a:r>
                      <a:r>
                        <a:rPr sz="1400" b="1" spc="-45" dirty="0">
                          <a:latin typeface="Calibri"/>
                          <a:cs typeface="Calibri"/>
                        </a:rPr>
                        <a:t> </a:t>
                      </a:r>
                      <a:r>
                        <a:rPr sz="1400" b="1" dirty="0">
                          <a:latin typeface="Calibri"/>
                          <a:cs typeface="Calibri"/>
                        </a:rPr>
                        <a:t>proviso</a:t>
                      </a:r>
                      <a:r>
                        <a:rPr sz="1400" b="1" spc="-25" dirty="0">
                          <a:latin typeface="Calibri"/>
                          <a:cs typeface="Calibri"/>
                        </a:rPr>
                        <a:t> to </a:t>
                      </a:r>
                      <a:r>
                        <a:rPr sz="1400" b="1" dirty="0">
                          <a:latin typeface="Calibri"/>
                          <a:cs typeface="Calibri"/>
                        </a:rPr>
                        <a:t>clause</a:t>
                      </a:r>
                      <a:r>
                        <a:rPr sz="1400" b="1" spc="-15" dirty="0">
                          <a:latin typeface="Calibri"/>
                          <a:cs typeface="Calibri"/>
                        </a:rPr>
                        <a:t> </a:t>
                      </a:r>
                      <a:r>
                        <a:rPr sz="1400" b="1" dirty="0">
                          <a:latin typeface="Calibri"/>
                          <a:cs typeface="Calibri"/>
                        </a:rPr>
                        <a:t>(x)</a:t>
                      </a:r>
                      <a:r>
                        <a:rPr sz="1400" b="1" spc="10" dirty="0">
                          <a:latin typeface="Calibri"/>
                          <a:cs typeface="Calibri"/>
                        </a:rPr>
                        <a:t> </a:t>
                      </a:r>
                      <a:r>
                        <a:rPr sz="1400" b="1" dirty="0">
                          <a:latin typeface="Calibri"/>
                          <a:cs typeface="Calibri"/>
                        </a:rPr>
                        <a:t>of</a:t>
                      </a:r>
                      <a:r>
                        <a:rPr sz="1400" b="1" spc="-5" dirty="0">
                          <a:latin typeface="Calibri"/>
                          <a:cs typeface="Calibri"/>
                        </a:rPr>
                        <a:t> </a:t>
                      </a:r>
                      <a:r>
                        <a:rPr sz="1400" b="1" spc="-10" dirty="0">
                          <a:latin typeface="Calibri"/>
                          <a:cs typeface="Calibri"/>
                        </a:rPr>
                        <a:t>sub-section</a:t>
                      </a:r>
                      <a:endParaRPr sz="1400">
                        <a:latin typeface="Calibri"/>
                        <a:cs typeface="Calibri"/>
                      </a:endParaRPr>
                    </a:p>
                    <a:p>
                      <a:pPr marL="192405" marR="185420" indent="142875">
                        <a:lnSpc>
                          <a:spcPct val="100000"/>
                        </a:lnSpc>
                      </a:pPr>
                      <a:r>
                        <a:rPr sz="1400" b="1" dirty="0">
                          <a:latin typeface="Calibri"/>
                          <a:cs typeface="Calibri"/>
                        </a:rPr>
                        <a:t>(2)</a:t>
                      </a:r>
                      <a:r>
                        <a:rPr sz="1400" b="1" spc="-15" dirty="0">
                          <a:latin typeface="Calibri"/>
                          <a:cs typeface="Calibri"/>
                        </a:rPr>
                        <a:t> </a:t>
                      </a:r>
                      <a:r>
                        <a:rPr sz="1400" b="1" dirty="0">
                          <a:latin typeface="Calibri"/>
                          <a:cs typeface="Calibri"/>
                        </a:rPr>
                        <a:t>of</a:t>
                      </a:r>
                      <a:r>
                        <a:rPr sz="1400" b="1" spc="-10" dirty="0">
                          <a:latin typeface="Calibri"/>
                          <a:cs typeface="Calibri"/>
                        </a:rPr>
                        <a:t> </a:t>
                      </a:r>
                      <a:r>
                        <a:rPr sz="1400" b="1" dirty="0">
                          <a:latin typeface="Calibri"/>
                          <a:cs typeface="Calibri"/>
                        </a:rPr>
                        <a:t>section</a:t>
                      </a:r>
                      <a:r>
                        <a:rPr sz="1400" b="1" spc="-20" dirty="0">
                          <a:latin typeface="Calibri"/>
                          <a:cs typeface="Calibri"/>
                        </a:rPr>
                        <a:t> </a:t>
                      </a:r>
                      <a:r>
                        <a:rPr sz="1400" b="1" spc="-25" dirty="0">
                          <a:latin typeface="Calibri"/>
                          <a:cs typeface="Calibri"/>
                        </a:rPr>
                        <a:t>56 </a:t>
                      </a:r>
                      <a:r>
                        <a:rPr sz="1400" b="1" dirty="0">
                          <a:latin typeface="Calibri"/>
                          <a:cs typeface="Calibri"/>
                        </a:rPr>
                        <a:t>applicable?</a:t>
                      </a:r>
                      <a:r>
                        <a:rPr sz="1400" b="1" spc="-55" dirty="0">
                          <a:latin typeface="Calibri"/>
                          <a:cs typeface="Calibri"/>
                        </a:rPr>
                        <a:t> </a:t>
                      </a:r>
                      <a:r>
                        <a:rPr sz="1400" b="1" spc="-20" dirty="0">
                          <a:latin typeface="Calibri"/>
                          <a:cs typeface="Calibri"/>
                        </a:rPr>
                        <a:t>[Yes/No]</a:t>
                      </a:r>
                      <a:endParaRPr sz="1400">
                        <a:latin typeface="Calibri"/>
                        <a:cs typeface="Calibri"/>
                      </a:endParaRPr>
                    </a:p>
                  </a:txBody>
                  <a:tcPr marL="0" marR="0" marT="0"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14727" y="4496409"/>
            <a:ext cx="10510266" cy="2785378"/>
          </a:xfrm>
          <a:prstGeom prst="rect">
            <a:avLst/>
          </a:prstGeom>
        </p:spPr>
        <p:txBody>
          <a:bodyPr vert="horz" wrap="square" lIns="0" tIns="15240" rIns="0" bIns="0" rtlCol="0">
            <a:spAutoFit/>
          </a:bodyPr>
          <a:lstStyle/>
          <a:p>
            <a:pPr marL="15240" algn="just">
              <a:spcBef>
                <a:spcPts val="120"/>
              </a:spcBef>
            </a:pPr>
            <a:r>
              <a:rPr sz="2880" b="1" u="sng" dirty="0">
                <a:uFill>
                  <a:solidFill>
                    <a:srgbClr val="000000"/>
                  </a:solidFill>
                </a:uFill>
                <a:latin typeface="Calibri"/>
                <a:cs typeface="Calibri"/>
              </a:rPr>
              <a:t>Issues/</a:t>
            </a:r>
            <a:r>
              <a:rPr sz="2880" b="1" u="sng" spc="-66" dirty="0">
                <a:uFill>
                  <a:solidFill>
                    <a:srgbClr val="000000"/>
                  </a:solidFill>
                </a:uFill>
                <a:latin typeface="Calibri"/>
                <a:cs typeface="Calibri"/>
              </a:rPr>
              <a:t> </a:t>
            </a:r>
            <a:r>
              <a:rPr sz="2880" b="1" u="sng" dirty="0">
                <a:uFill>
                  <a:solidFill>
                    <a:srgbClr val="000000"/>
                  </a:solidFill>
                </a:uFill>
                <a:latin typeface="Calibri"/>
                <a:cs typeface="Calibri"/>
              </a:rPr>
              <a:t>Points</a:t>
            </a:r>
            <a:r>
              <a:rPr sz="2880" b="1" u="sng" spc="-54" dirty="0">
                <a:uFill>
                  <a:solidFill>
                    <a:srgbClr val="000000"/>
                  </a:solidFill>
                </a:uFill>
                <a:latin typeface="Calibri"/>
                <a:cs typeface="Calibri"/>
              </a:rPr>
              <a:t> </a:t>
            </a:r>
            <a:r>
              <a:rPr sz="2880" b="1" u="sng" dirty="0">
                <a:uFill>
                  <a:solidFill>
                    <a:srgbClr val="000000"/>
                  </a:solidFill>
                </a:uFill>
                <a:latin typeface="Calibri"/>
                <a:cs typeface="Calibri"/>
              </a:rPr>
              <a:t>to</a:t>
            </a:r>
            <a:r>
              <a:rPr sz="2880" b="1" u="sng" spc="-72" dirty="0">
                <a:uFill>
                  <a:solidFill>
                    <a:srgbClr val="000000"/>
                  </a:solidFill>
                </a:uFill>
                <a:latin typeface="Calibri"/>
                <a:cs typeface="Calibri"/>
              </a:rPr>
              <a:t> </a:t>
            </a:r>
            <a:r>
              <a:rPr sz="2880" b="1" u="sng" dirty="0">
                <a:uFill>
                  <a:solidFill>
                    <a:srgbClr val="000000"/>
                  </a:solidFill>
                </a:uFill>
                <a:latin typeface="Calibri"/>
                <a:cs typeface="Calibri"/>
              </a:rPr>
              <a:t>be</a:t>
            </a:r>
            <a:r>
              <a:rPr sz="2880" b="1" u="sng" spc="-66" dirty="0">
                <a:uFill>
                  <a:solidFill>
                    <a:srgbClr val="000000"/>
                  </a:solidFill>
                </a:uFill>
                <a:latin typeface="Calibri"/>
                <a:cs typeface="Calibri"/>
              </a:rPr>
              <a:t> </a:t>
            </a:r>
            <a:r>
              <a:rPr sz="2880" b="1" u="sng" spc="-12" dirty="0">
                <a:uFill>
                  <a:solidFill>
                    <a:srgbClr val="000000"/>
                  </a:solidFill>
                </a:uFill>
                <a:latin typeface="Calibri"/>
                <a:cs typeface="Calibri"/>
              </a:rPr>
              <a:t>considered..….</a:t>
            </a:r>
            <a:endParaRPr sz="2880">
              <a:latin typeface="Calibri"/>
              <a:cs typeface="Calibri"/>
            </a:endParaRPr>
          </a:p>
          <a:p>
            <a:pPr marL="398526" marR="6858" indent="-384048" algn="just">
              <a:spcBef>
                <a:spcPts val="30"/>
              </a:spcBef>
              <a:buSzPct val="59523"/>
              <a:buFont typeface="Wingdings"/>
              <a:buChar char=""/>
              <a:tabLst>
                <a:tab pos="398526" algn="l"/>
              </a:tabLst>
            </a:pPr>
            <a:r>
              <a:rPr sz="2520" dirty="0">
                <a:latin typeface="Calibri"/>
                <a:cs typeface="Calibri"/>
              </a:rPr>
              <a:t>Obtain</a:t>
            </a:r>
            <a:r>
              <a:rPr sz="2520" spc="150" dirty="0">
                <a:latin typeface="Calibri"/>
                <a:cs typeface="Calibri"/>
              </a:rPr>
              <a:t> </a:t>
            </a:r>
            <a:r>
              <a:rPr sz="2520" dirty="0">
                <a:latin typeface="Calibri"/>
                <a:cs typeface="Calibri"/>
              </a:rPr>
              <a:t>a</a:t>
            </a:r>
            <a:r>
              <a:rPr sz="2520" spc="168" dirty="0">
                <a:latin typeface="Calibri"/>
                <a:cs typeface="Calibri"/>
              </a:rPr>
              <a:t> </a:t>
            </a:r>
            <a:r>
              <a:rPr sz="2520" dirty="0">
                <a:latin typeface="Calibri"/>
                <a:cs typeface="Calibri"/>
              </a:rPr>
              <a:t>list</a:t>
            </a:r>
            <a:r>
              <a:rPr sz="2520" spc="168" dirty="0">
                <a:latin typeface="Calibri"/>
                <a:cs typeface="Calibri"/>
              </a:rPr>
              <a:t> </a:t>
            </a:r>
            <a:r>
              <a:rPr sz="2520" dirty="0">
                <a:latin typeface="Calibri"/>
                <a:cs typeface="Calibri"/>
              </a:rPr>
              <a:t>of</a:t>
            </a:r>
            <a:r>
              <a:rPr sz="2520" spc="156" dirty="0">
                <a:latin typeface="Calibri"/>
                <a:cs typeface="Calibri"/>
              </a:rPr>
              <a:t> </a:t>
            </a:r>
            <a:r>
              <a:rPr sz="2520" dirty="0">
                <a:latin typeface="Calibri"/>
                <a:cs typeface="Calibri"/>
              </a:rPr>
              <a:t>all</a:t>
            </a:r>
            <a:r>
              <a:rPr sz="2520" spc="168" dirty="0">
                <a:latin typeface="Calibri"/>
                <a:cs typeface="Calibri"/>
              </a:rPr>
              <a:t> </a:t>
            </a:r>
            <a:r>
              <a:rPr sz="2520" dirty="0">
                <a:latin typeface="Calibri"/>
                <a:cs typeface="Calibri"/>
              </a:rPr>
              <a:t>properties</a:t>
            </a:r>
            <a:r>
              <a:rPr sz="2520" spc="156" dirty="0">
                <a:latin typeface="Calibri"/>
                <a:cs typeface="Calibri"/>
              </a:rPr>
              <a:t> </a:t>
            </a:r>
            <a:r>
              <a:rPr sz="2520" dirty="0">
                <a:latin typeface="Calibri"/>
                <a:cs typeface="Calibri"/>
              </a:rPr>
              <a:t>transferred</a:t>
            </a:r>
            <a:r>
              <a:rPr sz="2520" spc="180" dirty="0">
                <a:latin typeface="Calibri"/>
                <a:cs typeface="Calibri"/>
              </a:rPr>
              <a:t> </a:t>
            </a:r>
            <a:r>
              <a:rPr sz="2520" dirty="0">
                <a:latin typeface="Calibri"/>
                <a:cs typeface="Calibri"/>
              </a:rPr>
              <a:t>during</a:t>
            </a:r>
            <a:r>
              <a:rPr sz="2520" spc="156" dirty="0">
                <a:latin typeface="Calibri"/>
                <a:cs typeface="Calibri"/>
              </a:rPr>
              <a:t> </a:t>
            </a:r>
            <a:r>
              <a:rPr sz="2520" dirty="0">
                <a:latin typeface="Calibri"/>
                <a:cs typeface="Calibri"/>
              </a:rPr>
              <a:t>the</a:t>
            </a:r>
            <a:r>
              <a:rPr sz="2520" spc="168" dirty="0">
                <a:latin typeface="Calibri"/>
                <a:cs typeface="Calibri"/>
              </a:rPr>
              <a:t> </a:t>
            </a:r>
            <a:r>
              <a:rPr sz="2520" spc="-186" dirty="0">
                <a:latin typeface="Calibri"/>
                <a:cs typeface="Calibri"/>
              </a:rPr>
              <a:t>P.Y.</a:t>
            </a:r>
            <a:r>
              <a:rPr sz="2520" spc="156" dirty="0">
                <a:latin typeface="Calibri"/>
                <a:cs typeface="Calibri"/>
              </a:rPr>
              <a:t> </a:t>
            </a:r>
            <a:r>
              <a:rPr sz="2520" dirty="0">
                <a:latin typeface="Calibri"/>
                <a:cs typeface="Calibri"/>
              </a:rPr>
              <a:t>and</a:t>
            </a:r>
            <a:r>
              <a:rPr sz="2520" spc="168" dirty="0">
                <a:latin typeface="Calibri"/>
                <a:cs typeface="Calibri"/>
              </a:rPr>
              <a:t> </a:t>
            </a:r>
            <a:r>
              <a:rPr sz="2520" dirty="0">
                <a:latin typeface="Calibri"/>
                <a:cs typeface="Calibri"/>
              </a:rPr>
              <a:t>verify</a:t>
            </a:r>
            <a:r>
              <a:rPr sz="2520" spc="162" dirty="0">
                <a:latin typeface="Calibri"/>
                <a:cs typeface="Calibri"/>
              </a:rPr>
              <a:t> </a:t>
            </a:r>
            <a:r>
              <a:rPr sz="2520" dirty="0">
                <a:latin typeface="Calibri"/>
                <a:cs typeface="Calibri"/>
              </a:rPr>
              <a:t>the</a:t>
            </a:r>
            <a:r>
              <a:rPr sz="2520" spc="162" dirty="0">
                <a:latin typeface="Calibri"/>
                <a:cs typeface="Calibri"/>
              </a:rPr>
              <a:t> </a:t>
            </a:r>
            <a:r>
              <a:rPr sz="2520" spc="-24" dirty="0">
                <a:latin typeface="Calibri"/>
                <a:cs typeface="Calibri"/>
              </a:rPr>
              <a:t>same </a:t>
            </a:r>
            <a:r>
              <a:rPr sz="2520" dirty="0">
                <a:latin typeface="Calibri"/>
                <a:cs typeface="Calibri"/>
              </a:rPr>
              <a:t>from</a:t>
            </a:r>
            <a:r>
              <a:rPr sz="2520" spc="-30" dirty="0">
                <a:latin typeface="Calibri"/>
                <a:cs typeface="Calibri"/>
              </a:rPr>
              <a:t> </a:t>
            </a:r>
            <a:r>
              <a:rPr sz="2520" dirty="0">
                <a:latin typeface="Calibri"/>
                <a:cs typeface="Calibri"/>
              </a:rPr>
              <a:t>the</a:t>
            </a:r>
            <a:r>
              <a:rPr sz="2520" spc="-60" dirty="0">
                <a:latin typeface="Calibri"/>
                <a:cs typeface="Calibri"/>
              </a:rPr>
              <a:t> </a:t>
            </a:r>
            <a:r>
              <a:rPr sz="2520" dirty="0">
                <a:latin typeface="Calibri"/>
                <a:cs typeface="Calibri"/>
              </a:rPr>
              <a:t>financial</a:t>
            </a:r>
            <a:r>
              <a:rPr sz="2520" spc="-60" dirty="0">
                <a:latin typeface="Calibri"/>
                <a:cs typeface="Calibri"/>
              </a:rPr>
              <a:t> </a:t>
            </a:r>
            <a:r>
              <a:rPr sz="2520" spc="-12" dirty="0">
                <a:latin typeface="Calibri"/>
                <a:cs typeface="Calibri"/>
              </a:rPr>
              <a:t>statement.</a:t>
            </a:r>
            <a:endParaRPr sz="2520">
              <a:latin typeface="Calibri"/>
              <a:cs typeface="Calibri"/>
            </a:endParaRPr>
          </a:p>
          <a:p>
            <a:pPr marL="399288" marR="6096" indent="-384048" algn="just">
              <a:buSzPct val="59523"/>
              <a:buFont typeface="Wingdings"/>
              <a:buChar char=""/>
              <a:tabLst>
                <a:tab pos="399288" algn="l"/>
              </a:tabLst>
            </a:pPr>
            <a:r>
              <a:rPr sz="2520" dirty="0">
                <a:latin typeface="Calibri"/>
                <a:cs typeface="Calibri"/>
              </a:rPr>
              <a:t>Under</a:t>
            </a:r>
            <a:r>
              <a:rPr sz="2520" spc="558" dirty="0">
                <a:latin typeface="Calibri"/>
                <a:cs typeface="Calibri"/>
              </a:rPr>
              <a:t> </a:t>
            </a:r>
            <a:r>
              <a:rPr sz="2520" dirty="0">
                <a:latin typeface="Calibri"/>
                <a:cs typeface="Calibri"/>
              </a:rPr>
              <a:t>the</a:t>
            </a:r>
            <a:r>
              <a:rPr sz="2520" spc="558" dirty="0">
                <a:latin typeface="Calibri"/>
                <a:cs typeface="Calibri"/>
              </a:rPr>
              <a:t> </a:t>
            </a:r>
            <a:r>
              <a:rPr sz="2520" dirty="0">
                <a:latin typeface="Calibri"/>
                <a:cs typeface="Calibri"/>
              </a:rPr>
              <a:t>heading</a:t>
            </a:r>
            <a:r>
              <a:rPr sz="2520" spc="551" dirty="0">
                <a:latin typeface="Calibri"/>
                <a:cs typeface="Calibri"/>
              </a:rPr>
              <a:t> </a:t>
            </a:r>
            <a:r>
              <a:rPr sz="2520" dirty="0">
                <a:latin typeface="Calibri"/>
                <a:cs typeface="Calibri"/>
              </a:rPr>
              <a:t>“Consideration</a:t>
            </a:r>
            <a:r>
              <a:rPr sz="2520" spc="564" dirty="0">
                <a:latin typeface="Calibri"/>
                <a:cs typeface="Calibri"/>
              </a:rPr>
              <a:t> </a:t>
            </a:r>
            <a:r>
              <a:rPr sz="2520" dirty="0">
                <a:latin typeface="Calibri"/>
                <a:cs typeface="Calibri"/>
              </a:rPr>
              <a:t>Received</a:t>
            </a:r>
            <a:r>
              <a:rPr sz="2520" spc="558" dirty="0">
                <a:latin typeface="Calibri"/>
                <a:cs typeface="Calibri"/>
              </a:rPr>
              <a:t> </a:t>
            </a:r>
            <a:r>
              <a:rPr sz="2520" dirty="0">
                <a:latin typeface="Calibri"/>
                <a:cs typeface="Calibri"/>
              </a:rPr>
              <a:t>or</a:t>
            </a:r>
            <a:r>
              <a:rPr sz="2520" spc="558" dirty="0">
                <a:latin typeface="Calibri"/>
                <a:cs typeface="Calibri"/>
              </a:rPr>
              <a:t> </a:t>
            </a:r>
            <a:r>
              <a:rPr sz="2520" dirty="0">
                <a:latin typeface="Calibri"/>
                <a:cs typeface="Calibri"/>
              </a:rPr>
              <a:t>Accrued”,</a:t>
            </a:r>
            <a:r>
              <a:rPr sz="2520" spc="558" dirty="0">
                <a:latin typeface="Calibri"/>
                <a:cs typeface="Calibri"/>
              </a:rPr>
              <a:t> </a:t>
            </a:r>
            <a:r>
              <a:rPr sz="2520" dirty="0">
                <a:latin typeface="Calibri"/>
                <a:cs typeface="Calibri"/>
              </a:rPr>
              <a:t>the</a:t>
            </a:r>
            <a:r>
              <a:rPr sz="2520" spc="558" dirty="0">
                <a:latin typeface="Calibri"/>
                <a:cs typeface="Calibri"/>
              </a:rPr>
              <a:t> </a:t>
            </a:r>
            <a:r>
              <a:rPr sz="2520" dirty="0">
                <a:latin typeface="Calibri"/>
                <a:cs typeface="Calibri"/>
              </a:rPr>
              <a:t>tax</a:t>
            </a:r>
            <a:r>
              <a:rPr sz="2520" spc="546" dirty="0">
                <a:latin typeface="Calibri"/>
                <a:cs typeface="Calibri"/>
              </a:rPr>
              <a:t> </a:t>
            </a:r>
            <a:r>
              <a:rPr sz="2520" spc="-12" dirty="0">
                <a:latin typeface="Calibri"/>
                <a:cs typeface="Calibri"/>
              </a:rPr>
              <a:t>auditor </a:t>
            </a:r>
            <a:r>
              <a:rPr sz="2520" dirty="0">
                <a:latin typeface="Calibri"/>
                <a:cs typeface="Calibri"/>
              </a:rPr>
              <a:t>should</a:t>
            </a:r>
            <a:r>
              <a:rPr sz="2520" spc="192" dirty="0">
                <a:latin typeface="Calibri"/>
                <a:cs typeface="Calibri"/>
              </a:rPr>
              <a:t> </a:t>
            </a:r>
            <a:r>
              <a:rPr sz="2520" dirty="0">
                <a:latin typeface="Calibri"/>
                <a:cs typeface="Calibri"/>
              </a:rPr>
              <a:t>furnish</a:t>
            </a:r>
            <a:r>
              <a:rPr sz="2520" spc="180" dirty="0">
                <a:latin typeface="Calibri"/>
                <a:cs typeface="Calibri"/>
              </a:rPr>
              <a:t> </a:t>
            </a:r>
            <a:r>
              <a:rPr sz="2520" dirty="0">
                <a:latin typeface="Calibri"/>
                <a:cs typeface="Calibri"/>
              </a:rPr>
              <a:t>the</a:t>
            </a:r>
            <a:r>
              <a:rPr sz="2520" spc="180" dirty="0">
                <a:latin typeface="Calibri"/>
                <a:cs typeface="Calibri"/>
              </a:rPr>
              <a:t> </a:t>
            </a:r>
            <a:r>
              <a:rPr sz="2520" dirty="0">
                <a:latin typeface="Calibri"/>
                <a:cs typeface="Calibri"/>
              </a:rPr>
              <a:t>amount</a:t>
            </a:r>
            <a:r>
              <a:rPr sz="2520" spc="180" dirty="0">
                <a:latin typeface="Calibri"/>
                <a:cs typeface="Calibri"/>
              </a:rPr>
              <a:t> </a:t>
            </a:r>
            <a:r>
              <a:rPr sz="2520" dirty="0">
                <a:latin typeface="Calibri"/>
                <a:cs typeface="Calibri"/>
              </a:rPr>
              <a:t>of</a:t>
            </a:r>
            <a:r>
              <a:rPr sz="2520" spc="192" dirty="0">
                <a:latin typeface="Calibri"/>
                <a:cs typeface="Calibri"/>
              </a:rPr>
              <a:t> </a:t>
            </a:r>
            <a:r>
              <a:rPr sz="2520" dirty="0">
                <a:latin typeface="Calibri"/>
                <a:cs typeface="Calibri"/>
              </a:rPr>
              <a:t>consideration</a:t>
            </a:r>
            <a:r>
              <a:rPr sz="2520" spc="192" dirty="0">
                <a:latin typeface="Calibri"/>
                <a:cs typeface="Calibri"/>
              </a:rPr>
              <a:t> </a:t>
            </a:r>
            <a:r>
              <a:rPr sz="2520" dirty="0">
                <a:latin typeface="Calibri"/>
                <a:cs typeface="Calibri"/>
              </a:rPr>
              <a:t>received</a:t>
            </a:r>
            <a:r>
              <a:rPr sz="2520" spc="186" dirty="0">
                <a:latin typeface="Calibri"/>
                <a:cs typeface="Calibri"/>
              </a:rPr>
              <a:t> </a:t>
            </a:r>
            <a:r>
              <a:rPr sz="2520" dirty="0">
                <a:latin typeface="Calibri"/>
                <a:cs typeface="Calibri"/>
              </a:rPr>
              <a:t>or</a:t>
            </a:r>
            <a:r>
              <a:rPr sz="2520" spc="192" dirty="0">
                <a:latin typeface="Calibri"/>
                <a:cs typeface="Calibri"/>
              </a:rPr>
              <a:t> </a:t>
            </a:r>
            <a:r>
              <a:rPr sz="2520" dirty="0">
                <a:latin typeface="Calibri"/>
                <a:cs typeface="Calibri"/>
              </a:rPr>
              <a:t>accrued,</a:t>
            </a:r>
            <a:r>
              <a:rPr sz="2520" spc="198" dirty="0">
                <a:latin typeface="Calibri"/>
                <a:cs typeface="Calibri"/>
              </a:rPr>
              <a:t> </a:t>
            </a:r>
            <a:r>
              <a:rPr sz="2520" dirty="0">
                <a:latin typeface="Calibri"/>
                <a:cs typeface="Calibri"/>
              </a:rPr>
              <a:t>during</a:t>
            </a:r>
            <a:r>
              <a:rPr sz="2520" spc="186" dirty="0">
                <a:latin typeface="Calibri"/>
                <a:cs typeface="Calibri"/>
              </a:rPr>
              <a:t> </a:t>
            </a:r>
            <a:r>
              <a:rPr sz="2520" spc="-30" dirty="0">
                <a:latin typeface="Calibri"/>
                <a:cs typeface="Calibri"/>
              </a:rPr>
              <a:t>the </a:t>
            </a:r>
            <a:r>
              <a:rPr sz="2520" dirty="0">
                <a:latin typeface="Calibri"/>
                <a:cs typeface="Calibri"/>
              </a:rPr>
              <a:t>relevant</a:t>
            </a:r>
            <a:r>
              <a:rPr sz="2520" spc="540" dirty="0">
                <a:latin typeface="Calibri"/>
                <a:cs typeface="Calibri"/>
              </a:rPr>
              <a:t> </a:t>
            </a:r>
            <a:r>
              <a:rPr sz="2520" dirty="0">
                <a:latin typeface="Calibri"/>
                <a:cs typeface="Calibri"/>
              </a:rPr>
              <a:t>P.</a:t>
            </a:r>
            <a:r>
              <a:rPr sz="2520" spc="528" dirty="0">
                <a:latin typeface="Calibri"/>
                <a:cs typeface="Calibri"/>
              </a:rPr>
              <a:t> </a:t>
            </a:r>
            <a:r>
              <a:rPr sz="2520" dirty="0">
                <a:latin typeface="Calibri"/>
                <a:cs typeface="Calibri"/>
              </a:rPr>
              <a:t>Y.</a:t>
            </a:r>
            <a:r>
              <a:rPr sz="2520" spc="528" dirty="0">
                <a:latin typeface="Calibri"/>
                <a:cs typeface="Calibri"/>
              </a:rPr>
              <a:t>  </a:t>
            </a:r>
            <a:r>
              <a:rPr sz="2520" dirty="0">
                <a:latin typeface="Calibri"/>
                <a:cs typeface="Calibri"/>
              </a:rPr>
              <a:t>in</a:t>
            </a:r>
            <a:r>
              <a:rPr sz="2520" spc="516" dirty="0">
                <a:latin typeface="Calibri"/>
                <a:cs typeface="Calibri"/>
              </a:rPr>
              <a:t> </a:t>
            </a:r>
            <a:r>
              <a:rPr sz="2520" dirty="0">
                <a:latin typeface="Calibri"/>
                <a:cs typeface="Calibri"/>
              </a:rPr>
              <a:t>respect</a:t>
            </a:r>
            <a:r>
              <a:rPr sz="2520" spc="546" dirty="0">
                <a:latin typeface="Calibri"/>
                <a:cs typeface="Calibri"/>
              </a:rPr>
              <a:t> </a:t>
            </a:r>
            <a:r>
              <a:rPr sz="2520" dirty="0">
                <a:latin typeface="Calibri"/>
                <a:cs typeface="Calibri"/>
              </a:rPr>
              <a:t>of</a:t>
            </a:r>
            <a:r>
              <a:rPr sz="2520" spc="528" dirty="0">
                <a:latin typeface="Calibri"/>
                <a:cs typeface="Calibri"/>
              </a:rPr>
              <a:t> </a:t>
            </a:r>
            <a:r>
              <a:rPr sz="2520" dirty="0">
                <a:latin typeface="Calibri"/>
                <a:cs typeface="Calibri"/>
              </a:rPr>
              <a:t>land/building</a:t>
            </a:r>
            <a:r>
              <a:rPr sz="2520" spc="521" dirty="0">
                <a:latin typeface="Calibri"/>
                <a:cs typeface="Calibri"/>
              </a:rPr>
              <a:t> </a:t>
            </a:r>
            <a:r>
              <a:rPr sz="2520" dirty="0">
                <a:latin typeface="Calibri"/>
                <a:cs typeface="Calibri"/>
              </a:rPr>
              <a:t>transferred</a:t>
            </a:r>
            <a:r>
              <a:rPr sz="2520" spc="540" dirty="0">
                <a:latin typeface="Calibri"/>
                <a:cs typeface="Calibri"/>
              </a:rPr>
              <a:t> </a:t>
            </a:r>
            <a:r>
              <a:rPr sz="2520" dirty="0">
                <a:latin typeface="Calibri"/>
                <a:cs typeface="Calibri"/>
              </a:rPr>
              <a:t>during</a:t>
            </a:r>
            <a:r>
              <a:rPr sz="2520" spc="528" dirty="0">
                <a:latin typeface="Calibri"/>
                <a:cs typeface="Calibri"/>
              </a:rPr>
              <a:t> </a:t>
            </a:r>
            <a:r>
              <a:rPr sz="2520" dirty="0">
                <a:latin typeface="Calibri"/>
                <a:cs typeface="Calibri"/>
              </a:rPr>
              <a:t>the</a:t>
            </a:r>
            <a:r>
              <a:rPr sz="2520" spc="521" dirty="0">
                <a:latin typeface="Calibri"/>
                <a:cs typeface="Calibri"/>
              </a:rPr>
              <a:t> </a:t>
            </a:r>
            <a:r>
              <a:rPr sz="2520" dirty="0">
                <a:latin typeface="Calibri"/>
                <a:cs typeface="Calibri"/>
              </a:rPr>
              <a:t>year</a:t>
            </a:r>
            <a:r>
              <a:rPr sz="2520" spc="516" dirty="0">
                <a:latin typeface="Calibri"/>
                <a:cs typeface="Calibri"/>
              </a:rPr>
              <a:t> </a:t>
            </a:r>
            <a:r>
              <a:rPr sz="2520" spc="-30" dirty="0">
                <a:latin typeface="Calibri"/>
                <a:cs typeface="Calibri"/>
              </a:rPr>
              <a:t>as </a:t>
            </a:r>
            <a:r>
              <a:rPr sz="2520" dirty="0">
                <a:latin typeface="Calibri"/>
                <a:cs typeface="Calibri"/>
              </a:rPr>
              <a:t>disclosed</a:t>
            </a:r>
            <a:r>
              <a:rPr sz="2520" spc="-12" dirty="0">
                <a:latin typeface="Calibri"/>
                <a:cs typeface="Calibri"/>
              </a:rPr>
              <a:t> </a:t>
            </a:r>
            <a:r>
              <a:rPr sz="2520" dirty="0">
                <a:latin typeface="Calibri"/>
                <a:cs typeface="Calibri"/>
              </a:rPr>
              <a:t>in</a:t>
            </a:r>
            <a:r>
              <a:rPr sz="2520" spc="-42" dirty="0">
                <a:latin typeface="Calibri"/>
                <a:cs typeface="Calibri"/>
              </a:rPr>
              <a:t> </a:t>
            </a:r>
            <a:r>
              <a:rPr sz="2520" dirty="0">
                <a:latin typeface="Calibri"/>
                <a:cs typeface="Calibri"/>
              </a:rPr>
              <a:t>the</a:t>
            </a:r>
            <a:r>
              <a:rPr sz="2520" spc="-60" dirty="0">
                <a:latin typeface="Calibri"/>
                <a:cs typeface="Calibri"/>
              </a:rPr>
              <a:t> </a:t>
            </a:r>
            <a:r>
              <a:rPr sz="2520" dirty="0">
                <a:latin typeface="Calibri"/>
                <a:cs typeface="Calibri"/>
              </a:rPr>
              <a:t>books</a:t>
            </a:r>
            <a:r>
              <a:rPr sz="2520" spc="-36" dirty="0">
                <a:latin typeface="Calibri"/>
                <a:cs typeface="Calibri"/>
              </a:rPr>
              <a:t> </a:t>
            </a:r>
            <a:r>
              <a:rPr sz="2520" dirty="0">
                <a:latin typeface="Calibri"/>
                <a:cs typeface="Calibri"/>
              </a:rPr>
              <a:t>of</a:t>
            </a:r>
            <a:r>
              <a:rPr sz="2520" spc="-48" dirty="0">
                <a:latin typeface="Calibri"/>
                <a:cs typeface="Calibri"/>
              </a:rPr>
              <a:t> </a:t>
            </a:r>
            <a:r>
              <a:rPr sz="2520" spc="-12" dirty="0">
                <a:latin typeface="Calibri"/>
                <a:cs typeface="Calibri"/>
              </a:rPr>
              <a:t>account.</a:t>
            </a:r>
            <a:endParaRPr sz="2520">
              <a:latin typeface="Calibri"/>
              <a:cs typeface="Calibri"/>
            </a:endParaRPr>
          </a:p>
        </p:txBody>
      </p:sp>
      <p:sp>
        <p:nvSpPr>
          <p:cNvPr id="3" name="object 3"/>
          <p:cNvSpPr txBox="1">
            <a:spLocks noGrp="1"/>
          </p:cNvSpPr>
          <p:nvPr>
            <p:ph type="title"/>
          </p:nvPr>
        </p:nvSpPr>
        <p:spPr>
          <a:xfrm>
            <a:off x="1804416" y="105178"/>
            <a:ext cx="16942003" cy="1110746"/>
          </a:xfrm>
          <a:prstGeom prst="rect">
            <a:avLst/>
          </a:prstGeom>
        </p:spPr>
        <p:txBody>
          <a:bodyPr vert="horz" wrap="square" lIns="0" tIns="405060" rIns="0" bIns="0" rtlCol="0">
            <a:spAutoFit/>
          </a:bodyPr>
          <a:lstStyle/>
          <a:p>
            <a:pPr marL="215646">
              <a:spcBef>
                <a:spcPts val="126"/>
              </a:spcBef>
            </a:pPr>
            <a:r>
              <a:rPr sz="4560" u="none" dirty="0"/>
              <a:t>Issues</a:t>
            </a:r>
            <a:r>
              <a:rPr sz="4560" u="none" spc="-36" dirty="0"/>
              <a:t> </a:t>
            </a:r>
            <a:r>
              <a:rPr sz="4560" u="none" dirty="0"/>
              <a:t>on</a:t>
            </a:r>
            <a:r>
              <a:rPr sz="4560" u="none" spc="-24" dirty="0"/>
              <a:t> </a:t>
            </a:r>
            <a:r>
              <a:rPr sz="4560" u="none" dirty="0"/>
              <a:t>Clause</a:t>
            </a:r>
            <a:r>
              <a:rPr sz="4560" u="none" spc="-24" dirty="0"/>
              <a:t> </a:t>
            </a:r>
            <a:r>
              <a:rPr sz="4560" u="none" dirty="0"/>
              <a:t>no.</a:t>
            </a:r>
            <a:r>
              <a:rPr sz="4560" u="none" spc="-18" dirty="0"/>
              <a:t> </a:t>
            </a:r>
            <a:r>
              <a:rPr sz="4560" u="none" dirty="0"/>
              <a:t>17</a:t>
            </a:r>
            <a:r>
              <a:rPr sz="4560" u="none" spc="-24" dirty="0"/>
              <a:t> </a:t>
            </a:r>
            <a:r>
              <a:rPr sz="4560" u="none" dirty="0"/>
              <a:t>–</a:t>
            </a:r>
            <a:r>
              <a:rPr sz="4560" u="none" spc="-12" dirty="0"/>
              <a:t> Contd.</a:t>
            </a:r>
            <a:endParaRPr sz="4560"/>
          </a:p>
        </p:txBody>
      </p:sp>
      <p:grpSp>
        <p:nvGrpSpPr>
          <p:cNvPr id="4" name="object 4"/>
          <p:cNvGrpSpPr/>
          <p:nvPr/>
        </p:nvGrpSpPr>
        <p:grpSpPr>
          <a:xfrm>
            <a:off x="1890979" y="1850746"/>
            <a:ext cx="10911078" cy="2399537"/>
            <a:chOff x="51815" y="1542288"/>
            <a:chExt cx="9092565" cy="1999614"/>
          </a:xfrm>
        </p:grpSpPr>
        <p:pic>
          <p:nvPicPr>
            <p:cNvPr id="5" name="object 5"/>
            <p:cNvPicPr/>
            <p:nvPr/>
          </p:nvPicPr>
          <p:blipFill>
            <a:blip r:embed="rId2" cstate="print"/>
            <a:stretch>
              <a:fillRect/>
            </a:stretch>
          </p:blipFill>
          <p:spPr>
            <a:xfrm>
              <a:off x="108203" y="1568196"/>
              <a:ext cx="8929116" cy="1935479"/>
            </a:xfrm>
            <a:prstGeom prst="rect">
              <a:avLst/>
            </a:prstGeom>
          </p:spPr>
        </p:pic>
        <p:pic>
          <p:nvPicPr>
            <p:cNvPr id="6" name="object 6"/>
            <p:cNvPicPr/>
            <p:nvPr/>
          </p:nvPicPr>
          <p:blipFill>
            <a:blip r:embed="rId3" cstate="print"/>
            <a:stretch>
              <a:fillRect/>
            </a:stretch>
          </p:blipFill>
          <p:spPr>
            <a:xfrm>
              <a:off x="51815" y="1542288"/>
              <a:ext cx="9092184" cy="1999487"/>
            </a:xfrm>
            <a:prstGeom prst="rect">
              <a:avLst/>
            </a:prstGeom>
          </p:spPr>
        </p:pic>
      </p:grpSp>
      <p:sp>
        <p:nvSpPr>
          <p:cNvPr id="7" name="object 7"/>
          <p:cNvSpPr txBox="1"/>
          <p:nvPr/>
        </p:nvSpPr>
        <p:spPr>
          <a:xfrm>
            <a:off x="2012594" y="1899209"/>
            <a:ext cx="10607040" cy="2087237"/>
          </a:xfrm>
          <a:prstGeom prst="rect">
            <a:avLst/>
          </a:prstGeom>
          <a:solidFill>
            <a:srgbClr val="F4C8BD"/>
          </a:solidFill>
          <a:ln w="9994">
            <a:solidFill>
              <a:srgbClr val="E97031"/>
            </a:solidFill>
          </a:ln>
        </p:spPr>
        <p:txBody>
          <a:bodyPr vert="horz" wrap="square" lIns="0" tIns="35051" rIns="0" bIns="0" rtlCol="0">
            <a:spAutoFit/>
          </a:bodyPr>
          <a:lstStyle/>
          <a:p>
            <a:pPr marL="1751838" marR="102870" indent="-1644396" algn="just">
              <a:spcBef>
                <a:spcPts val="275"/>
              </a:spcBef>
            </a:pPr>
            <a:r>
              <a:rPr sz="2400" b="1" u="sng" dirty="0">
                <a:uFill>
                  <a:solidFill>
                    <a:srgbClr val="000000"/>
                  </a:solidFill>
                </a:uFill>
                <a:latin typeface="Calibri"/>
                <a:cs typeface="Calibri"/>
              </a:rPr>
              <a:t>Sec.</a:t>
            </a:r>
            <a:r>
              <a:rPr sz="2400" b="1" u="sng" spc="324" dirty="0">
                <a:uFill>
                  <a:solidFill>
                    <a:srgbClr val="000000"/>
                  </a:solidFill>
                </a:uFill>
                <a:latin typeface="Calibri"/>
                <a:cs typeface="Calibri"/>
              </a:rPr>
              <a:t> </a:t>
            </a:r>
            <a:r>
              <a:rPr sz="2400" b="1" u="sng" dirty="0">
                <a:uFill>
                  <a:solidFill>
                    <a:srgbClr val="000000"/>
                  </a:solidFill>
                </a:uFill>
                <a:latin typeface="Calibri"/>
                <a:cs typeface="Calibri"/>
              </a:rPr>
              <a:t>43CA</a:t>
            </a:r>
            <a:r>
              <a:rPr sz="2400" b="1" dirty="0">
                <a:latin typeface="Calibri"/>
                <a:cs typeface="Calibri"/>
              </a:rPr>
              <a:t>-</a:t>
            </a:r>
            <a:r>
              <a:rPr sz="2400" b="1" spc="318" dirty="0">
                <a:latin typeface="Calibri"/>
                <a:cs typeface="Calibri"/>
              </a:rPr>
              <a:t> </a:t>
            </a:r>
            <a:r>
              <a:rPr sz="2400" dirty="0">
                <a:latin typeface="Calibri"/>
                <a:cs typeface="Calibri"/>
              </a:rPr>
              <a:t>Special</a:t>
            </a:r>
            <a:r>
              <a:rPr sz="2400" spc="312" dirty="0">
                <a:latin typeface="Calibri"/>
                <a:cs typeface="Calibri"/>
              </a:rPr>
              <a:t> </a:t>
            </a:r>
            <a:r>
              <a:rPr sz="2400" dirty="0">
                <a:latin typeface="Calibri"/>
                <a:cs typeface="Calibri"/>
              </a:rPr>
              <a:t>provision</a:t>
            </a:r>
            <a:r>
              <a:rPr sz="2400" spc="330" dirty="0">
                <a:latin typeface="Calibri"/>
                <a:cs typeface="Calibri"/>
              </a:rPr>
              <a:t> </a:t>
            </a:r>
            <a:r>
              <a:rPr sz="2400" dirty="0">
                <a:latin typeface="Calibri"/>
                <a:cs typeface="Calibri"/>
              </a:rPr>
              <a:t>for</a:t>
            </a:r>
            <a:r>
              <a:rPr sz="2400" spc="318" dirty="0">
                <a:latin typeface="Calibri"/>
                <a:cs typeface="Calibri"/>
              </a:rPr>
              <a:t> </a:t>
            </a:r>
            <a:r>
              <a:rPr sz="2400" dirty="0">
                <a:latin typeface="Calibri"/>
                <a:cs typeface="Calibri"/>
              </a:rPr>
              <a:t>full</a:t>
            </a:r>
            <a:r>
              <a:rPr sz="2400" spc="318" dirty="0">
                <a:latin typeface="Calibri"/>
                <a:cs typeface="Calibri"/>
              </a:rPr>
              <a:t> </a:t>
            </a:r>
            <a:r>
              <a:rPr sz="2400" dirty="0">
                <a:latin typeface="Calibri"/>
                <a:cs typeface="Calibri"/>
              </a:rPr>
              <a:t>value</a:t>
            </a:r>
            <a:r>
              <a:rPr sz="2400" spc="300" dirty="0">
                <a:latin typeface="Calibri"/>
                <a:cs typeface="Calibri"/>
              </a:rPr>
              <a:t> </a:t>
            </a:r>
            <a:r>
              <a:rPr sz="2400" dirty="0">
                <a:latin typeface="Calibri"/>
                <a:cs typeface="Calibri"/>
              </a:rPr>
              <a:t>of</a:t>
            </a:r>
            <a:r>
              <a:rPr sz="2400" spc="294" dirty="0">
                <a:latin typeface="Calibri"/>
                <a:cs typeface="Calibri"/>
              </a:rPr>
              <a:t> </a:t>
            </a:r>
            <a:r>
              <a:rPr sz="2400" dirty="0">
                <a:latin typeface="Calibri"/>
                <a:cs typeface="Calibri"/>
              </a:rPr>
              <a:t>consideration</a:t>
            </a:r>
            <a:r>
              <a:rPr sz="2400" spc="318" dirty="0">
                <a:latin typeface="Calibri"/>
                <a:cs typeface="Calibri"/>
              </a:rPr>
              <a:t> </a:t>
            </a:r>
            <a:r>
              <a:rPr sz="2400" dirty="0">
                <a:latin typeface="Calibri"/>
                <a:cs typeface="Calibri"/>
              </a:rPr>
              <a:t>for</a:t>
            </a:r>
            <a:r>
              <a:rPr sz="2400" spc="324" dirty="0">
                <a:latin typeface="Calibri"/>
                <a:cs typeface="Calibri"/>
              </a:rPr>
              <a:t> </a:t>
            </a:r>
            <a:r>
              <a:rPr sz="2400" dirty="0">
                <a:latin typeface="Calibri"/>
                <a:cs typeface="Calibri"/>
              </a:rPr>
              <a:t>transfer</a:t>
            </a:r>
            <a:r>
              <a:rPr sz="2400" spc="318" dirty="0">
                <a:latin typeface="Calibri"/>
                <a:cs typeface="Calibri"/>
              </a:rPr>
              <a:t> </a:t>
            </a:r>
            <a:r>
              <a:rPr sz="2400" dirty="0">
                <a:latin typeface="Calibri"/>
                <a:cs typeface="Calibri"/>
              </a:rPr>
              <a:t>of</a:t>
            </a:r>
            <a:r>
              <a:rPr sz="2400" spc="305" dirty="0">
                <a:latin typeface="Calibri"/>
                <a:cs typeface="Calibri"/>
              </a:rPr>
              <a:t> </a:t>
            </a:r>
            <a:r>
              <a:rPr sz="2400" spc="-12" dirty="0">
                <a:latin typeface="Calibri"/>
                <a:cs typeface="Calibri"/>
              </a:rPr>
              <a:t>assets </a:t>
            </a:r>
            <a:r>
              <a:rPr sz="2400" dirty="0">
                <a:latin typeface="Calibri"/>
                <a:cs typeface="Calibri"/>
              </a:rPr>
              <a:t>other</a:t>
            </a:r>
            <a:r>
              <a:rPr sz="2400" spc="120" dirty="0">
                <a:latin typeface="Calibri"/>
                <a:cs typeface="Calibri"/>
              </a:rPr>
              <a:t> </a:t>
            </a:r>
            <a:r>
              <a:rPr sz="2400" dirty="0">
                <a:latin typeface="Calibri"/>
                <a:cs typeface="Calibri"/>
              </a:rPr>
              <a:t>than</a:t>
            </a:r>
            <a:r>
              <a:rPr sz="2400" spc="102" dirty="0">
                <a:latin typeface="Calibri"/>
                <a:cs typeface="Calibri"/>
              </a:rPr>
              <a:t> </a:t>
            </a:r>
            <a:r>
              <a:rPr sz="2400" dirty="0">
                <a:latin typeface="Calibri"/>
                <a:cs typeface="Calibri"/>
              </a:rPr>
              <a:t>capital</a:t>
            </a:r>
            <a:r>
              <a:rPr sz="2400" spc="120" dirty="0">
                <a:latin typeface="Calibri"/>
                <a:cs typeface="Calibri"/>
              </a:rPr>
              <a:t> </a:t>
            </a:r>
            <a:r>
              <a:rPr sz="2400" dirty="0">
                <a:latin typeface="Calibri"/>
                <a:cs typeface="Calibri"/>
              </a:rPr>
              <a:t>assets</a:t>
            </a:r>
            <a:r>
              <a:rPr sz="2400" spc="126" dirty="0">
                <a:latin typeface="Calibri"/>
                <a:cs typeface="Calibri"/>
              </a:rPr>
              <a:t> </a:t>
            </a:r>
            <a:r>
              <a:rPr sz="2400" dirty="0">
                <a:latin typeface="Calibri"/>
                <a:cs typeface="Calibri"/>
              </a:rPr>
              <a:t>in</a:t>
            </a:r>
            <a:r>
              <a:rPr sz="2400" spc="126" dirty="0">
                <a:latin typeface="Calibri"/>
                <a:cs typeface="Calibri"/>
              </a:rPr>
              <a:t> </a:t>
            </a:r>
            <a:r>
              <a:rPr sz="2400" dirty="0">
                <a:latin typeface="Calibri"/>
                <a:cs typeface="Calibri"/>
              </a:rPr>
              <a:t>certain</a:t>
            </a:r>
            <a:r>
              <a:rPr sz="2400" spc="132" dirty="0">
                <a:latin typeface="Calibri"/>
                <a:cs typeface="Calibri"/>
              </a:rPr>
              <a:t> </a:t>
            </a:r>
            <a:r>
              <a:rPr sz="2400" dirty="0">
                <a:latin typeface="Calibri"/>
                <a:cs typeface="Calibri"/>
              </a:rPr>
              <a:t>cases</a:t>
            </a:r>
            <a:r>
              <a:rPr sz="2400" spc="120" dirty="0">
                <a:latin typeface="Calibri"/>
                <a:cs typeface="Calibri"/>
              </a:rPr>
              <a:t> </a:t>
            </a:r>
            <a:r>
              <a:rPr sz="2400" b="1" i="1" dirty="0">
                <a:latin typeface="Calibri"/>
                <a:cs typeface="Calibri"/>
              </a:rPr>
              <a:t>[Introduced</a:t>
            </a:r>
            <a:r>
              <a:rPr sz="2400" b="1" i="1" spc="108" dirty="0">
                <a:latin typeface="Calibri"/>
                <a:cs typeface="Calibri"/>
              </a:rPr>
              <a:t> </a:t>
            </a:r>
            <a:r>
              <a:rPr sz="2400" b="1" i="1" dirty="0">
                <a:latin typeface="Calibri"/>
                <a:cs typeface="Calibri"/>
              </a:rPr>
              <a:t>by</a:t>
            </a:r>
            <a:r>
              <a:rPr sz="2400" b="1" i="1" spc="120" dirty="0">
                <a:latin typeface="Calibri"/>
                <a:cs typeface="Calibri"/>
              </a:rPr>
              <a:t> </a:t>
            </a:r>
            <a:r>
              <a:rPr sz="2400" b="1" i="1" dirty="0">
                <a:latin typeface="Calibri"/>
                <a:cs typeface="Calibri"/>
              </a:rPr>
              <a:t>Finance</a:t>
            </a:r>
            <a:r>
              <a:rPr sz="2400" b="1" i="1" spc="108" dirty="0">
                <a:latin typeface="Calibri"/>
                <a:cs typeface="Calibri"/>
              </a:rPr>
              <a:t> </a:t>
            </a:r>
            <a:r>
              <a:rPr sz="2400" b="1" i="1" spc="-24" dirty="0">
                <a:latin typeface="Calibri"/>
                <a:cs typeface="Calibri"/>
              </a:rPr>
              <a:t>Act, </a:t>
            </a:r>
            <a:r>
              <a:rPr sz="2400" b="1" i="1" dirty="0">
                <a:latin typeface="Calibri"/>
                <a:cs typeface="Calibri"/>
              </a:rPr>
              <a:t>2013,</a:t>
            </a:r>
            <a:r>
              <a:rPr sz="2400" b="1" i="1" spc="-48" dirty="0">
                <a:latin typeface="Calibri"/>
                <a:cs typeface="Calibri"/>
              </a:rPr>
              <a:t> </a:t>
            </a:r>
            <a:r>
              <a:rPr sz="2400" b="1" i="1" spc="-36" dirty="0">
                <a:latin typeface="Calibri"/>
                <a:cs typeface="Calibri"/>
              </a:rPr>
              <a:t>w.e.f.</a:t>
            </a:r>
            <a:r>
              <a:rPr sz="2400" b="1" i="1" spc="-24" dirty="0">
                <a:latin typeface="Calibri"/>
                <a:cs typeface="Calibri"/>
              </a:rPr>
              <a:t> </a:t>
            </a:r>
            <a:r>
              <a:rPr sz="2400" b="1" i="1" spc="-12" dirty="0">
                <a:latin typeface="Calibri"/>
                <a:cs typeface="Calibri"/>
              </a:rPr>
              <a:t>1-4-2014]</a:t>
            </a:r>
            <a:endParaRPr sz="2400">
              <a:latin typeface="Calibri"/>
              <a:cs typeface="Calibri"/>
            </a:endParaRPr>
          </a:p>
          <a:p>
            <a:pPr marL="1754124" marR="101346" indent="-1648968" algn="just">
              <a:spcBef>
                <a:spcPts val="1584"/>
              </a:spcBef>
            </a:pPr>
            <a:r>
              <a:rPr sz="2400" b="1" u="sng" dirty="0">
                <a:uFill>
                  <a:solidFill>
                    <a:srgbClr val="000000"/>
                  </a:solidFill>
                </a:uFill>
                <a:latin typeface="Calibri"/>
                <a:cs typeface="Calibri"/>
              </a:rPr>
              <a:t>Sec.</a:t>
            </a:r>
            <a:r>
              <a:rPr sz="2400" b="1" u="sng" spc="491" dirty="0">
                <a:uFill>
                  <a:solidFill>
                    <a:srgbClr val="000000"/>
                  </a:solidFill>
                </a:uFill>
                <a:latin typeface="Calibri"/>
                <a:cs typeface="Calibri"/>
              </a:rPr>
              <a:t> </a:t>
            </a:r>
            <a:r>
              <a:rPr sz="2400" b="1" u="sng" dirty="0">
                <a:uFill>
                  <a:solidFill>
                    <a:srgbClr val="000000"/>
                  </a:solidFill>
                </a:uFill>
                <a:latin typeface="Calibri"/>
                <a:cs typeface="Calibri"/>
              </a:rPr>
              <a:t>50C</a:t>
            </a:r>
            <a:r>
              <a:rPr sz="2400" b="1" dirty="0">
                <a:latin typeface="Calibri"/>
                <a:cs typeface="Calibri"/>
              </a:rPr>
              <a:t>-</a:t>
            </a:r>
            <a:r>
              <a:rPr sz="2400" b="1" spc="491" dirty="0">
                <a:latin typeface="Calibri"/>
                <a:cs typeface="Calibri"/>
              </a:rPr>
              <a:t> </a:t>
            </a:r>
            <a:r>
              <a:rPr sz="2400" dirty="0">
                <a:latin typeface="Calibri"/>
                <a:cs typeface="Calibri"/>
              </a:rPr>
              <a:t>Special</a:t>
            </a:r>
            <a:r>
              <a:rPr sz="2400" spc="486" dirty="0">
                <a:latin typeface="Calibri"/>
                <a:cs typeface="Calibri"/>
              </a:rPr>
              <a:t> </a:t>
            </a:r>
            <a:r>
              <a:rPr sz="2400" dirty="0">
                <a:latin typeface="Calibri"/>
                <a:cs typeface="Calibri"/>
              </a:rPr>
              <a:t>provision</a:t>
            </a:r>
            <a:r>
              <a:rPr sz="2400" spc="486" dirty="0">
                <a:latin typeface="Calibri"/>
                <a:cs typeface="Calibri"/>
              </a:rPr>
              <a:t> </a:t>
            </a:r>
            <a:r>
              <a:rPr sz="2400" dirty="0">
                <a:latin typeface="Calibri"/>
                <a:cs typeface="Calibri"/>
              </a:rPr>
              <a:t>for</a:t>
            </a:r>
            <a:r>
              <a:rPr sz="2400" spc="491" dirty="0">
                <a:latin typeface="Calibri"/>
                <a:cs typeface="Calibri"/>
              </a:rPr>
              <a:t> </a:t>
            </a:r>
            <a:r>
              <a:rPr sz="2400" dirty="0">
                <a:latin typeface="Calibri"/>
                <a:cs typeface="Calibri"/>
              </a:rPr>
              <a:t>full</a:t>
            </a:r>
            <a:r>
              <a:rPr sz="2400" spc="491" dirty="0">
                <a:latin typeface="Calibri"/>
                <a:cs typeface="Calibri"/>
              </a:rPr>
              <a:t> </a:t>
            </a:r>
            <a:r>
              <a:rPr sz="2400" dirty="0">
                <a:latin typeface="Calibri"/>
                <a:cs typeface="Calibri"/>
              </a:rPr>
              <a:t>value</a:t>
            </a:r>
            <a:r>
              <a:rPr sz="2400" spc="480" dirty="0">
                <a:latin typeface="Calibri"/>
                <a:cs typeface="Calibri"/>
              </a:rPr>
              <a:t> </a:t>
            </a:r>
            <a:r>
              <a:rPr sz="2400" dirty="0">
                <a:latin typeface="Calibri"/>
                <a:cs typeface="Calibri"/>
              </a:rPr>
              <a:t>of</a:t>
            </a:r>
            <a:r>
              <a:rPr sz="2400" spc="480" dirty="0">
                <a:latin typeface="Calibri"/>
                <a:cs typeface="Calibri"/>
              </a:rPr>
              <a:t> </a:t>
            </a:r>
            <a:r>
              <a:rPr sz="2400" dirty="0">
                <a:latin typeface="Calibri"/>
                <a:cs typeface="Calibri"/>
              </a:rPr>
              <a:t>consideration</a:t>
            </a:r>
            <a:r>
              <a:rPr sz="2400" spc="486" dirty="0">
                <a:latin typeface="Calibri"/>
                <a:cs typeface="Calibri"/>
              </a:rPr>
              <a:t> </a:t>
            </a:r>
            <a:r>
              <a:rPr sz="2400" dirty="0">
                <a:latin typeface="Calibri"/>
                <a:cs typeface="Calibri"/>
              </a:rPr>
              <a:t>in</a:t>
            </a:r>
            <a:r>
              <a:rPr sz="2400" spc="486" dirty="0">
                <a:latin typeface="Calibri"/>
                <a:cs typeface="Calibri"/>
              </a:rPr>
              <a:t> </a:t>
            </a:r>
            <a:r>
              <a:rPr sz="2400" dirty="0">
                <a:latin typeface="Calibri"/>
                <a:cs typeface="Calibri"/>
              </a:rPr>
              <a:t>certain</a:t>
            </a:r>
            <a:r>
              <a:rPr sz="2400" spc="486" dirty="0">
                <a:latin typeface="Calibri"/>
                <a:cs typeface="Calibri"/>
              </a:rPr>
              <a:t> </a:t>
            </a:r>
            <a:r>
              <a:rPr sz="2400" dirty="0">
                <a:latin typeface="Calibri"/>
                <a:cs typeface="Calibri"/>
              </a:rPr>
              <a:t>cases.</a:t>
            </a:r>
            <a:r>
              <a:rPr sz="2400" spc="486" dirty="0">
                <a:latin typeface="Calibri"/>
                <a:cs typeface="Calibri"/>
              </a:rPr>
              <a:t> </a:t>
            </a:r>
            <a:r>
              <a:rPr sz="2400" i="1" spc="-24" dirty="0">
                <a:latin typeface="Calibri"/>
                <a:cs typeface="Calibri"/>
              </a:rPr>
              <a:t>[for </a:t>
            </a:r>
            <a:r>
              <a:rPr sz="2400" i="1" dirty="0">
                <a:latin typeface="Calibri"/>
                <a:cs typeface="Calibri"/>
              </a:rPr>
              <a:t>Capital</a:t>
            </a:r>
            <a:r>
              <a:rPr sz="2400" i="1" spc="-84" dirty="0">
                <a:latin typeface="Calibri"/>
                <a:cs typeface="Calibri"/>
              </a:rPr>
              <a:t> </a:t>
            </a:r>
            <a:r>
              <a:rPr sz="2400" i="1" spc="-12" dirty="0">
                <a:latin typeface="Calibri"/>
                <a:cs typeface="Calibri"/>
              </a:rPr>
              <a:t>assets]</a:t>
            </a:r>
            <a:endParaRPr sz="2400">
              <a:latin typeface="Calibri"/>
              <a:cs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04033" y="2378353"/>
            <a:ext cx="10241280" cy="4937760"/>
          </a:xfrm>
          <a:custGeom>
            <a:avLst/>
            <a:gdLst/>
            <a:ahLst/>
            <a:cxnLst/>
            <a:rect l="l" t="t" r="r" b="b"/>
            <a:pathLst>
              <a:path w="8534400" h="4114800">
                <a:moveTo>
                  <a:pt x="0" y="0"/>
                </a:moveTo>
                <a:lnTo>
                  <a:pt x="8534400" y="0"/>
                </a:lnTo>
                <a:lnTo>
                  <a:pt x="8534400" y="4114800"/>
                </a:lnTo>
                <a:lnTo>
                  <a:pt x="0" y="4114800"/>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197608" y="2393290"/>
            <a:ext cx="10049256" cy="4700774"/>
          </a:xfrm>
          <a:prstGeom prst="rect">
            <a:avLst/>
          </a:prstGeom>
        </p:spPr>
        <p:txBody>
          <a:bodyPr vert="horz" wrap="square" lIns="0" tIns="15240" rIns="0" bIns="0" rtlCol="0">
            <a:spAutoFit/>
          </a:bodyPr>
          <a:lstStyle/>
          <a:p>
            <a:pPr marL="15240" algn="just">
              <a:spcBef>
                <a:spcPts val="120"/>
              </a:spcBef>
            </a:pPr>
            <a:r>
              <a:rPr sz="2880" b="1" u="sng" dirty="0">
                <a:uFill>
                  <a:solidFill>
                    <a:srgbClr val="000000"/>
                  </a:solidFill>
                </a:uFill>
                <a:latin typeface="Calibri"/>
                <a:cs typeface="Calibri"/>
              </a:rPr>
              <a:t>Issues/</a:t>
            </a:r>
            <a:r>
              <a:rPr sz="2880" b="1" u="sng" spc="-66" dirty="0">
                <a:uFill>
                  <a:solidFill>
                    <a:srgbClr val="000000"/>
                  </a:solidFill>
                </a:uFill>
                <a:latin typeface="Calibri"/>
                <a:cs typeface="Calibri"/>
              </a:rPr>
              <a:t> </a:t>
            </a:r>
            <a:r>
              <a:rPr sz="2880" b="1" u="sng" dirty="0">
                <a:uFill>
                  <a:solidFill>
                    <a:srgbClr val="000000"/>
                  </a:solidFill>
                </a:uFill>
                <a:latin typeface="Calibri"/>
                <a:cs typeface="Calibri"/>
              </a:rPr>
              <a:t>Points</a:t>
            </a:r>
            <a:r>
              <a:rPr sz="2880" b="1" u="sng" spc="-54" dirty="0">
                <a:uFill>
                  <a:solidFill>
                    <a:srgbClr val="000000"/>
                  </a:solidFill>
                </a:uFill>
                <a:latin typeface="Calibri"/>
                <a:cs typeface="Calibri"/>
              </a:rPr>
              <a:t> </a:t>
            </a:r>
            <a:r>
              <a:rPr sz="2880" b="1" u="sng" dirty="0">
                <a:uFill>
                  <a:solidFill>
                    <a:srgbClr val="000000"/>
                  </a:solidFill>
                </a:uFill>
                <a:latin typeface="Calibri"/>
                <a:cs typeface="Calibri"/>
              </a:rPr>
              <a:t>to</a:t>
            </a:r>
            <a:r>
              <a:rPr sz="2880" b="1" u="sng" spc="-72" dirty="0">
                <a:uFill>
                  <a:solidFill>
                    <a:srgbClr val="000000"/>
                  </a:solidFill>
                </a:uFill>
                <a:latin typeface="Calibri"/>
                <a:cs typeface="Calibri"/>
              </a:rPr>
              <a:t> </a:t>
            </a:r>
            <a:r>
              <a:rPr sz="2880" b="1" u="sng" dirty="0">
                <a:uFill>
                  <a:solidFill>
                    <a:srgbClr val="000000"/>
                  </a:solidFill>
                </a:uFill>
                <a:latin typeface="Calibri"/>
                <a:cs typeface="Calibri"/>
              </a:rPr>
              <a:t>be</a:t>
            </a:r>
            <a:r>
              <a:rPr sz="2880" b="1" u="sng" spc="-66" dirty="0">
                <a:uFill>
                  <a:solidFill>
                    <a:srgbClr val="000000"/>
                  </a:solidFill>
                </a:uFill>
                <a:latin typeface="Calibri"/>
                <a:cs typeface="Calibri"/>
              </a:rPr>
              <a:t> </a:t>
            </a:r>
            <a:r>
              <a:rPr sz="2880" b="1" u="sng" spc="-12" dirty="0">
                <a:uFill>
                  <a:solidFill>
                    <a:srgbClr val="000000"/>
                  </a:solidFill>
                </a:uFill>
                <a:latin typeface="Calibri"/>
                <a:cs typeface="Calibri"/>
              </a:rPr>
              <a:t>considered..….</a:t>
            </a:r>
            <a:endParaRPr sz="2880">
              <a:latin typeface="Calibri"/>
              <a:cs typeface="Calibri"/>
            </a:endParaRPr>
          </a:p>
          <a:p>
            <a:pPr marL="392430" marR="6858" indent="-377952" algn="just">
              <a:spcBef>
                <a:spcPts val="30"/>
              </a:spcBef>
              <a:buSzPct val="60000"/>
              <a:buFont typeface="Wingdings"/>
              <a:buChar char=""/>
              <a:tabLst>
                <a:tab pos="392430" algn="l"/>
                <a:tab pos="397764" algn="l"/>
              </a:tabLst>
            </a:pPr>
            <a:r>
              <a:rPr sz="2400" dirty="0">
                <a:latin typeface="Calibri"/>
                <a:cs typeface="Calibri"/>
              </a:rPr>
              <a:t>	For</a:t>
            </a:r>
            <a:r>
              <a:rPr sz="2400" spc="252" dirty="0">
                <a:latin typeface="Calibri"/>
                <a:cs typeface="Calibri"/>
              </a:rPr>
              <a:t> </a:t>
            </a:r>
            <a:r>
              <a:rPr sz="2400" dirty="0">
                <a:latin typeface="Calibri"/>
                <a:cs typeface="Calibri"/>
              </a:rPr>
              <a:t>reporting</a:t>
            </a:r>
            <a:r>
              <a:rPr sz="2400" spc="234" dirty="0">
                <a:latin typeface="Calibri"/>
                <a:cs typeface="Calibri"/>
              </a:rPr>
              <a:t> </a:t>
            </a:r>
            <a:r>
              <a:rPr sz="2400" dirty="0">
                <a:latin typeface="Calibri"/>
                <a:cs typeface="Calibri"/>
              </a:rPr>
              <a:t>requirement:</a:t>
            </a:r>
            <a:r>
              <a:rPr sz="2400" spc="264" dirty="0">
                <a:latin typeface="Calibri"/>
                <a:cs typeface="Calibri"/>
              </a:rPr>
              <a:t> </a:t>
            </a:r>
            <a:r>
              <a:rPr sz="2400" dirty="0">
                <a:latin typeface="Calibri"/>
                <a:cs typeface="Calibri"/>
              </a:rPr>
              <a:t>The</a:t>
            </a:r>
            <a:r>
              <a:rPr sz="2400" spc="258" dirty="0">
                <a:latin typeface="Calibri"/>
                <a:cs typeface="Calibri"/>
              </a:rPr>
              <a:t> </a:t>
            </a:r>
            <a:r>
              <a:rPr sz="2400" dirty="0">
                <a:latin typeface="Calibri"/>
                <a:cs typeface="Calibri"/>
              </a:rPr>
              <a:t>value</a:t>
            </a:r>
            <a:r>
              <a:rPr sz="2400" spc="258" dirty="0">
                <a:latin typeface="Calibri"/>
                <a:cs typeface="Calibri"/>
              </a:rPr>
              <a:t> </a:t>
            </a:r>
            <a:r>
              <a:rPr sz="2400" dirty="0">
                <a:latin typeface="Calibri"/>
                <a:cs typeface="Calibri"/>
              </a:rPr>
              <a:t>adopted</a:t>
            </a:r>
            <a:r>
              <a:rPr sz="2400" spc="264" dirty="0">
                <a:latin typeface="Calibri"/>
                <a:cs typeface="Calibri"/>
              </a:rPr>
              <a:t> </a:t>
            </a:r>
            <a:r>
              <a:rPr sz="2400" dirty="0">
                <a:latin typeface="Calibri"/>
                <a:cs typeface="Calibri"/>
              </a:rPr>
              <a:t>or</a:t>
            </a:r>
            <a:r>
              <a:rPr sz="2400" spc="240" dirty="0">
                <a:latin typeface="Calibri"/>
                <a:cs typeface="Calibri"/>
              </a:rPr>
              <a:t> </a:t>
            </a:r>
            <a:r>
              <a:rPr sz="2400" dirty="0">
                <a:latin typeface="Calibri"/>
                <a:cs typeface="Calibri"/>
              </a:rPr>
              <a:t>assessed</a:t>
            </a:r>
            <a:r>
              <a:rPr sz="2400" spc="258" dirty="0">
                <a:latin typeface="Calibri"/>
                <a:cs typeface="Calibri"/>
              </a:rPr>
              <a:t> </a:t>
            </a:r>
            <a:r>
              <a:rPr sz="2400" dirty="0">
                <a:latin typeface="Calibri"/>
                <a:cs typeface="Calibri"/>
              </a:rPr>
              <a:t>or</a:t>
            </a:r>
            <a:r>
              <a:rPr sz="2400" spc="240" dirty="0">
                <a:latin typeface="Calibri"/>
                <a:cs typeface="Calibri"/>
              </a:rPr>
              <a:t> </a:t>
            </a:r>
            <a:r>
              <a:rPr sz="2400" dirty="0">
                <a:latin typeface="Calibri"/>
                <a:cs typeface="Calibri"/>
              </a:rPr>
              <a:t>assessable,</a:t>
            </a:r>
            <a:r>
              <a:rPr sz="2400" spc="258" dirty="0">
                <a:latin typeface="Calibri"/>
                <a:cs typeface="Calibri"/>
              </a:rPr>
              <a:t> </a:t>
            </a:r>
            <a:r>
              <a:rPr sz="2400" spc="-30" dirty="0">
                <a:latin typeface="Calibri"/>
                <a:cs typeface="Calibri"/>
              </a:rPr>
              <a:t>if </a:t>
            </a:r>
            <a:r>
              <a:rPr sz="2400" dirty="0">
                <a:latin typeface="Calibri"/>
                <a:cs typeface="Calibri"/>
              </a:rPr>
              <a:t>the</a:t>
            </a:r>
            <a:r>
              <a:rPr sz="2400" spc="228" dirty="0">
                <a:latin typeface="Calibri"/>
                <a:cs typeface="Calibri"/>
              </a:rPr>
              <a:t> </a:t>
            </a:r>
            <a:r>
              <a:rPr sz="2400" dirty="0">
                <a:latin typeface="Calibri"/>
                <a:cs typeface="Calibri"/>
              </a:rPr>
              <a:t>property</a:t>
            </a:r>
            <a:r>
              <a:rPr sz="2400" spc="240" dirty="0">
                <a:latin typeface="Calibri"/>
                <a:cs typeface="Calibri"/>
              </a:rPr>
              <a:t> </a:t>
            </a:r>
            <a:r>
              <a:rPr sz="2400" dirty="0">
                <a:latin typeface="Calibri"/>
                <a:cs typeface="Calibri"/>
              </a:rPr>
              <a:t>is</a:t>
            </a:r>
            <a:r>
              <a:rPr sz="2400" spc="234" dirty="0">
                <a:latin typeface="Calibri"/>
                <a:cs typeface="Calibri"/>
              </a:rPr>
              <a:t> </a:t>
            </a:r>
            <a:r>
              <a:rPr sz="2400" dirty="0">
                <a:latin typeface="Calibri"/>
                <a:cs typeface="Calibri"/>
              </a:rPr>
              <a:t>registered,</a:t>
            </a:r>
            <a:r>
              <a:rPr sz="2400" spc="240" dirty="0">
                <a:latin typeface="Calibri"/>
                <a:cs typeface="Calibri"/>
              </a:rPr>
              <a:t> </a:t>
            </a:r>
            <a:r>
              <a:rPr sz="2400" dirty="0">
                <a:latin typeface="Calibri"/>
                <a:cs typeface="Calibri"/>
              </a:rPr>
              <a:t>obtain</a:t>
            </a:r>
            <a:r>
              <a:rPr sz="2400" spc="240" dirty="0">
                <a:latin typeface="Calibri"/>
                <a:cs typeface="Calibri"/>
              </a:rPr>
              <a:t> </a:t>
            </a:r>
            <a:r>
              <a:rPr sz="2400" dirty="0">
                <a:latin typeface="Calibri"/>
                <a:cs typeface="Calibri"/>
              </a:rPr>
              <a:t>a</a:t>
            </a:r>
            <a:r>
              <a:rPr sz="2400" spc="234" dirty="0">
                <a:latin typeface="Calibri"/>
                <a:cs typeface="Calibri"/>
              </a:rPr>
              <a:t> </a:t>
            </a:r>
            <a:r>
              <a:rPr sz="2400" dirty="0">
                <a:latin typeface="Calibri"/>
                <a:cs typeface="Calibri"/>
              </a:rPr>
              <a:t>copy</a:t>
            </a:r>
            <a:r>
              <a:rPr sz="2400" spc="222" dirty="0">
                <a:latin typeface="Calibri"/>
                <a:cs typeface="Calibri"/>
              </a:rPr>
              <a:t> </a:t>
            </a:r>
            <a:r>
              <a:rPr sz="2400" dirty="0">
                <a:latin typeface="Calibri"/>
                <a:cs typeface="Calibri"/>
              </a:rPr>
              <a:t>of</a:t>
            </a:r>
            <a:r>
              <a:rPr sz="2400" spc="234" dirty="0">
                <a:latin typeface="Calibri"/>
                <a:cs typeface="Calibri"/>
              </a:rPr>
              <a:t> </a:t>
            </a:r>
            <a:r>
              <a:rPr sz="2400" dirty="0">
                <a:latin typeface="Calibri"/>
                <a:cs typeface="Calibri"/>
              </a:rPr>
              <a:t>the</a:t>
            </a:r>
            <a:r>
              <a:rPr sz="2400" spc="234" dirty="0">
                <a:latin typeface="Calibri"/>
                <a:cs typeface="Calibri"/>
              </a:rPr>
              <a:t> </a:t>
            </a:r>
            <a:r>
              <a:rPr sz="2400" dirty="0">
                <a:latin typeface="Calibri"/>
                <a:cs typeface="Calibri"/>
              </a:rPr>
              <a:t>registered</a:t>
            </a:r>
            <a:r>
              <a:rPr sz="2400" spc="234" dirty="0">
                <a:latin typeface="Calibri"/>
                <a:cs typeface="Calibri"/>
              </a:rPr>
              <a:t> </a:t>
            </a:r>
            <a:r>
              <a:rPr sz="2400" dirty="0">
                <a:latin typeface="Calibri"/>
                <a:cs typeface="Calibri"/>
              </a:rPr>
              <a:t>sale</a:t>
            </a:r>
            <a:r>
              <a:rPr sz="2400" spc="234" dirty="0">
                <a:latin typeface="Calibri"/>
                <a:cs typeface="Calibri"/>
              </a:rPr>
              <a:t> </a:t>
            </a:r>
            <a:r>
              <a:rPr sz="2400" dirty="0">
                <a:latin typeface="Calibri"/>
                <a:cs typeface="Calibri"/>
              </a:rPr>
              <a:t>deed.</a:t>
            </a:r>
            <a:r>
              <a:rPr sz="2400" spc="234" dirty="0">
                <a:latin typeface="Calibri"/>
                <a:cs typeface="Calibri"/>
              </a:rPr>
              <a:t> </a:t>
            </a:r>
            <a:r>
              <a:rPr sz="2400" dirty="0">
                <a:latin typeface="Calibri"/>
                <a:cs typeface="Calibri"/>
              </a:rPr>
              <a:t>If</a:t>
            </a:r>
            <a:r>
              <a:rPr sz="2400" spc="234" dirty="0">
                <a:latin typeface="Calibri"/>
                <a:cs typeface="Calibri"/>
              </a:rPr>
              <a:t> </a:t>
            </a:r>
            <a:r>
              <a:rPr sz="2400" spc="-30" dirty="0">
                <a:latin typeface="Calibri"/>
                <a:cs typeface="Calibri"/>
              </a:rPr>
              <a:t>the </a:t>
            </a:r>
            <a:r>
              <a:rPr sz="2400" dirty="0">
                <a:latin typeface="Calibri"/>
                <a:cs typeface="Calibri"/>
              </a:rPr>
              <a:t>property</a:t>
            </a:r>
            <a:r>
              <a:rPr sz="2400" spc="342" dirty="0">
                <a:latin typeface="Calibri"/>
                <a:cs typeface="Calibri"/>
              </a:rPr>
              <a:t>  </a:t>
            </a:r>
            <a:r>
              <a:rPr sz="2400" dirty="0">
                <a:latin typeface="Calibri"/>
                <a:cs typeface="Calibri"/>
              </a:rPr>
              <a:t>is</a:t>
            </a:r>
            <a:r>
              <a:rPr sz="2400" spc="342" dirty="0">
                <a:latin typeface="Calibri"/>
                <a:cs typeface="Calibri"/>
              </a:rPr>
              <a:t>  </a:t>
            </a:r>
            <a:r>
              <a:rPr sz="2400" dirty="0">
                <a:latin typeface="Calibri"/>
                <a:cs typeface="Calibri"/>
              </a:rPr>
              <a:t>not</a:t>
            </a:r>
            <a:r>
              <a:rPr sz="2400" spc="342" dirty="0">
                <a:latin typeface="Calibri"/>
                <a:cs typeface="Calibri"/>
              </a:rPr>
              <a:t>  </a:t>
            </a:r>
            <a:r>
              <a:rPr sz="2400" dirty="0">
                <a:latin typeface="Calibri"/>
                <a:cs typeface="Calibri"/>
              </a:rPr>
              <a:t>registered,</a:t>
            </a:r>
            <a:r>
              <a:rPr sz="2400" spc="348" dirty="0">
                <a:latin typeface="Calibri"/>
                <a:cs typeface="Calibri"/>
              </a:rPr>
              <a:t>  </a:t>
            </a:r>
            <a:r>
              <a:rPr sz="2400" dirty="0">
                <a:latin typeface="Calibri"/>
                <a:cs typeface="Calibri"/>
              </a:rPr>
              <a:t>verify</a:t>
            </a:r>
            <a:r>
              <a:rPr sz="2400" spc="342" dirty="0">
                <a:latin typeface="Calibri"/>
                <a:cs typeface="Calibri"/>
              </a:rPr>
              <a:t>  </a:t>
            </a:r>
            <a:r>
              <a:rPr sz="2400" dirty="0">
                <a:latin typeface="Calibri"/>
                <a:cs typeface="Calibri"/>
              </a:rPr>
              <a:t>relevant</a:t>
            </a:r>
            <a:r>
              <a:rPr sz="2400" spc="348" dirty="0">
                <a:latin typeface="Calibri"/>
                <a:cs typeface="Calibri"/>
              </a:rPr>
              <a:t>  </a:t>
            </a:r>
            <a:r>
              <a:rPr sz="2400" dirty="0">
                <a:latin typeface="Calibri"/>
                <a:cs typeface="Calibri"/>
              </a:rPr>
              <a:t>documents</a:t>
            </a:r>
            <a:r>
              <a:rPr sz="2400" spc="336" dirty="0">
                <a:latin typeface="Calibri"/>
                <a:cs typeface="Calibri"/>
              </a:rPr>
              <a:t>  </a:t>
            </a:r>
            <a:r>
              <a:rPr sz="2400" dirty="0">
                <a:latin typeface="Calibri"/>
                <a:cs typeface="Calibri"/>
              </a:rPr>
              <a:t>from</a:t>
            </a:r>
            <a:r>
              <a:rPr sz="2400" spc="342" dirty="0">
                <a:latin typeface="Calibri"/>
                <a:cs typeface="Calibri"/>
              </a:rPr>
              <a:t>  </a:t>
            </a:r>
            <a:r>
              <a:rPr sz="2400" spc="-12" dirty="0">
                <a:latin typeface="Calibri"/>
                <a:cs typeface="Calibri"/>
              </a:rPr>
              <a:t>relevant </a:t>
            </a:r>
            <a:r>
              <a:rPr sz="2400" dirty="0">
                <a:latin typeface="Calibri"/>
                <a:cs typeface="Calibri"/>
              </a:rPr>
              <a:t>authorities or</a:t>
            </a:r>
            <a:r>
              <a:rPr sz="2400" spc="-12" dirty="0">
                <a:latin typeface="Calibri"/>
                <a:cs typeface="Calibri"/>
              </a:rPr>
              <a:t> </a:t>
            </a:r>
            <a:r>
              <a:rPr sz="2400" dirty="0">
                <a:latin typeface="Calibri"/>
                <a:cs typeface="Calibri"/>
              </a:rPr>
              <a:t>obtain</a:t>
            </a:r>
            <a:r>
              <a:rPr sz="2400" spc="12" dirty="0">
                <a:latin typeface="Calibri"/>
                <a:cs typeface="Calibri"/>
              </a:rPr>
              <a:t> </a:t>
            </a:r>
            <a:r>
              <a:rPr sz="2400" dirty="0">
                <a:latin typeface="Calibri"/>
                <a:cs typeface="Calibri"/>
              </a:rPr>
              <a:t>third</a:t>
            </a:r>
            <a:r>
              <a:rPr sz="2400" spc="-18" dirty="0">
                <a:latin typeface="Calibri"/>
                <a:cs typeface="Calibri"/>
              </a:rPr>
              <a:t> </a:t>
            </a:r>
            <a:r>
              <a:rPr sz="2400" dirty="0">
                <a:latin typeface="Calibri"/>
                <a:cs typeface="Calibri"/>
              </a:rPr>
              <a:t>party</a:t>
            </a:r>
            <a:r>
              <a:rPr sz="2400" spc="6" dirty="0">
                <a:latin typeface="Calibri"/>
                <a:cs typeface="Calibri"/>
              </a:rPr>
              <a:t> </a:t>
            </a:r>
            <a:r>
              <a:rPr sz="2400" dirty="0">
                <a:latin typeface="Calibri"/>
                <a:cs typeface="Calibri"/>
              </a:rPr>
              <a:t>expert</a:t>
            </a:r>
            <a:r>
              <a:rPr sz="2400" spc="12" dirty="0">
                <a:latin typeface="Calibri"/>
                <a:cs typeface="Calibri"/>
              </a:rPr>
              <a:t> </a:t>
            </a:r>
            <a:r>
              <a:rPr sz="2400" dirty="0">
                <a:latin typeface="Calibri"/>
                <a:cs typeface="Calibri"/>
              </a:rPr>
              <a:t>like</a:t>
            </a:r>
            <a:r>
              <a:rPr sz="2400" spc="-12" dirty="0">
                <a:latin typeface="Calibri"/>
                <a:cs typeface="Calibri"/>
              </a:rPr>
              <a:t> </a:t>
            </a:r>
            <a:r>
              <a:rPr sz="2400" spc="-24" dirty="0">
                <a:latin typeface="Calibri"/>
                <a:cs typeface="Calibri"/>
              </a:rPr>
              <a:t>lawyer,</a:t>
            </a:r>
            <a:r>
              <a:rPr sz="2400" dirty="0">
                <a:latin typeface="Calibri"/>
                <a:cs typeface="Calibri"/>
              </a:rPr>
              <a:t> solicitor</a:t>
            </a:r>
            <a:r>
              <a:rPr sz="2400" spc="12" dirty="0">
                <a:latin typeface="Calibri"/>
                <a:cs typeface="Calibri"/>
              </a:rPr>
              <a:t> </a:t>
            </a:r>
            <a:r>
              <a:rPr sz="2400" spc="-12" dirty="0">
                <a:latin typeface="Calibri"/>
                <a:cs typeface="Calibri"/>
              </a:rPr>
              <a:t>representation</a:t>
            </a:r>
            <a:r>
              <a:rPr sz="2400" spc="12" dirty="0">
                <a:latin typeface="Calibri"/>
                <a:cs typeface="Calibri"/>
              </a:rPr>
              <a:t> </a:t>
            </a:r>
            <a:r>
              <a:rPr sz="2400" spc="-30" dirty="0">
                <a:latin typeface="Calibri"/>
                <a:cs typeface="Calibri"/>
              </a:rPr>
              <a:t>to </a:t>
            </a:r>
            <a:r>
              <a:rPr sz="2400" dirty="0">
                <a:latin typeface="Calibri"/>
                <a:cs typeface="Calibri"/>
              </a:rPr>
              <a:t>satisfy</a:t>
            </a:r>
            <a:r>
              <a:rPr sz="2400" spc="581" dirty="0">
                <a:latin typeface="Calibri"/>
                <a:cs typeface="Calibri"/>
              </a:rPr>
              <a:t> </a:t>
            </a:r>
            <a:r>
              <a:rPr sz="2400" dirty="0">
                <a:latin typeface="Calibri"/>
                <a:cs typeface="Calibri"/>
              </a:rPr>
              <a:t>the</a:t>
            </a:r>
            <a:r>
              <a:rPr sz="2400" spc="576" dirty="0">
                <a:latin typeface="Calibri"/>
                <a:cs typeface="Calibri"/>
              </a:rPr>
              <a:t> </a:t>
            </a:r>
            <a:r>
              <a:rPr sz="2400" dirty="0">
                <a:latin typeface="Calibri"/>
                <a:cs typeface="Calibri"/>
              </a:rPr>
              <a:t>compliance</a:t>
            </a:r>
            <a:r>
              <a:rPr sz="2400" spc="576" dirty="0">
                <a:latin typeface="Calibri"/>
                <a:cs typeface="Calibri"/>
              </a:rPr>
              <a:t> </a:t>
            </a:r>
            <a:r>
              <a:rPr sz="2400" dirty="0">
                <a:latin typeface="Calibri"/>
                <a:cs typeface="Calibri"/>
              </a:rPr>
              <a:t>of</a:t>
            </a:r>
            <a:r>
              <a:rPr sz="2400" spc="576" dirty="0">
                <a:latin typeface="Calibri"/>
                <a:cs typeface="Calibri"/>
              </a:rPr>
              <a:t> </a:t>
            </a:r>
            <a:r>
              <a:rPr sz="2400" dirty="0">
                <a:latin typeface="Calibri"/>
                <a:cs typeface="Calibri"/>
              </a:rPr>
              <a:t>Sec.</a:t>
            </a:r>
            <a:r>
              <a:rPr sz="2400" spc="576" dirty="0">
                <a:latin typeface="Calibri"/>
                <a:cs typeface="Calibri"/>
              </a:rPr>
              <a:t> </a:t>
            </a:r>
            <a:r>
              <a:rPr sz="2400" dirty="0">
                <a:latin typeface="Calibri"/>
                <a:cs typeface="Calibri"/>
              </a:rPr>
              <a:t>43CA/</a:t>
            </a:r>
            <a:r>
              <a:rPr sz="2400" spc="570" dirty="0">
                <a:latin typeface="Calibri"/>
                <a:cs typeface="Calibri"/>
              </a:rPr>
              <a:t> </a:t>
            </a:r>
            <a:r>
              <a:rPr sz="2400" dirty="0">
                <a:latin typeface="Calibri"/>
                <a:cs typeface="Calibri"/>
              </a:rPr>
              <a:t>50C.</a:t>
            </a:r>
            <a:r>
              <a:rPr sz="2400" spc="570" dirty="0">
                <a:latin typeface="Calibri"/>
                <a:cs typeface="Calibri"/>
              </a:rPr>
              <a:t> </a:t>
            </a:r>
            <a:r>
              <a:rPr sz="2400" dirty="0">
                <a:latin typeface="Calibri"/>
                <a:cs typeface="Calibri"/>
              </a:rPr>
              <a:t>And</a:t>
            </a:r>
            <a:r>
              <a:rPr sz="2400" spc="570" dirty="0">
                <a:latin typeface="Calibri"/>
                <a:cs typeface="Calibri"/>
              </a:rPr>
              <a:t> </a:t>
            </a:r>
            <a:r>
              <a:rPr sz="2400" dirty="0">
                <a:latin typeface="Calibri"/>
                <a:cs typeface="Calibri"/>
              </a:rPr>
              <a:t>in</a:t>
            </a:r>
            <a:r>
              <a:rPr sz="2400" spc="581" dirty="0">
                <a:latin typeface="Calibri"/>
                <a:cs typeface="Calibri"/>
              </a:rPr>
              <a:t> </a:t>
            </a:r>
            <a:r>
              <a:rPr sz="2400" dirty="0">
                <a:latin typeface="Calibri"/>
                <a:cs typeface="Calibri"/>
              </a:rPr>
              <a:t>case</a:t>
            </a:r>
            <a:r>
              <a:rPr sz="2400" spc="576" dirty="0">
                <a:latin typeface="Calibri"/>
                <a:cs typeface="Calibri"/>
              </a:rPr>
              <a:t> </a:t>
            </a:r>
            <a:r>
              <a:rPr sz="2400" dirty="0">
                <a:latin typeface="Calibri"/>
                <a:cs typeface="Calibri"/>
              </a:rPr>
              <a:t>unable</a:t>
            </a:r>
            <a:r>
              <a:rPr sz="2400" spc="576" dirty="0">
                <a:latin typeface="Calibri"/>
                <a:cs typeface="Calibri"/>
              </a:rPr>
              <a:t> </a:t>
            </a:r>
            <a:r>
              <a:rPr sz="2400" dirty="0">
                <a:latin typeface="Calibri"/>
                <a:cs typeface="Calibri"/>
              </a:rPr>
              <a:t>to</a:t>
            </a:r>
            <a:r>
              <a:rPr sz="2400" spc="576" dirty="0">
                <a:latin typeface="Calibri"/>
                <a:cs typeface="Calibri"/>
              </a:rPr>
              <a:t> </a:t>
            </a:r>
            <a:r>
              <a:rPr sz="2400" spc="-12" dirty="0">
                <a:latin typeface="Calibri"/>
                <a:cs typeface="Calibri"/>
              </a:rPr>
              <a:t>obtain relevant</a:t>
            </a:r>
            <a:r>
              <a:rPr sz="2400" spc="-48" dirty="0">
                <a:latin typeface="Calibri"/>
                <a:cs typeface="Calibri"/>
              </a:rPr>
              <a:t> </a:t>
            </a:r>
            <a:r>
              <a:rPr sz="2400" dirty="0">
                <a:latin typeface="Calibri"/>
                <a:cs typeface="Calibri"/>
              </a:rPr>
              <a:t>documents</a:t>
            </a:r>
            <a:r>
              <a:rPr sz="2400" spc="-54" dirty="0">
                <a:latin typeface="Calibri"/>
                <a:cs typeface="Calibri"/>
              </a:rPr>
              <a:t> </a:t>
            </a:r>
            <a:r>
              <a:rPr sz="2400" dirty="0">
                <a:latin typeface="Calibri"/>
                <a:cs typeface="Calibri"/>
              </a:rPr>
              <a:t>then</a:t>
            </a:r>
            <a:r>
              <a:rPr sz="2400" spc="-42" dirty="0">
                <a:latin typeface="Calibri"/>
                <a:cs typeface="Calibri"/>
              </a:rPr>
              <a:t> </a:t>
            </a:r>
            <a:r>
              <a:rPr sz="2400" dirty="0">
                <a:latin typeface="Calibri"/>
                <a:cs typeface="Calibri"/>
              </a:rPr>
              <a:t>state</a:t>
            </a:r>
            <a:r>
              <a:rPr sz="2400" spc="-48" dirty="0">
                <a:latin typeface="Calibri"/>
                <a:cs typeface="Calibri"/>
              </a:rPr>
              <a:t> </a:t>
            </a:r>
            <a:r>
              <a:rPr sz="2400" dirty="0">
                <a:latin typeface="Calibri"/>
                <a:cs typeface="Calibri"/>
              </a:rPr>
              <a:t>the</a:t>
            </a:r>
            <a:r>
              <a:rPr sz="2400" spc="-48" dirty="0">
                <a:latin typeface="Calibri"/>
                <a:cs typeface="Calibri"/>
              </a:rPr>
              <a:t> </a:t>
            </a:r>
            <a:r>
              <a:rPr sz="2400" dirty="0">
                <a:latin typeface="Calibri"/>
                <a:cs typeface="Calibri"/>
              </a:rPr>
              <a:t>same</a:t>
            </a:r>
            <a:r>
              <a:rPr sz="2400" spc="-48" dirty="0">
                <a:latin typeface="Calibri"/>
                <a:cs typeface="Calibri"/>
              </a:rPr>
              <a:t> </a:t>
            </a:r>
            <a:r>
              <a:rPr sz="2400" dirty="0">
                <a:latin typeface="Calibri"/>
                <a:cs typeface="Calibri"/>
              </a:rPr>
              <a:t>through</a:t>
            </a:r>
            <a:r>
              <a:rPr sz="2400" spc="-48" dirty="0">
                <a:latin typeface="Calibri"/>
                <a:cs typeface="Calibri"/>
              </a:rPr>
              <a:t> </a:t>
            </a:r>
            <a:r>
              <a:rPr sz="2400" dirty="0">
                <a:latin typeface="Calibri"/>
                <a:cs typeface="Calibri"/>
              </a:rPr>
              <a:t>an</a:t>
            </a:r>
            <a:r>
              <a:rPr sz="2400" spc="-54" dirty="0">
                <a:latin typeface="Calibri"/>
                <a:cs typeface="Calibri"/>
              </a:rPr>
              <a:t> </a:t>
            </a:r>
            <a:r>
              <a:rPr sz="2400" dirty="0">
                <a:latin typeface="Calibri"/>
                <a:cs typeface="Calibri"/>
              </a:rPr>
              <a:t>observation</a:t>
            </a:r>
            <a:r>
              <a:rPr sz="2400" spc="-42" dirty="0">
                <a:latin typeface="Calibri"/>
                <a:cs typeface="Calibri"/>
              </a:rPr>
              <a:t> </a:t>
            </a:r>
            <a:r>
              <a:rPr sz="2400" dirty="0">
                <a:latin typeface="Calibri"/>
                <a:cs typeface="Calibri"/>
              </a:rPr>
              <a:t>in</a:t>
            </a:r>
            <a:r>
              <a:rPr sz="2400" spc="-48" dirty="0">
                <a:latin typeface="Calibri"/>
                <a:cs typeface="Calibri"/>
              </a:rPr>
              <a:t> </a:t>
            </a:r>
            <a:r>
              <a:rPr sz="2400" dirty="0">
                <a:latin typeface="Calibri"/>
                <a:cs typeface="Calibri"/>
              </a:rPr>
              <a:t>the</a:t>
            </a:r>
            <a:r>
              <a:rPr sz="2400" spc="-66" dirty="0">
                <a:latin typeface="Calibri"/>
                <a:cs typeface="Calibri"/>
              </a:rPr>
              <a:t> </a:t>
            </a:r>
            <a:r>
              <a:rPr sz="2400" spc="-12" dirty="0">
                <a:latin typeface="Calibri"/>
                <a:cs typeface="Calibri"/>
              </a:rPr>
              <a:t>report </a:t>
            </a:r>
            <a:r>
              <a:rPr sz="2400" dirty="0">
                <a:latin typeface="Calibri"/>
                <a:cs typeface="Calibri"/>
              </a:rPr>
              <a:t>under</a:t>
            </a:r>
            <a:r>
              <a:rPr sz="2400" spc="-60" dirty="0">
                <a:latin typeface="Calibri"/>
                <a:cs typeface="Calibri"/>
              </a:rPr>
              <a:t> </a:t>
            </a:r>
            <a:r>
              <a:rPr sz="2400" dirty="0">
                <a:latin typeface="Calibri"/>
                <a:cs typeface="Calibri"/>
              </a:rPr>
              <a:t>Form</a:t>
            </a:r>
            <a:r>
              <a:rPr sz="2400" spc="-48" dirty="0">
                <a:latin typeface="Calibri"/>
                <a:cs typeface="Calibri"/>
              </a:rPr>
              <a:t> </a:t>
            </a:r>
            <a:r>
              <a:rPr sz="2400" spc="-12" dirty="0">
                <a:latin typeface="Calibri"/>
                <a:cs typeface="Calibri"/>
              </a:rPr>
              <a:t>3CA/CB.</a:t>
            </a:r>
            <a:endParaRPr sz="2400">
              <a:latin typeface="Calibri"/>
              <a:cs typeface="Calibri"/>
            </a:endParaRPr>
          </a:p>
          <a:p>
            <a:pPr marL="394716" marR="6096" indent="-380238" algn="just">
              <a:spcBef>
                <a:spcPts val="1440"/>
              </a:spcBef>
              <a:buSzPct val="60000"/>
              <a:buFont typeface="Wingdings"/>
              <a:buChar char=""/>
              <a:tabLst>
                <a:tab pos="394716" algn="l"/>
                <a:tab pos="397764" algn="l"/>
              </a:tabLst>
            </a:pPr>
            <a:r>
              <a:rPr sz="2400" dirty="0">
                <a:latin typeface="Calibri"/>
                <a:cs typeface="Calibri"/>
              </a:rPr>
              <a:t>	Auditor</a:t>
            </a:r>
            <a:r>
              <a:rPr sz="2400" spc="330" dirty="0">
                <a:latin typeface="Calibri"/>
                <a:cs typeface="Calibri"/>
              </a:rPr>
              <a:t> </a:t>
            </a:r>
            <a:r>
              <a:rPr sz="2400" dirty="0">
                <a:latin typeface="Calibri"/>
                <a:cs typeface="Calibri"/>
              </a:rPr>
              <a:t>would</a:t>
            </a:r>
            <a:r>
              <a:rPr sz="2400" spc="318" dirty="0">
                <a:latin typeface="Calibri"/>
                <a:cs typeface="Calibri"/>
              </a:rPr>
              <a:t> </a:t>
            </a:r>
            <a:r>
              <a:rPr sz="2400" dirty="0">
                <a:latin typeface="Calibri"/>
                <a:cs typeface="Calibri"/>
              </a:rPr>
              <a:t>have</a:t>
            </a:r>
            <a:r>
              <a:rPr sz="2400" spc="330" dirty="0">
                <a:latin typeface="Calibri"/>
                <a:cs typeface="Calibri"/>
              </a:rPr>
              <a:t> </a:t>
            </a:r>
            <a:r>
              <a:rPr sz="2400" dirty="0">
                <a:latin typeface="Calibri"/>
                <a:cs typeface="Calibri"/>
              </a:rPr>
              <a:t>to</a:t>
            </a:r>
            <a:r>
              <a:rPr sz="2400" spc="324" dirty="0">
                <a:latin typeface="Calibri"/>
                <a:cs typeface="Calibri"/>
              </a:rPr>
              <a:t> </a:t>
            </a:r>
            <a:r>
              <a:rPr sz="2400" dirty="0">
                <a:latin typeface="Calibri"/>
                <a:cs typeface="Calibri"/>
              </a:rPr>
              <a:t>apply</a:t>
            </a:r>
            <a:r>
              <a:rPr sz="2400" spc="324" dirty="0">
                <a:latin typeface="Calibri"/>
                <a:cs typeface="Calibri"/>
              </a:rPr>
              <a:t> </a:t>
            </a:r>
            <a:r>
              <a:rPr sz="2400" dirty="0">
                <a:latin typeface="Calibri"/>
                <a:cs typeface="Calibri"/>
              </a:rPr>
              <a:t>professional</a:t>
            </a:r>
            <a:r>
              <a:rPr sz="2400" spc="342" dirty="0">
                <a:latin typeface="Calibri"/>
                <a:cs typeface="Calibri"/>
              </a:rPr>
              <a:t> </a:t>
            </a:r>
            <a:r>
              <a:rPr sz="2400" dirty="0">
                <a:latin typeface="Calibri"/>
                <a:cs typeface="Calibri"/>
              </a:rPr>
              <a:t>judgment</a:t>
            </a:r>
            <a:r>
              <a:rPr sz="2400" spc="330" dirty="0">
                <a:latin typeface="Calibri"/>
                <a:cs typeface="Calibri"/>
              </a:rPr>
              <a:t> </a:t>
            </a:r>
            <a:r>
              <a:rPr sz="2400" dirty="0">
                <a:latin typeface="Calibri"/>
                <a:cs typeface="Calibri"/>
              </a:rPr>
              <a:t>as</a:t>
            </a:r>
            <a:r>
              <a:rPr sz="2400" spc="318" dirty="0">
                <a:latin typeface="Calibri"/>
                <a:cs typeface="Calibri"/>
              </a:rPr>
              <a:t> </a:t>
            </a:r>
            <a:r>
              <a:rPr sz="2400" dirty="0">
                <a:latin typeface="Calibri"/>
                <a:cs typeface="Calibri"/>
              </a:rPr>
              <a:t>to</a:t>
            </a:r>
            <a:r>
              <a:rPr sz="2400" spc="330" dirty="0">
                <a:latin typeface="Calibri"/>
                <a:cs typeface="Calibri"/>
              </a:rPr>
              <a:t> </a:t>
            </a:r>
            <a:r>
              <a:rPr sz="2400" dirty="0">
                <a:latin typeface="Calibri"/>
                <a:cs typeface="Calibri"/>
              </a:rPr>
              <a:t>what</a:t>
            </a:r>
            <a:r>
              <a:rPr sz="2400" spc="318" dirty="0">
                <a:latin typeface="Calibri"/>
                <a:cs typeface="Calibri"/>
              </a:rPr>
              <a:t> </a:t>
            </a:r>
            <a:r>
              <a:rPr sz="2400" spc="-12" dirty="0">
                <a:latin typeface="Calibri"/>
                <a:cs typeface="Calibri"/>
              </a:rPr>
              <a:t>constitutes </a:t>
            </a:r>
            <a:r>
              <a:rPr sz="2400" dirty="0">
                <a:latin typeface="Calibri"/>
                <a:cs typeface="Calibri"/>
              </a:rPr>
              <a:t>land</a:t>
            </a:r>
            <a:r>
              <a:rPr sz="2400" spc="30" dirty="0">
                <a:latin typeface="Calibri"/>
                <a:cs typeface="Calibri"/>
              </a:rPr>
              <a:t> </a:t>
            </a:r>
            <a:r>
              <a:rPr sz="2400" dirty="0">
                <a:latin typeface="Calibri"/>
                <a:cs typeface="Calibri"/>
              </a:rPr>
              <a:t>or</a:t>
            </a:r>
            <a:r>
              <a:rPr sz="2400" spc="6" dirty="0">
                <a:latin typeface="Calibri"/>
                <a:cs typeface="Calibri"/>
              </a:rPr>
              <a:t> </a:t>
            </a:r>
            <a:r>
              <a:rPr sz="2400" dirty="0">
                <a:latin typeface="Calibri"/>
                <a:cs typeface="Calibri"/>
              </a:rPr>
              <a:t>building</a:t>
            </a:r>
            <a:r>
              <a:rPr sz="2400" spc="24" dirty="0">
                <a:latin typeface="Calibri"/>
                <a:cs typeface="Calibri"/>
              </a:rPr>
              <a:t> </a:t>
            </a:r>
            <a:r>
              <a:rPr sz="2400" dirty="0">
                <a:latin typeface="Calibri"/>
                <a:cs typeface="Calibri"/>
              </a:rPr>
              <a:t>for</a:t>
            </a:r>
            <a:r>
              <a:rPr sz="2400" spc="12" dirty="0">
                <a:latin typeface="Calibri"/>
                <a:cs typeface="Calibri"/>
              </a:rPr>
              <a:t> </a:t>
            </a:r>
            <a:r>
              <a:rPr sz="2400" dirty="0">
                <a:latin typeface="Calibri"/>
                <a:cs typeface="Calibri"/>
              </a:rPr>
              <a:t>e.g.</a:t>
            </a:r>
            <a:r>
              <a:rPr sz="2400" spc="12" dirty="0">
                <a:latin typeface="Calibri"/>
                <a:cs typeface="Calibri"/>
              </a:rPr>
              <a:t> </a:t>
            </a:r>
            <a:r>
              <a:rPr sz="2400" dirty="0">
                <a:latin typeface="Calibri"/>
                <a:cs typeface="Calibri"/>
              </a:rPr>
              <a:t>whether</a:t>
            </a:r>
            <a:r>
              <a:rPr sz="2400" spc="24" dirty="0">
                <a:latin typeface="Calibri"/>
                <a:cs typeface="Calibri"/>
              </a:rPr>
              <a:t> </a:t>
            </a:r>
            <a:r>
              <a:rPr sz="2400" dirty="0">
                <a:latin typeface="Calibri"/>
                <a:cs typeface="Calibri"/>
              </a:rPr>
              <a:t>leasehold</a:t>
            </a:r>
            <a:r>
              <a:rPr sz="2400" spc="18" dirty="0">
                <a:latin typeface="Calibri"/>
                <a:cs typeface="Calibri"/>
              </a:rPr>
              <a:t> </a:t>
            </a:r>
            <a:r>
              <a:rPr sz="2400" dirty="0">
                <a:latin typeface="Calibri"/>
                <a:cs typeface="Calibri"/>
              </a:rPr>
              <a:t>right</a:t>
            </a:r>
            <a:r>
              <a:rPr sz="2400" spc="30" dirty="0">
                <a:latin typeface="Calibri"/>
                <a:cs typeface="Calibri"/>
              </a:rPr>
              <a:t> </a:t>
            </a:r>
            <a:r>
              <a:rPr sz="2400" dirty="0">
                <a:latin typeface="Calibri"/>
                <a:cs typeface="Calibri"/>
              </a:rPr>
              <a:t>/</a:t>
            </a:r>
            <a:r>
              <a:rPr sz="2400" spc="18" dirty="0">
                <a:latin typeface="Calibri"/>
                <a:cs typeface="Calibri"/>
              </a:rPr>
              <a:t> </a:t>
            </a:r>
            <a:r>
              <a:rPr sz="2400" dirty="0">
                <a:latin typeface="Calibri"/>
                <a:cs typeface="Calibri"/>
              </a:rPr>
              <a:t>development</a:t>
            </a:r>
            <a:r>
              <a:rPr sz="2400" spc="24" dirty="0">
                <a:latin typeface="Calibri"/>
                <a:cs typeface="Calibri"/>
              </a:rPr>
              <a:t> </a:t>
            </a:r>
            <a:r>
              <a:rPr sz="2400" dirty="0">
                <a:latin typeface="Calibri"/>
                <a:cs typeface="Calibri"/>
              </a:rPr>
              <a:t>rights</a:t>
            </a:r>
            <a:r>
              <a:rPr sz="2400" spc="24" dirty="0">
                <a:latin typeface="Calibri"/>
                <a:cs typeface="Calibri"/>
              </a:rPr>
              <a:t> </a:t>
            </a:r>
            <a:r>
              <a:rPr sz="2400" dirty="0">
                <a:latin typeface="Calibri"/>
                <a:cs typeface="Calibri"/>
              </a:rPr>
              <a:t>/</a:t>
            </a:r>
            <a:r>
              <a:rPr sz="2400" spc="30" dirty="0">
                <a:latin typeface="Calibri"/>
                <a:cs typeface="Calibri"/>
              </a:rPr>
              <a:t> </a:t>
            </a:r>
            <a:r>
              <a:rPr sz="2400" dirty="0">
                <a:latin typeface="Calibri"/>
                <a:cs typeface="Calibri"/>
              </a:rPr>
              <a:t>TDR</a:t>
            </a:r>
            <a:r>
              <a:rPr sz="2400" spc="24" dirty="0">
                <a:latin typeface="Calibri"/>
                <a:cs typeface="Calibri"/>
              </a:rPr>
              <a:t> </a:t>
            </a:r>
            <a:r>
              <a:rPr sz="2400" spc="-60" dirty="0">
                <a:latin typeface="Calibri"/>
                <a:cs typeface="Calibri"/>
              </a:rPr>
              <a:t>/ </a:t>
            </a:r>
            <a:r>
              <a:rPr sz="2400" dirty="0">
                <a:latin typeface="Calibri"/>
                <a:cs typeface="Calibri"/>
              </a:rPr>
              <a:t>FSI</a:t>
            </a:r>
            <a:r>
              <a:rPr sz="2400" spc="132" dirty="0">
                <a:latin typeface="Calibri"/>
                <a:cs typeface="Calibri"/>
              </a:rPr>
              <a:t> </a:t>
            </a:r>
            <a:r>
              <a:rPr sz="2400" dirty="0">
                <a:latin typeface="Calibri"/>
                <a:cs typeface="Calibri"/>
              </a:rPr>
              <a:t>etc</a:t>
            </a:r>
            <a:r>
              <a:rPr sz="2400" spc="144" dirty="0">
                <a:latin typeface="Calibri"/>
                <a:cs typeface="Calibri"/>
              </a:rPr>
              <a:t> </a:t>
            </a:r>
            <a:r>
              <a:rPr sz="2400" dirty="0">
                <a:latin typeface="Calibri"/>
                <a:cs typeface="Calibri"/>
              </a:rPr>
              <a:t>would</a:t>
            </a:r>
            <a:r>
              <a:rPr sz="2400" spc="137" dirty="0">
                <a:latin typeface="Calibri"/>
                <a:cs typeface="Calibri"/>
              </a:rPr>
              <a:t> </a:t>
            </a:r>
            <a:r>
              <a:rPr sz="2400" dirty="0">
                <a:latin typeface="Calibri"/>
                <a:cs typeface="Calibri"/>
              </a:rPr>
              <a:t>fall</a:t>
            </a:r>
            <a:r>
              <a:rPr sz="2400" spc="132" dirty="0">
                <a:latin typeface="Calibri"/>
                <a:cs typeface="Calibri"/>
              </a:rPr>
              <a:t> </a:t>
            </a:r>
            <a:r>
              <a:rPr sz="2400" dirty="0">
                <a:latin typeface="Calibri"/>
                <a:cs typeface="Calibri"/>
              </a:rPr>
              <a:t>under</a:t>
            </a:r>
            <a:r>
              <a:rPr sz="2400" spc="132" dirty="0">
                <a:latin typeface="Calibri"/>
                <a:cs typeface="Calibri"/>
              </a:rPr>
              <a:t> </a:t>
            </a:r>
            <a:r>
              <a:rPr sz="2400" dirty="0">
                <a:latin typeface="Calibri"/>
                <a:cs typeface="Calibri"/>
              </a:rPr>
              <a:t>this</a:t>
            </a:r>
            <a:r>
              <a:rPr sz="2400" spc="144" dirty="0">
                <a:latin typeface="Calibri"/>
                <a:cs typeface="Calibri"/>
              </a:rPr>
              <a:t> </a:t>
            </a:r>
            <a:r>
              <a:rPr sz="2400" dirty="0">
                <a:latin typeface="Calibri"/>
                <a:cs typeface="Calibri"/>
              </a:rPr>
              <a:t>provision</a:t>
            </a:r>
            <a:r>
              <a:rPr sz="2400" spc="137" dirty="0">
                <a:latin typeface="Calibri"/>
                <a:cs typeface="Calibri"/>
              </a:rPr>
              <a:t> </a:t>
            </a:r>
            <a:r>
              <a:rPr sz="2400" dirty="0">
                <a:latin typeface="Calibri"/>
                <a:cs typeface="Calibri"/>
              </a:rPr>
              <a:t>or</a:t>
            </a:r>
            <a:r>
              <a:rPr sz="2400" spc="126" dirty="0">
                <a:latin typeface="Calibri"/>
                <a:cs typeface="Calibri"/>
              </a:rPr>
              <a:t> </a:t>
            </a:r>
            <a:r>
              <a:rPr sz="2400" dirty="0">
                <a:latin typeface="Calibri"/>
                <a:cs typeface="Calibri"/>
              </a:rPr>
              <a:t>not,</a:t>
            </a:r>
            <a:r>
              <a:rPr sz="2400" spc="137" dirty="0">
                <a:latin typeface="Calibri"/>
                <a:cs typeface="Calibri"/>
              </a:rPr>
              <a:t> </a:t>
            </a:r>
            <a:r>
              <a:rPr sz="2400" dirty="0">
                <a:latin typeface="Calibri"/>
                <a:cs typeface="Calibri"/>
              </a:rPr>
              <a:t>would</a:t>
            </a:r>
            <a:r>
              <a:rPr sz="2400" spc="137" dirty="0">
                <a:latin typeface="Calibri"/>
                <a:cs typeface="Calibri"/>
              </a:rPr>
              <a:t> </a:t>
            </a:r>
            <a:r>
              <a:rPr sz="2400" dirty="0">
                <a:latin typeface="Calibri"/>
                <a:cs typeface="Calibri"/>
              </a:rPr>
              <a:t>require</a:t>
            </a:r>
            <a:r>
              <a:rPr sz="2400" spc="150" dirty="0">
                <a:latin typeface="Calibri"/>
                <a:cs typeface="Calibri"/>
              </a:rPr>
              <a:t> </a:t>
            </a:r>
            <a:r>
              <a:rPr sz="2400" dirty="0">
                <a:latin typeface="Calibri"/>
                <a:cs typeface="Calibri"/>
              </a:rPr>
              <a:t>to</a:t>
            </a:r>
            <a:r>
              <a:rPr sz="2400" spc="132" dirty="0">
                <a:latin typeface="Calibri"/>
                <a:cs typeface="Calibri"/>
              </a:rPr>
              <a:t> </a:t>
            </a:r>
            <a:r>
              <a:rPr sz="2400" dirty="0">
                <a:latin typeface="Calibri"/>
                <a:cs typeface="Calibri"/>
              </a:rPr>
              <a:t>be</a:t>
            </a:r>
            <a:r>
              <a:rPr sz="2400" spc="132" dirty="0">
                <a:latin typeface="Calibri"/>
                <a:cs typeface="Calibri"/>
              </a:rPr>
              <a:t> </a:t>
            </a:r>
            <a:r>
              <a:rPr sz="2400" spc="-12" dirty="0">
                <a:latin typeface="Calibri"/>
                <a:cs typeface="Calibri"/>
              </a:rPr>
              <a:t>evaluated </a:t>
            </a:r>
            <a:r>
              <a:rPr sz="2400" dirty="0">
                <a:latin typeface="Calibri"/>
                <a:cs typeface="Calibri"/>
              </a:rPr>
              <a:t>based</a:t>
            </a:r>
            <a:r>
              <a:rPr sz="2400" spc="-36" dirty="0">
                <a:latin typeface="Calibri"/>
                <a:cs typeface="Calibri"/>
              </a:rPr>
              <a:t> </a:t>
            </a:r>
            <a:r>
              <a:rPr sz="2400" dirty="0">
                <a:latin typeface="Calibri"/>
                <a:cs typeface="Calibri"/>
              </a:rPr>
              <a:t>on</a:t>
            </a:r>
            <a:r>
              <a:rPr sz="2400" spc="-60" dirty="0">
                <a:latin typeface="Calibri"/>
                <a:cs typeface="Calibri"/>
              </a:rPr>
              <a:t> </a:t>
            </a:r>
            <a:r>
              <a:rPr sz="2400" dirty="0">
                <a:latin typeface="Calibri"/>
                <a:cs typeface="Calibri"/>
              </a:rPr>
              <a:t>facts</a:t>
            </a:r>
            <a:r>
              <a:rPr sz="2400" spc="-36" dirty="0">
                <a:latin typeface="Calibri"/>
                <a:cs typeface="Calibri"/>
              </a:rPr>
              <a:t> </a:t>
            </a:r>
            <a:r>
              <a:rPr sz="2400" dirty="0">
                <a:latin typeface="Calibri"/>
                <a:cs typeface="Calibri"/>
              </a:rPr>
              <a:t>&amp;</a:t>
            </a:r>
            <a:r>
              <a:rPr sz="2400" spc="-48" dirty="0">
                <a:latin typeface="Calibri"/>
                <a:cs typeface="Calibri"/>
              </a:rPr>
              <a:t> </a:t>
            </a:r>
            <a:r>
              <a:rPr sz="2400" spc="-12" dirty="0">
                <a:latin typeface="Calibri"/>
                <a:cs typeface="Calibri"/>
              </a:rPr>
              <a:t>circumstances</a:t>
            </a:r>
            <a:r>
              <a:rPr sz="2400" spc="-24" dirty="0">
                <a:latin typeface="Calibri"/>
                <a:cs typeface="Calibri"/>
              </a:rPr>
              <a:t> </a:t>
            </a:r>
            <a:r>
              <a:rPr sz="2400" dirty="0">
                <a:latin typeface="Calibri"/>
                <a:cs typeface="Calibri"/>
              </a:rPr>
              <a:t>of</a:t>
            </a:r>
            <a:r>
              <a:rPr sz="2400" spc="-48" dirty="0">
                <a:latin typeface="Calibri"/>
                <a:cs typeface="Calibri"/>
              </a:rPr>
              <a:t> </a:t>
            </a:r>
            <a:r>
              <a:rPr sz="2400" spc="-12" dirty="0">
                <a:latin typeface="Calibri"/>
                <a:cs typeface="Calibri"/>
              </a:rPr>
              <a:t>transactions.</a:t>
            </a:r>
            <a:endParaRPr sz="2400">
              <a:latin typeface="Calibri"/>
              <a:cs typeface="Calibri"/>
            </a:endParaRPr>
          </a:p>
        </p:txBody>
      </p:sp>
      <p:sp>
        <p:nvSpPr>
          <p:cNvPr id="4" name="object 4"/>
          <p:cNvSpPr txBox="1">
            <a:spLocks noGrp="1"/>
          </p:cNvSpPr>
          <p:nvPr>
            <p:ph type="title"/>
          </p:nvPr>
        </p:nvSpPr>
        <p:spPr>
          <a:xfrm>
            <a:off x="2197609" y="635837"/>
            <a:ext cx="7308342" cy="680186"/>
          </a:xfrm>
          <a:prstGeom prst="rect">
            <a:avLst/>
          </a:prstGeom>
        </p:spPr>
        <p:txBody>
          <a:bodyPr vert="horz" wrap="square" lIns="0" tIns="15240" rIns="0" bIns="0" rtlCol="0">
            <a:spAutoFit/>
          </a:bodyPr>
          <a:lstStyle/>
          <a:p>
            <a:pPr marL="15240">
              <a:spcBef>
                <a:spcPts val="120"/>
              </a:spcBef>
              <a:tabLst>
                <a:tab pos="5500878" algn="l"/>
              </a:tabLst>
            </a:pPr>
            <a:r>
              <a:rPr u="none" dirty="0"/>
              <a:t>Issues</a:t>
            </a:r>
            <a:r>
              <a:rPr u="none" spc="-72" dirty="0"/>
              <a:t> </a:t>
            </a:r>
            <a:r>
              <a:rPr u="none" dirty="0"/>
              <a:t>on</a:t>
            </a:r>
            <a:r>
              <a:rPr u="none" spc="-78" dirty="0"/>
              <a:t> </a:t>
            </a:r>
            <a:r>
              <a:rPr u="none" dirty="0"/>
              <a:t>Clause</a:t>
            </a:r>
            <a:r>
              <a:rPr u="none" spc="-72" dirty="0"/>
              <a:t> </a:t>
            </a:r>
            <a:r>
              <a:rPr u="none" dirty="0"/>
              <a:t>no.</a:t>
            </a:r>
            <a:r>
              <a:rPr u="none" spc="-78" dirty="0"/>
              <a:t> </a:t>
            </a:r>
            <a:r>
              <a:rPr u="none" spc="-30" dirty="0"/>
              <a:t>17</a:t>
            </a:r>
            <a:r>
              <a:rPr u="none" dirty="0"/>
              <a:t>	-</a:t>
            </a:r>
            <a:r>
              <a:rPr u="none" spc="-24" dirty="0"/>
              <a:t> </a:t>
            </a:r>
            <a:r>
              <a:rPr u="none" spc="-12" dirty="0"/>
              <a:t>Contd.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98293" y="1898293"/>
            <a:ext cx="10835640" cy="6214872"/>
            <a:chOff x="57911" y="1581911"/>
            <a:chExt cx="9029700" cy="5179060"/>
          </a:xfrm>
        </p:grpSpPr>
        <p:sp>
          <p:nvSpPr>
            <p:cNvPr id="3" name="object 3"/>
            <p:cNvSpPr/>
            <p:nvPr/>
          </p:nvSpPr>
          <p:spPr>
            <a:xfrm>
              <a:off x="76961" y="1600961"/>
              <a:ext cx="8991600" cy="5140960"/>
            </a:xfrm>
            <a:custGeom>
              <a:avLst/>
              <a:gdLst/>
              <a:ahLst/>
              <a:cxnLst/>
              <a:rect l="l" t="t" r="r" b="b"/>
              <a:pathLst>
                <a:path w="8991600" h="5140959">
                  <a:moveTo>
                    <a:pt x="0" y="0"/>
                  </a:moveTo>
                  <a:lnTo>
                    <a:pt x="8991600" y="0"/>
                  </a:lnTo>
                  <a:lnTo>
                    <a:pt x="8991600" y="5140452"/>
                  </a:lnTo>
                  <a:lnTo>
                    <a:pt x="0" y="5140452"/>
                  </a:lnTo>
                  <a:lnTo>
                    <a:pt x="0" y="0"/>
                  </a:lnTo>
                  <a:close/>
                </a:path>
              </a:pathLst>
            </a:custGeom>
            <a:ln w="38100">
              <a:solidFill>
                <a:srgbClr val="145F82"/>
              </a:solidFill>
            </a:ln>
          </p:spPr>
          <p:txBody>
            <a:bodyPr wrap="square" lIns="0" tIns="0" rIns="0" bIns="0" rtlCol="0"/>
            <a:lstStyle/>
            <a:p>
              <a:endParaRPr sz="2160"/>
            </a:p>
          </p:txBody>
        </p:sp>
        <p:sp>
          <p:nvSpPr>
            <p:cNvPr id="4" name="object 4"/>
            <p:cNvSpPr/>
            <p:nvPr/>
          </p:nvSpPr>
          <p:spPr>
            <a:xfrm>
              <a:off x="528831" y="3102867"/>
              <a:ext cx="7236459" cy="12700"/>
            </a:xfrm>
            <a:custGeom>
              <a:avLst/>
              <a:gdLst/>
              <a:ahLst/>
              <a:cxnLst/>
              <a:rect l="l" t="t" r="r" b="b"/>
              <a:pathLst>
                <a:path w="7236459" h="12700">
                  <a:moveTo>
                    <a:pt x="7235939" y="0"/>
                  </a:moveTo>
                  <a:lnTo>
                    <a:pt x="5426964" y="0"/>
                  </a:lnTo>
                  <a:lnTo>
                    <a:pt x="0" y="0"/>
                  </a:lnTo>
                  <a:lnTo>
                    <a:pt x="0" y="12179"/>
                  </a:lnTo>
                  <a:lnTo>
                    <a:pt x="7235939" y="12179"/>
                  </a:lnTo>
                  <a:lnTo>
                    <a:pt x="7235939" y="0"/>
                  </a:lnTo>
                  <a:close/>
                </a:path>
              </a:pathLst>
            </a:custGeom>
            <a:solidFill>
              <a:srgbClr val="000000"/>
            </a:solidFill>
          </p:spPr>
          <p:txBody>
            <a:bodyPr wrap="square" lIns="0" tIns="0" rIns="0" bIns="0" rtlCol="0"/>
            <a:lstStyle/>
            <a:p>
              <a:endParaRPr sz="2160"/>
            </a:p>
          </p:txBody>
        </p:sp>
      </p:grpSp>
      <p:sp>
        <p:nvSpPr>
          <p:cNvPr id="5" name="object 5"/>
          <p:cNvSpPr txBox="1"/>
          <p:nvPr/>
        </p:nvSpPr>
        <p:spPr>
          <a:xfrm>
            <a:off x="1984247" y="1915973"/>
            <a:ext cx="10663428" cy="1862818"/>
          </a:xfrm>
          <a:prstGeom prst="rect">
            <a:avLst/>
          </a:prstGeom>
        </p:spPr>
        <p:txBody>
          <a:bodyPr vert="horz" wrap="square" lIns="0" tIns="16002" rIns="0" bIns="0" rtlCol="0">
            <a:spAutoFit/>
          </a:bodyPr>
          <a:lstStyle/>
          <a:p>
            <a:pPr marL="428244" marR="36576" indent="-383286" algn="just">
              <a:spcBef>
                <a:spcPts val="126"/>
              </a:spcBef>
              <a:buFont typeface="Wingdings"/>
              <a:buChar char=""/>
              <a:tabLst>
                <a:tab pos="428244" algn="l"/>
              </a:tabLst>
            </a:pPr>
            <a:r>
              <a:rPr sz="2400" dirty="0">
                <a:latin typeface="Times New Roman"/>
                <a:cs typeface="Times New Roman"/>
              </a:rPr>
              <a:t>It</a:t>
            </a:r>
            <a:r>
              <a:rPr sz="2400" spc="-90" dirty="0">
                <a:latin typeface="Times New Roman"/>
                <a:cs typeface="Times New Roman"/>
              </a:rPr>
              <a:t> </a:t>
            </a:r>
            <a:r>
              <a:rPr sz="2400" dirty="0">
                <a:latin typeface="Times New Roman"/>
                <a:cs typeface="Times New Roman"/>
              </a:rPr>
              <a:t>is</a:t>
            </a:r>
            <a:r>
              <a:rPr sz="2400" spc="-48" dirty="0">
                <a:latin typeface="Times New Roman"/>
                <a:cs typeface="Times New Roman"/>
              </a:rPr>
              <a:t> </a:t>
            </a:r>
            <a:r>
              <a:rPr sz="2400" spc="-90" dirty="0">
                <a:latin typeface="Times New Roman"/>
                <a:cs typeface="Times New Roman"/>
              </a:rPr>
              <a:t>provided</a:t>
            </a:r>
            <a:r>
              <a:rPr sz="2400" spc="-42" dirty="0">
                <a:latin typeface="Times New Roman"/>
                <a:cs typeface="Times New Roman"/>
              </a:rPr>
              <a:t> </a:t>
            </a:r>
            <a:r>
              <a:rPr sz="2400" dirty="0">
                <a:latin typeface="Times New Roman"/>
                <a:cs typeface="Times New Roman"/>
              </a:rPr>
              <a:t>that</a:t>
            </a:r>
            <a:r>
              <a:rPr sz="2400" spc="-48" dirty="0">
                <a:latin typeface="Times New Roman"/>
                <a:cs typeface="Times New Roman"/>
              </a:rPr>
              <a:t> </a:t>
            </a:r>
            <a:r>
              <a:rPr sz="2400" dirty="0">
                <a:latin typeface="Times New Roman"/>
                <a:cs typeface="Times New Roman"/>
              </a:rPr>
              <a:t>the</a:t>
            </a:r>
            <a:r>
              <a:rPr sz="2400" spc="-54" dirty="0">
                <a:latin typeface="Times New Roman"/>
                <a:cs typeface="Times New Roman"/>
              </a:rPr>
              <a:t> </a:t>
            </a:r>
            <a:r>
              <a:rPr sz="2400" spc="-66" dirty="0">
                <a:latin typeface="Times New Roman"/>
                <a:cs typeface="Times New Roman"/>
              </a:rPr>
              <a:t>full</a:t>
            </a:r>
            <a:r>
              <a:rPr sz="2400" spc="-48" dirty="0">
                <a:latin typeface="Times New Roman"/>
                <a:cs typeface="Times New Roman"/>
              </a:rPr>
              <a:t> </a:t>
            </a:r>
            <a:r>
              <a:rPr sz="2400" spc="-114" dirty="0">
                <a:latin typeface="Times New Roman"/>
                <a:cs typeface="Times New Roman"/>
              </a:rPr>
              <a:t>value</a:t>
            </a:r>
            <a:r>
              <a:rPr sz="2400" spc="-36" dirty="0">
                <a:latin typeface="Times New Roman"/>
                <a:cs typeface="Times New Roman"/>
              </a:rPr>
              <a:t> </a:t>
            </a:r>
            <a:r>
              <a:rPr sz="2400" dirty="0">
                <a:latin typeface="Times New Roman"/>
                <a:cs typeface="Times New Roman"/>
              </a:rPr>
              <a:t>of</a:t>
            </a:r>
            <a:r>
              <a:rPr sz="2400" spc="-48" dirty="0">
                <a:latin typeface="Times New Roman"/>
                <a:cs typeface="Times New Roman"/>
              </a:rPr>
              <a:t> </a:t>
            </a:r>
            <a:r>
              <a:rPr sz="2400" spc="-96" dirty="0">
                <a:latin typeface="Times New Roman"/>
                <a:cs typeface="Times New Roman"/>
              </a:rPr>
              <a:t>consideration</a:t>
            </a:r>
            <a:r>
              <a:rPr sz="2400" spc="-36" dirty="0">
                <a:latin typeface="Times New Roman"/>
                <a:cs typeface="Times New Roman"/>
              </a:rPr>
              <a:t> </a:t>
            </a:r>
            <a:r>
              <a:rPr sz="2400" spc="-114" dirty="0">
                <a:latin typeface="Times New Roman"/>
                <a:cs typeface="Times New Roman"/>
              </a:rPr>
              <a:t>shall</a:t>
            </a:r>
            <a:r>
              <a:rPr sz="2400" spc="-36" dirty="0">
                <a:latin typeface="Times New Roman"/>
                <a:cs typeface="Times New Roman"/>
              </a:rPr>
              <a:t> </a:t>
            </a:r>
            <a:r>
              <a:rPr sz="2400" dirty="0">
                <a:latin typeface="Times New Roman"/>
                <a:cs typeface="Times New Roman"/>
              </a:rPr>
              <a:t>not</a:t>
            </a:r>
            <a:r>
              <a:rPr sz="2400" spc="-48" dirty="0">
                <a:latin typeface="Times New Roman"/>
                <a:cs typeface="Times New Roman"/>
              </a:rPr>
              <a:t> </a:t>
            </a:r>
            <a:r>
              <a:rPr sz="2400" dirty="0">
                <a:latin typeface="Times New Roman"/>
                <a:cs typeface="Times New Roman"/>
              </a:rPr>
              <a:t>be</a:t>
            </a:r>
            <a:r>
              <a:rPr sz="2400" spc="-48" dirty="0">
                <a:latin typeface="Times New Roman"/>
                <a:cs typeface="Times New Roman"/>
              </a:rPr>
              <a:t> </a:t>
            </a:r>
            <a:r>
              <a:rPr sz="2400" spc="-90" dirty="0">
                <a:latin typeface="Times New Roman"/>
                <a:cs typeface="Times New Roman"/>
              </a:rPr>
              <a:t>revised</a:t>
            </a:r>
            <a:r>
              <a:rPr sz="2400" spc="-48" dirty="0">
                <a:latin typeface="Times New Roman"/>
                <a:cs typeface="Times New Roman"/>
              </a:rPr>
              <a:t> </a:t>
            </a:r>
            <a:r>
              <a:rPr sz="2400" dirty="0">
                <a:latin typeface="Times New Roman"/>
                <a:cs typeface="Times New Roman"/>
              </a:rPr>
              <a:t>to</a:t>
            </a:r>
            <a:r>
              <a:rPr sz="2400" spc="-48" dirty="0">
                <a:latin typeface="Times New Roman"/>
                <a:cs typeface="Times New Roman"/>
              </a:rPr>
              <a:t> </a:t>
            </a:r>
            <a:r>
              <a:rPr sz="2400" spc="-90" dirty="0">
                <a:latin typeface="Times New Roman"/>
                <a:cs typeface="Times New Roman"/>
              </a:rPr>
              <a:t>stamp</a:t>
            </a:r>
            <a:r>
              <a:rPr sz="2400" spc="-54" dirty="0">
                <a:latin typeface="Times New Roman"/>
                <a:cs typeface="Times New Roman"/>
              </a:rPr>
              <a:t> </a:t>
            </a:r>
            <a:r>
              <a:rPr sz="2400" spc="-36" dirty="0">
                <a:latin typeface="Times New Roman"/>
                <a:cs typeface="Times New Roman"/>
              </a:rPr>
              <a:t>duty</a:t>
            </a:r>
            <a:r>
              <a:rPr sz="2400" spc="-42" dirty="0">
                <a:latin typeface="Times New Roman"/>
                <a:cs typeface="Times New Roman"/>
              </a:rPr>
              <a:t> </a:t>
            </a:r>
            <a:r>
              <a:rPr sz="2400" spc="-12" dirty="0">
                <a:latin typeface="Times New Roman"/>
                <a:cs typeface="Times New Roman"/>
              </a:rPr>
              <a:t>value, </a:t>
            </a:r>
            <a:r>
              <a:rPr sz="2400" spc="-54" dirty="0">
                <a:latin typeface="Times New Roman"/>
                <a:cs typeface="Times New Roman"/>
              </a:rPr>
              <a:t>where</a:t>
            </a:r>
            <a:r>
              <a:rPr sz="2400" spc="60" dirty="0">
                <a:latin typeface="Times New Roman"/>
                <a:cs typeface="Times New Roman"/>
              </a:rPr>
              <a:t> </a:t>
            </a:r>
            <a:r>
              <a:rPr sz="2400" dirty="0">
                <a:latin typeface="Times New Roman"/>
                <a:cs typeface="Times New Roman"/>
              </a:rPr>
              <a:t>the</a:t>
            </a:r>
            <a:r>
              <a:rPr sz="2400" spc="66" dirty="0">
                <a:latin typeface="Times New Roman"/>
                <a:cs typeface="Times New Roman"/>
              </a:rPr>
              <a:t> </a:t>
            </a:r>
            <a:r>
              <a:rPr sz="2400" spc="-84" dirty="0">
                <a:latin typeface="Times New Roman"/>
                <a:cs typeface="Times New Roman"/>
              </a:rPr>
              <a:t>stamp</a:t>
            </a:r>
            <a:r>
              <a:rPr sz="2400" spc="54" dirty="0">
                <a:latin typeface="Times New Roman"/>
                <a:cs typeface="Times New Roman"/>
              </a:rPr>
              <a:t> </a:t>
            </a:r>
            <a:r>
              <a:rPr sz="2400" spc="-42" dirty="0">
                <a:latin typeface="Times New Roman"/>
                <a:cs typeface="Times New Roman"/>
              </a:rPr>
              <a:t>duty</a:t>
            </a:r>
            <a:r>
              <a:rPr sz="2400" spc="72" dirty="0">
                <a:latin typeface="Times New Roman"/>
                <a:cs typeface="Times New Roman"/>
              </a:rPr>
              <a:t> </a:t>
            </a:r>
            <a:r>
              <a:rPr sz="2400" spc="-108" dirty="0">
                <a:latin typeface="Times New Roman"/>
                <a:cs typeface="Times New Roman"/>
              </a:rPr>
              <a:t>value</a:t>
            </a:r>
            <a:r>
              <a:rPr sz="2400" spc="66" dirty="0">
                <a:latin typeface="Times New Roman"/>
                <a:cs typeface="Times New Roman"/>
              </a:rPr>
              <a:t> </a:t>
            </a:r>
            <a:r>
              <a:rPr sz="2400" spc="-78" dirty="0">
                <a:latin typeface="Times New Roman"/>
                <a:cs typeface="Times New Roman"/>
              </a:rPr>
              <a:t>does</a:t>
            </a:r>
            <a:r>
              <a:rPr sz="2400" spc="60" dirty="0">
                <a:latin typeface="Times New Roman"/>
                <a:cs typeface="Times New Roman"/>
              </a:rPr>
              <a:t> </a:t>
            </a:r>
            <a:r>
              <a:rPr sz="2400" dirty="0">
                <a:latin typeface="Times New Roman"/>
                <a:cs typeface="Times New Roman"/>
              </a:rPr>
              <a:t>not</a:t>
            </a:r>
            <a:r>
              <a:rPr sz="2400" spc="66" dirty="0">
                <a:latin typeface="Times New Roman"/>
                <a:cs typeface="Times New Roman"/>
              </a:rPr>
              <a:t> </a:t>
            </a:r>
            <a:r>
              <a:rPr sz="2400" spc="-84" dirty="0">
                <a:latin typeface="Times New Roman"/>
                <a:cs typeface="Times New Roman"/>
              </a:rPr>
              <a:t>exceed</a:t>
            </a:r>
            <a:r>
              <a:rPr sz="2400" spc="60" dirty="0">
                <a:latin typeface="Times New Roman"/>
                <a:cs typeface="Times New Roman"/>
              </a:rPr>
              <a:t> </a:t>
            </a:r>
            <a:r>
              <a:rPr sz="2400" b="1" u="sng" spc="-192" dirty="0">
                <a:uFill>
                  <a:solidFill>
                    <a:srgbClr val="000000"/>
                  </a:solidFill>
                </a:uFill>
                <a:latin typeface="Times New Roman"/>
                <a:cs typeface="Times New Roman"/>
              </a:rPr>
              <a:t>110%</a:t>
            </a:r>
            <a:r>
              <a:rPr sz="2400" b="1" u="sng" spc="60" dirty="0">
                <a:uFill>
                  <a:solidFill>
                    <a:srgbClr val="000000"/>
                  </a:solidFill>
                </a:uFill>
                <a:latin typeface="Times New Roman"/>
                <a:cs typeface="Times New Roman"/>
              </a:rPr>
              <a:t> </a:t>
            </a:r>
            <a:r>
              <a:rPr sz="2400" b="1" u="sng" dirty="0">
                <a:uFill>
                  <a:solidFill>
                    <a:srgbClr val="000000"/>
                  </a:solidFill>
                </a:uFill>
                <a:latin typeface="Times New Roman"/>
                <a:cs typeface="Times New Roman"/>
              </a:rPr>
              <a:t>of</a:t>
            </a:r>
            <a:r>
              <a:rPr sz="2400" b="1" u="sng" spc="60" dirty="0">
                <a:uFill>
                  <a:solidFill>
                    <a:srgbClr val="000000"/>
                  </a:solidFill>
                </a:uFill>
                <a:latin typeface="Times New Roman"/>
                <a:cs typeface="Times New Roman"/>
              </a:rPr>
              <a:t> </a:t>
            </a:r>
            <a:r>
              <a:rPr sz="2400" b="1" u="sng" dirty="0">
                <a:uFill>
                  <a:solidFill>
                    <a:srgbClr val="000000"/>
                  </a:solidFill>
                </a:uFill>
                <a:latin typeface="Times New Roman"/>
                <a:cs typeface="Times New Roman"/>
              </a:rPr>
              <a:t>the</a:t>
            </a:r>
            <a:r>
              <a:rPr sz="2400" b="1" u="sng" spc="60" dirty="0">
                <a:uFill>
                  <a:solidFill>
                    <a:srgbClr val="000000"/>
                  </a:solidFill>
                </a:uFill>
                <a:latin typeface="Times New Roman"/>
                <a:cs typeface="Times New Roman"/>
              </a:rPr>
              <a:t> </a:t>
            </a:r>
            <a:r>
              <a:rPr sz="2400" b="1" u="sng" dirty="0">
                <a:uFill>
                  <a:solidFill>
                    <a:srgbClr val="000000"/>
                  </a:solidFill>
                </a:uFill>
                <a:latin typeface="Times New Roman"/>
                <a:cs typeface="Times New Roman"/>
              </a:rPr>
              <a:t>consideration</a:t>
            </a:r>
            <a:r>
              <a:rPr sz="2400" b="1" u="sng" spc="66" dirty="0">
                <a:uFill>
                  <a:solidFill>
                    <a:srgbClr val="000000"/>
                  </a:solidFill>
                </a:uFill>
                <a:latin typeface="Times New Roman"/>
                <a:cs typeface="Times New Roman"/>
              </a:rPr>
              <a:t> </a:t>
            </a:r>
            <a:r>
              <a:rPr sz="2400" b="1" u="sng" dirty="0">
                <a:uFill>
                  <a:solidFill>
                    <a:srgbClr val="000000"/>
                  </a:solidFill>
                </a:uFill>
                <a:latin typeface="Times New Roman"/>
                <a:cs typeface="Times New Roman"/>
              </a:rPr>
              <a:t>received</a:t>
            </a:r>
            <a:r>
              <a:rPr sz="2400" b="1" u="sng" spc="66" dirty="0">
                <a:uFill>
                  <a:solidFill>
                    <a:srgbClr val="000000"/>
                  </a:solidFill>
                </a:uFill>
                <a:latin typeface="Times New Roman"/>
                <a:cs typeface="Times New Roman"/>
              </a:rPr>
              <a:t> </a:t>
            </a:r>
            <a:r>
              <a:rPr sz="2400" b="1" u="sng" spc="-30" dirty="0">
                <a:uFill>
                  <a:solidFill>
                    <a:srgbClr val="000000"/>
                  </a:solidFill>
                </a:uFill>
                <a:latin typeface="Times New Roman"/>
                <a:cs typeface="Times New Roman"/>
              </a:rPr>
              <a:t>or</a:t>
            </a:r>
            <a:r>
              <a:rPr sz="2400" b="1" spc="-30" dirty="0">
                <a:latin typeface="Times New Roman"/>
                <a:cs typeface="Times New Roman"/>
              </a:rPr>
              <a:t> </a:t>
            </a:r>
            <a:r>
              <a:rPr sz="2400" b="1" u="sng" dirty="0">
                <a:uFill>
                  <a:solidFill>
                    <a:srgbClr val="000000"/>
                  </a:solidFill>
                </a:uFill>
                <a:latin typeface="Times New Roman"/>
                <a:cs typeface="Times New Roman"/>
              </a:rPr>
              <a:t>accruing</a:t>
            </a:r>
            <a:r>
              <a:rPr sz="2400" b="1" u="sng" spc="-60" dirty="0">
                <a:uFill>
                  <a:solidFill>
                    <a:srgbClr val="000000"/>
                  </a:solidFill>
                </a:uFill>
                <a:latin typeface="Times New Roman"/>
                <a:cs typeface="Times New Roman"/>
              </a:rPr>
              <a:t> </a:t>
            </a:r>
            <a:r>
              <a:rPr sz="2400" b="1" u="sng" spc="-96" dirty="0">
                <a:uFill>
                  <a:solidFill>
                    <a:srgbClr val="000000"/>
                  </a:solidFill>
                </a:uFill>
                <a:latin typeface="Times New Roman"/>
                <a:cs typeface="Times New Roman"/>
              </a:rPr>
              <a:t>as</a:t>
            </a:r>
            <a:r>
              <a:rPr sz="2400" b="1" u="sng" spc="-54" dirty="0">
                <a:uFill>
                  <a:solidFill>
                    <a:srgbClr val="000000"/>
                  </a:solidFill>
                </a:uFill>
                <a:latin typeface="Times New Roman"/>
                <a:cs typeface="Times New Roman"/>
              </a:rPr>
              <a:t> </a:t>
            </a:r>
            <a:r>
              <a:rPr sz="2400" b="1" u="sng" spc="-108" dirty="0">
                <a:uFill>
                  <a:solidFill>
                    <a:srgbClr val="000000"/>
                  </a:solidFill>
                </a:uFill>
                <a:latin typeface="Times New Roman"/>
                <a:cs typeface="Times New Roman"/>
              </a:rPr>
              <a:t>a</a:t>
            </a:r>
            <a:r>
              <a:rPr sz="2400" b="1" u="sng" spc="-42" dirty="0">
                <a:uFill>
                  <a:solidFill>
                    <a:srgbClr val="000000"/>
                  </a:solidFill>
                </a:uFill>
                <a:latin typeface="Times New Roman"/>
                <a:cs typeface="Times New Roman"/>
              </a:rPr>
              <a:t> </a:t>
            </a:r>
            <a:r>
              <a:rPr sz="2400" b="1" u="sng" dirty="0">
                <a:uFill>
                  <a:solidFill>
                    <a:srgbClr val="000000"/>
                  </a:solidFill>
                </a:uFill>
                <a:latin typeface="Times New Roman"/>
                <a:cs typeface="Times New Roman"/>
              </a:rPr>
              <a:t>result</a:t>
            </a:r>
            <a:r>
              <a:rPr sz="2400" b="1" u="sng" spc="-60" dirty="0">
                <a:uFill>
                  <a:solidFill>
                    <a:srgbClr val="000000"/>
                  </a:solidFill>
                </a:uFill>
                <a:latin typeface="Times New Roman"/>
                <a:cs typeface="Times New Roman"/>
              </a:rPr>
              <a:t> </a:t>
            </a:r>
            <a:r>
              <a:rPr sz="2400" b="1" u="sng" dirty="0">
                <a:uFill>
                  <a:solidFill>
                    <a:srgbClr val="000000"/>
                  </a:solidFill>
                </a:uFill>
                <a:latin typeface="Times New Roman"/>
                <a:cs typeface="Times New Roman"/>
              </a:rPr>
              <a:t>of</a:t>
            </a:r>
            <a:r>
              <a:rPr sz="2400" b="1" u="sng" spc="-54" dirty="0">
                <a:uFill>
                  <a:solidFill>
                    <a:srgbClr val="000000"/>
                  </a:solidFill>
                </a:uFill>
                <a:latin typeface="Times New Roman"/>
                <a:cs typeface="Times New Roman"/>
              </a:rPr>
              <a:t> </a:t>
            </a:r>
            <a:r>
              <a:rPr sz="2400" b="1" u="sng" dirty="0">
                <a:uFill>
                  <a:solidFill>
                    <a:srgbClr val="000000"/>
                  </a:solidFill>
                </a:uFill>
                <a:latin typeface="Times New Roman"/>
                <a:cs typeface="Times New Roman"/>
              </a:rPr>
              <a:t>the</a:t>
            </a:r>
            <a:r>
              <a:rPr sz="2400" b="1" u="sng" spc="-42" dirty="0">
                <a:uFill>
                  <a:solidFill>
                    <a:srgbClr val="000000"/>
                  </a:solidFill>
                </a:uFill>
                <a:latin typeface="Times New Roman"/>
                <a:cs typeface="Times New Roman"/>
              </a:rPr>
              <a:t> </a:t>
            </a:r>
            <a:r>
              <a:rPr sz="2400" b="1" u="sng" spc="-12" dirty="0">
                <a:uFill>
                  <a:solidFill>
                    <a:srgbClr val="000000"/>
                  </a:solidFill>
                </a:uFill>
                <a:latin typeface="Times New Roman"/>
                <a:cs typeface="Times New Roman"/>
              </a:rPr>
              <a:t>transfer</a:t>
            </a:r>
            <a:r>
              <a:rPr sz="2400" spc="-12" dirty="0">
                <a:latin typeface="Times New Roman"/>
                <a:cs typeface="Times New Roman"/>
              </a:rPr>
              <a:t>.</a:t>
            </a:r>
            <a:endParaRPr sz="2400">
              <a:latin typeface="Times New Roman"/>
              <a:cs typeface="Times New Roman"/>
            </a:endParaRPr>
          </a:p>
          <a:p>
            <a:pPr marL="480060" marR="1489710" indent="-1524" algn="just"/>
            <a:r>
              <a:rPr sz="2400" b="1" u="sng" spc="-24" dirty="0">
                <a:uFill>
                  <a:solidFill>
                    <a:srgbClr val="000000"/>
                  </a:solidFill>
                </a:uFill>
                <a:latin typeface="Times New Roman"/>
                <a:cs typeface="Times New Roman"/>
              </a:rPr>
              <a:t>Proviso</a:t>
            </a:r>
            <a:r>
              <a:rPr sz="2400" b="1" u="sng" spc="-90" dirty="0">
                <a:uFill>
                  <a:solidFill>
                    <a:srgbClr val="000000"/>
                  </a:solidFill>
                </a:uFill>
                <a:latin typeface="Times New Roman"/>
                <a:cs typeface="Times New Roman"/>
              </a:rPr>
              <a:t> </a:t>
            </a:r>
            <a:r>
              <a:rPr sz="2400" b="1" u="sng" spc="54" dirty="0">
                <a:uFill>
                  <a:solidFill>
                    <a:srgbClr val="000000"/>
                  </a:solidFill>
                </a:uFill>
                <a:latin typeface="Times New Roman"/>
                <a:cs typeface="Times New Roman"/>
              </a:rPr>
              <a:t>to</a:t>
            </a:r>
            <a:r>
              <a:rPr sz="2400" b="1" u="sng" spc="-60" dirty="0">
                <a:uFill>
                  <a:solidFill>
                    <a:srgbClr val="000000"/>
                  </a:solidFill>
                </a:uFill>
                <a:latin typeface="Times New Roman"/>
                <a:cs typeface="Times New Roman"/>
              </a:rPr>
              <a:t> </a:t>
            </a:r>
            <a:r>
              <a:rPr sz="2400" b="1" u="sng" spc="-24" dirty="0">
                <a:uFill>
                  <a:solidFill>
                    <a:srgbClr val="000000"/>
                  </a:solidFill>
                </a:uFill>
                <a:latin typeface="Times New Roman"/>
                <a:cs typeface="Times New Roman"/>
              </a:rPr>
              <a:t>sub</a:t>
            </a:r>
            <a:r>
              <a:rPr sz="2400" b="1" u="sng" spc="-72" dirty="0">
                <a:uFill>
                  <a:solidFill>
                    <a:srgbClr val="000000"/>
                  </a:solidFill>
                </a:uFill>
                <a:latin typeface="Times New Roman"/>
                <a:cs typeface="Times New Roman"/>
              </a:rPr>
              <a:t> </a:t>
            </a:r>
            <a:r>
              <a:rPr sz="2400" b="1" u="sng" spc="30" dirty="0">
                <a:uFill>
                  <a:solidFill>
                    <a:srgbClr val="000000"/>
                  </a:solidFill>
                </a:uFill>
                <a:latin typeface="Times New Roman"/>
                <a:cs typeface="Times New Roman"/>
              </a:rPr>
              <a:t>section</a:t>
            </a:r>
            <a:r>
              <a:rPr sz="2400" b="1" u="sng" spc="-84" dirty="0">
                <a:uFill>
                  <a:solidFill>
                    <a:srgbClr val="000000"/>
                  </a:solidFill>
                </a:uFill>
                <a:latin typeface="Times New Roman"/>
                <a:cs typeface="Times New Roman"/>
              </a:rPr>
              <a:t> </a:t>
            </a:r>
            <a:r>
              <a:rPr sz="2400" b="1" u="sng" spc="-108" dirty="0">
                <a:uFill>
                  <a:solidFill>
                    <a:srgbClr val="000000"/>
                  </a:solidFill>
                </a:uFill>
                <a:latin typeface="Times New Roman"/>
                <a:cs typeface="Times New Roman"/>
              </a:rPr>
              <a:t>1</a:t>
            </a:r>
            <a:r>
              <a:rPr sz="2400" b="1" u="sng" spc="-60" dirty="0">
                <a:uFill>
                  <a:solidFill>
                    <a:srgbClr val="000000"/>
                  </a:solidFill>
                </a:uFill>
                <a:latin typeface="Times New Roman"/>
                <a:cs typeface="Times New Roman"/>
              </a:rPr>
              <a:t> </a:t>
            </a:r>
            <a:r>
              <a:rPr sz="2400" b="1" u="sng" spc="24" dirty="0">
                <a:uFill>
                  <a:solidFill>
                    <a:srgbClr val="000000"/>
                  </a:solidFill>
                </a:uFill>
                <a:latin typeface="Times New Roman"/>
                <a:cs typeface="Times New Roman"/>
              </a:rPr>
              <a:t>of</a:t>
            </a:r>
            <a:r>
              <a:rPr sz="2400" b="1" u="sng" spc="-72" dirty="0">
                <a:uFill>
                  <a:solidFill>
                    <a:srgbClr val="000000"/>
                  </a:solidFill>
                </a:uFill>
                <a:latin typeface="Times New Roman"/>
                <a:cs typeface="Times New Roman"/>
              </a:rPr>
              <a:t> </a:t>
            </a:r>
            <a:r>
              <a:rPr sz="2400" b="1" u="sng" dirty="0">
                <a:uFill>
                  <a:solidFill>
                    <a:srgbClr val="000000"/>
                  </a:solidFill>
                </a:uFill>
                <a:latin typeface="Times New Roman"/>
                <a:cs typeface="Times New Roman"/>
              </a:rPr>
              <a:t>Section</a:t>
            </a:r>
            <a:r>
              <a:rPr sz="2400" b="1" u="sng" spc="-54" dirty="0">
                <a:uFill>
                  <a:solidFill>
                    <a:srgbClr val="000000"/>
                  </a:solidFill>
                </a:uFill>
                <a:latin typeface="Times New Roman"/>
                <a:cs typeface="Times New Roman"/>
              </a:rPr>
              <a:t> </a:t>
            </a:r>
            <a:r>
              <a:rPr sz="2400" b="1" u="sng" spc="-162" dirty="0">
                <a:uFill>
                  <a:solidFill>
                    <a:srgbClr val="000000"/>
                  </a:solidFill>
                </a:uFill>
                <a:latin typeface="Times New Roman"/>
                <a:cs typeface="Times New Roman"/>
              </a:rPr>
              <a:t>43CA</a:t>
            </a:r>
            <a:r>
              <a:rPr sz="2400" b="1" u="sng" spc="-72" dirty="0">
                <a:uFill>
                  <a:solidFill>
                    <a:srgbClr val="000000"/>
                  </a:solidFill>
                </a:uFill>
                <a:latin typeface="Times New Roman"/>
                <a:cs typeface="Times New Roman"/>
              </a:rPr>
              <a:t> </a:t>
            </a:r>
            <a:r>
              <a:rPr sz="2400" b="1" u="sng" spc="12" dirty="0">
                <a:uFill>
                  <a:solidFill>
                    <a:srgbClr val="000000"/>
                  </a:solidFill>
                </a:uFill>
                <a:latin typeface="Times New Roman"/>
                <a:cs typeface="Times New Roman"/>
              </a:rPr>
              <a:t>inserted</a:t>
            </a:r>
            <a:r>
              <a:rPr sz="2400" b="1" u="sng" spc="-78" dirty="0">
                <a:uFill>
                  <a:solidFill>
                    <a:srgbClr val="000000"/>
                  </a:solidFill>
                </a:uFill>
                <a:latin typeface="Times New Roman"/>
                <a:cs typeface="Times New Roman"/>
              </a:rPr>
              <a:t> </a:t>
            </a:r>
            <a:r>
              <a:rPr sz="2400" b="1" u="sng" spc="-12" dirty="0">
                <a:uFill>
                  <a:solidFill>
                    <a:srgbClr val="000000"/>
                  </a:solidFill>
                </a:uFill>
                <a:latin typeface="Times New Roman"/>
                <a:cs typeface="Times New Roman"/>
              </a:rPr>
              <a:t>w.e.f</a:t>
            </a:r>
            <a:r>
              <a:rPr sz="2400" b="1" u="sng" spc="-30" dirty="0">
                <a:uFill>
                  <a:solidFill>
                    <a:srgbClr val="000000"/>
                  </a:solidFill>
                </a:uFill>
                <a:latin typeface="Times New Roman"/>
                <a:cs typeface="Times New Roman"/>
              </a:rPr>
              <a:t> </a:t>
            </a:r>
            <a:r>
              <a:rPr sz="2400" b="1" u="sng" spc="24" dirty="0">
                <a:uFill>
                  <a:solidFill>
                    <a:srgbClr val="000000"/>
                  </a:solidFill>
                </a:uFill>
                <a:latin typeface="Times New Roman"/>
                <a:cs typeface="Times New Roman"/>
              </a:rPr>
              <a:t>01/04/2019</a:t>
            </a:r>
            <a:r>
              <a:rPr sz="2400" b="1" spc="-66" dirty="0">
                <a:latin typeface="Times New Roman"/>
                <a:cs typeface="Times New Roman"/>
              </a:rPr>
              <a:t> </a:t>
            </a:r>
            <a:r>
              <a:rPr sz="2400" b="1" spc="-48" dirty="0">
                <a:latin typeface="Times New Roman"/>
                <a:cs typeface="Times New Roman"/>
              </a:rPr>
              <a:t>3</a:t>
            </a:r>
            <a:r>
              <a:rPr sz="2340" b="1" spc="-72" baseline="25641" dirty="0">
                <a:latin typeface="Times New Roman"/>
                <a:cs typeface="Times New Roman"/>
              </a:rPr>
              <a:t>rd</a:t>
            </a:r>
            <a:r>
              <a:rPr sz="2340" b="1" spc="224" baseline="25641" dirty="0">
                <a:latin typeface="Times New Roman"/>
                <a:cs typeface="Times New Roman"/>
              </a:rPr>
              <a:t> </a:t>
            </a:r>
            <a:r>
              <a:rPr sz="2400" b="1" spc="6" dirty="0">
                <a:latin typeface="Times New Roman"/>
                <a:cs typeface="Times New Roman"/>
              </a:rPr>
              <a:t>proviso</a:t>
            </a:r>
            <a:r>
              <a:rPr sz="2400" b="1" spc="-90" dirty="0">
                <a:latin typeface="Times New Roman"/>
                <a:cs typeface="Times New Roman"/>
              </a:rPr>
              <a:t> </a:t>
            </a:r>
            <a:r>
              <a:rPr sz="2400" b="1" spc="48" dirty="0">
                <a:latin typeface="Times New Roman"/>
                <a:cs typeface="Times New Roman"/>
              </a:rPr>
              <a:t>to</a:t>
            </a:r>
            <a:r>
              <a:rPr sz="2400" b="1" spc="-60" dirty="0">
                <a:latin typeface="Times New Roman"/>
                <a:cs typeface="Times New Roman"/>
              </a:rPr>
              <a:t> </a:t>
            </a:r>
            <a:r>
              <a:rPr sz="2400" b="1" spc="-96" dirty="0">
                <a:latin typeface="Times New Roman"/>
                <a:cs typeface="Times New Roman"/>
              </a:rPr>
              <a:t>Sub</a:t>
            </a:r>
            <a:r>
              <a:rPr sz="2400" b="1" spc="-72" dirty="0">
                <a:latin typeface="Times New Roman"/>
                <a:cs typeface="Times New Roman"/>
              </a:rPr>
              <a:t> </a:t>
            </a:r>
            <a:r>
              <a:rPr sz="2400" b="1" dirty="0">
                <a:latin typeface="Times New Roman"/>
                <a:cs typeface="Times New Roman"/>
              </a:rPr>
              <a:t>Section</a:t>
            </a:r>
            <a:r>
              <a:rPr sz="2400" b="1" spc="-54" dirty="0">
                <a:latin typeface="Times New Roman"/>
                <a:cs typeface="Times New Roman"/>
              </a:rPr>
              <a:t> </a:t>
            </a:r>
            <a:r>
              <a:rPr sz="2400" b="1" spc="-108" dirty="0">
                <a:latin typeface="Times New Roman"/>
                <a:cs typeface="Times New Roman"/>
              </a:rPr>
              <a:t>1</a:t>
            </a:r>
            <a:r>
              <a:rPr sz="2400" b="1" spc="-78" dirty="0">
                <a:latin typeface="Times New Roman"/>
                <a:cs typeface="Times New Roman"/>
              </a:rPr>
              <a:t> </a:t>
            </a:r>
            <a:r>
              <a:rPr sz="2400" b="1" spc="30" dirty="0">
                <a:latin typeface="Times New Roman"/>
                <a:cs typeface="Times New Roman"/>
              </a:rPr>
              <a:t>of</a:t>
            </a:r>
            <a:r>
              <a:rPr sz="2400" b="1" spc="-72" dirty="0">
                <a:latin typeface="Times New Roman"/>
                <a:cs typeface="Times New Roman"/>
              </a:rPr>
              <a:t> </a:t>
            </a:r>
            <a:r>
              <a:rPr sz="2400" b="1" spc="30" dirty="0">
                <a:latin typeface="Times New Roman"/>
                <a:cs typeface="Times New Roman"/>
              </a:rPr>
              <a:t>section</a:t>
            </a:r>
            <a:r>
              <a:rPr sz="2400" b="1" spc="-66" dirty="0">
                <a:latin typeface="Times New Roman"/>
                <a:cs typeface="Times New Roman"/>
              </a:rPr>
              <a:t> </a:t>
            </a:r>
            <a:r>
              <a:rPr sz="2400" b="1" spc="-168" dirty="0">
                <a:latin typeface="Times New Roman"/>
                <a:cs typeface="Times New Roman"/>
              </a:rPr>
              <a:t>50C</a:t>
            </a:r>
            <a:r>
              <a:rPr sz="2400" b="1" spc="-66" dirty="0">
                <a:latin typeface="Times New Roman"/>
                <a:cs typeface="Times New Roman"/>
              </a:rPr>
              <a:t> </a:t>
            </a:r>
            <a:r>
              <a:rPr sz="2400" b="1" spc="12" dirty="0">
                <a:latin typeface="Times New Roman"/>
                <a:cs typeface="Times New Roman"/>
              </a:rPr>
              <a:t>inserted</a:t>
            </a:r>
            <a:r>
              <a:rPr sz="2400" b="1" spc="-66" dirty="0">
                <a:latin typeface="Times New Roman"/>
                <a:cs typeface="Times New Roman"/>
              </a:rPr>
              <a:t> </a:t>
            </a:r>
            <a:r>
              <a:rPr sz="2400" b="1" spc="-12" dirty="0">
                <a:latin typeface="Times New Roman"/>
                <a:cs typeface="Times New Roman"/>
              </a:rPr>
              <a:t>w.e.f</a:t>
            </a:r>
            <a:r>
              <a:rPr sz="2400" b="1" spc="-42" dirty="0">
                <a:latin typeface="Times New Roman"/>
                <a:cs typeface="Times New Roman"/>
              </a:rPr>
              <a:t> </a:t>
            </a:r>
            <a:r>
              <a:rPr sz="2400" b="1" spc="24" dirty="0">
                <a:latin typeface="Times New Roman"/>
                <a:cs typeface="Times New Roman"/>
              </a:rPr>
              <a:t>01/04/2019</a:t>
            </a:r>
            <a:endParaRPr sz="2400">
              <a:latin typeface="Times New Roman"/>
              <a:cs typeface="Times New Roman"/>
            </a:endParaRPr>
          </a:p>
        </p:txBody>
      </p:sp>
      <p:sp>
        <p:nvSpPr>
          <p:cNvPr id="6" name="object 6"/>
          <p:cNvSpPr txBox="1">
            <a:spLocks noGrp="1"/>
          </p:cNvSpPr>
          <p:nvPr>
            <p:ph type="title"/>
          </p:nvPr>
        </p:nvSpPr>
        <p:spPr>
          <a:xfrm>
            <a:off x="1804416" y="105178"/>
            <a:ext cx="16942003" cy="852522"/>
          </a:xfrm>
          <a:prstGeom prst="rect">
            <a:avLst/>
          </a:prstGeom>
        </p:spPr>
        <p:txBody>
          <a:bodyPr vert="horz" wrap="square" lIns="0" tIns="332213" rIns="0" bIns="0" rtlCol="0">
            <a:spAutoFit/>
          </a:bodyPr>
          <a:lstStyle/>
          <a:p>
            <a:pPr marL="339852" marR="6096" indent="-762">
              <a:spcBef>
                <a:spcPts val="114"/>
              </a:spcBef>
            </a:pPr>
            <a:r>
              <a:rPr sz="3360" u="none" dirty="0">
                <a:solidFill>
                  <a:srgbClr val="000000"/>
                </a:solidFill>
              </a:rPr>
              <a:t>Rationalized</a:t>
            </a:r>
            <a:r>
              <a:rPr sz="3360" u="none" spc="252" dirty="0">
                <a:solidFill>
                  <a:srgbClr val="000000"/>
                </a:solidFill>
              </a:rPr>
              <a:t> </a:t>
            </a:r>
            <a:r>
              <a:rPr sz="3360" u="none" dirty="0">
                <a:solidFill>
                  <a:srgbClr val="000000"/>
                </a:solidFill>
              </a:rPr>
              <a:t>the</a:t>
            </a:r>
            <a:r>
              <a:rPr sz="3360" u="none" spc="245" dirty="0">
                <a:solidFill>
                  <a:srgbClr val="000000"/>
                </a:solidFill>
              </a:rPr>
              <a:t> </a:t>
            </a:r>
            <a:r>
              <a:rPr sz="3360" u="none" dirty="0">
                <a:solidFill>
                  <a:srgbClr val="000000"/>
                </a:solidFill>
              </a:rPr>
              <a:t>provisions</a:t>
            </a:r>
            <a:r>
              <a:rPr sz="3360" u="none" spc="258" dirty="0">
                <a:solidFill>
                  <a:srgbClr val="000000"/>
                </a:solidFill>
              </a:rPr>
              <a:t> </a:t>
            </a:r>
            <a:r>
              <a:rPr sz="3360" u="none" dirty="0">
                <a:solidFill>
                  <a:srgbClr val="000000"/>
                </a:solidFill>
              </a:rPr>
              <a:t>of</a:t>
            </a:r>
            <a:r>
              <a:rPr sz="3360" u="none" spc="264" dirty="0">
                <a:solidFill>
                  <a:srgbClr val="000000"/>
                </a:solidFill>
              </a:rPr>
              <a:t> </a:t>
            </a:r>
            <a:r>
              <a:rPr sz="3360" u="none" dirty="0">
                <a:solidFill>
                  <a:srgbClr val="000000"/>
                </a:solidFill>
              </a:rPr>
              <a:t>Section</a:t>
            </a:r>
            <a:r>
              <a:rPr sz="3360" u="none" spc="270" dirty="0">
                <a:solidFill>
                  <a:srgbClr val="000000"/>
                </a:solidFill>
              </a:rPr>
              <a:t> </a:t>
            </a:r>
            <a:r>
              <a:rPr sz="3360" u="none" dirty="0">
                <a:solidFill>
                  <a:srgbClr val="000000"/>
                </a:solidFill>
              </a:rPr>
              <a:t>43CA,</a:t>
            </a:r>
            <a:r>
              <a:rPr sz="3360" u="none" spc="264" dirty="0">
                <a:solidFill>
                  <a:srgbClr val="000000"/>
                </a:solidFill>
              </a:rPr>
              <a:t> </a:t>
            </a:r>
            <a:r>
              <a:rPr sz="3360" u="none" dirty="0">
                <a:solidFill>
                  <a:srgbClr val="000000"/>
                </a:solidFill>
              </a:rPr>
              <a:t>Section</a:t>
            </a:r>
            <a:r>
              <a:rPr sz="3360" u="none" spc="252" dirty="0">
                <a:solidFill>
                  <a:srgbClr val="000000"/>
                </a:solidFill>
              </a:rPr>
              <a:t> </a:t>
            </a:r>
            <a:r>
              <a:rPr sz="3360" u="none" spc="-30" dirty="0">
                <a:solidFill>
                  <a:srgbClr val="000000"/>
                </a:solidFill>
              </a:rPr>
              <a:t>50C </a:t>
            </a:r>
            <a:r>
              <a:rPr sz="3360" u="none" dirty="0">
                <a:solidFill>
                  <a:srgbClr val="000000"/>
                </a:solidFill>
              </a:rPr>
              <a:t>by</a:t>
            </a:r>
            <a:r>
              <a:rPr sz="3360" u="none" spc="-114" dirty="0">
                <a:solidFill>
                  <a:srgbClr val="000000"/>
                </a:solidFill>
              </a:rPr>
              <a:t> </a:t>
            </a:r>
            <a:r>
              <a:rPr sz="3360" u="none" dirty="0">
                <a:solidFill>
                  <a:srgbClr val="000000"/>
                </a:solidFill>
              </a:rPr>
              <a:t>FA,</a:t>
            </a:r>
            <a:r>
              <a:rPr sz="3360" u="none" spc="-96" dirty="0">
                <a:solidFill>
                  <a:srgbClr val="000000"/>
                </a:solidFill>
              </a:rPr>
              <a:t> </a:t>
            </a:r>
            <a:r>
              <a:rPr sz="3360" u="none" dirty="0">
                <a:solidFill>
                  <a:srgbClr val="000000"/>
                </a:solidFill>
              </a:rPr>
              <a:t>2018</a:t>
            </a:r>
            <a:r>
              <a:rPr sz="3360" u="none" spc="-54" dirty="0">
                <a:solidFill>
                  <a:srgbClr val="000000"/>
                </a:solidFill>
              </a:rPr>
              <a:t> </a:t>
            </a:r>
            <a:r>
              <a:rPr sz="3360" u="none" spc="-72" dirty="0">
                <a:solidFill>
                  <a:srgbClr val="000000"/>
                </a:solidFill>
              </a:rPr>
              <a:t>w.e.f. </a:t>
            </a:r>
            <a:r>
              <a:rPr sz="3360" u="none" spc="-12" dirty="0">
                <a:solidFill>
                  <a:srgbClr val="000000"/>
                </a:solidFill>
              </a:rPr>
              <a:t>01/04/2019</a:t>
            </a:r>
            <a:endParaRPr sz="336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21153" y="1921153"/>
            <a:ext cx="10789920" cy="6169152"/>
          </a:xfrm>
          <a:custGeom>
            <a:avLst/>
            <a:gdLst/>
            <a:ahLst/>
            <a:cxnLst/>
            <a:rect l="l" t="t" r="r" b="b"/>
            <a:pathLst>
              <a:path w="8991600" h="5140959">
                <a:moveTo>
                  <a:pt x="0" y="0"/>
                </a:moveTo>
                <a:lnTo>
                  <a:pt x="8991600" y="0"/>
                </a:lnTo>
                <a:lnTo>
                  <a:pt x="8991600" y="5140452"/>
                </a:lnTo>
                <a:lnTo>
                  <a:pt x="0" y="5140452"/>
                </a:lnTo>
                <a:lnTo>
                  <a:pt x="0" y="0"/>
                </a:lnTo>
                <a:close/>
              </a:path>
            </a:pathLst>
          </a:custGeom>
          <a:ln w="38100">
            <a:solidFill>
              <a:srgbClr val="145F82"/>
            </a:solidFill>
          </a:ln>
        </p:spPr>
        <p:txBody>
          <a:bodyPr wrap="square" lIns="0" tIns="0" rIns="0" bIns="0" rtlCol="0"/>
          <a:lstStyle/>
          <a:p>
            <a:endParaRPr sz="2160"/>
          </a:p>
        </p:txBody>
      </p:sp>
      <p:sp>
        <p:nvSpPr>
          <p:cNvPr id="3" name="object 3"/>
          <p:cNvSpPr txBox="1"/>
          <p:nvPr/>
        </p:nvSpPr>
        <p:spPr>
          <a:xfrm>
            <a:off x="2014727" y="1961019"/>
            <a:ext cx="10601706" cy="5163465"/>
          </a:xfrm>
          <a:prstGeom prst="rect">
            <a:avLst/>
          </a:prstGeom>
        </p:spPr>
        <p:txBody>
          <a:bodyPr vert="horz" wrap="square" lIns="0" tIns="15240" rIns="0" bIns="0" rtlCol="0">
            <a:spAutoFit/>
          </a:bodyPr>
          <a:lstStyle/>
          <a:p>
            <a:pPr marR="512064" algn="ctr">
              <a:spcBef>
                <a:spcPts val="120"/>
              </a:spcBef>
            </a:pPr>
            <a:r>
              <a:rPr sz="2160" b="1" dirty="0">
                <a:latin typeface="Calibri"/>
                <a:cs typeface="Calibri"/>
              </a:rPr>
              <a:t>[2018]</a:t>
            </a:r>
            <a:r>
              <a:rPr sz="2160" b="1" spc="-42" dirty="0">
                <a:latin typeface="Calibri"/>
                <a:cs typeface="Calibri"/>
              </a:rPr>
              <a:t> </a:t>
            </a:r>
            <a:r>
              <a:rPr sz="2160" b="1" dirty="0">
                <a:latin typeface="Calibri"/>
                <a:cs typeface="Calibri"/>
              </a:rPr>
              <a:t>97</a:t>
            </a:r>
            <a:r>
              <a:rPr sz="2160" b="1" spc="-42" dirty="0">
                <a:latin typeface="Calibri"/>
                <a:cs typeface="Calibri"/>
              </a:rPr>
              <a:t> </a:t>
            </a:r>
            <a:r>
              <a:rPr sz="2160" b="1" dirty="0">
                <a:latin typeface="Calibri"/>
                <a:cs typeface="Calibri"/>
              </a:rPr>
              <a:t>taxmann.com</a:t>
            </a:r>
            <a:r>
              <a:rPr sz="2160" b="1" spc="-90" dirty="0">
                <a:latin typeface="Calibri"/>
                <a:cs typeface="Calibri"/>
              </a:rPr>
              <a:t> </a:t>
            </a:r>
            <a:r>
              <a:rPr sz="2160" b="1" dirty="0">
                <a:latin typeface="Calibri"/>
                <a:cs typeface="Calibri"/>
              </a:rPr>
              <a:t>430</a:t>
            </a:r>
            <a:r>
              <a:rPr sz="2160" b="1" spc="-48" dirty="0">
                <a:latin typeface="Calibri"/>
                <a:cs typeface="Calibri"/>
              </a:rPr>
              <a:t> </a:t>
            </a:r>
            <a:r>
              <a:rPr sz="2160" b="1" spc="-12" dirty="0">
                <a:latin typeface="Calibri"/>
                <a:cs typeface="Calibri"/>
              </a:rPr>
              <a:t>(Madras)</a:t>
            </a:r>
            <a:endParaRPr sz="2160">
              <a:latin typeface="Calibri"/>
              <a:cs typeface="Calibri"/>
            </a:endParaRPr>
          </a:p>
          <a:p>
            <a:pPr>
              <a:spcBef>
                <a:spcPts val="366"/>
              </a:spcBef>
            </a:pPr>
            <a:endParaRPr sz="2160">
              <a:latin typeface="Calibri"/>
              <a:cs typeface="Calibri"/>
            </a:endParaRPr>
          </a:p>
          <a:p>
            <a:pPr marL="398526" marR="6096" indent="-383286" algn="just">
              <a:buClr>
                <a:srgbClr val="000000"/>
              </a:buClr>
              <a:buFont typeface="Wingdings"/>
              <a:buChar char=""/>
              <a:tabLst>
                <a:tab pos="398526" algn="l"/>
              </a:tabLst>
            </a:pPr>
            <a:r>
              <a:rPr sz="2400" dirty="0">
                <a:solidFill>
                  <a:srgbClr val="0E2841"/>
                </a:solidFill>
                <a:latin typeface="Calibri"/>
                <a:cs typeface="Calibri"/>
              </a:rPr>
              <a:t>It</a:t>
            </a:r>
            <a:r>
              <a:rPr sz="2400" spc="240" dirty="0">
                <a:solidFill>
                  <a:srgbClr val="0E2841"/>
                </a:solidFill>
                <a:latin typeface="Calibri"/>
                <a:cs typeface="Calibri"/>
              </a:rPr>
              <a:t> </a:t>
            </a:r>
            <a:r>
              <a:rPr sz="2400" dirty="0">
                <a:solidFill>
                  <a:srgbClr val="0E2841"/>
                </a:solidFill>
                <a:latin typeface="Calibri"/>
                <a:cs typeface="Calibri"/>
              </a:rPr>
              <a:t>is</a:t>
            </a:r>
            <a:r>
              <a:rPr sz="2400" spc="234" dirty="0">
                <a:solidFill>
                  <a:srgbClr val="0E2841"/>
                </a:solidFill>
                <a:latin typeface="Calibri"/>
                <a:cs typeface="Calibri"/>
              </a:rPr>
              <a:t> </a:t>
            </a:r>
            <a:r>
              <a:rPr sz="2400" dirty="0">
                <a:solidFill>
                  <a:srgbClr val="0E2841"/>
                </a:solidFill>
                <a:latin typeface="Calibri"/>
                <a:cs typeface="Calibri"/>
              </a:rPr>
              <a:t>provided</a:t>
            </a:r>
            <a:r>
              <a:rPr sz="2400" spc="240" dirty="0">
                <a:solidFill>
                  <a:srgbClr val="0E2841"/>
                </a:solidFill>
                <a:latin typeface="Calibri"/>
                <a:cs typeface="Calibri"/>
              </a:rPr>
              <a:t> </a:t>
            </a:r>
            <a:r>
              <a:rPr sz="2400" dirty="0">
                <a:solidFill>
                  <a:srgbClr val="0E2841"/>
                </a:solidFill>
                <a:latin typeface="Calibri"/>
                <a:cs typeface="Calibri"/>
              </a:rPr>
              <a:t>that</a:t>
            </a:r>
            <a:r>
              <a:rPr sz="2400" spc="240" dirty="0">
                <a:solidFill>
                  <a:srgbClr val="0E2841"/>
                </a:solidFill>
                <a:latin typeface="Calibri"/>
                <a:cs typeface="Calibri"/>
              </a:rPr>
              <a:t> </a:t>
            </a:r>
            <a:r>
              <a:rPr sz="2400" dirty="0">
                <a:solidFill>
                  <a:srgbClr val="0E2841"/>
                </a:solidFill>
                <a:latin typeface="Calibri"/>
                <a:cs typeface="Calibri"/>
              </a:rPr>
              <a:t>in</a:t>
            </a:r>
            <a:r>
              <a:rPr sz="2400" spc="245" dirty="0">
                <a:solidFill>
                  <a:srgbClr val="0E2841"/>
                </a:solidFill>
                <a:latin typeface="Calibri"/>
                <a:cs typeface="Calibri"/>
              </a:rPr>
              <a:t> </a:t>
            </a:r>
            <a:r>
              <a:rPr sz="2400" dirty="0">
                <a:solidFill>
                  <a:srgbClr val="0E2841"/>
                </a:solidFill>
                <a:latin typeface="Calibri"/>
                <a:cs typeface="Calibri"/>
              </a:rPr>
              <a:t>section</a:t>
            </a:r>
            <a:r>
              <a:rPr sz="2400" spc="240" dirty="0">
                <a:solidFill>
                  <a:srgbClr val="0E2841"/>
                </a:solidFill>
                <a:latin typeface="Calibri"/>
                <a:cs typeface="Calibri"/>
              </a:rPr>
              <a:t> </a:t>
            </a:r>
            <a:r>
              <a:rPr sz="2400" dirty="0">
                <a:solidFill>
                  <a:srgbClr val="0E2841"/>
                </a:solidFill>
                <a:latin typeface="Calibri"/>
                <a:cs typeface="Calibri"/>
              </a:rPr>
              <a:t>43CA</a:t>
            </a:r>
            <a:r>
              <a:rPr sz="2400" spc="228" dirty="0">
                <a:solidFill>
                  <a:srgbClr val="0E2841"/>
                </a:solidFill>
                <a:latin typeface="Calibri"/>
                <a:cs typeface="Calibri"/>
              </a:rPr>
              <a:t> </a:t>
            </a:r>
            <a:r>
              <a:rPr sz="2400" dirty="0">
                <a:solidFill>
                  <a:srgbClr val="0E2841"/>
                </a:solidFill>
                <a:latin typeface="Calibri"/>
                <a:cs typeface="Calibri"/>
              </a:rPr>
              <a:t>where</a:t>
            </a:r>
            <a:r>
              <a:rPr sz="2400" spc="234" dirty="0">
                <a:solidFill>
                  <a:srgbClr val="0E2841"/>
                </a:solidFill>
                <a:latin typeface="Calibri"/>
                <a:cs typeface="Calibri"/>
              </a:rPr>
              <a:t> </a:t>
            </a:r>
            <a:r>
              <a:rPr sz="2400" dirty="0">
                <a:solidFill>
                  <a:srgbClr val="0E2841"/>
                </a:solidFill>
                <a:latin typeface="Calibri"/>
                <a:cs typeface="Calibri"/>
              </a:rPr>
              <a:t>date</a:t>
            </a:r>
            <a:r>
              <a:rPr sz="2400" spc="240" dirty="0">
                <a:solidFill>
                  <a:srgbClr val="0E2841"/>
                </a:solidFill>
                <a:latin typeface="Calibri"/>
                <a:cs typeface="Calibri"/>
              </a:rPr>
              <a:t> </a:t>
            </a:r>
            <a:r>
              <a:rPr sz="2400" dirty="0">
                <a:solidFill>
                  <a:srgbClr val="0E2841"/>
                </a:solidFill>
                <a:latin typeface="Calibri"/>
                <a:cs typeface="Calibri"/>
              </a:rPr>
              <a:t>of</a:t>
            </a:r>
            <a:r>
              <a:rPr sz="2400" spc="240" dirty="0">
                <a:solidFill>
                  <a:srgbClr val="0E2841"/>
                </a:solidFill>
                <a:latin typeface="Calibri"/>
                <a:cs typeface="Calibri"/>
              </a:rPr>
              <a:t> </a:t>
            </a:r>
            <a:r>
              <a:rPr sz="2400" dirty="0">
                <a:solidFill>
                  <a:srgbClr val="0E2841"/>
                </a:solidFill>
                <a:latin typeface="Calibri"/>
                <a:cs typeface="Calibri"/>
              </a:rPr>
              <a:t>agreement</a:t>
            </a:r>
            <a:r>
              <a:rPr sz="2400" spc="240" dirty="0">
                <a:solidFill>
                  <a:srgbClr val="0E2841"/>
                </a:solidFill>
                <a:latin typeface="Calibri"/>
                <a:cs typeface="Calibri"/>
              </a:rPr>
              <a:t> </a:t>
            </a:r>
            <a:r>
              <a:rPr sz="2400" dirty="0">
                <a:solidFill>
                  <a:srgbClr val="0E2841"/>
                </a:solidFill>
                <a:latin typeface="Calibri"/>
                <a:cs typeface="Calibri"/>
              </a:rPr>
              <a:t>fixing</a:t>
            </a:r>
            <a:r>
              <a:rPr sz="2400" spc="245" dirty="0">
                <a:solidFill>
                  <a:srgbClr val="0E2841"/>
                </a:solidFill>
                <a:latin typeface="Calibri"/>
                <a:cs typeface="Calibri"/>
              </a:rPr>
              <a:t> </a:t>
            </a:r>
            <a:r>
              <a:rPr sz="2400" dirty="0">
                <a:solidFill>
                  <a:srgbClr val="0E2841"/>
                </a:solidFill>
                <a:latin typeface="Calibri"/>
                <a:cs typeface="Calibri"/>
              </a:rPr>
              <a:t>the</a:t>
            </a:r>
            <a:r>
              <a:rPr sz="2400" spc="240" dirty="0">
                <a:solidFill>
                  <a:srgbClr val="0E2841"/>
                </a:solidFill>
                <a:latin typeface="Calibri"/>
                <a:cs typeface="Calibri"/>
              </a:rPr>
              <a:t> </a:t>
            </a:r>
            <a:r>
              <a:rPr sz="2400" dirty="0">
                <a:solidFill>
                  <a:srgbClr val="0E2841"/>
                </a:solidFill>
                <a:latin typeface="Calibri"/>
                <a:cs typeface="Calibri"/>
              </a:rPr>
              <a:t>value</a:t>
            </a:r>
            <a:r>
              <a:rPr sz="2400" spc="234" dirty="0">
                <a:solidFill>
                  <a:srgbClr val="0E2841"/>
                </a:solidFill>
                <a:latin typeface="Calibri"/>
                <a:cs typeface="Calibri"/>
              </a:rPr>
              <a:t> </a:t>
            </a:r>
            <a:r>
              <a:rPr sz="2400" spc="-30" dirty="0">
                <a:solidFill>
                  <a:srgbClr val="0E2841"/>
                </a:solidFill>
                <a:latin typeface="Calibri"/>
                <a:cs typeface="Calibri"/>
              </a:rPr>
              <a:t>of </a:t>
            </a:r>
            <a:r>
              <a:rPr sz="2400" dirty="0">
                <a:solidFill>
                  <a:srgbClr val="0E2841"/>
                </a:solidFill>
                <a:latin typeface="Calibri"/>
                <a:cs typeface="Calibri"/>
              </a:rPr>
              <a:t>consideration</a:t>
            </a:r>
            <a:r>
              <a:rPr sz="2400" spc="252" dirty="0">
                <a:solidFill>
                  <a:srgbClr val="0E2841"/>
                </a:solidFill>
                <a:latin typeface="Calibri"/>
                <a:cs typeface="Calibri"/>
              </a:rPr>
              <a:t> </a:t>
            </a:r>
            <a:r>
              <a:rPr sz="2400" dirty="0">
                <a:solidFill>
                  <a:srgbClr val="0E2841"/>
                </a:solidFill>
                <a:latin typeface="Calibri"/>
                <a:cs typeface="Calibri"/>
              </a:rPr>
              <a:t>for</a:t>
            </a:r>
            <a:r>
              <a:rPr sz="2400" spc="240" dirty="0">
                <a:solidFill>
                  <a:srgbClr val="0E2841"/>
                </a:solidFill>
                <a:latin typeface="Calibri"/>
                <a:cs typeface="Calibri"/>
              </a:rPr>
              <a:t> </a:t>
            </a:r>
            <a:r>
              <a:rPr sz="2400" dirty="0">
                <a:solidFill>
                  <a:srgbClr val="0E2841"/>
                </a:solidFill>
                <a:latin typeface="Calibri"/>
                <a:cs typeface="Calibri"/>
              </a:rPr>
              <a:t>transfer</a:t>
            </a:r>
            <a:r>
              <a:rPr sz="2400" spc="240" dirty="0">
                <a:solidFill>
                  <a:srgbClr val="0E2841"/>
                </a:solidFill>
                <a:latin typeface="Calibri"/>
                <a:cs typeface="Calibri"/>
              </a:rPr>
              <a:t> </a:t>
            </a:r>
            <a:r>
              <a:rPr sz="2400" dirty="0">
                <a:solidFill>
                  <a:srgbClr val="0E2841"/>
                </a:solidFill>
                <a:latin typeface="Calibri"/>
                <a:cs typeface="Calibri"/>
              </a:rPr>
              <a:t>of</a:t>
            </a:r>
            <a:r>
              <a:rPr sz="2400" spc="264" dirty="0">
                <a:solidFill>
                  <a:srgbClr val="0E2841"/>
                </a:solidFill>
                <a:latin typeface="Calibri"/>
                <a:cs typeface="Calibri"/>
              </a:rPr>
              <a:t> </a:t>
            </a:r>
            <a:r>
              <a:rPr sz="2400" dirty="0">
                <a:solidFill>
                  <a:srgbClr val="0E2841"/>
                </a:solidFill>
                <a:latin typeface="Calibri"/>
                <a:cs typeface="Calibri"/>
              </a:rPr>
              <a:t>asset</a:t>
            </a:r>
            <a:r>
              <a:rPr sz="2400" spc="245" dirty="0">
                <a:solidFill>
                  <a:srgbClr val="0E2841"/>
                </a:solidFill>
                <a:latin typeface="Calibri"/>
                <a:cs typeface="Calibri"/>
              </a:rPr>
              <a:t> </a:t>
            </a:r>
            <a:r>
              <a:rPr sz="2400" dirty="0">
                <a:solidFill>
                  <a:srgbClr val="0E2841"/>
                </a:solidFill>
                <a:latin typeface="Calibri"/>
                <a:cs typeface="Calibri"/>
              </a:rPr>
              <a:t>&amp;</a:t>
            </a:r>
            <a:r>
              <a:rPr sz="2400" spc="245" dirty="0">
                <a:solidFill>
                  <a:srgbClr val="0E2841"/>
                </a:solidFill>
                <a:latin typeface="Calibri"/>
                <a:cs typeface="Calibri"/>
              </a:rPr>
              <a:t> </a:t>
            </a:r>
            <a:r>
              <a:rPr sz="2400" dirty="0">
                <a:solidFill>
                  <a:srgbClr val="0E2841"/>
                </a:solidFill>
                <a:latin typeface="Calibri"/>
                <a:cs typeface="Calibri"/>
              </a:rPr>
              <a:t>date</a:t>
            </a:r>
            <a:r>
              <a:rPr sz="2400" spc="258" dirty="0">
                <a:solidFill>
                  <a:srgbClr val="0E2841"/>
                </a:solidFill>
                <a:latin typeface="Calibri"/>
                <a:cs typeface="Calibri"/>
              </a:rPr>
              <a:t> </a:t>
            </a:r>
            <a:r>
              <a:rPr sz="2400" dirty="0">
                <a:solidFill>
                  <a:srgbClr val="0E2841"/>
                </a:solidFill>
                <a:latin typeface="Calibri"/>
                <a:cs typeface="Calibri"/>
              </a:rPr>
              <a:t>of</a:t>
            </a:r>
            <a:r>
              <a:rPr sz="2400" spc="252" dirty="0">
                <a:solidFill>
                  <a:srgbClr val="0E2841"/>
                </a:solidFill>
                <a:latin typeface="Calibri"/>
                <a:cs typeface="Calibri"/>
              </a:rPr>
              <a:t> </a:t>
            </a:r>
            <a:r>
              <a:rPr sz="2400" dirty="0">
                <a:solidFill>
                  <a:srgbClr val="0E2841"/>
                </a:solidFill>
                <a:latin typeface="Calibri"/>
                <a:cs typeface="Calibri"/>
              </a:rPr>
              <a:t>registration</a:t>
            </a:r>
            <a:r>
              <a:rPr sz="2400" spc="252" dirty="0">
                <a:solidFill>
                  <a:srgbClr val="0E2841"/>
                </a:solidFill>
                <a:latin typeface="Calibri"/>
                <a:cs typeface="Calibri"/>
              </a:rPr>
              <a:t> </a:t>
            </a:r>
            <a:r>
              <a:rPr sz="2400" dirty="0">
                <a:solidFill>
                  <a:srgbClr val="0E2841"/>
                </a:solidFill>
                <a:latin typeface="Calibri"/>
                <a:cs typeface="Calibri"/>
              </a:rPr>
              <a:t>are</a:t>
            </a:r>
            <a:r>
              <a:rPr sz="2400" spc="245" dirty="0">
                <a:solidFill>
                  <a:srgbClr val="0E2841"/>
                </a:solidFill>
                <a:latin typeface="Calibri"/>
                <a:cs typeface="Calibri"/>
              </a:rPr>
              <a:t> </a:t>
            </a:r>
            <a:r>
              <a:rPr sz="2400" dirty="0">
                <a:solidFill>
                  <a:srgbClr val="0E2841"/>
                </a:solidFill>
                <a:latin typeface="Calibri"/>
                <a:cs typeface="Calibri"/>
              </a:rPr>
              <a:t>not</a:t>
            </a:r>
            <a:r>
              <a:rPr sz="2400" spc="245" dirty="0">
                <a:solidFill>
                  <a:srgbClr val="0E2841"/>
                </a:solidFill>
                <a:latin typeface="Calibri"/>
                <a:cs typeface="Calibri"/>
              </a:rPr>
              <a:t> </a:t>
            </a:r>
            <a:r>
              <a:rPr sz="2400" dirty="0">
                <a:solidFill>
                  <a:srgbClr val="0E2841"/>
                </a:solidFill>
                <a:latin typeface="Calibri"/>
                <a:cs typeface="Calibri"/>
              </a:rPr>
              <a:t>the</a:t>
            </a:r>
            <a:r>
              <a:rPr sz="2400" spc="252" dirty="0">
                <a:solidFill>
                  <a:srgbClr val="0E2841"/>
                </a:solidFill>
                <a:latin typeface="Calibri"/>
                <a:cs typeface="Calibri"/>
              </a:rPr>
              <a:t> </a:t>
            </a:r>
            <a:r>
              <a:rPr sz="2400" dirty="0">
                <a:solidFill>
                  <a:srgbClr val="0E2841"/>
                </a:solidFill>
                <a:latin typeface="Calibri"/>
                <a:cs typeface="Calibri"/>
              </a:rPr>
              <a:t>same,</a:t>
            </a:r>
            <a:r>
              <a:rPr sz="2400" spc="245" dirty="0">
                <a:solidFill>
                  <a:srgbClr val="0E2841"/>
                </a:solidFill>
                <a:latin typeface="Calibri"/>
                <a:cs typeface="Calibri"/>
              </a:rPr>
              <a:t> </a:t>
            </a:r>
            <a:r>
              <a:rPr sz="2400" spc="-30" dirty="0">
                <a:solidFill>
                  <a:srgbClr val="0E2841"/>
                </a:solidFill>
                <a:latin typeface="Calibri"/>
                <a:cs typeface="Calibri"/>
              </a:rPr>
              <a:t>the </a:t>
            </a:r>
            <a:r>
              <a:rPr sz="2400" dirty="0">
                <a:solidFill>
                  <a:srgbClr val="0E2841"/>
                </a:solidFill>
                <a:latin typeface="Calibri"/>
                <a:cs typeface="Calibri"/>
              </a:rPr>
              <a:t>value</a:t>
            </a:r>
            <a:r>
              <a:rPr sz="2400" spc="426" dirty="0">
                <a:solidFill>
                  <a:srgbClr val="0E2841"/>
                </a:solidFill>
                <a:latin typeface="Calibri"/>
                <a:cs typeface="Calibri"/>
              </a:rPr>
              <a:t> </a:t>
            </a:r>
            <a:r>
              <a:rPr sz="2400" dirty="0">
                <a:solidFill>
                  <a:srgbClr val="0E2841"/>
                </a:solidFill>
                <a:latin typeface="Calibri"/>
                <a:cs typeface="Calibri"/>
              </a:rPr>
              <a:t>referred</a:t>
            </a:r>
            <a:r>
              <a:rPr sz="2400" spc="438" dirty="0">
                <a:solidFill>
                  <a:srgbClr val="0E2841"/>
                </a:solidFill>
                <a:latin typeface="Calibri"/>
                <a:cs typeface="Calibri"/>
              </a:rPr>
              <a:t> </a:t>
            </a:r>
            <a:r>
              <a:rPr sz="2400" dirty="0">
                <a:solidFill>
                  <a:srgbClr val="0E2841"/>
                </a:solidFill>
                <a:latin typeface="Calibri"/>
                <a:cs typeface="Calibri"/>
              </a:rPr>
              <a:t>to</a:t>
            </a:r>
            <a:r>
              <a:rPr sz="2400" spc="408" dirty="0">
                <a:solidFill>
                  <a:srgbClr val="0E2841"/>
                </a:solidFill>
                <a:latin typeface="Calibri"/>
                <a:cs typeface="Calibri"/>
              </a:rPr>
              <a:t> </a:t>
            </a:r>
            <a:r>
              <a:rPr sz="2400" dirty="0">
                <a:solidFill>
                  <a:srgbClr val="0E2841"/>
                </a:solidFill>
                <a:latin typeface="Calibri"/>
                <a:cs typeface="Calibri"/>
              </a:rPr>
              <a:t>in</a:t>
            </a:r>
            <a:r>
              <a:rPr sz="2400" spc="420" dirty="0">
                <a:solidFill>
                  <a:srgbClr val="0E2841"/>
                </a:solidFill>
                <a:latin typeface="Calibri"/>
                <a:cs typeface="Calibri"/>
              </a:rPr>
              <a:t> </a:t>
            </a:r>
            <a:r>
              <a:rPr sz="2400" spc="-12" dirty="0">
                <a:solidFill>
                  <a:srgbClr val="0E2841"/>
                </a:solidFill>
                <a:latin typeface="Calibri"/>
                <a:cs typeface="Calibri"/>
              </a:rPr>
              <a:t>sub-</a:t>
            </a:r>
            <a:r>
              <a:rPr sz="2400" dirty="0">
                <a:solidFill>
                  <a:srgbClr val="0E2841"/>
                </a:solidFill>
                <a:latin typeface="Calibri"/>
                <a:cs typeface="Calibri"/>
              </a:rPr>
              <a:t>section</a:t>
            </a:r>
            <a:r>
              <a:rPr sz="2400" spc="426" dirty="0">
                <a:solidFill>
                  <a:srgbClr val="0E2841"/>
                </a:solidFill>
                <a:latin typeface="Calibri"/>
                <a:cs typeface="Calibri"/>
              </a:rPr>
              <a:t> </a:t>
            </a:r>
            <a:r>
              <a:rPr sz="2400" dirty="0">
                <a:solidFill>
                  <a:srgbClr val="0E2841"/>
                </a:solidFill>
                <a:latin typeface="Calibri"/>
                <a:cs typeface="Calibri"/>
              </a:rPr>
              <a:t>(1)</a:t>
            </a:r>
            <a:r>
              <a:rPr sz="2400" spc="438" dirty="0">
                <a:solidFill>
                  <a:srgbClr val="0E2841"/>
                </a:solidFill>
                <a:latin typeface="Calibri"/>
                <a:cs typeface="Calibri"/>
              </a:rPr>
              <a:t> </a:t>
            </a:r>
            <a:r>
              <a:rPr sz="2400" dirty="0">
                <a:solidFill>
                  <a:srgbClr val="0E2841"/>
                </a:solidFill>
                <a:latin typeface="Calibri"/>
                <a:cs typeface="Calibri"/>
              </a:rPr>
              <a:t>may</a:t>
            </a:r>
            <a:r>
              <a:rPr sz="2400" spc="408" dirty="0">
                <a:solidFill>
                  <a:srgbClr val="0E2841"/>
                </a:solidFill>
                <a:latin typeface="Calibri"/>
                <a:cs typeface="Calibri"/>
              </a:rPr>
              <a:t> </a:t>
            </a:r>
            <a:r>
              <a:rPr sz="2400" dirty="0">
                <a:solidFill>
                  <a:srgbClr val="0E2841"/>
                </a:solidFill>
                <a:latin typeface="Calibri"/>
                <a:cs typeface="Calibri"/>
              </a:rPr>
              <a:t>be</a:t>
            </a:r>
            <a:r>
              <a:rPr sz="2400" spc="420" dirty="0">
                <a:solidFill>
                  <a:srgbClr val="0E2841"/>
                </a:solidFill>
                <a:latin typeface="Calibri"/>
                <a:cs typeface="Calibri"/>
              </a:rPr>
              <a:t> </a:t>
            </a:r>
            <a:r>
              <a:rPr sz="2400" dirty="0">
                <a:solidFill>
                  <a:srgbClr val="0E2841"/>
                </a:solidFill>
                <a:latin typeface="Calibri"/>
                <a:cs typeface="Calibri"/>
              </a:rPr>
              <a:t>taken</a:t>
            </a:r>
            <a:r>
              <a:rPr sz="2400" spc="420" dirty="0">
                <a:solidFill>
                  <a:srgbClr val="0E2841"/>
                </a:solidFill>
                <a:latin typeface="Calibri"/>
                <a:cs typeface="Calibri"/>
              </a:rPr>
              <a:t> </a:t>
            </a:r>
            <a:r>
              <a:rPr sz="2400" dirty="0">
                <a:solidFill>
                  <a:srgbClr val="0E2841"/>
                </a:solidFill>
                <a:latin typeface="Calibri"/>
                <a:cs typeface="Calibri"/>
              </a:rPr>
              <a:t>as</a:t>
            </a:r>
            <a:r>
              <a:rPr sz="2400" spc="420" dirty="0">
                <a:solidFill>
                  <a:srgbClr val="0E2841"/>
                </a:solidFill>
                <a:latin typeface="Calibri"/>
                <a:cs typeface="Calibri"/>
              </a:rPr>
              <a:t> </a:t>
            </a:r>
            <a:r>
              <a:rPr sz="2400" dirty="0">
                <a:solidFill>
                  <a:srgbClr val="0E2841"/>
                </a:solidFill>
                <a:latin typeface="Calibri"/>
                <a:cs typeface="Calibri"/>
              </a:rPr>
              <a:t>the</a:t>
            </a:r>
            <a:r>
              <a:rPr sz="2400" spc="432" dirty="0">
                <a:solidFill>
                  <a:srgbClr val="0E2841"/>
                </a:solidFill>
                <a:latin typeface="Calibri"/>
                <a:cs typeface="Calibri"/>
              </a:rPr>
              <a:t> </a:t>
            </a:r>
            <a:r>
              <a:rPr sz="2400" dirty="0">
                <a:solidFill>
                  <a:srgbClr val="0E2841"/>
                </a:solidFill>
                <a:latin typeface="Calibri"/>
                <a:cs typeface="Calibri"/>
              </a:rPr>
              <a:t>stamp</a:t>
            </a:r>
            <a:r>
              <a:rPr sz="2400" spc="426" dirty="0">
                <a:solidFill>
                  <a:srgbClr val="0E2841"/>
                </a:solidFill>
                <a:latin typeface="Calibri"/>
                <a:cs typeface="Calibri"/>
              </a:rPr>
              <a:t> </a:t>
            </a:r>
            <a:r>
              <a:rPr sz="2400" dirty="0">
                <a:solidFill>
                  <a:srgbClr val="0E2841"/>
                </a:solidFill>
                <a:latin typeface="Calibri"/>
                <a:cs typeface="Calibri"/>
              </a:rPr>
              <a:t>duty</a:t>
            </a:r>
            <a:r>
              <a:rPr sz="2400" spc="420" dirty="0">
                <a:solidFill>
                  <a:srgbClr val="0E2841"/>
                </a:solidFill>
                <a:latin typeface="Calibri"/>
                <a:cs typeface="Calibri"/>
              </a:rPr>
              <a:t> </a:t>
            </a:r>
            <a:r>
              <a:rPr sz="2400" dirty="0">
                <a:solidFill>
                  <a:srgbClr val="0E2841"/>
                </a:solidFill>
                <a:latin typeface="Calibri"/>
                <a:cs typeface="Calibri"/>
              </a:rPr>
              <a:t>value</a:t>
            </a:r>
            <a:r>
              <a:rPr sz="2400" spc="432" dirty="0">
                <a:solidFill>
                  <a:srgbClr val="0E2841"/>
                </a:solidFill>
                <a:latin typeface="Calibri"/>
                <a:cs typeface="Calibri"/>
              </a:rPr>
              <a:t> </a:t>
            </a:r>
            <a:r>
              <a:rPr sz="2400" spc="-30" dirty="0">
                <a:solidFill>
                  <a:srgbClr val="0E2841"/>
                </a:solidFill>
                <a:latin typeface="Calibri"/>
                <a:cs typeface="Calibri"/>
              </a:rPr>
              <a:t>in </a:t>
            </a:r>
            <a:r>
              <a:rPr sz="2400" dirty="0">
                <a:solidFill>
                  <a:srgbClr val="0E2841"/>
                </a:solidFill>
                <a:latin typeface="Calibri"/>
                <a:cs typeface="Calibri"/>
              </a:rPr>
              <a:t>respect</a:t>
            </a:r>
            <a:r>
              <a:rPr sz="2400" spc="408" dirty="0">
                <a:solidFill>
                  <a:srgbClr val="0E2841"/>
                </a:solidFill>
                <a:latin typeface="Calibri"/>
                <a:cs typeface="Calibri"/>
              </a:rPr>
              <a:t> </a:t>
            </a:r>
            <a:r>
              <a:rPr sz="2400" dirty="0">
                <a:solidFill>
                  <a:srgbClr val="0E2841"/>
                </a:solidFill>
                <a:latin typeface="Calibri"/>
                <a:cs typeface="Calibri"/>
              </a:rPr>
              <a:t>of</a:t>
            </a:r>
            <a:r>
              <a:rPr sz="2400" spc="408" dirty="0">
                <a:solidFill>
                  <a:srgbClr val="0E2841"/>
                </a:solidFill>
                <a:latin typeface="Calibri"/>
                <a:cs typeface="Calibri"/>
              </a:rPr>
              <a:t> </a:t>
            </a:r>
            <a:r>
              <a:rPr sz="2400" dirty="0">
                <a:solidFill>
                  <a:srgbClr val="0E2841"/>
                </a:solidFill>
                <a:latin typeface="Calibri"/>
                <a:cs typeface="Calibri"/>
              </a:rPr>
              <a:t>such</a:t>
            </a:r>
            <a:r>
              <a:rPr sz="2400" spc="414" dirty="0">
                <a:solidFill>
                  <a:srgbClr val="0E2841"/>
                </a:solidFill>
                <a:latin typeface="Calibri"/>
                <a:cs typeface="Calibri"/>
              </a:rPr>
              <a:t> </a:t>
            </a:r>
            <a:r>
              <a:rPr sz="2400" dirty="0">
                <a:solidFill>
                  <a:srgbClr val="0E2841"/>
                </a:solidFill>
                <a:latin typeface="Calibri"/>
                <a:cs typeface="Calibri"/>
              </a:rPr>
              <a:t>transfer</a:t>
            </a:r>
            <a:r>
              <a:rPr sz="2400" spc="408" dirty="0">
                <a:solidFill>
                  <a:srgbClr val="0E2841"/>
                </a:solidFill>
                <a:latin typeface="Calibri"/>
                <a:cs typeface="Calibri"/>
              </a:rPr>
              <a:t> </a:t>
            </a:r>
            <a:r>
              <a:rPr sz="2400" dirty="0">
                <a:solidFill>
                  <a:srgbClr val="0E2841"/>
                </a:solidFill>
                <a:latin typeface="Calibri"/>
                <a:cs typeface="Calibri"/>
              </a:rPr>
              <a:t>on</a:t>
            </a:r>
            <a:r>
              <a:rPr sz="2400" spc="408" dirty="0">
                <a:solidFill>
                  <a:srgbClr val="0E2841"/>
                </a:solidFill>
                <a:latin typeface="Calibri"/>
                <a:cs typeface="Calibri"/>
              </a:rPr>
              <a:t> </a:t>
            </a:r>
            <a:r>
              <a:rPr sz="2400" dirty="0">
                <a:solidFill>
                  <a:srgbClr val="0E2841"/>
                </a:solidFill>
                <a:latin typeface="Calibri"/>
                <a:cs typeface="Calibri"/>
              </a:rPr>
              <a:t>the</a:t>
            </a:r>
            <a:r>
              <a:rPr sz="2400" spc="408" dirty="0">
                <a:solidFill>
                  <a:srgbClr val="0E2841"/>
                </a:solidFill>
                <a:latin typeface="Calibri"/>
                <a:cs typeface="Calibri"/>
              </a:rPr>
              <a:t> </a:t>
            </a:r>
            <a:r>
              <a:rPr sz="2400" dirty="0">
                <a:solidFill>
                  <a:srgbClr val="0E2841"/>
                </a:solidFill>
                <a:latin typeface="Calibri"/>
                <a:cs typeface="Calibri"/>
              </a:rPr>
              <a:t>date</a:t>
            </a:r>
            <a:r>
              <a:rPr sz="2400" spc="408" dirty="0">
                <a:solidFill>
                  <a:srgbClr val="0E2841"/>
                </a:solidFill>
                <a:latin typeface="Calibri"/>
                <a:cs typeface="Calibri"/>
              </a:rPr>
              <a:t> </a:t>
            </a:r>
            <a:r>
              <a:rPr sz="2400" dirty="0">
                <a:solidFill>
                  <a:srgbClr val="0E2841"/>
                </a:solidFill>
                <a:latin typeface="Calibri"/>
                <a:cs typeface="Calibri"/>
              </a:rPr>
              <a:t>of</a:t>
            </a:r>
            <a:r>
              <a:rPr sz="2400" spc="408" dirty="0">
                <a:solidFill>
                  <a:srgbClr val="0E2841"/>
                </a:solidFill>
                <a:latin typeface="Calibri"/>
                <a:cs typeface="Calibri"/>
              </a:rPr>
              <a:t> </a:t>
            </a:r>
            <a:r>
              <a:rPr sz="2400" dirty="0">
                <a:solidFill>
                  <a:srgbClr val="0E2841"/>
                </a:solidFill>
                <a:latin typeface="Calibri"/>
                <a:cs typeface="Calibri"/>
              </a:rPr>
              <a:t>the</a:t>
            </a:r>
            <a:r>
              <a:rPr sz="2400" spc="408" dirty="0">
                <a:solidFill>
                  <a:srgbClr val="0E2841"/>
                </a:solidFill>
                <a:latin typeface="Calibri"/>
                <a:cs typeface="Calibri"/>
              </a:rPr>
              <a:t> </a:t>
            </a:r>
            <a:r>
              <a:rPr sz="2400" dirty="0">
                <a:solidFill>
                  <a:srgbClr val="0E2841"/>
                </a:solidFill>
                <a:latin typeface="Calibri"/>
                <a:cs typeface="Calibri"/>
              </a:rPr>
              <a:t>agreement</a:t>
            </a:r>
            <a:r>
              <a:rPr sz="2400" spc="420" dirty="0">
                <a:solidFill>
                  <a:srgbClr val="0E2841"/>
                </a:solidFill>
                <a:latin typeface="Calibri"/>
                <a:cs typeface="Calibri"/>
              </a:rPr>
              <a:t> </a:t>
            </a:r>
            <a:r>
              <a:rPr sz="2400" b="1" dirty="0">
                <a:solidFill>
                  <a:srgbClr val="0E2841"/>
                </a:solidFill>
                <a:latin typeface="Calibri"/>
                <a:cs typeface="Calibri"/>
              </a:rPr>
              <a:t>where</a:t>
            </a:r>
            <a:r>
              <a:rPr sz="2400" b="1" spc="408" dirty="0">
                <a:solidFill>
                  <a:srgbClr val="0E2841"/>
                </a:solidFill>
                <a:latin typeface="Calibri"/>
                <a:cs typeface="Calibri"/>
              </a:rPr>
              <a:t> </a:t>
            </a:r>
            <a:r>
              <a:rPr sz="2400" b="1" dirty="0">
                <a:solidFill>
                  <a:srgbClr val="0E2841"/>
                </a:solidFill>
                <a:latin typeface="Calibri"/>
                <a:cs typeface="Calibri"/>
              </a:rPr>
              <a:t>the</a:t>
            </a:r>
            <a:r>
              <a:rPr sz="2400" b="1" spc="408" dirty="0">
                <a:solidFill>
                  <a:srgbClr val="0E2841"/>
                </a:solidFill>
                <a:latin typeface="Calibri"/>
                <a:cs typeface="Calibri"/>
              </a:rPr>
              <a:t> </a:t>
            </a:r>
            <a:r>
              <a:rPr sz="2400" b="1" dirty="0">
                <a:solidFill>
                  <a:srgbClr val="0E2841"/>
                </a:solidFill>
                <a:latin typeface="Calibri"/>
                <a:cs typeface="Calibri"/>
              </a:rPr>
              <a:t>amount</a:t>
            </a:r>
            <a:r>
              <a:rPr sz="2400" b="1" spc="414" dirty="0">
                <a:solidFill>
                  <a:srgbClr val="0E2841"/>
                </a:solidFill>
                <a:latin typeface="Calibri"/>
                <a:cs typeface="Calibri"/>
              </a:rPr>
              <a:t> </a:t>
            </a:r>
            <a:r>
              <a:rPr sz="2400" b="1" spc="-30" dirty="0">
                <a:solidFill>
                  <a:srgbClr val="0E2841"/>
                </a:solidFill>
                <a:latin typeface="Calibri"/>
                <a:cs typeface="Calibri"/>
              </a:rPr>
              <a:t>of </a:t>
            </a:r>
            <a:r>
              <a:rPr sz="2400" b="1" dirty="0">
                <a:solidFill>
                  <a:srgbClr val="0E2841"/>
                </a:solidFill>
                <a:latin typeface="Calibri"/>
                <a:cs typeface="Calibri"/>
              </a:rPr>
              <a:t>consideration</a:t>
            </a:r>
            <a:r>
              <a:rPr sz="2400" b="1" spc="102" dirty="0">
                <a:solidFill>
                  <a:srgbClr val="0E2841"/>
                </a:solidFill>
                <a:latin typeface="Calibri"/>
                <a:cs typeface="Calibri"/>
              </a:rPr>
              <a:t> </a:t>
            </a:r>
            <a:r>
              <a:rPr sz="2400" b="1" dirty="0">
                <a:solidFill>
                  <a:srgbClr val="0E2841"/>
                </a:solidFill>
                <a:latin typeface="Calibri"/>
                <a:cs typeface="Calibri"/>
              </a:rPr>
              <a:t>or</a:t>
            </a:r>
            <a:r>
              <a:rPr sz="2400" b="1" spc="114" dirty="0">
                <a:solidFill>
                  <a:srgbClr val="0E2841"/>
                </a:solidFill>
                <a:latin typeface="Calibri"/>
                <a:cs typeface="Calibri"/>
              </a:rPr>
              <a:t> </a:t>
            </a:r>
            <a:r>
              <a:rPr sz="2400" b="1" dirty="0">
                <a:solidFill>
                  <a:srgbClr val="0E2841"/>
                </a:solidFill>
                <a:latin typeface="Calibri"/>
                <a:cs typeface="Calibri"/>
              </a:rPr>
              <a:t>a</a:t>
            </a:r>
            <a:r>
              <a:rPr sz="2400" b="1" spc="108" dirty="0">
                <a:solidFill>
                  <a:srgbClr val="0E2841"/>
                </a:solidFill>
                <a:latin typeface="Calibri"/>
                <a:cs typeface="Calibri"/>
              </a:rPr>
              <a:t> </a:t>
            </a:r>
            <a:r>
              <a:rPr sz="2400" b="1" dirty="0">
                <a:solidFill>
                  <a:srgbClr val="0E2841"/>
                </a:solidFill>
                <a:latin typeface="Calibri"/>
                <a:cs typeface="Calibri"/>
              </a:rPr>
              <a:t>part</a:t>
            </a:r>
            <a:r>
              <a:rPr sz="2400" b="1" spc="108" dirty="0">
                <a:solidFill>
                  <a:srgbClr val="0E2841"/>
                </a:solidFill>
                <a:latin typeface="Calibri"/>
                <a:cs typeface="Calibri"/>
              </a:rPr>
              <a:t> </a:t>
            </a:r>
            <a:r>
              <a:rPr sz="2400" b="1" dirty="0">
                <a:solidFill>
                  <a:srgbClr val="0E2841"/>
                </a:solidFill>
                <a:latin typeface="Calibri"/>
                <a:cs typeface="Calibri"/>
              </a:rPr>
              <a:t>thereof</a:t>
            </a:r>
            <a:r>
              <a:rPr sz="2400" b="1" spc="108" dirty="0">
                <a:solidFill>
                  <a:srgbClr val="0E2841"/>
                </a:solidFill>
                <a:latin typeface="Calibri"/>
                <a:cs typeface="Calibri"/>
              </a:rPr>
              <a:t> </a:t>
            </a:r>
            <a:r>
              <a:rPr sz="2400" b="1" dirty="0">
                <a:solidFill>
                  <a:srgbClr val="0E2841"/>
                </a:solidFill>
                <a:latin typeface="Calibri"/>
                <a:cs typeface="Calibri"/>
              </a:rPr>
              <a:t>has</a:t>
            </a:r>
            <a:r>
              <a:rPr sz="2400" b="1" spc="120" dirty="0">
                <a:solidFill>
                  <a:srgbClr val="0E2841"/>
                </a:solidFill>
                <a:latin typeface="Calibri"/>
                <a:cs typeface="Calibri"/>
              </a:rPr>
              <a:t> </a:t>
            </a:r>
            <a:r>
              <a:rPr sz="2400" b="1" dirty="0">
                <a:solidFill>
                  <a:srgbClr val="0E2841"/>
                </a:solidFill>
                <a:latin typeface="Calibri"/>
                <a:cs typeface="Calibri"/>
              </a:rPr>
              <a:t>been</a:t>
            </a:r>
            <a:r>
              <a:rPr sz="2400" b="1" spc="114" dirty="0">
                <a:solidFill>
                  <a:srgbClr val="0E2841"/>
                </a:solidFill>
                <a:latin typeface="Calibri"/>
                <a:cs typeface="Calibri"/>
              </a:rPr>
              <a:t> </a:t>
            </a:r>
            <a:r>
              <a:rPr sz="2400" b="1" dirty="0">
                <a:solidFill>
                  <a:srgbClr val="0E2841"/>
                </a:solidFill>
                <a:latin typeface="Calibri"/>
                <a:cs typeface="Calibri"/>
              </a:rPr>
              <a:t>received</a:t>
            </a:r>
            <a:r>
              <a:rPr sz="2400" b="1" spc="108" dirty="0">
                <a:solidFill>
                  <a:srgbClr val="0E2841"/>
                </a:solidFill>
                <a:latin typeface="Calibri"/>
                <a:cs typeface="Calibri"/>
              </a:rPr>
              <a:t> </a:t>
            </a:r>
            <a:r>
              <a:rPr sz="2400" b="1" dirty="0">
                <a:solidFill>
                  <a:srgbClr val="0E2841"/>
                </a:solidFill>
                <a:latin typeface="Calibri"/>
                <a:cs typeface="Calibri"/>
              </a:rPr>
              <a:t>by</a:t>
            </a:r>
            <a:r>
              <a:rPr sz="2400" b="1" spc="114" dirty="0">
                <a:solidFill>
                  <a:srgbClr val="0E2841"/>
                </a:solidFill>
                <a:latin typeface="Calibri"/>
                <a:cs typeface="Calibri"/>
              </a:rPr>
              <a:t>  </a:t>
            </a:r>
            <a:r>
              <a:rPr sz="2400" b="1" dirty="0">
                <a:solidFill>
                  <a:srgbClr val="0E2841"/>
                </a:solidFill>
                <a:latin typeface="Calibri"/>
                <a:cs typeface="Calibri"/>
              </a:rPr>
              <a:t>way</a:t>
            </a:r>
            <a:r>
              <a:rPr sz="2400" b="1" spc="114" dirty="0">
                <a:solidFill>
                  <a:srgbClr val="0E2841"/>
                </a:solidFill>
                <a:latin typeface="Calibri"/>
                <a:cs typeface="Calibri"/>
              </a:rPr>
              <a:t> </a:t>
            </a:r>
            <a:r>
              <a:rPr sz="2400" b="1" dirty="0">
                <a:solidFill>
                  <a:srgbClr val="0E2841"/>
                </a:solidFill>
                <a:latin typeface="Calibri"/>
                <a:cs typeface="Calibri"/>
              </a:rPr>
              <a:t>of</a:t>
            </a:r>
            <a:r>
              <a:rPr sz="2400" b="1" spc="114" dirty="0">
                <a:solidFill>
                  <a:srgbClr val="0E2841"/>
                </a:solidFill>
                <a:latin typeface="Calibri"/>
                <a:cs typeface="Calibri"/>
              </a:rPr>
              <a:t> </a:t>
            </a:r>
            <a:r>
              <a:rPr sz="2400" b="1" dirty="0">
                <a:solidFill>
                  <a:srgbClr val="0E2841"/>
                </a:solidFill>
                <a:latin typeface="Calibri"/>
                <a:cs typeface="Calibri"/>
              </a:rPr>
              <a:t>an</a:t>
            </a:r>
            <a:r>
              <a:rPr sz="2400" b="1" spc="120" dirty="0">
                <a:solidFill>
                  <a:srgbClr val="0E2841"/>
                </a:solidFill>
                <a:latin typeface="Calibri"/>
                <a:cs typeface="Calibri"/>
              </a:rPr>
              <a:t> </a:t>
            </a:r>
            <a:r>
              <a:rPr sz="2400" b="1" dirty="0">
                <a:solidFill>
                  <a:srgbClr val="0E2841"/>
                </a:solidFill>
                <a:latin typeface="Calibri"/>
                <a:cs typeface="Calibri"/>
              </a:rPr>
              <a:t>account</a:t>
            </a:r>
            <a:r>
              <a:rPr sz="2400" b="1" spc="102" dirty="0">
                <a:solidFill>
                  <a:srgbClr val="0E2841"/>
                </a:solidFill>
                <a:latin typeface="Calibri"/>
                <a:cs typeface="Calibri"/>
              </a:rPr>
              <a:t> </a:t>
            </a:r>
            <a:r>
              <a:rPr sz="2400" b="1" spc="-12" dirty="0">
                <a:solidFill>
                  <a:srgbClr val="0E2841"/>
                </a:solidFill>
                <a:latin typeface="Calibri"/>
                <a:cs typeface="Calibri"/>
              </a:rPr>
              <a:t>payee </a:t>
            </a:r>
            <a:r>
              <a:rPr sz="2400" b="1" dirty="0">
                <a:solidFill>
                  <a:srgbClr val="0E2841"/>
                </a:solidFill>
                <a:latin typeface="Calibri"/>
                <a:cs typeface="Calibri"/>
              </a:rPr>
              <a:t>cheque</a:t>
            </a:r>
            <a:r>
              <a:rPr sz="2400" b="1" spc="18" dirty="0">
                <a:solidFill>
                  <a:srgbClr val="0E2841"/>
                </a:solidFill>
                <a:latin typeface="Calibri"/>
                <a:cs typeface="Calibri"/>
              </a:rPr>
              <a:t> </a:t>
            </a:r>
            <a:r>
              <a:rPr sz="2400" b="1" dirty="0">
                <a:solidFill>
                  <a:srgbClr val="0E2841"/>
                </a:solidFill>
                <a:latin typeface="Calibri"/>
                <a:cs typeface="Calibri"/>
              </a:rPr>
              <a:t>or</a:t>
            </a:r>
            <a:r>
              <a:rPr sz="2400" b="1" spc="18" dirty="0">
                <a:solidFill>
                  <a:srgbClr val="0E2841"/>
                </a:solidFill>
                <a:latin typeface="Calibri"/>
                <a:cs typeface="Calibri"/>
              </a:rPr>
              <a:t> </a:t>
            </a:r>
            <a:r>
              <a:rPr sz="2400" b="1" dirty="0">
                <a:solidFill>
                  <a:srgbClr val="0E2841"/>
                </a:solidFill>
                <a:latin typeface="Calibri"/>
                <a:cs typeface="Calibri"/>
              </a:rPr>
              <a:t>an</a:t>
            </a:r>
            <a:r>
              <a:rPr sz="2400" b="1" spc="12" dirty="0">
                <a:solidFill>
                  <a:srgbClr val="0E2841"/>
                </a:solidFill>
                <a:latin typeface="Calibri"/>
                <a:cs typeface="Calibri"/>
              </a:rPr>
              <a:t> </a:t>
            </a:r>
            <a:r>
              <a:rPr sz="2400" b="1" dirty="0">
                <a:solidFill>
                  <a:srgbClr val="0E2841"/>
                </a:solidFill>
                <a:latin typeface="Calibri"/>
                <a:cs typeface="Calibri"/>
              </a:rPr>
              <a:t>account payee</a:t>
            </a:r>
            <a:r>
              <a:rPr sz="2400" b="1" spc="36" dirty="0">
                <a:solidFill>
                  <a:srgbClr val="0E2841"/>
                </a:solidFill>
                <a:latin typeface="Calibri"/>
                <a:cs typeface="Calibri"/>
              </a:rPr>
              <a:t> </a:t>
            </a:r>
            <a:r>
              <a:rPr sz="2400" b="1" dirty="0">
                <a:solidFill>
                  <a:srgbClr val="0E2841"/>
                </a:solidFill>
                <a:latin typeface="Calibri"/>
                <a:cs typeface="Calibri"/>
              </a:rPr>
              <a:t>bank</a:t>
            </a:r>
            <a:r>
              <a:rPr sz="2400" b="1" spc="18" dirty="0">
                <a:solidFill>
                  <a:srgbClr val="0E2841"/>
                </a:solidFill>
                <a:latin typeface="Calibri"/>
                <a:cs typeface="Calibri"/>
              </a:rPr>
              <a:t> </a:t>
            </a:r>
            <a:r>
              <a:rPr sz="2400" b="1" dirty="0">
                <a:solidFill>
                  <a:srgbClr val="0E2841"/>
                </a:solidFill>
                <a:latin typeface="Calibri"/>
                <a:cs typeface="Calibri"/>
              </a:rPr>
              <a:t>draft</a:t>
            </a:r>
            <a:r>
              <a:rPr sz="2400" b="1" spc="18" dirty="0">
                <a:solidFill>
                  <a:srgbClr val="0E2841"/>
                </a:solidFill>
                <a:latin typeface="Calibri"/>
                <a:cs typeface="Calibri"/>
              </a:rPr>
              <a:t> </a:t>
            </a:r>
            <a:r>
              <a:rPr sz="2400" b="1" dirty="0">
                <a:solidFill>
                  <a:srgbClr val="0E2841"/>
                </a:solidFill>
                <a:latin typeface="Calibri"/>
                <a:cs typeface="Calibri"/>
              </a:rPr>
              <a:t>or</a:t>
            </a:r>
            <a:r>
              <a:rPr sz="2400" b="1" spc="6" dirty="0">
                <a:solidFill>
                  <a:srgbClr val="0E2841"/>
                </a:solidFill>
                <a:latin typeface="Calibri"/>
                <a:cs typeface="Calibri"/>
              </a:rPr>
              <a:t> </a:t>
            </a:r>
            <a:r>
              <a:rPr sz="2400" b="1" dirty="0">
                <a:solidFill>
                  <a:srgbClr val="0E2841"/>
                </a:solidFill>
                <a:latin typeface="Calibri"/>
                <a:cs typeface="Calibri"/>
              </a:rPr>
              <a:t>by</a:t>
            </a:r>
            <a:r>
              <a:rPr sz="2400" b="1" spc="18" dirty="0">
                <a:solidFill>
                  <a:srgbClr val="0E2841"/>
                </a:solidFill>
                <a:latin typeface="Calibri"/>
                <a:cs typeface="Calibri"/>
              </a:rPr>
              <a:t> </a:t>
            </a:r>
            <a:r>
              <a:rPr sz="2400" b="1" dirty="0">
                <a:solidFill>
                  <a:srgbClr val="0E2841"/>
                </a:solidFill>
                <a:latin typeface="Calibri"/>
                <a:cs typeface="Calibri"/>
              </a:rPr>
              <a:t>use</a:t>
            </a:r>
            <a:r>
              <a:rPr sz="2400" b="1" spc="24" dirty="0">
                <a:solidFill>
                  <a:srgbClr val="0E2841"/>
                </a:solidFill>
                <a:latin typeface="Calibri"/>
                <a:cs typeface="Calibri"/>
              </a:rPr>
              <a:t> </a:t>
            </a:r>
            <a:r>
              <a:rPr sz="2400" b="1" dirty="0">
                <a:solidFill>
                  <a:srgbClr val="0E2841"/>
                </a:solidFill>
                <a:latin typeface="Calibri"/>
                <a:cs typeface="Calibri"/>
              </a:rPr>
              <a:t>of</a:t>
            </a:r>
            <a:r>
              <a:rPr sz="2400" b="1" spc="18" dirty="0">
                <a:solidFill>
                  <a:srgbClr val="0E2841"/>
                </a:solidFill>
                <a:latin typeface="Calibri"/>
                <a:cs typeface="Calibri"/>
              </a:rPr>
              <a:t> </a:t>
            </a:r>
            <a:r>
              <a:rPr sz="2400" b="1" dirty="0">
                <a:solidFill>
                  <a:srgbClr val="0E2841"/>
                </a:solidFill>
                <a:latin typeface="Calibri"/>
                <a:cs typeface="Calibri"/>
              </a:rPr>
              <a:t>ECS</a:t>
            </a:r>
            <a:r>
              <a:rPr sz="2400" b="1" spc="24" dirty="0">
                <a:solidFill>
                  <a:srgbClr val="0E2841"/>
                </a:solidFill>
                <a:latin typeface="Calibri"/>
                <a:cs typeface="Calibri"/>
              </a:rPr>
              <a:t> </a:t>
            </a:r>
            <a:r>
              <a:rPr sz="2400" b="1" dirty="0">
                <a:solidFill>
                  <a:srgbClr val="0E2841"/>
                </a:solidFill>
                <a:latin typeface="Calibri"/>
                <a:cs typeface="Calibri"/>
              </a:rPr>
              <a:t>through</a:t>
            </a:r>
            <a:r>
              <a:rPr sz="2400" b="1" spc="30" dirty="0">
                <a:solidFill>
                  <a:srgbClr val="0E2841"/>
                </a:solidFill>
                <a:latin typeface="Calibri"/>
                <a:cs typeface="Calibri"/>
              </a:rPr>
              <a:t> </a:t>
            </a:r>
            <a:r>
              <a:rPr sz="2400" b="1" dirty="0">
                <a:solidFill>
                  <a:srgbClr val="0E2841"/>
                </a:solidFill>
                <a:latin typeface="Calibri"/>
                <a:cs typeface="Calibri"/>
              </a:rPr>
              <a:t>a</a:t>
            </a:r>
            <a:r>
              <a:rPr sz="2400" b="1" spc="12" dirty="0">
                <a:solidFill>
                  <a:srgbClr val="0E2841"/>
                </a:solidFill>
                <a:latin typeface="Calibri"/>
                <a:cs typeface="Calibri"/>
              </a:rPr>
              <a:t> </a:t>
            </a:r>
            <a:r>
              <a:rPr sz="2400" b="1" dirty="0">
                <a:solidFill>
                  <a:srgbClr val="0E2841"/>
                </a:solidFill>
                <a:latin typeface="Calibri"/>
                <a:cs typeface="Calibri"/>
              </a:rPr>
              <a:t>bank</a:t>
            </a:r>
            <a:r>
              <a:rPr sz="2400" b="1" spc="6" dirty="0">
                <a:solidFill>
                  <a:srgbClr val="0E2841"/>
                </a:solidFill>
                <a:latin typeface="Calibri"/>
                <a:cs typeface="Calibri"/>
              </a:rPr>
              <a:t> </a:t>
            </a:r>
            <a:r>
              <a:rPr sz="2400" b="1" spc="-12" dirty="0">
                <a:solidFill>
                  <a:srgbClr val="0E2841"/>
                </a:solidFill>
                <a:latin typeface="Calibri"/>
                <a:cs typeface="Calibri"/>
              </a:rPr>
              <a:t>account </a:t>
            </a:r>
            <a:r>
              <a:rPr sz="2400" b="1" dirty="0">
                <a:solidFill>
                  <a:srgbClr val="0E2841"/>
                </a:solidFill>
                <a:latin typeface="Calibri"/>
                <a:cs typeface="Calibri"/>
              </a:rPr>
              <a:t>or</a:t>
            </a:r>
            <a:r>
              <a:rPr sz="2400" b="1" spc="210" dirty="0">
                <a:solidFill>
                  <a:srgbClr val="0E2841"/>
                </a:solidFill>
                <a:latin typeface="Calibri"/>
                <a:cs typeface="Calibri"/>
              </a:rPr>
              <a:t> </a:t>
            </a:r>
            <a:r>
              <a:rPr sz="2400" b="1" dirty="0">
                <a:solidFill>
                  <a:srgbClr val="0E2841"/>
                </a:solidFill>
                <a:latin typeface="Calibri"/>
                <a:cs typeface="Calibri"/>
              </a:rPr>
              <a:t>through</a:t>
            </a:r>
            <a:r>
              <a:rPr sz="2400" b="1" spc="216" dirty="0">
                <a:solidFill>
                  <a:srgbClr val="0E2841"/>
                </a:solidFill>
                <a:latin typeface="Calibri"/>
                <a:cs typeface="Calibri"/>
              </a:rPr>
              <a:t> </a:t>
            </a:r>
            <a:r>
              <a:rPr sz="2400" b="1" dirty="0">
                <a:solidFill>
                  <a:srgbClr val="0E2841"/>
                </a:solidFill>
                <a:latin typeface="Calibri"/>
                <a:cs typeface="Calibri"/>
              </a:rPr>
              <a:t>such</a:t>
            </a:r>
            <a:r>
              <a:rPr sz="2400" b="1" spc="216" dirty="0">
                <a:solidFill>
                  <a:srgbClr val="0E2841"/>
                </a:solidFill>
                <a:latin typeface="Calibri"/>
                <a:cs typeface="Calibri"/>
              </a:rPr>
              <a:t> </a:t>
            </a:r>
            <a:r>
              <a:rPr sz="2400" b="1" dirty="0">
                <a:solidFill>
                  <a:srgbClr val="0E2841"/>
                </a:solidFill>
                <a:latin typeface="Calibri"/>
                <a:cs typeface="Calibri"/>
              </a:rPr>
              <a:t>other</a:t>
            </a:r>
            <a:r>
              <a:rPr sz="2400" b="1" spc="210" dirty="0">
                <a:solidFill>
                  <a:srgbClr val="0E2841"/>
                </a:solidFill>
                <a:latin typeface="Calibri"/>
                <a:cs typeface="Calibri"/>
              </a:rPr>
              <a:t> </a:t>
            </a:r>
            <a:r>
              <a:rPr sz="2400" b="1" dirty="0">
                <a:solidFill>
                  <a:srgbClr val="0E2841"/>
                </a:solidFill>
                <a:latin typeface="Calibri"/>
                <a:cs typeface="Calibri"/>
              </a:rPr>
              <a:t>electronic</a:t>
            </a:r>
            <a:r>
              <a:rPr sz="2400" b="1" spc="210" dirty="0">
                <a:solidFill>
                  <a:srgbClr val="0E2841"/>
                </a:solidFill>
                <a:latin typeface="Calibri"/>
                <a:cs typeface="Calibri"/>
              </a:rPr>
              <a:t> </a:t>
            </a:r>
            <a:r>
              <a:rPr sz="2400" b="1" dirty="0">
                <a:solidFill>
                  <a:srgbClr val="0E2841"/>
                </a:solidFill>
                <a:latin typeface="Calibri"/>
                <a:cs typeface="Calibri"/>
              </a:rPr>
              <a:t>mode</a:t>
            </a:r>
            <a:r>
              <a:rPr sz="2400" b="1" spc="216" dirty="0">
                <a:solidFill>
                  <a:srgbClr val="0E2841"/>
                </a:solidFill>
                <a:latin typeface="Calibri"/>
                <a:cs typeface="Calibri"/>
              </a:rPr>
              <a:t> </a:t>
            </a:r>
            <a:r>
              <a:rPr sz="2400" b="1" dirty="0">
                <a:solidFill>
                  <a:srgbClr val="0E2841"/>
                </a:solidFill>
                <a:latin typeface="Calibri"/>
                <a:cs typeface="Calibri"/>
              </a:rPr>
              <a:t>as</a:t>
            </a:r>
            <a:r>
              <a:rPr sz="2400" b="1" spc="216" dirty="0">
                <a:solidFill>
                  <a:srgbClr val="0E2841"/>
                </a:solidFill>
                <a:latin typeface="Calibri"/>
                <a:cs typeface="Calibri"/>
              </a:rPr>
              <a:t> </a:t>
            </a:r>
            <a:r>
              <a:rPr sz="2400" b="1" dirty="0">
                <a:solidFill>
                  <a:srgbClr val="0E2841"/>
                </a:solidFill>
                <a:latin typeface="Calibri"/>
                <a:cs typeface="Calibri"/>
              </a:rPr>
              <a:t>may</a:t>
            </a:r>
            <a:r>
              <a:rPr sz="2400" b="1" spc="216" dirty="0">
                <a:solidFill>
                  <a:srgbClr val="0E2841"/>
                </a:solidFill>
                <a:latin typeface="Calibri"/>
                <a:cs typeface="Calibri"/>
              </a:rPr>
              <a:t> </a:t>
            </a:r>
            <a:r>
              <a:rPr sz="2400" b="1" dirty="0">
                <a:solidFill>
                  <a:srgbClr val="0E2841"/>
                </a:solidFill>
                <a:latin typeface="Calibri"/>
                <a:cs typeface="Calibri"/>
              </a:rPr>
              <a:t>be</a:t>
            </a:r>
            <a:r>
              <a:rPr sz="2400" b="1" spc="216" dirty="0">
                <a:solidFill>
                  <a:srgbClr val="0E2841"/>
                </a:solidFill>
                <a:latin typeface="Calibri"/>
                <a:cs typeface="Calibri"/>
              </a:rPr>
              <a:t> </a:t>
            </a:r>
            <a:r>
              <a:rPr sz="2400" b="1" dirty="0">
                <a:solidFill>
                  <a:srgbClr val="0E2841"/>
                </a:solidFill>
                <a:latin typeface="Calibri"/>
                <a:cs typeface="Calibri"/>
              </a:rPr>
              <a:t>prescribed</a:t>
            </a:r>
            <a:r>
              <a:rPr sz="2400" b="1" spc="222" dirty="0">
                <a:solidFill>
                  <a:srgbClr val="0E2841"/>
                </a:solidFill>
                <a:latin typeface="Calibri"/>
                <a:cs typeface="Calibri"/>
              </a:rPr>
              <a:t> </a:t>
            </a:r>
            <a:r>
              <a:rPr sz="2400" b="1" dirty="0">
                <a:solidFill>
                  <a:srgbClr val="0E2841"/>
                </a:solidFill>
                <a:latin typeface="Calibri"/>
                <a:cs typeface="Calibri"/>
              </a:rPr>
              <a:t>on</a:t>
            </a:r>
            <a:r>
              <a:rPr sz="2400" b="1" spc="210" dirty="0">
                <a:solidFill>
                  <a:srgbClr val="0E2841"/>
                </a:solidFill>
                <a:latin typeface="Calibri"/>
                <a:cs typeface="Calibri"/>
              </a:rPr>
              <a:t> </a:t>
            </a:r>
            <a:r>
              <a:rPr sz="2400" b="1" dirty="0">
                <a:solidFill>
                  <a:srgbClr val="0E2841"/>
                </a:solidFill>
                <a:latin typeface="Calibri"/>
                <a:cs typeface="Calibri"/>
              </a:rPr>
              <a:t>or</a:t>
            </a:r>
            <a:r>
              <a:rPr sz="2400" b="1" spc="216" dirty="0">
                <a:solidFill>
                  <a:srgbClr val="0E2841"/>
                </a:solidFill>
                <a:latin typeface="Calibri"/>
                <a:cs typeface="Calibri"/>
              </a:rPr>
              <a:t> </a:t>
            </a:r>
            <a:r>
              <a:rPr sz="2400" b="1" dirty="0">
                <a:solidFill>
                  <a:srgbClr val="0E2841"/>
                </a:solidFill>
                <a:latin typeface="Calibri"/>
                <a:cs typeface="Calibri"/>
              </a:rPr>
              <a:t>before</a:t>
            </a:r>
            <a:r>
              <a:rPr sz="2400" b="1" spc="216" dirty="0">
                <a:solidFill>
                  <a:srgbClr val="0E2841"/>
                </a:solidFill>
                <a:latin typeface="Calibri"/>
                <a:cs typeface="Calibri"/>
              </a:rPr>
              <a:t> </a:t>
            </a:r>
            <a:r>
              <a:rPr sz="2400" b="1" spc="-30" dirty="0">
                <a:solidFill>
                  <a:srgbClr val="0E2841"/>
                </a:solidFill>
                <a:latin typeface="Calibri"/>
                <a:cs typeface="Calibri"/>
              </a:rPr>
              <a:t>the </a:t>
            </a:r>
            <a:r>
              <a:rPr sz="2400" b="1" dirty="0">
                <a:solidFill>
                  <a:srgbClr val="0E2841"/>
                </a:solidFill>
                <a:latin typeface="Calibri"/>
                <a:cs typeface="Calibri"/>
              </a:rPr>
              <a:t>date</a:t>
            </a:r>
            <a:r>
              <a:rPr sz="2400" b="1" spc="-54" dirty="0">
                <a:solidFill>
                  <a:srgbClr val="0E2841"/>
                </a:solidFill>
                <a:latin typeface="Calibri"/>
                <a:cs typeface="Calibri"/>
              </a:rPr>
              <a:t> </a:t>
            </a:r>
            <a:r>
              <a:rPr sz="2400" b="1" dirty="0">
                <a:solidFill>
                  <a:srgbClr val="0E2841"/>
                </a:solidFill>
                <a:latin typeface="Calibri"/>
                <a:cs typeface="Calibri"/>
              </a:rPr>
              <a:t>of</a:t>
            </a:r>
            <a:r>
              <a:rPr sz="2400" b="1" spc="-42" dirty="0">
                <a:solidFill>
                  <a:srgbClr val="0E2841"/>
                </a:solidFill>
                <a:latin typeface="Calibri"/>
                <a:cs typeface="Calibri"/>
              </a:rPr>
              <a:t> </a:t>
            </a:r>
            <a:r>
              <a:rPr sz="2400" b="1" dirty="0">
                <a:solidFill>
                  <a:srgbClr val="0E2841"/>
                </a:solidFill>
                <a:latin typeface="Calibri"/>
                <a:cs typeface="Calibri"/>
              </a:rPr>
              <a:t>agreement</a:t>
            </a:r>
            <a:r>
              <a:rPr sz="2400" b="1" spc="-42" dirty="0">
                <a:solidFill>
                  <a:srgbClr val="0E2841"/>
                </a:solidFill>
                <a:latin typeface="Calibri"/>
                <a:cs typeface="Calibri"/>
              </a:rPr>
              <a:t> </a:t>
            </a:r>
            <a:r>
              <a:rPr sz="2400" b="1" dirty="0">
                <a:solidFill>
                  <a:srgbClr val="0E2841"/>
                </a:solidFill>
                <a:latin typeface="Calibri"/>
                <a:cs typeface="Calibri"/>
              </a:rPr>
              <a:t>for</a:t>
            </a:r>
            <a:r>
              <a:rPr sz="2400" b="1" spc="-36" dirty="0">
                <a:solidFill>
                  <a:srgbClr val="0E2841"/>
                </a:solidFill>
                <a:latin typeface="Calibri"/>
                <a:cs typeface="Calibri"/>
              </a:rPr>
              <a:t> </a:t>
            </a:r>
            <a:r>
              <a:rPr sz="2400" b="1" dirty="0">
                <a:solidFill>
                  <a:srgbClr val="0E2841"/>
                </a:solidFill>
                <a:latin typeface="Calibri"/>
                <a:cs typeface="Calibri"/>
              </a:rPr>
              <a:t>transfer</a:t>
            </a:r>
            <a:r>
              <a:rPr sz="2400" b="1" spc="-54" dirty="0">
                <a:solidFill>
                  <a:srgbClr val="0E2841"/>
                </a:solidFill>
                <a:latin typeface="Calibri"/>
                <a:cs typeface="Calibri"/>
              </a:rPr>
              <a:t> </a:t>
            </a:r>
            <a:r>
              <a:rPr sz="2400" b="1" dirty="0">
                <a:solidFill>
                  <a:srgbClr val="0E2841"/>
                </a:solidFill>
                <a:latin typeface="Calibri"/>
                <a:cs typeface="Calibri"/>
              </a:rPr>
              <a:t>of</a:t>
            </a:r>
            <a:r>
              <a:rPr sz="2400" b="1" spc="-42" dirty="0">
                <a:solidFill>
                  <a:srgbClr val="0E2841"/>
                </a:solidFill>
                <a:latin typeface="Calibri"/>
                <a:cs typeface="Calibri"/>
              </a:rPr>
              <a:t> </a:t>
            </a:r>
            <a:r>
              <a:rPr sz="2400" b="1" dirty="0">
                <a:solidFill>
                  <a:srgbClr val="0E2841"/>
                </a:solidFill>
                <a:latin typeface="Calibri"/>
                <a:cs typeface="Calibri"/>
              </a:rPr>
              <a:t>the</a:t>
            </a:r>
            <a:r>
              <a:rPr sz="2400" b="1" spc="-54" dirty="0">
                <a:solidFill>
                  <a:srgbClr val="0E2841"/>
                </a:solidFill>
                <a:latin typeface="Calibri"/>
                <a:cs typeface="Calibri"/>
              </a:rPr>
              <a:t> </a:t>
            </a:r>
            <a:r>
              <a:rPr sz="2400" b="1" spc="-12" dirty="0">
                <a:solidFill>
                  <a:srgbClr val="0E2841"/>
                </a:solidFill>
                <a:latin typeface="Calibri"/>
                <a:cs typeface="Calibri"/>
              </a:rPr>
              <a:t>asset.</a:t>
            </a:r>
            <a:endParaRPr sz="2400">
              <a:latin typeface="Calibri"/>
              <a:cs typeface="Calibri"/>
            </a:endParaRPr>
          </a:p>
          <a:p>
            <a:pPr marL="397002" marR="6096" indent="-381762" algn="just">
              <a:spcBef>
                <a:spcPts val="6"/>
              </a:spcBef>
              <a:buFont typeface="Wingdings"/>
              <a:buChar char=""/>
              <a:tabLst>
                <a:tab pos="397002" algn="l"/>
                <a:tab pos="398526" algn="l"/>
              </a:tabLst>
            </a:pPr>
            <a:r>
              <a:rPr sz="2400" dirty="0">
                <a:latin typeface="Calibri"/>
                <a:cs typeface="Calibri"/>
              </a:rPr>
              <a:t>	</a:t>
            </a:r>
            <a:r>
              <a:rPr sz="2400" dirty="0">
                <a:solidFill>
                  <a:srgbClr val="0E2841"/>
                </a:solidFill>
                <a:latin typeface="Calibri"/>
                <a:cs typeface="Calibri"/>
              </a:rPr>
              <a:t>Auditor</a:t>
            </a:r>
            <a:r>
              <a:rPr sz="2400" spc="180" dirty="0">
                <a:solidFill>
                  <a:srgbClr val="0E2841"/>
                </a:solidFill>
                <a:latin typeface="Calibri"/>
                <a:cs typeface="Calibri"/>
              </a:rPr>
              <a:t> </a:t>
            </a:r>
            <a:r>
              <a:rPr sz="2400" dirty="0">
                <a:solidFill>
                  <a:srgbClr val="0E2841"/>
                </a:solidFill>
                <a:latin typeface="Calibri"/>
                <a:cs typeface="Calibri"/>
              </a:rPr>
              <a:t>is</a:t>
            </a:r>
            <a:r>
              <a:rPr sz="2400" spc="180" dirty="0">
                <a:solidFill>
                  <a:srgbClr val="0E2841"/>
                </a:solidFill>
                <a:latin typeface="Calibri"/>
                <a:cs typeface="Calibri"/>
              </a:rPr>
              <a:t> </a:t>
            </a:r>
            <a:r>
              <a:rPr sz="2400" dirty="0">
                <a:solidFill>
                  <a:srgbClr val="0E2841"/>
                </a:solidFill>
                <a:latin typeface="Calibri"/>
                <a:cs typeface="Calibri"/>
              </a:rPr>
              <a:t>also</a:t>
            </a:r>
            <a:r>
              <a:rPr sz="2400" spc="186" dirty="0">
                <a:solidFill>
                  <a:srgbClr val="0E2841"/>
                </a:solidFill>
                <a:latin typeface="Calibri"/>
                <a:cs typeface="Calibri"/>
              </a:rPr>
              <a:t> </a:t>
            </a:r>
            <a:r>
              <a:rPr sz="2400" dirty="0">
                <a:solidFill>
                  <a:srgbClr val="0E2841"/>
                </a:solidFill>
                <a:latin typeface="Calibri"/>
                <a:cs typeface="Calibri"/>
              </a:rPr>
              <a:t>required</a:t>
            </a:r>
            <a:r>
              <a:rPr sz="2400" spc="186" dirty="0">
                <a:solidFill>
                  <a:srgbClr val="0E2841"/>
                </a:solidFill>
                <a:latin typeface="Calibri"/>
                <a:cs typeface="Calibri"/>
              </a:rPr>
              <a:t> </a:t>
            </a:r>
            <a:r>
              <a:rPr sz="2400" dirty="0">
                <a:solidFill>
                  <a:srgbClr val="0E2841"/>
                </a:solidFill>
                <a:latin typeface="Calibri"/>
                <a:cs typeface="Calibri"/>
              </a:rPr>
              <a:t>to</a:t>
            </a:r>
            <a:r>
              <a:rPr sz="2400" spc="192" dirty="0">
                <a:solidFill>
                  <a:srgbClr val="0E2841"/>
                </a:solidFill>
                <a:latin typeface="Calibri"/>
                <a:cs typeface="Calibri"/>
              </a:rPr>
              <a:t> </a:t>
            </a:r>
            <a:r>
              <a:rPr sz="2400" dirty="0">
                <a:solidFill>
                  <a:srgbClr val="0E2841"/>
                </a:solidFill>
                <a:latin typeface="Calibri"/>
                <a:cs typeface="Calibri"/>
              </a:rPr>
              <a:t>answer</a:t>
            </a:r>
            <a:r>
              <a:rPr sz="2400" spc="174" dirty="0">
                <a:solidFill>
                  <a:srgbClr val="0E2841"/>
                </a:solidFill>
                <a:latin typeface="Calibri"/>
                <a:cs typeface="Calibri"/>
              </a:rPr>
              <a:t> </a:t>
            </a:r>
            <a:r>
              <a:rPr sz="2400" dirty="0">
                <a:solidFill>
                  <a:srgbClr val="0E2841"/>
                </a:solidFill>
                <a:latin typeface="Calibri"/>
                <a:cs typeface="Calibri"/>
              </a:rPr>
              <a:t>whether</a:t>
            </a:r>
            <a:r>
              <a:rPr sz="2400" spc="186" dirty="0">
                <a:solidFill>
                  <a:srgbClr val="0E2841"/>
                </a:solidFill>
                <a:latin typeface="Calibri"/>
                <a:cs typeface="Calibri"/>
              </a:rPr>
              <a:t> </a:t>
            </a:r>
            <a:r>
              <a:rPr sz="2400" dirty="0">
                <a:solidFill>
                  <a:srgbClr val="0E2841"/>
                </a:solidFill>
                <a:latin typeface="Calibri"/>
                <a:cs typeface="Calibri"/>
              </a:rPr>
              <a:t>provisions</a:t>
            </a:r>
            <a:r>
              <a:rPr sz="2400" spc="180" dirty="0">
                <a:solidFill>
                  <a:srgbClr val="0E2841"/>
                </a:solidFill>
                <a:latin typeface="Calibri"/>
                <a:cs typeface="Calibri"/>
              </a:rPr>
              <a:t> </a:t>
            </a:r>
            <a:r>
              <a:rPr sz="2400" dirty="0">
                <a:solidFill>
                  <a:srgbClr val="0E2841"/>
                </a:solidFill>
                <a:latin typeface="Calibri"/>
                <a:cs typeface="Calibri"/>
              </a:rPr>
              <a:t>of</a:t>
            </a:r>
            <a:r>
              <a:rPr sz="2400" spc="198" dirty="0">
                <a:solidFill>
                  <a:srgbClr val="0E2841"/>
                </a:solidFill>
                <a:latin typeface="Calibri"/>
                <a:cs typeface="Calibri"/>
              </a:rPr>
              <a:t> </a:t>
            </a:r>
            <a:r>
              <a:rPr sz="2400" dirty="0">
                <a:solidFill>
                  <a:srgbClr val="0E2841"/>
                </a:solidFill>
                <a:latin typeface="Calibri"/>
                <a:cs typeface="Calibri"/>
              </a:rPr>
              <a:t>second</a:t>
            </a:r>
            <a:r>
              <a:rPr sz="2400" spc="186" dirty="0">
                <a:solidFill>
                  <a:srgbClr val="0E2841"/>
                </a:solidFill>
                <a:latin typeface="Calibri"/>
                <a:cs typeface="Calibri"/>
              </a:rPr>
              <a:t> </a:t>
            </a:r>
            <a:r>
              <a:rPr sz="2400" dirty="0">
                <a:solidFill>
                  <a:srgbClr val="0E2841"/>
                </a:solidFill>
                <a:latin typeface="Calibri"/>
                <a:cs typeface="Calibri"/>
              </a:rPr>
              <a:t>proviso</a:t>
            </a:r>
            <a:r>
              <a:rPr sz="2400" spc="192" dirty="0">
                <a:solidFill>
                  <a:srgbClr val="0E2841"/>
                </a:solidFill>
                <a:latin typeface="Calibri"/>
                <a:cs typeface="Calibri"/>
              </a:rPr>
              <a:t> </a:t>
            </a:r>
            <a:r>
              <a:rPr sz="2400" dirty="0">
                <a:solidFill>
                  <a:srgbClr val="0E2841"/>
                </a:solidFill>
                <a:latin typeface="Calibri"/>
                <a:cs typeface="Calibri"/>
              </a:rPr>
              <a:t>to</a:t>
            </a:r>
            <a:r>
              <a:rPr sz="2400" spc="186" dirty="0">
                <a:solidFill>
                  <a:srgbClr val="0E2841"/>
                </a:solidFill>
                <a:latin typeface="Calibri"/>
                <a:cs typeface="Calibri"/>
              </a:rPr>
              <a:t> </a:t>
            </a:r>
            <a:r>
              <a:rPr sz="2400" spc="-24" dirty="0">
                <a:solidFill>
                  <a:srgbClr val="0E2841"/>
                </a:solidFill>
                <a:latin typeface="Calibri"/>
                <a:cs typeface="Calibri"/>
              </a:rPr>
              <a:t>sub- </a:t>
            </a:r>
            <a:r>
              <a:rPr sz="2400" dirty="0">
                <a:solidFill>
                  <a:srgbClr val="0E2841"/>
                </a:solidFill>
                <a:latin typeface="Calibri"/>
                <a:cs typeface="Calibri"/>
              </a:rPr>
              <a:t>section</a:t>
            </a:r>
            <a:r>
              <a:rPr sz="2400" spc="300" dirty="0">
                <a:solidFill>
                  <a:srgbClr val="0E2841"/>
                </a:solidFill>
                <a:latin typeface="Calibri"/>
                <a:cs typeface="Calibri"/>
              </a:rPr>
              <a:t> </a:t>
            </a:r>
            <a:r>
              <a:rPr sz="2400" dirty="0">
                <a:solidFill>
                  <a:srgbClr val="0E2841"/>
                </a:solidFill>
                <a:latin typeface="Calibri"/>
                <a:cs typeface="Calibri"/>
              </a:rPr>
              <a:t>(1)</a:t>
            </a:r>
            <a:r>
              <a:rPr sz="2400" spc="288" dirty="0">
                <a:solidFill>
                  <a:srgbClr val="0E2841"/>
                </a:solidFill>
                <a:latin typeface="Calibri"/>
                <a:cs typeface="Calibri"/>
              </a:rPr>
              <a:t> </a:t>
            </a:r>
            <a:r>
              <a:rPr sz="2400" dirty="0">
                <a:solidFill>
                  <a:srgbClr val="0E2841"/>
                </a:solidFill>
                <a:latin typeface="Calibri"/>
                <a:cs typeface="Calibri"/>
              </a:rPr>
              <a:t>of</a:t>
            </a:r>
            <a:r>
              <a:rPr sz="2400" spc="270" dirty="0">
                <a:solidFill>
                  <a:srgbClr val="0E2841"/>
                </a:solidFill>
                <a:latin typeface="Calibri"/>
                <a:cs typeface="Calibri"/>
              </a:rPr>
              <a:t> </a:t>
            </a:r>
            <a:r>
              <a:rPr sz="2400" dirty="0">
                <a:solidFill>
                  <a:srgbClr val="0E2841"/>
                </a:solidFill>
                <a:latin typeface="Calibri"/>
                <a:cs typeface="Calibri"/>
              </a:rPr>
              <a:t>section</a:t>
            </a:r>
            <a:r>
              <a:rPr sz="2400" spc="305" dirty="0">
                <a:solidFill>
                  <a:srgbClr val="0E2841"/>
                </a:solidFill>
                <a:latin typeface="Calibri"/>
                <a:cs typeface="Calibri"/>
              </a:rPr>
              <a:t> </a:t>
            </a:r>
            <a:r>
              <a:rPr sz="2400" dirty="0">
                <a:solidFill>
                  <a:srgbClr val="0E2841"/>
                </a:solidFill>
                <a:latin typeface="Calibri"/>
                <a:cs typeface="Calibri"/>
              </a:rPr>
              <a:t>43CA</a:t>
            </a:r>
            <a:r>
              <a:rPr sz="2400" spc="282" dirty="0">
                <a:solidFill>
                  <a:srgbClr val="0E2841"/>
                </a:solidFill>
                <a:latin typeface="Calibri"/>
                <a:cs typeface="Calibri"/>
              </a:rPr>
              <a:t> </a:t>
            </a:r>
            <a:r>
              <a:rPr sz="2400" dirty="0">
                <a:solidFill>
                  <a:srgbClr val="0E2841"/>
                </a:solidFill>
                <a:latin typeface="Calibri"/>
                <a:cs typeface="Calibri"/>
              </a:rPr>
              <a:t>or</a:t>
            </a:r>
            <a:r>
              <a:rPr sz="2400" spc="294" dirty="0">
                <a:solidFill>
                  <a:srgbClr val="0E2841"/>
                </a:solidFill>
                <a:latin typeface="Calibri"/>
                <a:cs typeface="Calibri"/>
              </a:rPr>
              <a:t> </a:t>
            </a:r>
            <a:r>
              <a:rPr sz="2400" dirty="0">
                <a:solidFill>
                  <a:srgbClr val="0E2841"/>
                </a:solidFill>
                <a:latin typeface="Calibri"/>
                <a:cs typeface="Calibri"/>
              </a:rPr>
              <a:t>fourth</a:t>
            </a:r>
            <a:r>
              <a:rPr sz="2400" spc="305" dirty="0">
                <a:solidFill>
                  <a:srgbClr val="0E2841"/>
                </a:solidFill>
                <a:latin typeface="Calibri"/>
                <a:cs typeface="Calibri"/>
              </a:rPr>
              <a:t> </a:t>
            </a:r>
            <a:r>
              <a:rPr sz="2400" dirty="0">
                <a:solidFill>
                  <a:srgbClr val="0E2841"/>
                </a:solidFill>
                <a:latin typeface="Calibri"/>
                <a:cs typeface="Calibri"/>
              </a:rPr>
              <a:t>proviso</a:t>
            </a:r>
            <a:r>
              <a:rPr sz="2400" spc="294" dirty="0">
                <a:solidFill>
                  <a:srgbClr val="0E2841"/>
                </a:solidFill>
                <a:latin typeface="Calibri"/>
                <a:cs typeface="Calibri"/>
              </a:rPr>
              <a:t> </a:t>
            </a:r>
            <a:r>
              <a:rPr sz="2400" dirty="0">
                <a:solidFill>
                  <a:srgbClr val="0E2841"/>
                </a:solidFill>
                <a:latin typeface="Calibri"/>
                <a:cs typeface="Calibri"/>
              </a:rPr>
              <a:t>to</a:t>
            </a:r>
            <a:r>
              <a:rPr sz="2400" spc="300" dirty="0">
                <a:solidFill>
                  <a:srgbClr val="0E2841"/>
                </a:solidFill>
                <a:latin typeface="Calibri"/>
                <a:cs typeface="Calibri"/>
              </a:rPr>
              <a:t> </a:t>
            </a:r>
            <a:r>
              <a:rPr sz="2400" dirty="0">
                <a:solidFill>
                  <a:srgbClr val="0E2841"/>
                </a:solidFill>
                <a:latin typeface="Calibri"/>
                <a:cs typeface="Calibri"/>
              </a:rPr>
              <a:t>clause</a:t>
            </a:r>
            <a:r>
              <a:rPr sz="2400" spc="300" dirty="0">
                <a:solidFill>
                  <a:srgbClr val="0E2841"/>
                </a:solidFill>
                <a:latin typeface="Calibri"/>
                <a:cs typeface="Calibri"/>
              </a:rPr>
              <a:t> </a:t>
            </a:r>
            <a:r>
              <a:rPr sz="2400" dirty="0">
                <a:solidFill>
                  <a:srgbClr val="0E2841"/>
                </a:solidFill>
                <a:latin typeface="Calibri"/>
                <a:cs typeface="Calibri"/>
              </a:rPr>
              <a:t>(x)</a:t>
            </a:r>
            <a:r>
              <a:rPr sz="2400" spc="300" dirty="0">
                <a:solidFill>
                  <a:srgbClr val="0E2841"/>
                </a:solidFill>
                <a:latin typeface="Calibri"/>
                <a:cs typeface="Calibri"/>
              </a:rPr>
              <a:t> </a:t>
            </a:r>
            <a:r>
              <a:rPr sz="2400" dirty="0">
                <a:solidFill>
                  <a:srgbClr val="0E2841"/>
                </a:solidFill>
                <a:latin typeface="Calibri"/>
                <a:cs typeface="Calibri"/>
              </a:rPr>
              <a:t>of</a:t>
            </a:r>
            <a:r>
              <a:rPr sz="2400" spc="300" dirty="0">
                <a:solidFill>
                  <a:srgbClr val="0E2841"/>
                </a:solidFill>
                <a:latin typeface="Calibri"/>
                <a:cs typeface="Calibri"/>
              </a:rPr>
              <a:t> </a:t>
            </a:r>
            <a:r>
              <a:rPr sz="2400" spc="-12" dirty="0">
                <a:solidFill>
                  <a:srgbClr val="0E2841"/>
                </a:solidFill>
                <a:latin typeface="Calibri"/>
                <a:cs typeface="Calibri"/>
              </a:rPr>
              <a:t>sub-</a:t>
            </a:r>
            <a:r>
              <a:rPr sz="2400" dirty="0">
                <a:solidFill>
                  <a:srgbClr val="0E2841"/>
                </a:solidFill>
                <a:latin typeface="Calibri"/>
                <a:cs typeface="Calibri"/>
              </a:rPr>
              <a:t>section</a:t>
            </a:r>
            <a:r>
              <a:rPr sz="2400" spc="305" dirty="0">
                <a:solidFill>
                  <a:srgbClr val="0E2841"/>
                </a:solidFill>
                <a:latin typeface="Calibri"/>
                <a:cs typeface="Calibri"/>
              </a:rPr>
              <a:t> </a:t>
            </a:r>
            <a:r>
              <a:rPr sz="2400" dirty="0">
                <a:solidFill>
                  <a:srgbClr val="0E2841"/>
                </a:solidFill>
                <a:latin typeface="Calibri"/>
                <a:cs typeface="Calibri"/>
              </a:rPr>
              <a:t>(2)</a:t>
            </a:r>
            <a:r>
              <a:rPr sz="2400" spc="288" dirty="0">
                <a:solidFill>
                  <a:srgbClr val="0E2841"/>
                </a:solidFill>
                <a:latin typeface="Calibri"/>
                <a:cs typeface="Calibri"/>
              </a:rPr>
              <a:t> </a:t>
            </a:r>
            <a:r>
              <a:rPr sz="2400" spc="-30" dirty="0">
                <a:solidFill>
                  <a:srgbClr val="0E2841"/>
                </a:solidFill>
                <a:latin typeface="Calibri"/>
                <a:cs typeface="Calibri"/>
              </a:rPr>
              <a:t>of </a:t>
            </a:r>
            <a:r>
              <a:rPr sz="2400" dirty="0">
                <a:solidFill>
                  <a:srgbClr val="0E2841"/>
                </a:solidFill>
                <a:latin typeface="Calibri"/>
                <a:cs typeface="Calibri"/>
              </a:rPr>
              <a:t>section</a:t>
            </a:r>
            <a:r>
              <a:rPr sz="2400" spc="-6" dirty="0">
                <a:solidFill>
                  <a:srgbClr val="0E2841"/>
                </a:solidFill>
                <a:latin typeface="Calibri"/>
                <a:cs typeface="Calibri"/>
              </a:rPr>
              <a:t> </a:t>
            </a:r>
            <a:r>
              <a:rPr sz="2400" dirty="0">
                <a:solidFill>
                  <a:srgbClr val="0E2841"/>
                </a:solidFill>
                <a:latin typeface="Calibri"/>
                <a:cs typeface="Calibri"/>
              </a:rPr>
              <a:t>56 is applicable.</a:t>
            </a:r>
            <a:r>
              <a:rPr sz="2400" spc="12" dirty="0">
                <a:solidFill>
                  <a:srgbClr val="0E2841"/>
                </a:solidFill>
                <a:latin typeface="Calibri"/>
                <a:cs typeface="Calibri"/>
              </a:rPr>
              <a:t> </a:t>
            </a:r>
            <a:r>
              <a:rPr sz="2400" dirty="0">
                <a:solidFill>
                  <a:srgbClr val="0E2841"/>
                </a:solidFill>
                <a:latin typeface="Calibri"/>
                <a:cs typeface="Calibri"/>
              </a:rPr>
              <a:t>Since</a:t>
            </a:r>
            <a:r>
              <a:rPr sz="2400" spc="6" dirty="0">
                <a:solidFill>
                  <a:srgbClr val="0E2841"/>
                </a:solidFill>
                <a:latin typeface="Calibri"/>
                <a:cs typeface="Calibri"/>
              </a:rPr>
              <a:t> </a:t>
            </a:r>
            <a:r>
              <a:rPr sz="2400" dirty="0">
                <a:solidFill>
                  <a:srgbClr val="0E2841"/>
                </a:solidFill>
                <a:latin typeface="Calibri"/>
                <a:cs typeface="Calibri"/>
              </a:rPr>
              <a:t>the</a:t>
            </a:r>
            <a:r>
              <a:rPr sz="2400" spc="6" dirty="0">
                <a:solidFill>
                  <a:srgbClr val="0E2841"/>
                </a:solidFill>
                <a:latin typeface="Calibri"/>
                <a:cs typeface="Calibri"/>
              </a:rPr>
              <a:t> </a:t>
            </a:r>
            <a:r>
              <a:rPr sz="2400" dirty="0">
                <a:solidFill>
                  <a:srgbClr val="0E2841"/>
                </a:solidFill>
                <a:latin typeface="Calibri"/>
                <a:cs typeface="Calibri"/>
              </a:rPr>
              <a:t>second proviso</a:t>
            </a:r>
            <a:r>
              <a:rPr sz="2400" spc="6" dirty="0">
                <a:solidFill>
                  <a:srgbClr val="0E2841"/>
                </a:solidFill>
                <a:latin typeface="Calibri"/>
                <a:cs typeface="Calibri"/>
              </a:rPr>
              <a:t> </a:t>
            </a:r>
            <a:r>
              <a:rPr sz="2400" dirty="0">
                <a:solidFill>
                  <a:srgbClr val="0E2841"/>
                </a:solidFill>
                <a:latin typeface="Calibri"/>
                <a:cs typeface="Calibri"/>
              </a:rPr>
              <a:t>is</a:t>
            </a:r>
            <a:r>
              <a:rPr sz="2400" spc="6" dirty="0">
                <a:solidFill>
                  <a:srgbClr val="0E2841"/>
                </a:solidFill>
                <a:latin typeface="Calibri"/>
                <a:cs typeface="Calibri"/>
              </a:rPr>
              <a:t> </a:t>
            </a:r>
            <a:r>
              <a:rPr sz="2400" dirty="0">
                <a:solidFill>
                  <a:srgbClr val="0E2841"/>
                </a:solidFill>
                <a:latin typeface="Calibri"/>
                <a:cs typeface="Calibri"/>
              </a:rPr>
              <a:t>not</a:t>
            </a:r>
            <a:r>
              <a:rPr sz="2400" spc="12" dirty="0">
                <a:solidFill>
                  <a:srgbClr val="0E2841"/>
                </a:solidFill>
                <a:latin typeface="Calibri"/>
                <a:cs typeface="Calibri"/>
              </a:rPr>
              <a:t> </a:t>
            </a:r>
            <a:r>
              <a:rPr sz="2400" dirty="0">
                <a:solidFill>
                  <a:srgbClr val="0E2841"/>
                </a:solidFill>
                <a:latin typeface="Calibri"/>
                <a:cs typeface="Calibri"/>
              </a:rPr>
              <a:t>applicable</a:t>
            </a:r>
            <a:r>
              <a:rPr sz="2400" spc="6" dirty="0">
                <a:solidFill>
                  <a:srgbClr val="0E2841"/>
                </a:solidFill>
                <a:latin typeface="Calibri"/>
                <a:cs typeface="Calibri"/>
              </a:rPr>
              <a:t> </a:t>
            </a:r>
            <a:r>
              <a:rPr sz="2400" dirty="0">
                <a:solidFill>
                  <a:srgbClr val="0E2841"/>
                </a:solidFill>
                <a:latin typeface="Calibri"/>
                <a:cs typeface="Calibri"/>
              </a:rPr>
              <a:t>for</a:t>
            </a:r>
            <a:r>
              <a:rPr sz="2400" spc="6" dirty="0">
                <a:solidFill>
                  <a:srgbClr val="0E2841"/>
                </a:solidFill>
                <a:latin typeface="Calibri"/>
                <a:cs typeface="Calibri"/>
              </a:rPr>
              <a:t> </a:t>
            </a:r>
            <a:r>
              <a:rPr sz="2400" dirty="0">
                <a:solidFill>
                  <a:srgbClr val="0E2841"/>
                </a:solidFill>
                <a:latin typeface="Calibri"/>
                <a:cs typeface="Calibri"/>
              </a:rPr>
              <a:t>the</a:t>
            </a:r>
            <a:r>
              <a:rPr sz="2400" spc="6" dirty="0">
                <a:solidFill>
                  <a:srgbClr val="0E2841"/>
                </a:solidFill>
                <a:latin typeface="Calibri"/>
                <a:cs typeface="Calibri"/>
              </a:rPr>
              <a:t> </a:t>
            </a:r>
            <a:r>
              <a:rPr sz="2400" dirty="0">
                <a:solidFill>
                  <a:srgbClr val="0E2841"/>
                </a:solidFill>
                <a:latin typeface="Calibri"/>
                <a:cs typeface="Calibri"/>
              </a:rPr>
              <a:t>audit</a:t>
            </a:r>
            <a:r>
              <a:rPr sz="2400" spc="12" dirty="0">
                <a:solidFill>
                  <a:srgbClr val="0E2841"/>
                </a:solidFill>
                <a:latin typeface="Calibri"/>
                <a:cs typeface="Calibri"/>
              </a:rPr>
              <a:t> </a:t>
            </a:r>
            <a:r>
              <a:rPr sz="2400" spc="-30" dirty="0">
                <a:solidFill>
                  <a:srgbClr val="0E2841"/>
                </a:solidFill>
                <a:latin typeface="Calibri"/>
                <a:cs typeface="Calibri"/>
              </a:rPr>
              <a:t>of </a:t>
            </a:r>
            <a:r>
              <a:rPr sz="2400" dirty="0">
                <a:solidFill>
                  <a:srgbClr val="0E2841"/>
                </a:solidFill>
                <a:latin typeface="Calibri"/>
                <a:cs typeface="Calibri"/>
              </a:rPr>
              <a:t>AY</a:t>
            </a:r>
            <a:r>
              <a:rPr sz="2400" spc="-30" dirty="0">
                <a:solidFill>
                  <a:srgbClr val="0E2841"/>
                </a:solidFill>
                <a:latin typeface="Calibri"/>
                <a:cs typeface="Calibri"/>
              </a:rPr>
              <a:t> </a:t>
            </a:r>
            <a:r>
              <a:rPr sz="2400" spc="-12" dirty="0">
                <a:solidFill>
                  <a:srgbClr val="0E2841"/>
                </a:solidFill>
                <a:latin typeface="Calibri"/>
                <a:cs typeface="Calibri"/>
              </a:rPr>
              <a:t>2023-</a:t>
            </a:r>
            <a:r>
              <a:rPr sz="2400" dirty="0">
                <a:solidFill>
                  <a:srgbClr val="0E2841"/>
                </a:solidFill>
                <a:latin typeface="Calibri"/>
                <a:cs typeface="Calibri"/>
              </a:rPr>
              <a:t>24,</a:t>
            </a:r>
            <a:r>
              <a:rPr sz="2400" spc="-66" dirty="0">
                <a:solidFill>
                  <a:srgbClr val="0E2841"/>
                </a:solidFill>
                <a:latin typeface="Calibri"/>
                <a:cs typeface="Calibri"/>
              </a:rPr>
              <a:t> </a:t>
            </a:r>
            <a:r>
              <a:rPr sz="2400" dirty="0">
                <a:solidFill>
                  <a:srgbClr val="0E2841"/>
                </a:solidFill>
                <a:latin typeface="Calibri"/>
                <a:cs typeface="Calibri"/>
              </a:rPr>
              <a:t>so</a:t>
            </a:r>
            <a:r>
              <a:rPr sz="2400" spc="-30" dirty="0">
                <a:solidFill>
                  <a:srgbClr val="0E2841"/>
                </a:solidFill>
                <a:latin typeface="Calibri"/>
                <a:cs typeface="Calibri"/>
              </a:rPr>
              <a:t> </a:t>
            </a:r>
            <a:r>
              <a:rPr sz="2400" dirty="0">
                <a:solidFill>
                  <a:srgbClr val="0E2841"/>
                </a:solidFill>
                <a:latin typeface="Calibri"/>
                <a:cs typeface="Calibri"/>
              </a:rPr>
              <a:t>ideally</a:t>
            </a:r>
            <a:r>
              <a:rPr sz="2400" spc="-12" dirty="0">
                <a:solidFill>
                  <a:srgbClr val="0E2841"/>
                </a:solidFill>
                <a:latin typeface="Calibri"/>
                <a:cs typeface="Calibri"/>
              </a:rPr>
              <a:t> </a:t>
            </a:r>
            <a:r>
              <a:rPr sz="2400" dirty="0">
                <a:solidFill>
                  <a:srgbClr val="0E2841"/>
                </a:solidFill>
                <a:latin typeface="Calibri"/>
                <a:cs typeface="Calibri"/>
              </a:rPr>
              <a:t>in</a:t>
            </a:r>
            <a:r>
              <a:rPr sz="2400" spc="-30" dirty="0">
                <a:solidFill>
                  <a:srgbClr val="0E2841"/>
                </a:solidFill>
                <a:latin typeface="Calibri"/>
                <a:cs typeface="Calibri"/>
              </a:rPr>
              <a:t> </a:t>
            </a:r>
            <a:r>
              <a:rPr sz="2400" dirty="0">
                <a:solidFill>
                  <a:srgbClr val="0E2841"/>
                </a:solidFill>
                <a:latin typeface="Calibri"/>
                <a:cs typeface="Calibri"/>
              </a:rPr>
              <a:t>all</a:t>
            </a:r>
            <a:r>
              <a:rPr sz="2400" spc="-12" dirty="0">
                <a:solidFill>
                  <a:srgbClr val="0E2841"/>
                </a:solidFill>
                <a:latin typeface="Calibri"/>
                <a:cs typeface="Calibri"/>
              </a:rPr>
              <a:t> </a:t>
            </a:r>
            <a:r>
              <a:rPr sz="2400" dirty="0">
                <a:solidFill>
                  <a:srgbClr val="0E2841"/>
                </a:solidFill>
                <a:latin typeface="Calibri"/>
                <a:cs typeface="Calibri"/>
              </a:rPr>
              <a:t>cases,</a:t>
            </a:r>
            <a:r>
              <a:rPr sz="2400" spc="-6" dirty="0">
                <a:solidFill>
                  <a:srgbClr val="0E2841"/>
                </a:solidFill>
                <a:latin typeface="Calibri"/>
                <a:cs typeface="Calibri"/>
              </a:rPr>
              <a:t> </a:t>
            </a:r>
            <a:r>
              <a:rPr sz="2400" dirty="0">
                <a:solidFill>
                  <a:srgbClr val="0E2841"/>
                </a:solidFill>
                <a:latin typeface="Calibri"/>
                <a:cs typeface="Calibri"/>
              </a:rPr>
              <a:t>the</a:t>
            </a:r>
            <a:r>
              <a:rPr sz="2400" spc="-30" dirty="0">
                <a:solidFill>
                  <a:srgbClr val="0E2841"/>
                </a:solidFill>
                <a:latin typeface="Calibri"/>
                <a:cs typeface="Calibri"/>
              </a:rPr>
              <a:t> </a:t>
            </a:r>
            <a:r>
              <a:rPr sz="2400" dirty="0">
                <a:solidFill>
                  <a:srgbClr val="0E2841"/>
                </a:solidFill>
                <a:latin typeface="Calibri"/>
                <a:cs typeface="Calibri"/>
              </a:rPr>
              <a:t>reporting</a:t>
            </a:r>
            <a:r>
              <a:rPr sz="2400" spc="-30" dirty="0">
                <a:solidFill>
                  <a:srgbClr val="0E2841"/>
                </a:solidFill>
                <a:latin typeface="Calibri"/>
                <a:cs typeface="Calibri"/>
              </a:rPr>
              <a:t> </a:t>
            </a:r>
            <a:r>
              <a:rPr sz="2400" dirty="0">
                <a:solidFill>
                  <a:srgbClr val="0E2841"/>
                </a:solidFill>
                <a:latin typeface="Calibri"/>
                <a:cs typeface="Calibri"/>
              </a:rPr>
              <a:t>shall</a:t>
            </a:r>
            <a:r>
              <a:rPr sz="2400" spc="-24" dirty="0">
                <a:solidFill>
                  <a:srgbClr val="0E2841"/>
                </a:solidFill>
                <a:latin typeface="Calibri"/>
                <a:cs typeface="Calibri"/>
              </a:rPr>
              <a:t> </a:t>
            </a:r>
            <a:r>
              <a:rPr sz="2400" dirty="0">
                <a:solidFill>
                  <a:srgbClr val="0E2841"/>
                </a:solidFill>
                <a:latin typeface="Calibri"/>
                <a:cs typeface="Calibri"/>
              </a:rPr>
              <a:t>be</a:t>
            </a:r>
            <a:r>
              <a:rPr sz="2400" spc="-24" dirty="0">
                <a:solidFill>
                  <a:srgbClr val="0E2841"/>
                </a:solidFill>
                <a:latin typeface="Calibri"/>
                <a:cs typeface="Calibri"/>
              </a:rPr>
              <a:t> </a:t>
            </a:r>
            <a:r>
              <a:rPr sz="2400" dirty="0">
                <a:solidFill>
                  <a:srgbClr val="0E2841"/>
                </a:solidFill>
                <a:latin typeface="Calibri"/>
                <a:cs typeface="Calibri"/>
              </a:rPr>
              <a:t>'No’</a:t>
            </a:r>
            <a:r>
              <a:rPr sz="2400" spc="-60" dirty="0">
                <a:solidFill>
                  <a:srgbClr val="0E2841"/>
                </a:solidFill>
                <a:latin typeface="Calibri"/>
                <a:cs typeface="Calibri"/>
              </a:rPr>
              <a:t> </a:t>
            </a:r>
            <a:r>
              <a:rPr sz="2400" dirty="0">
                <a:solidFill>
                  <a:srgbClr val="0E2841"/>
                </a:solidFill>
                <a:latin typeface="Calibri"/>
                <a:cs typeface="Calibri"/>
              </a:rPr>
              <a:t>in</a:t>
            </a:r>
            <a:r>
              <a:rPr sz="2400" spc="-18" dirty="0">
                <a:solidFill>
                  <a:srgbClr val="0E2841"/>
                </a:solidFill>
                <a:latin typeface="Calibri"/>
                <a:cs typeface="Calibri"/>
              </a:rPr>
              <a:t> </a:t>
            </a:r>
            <a:r>
              <a:rPr sz="2400" dirty="0">
                <a:solidFill>
                  <a:srgbClr val="0E2841"/>
                </a:solidFill>
                <a:latin typeface="Calibri"/>
                <a:cs typeface="Calibri"/>
              </a:rPr>
              <a:t>this</a:t>
            </a:r>
            <a:r>
              <a:rPr sz="2400" spc="-24" dirty="0">
                <a:solidFill>
                  <a:srgbClr val="0E2841"/>
                </a:solidFill>
                <a:latin typeface="Calibri"/>
                <a:cs typeface="Calibri"/>
              </a:rPr>
              <a:t> </a:t>
            </a:r>
            <a:r>
              <a:rPr sz="2400" spc="-12" dirty="0">
                <a:solidFill>
                  <a:srgbClr val="0E2841"/>
                </a:solidFill>
                <a:latin typeface="Calibri"/>
                <a:cs typeface="Calibri"/>
              </a:rPr>
              <a:t>column.</a:t>
            </a:r>
            <a:endParaRPr sz="2400">
              <a:latin typeface="Calibri"/>
              <a:cs typeface="Calibri"/>
            </a:endParaRPr>
          </a:p>
        </p:txBody>
      </p:sp>
      <p:sp>
        <p:nvSpPr>
          <p:cNvPr id="4" name="object 4"/>
          <p:cNvSpPr txBox="1">
            <a:spLocks noGrp="1"/>
          </p:cNvSpPr>
          <p:nvPr>
            <p:ph type="title"/>
          </p:nvPr>
        </p:nvSpPr>
        <p:spPr>
          <a:xfrm>
            <a:off x="1923287" y="405384"/>
            <a:ext cx="9965436" cy="1048749"/>
          </a:xfrm>
          <a:prstGeom prst="rect">
            <a:avLst/>
          </a:prstGeom>
        </p:spPr>
        <p:txBody>
          <a:bodyPr vert="horz" wrap="square" lIns="0" tIns="14478" rIns="0" bIns="0" rtlCol="0">
            <a:spAutoFit/>
          </a:bodyPr>
          <a:lstStyle/>
          <a:p>
            <a:pPr marL="15240" marR="6096">
              <a:spcBef>
                <a:spcPts val="114"/>
              </a:spcBef>
            </a:pPr>
            <a:r>
              <a:rPr sz="3360" u="none" spc="-12" dirty="0">
                <a:solidFill>
                  <a:srgbClr val="000000"/>
                </a:solidFill>
              </a:rPr>
              <a:t>Rationalized</a:t>
            </a:r>
            <a:r>
              <a:rPr sz="3360" u="none" spc="-42" dirty="0">
                <a:solidFill>
                  <a:srgbClr val="000000"/>
                </a:solidFill>
              </a:rPr>
              <a:t> </a:t>
            </a:r>
            <a:r>
              <a:rPr sz="3360" u="none" dirty="0">
                <a:solidFill>
                  <a:srgbClr val="000000"/>
                </a:solidFill>
              </a:rPr>
              <a:t>the</a:t>
            </a:r>
            <a:r>
              <a:rPr sz="3360" u="none" spc="-66" dirty="0">
                <a:solidFill>
                  <a:srgbClr val="000000"/>
                </a:solidFill>
              </a:rPr>
              <a:t> </a:t>
            </a:r>
            <a:r>
              <a:rPr sz="3360" u="none" dirty="0">
                <a:solidFill>
                  <a:srgbClr val="000000"/>
                </a:solidFill>
              </a:rPr>
              <a:t>provisions</a:t>
            </a:r>
            <a:r>
              <a:rPr sz="3360" u="none" spc="-60" dirty="0">
                <a:solidFill>
                  <a:srgbClr val="000000"/>
                </a:solidFill>
              </a:rPr>
              <a:t> </a:t>
            </a:r>
            <a:r>
              <a:rPr sz="3360" u="none" dirty="0">
                <a:solidFill>
                  <a:srgbClr val="000000"/>
                </a:solidFill>
              </a:rPr>
              <a:t>of</a:t>
            </a:r>
            <a:r>
              <a:rPr sz="3360" u="none" spc="-72" dirty="0">
                <a:solidFill>
                  <a:srgbClr val="000000"/>
                </a:solidFill>
              </a:rPr>
              <a:t> </a:t>
            </a:r>
            <a:r>
              <a:rPr sz="3360" u="none" dirty="0">
                <a:solidFill>
                  <a:srgbClr val="000000"/>
                </a:solidFill>
              </a:rPr>
              <a:t>Section</a:t>
            </a:r>
            <a:r>
              <a:rPr sz="3360" u="none" spc="-48" dirty="0">
                <a:solidFill>
                  <a:srgbClr val="000000"/>
                </a:solidFill>
              </a:rPr>
              <a:t> </a:t>
            </a:r>
            <a:r>
              <a:rPr sz="3360" u="none" dirty="0">
                <a:solidFill>
                  <a:srgbClr val="000000"/>
                </a:solidFill>
              </a:rPr>
              <a:t>43CA,</a:t>
            </a:r>
            <a:r>
              <a:rPr sz="3360" u="none" spc="-36" dirty="0">
                <a:solidFill>
                  <a:srgbClr val="000000"/>
                </a:solidFill>
              </a:rPr>
              <a:t> </a:t>
            </a:r>
            <a:r>
              <a:rPr sz="3360" u="none" dirty="0">
                <a:solidFill>
                  <a:srgbClr val="000000"/>
                </a:solidFill>
              </a:rPr>
              <a:t>Section</a:t>
            </a:r>
            <a:r>
              <a:rPr sz="3360" u="none" spc="-54" dirty="0">
                <a:solidFill>
                  <a:srgbClr val="000000"/>
                </a:solidFill>
              </a:rPr>
              <a:t> </a:t>
            </a:r>
            <a:r>
              <a:rPr sz="3360" u="none" spc="-30" dirty="0">
                <a:solidFill>
                  <a:srgbClr val="000000"/>
                </a:solidFill>
              </a:rPr>
              <a:t>50C </a:t>
            </a:r>
            <a:r>
              <a:rPr sz="3360" u="none" dirty="0">
                <a:solidFill>
                  <a:srgbClr val="000000"/>
                </a:solidFill>
              </a:rPr>
              <a:t>by</a:t>
            </a:r>
            <a:r>
              <a:rPr sz="3360" u="none" spc="-108" dirty="0">
                <a:solidFill>
                  <a:srgbClr val="000000"/>
                </a:solidFill>
              </a:rPr>
              <a:t> </a:t>
            </a:r>
            <a:r>
              <a:rPr sz="3360" u="none" dirty="0">
                <a:solidFill>
                  <a:srgbClr val="000000"/>
                </a:solidFill>
              </a:rPr>
              <a:t>FA,</a:t>
            </a:r>
            <a:r>
              <a:rPr sz="3360" u="none" spc="-90" dirty="0">
                <a:solidFill>
                  <a:srgbClr val="000000"/>
                </a:solidFill>
              </a:rPr>
              <a:t> </a:t>
            </a:r>
            <a:r>
              <a:rPr sz="3360" u="none" dirty="0">
                <a:solidFill>
                  <a:srgbClr val="000000"/>
                </a:solidFill>
              </a:rPr>
              <a:t>2018</a:t>
            </a:r>
            <a:r>
              <a:rPr sz="3360" u="none" spc="-48" dirty="0">
                <a:solidFill>
                  <a:srgbClr val="000000"/>
                </a:solidFill>
              </a:rPr>
              <a:t> </a:t>
            </a:r>
            <a:r>
              <a:rPr sz="3360" u="none" spc="-72" dirty="0">
                <a:solidFill>
                  <a:srgbClr val="000000"/>
                </a:solidFill>
              </a:rPr>
              <a:t>w.e.f.</a:t>
            </a:r>
            <a:r>
              <a:rPr sz="3360" u="none" spc="-66" dirty="0">
                <a:solidFill>
                  <a:srgbClr val="000000"/>
                </a:solidFill>
              </a:rPr>
              <a:t> </a:t>
            </a:r>
            <a:r>
              <a:rPr sz="3360" u="none" dirty="0">
                <a:solidFill>
                  <a:srgbClr val="000000"/>
                </a:solidFill>
              </a:rPr>
              <a:t>01/04/2019</a:t>
            </a:r>
            <a:r>
              <a:rPr sz="3360" u="none" spc="-36" dirty="0">
                <a:solidFill>
                  <a:srgbClr val="000000"/>
                </a:solidFill>
              </a:rPr>
              <a:t> </a:t>
            </a:r>
            <a:r>
              <a:rPr sz="3360" u="none" dirty="0">
                <a:solidFill>
                  <a:srgbClr val="000000"/>
                </a:solidFill>
              </a:rPr>
              <a:t>-</a:t>
            </a:r>
            <a:r>
              <a:rPr sz="3360" u="none" spc="-90" dirty="0">
                <a:solidFill>
                  <a:srgbClr val="000000"/>
                </a:solidFill>
              </a:rPr>
              <a:t> </a:t>
            </a:r>
            <a:r>
              <a:rPr sz="3360" u="none" spc="-12" dirty="0">
                <a:solidFill>
                  <a:srgbClr val="000000"/>
                </a:solidFill>
              </a:rPr>
              <a:t>Contd..</a:t>
            </a:r>
            <a:endParaRPr sz="336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58309" y="990838"/>
            <a:ext cx="12363569" cy="623530"/>
          </a:xfrm>
          <a:prstGeom prst="rect">
            <a:avLst/>
          </a:prstGeom>
          <a:noFill/>
          <a:ln/>
        </p:spPr>
        <p:txBody>
          <a:bodyPr wrap="non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Clause 18: Depreciation Allowable Under Income Tax Act</a:t>
            </a:r>
            <a:endParaRPr lang="en-US" sz="3900" dirty="0"/>
          </a:p>
        </p:txBody>
      </p:sp>
      <p:sp>
        <p:nvSpPr>
          <p:cNvPr id="3" name="Shape 1"/>
          <p:cNvSpPr/>
          <p:nvPr/>
        </p:nvSpPr>
        <p:spPr>
          <a:xfrm>
            <a:off x="758309" y="1993463"/>
            <a:ext cx="4244816" cy="5245298"/>
          </a:xfrm>
          <a:prstGeom prst="roundRect">
            <a:avLst>
              <a:gd name="adj" fmla="val 6699"/>
            </a:avLst>
          </a:prstGeom>
          <a:solidFill>
            <a:srgbClr val="D4E9F7"/>
          </a:solidFill>
          <a:ln w="7620">
            <a:solidFill>
              <a:srgbClr val="BACFDD"/>
            </a:solidFill>
            <a:prstDash val="solid"/>
          </a:ln>
        </p:spPr>
        <p:txBody>
          <a:bodyPr/>
          <a:lstStyle/>
          <a:p>
            <a:endParaRPr lang="en-IN"/>
          </a:p>
        </p:txBody>
      </p:sp>
      <p:pic>
        <p:nvPicPr>
          <p:cNvPr id="4" name="Image 0" descr="preencoded.png"/>
          <p:cNvPicPr>
            <a:picLocks noChangeAspect="1"/>
          </p:cNvPicPr>
          <p:nvPr/>
        </p:nvPicPr>
        <p:blipFill>
          <a:blip r:embed="rId3"/>
          <a:stretch>
            <a:fillRect/>
          </a:stretch>
        </p:blipFill>
        <p:spPr>
          <a:xfrm>
            <a:off x="955477" y="2190631"/>
            <a:ext cx="568643" cy="568643"/>
          </a:xfrm>
          <a:prstGeom prst="rect">
            <a:avLst/>
          </a:prstGeom>
        </p:spPr>
      </p:pic>
      <p:pic>
        <p:nvPicPr>
          <p:cNvPr id="5" name="Image 1" descr="preencoded.png"/>
          <p:cNvPicPr>
            <a:picLocks noChangeAspect="1"/>
          </p:cNvPicPr>
          <p:nvPr/>
        </p:nvPicPr>
        <p:blipFill>
          <a:blip r:embed="rId4"/>
          <a:stretch>
            <a:fillRect/>
          </a:stretch>
        </p:blipFill>
        <p:spPr>
          <a:xfrm>
            <a:off x="1111806" y="2315051"/>
            <a:ext cx="255865" cy="319802"/>
          </a:xfrm>
          <a:prstGeom prst="rect">
            <a:avLst/>
          </a:prstGeom>
        </p:spPr>
      </p:pic>
      <p:sp>
        <p:nvSpPr>
          <p:cNvPr id="6" name="Text 2"/>
          <p:cNvSpPr/>
          <p:nvPr/>
        </p:nvSpPr>
        <p:spPr>
          <a:xfrm>
            <a:off x="955477" y="2948821"/>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Required Particulars</a:t>
            </a:r>
            <a:endParaRPr lang="en-US" sz="1950" dirty="0"/>
          </a:p>
        </p:txBody>
      </p:sp>
      <p:sp>
        <p:nvSpPr>
          <p:cNvPr id="7" name="Text 3"/>
          <p:cNvSpPr/>
          <p:nvPr/>
        </p:nvSpPr>
        <p:spPr>
          <a:xfrm>
            <a:off x="955477" y="3374231"/>
            <a:ext cx="3850481"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Description of asset/block of assets</a:t>
            </a:r>
            <a:endParaRPr lang="en-US" sz="1450" dirty="0"/>
          </a:p>
        </p:txBody>
      </p:sp>
      <p:sp>
        <p:nvSpPr>
          <p:cNvPr id="8" name="Text 4"/>
          <p:cNvSpPr/>
          <p:nvPr/>
        </p:nvSpPr>
        <p:spPr>
          <a:xfrm>
            <a:off x="955477" y="3743801"/>
            <a:ext cx="3850481"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Rate of depreciation</a:t>
            </a:r>
            <a:endParaRPr lang="en-US" sz="1450" dirty="0"/>
          </a:p>
        </p:txBody>
      </p:sp>
      <p:sp>
        <p:nvSpPr>
          <p:cNvPr id="9" name="Text 5"/>
          <p:cNvSpPr/>
          <p:nvPr/>
        </p:nvSpPr>
        <p:spPr>
          <a:xfrm>
            <a:off x="955477" y="4113371"/>
            <a:ext cx="3850481"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Actual cost or written down value</a:t>
            </a:r>
            <a:endParaRPr lang="en-US" sz="1450" dirty="0"/>
          </a:p>
        </p:txBody>
      </p:sp>
      <p:sp>
        <p:nvSpPr>
          <p:cNvPr id="10" name="Text 6"/>
          <p:cNvSpPr/>
          <p:nvPr/>
        </p:nvSpPr>
        <p:spPr>
          <a:xfrm>
            <a:off x="955477" y="4482941"/>
            <a:ext cx="3850481"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Adjustments to WDV under various sections</a:t>
            </a:r>
            <a:endParaRPr lang="en-US" sz="1450" dirty="0"/>
          </a:p>
        </p:txBody>
      </p:sp>
      <p:sp>
        <p:nvSpPr>
          <p:cNvPr id="11" name="Text 7"/>
          <p:cNvSpPr/>
          <p:nvPr/>
        </p:nvSpPr>
        <p:spPr>
          <a:xfrm>
            <a:off x="955477" y="5155763"/>
            <a:ext cx="3850481"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Additions/deductions during the year with dates</a:t>
            </a:r>
            <a:endParaRPr lang="en-US" sz="1450" dirty="0"/>
          </a:p>
        </p:txBody>
      </p:sp>
      <p:sp>
        <p:nvSpPr>
          <p:cNvPr id="12" name="Text 8"/>
          <p:cNvSpPr/>
          <p:nvPr/>
        </p:nvSpPr>
        <p:spPr>
          <a:xfrm>
            <a:off x="955477" y="5828586"/>
            <a:ext cx="3850481"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Depreciation allowable</a:t>
            </a:r>
            <a:endParaRPr lang="en-US" sz="1450" dirty="0"/>
          </a:p>
        </p:txBody>
      </p:sp>
      <p:sp>
        <p:nvSpPr>
          <p:cNvPr id="13" name="Text 9"/>
          <p:cNvSpPr/>
          <p:nvPr/>
        </p:nvSpPr>
        <p:spPr>
          <a:xfrm>
            <a:off x="955477" y="6198156"/>
            <a:ext cx="3850481"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WDV at the end of the year</a:t>
            </a:r>
            <a:endParaRPr lang="en-US" sz="1450" dirty="0"/>
          </a:p>
        </p:txBody>
      </p:sp>
      <p:sp>
        <p:nvSpPr>
          <p:cNvPr id="14" name="Shape 10"/>
          <p:cNvSpPr/>
          <p:nvPr/>
        </p:nvSpPr>
        <p:spPr>
          <a:xfrm>
            <a:off x="5192673" y="1993463"/>
            <a:ext cx="4244935" cy="5245298"/>
          </a:xfrm>
          <a:prstGeom prst="roundRect">
            <a:avLst>
              <a:gd name="adj" fmla="val 6699"/>
            </a:avLst>
          </a:prstGeom>
          <a:solidFill>
            <a:srgbClr val="D4E9F7"/>
          </a:solidFill>
          <a:ln w="7620">
            <a:solidFill>
              <a:srgbClr val="BACFDD"/>
            </a:solidFill>
            <a:prstDash val="solid"/>
          </a:ln>
        </p:spPr>
        <p:txBody>
          <a:bodyPr/>
          <a:lstStyle/>
          <a:p>
            <a:endParaRPr lang="en-IN"/>
          </a:p>
        </p:txBody>
      </p:sp>
      <p:pic>
        <p:nvPicPr>
          <p:cNvPr id="15" name="Image 2" descr="preencoded.png"/>
          <p:cNvPicPr>
            <a:picLocks noChangeAspect="1"/>
          </p:cNvPicPr>
          <p:nvPr/>
        </p:nvPicPr>
        <p:blipFill>
          <a:blip r:embed="rId5"/>
          <a:stretch>
            <a:fillRect/>
          </a:stretch>
        </p:blipFill>
        <p:spPr>
          <a:xfrm>
            <a:off x="5389840" y="2190631"/>
            <a:ext cx="568643" cy="568643"/>
          </a:xfrm>
          <a:prstGeom prst="rect">
            <a:avLst/>
          </a:prstGeom>
        </p:spPr>
      </p:pic>
      <p:pic>
        <p:nvPicPr>
          <p:cNvPr id="16" name="Image 3" descr="preencoded.png"/>
          <p:cNvPicPr>
            <a:picLocks noChangeAspect="1"/>
          </p:cNvPicPr>
          <p:nvPr/>
        </p:nvPicPr>
        <p:blipFill>
          <a:blip r:embed="rId6"/>
          <a:stretch>
            <a:fillRect/>
          </a:stretch>
        </p:blipFill>
        <p:spPr>
          <a:xfrm>
            <a:off x="5546169" y="2315051"/>
            <a:ext cx="255865" cy="319802"/>
          </a:xfrm>
          <a:prstGeom prst="rect">
            <a:avLst/>
          </a:prstGeom>
        </p:spPr>
      </p:pic>
      <p:sp>
        <p:nvSpPr>
          <p:cNvPr id="17" name="Text 11"/>
          <p:cNvSpPr/>
          <p:nvPr/>
        </p:nvSpPr>
        <p:spPr>
          <a:xfrm>
            <a:off x="5389840" y="2948821"/>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Key Verification Points</a:t>
            </a:r>
            <a:endParaRPr lang="en-US" sz="1950" dirty="0"/>
          </a:p>
        </p:txBody>
      </p:sp>
      <p:sp>
        <p:nvSpPr>
          <p:cNvPr id="18" name="Text 12"/>
          <p:cNvSpPr/>
          <p:nvPr/>
        </p:nvSpPr>
        <p:spPr>
          <a:xfrm>
            <a:off x="5389840" y="3374231"/>
            <a:ext cx="3850600"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Classification of asset to correct block</a:t>
            </a:r>
            <a:endParaRPr lang="en-US" sz="1450" dirty="0"/>
          </a:p>
        </p:txBody>
      </p:sp>
      <p:sp>
        <p:nvSpPr>
          <p:cNvPr id="19" name="Text 13"/>
          <p:cNvSpPr/>
          <p:nvPr/>
        </p:nvSpPr>
        <p:spPr>
          <a:xfrm>
            <a:off x="5389840" y="3743801"/>
            <a:ext cx="3850600"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Date of acquisition and date put to use</a:t>
            </a:r>
            <a:endParaRPr lang="en-US" sz="1450" dirty="0"/>
          </a:p>
        </p:txBody>
      </p:sp>
      <p:sp>
        <p:nvSpPr>
          <p:cNvPr id="20" name="Text 14"/>
          <p:cNvSpPr/>
          <p:nvPr/>
        </p:nvSpPr>
        <p:spPr>
          <a:xfrm>
            <a:off x="5389840" y="4416623"/>
            <a:ext cx="3850600"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Applicable rate of depreciation</a:t>
            </a:r>
            <a:endParaRPr lang="en-US" sz="1450" dirty="0"/>
          </a:p>
        </p:txBody>
      </p:sp>
      <p:sp>
        <p:nvSpPr>
          <p:cNvPr id="21" name="Text 15"/>
          <p:cNvSpPr/>
          <p:nvPr/>
        </p:nvSpPr>
        <p:spPr>
          <a:xfrm>
            <a:off x="5389840" y="4786193"/>
            <a:ext cx="3850600"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Adjustments for CENVAT/GST credit</a:t>
            </a:r>
            <a:endParaRPr lang="en-US" sz="1450" dirty="0"/>
          </a:p>
        </p:txBody>
      </p:sp>
      <p:sp>
        <p:nvSpPr>
          <p:cNvPr id="22" name="Text 16"/>
          <p:cNvSpPr/>
          <p:nvPr/>
        </p:nvSpPr>
        <p:spPr>
          <a:xfrm>
            <a:off x="5389840" y="5155763"/>
            <a:ext cx="3850600"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Exchange rate fluctuations</a:t>
            </a:r>
            <a:endParaRPr lang="en-US" sz="1450" dirty="0"/>
          </a:p>
        </p:txBody>
      </p:sp>
      <p:sp>
        <p:nvSpPr>
          <p:cNvPr id="23" name="Text 17"/>
          <p:cNvSpPr/>
          <p:nvPr/>
        </p:nvSpPr>
        <p:spPr>
          <a:xfrm>
            <a:off x="5389840" y="5525333"/>
            <a:ext cx="3850600"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Subsidies and grants</a:t>
            </a:r>
            <a:endParaRPr lang="en-US" sz="1450" dirty="0"/>
          </a:p>
        </p:txBody>
      </p:sp>
      <p:sp>
        <p:nvSpPr>
          <p:cNvPr id="24" name="Text 18"/>
          <p:cNvSpPr/>
          <p:nvPr/>
        </p:nvSpPr>
        <p:spPr>
          <a:xfrm>
            <a:off x="5389840" y="5894903"/>
            <a:ext cx="3850600"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Additional depreciation eligibility</a:t>
            </a:r>
            <a:endParaRPr lang="en-US" sz="1450" dirty="0"/>
          </a:p>
        </p:txBody>
      </p:sp>
      <p:sp>
        <p:nvSpPr>
          <p:cNvPr id="25" name="Shape 19"/>
          <p:cNvSpPr/>
          <p:nvPr/>
        </p:nvSpPr>
        <p:spPr>
          <a:xfrm>
            <a:off x="9627156" y="1993463"/>
            <a:ext cx="4244816" cy="5245298"/>
          </a:xfrm>
          <a:prstGeom prst="roundRect">
            <a:avLst>
              <a:gd name="adj" fmla="val 6699"/>
            </a:avLst>
          </a:prstGeom>
          <a:solidFill>
            <a:srgbClr val="D4E9F7"/>
          </a:solidFill>
          <a:ln w="7620">
            <a:solidFill>
              <a:srgbClr val="BACFDD"/>
            </a:solidFill>
            <a:prstDash val="solid"/>
          </a:ln>
        </p:spPr>
        <p:txBody>
          <a:bodyPr/>
          <a:lstStyle/>
          <a:p>
            <a:endParaRPr lang="en-IN"/>
          </a:p>
        </p:txBody>
      </p:sp>
      <p:pic>
        <p:nvPicPr>
          <p:cNvPr id="26" name="Image 4" descr="preencoded.png"/>
          <p:cNvPicPr>
            <a:picLocks noChangeAspect="1"/>
          </p:cNvPicPr>
          <p:nvPr/>
        </p:nvPicPr>
        <p:blipFill>
          <a:blip r:embed="rId7"/>
          <a:stretch>
            <a:fillRect/>
          </a:stretch>
        </p:blipFill>
        <p:spPr>
          <a:xfrm>
            <a:off x="9824323" y="2190631"/>
            <a:ext cx="568643" cy="568643"/>
          </a:xfrm>
          <a:prstGeom prst="rect">
            <a:avLst/>
          </a:prstGeom>
        </p:spPr>
      </p:pic>
      <p:pic>
        <p:nvPicPr>
          <p:cNvPr id="27" name="Image 5" descr="preencoded.png"/>
          <p:cNvPicPr>
            <a:picLocks noChangeAspect="1"/>
          </p:cNvPicPr>
          <p:nvPr/>
        </p:nvPicPr>
        <p:blipFill>
          <a:blip r:embed="rId8"/>
          <a:stretch>
            <a:fillRect/>
          </a:stretch>
        </p:blipFill>
        <p:spPr>
          <a:xfrm>
            <a:off x="9980652" y="2315051"/>
            <a:ext cx="255865" cy="319802"/>
          </a:xfrm>
          <a:prstGeom prst="rect">
            <a:avLst/>
          </a:prstGeom>
        </p:spPr>
      </p:pic>
      <p:sp>
        <p:nvSpPr>
          <p:cNvPr id="28" name="Text 20"/>
          <p:cNvSpPr/>
          <p:nvPr/>
        </p:nvSpPr>
        <p:spPr>
          <a:xfrm>
            <a:off x="9824323" y="2948821"/>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Common Mistakes</a:t>
            </a:r>
            <a:endParaRPr lang="en-US" sz="1950" dirty="0"/>
          </a:p>
        </p:txBody>
      </p:sp>
      <p:sp>
        <p:nvSpPr>
          <p:cNvPr id="29" name="Text 21"/>
          <p:cNvSpPr/>
          <p:nvPr/>
        </p:nvSpPr>
        <p:spPr>
          <a:xfrm>
            <a:off x="9824323" y="3374231"/>
            <a:ext cx="3850481" cy="303252"/>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Incorrect classification of assets</a:t>
            </a:r>
            <a:endParaRPr lang="en-US" sz="1450" dirty="0"/>
          </a:p>
        </p:txBody>
      </p:sp>
      <p:sp>
        <p:nvSpPr>
          <p:cNvPr id="30" name="Text 22"/>
          <p:cNvSpPr/>
          <p:nvPr/>
        </p:nvSpPr>
        <p:spPr>
          <a:xfrm>
            <a:off x="9824323" y="3743801"/>
            <a:ext cx="3850481"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Not matching opening WDV with previous year's ITR</a:t>
            </a:r>
            <a:endParaRPr lang="en-US" sz="1450" dirty="0"/>
          </a:p>
        </p:txBody>
      </p:sp>
      <p:sp>
        <p:nvSpPr>
          <p:cNvPr id="31" name="Text 23"/>
          <p:cNvSpPr/>
          <p:nvPr/>
        </p:nvSpPr>
        <p:spPr>
          <a:xfrm>
            <a:off x="9824323" y="4416623"/>
            <a:ext cx="3850481"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Improper documentation for "put to use" date</a:t>
            </a:r>
            <a:endParaRPr lang="en-US" sz="1450" dirty="0"/>
          </a:p>
        </p:txBody>
      </p:sp>
      <p:sp>
        <p:nvSpPr>
          <p:cNvPr id="32" name="Text 24"/>
          <p:cNvSpPr/>
          <p:nvPr/>
        </p:nvSpPr>
        <p:spPr>
          <a:xfrm>
            <a:off x="9824323" y="5089446"/>
            <a:ext cx="3850481"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Incorrect adjustments for GST input credit</a:t>
            </a:r>
            <a:endParaRPr lang="en-US" sz="1450" dirty="0"/>
          </a:p>
        </p:txBody>
      </p:sp>
      <p:sp>
        <p:nvSpPr>
          <p:cNvPr id="33" name="Text 25"/>
          <p:cNvSpPr/>
          <p:nvPr/>
        </p:nvSpPr>
        <p:spPr>
          <a:xfrm>
            <a:off x="9824323" y="5762268"/>
            <a:ext cx="3850481"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Not disclosing disputes regarding classification/rates</a:t>
            </a:r>
            <a:endParaRPr lang="en-US" sz="1450" dirty="0"/>
          </a:p>
        </p:txBody>
      </p:sp>
      <p:sp>
        <p:nvSpPr>
          <p:cNvPr id="34" name="Text 26"/>
          <p:cNvSpPr/>
          <p:nvPr/>
        </p:nvSpPr>
        <p:spPr>
          <a:xfrm>
            <a:off x="9824323" y="6435090"/>
            <a:ext cx="3850481"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Claiming depreciation on goodwill after 01.04.2021</a:t>
            </a:r>
            <a:endParaRPr lang="en-US" sz="145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58309" y="908804"/>
            <a:ext cx="10719316" cy="623530"/>
          </a:xfrm>
          <a:prstGeom prst="rect">
            <a:avLst/>
          </a:prstGeom>
          <a:noFill/>
          <a:ln/>
        </p:spPr>
        <p:txBody>
          <a:bodyPr wrap="non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Special Adjustments to WDV Under Clause 18(ca)</a:t>
            </a:r>
            <a:endParaRPr lang="en-US" sz="3900" dirty="0"/>
          </a:p>
        </p:txBody>
      </p:sp>
      <p:sp>
        <p:nvSpPr>
          <p:cNvPr id="3" name="Text 1"/>
          <p:cNvSpPr/>
          <p:nvPr/>
        </p:nvSpPr>
        <p:spPr>
          <a:xfrm>
            <a:off x="758309" y="2006203"/>
            <a:ext cx="6116003" cy="311706"/>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For Companies Opting for Section 115BAA (A.Y. 2020-21)</a:t>
            </a:r>
            <a:endParaRPr lang="en-US" sz="1950" dirty="0"/>
          </a:p>
        </p:txBody>
      </p:sp>
      <p:sp>
        <p:nvSpPr>
          <p:cNvPr id="4" name="Text 2"/>
          <p:cNvSpPr/>
          <p:nvPr/>
        </p:nvSpPr>
        <p:spPr>
          <a:xfrm>
            <a:off x="758309" y="2507456"/>
            <a:ext cx="632567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Adjustment to WDV as on 01.04.2019 for unabsorbed depreciation attributable to additional depreciation under section 32(1)(iia)</a:t>
            </a:r>
            <a:endParaRPr lang="en-US" sz="1450" dirty="0"/>
          </a:p>
        </p:txBody>
      </p:sp>
      <p:sp>
        <p:nvSpPr>
          <p:cNvPr id="5" name="Text 3"/>
          <p:cNvSpPr/>
          <p:nvPr/>
        </p:nvSpPr>
        <p:spPr>
          <a:xfrm>
            <a:off x="758309" y="3303508"/>
            <a:ext cx="6300549" cy="311706"/>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For Individuals/HUFs Under Section 115BAC (A.Y. 2021-22)</a:t>
            </a:r>
            <a:endParaRPr lang="en-US" sz="1950" dirty="0"/>
          </a:p>
        </p:txBody>
      </p:sp>
      <p:sp>
        <p:nvSpPr>
          <p:cNvPr id="6" name="Text 4"/>
          <p:cNvSpPr/>
          <p:nvPr/>
        </p:nvSpPr>
        <p:spPr>
          <a:xfrm>
            <a:off x="758309" y="3804761"/>
            <a:ext cx="632567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Adjustment to WDV as on 01.04.2020 for depreciation attributable to additional depreciation under section 32(1)(iia)</a:t>
            </a:r>
            <a:endParaRPr lang="en-US" sz="1450" dirty="0"/>
          </a:p>
        </p:txBody>
      </p:sp>
      <p:sp>
        <p:nvSpPr>
          <p:cNvPr id="7" name="Text 5"/>
          <p:cNvSpPr/>
          <p:nvPr/>
        </p:nvSpPr>
        <p:spPr>
          <a:xfrm>
            <a:off x="758309" y="4600813"/>
            <a:ext cx="6325672" cy="623411"/>
          </a:xfrm>
          <a:prstGeom prst="rect">
            <a:avLst/>
          </a:prstGeom>
          <a:noFill/>
          <a:ln/>
        </p:spPr>
        <p:txBody>
          <a:bodyPr wrap="squar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For Co-operative Societies Under Section 115BAD (A.Y. 2021-22)</a:t>
            </a:r>
            <a:endParaRPr lang="en-US" sz="1950" dirty="0"/>
          </a:p>
        </p:txBody>
      </p:sp>
      <p:sp>
        <p:nvSpPr>
          <p:cNvPr id="8" name="Text 6"/>
          <p:cNvSpPr/>
          <p:nvPr/>
        </p:nvSpPr>
        <p:spPr>
          <a:xfrm>
            <a:off x="758309" y="5413772"/>
            <a:ext cx="6325672" cy="303252"/>
          </a:xfrm>
          <a:prstGeom prst="rect">
            <a:avLst/>
          </a:prstGeom>
          <a:noFill/>
          <a:ln/>
        </p:spPr>
        <p:txBody>
          <a:bodyPr wrap="non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Similar adjustment to WDV as on 01.04.2020</a:t>
            </a:r>
            <a:endParaRPr lang="en-US" sz="1450" dirty="0"/>
          </a:p>
        </p:txBody>
      </p:sp>
      <p:sp>
        <p:nvSpPr>
          <p:cNvPr id="9" name="Text 7"/>
          <p:cNvSpPr/>
          <p:nvPr/>
        </p:nvSpPr>
        <p:spPr>
          <a:xfrm>
            <a:off x="7554039" y="2006203"/>
            <a:ext cx="6325672" cy="623411"/>
          </a:xfrm>
          <a:prstGeom prst="rect">
            <a:avLst/>
          </a:prstGeom>
          <a:noFill/>
          <a:ln/>
        </p:spPr>
        <p:txBody>
          <a:bodyPr wrap="squar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For Default Tax Regime Under Section 115BAC(1A) (A.Y. 2024-25)</a:t>
            </a:r>
            <a:endParaRPr lang="en-US" sz="1950" dirty="0"/>
          </a:p>
        </p:txBody>
      </p:sp>
      <p:sp>
        <p:nvSpPr>
          <p:cNvPr id="10" name="Text 8"/>
          <p:cNvSpPr/>
          <p:nvPr/>
        </p:nvSpPr>
        <p:spPr>
          <a:xfrm>
            <a:off x="7554039" y="2819162"/>
            <a:ext cx="6325672"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Adjustment to WDV as on 01.04.2023 for depreciation attributable to additional depreciation under section 32(1)(iia) for taxpayers who:</a:t>
            </a:r>
            <a:endParaRPr lang="en-US" sz="1450" dirty="0"/>
          </a:p>
        </p:txBody>
      </p:sp>
      <p:sp>
        <p:nvSpPr>
          <p:cNvPr id="11" name="Text 9"/>
          <p:cNvSpPr/>
          <p:nvPr/>
        </p:nvSpPr>
        <p:spPr>
          <a:xfrm>
            <a:off x="7554039" y="3899535"/>
            <a:ext cx="6325672" cy="909757"/>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Have not exercised option under section 115BAC(5) for any previous year relevant to assessment year beginning on or before 1st April, 2023</a:t>
            </a:r>
            <a:endParaRPr lang="en-US" sz="1450" dirty="0"/>
          </a:p>
        </p:txBody>
      </p:sp>
      <p:sp>
        <p:nvSpPr>
          <p:cNvPr id="12" name="Text 10"/>
          <p:cNvSpPr/>
          <p:nvPr/>
        </p:nvSpPr>
        <p:spPr>
          <a:xfrm>
            <a:off x="7554039" y="4875609"/>
            <a:ext cx="6325672" cy="606504"/>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Have depreciation allowance not given full effect prior to A.Y. 2024-25</a:t>
            </a:r>
            <a:endParaRPr lang="en-US" sz="1450" dirty="0"/>
          </a:p>
        </p:txBody>
      </p:sp>
      <p:sp>
        <p:nvSpPr>
          <p:cNvPr id="13" name="Shape 11"/>
          <p:cNvSpPr/>
          <p:nvPr/>
        </p:nvSpPr>
        <p:spPr>
          <a:xfrm>
            <a:off x="7554039" y="5695355"/>
            <a:ext cx="6325672" cy="1412081"/>
          </a:xfrm>
          <a:prstGeom prst="roundRect">
            <a:avLst>
              <a:gd name="adj" fmla="val 20138"/>
            </a:avLst>
          </a:prstGeom>
          <a:solidFill>
            <a:srgbClr val="BEDFF3"/>
          </a:solidFill>
          <a:ln/>
        </p:spPr>
        <p:txBody>
          <a:bodyPr/>
          <a:lstStyle/>
          <a:p>
            <a:endParaRPr lang="en-IN"/>
          </a:p>
        </p:txBody>
      </p:sp>
      <p:pic>
        <p:nvPicPr>
          <p:cNvPr id="14" name="Image 0" descr="preencoded.png"/>
          <p:cNvPicPr>
            <a:picLocks noChangeAspect="1"/>
          </p:cNvPicPr>
          <p:nvPr/>
        </p:nvPicPr>
        <p:blipFill>
          <a:blip r:embed="rId3"/>
          <a:stretch>
            <a:fillRect/>
          </a:stretch>
        </p:blipFill>
        <p:spPr>
          <a:xfrm>
            <a:off x="7743587" y="5979795"/>
            <a:ext cx="236934" cy="189548"/>
          </a:xfrm>
          <a:prstGeom prst="rect">
            <a:avLst/>
          </a:prstGeom>
        </p:spPr>
      </p:pic>
      <p:sp>
        <p:nvSpPr>
          <p:cNvPr id="15" name="Text 12"/>
          <p:cNvSpPr/>
          <p:nvPr/>
        </p:nvSpPr>
        <p:spPr>
          <a:xfrm>
            <a:off x="8170069" y="5932289"/>
            <a:ext cx="5520095" cy="909757"/>
          </a:xfrm>
          <a:prstGeom prst="rect">
            <a:avLst/>
          </a:prstGeom>
          <a:noFill/>
          <a:ln/>
        </p:spPr>
        <p:txBody>
          <a:bodyPr wrap="square" lIns="0" tIns="0" rIns="0" bIns="0" rtlCol="0" anchor="t"/>
          <a:lstStyle/>
          <a:p>
            <a:pPr marL="0" indent="0" algn="l">
              <a:lnSpc>
                <a:spcPts val="2350"/>
              </a:lnSpc>
              <a:buNone/>
            </a:pPr>
            <a:r>
              <a:rPr lang="en-US" sz="1450" b="1" dirty="0">
                <a:solidFill>
                  <a:srgbClr val="000000"/>
                </a:solidFill>
                <a:latin typeface="Montserrat" pitchFamily="34" charset="0"/>
                <a:ea typeface="Montserrat" pitchFamily="34" charset="-122"/>
                <a:cs typeface="Montserrat" pitchFamily="34" charset="-120"/>
              </a:rPr>
              <a:t>Important:</a:t>
            </a:r>
            <a:r>
              <a:rPr lang="en-US" sz="1450" dirty="0">
                <a:solidFill>
                  <a:srgbClr val="000000"/>
                </a:solidFill>
                <a:latin typeface="Montserrat" pitchFamily="34" charset="0"/>
                <a:ea typeface="Montserrat" pitchFamily="34" charset="-122"/>
                <a:cs typeface="Montserrat" pitchFamily="34" charset="-120"/>
              </a:rPr>
              <a:t> Verify that the assessee has filed the relevant forms (10-IC, 10-IEA, etc.) within due date while exercising the option.</a:t>
            </a:r>
            <a:endParaRPr lang="en-US" sz="145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32634" y="2215591"/>
            <a:ext cx="9966960" cy="4234749"/>
          </a:xfrm>
          <a:prstGeom prst="rect">
            <a:avLst/>
          </a:prstGeom>
          <a:ln w="38100">
            <a:solidFill>
              <a:srgbClr val="145F82"/>
            </a:solidFill>
          </a:ln>
        </p:spPr>
        <p:txBody>
          <a:bodyPr vert="horz" wrap="square" lIns="0" tIns="22098" rIns="0" bIns="0" rtlCol="0">
            <a:spAutoFit/>
          </a:bodyPr>
          <a:lstStyle/>
          <a:p>
            <a:pPr marL="108204" marR="101346" indent="22098" algn="just" defTabSz="1097280">
              <a:lnSpc>
                <a:spcPts val="4968"/>
              </a:lnSpc>
              <a:spcBef>
                <a:spcPts val="174"/>
              </a:spcBef>
            </a:pPr>
            <a:r>
              <a:rPr sz="2760" kern="0" dirty="0">
                <a:solidFill>
                  <a:sysClr val="windowText" lastClr="000000"/>
                </a:solidFill>
                <a:latin typeface="Calibri"/>
                <a:cs typeface="Calibri"/>
              </a:rPr>
              <a:t>Particulars</a:t>
            </a:r>
            <a:r>
              <a:rPr sz="2760" kern="0" spc="534" dirty="0">
                <a:solidFill>
                  <a:sysClr val="windowText" lastClr="000000"/>
                </a:solidFill>
                <a:latin typeface="Calibri"/>
                <a:cs typeface="Calibri"/>
              </a:rPr>
              <a:t> </a:t>
            </a:r>
            <a:r>
              <a:rPr sz="2760" b="1" u="sng" kern="0" dirty="0">
                <a:solidFill>
                  <a:sysClr val="windowText" lastClr="000000"/>
                </a:solidFill>
                <a:uFill>
                  <a:solidFill>
                    <a:srgbClr val="000000"/>
                  </a:solidFill>
                </a:uFill>
                <a:latin typeface="Calibri"/>
                <a:cs typeface="Calibri"/>
              </a:rPr>
              <a:t>of</a:t>
            </a:r>
            <a:r>
              <a:rPr sz="2760" b="1" u="sng" kern="0" spc="546" dirty="0">
                <a:solidFill>
                  <a:sysClr val="windowText" lastClr="000000"/>
                </a:solidFill>
                <a:uFill>
                  <a:solidFill>
                    <a:srgbClr val="000000"/>
                  </a:solidFill>
                </a:uFill>
                <a:latin typeface="Calibri"/>
                <a:cs typeface="Calibri"/>
              </a:rPr>
              <a:t> </a:t>
            </a:r>
            <a:r>
              <a:rPr sz="2760" b="1" u="sng" kern="0" dirty="0">
                <a:solidFill>
                  <a:sysClr val="windowText" lastClr="000000"/>
                </a:solidFill>
                <a:uFill>
                  <a:solidFill>
                    <a:srgbClr val="000000"/>
                  </a:solidFill>
                </a:uFill>
                <a:latin typeface="Calibri"/>
                <a:cs typeface="Calibri"/>
              </a:rPr>
              <a:t>depreciation</a:t>
            </a:r>
            <a:r>
              <a:rPr sz="2760" b="1" u="sng" kern="0" spc="546" dirty="0">
                <a:solidFill>
                  <a:sysClr val="windowText" lastClr="000000"/>
                </a:solidFill>
                <a:uFill>
                  <a:solidFill>
                    <a:srgbClr val="000000"/>
                  </a:solidFill>
                </a:uFill>
                <a:latin typeface="Calibri"/>
                <a:cs typeface="Calibri"/>
              </a:rPr>
              <a:t> </a:t>
            </a:r>
            <a:r>
              <a:rPr sz="2760" b="1" u="sng" kern="0" dirty="0">
                <a:solidFill>
                  <a:sysClr val="windowText" lastClr="000000"/>
                </a:solidFill>
                <a:uFill>
                  <a:solidFill>
                    <a:srgbClr val="000000"/>
                  </a:solidFill>
                </a:uFill>
                <a:latin typeface="Calibri"/>
                <a:cs typeface="Calibri"/>
              </a:rPr>
              <a:t>allowable</a:t>
            </a:r>
            <a:r>
              <a:rPr sz="2760" b="1" kern="0" spc="551" dirty="0">
                <a:solidFill>
                  <a:sysClr val="windowText" lastClr="000000"/>
                </a:solidFill>
                <a:latin typeface="Calibri"/>
                <a:cs typeface="Calibri"/>
              </a:rPr>
              <a:t> </a:t>
            </a:r>
            <a:r>
              <a:rPr sz="2760" kern="0" dirty="0">
                <a:solidFill>
                  <a:sysClr val="windowText" lastClr="000000"/>
                </a:solidFill>
                <a:latin typeface="Calibri"/>
                <a:cs typeface="Calibri"/>
              </a:rPr>
              <a:t>as</a:t>
            </a:r>
            <a:r>
              <a:rPr sz="2760" kern="0" spc="558" dirty="0">
                <a:solidFill>
                  <a:sysClr val="windowText" lastClr="000000"/>
                </a:solidFill>
                <a:latin typeface="Calibri"/>
                <a:cs typeface="Calibri"/>
              </a:rPr>
              <a:t> </a:t>
            </a:r>
            <a:r>
              <a:rPr sz="2760" kern="0" dirty="0">
                <a:solidFill>
                  <a:sysClr val="windowText" lastClr="000000"/>
                </a:solidFill>
                <a:latin typeface="Calibri"/>
                <a:cs typeface="Calibri"/>
              </a:rPr>
              <a:t>per</a:t>
            </a:r>
            <a:r>
              <a:rPr sz="2760" kern="0" spc="551"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551" dirty="0">
                <a:solidFill>
                  <a:sysClr val="windowText" lastClr="000000"/>
                </a:solidFill>
                <a:latin typeface="Calibri"/>
                <a:cs typeface="Calibri"/>
              </a:rPr>
              <a:t> </a:t>
            </a:r>
            <a:r>
              <a:rPr sz="2760" kern="0" spc="-24" dirty="0">
                <a:solidFill>
                  <a:sysClr val="windowText" lastClr="000000"/>
                </a:solidFill>
                <a:latin typeface="Calibri"/>
                <a:cs typeface="Calibri"/>
              </a:rPr>
              <a:t>Income-</a:t>
            </a:r>
            <a:r>
              <a:rPr sz="2760" kern="0" dirty="0">
                <a:solidFill>
                  <a:sysClr val="windowText" lastClr="000000"/>
                </a:solidFill>
                <a:latin typeface="Calibri"/>
                <a:cs typeface="Calibri"/>
              </a:rPr>
              <a:t>tax</a:t>
            </a:r>
            <a:r>
              <a:rPr sz="2760" kern="0" spc="534" dirty="0">
                <a:solidFill>
                  <a:sysClr val="windowText" lastClr="000000"/>
                </a:solidFill>
                <a:latin typeface="Calibri"/>
                <a:cs typeface="Calibri"/>
              </a:rPr>
              <a:t> </a:t>
            </a:r>
            <a:r>
              <a:rPr sz="2760" kern="0" spc="-24" dirty="0">
                <a:solidFill>
                  <a:sysClr val="windowText" lastClr="000000"/>
                </a:solidFill>
                <a:latin typeface="Calibri"/>
                <a:cs typeface="Calibri"/>
              </a:rPr>
              <a:t>Act, </a:t>
            </a:r>
            <a:r>
              <a:rPr sz="2760" kern="0" dirty="0">
                <a:solidFill>
                  <a:sysClr val="windowText" lastClr="000000"/>
                </a:solidFill>
                <a:latin typeface="Calibri"/>
                <a:cs typeface="Calibri"/>
              </a:rPr>
              <a:t>1961</a:t>
            </a:r>
            <a:r>
              <a:rPr sz="2760" kern="0" spc="-18" dirty="0">
                <a:solidFill>
                  <a:sysClr val="windowText" lastClr="000000"/>
                </a:solidFill>
                <a:latin typeface="Calibri"/>
                <a:cs typeface="Calibri"/>
              </a:rPr>
              <a:t> </a:t>
            </a:r>
            <a:r>
              <a:rPr sz="2760" kern="0" dirty="0">
                <a:solidFill>
                  <a:sysClr val="windowText" lastClr="000000"/>
                </a:solidFill>
                <a:latin typeface="Calibri"/>
                <a:cs typeface="Calibri"/>
              </a:rPr>
              <a:t>in</a:t>
            </a:r>
            <a:r>
              <a:rPr sz="2760" kern="0" spc="-18" dirty="0">
                <a:solidFill>
                  <a:sysClr val="windowText" lastClr="000000"/>
                </a:solidFill>
                <a:latin typeface="Calibri"/>
                <a:cs typeface="Calibri"/>
              </a:rPr>
              <a:t> </a:t>
            </a:r>
            <a:r>
              <a:rPr sz="2760" kern="0" dirty="0">
                <a:solidFill>
                  <a:sysClr val="windowText" lastClr="000000"/>
                </a:solidFill>
                <a:latin typeface="Calibri"/>
                <a:cs typeface="Calibri"/>
              </a:rPr>
              <a:t>respect</a:t>
            </a:r>
            <a:r>
              <a:rPr sz="2760" kern="0" spc="-18"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6" dirty="0">
                <a:solidFill>
                  <a:sysClr val="windowText" lastClr="000000"/>
                </a:solidFill>
                <a:latin typeface="Calibri"/>
                <a:cs typeface="Calibri"/>
              </a:rPr>
              <a:t> </a:t>
            </a:r>
            <a:r>
              <a:rPr sz="2760" b="1" u="sng" kern="0" dirty="0">
                <a:solidFill>
                  <a:sysClr val="windowText" lastClr="000000"/>
                </a:solidFill>
                <a:uFill>
                  <a:solidFill>
                    <a:srgbClr val="000000"/>
                  </a:solidFill>
                </a:uFill>
                <a:latin typeface="Calibri"/>
                <a:cs typeface="Calibri"/>
              </a:rPr>
              <a:t>each</a:t>
            </a:r>
            <a:r>
              <a:rPr sz="2760" b="1" u="sng" kern="0" spc="-18" dirty="0">
                <a:solidFill>
                  <a:sysClr val="windowText" lastClr="000000"/>
                </a:solidFill>
                <a:uFill>
                  <a:solidFill>
                    <a:srgbClr val="000000"/>
                  </a:solidFill>
                </a:uFill>
                <a:latin typeface="Calibri"/>
                <a:cs typeface="Calibri"/>
              </a:rPr>
              <a:t> </a:t>
            </a:r>
            <a:r>
              <a:rPr sz="2760" b="1" u="sng" kern="0" dirty="0">
                <a:solidFill>
                  <a:sysClr val="windowText" lastClr="000000"/>
                </a:solidFill>
                <a:uFill>
                  <a:solidFill>
                    <a:srgbClr val="000000"/>
                  </a:solidFill>
                </a:uFill>
                <a:latin typeface="Calibri"/>
                <a:cs typeface="Calibri"/>
              </a:rPr>
              <a:t>asset</a:t>
            </a:r>
            <a:r>
              <a:rPr sz="2760" b="1" u="sng" kern="0" spc="-6" dirty="0">
                <a:solidFill>
                  <a:sysClr val="windowText" lastClr="000000"/>
                </a:solidFill>
                <a:uFill>
                  <a:solidFill>
                    <a:srgbClr val="000000"/>
                  </a:solidFill>
                </a:uFill>
                <a:latin typeface="Calibri"/>
                <a:cs typeface="Calibri"/>
              </a:rPr>
              <a:t> </a:t>
            </a:r>
            <a:r>
              <a:rPr sz="2760" b="1" u="sng" kern="0" dirty="0">
                <a:solidFill>
                  <a:sysClr val="windowText" lastClr="000000"/>
                </a:solidFill>
                <a:uFill>
                  <a:solidFill>
                    <a:srgbClr val="000000"/>
                  </a:solidFill>
                </a:uFill>
                <a:latin typeface="Calibri"/>
                <a:cs typeface="Calibri"/>
              </a:rPr>
              <a:t>or</a:t>
            </a:r>
            <a:r>
              <a:rPr sz="2760" b="1" u="sng" kern="0" spc="-18" dirty="0">
                <a:solidFill>
                  <a:sysClr val="windowText" lastClr="000000"/>
                </a:solidFill>
                <a:uFill>
                  <a:solidFill>
                    <a:srgbClr val="000000"/>
                  </a:solidFill>
                </a:uFill>
                <a:latin typeface="Calibri"/>
                <a:cs typeface="Calibri"/>
              </a:rPr>
              <a:t> </a:t>
            </a:r>
            <a:r>
              <a:rPr sz="2760" b="1" u="sng" kern="0" dirty="0">
                <a:solidFill>
                  <a:sysClr val="windowText" lastClr="000000"/>
                </a:solidFill>
                <a:uFill>
                  <a:solidFill>
                    <a:srgbClr val="000000"/>
                  </a:solidFill>
                </a:uFill>
                <a:latin typeface="Calibri"/>
                <a:cs typeface="Calibri"/>
              </a:rPr>
              <a:t>block</a:t>
            </a:r>
            <a:r>
              <a:rPr sz="2760" b="1" u="sng" kern="0" spc="-6" dirty="0">
                <a:solidFill>
                  <a:sysClr val="windowText" lastClr="000000"/>
                </a:solidFill>
                <a:uFill>
                  <a:solidFill>
                    <a:srgbClr val="000000"/>
                  </a:solidFill>
                </a:uFill>
                <a:latin typeface="Calibri"/>
                <a:cs typeface="Calibri"/>
              </a:rPr>
              <a:t> </a:t>
            </a:r>
            <a:r>
              <a:rPr sz="2760" b="1" u="sng" kern="0" dirty="0">
                <a:solidFill>
                  <a:sysClr val="windowText" lastClr="000000"/>
                </a:solidFill>
                <a:uFill>
                  <a:solidFill>
                    <a:srgbClr val="000000"/>
                  </a:solidFill>
                </a:uFill>
                <a:latin typeface="Calibri"/>
                <a:cs typeface="Calibri"/>
              </a:rPr>
              <a:t>of</a:t>
            </a:r>
            <a:r>
              <a:rPr sz="2760" b="1" u="sng" kern="0" spc="-12" dirty="0">
                <a:solidFill>
                  <a:sysClr val="windowText" lastClr="000000"/>
                </a:solidFill>
                <a:uFill>
                  <a:solidFill>
                    <a:srgbClr val="000000"/>
                  </a:solidFill>
                </a:uFill>
                <a:latin typeface="Calibri"/>
                <a:cs typeface="Calibri"/>
              </a:rPr>
              <a:t> </a:t>
            </a:r>
            <a:r>
              <a:rPr sz="2760" b="1" u="sng" kern="0" dirty="0">
                <a:solidFill>
                  <a:sysClr val="windowText" lastClr="000000"/>
                </a:solidFill>
                <a:uFill>
                  <a:solidFill>
                    <a:srgbClr val="000000"/>
                  </a:solidFill>
                </a:uFill>
                <a:latin typeface="Calibri"/>
                <a:cs typeface="Calibri"/>
              </a:rPr>
              <a:t>assets</a:t>
            </a:r>
            <a:r>
              <a:rPr sz="2760" kern="0" dirty="0">
                <a:solidFill>
                  <a:sysClr val="windowText" lastClr="000000"/>
                </a:solidFill>
                <a:latin typeface="Calibri"/>
                <a:cs typeface="Calibri"/>
              </a:rPr>
              <a:t>,</a:t>
            </a:r>
            <a:r>
              <a:rPr sz="2760" kern="0" spc="-12" dirty="0">
                <a:solidFill>
                  <a:sysClr val="windowText" lastClr="000000"/>
                </a:solidFill>
                <a:latin typeface="Calibri"/>
                <a:cs typeface="Calibri"/>
              </a:rPr>
              <a:t> </a:t>
            </a:r>
            <a:r>
              <a:rPr sz="2760" kern="0" dirty="0">
                <a:solidFill>
                  <a:sysClr val="windowText" lastClr="000000"/>
                </a:solidFill>
                <a:latin typeface="Calibri"/>
                <a:cs typeface="Calibri"/>
              </a:rPr>
              <a:t>as</a:t>
            </a:r>
            <a:r>
              <a:rPr sz="2760" kern="0" spc="-18"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18" dirty="0">
                <a:solidFill>
                  <a:sysClr val="windowText" lastClr="000000"/>
                </a:solidFill>
                <a:latin typeface="Calibri"/>
                <a:cs typeface="Calibri"/>
              </a:rPr>
              <a:t> </a:t>
            </a:r>
            <a:r>
              <a:rPr sz="2760" kern="0" dirty="0">
                <a:solidFill>
                  <a:sysClr val="windowText" lastClr="000000"/>
                </a:solidFill>
                <a:latin typeface="Calibri"/>
                <a:cs typeface="Calibri"/>
              </a:rPr>
              <a:t>case</a:t>
            </a:r>
            <a:r>
              <a:rPr sz="2760" kern="0" spc="-12" dirty="0">
                <a:solidFill>
                  <a:sysClr val="windowText" lastClr="000000"/>
                </a:solidFill>
                <a:latin typeface="Calibri"/>
                <a:cs typeface="Calibri"/>
              </a:rPr>
              <a:t> </a:t>
            </a:r>
            <a:r>
              <a:rPr sz="2760" kern="0" dirty="0">
                <a:solidFill>
                  <a:sysClr val="windowText" lastClr="000000"/>
                </a:solidFill>
                <a:latin typeface="Calibri"/>
                <a:cs typeface="Calibri"/>
              </a:rPr>
              <a:t>may</a:t>
            </a:r>
            <a:r>
              <a:rPr sz="2760" kern="0" spc="-12" dirty="0">
                <a:solidFill>
                  <a:sysClr val="windowText" lastClr="000000"/>
                </a:solidFill>
                <a:latin typeface="Calibri"/>
                <a:cs typeface="Calibri"/>
              </a:rPr>
              <a:t> </a:t>
            </a:r>
            <a:r>
              <a:rPr sz="2760" kern="0" spc="-30" dirty="0">
                <a:solidFill>
                  <a:sysClr val="windowText" lastClr="000000"/>
                </a:solidFill>
                <a:latin typeface="Calibri"/>
                <a:cs typeface="Calibri"/>
              </a:rPr>
              <a:t>be, </a:t>
            </a:r>
            <a:r>
              <a:rPr sz="2760" kern="0" dirty="0">
                <a:solidFill>
                  <a:sysClr val="windowText" lastClr="000000"/>
                </a:solidFill>
                <a:latin typeface="Calibri"/>
                <a:cs typeface="Calibri"/>
              </a:rPr>
              <a:t>in</a:t>
            </a:r>
            <a:r>
              <a:rPr sz="2760" kern="0" spc="-60"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54" dirty="0">
                <a:solidFill>
                  <a:sysClr val="windowText" lastClr="000000"/>
                </a:solidFill>
                <a:latin typeface="Calibri"/>
                <a:cs typeface="Calibri"/>
              </a:rPr>
              <a:t> </a:t>
            </a:r>
            <a:r>
              <a:rPr sz="2760" kern="0" dirty="0">
                <a:solidFill>
                  <a:sysClr val="windowText" lastClr="000000"/>
                </a:solidFill>
                <a:latin typeface="Calibri"/>
                <a:cs typeface="Calibri"/>
              </a:rPr>
              <a:t>following</a:t>
            </a:r>
            <a:r>
              <a:rPr sz="2760" kern="0" spc="-60" dirty="0">
                <a:solidFill>
                  <a:sysClr val="windowText" lastClr="000000"/>
                </a:solidFill>
                <a:latin typeface="Calibri"/>
                <a:cs typeface="Calibri"/>
              </a:rPr>
              <a:t> </a:t>
            </a:r>
            <a:r>
              <a:rPr sz="2760" kern="0" spc="-12" dirty="0">
                <a:solidFill>
                  <a:sysClr val="windowText" lastClr="000000"/>
                </a:solidFill>
                <a:latin typeface="Calibri"/>
                <a:cs typeface="Calibri"/>
              </a:rPr>
              <a:t>forms:-</a:t>
            </a:r>
            <a:endParaRPr sz="2760" kern="0">
              <a:solidFill>
                <a:sysClr val="windowText" lastClr="000000"/>
              </a:solidFill>
              <a:latin typeface="Calibri"/>
              <a:cs typeface="Calibri"/>
            </a:endParaRPr>
          </a:p>
          <a:p>
            <a:pPr defTabSz="1097280">
              <a:spcBef>
                <a:spcPts val="1152"/>
              </a:spcBef>
            </a:pPr>
            <a:endParaRPr sz="2760" kern="0">
              <a:solidFill>
                <a:sysClr val="windowText" lastClr="000000"/>
              </a:solidFill>
              <a:latin typeface="Calibri"/>
              <a:cs typeface="Calibri"/>
            </a:endParaRPr>
          </a:p>
          <a:p>
            <a:pPr marL="736092" indent="-628650" defTabSz="1097280">
              <a:spcBef>
                <a:spcPts val="6"/>
              </a:spcBef>
              <a:buFontTx/>
              <a:buAutoNum type="alphaLcParenR"/>
              <a:tabLst>
                <a:tab pos="736092" algn="l"/>
              </a:tabLst>
            </a:pPr>
            <a:r>
              <a:rPr sz="2760" kern="0" dirty="0">
                <a:solidFill>
                  <a:sysClr val="windowText" lastClr="000000"/>
                </a:solidFill>
                <a:latin typeface="Calibri"/>
                <a:cs typeface="Calibri"/>
              </a:rPr>
              <a:t>Description</a:t>
            </a:r>
            <a:r>
              <a:rPr sz="2760" kern="0" spc="-48"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42" dirty="0">
                <a:solidFill>
                  <a:sysClr val="windowText" lastClr="000000"/>
                </a:solidFill>
                <a:latin typeface="Calibri"/>
                <a:cs typeface="Calibri"/>
              </a:rPr>
              <a:t> </a:t>
            </a:r>
            <a:r>
              <a:rPr sz="2760" kern="0" dirty="0">
                <a:solidFill>
                  <a:sysClr val="windowText" lastClr="000000"/>
                </a:solidFill>
                <a:latin typeface="Calibri"/>
                <a:cs typeface="Calibri"/>
              </a:rPr>
              <a:t>asset/</a:t>
            </a:r>
            <a:r>
              <a:rPr sz="2760" kern="0" spc="-36" dirty="0">
                <a:solidFill>
                  <a:sysClr val="windowText" lastClr="000000"/>
                </a:solidFill>
                <a:latin typeface="Calibri"/>
                <a:cs typeface="Calibri"/>
              </a:rPr>
              <a:t> </a:t>
            </a:r>
            <a:r>
              <a:rPr sz="2760" kern="0" dirty="0">
                <a:solidFill>
                  <a:sysClr val="windowText" lastClr="000000"/>
                </a:solidFill>
                <a:latin typeface="Calibri"/>
                <a:cs typeface="Calibri"/>
              </a:rPr>
              <a:t>block</a:t>
            </a:r>
            <a:r>
              <a:rPr sz="2760" kern="0" spc="-24"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42" dirty="0">
                <a:solidFill>
                  <a:sysClr val="windowText" lastClr="000000"/>
                </a:solidFill>
                <a:latin typeface="Calibri"/>
                <a:cs typeface="Calibri"/>
              </a:rPr>
              <a:t> </a:t>
            </a:r>
            <a:r>
              <a:rPr sz="2760" kern="0" spc="-12" dirty="0">
                <a:solidFill>
                  <a:sysClr val="windowText" lastClr="000000"/>
                </a:solidFill>
                <a:latin typeface="Calibri"/>
                <a:cs typeface="Calibri"/>
              </a:rPr>
              <a:t>assets.</a:t>
            </a:r>
            <a:endParaRPr sz="2760" kern="0">
              <a:solidFill>
                <a:sysClr val="windowText" lastClr="000000"/>
              </a:solidFill>
              <a:latin typeface="Calibri"/>
              <a:cs typeface="Calibri"/>
            </a:endParaRPr>
          </a:p>
          <a:p>
            <a:pPr marL="655320" indent="-548640" defTabSz="1097280">
              <a:spcBef>
                <a:spcPts val="1656"/>
              </a:spcBef>
              <a:buFontTx/>
              <a:buAutoNum type="alphaLcParenR"/>
              <a:tabLst>
                <a:tab pos="655320" algn="l"/>
              </a:tabLst>
            </a:pPr>
            <a:r>
              <a:rPr sz="2760" kern="0" dirty="0">
                <a:solidFill>
                  <a:sysClr val="windowText" lastClr="000000"/>
                </a:solidFill>
                <a:latin typeface="Calibri"/>
                <a:cs typeface="Calibri"/>
              </a:rPr>
              <a:t>Rate</a:t>
            </a:r>
            <a:r>
              <a:rPr sz="2760" kern="0" spc="-60" dirty="0">
                <a:solidFill>
                  <a:sysClr val="windowText" lastClr="000000"/>
                </a:solidFill>
                <a:latin typeface="Calibri"/>
                <a:cs typeface="Calibri"/>
              </a:rPr>
              <a:t> </a:t>
            </a:r>
            <a:r>
              <a:rPr sz="2760" kern="0" dirty="0">
                <a:solidFill>
                  <a:sysClr val="windowText" lastClr="000000"/>
                </a:solidFill>
                <a:latin typeface="Calibri"/>
                <a:cs typeface="Calibri"/>
              </a:rPr>
              <a:t>of</a:t>
            </a:r>
            <a:r>
              <a:rPr sz="2760" kern="0" spc="-78" dirty="0">
                <a:solidFill>
                  <a:sysClr val="windowText" lastClr="000000"/>
                </a:solidFill>
                <a:latin typeface="Calibri"/>
                <a:cs typeface="Calibri"/>
              </a:rPr>
              <a:t> </a:t>
            </a:r>
            <a:r>
              <a:rPr sz="2760" kern="0" dirty="0">
                <a:solidFill>
                  <a:sysClr val="windowText" lastClr="000000"/>
                </a:solidFill>
                <a:latin typeface="Calibri"/>
                <a:cs typeface="Calibri"/>
              </a:rPr>
              <a:t>Depreciation</a:t>
            </a:r>
            <a:r>
              <a:rPr sz="2760" kern="0" spc="-66" dirty="0">
                <a:solidFill>
                  <a:sysClr val="windowText" lastClr="000000"/>
                </a:solidFill>
                <a:latin typeface="Calibri"/>
                <a:cs typeface="Calibri"/>
              </a:rPr>
              <a:t> </a:t>
            </a:r>
            <a:r>
              <a:rPr sz="2760" kern="0" dirty="0">
                <a:solidFill>
                  <a:sysClr val="windowText" lastClr="000000"/>
                </a:solidFill>
                <a:latin typeface="Calibri"/>
                <a:cs typeface="Calibri"/>
              </a:rPr>
              <a:t>(in</a:t>
            </a:r>
            <a:r>
              <a:rPr sz="2760" kern="0" spc="-60" dirty="0">
                <a:solidFill>
                  <a:sysClr val="windowText" lastClr="000000"/>
                </a:solidFill>
                <a:latin typeface="Calibri"/>
                <a:cs typeface="Calibri"/>
              </a:rPr>
              <a:t> </a:t>
            </a:r>
            <a:r>
              <a:rPr sz="2760" kern="0" spc="-12" dirty="0">
                <a:solidFill>
                  <a:sysClr val="windowText" lastClr="000000"/>
                </a:solidFill>
                <a:latin typeface="Calibri"/>
                <a:cs typeface="Calibri"/>
              </a:rPr>
              <a:t>percentage)</a:t>
            </a:r>
            <a:endParaRPr sz="2760" kern="0">
              <a:solidFill>
                <a:sysClr val="windowText" lastClr="000000"/>
              </a:solidFill>
              <a:latin typeface="Calibri"/>
              <a:cs typeface="Calibri"/>
            </a:endParaRPr>
          </a:p>
          <a:p>
            <a:pPr marL="654558" indent="-548640" defTabSz="1097280">
              <a:spcBef>
                <a:spcPts val="1656"/>
              </a:spcBef>
              <a:buFontTx/>
              <a:buAutoNum type="alphaLcParenR"/>
              <a:tabLst>
                <a:tab pos="654558" algn="l"/>
              </a:tabLst>
            </a:pPr>
            <a:r>
              <a:rPr sz="2760" kern="0" dirty="0">
                <a:solidFill>
                  <a:sysClr val="windowText" lastClr="000000"/>
                </a:solidFill>
                <a:latin typeface="Calibri"/>
                <a:cs typeface="Calibri"/>
              </a:rPr>
              <a:t>Actual</a:t>
            </a:r>
            <a:r>
              <a:rPr sz="2760" kern="0" spc="-72" dirty="0">
                <a:solidFill>
                  <a:sysClr val="windowText" lastClr="000000"/>
                </a:solidFill>
                <a:latin typeface="Calibri"/>
                <a:cs typeface="Calibri"/>
              </a:rPr>
              <a:t> </a:t>
            </a:r>
            <a:r>
              <a:rPr sz="2760" kern="0" dirty="0">
                <a:solidFill>
                  <a:sysClr val="windowText" lastClr="000000"/>
                </a:solidFill>
                <a:latin typeface="Calibri"/>
                <a:cs typeface="Calibri"/>
              </a:rPr>
              <a:t>cost</a:t>
            </a:r>
            <a:r>
              <a:rPr sz="2760" kern="0" spc="-48" dirty="0">
                <a:solidFill>
                  <a:sysClr val="windowText" lastClr="000000"/>
                </a:solidFill>
                <a:latin typeface="Calibri"/>
                <a:cs typeface="Calibri"/>
              </a:rPr>
              <a:t> </a:t>
            </a:r>
            <a:r>
              <a:rPr sz="2760" kern="0" dirty="0">
                <a:solidFill>
                  <a:sysClr val="windowText" lastClr="000000"/>
                </a:solidFill>
                <a:latin typeface="Calibri"/>
                <a:cs typeface="Calibri"/>
              </a:rPr>
              <a:t>or</a:t>
            </a:r>
            <a:r>
              <a:rPr sz="2760" kern="0" spc="-60" dirty="0">
                <a:solidFill>
                  <a:sysClr val="windowText" lastClr="000000"/>
                </a:solidFill>
                <a:latin typeface="Calibri"/>
                <a:cs typeface="Calibri"/>
              </a:rPr>
              <a:t> </a:t>
            </a:r>
            <a:r>
              <a:rPr sz="2760" kern="0" dirty="0">
                <a:solidFill>
                  <a:sysClr val="windowText" lastClr="000000"/>
                </a:solidFill>
                <a:latin typeface="Calibri"/>
                <a:cs typeface="Calibri"/>
              </a:rPr>
              <a:t>written</a:t>
            </a:r>
            <a:r>
              <a:rPr sz="2760" kern="0" spc="-48" dirty="0">
                <a:solidFill>
                  <a:sysClr val="windowText" lastClr="000000"/>
                </a:solidFill>
                <a:latin typeface="Calibri"/>
                <a:cs typeface="Calibri"/>
              </a:rPr>
              <a:t> </a:t>
            </a:r>
            <a:r>
              <a:rPr sz="2760" kern="0" dirty="0">
                <a:solidFill>
                  <a:sysClr val="windowText" lastClr="000000"/>
                </a:solidFill>
                <a:latin typeface="Calibri"/>
                <a:cs typeface="Calibri"/>
              </a:rPr>
              <a:t>down</a:t>
            </a:r>
            <a:r>
              <a:rPr sz="2760" kern="0" spc="-54" dirty="0">
                <a:solidFill>
                  <a:sysClr val="windowText" lastClr="000000"/>
                </a:solidFill>
                <a:latin typeface="Calibri"/>
                <a:cs typeface="Calibri"/>
              </a:rPr>
              <a:t> </a:t>
            </a:r>
            <a:r>
              <a:rPr sz="2760" kern="0" dirty="0">
                <a:solidFill>
                  <a:sysClr val="windowText" lastClr="000000"/>
                </a:solidFill>
                <a:latin typeface="Calibri"/>
                <a:cs typeface="Calibri"/>
              </a:rPr>
              <a:t>value,</a:t>
            </a:r>
            <a:r>
              <a:rPr sz="2760" kern="0" spc="-72" dirty="0">
                <a:solidFill>
                  <a:sysClr val="windowText" lastClr="000000"/>
                </a:solidFill>
                <a:latin typeface="Calibri"/>
                <a:cs typeface="Calibri"/>
              </a:rPr>
              <a:t> </a:t>
            </a:r>
            <a:r>
              <a:rPr sz="2760" kern="0" dirty="0">
                <a:solidFill>
                  <a:sysClr val="windowText" lastClr="000000"/>
                </a:solidFill>
                <a:latin typeface="Calibri"/>
                <a:cs typeface="Calibri"/>
              </a:rPr>
              <a:t>as</a:t>
            </a:r>
            <a:r>
              <a:rPr sz="2760" kern="0" spc="-66" dirty="0">
                <a:solidFill>
                  <a:sysClr val="windowText" lastClr="000000"/>
                </a:solidFill>
                <a:latin typeface="Calibri"/>
                <a:cs typeface="Calibri"/>
              </a:rPr>
              <a:t> </a:t>
            </a:r>
            <a:r>
              <a:rPr sz="2760" kern="0" dirty="0">
                <a:solidFill>
                  <a:sysClr val="windowText" lastClr="000000"/>
                </a:solidFill>
                <a:latin typeface="Calibri"/>
                <a:cs typeface="Calibri"/>
              </a:rPr>
              <a:t>the</a:t>
            </a:r>
            <a:r>
              <a:rPr sz="2760" kern="0" spc="-36" dirty="0">
                <a:solidFill>
                  <a:sysClr val="windowText" lastClr="000000"/>
                </a:solidFill>
                <a:latin typeface="Calibri"/>
                <a:cs typeface="Calibri"/>
              </a:rPr>
              <a:t> </a:t>
            </a:r>
            <a:r>
              <a:rPr sz="2760" kern="0" dirty="0">
                <a:solidFill>
                  <a:sysClr val="windowText" lastClr="000000"/>
                </a:solidFill>
                <a:latin typeface="Calibri"/>
                <a:cs typeface="Calibri"/>
              </a:rPr>
              <a:t>case</a:t>
            </a:r>
            <a:r>
              <a:rPr sz="2760" kern="0" spc="-60" dirty="0">
                <a:solidFill>
                  <a:sysClr val="windowText" lastClr="000000"/>
                </a:solidFill>
                <a:latin typeface="Calibri"/>
                <a:cs typeface="Calibri"/>
              </a:rPr>
              <a:t> </a:t>
            </a:r>
            <a:r>
              <a:rPr sz="2760" kern="0" dirty="0">
                <a:solidFill>
                  <a:sysClr val="windowText" lastClr="000000"/>
                </a:solidFill>
                <a:latin typeface="Calibri"/>
                <a:cs typeface="Calibri"/>
              </a:rPr>
              <a:t>may</a:t>
            </a:r>
            <a:r>
              <a:rPr sz="2760" kern="0" spc="-72" dirty="0">
                <a:solidFill>
                  <a:sysClr val="windowText" lastClr="000000"/>
                </a:solidFill>
                <a:latin typeface="Calibri"/>
                <a:cs typeface="Calibri"/>
              </a:rPr>
              <a:t> </a:t>
            </a:r>
            <a:r>
              <a:rPr sz="2760" kern="0" spc="-30" dirty="0">
                <a:solidFill>
                  <a:sysClr val="windowText" lastClr="000000"/>
                </a:solidFill>
                <a:latin typeface="Calibri"/>
                <a:cs typeface="Calibri"/>
              </a:rPr>
              <a:t>be.</a:t>
            </a:r>
            <a:endParaRPr sz="2760" kern="0">
              <a:solidFill>
                <a:sysClr val="windowText" lastClr="000000"/>
              </a:solidFill>
              <a:latin typeface="Calibri"/>
              <a:cs typeface="Calibri"/>
            </a:endParaRPr>
          </a:p>
        </p:txBody>
      </p:sp>
      <p:sp>
        <p:nvSpPr>
          <p:cNvPr id="3" name="object 3"/>
          <p:cNvSpPr txBox="1">
            <a:spLocks noGrp="1"/>
          </p:cNvSpPr>
          <p:nvPr>
            <p:ph type="title"/>
          </p:nvPr>
        </p:nvSpPr>
        <p:spPr>
          <a:xfrm>
            <a:off x="1804416" y="105178"/>
            <a:ext cx="16942003" cy="993638"/>
          </a:xfrm>
          <a:prstGeom prst="rect">
            <a:avLst/>
          </a:prstGeom>
        </p:spPr>
        <p:txBody>
          <a:bodyPr vert="horz" wrap="square" lIns="0" tIns="325660" rIns="0" bIns="0" rtlCol="0">
            <a:spAutoFit/>
          </a:bodyPr>
          <a:lstStyle/>
          <a:p>
            <a:pPr marL="426720">
              <a:spcBef>
                <a:spcPts val="120"/>
              </a:spcBef>
            </a:pPr>
            <a:r>
              <a:rPr u="none" dirty="0"/>
              <a:t>Clause</a:t>
            </a:r>
            <a:r>
              <a:rPr u="none" spc="-90" dirty="0"/>
              <a:t> </a:t>
            </a:r>
            <a:r>
              <a:rPr u="none" dirty="0"/>
              <a:t>no.</a:t>
            </a:r>
            <a:r>
              <a:rPr u="none" spc="-66" dirty="0"/>
              <a:t> </a:t>
            </a:r>
            <a:r>
              <a:rPr u="none" spc="-30" dirty="0"/>
              <a:t>18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95473" y="2286914"/>
            <a:ext cx="10332720" cy="4766310"/>
          </a:xfrm>
          <a:custGeom>
            <a:avLst/>
            <a:gdLst/>
            <a:ahLst/>
            <a:cxnLst/>
            <a:rect l="l" t="t" r="r" b="b"/>
            <a:pathLst>
              <a:path w="8610600" h="3971925">
                <a:moveTo>
                  <a:pt x="0" y="0"/>
                </a:moveTo>
                <a:lnTo>
                  <a:pt x="8610600" y="0"/>
                </a:lnTo>
                <a:lnTo>
                  <a:pt x="8610600" y="3971544"/>
                </a:lnTo>
                <a:lnTo>
                  <a:pt x="0" y="3971544"/>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307335" y="2305508"/>
            <a:ext cx="10121646" cy="3329886"/>
          </a:xfrm>
          <a:prstGeom prst="rect">
            <a:avLst/>
          </a:prstGeom>
        </p:spPr>
        <p:txBody>
          <a:bodyPr vert="horz" wrap="square" lIns="0" tIns="16002" rIns="0" bIns="0" rtlCol="0">
            <a:spAutoFit/>
          </a:bodyPr>
          <a:lstStyle/>
          <a:p>
            <a:pPr marL="561594" marR="6096" indent="-547116" defTabSz="1097280">
              <a:spcBef>
                <a:spcPts val="126"/>
              </a:spcBef>
              <a:buFont typeface="Calibri"/>
              <a:buAutoNum type="alphaLcParenR" startAt="4"/>
              <a:tabLst>
                <a:tab pos="561594" algn="l"/>
                <a:tab pos="563118" algn="l"/>
              </a:tabLst>
            </a:pPr>
            <a:r>
              <a:rPr sz="2400" kern="0" dirty="0">
                <a:solidFill>
                  <a:sysClr val="windowText" lastClr="000000"/>
                </a:solidFill>
                <a:latin typeface="Calibri"/>
                <a:cs typeface="Calibri"/>
              </a:rPr>
              <a:t>	Additions/deductions</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during</a:t>
            </a:r>
            <a:r>
              <a:rPr sz="2400" kern="0" spc="24" dirty="0">
                <a:solidFill>
                  <a:sysClr val="windowText" lastClr="000000"/>
                </a:solidFill>
                <a:latin typeface="Calibri"/>
                <a:cs typeface="Calibri"/>
              </a:rPr>
              <a:t> </a:t>
            </a:r>
            <a:r>
              <a:rPr sz="2400" kern="0" dirty="0">
                <a:solidFill>
                  <a:sysClr val="windowText" lastClr="000000"/>
                </a:solidFill>
                <a:latin typeface="Calibri"/>
                <a:cs typeface="Calibri"/>
              </a:rPr>
              <a:t>the</a:t>
            </a:r>
            <a:r>
              <a:rPr sz="2400" kern="0" spc="30" dirty="0">
                <a:solidFill>
                  <a:sysClr val="windowText" lastClr="000000"/>
                </a:solidFill>
                <a:latin typeface="Calibri"/>
                <a:cs typeface="Calibri"/>
              </a:rPr>
              <a:t> </a:t>
            </a:r>
            <a:r>
              <a:rPr sz="2400" kern="0" dirty="0">
                <a:solidFill>
                  <a:sysClr val="windowText" lastClr="000000"/>
                </a:solidFill>
                <a:latin typeface="Calibri"/>
                <a:cs typeface="Calibri"/>
              </a:rPr>
              <a:t>year</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with</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dates;</a:t>
            </a:r>
            <a:r>
              <a:rPr sz="2400" kern="0" spc="48" dirty="0">
                <a:solidFill>
                  <a:sysClr val="windowText" lastClr="000000"/>
                </a:solidFill>
                <a:latin typeface="Calibri"/>
                <a:cs typeface="Calibri"/>
              </a:rPr>
              <a:t> </a:t>
            </a:r>
            <a:r>
              <a:rPr sz="2400" kern="0" dirty="0">
                <a:solidFill>
                  <a:sysClr val="windowText" lastClr="000000"/>
                </a:solidFill>
                <a:latin typeface="Calibri"/>
                <a:cs typeface="Calibri"/>
              </a:rPr>
              <a:t>in</a:t>
            </a:r>
            <a:r>
              <a:rPr sz="2400" kern="0" spc="48" dirty="0">
                <a:solidFill>
                  <a:sysClr val="windowText" lastClr="000000"/>
                </a:solidFill>
                <a:latin typeface="Calibri"/>
                <a:cs typeface="Calibri"/>
              </a:rPr>
              <a:t> </a:t>
            </a:r>
            <a:r>
              <a:rPr sz="2400" kern="0" dirty="0">
                <a:solidFill>
                  <a:sysClr val="windowText" lastClr="000000"/>
                </a:solidFill>
                <a:latin typeface="Calibri"/>
                <a:cs typeface="Calibri"/>
              </a:rPr>
              <a:t>the</a:t>
            </a:r>
            <a:r>
              <a:rPr sz="2400" kern="0" spc="30" dirty="0">
                <a:solidFill>
                  <a:sysClr val="windowText" lastClr="000000"/>
                </a:solidFill>
                <a:latin typeface="Calibri"/>
                <a:cs typeface="Calibri"/>
              </a:rPr>
              <a:t> </a:t>
            </a:r>
            <a:r>
              <a:rPr sz="2400" kern="0" dirty="0">
                <a:solidFill>
                  <a:sysClr val="windowText" lastClr="000000"/>
                </a:solidFill>
                <a:latin typeface="Calibri"/>
                <a:cs typeface="Calibri"/>
              </a:rPr>
              <a:t>case</a:t>
            </a:r>
            <a:r>
              <a:rPr sz="2400" kern="0" spc="48" dirty="0">
                <a:solidFill>
                  <a:sysClr val="windowText" lastClr="000000"/>
                </a:solidFill>
                <a:latin typeface="Calibri"/>
                <a:cs typeface="Calibri"/>
              </a:rPr>
              <a:t> </a:t>
            </a:r>
            <a:r>
              <a:rPr sz="2400" kern="0" dirty="0">
                <a:solidFill>
                  <a:sysClr val="windowText" lastClr="000000"/>
                </a:solidFill>
                <a:latin typeface="Calibri"/>
                <a:cs typeface="Calibri"/>
              </a:rPr>
              <a:t>of</a:t>
            </a:r>
            <a:r>
              <a:rPr sz="2400" kern="0" spc="48" dirty="0">
                <a:solidFill>
                  <a:sysClr val="windowText" lastClr="000000"/>
                </a:solidFill>
                <a:latin typeface="Calibri"/>
                <a:cs typeface="Calibri"/>
              </a:rPr>
              <a:t> </a:t>
            </a:r>
            <a:r>
              <a:rPr sz="2400" kern="0" dirty="0">
                <a:solidFill>
                  <a:sysClr val="windowText" lastClr="000000"/>
                </a:solidFill>
                <a:latin typeface="Calibri"/>
                <a:cs typeface="Calibri"/>
              </a:rPr>
              <a:t>any</a:t>
            </a:r>
            <a:r>
              <a:rPr sz="2400" kern="0" spc="54" dirty="0">
                <a:solidFill>
                  <a:sysClr val="windowText" lastClr="000000"/>
                </a:solidFill>
                <a:latin typeface="Calibri"/>
                <a:cs typeface="Calibri"/>
              </a:rPr>
              <a:t> </a:t>
            </a:r>
            <a:r>
              <a:rPr sz="2400" kern="0" spc="-12" dirty="0">
                <a:solidFill>
                  <a:sysClr val="windowText" lastClr="000000"/>
                </a:solidFill>
                <a:latin typeface="Calibri"/>
                <a:cs typeface="Calibri"/>
              </a:rPr>
              <a:t>addition </a:t>
            </a:r>
            <a:r>
              <a:rPr sz="2400" kern="0" dirty="0">
                <a:solidFill>
                  <a:sysClr val="windowText" lastClr="000000"/>
                </a:solidFill>
                <a:latin typeface="Calibri"/>
                <a:cs typeface="Calibri"/>
              </a:rPr>
              <a:t>of</a:t>
            </a:r>
            <a:r>
              <a:rPr sz="2400" kern="0" spc="-48" dirty="0">
                <a:solidFill>
                  <a:sysClr val="windowText" lastClr="000000"/>
                </a:solidFill>
                <a:latin typeface="Calibri"/>
                <a:cs typeface="Calibri"/>
              </a:rPr>
              <a:t> </a:t>
            </a:r>
            <a:r>
              <a:rPr sz="2400" kern="0" dirty="0">
                <a:solidFill>
                  <a:sysClr val="windowText" lastClr="000000"/>
                </a:solidFill>
                <a:latin typeface="Calibri"/>
                <a:cs typeface="Calibri"/>
              </a:rPr>
              <a:t>an</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asset, date</a:t>
            </a:r>
            <a:r>
              <a:rPr sz="2400" kern="0" spc="-36" dirty="0">
                <a:solidFill>
                  <a:sysClr val="windowText" lastClr="000000"/>
                </a:solidFill>
                <a:latin typeface="Calibri"/>
                <a:cs typeface="Calibri"/>
              </a:rPr>
              <a:t> </a:t>
            </a:r>
            <a:r>
              <a:rPr sz="2400" kern="0" dirty="0">
                <a:solidFill>
                  <a:sysClr val="windowText" lastClr="000000"/>
                </a:solidFill>
                <a:latin typeface="Calibri"/>
                <a:cs typeface="Calibri"/>
              </a:rPr>
              <a:t>to</a:t>
            </a:r>
            <a:r>
              <a:rPr sz="2400" kern="0" spc="-36" dirty="0">
                <a:solidFill>
                  <a:sysClr val="windowText" lastClr="000000"/>
                </a:solidFill>
                <a:latin typeface="Calibri"/>
                <a:cs typeface="Calibri"/>
              </a:rPr>
              <a:t> </a:t>
            </a:r>
            <a:r>
              <a:rPr sz="2400" kern="0" dirty="0">
                <a:solidFill>
                  <a:sysClr val="windowText" lastClr="000000"/>
                </a:solidFill>
                <a:latin typeface="Calibri"/>
                <a:cs typeface="Calibri"/>
              </a:rPr>
              <a:t>put</a:t>
            </a:r>
            <a:r>
              <a:rPr sz="2400" kern="0" spc="-60" dirty="0">
                <a:solidFill>
                  <a:sysClr val="windowText" lastClr="000000"/>
                </a:solidFill>
                <a:latin typeface="Calibri"/>
                <a:cs typeface="Calibri"/>
              </a:rPr>
              <a:t> </a:t>
            </a:r>
            <a:r>
              <a:rPr sz="2400" kern="0" dirty="0">
                <a:solidFill>
                  <a:sysClr val="windowText" lastClr="000000"/>
                </a:solidFill>
                <a:latin typeface="Calibri"/>
                <a:cs typeface="Calibri"/>
              </a:rPr>
              <a:t>to</a:t>
            </a:r>
            <a:r>
              <a:rPr sz="2400" kern="0" spc="-36" dirty="0">
                <a:solidFill>
                  <a:sysClr val="windowText" lastClr="000000"/>
                </a:solidFill>
                <a:latin typeface="Calibri"/>
                <a:cs typeface="Calibri"/>
              </a:rPr>
              <a:t> </a:t>
            </a:r>
            <a:r>
              <a:rPr sz="2400" kern="0" spc="-24" dirty="0">
                <a:solidFill>
                  <a:sysClr val="windowText" lastClr="000000"/>
                </a:solidFill>
                <a:latin typeface="Calibri"/>
                <a:cs typeface="Calibri"/>
              </a:rPr>
              <a:t>use;</a:t>
            </a:r>
            <a:endParaRPr sz="2400" kern="0">
              <a:solidFill>
                <a:sysClr val="windowText" lastClr="000000"/>
              </a:solidFill>
              <a:latin typeface="Calibri"/>
              <a:cs typeface="Calibri"/>
            </a:endParaRPr>
          </a:p>
          <a:p>
            <a:pPr marL="560070" marR="6858" indent="1524" defTabSz="1097280">
              <a:spcBef>
                <a:spcPts val="720"/>
              </a:spcBef>
            </a:pPr>
            <a:r>
              <a:rPr sz="2400" i="1" kern="0" dirty="0">
                <a:solidFill>
                  <a:sysClr val="windowText" lastClr="000000"/>
                </a:solidFill>
                <a:latin typeface="Calibri"/>
                <a:cs typeface="Calibri"/>
              </a:rPr>
              <a:t>Date</a:t>
            </a:r>
            <a:r>
              <a:rPr sz="2400" i="1" kern="0" spc="252" dirty="0">
                <a:solidFill>
                  <a:sysClr val="windowText" lastClr="000000"/>
                </a:solidFill>
                <a:latin typeface="Calibri"/>
                <a:cs typeface="Calibri"/>
              </a:rPr>
              <a:t> </a:t>
            </a:r>
            <a:r>
              <a:rPr sz="2400" i="1" kern="0" dirty="0">
                <a:solidFill>
                  <a:sysClr val="windowText" lastClr="000000"/>
                </a:solidFill>
                <a:latin typeface="Calibri"/>
                <a:cs typeface="Calibri"/>
              </a:rPr>
              <a:t>of</a:t>
            </a:r>
            <a:r>
              <a:rPr sz="2400" i="1" kern="0" spc="245" dirty="0">
                <a:solidFill>
                  <a:sysClr val="windowText" lastClr="000000"/>
                </a:solidFill>
                <a:latin typeface="Calibri"/>
                <a:cs typeface="Calibri"/>
              </a:rPr>
              <a:t> </a:t>
            </a:r>
            <a:r>
              <a:rPr sz="2400" i="1" kern="0" dirty="0">
                <a:solidFill>
                  <a:sysClr val="windowText" lastClr="000000"/>
                </a:solidFill>
                <a:latin typeface="Calibri"/>
                <a:cs typeface="Calibri"/>
              </a:rPr>
              <a:t>addition/deductions,</a:t>
            </a:r>
            <a:r>
              <a:rPr sz="2400" i="1" kern="0" spc="252" dirty="0">
                <a:solidFill>
                  <a:sysClr val="windowText" lastClr="000000"/>
                </a:solidFill>
                <a:latin typeface="Calibri"/>
                <a:cs typeface="Calibri"/>
              </a:rPr>
              <a:t> </a:t>
            </a:r>
            <a:r>
              <a:rPr sz="2400" i="1" kern="0" dirty="0">
                <a:solidFill>
                  <a:sysClr val="windowText" lastClr="000000"/>
                </a:solidFill>
                <a:latin typeface="Calibri"/>
                <a:cs typeface="Calibri"/>
              </a:rPr>
              <a:t>Particulars,</a:t>
            </a:r>
            <a:r>
              <a:rPr sz="2400" i="1" kern="0" spc="264" dirty="0">
                <a:solidFill>
                  <a:sysClr val="windowText" lastClr="000000"/>
                </a:solidFill>
                <a:latin typeface="Calibri"/>
                <a:cs typeface="Calibri"/>
              </a:rPr>
              <a:t> </a:t>
            </a:r>
            <a:r>
              <a:rPr sz="2400" i="1" kern="0" dirty="0">
                <a:solidFill>
                  <a:sysClr val="windowText" lastClr="000000"/>
                </a:solidFill>
                <a:latin typeface="Calibri"/>
                <a:cs typeface="Calibri"/>
              </a:rPr>
              <a:t>Amount,</a:t>
            </a:r>
            <a:r>
              <a:rPr sz="2400" i="1" kern="0" spc="258" dirty="0">
                <a:solidFill>
                  <a:sysClr val="windowText" lastClr="000000"/>
                </a:solidFill>
                <a:latin typeface="Calibri"/>
                <a:cs typeface="Calibri"/>
              </a:rPr>
              <a:t> </a:t>
            </a:r>
            <a:r>
              <a:rPr sz="2400" i="1" kern="0" dirty="0">
                <a:solidFill>
                  <a:sysClr val="windowText" lastClr="000000"/>
                </a:solidFill>
                <a:latin typeface="Calibri"/>
                <a:cs typeface="Calibri"/>
              </a:rPr>
              <a:t>In</a:t>
            </a:r>
            <a:r>
              <a:rPr sz="2400" i="1" kern="0" spc="245" dirty="0">
                <a:solidFill>
                  <a:sysClr val="windowText" lastClr="000000"/>
                </a:solidFill>
                <a:latin typeface="Calibri"/>
                <a:cs typeface="Calibri"/>
              </a:rPr>
              <a:t> </a:t>
            </a:r>
            <a:r>
              <a:rPr sz="2400" i="1" kern="0" dirty="0">
                <a:solidFill>
                  <a:sysClr val="windowText" lastClr="000000"/>
                </a:solidFill>
                <a:latin typeface="Calibri"/>
                <a:cs typeface="Calibri"/>
              </a:rPr>
              <a:t>case</a:t>
            </a:r>
            <a:r>
              <a:rPr sz="2400" i="1" kern="0" spc="252" dirty="0">
                <a:solidFill>
                  <a:sysClr val="windowText" lastClr="000000"/>
                </a:solidFill>
                <a:latin typeface="Calibri"/>
                <a:cs typeface="Calibri"/>
              </a:rPr>
              <a:t> </a:t>
            </a:r>
            <a:r>
              <a:rPr sz="2400" i="1" kern="0" dirty="0">
                <a:solidFill>
                  <a:sysClr val="windowText" lastClr="000000"/>
                </a:solidFill>
                <a:latin typeface="Calibri"/>
                <a:cs typeface="Calibri"/>
              </a:rPr>
              <a:t>of</a:t>
            </a:r>
            <a:r>
              <a:rPr sz="2400" i="1" kern="0" spc="252" dirty="0">
                <a:solidFill>
                  <a:sysClr val="windowText" lastClr="000000"/>
                </a:solidFill>
                <a:latin typeface="Calibri"/>
                <a:cs typeface="Calibri"/>
              </a:rPr>
              <a:t> </a:t>
            </a:r>
            <a:r>
              <a:rPr sz="2400" i="1" kern="0" dirty="0">
                <a:solidFill>
                  <a:sysClr val="windowText" lastClr="000000"/>
                </a:solidFill>
                <a:latin typeface="Calibri"/>
                <a:cs typeface="Calibri"/>
              </a:rPr>
              <a:t>addition-</a:t>
            </a:r>
            <a:r>
              <a:rPr sz="2400" i="1" kern="0" spc="245" dirty="0">
                <a:solidFill>
                  <a:sysClr val="windowText" lastClr="000000"/>
                </a:solidFill>
                <a:latin typeface="Calibri"/>
                <a:cs typeface="Calibri"/>
              </a:rPr>
              <a:t> </a:t>
            </a:r>
            <a:r>
              <a:rPr sz="2400" i="1" kern="0" spc="-24" dirty="0">
                <a:solidFill>
                  <a:sysClr val="windowText" lastClr="000000"/>
                </a:solidFill>
                <a:latin typeface="Calibri"/>
                <a:cs typeface="Calibri"/>
              </a:rPr>
              <a:t>date </a:t>
            </a:r>
            <a:r>
              <a:rPr sz="2400" i="1" kern="0" dirty="0">
                <a:solidFill>
                  <a:sysClr val="windowText" lastClr="000000"/>
                </a:solidFill>
                <a:latin typeface="Calibri"/>
                <a:cs typeface="Calibri"/>
              </a:rPr>
              <a:t>put</a:t>
            </a:r>
            <a:r>
              <a:rPr sz="2400" i="1" kern="0" spc="-30" dirty="0">
                <a:solidFill>
                  <a:sysClr val="windowText" lastClr="000000"/>
                </a:solidFill>
                <a:latin typeface="Calibri"/>
                <a:cs typeface="Calibri"/>
              </a:rPr>
              <a:t> </a:t>
            </a:r>
            <a:r>
              <a:rPr sz="2400" i="1" kern="0" dirty="0">
                <a:solidFill>
                  <a:sysClr val="windowText" lastClr="000000"/>
                </a:solidFill>
                <a:latin typeface="Calibri"/>
                <a:cs typeface="Calibri"/>
              </a:rPr>
              <a:t>to</a:t>
            </a:r>
            <a:r>
              <a:rPr sz="2400" i="1" kern="0" spc="-24" dirty="0">
                <a:solidFill>
                  <a:sysClr val="windowText" lastClr="000000"/>
                </a:solidFill>
                <a:latin typeface="Calibri"/>
                <a:cs typeface="Calibri"/>
              </a:rPr>
              <a:t> </a:t>
            </a:r>
            <a:r>
              <a:rPr sz="2400" i="1" kern="0" dirty="0">
                <a:solidFill>
                  <a:sysClr val="windowText" lastClr="000000"/>
                </a:solidFill>
                <a:latin typeface="Calibri"/>
                <a:cs typeface="Calibri"/>
              </a:rPr>
              <a:t>use.</a:t>
            </a:r>
            <a:r>
              <a:rPr sz="2400" i="1" kern="0" spc="-54" dirty="0">
                <a:solidFill>
                  <a:sysClr val="windowText" lastClr="000000"/>
                </a:solidFill>
                <a:latin typeface="Calibri"/>
                <a:cs typeface="Calibri"/>
              </a:rPr>
              <a:t> </a:t>
            </a:r>
            <a:r>
              <a:rPr sz="2400" i="1" kern="0" dirty="0">
                <a:solidFill>
                  <a:sysClr val="windowText" lastClr="000000"/>
                </a:solidFill>
                <a:latin typeface="Calibri"/>
                <a:cs typeface="Calibri"/>
              </a:rPr>
              <a:t>In</a:t>
            </a:r>
            <a:r>
              <a:rPr sz="2400" i="1" kern="0" spc="-30" dirty="0">
                <a:solidFill>
                  <a:sysClr val="windowText" lastClr="000000"/>
                </a:solidFill>
                <a:latin typeface="Calibri"/>
                <a:cs typeface="Calibri"/>
              </a:rPr>
              <a:t> </a:t>
            </a:r>
            <a:r>
              <a:rPr sz="2400" i="1" kern="0" dirty="0">
                <a:solidFill>
                  <a:sysClr val="windowText" lastClr="000000"/>
                </a:solidFill>
                <a:latin typeface="Calibri"/>
                <a:cs typeface="Calibri"/>
              </a:rPr>
              <a:t>case</a:t>
            </a:r>
            <a:r>
              <a:rPr sz="2400" i="1" kern="0" spc="-36" dirty="0">
                <a:solidFill>
                  <a:sysClr val="windowText" lastClr="000000"/>
                </a:solidFill>
                <a:latin typeface="Calibri"/>
                <a:cs typeface="Calibri"/>
              </a:rPr>
              <a:t> </a:t>
            </a:r>
            <a:r>
              <a:rPr sz="2400" i="1" kern="0" dirty="0">
                <a:solidFill>
                  <a:sysClr val="windowText" lastClr="000000"/>
                </a:solidFill>
                <a:latin typeface="Calibri"/>
                <a:cs typeface="Calibri"/>
              </a:rPr>
              <a:t>of</a:t>
            </a:r>
            <a:r>
              <a:rPr sz="2400" i="1" kern="0" spc="-30" dirty="0">
                <a:solidFill>
                  <a:sysClr val="windowText" lastClr="000000"/>
                </a:solidFill>
                <a:latin typeface="Calibri"/>
                <a:cs typeface="Calibri"/>
              </a:rPr>
              <a:t> </a:t>
            </a:r>
            <a:r>
              <a:rPr sz="2400" i="1" kern="0" dirty="0">
                <a:solidFill>
                  <a:sysClr val="windowText" lastClr="000000"/>
                </a:solidFill>
                <a:latin typeface="Calibri"/>
                <a:cs typeface="Calibri"/>
              </a:rPr>
              <a:t>deduction-</a:t>
            </a:r>
            <a:r>
              <a:rPr sz="2400" i="1" kern="0" spc="-54" dirty="0">
                <a:solidFill>
                  <a:sysClr val="windowText" lastClr="000000"/>
                </a:solidFill>
                <a:latin typeface="Calibri"/>
                <a:cs typeface="Calibri"/>
              </a:rPr>
              <a:t> </a:t>
            </a:r>
            <a:r>
              <a:rPr sz="2400" i="1" kern="0" spc="-30" dirty="0">
                <a:solidFill>
                  <a:sysClr val="windowText" lastClr="000000"/>
                </a:solidFill>
                <a:latin typeface="Calibri"/>
                <a:cs typeface="Calibri"/>
              </a:rPr>
              <a:t>NA</a:t>
            </a:r>
            <a:endParaRPr sz="2400" kern="0">
              <a:solidFill>
                <a:sysClr val="windowText" lastClr="000000"/>
              </a:solidFill>
              <a:latin typeface="Calibri"/>
              <a:cs typeface="Calibri"/>
            </a:endParaRPr>
          </a:p>
          <a:p>
            <a:pPr marL="560070" defTabSz="1097280">
              <a:spcBef>
                <a:spcPts val="720"/>
              </a:spcBef>
            </a:pPr>
            <a:r>
              <a:rPr sz="2400" u="sng" kern="0" spc="-12" dirty="0">
                <a:solidFill>
                  <a:sysClr val="windowText" lastClr="000000"/>
                </a:solidFill>
                <a:uFill>
                  <a:solidFill>
                    <a:srgbClr val="000000"/>
                  </a:solidFill>
                </a:uFill>
                <a:latin typeface="Calibri"/>
                <a:cs typeface="Calibri"/>
              </a:rPr>
              <a:t>Adjustments</a:t>
            </a:r>
            <a:r>
              <a:rPr sz="2400" u="sng" kern="0" spc="-24" dirty="0">
                <a:solidFill>
                  <a:sysClr val="windowText" lastClr="000000"/>
                </a:solidFill>
                <a:uFill>
                  <a:solidFill>
                    <a:srgbClr val="000000"/>
                  </a:solidFill>
                </a:uFill>
                <a:latin typeface="Calibri"/>
                <a:cs typeface="Calibri"/>
              </a:rPr>
              <a:t> </a:t>
            </a:r>
            <a:r>
              <a:rPr sz="2400" u="sng" kern="0" dirty="0">
                <a:solidFill>
                  <a:sysClr val="windowText" lastClr="000000"/>
                </a:solidFill>
                <a:uFill>
                  <a:solidFill>
                    <a:srgbClr val="000000"/>
                  </a:solidFill>
                </a:uFill>
                <a:latin typeface="Calibri"/>
                <a:cs typeface="Calibri"/>
              </a:rPr>
              <a:t>on</a:t>
            </a:r>
            <a:r>
              <a:rPr sz="2400" u="sng" kern="0" spc="-48" dirty="0">
                <a:solidFill>
                  <a:sysClr val="windowText" lastClr="000000"/>
                </a:solidFill>
                <a:uFill>
                  <a:solidFill>
                    <a:srgbClr val="000000"/>
                  </a:solidFill>
                </a:uFill>
                <a:latin typeface="Calibri"/>
                <a:cs typeface="Calibri"/>
              </a:rPr>
              <a:t> </a:t>
            </a:r>
            <a:r>
              <a:rPr sz="2400" u="sng" kern="0" dirty="0">
                <a:solidFill>
                  <a:sysClr val="windowText" lastClr="000000"/>
                </a:solidFill>
                <a:uFill>
                  <a:solidFill>
                    <a:srgbClr val="000000"/>
                  </a:solidFill>
                </a:uFill>
                <a:latin typeface="Calibri"/>
                <a:cs typeface="Calibri"/>
              </a:rPr>
              <a:t>account</a:t>
            </a:r>
            <a:r>
              <a:rPr sz="2400" u="sng" kern="0" spc="-72" dirty="0">
                <a:solidFill>
                  <a:sysClr val="windowText" lastClr="000000"/>
                </a:solidFill>
                <a:uFill>
                  <a:solidFill>
                    <a:srgbClr val="000000"/>
                  </a:solidFill>
                </a:uFill>
                <a:latin typeface="Calibri"/>
                <a:cs typeface="Calibri"/>
              </a:rPr>
              <a:t> </a:t>
            </a:r>
            <a:r>
              <a:rPr sz="2400" u="sng" kern="0" spc="-30" dirty="0">
                <a:solidFill>
                  <a:sysClr val="windowText" lastClr="000000"/>
                </a:solidFill>
                <a:uFill>
                  <a:solidFill>
                    <a:srgbClr val="000000"/>
                  </a:solidFill>
                </a:uFill>
                <a:latin typeface="Calibri"/>
                <a:cs typeface="Calibri"/>
              </a:rPr>
              <a:t>of</a:t>
            </a:r>
            <a:endParaRPr sz="2400" kern="0">
              <a:solidFill>
                <a:sysClr val="windowText" lastClr="000000"/>
              </a:solidFill>
              <a:latin typeface="Calibri"/>
              <a:cs typeface="Calibri"/>
            </a:endParaRPr>
          </a:p>
          <a:p>
            <a:pPr marL="957834" marR="6096" lvl="1" indent="-429006" defTabSz="1097280">
              <a:spcBef>
                <a:spcPts val="714"/>
              </a:spcBef>
              <a:buFontTx/>
              <a:buAutoNum type="romanLcPeriod"/>
              <a:tabLst>
                <a:tab pos="957834" algn="l"/>
              </a:tabLst>
            </a:pPr>
            <a:r>
              <a:rPr sz="2400" b="1" u="sng" kern="0" dirty="0">
                <a:solidFill>
                  <a:sysClr val="windowText" lastClr="000000"/>
                </a:solidFill>
                <a:uFill>
                  <a:solidFill>
                    <a:srgbClr val="000000"/>
                  </a:solidFill>
                </a:uFill>
                <a:latin typeface="Calibri"/>
                <a:cs typeface="Calibri"/>
              </a:rPr>
              <a:t>Central</a:t>
            </a:r>
            <a:r>
              <a:rPr sz="2400" b="1" u="sng" kern="0" spc="258" dirty="0">
                <a:solidFill>
                  <a:sysClr val="windowText" lastClr="000000"/>
                </a:solidFill>
                <a:uFill>
                  <a:solidFill>
                    <a:srgbClr val="000000"/>
                  </a:solidFill>
                </a:uFill>
                <a:latin typeface="Calibri"/>
                <a:cs typeface="Calibri"/>
              </a:rPr>
              <a:t> </a:t>
            </a:r>
            <a:r>
              <a:rPr sz="2400" b="1" u="sng" kern="0" dirty="0">
                <a:solidFill>
                  <a:sysClr val="windowText" lastClr="000000"/>
                </a:solidFill>
                <a:uFill>
                  <a:solidFill>
                    <a:srgbClr val="000000"/>
                  </a:solidFill>
                </a:uFill>
                <a:latin typeface="Calibri"/>
                <a:cs typeface="Calibri"/>
              </a:rPr>
              <a:t>Value</a:t>
            </a:r>
            <a:r>
              <a:rPr sz="2400" b="1" u="sng" kern="0" spc="252" dirty="0">
                <a:solidFill>
                  <a:sysClr val="windowText" lastClr="000000"/>
                </a:solidFill>
                <a:uFill>
                  <a:solidFill>
                    <a:srgbClr val="000000"/>
                  </a:solidFill>
                </a:uFill>
                <a:latin typeface="Calibri"/>
                <a:cs typeface="Calibri"/>
              </a:rPr>
              <a:t> </a:t>
            </a:r>
            <a:r>
              <a:rPr sz="2400" b="1" u="sng" kern="0" dirty="0">
                <a:solidFill>
                  <a:sysClr val="windowText" lastClr="000000"/>
                </a:solidFill>
                <a:uFill>
                  <a:solidFill>
                    <a:srgbClr val="000000"/>
                  </a:solidFill>
                </a:uFill>
                <a:latin typeface="Calibri"/>
                <a:cs typeface="Calibri"/>
              </a:rPr>
              <a:t>Added</a:t>
            </a:r>
            <a:r>
              <a:rPr sz="2400" b="1" u="sng" kern="0" spc="264" dirty="0">
                <a:solidFill>
                  <a:sysClr val="windowText" lastClr="000000"/>
                </a:solidFill>
                <a:uFill>
                  <a:solidFill>
                    <a:srgbClr val="000000"/>
                  </a:solidFill>
                </a:uFill>
                <a:latin typeface="Calibri"/>
                <a:cs typeface="Calibri"/>
              </a:rPr>
              <a:t> </a:t>
            </a:r>
            <a:r>
              <a:rPr sz="2400" b="1" u="sng" kern="0" dirty="0">
                <a:solidFill>
                  <a:sysClr val="windowText" lastClr="000000"/>
                </a:solidFill>
                <a:uFill>
                  <a:solidFill>
                    <a:srgbClr val="000000"/>
                  </a:solidFill>
                </a:uFill>
                <a:latin typeface="Calibri"/>
                <a:cs typeface="Calibri"/>
              </a:rPr>
              <a:t>Tax</a:t>
            </a:r>
            <a:r>
              <a:rPr sz="2400" b="1" u="sng" kern="0" spc="275" dirty="0">
                <a:solidFill>
                  <a:sysClr val="windowText" lastClr="000000"/>
                </a:solidFill>
                <a:uFill>
                  <a:solidFill>
                    <a:srgbClr val="000000"/>
                  </a:solidFill>
                </a:uFill>
                <a:latin typeface="Calibri"/>
                <a:cs typeface="Calibri"/>
              </a:rPr>
              <a:t> </a:t>
            </a:r>
            <a:r>
              <a:rPr sz="2400" kern="0" dirty="0">
                <a:solidFill>
                  <a:sysClr val="windowText" lastClr="000000"/>
                </a:solidFill>
                <a:latin typeface="Calibri"/>
                <a:cs typeface="Calibri"/>
              </a:rPr>
              <a:t>credit</a:t>
            </a:r>
            <a:r>
              <a:rPr sz="2400" kern="0" spc="270" dirty="0">
                <a:solidFill>
                  <a:sysClr val="windowText" lastClr="000000"/>
                </a:solidFill>
                <a:latin typeface="Calibri"/>
                <a:cs typeface="Calibri"/>
              </a:rPr>
              <a:t> </a:t>
            </a:r>
            <a:r>
              <a:rPr sz="2400" kern="0" dirty="0">
                <a:solidFill>
                  <a:sysClr val="windowText" lastClr="000000"/>
                </a:solidFill>
                <a:latin typeface="Calibri"/>
                <a:cs typeface="Calibri"/>
              </a:rPr>
              <a:t>claimed</a:t>
            </a:r>
            <a:r>
              <a:rPr sz="2400" kern="0" spc="270" dirty="0">
                <a:solidFill>
                  <a:sysClr val="windowText" lastClr="000000"/>
                </a:solidFill>
                <a:latin typeface="Calibri"/>
                <a:cs typeface="Calibri"/>
              </a:rPr>
              <a:t> </a:t>
            </a:r>
            <a:r>
              <a:rPr sz="2400" kern="0" dirty="0">
                <a:solidFill>
                  <a:sysClr val="windowText" lastClr="000000"/>
                </a:solidFill>
                <a:latin typeface="Calibri"/>
                <a:cs typeface="Calibri"/>
              </a:rPr>
              <a:t>and</a:t>
            </a:r>
            <a:r>
              <a:rPr sz="2400" kern="0" spc="275" dirty="0">
                <a:solidFill>
                  <a:sysClr val="windowText" lastClr="000000"/>
                </a:solidFill>
                <a:latin typeface="Calibri"/>
                <a:cs typeface="Calibri"/>
              </a:rPr>
              <a:t> </a:t>
            </a:r>
            <a:r>
              <a:rPr sz="2400" kern="0" dirty="0">
                <a:solidFill>
                  <a:sysClr val="windowText" lastClr="000000"/>
                </a:solidFill>
                <a:latin typeface="Calibri"/>
                <a:cs typeface="Calibri"/>
              </a:rPr>
              <a:t>allowed</a:t>
            </a:r>
            <a:r>
              <a:rPr sz="2400" kern="0" spc="258" dirty="0">
                <a:solidFill>
                  <a:sysClr val="windowText" lastClr="000000"/>
                </a:solidFill>
                <a:latin typeface="Calibri"/>
                <a:cs typeface="Calibri"/>
              </a:rPr>
              <a:t> </a:t>
            </a:r>
            <a:r>
              <a:rPr sz="2400" kern="0" dirty="0">
                <a:solidFill>
                  <a:sysClr val="windowText" lastClr="000000"/>
                </a:solidFill>
                <a:latin typeface="Calibri"/>
                <a:cs typeface="Calibri"/>
              </a:rPr>
              <a:t>under</a:t>
            </a:r>
            <a:r>
              <a:rPr sz="2400" kern="0" spc="258" dirty="0">
                <a:solidFill>
                  <a:sysClr val="windowText" lastClr="000000"/>
                </a:solidFill>
                <a:latin typeface="Calibri"/>
                <a:cs typeface="Calibri"/>
              </a:rPr>
              <a:t> </a:t>
            </a:r>
            <a:r>
              <a:rPr sz="2400" kern="0" dirty="0">
                <a:solidFill>
                  <a:sysClr val="windowText" lastClr="000000"/>
                </a:solidFill>
                <a:latin typeface="Calibri"/>
                <a:cs typeface="Calibri"/>
              </a:rPr>
              <a:t>the</a:t>
            </a:r>
            <a:r>
              <a:rPr sz="2400" kern="0" spc="270" dirty="0">
                <a:solidFill>
                  <a:sysClr val="windowText" lastClr="000000"/>
                </a:solidFill>
                <a:latin typeface="Calibri"/>
                <a:cs typeface="Calibri"/>
              </a:rPr>
              <a:t> </a:t>
            </a:r>
            <a:r>
              <a:rPr sz="2400" kern="0" spc="-12" dirty="0">
                <a:solidFill>
                  <a:sysClr val="windowText" lastClr="000000"/>
                </a:solidFill>
                <a:latin typeface="Calibri"/>
                <a:cs typeface="Calibri"/>
              </a:rPr>
              <a:t>central </a:t>
            </a:r>
            <a:r>
              <a:rPr sz="2400" kern="0" dirty="0">
                <a:solidFill>
                  <a:sysClr val="windowText" lastClr="000000"/>
                </a:solidFill>
                <a:latin typeface="Calibri"/>
                <a:cs typeface="Calibri"/>
              </a:rPr>
              <a:t>Excise</a:t>
            </a:r>
            <a:r>
              <a:rPr sz="2400" kern="0" spc="-54" dirty="0">
                <a:solidFill>
                  <a:sysClr val="windowText" lastClr="000000"/>
                </a:solidFill>
                <a:latin typeface="Calibri"/>
                <a:cs typeface="Calibri"/>
              </a:rPr>
              <a:t> </a:t>
            </a:r>
            <a:r>
              <a:rPr sz="2400" kern="0" dirty="0">
                <a:solidFill>
                  <a:sysClr val="windowText" lastClr="000000"/>
                </a:solidFill>
                <a:latin typeface="Calibri"/>
                <a:cs typeface="Calibri"/>
              </a:rPr>
              <a:t>Rule,1994</a:t>
            </a:r>
            <a:r>
              <a:rPr sz="2400" kern="0" spc="-90" dirty="0">
                <a:solidFill>
                  <a:sysClr val="windowText" lastClr="000000"/>
                </a:solidFill>
                <a:latin typeface="Calibri"/>
                <a:cs typeface="Calibri"/>
              </a:rPr>
              <a:t> </a:t>
            </a:r>
            <a:r>
              <a:rPr sz="2400" kern="0" dirty="0">
                <a:solidFill>
                  <a:sysClr val="windowText" lastClr="000000"/>
                </a:solidFill>
                <a:latin typeface="Calibri"/>
                <a:cs typeface="Calibri"/>
              </a:rPr>
              <a:t>in</a:t>
            </a:r>
            <a:r>
              <a:rPr sz="2400" kern="0" spc="-54" dirty="0">
                <a:solidFill>
                  <a:sysClr val="windowText" lastClr="000000"/>
                </a:solidFill>
                <a:latin typeface="Calibri"/>
                <a:cs typeface="Calibri"/>
              </a:rPr>
              <a:t> </a:t>
            </a:r>
            <a:r>
              <a:rPr sz="2400" kern="0" dirty="0">
                <a:solidFill>
                  <a:sysClr val="windowText" lastClr="000000"/>
                </a:solidFill>
                <a:latin typeface="Calibri"/>
                <a:cs typeface="Calibri"/>
              </a:rPr>
              <a:t>respect</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of</a:t>
            </a:r>
            <a:r>
              <a:rPr sz="2400" kern="0" spc="-60" dirty="0">
                <a:solidFill>
                  <a:sysClr val="windowText" lastClr="000000"/>
                </a:solidFill>
                <a:latin typeface="Calibri"/>
                <a:cs typeface="Calibri"/>
              </a:rPr>
              <a:t> </a:t>
            </a:r>
            <a:r>
              <a:rPr sz="2400" kern="0" dirty="0">
                <a:solidFill>
                  <a:sysClr val="windowText" lastClr="000000"/>
                </a:solidFill>
                <a:latin typeface="Calibri"/>
                <a:cs typeface="Calibri"/>
              </a:rPr>
              <a:t>assets</a:t>
            </a:r>
            <a:r>
              <a:rPr sz="2400" kern="0" spc="-36" dirty="0">
                <a:solidFill>
                  <a:sysClr val="windowText" lastClr="000000"/>
                </a:solidFill>
                <a:latin typeface="Calibri"/>
                <a:cs typeface="Calibri"/>
              </a:rPr>
              <a:t> </a:t>
            </a:r>
            <a:r>
              <a:rPr sz="2400" kern="0" dirty="0">
                <a:solidFill>
                  <a:sysClr val="windowText" lastClr="000000"/>
                </a:solidFill>
                <a:latin typeface="Calibri"/>
                <a:cs typeface="Calibri"/>
              </a:rPr>
              <a:t>acquired</a:t>
            </a:r>
            <a:r>
              <a:rPr sz="2400" kern="0" spc="-54" dirty="0">
                <a:solidFill>
                  <a:sysClr val="windowText" lastClr="000000"/>
                </a:solidFill>
                <a:latin typeface="Calibri"/>
                <a:cs typeface="Calibri"/>
              </a:rPr>
              <a:t> </a:t>
            </a:r>
            <a:r>
              <a:rPr sz="2400" kern="0" dirty="0">
                <a:solidFill>
                  <a:sysClr val="windowText" lastClr="000000"/>
                </a:solidFill>
                <a:latin typeface="Calibri"/>
                <a:cs typeface="Calibri"/>
              </a:rPr>
              <a:t>on</a:t>
            </a:r>
            <a:r>
              <a:rPr sz="2400" kern="0" spc="-60" dirty="0">
                <a:solidFill>
                  <a:sysClr val="windowText" lastClr="000000"/>
                </a:solidFill>
                <a:latin typeface="Calibri"/>
                <a:cs typeface="Calibri"/>
              </a:rPr>
              <a:t> </a:t>
            </a:r>
            <a:r>
              <a:rPr sz="2400" kern="0" dirty="0">
                <a:solidFill>
                  <a:sysClr val="windowText" lastClr="000000"/>
                </a:solidFill>
                <a:latin typeface="Calibri"/>
                <a:cs typeface="Calibri"/>
              </a:rPr>
              <a:t>or</a:t>
            </a:r>
            <a:r>
              <a:rPr sz="2400" kern="0" spc="-72" dirty="0">
                <a:solidFill>
                  <a:sysClr val="windowText" lastClr="000000"/>
                </a:solidFill>
                <a:latin typeface="Calibri"/>
                <a:cs typeface="Calibri"/>
              </a:rPr>
              <a:t> </a:t>
            </a:r>
            <a:r>
              <a:rPr sz="2400" kern="0" dirty="0">
                <a:solidFill>
                  <a:sysClr val="windowText" lastClr="000000"/>
                </a:solidFill>
                <a:latin typeface="Calibri"/>
                <a:cs typeface="Calibri"/>
              </a:rPr>
              <a:t>after</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1st</a:t>
            </a:r>
            <a:r>
              <a:rPr sz="2400" kern="0" spc="-48" dirty="0">
                <a:solidFill>
                  <a:sysClr val="windowText" lastClr="000000"/>
                </a:solidFill>
                <a:latin typeface="Calibri"/>
                <a:cs typeface="Calibri"/>
              </a:rPr>
              <a:t> </a:t>
            </a:r>
            <a:r>
              <a:rPr sz="2400" kern="0" spc="-12" dirty="0">
                <a:solidFill>
                  <a:sysClr val="windowText" lastClr="000000"/>
                </a:solidFill>
                <a:latin typeface="Calibri"/>
                <a:cs typeface="Calibri"/>
              </a:rPr>
              <a:t>march,1994</a:t>
            </a:r>
            <a:endParaRPr sz="2400" kern="0">
              <a:solidFill>
                <a:sysClr val="windowText" lastClr="000000"/>
              </a:solidFill>
              <a:latin typeface="Calibri"/>
              <a:cs typeface="Calibri"/>
            </a:endParaRPr>
          </a:p>
          <a:p>
            <a:pPr marL="957834" lvl="1" indent="-429006" defTabSz="1097280">
              <a:spcBef>
                <a:spcPts val="726"/>
              </a:spcBef>
              <a:buFontTx/>
              <a:buAutoNum type="romanLcPeriod"/>
              <a:tabLst>
                <a:tab pos="957834" algn="l"/>
              </a:tabLst>
            </a:pPr>
            <a:r>
              <a:rPr sz="2400" kern="0" dirty="0">
                <a:solidFill>
                  <a:sysClr val="windowText" lastClr="000000"/>
                </a:solidFill>
                <a:latin typeface="Calibri"/>
                <a:cs typeface="Calibri"/>
              </a:rPr>
              <a:t>Change</a:t>
            </a:r>
            <a:r>
              <a:rPr sz="2400" kern="0" spc="-90" dirty="0">
                <a:solidFill>
                  <a:sysClr val="windowText" lastClr="000000"/>
                </a:solidFill>
                <a:latin typeface="Calibri"/>
                <a:cs typeface="Calibri"/>
              </a:rPr>
              <a:t> </a:t>
            </a:r>
            <a:r>
              <a:rPr sz="2400" kern="0" dirty="0">
                <a:solidFill>
                  <a:sysClr val="windowText" lastClr="000000"/>
                </a:solidFill>
                <a:latin typeface="Calibri"/>
                <a:cs typeface="Calibri"/>
              </a:rPr>
              <a:t>in</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the</a:t>
            </a:r>
            <a:r>
              <a:rPr sz="2400" kern="0" spc="-60" dirty="0">
                <a:solidFill>
                  <a:sysClr val="windowText" lastClr="000000"/>
                </a:solidFill>
                <a:latin typeface="Calibri"/>
                <a:cs typeface="Calibri"/>
              </a:rPr>
              <a:t> </a:t>
            </a:r>
            <a:r>
              <a:rPr sz="2400" kern="0" dirty="0">
                <a:solidFill>
                  <a:sysClr val="windowText" lastClr="000000"/>
                </a:solidFill>
                <a:latin typeface="Calibri"/>
                <a:cs typeface="Calibri"/>
              </a:rPr>
              <a:t>rate</a:t>
            </a:r>
            <a:r>
              <a:rPr sz="2400" kern="0" spc="-30" dirty="0">
                <a:solidFill>
                  <a:sysClr val="windowText" lastClr="000000"/>
                </a:solidFill>
                <a:latin typeface="Calibri"/>
                <a:cs typeface="Calibri"/>
              </a:rPr>
              <a:t> </a:t>
            </a:r>
            <a:r>
              <a:rPr sz="2400" kern="0" dirty="0">
                <a:solidFill>
                  <a:sysClr val="windowText" lastClr="000000"/>
                </a:solidFill>
                <a:latin typeface="Calibri"/>
                <a:cs typeface="Calibri"/>
              </a:rPr>
              <a:t>of</a:t>
            </a:r>
            <a:r>
              <a:rPr sz="2400" kern="0" spc="-60" dirty="0">
                <a:solidFill>
                  <a:sysClr val="windowText" lastClr="000000"/>
                </a:solidFill>
                <a:latin typeface="Calibri"/>
                <a:cs typeface="Calibri"/>
              </a:rPr>
              <a:t> </a:t>
            </a:r>
            <a:r>
              <a:rPr sz="2400" kern="0" spc="-12" dirty="0">
                <a:solidFill>
                  <a:sysClr val="windowText" lastClr="000000"/>
                </a:solidFill>
                <a:latin typeface="Calibri"/>
                <a:cs typeface="Calibri"/>
              </a:rPr>
              <a:t>exchange</a:t>
            </a:r>
            <a:r>
              <a:rPr sz="2400" kern="0" spc="-66" dirty="0">
                <a:solidFill>
                  <a:sysClr val="windowText" lastClr="000000"/>
                </a:solidFill>
                <a:latin typeface="Calibri"/>
                <a:cs typeface="Calibri"/>
              </a:rPr>
              <a:t> </a:t>
            </a:r>
            <a:r>
              <a:rPr sz="2400" kern="0" dirty="0">
                <a:solidFill>
                  <a:sysClr val="windowText" lastClr="000000"/>
                </a:solidFill>
                <a:latin typeface="Calibri"/>
                <a:cs typeface="Calibri"/>
              </a:rPr>
              <a:t>of</a:t>
            </a:r>
            <a:r>
              <a:rPr sz="2400" kern="0" spc="-60" dirty="0">
                <a:solidFill>
                  <a:sysClr val="windowText" lastClr="000000"/>
                </a:solidFill>
                <a:latin typeface="Calibri"/>
                <a:cs typeface="Calibri"/>
              </a:rPr>
              <a:t> </a:t>
            </a:r>
            <a:r>
              <a:rPr sz="2400" kern="0" spc="-24" dirty="0">
                <a:solidFill>
                  <a:sysClr val="windowText" lastClr="000000"/>
                </a:solidFill>
                <a:latin typeface="Calibri"/>
                <a:cs typeface="Calibri"/>
              </a:rPr>
              <a:t>currency,</a:t>
            </a:r>
            <a:r>
              <a:rPr sz="2400" kern="0" spc="-72" dirty="0">
                <a:solidFill>
                  <a:sysClr val="windowText" lastClr="000000"/>
                </a:solidFill>
                <a:latin typeface="Calibri"/>
                <a:cs typeface="Calibri"/>
              </a:rPr>
              <a:t> </a:t>
            </a:r>
            <a:r>
              <a:rPr sz="2400" kern="0" spc="-30" dirty="0">
                <a:solidFill>
                  <a:sysClr val="windowText" lastClr="000000"/>
                </a:solidFill>
                <a:latin typeface="Calibri"/>
                <a:cs typeface="Calibri"/>
              </a:rPr>
              <a:t>and</a:t>
            </a:r>
            <a:endParaRPr sz="2400" kern="0">
              <a:solidFill>
                <a:sysClr val="windowText" lastClr="000000"/>
              </a:solidFill>
              <a:latin typeface="Calibri"/>
              <a:cs typeface="Calibri"/>
            </a:endParaRPr>
          </a:p>
        </p:txBody>
      </p:sp>
      <p:sp>
        <p:nvSpPr>
          <p:cNvPr id="4" name="object 4"/>
          <p:cNvSpPr txBox="1"/>
          <p:nvPr/>
        </p:nvSpPr>
        <p:spPr>
          <a:xfrm>
            <a:off x="10226875" y="5688903"/>
            <a:ext cx="833628" cy="384721"/>
          </a:xfrm>
          <a:prstGeom prst="rect">
            <a:avLst/>
          </a:prstGeom>
        </p:spPr>
        <p:txBody>
          <a:bodyPr vert="horz" wrap="square" lIns="0" tIns="15240" rIns="0" bIns="0" rtlCol="0">
            <a:spAutoFit/>
          </a:bodyPr>
          <a:lstStyle/>
          <a:p>
            <a:pPr marL="15240" defTabSz="1097280">
              <a:spcBef>
                <a:spcPts val="120"/>
              </a:spcBef>
            </a:pPr>
            <a:r>
              <a:rPr sz="2400" kern="0" spc="-12" dirty="0">
                <a:solidFill>
                  <a:sysClr val="windowText" lastClr="000000"/>
                </a:solidFill>
                <a:latin typeface="Calibri"/>
                <a:cs typeface="Calibri"/>
              </a:rPr>
              <a:t>called.</a:t>
            </a:r>
            <a:endParaRPr sz="2400" kern="0">
              <a:solidFill>
                <a:sysClr val="windowText" lastClr="000000"/>
              </a:solidFill>
              <a:latin typeface="Calibri"/>
              <a:cs typeface="Calibri"/>
            </a:endParaRPr>
          </a:p>
        </p:txBody>
      </p:sp>
      <p:sp>
        <p:nvSpPr>
          <p:cNvPr id="5" name="object 5"/>
          <p:cNvSpPr txBox="1"/>
          <p:nvPr/>
        </p:nvSpPr>
        <p:spPr>
          <a:xfrm>
            <a:off x="2307910" y="5598197"/>
            <a:ext cx="7743444" cy="1395254"/>
          </a:xfrm>
          <a:prstGeom prst="rect">
            <a:avLst/>
          </a:prstGeom>
        </p:spPr>
        <p:txBody>
          <a:bodyPr vert="horz" wrap="square" lIns="0" tIns="106680" rIns="0" bIns="0" rtlCol="0">
            <a:spAutoFit/>
          </a:bodyPr>
          <a:lstStyle/>
          <a:p>
            <a:pPr marL="528828" defTabSz="1097280">
              <a:spcBef>
                <a:spcPts val="840"/>
              </a:spcBef>
            </a:pPr>
            <a:r>
              <a:rPr sz="2400" kern="0" dirty="0">
                <a:solidFill>
                  <a:sysClr val="windowText" lastClr="000000"/>
                </a:solidFill>
                <a:latin typeface="Calibri"/>
                <a:cs typeface="Calibri"/>
              </a:rPr>
              <a:t>iii.</a:t>
            </a:r>
            <a:r>
              <a:rPr sz="2400" kern="0" spc="498" dirty="0">
                <a:solidFill>
                  <a:sysClr val="windowText" lastClr="000000"/>
                </a:solidFill>
                <a:latin typeface="Calibri"/>
                <a:cs typeface="Calibri"/>
              </a:rPr>
              <a:t> </a:t>
            </a:r>
            <a:r>
              <a:rPr sz="2400" kern="0" dirty="0">
                <a:solidFill>
                  <a:sysClr val="windowText" lastClr="000000"/>
                </a:solidFill>
                <a:latin typeface="Calibri"/>
                <a:cs typeface="Calibri"/>
              </a:rPr>
              <a:t>Subsidy</a:t>
            </a:r>
            <a:r>
              <a:rPr sz="2400" kern="0" spc="-54" dirty="0">
                <a:solidFill>
                  <a:sysClr val="windowText" lastClr="000000"/>
                </a:solidFill>
                <a:latin typeface="Calibri"/>
                <a:cs typeface="Calibri"/>
              </a:rPr>
              <a:t> </a:t>
            </a:r>
            <a:r>
              <a:rPr sz="2400" kern="0" dirty="0">
                <a:solidFill>
                  <a:sysClr val="windowText" lastClr="000000"/>
                </a:solidFill>
                <a:latin typeface="Calibri"/>
                <a:cs typeface="Calibri"/>
              </a:rPr>
              <a:t>or</a:t>
            </a:r>
            <a:r>
              <a:rPr sz="2400" kern="0" spc="-36" dirty="0">
                <a:solidFill>
                  <a:sysClr val="windowText" lastClr="000000"/>
                </a:solidFill>
                <a:latin typeface="Calibri"/>
                <a:cs typeface="Calibri"/>
              </a:rPr>
              <a:t> </a:t>
            </a:r>
            <a:r>
              <a:rPr sz="2400" kern="0" dirty="0">
                <a:solidFill>
                  <a:sysClr val="windowText" lastClr="000000"/>
                </a:solidFill>
                <a:latin typeface="Calibri"/>
                <a:cs typeface="Calibri"/>
              </a:rPr>
              <a:t>grant</a:t>
            </a:r>
            <a:r>
              <a:rPr sz="2400" kern="0" spc="-48" dirty="0">
                <a:solidFill>
                  <a:sysClr val="windowText" lastClr="000000"/>
                </a:solidFill>
                <a:latin typeface="Calibri"/>
                <a:cs typeface="Calibri"/>
              </a:rPr>
              <a:t> </a:t>
            </a:r>
            <a:r>
              <a:rPr sz="2400" kern="0" dirty="0">
                <a:solidFill>
                  <a:sysClr val="windowText" lastClr="000000"/>
                </a:solidFill>
                <a:latin typeface="Calibri"/>
                <a:cs typeface="Calibri"/>
              </a:rPr>
              <a:t>or</a:t>
            </a:r>
            <a:r>
              <a:rPr sz="2400" kern="0" spc="-54" dirty="0">
                <a:solidFill>
                  <a:sysClr val="windowText" lastClr="000000"/>
                </a:solidFill>
                <a:latin typeface="Calibri"/>
                <a:cs typeface="Calibri"/>
              </a:rPr>
              <a:t> </a:t>
            </a:r>
            <a:r>
              <a:rPr sz="2400" kern="0" spc="-12" dirty="0">
                <a:solidFill>
                  <a:sysClr val="windowText" lastClr="000000"/>
                </a:solidFill>
                <a:latin typeface="Calibri"/>
                <a:cs typeface="Calibri"/>
              </a:rPr>
              <a:t>reimbursement,</a:t>
            </a:r>
            <a:r>
              <a:rPr sz="2400" kern="0" dirty="0">
                <a:solidFill>
                  <a:sysClr val="windowText" lastClr="000000"/>
                </a:solidFill>
                <a:latin typeface="Calibri"/>
                <a:cs typeface="Calibri"/>
              </a:rPr>
              <a:t> by</a:t>
            </a:r>
            <a:r>
              <a:rPr sz="2400" kern="0" spc="-60" dirty="0">
                <a:solidFill>
                  <a:sysClr val="windowText" lastClr="000000"/>
                </a:solidFill>
                <a:latin typeface="Calibri"/>
                <a:cs typeface="Calibri"/>
              </a:rPr>
              <a:t> </a:t>
            </a:r>
            <a:r>
              <a:rPr sz="2400" kern="0" spc="-12" dirty="0">
                <a:solidFill>
                  <a:sysClr val="windowText" lastClr="000000"/>
                </a:solidFill>
                <a:latin typeface="Calibri"/>
                <a:cs typeface="Calibri"/>
              </a:rPr>
              <a:t>whatever</a:t>
            </a:r>
            <a:r>
              <a:rPr sz="2400" kern="0" spc="-24" dirty="0">
                <a:solidFill>
                  <a:sysClr val="windowText" lastClr="000000"/>
                </a:solidFill>
                <a:latin typeface="Calibri"/>
                <a:cs typeface="Calibri"/>
              </a:rPr>
              <a:t> name</a:t>
            </a:r>
            <a:endParaRPr sz="2400" kern="0">
              <a:solidFill>
                <a:sysClr val="windowText" lastClr="000000"/>
              </a:solidFill>
              <a:latin typeface="Calibri"/>
              <a:cs typeface="Calibri"/>
            </a:endParaRPr>
          </a:p>
          <a:p>
            <a:pPr marL="563880" indent="-548640" defTabSz="1097280">
              <a:spcBef>
                <a:spcPts val="720"/>
              </a:spcBef>
              <a:buFontTx/>
              <a:buAutoNum type="alphaLcParenR" startAt="5"/>
              <a:tabLst>
                <a:tab pos="563880" algn="l"/>
              </a:tabLst>
            </a:pPr>
            <a:r>
              <a:rPr sz="2400" kern="0" spc="-12" dirty="0">
                <a:solidFill>
                  <a:sysClr val="windowText" lastClr="000000"/>
                </a:solidFill>
                <a:latin typeface="Calibri"/>
                <a:cs typeface="Calibri"/>
              </a:rPr>
              <a:t>Depreciation</a:t>
            </a:r>
            <a:r>
              <a:rPr sz="2400" kern="0" spc="-6" dirty="0">
                <a:solidFill>
                  <a:sysClr val="windowText" lastClr="000000"/>
                </a:solidFill>
                <a:latin typeface="Calibri"/>
                <a:cs typeface="Calibri"/>
              </a:rPr>
              <a:t> </a:t>
            </a:r>
            <a:r>
              <a:rPr sz="2400" kern="0" spc="-12" dirty="0">
                <a:solidFill>
                  <a:sysClr val="windowText" lastClr="000000"/>
                </a:solidFill>
                <a:latin typeface="Calibri"/>
                <a:cs typeface="Calibri"/>
              </a:rPr>
              <a:t>allowable</a:t>
            </a:r>
            <a:endParaRPr sz="2400" kern="0">
              <a:solidFill>
                <a:sysClr val="windowText" lastClr="000000"/>
              </a:solidFill>
              <a:latin typeface="Calibri"/>
              <a:cs typeface="Calibri"/>
            </a:endParaRPr>
          </a:p>
          <a:p>
            <a:pPr marL="563118" indent="-547878" defTabSz="1097280">
              <a:spcBef>
                <a:spcPts val="720"/>
              </a:spcBef>
              <a:buFontTx/>
              <a:buAutoNum type="alphaLcParenR" startAt="5"/>
              <a:tabLst>
                <a:tab pos="563118" algn="l"/>
              </a:tabLst>
            </a:pPr>
            <a:r>
              <a:rPr sz="2400" kern="0" spc="-12" dirty="0">
                <a:solidFill>
                  <a:sysClr val="windowText" lastClr="000000"/>
                </a:solidFill>
                <a:latin typeface="Calibri"/>
                <a:cs typeface="Calibri"/>
              </a:rPr>
              <a:t>Written</a:t>
            </a:r>
            <a:r>
              <a:rPr sz="2400" kern="0" spc="-42" dirty="0">
                <a:solidFill>
                  <a:sysClr val="windowText" lastClr="000000"/>
                </a:solidFill>
                <a:latin typeface="Calibri"/>
                <a:cs typeface="Calibri"/>
              </a:rPr>
              <a:t> </a:t>
            </a:r>
            <a:r>
              <a:rPr sz="2400" kern="0" dirty="0">
                <a:solidFill>
                  <a:sysClr val="windowText" lastClr="000000"/>
                </a:solidFill>
                <a:latin typeface="Calibri"/>
                <a:cs typeface="Calibri"/>
              </a:rPr>
              <a:t>down</a:t>
            </a:r>
            <a:r>
              <a:rPr sz="2400" kern="0" spc="-60" dirty="0">
                <a:solidFill>
                  <a:sysClr val="windowText" lastClr="000000"/>
                </a:solidFill>
                <a:latin typeface="Calibri"/>
                <a:cs typeface="Calibri"/>
              </a:rPr>
              <a:t> </a:t>
            </a:r>
            <a:r>
              <a:rPr sz="2400" kern="0" dirty="0">
                <a:solidFill>
                  <a:sysClr val="windowText" lastClr="000000"/>
                </a:solidFill>
                <a:latin typeface="Calibri"/>
                <a:cs typeface="Calibri"/>
              </a:rPr>
              <a:t>value</a:t>
            </a:r>
            <a:r>
              <a:rPr sz="2400" kern="0" spc="-54" dirty="0">
                <a:solidFill>
                  <a:sysClr val="windowText" lastClr="000000"/>
                </a:solidFill>
                <a:latin typeface="Calibri"/>
                <a:cs typeface="Calibri"/>
              </a:rPr>
              <a:t> </a:t>
            </a:r>
            <a:r>
              <a:rPr sz="2400" kern="0" dirty="0">
                <a:solidFill>
                  <a:sysClr val="windowText" lastClr="000000"/>
                </a:solidFill>
                <a:latin typeface="Calibri"/>
                <a:cs typeface="Calibri"/>
              </a:rPr>
              <a:t>at</a:t>
            </a:r>
            <a:r>
              <a:rPr sz="2400" kern="0" spc="-30" dirty="0">
                <a:solidFill>
                  <a:sysClr val="windowText" lastClr="000000"/>
                </a:solidFill>
                <a:latin typeface="Calibri"/>
                <a:cs typeface="Calibri"/>
              </a:rPr>
              <a:t> </a:t>
            </a:r>
            <a:r>
              <a:rPr sz="2400" kern="0" dirty="0">
                <a:solidFill>
                  <a:sysClr val="windowText" lastClr="000000"/>
                </a:solidFill>
                <a:latin typeface="Calibri"/>
                <a:cs typeface="Calibri"/>
              </a:rPr>
              <a:t>the</a:t>
            </a:r>
            <a:r>
              <a:rPr sz="2400" kern="0" spc="-54" dirty="0">
                <a:solidFill>
                  <a:sysClr val="windowText" lastClr="000000"/>
                </a:solidFill>
                <a:latin typeface="Calibri"/>
                <a:cs typeface="Calibri"/>
              </a:rPr>
              <a:t> </a:t>
            </a:r>
            <a:r>
              <a:rPr sz="2400" kern="0" dirty="0">
                <a:solidFill>
                  <a:sysClr val="windowText" lastClr="000000"/>
                </a:solidFill>
                <a:latin typeface="Calibri"/>
                <a:cs typeface="Calibri"/>
              </a:rPr>
              <a:t>end</a:t>
            </a:r>
            <a:r>
              <a:rPr sz="2400" kern="0" spc="-48" dirty="0">
                <a:solidFill>
                  <a:sysClr val="windowText" lastClr="000000"/>
                </a:solidFill>
                <a:latin typeface="Calibri"/>
                <a:cs typeface="Calibri"/>
              </a:rPr>
              <a:t> </a:t>
            </a:r>
            <a:r>
              <a:rPr sz="2400" kern="0" dirty="0">
                <a:solidFill>
                  <a:sysClr val="windowText" lastClr="000000"/>
                </a:solidFill>
                <a:latin typeface="Calibri"/>
                <a:cs typeface="Calibri"/>
              </a:rPr>
              <a:t>of</a:t>
            </a:r>
            <a:r>
              <a:rPr sz="2400" kern="0" spc="-48" dirty="0">
                <a:solidFill>
                  <a:sysClr val="windowText" lastClr="000000"/>
                </a:solidFill>
                <a:latin typeface="Calibri"/>
                <a:cs typeface="Calibri"/>
              </a:rPr>
              <a:t> </a:t>
            </a:r>
            <a:r>
              <a:rPr sz="2400" kern="0" dirty="0">
                <a:solidFill>
                  <a:sysClr val="windowText" lastClr="000000"/>
                </a:solidFill>
                <a:latin typeface="Calibri"/>
                <a:cs typeface="Calibri"/>
              </a:rPr>
              <a:t>the</a:t>
            </a:r>
            <a:r>
              <a:rPr sz="2400" kern="0" spc="-48" dirty="0">
                <a:solidFill>
                  <a:sysClr val="windowText" lastClr="000000"/>
                </a:solidFill>
                <a:latin typeface="Calibri"/>
                <a:cs typeface="Calibri"/>
              </a:rPr>
              <a:t> </a:t>
            </a:r>
            <a:r>
              <a:rPr sz="2400" kern="0" spc="-12" dirty="0">
                <a:solidFill>
                  <a:sysClr val="windowText" lastClr="000000"/>
                </a:solidFill>
                <a:latin typeface="Calibri"/>
                <a:cs typeface="Calibri"/>
              </a:rPr>
              <a:t>year.</a:t>
            </a:r>
            <a:endParaRPr sz="2400" kern="0">
              <a:solidFill>
                <a:sysClr val="windowText" lastClr="000000"/>
              </a:solidFill>
              <a:latin typeface="Calibri"/>
              <a:cs typeface="Calibri"/>
            </a:endParaRPr>
          </a:p>
        </p:txBody>
      </p:sp>
      <p:sp>
        <p:nvSpPr>
          <p:cNvPr id="6" name="object 6"/>
          <p:cNvSpPr txBox="1">
            <a:spLocks noGrp="1"/>
          </p:cNvSpPr>
          <p:nvPr>
            <p:ph type="title"/>
          </p:nvPr>
        </p:nvSpPr>
        <p:spPr>
          <a:xfrm>
            <a:off x="1804416" y="105178"/>
            <a:ext cx="16942003" cy="960907"/>
          </a:xfrm>
          <a:prstGeom prst="rect">
            <a:avLst/>
          </a:prstGeom>
        </p:spPr>
        <p:txBody>
          <a:bodyPr vert="horz" wrap="square" lIns="0" tIns="293246" rIns="0" bIns="0" rtlCol="0">
            <a:spAutoFit/>
          </a:bodyPr>
          <a:lstStyle/>
          <a:p>
            <a:pPr marL="339852">
              <a:spcBef>
                <a:spcPts val="120"/>
              </a:spcBef>
            </a:pPr>
            <a:r>
              <a:rPr u="none" dirty="0">
                <a:solidFill>
                  <a:srgbClr val="000000"/>
                </a:solidFill>
              </a:rPr>
              <a:t>Clause</a:t>
            </a:r>
            <a:r>
              <a:rPr u="none" spc="-66" dirty="0">
                <a:solidFill>
                  <a:srgbClr val="000000"/>
                </a:solidFill>
              </a:rPr>
              <a:t> </a:t>
            </a:r>
            <a:r>
              <a:rPr u="none" dirty="0">
                <a:solidFill>
                  <a:srgbClr val="000000"/>
                </a:solidFill>
              </a:rPr>
              <a:t>no.</a:t>
            </a:r>
            <a:r>
              <a:rPr u="none" spc="-36" dirty="0">
                <a:solidFill>
                  <a:srgbClr val="000000"/>
                </a:solidFill>
              </a:rPr>
              <a:t> </a:t>
            </a:r>
            <a:r>
              <a:rPr u="none" dirty="0">
                <a:solidFill>
                  <a:srgbClr val="000000"/>
                </a:solidFill>
              </a:rPr>
              <a:t>18</a:t>
            </a:r>
            <a:r>
              <a:rPr u="none" spc="-54" dirty="0">
                <a:solidFill>
                  <a:srgbClr val="000000"/>
                </a:solidFill>
              </a:rPr>
              <a:t> </a:t>
            </a:r>
            <a:r>
              <a:rPr i="1" u="none" dirty="0">
                <a:solidFill>
                  <a:srgbClr val="000000"/>
                </a:solidFill>
                <a:latin typeface="Calibri"/>
                <a:cs typeface="Calibri"/>
              </a:rPr>
              <a:t>–</a:t>
            </a:r>
            <a:r>
              <a:rPr i="1" u="none" spc="-54" dirty="0">
                <a:solidFill>
                  <a:srgbClr val="000000"/>
                </a:solidFill>
              </a:rPr>
              <a:t> </a:t>
            </a:r>
            <a:r>
              <a:rPr i="1" u="none" spc="-12" dirty="0">
                <a:solidFill>
                  <a:srgbClr val="000000"/>
                </a:solidFill>
              </a:rPr>
              <a:t>Contd.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72868" y="2041854"/>
            <a:ext cx="9793224" cy="0"/>
          </a:xfrm>
          <a:custGeom>
            <a:avLst/>
            <a:gdLst/>
            <a:ahLst/>
            <a:cxnLst/>
            <a:rect l="l" t="t" r="r" b="b"/>
            <a:pathLst>
              <a:path w="8161020">
                <a:moveTo>
                  <a:pt x="0" y="0"/>
                </a:moveTo>
                <a:lnTo>
                  <a:pt x="8160994" y="0"/>
                </a:lnTo>
              </a:path>
            </a:pathLst>
          </a:custGeom>
          <a:ln w="38100">
            <a:solidFill>
              <a:srgbClr val="85BA23"/>
            </a:solidFill>
          </a:ln>
        </p:spPr>
        <p:txBody>
          <a:bodyPr wrap="square" lIns="0" tIns="0" rIns="0" bIns="0" rtlCol="0"/>
          <a:lstStyle/>
          <a:p>
            <a:pPr defTabSz="1097280"/>
            <a:endParaRPr sz="2160" kern="0">
              <a:solidFill>
                <a:sysClr val="windowText" lastClr="000000"/>
              </a:solidFill>
            </a:endParaRPr>
          </a:p>
        </p:txBody>
      </p:sp>
      <p:sp>
        <p:nvSpPr>
          <p:cNvPr id="3" name="object 3"/>
          <p:cNvSpPr/>
          <p:nvPr/>
        </p:nvSpPr>
        <p:spPr>
          <a:xfrm>
            <a:off x="2251252" y="7485278"/>
            <a:ext cx="9793224" cy="0"/>
          </a:xfrm>
          <a:custGeom>
            <a:avLst/>
            <a:gdLst/>
            <a:ahLst/>
            <a:cxnLst/>
            <a:rect l="l" t="t" r="r" b="b"/>
            <a:pathLst>
              <a:path w="8161020">
                <a:moveTo>
                  <a:pt x="0" y="0"/>
                </a:moveTo>
                <a:lnTo>
                  <a:pt x="8160994" y="0"/>
                </a:lnTo>
              </a:path>
            </a:pathLst>
          </a:custGeom>
          <a:ln w="6350">
            <a:solidFill>
              <a:srgbClr val="B9BABA"/>
            </a:solidFill>
          </a:ln>
        </p:spPr>
        <p:txBody>
          <a:bodyPr wrap="square" lIns="0" tIns="0" rIns="0" bIns="0" rtlCol="0"/>
          <a:lstStyle/>
          <a:p>
            <a:pPr defTabSz="1097280"/>
            <a:endParaRPr sz="2160" kern="0">
              <a:solidFill>
                <a:sysClr val="windowText" lastClr="000000"/>
              </a:solidFill>
            </a:endParaRPr>
          </a:p>
        </p:txBody>
      </p:sp>
      <p:sp>
        <p:nvSpPr>
          <p:cNvPr id="4" name="object 4"/>
          <p:cNvSpPr txBox="1"/>
          <p:nvPr/>
        </p:nvSpPr>
        <p:spPr>
          <a:xfrm>
            <a:off x="2382504" y="2401138"/>
            <a:ext cx="7546848" cy="4406591"/>
          </a:xfrm>
          <a:prstGeom prst="rect">
            <a:avLst/>
          </a:prstGeom>
        </p:spPr>
        <p:txBody>
          <a:bodyPr vert="horz" wrap="square" lIns="0" tIns="14478" rIns="0" bIns="0" rtlCol="0">
            <a:spAutoFit/>
          </a:bodyPr>
          <a:lstStyle/>
          <a:p>
            <a:pPr marL="323850" indent="-308610" defTabSz="1097280">
              <a:spcBef>
                <a:spcPts val="114"/>
              </a:spcBef>
              <a:buFont typeface="Arial MT"/>
              <a:buChar char="•"/>
              <a:tabLst>
                <a:tab pos="323850" algn="l"/>
              </a:tabLst>
            </a:pPr>
            <a:r>
              <a:rPr sz="1920" kern="0" spc="-60" dirty="0">
                <a:solidFill>
                  <a:sysClr val="windowText" lastClr="000000"/>
                </a:solidFill>
                <a:latin typeface="Verdana"/>
                <a:cs typeface="Verdana"/>
              </a:rPr>
              <a:t>Total</a:t>
            </a:r>
            <a:r>
              <a:rPr sz="1920" kern="0" spc="-72" dirty="0">
                <a:solidFill>
                  <a:sysClr val="windowText" lastClr="000000"/>
                </a:solidFill>
                <a:latin typeface="Verdana"/>
                <a:cs typeface="Verdana"/>
              </a:rPr>
              <a:t> </a:t>
            </a:r>
            <a:r>
              <a:rPr sz="1920" kern="0" dirty="0">
                <a:solidFill>
                  <a:sysClr val="windowText" lastClr="000000"/>
                </a:solidFill>
                <a:latin typeface="Verdana"/>
                <a:cs typeface="Verdana"/>
              </a:rPr>
              <a:t>5</a:t>
            </a:r>
            <a:r>
              <a:rPr sz="1920" kern="0" spc="-54" dirty="0">
                <a:solidFill>
                  <a:sysClr val="windowText" lastClr="000000"/>
                </a:solidFill>
                <a:latin typeface="Verdana"/>
                <a:cs typeface="Verdana"/>
              </a:rPr>
              <a:t> </a:t>
            </a:r>
            <a:r>
              <a:rPr sz="1920" kern="0" spc="-12" dirty="0">
                <a:solidFill>
                  <a:sysClr val="windowText" lastClr="000000"/>
                </a:solidFill>
                <a:latin typeface="Verdana"/>
                <a:cs typeface="Verdana"/>
              </a:rPr>
              <a:t>Paras</a:t>
            </a:r>
            <a:endParaRPr sz="1920" kern="0">
              <a:solidFill>
                <a:sysClr val="windowText" lastClr="000000"/>
              </a:solidFill>
              <a:latin typeface="Verdana"/>
              <a:cs typeface="Verdana"/>
            </a:endParaRPr>
          </a:p>
          <a:p>
            <a:pPr defTabSz="1097280">
              <a:spcBef>
                <a:spcPts val="1176"/>
              </a:spcBef>
              <a:buFont typeface="Arial MT"/>
              <a:buChar char="•"/>
            </a:pPr>
            <a:endParaRPr sz="1920" kern="0">
              <a:solidFill>
                <a:sysClr val="windowText" lastClr="000000"/>
              </a:solidFill>
              <a:latin typeface="Verdana"/>
              <a:cs typeface="Verdana"/>
            </a:endParaRPr>
          </a:p>
          <a:p>
            <a:pPr marL="323850" indent="-308610" defTabSz="1097280">
              <a:spcBef>
                <a:spcPts val="6"/>
              </a:spcBef>
              <a:buFont typeface="Arial MT"/>
              <a:buChar char="•"/>
              <a:tabLst>
                <a:tab pos="323850" algn="l"/>
              </a:tabLst>
            </a:pPr>
            <a:r>
              <a:rPr sz="1920" kern="0" dirty="0">
                <a:solidFill>
                  <a:sysClr val="windowText" lastClr="000000"/>
                </a:solidFill>
                <a:latin typeface="Verdana"/>
                <a:cs typeface="Verdana"/>
              </a:rPr>
              <a:t>Same</a:t>
            </a:r>
            <a:r>
              <a:rPr sz="1920" kern="0" spc="-54" dirty="0">
                <a:solidFill>
                  <a:sysClr val="windowText" lastClr="000000"/>
                </a:solidFill>
                <a:latin typeface="Verdana"/>
                <a:cs typeface="Verdana"/>
              </a:rPr>
              <a:t> </a:t>
            </a:r>
            <a:r>
              <a:rPr sz="1920" kern="0" dirty="0">
                <a:solidFill>
                  <a:sysClr val="windowText" lastClr="000000"/>
                </a:solidFill>
                <a:latin typeface="Verdana"/>
                <a:cs typeface="Verdana"/>
              </a:rPr>
              <a:t>as</a:t>
            </a:r>
            <a:r>
              <a:rPr sz="1920" kern="0" spc="-84" dirty="0">
                <a:solidFill>
                  <a:sysClr val="windowText" lastClr="000000"/>
                </a:solidFill>
                <a:latin typeface="Verdana"/>
                <a:cs typeface="Verdana"/>
              </a:rPr>
              <a:t> </a:t>
            </a:r>
            <a:r>
              <a:rPr sz="1920" kern="0" dirty="0">
                <a:solidFill>
                  <a:sysClr val="windowText" lastClr="000000"/>
                </a:solidFill>
                <a:latin typeface="Verdana"/>
                <a:cs typeface="Verdana"/>
              </a:rPr>
              <a:t>Form</a:t>
            </a:r>
            <a:r>
              <a:rPr sz="1920" kern="0" spc="-54" dirty="0">
                <a:solidFill>
                  <a:sysClr val="windowText" lastClr="000000"/>
                </a:solidFill>
                <a:latin typeface="Verdana"/>
                <a:cs typeface="Verdana"/>
              </a:rPr>
              <a:t> </a:t>
            </a:r>
            <a:r>
              <a:rPr sz="1920" kern="0" dirty="0">
                <a:solidFill>
                  <a:sysClr val="windowText" lastClr="000000"/>
                </a:solidFill>
                <a:latin typeface="Verdana"/>
                <a:cs typeface="Verdana"/>
              </a:rPr>
              <a:t>No.</a:t>
            </a:r>
            <a:r>
              <a:rPr sz="1920" kern="0" spc="-78" dirty="0">
                <a:solidFill>
                  <a:sysClr val="windowText" lastClr="000000"/>
                </a:solidFill>
                <a:latin typeface="Verdana"/>
                <a:cs typeface="Verdana"/>
              </a:rPr>
              <a:t> </a:t>
            </a:r>
            <a:r>
              <a:rPr sz="1920" kern="0" dirty="0">
                <a:solidFill>
                  <a:sysClr val="windowText" lastClr="000000"/>
                </a:solidFill>
                <a:latin typeface="Verdana"/>
                <a:cs typeface="Verdana"/>
              </a:rPr>
              <a:t>3CA</a:t>
            </a:r>
            <a:r>
              <a:rPr sz="1920" kern="0" spc="-96" dirty="0">
                <a:solidFill>
                  <a:sysClr val="windowText" lastClr="000000"/>
                </a:solidFill>
                <a:latin typeface="Verdana"/>
                <a:cs typeface="Verdana"/>
              </a:rPr>
              <a:t> </a:t>
            </a:r>
            <a:r>
              <a:rPr sz="1920" kern="0" dirty="0">
                <a:solidFill>
                  <a:sysClr val="windowText" lastClr="000000"/>
                </a:solidFill>
                <a:latin typeface="Verdana"/>
                <a:cs typeface="Verdana"/>
              </a:rPr>
              <a:t>except</a:t>
            </a:r>
            <a:r>
              <a:rPr sz="1920" kern="0" spc="-84" dirty="0">
                <a:solidFill>
                  <a:sysClr val="windowText" lastClr="000000"/>
                </a:solidFill>
                <a:latin typeface="Verdana"/>
                <a:cs typeface="Verdana"/>
              </a:rPr>
              <a:t> </a:t>
            </a:r>
            <a:r>
              <a:rPr sz="1920" kern="0" dirty="0">
                <a:solidFill>
                  <a:sysClr val="windowText" lastClr="000000"/>
                </a:solidFill>
                <a:latin typeface="Verdana"/>
                <a:cs typeface="Verdana"/>
              </a:rPr>
              <a:t>examination</a:t>
            </a:r>
            <a:r>
              <a:rPr sz="1920" kern="0" spc="-42" dirty="0">
                <a:solidFill>
                  <a:sysClr val="windowText" lastClr="000000"/>
                </a:solidFill>
                <a:latin typeface="Verdana"/>
                <a:cs typeface="Verdana"/>
              </a:rPr>
              <a:t> </a:t>
            </a:r>
            <a:r>
              <a:rPr sz="1920" kern="0" dirty="0">
                <a:solidFill>
                  <a:sysClr val="windowText" lastClr="000000"/>
                </a:solidFill>
                <a:latin typeface="Verdana"/>
                <a:cs typeface="Verdana"/>
              </a:rPr>
              <a:t>of</a:t>
            </a:r>
            <a:r>
              <a:rPr sz="1920" kern="0" spc="-72" dirty="0">
                <a:solidFill>
                  <a:sysClr val="windowText" lastClr="000000"/>
                </a:solidFill>
                <a:latin typeface="Verdana"/>
                <a:cs typeface="Verdana"/>
              </a:rPr>
              <a:t> </a:t>
            </a:r>
            <a:r>
              <a:rPr sz="1920" kern="0" spc="-12" dirty="0">
                <a:solidFill>
                  <a:sysClr val="windowText" lastClr="000000"/>
                </a:solidFill>
                <a:latin typeface="Verdana"/>
                <a:cs typeface="Verdana"/>
              </a:rPr>
              <a:t>books</a:t>
            </a:r>
            <a:endParaRPr sz="1920" kern="0">
              <a:solidFill>
                <a:sysClr val="windowText" lastClr="000000"/>
              </a:solidFill>
              <a:latin typeface="Verdana"/>
              <a:cs typeface="Verdana"/>
            </a:endParaRPr>
          </a:p>
          <a:p>
            <a:pPr defTabSz="1097280">
              <a:spcBef>
                <a:spcPts val="1163"/>
              </a:spcBef>
              <a:buFont typeface="Arial MT"/>
              <a:buChar char="•"/>
            </a:pPr>
            <a:endParaRPr sz="1920" kern="0">
              <a:solidFill>
                <a:sysClr val="windowText" lastClr="000000"/>
              </a:solidFill>
              <a:latin typeface="Verdana"/>
              <a:cs typeface="Verdana"/>
            </a:endParaRPr>
          </a:p>
          <a:p>
            <a:pPr marL="323850" indent="-308610" defTabSz="1097280">
              <a:buFont typeface="Arial MT"/>
              <a:buChar char="•"/>
              <a:tabLst>
                <a:tab pos="323850" algn="l"/>
              </a:tabLst>
            </a:pPr>
            <a:r>
              <a:rPr sz="1920" kern="0" dirty="0">
                <a:solidFill>
                  <a:sysClr val="windowText" lastClr="000000"/>
                </a:solidFill>
                <a:latin typeface="Verdana"/>
                <a:cs typeface="Verdana"/>
              </a:rPr>
              <a:t>Opinion</a:t>
            </a:r>
            <a:r>
              <a:rPr sz="1920" kern="0" spc="-78" dirty="0">
                <a:solidFill>
                  <a:sysClr val="windowText" lastClr="000000"/>
                </a:solidFill>
                <a:latin typeface="Verdana"/>
                <a:cs typeface="Verdana"/>
              </a:rPr>
              <a:t> </a:t>
            </a:r>
            <a:r>
              <a:rPr sz="1920" kern="0" dirty="0">
                <a:solidFill>
                  <a:sysClr val="windowText" lastClr="000000"/>
                </a:solidFill>
                <a:latin typeface="Verdana"/>
                <a:cs typeface="Verdana"/>
              </a:rPr>
              <a:t>subject</a:t>
            </a:r>
            <a:r>
              <a:rPr sz="1920" kern="0" spc="-72" dirty="0">
                <a:solidFill>
                  <a:sysClr val="windowText" lastClr="000000"/>
                </a:solidFill>
                <a:latin typeface="Verdana"/>
                <a:cs typeface="Verdana"/>
              </a:rPr>
              <a:t> </a:t>
            </a:r>
            <a:r>
              <a:rPr sz="1920" kern="0" dirty="0">
                <a:solidFill>
                  <a:sysClr val="windowText" lastClr="000000"/>
                </a:solidFill>
                <a:latin typeface="Verdana"/>
                <a:cs typeface="Verdana"/>
              </a:rPr>
              <a:t>to</a:t>
            </a:r>
            <a:r>
              <a:rPr sz="1920" kern="0" spc="-90" dirty="0">
                <a:solidFill>
                  <a:sysClr val="windowText" lastClr="000000"/>
                </a:solidFill>
                <a:latin typeface="Verdana"/>
                <a:cs typeface="Verdana"/>
              </a:rPr>
              <a:t> </a:t>
            </a:r>
            <a:r>
              <a:rPr sz="1920" kern="0" spc="-12" dirty="0">
                <a:solidFill>
                  <a:sysClr val="windowText" lastClr="000000"/>
                </a:solidFill>
                <a:latin typeface="Verdana"/>
                <a:cs typeface="Verdana"/>
              </a:rPr>
              <a:t>observations/</a:t>
            </a:r>
            <a:r>
              <a:rPr sz="1920" kern="0" spc="-48" dirty="0">
                <a:solidFill>
                  <a:sysClr val="windowText" lastClr="000000"/>
                </a:solidFill>
                <a:latin typeface="Verdana"/>
                <a:cs typeface="Verdana"/>
              </a:rPr>
              <a:t> </a:t>
            </a:r>
            <a:r>
              <a:rPr sz="1920" kern="0" dirty="0">
                <a:solidFill>
                  <a:sysClr val="windowText" lastClr="000000"/>
                </a:solidFill>
                <a:latin typeface="Verdana"/>
                <a:cs typeface="Verdana"/>
              </a:rPr>
              <a:t>qualifications</a:t>
            </a:r>
            <a:r>
              <a:rPr sz="1920" kern="0" spc="-60" dirty="0">
                <a:solidFill>
                  <a:sysClr val="windowText" lastClr="000000"/>
                </a:solidFill>
                <a:latin typeface="Verdana"/>
                <a:cs typeface="Verdana"/>
              </a:rPr>
              <a:t> </a:t>
            </a:r>
            <a:r>
              <a:rPr sz="1920" kern="0" dirty="0">
                <a:solidFill>
                  <a:sysClr val="windowText" lastClr="000000"/>
                </a:solidFill>
                <a:latin typeface="Verdana"/>
                <a:cs typeface="Verdana"/>
              </a:rPr>
              <a:t>to</a:t>
            </a:r>
            <a:r>
              <a:rPr sz="1920" kern="0" spc="-90" dirty="0">
                <a:solidFill>
                  <a:sysClr val="windowText" lastClr="000000"/>
                </a:solidFill>
                <a:latin typeface="Verdana"/>
                <a:cs typeface="Verdana"/>
              </a:rPr>
              <a:t> </a:t>
            </a:r>
            <a:r>
              <a:rPr sz="1920" kern="0" dirty="0">
                <a:solidFill>
                  <a:sysClr val="windowText" lastClr="000000"/>
                </a:solidFill>
                <a:latin typeface="Verdana"/>
                <a:cs typeface="Verdana"/>
              </a:rPr>
              <a:t>be</a:t>
            </a:r>
            <a:r>
              <a:rPr sz="1920" kern="0" spc="-72" dirty="0">
                <a:solidFill>
                  <a:sysClr val="windowText" lastClr="000000"/>
                </a:solidFill>
                <a:latin typeface="Verdana"/>
                <a:cs typeface="Verdana"/>
              </a:rPr>
              <a:t> </a:t>
            </a:r>
            <a:r>
              <a:rPr sz="1920" kern="0" spc="-12" dirty="0">
                <a:solidFill>
                  <a:sysClr val="windowText" lastClr="000000"/>
                </a:solidFill>
                <a:latin typeface="Verdana"/>
                <a:cs typeface="Verdana"/>
              </a:rPr>
              <a:t>given:</a:t>
            </a:r>
            <a:endParaRPr sz="1920" kern="0">
              <a:solidFill>
                <a:sysClr val="windowText" lastClr="000000"/>
              </a:solidFill>
              <a:latin typeface="Verdana"/>
              <a:cs typeface="Verdana"/>
            </a:endParaRPr>
          </a:p>
          <a:p>
            <a:pPr marL="837438" lvl="1" indent="-410718" defTabSz="1097280">
              <a:spcBef>
                <a:spcPts val="606"/>
              </a:spcBef>
              <a:buFont typeface="Wingdings"/>
              <a:buChar char=""/>
              <a:tabLst>
                <a:tab pos="837438" algn="l"/>
              </a:tabLst>
            </a:pPr>
            <a:r>
              <a:rPr sz="1920" kern="0" dirty="0">
                <a:solidFill>
                  <a:sysClr val="windowText" lastClr="000000"/>
                </a:solidFill>
                <a:latin typeface="Verdana"/>
                <a:cs typeface="Verdana"/>
              </a:rPr>
              <a:t>Financial</a:t>
            </a:r>
            <a:r>
              <a:rPr sz="1920" kern="0" spc="-72" dirty="0">
                <a:solidFill>
                  <a:sysClr val="windowText" lastClr="000000"/>
                </a:solidFill>
                <a:latin typeface="Verdana"/>
                <a:cs typeface="Verdana"/>
              </a:rPr>
              <a:t> </a:t>
            </a:r>
            <a:r>
              <a:rPr sz="1920" kern="0" dirty="0">
                <a:solidFill>
                  <a:sysClr val="windowText" lastClr="000000"/>
                </a:solidFill>
                <a:latin typeface="Verdana"/>
                <a:cs typeface="Verdana"/>
              </a:rPr>
              <a:t>statements</a:t>
            </a:r>
            <a:r>
              <a:rPr sz="1920" kern="0" spc="-78" dirty="0">
                <a:solidFill>
                  <a:sysClr val="windowText" lastClr="000000"/>
                </a:solidFill>
                <a:latin typeface="Verdana"/>
                <a:cs typeface="Verdana"/>
              </a:rPr>
              <a:t> </a:t>
            </a:r>
            <a:r>
              <a:rPr sz="1920" kern="0" dirty="0">
                <a:solidFill>
                  <a:sysClr val="windowText" lastClr="000000"/>
                </a:solidFill>
                <a:latin typeface="Verdana"/>
                <a:cs typeface="Verdana"/>
              </a:rPr>
              <a:t>–</a:t>
            </a:r>
            <a:r>
              <a:rPr sz="1920" kern="0" spc="-102" dirty="0">
                <a:solidFill>
                  <a:sysClr val="windowText" lastClr="000000"/>
                </a:solidFill>
                <a:latin typeface="Verdana"/>
                <a:cs typeface="Verdana"/>
              </a:rPr>
              <a:t> </a:t>
            </a:r>
            <a:r>
              <a:rPr sz="1920" kern="0" spc="-24" dirty="0">
                <a:solidFill>
                  <a:sysClr val="windowText" lastClr="000000"/>
                </a:solidFill>
                <a:latin typeface="Verdana"/>
                <a:cs typeface="Verdana"/>
              </a:rPr>
              <a:t>3(a)</a:t>
            </a:r>
            <a:endParaRPr sz="1920" kern="0">
              <a:solidFill>
                <a:sysClr val="windowText" lastClr="000000"/>
              </a:solidFill>
              <a:latin typeface="Verdana"/>
              <a:cs typeface="Verdana"/>
            </a:endParaRPr>
          </a:p>
          <a:p>
            <a:pPr marL="837438" lvl="1" indent="-410718" defTabSz="1097280">
              <a:spcBef>
                <a:spcPts val="588"/>
              </a:spcBef>
              <a:buFont typeface="Wingdings"/>
              <a:buChar char=""/>
              <a:tabLst>
                <a:tab pos="837438" algn="l"/>
              </a:tabLst>
            </a:pPr>
            <a:r>
              <a:rPr sz="1920" kern="0" dirty="0">
                <a:solidFill>
                  <a:sysClr val="windowText" lastClr="000000"/>
                </a:solidFill>
                <a:latin typeface="Verdana"/>
                <a:cs typeface="Verdana"/>
              </a:rPr>
              <a:t>Form</a:t>
            </a:r>
            <a:r>
              <a:rPr sz="1920" kern="0" spc="-84" dirty="0">
                <a:solidFill>
                  <a:sysClr val="windowText" lastClr="000000"/>
                </a:solidFill>
                <a:latin typeface="Verdana"/>
                <a:cs typeface="Verdana"/>
              </a:rPr>
              <a:t> </a:t>
            </a:r>
            <a:r>
              <a:rPr sz="1920" kern="0" dirty="0">
                <a:solidFill>
                  <a:sysClr val="windowText" lastClr="000000"/>
                </a:solidFill>
                <a:latin typeface="Verdana"/>
                <a:cs typeface="Verdana"/>
              </a:rPr>
              <a:t>No.</a:t>
            </a:r>
            <a:r>
              <a:rPr sz="1920" kern="0" spc="-90" dirty="0">
                <a:solidFill>
                  <a:sysClr val="windowText" lastClr="000000"/>
                </a:solidFill>
                <a:latin typeface="Verdana"/>
                <a:cs typeface="Verdana"/>
              </a:rPr>
              <a:t> </a:t>
            </a:r>
            <a:r>
              <a:rPr sz="1920" kern="0" dirty="0">
                <a:solidFill>
                  <a:sysClr val="windowText" lastClr="000000"/>
                </a:solidFill>
                <a:latin typeface="Verdana"/>
                <a:cs typeface="Verdana"/>
              </a:rPr>
              <a:t>3CD-</a:t>
            </a:r>
            <a:r>
              <a:rPr sz="1920" kern="0" spc="-96" dirty="0">
                <a:solidFill>
                  <a:sysClr val="windowText" lastClr="000000"/>
                </a:solidFill>
                <a:latin typeface="Verdana"/>
                <a:cs typeface="Verdana"/>
              </a:rPr>
              <a:t> </a:t>
            </a:r>
            <a:r>
              <a:rPr sz="1920" kern="0" spc="-60" dirty="0">
                <a:solidFill>
                  <a:sysClr val="windowText" lastClr="000000"/>
                </a:solidFill>
                <a:latin typeface="Verdana"/>
                <a:cs typeface="Verdana"/>
              </a:rPr>
              <a:t>5</a:t>
            </a:r>
            <a:endParaRPr sz="1920" kern="0">
              <a:solidFill>
                <a:sysClr val="windowText" lastClr="000000"/>
              </a:solidFill>
              <a:latin typeface="Verdana"/>
              <a:cs typeface="Verdana"/>
            </a:endParaRPr>
          </a:p>
          <a:p>
            <a:pPr marL="0" lvl="1" defTabSz="1097280">
              <a:spcBef>
                <a:spcPts val="1182"/>
              </a:spcBef>
              <a:buFont typeface="Wingdings"/>
              <a:buChar char=""/>
            </a:pPr>
            <a:endParaRPr sz="1920" kern="0">
              <a:solidFill>
                <a:sysClr val="windowText" lastClr="000000"/>
              </a:solidFill>
              <a:latin typeface="Verdana"/>
              <a:cs typeface="Verdana"/>
            </a:endParaRPr>
          </a:p>
          <a:p>
            <a:pPr marL="323850" indent="-308610" defTabSz="1097280">
              <a:buFont typeface="Arial MT"/>
              <a:buChar char="•"/>
              <a:tabLst>
                <a:tab pos="323850" algn="l"/>
              </a:tabLst>
            </a:pPr>
            <a:r>
              <a:rPr sz="1920" kern="0" dirty="0">
                <a:solidFill>
                  <a:sysClr val="windowText" lastClr="000000"/>
                </a:solidFill>
                <a:latin typeface="Verdana"/>
                <a:cs typeface="Verdana"/>
              </a:rPr>
              <a:t>Auditor</a:t>
            </a:r>
            <a:r>
              <a:rPr sz="1920" kern="0" spc="-54" dirty="0">
                <a:solidFill>
                  <a:sysClr val="windowText" lastClr="000000"/>
                </a:solidFill>
                <a:latin typeface="Verdana"/>
                <a:cs typeface="Verdana"/>
              </a:rPr>
              <a:t> </a:t>
            </a:r>
            <a:r>
              <a:rPr sz="1920" kern="0" dirty="0">
                <a:solidFill>
                  <a:sysClr val="windowText" lastClr="000000"/>
                </a:solidFill>
                <a:latin typeface="Verdana"/>
                <a:cs typeface="Verdana"/>
              </a:rPr>
              <a:t>gives</a:t>
            </a:r>
            <a:r>
              <a:rPr sz="1920" kern="0" spc="-84" dirty="0">
                <a:solidFill>
                  <a:sysClr val="windowText" lastClr="000000"/>
                </a:solidFill>
                <a:latin typeface="Verdana"/>
                <a:cs typeface="Verdana"/>
              </a:rPr>
              <a:t> </a:t>
            </a:r>
            <a:r>
              <a:rPr sz="1920" kern="0" dirty="0">
                <a:solidFill>
                  <a:sysClr val="windowText" lastClr="000000"/>
                </a:solidFill>
                <a:latin typeface="Verdana"/>
                <a:cs typeface="Verdana"/>
              </a:rPr>
              <a:t>his</a:t>
            </a:r>
            <a:r>
              <a:rPr sz="1920" kern="0" spc="-72" dirty="0">
                <a:solidFill>
                  <a:sysClr val="windowText" lastClr="000000"/>
                </a:solidFill>
                <a:latin typeface="Verdana"/>
                <a:cs typeface="Verdana"/>
              </a:rPr>
              <a:t> </a:t>
            </a:r>
            <a:r>
              <a:rPr sz="1920" kern="0" dirty="0">
                <a:solidFill>
                  <a:sysClr val="windowText" lastClr="000000"/>
                </a:solidFill>
                <a:latin typeface="Verdana"/>
                <a:cs typeface="Verdana"/>
              </a:rPr>
              <a:t>opinion</a:t>
            </a:r>
            <a:r>
              <a:rPr sz="1920" kern="0" spc="-72" dirty="0">
                <a:solidFill>
                  <a:sysClr val="windowText" lastClr="000000"/>
                </a:solidFill>
                <a:latin typeface="Verdana"/>
                <a:cs typeface="Verdana"/>
              </a:rPr>
              <a:t> </a:t>
            </a:r>
            <a:r>
              <a:rPr sz="1920" kern="0" dirty="0">
                <a:solidFill>
                  <a:sysClr val="windowText" lastClr="000000"/>
                </a:solidFill>
                <a:latin typeface="Verdana"/>
                <a:cs typeface="Verdana"/>
              </a:rPr>
              <a:t>related</a:t>
            </a:r>
            <a:r>
              <a:rPr sz="1920" kern="0" spc="-66" dirty="0">
                <a:solidFill>
                  <a:sysClr val="windowText" lastClr="000000"/>
                </a:solidFill>
                <a:latin typeface="Verdana"/>
                <a:cs typeface="Verdana"/>
              </a:rPr>
              <a:t> </a:t>
            </a:r>
            <a:r>
              <a:rPr sz="1920" kern="0" dirty="0">
                <a:solidFill>
                  <a:sysClr val="windowText" lastClr="000000"/>
                </a:solidFill>
                <a:latin typeface="Verdana"/>
                <a:cs typeface="Verdana"/>
              </a:rPr>
              <a:t>to</a:t>
            </a:r>
            <a:r>
              <a:rPr sz="1920" kern="0" spc="-78" dirty="0">
                <a:solidFill>
                  <a:sysClr val="windowText" lastClr="000000"/>
                </a:solidFill>
                <a:latin typeface="Verdana"/>
                <a:cs typeface="Verdana"/>
              </a:rPr>
              <a:t> </a:t>
            </a:r>
            <a:r>
              <a:rPr sz="1920" kern="0" dirty="0">
                <a:solidFill>
                  <a:sysClr val="windowText" lastClr="000000"/>
                </a:solidFill>
                <a:latin typeface="Verdana"/>
                <a:cs typeface="Verdana"/>
              </a:rPr>
              <a:t>books</a:t>
            </a:r>
            <a:r>
              <a:rPr sz="1920" kern="0" spc="-72" dirty="0">
                <a:solidFill>
                  <a:sysClr val="windowText" lastClr="000000"/>
                </a:solidFill>
                <a:latin typeface="Verdana"/>
                <a:cs typeface="Verdana"/>
              </a:rPr>
              <a:t> </a:t>
            </a:r>
            <a:r>
              <a:rPr sz="1920" kern="0" dirty="0">
                <a:solidFill>
                  <a:sysClr val="windowText" lastClr="000000"/>
                </a:solidFill>
                <a:latin typeface="Verdana"/>
                <a:cs typeface="Verdana"/>
              </a:rPr>
              <a:t>in</a:t>
            </a:r>
            <a:r>
              <a:rPr sz="1920" kern="0" spc="-96" dirty="0">
                <a:solidFill>
                  <a:sysClr val="windowText" lastClr="000000"/>
                </a:solidFill>
                <a:latin typeface="Verdana"/>
                <a:cs typeface="Verdana"/>
              </a:rPr>
              <a:t> </a:t>
            </a:r>
            <a:r>
              <a:rPr sz="1920" kern="0" dirty="0">
                <a:solidFill>
                  <a:sysClr val="windowText" lastClr="000000"/>
                </a:solidFill>
                <a:latin typeface="Verdana"/>
                <a:cs typeface="Verdana"/>
              </a:rPr>
              <a:t>Para</a:t>
            </a:r>
            <a:r>
              <a:rPr sz="1920" kern="0" spc="-84" dirty="0">
                <a:solidFill>
                  <a:sysClr val="windowText" lastClr="000000"/>
                </a:solidFill>
                <a:latin typeface="Verdana"/>
                <a:cs typeface="Verdana"/>
              </a:rPr>
              <a:t> </a:t>
            </a:r>
            <a:r>
              <a:rPr sz="1920" kern="0" spc="-24" dirty="0">
                <a:solidFill>
                  <a:sysClr val="windowText" lastClr="000000"/>
                </a:solidFill>
                <a:latin typeface="Verdana"/>
                <a:cs typeface="Verdana"/>
              </a:rPr>
              <a:t>3(b)</a:t>
            </a:r>
            <a:endParaRPr sz="1920" kern="0">
              <a:solidFill>
                <a:sysClr val="windowText" lastClr="000000"/>
              </a:solidFill>
              <a:latin typeface="Verdana"/>
              <a:cs typeface="Verdana"/>
            </a:endParaRPr>
          </a:p>
          <a:p>
            <a:pPr marL="837438" lvl="1" indent="-410718" defTabSz="1097280">
              <a:spcBef>
                <a:spcPts val="588"/>
              </a:spcBef>
              <a:buFont typeface="Wingdings"/>
              <a:buChar char=""/>
              <a:tabLst>
                <a:tab pos="837438" algn="l"/>
              </a:tabLst>
            </a:pPr>
            <a:r>
              <a:rPr sz="1920" kern="0" dirty="0">
                <a:solidFill>
                  <a:sysClr val="windowText" lastClr="000000"/>
                </a:solidFill>
                <a:latin typeface="Verdana"/>
                <a:cs typeface="Verdana"/>
              </a:rPr>
              <a:t>Have</a:t>
            </a:r>
            <a:r>
              <a:rPr sz="1920" kern="0" spc="-132" dirty="0">
                <a:solidFill>
                  <a:sysClr val="windowText" lastClr="000000"/>
                </a:solidFill>
                <a:latin typeface="Verdana"/>
                <a:cs typeface="Verdana"/>
              </a:rPr>
              <a:t> </a:t>
            </a:r>
            <a:r>
              <a:rPr sz="1920" kern="0" dirty="0">
                <a:solidFill>
                  <a:sysClr val="windowText" lastClr="000000"/>
                </a:solidFill>
                <a:latin typeface="Verdana"/>
                <a:cs typeface="Verdana"/>
              </a:rPr>
              <a:t>obtained</a:t>
            </a:r>
            <a:r>
              <a:rPr sz="1920" kern="0" spc="-84" dirty="0">
                <a:solidFill>
                  <a:sysClr val="windowText" lastClr="000000"/>
                </a:solidFill>
                <a:latin typeface="Verdana"/>
                <a:cs typeface="Verdana"/>
              </a:rPr>
              <a:t> </a:t>
            </a:r>
            <a:r>
              <a:rPr sz="1920" kern="0" spc="-12" dirty="0">
                <a:solidFill>
                  <a:sysClr val="windowText" lastClr="000000"/>
                </a:solidFill>
                <a:latin typeface="Verdana"/>
                <a:cs typeface="Verdana"/>
              </a:rPr>
              <a:t>Information</a:t>
            </a:r>
            <a:endParaRPr sz="1920" kern="0">
              <a:solidFill>
                <a:sysClr val="windowText" lastClr="000000"/>
              </a:solidFill>
              <a:latin typeface="Verdana"/>
              <a:cs typeface="Verdana"/>
            </a:endParaRPr>
          </a:p>
          <a:p>
            <a:pPr marL="837438" lvl="1" indent="-410718" defTabSz="1097280">
              <a:spcBef>
                <a:spcPts val="606"/>
              </a:spcBef>
              <a:buFont typeface="Wingdings"/>
              <a:buChar char=""/>
              <a:tabLst>
                <a:tab pos="837438" algn="l"/>
              </a:tabLst>
            </a:pPr>
            <a:r>
              <a:rPr sz="1920" kern="0" dirty="0">
                <a:solidFill>
                  <a:sysClr val="windowText" lastClr="000000"/>
                </a:solidFill>
                <a:latin typeface="Verdana"/>
                <a:cs typeface="Verdana"/>
              </a:rPr>
              <a:t>Proper</a:t>
            </a:r>
            <a:r>
              <a:rPr sz="1920" kern="0" spc="-66" dirty="0">
                <a:solidFill>
                  <a:sysClr val="windowText" lastClr="000000"/>
                </a:solidFill>
                <a:latin typeface="Verdana"/>
                <a:cs typeface="Verdana"/>
              </a:rPr>
              <a:t> </a:t>
            </a:r>
            <a:r>
              <a:rPr sz="1920" kern="0" dirty="0">
                <a:solidFill>
                  <a:sysClr val="windowText" lastClr="000000"/>
                </a:solidFill>
                <a:latin typeface="Verdana"/>
                <a:cs typeface="Verdana"/>
              </a:rPr>
              <a:t>books</a:t>
            </a:r>
            <a:r>
              <a:rPr sz="1920" kern="0" spc="-72" dirty="0">
                <a:solidFill>
                  <a:sysClr val="windowText" lastClr="000000"/>
                </a:solidFill>
                <a:latin typeface="Verdana"/>
                <a:cs typeface="Verdana"/>
              </a:rPr>
              <a:t> </a:t>
            </a:r>
            <a:r>
              <a:rPr sz="1920" kern="0" dirty="0">
                <a:solidFill>
                  <a:sysClr val="windowText" lastClr="000000"/>
                </a:solidFill>
                <a:latin typeface="Verdana"/>
                <a:cs typeface="Verdana"/>
              </a:rPr>
              <a:t>have</a:t>
            </a:r>
            <a:r>
              <a:rPr sz="1920" kern="0" spc="-66" dirty="0">
                <a:solidFill>
                  <a:sysClr val="windowText" lastClr="000000"/>
                </a:solidFill>
                <a:latin typeface="Verdana"/>
                <a:cs typeface="Verdana"/>
              </a:rPr>
              <a:t> </a:t>
            </a:r>
            <a:r>
              <a:rPr sz="1920" kern="0" dirty="0">
                <a:solidFill>
                  <a:sysClr val="windowText" lastClr="000000"/>
                </a:solidFill>
                <a:latin typeface="Verdana"/>
                <a:cs typeface="Verdana"/>
              </a:rPr>
              <a:t>been</a:t>
            </a:r>
            <a:r>
              <a:rPr sz="1920" kern="0" spc="-78" dirty="0">
                <a:solidFill>
                  <a:sysClr val="windowText" lastClr="000000"/>
                </a:solidFill>
                <a:latin typeface="Verdana"/>
                <a:cs typeface="Verdana"/>
              </a:rPr>
              <a:t> </a:t>
            </a:r>
            <a:r>
              <a:rPr sz="1920" kern="0" spc="-24" dirty="0">
                <a:solidFill>
                  <a:sysClr val="windowText" lastClr="000000"/>
                </a:solidFill>
                <a:latin typeface="Verdana"/>
                <a:cs typeface="Verdana"/>
              </a:rPr>
              <a:t>kept</a:t>
            </a:r>
            <a:endParaRPr sz="1920" kern="0">
              <a:solidFill>
                <a:sysClr val="windowText" lastClr="000000"/>
              </a:solidFill>
              <a:latin typeface="Verdana"/>
              <a:cs typeface="Verdana"/>
            </a:endParaRPr>
          </a:p>
          <a:p>
            <a:pPr marL="837438" lvl="1" indent="-410718" defTabSz="1097280">
              <a:spcBef>
                <a:spcPts val="606"/>
              </a:spcBef>
              <a:buFont typeface="Wingdings"/>
              <a:buChar char=""/>
              <a:tabLst>
                <a:tab pos="837438" algn="l"/>
              </a:tabLst>
            </a:pPr>
            <a:r>
              <a:rPr sz="1920" kern="0" spc="-60" dirty="0">
                <a:solidFill>
                  <a:sysClr val="windowText" lastClr="000000"/>
                </a:solidFill>
                <a:latin typeface="Verdana"/>
                <a:cs typeface="Verdana"/>
              </a:rPr>
              <a:t>True</a:t>
            </a:r>
            <a:r>
              <a:rPr sz="1920" kern="0" spc="-108" dirty="0">
                <a:solidFill>
                  <a:sysClr val="windowText" lastClr="000000"/>
                </a:solidFill>
                <a:latin typeface="Verdana"/>
                <a:cs typeface="Verdana"/>
              </a:rPr>
              <a:t> </a:t>
            </a:r>
            <a:r>
              <a:rPr sz="1920" kern="0" dirty="0">
                <a:solidFill>
                  <a:sysClr val="windowText" lastClr="000000"/>
                </a:solidFill>
                <a:latin typeface="Verdana"/>
                <a:cs typeface="Verdana"/>
              </a:rPr>
              <a:t>&amp;</a:t>
            </a:r>
            <a:r>
              <a:rPr sz="1920" kern="0" spc="-108" dirty="0">
                <a:solidFill>
                  <a:sysClr val="windowText" lastClr="000000"/>
                </a:solidFill>
                <a:latin typeface="Verdana"/>
                <a:cs typeface="Verdana"/>
              </a:rPr>
              <a:t> </a:t>
            </a:r>
            <a:r>
              <a:rPr sz="1920" kern="0" spc="-12" dirty="0">
                <a:solidFill>
                  <a:sysClr val="windowText" lastClr="000000"/>
                </a:solidFill>
                <a:latin typeface="Verdana"/>
                <a:cs typeface="Verdana"/>
              </a:rPr>
              <a:t>Fair</a:t>
            </a:r>
            <a:r>
              <a:rPr sz="1920" kern="0" spc="-72" dirty="0">
                <a:solidFill>
                  <a:sysClr val="windowText" lastClr="000000"/>
                </a:solidFill>
                <a:latin typeface="Verdana"/>
                <a:cs typeface="Verdana"/>
              </a:rPr>
              <a:t> </a:t>
            </a:r>
            <a:r>
              <a:rPr sz="1920" kern="0" spc="-24" dirty="0">
                <a:solidFill>
                  <a:sysClr val="windowText" lastClr="000000"/>
                </a:solidFill>
                <a:latin typeface="Verdana"/>
                <a:cs typeface="Verdana"/>
              </a:rPr>
              <a:t>view</a:t>
            </a:r>
            <a:endParaRPr sz="1920" kern="0">
              <a:solidFill>
                <a:sysClr val="windowText" lastClr="000000"/>
              </a:solidFill>
              <a:latin typeface="Verdana"/>
              <a:cs typeface="Verdana"/>
            </a:endParaRPr>
          </a:p>
        </p:txBody>
      </p:sp>
      <p:sp>
        <p:nvSpPr>
          <p:cNvPr id="5" name="object 5"/>
          <p:cNvSpPr txBox="1">
            <a:spLocks noGrp="1"/>
          </p:cNvSpPr>
          <p:nvPr>
            <p:ph type="title"/>
          </p:nvPr>
        </p:nvSpPr>
        <p:spPr>
          <a:xfrm>
            <a:off x="1804416" y="105178"/>
            <a:ext cx="16942003" cy="1252572"/>
          </a:xfrm>
          <a:prstGeom prst="rect">
            <a:avLst/>
          </a:prstGeom>
        </p:spPr>
        <p:txBody>
          <a:bodyPr vert="horz" wrap="square" lIns="0" tIns="582090" rIns="0" bIns="0" rtlCol="0">
            <a:spAutoFit/>
          </a:bodyPr>
          <a:lstStyle/>
          <a:p>
            <a:pPr marL="569976">
              <a:spcBef>
                <a:spcPts val="120"/>
              </a:spcBef>
            </a:pPr>
            <a:r>
              <a:rPr u="none" dirty="0">
                <a:solidFill>
                  <a:srgbClr val="000000"/>
                </a:solidFill>
              </a:rPr>
              <a:t>FORM</a:t>
            </a:r>
            <a:r>
              <a:rPr u="none" spc="-162" dirty="0">
                <a:solidFill>
                  <a:srgbClr val="000000"/>
                </a:solidFill>
              </a:rPr>
              <a:t> </a:t>
            </a:r>
            <a:r>
              <a:rPr u="none" dirty="0">
                <a:solidFill>
                  <a:srgbClr val="000000"/>
                </a:solidFill>
              </a:rPr>
              <a:t>NO.</a:t>
            </a:r>
            <a:r>
              <a:rPr u="none" spc="-144" dirty="0">
                <a:solidFill>
                  <a:srgbClr val="000000"/>
                </a:solidFill>
              </a:rPr>
              <a:t> </a:t>
            </a:r>
            <a:r>
              <a:rPr u="none" spc="-30" dirty="0">
                <a:solidFill>
                  <a:srgbClr val="000000"/>
                </a:solidFill>
              </a:rPr>
              <a:t>3CB</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594" y="1921153"/>
            <a:ext cx="10515600" cy="5486400"/>
          </a:xfrm>
          <a:custGeom>
            <a:avLst/>
            <a:gdLst/>
            <a:ahLst/>
            <a:cxnLst/>
            <a:rect l="l" t="t" r="r" b="b"/>
            <a:pathLst>
              <a:path w="8763000" h="4572000">
                <a:moveTo>
                  <a:pt x="0" y="0"/>
                </a:moveTo>
                <a:lnTo>
                  <a:pt x="8763000" y="0"/>
                </a:lnTo>
                <a:lnTo>
                  <a:pt x="8763000" y="4572000"/>
                </a:lnTo>
                <a:lnTo>
                  <a:pt x="0" y="4572000"/>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060447" y="1847574"/>
            <a:ext cx="10421112" cy="6176947"/>
          </a:xfrm>
          <a:prstGeom prst="rect">
            <a:avLst/>
          </a:prstGeom>
        </p:spPr>
        <p:txBody>
          <a:bodyPr vert="horz" wrap="square" lIns="0" tIns="106680" rIns="0" bIns="0" rtlCol="0">
            <a:spAutoFit/>
          </a:bodyPr>
          <a:lstStyle/>
          <a:p>
            <a:pPr marL="60960" algn="just" defTabSz="1097280">
              <a:spcBef>
                <a:spcPts val="840"/>
              </a:spcBef>
            </a:pPr>
            <a:r>
              <a:rPr sz="2640" b="1" kern="0" spc="-24" dirty="0">
                <a:solidFill>
                  <a:sysClr val="windowText" lastClr="000000"/>
                </a:solidFill>
                <a:latin typeface="Calibri"/>
                <a:cs typeface="Calibri"/>
              </a:rPr>
              <a:t>Income-</a:t>
            </a:r>
            <a:r>
              <a:rPr sz="2640" b="1" kern="0" dirty="0">
                <a:solidFill>
                  <a:sysClr val="windowText" lastClr="000000"/>
                </a:solidFill>
                <a:latin typeface="Calibri"/>
                <a:cs typeface="Calibri"/>
              </a:rPr>
              <a:t>tax</a:t>
            </a:r>
            <a:r>
              <a:rPr sz="2640" b="1" kern="0" spc="-18" dirty="0">
                <a:solidFill>
                  <a:sysClr val="windowText" lastClr="000000"/>
                </a:solidFill>
                <a:latin typeface="Calibri"/>
                <a:cs typeface="Calibri"/>
              </a:rPr>
              <a:t> </a:t>
            </a:r>
            <a:r>
              <a:rPr sz="2640" b="1" kern="0" dirty="0">
                <a:solidFill>
                  <a:sysClr val="windowText" lastClr="000000"/>
                </a:solidFill>
                <a:latin typeface="Calibri"/>
                <a:cs typeface="Calibri"/>
              </a:rPr>
              <a:t>(29th</a:t>
            </a:r>
            <a:r>
              <a:rPr sz="2640" b="1" kern="0" spc="-60" dirty="0">
                <a:solidFill>
                  <a:sysClr val="windowText" lastClr="000000"/>
                </a:solidFill>
                <a:latin typeface="Calibri"/>
                <a:cs typeface="Calibri"/>
              </a:rPr>
              <a:t> </a:t>
            </a:r>
            <a:r>
              <a:rPr sz="2640" b="1" kern="0" dirty="0">
                <a:solidFill>
                  <a:sysClr val="windowText" lastClr="000000"/>
                </a:solidFill>
                <a:latin typeface="Calibri"/>
                <a:cs typeface="Calibri"/>
              </a:rPr>
              <a:t>Amendment)</a:t>
            </a:r>
            <a:r>
              <a:rPr sz="2640" b="1" kern="0" spc="-30" dirty="0">
                <a:solidFill>
                  <a:sysClr val="windowText" lastClr="000000"/>
                </a:solidFill>
                <a:latin typeface="Calibri"/>
                <a:cs typeface="Calibri"/>
              </a:rPr>
              <a:t> </a:t>
            </a:r>
            <a:r>
              <a:rPr sz="2640" b="1" kern="0" dirty="0">
                <a:solidFill>
                  <a:sysClr val="windowText" lastClr="000000"/>
                </a:solidFill>
                <a:latin typeface="Calibri"/>
                <a:cs typeface="Calibri"/>
              </a:rPr>
              <a:t>Rules,</a:t>
            </a:r>
            <a:r>
              <a:rPr sz="2640" b="1" kern="0" spc="-66" dirty="0">
                <a:solidFill>
                  <a:sysClr val="windowText" lastClr="000000"/>
                </a:solidFill>
                <a:latin typeface="Calibri"/>
                <a:cs typeface="Calibri"/>
              </a:rPr>
              <a:t> </a:t>
            </a:r>
            <a:r>
              <a:rPr sz="2640" b="1" kern="0" spc="-12" dirty="0">
                <a:solidFill>
                  <a:sysClr val="windowText" lastClr="000000"/>
                </a:solidFill>
                <a:latin typeface="Calibri"/>
                <a:cs typeface="Calibri"/>
              </a:rPr>
              <a:t>2016.</a:t>
            </a:r>
            <a:endParaRPr sz="2640" kern="0">
              <a:solidFill>
                <a:sysClr val="windowText" lastClr="000000"/>
              </a:solidFill>
              <a:latin typeface="Calibri"/>
              <a:cs typeface="Calibri"/>
            </a:endParaRPr>
          </a:p>
          <a:p>
            <a:pPr marL="444246" indent="-383286" algn="just" defTabSz="1097280">
              <a:spcBef>
                <a:spcPts val="720"/>
              </a:spcBef>
              <a:buSzPct val="59090"/>
              <a:buFont typeface="Wingdings"/>
              <a:buChar char=""/>
              <a:tabLst>
                <a:tab pos="444246" algn="l"/>
              </a:tabLst>
            </a:pPr>
            <a:r>
              <a:rPr sz="2640" u="sng" kern="0" dirty="0">
                <a:solidFill>
                  <a:sysClr val="windowText" lastClr="000000"/>
                </a:solidFill>
                <a:uFill>
                  <a:solidFill>
                    <a:srgbClr val="000000"/>
                  </a:solidFill>
                </a:uFill>
                <a:latin typeface="Calibri"/>
                <a:cs typeface="Calibri"/>
              </a:rPr>
              <a:t>Proviso</a:t>
            </a:r>
            <a:r>
              <a:rPr sz="2640" u="sng" kern="0" spc="-54" dirty="0">
                <a:solidFill>
                  <a:sysClr val="windowText" lastClr="000000"/>
                </a:solidFill>
                <a:uFill>
                  <a:solidFill>
                    <a:srgbClr val="000000"/>
                  </a:solidFill>
                </a:uFill>
                <a:latin typeface="Calibri"/>
                <a:cs typeface="Calibri"/>
              </a:rPr>
              <a:t> </a:t>
            </a:r>
            <a:r>
              <a:rPr sz="2640" u="sng" kern="0" dirty="0">
                <a:solidFill>
                  <a:sysClr val="windowText" lastClr="000000"/>
                </a:solidFill>
                <a:uFill>
                  <a:solidFill>
                    <a:srgbClr val="000000"/>
                  </a:solidFill>
                </a:uFill>
                <a:latin typeface="Calibri"/>
                <a:cs typeface="Calibri"/>
              </a:rPr>
              <a:t>after</a:t>
            </a:r>
            <a:r>
              <a:rPr sz="2640" u="sng" kern="0" spc="-36" dirty="0">
                <a:solidFill>
                  <a:sysClr val="windowText" lastClr="000000"/>
                </a:solidFill>
                <a:uFill>
                  <a:solidFill>
                    <a:srgbClr val="000000"/>
                  </a:solidFill>
                </a:uFill>
                <a:latin typeface="Calibri"/>
                <a:cs typeface="Calibri"/>
              </a:rPr>
              <a:t> </a:t>
            </a:r>
            <a:r>
              <a:rPr sz="2640" b="1" u="sng" kern="0" spc="-12" dirty="0">
                <a:solidFill>
                  <a:sysClr val="windowText" lastClr="000000"/>
                </a:solidFill>
                <a:uFill>
                  <a:solidFill>
                    <a:srgbClr val="000000"/>
                  </a:solidFill>
                </a:uFill>
                <a:latin typeface="Calibri"/>
                <a:cs typeface="Calibri"/>
              </a:rPr>
              <a:t>sub-</a:t>
            </a:r>
            <a:r>
              <a:rPr sz="2640" b="1" u="sng" kern="0" dirty="0">
                <a:solidFill>
                  <a:sysClr val="windowText" lastClr="000000"/>
                </a:solidFill>
                <a:uFill>
                  <a:solidFill>
                    <a:srgbClr val="000000"/>
                  </a:solidFill>
                </a:uFill>
                <a:latin typeface="Calibri"/>
                <a:cs typeface="Calibri"/>
              </a:rPr>
              <a:t>Rule</a:t>
            </a:r>
            <a:r>
              <a:rPr sz="2640" b="1" u="sng" kern="0" spc="-42" dirty="0">
                <a:solidFill>
                  <a:sysClr val="windowText" lastClr="000000"/>
                </a:solidFill>
                <a:uFill>
                  <a:solidFill>
                    <a:srgbClr val="000000"/>
                  </a:solidFill>
                </a:uFill>
                <a:latin typeface="Calibri"/>
                <a:cs typeface="Calibri"/>
              </a:rPr>
              <a:t> </a:t>
            </a:r>
            <a:r>
              <a:rPr sz="2640" b="1" u="sng" kern="0" dirty="0">
                <a:solidFill>
                  <a:sysClr val="windowText" lastClr="000000"/>
                </a:solidFill>
                <a:uFill>
                  <a:solidFill>
                    <a:srgbClr val="000000"/>
                  </a:solidFill>
                </a:uFill>
                <a:latin typeface="Calibri"/>
                <a:cs typeface="Calibri"/>
              </a:rPr>
              <a:t>(1)</a:t>
            </a:r>
            <a:r>
              <a:rPr sz="2640" b="1" u="sng" kern="0" spc="-36" dirty="0">
                <a:solidFill>
                  <a:sysClr val="windowText" lastClr="000000"/>
                </a:solidFill>
                <a:uFill>
                  <a:solidFill>
                    <a:srgbClr val="000000"/>
                  </a:solidFill>
                </a:uFill>
                <a:latin typeface="Calibri"/>
                <a:cs typeface="Calibri"/>
              </a:rPr>
              <a:t> </a:t>
            </a:r>
            <a:r>
              <a:rPr sz="2640" b="1" u="sng" kern="0" dirty="0">
                <a:solidFill>
                  <a:sysClr val="windowText" lastClr="000000"/>
                </a:solidFill>
                <a:uFill>
                  <a:solidFill>
                    <a:srgbClr val="000000"/>
                  </a:solidFill>
                </a:uFill>
                <a:latin typeface="Calibri"/>
                <a:cs typeface="Calibri"/>
              </a:rPr>
              <a:t>of</a:t>
            </a:r>
            <a:r>
              <a:rPr sz="2640" b="1" u="sng" kern="0" spc="-24" dirty="0">
                <a:solidFill>
                  <a:sysClr val="windowText" lastClr="000000"/>
                </a:solidFill>
                <a:uFill>
                  <a:solidFill>
                    <a:srgbClr val="000000"/>
                  </a:solidFill>
                </a:uFill>
                <a:latin typeface="Calibri"/>
                <a:cs typeface="Calibri"/>
              </a:rPr>
              <a:t> </a:t>
            </a:r>
            <a:r>
              <a:rPr sz="2640" b="1" u="sng" kern="0" dirty="0">
                <a:solidFill>
                  <a:sysClr val="windowText" lastClr="000000"/>
                </a:solidFill>
                <a:uFill>
                  <a:solidFill>
                    <a:srgbClr val="000000"/>
                  </a:solidFill>
                </a:uFill>
                <a:latin typeface="Calibri"/>
                <a:cs typeface="Calibri"/>
              </a:rPr>
              <a:t>Rule</a:t>
            </a:r>
            <a:r>
              <a:rPr sz="2640" b="1" u="sng" kern="0" spc="-36" dirty="0">
                <a:solidFill>
                  <a:sysClr val="windowText" lastClr="000000"/>
                </a:solidFill>
                <a:uFill>
                  <a:solidFill>
                    <a:srgbClr val="000000"/>
                  </a:solidFill>
                </a:uFill>
                <a:latin typeface="Calibri"/>
                <a:cs typeface="Calibri"/>
              </a:rPr>
              <a:t> </a:t>
            </a:r>
            <a:r>
              <a:rPr sz="2640" b="1" u="sng" kern="0" spc="-60" dirty="0">
                <a:solidFill>
                  <a:sysClr val="windowText" lastClr="000000"/>
                </a:solidFill>
                <a:uFill>
                  <a:solidFill>
                    <a:srgbClr val="000000"/>
                  </a:solidFill>
                </a:uFill>
                <a:latin typeface="Calibri"/>
                <a:cs typeface="Calibri"/>
              </a:rPr>
              <a:t>5</a:t>
            </a:r>
            <a:endParaRPr sz="2640" kern="0">
              <a:solidFill>
                <a:sysClr val="windowText" lastClr="000000"/>
              </a:solidFill>
              <a:latin typeface="Calibri"/>
              <a:cs typeface="Calibri"/>
            </a:endParaRPr>
          </a:p>
          <a:p>
            <a:pPr marL="408432" marR="51816" indent="-762" algn="just" defTabSz="1097280">
              <a:spcBef>
                <a:spcPts val="720"/>
              </a:spcBef>
            </a:pPr>
            <a:r>
              <a:rPr sz="2640" i="1" kern="0" dirty="0">
                <a:solidFill>
                  <a:sysClr val="windowText" lastClr="000000"/>
                </a:solidFill>
                <a:latin typeface="Calibri"/>
                <a:cs typeface="Calibri"/>
              </a:rPr>
              <a:t>“Provided</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that</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in</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case</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of</a:t>
            </a:r>
            <a:r>
              <a:rPr sz="2640" i="1" kern="0" spc="18" dirty="0">
                <a:solidFill>
                  <a:sysClr val="windowText" lastClr="000000"/>
                </a:solidFill>
                <a:latin typeface="Calibri"/>
                <a:cs typeface="Calibri"/>
              </a:rPr>
              <a:t> </a:t>
            </a:r>
            <a:r>
              <a:rPr sz="2640" i="1" kern="0" dirty="0">
                <a:solidFill>
                  <a:sysClr val="windowText" lastClr="000000"/>
                </a:solidFill>
                <a:latin typeface="Calibri"/>
                <a:cs typeface="Calibri"/>
              </a:rPr>
              <a:t>a</a:t>
            </a:r>
            <a:r>
              <a:rPr sz="2640" i="1" kern="0" spc="12" dirty="0">
                <a:solidFill>
                  <a:sysClr val="windowText" lastClr="000000"/>
                </a:solidFill>
                <a:latin typeface="Calibri"/>
                <a:cs typeface="Calibri"/>
              </a:rPr>
              <a:t> </a:t>
            </a:r>
            <a:r>
              <a:rPr sz="2640" i="1" kern="0" dirty="0">
                <a:solidFill>
                  <a:sysClr val="windowText" lastClr="000000"/>
                </a:solidFill>
                <a:latin typeface="Calibri"/>
                <a:cs typeface="Calibri"/>
              </a:rPr>
              <a:t>domestic company which</a:t>
            </a:r>
            <a:r>
              <a:rPr sz="2640" i="1" kern="0" spc="-18" dirty="0">
                <a:solidFill>
                  <a:sysClr val="windowText" lastClr="000000"/>
                </a:solidFill>
                <a:latin typeface="Calibri"/>
                <a:cs typeface="Calibri"/>
              </a:rPr>
              <a:t> </a:t>
            </a:r>
            <a:r>
              <a:rPr sz="2640" i="1" kern="0" dirty="0">
                <a:solidFill>
                  <a:sysClr val="windowText" lastClr="000000"/>
                </a:solidFill>
                <a:latin typeface="Calibri"/>
                <a:cs typeface="Calibri"/>
              </a:rPr>
              <a:t>has</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exercised </a:t>
            </a:r>
            <a:r>
              <a:rPr sz="2640" i="1" kern="0" spc="-12" dirty="0">
                <a:solidFill>
                  <a:sysClr val="windowText" lastClr="000000"/>
                </a:solidFill>
                <a:latin typeface="Calibri"/>
                <a:cs typeface="Calibri"/>
              </a:rPr>
              <a:t>option </a:t>
            </a:r>
            <a:r>
              <a:rPr sz="2640" i="1" kern="0" dirty="0">
                <a:solidFill>
                  <a:sysClr val="windowText" lastClr="000000"/>
                </a:solidFill>
                <a:latin typeface="Calibri"/>
                <a:cs typeface="Calibri"/>
              </a:rPr>
              <a:t>under</a:t>
            </a:r>
            <a:r>
              <a:rPr sz="2640" i="1" kern="0" spc="42" dirty="0">
                <a:solidFill>
                  <a:sysClr val="windowText" lastClr="000000"/>
                </a:solidFill>
                <a:latin typeface="Calibri"/>
                <a:cs typeface="Calibri"/>
              </a:rPr>
              <a:t> </a:t>
            </a:r>
            <a:r>
              <a:rPr sz="2640" i="1" kern="0" spc="-12" dirty="0">
                <a:solidFill>
                  <a:sysClr val="windowText" lastClr="000000"/>
                </a:solidFill>
                <a:latin typeface="Calibri"/>
                <a:cs typeface="Calibri"/>
              </a:rPr>
              <a:t>sub-</a:t>
            </a:r>
            <a:r>
              <a:rPr sz="2640" i="1" kern="0" dirty="0">
                <a:solidFill>
                  <a:sysClr val="windowText" lastClr="000000"/>
                </a:solidFill>
                <a:latin typeface="Calibri"/>
                <a:cs typeface="Calibri"/>
              </a:rPr>
              <a:t>section</a:t>
            </a:r>
            <a:r>
              <a:rPr sz="2640" i="1" kern="0" spc="42" dirty="0">
                <a:solidFill>
                  <a:sysClr val="windowText" lastClr="000000"/>
                </a:solidFill>
                <a:latin typeface="Calibri"/>
                <a:cs typeface="Calibri"/>
              </a:rPr>
              <a:t> </a:t>
            </a:r>
            <a:r>
              <a:rPr sz="2640" i="1" kern="0" dirty="0">
                <a:solidFill>
                  <a:sysClr val="windowText" lastClr="000000"/>
                </a:solidFill>
                <a:latin typeface="Calibri"/>
                <a:cs typeface="Calibri"/>
              </a:rPr>
              <a:t>(4)</a:t>
            </a:r>
            <a:r>
              <a:rPr sz="2640" i="1" kern="0" spc="54" dirty="0">
                <a:solidFill>
                  <a:sysClr val="windowText" lastClr="000000"/>
                </a:solidFill>
                <a:latin typeface="Calibri"/>
                <a:cs typeface="Calibri"/>
              </a:rPr>
              <a:t> </a:t>
            </a:r>
            <a:r>
              <a:rPr sz="2640" i="1" kern="0" dirty="0">
                <a:solidFill>
                  <a:sysClr val="windowText" lastClr="000000"/>
                </a:solidFill>
                <a:latin typeface="Calibri"/>
                <a:cs typeface="Calibri"/>
              </a:rPr>
              <a:t>of</a:t>
            </a:r>
            <a:r>
              <a:rPr sz="2640" i="1" kern="0" spc="60" dirty="0">
                <a:solidFill>
                  <a:sysClr val="windowText" lastClr="000000"/>
                </a:solidFill>
                <a:latin typeface="Calibri"/>
                <a:cs typeface="Calibri"/>
              </a:rPr>
              <a:t> </a:t>
            </a:r>
            <a:r>
              <a:rPr sz="2640" i="1" kern="0" dirty="0">
                <a:solidFill>
                  <a:sysClr val="windowText" lastClr="000000"/>
                </a:solidFill>
                <a:latin typeface="Calibri"/>
                <a:cs typeface="Calibri"/>
              </a:rPr>
              <a:t>section</a:t>
            </a:r>
            <a:r>
              <a:rPr sz="2640" i="1" kern="0" spc="42" dirty="0">
                <a:solidFill>
                  <a:sysClr val="windowText" lastClr="000000"/>
                </a:solidFill>
                <a:latin typeface="Calibri"/>
                <a:cs typeface="Calibri"/>
              </a:rPr>
              <a:t> </a:t>
            </a:r>
            <a:r>
              <a:rPr sz="2640" i="1" kern="0" dirty="0">
                <a:solidFill>
                  <a:sysClr val="windowText" lastClr="000000"/>
                </a:solidFill>
                <a:latin typeface="Calibri"/>
                <a:cs typeface="Calibri"/>
              </a:rPr>
              <a:t>115BA,</a:t>
            </a:r>
            <a:r>
              <a:rPr sz="2640" i="1" kern="0" spc="66" dirty="0">
                <a:solidFill>
                  <a:sysClr val="windowText" lastClr="000000"/>
                </a:solidFill>
                <a:latin typeface="Calibri"/>
                <a:cs typeface="Calibri"/>
              </a:rPr>
              <a:t> </a:t>
            </a:r>
            <a:r>
              <a:rPr sz="2640" i="1" kern="0" dirty="0">
                <a:solidFill>
                  <a:sysClr val="windowText" lastClr="000000"/>
                </a:solidFill>
                <a:latin typeface="Calibri"/>
                <a:cs typeface="Calibri"/>
              </a:rPr>
              <a:t>the</a:t>
            </a:r>
            <a:r>
              <a:rPr sz="2640" i="1" kern="0" spc="60" dirty="0">
                <a:solidFill>
                  <a:sysClr val="windowText" lastClr="000000"/>
                </a:solidFill>
                <a:latin typeface="Calibri"/>
                <a:cs typeface="Calibri"/>
              </a:rPr>
              <a:t> </a:t>
            </a:r>
            <a:r>
              <a:rPr sz="2640" i="1" kern="0" dirty="0">
                <a:solidFill>
                  <a:sysClr val="windowText" lastClr="000000"/>
                </a:solidFill>
                <a:latin typeface="Calibri"/>
                <a:cs typeface="Calibri"/>
              </a:rPr>
              <a:t>allowance</a:t>
            </a:r>
            <a:r>
              <a:rPr sz="2640" i="1" kern="0" spc="54" dirty="0">
                <a:solidFill>
                  <a:sysClr val="windowText" lastClr="000000"/>
                </a:solidFill>
                <a:latin typeface="Calibri"/>
                <a:cs typeface="Calibri"/>
              </a:rPr>
              <a:t> </a:t>
            </a:r>
            <a:r>
              <a:rPr sz="2640" i="1" kern="0" dirty="0">
                <a:solidFill>
                  <a:sysClr val="windowText" lastClr="000000"/>
                </a:solidFill>
                <a:latin typeface="Calibri"/>
                <a:cs typeface="Calibri"/>
              </a:rPr>
              <a:t>under</a:t>
            </a:r>
            <a:r>
              <a:rPr sz="2640" i="1" kern="0" spc="42" dirty="0">
                <a:solidFill>
                  <a:sysClr val="windowText" lastClr="000000"/>
                </a:solidFill>
                <a:latin typeface="Calibri"/>
                <a:cs typeface="Calibri"/>
              </a:rPr>
              <a:t> </a:t>
            </a:r>
            <a:r>
              <a:rPr sz="2640" i="1" kern="0" dirty="0">
                <a:solidFill>
                  <a:sysClr val="windowText" lastClr="000000"/>
                </a:solidFill>
                <a:latin typeface="Calibri"/>
                <a:cs typeface="Calibri"/>
              </a:rPr>
              <a:t>clause</a:t>
            </a:r>
            <a:r>
              <a:rPr sz="2640" i="1" kern="0" spc="54" dirty="0">
                <a:solidFill>
                  <a:sysClr val="windowText" lastClr="000000"/>
                </a:solidFill>
                <a:latin typeface="Calibri"/>
                <a:cs typeface="Calibri"/>
              </a:rPr>
              <a:t> </a:t>
            </a:r>
            <a:r>
              <a:rPr sz="2640" i="1" kern="0" dirty="0">
                <a:solidFill>
                  <a:sysClr val="windowText" lastClr="000000"/>
                </a:solidFill>
                <a:latin typeface="Calibri"/>
                <a:cs typeface="Calibri"/>
              </a:rPr>
              <a:t>(ii)</a:t>
            </a:r>
            <a:r>
              <a:rPr sz="2640" i="1" kern="0" spc="42" dirty="0">
                <a:solidFill>
                  <a:sysClr val="windowText" lastClr="000000"/>
                </a:solidFill>
                <a:latin typeface="Calibri"/>
                <a:cs typeface="Calibri"/>
              </a:rPr>
              <a:t> </a:t>
            </a:r>
            <a:r>
              <a:rPr sz="2640" i="1" kern="0" spc="-30" dirty="0">
                <a:solidFill>
                  <a:sysClr val="windowText" lastClr="000000"/>
                </a:solidFill>
                <a:latin typeface="Calibri"/>
                <a:cs typeface="Calibri"/>
              </a:rPr>
              <a:t>of </a:t>
            </a:r>
            <a:r>
              <a:rPr sz="2640" i="1" kern="0" spc="-12" dirty="0">
                <a:solidFill>
                  <a:sysClr val="windowText" lastClr="000000"/>
                </a:solidFill>
                <a:latin typeface="Calibri"/>
                <a:cs typeface="Calibri"/>
              </a:rPr>
              <a:t>sub-</a:t>
            </a:r>
            <a:r>
              <a:rPr sz="2640" i="1" kern="0" dirty="0">
                <a:solidFill>
                  <a:sysClr val="windowText" lastClr="000000"/>
                </a:solidFill>
                <a:latin typeface="Calibri"/>
                <a:cs typeface="Calibri"/>
              </a:rPr>
              <a:t>section</a:t>
            </a:r>
            <a:r>
              <a:rPr sz="2640" i="1" kern="0" spc="354" dirty="0">
                <a:solidFill>
                  <a:sysClr val="windowText" lastClr="000000"/>
                </a:solidFill>
                <a:latin typeface="Calibri"/>
                <a:cs typeface="Calibri"/>
              </a:rPr>
              <a:t> </a:t>
            </a:r>
            <a:r>
              <a:rPr sz="2640" i="1" kern="0" dirty="0">
                <a:solidFill>
                  <a:sysClr val="windowText" lastClr="000000"/>
                </a:solidFill>
                <a:latin typeface="Calibri"/>
                <a:cs typeface="Calibri"/>
              </a:rPr>
              <a:t>(1)</a:t>
            </a:r>
            <a:r>
              <a:rPr sz="2640" i="1" kern="0" spc="354" dirty="0">
                <a:solidFill>
                  <a:sysClr val="windowText" lastClr="000000"/>
                </a:solidFill>
                <a:latin typeface="Calibri"/>
                <a:cs typeface="Calibri"/>
              </a:rPr>
              <a:t> </a:t>
            </a:r>
            <a:r>
              <a:rPr sz="2640" i="1" kern="0" dirty="0">
                <a:solidFill>
                  <a:sysClr val="windowText" lastClr="000000"/>
                </a:solidFill>
                <a:latin typeface="Calibri"/>
                <a:cs typeface="Calibri"/>
              </a:rPr>
              <a:t>of</a:t>
            </a:r>
            <a:r>
              <a:rPr sz="2640" i="1" kern="0" spc="378" dirty="0">
                <a:solidFill>
                  <a:sysClr val="windowText" lastClr="000000"/>
                </a:solidFill>
                <a:latin typeface="Calibri"/>
                <a:cs typeface="Calibri"/>
              </a:rPr>
              <a:t> </a:t>
            </a:r>
            <a:r>
              <a:rPr sz="2640" i="1" kern="0" dirty="0">
                <a:solidFill>
                  <a:sysClr val="windowText" lastClr="000000"/>
                </a:solidFill>
                <a:latin typeface="Calibri"/>
                <a:cs typeface="Calibri"/>
              </a:rPr>
              <a:t>section</a:t>
            </a:r>
            <a:r>
              <a:rPr sz="2640" i="1" kern="0" spc="360" dirty="0">
                <a:solidFill>
                  <a:sysClr val="windowText" lastClr="000000"/>
                </a:solidFill>
                <a:latin typeface="Calibri"/>
                <a:cs typeface="Calibri"/>
              </a:rPr>
              <a:t> </a:t>
            </a:r>
            <a:r>
              <a:rPr sz="2640" i="1" kern="0" dirty="0">
                <a:solidFill>
                  <a:sysClr val="windowText" lastClr="000000"/>
                </a:solidFill>
                <a:latin typeface="Calibri"/>
                <a:cs typeface="Calibri"/>
              </a:rPr>
              <a:t>32</a:t>
            </a:r>
            <a:r>
              <a:rPr sz="2640" i="1" kern="0" spc="378" dirty="0">
                <a:solidFill>
                  <a:sysClr val="windowText" lastClr="000000"/>
                </a:solidFill>
                <a:latin typeface="Calibri"/>
                <a:cs typeface="Calibri"/>
              </a:rPr>
              <a:t> </a:t>
            </a:r>
            <a:r>
              <a:rPr sz="2640" i="1" kern="0" dirty="0">
                <a:solidFill>
                  <a:sysClr val="windowText" lastClr="000000"/>
                </a:solidFill>
                <a:latin typeface="Calibri"/>
                <a:cs typeface="Calibri"/>
              </a:rPr>
              <a:t>in</a:t>
            </a:r>
            <a:r>
              <a:rPr sz="2640" i="1" kern="0" spc="354" dirty="0">
                <a:solidFill>
                  <a:sysClr val="windowText" lastClr="000000"/>
                </a:solidFill>
                <a:latin typeface="Calibri"/>
                <a:cs typeface="Calibri"/>
              </a:rPr>
              <a:t> </a:t>
            </a:r>
            <a:r>
              <a:rPr sz="2640" i="1" kern="0" dirty="0">
                <a:solidFill>
                  <a:sysClr val="windowText" lastClr="000000"/>
                </a:solidFill>
                <a:latin typeface="Calibri"/>
                <a:cs typeface="Calibri"/>
              </a:rPr>
              <a:t>respect</a:t>
            </a:r>
            <a:r>
              <a:rPr sz="2640" i="1" kern="0" spc="372" dirty="0">
                <a:solidFill>
                  <a:sysClr val="windowText" lastClr="000000"/>
                </a:solidFill>
                <a:latin typeface="Calibri"/>
                <a:cs typeface="Calibri"/>
              </a:rPr>
              <a:t> </a:t>
            </a:r>
            <a:r>
              <a:rPr sz="2640" i="1" kern="0" dirty="0">
                <a:solidFill>
                  <a:sysClr val="windowText" lastClr="000000"/>
                </a:solidFill>
                <a:latin typeface="Calibri"/>
                <a:cs typeface="Calibri"/>
              </a:rPr>
              <a:t>of</a:t>
            </a:r>
            <a:r>
              <a:rPr sz="2640" i="1" kern="0" spc="378" dirty="0">
                <a:solidFill>
                  <a:sysClr val="windowText" lastClr="000000"/>
                </a:solidFill>
                <a:latin typeface="Calibri"/>
                <a:cs typeface="Calibri"/>
              </a:rPr>
              <a:t> </a:t>
            </a:r>
            <a:r>
              <a:rPr sz="2640" i="1" kern="0" dirty="0">
                <a:solidFill>
                  <a:sysClr val="windowText" lastClr="000000"/>
                </a:solidFill>
                <a:latin typeface="Calibri"/>
                <a:cs typeface="Calibri"/>
              </a:rPr>
              <a:t>depreciation</a:t>
            </a:r>
            <a:r>
              <a:rPr sz="2640" i="1" kern="0" spc="354" dirty="0">
                <a:solidFill>
                  <a:sysClr val="windowText" lastClr="000000"/>
                </a:solidFill>
                <a:latin typeface="Calibri"/>
                <a:cs typeface="Calibri"/>
              </a:rPr>
              <a:t> </a:t>
            </a:r>
            <a:r>
              <a:rPr sz="2640" i="1" kern="0" dirty="0">
                <a:solidFill>
                  <a:sysClr val="windowText" lastClr="000000"/>
                </a:solidFill>
                <a:latin typeface="Calibri"/>
                <a:cs typeface="Calibri"/>
              </a:rPr>
              <a:t>of</a:t>
            </a:r>
            <a:r>
              <a:rPr sz="2640" i="1" kern="0" spc="378" dirty="0">
                <a:solidFill>
                  <a:sysClr val="windowText" lastClr="000000"/>
                </a:solidFill>
                <a:latin typeface="Calibri"/>
                <a:cs typeface="Calibri"/>
              </a:rPr>
              <a:t> </a:t>
            </a:r>
            <a:r>
              <a:rPr sz="2640" i="1" kern="0" dirty="0">
                <a:solidFill>
                  <a:sysClr val="windowText" lastClr="000000"/>
                </a:solidFill>
                <a:latin typeface="Calibri"/>
                <a:cs typeface="Calibri"/>
              </a:rPr>
              <a:t>any</a:t>
            </a:r>
            <a:r>
              <a:rPr sz="2640" i="1" kern="0" spc="354" dirty="0">
                <a:solidFill>
                  <a:sysClr val="windowText" lastClr="000000"/>
                </a:solidFill>
                <a:latin typeface="Calibri"/>
                <a:cs typeface="Calibri"/>
              </a:rPr>
              <a:t> </a:t>
            </a:r>
            <a:r>
              <a:rPr sz="2640" i="1" kern="0" dirty="0">
                <a:solidFill>
                  <a:sysClr val="windowText" lastClr="000000"/>
                </a:solidFill>
                <a:latin typeface="Calibri"/>
                <a:cs typeface="Calibri"/>
              </a:rPr>
              <a:t>block</a:t>
            </a:r>
            <a:r>
              <a:rPr sz="2640" i="1" kern="0" spc="354" dirty="0">
                <a:solidFill>
                  <a:sysClr val="windowText" lastClr="000000"/>
                </a:solidFill>
                <a:latin typeface="Calibri"/>
                <a:cs typeface="Calibri"/>
              </a:rPr>
              <a:t> </a:t>
            </a:r>
            <a:r>
              <a:rPr sz="2640" i="1" kern="0" spc="-30" dirty="0">
                <a:solidFill>
                  <a:sysClr val="windowText" lastClr="000000"/>
                </a:solidFill>
                <a:latin typeface="Calibri"/>
                <a:cs typeface="Calibri"/>
              </a:rPr>
              <a:t>of </a:t>
            </a:r>
            <a:r>
              <a:rPr sz="2640" i="1" kern="0" dirty="0">
                <a:solidFill>
                  <a:sysClr val="windowText" lastClr="000000"/>
                </a:solidFill>
                <a:latin typeface="Calibri"/>
                <a:cs typeface="Calibri"/>
              </a:rPr>
              <a:t>assets</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entitled</a:t>
            </a:r>
            <a:r>
              <a:rPr sz="2640" i="1" kern="0" spc="12" dirty="0">
                <a:solidFill>
                  <a:sysClr val="windowText" lastClr="000000"/>
                </a:solidFill>
                <a:latin typeface="Calibri"/>
                <a:cs typeface="Calibri"/>
              </a:rPr>
              <a:t> </a:t>
            </a:r>
            <a:r>
              <a:rPr sz="2640" i="1" kern="0" dirty="0">
                <a:solidFill>
                  <a:sysClr val="windowText" lastClr="000000"/>
                </a:solidFill>
                <a:latin typeface="Calibri"/>
                <a:cs typeface="Calibri"/>
              </a:rPr>
              <a:t>to</a:t>
            </a:r>
            <a:r>
              <a:rPr sz="2640" i="1" kern="0" spc="24" dirty="0">
                <a:solidFill>
                  <a:sysClr val="windowText" lastClr="000000"/>
                </a:solidFill>
                <a:latin typeface="Calibri"/>
                <a:cs typeface="Calibri"/>
              </a:rPr>
              <a:t> </a:t>
            </a:r>
            <a:r>
              <a:rPr sz="2640" i="1" kern="0" dirty="0">
                <a:solidFill>
                  <a:sysClr val="windowText" lastClr="000000"/>
                </a:solidFill>
                <a:latin typeface="Calibri"/>
                <a:cs typeface="Calibri"/>
              </a:rPr>
              <a:t>more</a:t>
            </a:r>
            <a:r>
              <a:rPr sz="2640" i="1" kern="0" spc="12" dirty="0">
                <a:solidFill>
                  <a:sysClr val="windowText" lastClr="000000"/>
                </a:solidFill>
                <a:latin typeface="Calibri"/>
                <a:cs typeface="Calibri"/>
              </a:rPr>
              <a:t> </a:t>
            </a:r>
            <a:r>
              <a:rPr sz="2640" i="1" kern="0" dirty="0">
                <a:solidFill>
                  <a:sysClr val="windowText" lastClr="000000"/>
                </a:solidFill>
                <a:latin typeface="Calibri"/>
                <a:cs typeface="Calibri"/>
              </a:rPr>
              <a:t>than</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forty</a:t>
            </a:r>
            <a:r>
              <a:rPr sz="2640" i="1" kern="0" spc="24" dirty="0">
                <a:solidFill>
                  <a:sysClr val="windowText" lastClr="000000"/>
                </a:solidFill>
                <a:latin typeface="Calibri"/>
                <a:cs typeface="Calibri"/>
              </a:rPr>
              <a:t> </a:t>
            </a:r>
            <a:r>
              <a:rPr sz="2640" i="1" kern="0" dirty="0">
                <a:solidFill>
                  <a:sysClr val="windowText" lastClr="000000"/>
                </a:solidFill>
                <a:latin typeface="Calibri"/>
                <a:cs typeface="Calibri"/>
              </a:rPr>
              <a:t>per</a:t>
            </a:r>
            <a:r>
              <a:rPr sz="2640" i="1" kern="0" spc="24" dirty="0">
                <a:solidFill>
                  <a:sysClr val="windowText" lastClr="000000"/>
                </a:solidFill>
                <a:latin typeface="Calibri"/>
                <a:cs typeface="Calibri"/>
              </a:rPr>
              <a:t> </a:t>
            </a:r>
            <a:r>
              <a:rPr sz="2640" i="1" kern="0" dirty="0">
                <a:solidFill>
                  <a:sysClr val="windowText" lastClr="000000"/>
                </a:solidFill>
                <a:latin typeface="Calibri"/>
                <a:cs typeface="Calibri"/>
              </a:rPr>
              <a:t>cent. shall</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be</a:t>
            </a:r>
            <a:r>
              <a:rPr sz="2640" i="1" kern="0" spc="12" dirty="0">
                <a:solidFill>
                  <a:sysClr val="windowText" lastClr="000000"/>
                </a:solidFill>
                <a:latin typeface="Calibri"/>
                <a:cs typeface="Calibri"/>
              </a:rPr>
              <a:t> </a:t>
            </a:r>
            <a:r>
              <a:rPr sz="2640" i="1" kern="0" dirty="0">
                <a:solidFill>
                  <a:sysClr val="windowText" lastClr="000000"/>
                </a:solidFill>
                <a:latin typeface="Calibri"/>
                <a:cs typeface="Calibri"/>
              </a:rPr>
              <a:t>restricted</a:t>
            </a:r>
            <a:r>
              <a:rPr sz="2640" i="1" kern="0" spc="18" dirty="0">
                <a:solidFill>
                  <a:sysClr val="windowText" lastClr="000000"/>
                </a:solidFill>
                <a:latin typeface="Calibri"/>
                <a:cs typeface="Calibri"/>
              </a:rPr>
              <a:t> </a:t>
            </a:r>
            <a:r>
              <a:rPr sz="2640" i="1" kern="0" dirty="0">
                <a:solidFill>
                  <a:sysClr val="windowText" lastClr="000000"/>
                </a:solidFill>
                <a:latin typeface="Calibri"/>
                <a:cs typeface="Calibri"/>
              </a:rPr>
              <a:t>to</a:t>
            </a:r>
            <a:r>
              <a:rPr sz="2640" i="1" kern="0" spc="12" dirty="0">
                <a:solidFill>
                  <a:sysClr val="windowText" lastClr="000000"/>
                </a:solidFill>
                <a:latin typeface="Calibri"/>
                <a:cs typeface="Calibri"/>
              </a:rPr>
              <a:t> </a:t>
            </a:r>
            <a:r>
              <a:rPr sz="2640" i="1" kern="0" dirty="0">
                <a:solidFill>
                  <a:sysClr val="windowText" lastClr="000000"/>
                </a:solidFill>
                <a:latin typeface="Calibri"/>
                <a:cs typeface="Calibri"/>
              </a:rPr>
              <a:t>forty</a:t>
            </a:r>
            <a:r>
              <a:rPr sz="2640" i="1" kern="0" spc="24" dirty="0">
                <a:solidFill>
                  <a:sysClr val="windowText" lastClr="000000"/>
                </a:solidFill>
                <a:latin typeface="Calibri"/>
                <a:cs typeface="Calibri"/>
              </a:rPr>
              <a:t> </a:t>
            </a:r>
            <a:r>
              <a:rPr sz="2640" i="1" kern="0" spc="-30" dirty="0">
                <a:solidFill>
                  <a:sysClr val="windowText" lastClr="000000"/>
                </a:solidFill>
                <a:latin typeface="Calibri"/>
                <a:cs typeface="Calibri"/>
              </a:rPr>
              <a:t>per </a:t>
            </a:r>
            <a:r>
              <a:rPr sz="2640" i="1" kern="0" dirty="0">
                <a:solidFill>
                  <a:sysClr val="windowText" lastClr="000000"/>
                </a:solidFill>
                <a:latin typeface="Calibri"/>
                <a:cs typeface="Calibri"/>
              </a:rPr>
              <a:t>cent.</a:t>
            </a:r>
            <a:r>
              <a:rPr sz="2640" i="1" kern="0" spc="30" dirty="0">
                <a:solidFill>
                  <a:sysClr val="windowText" lastClr="000000"/>
                </a:solidFill>
                <a:latin typeface="Calibri"/>
                <a:cs typeface="Calibri"/>
              </a:rPr>
              <a:t> </a:t>
            </a:r>
            <a:r>
              <a:rPr sz="2640" i="1" kern="0" dirty="0">
                <a:solidFill>
                  <a:sysClr val="windowText" lastClr="000000"/>
                </a:solidFill>
                <a:latin typeface="Calibri"/>
                <a:cs typeface="Calibri"/>
              </a:rPr>
              <a:t>on</a:t>
            </a:r>
            <a:r>
              <a:rPr sz="2640" i="1" kern="0" spc="48" dirty="0">
                <a:solidFill>
                  <a:sysClr val="windowText" lastClr="000000"/>
                </a:solidFill>
                <a:latin typeface="Calibri"/>
                <a:cs typeface="Calibri"/>
              </a:rPr>
              <a:t> </a:t>
            </a:r>
            <a:r>
              <a:rPr sz="2640" i="1" kern="0" dirty="0">
                <a:solidFill>
                  <a:sysClr val="windowText" lastClr="000000"/>
                </a:solidFill>
                <a:latin typeface="Calibri"/>
                <a:cs typeface="Calibri"/>
              </a:rPr>
              <a:t>the</a:t>
            </a:r>
            <a:r>
              <a:rPr sz="2640" i="1" kern="0" spc="48" dirty="0">
                <a:solidFill>
                  <a:sysClr val="windowText" lastClr="000000"/>
                </a:solidFill>
                <a:latin typeface="Calibri"/>
                <a:cs typeface="Calibri"/>
              </a:rPr>
              <a:t> </a:t>
            </a:r>
            <a:r>
              <a:rPr sz="2640" i="1" kern="0" dirty="0">
                <a:solidFill>
                  <a:sysClr val="windowText" lastClr="000000"/>
                </a:solidFill>
                <a:latin typeface="Calibri"/>
                <a:cs typeface="Calibri"/>
              </a:rPr>
              <a:t>written</a:t>
            </a:r>
            <a:r>
              <a:rPr sz="2640" i="1" kern="0" spc="54" dirty="0">
                <a:solidFill>
                  <a:sysClr val="windowText" lastClr="000000"/>
                </a:solidFill>
                <a:latin typeface="Calibri"/>
                <a:cs typeface="Calibri"/>
              </a:rPr>
              <a:t> </a:t>
            </a:r>
            <a:r>
              <a:rPr sz="2640" i="1" kern="0" dirty="0">
                <a:solidFill>
                  <a:sysClr val="windowText" lastClr="000000"/>
                </a:solidFill>
                <a:latin typeface="Calibri"/>
                <a:cs typeface="Calibri"/>
              </a:rPr>
              <a:t>down</a:t>
            </a:r>
            <a:r>
              <a:rPr sz="2640" i="1" kern="0" spc="36" dirty="0">
                <a:solidFill>
                  <a:sysClr val="windowText" lastClr="000000"/>
                </a:solidFill>
                <a:latin typeface="Calibri"/>
                <a:cs typeface="Calibri"/>
              </a:rPr>
              <a:t> </a:t>
            </a:r>
            <a:r>
              <a:rPr sz="2640" i="1" kern="0" dirty="0">
                <a:solidFill>
                  <a:sysClr val="windowText" lastClr="000000"/>
                </a:solidFill>
                <a:latin typeface="Calibri"/>
                <a:cs typeface="Calibri"/>
              </a:rPr>
              <a:t>value</a:t>
            </a:r>
            <a:r>
              <a:rPr sz="2640" i="1" kern="0" spc="30" dirty="0">
                <a:solidFill>
                  <a:sysClr val="windowText" lastClr="000000"/>
                </a:solidFill>
                <a:latin typeface="Calibri"/>
                <a:cs typeface="Calibri"/>
              </a:rPr>
              <a:t> </a:t>
            </a:r>
            <a:r>
              <a:rPr sz="2640" i="1" kern="0" dirty="0">
                <a:solidFill>
                  <a:sysClr val="windowText" lastClr="000000"/>
                </a:solidFill>
                <a:latin typeface="Calibri"/>
                <a:cs typeface="Calibri"/>
              </a:rPr>
              <a:t>of</a:t>
            </a:r>
            <a:r>
              <a:rPr sz="2640" i="1" kern="0" spc="36" dirty="0">
                <a:solidFill>
                  <a:sysClr val="windowText" lastClr="000000"/>
                </a:solidFill>
                <a:latin typeface="Calibri"/>
                <a:cs typeface="Calibri"/>
              </a:rPr>
              <a:t> </a:t>
            </a:r>
            <a:r>
              <a:rPr sz="2640" i="1" kern="0" dirty="0">
                <a:solidFill>
                  <a:sysClr val="windowText" lastClr="000000"/>
                </a:solidFill>
                <a:latin typeface="Calibri"/>
                <a:cs typeface="Calibri"/>
              </a:rPr>
              <a:t>such</a:t>
            </a:r>
            <a:r>
              <a:rPr sz="2640" i="1" kern="0" spc="42" dirty="0">
                <a:solidFill>
                  <a:sysClr val="windowText" lastClr="000000"/>
                </a:solidFill>
                <a:latin typeface="Calibri"/>
                <a:cs typeface="Calibri"/>
              </a:rPr>
              <a:t> </a:t>
            </a:r>
            <a:r>
              <a:rPr sz="2640" i="1" kern="0" dirty="0">
                <a:solidFill>
                  <a:sysClr val="windowText" lastClr="000000"/>
                </a:solidFill>
                <a:latin typeface="Calibri"/>
                <a:cs typeface="Calibri"/>
              </a:rPr>
              <a:t>block</a:t>
            </a:r>
            <a:r>
              <a:rPr sz="2640" i="1" kern="0" spc="36" dirty="0">
                <a:solidFill>
                  <a:sysClr val="windowText" lastClr="000000"/>
                </a:solidFill>
                <a:latin typeface="Calibri"/>
                <a:cs typeface="Calibri"/>
              </a:rPr>
              <a:t> </a:t>
            </a:r>
            <a:r>
              <a:rPr sz="2640" i="1" kern="0" dirty="0">
                <a:solidFill>
                  <a:sysClr val="windowText" lastClr="000000"/>
                </a:solidFill>
                <a:latin typeface="Calibri"/>
                <a:cs typeface="Calibri"/>
              </a:rPr>
              <a:t>of</a:t>
            </a:r>
            <a:r>
              <a:rPr sz="2640" i="1" kern="0" spc="42" dirty="0">
                <a:solidFill>
                  <a:sysClr val="windowText" lastClr="000000"/>
                </a:solidFill>
                <a:latin typeface="Calibri"/>
                <a:cs typeface="Calibri"/>
              </a:rPr>
              <a:t> </a:t>
            </a:r>
            <a:r>
              <a:rPr sz="2640" i="1" kern="0" dirty="0">
                <a:solidFill>
                  <a:sysClr val="windowText" lastClr="000000"/>
                </a:solidFill>
                <a:latin typeface="Calibri"/>
                <a:cs typeface="Calibri"/>
              </a:rPr>
              <a:t>assets.”</a:t>
            </a:r>
            <a:r>
              <a:rPr sz="2640" i="1" kern="0" spc="60" dirty="0">
                <a:solidFill>
                  <a:sysClr val="windowText" lastClr="000000"/>
                </a:solidFill>
                <a:latin typeface="Calibri"/>
                <a:cs typeface="Calibri"/>
              </a:rPr>
              <a:t> </a:t>
            </a:r>
            <a:r>
              <a:rPr sz="2640" b="1" kern="0" spc="-36" dirty="0">
                <a:solidFill>
                  <a:sysClr val="windowText" lastClr="000000"/>
                </a:solidFill>
                <a:latin typeface="Calibri"/>
                <a:cs typeface="Calibri"/>
              </a:rPr>
              <a:t>w.e.f.</a:t>
            </a:r>
            <a:r>
              <a:rPr sz="2640" b="1" kern="0" spc="48" dirty="0">
                <a:solidFill>
                  <a:sysClr val="windowText" lastClr="000000"/>
                </a:solidFill>
                <a:latin typeface="Calibri"/>
                <a:cs typeface="Calibri"/>
              </a:rPr>
              <a:t> </a:t>
            </a:r>
            <a:r>
              <a:rPr sz="2640" b="1" kern="0" dirty="0">
                <a:solidFill>
                  <a:sysClr val="windowText" lastClr="000000"/>
                </a:solidFill>
                <a:latin typeface="Calibri"/>
                <a:cs typeface="Calibri"/>
              </a:rPr>
              <a:t>1</a:t>
            </a:r>
            <a:r>
              <a:rPr sz="2610" b="1" kern="0" baseline="24904" dirty="0">
                <a:solidFill>
                  <a:sysClr val="windowText" lastClr="000000"/>
                </a:solidFill>
                <a:latin typeface="Calibri"/>
                <a:cs typeface="Calibri"/>
              </a:rPr>
              <a:t>st</a:t>
            </a:r>
            <a:r>
              <a:rPr sz="2610" b="1" kern="0" spc="378" baseline="24904" dirty="0">
                <a:solidFill>
                  <a:sysClr val="windowText" lastClr="000000"/>
                </a:solidFill>
                <a:latin typeface="Calibri"/>
                <a:cs typeface="Calibri"/>
              </a:rPr>
              <a:t> </a:t>
            </a:r>
            <a:r>
              <a:rPr sz="2640" b="1" kern="0" dirty="0">
                <a:solidFill>
                  <a:sysClr val="windowText" lastClr="000000"/>
                </a:solidFill>
                <a:latin typeface="Calibri"/>
                <a:cs typeface="Calibri"/>
              </a:rPr>
              <a:t>day</a:t>
            </a:r>
            <a:r>
              <a:rPr sz="2640" b="1" kern="0" spc="60" dirty="0">
                <a:solidFill>
                  <a:sysClr val="windowText" lastClr="000000"/>
                </a:solidFill>
                <a:latin typeface="Calibri"/>
                <a:cs typeface="Calibri"/>
              </a:rPr>
              <a:t> </a:t>
            </a:r>
            <a:r>
              <a:rPr sz="2640" b="1" kern="0" spc="-30" dirty="0">
                <a:solidFill>
                  <a:sysClr val="windowText" lastClr="000000"/>
                </a:solidFill>
                <a:latin typeface="Calibri"/>
                <a:cs typeface="Calibri"/>
              </a:rPr>
              <a:t>of </a:t>
            </a:r>
            <a:r>
              <a:rPr sz="2640" b="1" kern="0" dirty="0">
                <a:solidFill>
                  <a:sysClr val="windowText" lastClr="000000"/>
                </a:solidFill>
                <a:latin typeface="Calibri"/>
                <a:cs typeface="Calibri"/>
              </a:rPr>
              <a:t>April,</a:t>
            </a:r>
            <a:r>
              <a:rPr sz="2640" b="1" kern="0" spc="-18" dirty="0">
                <a:solidFill>
                  <a:sysClr val="windowText" lastClr="000000"/>
                </a:solidFill>
                <a:latin typeface="Calibri"/>
                <a:cs typeface="Calibri"/>
              </a:rPr>
              <a:t> </a:t>
            </a:r>
            <a:r>
              <a:rPr sz="2640" b="1" kern="0" spc="-24" dirty="0">
                <a:solidFill>
                  <a:sysClr val="windowText" lastClr="000000"/>
                </a:solidFill>
                <a:latin typeface="Calibri"/>
                <a:cs typeface="Calibri"/>
              </a:rPr>
              <a:t>2016</a:t>
            </a:r>
            <a:endParaRPr sz="2640" kern="0">
              <a:solidFill>
                <a:sysClr val="windowText" lastClr="000000"/>
              </a:solidFill>
              <a:latin typeface="Calibri"/>
              <a:cs typeface="Calibri"/>
            </a:endParaRPr>
          </a:p>
          <a:p>
            <a:pPr marL="443484" marR="52578" indent="-383286" algn="just" defTabSz="1097280">
              <a:lnSpc>
                <a:spcPct val="99000"/>
              </a:lnSpc>
              <a:spcBef>
                <a:spcPts val="750"/>
              </a:spcBef>
              <a:buSzPct val="59090"/>
              <a:buFont typeface="Wingdings"/>
              <a:buChar char=""/>
              <a:tabLst>
                <a:tab pos="445770" algn="l"/>
              </a:tabLst>
            </a:pPr>
            <a:r>
              <a:rPr sz="2640" u="sng" kern="0" dirty="0">
                <a:solidFill>
                  <a:sysClr val="windowText" lastClr="000000"/>
                </a:solidFill>
                <a:uFill>
                  <a:solidFill>
                    <a:srgbClr val="000000"/>
                  </a:solidFill>
                </a:uFill>
                <a:latin typeface="Calibri"/>
                <a:cs typeface="Calibri"/>
              </a:rPr>
              <a:t>In</a:t>
            </a:r>
            <a:r>
              <a:rPr sz="2640" u="sng" kern="0" spc="-54" dirty="0">
                <a:solidFill>
                  <a:sysClr val="windowText" lastClr="000000"/>
                </a:solidFill>
                <a:uFill>
                  <a:solidFill>
                    <a:srgbClr val="000000"/>
                  </a:solidFill>
                </a:uFill>
                <a:latin typeface="Calibri"/>
                <a:cs typeface="Calibri"/>
              </a:rPr>
              <a:t> </a:t>
            </a:r>
            <a:r>
              <a:rPr sz="2640" u="sng" kern="0" dirty="0">
                <a:solidFill>
                  <a:sysClr val="windowText" lastClr="000000"/>
                </a:solidFill>
                <a:uFill>
                  <a:solidFill>
                    <a:srgbClr val="000000"/>
                  </a:solidFill>
                </a:uFill>
                <a:latin typeface="Calibri"/>
                <a:cs typeface="Calibri"/>
              </a:rPr>
              <a:t>the</a:t>
            </a:r>
            <a:r>
              <a:rPr sz="2640" u="sng" kern="0" spc="-36" dirty="0">
                <a:solidFill>
                  <a:sysClr val="windowText" lastClr="000000"/>
                </a:solidFill>
                <a:uFill>
                  <a:solidFill>
                    <a:srgbClr val="000000"/>
                  </a:solidFill>
                </a:uFill>
                <a:latin typeface="Calibri"/>
                <a:cs typeface="Calibri"/>
              </a:rPr>
              <a:t> </a:t>
            </a:r>
            <a:r>
              <a:rPr sz="2640" b="1" u="sng" kern="0" dirty="0">
                <a:solidFill>
                  <a:sysClr val="windowText" lastClr="000000"/>
                </a:solidFill>
                <a:uFill>
                  <a:solidFill>
                    <a:srgbClr val="000000"/>
                  </a:solidFill>
                </a:uFill>
                <a:latin typeface="Calibri"/>
                <a:cs typeface="Calibri"/>
              </a:rPr>
              <a:t>New</a:t>
            </a:r>
            <a:r>
              <a:rPr sz="2640" b="1" u="sng" kern="0" spc="-24" dirty="0">
                <a:solidFill>
                  <a:sysClr val="windowText" lastClr="000000"/>
                </a:solidFill>
                <a:uFill>
                  <a:solidFill>
                    <a:srgbClr val="000000"/>
                  </a:solidFill>
                </a:uFill>
                <a:latin typeface="Calibri"/>
                <a:cs typeface="Calibri"/>
              </a:rPr>
              <a:t> </a:t>
            </a:r>
            <a:r>
              <a:rPr sz="2640" b="1" u="sng" kern="0" dirty="0">
                <a:solidFill>
                  <a:sysClr val="windowText" lastClr="000000"/>
                </a:solidFill>
                <a:uFill>
                  <a:solidFill>
                    <a:srgbClr val="000000"/>
                  </a:solidFill>
                </a:uFill>
                <a:latin typeface="Calibri"/>
                <a:cs typeface="Calibri"/>
              </a:rPr>
              <a:t>Appendix</a:t>
            </a:r>
            <a:r>
              <a:rPr sz="2640" b="1" u="sng" kern="0" spc="-54" dirty="0">
                <a:solidFill>
                  <a:sysClr val="windowText" lastClr="000000"/>
                </a:solidFill>
                <a:uFill>
                  <a:solidFill>
                    <a:srgbClr val="000000"/>
                  </a:solidFill>
                </a:uFill>
                <a:latin typeface="Calibri"/>
                <a:cs typeface="Calibri"/>
              </a:rPr>
              <a:t> </a:t>
            </a:r>
            <a:r>
              <a:rPr sz="2640" b="1" u="sng" kern="0" dirty="0">
                <a:solidFill>
                  <a:sysClr val="windowText" lastClr="000000"/>
                </a:solidFill>
                <a:uFill>
                  <a:solidFill>
                    <a:srgbClr val="000000"/>
                  </a:solidFill>
                </a:uFill>
                <a:latin typeface="Calibri"/>
                <a:cs typeface="Calibri"/>
              </a:rPr>
              <a:t>I</a:t>
            </a:r>
            <a:r>
              <a:rPr sz="2640" u="sng" kern="0" dirty="0">
                <a:solidFill>
                  <a:sysClr val="windowText" lastClr="000000"/>
                </a:solidFill>
                <a:uFill>
                  <a:solidFill>
                    <a:srgbClr val="000000"/>
                  </a:solidFill>
                </a:uFill>
                <a:latin typeface="Calibri"/>
                <a:cs typeface="Calibri"/>
              </a:rPr>
              <a:t>,</a:t>
            </a:r>
            <a:r>
              <a:rPr sz="2640" u="sng" kern="0" spc="-30" dirty="0">
                <a:solidFill>
                  <a:sysClr val="windowText" lastClr="000000"/>
                </a:solidFill>
                <a:uFill>
                  <a:solidFill>
                    <a:srgbClr val="000000"/>
                  </a:solidFill>
                </a:uFill>
                <a:latin typeface="Calibri"/>
                <a:cs typeface="Calibri"/>
              </a:rPr>
              <a:t> </a:t>
            </a:r>
            <a:r>
              <a:rPr sz="2640" u="sng" kern="0" dirty="0">
                <a:solidFill>
                  <a:sysClr val="windowText" lastClr="000000"/>
                </a:solidFill>
                <a:uFill>
                  <a:solidFill>
                    <a:srgbClr val="000000"/>
                  </a:solidFill>
                </a:uFill>
                <a:latin typeface="Calibri"/>
                <a:cs typeface="Calibri"/>
              </a:rPr>
              <a:t>in</a:t>
            </a:r>
            <a:r>
              <a:rPr sz="2640" u="sng" kern="0" spc="-36" dirty="0">
                <a:solidFill>
                  <a:sysClr val="windowText" lastClr="000000"/>
                </a:solidFill>
                <a:uFill>
                  <a:solidFill>
                    <a:srgbClr val="000000"/>
                  </a:solidFill>
                </a:uFill>
                <a:latin typeface="Calibri"/>
                <a:cs typeface="Calibri"/>
              </a:rPr>
              <a:t> </a:t>
            </a:r>
            <a:r>
              <a:rPr sz="2640" u="sng" kern="0" dirty="0">
                <a:solidFill>
                  <a:sysClr val="windowText" lastClr="000000"/>
                </a:solidFill>
                <a:uFill>
                  <a:solidFill>
                    <a:srgbClr val="000000"/>
                  </a:solidFill>
                </a:uFill>
                <a:latin typeface="Calibri"/>
                <a:cs typeface="Calibri"/>
              </a:rPr>
              <a:t>the</a:t>
            </a:r>
            <a:r>
              <a:rPr sz="2640" u="sng" kern="0" spc="-36" dirty="0">
                <a:solidFill>
                  <a:sysClr val="windowText" lastClr="000000"/>
                </a:solidFill>
                <a:uFill>
                  <a:solidFill>
                    <a:srgbClr val="000000"/>
                  </a:solidFill>
                </a:uFill>
                <a:latin typeface="Calibri"/>
                <a:cs typeface="Calibri"/>
              </a:rPr>
              <a:t> </a:t>
            </a:r>
            <a:r>
              <a:rPr sz="2640" u="sng" kern="0" dirty="0">
                <a:solidFill>
                  <a:sysClr val="windowText" lastClr="000000"/>
                </a:solidFill>
                <a:uFill>
                  <a:solidFill>
                    <a:srgbClr val="000000"/>
                  </a:solidFill>
                </a:uFill>
                <a:latin typeface="Calibri"/>
                <a:cs typeface="Calibri"/>
              </a:rPr>
              <a:t>second</a:t>
            </a:r>
            <a:r>
              <a:rPr sz="2640" u="sng" kern="0" spc="-36" dirty="0">
                <a:solidFill>
                  <a:sysClr val="windowText" lastClr="000000"/>
                </a:solidFill>
                <a:uFill>
                  <a:solidFill>
                    <a:srgbClr val="000000"/>
                  </a:solidFill>
                </a:uFill>
                <a:latin typeface="Calibri"/>
                <a:cs typeface="Calibri"/>
              </a:rPr>
              <a:t> </a:t>
            </a:r>
            <a:r>
              <a:rPr sz="2640" u="sng" kern="0" dirty="0">
                <a:solidFill>
                  <a:sysClr val="windowText" lastClr="000000"/>
                </a:solidFill>
                <a:uFill>
                  <a:solidFill>
                    <a:srgbClr val="000000"/>
                  </a:solidFill>
                </a:uFill>
                <a:latin typeface="Calibri"/>
                <a:cs typeface="Calibri"/>
              </a:rPr>
              <a:t>column</a:t>
            </a:r>
            <a:r>
              <a:rPr sz="2640" u="sng" kern="0" spc="-54" dirty="0">
                <a:solidFill>
                  <a:sysClr val="windowText" lastClr="000000"/>
                </a:solidFill>
                <a:uFill>
                  <a:solidFill>
                    <a:srgbClr val="000000"/>
                  </a:solidFill>
                </a:uFill>
                <a:latin typeface="Calibri"/>
                <a:cs typeface="Calibri"/>
              </a:rPr>
              <a:t> </a:t>
            </a:r>
            <a:r>
              <a:rPr sz="2640" u="sng" kern="0" dirty="0">
                <a:solidFill>
                  <a:sysClr val="windowText" lastClr="000000"/>
                </a:solidFill>
                <a:uFill>
                  <a:solidFill>
                    <a:srgbClr val="000000"/>
                  </a:solidFill>
                </a:uFill>
                <a:latin typeface="Calibri"/>
                <a:cs typeface="Calibri"/>
              </a:rPr>
              <a:t>of</a:t>
            </a:r>
            <a:r>
              <a:rPr sz="2640" u="sng" kern="0" spc="-36" dirty="0">
                <a:solidFill>
                  <a:sysClr val="windowText" lastClr="000000"/>
                </a:solidFill>
                <a:uFill>
                  <a:solidFill>
                    <a:srgbClr val="000000"/>
                  </a:solidFill>
                </a:uFill>
                <a:latin typeface="Calibri"/>
                <a:cs typeface="Calibri"/>
              </a:rPr>
              <a:t> </a:t>
            </a:r>
            <a:r>
              <a:rPr sz="2640" u="sng" kern="0" dirty="0">
                <a:solidFill>
                  <a:sysClr val="windowText" lastClr="000000"/>
                </a:solidFill>
                <a:uFill>
                  <a:solidFill>
                    <a:srgbClr val="000000"/>
                  </a:solidFill>
                </a:uFill>
                <a:latin typeface="Calibri"/>
                <a:cs typeface="Calibri"/>
              </a:rPr>
              <a:t>the</a:t>
            </a:r>
            <a:r>
              <a:rPr sz="2640" u="sng" kern="0" spc="-18" dirty="0">
                <a:solidFill>
                  <a:sysClr val="windowText" lastClr="000000"/>
                </a:solidFill>
                <a:uFill>
                  <a:solidFill>
                    <a:srgbClr val="000000"/>
                  </a:solidFill>
                </a:uFill>
                <a:latin typeface="Calibri"/>
                <a:cs typeface="Calibri"/>
              </a:rPr>
              <a:t> </a:t>
            </a:r>
            <a:r>
              <a:rPr sz="2640" u="sng" kern="0" spc="-24" dirty="0">
                <a:solidFill>
                  <a:sysClr val="windowText" lastClr="000000"/>
                </a:solidFill>
                <a:uFill>
                  <a:solidFill>
                    <a:srgbClr val="000000"/>
                  </a:solidFill>
                </a:uFill>
                <a:latin typeface="Calibri"/>
                <a:cs typeface="Calibri"/>
              </a:rPr>
              <a:t>Table</a:t>
            </a:r>
            <a:r>
              <a:rPr sz="2640" kern="0" spc="-24" dirty="0">
                <a:solidFill>
                  <a:sysClr val="windowText" lastClr="000000"/>
                </a:solidFill>
                <a:latin typeface="Calibri"/>
                <a:cs typeface="Calibri"/>
              </a:rPr>
              <a:t>,</a:t>
            </a:r>
            <a:r>
              <a:rPr sz="2640" kern="0" spc="-48" dirty="0">
                <a:solidFill>
                  <a:sysClr val="windowText" lastClr="000000"/>
                </a:solidFill>
                <a:latin typeface="Calibri"/>
                <a:cs typeface="Calibri"/>
              </a:rPr>
              <a:t> </a:t>
            </a:r>
            <a:r>
              <a:rPr sz="2640" kern="0" dirty="0">
                <a:solidFill>
                  <a:sysClr val="windowText" lastClr="000000"/>
                </a:solidFill>
                <a:latin typeface="Calibri"/>
                <a:cs typeface="Calibri"/>
              </a:rPr>
              <a:t>for</a:t>
            </a:r>
            <a:r>
              <a:rPr sz="2640" kern="0" spc="-30"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36" dirty="0">
                <a:solidFill>
                  <a:sysClr val="windowText" lastClr="000000"/>
                </a:solidFill>
                <a:latin typeface="Calibri"/>
                <a:cs typeface="Calibri"/>
              </a:rPr>
              <a:t> </a:t>
            </a:r>
            <a:r>
              <a:rPr sz="2640" kern="0" spc="-12" dirty="0">
                <a:solidFill>
                  <a:sysClr val="windowText" lastClr="000000"/>
                </a:solidFill>
                <a:latin typeface="Calibri"/>
                <a:cs typeface="Calibri"/>
              </a:rPr>
              <a:t>figures 	</a:t>
            </a:r>
            <a:r>
              <a:rPr sz="2640" kern="0" dirty="0">
                <a:solidFill>
                  <a:sysClr val="windowText" lastClr="000000"/>
                </a:solidFill>
                <a:latin typeface="Calibri"/>
                <a:cs typeface="Calibri"/>
              </a:rPr>
              <a:t>“</a:t>
            </a:r>
            <a:r>
              <a:rPr sz="2640" kern="0" spc="294" dirty="0">
                <a:solidFill>
                  <a:sysClr val="windowText" lastClr="000000"/>
                </a:solidFill>
                <a:latin typeface="Calibri"/>
                <a:cs typeface="Calibri"/>
              </a:rPr>
              <a:t> </a:t>
            </a:r>
            <a:r>
              <a:rPr sz="2640" kern="0" dirty="0">
                <a:solidFill>
                  <a:sysClr val="windowText" lastClr="000000"/>
                </a:solidFill>
                <a:latin typeface="Calibri"/>
                <a:cs typeface="Calibri"/>
              </a:rPr>
              <a:t>‘50’,</a:t>
            </a:r>
            <a:r>
              <a:rPr sz="2640" kern="0" spc="300" dirty="0">
                <a:solidFill>
                  <a:sysClr val="windowText" lastClr="000000"/>
                </a:solidFill>
                <a:latin typeface="Calibri"/>
                <a:cs typeface="Calibri"/>
              </a:rPr>
              <a:t> </a:t>
            </a:r>
            <a:r>
              <a:rPr sz="2640" kern="0" dirty="0">
                <a:solidFill>
                  <a:sysClr val="windowText" lastClr="000000"/>
                </a:solidFill>
                <a:latin typeface="Calibri"/>
                <a:cs typeface="Calibri"/>
              </a:rPr>
              <a:t>‘60’,</a:t>
            </a:r>
            <a:r>
              <a:rPr sz="2640" kern="0" spc="294" dirty="0">
                <a:solidFill>
                  <a:sysClr val="windowText" lastClr="000000"/>
                </a:solidFill>
                <a:latin typeface="Calibri"/>
                <a:cs typeface="Calibri"/>
              </a:rPr>
              <a:t> </a:t>
            </a:r>
            <a:r>
              <a:rPr sz="2640" kern="0" dirty="0">
                <a:solidFill>
                  <a:sysClr val="windowText" lastClr="000000"/>
                </a:solidFill>
                <a:latin typeface="Calibri"/>
                <a:cs typeface="Calibri"/>
              </a:rPr>
              <a:t>‘80’,</a:t>
            </a:r>
            <a:r>
              <a:rPr sz="2640" kern="0" spc="300" dirty="0">
                <a:solidFill>
                  <a:sysClr val="windowText" lastClr="000000"/>
                </a:solidFill>
                <a:latin typeface="Calibri"/>
                <a:cs typeface="Calibri"/>
              </a:rPr>
              <a:t> </a:t>
            </a:r>
            <a:r>
              <a:rPr sz="2640" kern="0" dirty="0">
                <a:solidFill>
                  <a:sysClr val="windowText" lastClr="000000"/>
                </a:solidFill>
                <a:latin typeface="Calibri"/>
                <a:cs typeface="Calibri"/>
              </a:rPr>
              <a:t>‘100’</a:t>
            </a:r>
            <a:r>
              <a:rPr sz="2640" kern="0" spc="300" dirty="0">
                <a:solidFill>
                  <a:sysClr val="windowText" lastClr="000000"/>
                </a:solidFill>
                <a:latin typeface="Calibri"/>
                <a:cs typeface="Calibri"/>
              </a:rPr>
              <a:t> </a:t>
            </a:r>
            <a:r>
              <a:rPr sz="2640" kern="0" dirty="0">
                <a:solidFill>
                  <a:sysClr val="windowText" lastClr="000000"/>
                </a:solidFill>
                <a:latin typeface="Calibri"/>
                <a:cs typeface="Calibri"/>
              </a:rPr>
              <a:t>”,</a:t>
            </a:r>
            <a:r>
              <a:rPr sz="2640" kern="0" spc="294" dirty="0">
                <a:solidFill>
                  <a:sysClr val="windowText" lastClr="000000"/>
                </a:solidFill>
                <a:latin typeface="Calibri"/>
                <a:cs typeface="Calibri"/>
              </a:rPr>
              <a:t> </a:t>
            </a:r>
            <a:r>
              <a:rPr sz="2640" kern="0" dirty="0">
                <a:solidFill>
                  <a:sysClr val="windowText" lastClr="000000"/>
                </a:solidFill>
                <a:latin typeface="Calibri"/>
                <a:cs typeface="Calibri"/>
              </a:rPr>
              <a:t>wherever</a:t>
            </a:r>
            <a:r>
              <a:rPr sz="2640" kern="0" spc="294" dirty="0">
                <a:solidFill>
                  <a:sysClr val="windowText" lastClr="000000"/>
                </a:solidFill>
                <a:latin typeface="Calibri"/>
                <a:cs typeface="Calibri"/>
              </a:rPr>
              <a:t> </a:t>
            </a:r>
            <a:r>
              <a:rPr sz="2640" kern="0" dirty="0">
                <a:solidFill>
                  <a:sysClr val="windowText" lastClr="000000"/>
                </a:solidFill>
                <a:latin typeface="Calibri"/>
                <a:cs typeface="Calibri"/>
              </a:rPr>
              <a:t>they</a:t>
            </a:r>
            <a:r>
              <a:rPr sz="2640" kern="0" spc="294" dirty="0">
                <a:solidFill>
                  <a:sysClr val="windowText" lastClr="000000"/>
                </a:solidFill>
                <a:latin typeface="Calibri"/>
                <a:cs typeface="Calibri"/>
              </a:rPr>
              <a:t> </a:t>
            </a:r>
            <a:r>
              <a:rPr sz="2640" kern="0" dirty="0">
                <a:solidFill>
                  <a:sysClr val="windowText" lastClr="000000"/>
                </a:solidFill>
                <a:latin typeface="Calibri"/>
                <a:cs typeface="Calibri"/>
              </a:rPr>
              <a:t>occur,</a:t>
            </a:r>
            <a:r>
              <a:rPr sz="2640" kern="0" spc="294"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312" dirty="0">
                <a:solidFill>
                  <a:sysClr val="windowText" lastClr="000000"/>
                </a:solidFill>
                <a:latin typeface="Calibri"/>
                <a:cs typeface="Calibri"/>
              </a:rPr>
              <a:t> </a:t>
            </a:r>
            <a:r>
              <a:rPr sz="2640" kern="0" dirty="0">
                <a:solidFill>
                  <a:sysClr val="windowText" lastClr="000000"/>
                </a:solidFill>
                <a:latin typeface="Calibri"/>
                <a:cs typeface="Calibri"/>
              </a:rPr>
              <a:t>figure</a:t>
            </a:r>
            <a:r>
              <a:rPr sz="2640" kern="0" spc="294" dirty="0">
                <a:solidFill>
                  <a:sysClr val="windowText" lastClr="000000"/>
                </a:solidFill>
                <a:latin typeface="Calibri"/>
                <a:cs typeface="Calibri"/>
              </a:rPr>
              <a:t> </a:t>
            </a:r>
            <a:r>
              <a:rPr sz="2640" kern="0" dirty="0">
                <a:solidFill>
                  <a:sysClr val="windowText" lastClr="000000"/>
                </a:solidFill>
                <a:latin typeface="Calibri"/>
                <a:cs typeface="Calibri"/>
              </a:rPr>
              <a:t>“40”</a:t>
            </a:r>
            <a:r>
              <a:rPr sz="2640" kern="0" spc="294" dirty="0">
                <a:solidFill>
                  <a:sysClr val="windowText" lastClr="000000"/>
                </a:solidFill>
                <a:latin typeface="Calibri"/>
                <a:cs typeface="Calibri"/>
              </a:rPr>
              <a:t> </a:t>
            </a:r>
            <a:r>
              <a:rPr sz="2640" kern="0" dirty="0">
                <a:solidFill>
                  <a:sysClr val="windowText" lastClr="000000"/>
                </a:solidFill>
                <a:latin typeface="Calibri"/>
                <a:cs typeface="Calibri"/>
              </a:rPr>
              <a:t>shall</a:t>
            </a:r>
            <a:r>
              <a:rPr sz="2640" kern="0" spc="294" dirty="0">
                <a:solidFill>
                  <a:sysClr val="windowText" lastClr="000000"/>
                </a:solidFill>
                <a:latin typeface="Calibri"/>
                <a:cs typeface="Calibri"/>
              </a:rPr>
              <a:t> </a:t>
            </a:r>
            <a:r>
              <a:rPr sz="2640" kern="0" spc="-30" dirty="0">
                <a:solidFill>
                  <a:sysClr val="windowText" lastClr="000000"/>
                </a:solidFill>
                <a:latin typeface="Calibri"/>
                <a:cs typeface="Calibri"/>
              </a:rPr>
              <a:t>be 	</a:t>
            </a:r>
            <a:r>
              <a:rPr sz="2640" kern="0" dirty="0">
                <a:solidFill>
                  <a:sysClr val="windowText" lastClr="000000"/>
                </a:solidFill>
                <a:latin typeface="Calibri"/>
                <a:cs typeface="Calibri"/>
              </a:rPr>
              <a:t>substituted</a:t>
            </a:r>
            <a:r>
              <a:rPr sz="2640" kern="0" spc="-30" dirty="0">
                <a:solidFill>
                  <a:sysClr val="windowText" lastClr="000000"/>
                </a:solidFill>
                <a:latin typeface="Calibri"/>
                <a:cs typeface="Calibri"/>
              </a:rPr>
              <a:t> </a:t>
            </a:r>
            <a:r>
              <a:rPr sz="2640" kern="0" spc="-72" dirty="0">
                <a:solidFill>
                  <a:sysClr val="windowText" lastClr="000000"/>
                </a:solidFill>
                <a:latin typeface="Calibri"/>
                <a:cs typeface="Calibri"/>
              </a:rPr>
              <a:t>w.e.f.</a:t>
            </a:r>
            <a:r>
              <a:rPr sz="2640" kern="0" spc="-54" dirty="0">
                <a:solidFill>
                  <a:sysClr val="windowText" lastClr="000000"/>
                </a:solidFill>
                <a:latin typeface="Calibri"/>
                <a:cs typeface="Calibri"/>
              </a:rPr>
              <a:t> </a:t>
            </a:r>
            <a:r>
              <a:rPr sz="2640" b="1" kern="0" dirty="0">
                <a:solidFill>
                  <a:sysClr val="windowText" lastClr="000000"/>
                </a:solidFill>
                <a:latin typeface="Calibri"/>
                <a:cs typeface="Calibri"/>
              </a:rPr>
              <a:t>1</a:t>
            </a:r>
            <a:r>
              <a:rPr sz="2610" b="1" kern="0" baseline="24904" dirty="0">
                <a:solidFill>
                  <a:sysClr val="windowText" lastClr="000000"/>
                </a:solidFill>
                <a:latin typeface="Calibri"/>
                <a:cs typeface="Calibri"/>
              </a:rPr>
              <a:t>st</a:t>
            </a:r>
            <a:r>
              <a:rPr sz="2610" b="1" kern="0" spc="224" baseline="24904" dirty="0">
                <a:solidFill>
                  <a:sysClr val="windowText" lastClr="000000"/>
                </a:solidFill>
                <a:latin typeface="Calibri"/>
                <a:cs typeface="Calibri"/>
              </a:rPr>
              <a:t> </a:t>
            </a:r>
            <a:r>
              <a:rPr sz="2640" b="1" kern="0" dirty="0">
                <a:solidFill>
                  <a:sysClr val="windowText" lastClr="000000"/>
                </a:solidFill>
                <a:latin typeface="Calibri"/>
                <a:cs typeface="Calibri"/>
              </a:rPr>
              <a:t>day</a:t>
            </a:r>
            <a:r>
              <a:rPr sz="2640" b="1" kern="0" spc="-36" dirty="0">
                <a:solidFill>
                  <a:sysClr val="windowText" lastClr="000000"/>
                </a:solidFill>
                <a:latin typeface="Calibri"/>
                <a:cs typeface="Calibri"/>
              </a:rPr>
              <a:t> </a:t>
            </a:r>
            <a:r>
              <a:rPr sz="2640" b="1" kern="0" dirty="0">
                <a:solidFill>
                  <a:sysClr val="windowText" lastClr="000000"/>
                </a:solidFill>
                <a:latin typeface="Calibri"/>
                <a:cs typeface="Calibri"/>
              </a:rPr>
              <a:t>of</a:t>
            </a:r>
            <a:r>
              <a:rPr sz="2640" b="1" kern="0" spc="-48" dirty="0">
                <a:solidFill>
                  <a:sysClr val="windowText" lastClr="000000"/>
                </a:solidFill>
                <a:latin typeface="Calibri"/>
                <a:cs typeface="Calibri"/>
              </a:rPr>
              <a:t> </a:t>
            </a:r>
            <a:r>
              <a:rPr sz="2640" b="1" kern="0" dirty="0">
                <a:solidFill>
                  <a:sysClr val="windowText" lastClr="000000"/>
                </a:solidFill>
                <a:latin typeface="Calibri"/>
                <a:cs typeface="Calibri"/>
              </a:rPr>
              <a:t>April,</a:t>
            </a:r>
            <a:r>
              <a:rPr sz="2640" b="1" kern="0" spc="-36" dirty="0">
                <a:solidFill>
                  <a:sysClr val="windowText" lastClr="000000"/>
                </a:solidFill>
                <a:latin typeface="Calibri"/>
                <a:cs typeface="Calibri"/>
              </a:rPr>
              <a:t> </a:t>
            </a:r>
            <a:r>
              <a:rPr sz="2640" b="1" kern="0" spc="-12" dirty="0">
                <a:solidFill>
                  <a:sysClr val="windowText" lastClr="000000"/>
                </a:solidFill>
                <a:latin typeface="Calibri"/>
                <a:cs typeface="Calibri"/>
              </a:rPr>
              <a:t>2017</a:t>
            </a:r>
            <a:r>
              <a:rPr sz="2640" kern="0" spc="-12" dirty="0">
                <a:solidFill>
                  <a:sysClr val="windowText" lastClr="000000"/>
                </a:solidFill>
                <a:latin typeface="Calibri"/>
                <a:cs typeface="Calibri"/>
              </a:rPr>
              <a:t>.</a:t>
            </a:r>
            <a:r>
              <a:rPr sz="3840" kern="0" spc="-12" dirty="0">
                <a:solidFill>
                  <a:sysClr val="windowText" lastClr="000000"/>
                </a:solidFill>
                <a:latin typeface="Calibri"/>
                <a:cs typeface="Calibri"/>
              </a:rPr>
              <a:t>*</a:t>
            </a:r>
            <a:endParaRPr sz="3840" kern="0">
              <a:solidFill>
                <a:sysClr val="windowText" lastClr="000000"/>
              </a:solidFill>
              <a:latin typeface="Calibri"/>
              <a:cs typeface="Calibri"/>
            </a:endParaRPr>
          </a:p>
          <a:p>
            <a:pPr marL="3231642" algn="just" defTabSz="1097280">
              <a:spcBef>
                <a:spcPts val="798"/>
              </a:spcBef>
            </a:pPr>
            <a:r>
              <a:rPr sz="2640" i="1" kern="0" dirty="0">
                <a:solidFill>
                  <a:sysClr val="windowText" lastClr="000000"/>
                </a:solidFill>
                <a:latin typeface="Calibri"/>
                <a:cs typeface="Calibri"/>
              </a:rPr>
              <a:t>Notification</a:t>
            </a:r>
            <a:r>
              <a:rPr sz="2640" i="1" kern="0" spc="-60" dirty="0">
                <a:solidFill>
                  <a:sysClr val="windowText" lastClr="000000"/>
                </a:solidFill>
                <a:latin typeface="Calibri"/>
                <a:cs typeface="Calibri"/>
              </a:rPr>
              <a:t> </a:t>
            </a:r>
            <a:r>
              <a:rPr sz="2640" i="1" kern="0" dirty="0">
                <a:solidFill>
                  <a:sysClr val="windowText" lastClr="000000"/>
                </a:solidFill>
                <a:latin typeface="Calibri"/>
                <a:cs typeface="Calibri"/>
              </a:rPr>
              <a:t>No.103/</a:t>
            </a:r>
            <a:r>
              <a:rPr sz="2640" i="1" kern="0" spc="-54" dirty="0">
                <a:solidFill>
                  <a:sysClr val="windowText" lastClr="000000"/>
                </a:solidFill>
                <a:latin typeface="Calibri"/>
                <a:cs typeface="Calibri"/>
              </a:rPr>
              <a:t> </a:t>
            </a:r>
            <a:r>
              <a:rPr sz="2640" i="1" kern="0" dirty="0">
                <a:solidFill>
                  <a:sysClr val="windowText" lastClr="000000"/>
                </a:solidFill>
                <a:latin typeface="Calibri"/>
                <a:cs typeface="Calibri"/>
              </a:rPr>
              <a:t>2016</a:t>
            </a:r>
            <a:r>
              <a:rPr sz="2640" i="1" kern="0" spc="-36" dirty="0">
                <a:solidFill>
                  <a:sysClr val="windowText" lastClr="000000"/>
                </a:solidFill>
                <a:latin typeface="Calibri"/>
                <a:cs typeface="Calibri"/>
              </a:rPr>
              <a:t> </a:t>
            </a:r>
            <a:r>
              <a:rPr sz="2640" i="1" kern="0" dirty="0">
                <a:solidFill>
                  <a:sysClr val="windowText" lastClr="000000"/>
                </a:solidFill>
                <a:latin typeface="Calibri"/>
                <a:cs typeface="Calibri"/>
              </a:rPr>
              <a:t>dated</a:t>
            </a:r>
            <a:r>
              <a:rPr sz="2640" i="1" kern="0" spc="-24" dirty="0">
                <a:solidFill>
                  <a:sysClr val="windowText" lastClr="000000"/>
                </a:solidFill>
                <a:latin typeface="Calibri"/>
                <a:cs typeface="Calibri"/>
              </a:rPr>
              <a:t> </a:t>
            </a:r>
            <a:r>
              <a:rPr sz="2640" i="1" kern="0" dirty="0">
                <a:solidFill>
                  <a:sysClr val="windowText" lastClr="000000"/>
                </a:solidFill>
                <a:latin typeface="Calibri"/>
                <a:cs typeface="Calibri"/>
              </a:rPr>
              <a:t>7</a:t>
            </a:r>
            <a:r>
              <a:rPr sz="2610" i="1" kern="0" baseline="24904" dirty="0">
                <a:solidFill>
                  <a:sysClr val="windowText" lastClr="000000"/>
                </a:solidFill>
                <a:latin typeface="Calibri"/>
                <a:cs typeface="Calibri"/>
              </a:rPr>
              <a:t>th</a:t>
            </a:r>
            <a:r>
              <a:rPr sz="2610" i="1" kern="0" spc="234" baseline="24904" dirty="0">
                <a:solidFill>
                  <a:sysClr val="windowText" lastClr="000000"/>
                </a:solidFill>
                <a:latin typeface="Calibri"/>
                <a:cs typeface="Calibri"/>
              </a:rPr>
              <a:t> </a:t>
            </a:r>
            <a:r>
              <a:rPr sz="2640" i="1" kern="0" spc="-24" dirty="0">
                <a:solidFill>
                  <a:sysClr val="windowText" lastClr="000000"/>
                </a:solidFill>
                <a:latin typeface="Calibri"/>
                <a:cs typeface="Calibri"/>
              </a:rPr>
              <a:t>November,</a:t>
            </a:r>
            <a:r>
              <a:rPr sz="2640" i="1" kern="0" spc="-42" dirty="0">
                <a:solidFill>
                  <a:sysClr val="windowText" lastClr="000000"/>
                </a:solidFill>
                <a:latin typeface="Calibri"/>
                <a:cs typeface="Calibri"/>
              </a:rPr>
              <a:t> </a:t>
            </a:r>
            <a:r>
              <a:rPr sz="2640" i="1" kern="0" spc="-24" dirty="0">
                <a:solidFill>
                  <a:sysClr val="windowText" lastClr="000000"/>
                </a:solidFill>
                <a:latin typeface="Calibri"/>
                <a:cs typeface="Calibri"/>
              </a:rPr>
              <a:t>2016</a:t>
            </a:r>
            <a:endParaRPr sz="2640" kern="0">
              <a:solidFill>
                <a:sysClr val="windowText" lastClr="000000"/>
              </a:solidFill>
              <a:latin typeface="Calibri"/>
              <a:cs typeface="Calibri"/>
            </a:endParaRPr>
          </a:p>
          <a:p>
            <a:pPr marL="60960" algn="just" defTabSz="1097280">
              <a:spcBef>
                <a:spcPts val="2130"/>
              </a:spcBef>
            </a:pPr>
            <a:r>
              <a:rPr sz="2400" b="1" kern="0" dirty="0">
                <a:solidFill>
                  <a:srgbClr val="E97031"/>
                </a:solidFill>
                <a:latin typeface="Calibri"/>
                <a:cs typeface="Calibri"/>
              </a:rPr>
              <a:t>*</a:t>
            </a:r>
            <a:r>
              <a:rPr sz="2400" b="1" kern="0" spc="-30" dirty="0">
                <a:solidFill>
                  <a:srgbClr val="E97031"/>
                </a:solidFill>
                <a:latin typeface="Calibri"/>
                <a:cs typeface="Calibri"/>
              </a:rPr>
              <a:t> </a:t>
            </a:r>
            <a:r>
              <a:rPr sz="2400" b="1" kern="0" dirty="0">
                <a:solidFill>
                  <a:srgbClr val="E97031"/>
                </a:solidFill>
                <a:latin typeface="Calibri"/>
                <a:cs typeface="Calibri"/>
              </a:rPr>
              <a:t>Applicable</a:t>
            </a:r>
            <a:r>
              <a:rPr sz="2400" b="1" kern="0" spc="-66" dirty="0">
                <a:solidFill>
                  <a:srgbClr val="E97031"/>
                </a:solidFill>
                <a:latin typeface="Calibri"/>
                <a:cs typeface="Calibri"/>
              </a:rPr>
              <a:t> </a:t>
            </a:r>
            <a:r>
              <a:rPr sz="2400" b="1" kern="0" dirty="0">
                <a:solidFill>
                  <a:srgbClr val="E97031"/>
                </a:solidFill>
                <a:latin typeface="Calibri"/>
                <a:cs typeface="Calibri"/>
              </a:rPr>
              <a:t>from</a:t>
            </a:r>
            <a:r>
              <a:rPr sz="2400" b="1" kern="0" spc="-42" dirty="0">
                <a:solidFill>
                  <a:srgbClr val="E97031"/>
                </a:solidFill>
                <a:latin typeface="Calibri"/>
                <a:cs typeface="Calibri"/>
              </a:rPr>
              <a:t> </a:t>
            </a:r>
            <a:r>
              <a:rPr sz="2400" b="1" kern="0" spc="-72" dirty="0">
                <a:solidFill>
                  <a:srgbClr val="E97031"/>
                </a:solidFill>
                <a:latin typeface="Calibri"/>
                <a:cs typeface="Calibri"/>
              </a:rPr>
              <a:t>AY</a:t>
            </a:r>
            <a:r>
              <a:rPr sz="2400" b="1" kern="0" spc="-18" dirty="0">
                <a:solidFill>
                  <a:srgbClr val="E97031"/>
                </a:solidFill>
                <a:latin typeface="Calibri"/>
                <a:cs typeface="Calibri"/>
              </a:rPr>
              <a:t> </a:t>
            </a:r>
            <a:r>
              <a:rPr sz="2400" b="1" kern="0" spc="-12" dirty="0">
                <a:solidFill>
                  <a:srgbClr val="E97031"/>
                </a:solidFill>
                <a:latin typeface="Calibri"/>
                <a:cs typeface="Calibri"/>
              </a:rPr>
              <a:t>2018-</a:t>
            </a:r>
            <a:r>
              <a:rPr sz="2400" b="1" kern="0" dirty="0">
                <a:solidFill>
                  <a:srgbClr val="E97031"/>
                </a:solidFill>
                <a:latin typeface="Calibri"/>
                <a:cs typeface="Calibri"/>
              </a:rPr>
              <a:t>19</a:t>
            </a:r>
            <a:r>
              <a:rPr sz="2400" b="1" kern="0" spc="-78" dirty="0">
                <a:solidFill>
                  <a:srgbClr val="E97031"/>
                </a:solidFill>
                <a:latin typeface="Calibri"/>
                <a:cs typeface="Calibri"/>
              </a:rPr>
              <a:t> </a:t>
            </a:r>
            <a:r>
              <a:rPr sz="2400" b="1" kern="0" dirty="0">
                <a:solidFill>
                  <a:srgbClr val="E97031"/>
                </a:solidFill>
                <a:latin typeface="Calibri"/>
                <a:cs typeface="Calibri"/>
              </a:rPr>
              <a:t>&amp;</a:t>
            </a:r>
            <a:r>
              <a:rPr sz="2400" b="1" kern="0" spc="-30" dirty="0">
                <a:solidFill>
                  <a:srgbClr val="E97031"/>
                </a:solidFill>
                <a:latin typeface="Calibri"/>
                <a:cs typeface="Calibri"/>
              </a:rPr>
              <a:t> </a:t>
            </a:r>
            <a:r>
              <a:rPr sz="2400" b="1" kern="0" spc="-12" dirty="0">
                <a:solidFill>
                  <a:srgbClr val="E97031"/>
                </a:solidFill>
                <a:latin typeface="Calibri"/>
                <a:cs typeface="Calibri"/>
              </a:rPr>
              <a:t>onwards</a:t>
            </a:r>
            <a:endParaRPr sz="2400" kern="0">
              <a:solidFill>
                <a:sysClr val="windowText" lastClr="000000"/>
              </a:solidFill>
              <a:latin typeface="Calibri"/>
              <a:cs typeface="Calibri"/>
            </a:endParaRPr>
          </a:p>
        </p:txBody>
      </p:sp>
      <p:sp>
        <p:nvSpPr>
          <p:cNvPr id="4" name="object 4"/>
          <p:cNvSpPr txBox="1">
            <a:spLocks noGrp="1"/>
          </p:cNvSpPr>
          <p:nvPr>
            <p:ph type="title"/>
          </p:nvPr>
        </p:nvSpPr>
        <p:spPr>
          <a:xfrm>
            <a:off x="2106169" y="101135"/>
            <a:ext cx="10325862" cy="1344984"/>
          </a:xfrm>
          <a:prstGeom prst="rect">
            <a:avLst/>
          </a:prstGeom>
        </p:spPr>
        <p:txBody>
          <a:bodyPr vert="horz" wrap="square" lIns="0" tIns="15240" rIns="0" bIns="0" rtlCol="0">
            <a:spAutoFit/>
          </a:bodyPr>
          <a:lstStyle/>
          <a:p>
            <a:pPr marL="15240" marR="6096">
              <a:spcBef>
                <a:spcPts val="120"/>
              </a:spcBef>
              <a:tabLst>
                <a:tab pos="3306318" algn="l"/>
                <a:tab pos="4180332" algn="l"/>
                <a:tab pos="5751576" algn="l"/>
                <a:tab pos="6663690" algn="l"/>
                <a:tab pos="10036301" algn="l"/>
              </a:tabLst>
            </a:pPr>
            <a:r>
              <a:rPr u="none" spc="-12" dirty="0"/>
              <a:t>Amendment</a:t>
            </a:r>
            <a:r>
              <a:rPr u="none" dirty="0"/>
              <a:t>	</a:t>
            </a:r>
            <a:r>
              <a:rPr u="none" spc="-30" dirty="0"/>
              <a:t>in</a:t>
            </a:r>
            <a:r>
              <a:rPr u="none" dirty="0"/>
              <a:t>	</a:t>
            </a:r>
            <a:r>
              <a:rPr u="none" spc="-12" dirty="0"/>
              <a:t>rates</a:t>
            </a:r>
            <a:r>
              <a:rPr u="none" dirty="0"/>
              <a:t>	</a:t>
            </a:r>
            <a:r>
              <a:rPr u="none" spc="-30" dirty="0"/>
              <a:t>of</a:t>
            </a:r>
            <a:r>
              <a:rPr u="none" dirty="0"/>
              <a:t>	</a:t>
            </a:r>
            <a:r>
              <a:rPr u="none" spc="-12" dirty="0"/>
              <a:t>Depreciation</a:t>
            </a:r>
            <a:r>
              <a:rPr u="none" dirty="0"/>
              <a:t>	</a:t>
            </a:r>
            <a:r>
              <a:rPr u="none" spc="-60" dirty="0"/>
              <a:t>– </a:t>
            </a:r>
            <a:r>
              <a:rPr u="none" spc="-12" dirty="0"/>
              <a:t>Contd.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594" y="1921153"/>
            <a:ext cx="10515600" cy="5823204"/>
          </a:xfrm>
          <a:custGeom>
            <a:avLst/>
            <a:gdLst/>
            <a:ahLst/>
            <a:cxnLst/>
            <a:rect l="l" t="t" r="r" b="b"/>
            <a:pathLst>
              <a:path w="8763000" h="4852670">
                <a:moveTo>
                  <a:pt x="0" y="0"/>
                </a:moveTo>
                <a:lnTo>
                  <a:pt x="8763000" y="0"/>
                </a:lnTo>
                <a:lnTo>
                  <a:pt x="8763000" y="4852416"/>
                </a:lnTo>
                <a:lnTo>
                  <a:pt x="0" y="4852416"/>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106168" y="1939747"/>
            <a:ext cx="10328148" cy="2948243"/>
          </a:xfrm>
          <a:prstGeom prst="rect">
            <a:avLst/>
          </a:prstGeom>
        </p:spPr>
        <p:txBody>
          <a:bodyPr vert="horz" wrap="square" lIns="0" tIns="14478" rIns="0" bIns="0" rtlCol="0">
            <a:spAutoFit/>
          </a:bodyPr>
          <a:lstStyle/>
          <a:p>
            <a:pPr marL="397764" marR="7620" indent="-383286" algn="just" defTabSz="1097280">
              <a:spcBef>
                <a:spcPts val="114"/>
              </a:spcBef>
              <a:buSzPct val="88636"/>
              <a:buFont typeface="Wingdings"/>
              <a:buChar char=""/>
              <a:tabLst>
                <a:tab pos="399288" algn="l"/>
              </a:tabLst>
            </a:pPr>
            <a:r>
              <a:rPr sz="2640" i="1" kern="0" dirty="0">
                <a:solidFill>
                  <a:sysClr val="windowText" lastClr="000000"/>
                </a:solidFill>
                <a:latin typeface="Calibri"/>
                <a:cs typeface="Calibri"/>
              </a:rPr>
              <a:t>Intangible</a:t>
            </a:r>
            <a:r>
              <a:rPr sz="2640" i="1" kern="0" spc="491" dirty="0">
                <a:solidFill>
                  <a:sysClr val="windowText" lastClr="000000"/>
                </a:solidFill>
                <a:latin typeface="Calibri"/>
                <a:cs typeface="Calibri"/>
              </a:rPr>
              <a:t> </a:t>
            </a:r>
            <a:r>
              <a:rPr sz="2640" i="1" kern="0" dirty="0">
                <a:solidFill>
                  <a:sysClr val="windowText" lastClr="000000"/>
                </a:solidFill>
                <a:latin typeface="Calibri"/>
                <a:cs typeface="Calibri"/>
              </a:rPr>
              <a:t>assets</a:t>
            </a:r>
            <a:r>
              <a:rPr sz="2640" i="1" kern="0" spc="504" dirty="0">
                <a:solidFill>
                  <a:sysClr val="windowText" lastClr="000000"/>
                </a:solidFill>
                <a:latin typeface="Calibri"/>
                <a:cs typeface="Calibri"/>
              </a:rPr>
              <a:t> </a:t>
            </a:r>
            <a:r>
              <a:rPr sz="2640" i="1" kern="0" dirty="0">
                <a:solidFill>
                  <a:sysClr val="windowText" lastClr="000000"/>
                </a:solidFill>
                <a:latin typeface="Calibri"/>
                <a:cs typeface="Calibri"/>
              </a:rPr>
              <a:t>being</a:t>
            </a:r>
            <a:r>
              <a:rPr sz="2640" i="1" kern="0" spc="504" dirty="0">
                <a:solidFill>
                  <a:sysClr val="windowText" lastClr="000000"/>
                </a:solidFill>
                <a:latin typeface="Calibri"/>
                <a:cs typeface="Calibri"/>
              </a:rPr>
              <a:t> </a:t>
            </a:r>
            <a:r>
              <a:rPr sz="2640" i="1" kern="0" dirty="0">
                <a:solidFill>
                  <a:sysClr val="windowText" lastClr="000000"/>
                </a:solidFill>
                <a:latin typeface="Calibri"/>
                <a:cs typeface="Calibri"/>
              </a:rPr>
              <a:t>goodwill</a:t>
            </a:r>
            <a:r>
              <a:rPr sz="2640" i="1" kern="0" spc="498" dirty="0">
                <a:solidFill>
                  <a:sysClr val="windowText" lastClr="000000"/>
                </a:solidFill>
                <a:latin typeface="Calibri"/>
                <a:cs typeface="Calibri"/>
              </a:rPr>
              <a:t> </a:t>
            </a:r>
            <a:r>
              <a:rPr sz="2640" i="1" kern="0" dirty="0">
                <a:solidFill>
                  <a:sysClr val="windowText" lastClr="000000"/>
                </a:solidFill>
                <a:latin typeface="Calibri"/>
                <a:cs typeface="Calibri"/>
              </a:rPr>
              <a:t>of</a:t>
            </a:r>
            <a:r>
              <a:rPr sz="2640" i="1" kern="0" spc="516" dirty="0">
                <a:solidFill>
                  <a:sysClr val="windowText" lastClr="000000"/>
                </a:solidFill>
                <a:latin typeface="Calibri"/>
                <a:cs typeface="Calibri"/>
              </a:rPr>
              <a:t> </a:t>
            </a:r>
            <a:r>
              <a:rPr sz="2640" i="1" kern="0" dirty="0">
                <a:solidFill>
                  <a:sysClr val="windowText" lastClr="000000"/>
                </a:solidFill>
                <a:latin typeface="Calibri"/>
                <a:cs typeface="Calibri"/>
              </a:rPr>
              <a:t>a</a:t>
            </a:r>
            <a:r>
              <a:rPr sz="2640" i="1" kern="0" spc="534" dirty="0">
                <a:solidFill>
                  <a:sysClr val="windowText" lastClr="000000"/>
                </a:solidFill>
                <a:latin typeface="Calibri"/>
                <a:cs typeface="Calibri"/>
              </a:rPr>
              <a:t> </a:t>
            </a:r>
            <a:r>
              <a:rPr sz="2640" i="1" kern="0" dirty="0">
                <a:solidFill>
                  <a:sysClr val="windowText" lastClr="000000"/>
                </a:solidFill>
                <a:latin typeface="Calibri"/>
                <a:cs typeface="Calibri"/>
              </a:rPr>
              <a:t>business</a:t>
            </a:r>
            <a:r>
              <a:rPr sz="2640" i="1" kern="0" spc="491" dirty="0">
                <a:solidFill>
                  <a:sysClr val="windowText" lastClr="000000"/>
                </a:solidFill>
                <a:latin typeface="Calibri"/>
                <a:cs typeface="Calibri"/>
              </a:rPr>
              <a:t> </a:t>
            </a:r>
            <a:r>
              <a:rPr sz="2640" i="1" kern="0" dirty="0">
                <a:solidFill>
                  <a:sysClr val="windowText" lastClr="000000"/>
                </a:solidFill>
                <a:latin typeface="Calibri"/>
                <a:cs typeface="Calibri"/>
              </a:rPr>
              <a:t>or</a:t>
            </a:r>
            <a:r>
              <a:rPr sz="2640" i="1" kern="0" spc="504" dirty="0">
                <a:solidFill>
                  <a:sysClr val="windowText" lastClr="000000"/>
                </a:solidFill>
                <a:latin typeface="Calibri"/>
                <a:cs typeface="Calibri"/>
              </a:rPr>
              <a:t> </a:t>
            </a:r>
            <a:r>
              <a:rPr sz="2640" i="1" kern="0" dirty="0">
                <a:solidFill>
                  <a:sysClr val="windowText" lastClr="000000"/>
                </a:solidFill>
                <a:latin typeface="Calibri"/>
                <a:cs typeface="Calibri"/>
              </a:rPr>
              <a:t>profession</a:t>
            </a:r>
            <a:r>
              <a:rPr sz="2640" i="1" kern="0" spc="504" dirty="0">
                <a:solidFill>
                  <a:sysClr val="windowText" lastClr="000000"/>
                </a:solidFill>
                <a:latin typeface="Calibri"/>
                <a:cs typeface="Calibri"/>
              </a:rPr>
              <a:t> </a:t>
            </a:r>
            <a:r>
              <a:rPr sz="2640" i="1" kern="0" dirty="0">
                <a:solidFill>
                  <a:sysClr val="windowText" lastClr="000000"/>
                </a:solidFill>
                <a:latin typeface="Calibri"/>
                <a:cs typeface="Calibri"/>
              </a:rPr>
              <a:t>does</a:t>
            </a:r>
            <a:r>
              <a:rPr sz="2640" i="1" kern="0" spc="498" dirty="0">
                <a:solidFill>
                  <a:sysClr val="windowText" lastClr="000000"/>
                </a:solidFill>
                <a:latin typeface="Calibri"/>
                <a:cs typeface="Calibri"/>
              </a:rPr>
              <a:t> </a:t>
            </a:r>
            <a:r>
              <a:rPr sz="2640" i="1" kern="0" spc="-30" dirty="0">
                <a:solidFill>
                  <a:sysClr val="windowText" lastClr="000000"/>
                </a:solidFill>
                <a:latin typeface="Calibri"/>
                <a:cs typeface="Calibri"/>
              </a:rPr>
              <a:t>not 	</a:t>
            </a:r>
            <a:r>
              <a:rPr sz="2640" i="1" kern="0" dirty="0">
                <a:solidFill>
                  <a:sysClr val="windowText" lastClr="000000"/>
                </a:solidFill>
                <a:latin typeface="Calibri"/>
                <a:cs typeface="Calibri"/>
              </a:rPr>
              <a:t>qualify</a:t>
            </a:r>
            <a:r>
              <a:rPr sz="2640" i="1" kern="0" spc="-12" dirty="0">
                <a:solidFill>
                  <a:sysClr val="windowText" lastClr="000000"/>
                </a:solidFill>
                <a:latin typeface="Calibri"/>
                <a:cs typeface="Calibri"/>
              </a:rPr>
              <a:t> </a:t>
            </a:r>
            <a:r>
              <a:rPr sz="2640" i="1" kern="0" dirty="0">
                <a:solidFill>
                  <a:sysClr val="windowText" lastClr="000000"/>
                </a:solidFill>
                <a:latin typeface="Calibri"/>
                <a:cs typeface="Calibri"/>
              </a:rPr>
              <a:t>for</a:t>
            </a:r>
            <a:r>
              <a:rPr sz="2640" i="1" kern="0" spc="-12" dirty="0">
                <a:solidFill>
                  <a:sysClr val="windowText" lastClr="000000"/>
                </a:solidFill>
                <a:latin typeface="Calibri"/>
                <a:cs typeface="Calibri"/>
              </a:rPr>
              <a:t> </a:t>
            </a:r>
            <a:r>
              <a:rPr sz="2640" i="1" kern="0" dirty="0">
                <a:solidFill>
                  <a:sysClr val="windowText" lastClr="000000"/>
                </a:solidFill>
                <a:latin typeface="Calibri"/>
                <a:cs typeface="Calibri"/>
              </a:rPr>
              <a:t>depreciation</a:t>
            </a:r>
            <a:r>
              <a:rPr sz="2640" i="1" kern="0" spc="-24" dirty="0">
                <a:solidFill>
                  <a:sysClr val="windowText" lastClr="000000"/>
                </a:solidFill>
                <a:latin typeface="Calibri"/>
                <a:cs typeface="Calibri"/>
              </a:rPr>
              <a:t> </a:t>
            </a:r>
            <a:r>
              <a:rPr sz="2640" i="1" kern="0" dirty="0">
                <a:solidFill>
                  <a:sysClr val="windowText" lastClr="000000"/>
                </a:solidFill>
                <a:latin typeface="Calibri"/>
                <a:cs typeface="Calibri"/>
              </a:rPr>
              <a:t>from</a:t>
            </a:r>
            <a:r>
              <a:rPr sz="2640" i="1" kern="0" spc="-12" dirty="0">
                <a:solidFill>
                  <a:sysClr val="windowText" lastClr="000000"/>
                </a:solidFill>
                <a:latin typeface="Calibri"/>
                <a:cs typeface="Calibri"/>
              </a:rPr>
              <a:t> </a:t>
            </a:r>
            <a:r>
              <a:rPr sz="2640" i="1" kern="0" dirty="0">
                <a:solidFill>
                  <a:sysClr val="windowText" lastClr="000000"/>
                </a:solidFill>
                <a:latin typeface="Calibri"/>
                <a:cs typeface="Calibri"/>
              </a:rPr>
              <a:t>01.04.2021</a:t>
            </a:r>
            <a:r>
              <a:rPr sz="2640" i="1" kern="0" spc="-24" dirty="0">
                <a:solidFill>
                  <a:sysClr val="windowText" lastClr="000000"/>
                </a:solidFill>
                <a:latin typeface="Calibri"/>
                <a:cs typeface="Calibri"/>
              </a:rPr>
              <a:t> </a:t>
            </a:r>
            <a:r>
              <a:rPr sz="2640" i="1" kern="0" dirty="0">
                <a:solidFill>
                  <a:sysClr val="windowText" lastClr="000000"/>
                </a:solidFill>
                <a:latin typeface="Calibri"/>
                <a:cs typeface="Calibri"/>
              </a:rPr>
              <a:t>i.e.</a:t>
            </a:r>
            <a:r>
              <a:rPr sz="2640" i="1" kern="0" spc="-18" dirty="0">
                <a:solidFill>
                  <a:sysClr val="windowText" lastClr="000000"/>
                </a:solidFill>
                <a:latin typeface="Calibri"/>
                <a:cs typeface="Calibri"/>
              </a:rPr>
              <a:t> </a:t>
            </a:r>
            <a:r>
              <a:rPr sz="2640" i="1" kern="0" spc="-78" dirty="0">
                <a:solidFill>
                  <a:sysClr val="windowText" lastClr="000000"/>
                </a:solidFill>
                <a:latin typeface="Calibri"/>
                <a:cs typeface="Calibri"/>
              </a:rPr>
              <a:t>AY</a:t>
            </a:r>
            <a:r>
              <a:rPr sz="2640" i="1" kern="0" spc="-18" dirty="0">
                <a:solidFill>
                  <a:sysClr val="windowText" lastClr="000000"/>
                </a:solidFill>
                <a:latin typeface="Calibri"/>
                <a:cs typeface="Calibri"/>
              </a:rPr>
              <a:t> </a:t>
            </a:r>
            <a:r>
              <a:rPr sz="2640" i="1" kern="0" spc="-12" dirty="0">
                <a:solidFill>
                  <a:sysClr val="windowText" lastClr="000000"/>
                </a:solidFill>
                <a:latin typeface="Calibri"/>
                <a:cs typeface="Calibri"/>
              </a:rPr>
              <a:t>2021-</a:t>
            </a:r>
            <a:r>
              <a:rPr sz="2640" i="1" kern="0" dirty="0">
                <a:solidFill>
                  <a:sysClr val="windowText" lastClr="000000"/>
                </a:solidFill>
                <a:latin typeface="Calibri"/>
                <a:cs typeface="Calibri"/>
              </a:rPr>
              <a:t>22</a:t>
            </a:r>
            <a:r>
              <a:rPr sz="2640" i="1" kern="0" spc="-12" dirty="0">
                <a:solidFill>
                  <a:sysClr val="windowText" lastClr="000000"/>
                </a:solidFill>
                <a:latin typeface="Calibri"/>
                <a:cs typeface="Calibri"/>
              </a:rPr>
              <a:t> </a:t>
            </a:r>
            <a:r>
              <a:rPr sz="2640" i="1" kern="0" dirty="0">
                <a:solidFill>
                  <a:sysClr val="windowText" lastClr="000000"/>
                </a:solidFill>
                <a:latin typeface="Calibri"/>
                <a:cs typeface="Calibri"/>
              </a:rPr>
              <a:t>(The</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Finance</a:t>
            </a:r>
            <a:r>
              <a:rPr sz="2640" i="1" kern="0" spc="-18" dirty="0">
                <a:solidFill>
                  <a:sysClr val="windowText" lastClr="000000"/>
                </a:solidFill>
                <a:latin typeface="Calibri"/>
                <a:cs typeface="Calibri"/>
              </a:rPr>
              <a:t> </a:t>
            </a:r>
            <a:r>
              <a:rPr sz="2640" i="1" kern="0" spc="-30" dirty="0">
                <a:solidFill>
                  <a:sysClr val="windowText" lastClr="000000"/>
                </a:solidFill>
                <a:latin typeface="Calibri"/>
                <a:cs typeface="Calibri"/>
              </a:rPr>
              <a:t>Act 	</a:t>
            </a:r>
            <a:r>
              <a:rPr sz="2640" i="1" kern="0" dirty="0">
                <a:solidFill>
                  <a:sysClr val="windowText" lastClr="000000"/>
                </a:solidFill>
                <a:latin typeface="Calibri"/>
                <a:cs typeface="Calibri"/>
              </a:rPr>
              <a:t>2021).</a:t>
            </a:r>
            <a:r>
              <a:rPr sz="2640" i="1" kern="0" spc="-48" dirty="0">
                <a:solidFill>
                  <a:sysClr val="windowText" lastClr="000000"/>
                </a:solidFill>
                <a:latin typeface="Calibri"/>
                <a:cs typeface="Calibri"/>
              </a:rPr>
              <a:t> </a:t>
            </a:r>
            <a:r>
              <a:rPr sz="2640" i="1" kern="0" dirty="0">
                <a:solidFill>
                  <a:sysClr val="windowText" lastClr="000000"/>
                </a:solidFill>
                <a:latin typeface="Calibri"/>
                <a:cs typeface="Calibri"/>
              </a:rPr>
              <a:t>Goodwill</a:t>
            </a:r>
            <a:r>
              <a:rPr sz="2640" i="1" kern="0" spc="-54" dirty="0">
                <a:solidFill>
                  <a:sysClr val="windowText" lastClr="000000"/>
                </a:solidFill>
                <a:latin typeface="Calibri"/>
                <a:cs typeface="Calibri"/>
              </a:rPr>
              <a:t> </a:t>
            </a:r>
            <a:r>
              <a:rPr sz="2640" i="1" kern="0" dirty="0">
                <a:solidFill>
                  <a:sysClr val="windowText" lastClr="000000"/>
                </a:solidFill>
                <a:latin typeface="Calibri"/>
                <a:cs typeface="Calibri"/>
              </a:rPr>
              <a:t>was</a:t>
            </a:r>
            <a:r>
              <a:rPr sz="2640" i="1" kern="0" spc="-30" dirty="0">
                <a:solidFill>
                  <a:sysClr val="windowText" lastClr="000000"/>
                </a:solidFill>
                <a:latin typeface="Calibri"/>
                <a:cs typeface="Calibri"/>
              </a:rPr>
              <a:t> </a:t>
            </a:r>
            <a:r>
              <a:rPr sz="2640" i="1" kern="0" dirty="0">
                <a:solidFill>
                  <a:sysClr val="windowText" lastClr="000000"/>
                </a:solidFill>
                <a:latin typeface="Calibri"/>
                <a:cs typeface="Calibri"/>
              </a:rPr>
              <a:t>eligible</a:t>
            </a:r>
            <a:r>
              <a:rPr sz="2640" i="1" kern="0" spc="-54" dirty="0">
                <a:solidFill>
                  <a:sysClr val="windowText" lastClr="000000"/>
                </a:solidFill>
                <a:latin typeface="Calibri"/>
                <a:cs typeface="Calibri"/>
              </a:rPr>
              <a:t> </a:t>
            </a:r>
            <a:r>
              <a:rPr sz="2640" i="1" kern="0" dirty="0">
                <a:solidFill>
                  <a:sysClr val="windowText" lastClr="000000"/>
                </a:solidFill>
                <a:latin typeface="Calibri"/>
                <a:cs typeface="Calibri"/>
              </a:rPr>
              <a:t>for</a:t>
            </a:r>
            <a:r>
              <a:rPr sz="2640" i="1" kern="0" spc="-36" dirty="0">
                <a:solidFill>
                  <a:sysClr val="windowText" lastClr="000000"/>
                </a:solidFill>
                <a:latin typeface="Calibri"/>
                <a:cs typeface="Calibri"/>
              </a:rPr>
              <a:t> </a:t>
            </a:r>
            <a:r>
              <a:rPr sz="2640" i="1" kern="0" dirty="0">
                <a:solidFill>
                  <a:sysClr val="windowText" lastClr="000000"/>
                </a:solidFill>
                <a:latin typeface="Calibri"/>
                <a:cs typeface="Calibri"/>
              </a:rPr>
              <a:t>depreciation</a:t>
            </a:r>
            <a:r>
              <a:rPr sz="2640" i="1" kern="0" spc="-60" dirty="0">
                <a:solidFill>
                  <a:sysClr val="windowText" lastClr="000000"/>
                </a:solidFill>
                <a:latin typeface="Calibri"/>
                <a:cs typeface="Calibri"/>
              </a:rPr>
              <a:t> </a:t>
            </a:r>
            <a:r>
              <a:rPr sz="2640" i="1" kern="0" dirty="0">
                <a:solidFill>
                  <a:sysClr val="windowText" lastClr="000000"/>
                </a:solidFill>
                <a:latin typeface="Calibri"/>
                <a:cs typeface="Calibri"/>
              </a:rPr>
              <a:t>till</a:t>
            </a:r>
            <a:r>
              <a:rPr sz="2640" i="1" kern="0" spc="-42" dirty="0">
                <a:solidFill>
                  <a:sysClr val="windowText" lastClr="000000"/>
                </a:solidFill>
                <a:latin typeface="Calibri"/>
                <a:cs typeface="Calibri"/>
              </a:rPr>
              <a:t> </a:t>
            </a:r>
            <a:r>
              <a:rPr sz="2640" i="1" kern="0" spc="-102" dirty="0">
                <a:solidFill>
                  <a:sysClr val="windowText" lastClr="000000"/>
                </a:solidFill>
                <a:latin typeface="Calibri"/>
                <a:cs typeface="Calibri"/>
              </a:rPr>
              <a:t>AY</a:t>
            </a:r>
            <a:r>
              <a:rPr sz="2640" i="1" kern="0" spc="-12" dirty="0">
                <a:solidFill>
                  <a:sysClr val="windowText" lastClr="000000"/>
                </a:solidFill>
                <a:latin typeface="Calibri"/>
                <a:cs typeface="Calibri"/>
              </a:rPr>
              <a:t> 2020-</a:t>
            </a:r>
            <a:r>
              <a:rPr sz="2640" i="1" kern="0" spc="-30" dirty="0">
                <a:solidFill>
                  <a:sysClr val="windowText" lastClr="000000"/>
                </a:solidFill>
                <a:latin typeface="Calibri"/>
                <a:cs typeface="Calibri"/>
              </a:rPr>
              <a:t>21.</a:t>
            </a:r>
            <a:endParaRPr sz="2640" kern="0">
              <a:solidFill>
                <a:sysClr val="windowText" lastClr="000000"/>
              </a:solidFill>
              <a:latin typeface="Calibri"/>
              <a:cs typeface="Calibri"/>
            </a:endParaRPr>
          </a:p>
          <a:p>
            <a:pPr marL="397764" marR="6096" indent="-383286" algn="just" defTabSz="1097280">
              <a:spcBef>
                <a:spcPts val="720"/>
              </a:spcBef>
              <a:buSzPct val="88636"/>
              <a:buFont typeface="Wingdings"/>
              <a:buChar char=""/>
              <a:tabLst>
                <a:tab pos="400050" algn="l"/>
              </a:tabLst>
            </a:pPr>
            <a:r>
              <a:rPr sz="2640" i="1" kern="0" dirty="0">
                <a:solidFill>
                  <a:sysClr val="windowText" lastClr="000000"/>
                </a:solidFill>
                <a:latin typeface="Calibri"/>
                <a:cs typeface="Calibri"/>
              </a:rPr>
              <a:t>Subsidy</a:t>
            </a:r>
            <a:r>
              <a:rPr sz="2640" i="1" kern="0" spc="378" dirty="0">
                <a:solidFill>
                  <a:sysClr val="windowText" lastClr="000000"/>
                </a:solidFill>
                <a:latin typeface="Calibri"/>
                <a:cs typeface="Calibri"/>
              </a:rPr>
              <a:t> </a:t>
            </a:r>
            <a:r>
              <a:rPr sz="2640" i="1" kern="0" dirty="0">
                <a:solidFill>
                  <a:sysClr val="windowText" lastClr="000000"/>
                </a:solidFill>
                <a:latin typeface="Calibri"/>
                <a:cs typeface="Calibri"/>
              </a:rPr>
              <a:t>coming</a:t>
            </a:r>
            <a:r>
              <a:rPr sz="2640" i="1" kern="0" spc="372" dirty="0">
                <a:solidFill>
                  <a:sysClr val="windowText" lastClr="000000"/>
                </a:solidFill>
                <a:latin typeface="Calibri"/>
                <a:cs typeface="Calibri"/>
              </a:rPr>
              <a:t> </a:t>
            </a:r>
            <a:r>
              <a:rPr sz="2640" i="1" kern="0" dirty="0">
                <a:solidFill>
                  <a:sysClr val="windowText" lastClr="000000"/>
                </a:solidFill>
                <a:latin typeface="Calibri"/>
                <a:cs typeface="Calibri"/>
              </a:rPr>
              <a:t>within</a:t>
            </a:r>
            <a:r>
              <a:rPr sz="2640" i="1" kern="0" spc="378" dirty="0">
                <a:solidFill>
                  <a:sysClr val="windowText" lastClr="000000"/>
                </a:solidFill>
                <a:latin typeface="Calibri"/>
                <a:cs typeface="Calibri"/>
              </a:rPr>
              <a:t> </a:t>
            </a:r>
            <a:r>
              <a:rPr sz="2640" i="1" kern="0" dirty="0">
                <a:solidFill>
                  <a:sysClr val="windowText" lastClr="000000"/>
                </a:solidFill>
                <a:latin typeface="Calibri"/>
                <a:cs typeface="Calibri"/>
              </a:rPr>
              <a:t>the</a:t>
            </a:r>
            <a:r>
              <a:rPr sz="2640" i="1" kern="0" spc="372" dirty="0">
                <a:solidFill>
                  <a:sysClr val="windowText" lastClr="000000"/>
                </a:solidFill>
                <a:latin typeface="Calibri"/>
                <a:cs typeface="Calibri"/>
              </a:rPr>
              <a:t> </a:t>
            </a:r>
            <a:r>
              <a:rPr sz="2640" i="1" kern="0" dirty="0">
                <a:solidFill>
                  <a:sysClr val="windowText" lastClr="000000"/>
                </a:solidFill>
                <a:latin typeface="Calibri"/>
                <a:cs typeface="Calibri"/>
              </a:rPr>
              <a:t>scope</a:t>
            </a:r>
            <a:r>
              <a:rPr sz="2640" i="1" kern="0" spc="378" dirty="0">
                <a:solidFill>
                  <a:sysClr val="windowText" lastClr="000000"/>
                </a:solidFill>
                <a:latin typeface="Calibri"/>
                <a:cs typeface="Calibri"/>
              </a:rPr>
              <a:t> </a:t>
            </a:r>
            <a:r>
              <a:rPr sz="2640" i="1" kern="0" dirty="0">
                <a:solidFill>
                  <a:sysClr val="windowText" lastClr="000000"/>
                </a:solidFill>
                <a:latin typeface="Calibri"/>
                <a:cs typeface="Calibri"/>
              </a:rPr>
              <a:t>of</a:t>
            </a:r>
            <a:r>
              <a:rPr sz="2640" i="1" kern="0" spc="408" dirty="0">
                <a:solidFill>
                  <a:sysClr val="windowText" lastClr="000000"/>
                </a:solidFill>
                <a:latin typeface="Calibri"/>
                <a:cs typeface="Calibri"/>
              </a:rPr>
              <a:t> </a:t>
            </a:r>
            <a:r>
              <a:rPr sz="2640" i="1" kern="0" dirty="0">
                <a:solidFill>
                  <a:sysClr val="windowText" lastClr="000000"/>
                </a:solidFill>
                <a:latin typeface="Calibri"/>
                <a:cs typeface="Calibri"/>
              </a:rPr>
              <a:t>Explanation</a:t>
            </a:r>
            <a:r>
              <a:rPr sz="2640" i="1" kern="0" spc="378" dirty="0">
                <a:solidFill>
                  <a:sysClr val="windowText" lastClr="000000"/>
                </a:solidFill>
                <a:latin typeface="Calibri"/>
                <a:cs typeface="Calibri"/>
              </a:rPr>
              <a:t> </a:t>
            </a:r>
            <a:r>
              <a:rPr sz="2640" i="1" kern="0" dirty="0">
                <a:solidFill>
                  <a:sysClr val="windowText" lastClr="000000"/>
                </a:solidFill>
                <a:latin typeface="Calibri"/>
                <a:cs typeface="Calibri"/>
              </a:rPr>
              <a:t>10</a:t>
            </a:r>
            <a:r>
              <a:rPr sz="2640" i="1" kern="0" spc="378" dirty="0">
                <a:solidFill>
                  <a:sysClr val="windowText" lastClr="000000"/>
                </a:solidFill>
                <a:latin typeface="Calibri"/>
                <a:cs typeface="Calibri"/>
              </a:rPr>
              <a:t> </a:t>
            </a:r>
            <a:r>
              <a:rPr sz="2640" i="1" kern="0" dirty="0">
                <a:solidFill>
                  <a:sysClr val="windowText" lastClr="000000"/>
                </a:solidFill>
                <a:latin typeface="Calibri"/>
                <a:cs typeface="Calibri"/>
              </a:rPr>
              <a:t>to</a:t>
            </a:r>
            <a:r>
              <a:rPr sz="2640" i="1" kern="0" spc="384" dirty="0">
                <a:solidFill>
                  <a:sysClr val="windowText" lastClr="000000"/>
                </a:solidFill>
                <a:latin typeface="Calibri"/>
                <a:cs typeface="Calibri"/>
              </a:rPr>
              <a:t> </a:t>
            </a:r>
            <a:r>
              <a:rPr sz="2640" i="1" kern="0" dirty="0">
                <a:solidFill>
                  <a:sysClr val="windowText" lastClr="000000"/>
                </a:solidFill>
                <a:latin typeface="Calibri"/>
                <a:cs typeface="Calibri"/>
              </a:rPr>
              <a:t>section</a:t>
            </a:r>
            <a:r>
              <a:rPr sz="2640" i="1" kern="0" spc="390" dirty="0">
                <a:solidFill>
                  <a:sysClr val="windowText" lastClr="000000"/>
                </a:solidFill>
                <a:latin typeface="Calibri"/>
                <a:cs typeface="Calibri"/>
              </a:rPr>
              <a:t> </a:t>
            </a:r>
            <a:r>
              <a:rPr sz="2640" i="1" kern="0" dirty="0">
                <a:solidFill>
                  <a:sysClr val="windowText" lastClr="000000"/>
                </a:solidFill>
                <a:latin typeface="Calibri"/>
                <a:cs typeface="Calibri"/>
              </a:rPr>
              <a:t>43(1)</a:t>
            </a:r>
            <a:r>
              <a:rPr sz="2640" i="1" kern="0" spc="372" dirty="0">
                <a:solidFill>
                  <a:sysClr val="windowText" lastClr="000000"/>
                </a:solidFill>
                <a:latin typeface="Calibri"/>
                <a:cs typeface="Calibri"/>
              </a:rPr>
              <a:t> </a:t>
            </a:r>
            <a:r>
              <a:rPr sz="2640" i="1" kern="0" spc="-30" dirty="0">
                <a:solidFill>
                  <a:sysClr val="windowText" lastClr="000000"/>
                </a:solidFill>
                <a:latin typeface="Calibri"/>
                <a:cs typeface="Calibri"/>
              </a:rPr>
              <a:t>in 	</a:t>
            </a:r>
            <a:r>
              <a:rPr sz="2640" i="1" kern="0" dirty="0">
                <a:solidFill>
                  <a:sysClr val="windowText" lastClr="000000"/>
                </a:solidFill>
                <a:latin typeface="Calibri"/>
                <a:cs typeface="Calibri"/>
              </a:rPr>
              <a:t>respect</a:t>
            </a:r>
            <a:r>
              <a:rPr sz="2640" i="1" kern="0" spc="264" dirty="0">
                <a:solidFill>
                  <a:sysClr val="windowText" lastClr="000000"/>
                </a:solidFill>
                <a:latin typeface="Calibri"/>
                <a:cs typeface="Calibri"/>
              </a:rPr>
              <a:t> </a:t>
            </a:r>
            <a:r>
              <a:rPr sz="2640" i="1" kern="0" dirty="0">
                <a:solidFill>
                  <a:sysClr val="windowText" lastClr="000000"/>
                </a:solidFill>
                <a:latin typeface="Calibri"/>
                <a:cs typeface="Calibri"/>
              </a:rPr>
              <a:t>of</a:t>
            </a:r>
            <a:r>
              <a:rPr sz="2640" i="1" kern="0" spc="282" dirty="0">
                <a:solidFill>
                  <a:sysClr val="windowText" lastClr="000000"/>
                </a:solidFill>
                <a:latin typeface="Calibri"/>
                <a:cs typeface="Calibri"/>
              </a:rPr>
              <a:t> </a:t>
            </a:r>
            <a:r>
              <a:rPr sz="2640" i="1" kern="0" dirty="0">
                <a:solidFill>
                  <a:sysClr val="windowText" lastClr="000000"/>
                </a:solidFill>
                <a:latin typeface="Calibri"/>
                <a:cs typeface="Calibri"/>
              </a:rPr>
              <a:t>asset</a:t>
            </a:r>
            <a:r>
              <a:rPr sz="2640" i="1" kern="0" spc="258" dirty="0">
                <a:solidFill>
                  <a:sysClr val="windowText" lastClr="000000"/>
                </a:solidFill>
                <a:latin typeface="Calibri"/>
                <a:cs typeface="Calibri"/>
              </a:rPr>
              <a:t> </a:t>
            </a:r>
            <a:r>
              <a:rPr sz="2640" i="1" kern="0" dirty="0">
                <a:solidFill>
                  <a:sysClr val="windowText" lastClr="000000"/>
                </a:solidFill>
                <a:latin typeface="Calibri"/>
                <a:cs typeface="Calibri"/>
              </a:rPr>
              <a:t>acquired</a:t>
            </a:r>
            <a:r>
              <a:rPr sz="2640" i="1" kern="0" spc="264" dirty="0">
                <a:solidFill>
                  <a:sysClr val="windowText" lastClr="000000"/>
                </a:solidFill>
                <a:latin typeface="Calibri"/>
                <a:cs typeface="Calibri"/>
              </a:rPr>
              <a:t> </a:t>
            </a:r>
            <a:r>
              <a:rPr sz="2640" i="1" kern="0" dirty="0">
                <a:solidFill>
                  <a:sysClr val="windowText" lastClr="000000"/>
                </a:solidFill>
                <a:latin typeface="Calibri"/>
                <a:cs typeface="Calibri"/>
              </a:rPr>
              <a:t>in</a:t>
            </a:r>
            <a:r>
              <a:rPr sz="2640" i="1" kern="0" spc="264" dirty="0">
                <a:solidFill>
                  <a:sysClr val="windowText" lastClr="000000"/>
                </a:solidFill>
                <a:latin typeface="Calibri"/>
                <a:cs typeface="Calibri"/>
              </a:rPr>
              <a:t> </a:t>
            </a:r>
            <a:r>
              <a:rPr sz="2640" i="1" kern="0" dirty="0">
                <a:solidFill>
                  <a:sysClr val="windowText" lastClr="000000"/>
                </a:solidFill>
                <a:latin typeface="Calibri"/>
                <a:cs typeface="Calibri"/>
              </a:rPr>
              <a:t>any</a:t>
            </a:r>
            <a:r>
              <a:rPr sz="2640" i="1" kern="0" spc="270" dirty="0">
                <a:solidFill>
                  <a:sysClr val="windowText" lastClr="000000"/>
                </a:solidFill>
                <a:latin typeface="Calibri"/>
                <a:cs typeface="Calibri"/>
              </a:rPr>
              <a:t> </a:t>
            </a:r>
            <a:r>
              <a:rPr sz="2640" i="1" kern="0" dirty="0">
                <a:solidFill>
                  <a:sysClr val="windowText" lastClr="000000"/>
                </a:solidFill>
                <a:latin typeface="Calibri"/>
                <a:cs typeface="Calibri"/>
              </a:rPr>
              <a:t>earlier</a:t>
            </a:r>
            <a:r>
              <a:rPr sz="2640" i="1" kern="0" spc="264" dirty="0">
                <a:solidFill>
                  <a:sysClr val="windowText" lastClr="000000"/>
                </a:solidFill>
                <a:latin typeface="Calibri"/>
                <a:cs typeface="Calibri"/>
              </a:rPr>
              <a:t> </a:t>
            </a:r>
            <a:r>
              <a:rPr sz="2640" i="1" kern="0" dirty="0">
                <a:solidFill>
                  <a:sysClr val="windowText" lastClr="000000"/>
                </a:solidFill>
                <a:latin typeface="Calibri"/>
                <a:cs typeface="Calibri"/>
              </a:rPr>
              <a:t>year(s)</a:t>
            </a:r>
            <a:r>
              <a:rPr sz="2640" i="1" kern="0" spc="264" dirty="0">
                <a:solidFill>
                  <a:sysClr val="windowText" lastClr="000000"/>
                </a:solidFill>
                <a:latin typeface="Calibri"/>
                <a:cs typeface="Calibri"/>
              </a:rPr>
              <a:t> </a:t>
            </a:r>
            <a:r>
              <a:rPr sz="2640" i="1" kern="0" dirty="0">
                <a:solidFill>
                  <a:sysClr val="windowText" lastClr="000000"/>
                </a:solidFill>
                <a:latin typeface="Calibri"/>
                <a:cs typeface="Calibri"/>
              </a:rPr>
              <a:t>and</a:t>
            </a:r>
            <a:r>
              <a:rPr sz="2640" i="1" kern="0" spc="282" dirty="0">
                <a:solidFill>
                  <a:sysClr val="windowText" lastClr="000000"/>
                </a:solidFill>
                <a:latin typeface="Calibri"/>
                <a:cs typeface="Calibri"/>
              </a:rPr>
              <a:t> </a:t>
            </a:r>
            <a:r>
              <a:rPr sz="2640" i="1" kern="0" dirty="0">
                <a:solidFill>
                  <a:sysClr val="windowText" lastClr="000000"/>
                </a:solidFill>
                <a:latin typeface="Calibri"/>
                <a:cs typeface="Calibri"/>
              </a:rPr>
              <a:t>received</a:t>
            </a:r>
            <a:r>
              <a:rPr sz="2640" i="1" kern="0" spc="270" dirty="0">
                <a:solidFill>
                  <a:sysClr val="windowText" lastClr="000000"/>
                </a:solidFill>
                <a:latin typeface="Calibri"/>
                <a:cs typeface="Calibri"/>
              </a:rPr>
              <a:t> </a:t>
            </a:r>
            <a:r>
              <a:rPr sz="2640" i="1" kern="0" dirty="0">
                <a:solidFill>
                  <a:sysClr val="windowText" lastClr="000000"/>
                </a:solidFill>
                <a:latin typeface="Calibri"/>
                <a:cs typeface="Calibri"/>
              </a:rPr>
              <a:t>during</a:t>
            </a:r>
            <a:r>
              <a:rPr sz="2640" i="1" kern="0" spc="264" dirty="0">
                <a:solidFill>
                  <a:sysClr val="windowText" lastClr="000000"/>
                </a:solidFill>
                <a:latin typeface="Calibri"/>
                <a:cs typeface="Calibri"/>
              </a:rPr>
              <a:t> </a:t>
            </a:r>
            <a:r>
              <a:rPr sz="2640" i="1" kern="0" spc="-30" dirty="0">
                <a:solidFill>
                  <a:sysClr val="windowText" lastClr="000000"/>
                </a:solidFill>
                <a:latin typeface="Calibri"/>
                <a:cs typeface="Calibri"/>
              </a:rPr>
              <a:t>the 	</a:t>
            </a:r>
            <a:r>
              <a:rPr sz="2640" i="1" kern="0" dirty="0">
                <a:solidFill>
                  <a:sysClr val="windowText" lastClr="000000"/>
                </a:solidFill>
                <a:latin typeface="Calibri"/>
                <a:cs typeface="Calibri"/>
              </a:rPr>
              <a:t>year</a:t>
            </a:r>
            <a:r>
              <a:rPr sz="2640" i="1" kern="0" spc="216" dirty="0">
                <a:solidFill>
                  <a:sysClr val="windowText" lastClr="000000"/>
                </a:solidFill>
                <a:latin typeface="Calibri"/>
                <a:cs typeface="Calibri"/>
              </a:rPr>
              <a:t> </a:t>
            </a:r>
            <a:r>
              <a:rPr sz="2640" i="1" kern="0" dirty="0">
                <a:solidFill>
                  <a:sysClr val="windowText" lastClr="000000"/>
                </a:solidFill>
                <a:latin typeface="Calibri"/>
                <a:cs typeface="Calibri"/>
              </a:rPr>
              <a:t>has</a:t>
            </a:r>
            <a:r>
              <a:rPr sz="2640" i="1" kern="0" spc="234" dirty="0">
                <a:solidFill>
                  <a:sysClr val="windowText" lastClr="000000"/>
                </a:solidFill>
                <a:latin typeface="Calibri"/>
                <a:cs typeface="Calibri"/>
              </a:rPr>
              <a:t> </a:t>
            </a:r>
            <a:r>
              <a:rPr sz="2640" i="1" kern="0" dirty="0">
                <a:solidFill>
                  <a:sysClr val="windowText" lastClr="000000"/>
                </a:solidFill>
                <a:latin typeface="Calibri"/>
                <a:cs typeface="Calibri"/>
              </a:rPr>
              <a:t>to</a:t>
            </a:r>
            <a:r>
              <a:rPr sz="2640" i="1" kern="0" spc="245" dirty="0">
                <a:solidFill>
                  <a:sysClr val="windowText" lastClr="000000"/>
                </a:solidFill>
                <a:latin typeface="Calibri"/>
                <a:cs typeface="Calibri"/>
              </a:rPr>
              <a:t> </a:t>
            </a:r>
            <a:r>
              <a:rPr sz="2640" i="1" kern="0" dirty="0">
                <a:solidFill>
                  <a:sysClr val="windowText" lastClr="000000"/>
                </a:solidFill>
                <a:latin typeface="Calibri"/>
                <a:cs typeface="Calibri"/>
              </a:rPr>
              <a:t>be</a:t>
            </a:r>
            <a:r>
              <a:rPr sz="2640" i="1" kern="0" spc="228" dirty="0">
                <a:solidFill>
                  <a:sysClr val="windowText" lastClr="000000"/>
                </a:solidFill>
                <a:latin typeface="Calibri"/>
                <a:cs typeface="Calibri"/>
              </a:rPr>
              <a:t> </a:t>
            </a:r>
            <a:r>
              <a:rPr sz="2640" i="1" kern="0" dirty="0">
                <a:solidFill>
                  <a:sysClr val="windowText" lastClr="000000"/>
                </a:solidFill>
                <a:latin typeface="Calibri"/>
                <a:cs typeface="Calibri"/>
              </a:rPr>
              <a:t>deducted</a:t>
            </a:r>
            <a:r>
              <a:rPr sz="2640" i="1" kern="0" spc="252" dirty="0">
                <a:solidFill>
                  <a:sysClr val="windowText" lastClr="000000"/>
                </a:solidFill>
                <a:latin typeface="Calibri"/>
                <a:cs typeface="Calibri"/>
              </a:rPr>
              <a:t> </a:t>
            </a:r>
            <a:r>
              <a:rPr sz="2640" i="1" kern="0" dirty="0">
                <a:solidFill>
                  <a:sysClr val="windowText" lastClr="000000"/>
                </a:solidFill>
                <a:latin typeface="Calibri"/>
                <a:cs typeface="Calibri"/>
              </a:rPr>
              <a:t>from</a:t>
            </a:r>
            <a:r>
              <a:rPr sz="2640" i="1" kern="0" spc="222" dirty="0">
                <a:solidFill>
                  <a:sysClr val="windowText" lastClr="000000"/>
                </a:solidFill>
                <a:latin typeface="Calibri"/>
                <a:cs typeface="Calibri"/>
              </a:rPr>
              <a:t> </a:t>
            </a:r>
            <a:r>
              <a:rPr sz="2640" i="1" kern="0" dirty="0">
                <a:solidFill>
                  <a:sysClr val="windowText" lastClr="000000"/>
                </a:solidFill>
                <a:latin typeface="Calibri"/>
                <a:cs typeface="Calibri"/>
              </a:rPr>
              <a:t>the</a:t>
            </a:r>
            <a:r>
              <a:rPr sz="2640" i="1" kern="0" spc="252" dirty="0">
                <a:solidFill>
                  <a:sysClr val="windowText" lastClr="000000"/>
                </a:solidFill>
                <a:latin typeface="Calibri"/>
                <a:cs typeface="Calibri"/>
              </a:rPr>
              <a:t> </a:t>
            </a:r>
            <a:r>
              <a:rPr sz="2640" i="1" kern="0" dirty="0">
                <a:solidFill>
                  <a:sysClr val="windowText" lastClr="000000"/>
                </a:solidFill>
                <a:latin typeface="Calibri"/>
                <a:cs typeface="Calibri"/>
              </a:rPr>
              <a:t>written</a:t>
            </a:r>
            <a:r>
              <a:rPr sz="2640" i="1" kern="0" spc="234" dirty="0">
                <a:solidFill>
                  <a:sysClr val="windowText" lastClr="000000"/>
                </a:solidFill>
                <a:latin typeface="Calibri"/>
                <a:cs typeface="Calibri"/>
              </a:rPr>
              <a:t> </a:t>
            </a:r>
            <a:r>
              <a:rPr sz="2640" i="1" kern="0" dirty="0">
                <a:solidFill>
                  <a:sysClr val="windowText" lastClr="000000"/>
                </a:solidFill>
                <a:latin typeface="Calibri"/>
                <a:cs typeface="Calibri"/>
              </a:rPr>
              <a:t>down</a:t>
            </a:r>
            <a:r>
              <a:rPr sz="2640" i="1" kern="0" spc="240" dirty="0">
                <a:solidFill>
                  <a:sysClr val="windowText" lastClr="000000"/>
                </a:solidFill>
                <a:latin typeface="Calibri"/>
                <a:cs typeface="Calibri"/>
              </a:rPr>
              <a:t> </a:t>
            </a:r>
            <a:r>
              <a:rPr sz="2640" i="1" kern="0" dirty="0">
                <a:solidFill>
                  <a:sysClr val="windowText" lastClr="000000"/>
                </a:solidFill>
                <a:latin typeface="Calibri"/>
                <a:cs typeface="Calibri"/>
              </a:rPr>
              <a:t>value</a:t>
            </a:r>
            <a:r>
              <a:rPr sz="2640" i="1" kern="0" spc="228" dirty="0">
                <a:solidFill>
                  <a:sysClr val="windowText" lastClr="000000"/>
                </a:solidFill>
                <a:latin typeface="Calibri"/>
                <a:cs typeface="Calibri"/>
              </a:rPr>
              <a:t> </a:t>
            </a:r>
            <a:r>
              <a:rPr sz="2640" i="1" kern="0" dirty="0">
                <a:solidFill>
                  <a:sysClr val="windowText" lastClr="000000"/>
                </a:solidFill>
                <a:latin typeface="Calibri"/>
                <a:cs typeface="Calibri"/>
              </a:rPr>
              <a:t>of</a:t>
            </a:r>
            <a:r>
              <a:rPr sz="2640" i="1" kern="0" spc="245" dirty="0">
                <a:solidFill>
                  <a:sysClr val="windowText" lastClr="000000"/>
                </a:solidFill>
                <a:latin typeface="Calibri"/>
                <a:cs typeface="Calibri"/>
              </a:rPr>
              <a:t> </a:t>
            </a:r>
            <a:r>
              <a:rPr sz="2640" i="1" kern="0" dirty="0">
                <a:solidFill>
                  <a:sysClr val="windowText" lastClr="000000"/>
                </a:solidFill>
                <a:latin typeface="Calibri"/>
                <a:cs typeface="Calibri"/>
              </a:rPr>
              <a:t>such</a:t>
            </a:r>
            <a:r>
              <a:rPr sz="2640" i="1" kern="0" spc="234" dirty="0">
                <a:solidFill>
                  <a:sysClr val="windowText" lastClr="000000"/>
                </a:solidFill>
                <a:latin typeface="Calibri"/>
                <a:cs typeface="Calibri"/>
              </a:rPr>
              <a:t> </a:t>
            </a:r>
            <a:r>
              <a:rPr sz="2640" i="1" kern="0" dirty="0">
                <a:solidFill>
                  <a:sysClr val="windowText" lastClr="000000"/>
                </a:solidFill>
                <a:latin typeface="Calibri"/>
                <a:cs typeface="Calibri"/>
              </a:rPr>
              <a:t>assets</a:t>
            </a:r>
            <a:r>
              <a:rPr sz="2640" i="1" kern="0" spc="234" dirty="0">
                <a:solidFill>
                  <a:sysClr val="windowText" lastClr="000000"/>
                </a:solidFill>
                <a:latin typeface="Calibri"/>
                <a:cs typeface="Calibri"/>
              </a:rPr>
              <a:t> </a:t>
            </a:r>
            <a:r>
              <a:rPr sz="2640" i="1" kern="0" spc="-30" dirty="0">
                <a:solidFill>
                  <a:sysClr val="windowText" lastClr="000000"/>
                </a:solidFill>
                <a:latin typeface="Calibri"/>
                <a:cs typeface="Calibri"/>
              </a:rPr>
              <a:t>in 	</a:t>
            </a:r>
            <a:r>
              <a:rPr sz="2640" i="1" kern="0" dirty="0">
                <a:solidFill>
                  <a:sysClr val="windowText" lastClr="000000"/>
                </a:solidFill>
                <a:latin typeface="Calibri"/>
                <a:cs typeface="Calibri"/>
              </a:rPr>
              <a:t>the</a:t>
            </a:r>
            <a:r>
              <a:rPr sz="2640" i="1" kern="0" spc="-30" dirty="0">
                <a:solidFill>
                  <a:sysClr val="windowText" lastClr="000000"/>
                </a:solidFill>
                <a:latin typeface="Calibri"/>
                <a:cs typeface="Calibri"/>
              </a:rPr>
              <a:t> </a:t>
            </a:r>
            <a:r>
              <a:rPr sz="2640" i="1" kern="0" dirty="0">
                <a:solidFill>
                  <a:sysClr val="windowText" lastClr="000000"/>
                </a:solidFill>
                <a:latin typeface="Calibri"/>
                <a:cs typeface="Calibri"/>
              </a:rPr>
              <a:t>year</a:t>
            </a:r>
            <a:r>
              <a:rPr sz="2640" i="1" kern="0" spc="-18" dirty="0">
                <a:solidFill>
                  <a:sysClr val="windowText" lastClr="000000"/>
                </a:solidFill>
                <a:latin typeface="Calibri"/>
                <a:cs typeface="Calibri"/>
              </a:rPr>
              <a:t> </a:t>
            </a:r>
            <a:r>
              <a:rPr sz="2640" i="1" kern="0" dirty="0">
                <a:solidFill>
                  <a:sysClr val="windowText" lastClr="000000"/>
                </a:solidFill>
                <a:latin typeface="Calibri"/>
                <a:cs typeface="Calibri"/>
              </a:rPr>
              <a:t>of</a:t>
            </a:r>
            <a:r>
              <a:rPr sz="2640" i="1" kern="0" spc="-18" dirty="0">
                <a:solidFill>
                  <a:sysClr val="windowText" lastClr="000000"/>
                </a:solidFill>
                <a:latin typeface="Calibri"/>
                <a:cs typeface="Calibri"/>
              </a:rPr>
              <a:t> </a:t>
            </a:r>
            <a:r>
              <a:rPr sz="2640" i="1" kern="0" spc="-12" dirty="0">
                <a:solidFill>
                  <a:sysClr val="windowText" lastClr="000000"/>
                </a:solidFill>
                <a:latin typeface="Calibri"/>
                <a:cs typeface="Calibri"/>
              </a:rPr>
              <a:t>receipt.</a:t>
            </a:r>
            <a:endParaRPr sz="2640" kern="0">
              <a:solidFill>
                <a:sysClr val="windowText" lastClr="000000"/>
              </a:solidFill>
              <a:latin typeface="Calibri"/>
              <a:cs typeface="Calibri"/>
            </a:endParaRPr>
          </a:p>
        </p:txBody>
      </p:sp>
      <p:sp>
        <p:nvSpPr>
          <p:cNvPr id="4" name="object 4"/>
          <p:cNvSpPr txBox="1">
            <a:spLocks noGrp="1"/>
          </p:cNvSpPr>
          <p:nvPr>
            <p:ph type="title"/>
          </p:nvPr>
        </p:nvSpPr>
        <p:spPr>
          <a:xfrm>
            <a:off x="2262922" y="166084"/>
            <a:ext cx="10057638" cy="1344984"/>
          </a:xfrm>
          <a:prstGeom prst="rect">
            <a:avLst/>
          </a:prstGeom>
        </p:spPr>
        <p:txBody>
          <a:bodyPr vert="horz" wrap="square" lIns="0" tIns="15240" rIns="0" bIns="0" rtlCol="0">
            <a:spAutoFit/>
          </a:bodyPr>
          <a:lstStyle/>
          <a:p>
            <a:pPr marL="15240" marR="6096">
              <a:spcBef>
                <a:spcPts val="120"/>
              </a:spcBef>
              <a:tabLst>
                <a:tab pos="3251454" algn="l"/>
                <a:tab pos="4072890" algn="l"/>
                <a:tab pos="5590794" algn="l"/>
                <a:tab pos="6448806" algn="l"/>
                <a:tab pos="9768078" algn="l"/>
              </a:tabLst>
            </a:pPr>
            <a:r>
              <a:rPr u="none" spc="-12" dirty="0"/>
              <a:t>Amendment</a:t>
            </a:r>
            <a:r>
              <a:rPr u="none" dirty="0"/>
              <a:t>	</a:t>
            </a:r>
            <a:r>
              <a:rPr u="none" spc="-30" dirty="0"/>
              <a:t>in</a:t>
            </a:r>
            <a:r>
              <a:rPr u="none" dirty="0"/>
              <a:t>	</a:t>
            </a:r>
            <a:r>
              <a:rPr u="none" spc="-12" dirty="0"/>
              <a:t>rates</a:t>
            </a:r>
            <a:r>
              <a:rPr u="none" dirty="0"/>
              <a:t>	</a:t>
            </a:r>
            <a:r>
              <a:rPr u="none" spc="-30" dirty="0"/>
              <a:t>of</a:t>
            </a:r>
            <a:r>
              <a:rPr u="none" dirty="0"/>
              <a:t>	</a:t>
            </a:r>
            <a:r>
              <a:rPr u="none" spc="-12" dirty="0"/>
              <a:t>Depreciation</a:t>
            </a:r>
            <a:r>
              <a:rPr u="none" dirty="0"/>
              <a:t>	</a:t>
            </a:r>
            <a:r>
              <a:rPr u="none" spc="-60" dirty="0"/>
              <a:t>– </a:t>
            </a:r>
            <a:r>
              <a:rPr u="none" spc="-12" dirty="0"/>
              <a:t>Contd.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594" y="1955900"/>
            <a:ext cx="10515600" cy="5823204"/>
          </a:xfrm>
          <a:custGeom>
            <a:avLst/>
            <a:gdLst/>
            <a:ahLst/>
            <a:cxnLst/>
            <a:rect l="l" t="t" r="r" b="b"/>
            <a:pathLst>
              <a:path w="8763000" h="4852670">
                <a:moveTo>
                  <a:pt x="0" y="0"/>
                </a:moveTo>
                <a:lnTo>
                  <a:pt x="8763000" y="0"/>
                </a:lnTo>
                <a:lnTo>
                  <a:pt x="8763000" y="4852416"/>
                </a:lnTo>
                <a:lnTo>
                  <a:pt x="0" y="4852416"/>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106168" y="1974067"/>
            <a:ext cx="10326624" cy="3264740"/>
          </a:xfrm>
          <a:prstGeom prst="rect">
            <a:avLst/>
          </a:prstGeom>
        </p:spPr>
        <p:txBody>
          <a:bodyPr vert="horz" wrap="square" lIns="0" tIns="14478" rIns="0" bIns="0" rtlCol="0">
            <a:spAutoFit/>
          </a:bodyPr>
          <a:lstStyle/>
          <a:p>
            <a:pPr marL="398526" marR="6096" indent="-384048" defTabSz="1097280">
              <a:spcBef>
                <a:spcPts val="114"/>
              </a:spcBef>
              <a:buSzPct val="59090"/>
              <a:buFont typeface="Wingdings"/>
              <a:buChar char=""/>
              <a:tabLst>
                <a:tab pos="398526" algn="l"/>
                <a:tab pos="1485138" algn="l"/>
                <a:tab pos="2836926" algn="l"/>
                <a:tab pos="3224022" algn="l"/>
                <a:tab pos="4280915" algn="l"/>
                <a:tab pos="4847844" algn="l"/>
                <a:tab pos="6228588" algn="l"/>
                <a:tab pos="6685788" algn="l"/>
                <a:tab pos="8375904" algn="l"/>
                <a:tab pos="9350501" algn="l"/>
              </a:tabLst>
            </a:pPr>
            <a:r>
              <a:rPr sz="2640" i="1" kern="0" spc="-12" dirty="0">
                <a:solidFill>
                  <a:sysClr val="windowText" lastClr="000000"/>
                </a:solidFill>
                <a:latin typeface="Calibri"/>
                <a:cs typeface="Calibri"/>
              </a:rPr>
              <a:t>Where</a:t>
            </a:r>
            <a:r>
              <a:rPr sz="2640" i="1" kern="0" dirty="0">
                <a:solidFill>
                  <a:sysClr val="windowText" lastClr="000000"/>
                </a:solidFill>
                <a:latin typeface="Calibri"/>
                <a:cs typeface="Calibri"/>
              </a:rPr>
              <a:t>	</a:t>
            </a:r>
            <a:r>
              <a:rPr sz="2640" i="1" kern="0" spc="-12" dirty="0">
                <a:solidFill>
                  <a:sysClr val="windowText" lastClr="000000"/>
                </a:solidFill>
                <a:latin typeface="Calibri"/>
                <a:cs typeface="Calibri"/>
              </a:rPr>
              <a:t>assessee</a:t>
            </a:r>
            <a:r>
              <a:rPr sz="2640" i="1" kern="0" dirty="0">
                <a:solidFill>
                  <a:sysClr val="windowText" lastClr="000000"/>
                </a:solidFill>
                <a:latin typeface="Calibri"/>
                <a:cs typeface="Calibri"/>
              </a:rPr>
              <a:t>	</a:t>
            </a:r>
            <a:r>
              <a:rPr sz="2640" i="1" kern="0" spc="-30" dirty="0">
                <a:solidFill>
                  <a:sysClr val="windowText" lastClr="000000"/>
                </a:solidFill>
                <a:latin typeface="Calibri"/>
                <a:cs typeface="Calibri"/>
              </a:rPr>
              <a:t>is</a:t>
            </a:r>
            <a:r>
              <a:rPr sz="2640" i="1" kern="0" dirty="0">
                <a:solidFill>
                  <a:sysClr val="windowText" lastClr="000000"/>
                </a:solidFill>
                <a:latin typeface="Calibri"/>
                <a:cs typeface="Calibri"/>
              </a:rPr>
              <a:t>	</a:t>
            </a:r>
            <a:r>
              <a:rPr sz="2640" i="1" kern="0" spc="-12" dirty="0">
                <a:solidFill>
                  <a:sysClr val="windowText" lastClr="000000"/>
                </a:solidFill>
                <a:latin typeface="Calibri"/>
                <a:cs typeface="Calibri"/>
              </a:rPr>
              <a:t>opting</a:t>
            </a:r>
            <a:r>
              <a:rPr sz="2640" i="1" kern="0" dirty="0">
                <a:solidFill>
                  <a:sysClr val="windowText" lastClr="000000"/>
                </a:solidFill>
                <a:latin typeface="Calibri"/>
                <a:cs typeface="Calibri"/>
              </a:rPr>
              <a:t>	</a:t>
            </a:r>
            <a:r>
              <a:rPr sz="2640" i="1" kern="0" spc="-30" dirty="0">
                <a:solidFill>
                  <a:sysClr val="windowText" lastClr="000000"/>
                </a:solidFill>
                <a:latin typeface="Calibri"/>
                <a:cs typeface="Calibri"/>
              </a:rPr>
              <a:t>for</a:t>
            </a:r>
            <a:r>
              <a:rPr sz="2640" i="1" kern="0" dirty="0">
                <a:solidFill>
                  <a:sysClr val="windowText" lastClr="000000"/>
                </a:solidFill>
                <a:latin typeface="Calibri"/>
                <a:cs typeface="Calibri"/>
              </a:rPr>
              <a:t>	</a:t>
            </a:r>
            <a:r>
              <a:rPr sz="2640" i="1" kern="0" spc="-12" dirty="0">
                <a:solidFill>
                  <a:sysClr val="windowText" lastClr="000000"/>
                </a:solidFill>
                <a:latin typeface="Calibri"/>
                <a:cs typeface="Calibri"/>
              </a:rPr>
              <a:t>payment</a:t>
            </a:r>
            <a:r>
              <a:rPr sz="2640" i="1" kern="0" dirty="0">
                <a:solidFill>
                  <a:sysClr val="windowText" lastClr="000000"/>
                </a:solidFill>
                <a:latin typeface="Calibri"/>
                <a:cs typeface="Calibri"/>
              </a:rPr>
              <a:t>	</a:t>
            </a:r>
            <a:r>
              <a:rPr sz="2640" i="1" kern="0" spc="-30" dirty="0">
                <a:solidFill>
                  <a:sysClr val="windowText" lastClr="000000"/>
                </a:solidFill>
                <a:latin typeface="Calibri"/>
                <a:cs typeface="Calibri"/>
              </a:rPr>
              <a:t>of</a:t>
            </a:r>
            <a:r>
              <a:rPr sz="2640" i="1" kern="0" dirty="0">
                <a:solidFill>
                  <a:sysClr val="windowText" lastClr="000000"/>
                </a:solidFill>
                <a:latin typeface="Calibri"/>
                <a:cs typeface="Calibri"/>
              </a:rPr>
              <a:t>	</a:t>
            </a:r>
            <a:r>
              <a:rPr sz="2640" i="1" kern="0" spc="-12" dirty="0">
                <a:solidFill>
                  <a:sysClr val="windowText" lastClr="000000"/>
                </a:solidFill>
                <a:latin typeface="Calibri"/>
                <a:cs typeface="Calibri"/>
              </a:rPr>
              <a:t>income-</a:t>
            </a:r>
            <a:r>
              <a:rPr sz="2640" i="1" kern="0" spc="-30" dirty="0">
                <a:solidFill>
                  <a:sysClr val="windowText" lastClr="000000"/>
                </a:solidFill>
                <a:latin typeface="Calibri"/>
                <a:cs typeface="Calibri"/>
              </a:rPr>
              <a:t>tax</a:t>
            </a:r>
            <a:r>
              <a:rPr sz="2640" i="1" kern="0" dirty="0">
                <a:solidFill>
                  <a:sysClr val="windowText" lastClr="000000"/>
                </a:solidFill>
                <a:latin typeface="Calibri"/>
                <a:cs typeface="Calibri"/>
              </a:rPr>
              <a:t>	</a:t>
            </a:r>
            <a:r>
              <a:rPr sz="2640" i="1" kern="0" spc="-12" dirty="0">
                <a:solidFill>
                  <a:sysClr val="windowText" lastClr="000000"/>
                </a:solidFill>
                <a:latin typeface="Calibri"/>
                <a:cs typeface="Calibri"/>
              </a:rPr>
              <a:t>under</a:t>
            </a:r>
            <a:r>
              <a:rPr sz="2640" i="1" kern="0" dirty="0">
                <a:solidFill>
                  <a:sysClr val="windowText" lastClr="000000"/>
                </a:solidFill>
                <a:latin typeface="Calibri"/>
                <a:cs typeface="Calibri"/>
              </a:rPr>
              <a:t>	</a:t>
            </a:r>
            <a:r>
              <a:rPr sz="2640" i="1" kern="0" spc="-12" dirty="0">
                <a:solidFill>
                  <a:sysClr val="windowText" lastClr="000000"/>
                </a:solidFill>
                <a:latin typeface="Calibri"/>
                <a:cs typeface="Calibri"/>
              </a:rPr>
              <a:t>section </a:t>
            </a:r>
            <a:r>
              <a:rPr sz="2640" i="1" kern="0" dirty="0">
                <a:solidFill>
                  <a:sysClr val="windowText" lastClr="000000"/>
                </a:solidFill>
                <a:latin typeface="Calibri"/>
                <a:cs typeface="Calibri"/>
              </a:rPr>
              <a:t>115BA,</a:t>
            </a:r>
            <a:r>
              <a:rPr sz="2640" i="1" kern="0" spc="240" dirty="0">
                <a:solidFill>
                  <a:sysClr val="windowText" lastClr="000000"/>
                </a:solidFill>
                <a:latin typeface="Calibri"/>
                <a:cs typeface="Calibri"/>
              </a:rPr>
              <a:t> </a:t>
            </a:r>
            <a:r>
              <a:rPr sz="2640" i="1" kern="0" dirty="0">
                <a:solidFill>
                  <a:sysClr val="windowText" lastClr="000000"/>
                </a:solidFill>
                <a:latin typeface="Calibri"/>
                <a:cs typeface="Calibri"/>
              </a:rPr>
              <a:t>115BAA,</a:t>
            </a:r>
            <a:r>
              <a:rPr sz="2640" i="1" kern="0" spc="240" dirty="0">
                <a:solidFill>
                  <a:sysClr val="windowText" lastClr="000000"/>
                </a:solidFill>
                <a:latin typeface="Calibri"/>
                <a:cs typeface="Calibri"/>
              </a:rPr>
              <a:t> </a:t>
            </a:r>
            <a:r>
              <a:rPr sz="2640" i="1" kern="0" dirty="0">
                <a:solidFill>
                  <a:sysClr val="windowText" lastClr="000000"/>
                </a:solidFill>
                <a:latin typeface="Calibri"/>
                <a:cs typeface="Calibri"/>
              </a:rPr>
              <a:t>115BAB,</a:t>
            </a:r>
            <a:r>
              <a:rPr sz="2640" i="1" kern="0" spc="264" dirty="0">
                <a:solidFill>
                  <a:sysClr val="windowText" lastClr="000000"/>
                </a:solidFill>
                <a:latin typeface="Calibri"/>
                <a:cs typeface="Calibri"/>
              </a:rPr>
              <a:t> </a:t>
            </a:r>
            <a:r>
              <a:rPr sz="2640" i="1" kern="0" dirty="0">
                <a:solidFill>
                  <a:sysClr val="windowText" lastClr="000000"/>
                </a:solidFill>
                <a:latin typeface="Calibri"/>
                <a:cs typeface="Calibri"/>
              </a:rPr>
              <a:t>115BAC,</a:t>
            </a:r>
            <a:r>
              <a:rPr sz="2640" i="1" kern="0" spc="245" dirty="0">
                <a:solidFill>
                  <a:sysClr val="windowText" lastClr="000000"/>
                </a:solidFill>
                <a:latin typeface="Calibri"/>
                <a:cs typeface="Calibri"/>
              </a:rPr>
              <a:t> </a:t>
            </a:r>
            <a:r>
              <a:rPr sz="2640" i="1" kern="0" dirty="0">
                <a:solidFill>
                  <a:sysClr val="windowText" lastClr="000000"/>
                </a:solidFill>
                <a:latin typeface="Calibri"/>
                <a:cs typeface="Calibri"/>
              </a:rPr>
              <a:t>or</a:t>
            </a:r>
            <a:r>
              <a:rPr sz="2640" i="1" kern="0" spc="245" dirty="0">
                <a:solidFill>
                  <a:sysClr val="windowText" lastClr="000000"/>
                </a:solidFill>
                <a:latin typeface="Calibri"/>
                <a:cs typeface="Calibri"/>
              </a:rPr>
              <a:t> </a:t>
            </a:r>
            <a:r>
              <a:rPr sz="2640" i="1" kern="0" dirty="0">
                <a:solidFill>
                  <a:sysClr val="windowText" lastClr="000000"/>
                </a:solidFill>
                <a:latin typeface="Calibri"/>
                <a:cs typeface="Calibri"/>
              </a:rPr>
              <a:t>115BAD</a:t>
            </a:r>
            <a:r>
              <a:rPr sz="2640" i="1" kern="0" spc="245" dirty="0">
                <a:solidFill>
                  <a:sysClr val="windowText" lastClr="000000"/>
                </a:solidFill>
                <a:latin typeface="Calibri"/>
                <a:cs typeface="Calibri"/>
              </a:rPr>
              <a:t> </a:t>
            </a:r>
            <a:r>
              <a:rPr sz="2640" i="1" kern="0" dirty="0">
                <a:solidFill>
                  <a:sysClr val="windowText" lastClr="000000"/>
                </a:solidFill>
                <a:latin typeface="Calibri"/>
                <a:cs typeface="Calibri"/>
              </a:rPr>
              <a:t>or</a:t>
            </a:r>
            <a:r>
              <a:rPr sz="2640" i="1" kern="0" spc="240" dirty="0">
                <a:solidFill>
                  <a:sysClr val="windowText" lastClr="000000"/>
                </a:solidFill>
                <a:latin typeface="Calibri"/>
                <a:cs typeface="Calibri"/>
              </a:rPr>
              <a:t> </a:t>
            </a:r>
            <a:r>
              <a:rPr sz="2640" i="1" kern="0" dirty="0">
                <a:solidFill>
                  <a:sysClr val="windowText" lastClr="000000"/>
                </a:solidFill>
                <a:latin typeface="Calibri"/>
                <a:cs typeface="Calibri"/>
              </a:rPr>
              <a:t>115BAE</a:t>
            </a:r>
            <a:r>
              <a:rPr sz="2640" i="1" kern="0" spc="245" dirty="0">
                <a:solidFill>
                  <a:sysClr val="windowText" lastClr="000000"/>
                </a:solidFill>
                <a:latin typeface="Calibri"/>
                <a:cs typeface="Calibri"/>
              </a:rPr>
              <a:t> </a:t>
            </a:r>
            <a:r>
              <a:rPr sz="2640" i="1" kern="0" dirty="0">
                <a:solidFill>
                  <a:sysClr val="windowText" lastClr="000000"/>
                </a:solidFill>
                <a:latin typeface="Calibri"/>
                <a:cs typeface="Calibri"/>
              </a:rPr>
              <a:t>(applicable</a:t>
            </a:r>
            <a:r>
              <a:rPr sz="2640" i="1" kern="0" spc="216" dirty="0">
                <a:solidFill>
                  <a:sysClr val="windowText" lastClr="000000"/>
                </a:solidFill>
                <a:latin typeface="Calibri"/>
                <a:cs typeface="Calibri"/>
              </a:rPr>
              <a:t> </a:t>
            </a:r>
            <a:r>
              <a:rPr sz="2640" i="1" kern="0" spc="-30" dirty="0">
                <a:solidFill>
                  <a:sysClr val="windowText" lastClr="000000"/>
                </a:solidFill>
                <a:latin typeface="Calibri"/>
                <a:cs typeface="Calibri"/>
              </a:rPr>
              <a:t>to</a:t>
            </a:r>
            <a:endParaRPr sz="2640" kern="0">
              <a:solidFill>
                <a:sysClr val="windowText" lastClr="000000"/>
              </a:solidFill>
              <a:latin typeface="Calibri"/>
              <a:cs typeface="Calibri"/>
            </a:endParaRPr>
          </a:p>
          <a:p>
            <a:pPr marL="395478" marR="7620" indent="3048" algn="just" defTabSz="1097280"/>
            <a:r>
              <a:rPr sz="2640" i="1" kern="0" dirty="0">
                <a:solidFill>
                  <a:sysClr val="windowText" lastClr="000000"/>
                </a:solidFill>
                <a:latin typeface="Calibri"/>
                <a:cs typeface="Calibri"/>
              </a:rPr>
              <a:t>specified</a:t>
            </a:r>
            <a:r>
              <a:rPr sz="2640" i="1" kern="0" spc="-18" dirty="0">
                <a:solidFill>
                  <a:sysClr val="windowText" lastClr="000000"/>
                </a:solidFill>
                <a:latin typeface="Calibri"/>
                <a:cs typeface="Calibri"/>
              </a:rPr>
              <a:t> </a:t>
            </a:r>
            <a:r>
              <a:rPr sz="2640" i="1" kern="0" spc="-24" dirty="0">
                <a:solidFill>
                  <a:sysClr val="windowText" lastClr="000000"/>
                </a:solidFill>
                <a:latin typeface="Calibri"/>
                <a:cs typeface="Calibri"/>
              </a:rPr>
              <a:t>co-</a:t>
            </a:r>
            <a:r>
              <a:rPr sz="2640" i="1" kern="0" dirty="0">
                <a:solidFill>
                  <a:sysClr val="windowText" lastClr="000000"/>
                </a:solidFill>
                <a:latin typeface="Calibri"/>
                <a:cs typeface="Calibri"/>
              </a:rPr>
              <a:t>operative</a:t>
            </a:r>
            <a:r>
              <a:rPr sz="2640" i="1" kern="0" spc="-24" dirty="0">
                <a:solidFill>
                  <a:sysClr val="windowText" lastClr="000000"/>
                </a:solidFill>
                <a:latin typeface="Calibri"/>
                <a:cs typeface="Calibri"/>
              </a:rPr>
              <a:t> </a:t>
            </a:r>
            <a:r>
              <a:rPr sz="2640" i="1" kern="0" dirty="0">
                <a:solidFill>
                  <a:sysClr val="windowText" lastClr="000000"/>
                </a:solidFill>
                <a:latin typeface="Calibri"/>
                <a:cs typeface="Calibri"/>
              </a:rPr>
              <a:t>society</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assessee</a:t>
            </a:r>
            <a:r>
              <a:rPr sz="2640" i="1" kern="0" spc="-12" dirty="0">
                <a:solidFill>
                  <a:sysClr val="windowText" lastClr="000000"/>
                </a:solidFill>
                <a:latin typeface="Calibri"/>
                <a:cs typeface="Calibri"/>
              </a:rPr>
              <a:t> </a:t>
            </a:r>
            <a:r>
              <a:rPr sz="2640" i="1" kern="0" spc="-30" dirty="0">
                <a:solidFill>
                  <a:sysClr val="windowText" lastClr="000000"/>
                </a:solidFill>
                <a:latin typeface="Calibri"/>
                <a:cs typeface="Calibri"/>
              </a:rPr>
              <a:t>w.e.f.</a:t>
            </a:r>
            <a:r>
              <a:rPr sz="2640" i="1" kern="0" spc="-12" dirty="0">
                <a:solidFill>
                  <a:sysClr val="windowText" lastClr="000000"/>
                </a:solidFill>
                <a:latin typeface="Calibri"/>
                <a:cs typeface="Calibri"/>
              </a:rPr>
              <a:t> </a:t>
            </a:r>
            <a:r>
              <a:rPr sz="2640" i="1" kern="0" spc="-54" dirty="0">
                <a:solidFill>
                  <a:sysClr val="windowText" lastClr="000000"/>
                </a:solidFill>
                <a:latin typeface="Calibri"/>
                <a:cs typeface="Calibri"/>
              </a:rPr>
              <a:t>AY</a:t>
            </a:r>
            <a:r>
              <a:rPr sz="2640" i="1" kern="0" spc="-12" dirty="0">
                <a:solidFill>
                  <a:sysClr val="windowText" lastClr="000000"/>
                </a:solidFill>
                <a:latin typeface="Calibri"/>
                <a:cs typeface="Calibri"/>
              </a:rPr>
              <a:t> 2024-</a:t>
            </a:r>
            <a:r>
              <a:rPr sz="2640" i="1" kern="0" dirty="0">
                <a:solidFill>
                  <a:sysClr val="windowText" lastClr="000000"/>
                </a:solidFill>
                <a:latin typeface="Calibri"/>
                <a:cs typeface="Calibri"/>
              </a:rPr>
              <a:t>25</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onwards),</a:t>
            </a:r>
            <a:r>
              <a:rPr sz="2640" i="1" kern="0" spc="-12" dirty="0">
                <a:solidFill>
                  <a:sysClr val="windowText" lastClr="000000"/>
                </a:solidFill>
                <a:latin typeface="Calibri"/>
                <a:cs typeface="Calibri"/>
              </a:rPr>
              <a:t> claim </a:t>
            </a:r>
            <a:r>
              <a:rPr sz="2640" i="1" kern="0" dirty="0">
                <a:solidFill>
                  <a:sysClr val="windowText" lastClr="000000"/>
                </a:solidFill>
                <a:latin typeface="Calibri"/>
                <a:cs typeface="Calibri"/>
              </a:rPr>
              <a:t>for depreciation</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under</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section 32(1)(iia)</a:t>
            </a:r>
            <a:r>
              <a:rPr sz="2640" i="1" kern="0" spc="-12" dirty="0">
                <a:solidFill>
                  <a:sysClr val="windowText" lastClr="000000"/>
                </a:solidFill>
                <a:latin typeface="Calibri"/>
                <a:cs typeface="Calibri"/>
              </a:rPr>
              <a:t> </a:t>
            </a:r>
            <a:r>
              <a:rPr sz="2640" i="1" kern="0" dirty="0">
                <a:solidFill>
                  <a:sysClr val="windowText" lastClr="000000"/>
                </a:solidFill>
                <a:latin typeface="Calibri"/>
                <a:cs typeface="Calibri"/>
              </a:rPr>
              <a:t>cannot</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be</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made.</a:t>
            </a:r>
            <a:r>
              <a:rPr sz="2640" i="1" kern="0" spc="12" dirty="0">
                <a:solidFill>
                  <a:sysClr val="windowText" lastClr="000000"/>
                </a:solidFill>
                <a:latin typeface="Calibri"/>
                <a:cs typeface="Calibri"/>
              </a:rPr>
              <a:t> </a:t>
            </a:r>
            <a:r>
              <a:rPr sz="2640" i="1" kern="0" dirty="0">
                <a:solidFill>
                  <a:sysClr val="windowText" lastClr="000000"/>
                </a:solidFill>
                <a:latin typeface="Calibri"/>
                <a:cs typeface="Calibri"/>
              </a:rPr>
              <a:t>The</a:t>
            </a:r>
            <a:r>
              <a:rPr sz="2640" i="1" kern="0" spc="6" dirty="0">
                <a:solidFill>
                  <a:sysClr val="windowText" lastClr="000000"/>
                </a:solidFill>
                <a:latin typeface="Calibri"/>
                <a:cs typeface="Calibri"/>
              </a:rPr>
              <a:t> </a:t>
            </a:r>
            <a:r>
              <a:rPr sz="2640" i="1" kern="0" dirty="0">
                <a:solidFill>
                  <a:sysClr val="windowText" lastClr="000000"/>
                </a:solidFill>
                <a:latin typeface="Calibri"/>
                <a:cs typeface="Calibri"/>
              </a:rPr>
              <a:t>tax</a:t>
            </a:r>
            <a:r>
              <a:rPr sz="2640" i="1" kern="0" spc="12" dirty="0">
                <a:solidFill>
                  <a:sysClr val="windowText" lastClr="000000"/>
                </a:solidFill>
                <a:latin typeface="Calibri"/>
                <a:cs typeface="Calibri"/>
              </a:rPr>
              <a:t> </a:t>
            </a:r>
            <a:r>
              <a:rPr sz="2640" i="1" kern="0" spc="-12" dirty="0">
                <a:solidFill>
                  <a:sysClr val="windowText" lastClr="000000"/>
                </a:solidFill>
                <a:latin typeface="Calibri"/>
                <a:cs typeface="Calibri"/>
              </a:rPr>
              <a:t>auditor </a:t>
            </a:r>
            <a:r>
              <a:rPr sz="2640" i="1" kern="0" dirty="0">
                <a:solidFill>
                  <a:sysClr val="windowText" lastClr="000000"/>
                </a:solidFill>
                <a:latin typeface="Calibri"/>
                <a:cs typeface="Calibri"/>
              </a:rPr>
              <a:t>will</a:t>
            </a:r>
            <a:r>
              <a:rPr sz="2640" i="1" kern="0" spc="150" dirty="0">
                <a:solidFill>
                  <a:sysClr val="windowText" lastClr="000000"/>
                </a:solidFill>
                <a:latin typeface="Calibri"/>
                <a:cs typeface="Calibri"/>
              </a:rPr>
              <a:t> </a:t>
            </a:r>
            <a:r>
              <a:rPr sz="2640" i="1" kern="0" dirty="0">
                <a:solidFill>
                  <a:sysClr val="windowText" lastClr="000000"/>
                </a:solidFill>
                <a:latin typeface="Calibri"/>
                <a:cs typeface="Calibri"/>
              </a:rPr>
              <a:t>need</a:t>
            </a:r>
            <a:r>
              <a:rPr sz="2640" i="1" kern="0" spc="168" dirty="0">
                <a:solidFill>
                  <a:sysClr val="windowText" lastClr="000000"/>
                </a:solidFill>
                <a:latin typeface="Calibri"/>
                <a:cs typeface="Calibri"/>
              </a:rPr>
              <a:t> </a:t>
            </a:r>
            <a:r>
              <a:rPr sz="2640" i="1" kern="0" dirty="0">
                <a:solidFill>
                  <a:sysClr val="windowText" lastClr="000000"/>
                </a:solidFill>
                <a:latin typeface="Calibri"/>
                <a:cs typeface="Calibri"/>
              </a:rPr>
              <a:t>to</a:t>
            </a:r>
            <a:r>
              <a:rPr sz="2640" i="1" kern="0" spc="174" dirty="0">
                <a:solidFill>
                  <a:sysClr val="windowText" lastClr="000000"/>
                </a:solidFill>
                <a:latin typeface="Calibri"/>
                <a:cs typeface="Calibri"/>
              </a:rPr>
              <a:t> </a:t>
            </a:r>
            <a:r>
              <a:rPr sz="2640" i="1" kern="0" dirty="0">
                <a:solidFill>
                  <a:sysClr val="windowText" lastClr="000000"/>
                </a:solidFill>
                <a:latin typeface="Calibri"/>
                <a:cs typeface="Calibri"/>
              </a:rPr>
              <a:t>verify</a:t>
            </a:r>
            <a:r>
              <a:rPr sz="2640" i="1" kern="0" spc="168" dirty="0">
                <a:solidFill>
                  <a:sysClr val="windowText" lastClr="000000"/>
                </a:solidFill>
                <a:latin typeface="Calibri"/>
                <a:cs typeface="Calibri"/>
              </a:rPr>
              <a:t> </a:t>
            </a:r>
            <a:r>
              <a:rPr sz="2640" i="1" kern="0" dirty="0">
                <a:solidFill>
                  <a:sysClr val="windowText" lastClr="000000"/>
                </a:solidFill>
                <a:latin typeface="Calibri"/>
                <a:cs typeface="Calibri"/>
              </a:rPr>
              <a:t>the</a:t>
            </a:r>
            <a:r>
              <a:rPr sz="2640" i="1" kern="0" spc="162" dirty="0">
                <a:solidFill>
                  <a:sysClr val="windowText" lastClr="000000"/>
                </a:solidFill>
                <a:latin typeface="Calibri"/>
                <a:cs typeface="Calibri"/>
              </a:rPr>
              <a:t> </a:t>
            </a:r>
            <a:r>
              <a:rPr sz="2640" i="1" kern="0" dirty="0">
                <a:solidFill>
                  <a:sysClr val="windowText" lastClr="000000"/>
                </a:solidFill>
                <a:latin typeface="Calibri"/>
                <a:cs typeface="Calibri"/>
              </a:rPr>
              <a:t>claim</a:t>
            </a:r>
            <a:r>
              <a:rPr sz="2640" i="1" kern="0" spc="156" dirty="0">
                <a:solidFill>
                  <a:sysClr val="windowText" lastClr="000000"/>
                </a:solidFill>
                <a:latin typeface="Calibri"/>
                <a:cs typeface="Calibri"/>
              </a:rPr>
              <a:t> </a:t>
            </a:r>
            <a:r>
              <a:rPr sz="2640" i="1" kern="0" dirty="0">
                <a:solidFill>
                  <a:sysClr val="windowText" lastClr="000000"/>
                </a:solidFill>
                <a:latin typeface="Calibri"/>
                <a:cs typeface="Calibri"/>
              </a:rPr>
              <a:t>of</a:t>
            </a:r>
            <a:r>
              <a:rPr sz="2640" i="1" kern="0" spc="162" dirty="0">
                <a:solidFill>
                  <a:sysClr val="windowText" lastClr="000000"/>
                </a:solidFill>
                <a:latin typeface="Calibri"/>
                <a:cs typeface="Calibri"/>
              </a:rPr>
              <a:t> </a:t>
            </a:r>
            <a:r>
              <a:rPr sz="2640" i="1" kern="0" dirty="0">
                <a:solidFill>
                  <a:sysClr val="windowText" lastClr="000000"/>
                </a:solidFill>
                <a:latin typeface="Calibri"/>
                <a:cs typeface="Calibri"/>
              </a:rPr>
              <a:t>additional</a:t>
            </a:r>
            <a:r>
              <a:rPr sz="2640" i="1" kern="0" spc="150" dirty="0">
                <a:solidFill>
                  <a:sysClr val="windowText" lastClr="000000"/>
                </a:solidFill>
                <a:latin typeface="Calibri"/>
                <a:cs typeface="Calibri"/>
              </a:rPr>
              <a:t> </a:t>
            </a:r>
            <a:r>
              <a:rPr sz="2640" i="1" kern="0" dirty="0">
                <a:solidFill>
                  <a:sysClr val="windowText" lastClr="000000"/>
                </a:solidFill>
                <a:latin typeface="Calibri"/>
                <a:cs typeface="Calibri"/>
              </a:rPr>
              <a:t>depreciation</a:t>
            </a:r>
            <a:r>
              <a:rPr sz="2640" i="1" kern="0" spc="144" dirty="0">
                <a:solidFill>
                  <a:sysClr val="windowText" lastClr="000000"/>
                </a:solidFill>
                <a:latin typeface="Calibri"/>
                <a:cs typeface="Calibri"/>
              </a:rPr>
              <a:t> </a:t>
            </a:r>
            <a:r>
              <a:rPr sz="2640" i="1" kern="0" dirty="0">
                <a:solidFill>
                  <a:sysClr val="windowText" lastClr="000000"/>
                </a:solidFill>
                <a:latin typeface="Calibri"/>
                <a:cs typeface="Calibri"/>
              </a:rPr>
              <a:t>under</a:t>
            </a:r>
            <a:r>
              <a:rPr sz="2640" i="1" kern="0" spc="150" dirty="0">
                <a:solidFill>
                  <a:sysClr val="windowText" lastClr="000000"/>
                </a:solidFill>
                <a:latin typeface="Calibri"/>
                <a:cs typeface="Calibri"/>
              </a:rPr>
              <a:t> </a:t>
            </a:r>
            <a:r>
              <a:rPr sz="2640" i="1" kern="0" dirty="0">
                <a:solidFill>
                  <a:sysClr val="windowText" lastClr="000000"/>
                </a:solidFill>
                <a:latin typeface="Calibri"/>
                <a:cs typeface="Calibri"/>
              </a:rPr>
              <a:t>this</a:t>
            </a:r>
            <a:r>
              <a:rPr sz="2640" i="1" kern="0" spc="162" dirty="0">
                <a:solidFill>
                  <a:sysClr val="windowText" lastClr="000000"/>
                </a:solidFill>
                <a:latin typeface="Calibri"/>
                <a:cs typeface="Calibri"/>
              </a:rPr>
              <a:t> </a:t>
            </a:r>
            <a:r>
              <a:rPr sz="2640" i="1" kern="0" spc="-12" dirty="0">
                <a:solidFill>
                  <a:sysClr val="windowText" lastClr="000000"/>
                </a:solidFill>
                <a:latin typeface="Calibri"/>
                <a:cs typeface="Calibri"/>
              </a:rPr>
              <a:t>clause </a:t>
            </a:r>
            <a:r>
              <a:rPr sz="2640" i="1" kern="0" dirty="0">
                <a:solidFill>
                  <a:sysClr val="windowText" lastClr="000000"/>
                </a:solidFill>
                <a:latin typeface="Calibri"/>
                <a:cs typeface="Calibri"/>
              </a:rPr>
              <a:t>as</a:t>
            </a:r>
            <a:r>
              <a:rPr sz="2640" i="1" kern="0" spc="150" dirty="0">
                <a:solidFill>
                  <a:sysClr val="windowText" lastClr="000000"/>
                </a:solidFill>
                <a:latin typeface="Calibri"/>
                <a:cs typeface="Calibri"/>
              </a:rPr>
              <a:t> </a:t>
            </a:r>
            <a:r>
              <a:rPr sz="2640" i="1" kern="0" dirty="0">
                <a:solidFill>
                  <a:sysClr val="windowText" lastClr="000000"/>
                </a:solidFill>
                <a:latin typeface="Calibri"/>
                <a:cs typeface="Calibri"/>
              </a:rPr>
              <a:t>well.</a:t>
            </a:r>
            <a:r>
              <a:rPr sz="2640" i="1" kern="0" spc="168" dirty="0">
                <a:solidFill>
                  <a:sysClr val="windowText" lastClr="000000"/>
                </a:solidFill>
                <a:latin typeface="Calibri"/>
                <a:cs typeface="Calibri"/>
              </a:rPr>
              <a:t> </a:t>
            </a:r>
            <a:r>
              <a:rPr sz="2640" i="1" kern="0" dirty="0">
                <a:solidFill>
                  <a:sysClr val="windowText" lastClr="000000"/>
                </a:solidFill>
                <a:latin typeface="Calibri"/>
                <a:cs typeface="Calibri"/>
              </a:rPr>
              <a:t>Tax</a:t>
            </a:r>
            <a:r>
              <a:rPr sz="2640" i="1" kern="0" spc="180" dirty="0">
                <a:solidFill>
                  <a:sysClr val="windowText" lastClr="000000"/>
                </a:solidFill>
                <a:latin typeface="Calibri"/>
                <a:cs typeface="Calibri"/>
              </a:rPr>
              <a:t> </a:t>
            </a:r>
            <a:r>
              <a:rPr sz="2640" i="1" kern="0" dirty="0">
                <a:solidFill>
                  <a:sysClr val="windowText" lastClr="000000"/>
                </a:solidFill>
                <a:latin typeface="Calibri"/>
                <a:cs typeface="Calibri"/>
              </a:rPr>
              <a:t>auditor</a:t>
            </a:r>
            <a:r>
              <a:rPr sz="2640" i="1" kern="0" spc="150" dirty="0">
                <a:solidFill>
                  <a:sysClr val="windowText" lastClr="000000"/>
                </a:solidFill>
                <a:latin typeface="Calibri"/>
                <a:cs typeface="Calibri"/>
              </a:rPr>
              <a:t> </a:t>
            </a:r>
            <a:r>
              <a:rPr sz="2640" i="1" kern="0" dirty="0">
                <a:solidFill>
                  <a:sysClr val="windowText" lastClr="000000"/>
                </a:solidFill>
                <a:latin typeface="Calibri"/>
                <a:cs typeface="Calibri"/>
              </a:rPr>
              <a:t>has</a:t>
            </a:r>
            <a:r>
              <a:rPr sz="2640" i="1" kern="0" spc="150" dirty="0">
                <a:solidFill>
                  <a:sysClr val="windowText" lastClr="000000"/>
                </a:solidFill>
                <a:latin typeface="Calibri"/>
                <a:cs typeface="Calibri"/>
              </a:rPr>
              <a:t> </a:t>
            </a:r>
            <a:r>
              <a:rPr sz="2640" i="1" kern="0" dirty="0">
                <a:solidFill>
                  <a:sysClr val="windowText" lastClr="000000"/>
                </a:solidFill>
                <a:latin typeface="Calibri"/>
                <a:cs typeface="Calibri"/>
              </a:rPr>
              <a:t>to</a:t>
            </a:r>
            <a:r>
              <a:rPr sz="2640" i="1" kern="0" spc="162" dirty="0">
                <a:solidFill>
                  <a:sysClr val="windowText" lastClr="000000"/>
                </a:solidFill>
                <a:latin typeface="Calibri"/>
                <a:cs typeface="Calibri"/>
              </a:rPr>
              <a:t> </a:t>
            </a:r>
            <a:r>
              <a:rPr sz="2640" i="1" kern="0" dirty="0">
                <a:solidFill>
                  <a:sysClr val="windowText" lastClr="000000"/>
                </a:solidFill>
                <a:latin typeface="Calibri"/>
                <a:cs typeface="Calibri"/>
              </a:rPr>
              <a:t>examine</a:t>
            </a:r>
            <a:r>
              <a:rPr sz="2640" i="1" kern="0" spc="156" dirty="0">
                <a:solidFill>
                  <a:sysClr val="windowText" lastClr="000000"/>
                </a:solidFill>
                <a:latin typeface="Calibri"/>
                <a:cs typeface="Calibri"/>
              </a:rPr>
              <a:t> </a:t>
            </a:r>
            <a:r>
              <a:rPr sz="2640" i="1" kern="0" dirty="0">
                <a:solidFill>
                  <a:sysClr val="windowText" lastClr="000000"/>
                </a:solidFill>
                <a:latin typeface="Calibri"/>
                <a:cs typeface="Calibri"/>
              </a:rPr>
              <a:t>whether</a:t>
            </a:r>
            <a:r>
              <a:rPr sz="2640" i="1" kern="0" spc="174" dirty="0">
                <a:solidFill>
                  <a:sysClr val="windowText" lastClr="000000"/>
                </a:solidFill>
                <a:latin typeface="Calibri"/>
                <a:cs typeface="Calibri"/>
              </a:rPr>
              <a:t> </a:t>
            </a:r>
            <a:r>
              <a:rPr sz="2640" i="1" kern="0" dirty="0">
                <a:solidFill>
                  <a:sysClr val="windowText" lastClr="000000"/>
                </a:solidFill>
                <a:latin typeface="Calibri"/>
                <a:cs typeface="Calibri"/>
              </a:rPr>
              <a:t>the</a:t>
            </a:r>
            <a:r>
              <a:rPr sz="2640" i="1" kern="0" spc="162" dirty="0">
                <a:solidFill>
                  <a:sysClr val="windowText" lastClr="000000"/>
                </a:solidFill>
                <a:latin typeface="Calibri"/>
                <a:cs typeface="Calibri"/>
              </a:rPr>
              <a:t> </a:t>
            </a:r>
            <a:r>
              <a:rPr sz="2640" i="1" kern="0" dirty="0">
                <a:solidFill>
                  <a:sysClr val="windowText" lastClr="000000"/>
                </a:solidFill>
                <a:latin typeface="Calibri"/>
                <a:cs typeface="Calibri"/>
              </a:rPr>
              <a:t>assessee</a:t>
            </a:r>
            <a:r>
              <a:rPr sz="2640" i="1" kern="0" spc="156" dirty="0">
                <a:solidFill>
                  <a:sysClr val="windowText" lastClr="000000"/>
                </a:solidFill>
                <a:latin typeface="Calibri"/>
                <a:cs typeface="Calibri"/>
              </a:rPr>
              <a:t> </a:t>
            </a:r>
            <a:r>
              <a:rPr sz="2640" i="1" kern="0" dirty="0">
                <a:solidFill>
                  <a:sysClr val="windowText" lastClr="000000"/>
                </a:solidFill>
                <a:latin typeface="Calibri"/>
                <a:cs typeface="Calibri"/>
              </a:rPr>
              <a:t>has</a:t>
            </a:r>
            <a:r>
              <a:rPr sz="2640" i="1" kern="0" spc="156" dirty="0">
                <a:solidFill>
                  <a:sysClr val="windowText" lastClr="000000"/>
                </a:solidFill>
                <a:latin typeface="Calibri"/>
                <a:cs typeface="Calibri"/>
              </a:rPr>
              <a:t> </a:t>
            </a:r>
            <a:r>
              <a:rPr sz="2640" i="1" kern="0" dirty="0">
                <a:solidFill>
                  <a:sysClr val="windowText" lastClr="000000"/>
                </a:solidFill>
                <a:latin typeface="Calibri"/>
                <a:cs typeface="Calibri"/>
              </a:rPr>
              <a:t>opted</a:t>
            </a:r>
            <a:r>
              <a:rPr sz="2640" i="1" kern="0" spc="168" dirty="0">
                <a:solidFill>
                  <a:sysClr val="windowText" lastClr="000000"/>
                </a:solidFill>
                <a:latin typeface="Calibri"/>
                <a:cs typeface="Calibri"/>
              </a:rPr>
              <a:t> </a:t>
            </a:r>
            <a:r>
              <a:rPr sz="2640" i="1" kern="0" spc="-30" dirty="0">
                <a:solidFill>
                  <a:sysClr val="windowText" lastClr="000000"/>
                </a:solidFill>
                <a:latin typeface="Calibri"/>
                <a:cs typeface="Calibri"/>
              </a:rPr>
              <a:t>for </a:t>
            </a:r>
            <a:r>
              <a:rPr sz="2640" i="1" kern="0" dirty="0">
                <a:solidFill>
                  <a:sysClr val="windowText" lastClr="000000"/>
                </a:solidFill>
                <a:latin typeface="Calibri"/>
                <a:cs typeface="Calibri"/>
              </a:rPr>
              <a:t>payment</a:t>
            </a:r>
            <a:r>
              <a:rPr sz="2640" i="1" kern="0" spc="174" dirty="0">
                <a:solidFill>
                  <a:sysClr val="windowText" lastClr="000000"/>
                </a:solidFill>
                <a:latin typeface="Calibri"/>
                <a:cs typeface="Calibri"/>
              </a:rPr>
              <a:t> </a:t>
            </a:r>
            <a:r>
              <a:rPr sz="2640" i="1" kern="0" dirty="0">
                <a:solidFill>
                  <a:sysClr val="windowText" lastClr="000000"/>
                </a:solidFill>
                <a:latin typeface="Calibri"/>
                <a:cs typeface="Calibri"/>
              </a:rPr>
              <a:t>of</a:t>
            </a:r>
            <a:r>
              <a:rPr sz="2640" i="1" kern="0" spc="186" dirty="0">
                <a:solidFill>
                  <a:sysClr val="windowText" lastClr="000000"/>
                </a:solidFill>
                <a:latin typeface="Calibri"/>
                <a:cs typeface="Calibri"/>
              </a:rPr>
              <a:t> </a:t>
            </a:r>
            <a:r>
              <a:rPr sz="2640" i="1" kern="0" dirty="0">
                <a:solidFill>
                  <a:sysClr val="windowText" lastClr="000000"/>
                </a:solidFill>
                <a:latin typeface="Calibri"/>
                <a:cs typeface="Calibri"/>
              </a:rPr>
              <a:t>income</a:t>
            </a:r>
            <a:r>
              <a:rPr sz="2640" i="1" kern="0" spc="174" dirty="0">
                <a:solidFill>
                  <a:sysClr val="windowText" lastClr="000000"/>
                </a:solidFill>
                <a:latin typeface="Calibri"/>
                <a:cs typeface="Calibri"/>
              </a:rPr>
              <a:t> </a:t>
            </a:r>
            <a:r>
              <a:rPr sz="2640" i="1" kern="0" dirty="0">
                <a:solidFill>
                  <a:sysClr val="windowText" lastClr="000000"/>
                </a:solidFill>
                <a:latin typeface="Calibri"/>
                <a:cs typeface="Calibri"/>
              </a:rPr>
              <a:t>tax</a:t>
            </a:r>
            <a:r>
              <a:rPr sz="2640" i="1" kern="0" spc="186" dirty="0">
                <a:solidFill>
                  <a:sysClr val="windowText" lastClr="000000"/>
                </a:solidFill>
                <a:latin typeface="Calibri"/>
                <a:cs typeface="Calibri"/>
              </a:rPr>
              <a:t> </a:t>
            </a:r>
            <a:r>
              <a:rPr sz="2640" i="1" kern="0" dirty="0">
                <a:solidFill>
                  <a:sysClr val="windowText" lastClr="000000"/>
                </a:solidFill>
                <a:latin typeface="Calibri"/>
                <a:cs typeface="Calibri"/>
              </a:rPr>
              <a:t>under</a:t>
            </a:r>
            <a:r>
              <a:rPr sz="2640" i="1" kern="0" spc="180" dirty="0">
                <a:solidFill>
                  <a:sysClr val="windowText" lastClr="000000"/>
                </a:solidFill>
                <a:latin typeface="Calibri"/>
                <a:cs typeface="Calibri"/>
              </a:rPr>
              <a:t> </a:t>
            </a:r>
            <a:r>
              <a:rPr sz="2640" i="1" kern="0" dirty="0">
                <a:solidFill>
                  <a:sysClr val="windowText" lastClr="000000"/>
                </a:solidFill>
                <a:latin typeface="Calibri"/>
                <a:cs typeface="Calibri"/>
              </a:rPr>
              <a:t>section</a:t>
            </a:r>
            <a:r>
              <a:rPr sz="2640" i="1" kern="0" spc="180" dirty="0">
                <a:solidFill>
                  <a:sysClr val="windowText" lastClr="000000"/>
                </a:solidFill>
                <a:latin typeface="Calibri"/>
                <a:cs typeface="Calibri"/>
              </a:rPr>
              <a:t> </a:t>
            </a:r>
            <a:r>
              <a:rPr sz="2640" i="1" kern="0" dirty="0">
                <a:solidFill>
                  <a:sysClr val="windowText" lastClr="000000"/>
                </a:solidFill>
                <a:latin typeface="Calibri"/>
                <a:cs typeface="Calibri"/>
              </a:rPr>
              <a:t>115BA,</a:t>
            </a:r>
            <a:r>
              <a:rPr sz="2640" i="1" kern="0" spc="186" dirty="0">
                <a:solidFill>
                  <a:sysClr val="windowText" lastClr="000000"/>
                </a:solidFill>
                <a:latin typeface="Calibri"/>
                <a:cs typeface="Calibri"/>
              </a:rPr>
              <a:t> </a:t>
            </a:r>
            <a:r>
              <a:rPr sz="2640" i="1" kern="0" dirty="0">
                <a:solidFill>
                  <a:sysClr val="windowText" lastClr="000000"/>
                </a:solidFill>
                <a:latin typeface="Calibri"/>
                <a:cs typeface="Calibri"/>
              </a:rPr>
              <a:t>115BAA,</a:t>
            </a:r>
            <a:r>
              <a:rPr sz="2640" i="1" kern="0" spc="192" dirty="0">
                <a:solidFill>
                  <a:sysClr val="windowText" lastClr="000000"/>
                </a:solidFill>
                <a:latin typeface="Calibri"/>
                <a:cs typeface="Calibri"/>
              </a:rPr>
              <a:t> </a:t>
            </a:r>
            <a:r>
              <a:rPr sz="2640" i="1" kern="0" dirty="0">
                <a:solidFill>
                  <a:sysClr val="windowText" lastClr="000000"/>
                </a:solidFill>
                <a:latin typeface="Calibri"/>
                <a:cs typeface="Calibri"/>
              </a:rPr>
              <a:t>115BAB,</a:t>
            </a:r>
            <a:r>
              <a:rPr sz="2640" i="1" kern="0" spc="198" dirty="0">
                <a:solidFill>
                  <a:sysClr val="windowText" lastClr="000000"/>
                </a:solidFill>
                <a:latin typeface="Calibri"/>
                <a:cs typeface="Calibri"/>
              </a:rPr>
              <a:t> </a:t>
            </a:r>
            <a:r>
              <a:rPr sz="2640" i="1" kern="0" spc="-12" dirty="0">
                <a:solidFill>
                  <a:sysClr val="windowText" lastClr="000000"/>
                </a:solidFill>
                <a:latin typeface="Calibri"/>
                <a:cs typeface="Calibri"/>
              </a:rPr>
              <a:t>115BAC </a:t>
            </a:r>
            <a:r>
              <a:rPr sz="2640" i="1" kern="0" dirty="0">
                <a:solidFill>
                  <a:sysClr val="windowText" lastClr="000000"/>
                </a:solidFill>
                <a:latin typeface="Calibri"/>
                <a:cs typeface="Calibri"/>
              </a:rPr>
              <a:t>or</a:t>
            </a:r>
            <a:r>
              <a:rPr sz="2640" i="1" kern="0" spc="-36" dirty="0">
                <a:solidFill>
                  <a:sysClr val="windowText" lastClr="000000"/>
                </a:solidFill>
                <a:latin typeface="Calibri"/>
                <a:cs typeface="Calibri"/>
              </a:rPr>
              <a:t> </a:t>
            </a:r>
            <a:r>
              <a:rPr sz="2640" i="1" kern="0" dirty="0">
                <a:solidFill>
                  <a:sysClr val="windowText" lastClr="000000"/>
                </a:solidFill>
                <a:latin typeface="Calibri"/>
                <a:cs typeface="Calibri"/>
              </a:rPr>
              <a:t>115BAD</a:t>
            </a:r>
            <a:r>
              <a:rPr sz="2640" i="1" kern="0" spc="-42" dirty="0">
                <a:solidFill>
                  <a:sysClr val="windowText" lastClr="000000"/>
                </a:solidFill>
                <a:latin typeface="Calibri"/>
                <a:cs typeface="Calibri"/>
              </a:rPr>
              <a:t> </a:t>
            </a:r>
            <a:r>
              <a:rPr sz="2640" i="1" kern="0" dirty="0">
                <a:solidFill>
                  <a:sysClr val="windowText" lastClr="000000"/>
                </a:solidFill>
                <a:latin typeface="Calibri"/>
                <a:cs typeface="Calibri"/>
              </a:rPr>
              <a:t>and</a:t>
            </a:r>
            <a:r>
              <a:rPr sz="2640" i="1" kern="0" spc="-42" dirty="0">
                <a:solidFill>
                  <a:sysClr val="windowText" lastClr="000000"/>
                </a:solidFill>
                <a:latin typeface="Calibri"/>
                <a:cs typeface="Calibri"/>
              </a:rPr>
              <a:t> </a:t>
            </a:r>
            <a:r>
              <a:rPr sz="2640" i="1" kern="0" dirty="0">
                <a:solidFill>
                  <a:sysClr val="windowText" lastClr="000000"/>
                </a:solidFill>
                <a:latin typeface="Calibri"/>
                <a:cs typeface="Calibri"/>
              </a:rPr>
              <a:t>he</a:t>
            </a:r>
            <a:r>
              <a:rPr sz="2640" i="1" kern="0" spc="-30" dirty="0">
                <a:solidFill>
                  <a:sysClr val="windowText" lastClr="000000"/>
                </a:solidFill>
                <a:latin typeface="Calibri"/>
                <a:cs typeface="Calibri"/>
              </a:rPr>
              <a:t> </a:t>
            </a:r>
            <a:r>
              <a:rPr sz="2640" i="1" kern="0" dirty="0">
                <a:solidFill>
                  <a:sysClr val="windowText" lastClr="000000"/>
                </a:solidFill>
                <a:latin typeface="Calibri"/>
                <a:cs typeface="Calibri"/>
              </a:rPr>
              <a:t>may</a:t>
            </a:r>
            <a:r>
              <a:rPr sz="2640" i="1" kern="0" spc="-18" dirty="0">
                <a:solidFill>
                  <a:sysClr val="windowText" lastClr="000000"/>
                </a:solidFill>
                <a:latin typeface="Calibri"/>
                <a:cs typeface="Calibri"/>
              </a:rPr>
              <a:t> </a:t>
            </a:r>
            <a:r>
              <a:rPr sz="2640" i="1" kern="0" dirty="0">
                <a:solidFill>
                  <a:sysClr val="windowText" lastClr="000000"/>
                </a:solidFill>
                <a:latin typeface="Calibri"/>
                <a:cs typeface="Calibri"/>
              </a:rPr>
              <a:t>refer</a:t>
            </a:r>
            <a:r>
              <a:rPr sz="2640" i="1" kern="0" spc="-18" dirty="0">
                <a:solidFill>
                  <a:sysClr val="windowText" lastClr="000000"/>
                </a:solidFill>
                <a:latin typeface="Calibri"/>
                <a:cs typeface="Calibri"/>
              </a:rPr>
              <a:t> </a:t>
            </a:r>
            <a:r>
              <a:rPr sz="2640" i="1" kern="0" dirty="0">
                <a:solidFill>
                  <a:sysClr val="windowText" lastClr="000000"/>
                </a:solidFill>
                <a:latin typeface="Calibri"/>
                <a:cs typeface="Calibri"/>
              </a:rPr>
              <a:t>to</a:t>
            </a:r>
            <a:r>
              <a:rPr sz="2640" i="1" kern="0" spc="-36" dirty="0">
                <a:solidFill>
                  <a:sysClr val="windowText" lastClr="000000"/>
                </a:solidFill>
                <a:latin typeface="Calibri"/>
                <a:cs typeface="Calibri"/>
              </a:rPr>
              <a:t> </a:t>
            </a:r>
            <a:r>
              <a:rPr sz="2640" i="1" kern="0" dirty="0">
                <a:solidFill>
                  <a:sysClr val="windowText" lastClr="000000"/>
                </a:solidFill>
                <a:latin typeface="Calibri"/>
                <a:cs typeface="Calibri"/>
              </a:rPr>
              <a:t>clause</a:t>
            </a:r>
            <a:r>
              <a:rPr sz="2640" i="1" kern="0" spc="-30" dirty="0">
                <a:solidFill>
                  <a:sysClr val="windowText" lastClr="000000"/>
                </a:solidFill>
                <a:latin typeface="Calibri"/>
                <a:cs typeface="Calibri"/>
              </a:rPr>
              <a:t> </a:t>
            </a:r>
            <a:r>
              <a:rPr sz="2640" i="1" kern="0" dirty="0">
                <a:solidFill>
                  <a:sysClr val="windowText" lastClr="000000"/>
                </a:solidFill>
                <a:latin typeface="Calibri"/>
                <a:cs typeface="Calibri"/>
              </a:rPr>
              <a:t>8a</a:t>
            </a:r>
            <a:r>
              <a:rPr sz="2640" i="1" kern="0" spc="-42" dirty="0">
                <a:solidFill>
                  <a:sysClr val="windowText" lastClr="000000"/>
                </a:solidFill>
                <a:latin typeface="Calibri"/>
                <a:cs typeface="Calibri"/>
              </a:rPr>
              <a:t> </a:t>
            </a:r>
            <a:r>
              <a:rPr sz="2640" i="1" kern="0" dirty="0">
                <a:solidFill>
                  <a:sysClr val="windowText" lastClr="000000"/>
                </a:solidFill>
                <a:latin typeface="Calibri"/>
                <a:cs typeface="Calibri"/>
              </a:rPr>
              <a:t>in</a:t>
            </a:r>
            <a:r>
              <a:rPr sz="2640" i="1" kern="0" spc="-42" dirty="0">
                <a:solidFill>
                  <a:sysClr val="windowText" lastClr="000000"/>
                </a:solidFill>
                <a:latin typeface="Calibri"/>
                <a:cs typeface="Calibri"/>
              </a:rPr>
              <a:t> </a:t>
            </a:r>
            <a:r>
              <a:rPr sz="2640" i="1" kern="0" dirty="0">
                <a:solidFill>
                  <a:sysClr val="windowText" lastClr="000000"/>
                </a:solidFill>
                <a:latin typeface="Calibri"/>
                <a:cs typeface="Calibri"/>
              </a:rPr>
              <a:t>this</a:t>
            </a:r>
            <a:r>
              <a:rPr sz="2640" i="1" kern="0" spc="-36" dirty="0">
                <a:solidFill>
                  <a:sysClr val="windowText" lastClr="000000"/>
                </a:solidFill>
                <a:latin typeface="Calibri"/>
                <a:cs typeface="Calibri"/>
              </a:rPr>
              <a:t> </a:t>
            </a:r>
            <a:r>
              <a:rPr sz="2640" i="1" kern="0" spc="-12" dirty="0">
                <a:solidFill>
                  <a:sysClr val="windowText" lastClr="000000"/>
                </a:solidFill>
                <a:latin typeface="Calibri"/>
                <a:cs typeface="Calibri"/>
              </a:rPr>
              <a:t>regard</a:t>
            </a:r>
            <a:endParaRPr sz="2640" kern="0">
              <a:solidFill>
                <a:sysClr val="windowText" lastClr="000000"/>
              </a:solidFill>
              <a:latin typeface="Calibri"/>
              <a:cs typeface="Calibri"/>
            </a:endParaRPr>
          </a:p>
        </p:txBody>
      </p:sp>
      <p:sp>
        <p:nvSpPr>
          <p:cNvPr id="4" name="object 4"/>
          <p:cNvSpPr txBox="1">
            <a:spLocks noGrp="1"/>
          </p:cNvSpPr>
          <p:nvPr>
            <p:ph type="title"/>
          </p:nvPr>
        </p:nvSpPr>
        <p:spPr>
          <a:xfrm>
            <a:off x="2262922" y="166084"/>
            <a:ext cx="10057638" cy="1344984"/>
          </a:xfrm>
          <a:prstGeom prst="rect">
            <a:avLst/>
          </a:prstGeom>
        </p:spPr>
        <p:txBody>
          <a:bodyPr vert="horz" wrap="square" lIns="0" tIns="15240" rIns="0" bIns="0" rtlCol="0">
            <a:spAutoFit/>
          </a:bodyPr>
          <a:lstStyle/>
          <a:p>
            <a:pPr marL="15240" marR="6096">
              <a:spcBef>
                <a:spcPts val="120"/>
              </a:spcBef>
              <a:tabLst>
                <a:tab pos="3251454" algn="l"/>
                <a:tab pos="4072890" algn="l"/>
                <a:tab pos="5590794" algn="l"/>
                <a:tab pos="6448806" algn="l"/>
                <a:tab pos="9768078" algn="l"/>
              </a:tabLst>
            </a:pPr>
            <a:r>
              <a:rPr u="none" spc="-12" dirty="0"/>
              <a:t>Amendment</a:t>
            </a:r>
            <a:r>
              <a:rPr u="none" dirty="0"/>
              <a:t>	</a:t>
            </a:r>
            <a:r>
              <a:rPr u="none" spc="-30" dirty="0"/>
              <a:t>in</a:t>
            </a:r>
            <a:r>
              <a:rPr u="none" dirty="0"/>
              <a:t>	</a:t>
            </a:r>
            <a:r>
              <a:rPr u="none" spc="-12" dirty="0"/>
              <a:t>rates</a:t>
            </a:r>
            <a:r>
              <a:rPr u="none" dirty="0"/>
              <a:t>	</a:t>
            </a:r>
            <a:r>
              <a:rPr u="none" spc="-30" dirty="0"/>
              <a:t>of</a:t>
            </a:r>
            <a:r>
              <a:rPr u="none" dirty="0"/>
              <a:t>	</a:t>
            </a:r>
            <a:r>
              <a:rPr u="none" spc="-12" dirty="0"/>
              <a:t>Depreciation</a:t>
            </a:r>
            <a:r>
              <a:rPr u="none" dirty="0"/>
              <a:t>	</a:t>
            </a:r>
            <a:r>
              <a:rPr u="none" spc="-60" dirty="0"/>
              <a:t>– </a:t>
            </a:r>
            <a:r>
              <a:rPr u="none" spc="-12" dirty="0"/>
              <a:t>Contd.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594" y="1921153"/>
            <a:ext cx="10515600" cy="5029200"/>
          </a:xfrm>
          <a:custGeom>
            <a:avLst/>
            <a:gdLst/>
            <a:ahLst/>
            <a:cxnLst/>
            <a:rect l="l" t="t" r="r" b="b"/>
            <a:pathLst>
              <a:path w="8763000" h="4191000">
                <a:moveTo>
                  <a:pt x="0" y="0"/>
                </a:moveTo>
                <a:lnTo>
                  <a:pt x="8763000" y="0"/>
                </a:lnTo>
                <a:lnTo>
                  <a:pt x="8763000" y="4191000"/>
                </a:lnTo>
                <a:lnTo>
                  <a:pt x="0" y="4191000"/>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106169" y="1941576"/>
            <a:ext cx="10327386" cy="4901855"/>
          </a:xfrm>
          <a:prstGeom prst="rect">
            <a:avLst/>
          </a:prstGeom>
        </p:spPr>
        <p:txBody>
          <a:bodyPr vert="horz" wrap="square" lIns="0" tIns="15240" rIns="0" bIns="0" rtlCol="0">
            <a:spAutoFit/>
          </a:bodyPr>
          <a:lstStyle/>
          <a:p>
            <a:pPr marL="397002" marR="9906" indent="-382524" algn="just" defTabSz="1097280">
              <a:spcBef>
                <a:spcPts val="120"/>
              </a:spcBef>
              <a:buSzPct val="58333"/>
              <a:buFont typeface="Wingdings"/>
              <a:buChar char=""/>
              <a:tabLst>
                <a:tab pos="397002" algn="l"/>
              </a:tabLst>
            </a:pPr>
            <a:r>
              <a:rPr sz="2160" kern="0" dirty="0">
                <a:solidFill>
                  <a:sysClr val="windowText" lastClr="000000"/>
                </a:solidFill>
                <a:latin typeface="Calibri"/>
                <a:cs typeface="Calibri"/>
              </a:rPr>
              <a:t>It</a:t>
            </a:r>
            <a:r>
              <a:rPr sz="2160" kern="0" spc="384" dirty="0">
                <a:solidFill>
                  <a:sysClr val="windowText" lastClr="000000"/>
                </a:solidFill>
                <a:latin typeface="Calibri"/>
                <a:cs typeface="Calibri"/>
              </a:rPr>
              <a:t> </a:t>
            </a:r>
            <a:r>
              <a:rPr sz="2160" kern="0" dirty="0">
                <a:solidFill>
                  <a:sysClr val="windowText" lastClr="000000"/>
                </a:solidFill>
                <a:latin typeface="Calibri"/>
                <a:cs typeface="Calibri"/>
              </a:rPr>
              <a:t>is</a:t>
            </a:r>
            <a:r>
              <a:rPr sz="2160" kern="0" spc="390" dirty="0">
                <a:solidFill>
                  <a:sysClr val="windowText" lastClr="000000"/>
                </a:solidFill>
                <a:latin typeface="Calibri"/>
                <a:cs typeface="Calibri"/>
              </a:rPr>
              <a:t> </a:t>
            </a:r>
            <a:r>
              <a:rPr sz="2160" kern="0" dirty="0">
                <a:solidFill>
                  <a:sysClr val="windowText" lastClr="000000"/>
                </a:solidFill>
                <a:latin typeface="Calibri"/>
                <a:cs typeface="Calibri"/>
              </a:rPr>
              <a:t>compulsory</a:t>
            </a:r>
            <a:r>
              <a:rPr sz="2160" kern="0" spc="390" dirty="0">
                <a:solidFill>
                  <a:sysClr val="windowText" lastClr="000000"/>
                </a:solidFill>
                <a:latin typeface="Calibri"/>
                <a:cs typeface="Calibri"/>
              </a:rPr>
              <a:t> </a:t>
            </a:r>
            <a:r>
              <a:rPr sz="2160" kern="0" dirty="0">
                <a:solidFill>
                  <a:sysClr val="windowText" lastClr="000000"/>
                </a:solidFill>
                <a:latin typeface="Calibri"/>
                <a:cs typeface="Calibri"/>
              </a:rPr>
              <a:t>for</a:t>
            </a:r>
            <a:r>
              <a:rPr sz="2160" kern="0" spc="384" dirty="0">
                <a:solidFill>
                  <a:sysClr val="windowText" lastClr="000000"/>
                </a:solidFill>
                <a:latin typeface="Calibri"/>
                <a:cs typeface="Calibri"/>
              </a:rPr>
              <a:t> </a:t>
            </a:r>
            <a:r>
              <a:rPr sz="2160" kern="0" dirty="0">
                <a:solidFill>
                  <a:sysClr val="windowText" lastClr="000000"/>
                </a:solidFill>
                <a:latin typeface="Calibri"/>
                <a:cs typeface="Calibri"/>
              </a:rPr>
              <a:t>all</a:t>
            </a:r>
            <a:r>
              <a:rPr sz="2160" kern="0" spc="384" dirty="0">
                <a:solidFill>
                  <a:sysClr val="windowText" lastClr="000000"/>
                </a:solidFill>
                <a:latin typeface="Calibri"/>
                <a:cs typeface="Calibri"/>
              </a:rPr>
              <a:t> </a:t>
            </a:r>
            <a:r>
              <a:rPr sz="2160" kern="0" dirty="0">
                <a:solidFill>
                  <a:sysClr val="windowText" lastClr="000000"/>
                </a:solidFill>
                <a:latin typeface="Calibri"/>
                <a:cs typeface="Calibri"/>
              </a:rPr>
              <a:t>assessee</a:t>
            </a:r>
            <a:r>
              <a:rPr sz="2160" kern="0" spc="396" dirty="0">
                <a:solidFill>
                  <a:sysClr val="windowText" lastClr="000000"/>
                </a:solidFill>
                <a:latin typeface="Calibri"/>
                <a:cs typeface="Calibri"/>
              </a:rPr>
              <a:t> </a:t>
            </a:r>
            <a:r>
              <a:rPr sz="2160" kern="0" dirty="0">
                <a:solidFill>
                  <a:sysClr val="windowText" lastClr="000000"/>
                </a:solidFill>
                <a:latin typeface="Calibri"/>
                <a:cs typeface="Calibri"/>
              </a:rPr>
              <a:t>to</a:t>
            </a:r>
            <a:r>
              <a:rPr sz="2160" kern="0" spc="384" dirty="0">
                <a:solidFill>
                  <a:sysClr val="windowText" lastClr="000000"/>
                </a:solidFill>
                <a:latin typeface="Calibri"/>
                <a:cs typeface="Calibri"/>
              </a:rPr>
              <a:t> </a:t>
            </a:r>
            <a:r>
              <a:rPr sz="2160" kern="0" dirty="0">
                <a:solidFill>
                  <a:sysClr val="windowText" lastClr="000000"/>
                </a:solidFill>
                <a:latin typeface="Calibri"/>
                <a:cs typeface="Calibri"/>
              </a:rPr>
              <a:t>claim</a:t>
            </a:r>
            <a:r>
              <a:rPr sz="2160" kern="0" spc="402" dirty="0">
                <a:solidFill>
                  <a:sysClr val="windowText" lastClr="000000"/>
                </a:solidFill>
                <a:latin typeface="Calibri"/>
                <a:cs typeface="Calibri"/>
              </a:rPr>
              <a:t> </a:t>
            </a:r>
            <a:r>
              <a:rPr sz="2160" kern="0" dirty="0">
                <a:solidFill>
                  <a:sysClr val="windowText" lastClr="000000"/>
                </a:solidFill>
                <a:latin typeface="Calibri"/>
                <a:cs typeface="Calibri"/>
              </a:rPr>
              <a:t>depreciation</a:t>
            </a:r>
            <a:r>
              <a:rPr sz="2160" kern="0" spc="408" dirty="0">
                <a:solidFill>
                  <a:sysClr val="windowText" lastClr="000000"/>
                </a:solidFill>
                <a:latin typeface="Calibri"/>
                <a:cs typeface="Calibri"/>
              </a:rPr>
              <a:t> </a:t>
            </a:r>
            <a:r>
              <a:rPr sz="2160" kern="0" dirty="0">
                <a:solidFill>
                  <a:sysClr val="windowText" lastClr="000000"/>
                </a:solidFill>
                <a:latin typeface="Calibri"/>
                <a:cs typeface="Calibri"/>
              </a:rPr>
              <a:t>or</a:t>
            </a:r>
            <a:r>
              <a:rPr sz="2160" kern="0" spc="396" dirty="0">
                <a:solidFill>
                  <a:sysClr val="windowText" lastClr="000000"/>
                </a:solidFill>
                <a:latin typeface="Calibri"/>
                <a:cs typeface="Calibri"/>
              </a:rPr>
              <a:t> </a:t>
            </a:r>
            <a:r>
              <a:rPr sz="2160" kern="0" dirty="0">
                <a:solidFill>
                  <a:sysClr val="windowText" lastClr="000000"/>
                </a:solidFill>
                <a:latin typeface="Calibri"/>
                <a:cs typeface="Calibri"/>
              </a:rPr>
              <a:t>additional</a:t>
            </a:r>
            <a:r>
              <a:rPr sz="2160" kern="0" spc="396" dirty="0">
                <a:solidFill>
                  <a:sysClr val="windowText" lastClr="000000"/>
                </a:solidFill>
                <a:latin typeface="Calibri"/>
                <a:cs typeface="Calibri"/>
              </a:rPr>
              <a:t> </a:t>
            </a:r>
            <a:r>
              <a:rPr sz="2160" kern="0" dirty="0">
                <a:solidFill>
                  <a:sysClr val="windowText" lastClr="000000"/>
                </a:solidFill>
                <a:latin typeface="Calibri"/>
                <a:cs typeface="Calibri"/>
              </a:rPr>
              <a:t>depreciation</a:t>
            </a:r>
            <a:r>
              <a:rPr sz="2160" kern="0" spc="408" dirty="0">
                <a:solidFill>
                  <a:sysClr val="windowText" lastClr="000000"/>
                </a:solidFill>
                <a:latin typeface="Calibri"/>
                <a:cs typeface="Calibri"/>
              </a:rPr>
              <a:t> </a:t>
            </a:r>
            <a:r>
              <a:rPr sz="2160" kern="0" spc="-30" dirty="0">
                <a:solidFill>
                  <a:sysClr val="windowText" lastClr="000000"/>
                </a:solidFill>
                <a:latin typeface="Calibri"/>
                <a:cs typeface="Calibri"/>
              </a:rPr>
              <a:t>(in </a:t>
            </a:r>
            <a:r>
              <a:rPr sz="2160" kern="0" dirty="0">
                <a:solidFill>
                  <a:sysClr val="windowText" lastClr="000000"/>
                </a:solidFill>
                <a:latin typeface="Calibri"/>
                <a:cs typeface="Calibri"/>
              </a:rPr>
              <a:t>terms</a:t>
            </a:r>
            <a:r>
              <a:rPr sz="2160" kern="0" spc="528"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534" dirty="0">
                <a:solidFill>
                  <a:sysClr val="windowText" lastClr="000000"/>
                </a:solidFill>
                <a:latin typeface="Calibri"/>
                <a:cs typeface="Calibri"/>
              </a:rPr>
              <a:t> </a:t>
            </a:r>
            <a:r>
              <a:rPr sz="2160" kern="0" dirty="0">
                <a:solidFill>
                  <a:sysClr val="windowText" lastClr="000000"/>
                </a:solidFill>
                <a:latin typeface="Calibri"/>
                <a:cs typeface="Calibri"/>
              </a:rPr>
              <a:t>S.</a:t>
            </a:r>
            <a:r>
              <a:rPr sz="2160" kern="0" spc="534" dirty="0">
                <a:solidFill>
                  <a:sysClr val="windowText" lastClr="000000"/>
                </a:solidFill>
                <a:latin typeface="Calibri"/>
                <a:cs typeface="Calibri"/>
              </a:rPr>
              <a:t> </a:t>
            </a:r>
            <a:r>
              <a:rPr sz="2160" kern="0" dirty="0">
                <a:solidFill>
                  <a:sysClr val="windowText" lastClr="000000"/>
                </a:solidFill>
                <a:latin typeface="Calibri"/>
                <a:cs typeface="Calibri"/>
              </a:rPr>
              <a:t>32(1)(ii))</a:t>
            </a:r>
            <a:r>
              <a:rPr sz="2160" kern="0" spc="534" dirty="0">
                <a:solidFill>
                  <a:sysClr val="windowText" lastClr="000000"/>
                </a:solidFill>
                <a:latin typeface="Calibri"/>
                <a:cs typeface="Calibri"/>
              </a:rPr>
              <a:t> </a:t>
            </a:r>
            <a:r>
              <a:rPr sz="2160" kern="0" dirty="0">
                <a:solidFill>
                  <a:sysClr val="windowText" lastClr="000000"/>
                </a:solidFill>
                <a:latin typeface="Calibri"/>
                <a:cs typeface="Calibri"/>
              </a:rPr>
              <a:t>in</a:t>
            </a:r>
            <a:r>
              <a:rPr sz="2160" kern="0" spc="534" dirty="0">
                <a:solidFill>
                  <a:sysClr val="windowText" lastClr="000000"/>
                </a:solidFill>
                <a:latin typeface="Calibri"/>
                <a:cs typeface="Calibri"/>
              </a:rPr>
              <a:t> </a:t>
            </a:r>
            <a:r>
              <a:rPr sz="2160" kern="0" dirty="0">
                <a:solidFill>
                  <a:sysClr val="windowText" lastClr="000000"/>
                </a:solidFill>
                <a:latin typeface="Calibri"/>
                <a:cs typeface="Calibri"/>
              </a:rPr>
              <a:t>calculating</a:t>
            </a:r>
            <a:r>
              <a:rPr sz="2160" kern="0" spc="540" dirty="0">
                <a:solidFill>
                  <a:sysClr val="windowText" lastClr="000000"/>
                </a:solidFill>
                <a:latin typeface="Calibri"/>
                <a:cs typeface="Calibri"/>
              </a:rPr>
              <a:t> </a:t>
            </a:r>
            <a:r>
              <a:rPr sz="2160" kern="0" dirty="0">
                <a:solidFill>
                  <a:sysClr val="windowText" lastClr="000000"/>
                </a:solidFill>
                <a:latin typeface="Calibri"/>
                <a:cs typeface="Calibri"/>
              </a:rPr>
              <a:t>taxable</a:t>
            </a:r>
            <a:r>
              <a:rPr sz="2160" kern="0" spc="534" dirty="0">
                <a:solidFill>
                  <a:sysClr val="windowText" lastClr="000000"/>
                </a:solidFill>
                <a:latin typeface="Calibri"/>
                <a:cs typeface="Calibri"/>
              </a:rPr>
              <a:t> </a:t>
            </a:r>
            <a:r>
              <a:rPr sz="2160" kern="0" dirty="0">
                <a:solidFill>
                  <a:sysClr val="windowText" lastClr="000000"/>
                </a:solidFill>
                <a:latin typeface="Calibri"/>
                <a:cs typeface="Calibri"/>
              </a:rPr>
              <a:t>income</a:t>
            </a:r>
            <a:r>
              <a:rPr sz="2160" kern="0" spc="540" dirty="0">
                <a:solidFill>
                  <a:sysClr val="windowText" lastClr="000000"/>
                </a:solidFill>
                <a:latin typeface="Calibri"/>
                <a:cs typeface="Calibri"/>
              </a:rPr>
              <a:t> </a:t>
            </a:r>
            <a:r>
              <a:rPr sz="2160" kern="0" dirty="0">
                <a:solidFill>
                  <a:sysClr val="windowText" lastClr="000000"/>
                </a:solidFill>
                <a:latin typeface="Calibri"/>
                <a:cs typeface="Calibri"/>
              </a:rPr>
              <a:t>otherwise</a:t>
            </a:r>
            <a:r>
              <a:rPr sz="2160" kern="0" spc="534" dirty="0">
                <a:solidFill>
                  <a:sysClr val="windowText" lastClr="000000"/>
                </a:solidFill>
                <a:latin typeface="Calibri"/>
                <a:cs typeface="Calibri"/>
              </a:rPr>
              <a:t> </a:t>
            </a:r>
            <a:r>
              <a:rPr sz="2160" kern="0" dirty="0">
                <a:solidFill>
                  <a:sysClr val="windowText" lastClr="000000"/>
                </a:solidFill>
                <a:latin typeface="Calibri"/>
                <a:cs typeface="Calibri"/>
              </a:rPr>
              <a:t>no</a:t>
            </a:r>
            <a:r>
              <a:rPr sz="2160" kern="0" spc="528" dirty="0">
                <a:solidFill>
                  <a:sysClr val="windowText" lastClr="000000"/>
                </a:solidFill>
                <a:latin typeface="Calibri"/>
                <a:cs typeface="Calibri"/>
              </a:rPr>
              <a:t> </a:t>
            </a:r>
            <a:r>
              <a:rPr sz="2160" kern="0" dirty="0">
                <a:solidFill>
                  <a:sysClr val="windowText" lastClr="000000"/>
                </a:solidFill>
                <a:latin typeface="Calibri"/>
                <a:cs typeface="Calibri"/>
              </a:rPr>
              <a:t>deduction</a:t>
            </a:r>
            <a:r>
              <a:rPr sz="2160" kern="0" spc="546" dirty="0">
                <a:solidFill>
                  <a:sysClr val="windowText" lastClr="000000"/>
                </a:solidFill>
                <a:latin typeface="Calibri"/>
                <a:cs typeface="Calibri"/>
              </a:rPr>
              <a:t> </a:t>
            </a:r>
            <a:r>
              <a:rPr sz="2160" kern="0" dirty="0">
                <a:solidFill>
                  <a:sysClr val="windowText" lastClr="000000"/>
                </a:solidFill>
                <a:latin typeface="Calibri"/>
                <a:cs typeface="Calibri"/>
              </a:rPr>
              <a:t>will</a:t>
            </a:r>
            <a:r>
              <a:rPr sz="2160" kern="0" spc="540" dirty="0">
                <a:solidFill>
                  <a:sysClr val="windowText" lastClr="000000"/>
                </a:solidFill>
                <a:latin typeface="Calibri"/>
                <a:cs typeface="Calibri"/>
              </a:rPr>
              <a:t> </a:t>
            </a:r>
            <a:r>
              <a:rPr sz="2160" kern="0" spc="-30" dirty="0">
                <a:solidFill>
                  <a:sysClr val="windowText" lastClr="000000"/>
                </a:solidFill>
                <a:latin typeface="Calibri"/>
                <a:cs typeface="Calibri"/>
              </a:rPr>
              <a:t>be </a:t>
            </a:r>
            <a:r>
              <a:rPr sz="2160" kern="0" dirty="0">
                <a:solidFill>
                  <a:sysClr val="windowText" lastClr="000000"/>
                </a:solidFill>
                <a:latin typeface="Calibri"/>
                <a:cs typeface="Calibri"/>
              </a:rPr>
              <a:t>allowed</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&amp;</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WDV</a:t>
            </a:r>
            <a:r>
              <a:rPr sz="2160" kern="0" spc="-12" dirty="0">
                <a:solidFill>
                  <a:sysClr val="windowText" lastClr="000000"/>
                </a:solidFill>
                <a:latin typeface="Calibri"/>
                <a:cs typeface="Calibri"/>
              </a:rPr>
              <a:t> </a:t>
            </a:r>
            <a:r>
              <a:rPr sz="2160" kern="0" dirty="0">
                <a:solidFill>
                  <a:sysClr val="windowText" lastClr="000000"/>
                </a:solidFill>
                <a:latin typeface="Calibri"/>
                <a:cs typeface="Calibri"/>
              </a:rPr>
              <a:t>will</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be</a:t>
            </a:r>
            <a:r>
              <a:rPr sz="2160" kern="0" spc="-18" dirty="0">
                <a:solidFill>
                  <a:sysClr val="windowText" lastClr="000000"/>
                </a:solidFill>
                <a:latin typeface="Calibri"/>
                <a:cs typeface="Calibri"/>
              </a:rPr>
              <a:t> </a:t>
            </a:r>
            <a:r>
              <a:rPr sz="2160" kern="0" spc="-12" dirty="0">
                <a:solidFill>
                  <a:sysClr val="windowText" lastClr="000000"/>
                </a:solidFill>
                <a:latin typeface="Calibri"/>
                <a:cs typeface="Calibri"/>
              </a:rPr>
              <a:t>treated</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as</a:t>
            </a:r>
            <a:r>
              <a:rPr sz="2160" kern="0" spc="-30" dirty="0">
                <a:solidFill>
                  <a:sysClr val="windowText" lastClr="000000"/>
                </a:solidFill>
                <a:latin typeface="Calibri"/>
                <a:cs typeface="Calibri"/>
              </a:rPr>
              <a:t> </a:t>
            </a:r>
            <a:r>
              <a:rPr sz="2160" kern="0" dirty="0">
                <a:solidFill>
                  <a:sysClr val="windowText" lastClr="000000"/>
                </a:solidFill>
                <a:latin typeface="Calibri"/>
                <a:cs typeface="Calibri"/>
              </a:rPr>
              <a:t>reduced</a:t>
            </a:r>
            <a:r>
              <a:rPr sz="2160" kern="0" spc="-24" dirty="0">
                <a:solidFill>
                  <a:sysClr val="windowText" lastClr="000000"/>
                </a:solidFill>
                <a:latin typeface="Calibri"/>
                <a:cs typeface="Calibri"/>
              </a:rPr>
              <a:t> </a:t>
            </a:r>
            <a:r>
              <a:rPr sz="2160" kern="0" dirty="0">
                <a:solidFill>
                  <a:sysClr val="windowText" lastClr="000000"/>
                </a:solidFill>
                <a:latin typeface="Calibri"/>
                <a:cs typeface="Calibri"/>
              </a:rPr>
              <a:t>–</a:t>
            </a:r>
            <a:r>
              <a:rPr sz="2160" kern="0" spc="-18" dirty="0">
                <a:solidFill>
                  <a:sysClr val="windowText" lastClr="000000"/>
                </a:solidFill>
                <a:latin typeface="Calibri"/>
                <a:cs typeface="Calibri"/>
              </a:rPr>
              <a:t> </a:t>
            </a:r>
            <a:r>
              <a:rPr sz="2160" b="1" u="sng" kern="0" dirty="0">
                <a:solidFill>
                  <a:srgbClr val="C00000"/>
                </a:solidFill>
                <a:uFill>
                  <a:solidFill>
                    <a:srgbClr val="C00000"/>
                  </a:solidFill>
                </a:uFill>
                <a:latin typeface="Calibri"/>
                <a:cs typeface="Calibri"/>
              </a:rPr>
              <a:t>Explanation</a:t>
            </a:r>
            <a:r>
              <a:rPr sz="2160" b="1" u="sng" kern="0" spc="-54" dirty="0">
                <a:solidFill>
                  <a:srgbClr val="C00000"/>
                </a:solidFill>
                <a:uFill>
                  <a:solidFill>
                    <a:srgbClr val="C00000"/>
                  </a:solidFill>
                </a:uFill>
                <a:latin typeface="Calibri"/>
                <a:cs typeface="Calibri"/>
              </a:rPr>
              <a:t> </a:t>
            </a:r>
            <a:r>
              <a:rPr sz="2160" b="1" u="sng" kern="0" dirty="0">
                <a:solidFill>
                  <a:srgbClr val="C00000"/>
                </a:solidFill>
                <a:uFill>
                  <a:solidFill>
                    <a:srgbClr val="C00000"/>
                  </a:solidFill>
                </a:uFill>
                <a:latin typeface="Calibri"/>
                <a:cs typeface="Calibri"/>
              </a:rPr>
              <a:t>5</a:t>
            </a:r>
            <a:r>
              <a:rPr sz="2160" b="1" u="sng" kern="0" spc="-36" dirty="0">
                <a:solidFill>
                  <a:srgbClr val="C00000"/>
                </a:solidFill>
                <a:uFill>
                  <a:solidFill>
                    <a:srgbClr val="C00000"/>
                  </a:solidFill>
                </a:uFill>
                <a:latin typeface="Calibri"/>
                <a:cs typeface="Calibri"/>
              </a:rPr>
              <a:t> </a:t>
            </a:r>
            <a:r>
              <a:rPr sz="2160" b="1" u="sng" kern="0" dirty="0">
                <a:solidFill>
                  <a:srgbClr val="C00000"/>
                </a:solidFill>
                <a:uFill>
                  <a:solidFill>
                    <a:srgbClr val="C00000"/>
                  </a:solidFill>
                </a:uFill>
                <a:latin typeface="Calibri"/>
                <a:cs typeface="Calibri"/>
              </a:rPr>
              <a:t>to</a:t>
            </a:r>
            <a:r>
              <a:rPr sz="2160" b="1" u="sng" kern="0" spc="-30" dirty="0">
                <a:solidFill>
                  <a:srgbClr val="C00000"/>
                </a:solidFill>
                <a:uFill>
                  <a:solidFill>
                    <a:srgbClr val="C00000"/>
                  </a:solidFill>
                </a:uFill>
                <a:latin typeface="Calibri"/>
                <a:cs typeface="Calibri"/>
              </a:rPr>
              <a:t> </a:t>
            </a:r>
            <a:r>
              <a:rPr sz="2160" b="1" u="sng" kern="0" dirty="0">
                <a:solidFill>
                  <a:srgbClr val="C00000"/>
                </a:solidFill>
                <a:uFill>
                  <a:solidFill>
                    <a:srgbClr val="C00000"/>
                  </a:solidFill>
                </a:uFill>
                <a:latin typeface="Calibri"/>
                <a:cs typeface="Calibri"/>
              </a:rPr>
              <a:t>Sec</a:t>
            </a:r>
            <a:r>
              <a:rPr sz="2160" b="1" u="sng" kern="0" spc="-60" dirty="0">
                <a:solidFill>
                  <a:srgbClr val="C00000"/>
                </a:solidFill>
                <a:uFill>
                  <a:solidFill>
                    <a:srgbClr val="C00000"/>
                  </a:solidFill>
                </a:uFill>
                <a:latin typeface="Calibri"/>
                <a:cs typeface="Calibri"/>
              </a:rPr>
              <a:t> </a:t>
            </a:r>
            <a:r>
              <a:rPr sz="2160" b="1" u="sng" kern="0" dirty="0">
                <a:solidFill>
                  <a:srgbClr val="C00000"/>
                </a:solidFill>
                <a:uFill>
                  <a:solidFill>
                    <a:srgbClr val="C00000"/>
                  </a:solidFill>
                </a:uFill>
                <a:latin typeface="Calibri"/>
                <a:cs typeface="Calibri"/>
              </a:rPr>
              <a:t>32</a:t>
            </a:r>
            <a:r>
              <a:rPr sz="2160" b="1" u="sng" kern="0" spc="-24" dirty="0">
                <a:solidFill>
                  <a:srgbClr val="C00000"/>
                </a:solidFill>
                <a:uFill>
                  <a:solidFill>
                    <a:srgbClr val="C00000"/>
                  </a:solidFill>
                </a:uFill>
                <a:latin typeface="Calibri"/>
                <a:cs typeface="Calibri"/>
              </a:rPr>
              <a:t> (w.e.f</a:t>
            </a:r>
            <a:r>
              <a:rPr sz="2160" b="1" u="sng" kern="0" spc="-60" dirty="0">
                <a:solidFill>
                  <a:srgbClr val="C00000"/>
                </a:solidFill>
                <a:uFill>
                  <a:solidFill>
                    <a:srgbClr val="C00000"/>
                  </a:solidFill>
                </a:uFill>
                <a:latin typeface="Calibri"/>
                <a:cs typeface="Calibri"/>
              </a:rPr>
              <a:t> </a:t>
            </a:r>
            <a:r>
              <a:rPr sz="2160" b="1" u="sng" kern="0" spc="-108" dirty="0">
                <a:solidFill>
                  <a:srgbClr val="C00000"/>
                </a:solidFill>
                <a:uFill>
                  <a:solidFill>
                    <a:srgbClr val="C00000"/>
                  </a:solidFill>
                </a:uFill>
                <a:latin typeface="Calibri"/>
                <a:cs typeface="Calibri"/>
              </a:rPr>
              <a:t>A.Y.</a:t>
            </a:r>
            <a:r>
              <a:rPr sz="2160" b="1" u="sng" kern="0" spc="-12" dirty="0">
                <a:solidFill>
                  <a:srgbClr val="C00000"/>
                </a:solidFill>
                <a:uFill>
                  <a:solidFill>
                    <a:srgbClr val="C00000"/>
                  </a:solidFill>
                </a:uFill>
                <a:latin typeface="Calibri"/>
                <a:cs typeface="Calibri"/>
              </a:rPr>
              <a:t> 2002-</a:t>
            </a:r>
            <a:r>
              <a:rPr sz="2160" b="1" u="sng" kern="0" spc="-24" dirty="0">
                <a:solidFill>
                  <a:srgbClr val="C00000"/>
                </a:solidFill>
                <a:uFill>
                  <a:solidFill>
                    <a:srgbClr val="C00000"/>
                  </a:solidFill>
                </a:uFill>
                <a:latin typeface="Calibri"/>
                <a:cs typeface="Calibri"/>
              </a:rPr>
              <a:t>03).</a:t>
            </a:r>
            <a:endParaRPr sz="2160" kern="0">
              <a:solidFill>
                <a:sysClr val="windowText" lastClr="000000"/>
              </a:solidFill>
              <a:latin typeface="Calibri"/>
              <a:cs typeface="Calibri"/>
            </a:endParaRPr>
          </a:p>
          <a:p>
            <a:pPr marL="398526" indent="-383286" defTabSz="1097280">
              <a:spcBef>
                <a:spcPts val="1440"/>
              </a:spcBef>
              <a:buSzPct val="58333"/>
              <a:buFont typeface="Wingdings"/>
              <a:buChar char=""/>
              <a:tabLst>
                <a:tab pos="398526" algn="l"/>
              </a:tabLst>
            </a:pPr>
            <a:r>
              <a:rPr sz="2160" kern="0" dirty="0">
                <a:solidFill>
                  <a:sysClr val="windowText" lastClr="000000"/>
                </a:solidFill>
                <a:latin typeface="Calibri"/>
                <a:cs typeface="Calibri"/>
              </a:rPr>
              <a:t>‘</a:t>
            </a:r>
            <a:r>
              <a:rPr sz="2160" b="1" u="sng" kern="0" dirty="0">
                <a:solidFill>
                  <a:sysClr val="windowText" lastClr="000000"/>
                </a:solidFill>
                <a:uFill>
                  <a:solidFill>
                    <a:srgbClr val="000000"/>
                  </a:solidFill>
                </a:uFill>
                <a:latin typeface="Calibri"/>
                <a:cs typeface="Calibri"/>
              </a:rPr>
              <a:t>Allowable</a:t>
            </a:r>
            <a:r>
              <a:rPr sz="2160" b="1" kern="0" dirty="0">
                <a:solidFill>
                  <a:sysClr val="windowText" lastClr="000000"/>
                </a:solidFill>
                <a:latin typeface="Calibri"/>
                <a:cs typeface="Calibri"/>
              </a:rPr>
              <a:t>”</a:t>
            </a:r>
            <a:r>
              <a:rPr sz="2160" b="1" kern="0" spc="-96" dirty="0">
                <a:solidFill>
                  <a:sysClr val="windowText" lastClr="000000"/>
                </a:solidFill>
                <a:latin typeface="Calibri"/>
                <a:cs typeface="Calibri"/>
              </a:rPr>
              <a:t> </a:t>
            </a:r>
            <a:r>
              <a:rPr sz="2160" kern="0" dirty="0">
                <a:solidFill>
                  <a:sysClr val="windowText" lastClr="000000"/>
                </a:solidFill>
                <a:latin typeface="Calibri"/>
                <a:cs typeface="Calibri"/>
              </a:rPr>
              <a:t>implies</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permissible</a:t>
            </a:r>
            <a:r>
              <a:rPr sz="2160" kern="0" spc="-48" dirty="0">
                <a:solidFill>
                  <a:sysClr val="windowText" lastClr="000000"/>
                </a:solidFill>
                <a:latin typeface="Calibri"/>
                <a:cs typeface="Calibri"/>
              </a:rPr>
              <a:t> </a:t>
            </a:r>
            <a:r>
              <a:rPr sz="2160" kern="0" dirty="0">
                <a:solidFill>
                  <a:sysClr val="windowText" lastClr="000000"/>
                </a:solidFill>
                <a:latin typeface="Calibri"/>
                <a:cs typeface="Calibri"/>
              </a:rPr>
              <a:t>deduction</a:t>
            </a:r>
            <a:r>
              <a:rPr sz="2160" kern="0" spc="-30" dirty="0">
                <a:solidFill>
                  <a:sysClr val="windowText" lastClr="000000"/>
                </a:solidFill>
                <a:latin typeface="Calibri"/>
                <a:cs typeface="Calibri"/>
              </a:rPr>
              <a:t> </a:t>
            </a:r>
            <a:r>
              <a:rPr sz="2160" kern="0" dirty="0">
                <a:solidFill>
                  <a:sysClr val="windowText" lastClr="000000"/>
                </a:solidFill>
                <a:latin typeface="Calibri"/>
                <a:cs typeface="Calibri"/>
              </a:rPr>
              <a:t>under</a:t>
            </a:r>
            <a:r>
              <a:rPr sz="2160" kern="0" spc="-54" dirty="0">
                <a:solidFill>
                  <a:sysClr val="windowText" lastClr="000000"/>
                </a:solidFill>
                <a:latin typeface="Calibri"/>
                <a:cs typeface="Calibri"/>
              </a:rPr>
              <a:t> </a:t>
            </a:r>
            <a:r>
              <a:rPr sz="2160" kern="0" dirty="0">
                <a:solidFill>
                  <a:sysClr val="windowText" lastClr="000000"/>
                </a:solidFill>
                <a:latin typeface="Calibri"/>
                <a:cs typeface="Calibri"/>
              </a:rPr>
              <a:t>provision</a:t>
            </a:r>
            <a:r>
              <a:rPr sz="2160" kern="0" spc="-48"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66" dirty="0">
                <a:solidFill>
                  <a:sysClr val="windowText" lastClr="000000"/>
                </a:solidFill>
                <a:latin typeface="Calibri"/>
                <a:cs typeface="Calibri"/>
              </a:rPr>
              <a:t> </a:t>
            </a:r>
            <a:r>
              <a:rPr sz="2160" kern="0" dirty="0">
                <a:solidFill>
                  <a:sysClr val="windowText" lastClr="000000"/>
                </a:solidFill>
                <a:latin typeface="Calibri"/>
                <a:cs typeface="Calibri"/>
              </a:rPr>
              <a:t>Act</a:t>
            </a:r>
            <a:r>
              <a:rPr sz="2160" kern="0" spc="-60" dirty="0">
                <a:solidFill>
                  <a:sysClr val="windowText" lastClr="000000"/>
                </a:solidFill>
                <a:latin typeface="Calibri"/>
                <a:cs typeface="Calibri"/>
              </a:rPr>
              <a:t> </a:t>
            </a:r>
            <a:r>
              <a:rPr sz="2160" kern="0" dirty="0">
                <a:solidFill>
                  <a:sysClr val="windowText" lastClr="000000"/>
                </a:solidFill>
                <a:latin typeface="Calibri"/>
                <a:cs typeface="Calibri"/>
              </a:rPr>
              <a:t>and</a:t>
            </a:r>
            <a:r>
              <a:rPr sz="2160" kern="0" spc="-54" dirty="0">
                <a:solidFill>
                  <a:sysClr val="windowText" lastClr="000000"/>
                </a:solidFill>
                <a:latin typeface="Calibri"/>
                <a:cs typeface="Calibri"/>
              </a:rPr>
              <a:t> </a:t>
            </a:r>
            <a:r>
              <a:rPr sz="2160" kern="0" spc="-12" dirty="0">
                <a:solidFill>
                  <a:sysClr val="windowText" lastClr="000000"/>
                </a:solidFill>
                <a:latin typeface="Calibri"/>
                <a:cs typeface="Calibri"/>
              </a:rPr>
              <a:t>Rules.</a:t>
            </a:r>
            <a:endParaRPr sz="2160" kern="0">
              <a:solidFill>
                <a:sysClr val="windowText" lastClr="000000"/>
              </a:solidFill>
              <a:latin typeface="Calibri"/>
              <a:cs typeface="Calibri"/>
            </a:endParaRPr>
          </a:p>
          <a:p>
            <a:pPr marL="398526" indent="-383286" defTabSz="1097280">
              <a:spcBef>
                <a:spcPts val="1440"/>
              </a:spcBef>
              <a:buSzPct val="58333"/>
              <a:buFont typeface="Wingdings"/>
              <a:buChar char=""/>
              <a:tabLst>
                <a:tab pos="398526" algn="l"/>
              </a:tabLst>
            </a:pPr>
            <a:r>
              <a:rPr sz="2160" b="1" kern="0" dirty="0">
                <a:solidFill>
                  <a:sysClr val="windowText" lastClr="000000"/>
                </a:solidFill>
                <a:latin typeface="Calibri"/>
                <a:cs typeface="Calibri"/>
              </a:rPr>
              <a:t>“</a:t>
            </a:r>
            <a:r>
              <a:rPr sz="2160" b="1" u="sng" kern="0" dirty="0">
                <a:solidFill>
                  <a:sysClr val="windowText" lastClr="000000"/>
                </a:solidFill>
                <a:uFill>
                  <a:solidFill>
                    <a:srgbClr val="000000"/>
                  </a:solidFill>
                </a:uFill>
                <a:latin typeface="Calibri"/>
                <a:cs typeface="Calibri"/>
              </a:rPr>
              <a:t>Used</a:t>
            </a:r>
            <a:r>
              <a:rPr sz="2160" b="1" kern="0" dirty="0">
                <a:solidFill>
                  <a:sysClr val="windowText" lastClr="000000"/>
                </a:solidFill>
                <a:latin typeface="Calibri"/>
                <a:cs typeface="Calibri"/>
              </a:rPr>
              <a:t>”</a:t>
            </a:r>
            <a:r>
              <a:rPr sz="2160" b="1" kern="0" spc="-60" dirty="0">
                <a:solidFill>
                  <a:sysClr val="windowText" lastClr="000000"/>
                </a:solidFill>
                <a:latin typeface="Calibri"/>
                <a:cs typeface="Calibri"/>
              </a:rPr>
              <a:t> </a:t>
            </a:r>
            <a:r>
              <a:rPr sz="2160" kern="0" dirty="0">
                <a:solidFill>
                  <a:sysClr val="windowText" lastClr="000000"/>
                </a:solidFill>
                <a:latin typeface="Calibri"/>
                <a:cs typeface="Calibri"/>
              </a:rPr>
              <a:t>means</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actual</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use</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and</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is</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not</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kept</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ready</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for</a:t>
            </a:r>
            <a:r>
              <a:rPr sz="2160" kern="0" spc="-48" dirty="0">
                <a:solidFill>
                  <a:sysClr val="windowText" lastClr="000000"/>
                </a:solidFill>
                <a:latin typeface="Calibri"/>
                <a:cs typeface="Calibri"/>
              </a:rPr>
              <a:t> </a:t>
            </a:r>
            <a:r>
              <a:rPr sz="2160" kern="0" spc="-24" dirty="0">
                <a:solidFill>
                  <a:sysClr val="windowText" lastClr="000000"/>
                </a:solidFill>
                <a:latin typeface="Calibri"/>
                <a:cs typeface="Calibri"/>
              </a:rPr>
              <a:t>use.</a:t>
            </a:r>
            <a:endParaRPr sz="2160" kern="0">
              <a:solidFill>
                <a:sysClr val="windowText" lastClr="000000"/>
              </a:solidFill>
              <a:latin typeface="Calibri"/>
              <a:cs typeface="Calibri"/>
            </a:endParaRPr>
          </a:p>
          <a:p>
            <a:pPr marL="397764" marR="9906" indent="-383286" algn="just" defTabSz="1097280">
              <a:spcBef>
                <a:spcPts val="1440"/>
              </a:spcBef>
              <a:buSzPct val="58333"/>
              <a:buFont typeface="Wingdings"/>
              <a:buChar char=""/>
              <a:tabLst>
                <a:tab pos="397764" algn="l"/>
              </a:tabLst>
            </a:pPr>
            <a:r>
              <a:rPr sz="2160" kern="0" dirty="0">
                <a:solidFill>
                  <a:sysClr val="windowText" lastClr="000000"/>
                </a:solidFill>
                <a:latin typeface="Calibri"/>
                <a:cs typeface="Calibri"/>
              </a:rPr>
              <a:t>Assets</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used</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partly</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for</a:t>
            </a:r>
            <a:r>
              <a:rPr sz="2160" kern="0" spc="30" dirty="0">
                <a:solidFill>
                  <a:sysClr val="windowText" lastClr="000000"/>
                </a:solidFill>
                <a:latin typeface="Calibri"/>
                <a:cs typeface="Calibri"/>
              </a:rPr>
              <a:t> </a:t>
            </a:r>
            <a:r>
              <a:rPr sz="2160" kern="0" dirty="0">
                <a:solidFill>
                  <a:sysClr val="windowText" lastClr="000000"/>
                </a:solidFill>
                <a:latin typeface="Calibri"/>
                <a:cs typeface="Calibri"/>
              </a:rPr>
              <a:t>Business</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purpose,</a:t>
            </a:r>
            <a:r>
              <a:rPr sz="2160" kern="0" spc="30" dirty="0">
                <a:solidFill>
                  <a:sysClr val="windowText" lastClr="000000"/>
                </a:solidFill>
                <a:latin typeface="Calibri"/>
                <a:cs typeface="Calibri"/>
              </a:rPr>
              <a:t> </a:t>
            </a:r>
            <a:r>
              <a:rPr sz="2160" kern="0" dirty="0">
                <a:solidFill>
                  <a:sysClr val="windowText" lastClr="000000"/>
                </a:solidFill>
                <a:latin typeface="Calibri"/>
                <a:cs typeface="Calibri"/>
              </a:rPr>
              <a:t>deduction</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u/s</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32(1)</a:t>
            </a:r>
            <a:r>
              <a:rPr sz="2160" kern="0" spc="24" dirty="0">
                <a:solidFill>
                  <a:sysClr val="windowText" lastClr="000000"/>
                </a:solidFill>
                <a:latin typeface="Calibri"/>
                <a:cs typeface="Calibri"/>
              </a:rPr>
              <a:t> </a:t>
            </a:r>
            <a:r>
              <a:rPr sz="2160" kern="0" dirty="0">
                <a:solidFill>
                  <a:sysClr val="windowText" lastClr="000000"/>
                </a:solidFill>
                <a:latin typeface="Calibri"/>
                <a:cs typeface="Calibri"/>
              </a:rPr>
              <a:t>restricted</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to</a:t>
            </a:r>
            <a:r>
              <a:rPr sz="2160" kern="0" spc="36" dirty="0">
                <a:solidFill>
                  <a:sysClr val="windowText" lastClr="000000"/>
                </a:solidFill>
                <a:latin typeface="Calibri"/>
                <a:cs typeface="Calibri"/>
              </a:rPr>
              <a:t> </a:t>
            </a:r>
            <a:r>
              <a:rPr sz="2160" kern="0" spc="-12" dirty="0">
                <a:solidFill>
                  <a:sysClr val="windowText" lastClr="000000"/>
                </a:solidFill>
                <a:latin typeface="Calibri"/>
                <a:cs typeface="Calibri"/>
              </a:rPr>
              <a:t>proportionate part.</a:t>
            </a:r>
            <a:endParaRPr sz="2160" kern="0">
              <a:solidFill>
                <a:sysClr val="windowText" lastClr="000000"/>
              </a:solidFill>
              <a:latin typeface="Calibri"/>
              <a:cs typeface="Calibri"/>
            </a:endParaRPr>
          </a:p>
          <a:p>
            <a:pPr marL="397764" marR="6096" indent="-383286" algn="just" defTabSz="1097280">
              <a:spcBef>
                <a:spcPts val="1440"/>
              </a:spcBef>
              <a:buSzPct val="58333"/>
              <a:buFont typeface="Wingdings"/>
              <a:buChar char=""/>
              <a:tabLst>
                <a:tab pos="399288" algn="l"/>
              </a:tabLst>
            </a:pPr>
            <a:r>
              <a:rPr sz="2160" kern="0" dirty="0">
                <a:solidFill>
                  <a:sysClr val="windowText" lastClr="000000"/>
                </a:solidFill>
                <a:latin typeface="Calibri"/>
                <a:cs typeface="Calibri"/>
              </a:rPr>
              <a:t>Under</a:t>
            </a:r>
            <a:r>
              <a:rPr sz="2160" kern="0" spc="192" dirty="0">
                <a:solidFill>
                  <a:sysClr val="windowText" lastClr="000000"/>
                </a:solidFill>
                <a:latin typeface="Calibri"/>
                <a:cs typeface="Calibri"/>
              </a:rPr>
              <a:t> </a:t>
            </a:r>
            <a:r>
              <a:rPr sz="2160" kern="0" dirty="0">
                <a:solidFill>
                  <a:sysClr val="windowText" lastClr="000000"/>
                </a:solidFill>
                <a:latin typeface="Calibri"/>
                <a:cs typeface="Calibri"/>
              </a:rPr>
              <a:t>‘Change</a:t>
            </a:r>
            <a:r>
              <a:rPr sz="2160" kern="0" spc="216" dirty="0">
                <a:solidFill>
                  <a:sysClr val="windowText" lastClr="000000"/>
                </a:solidFill>
                <a:latin typeface="Calibri"/>
                <a:cs typeface="Calibri"/>
              </a:rPr>
              <a:t> </a:t>
            </a:r>
            <a:r>
              <a:rPr sz="2160" kern="0" dirty="0">
                <a:solidFill>
                  <a:sysClr val="windowText" lastClr="000000"/>
                </a:solidFill>
                <a:latin typeface="Calibri"/>
                <a:cs typeface="Calibri"/>
              </a:rPr>
              <a:t>in</a:t>
            </a:r>
            <a:r>
              <a:rPr sz="2160" kern="0" spc="198" dirty="0">
                <a:solidFill>
                  <a:sysClr val="windowText" lastClr="000000"/>
                </a:solidFill>
                <a:latin typeface="Calibri"/>
                <a:cs typeface="Calibri"/>
              </a:rPr>
              <a:t> </a:t>
            </a:r>
            <a:r>
              <a:rPr sz="2160" kern="0" dirty="0">
                <a:solidFill>
                  <a:sysClr val="windowText" lastClr="000000"/>
                </a:solidFill>
                <a:latin typeface="Calibri"/>
                <a:cs typeface="Calibri"/>
              </a:rPr>
              <a:t>the</a:t>
            </a:r>
            <a:r>
              <a:rPr sz="2160" kern="0" spc="216" dirty="0">
                <a:solidFill>
                  <a:sysClr val="windowText" lastClr="000000"/>
                </a:solidFill>
                <a:latin typeface="Calibri"/>
                <a:cs typeface="Calibri"/>
              </a:rPr>
              <a:t> </a:t>
            </a:r>
            <a:r>
              <a:rPr sz="2160" kern="0" dirty="0">
                <a:solidFill>
                  <a:sysClr val="windowText" lastClr="000000"/>
                </a:solidFill>
                <a:latin typeface="Calibri"/>
                <a:cs typeface="Calibri"/>
              </a:rPr>
              <a:t>rate</a:t>
            </a:r>
            <a:r>
              <a:rPr sz="2160" kern="0" spc="216"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198" dirty="0">
                <a:solidFill>
                  <a:sysClr val="windowText" lastClr="000000"/>
                </a:solidFill>
                <a:latin typeface="Calibri"/>
                <a:cs typeface="Calibri"/>
              </a:rPr>
              <a:t> </a:t>
            </a:r>
            <a:r>
              <a:rPr sz="2160" kern="0" dirty="0">
                <a:solidFill>
                  <a:sysClr val="windowText" lastClr="000000"/>
                </a:solidFill>
                <a:latin typeface="Calibri"/>
                <a:cs typeface="Calibri"/>
              </a:rPr>
              <a:t>exchange</a:t>
            </a:r>
            <a:r>
              <a:rPr sz="2160" kern="0" spc="204"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216" dirty="0">
                <a:solidFill>
                  <a:sysClr val="windowText" lastClr="000000"/>
                </a:solidFill>
                <a:latin typeface="Calibri"/>
                <a:cs typeface="Calibri"/>
              </a:rPr>
              <a:t> </a:t>
            </a:r>
            <a:r>
              <a:rPr sz="2160" kern="0" dirty="0">
                <a:solidFill>
                  <a:sysClr val="windowText" lastClr="000000"/>
                </a:solidFill>
                <a:latin typeface="Calibri"/>
                <a:cs typeface="Calibri"/>
              </a:rPr>
              <a:t>currency’</a:t>
            </a:r>
            <a:r>
              <a:rPr sz="2160" kern="0" spc="198" dirty="0">
                <a:solidFill>
                  <a:sysClr val="windowText" lastClr="000000"/>
                </a:solidFill>
                <a:latin typeface="Calibri"/>
                <a:cs typeface="Calibri"/>
              </a:rPr>
              <a:t> </a:t>
            </a:r>
            <a:r>
              <a:rPr sz="2160" kern="0" dirty="0">
                <a:solidFill>
                  <a:sysClr val="windowText" lastClr="000000"/>
                </a:solidFill>
                <a:latin typeface="Calibri"/>
                <a:cs typeface="Calibri"/>
              </a:rPr>
              <a:t>–</a:t>
            </a:r>
            <a:r>
              <a:rPr sz="2160" kern="0" spc="216" dirty="0">
                <a:solidFill>
                  <a:sysClr val="windowText" lastClr="000000"/>
                </a:solidFill>
                <a:latin typeface="Calibri"/>
                <a:cs typeface="Calibri"/>
              </a:rPr>
              <a:t> </a:t>
            </a:r>
            <a:r>
              <a:rPr sz="2160" kern="0" dirty="0">
                <a:solidFill>
                  <a:sysClr val="windowText" lastClr="000000"/>
                </a:solidFill>
                <a:latin typeface="Calibri"/>
                <a:cs typeface="Calibri"/>
              </a:rPr>
              <a:t>adjustment</a:t>
            </a:r>
            <a:r>
              <a:rPr sz="2160" kern="0" spc="192" dirty="0">
                <a:solidFill>
                  <a:sysClr val="windowText" lastClr="000000"/>
                </a:solidFill>
                <a:latin typeface="Calibri"/>
                <a:cs typeface="Calibri"/>
              </a:rPr>
              <a:t> </a:t>
            </a:r>
            <a:r>
              <a:rPr sz="2160" kern="0" dirty="0">
                <a:solidFill>
                  <a:sysClr val="windowText" lastClr="000000"/>
                </a:solidFill>
                <a:latin typeface="Calibri"/>
                <a:cs typeface="Calibri"/>
              </a:rPr>
              <a:t>is</a:t>
            </a:r>
            <a:r>
              <a:rPr sz="2160" kern="0" spc="198" dirty="0">
                <a:solidFill>
                  <a:sysClr val="windowText" lastClr="000000"/>
                </a:solidFill>
                <a:latin typeface="Calibri"/>
                <a:cs typeface="Calibri"/>
              </a:rPr>
              <a:t> </a:t>
            </a:r>
            <a:r>
              <a:rPr sz="2160" kern="0" dirty="0">
                <a:solidFill>
                  <a:sysClr val="windowText" lastClr="000000"/>
                </a:solidFill>
                <a:latin typeface="Calibri"/>
                <a:cs typeface="Calibri"/>
              </a:rPr>
              <a:t>contemplated</a:t>
            </a:r>
            <a:r>
              <a:rPr sz="2160" kern="0" spc="198" dirty="0">
                <a:solidFill>
                  <a:sysClr val="windowText" lastClr="000000"/>
                </a:solidFill>
                <a:latin typeface="Calibri"/>
                <a:cs typeface="Calibri"/>
              </a:rPr>
              <a:t> </a:t>
            </a:r>
            <a:r>
              <a:rPr sz="2160" kern="0" spc="-30" dirty="0">
                <a:solidFill>
                  <a:sysClr val="windowText" lastClr="000000"/>
                </a:solidFill>
                <a:latin typeface="Calibri"/>
                <a:cs typeface="Calibri"/>
              </a:rPr>
              <a:t>u/s 	</a:t>
            </a:r>
            <a:r>
              <a:rPr sz="2160" kern="0" dirty="0">
                <a:solidFill>
                  <a:sysClr val="windowText" lastClr="000000"/>
                </a:solidFill>
                <a:latin typeface="Calibri"/>
                <a:cs typeface="Calibri"/>
              </a:rPr>
              <a:t>43A</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&amp;</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AS-11.</a:t>
            </a:r>
            <a:r>
              <a:rPr sz="2160" kern="0" spc="-36" dirty="0">
                <a:solidFill>
                  <a:sysClr val="windowText" lastClr="000000"/>
                </a:solidFill>
                <a:latin typeface="Calibri"/>
                <a:cs typeface="Calibri"/>
              </a:rPr>
              <a:t> </a:t>
            </a:r>
            <a:r>
              <a:rPr sz="2160" b="1" u="sng" kern="0" dirty="0">
                <a:solidFill>
                  <a:sysClr val="windowText" lastClr="000000"/>
                </a:solidFill>
                <a:uFill>
                  <a:solidFill>
                    <a:srgbClr val="000000"/>
                  </a:solidFill>
                </a:uFill>
                <a:latin typeface="Calibri"/>
                <a:cs typeface="Calibri"/>
              </a:rPr>
              <a:t>(u/s</a:t>
            </a:r>
            <a:r>
              <a:rPr sz="2160" b="1" u="sng" kern="0" spc="-42" dirty="0">
                <a:solidFill>
                  <a:sysClr val="windowText" lastClr="000000"/>
                </a:solidFill>
                <a:uFill>
                  <a:solidFill>
                    <a:srgbClr val="000000"/>
                  </a:solidFill>
                </a:uFill>
                <a:latin typeface="Calibri"/>
                <a:cs typeface="Calibri"/>
              </a:rPr>
              <a:t> </a:t>
            </a:r>
            <a:r>
              <a:rPr sz="2160" b="1" u="sng" kern="0" dirty="0">
                <a:solidFill>
                  <a:sysClr val="windowText" lastClr="000000"/>
                </a:solidFill>
                <a:uFill>
                  <a:solidFill>
                    <a:srgbClr val="000000"/>
                  </a:solidFill>
                </a:uFill>
                <a:latin typeface="Calibri"/>
                <a:cs typeface="Calibri"/>
              </a:rPr>
              <a:t>43A</a:t>
            </a:r>
            <a:r>
              <a:rPr sz="2160" b="1" u="sng" kern="0" spc="-36" dirty="0">
                <a:solidFill>
                  <a:sysClr val="windowText" lastClr="000000"/>
                </a:solidFill>
                <a:uFill>
                  <a:solidFill>
                    <a:srgbClr val="000000"/>
                  </a:solidFill>
                </a:uFill>
                <a:latin typeface="Calibri"/>
                <a:cs typeface="Calibri"/>
              </a:rPr>
              <a:t> </a:t>
            </a:r>
            <a:r>
              <a:rPr sz="2160" b="1" u="sng" kern="0" dirty="0">
                <a:solidFill>
                  <a:sysClr val="windowText" lastClr="000000"/>
                </a:solidFill>
                <a:uFill>
                  <a:solidFill>
                    <a:srgbClr val="000000"/>
                  </a:solidFill>
                </a:uFill>
                <a:latin typeface="Calibri"/>
                <a:cs typeface="Calibri"/>
              </a:rPr>
              <a:t>deduction</a:t>
            </a:r>
            <a:r>
              <a:rPr sz="2160" b="1" u="sng" kern="0" spc="-48" dirty="0">
                <a:solidFill>
                  <a:sysClr val="windowText" lastClr="000000"/>
                </a:solidFill>
                <a:uFill>
                  <a:solidFill>
                    <a:srgbClr val="000000"/>
                  </a:solidFill>
                </a:uFill>
                <a:latin typeface="Calibri"/>
                <a:cs typeface="Calibri"/>
              </a:rPr>
              <a:t> </a:t>
            </a:r>
            <a:r>
              <a:rPr sz="2160" b="1" u="sng" kern="0" dirty="0">
                <a:solidFill>
                  <a:sysClr val="windowText" lastClr="000000"/>
                </a:solidFill>
                <a:uFill>
                  <a:solidFill>
                    <a:srgbClr val="000000"/>
                  </a:solidFill>
                </a:uFill>
                <a:latin typeface="Calibri"/>
                <a:cs typeface="Calibri"/>
              </a:rPr>
              <a:t>on</a:t>
            </a:r>
            <a:r>
              <a:rPr sz="2160" b="1" u="sng" kern="0" spc="-30" dirty="0">
                <a:solidFill>
                  <a:sysClr val="windowText" lastClr="000000"/>
                </a:solidFill>
                <a:uFill>
                  <a:solidFill>
                    <a:srgbClr val="000000"/>
                  </a:solidFill>
                </a:uFill>
                <a:latin typeface="Calibri"/>
                <a:cs typeface="Calibri"/>
              </a:rPr>
              <a:t> </a:t>
            </a:r>
            <a:r>
              <a:rPr sz="2160" b="1" u="sng" kern="0" dirty="0">
                <a:solidFill>
                  <a:sysClr val="windowText" lastClr="000000"/>
                </a:solidFill>
                <a:uFill>
                  <a:solidFill>
                    <a:srgbClr val="000000"/>
                  </a:solidFill>
                </a:uFill>
                <a:latin typeface="Calibri"/>
                <a:cs typeface="Calibri"/>
              </a:rPr>
              <a:t>cash</a:t>
            </a:r>
            <a:r>
              <a:rPr sz="2160" b="1" u="sng" kern="0" spc="-36" dirty="0">
                <a:solidFill>
                  <a:sysClr val="windowText" lastClr="000000"/>
                </a:solidFill>
                <a:uFill>
                  <a:solidFill>
                    <a:srgbClr val="000000"/>
                  </a:solidFill>
                </a:uFill>
                <a:latin typeface="Calibri"/>
                <a:cs typeface="Calibri"/>
              </a:rPr>
              <a:t> </a:t>
            </a:r>
            <a:r>
              <a:rPr sz="2160" b="1" u="sng" kern="0" dirty="0">
                <a:solidFill>
                  <a:sysClr val="windowText" lastClr="000000"/>
                </a:solidFill>
                <a:uFill>
                  <a:solidFill>
                    <a:srgbClr val="000000"/>
                  </a:solidFill>
                </a:uFill>
                <a:latin typeface="Calibri"/>
                <a:cs typeface="Calibri"/>
              </a:rPr>
              <a:t>basis</a:t>
            </a:r>
            <a:r>
              <a:rPr sz="2160" b="1" u="sng" kern="0" spc="-30" dirty="0">
                <a:solidFill>
                  <a:sysClr val="windowText" lastClr="000000"/>
                </a:solidFill>
                <a:uFill>
                  <a:solidFill>
                    <a:srgbClr val="000000"/>
                  </a:solidFill>
                </a:uFill>
                <a:latin typeface="Calibri"/>
                <a:cs typeface="Calibri"/>
              </a:rPr>
              <a:t> </a:t>
            </a:r>
            <a:r>
              <a:rPr sz="2160" b="1" u="sng" kern="0" dirty="0">
                <a:solidFill>
                  <a:sysClr val="windowText" lastClr="000000"/>
                </a:solidFill>
                <a:uFill>
                  <a:solidFill>
                    <a:srgbClr val="000000"/>
                  </a:solidFill>
                </a:uFill>
                <a:latin typeface="Calibri"/>
                <a:cs typeface="Calibri"/>
              </a:rPr>
              <a:t>but</a:t>
            </a:r>
            <a:r>
              <a:rPr sz="2160" b="1" u="sng" kern="0" spc="-36" dirty="0">
                <a:solidFill>
                  <a:sysClr val="windowText" lastClr="000000"/>
                </a:solidFill>
                <a:uFill>
                  <a:solidFill>
                    <a:srgbClr val="000000"/>
                  </a:solidFill>
                </a:uFill>
                <a:latin typeface="Calibri"/>
                <a:cs typeface="Calibri"/>
              </a:rPr>
              <a:t> </a:t>
            </a:r>
            <a:r>
              <a:rPr sz="2160" b="1" u="sng" kern="0" dirty="0">
                <a:solidFill>
                  <a:sysClr val="windowText" lastClr="000000"/>
                </a:solidFill>
                <a:uFill>
                  <a:solidFill>
                    <a:srgbClr val="000000"/>
                  </a:solidFill>
                </a:uFill>
                <a:latin typeface="Calibri"/>
                <a:cs typeface="Calibri"/>
              </a:rPr>
              <a:t>AS-11</a:t>
            </a:r>
            <a:r>
              <a:rPr sz="2160" b="1" u="sng" kern="0" spc="-36" dirty="0">
                <a:solidFill>
                  <a:sysClr val="windowText" lastClr="000000"/>
                </a:solidFill>
                <a:uFill>
                  <a:solidFill>
                    <a:srgbClr val="000000"/>
                  </a:solidFill>
                </a:uFill>
                <a:latin typeface="Calibri"/>
                <a:cs typeface="Calibri"/>
              </a:rPr>
              <a:t> </a:t>
            </a:r>
            <a:r>
              <a:rPr sz="2160" b="1" u="sng" kern="0" dirty="0">
                <a:solidFill>
                  <a:sysClr val="windowText" lastClr="000000"/>
                </a:solidFill>
                <a:uFill>
                  <a:solidFill>
                    <a:srgbClr val="000000"/>
                  </a:solidFill>
                </a:uFill>
                <a:latin typeface="Calibri"/>
                <a:cs typeface="Calibri"/>
              </a:rPr>
              <a:t>(revised)</a:t>
            </a:r>
            <a:r>
              <a:rPr sz="2160" b="1" u="sng" kern="0" spc="-30" dirty="0">
                <a:solidFill>
                  <a:sysClr val="windowText" lastClr="000000"/>
                </a:solidFill>
                <a:uFill>
                  <a:solidFill>
                    <a:srgbClr val="000000"/>
                  </a:solidFill>
                </a:uFill>
                <a:latin typeface="Calibri"/>
                <a:cs typeface="Calibri"/>
              </a:rPr>
              <a:t> </a:t>
            </a:r>
            <a:r>
              <a:rPr sz="2160" b="1" u="sng" kern="0" dirty="0">
                <a:solidFill>
                  <a:sysClr val="windowText" lastClr="000000"/>
                </a:solidFill>
                <a:uFill>
                  <a:solidFill>
                    <a:srgbClr val="000000"/>
                  </a:solidFill>
                </a:uFill>
                <a:latin typeface="Calibri"/>
                <a:cs typeface="Calibri"/>
              </a:rPr>
              <a:t>deduction</a:t>
            </a:r>
            <a:r>
              <a:rPr sz="2160" b="1" u="sng" kern="0" spc="-42" dirty="0">
                <a:solidFill>
                  <a:sysClr val="windowText" lastClr="000000"/>
                </a:solidFill>
                <a:uFill>
                  <a:solidFill>
                    <a:srgbClr val="000000"/>
                  </a:solidFill>
                </a:uFill>
                <a:latin typeface="Calibri"/>
                <a:cs typeface="Calibri"/>
              </a:rPr>
              <a:t> </a:t>
            </a:r>
            <a:r>
              <a:rPr sz="2160" b="1" u="sng" kern="0" dirty="0">
                <a:solidFill>
                  <a:sysClr val="windowText" lastClr="000000"/>
                </a:solidFill>
                <a:uFill>
                  <a:solidFill>
                    <a:srgbClr val="000000"/>
                  </a:solidFill>
                </a:uFill>
                <a:latin typeface="Calibri"/>
                <a:cs typeface="Calibri"/>
              </a:rPr>
              <a:t>on</a:t>
            </a:r>
            <a:r>
              <a:rPr sz="2160" b="1" u="sng" kern="0" spc="-42" dirty="0">
                <a:solidFill>
                  <a:sysClr val="windowText" lastClr="000000"/>
                </a:solidFill>
                <a:uFill>
                  <a:solidFill>
                    <a:srgbClr val="000000"/>
                  </a:solidFill>
                </a:uFill>
                <a:latin typeface="Calibri"/>
                <a:cs typeface="Calibri"/>
              </a:rPr>
              <a:t> </a:t>
            </a:r>
            <a:r>
              <a:rPr sz="2160" b="1" u="sng" kern="0" spc="-12" dirty="0">
                <a:solidFill>
                  <a:sysClr val="windowText" lastClr="000000"/>
                </a:solidFill>
                <a:uFill>
                  <a:solidFill>
                    <a:srgbClr val="000000"/>
                  </a:solidFill>
                </a:uFill>
                <a:latin typeface="Calibri"/>
                <a:cs typeface="Calibri"/>
              </a:rPr>
              <a:t>accrual</a:t>
            </a:r>
            <a:r>
              <a:rPr sz="2160" b="1" kern="0" spc="-12" dirty="0">
                <a:solidFill>
                  <a:sysClr val="windowText" lastClr="000000"/>
                </a:solidFill>
                <a:latin typeface="Calibri"/>
                <a:cs typeface="Calibri"/>
              </a:rPr>
              <a:t> 	</a:t>
            </a:r>
            <a:r>
              <a:rPr sz="2160" b="1" u="sng" kern="0" spc="-12" dirty="0">
                <a:solidFill>
                  <a:sysClr val="windowText" lastClr="000000"/>
                </a:solidFill>
                <a:uFill>
                  <a:solidFill>
                    <a:srgbClr val="000000"/>
                  </a:solidFill>
                </a:uFill>
                <a:latin typeface="Calibri"/>
                <a:cs typeface="Calibri"/>
              </a:rPr>
              <a:t>basis)</a:t>
            </a:r>
            <a:endParaRPr sz="2160" kern="0">
              <a:solidFill>
                <a:sysClr val="windowText" lastClr="000000"/>
              </a:solidFill>
              <a:latin typeface="Calibri"/>
              <a:cs typeface="Calibri"/>
            </a:endParaRPr>
          </a:p>
          <a:p>
            <a:pPr marL="397002" marR="11430" indent="-382524" algn="just" defTabSz="1097280">
              <a:spcBef>
                <a:spcPts val="1440"/>
              </a:spcBef>
              <a:buSzPct val="58333"/>
              <a:buFont typeface="Wingdings"/>
              <a:buChar char=""/>
              <a:tabLst>
                <a:tab pos="397002" algn="l"/>
              </a:tabLst>
            </a:pPr>
            <a:r>
              <a:rPr sz="2160" kern="0" dirty="0">
                <a:solidFill>
                  <a:sysClr val="windowText" lastClr="000000"/>
                </a:solidFill>
                <a:latin typeface="Calibri"/>
                <a:cs typeface="Calibri"/>
              </a:rPr>
              <a:t>Depreciation</a:t>
            </a:r>
            <a:r>
              <a:rPr sz="2160" kern="0" spc="84" dirty="0">
                <a:solidFill>
                  <a:sysClr val="windowText" lastClr="000000"/>
                </a:solidFill>
                <a:latin typeface="Calibri"/>
                <a:cs typeface="Calibri"/>
              </a:rPr>
              <a:t> </a:t>
            </a:r>
            <a:r>
              <a:rPr sz="2160" kern="0" dirty="0">
                <a:solidFill>
                  <a:sysClr val="windowText" lastClr="000000"/>
                </a:solidFill>
                <a:latin typeface="Calibri"/>
                <a:cs typeface="Calibri"/>
              </a:rPr>
              <a:t>debited</a:t>
            </a:r>
            <a:r>
              <a:rPr sz="2160" kern="0" spc="84" dirty="0">
                <a:solidFill>
                  <a:sysClr val="windowText" lastClr="000000"/>
                </a:solidFill>
                <a:latin typeface="Calibri"/>
                <a:cs typeface="Calibri"/>
              </a:rPr>
              <a:t> </a:t>
            </a:r>
            <a:r>
              <a:rPr sz="2160" kern="0" dirty="0">
                <a:solidFill>
                  <a:sysClr val="windowText" lastClr="000000"/>
                </a:solidFill>
                <a:latin typeface="Calibri"/>
                <a:cs typeface="Calibri"/>
              </a:rPr>
              <a:t>to</a:t>
            </a:r>
            <a:r>
              <a:rPr sz="2160" kern="0" spc="78" dirty="0">
                <a:solidFill>
                  <a:sysClr val="windowText" lastClr="000000"/>
                </a:solidFill>
                <a:latin typeface="Calibri"/>
                <a:cs typeface="Calibri"/>
              </a:rPr>
              <a:t> </a:t>
            </a:r>
            <a:r>
              <a:rPr sz="2160" kern="0" dirty="0">
                <a:solidFill>
                  <a:sysClr val="windowText" lastClr="000000"/>
                </a:solidFill>
                <a:latin typeface="Calibri"/>
                <a:cs typeface="Calibri"/>
              </a:rPr>
              <a:t>P&amp;L</a:t>
            </a:r>
            <a:r>
              <a:rPr sz="2160" kern="0" spc="84" dirty="0">
                <a:solidFill>
                  <a:sysClr val="windowText" lastClr="000000"/>
                </a:solidFill>
                <a:latin typeface="Calibri"/>
                <a:cs typeface="Calibri"/>
              </a:rPr>
              <a:t> </a:t>
            </a:r>
            <a:r>
              <a:rPr sz="2160" kern="0" dirty="0">
                <a:solidFill>
                  <a:sysClr val="windowText" lastClr="000000"/>
                </a:solidFill>
                <a:latin typeface="Calibri"/>
                <a:cs typeface="Calibri"/>
              </a:rPr>
              <a:t>A/c</a:t>
            </a:r>
            <a:r>
              <a:rPr sz="2160" kern="0" spc="72" dirty="0">
                <a:solidFill>
                  <a:sysClr val="windowText" lastClr="000000"/>
                </a:solidFill>
                <a:latin typeface="Calibri"/>
                <a:cs typeface="Calibri"/>
              </a:rPr>
              <a:t> </a:t>
            </a:r>
            <a:r>
              <a:rPr sz="2160" kern="0" dirty="0">
                <a:solidFill>
                  <a:sysClr val="windowText" lastClr="000000"/>
                </a:solidFill>
                <a:latin typeface="Calibri"/>
                <a:cs typeface="Calibri"/>
              </a:rPr>
              <a:t>as</a:t>
            </a:r>
            <a:r>
              <a:rPr sz="2160" kern="0" spc="90" dirty="0">
                <a:solidFill>
                  <a:sysClr val="windowText" lastClr="000000"/>
                </a:solidFill>
                <a:latin typeface="Calibri"/>
                <a:cs typeface="Calibri"/>
              </a:rPr>
              <a:t> </a:t>
            </a:r>
            <a:r>
              <a:rPr sz="2160" kern="0" dirty="0">
                <a:solidFill>
                  <a:sysClr val="windowText" lastClr="000000"/>
                </a:solidFill>
                <a:latin typeface="Calibri"/>
                <a:cs typeface="Calibri"/>
              </a:rPr>
              <a:t>per</a:t>
            </a:r>
            <a:r>
              <a:rPr sz="2160" kern="0" spc="78" dirty="0">
                <a:solidFill>
                  <a:sysClr val="windowText" lastClr="000000"/>
                </a:solidFill>
                <a:latin typeface="Calibri"/>
                <a:cs typeface="Calibri"/>
              </a:rPr>
              <a:t> </a:t>
            </a:r>
            <a:r>
              <a:rPr sz="2160" kern="0" dirty="0">
                <a:solidFill>
                  <a:sysClr val="windowText" lastClr="000000"/>
                </a:solidFill>
                <a:latin typeface="Calibri"/>
                <a:cs typeface="Calibri"/>
              </a:rPr>
              <a:t>requirement</a:t>
            </a:r>
            <a:r>
              <a:rPr sz="2160" kern="0" spc="78"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90" dirty="0">
                <a:solidFill>
                  <a:sysClr val="windowText" lastClr="000000"/>
                </a:solidFill>
                <a:latin typeface="Calibri"/>
                <a:cs typeface="Calibri"/>
              </a:rPr>
              <a:t> </a:t>
            </a:r>
            <a:r>
              <a:rPr sz="2160" kern="0" dirty="0">
                <a:solidFill>
                  <a:sysClr val="windowText" lastClr="000000"/>
                </a:solidFill>
                <a:latin typeface="Calibri"/>
                <a:cs typeface="Calibri"/>
              </a:rPr>
              <a:t>Schedule</a:t>
            </a:r>
            <a:r>
              <a:rPr sz="2160" kern="0" spc="84" dirty="0">
                <a:solidFill>
                  <a:sysClr val="windowText" lastClr="000000"/>
                </a:solidFill>
                <a:latin typeface="Calibri"/>
                <a:cs typeface="Calibri"/>
              </a:rPr>
              <a:t> </a:t>
            </a:r>
            <a:r>
              <a:rPr sz="2160" kern="0" dirty="0">
                <a:solidFill>
                  <a:sysClr val="windowText" lastClr="000000"/>
                </a:solidFill>
                <a:latin typeface="Calibri"/>
                <a:cs typeface="Calibri"/>
              </a:rPr>
              <a:t>VI</a:t>
            </a:r>
            <a:r>
              <a:rPr sz="2160" kern="0" spc="84" dirty="0">
                <a:solidFill>
                  <a:sysClr val="windowText" lastClr="000000"/>
                </a:solidFill>
                <a:latin typeface="Calibri"/>
                <a:cs typeface="Calibri"/>
              </a:rPr>
              <a:t> </a:t>
            </a:r>
            <a:r>
              <a:rPr sz="2160" kern="0" dirty="0">
                <a:solidFill>
                  <a:sysClr val="windowText" lastClr="000000"/>
                </a:solidFill>
                <a:latin typeface="Calibri"/>
                <a:cs typeface="Calibri"/>
              </a:rPr>
              <a:t>not</a:t>
            </a:r>
            <a:r>
              <a:rPr sz="2160" kern="0" spc="84" dirty="0">
                <a:solidFill>
                  <a:sysClr val="windowText" lastClr="000000"/>
                </a:solidFill>
                <a:latin typeface="Calibri"/>
                <a:cs typeface="Calibri"/>
              </a:rPr>
              <a:t> </a:t>
            </a:r>
            <a:r>
              <a:rPr sz="2160" kern="0" dirty="0">
                <a:solidFill>
                  <a:sysClr val="windowText" lastClr="000000"/>
                </a:solidFill>
                <a:latin typeface="Calibri"/>
                <a:cs typeface="Calibri"/>
              </a:rPr>
              <a:t>reported</a:t>
            </a:r>
            <a:r>
              <a:rPr sz="2160" kern="0" spc="84" dirty="0">
                <a:solidFill>
                  <a:sysClr val="windowText" lastClr="000000"/>
                </a:solidFill>
                <a:latin typeface="Calibri"/>
                <a:cs typeface="Calibri"/>
              </a:rPr>
              <a:t> </a:t>
            </a:r>
            <a:r>
              <a:rPr sz="2160" kern="0" spc="-12" dirty="0">
                <a:solidFill>
                  <a:sysClr val="windowText" lastClr="000000"/>
                </a:solidFill>
                <a:latin typeface="Calibri"/>
                <a:cs typeface="Calibri"/>
              </a:rPr>
              <a:t>under </a:t>
            </a:r>
            <a:r>
              <a:rPr sz="2160" kern="0" dirty="0">
                <a:solidFill>
                  <a:sysClr val="windowText" lastClr="000000"/>
                </a:solidFill>
                <a:latin typeface="Calibri"/>
                <a:cs typeface="Calibri"/>
              </a:rPr>
              <a:t>this</a:t>
            </a:r>
            <a:r>
              <a:rPr sz="2160" kern="0" spc="-18" dirty="0">
                <a:solidFill>
                  <a:sysClr val="windowText" lastClr="000000"/>
                </a:solidFill>
                <a:latin typeface="Calibri"/>
                <a:cs typeface="Calibri"/>
              </a:rPr>
              <a:t> </a:t>
            </a:r>
            <a:r>
              <a:rPr sz="2160" kern="0" spc="-12" dirty="0">
                <a:solidFill>
                  <a:sysClr val="windowText" lastClr="000000"/>
                </a:solidFill>
                <a:latin typeface="Calibri"/>
                <a:cs typeface="Calibri"/>
              </a:rPr>
              <a:t>Clause.</a:t>
            </a:r>
            <a:endParaRPr sz="2160" kern="0">
              <a:solidFill>
                <a:sysClr val="windowText" lastClr="000000"/>
              </a:solidFill>
              <a:latin typeface="Calibri"/>
              <a:cs typeface="Calibri"/>
            </a:endParaRPr>
          </a:p>
        </p:txBody>
      </p:sp>
      <p:sp>
        <p:nvSpPr>
          <p:cNvPr id="4" name="object 4"/>
          <p:cNvSpPr txBox="1">
            <a:spLocks noGrp="1"/>
          </p:cNvSpPr>
          <p:nvPr>
            <p:ph type="title"/>
          </p:nvPr>
        </p:nvSpPr>
        <p:spPr>
          <a:xfrm>
            <a:off x="1804416" y="105178"/>
            <a:ext cx="16942003" cy="1146473"/>
          </a:xfrm>
          <a:prstGeom prst="rect">
            <a:avLst/>
          </a:prstGeom>
        </p:spPr>
        <p:txBody>
          <a:bodyPr vert="horz" wrap="square" lIns="0" tIns="477017" rIns="0" bIns="0" rtlCol="0">
            <a:spAutoFit/>
          </a:bodyPr>
          <a:lstStyle/>
          <a:p>
            <a:pPr marL="307848">
              <a:spcBef>
                <a:spcPts val="120"/>
              </a:spcBef>
            </a:pPr>
            <a:r>
              <a:rPr u="none" dirty="0"/>
              <a:t>Issues</a:t>
            </a:r>
            <a:r>
              <a:rPr u="none" spc="-72" dirty="0"/>
              <a:t> </a:t>
            </a:r>
            <a:r>
              <a:rPr u="none" dirty="0"/>
              <a:t>on</a:t>
            </a:r>
            <a:r>
              <a:rPr u="none" spc="-78" dirty="0"/>
              <a:t> </a:t>
            </a:r>
            <a:r>
              <a:rPr u="none" dirty="0"/>
              <a:t>Clause</a:t>
            </a:r>
            <a:r>
              <a:rPr u="none" spc="-72" dirty="0"/>
              <a:t> </a:t>
            </a:r>
            <a:r>
              <a:rPr u="none" dirty="0"/>
              <a:t>no.</a:t>
            </a:r>
            <a:r>
              <a:rPr u="none" spc="-78" dirty="0"/>
              <a:t> </a:t>
            </a:r>
            <a:r>
              <a:rPr u="none" spc="-24" dirty="0"/>
              <a:t>18….</a:t>
            </a:r>
          </a:p>
        </p:txBody>
      </p:sp>
      <p:sp>
        <p:nvSpPr>
          <p:cNvPr id="5" name="object 5"/>
          <p:cNvSpPr txBox="1"/>
          <p:nvPr/>
        </p:nvSpPr>
        <p:spPr>
          <a:xfrm>
            <a:off x="2011680" y="7132320"/>
            <a:ext cx="10607040" cy="701731"/>
          </a:xfrm>
          <a:prstGeom prst="rect">
            <a:avLst/>
          </a:prstGeom>
          <a:ln w="9525">
            <a:solidFill>
              <a:srgbClr val="145F82"/>
            </a:solidFill>
          </a:ln>
        </p:spPr>
        <p:txBody>
          <a:bodyPr vert="horz" wrap="square" lIns="0" tIns="36576" rIns="0" bIns="0" rtlCol="0">
            <a:spAutoFit/>
          </a:bodyPr>
          <a:lstStyle/>
          <a:p>
            <a:pPr marL="863346" marR="103632" indent="-754380" defTabSz="1097280">
              <a:spcBef>
                <a:spcPts val="288"/>
              </a:spcBef>
            </a:pPr>
            <a:r>
              <a:rPr sz="2160" b="1" kern="0" dirty="0">
                <a:solidFill>
                  <a:sysClr val="windowText" lastClr="000000"/>
                </a:solidFill>
                <a:latin typeface="Calibri"/>
                <a:cs typeface="Calibri"/>
              </a:rPr>
              <a:t>Note:</a:t>
            </a:r>
            <a:r>
              <a:rPr sz="2160" b="1" kern="0" spc="594" dirty="0">
                <a:solidFill>
                  <a:sysClr val="windowText" lastClr="000000"/>
                </a:solidFill>
                <a:latin typeface="Calibri"/>
                <a:cs typeface="Calibri"/>
              </a:rPr>
              <a:t> </a:t>
            </a:r>
            <a:r>
              <a:rPr sz="2160" kern="0" spc="-12" dirty="0">
                <a:solidFill>
                  <a:sysClr val="windowText" lastClr="000000"/>
                </a:solidFill>
                <a:latin typeface="Calibri"/>
                <a:cs typeface="Calibri"/>
              </a:rPr>
              <a:t>e-</a:t>
            </a:r>
            <a:r>
              <a:rPr sz="2160" kern="0" dirty="0">
                <a:solidFill>
                  <a:sysClr val="windowText" lastClr="000000"/>
                </a:solidFill>
                <a:latin typeface="Calibri"/>
                <a:cs typeface="Calibri"/>
              </a:rPr>
              <a:t>utility</a:t>
            </a:r>
            <a:r>
              <a:rPr sz="2160" kern="0" spc="66" dirty="0">
                <a:solidFill>
                  <a:sysClr val="windowText" lastClr="000000"/>
                </a:solidFill>
                <a:latin typeface="Calibri"/>
                <a:cs typeface="Calibri"/>
              </a:rPr>
              <a:t>  </a:t>
            </a:r>
            <a:r>
              <a:rPr sz="2160" kern="0" dirty="0">
                <a:solidFill>
                  <a:sysClr val="windowText" lastClr="000000"/>
                </a:solidFill>
                <a:latin typeface="Calibri"/>
                <a:cs typeface="Calibri"/>
              </a:rPr>
              <a:t>provides</a:t>
            </a:r>
            <a:r>
              <a:rPr sz="2160" kern="0" spc="60" dirty="0">
                <a:solidFill>
                  <a:sysClr val="windowText" lastClr="000000"/>
                </a:solidFill>
                <a:latin typeface="Calibri"/>
                <a:cs typeface="Calibri"/>
              </a:rPr>
              <a:t>  </a:t>
            </a:r>
            <a:r>
              <a:rPr sz="2160" kern="0" dirty="0">
                <a:solidFill>
                  <a:sysClr val="windowText" lastClr="000000"/>
                </a:solidFill>
                <a:latin typeface="Calibri"/>
                <a:cs typeface="Calibri"/>
              </a:rPr>
              <a:t>facility</a:t>
            </a:r>
            <a:r>
              <a:rPr sz="2160" kern="0" spc="60" dirty="0">
                <a:solidFill>
                  <a:sysClr val="windowText" lastClr="000000"/>
                </a:solidFill>
                <a:latin typeface="Calibri"/>
                <a:cs typeface="Calibri"/>
              </a:rPr>
              <a:t>  </a:t>
            </a:r>
            <a:r>
              <a:rPr sz="2160" kern="0" dirty="0">
                <a:solidFill>
                  <a:sysClr val="windowText" lastClr="000000"/>
                </a:solidFill>
                <a:latin typeface="Calibri"/>
                <a:cs typeface="Calibri"/>
              </a:rPr>
              <a:t>to</a:t>
            </a:r>
            <a:r>
              <a:rPr sz="2160" kern="0" spc="54" dirty="0">
                <a:solidFill>
                  <a:sysClr val="windowText" lastClr="000000"/>
                </a:solidFill>
                <a:latin typeface="Calibri"/>
                <a:cs typeface="Calibri"/>
              </a:rPr>
              <a:t>  </a:t>
            </a:r>
            <a:r>
              <a:rPr sz="2160" kern="0" dirty="0">
                <a:solidFill>
                  <a:sysClr val="windowText" lastClr="000000"/>
                </a:solidFill>
                <a:latin typeface="Calibri"/>
                <a:cs typeface="Calibri"/>
              </a:rPr>
              <a:t>import</a:t>
            </a:r>
            <a:r>
              <a:rPr sz="2160" kern="0" spc="60" dirty="0">
                <a:solidFill>
                  <a:sysClr val="windowText" lastClr="000000"/>
                </a:solidFill>
                <a:latin typeface="Calibri"/>
                <a:cs typeface="Calibri"/>
              </a:rPr>
              <a:t>  </a:t>
            </a:r>
            <a:r>
              <a:rPr sz="2160" kern="0" dirty="0">
                <a:solidFill>
                  <a:sysClr val="windowText" lastClr="000000"/>
                </a:solidFill>
                <a:latin typeface="Calibri"/>
                <a:cs typeface="Calibri"/>
              </a:rPr>
              <a:t>CSV</a:t>
            </a:r>
            <a:r>
              <a:rPr sz="2160" kern="0" spc="60" dirty="0">
                <a:solidFill>
                  <a:sysClr val="windowText" lastClr="000000"/>
                </a:solidFill>
                <a:latin typeface="Calibri"/>
                <a:cs typeface="Calibri"/>
              </a:rPr>
              <a:t>  </a:t>
            </a:r>
            <a:r>
              <a:rPr sz="2160" kern="0" dirty="0">
                <a:solidFill>
                  <a:sysClr val="windowText" lastClr="000000"/>
                </a:solidFill>
                <a:latin typeface="Calibri"/>
                <a:cs typeface="Calibri"/>
              </a:rPr>
              <a:t>files</a:t>
            </a:r>
            <a:r>
              <a:rPr sz="2160" kern="0" spc="60" dirty="0">
                <a:solidFill>
                  <a:sysClr val="windowText" lastClr="000000"/>
                </a:solidFill>
                <a:latin typeface="Calibri"/>
                <a:cs typeface="Calibri"/>
              </a:rPr>
              <a:t>  </a:t>
            </a:r>
            <a:r>
              <a:rPr sz="2160" kern="0" dirty="0">
                <a:solidFill>
                  <a:sysClr val="windowText" lastClr="000000"/>
                </a:solidFill>
                <a:latin typeface="Calibri"/>
                <a:cs typeface="Calibri"/>
              </a:rPr>
              <a:t>to</a:t>
            </a:r>
            <a:r>
              <a:rPr sz="2160" kern="0" spc="60" dirty="0">
                <a:solidFill>
                  <a:sysClr val="windowText" lastClr="000000"/>
                </a:solidFill>
                <a:latin typeface="Calibri"/>
                <a:cs typeface="Calibri"/>
              </a:rPr>
              <a:t>  </a:t>
            </a:r>
            <a:r>
              <a:rPr sz="2160" kern="0" dirty="0">
                <a:solidFill>
                  <a:sysClr val="windowText" lastClr="000000"/>
                </a:solidFill>
                <a:latin typeface="Calibri"/>
                <a:cs typeface="Calibri"/>
              </a:rPr>
              <a:t>fill</a:t>
            </a:r>
            <a:r>
              <a:rPr sz="2160" kern="0" spc="54" dirty="0">
                <a:solidFill>
                  <a:sysClr val="windowText" lastClr="000000"/>
                </a:solidFill>
                <a:latin typeface="Calibri"/>
                <a:cs typeface="Calibri"/>
              </a:rPr>
              <a:t>  </a:t>
            </a:r>
            <a:r>
              <a:rPr sz="2160" kern="0" dirty="0">
                <a:solidFill>
                  <a:sysClr val="windowText" lastClr="000000"/>
                </a:solidFill>
                <a:latin typeface="Calibri"/>
                <a:cs typeface="Calibri"/>
              </a:rPr>
              <a:t>the</a:t>
            </a:r>
            <a:r>
              <a:rPr sz="2160" kern="0" spc="60" dirty="0">
                <a:solidFill>
                  <a:sysClr val="windowText" lastClr="000000"/>
                </a:solidFill>
                <a:latin typeface="Calibri"/>
                <a:cs typeface="Calibri"/>
              </a:rPr>
              <a:t>  </a:t>
            </a:r>
            <a:r>
              <a:rPr sz="2160" kern="0" dirty="0">
                <a:solidFill>
                  <a:sysClr val="windowText" lastClr="000000"/>
                </a:solidFill>
                <a:latin typeface="Calibri"/>
                <a:cs typeface="Calibri"/>
              </a:rPr>
              <a:t>details</a:t>
            </a:r>
            <a:r>
              <a:rPr sz="2160" kern="0" spc="60" dirty="0">
                <a:solidFill>
                  <a:sysClr val="windowText" lastClr="000000"/>
                </a:solidFill>
                <a:latin typeface="Calibri"/>
                <a:cs typeface="Calibri"/>
              </a:rPr>
              <a:t>  </a:t>
            </a:r>
            <a:r>
              <a:rPr sz="2160" kern="0" dirty="0">
                <a:solidFill>
                  <a:sysClr val="windowText" lastClr="000000"/>
                </a:solidFill>
                <a:latin typeface="Calibri"/>
                <a:cs typeface="Calibri"/>
              </a:rPr>
              <a:t>of</a:t>
            </a:r>
            <a:r>
              <a:rPr sz="2160" kern="0" spc="60" dirty="0">
                <a:solidFill>
                  <a:sysClr val="windowText" lastClr="000000"/>
                </a:solidFill>
                <a:latin typeface="Calibri"/>
                <a:cs typeface="Calibri"/>
              </a:rPr>
              <a:t>  </a:t>
            </a:r>
            <a:r>
              <a:rPr sz="2160" kern="0" dirty="0">
                <a:solidFill>
                  <a:sysClr val="windowText" lastClr="000000"/>
                </a:solidFill>
                <a:latin typeface="Calibri"/>
                <a:cs typeface="Calibri"/>
              </a:rPr>
              <a:t>additions</a:t>
            </a:r>
            <a:r>
              <a:rPr sz="2160" kern="0" spc="54" dirty="0">
                <a:solidFill>
                  <a:sysClr val="windowText" lastClr="000000"/>
                </a:solidFill>
                <a:latin typeface="Calibri"/>
                <a:cs typeface="Calibri"/>
              </a:rPr>
              <a:t>  </a:t>
            </a:r>
            <a:r>
              <a:rPr sz="2160" kern="0" spc="-30" dirty="0">
                <a:solidFill>
                  <a:sysClr val="windowText" lastClr="000000"/>
                </a:solidFill>
                <a:latin typeface="Calibri"/>
                <a:cs typeface="Calibri"/>
              </a:rPr>
              <a:t>and </a:t>
            </a:r>
            <a:r>
              <a:rPr sz="2160" kern="0" dirty="0">
                <a:solidFill>
                  <a:sysClr val="windowText" lastClr="000000"/>
                </a:solidFill>
                <a:latin typeface="Calibri"/>
                <a:cs typeface="Calibri"/>
              </a:rPr>
              <a:t>deductions.</a:t>
            </a:r>
            <a:r>
              <a:rPr sz="2160" kern="0" spc="-42" dirty="0">
                <a:solidFill>
                  <a:sysClr val="windowText" lastClr="000000"/>
                </a:solidFill>
                <a:latin typeface="Calibri"/>
                <a:cs typeface="Calibri"/>
              </a:rPr>
              <a:t> </a:t>
            </a:r>
            <a:r>
              <a:rPr sz="2160" kern="0" spc="-30" dirty="0">
                <a:solidFill>
                  <a:sysClr val="windowText" lastClr="000000"/>
                </a:solidFill>
                <a:latin typeface="Calibri"/>
                <a:cs typeface="Calibri"/>
              </a:rPr>
              <a:t>Moreover,</a:t>
            </a:r>
            <a:r>
              <a:rPr sz="2160" kern="0" spc="-48" dirty="0">
                <a:solidFill>
                  <a:sysClr val="windowText" lastClr="000000"/>
                </a:solidFill>
                <a:latin typeface="Calibri"/>
                <a:cs typeface="Calibri"/>
              </a:rPr>
              <a:t> </a:t>
            </a:r>
            <a:r>
              <a:rPr sz="2160" kern="0" dirty="0">
                <a:solidFill>
                  <a:sysClr val="windowText" lastClr="000000"/>
                </a:solidFill>
                <a:latin typeface="Calibri"/>
                <a:cs typeface="Calibri"/>
              </a:rPr>
              <a:t>it</a:t>
            </a:r>
            <a:r>
              <a:rPr sz="2160" kern="0" spc="-48" dirty="0">
                <a:solidFill>
                  <a:sysClr val="windowText" lastClr="000000"/>
                </a:solidFill>
                <a:latin typeface="Calibri"/>
                <a:cs typeface="Calibri"/>
              </a:rPr>
              <a:t> </a:t>
            </a:r>
            <a:r>
              <a:rPr sz="2160" kern="0" dirty="0">
                <a:solidFill>
                  <a:sysClr val="windowText" lastClr="000000"/>
                </a:solidFill>
                <a:latin typeface="Calibri"/>
                <a:cs typeface="Calibri"/>
              </a:rPr>
              <a:t>is</a:t>
            </a:r>
            <a:r>
              <a:rPr sz="2160" kern="0" spc="-42" dirty="0">
                <a:solidFill>
                  <a:sysClr val="windowText" lastClr="000000"/>
                </a:solidFill>
                <a:latin typeface="Calibri"/>
                <a:cs typeface="Calibri"/>
              </a:rPr>
              <a:t> </a:t>
            </a:r>
            <a:r>
              <a:rPr sz="2160" kern="0" dirty="0">
                <a:solidFill>
                  <a:sysClr val="windowText" lastClr="000000"/>
                </a:solidFill>
                <a:latin typeface="Calibri"/>
                <a:cs typeface="Calibri"/>
              </a:rPr>
              <a:t>also</a:t>
            </a:r>
            <a:r>
              <a:rPr sz="2160" kern="0" spc="-54" dirty="0">
                <a:solidFill>
                  <a:sysClr val="windowText" lastClr="000000"/>
                </a:solidFill>
                <a:latin typeface="Calibri"/>
                <a:cs typeface="Calibri"/>
              </a:rPr>
              <a:t> </a:t>
            </a:r>
            <a:r>
              <a:rPr sz="2160" kern="0" dirty="0">
                <a:solidFill>
                  <a:sysClr val="windowText" lastClr="000000"/>
                </a:solidFill>
                <a:latin typeface="Calibri"/>
                <a:cs typeface="Calibri"/>
              </a:rPr>
              <a:t>providing</a:t>
            </a:r>
            <a:r>
              <a:rPr sz="2160" kern="0" spc="-18" dirty="0">
                <a:solidFill>
                  <a:sysClr val="windowText" lastClr="000000"/>
                </a:solidFill>
                <a:latin typeface="Calibri"/>
                <a:cs typeface="Calibri"/>
              </a:rPr>
              <a:t> </a:t>
            </a:r>
            <a:r>
              <a:rPr sz="2160" kern="0" dirty="0">
                <a:solidFill>
                  <a:sysClr val="windowText" lastClr="000000"/>
                </a:solidFill>
                <a:latin typeface="Calibri"/>
                <a:cs typeface="Calibri"/>
              </a:rPr>
              <a:t>CSV</a:t>
            </a:r>
            <a:r>
              <a:rPr sz="2160" kern="0" spc="-54" dirty="0">
                <a:solidFill>
                  <a:sysClr val="windowText" lastClr="000000"/>
                </a:solidFill>
                <a:latin typeface="Calibri"/>
                <a:cs typeface="Calibri"/>
              </a:rPr>
              <a:t> </a:t>
            </a:r>
            <a:r>
              <a:rPr sz="2160" kern="0" spc="-12" dirty="0">
                <a:solidFill>
                  <a:sysClr val="windowText" lastClr="000000"/>
                </a:solidFill>
                <a:latin typeface="Calibri"/>
                <a:cs typeface="Calibri"/>
              </a:rPr>
              <a:t>templates</a:t>
            </a:r>
            <a:r>
              <a:rPr sz="2160" kern="0" spc="-36" dirty="0">
                <a:solidFill>
                  <a:sysClr val="windowText" lastClr="000000"/>
                </a:solidFill>
                <a:latin typeface="Calibri"/>
                <a:cs typeface="Calibri"/>
              </a:rPr>
              <a:t> </a:t>
            </a:r>
            <a:r>
              <a:rPr sz="2160" kern="0" dirty="0">
                <a:solidFill>
                  <a:sysClr val="windowText" lastClr="000000"/>
                </a:solidFill>
                <a:latin typeface="Calibri"/>
                <a:cs typeface="Calibri"/>
              </a:rPr>
              <a:t>for</a:t>
            </a:r>
            <a:r>
              <a:rPr sz="2160" kern="0" spc="-54" dirty="0">
                <a:solidFill>
                  <a:sysClr val="windowText" lastClr="000000"/>
                </a:solidFill>
                <a:latin typeface="Calibri"/>
                <a:cs typeface="Calibri"/>
              </a:rPr>
              <a:t> </a:t>
            </a:r>
            <a:r>
              <a:rPr sz="2160" kern="0" dirty="0">
                <a:solidFill>
                  <a:sysClr val="windowText" lastClr="000000"/>
                </a:solidFill>
                <a:latin typeface="Calibri"/>
                <a:cs typeface="Calibri"/>
              </a:rPr>
              <a:t>the</a:t>
            </a:r>
            <a:r>
              <a:rPr sz="2160" kern="0" spc="-48" dirty="0">
                <a:solidFill>
                  <a:sysClr val="windowText" lastClr="000000"/>
                </a:solidFill>
                <a:latin typeface="Calibri"/>
                <a:cs typeface="Calibri"/>
              </a:rPr>
              <a:t> </a:t>
            </a:r>
            <a:r>
              <a:rPr sz="2160" kern="0" spc="-12" dirty="0">
                <a:solidFill>
                  <a:sysClr val="windowText" lastClr="000000"/>
                </a:solidFill>
                <a:latin typeface="Calibri"/>
                <a:cs typeface="Calibri"/>
              </a:rPr>
              <a:t>same.</a:t>
            </a:r>
            <a:endParaRPr sz="2160" kern="0">
              <a:solidFill>
                <a:sysClr val="windowText" lastClr="000000"/>
              </a:solidFill>
              <a:latin typeface="Calibri"/>
              <a:cs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1085971"/>
          </a:xfrm>
          <a:prstGeom prst="rect">
            <a:avLst/>
          </a:prstGeom>
        </p:spPr>
        <p:txBody>
          <a:bodyPr vert="horz" wrap="square" lIns="0" tIns="417100" rIns="0" bIns="0" rtlCol="0">
            <a:spAutoFit/>
          </a:bodyPr>
          <a:lstStyle/>
          <a:p>
            <a:pPr marL="124206">
              <a:spcBef>
                <a:spcPts val="120"/>
              </a:spcBef>
            </a:pPr>
            <a:r>
              <a:rPr u="none" dirty="0"/>
              <a:t>Section</a:t>
            </a:r>
            <a:r>
              <a:rPr u="none" spc="-54" dirty="0"/>
              <a:t> </a:t>
            </a:r>
            <a:r>
              <a:rPr u="none" dirty="0"/>
              <a:t>43A</a:t>
            </a:r>
            <a:r>
              <a:rPr u="none" spc="-36" dirty="0"/>
              <a:t> </a:t>
            </a:r>
            <a:r>
              <a:rPr u="none" spc="-12" dirty="0"/>
              <a:t>vis-à-</a:t>
            </a:r>
            <a:r>
              <a:rPr u="none" dirty="0"/>
              <a:t>vis</a:t>
            </a:r>
            <a:r>
              <a:rPr u="none" spc="-90" dirty="0"/>
              <a:t> </a:t>
            </a:r>
            <a:r>
              <a:rPr u="none" spc="-24" dirty="0"/>
              <a:t>AS-</a:t>
            </a:r>
            <a:r>
              <a:rPr u="none" dirty="0"/>
              <a:t>11</a:t>
            </a:r>
            <a:r>
              <a:rPr u="none" spc="-54" dirty="0"/>
              <a:t> </a:t>
            </a:r>
            <a:r>
              <a:rPr u="none" spc="-12" dirty="0"/>
              <a:t>(Revised)</a:t>
            </a:r>
          </a:p>
        </p:txBody>
      </p:sp>
      <p:sp>
        <p:nvSpPr>
          <p:cNvPr id="3" name="object 3"/>
          <p:cNvSpPr txBox="1"/>
          <p:nvPr/>
        </p:nvSpPr>
        <p:spPr>
          <a:xfrm>
            <a:off x="2225111" y="1850135"/>
            <a:ext cx="10182606" cy="5845703"/>
          </a:xfrm>
          <a:prstGeom prst="rect">
            <a:avLst/>
          </a:prstGeom>
        </p:spPr>
        <p:txBody>
          <a:bodyPr vert="horz" wrap="square" lIns="0" tIns="15240" rIns="0" bIns="0" rtlCol="0">
            <a:spAutoFit/>
          </a:bodyPr>
          <a:lstStyle/>
          <a:p>
            <a:pPr marL="439674" marR="6096" indent="-425196" algn="just">
              <a:spcBef>
                <a:spcPts val="120"/>
              </a:spcBef>
              <a:buSzPct val="58333"/>
              <a:buFont typeface="Wingdings"/>
              <a:buChar char=""/>
              <a:tabLst>
                <a:tab pos="441198" algn="l"/>
              </a:tabLst>
            </a:pPr>
            <a:r>
              <a:rPr sz="2160" dirty="0">
                <a:latin typeface="Calibri"/>
                <a:cs typeface="Calibri"/>
              </a:rPr>
              <a:t>As</a:t>
            </a:r>
            <a:r>
              <a:rPr sz="2160" spc="90" dirty="0">
                <a:latin typeface="Calibri"/>
                <a:cs typeface="Calibri"/>
              </a:rPr>
              <a:t> </a:t>
            </a:r>
            <a:r>
              <a:rPr sz="2160" dirty="0">
                <a:latin typeface="Calibri"/>
                <a:cs typeface="Calibri"/>
              </a:rPr>
              <a:t>per</a:t>
            </a:r>
            <a:r>
              <a:rPr sz="2160" spc="90" dirty="0">
                <a:latin typeface="Calibri"/>
                <a:cs typeface="Calibri"/>
              </a:rPr>
              <a:t> </a:t>
            </a:r>
            <a:r>
              <a:rPr sz="2160" b="1" u="sng" dirty="0">
                <a:solidFill>
                  <a:srgbClr val="145F82"/>
                </a:solidFill>
                <a:uFill>
                  <a:solidFill>
                    <a:srgbClr val="145F82"/>
                  </a:solidFill>
                </a:uFill>
                <a:latin typeface="Calibri"/>
                <a:cs typeface="Calibri"/>
              </a:rPr>
              <a:t>Section</a:t>
            </a:r>
            <a:r>
              <a:rPr sz="2160" b="1" u="sng" spc="102" dirty="0">
                <a:solidFill>
                  <a:srgbClr val="145F82"/>
                </a:solidFill>
                <a:uFill>
                  <a:solidFill>
                    <a:srgbClr val="145F82"/>
                  </a:solidFill>
                </a:uFill>
                <a:latin typeface="Calibri"/>
                <a:cs typeface="Calibri"/>
              </a:rPr>
              <a:t> </a:t>
            </a:r>
            <a:r>
              <a:rPr sz="2160" b="1" u="sng" dirty="0">
                <a:solidFill>
                  <a:srgbClr val="145F82"/>
                </a:solidFill>
                <a:uFill>
                  <a:solidFill>
                    <a:srgbClr val="145F82"/>
                  </a:solidFill>
                </a:uFill>
                <a:latin typeface="Calibri"/>
                <a:cs typeface="Calibri"/>
              </a:rPr>
              <a:t>43A</a:t>
            </a:r>
            <a:r>
              <a:rPr sz="2160" dirty="0">
                <a:latin typeface="Calibri"/>
                <a:cs typeface="Calibri"/>
              </a:rPr>
              <a:t>,</a:t>
            </a:r>
            <a:r>
              <a:rPr sz="2160" spc="96" dirty="0">
                <a:latin typeface="Calibri"/>
                <a:cs typeface="Calibri"/>
              </a:rPr>
              <a:t> </a:t>
            </a:r>
            <a:r>
              <a:rPr sz="2160" dirty="0">
                <a:latin typeface="Calibri"/>
                <a:cs typeface="Calibri"/>
              </a:rPr>
              <a:t>where</a:t>
            </a:r>
            <a:r>
              <a:rPr sz="2160" spc="114" dirty="0">
                <a:latin typeface="Calibri"/>
                <a:cs typeface="Calibri"/>
              </a:rPr>
              <a:t> </a:t>
            </a:r>
            <a:r>
              <a:rPr sz="2160" dirty="0">
                <a:latin typeface="Calibri"/>
                <a:cs typeface="Calibri"/>
              </a:rPr>
              <a:t>assessee</a:t>
            </a:r>
            <a:r>
              <a:rPr sz="2160" spc="108" dirty="0">
                <a:latin typeface="Calibri"/>
                <a:cs typeface="Calibri"/>
              </a:rPr>
              <a:t> </a:t>
            </a:r>
            <a:r>
              <a:rPr sz="2160" dirty="0">
                <a:latin typeface="Calibri"/>
                <a:cs typeface="Calibri"/>
              </a:rPr>
              <a:t>has</a:t>
            </a:r>
            <a:r>
              <a:rPr sz="2160" spc="96" dirty="0">
                <a:latin typeface="Calibri"/>
                <a:cs typeface="Calibri"/>
              </a:rPr>
              <a:t> </a:t>
            </a:r>
            <a:r>
              <a:rPr sz="2160" dirty="0">
                <a:latin typeface="Calibri"/>
                <a:cs typeface="Calibri"/>
              </a:rPr>
              <a:t>acquired</a:t>
            </a:r>
            <a:r>
              <a:rPr sz="2160" spc="114" dirty="0">
                <a:latin typeface="Calibri"/>
                <a:cs typeface="Calibri"/>
              </a:rPr>
              <a:t> </a:t>
            </a:r>
            <a:r>
              <a:rPr sz="2160" dirty="0">
                <a:latin typeface="Calibri"/>
                <a:cs typeface="Calibri"/>
              </a:rPr>
              <a:t>any</a:t>
            </a:r>
            <a:r>
              <a:rPr sz="2160" spc="102" dirty="0">
                <a:latin typeface="Calibri"/>
                <a:cs typeface="Calibri"/>
              </a:rPr>
              <a:t> </a:t>
            </a:r>
            <a:r>
              <a:rPr sz="2160" dirty="0">
                <a:latin typeface="Calibri"/>
                <a:cs typeface="Calibri"/>
              </a:rPr>
              <a:t>asset</a:t>
            </a:r>
            <a:r>
              <a:rPr sz="2160" spc="108" dirty="0">
                <a:latin typeface="Calibri"/>
                <a:cs typeface="Calibri"/>
              </a:rPr>
              <a:t> </a:t>
            </a:r>
            <a:r>
              <a:rPr sz="2160" dirty="0">
                <a:latin typeface="Calibri"/>
                <a:cs typeface="Calibri"/>
              </a:rPr>
              <a:t>in</a:t>
            </a:r>
            <a:r>
              <a:rPr sz="2160" spc="108" dirty="0">
                <a:latin typeface="Calibri"/>
                <a:cs typeface="Calibri"/>
              </a:rPr>
              <a:t> </a:t>
            </a:r>
            <a:r>
              <a:rPr sz="2160" dirty="0">
                <a:latin typeface="Calibri"/>
                <a:cs typeface="Calibri"/>
              </a:rPr>
              <a:t>any</a:t>
            </a:r>
            <a:r>
              <a:rPr sz="2160" spc="102" dirty="0">
                <a:latin typeface="Calibri"/>
                <a:cs typeface="Calibri"/>
              </a:rPr>
              <a:t> </a:t>
            </a:r>
            <a:r>
              <a:rPr sz="2160" dirty="0">
                <a:latin typeface="Calibri"/>
                <a:cs typeface="Calibri"/>
              </a:rPr>
              <a:t>previous</a:t>
            </a:r>
            <a:r>
              <a:rPr sz="2160" spc="114" dirty="0">
                <a:latin typeface="Calibri"/>
                <a:cs typeface="Calibri"/>
              </a:rPr>
              <a:t> </a:t>
            </a:r>
            <a:r>
              <a:rPr sz="2160" dirty="0">
                <a:latin typeface="Calibri"/>
                <a:cs typeface="Calibri"/>
              </a:rPr>
              <a:t>year</a:t>
            </a:r>
            <a:r>
              <a:rPr sz="2160" spc="102" dirty="0">
                <a:latin typeface="Calibri"/>
                <a:cs typeface="Calibri"/>
              </a:rPr>
              <a:t> </a:t>
            </a:r>
            <a:r>
              <a:rPr sz="2160" spc="-24" dirty="0">
                <a:latin typeface="Calibri"/>
                <a:cs typeface="Calibri"/>
              </a:rPr>
              <a:t>from 	</a:t>
            </a:r>
            <a:r>
              <a:rPr sz="2160" dirty="0">
                <a:latin typeface="Calibri"/>
                <a:cs typeface="Calibri"/>
              </a:rPr>
              <a:t>country</a:t>
            </a:r>
            <a:r>
              <a:rPr sz="2160" spc="198" dirty="0">
                <a:latin typeface="Calibri"/>
                <a:cs typeface="Calibri"/>
              </a:rPr>
              <a:t> </a:t>
            </a:r>
            <a:r>
              <a:rPr sz="2160" dirty="0">
                <a:latin typeface="Calibri"/>
                <a:cs typeface="Calibri"/>
              </a:rPr>
              <a:t>outside</a:t>
            </a:r>
            <a:r>
              <a:rPr sz="2160" spc="210" dirty="0">
                <a:latin typeface="Calibri"/>
                <a:cs typeface="Calibri"/>
              </a:rPr>
              <a:t> </a:t>
            </a:r>
            <a:r>
              <a:rPr sz="2160" dirty="0">
                <a:latin typeface="Calibri"/>
                <a:cs typeface="Calibri"/>
              </a:rPr>
              <a:t>India</a:t>
            </a:r>
            <a:r>
              <a:rPr sz="2160" spc="198" dirty="0">
                <a:latin typeface="Calibri"/>
                <a:cs typeface="Calibri"/>
              </a:rPr>
              <a:t> </a:t>
            </a:r>
            <a:r>
              <a:rPr sz="2160" dirty="0">
                <a:latin typeface="Calibri"/>
                <a:cs typeface="Calibri"/>
              </a:rPr>
              <a:t>for</a:t>
            </a:r>
            <a:r>
              <a:rPr sz="2160" spc="204" dirty="0">
                <a:latin typeface="Calibri"/>
                <a:cs typeface="Calibri"/>
              </a:rPr>
              <a:t> </a:t>
            </a:r>
            <a:r>
              <a:rPr sz="2160" dirty="0">
                <a:latin typeface="Calibri"/>
                <a:cs typeface="Calibri"/>
              </a:rPr>
              <a:t>the</a:t>
            </a:r>
            <a:r>
              <a:rPr sz="2160" spc="216" dirty="0">
                <a:latin typeface="Calibri"/>
                <a:cs typeface="Calibri"/>
              </a:rPr>
              <a:t> </a:t>
            </a:r>
            <a:r>
              <a:rPr sz="2160" dirty="0">
                <a:latin typeface="Calibri"/>
                <a:cs typeface="Calibri"/>
              </a:rPr>
              <a:t>purposes</a:t>
            </a:r>
            <a:r>
              <a:rPr sz="2160" spc="198" dirty="0">
                <a:latin typeface="Calibri"/>
                <a:cs typeface="Calibri"/>
              </a:rPr>
              <a:t> </a:t>
            </a:r>
            <a:r>
              <a:rPr sz="2160" dirty="0">
                <a:latin typeface="Calibri"/>
                <a:cs typeface="Calibri"/>
              </a:rPr>
              <a:t>of</a:t>
            </a:r>
            <a:r>
              <a:rPr sz="2160" spc="198" dirty="0">
                <a:latin typeface="Calibri"/>
                <a:cs typeface="Calibri"/>
              </a:rPr>
              <a:t> </a:t>
            </a:r>
            <a:r>
              <a:rPr sz="2160" dirty="0">
                <a:latin typeface="Calibri"/>
                <a:cs typeface="Calibri"/>
              </a:rPr>
              <a:t>business</a:t>
            </a:r>
            <a:r>
              <a:rPr sz="2160" spc="204" dirty="0">
                <a:latin typeface="Calibri"/>
                <a:cs typeface="Calibri"/>
              </a:rPr>
              <a:t> </a:t>
            </a:r>
            <a:r>
              <a:rPr sz="2160" dirty="0">
                <a:latin typeface="Calibri"/>
                <a:cs typeface="Calibri"/>
              </a:rPr>
              <a:t>or</a:t>
            </a:r>
            <a:r>
              <a:rPr sz="2160" spc="186" dirty="0">
                <a:latin typeface="Calibri"/>
                <a:cs typeface="Calibri"/>
              </a:rPr>
              <a:t> </a:t>
            </a:r>
            <a:r>
              <a:rPr sz="2160" dirty="0">
                <a:latin typeface="Calibri"/>
                <a:cs typeface="Calibri"/>
              </a:rPr>
              <a:t>profession</a:t>
            </a:r>
            <a:r>
              <a:rPr sz="2160" spc="198" dirty="0">
                <a:latin typeface="Calibri"/>
                <a:cs typeface="Calibri"/>
              </a:rPr>
              <a:t> </a:t>
            </a:r>
            <a:r>
              <a:rPr sz="2160" dirty="0">
                <a:latin typeface="Calibri"/>
                <a:cs typeface="Calibri"/>
              </a:rPr>
              <a:t>&amp;</a:t>
            </a:r>
            <a:r>
              <a:rPr sz="2160" spc="204" dirty="0">
                <a:latin typeface="Calibri"/>
                <a:cs typeface="Calibri"/>
              </a:rPr>
              <a:t> </a:t>
            </a:r>
            <a:r>
              <a:rPr sz="2160" dirty="0">
                <a:latin typeface="Calibri"/>
                <a:cs typeface="Calibri"/>
              </a:rPr>
              <a:t>due</a:t>
            </a:r>
            <a:r>
              <a:rPr sz="2160" spc="210" dirty="0">
                <a:latin typeface="Calibri"/>
                <a:cs typeface="Calibri"/>
              </a:rPr>
              <a:t> </a:t>
            </a:r>
            <a:r>
              <a:rPr sz="2160" dirty="0">
                <a:latin typeface="Calibri"/>
                <a:cs typeface="Calibri"/>
              </a:rPr>
              <a:t>to</a:t>
            </a:r>
            <a:r>
              <a:rPr sz="2160" spc="204" dirty="0">
                <a:latin typeface="Calibri"/>
                <a:cs typeface="Calibri"/>
              </a:rPr>
              <a:t> </a:t>
            </a:r>
            <a:r>
              <a:rPr sz="2160" dirty="0">
                <a:latin typeface="Calibri"/>
                <a:cs typeface="Calibri"/>
              </a:rPr>
              <a:t>change</a:t>
            </a:r>
            <a:r>
              <a:rPr sz="2160" spc="204" dirty="0">
                <a:latin typeface="Calibri"/>
                <a:cs typeface="Calibri"/>
              </a:rPr>
              <a:t> </a:t>
            </a:r>
            <a:r>
              <a:rPr sz="2160" spc="-30" dirty="0">
                <a:latin typeface="Calibri"/>
                <a:cs typeface="Calibri"/>
              </a:rPr>
              <a:t>in 	</a:t>
            </a:r>
            <a:r>
              <a:rPr sz="2160" dirty="0">
                <a:latin typeface="Calibri"/>
                <a:cs typeface="Calibri"/>
              </a:rPr>
              <a:t>rate</a:t>
            </a:r>
            <a:r>
              <a:rPr sz="2160" spc="150" dirty="0">
                <a:latin typeface="Calibri"/>
                <a:cs typeface="Calibri"/>
              </a:rPr>
              <a:t> </a:t>
            </a:r>
            <a:r>
              <a:rPr sz="2160" dirty="0">
                <a:latin typeface="Calibri"/>
                <a:cs typeface="Calibri"/>
              </a:rPr>
              <a:t>of</a:t>
            </a:r>
            <a:r>
              <a:rPr sz="2160" spc="144" dirty="0">
                <a:latin typeface="Calibri"/>
                <a:cs typeface="Calibri"/>
              </a:rPr>
              <a:t> </a:t>
            </a:r>
            <a:r>
              <a:rPr sz="2160" dirty="0">
                <a:latin typeface="Calibri"/>
                <a:cs typeface="Calibri"/>
              </a:rPr>
              <a:t>exchange</a:t>
            </a:r>
            <a:r>
              <a:rPr sz="2160" spc="150" dirty="0">
                <a:latin typeface="Calibri"/>
                <a:cs typeface="Calibri"/>
              </a:rPr>
              <a:t> </a:t>
            </a:r>
            <a:r>
              <a:rPr sz="2160" dirty="0">
                <a:latin typeface="Calibri"/>
                <a:cs typeface="Calibri"/>
              </a:rPr>
              <a:t>during</a:t>
            </a:r>
            <a:r>
              <a:rPr sz="2160" spc="162" dirty="0">
                <a:latin typeface="Calibri"/>
                <a:cs typeface="Calibri"/>
              </a:rPr>
              <a:t> </a:t>
            </a:r>
            <a:r>
              <a:rPr sz="2160" dirty="0">
                <a:latin typeface="Calibri"/>
                <a:cs typeface="Calibri"/>
              </a:rPr>
              <a:t>any</a:t>
            </a:r>
            <a:r>
              <a:rPr sz="2160" spc="144" dirty="0">
                <a:latin typeface="Calibri"/>
                <a:cs typeface="Calibri"/>
              </a:rPr>
              <a:t> </a:t>
            </a:r>
            <a:r>
              <a:rPr sz="2160" dirty="0">
                <a:latin typeface="Calibri"/>
                <a:cs typeface="Calibri"/>
              </a:rPr>
              <a:t>previous</a:t>
            </a:r>
            <a:r>
              <a:rPr sz="2160" spc="150" dirty="0">
                <a:latin typeface="Calibri"/>
                <a:cs typeface="Calibri"/>
              </a:rPr>
              <a:t> </a:t>
            </a:r>
            <a:r>
              <a:rPr sz="2160" dirty="0">
                <a:latin typeface="Calibri"/>
                <a:cs typeface="Calibri"/>
              </a:rPr>
              <a:t>year</a:t>
            </a:r>
            <a:r>
              <a:rPr sz="2160" spc="137" dirty="0">
                <a:latin typeface="Calibri"/>
                <a:cs typeface="Calibri"/>
              </a:rPr>
              <a:t> </a:t>
            </a:r>
            <a:r>
              <a:rPr sz="2160" dirty="0">
                <a:latin typeface="Calibri"/>
                <a:cs typeface="Calibri"/>
              </a:rPr>
              <a:t>after</a:t>
            </a:r>
            <a:r>
              <a:rPr sz="2160" spc="144" dirty="0">
                <a:latin typeface="Calibri"/>
                <a:cs typeface="Calibri"/>
              </a:rPr>
              <a:t> </a:t>
            </a:r>
            <a:r>
              <a:rPr sz="2160" dirty="0">
                <a:latin typeface="Calibri"/>
                <a:cs typeface="Calibri"/>
              </a:rPr>
              <a:t>such</a:t>
            </a:r>
            <a:r>
              <a:rPr sz="2160" spc="150" dirty="0">
                <a:latin typeface="Calibri"/>
                <a:cs typeface="Calibri"/>
              </a:rPr>
              <a:t> </a:t>
            </a:r>
            <a:r>
              <a:rPr sz="2160" dirty="0">
                <a:latin typeface="Calibri"/>
                <a:cs typeface="Calibri"/>
              </a:rPr>
              <a:t>acquisition,</a:t>
            </a:r>
            <a:r>
              <a:rPr sz="2160" spc="137" dirty="0">
                <a:latin typeface="Calibri"/>
                <a:cs typeface="Calibri"/>
              </a:rPr>
              <a:t> </a:t>
            </a:r>
            <a:r>
              <a:rPr sz="2160" dirty="0">
                <a:latin typeface="Calibri"/>
                <a:cs typeface="Calibri"/>
              </a:rPr>
              <a:t>there</a:t>
            </a:r>
            <a:r>
              <a:rPr sz="2160" spc="162" dirty="0">
                <a:latin typeface="Calibri"/>
                <a:cs typeface="Calibri"/>
              </a:rPr>
              <a:t> </a:t>
            </a:r>
            <a:r>
              <a:rPr sz="2160" dirty="0">
                <a:latin typeface="Calibri"/>
                <a:cs typeface="Calibri"/>
              </a:rPr>
              <a:t>is</a:t>
            </a:r>
            <a:r>
              <a:rPr sz="2160" spc="162" dirty="0">
                <a:latin typeface="Calibri"/>
                <a:cs typeface="Calibri"/>
              </a:rPr>
              <a:t> </a:t>
            </a:r>
            <a:r>
              <a:rPr sz="2160" dirty="0">
                <a:latin typeface="Calibri"/>
                <a:cs typeface="Calibri"/>
              </a:rPr>
              <a:t>increase</a:t>
            </a:r>
            <a:r>
              <a:rPr sz="2160" spc="150" dirty="0">
                <a:latin typeface="Calibri"/>
                <a:cs typeface="Calibri"/>
              </a:rPr>
              <a:t> </a:t>
            </a:r>
            <a:r>
              <a:rPr sz="2160" spc="-30" dirty="0">
                <a:latin typeface="Calibri"/>
                <a:cs typeface="Calibri"/>
              </a:rPr>
              <a:t>or 	</a:t>
            </a:r>
            <a:r>
              <a:rPr sz="2160" dirty="0">
                <a:latin typeface="Calibri"/>
                <a:cs typeface="Calibri"/>
              </a:rPr>
              <a:t>reduction</a:t>
            </a:r>
            <a:r>
              <a:rPr sz="2160" spc="90" dirty="0">
                <a:latin typeface="Calibri"/>
                <a:cs typeface="Calibri"/>
              </a:rPr>
              <a:t> </a:t>
            </a:r>
            <a:r>
              <a:rPr sz="2160" dirty="0">
                <a:latin typeface="Calibri"/>
                <a:cs typeface="Calibri"/>
              </a:rPr>
              <a:t>in</a:t>
            </a:r>
            <a:r>
              <a:rPr sz="2160" spc="108" dirty="0">
                <a:latin typeface="Calibri"/>
                <a:cs typeface="Calibri"/>
              </a:rPr>
              <a:t> </a:t>
            </a:r>
            <a:r>
              <a:rPr sz="2160" dirty="0">
                <a:latin typeface="Calibri"/>
                <a:cs typeface="Calibri"/>
              </a:rPr>
              <a:t>assessee’s</a:t>
            </a:r>
            <a:r>
              <a:rPr sz="2160" spc="96" dirty="0">
                <a:latin typeface="Calibri"/>
                <a:cs typeface="Calibri"/>
              </a:rPr>
              <a:t> </a:t>
            </a:r>
            <a:r>
              <a:rPr sz="2160" dirty="0">
                <a:latin typeface="Calibri"/>
                <a:cs typeface="Calibri"/>
              </a:rPr>
              <a:t>liability</a:t>
            </a:r>
            <a:r>
              <a:rPr sz="2160" spc="102" dirty="0">
                <a:latin typeface="Calibri"/>
                <a:cs typeface="Calibri"/>
              </a:rPr>
              <a:t> </a:t>
            </a:r>
            <a:r>
              <a:rPr sz="2160" b="1" dirty="0">
                <a:latin typeface="Calibri"/>
                <a:cs typeface="Calibri"/>
              </a:rPr>
              <a:t>at</a:t>
            </a:r>
            <a:r>
              <a:rPr sz="2160" b="1" spc="90" dirty="0">
                <a:latin typeface="Calibri"/>
                <a:cs typeface="Calibri"/>
              </a:rPr>
              <a:t> </a:t>
            </a:r>
            <a:r>
              <a:rPr sz="2160" b="1" dirty="0">
                <a:latin typeface="Calibri"/>
                <a:cs typeface="Calibri"/>
              </a:rPr>
              <a:t>the</a:t>
            </a:r>
            <a:r>
              <a:rPr sz="2160" b="1" spc="96" dirty="0">
                <a:latin typeface="Calibri"/>
                <a:cs typeface="Calibri"/>
              </a:rPr>
              <a:t> </a:t>
            </a:r>
            <a:r>
              <a:rPr sz="2160" b="1" dirty="0">
                <a:latin typeface="Calibri"/>
                <a:cs typeface="Calibri"/>
              </a:rPr>
              <a:t>time</a:t>
            </a:r>
            <a:r>
              <a:rPr sz="2160" b="1" spc="84" dirty="0">
                <a:latin typeface="Calibri"/>
                <a:cs typeface="Calibri"/>
              </a:rPr>
              <a:t> </a:t>
            </a:r>
            <a:r>
              <a:rPr sz="2160" b="1" dirty="0">
                <a:latin typeface="Calibri"/>
                <a:cs typeface="Calibri"/>
              </a:rPr>
              <a:t>of</a:t>
            </a:r>
            <a:r>
              <a:rPr sz="2160" b="1" spc="84" dirty="0">
                <a:latin typeface="Calibri"/>
                <a:cs typeface="Calibri"/>
              </a:rPr>
              <a:t> </a:t>
            </a:r>
            <a:r>
              <a:rPr sz="2160" b="1" dirty="0">
                <a:latin typeface="Calibri"/>
                <a:cs typeface="Calibri"/>
              </a:rPr>
              <a:t>making</a:t>
            </a:r>
            <a:r>
              <a:rPr sz="2160" b="1" spc="90" dirty="0">
                <a:latin typeface="Calibri"/>
                <a:cs typeface="Calibri"/>
              </a:rPr>
              <a:t> </a:t>
            </a:r>
            <a:r>
              <a:rPr sz="2160" b="1" dirty="0">
                <a:latin typeface="Calibri"/>
                <a:cs typeface="Calibri"/>
              </a:rPr>
              <a:t>payment</a:t>
            </a:r>
            <a:r>
              <a:rPr sz="2160" b="1" spc="90" dirty="0">
                <a:latin typeface="Calibri"/>
                <a:cs typeface="Calibri"/>
              </a:rPr>
              <a:t> </a:t>
            </a:r>
            <a:r>
              <a:rPr sz="2160" dirty="0">
                <a:latin typeface="Calibri"/>
                <a:cs typeface="Calibri"/>
              </a:rPr>
              <a:t>towards</a:t>
            </a:r>
            <a:r>
              <a:rPr sz="2160" spc="96" dirty="0">
                <a:latin typeface="Calibri"/>
                <a:cs typeface="Calibri"/>
              </a:rPr>
              <a:t> </a:t>
            </a:r>
            <a:r>
              <a:rPr sz="2160" dirty="0">
                <a:latin typeface="Calibri"/>
                <a:cs typeface="Calibri"/>
              </a:rPr>
              <a:t>such</a:t>
            </a:r>
            <a:r>
              <a:rPr sz="2160" spc="102" dirty="0">
                <a:latin typeface="Calibri"/>
                <a:cs typeface="Calibri"/>
              </a:rPr>
              <a:t> </a:t>
            </a:r>
            <a:r>
              <a:rPr sz="2160" dirty="0">
                <a:latin typeface="Calibri"/>
                <a:cs typeface="Calibri"/>
              </a:rPr>
              <a:t>asset</a:t>
            </a:r>
            <a:r>
              <a:rPr sz="2160" spc="84" dirty="0">
                <a:latin typeface="Calibri"/>
                <a:cs typeface="Calibri"/>
              </a:rPr>
              <a:t> </a:t>
            </a:r>
            <a:r>
              <a:rPr sz="2160" spc="-30" dirty="0">
                <a:latin typeface="Calibri"/>
                <a:cs typeface="Calibri"/>
              </a:rPr>
              <a:t>or 	</a:t>
            </a:r>
            <a:r>
              <a:rPr sz="2160" dirty="0">
                <a:latin typeface="Calibri"/>
                <a:cs typeface="Calibri"/>
              </a:rPr>
              <a:t>towards</a:t>
            </a:r>
            <a:r>
              <a:rPr sz="2160" spc="324" dirty="0">
                <a:latin typeface="Calibri"/>
                <a:cs typeface="Calibri"/>
              </a:rPr>
              <a:t> </a:t>
            </a:r>
            <a:r>
              <a:rPr sz="2160" dirty="0">
                <a:latin typeface="Calibri"/>
                <a:cs typeface="Calibri"/>
              </a:rPr>
              <a:t>the</a:t>
            </a:r>
            <a:r>
              <a:rPr sz="2160" spc="330" dirty="0">
                <a:latin typeface="Calibri"/>
                <a:cs typeface="Calibri"/>
              </a:rPr>
              <a:t> </a:t>
            </a:r>
            <a:r>
              <a:rPr sz="2160" dirty="0">
                <a:latin typeface="Calibri"/>
                <a:cs typeface="Calibri"/>
              </a:rPr>
              <a:t>money</a:t>
            </a:r>
            <a:r>
              <a:rPr sz="2160" spc="324" dirty="0">
                <a:latin typeface="Calibri"/>
                <a:cs typeface="Calibri"/>
              </a:rPr>
              <a:t> </a:t>
            </a:r>
            <a:r>
              <a:rPr sz="2160" dirty="0">
                <a:latin typeface="Calibri"/>
                <a:cs typeface="Calibri"/>
              </a:rPr>
              <a:t>borrowed</a:t>
            </a:r>
            <a:r>
              <a:rPr sz="2160" spc="330" dirty="0">
                <a:latin typeface="Calibri"/>
                <a:cs typeface="Calibri"/>
              </a:rPr>
              <a:t> </a:t>
            </a:r>
            <a:r>
              <a:rPr sz="2160" dirty="0">
                <a:latin typeface="Calibri"/>
                <a:cs typeface="Calibri"/>
              </a:rPr>
              <a:t>in</a:t>
            </a:r>
            <a:r>
              <a:rPr sz="2160" spc="324" dirty="0">
                <a:latin typeface="Calibri"/>
                <a:cs typeface="Calibri"/>
              </a:rPr>
              <a:t> </a:t>
            </a:r>
            <a:r>
              <a:rPr sz="2160" dirty="0">
                <a:latin typeface="Calibri"/>
                <a:cs typeface="Calibri"/>
              </a:rPr>
              <a:t>foreign</a:t>
            </a:r>
            <a:r>
              <a:rPr sz="2160" spc="330" dirty="0">
                <a:latin typeface="Calibri"/>
                <a:cs typeface="Calibri"/>
              </a:rPr>
              <a:t> </a:t>
            </a:r>
            <a:r>
              <a:rPr sz="2160" dirty="0">
                <a:latin typeface="Calibri"/>
                <a:cs typeface="Calibri"/>
              </a:rPr>
              <a:t>currency,</a:t>
            </a:r>
            <a:r>
              <a:rPr sz="2160" spc="312" dirty="0">
                <a:latin typeface="Calibri"/>
                <a:cs typeface="Calibri"/>
              </a:rPr>
              <a:t> </a:t>
            </a:r>
            <a:r>
              <a:rPr sz="2160" b="1" dirty="0">
                <a:latin typeface="Calibri"/>
                <a:cs typeface="Calibri"/>
              </a:rPr>
              <a:t>the</a:t>
            </a:r>
            <a:r>
              <a:rPr sz="2160" b="1" spc="324" dirty="0">
                <a:latin typeface="Calibri"/>
                <a:cs typeface="Calibri"/>
              </a:rPr>
              <a:t> </a:t>
            </a:r>
            <a:r>
              <a:rPr sz="2160" b="1" dirty="0">
                <a:latin typeface="Calibri"/>
                <a:cs typeface="Calibri"/>
              </a:rPr>
              <a:t>amount</a:t>
            </a:r>
            <a:r>
              <a:rPr sz="2160" b="1" spc="324" dirty="0">
                <a:latin typeface="Calibri"/>
                <a:cs typeface="Calibri"/>
              </a:rPr>
              <a:t> </a:t>
            </a:r>
            <a:r>
              <a:rPr sz="2160" b="1" dirty="0">
                <a:latin typeface="Calibri"/>
                <a:cs typeface="Calibri"/>
              </a:rPr>
              <a:t>of</a:t>
            </a:r>
            <a:r>
              <a:rPr sz="2160" b="1" spc="312" dirty="0">
                <a:latin typeface="Calibri"/>
                <a:cs typeface="Calibri"/>
              </a:rPr>
              <a:t> </a:t>
            </a:r>
            <a:r>
              <a:rPr sz="2160" b="1" dirty="0">
                <a:latin typeface="Calibri"/>
                <a:cs typeface="Calibri"/>
              </a:rPr>
              <a:t>such</a:t>
            </a:r>
            <a:r>
              <a:rPr sz="2160" b="1" spc="330" dirty="0">
                <a:latin typeface="Calibri"/>
                <a:cs typeface="Calibri"/>
              </a:rPr>
              <a:t> </a:t>
            </a:r>
            <a:r>
              <a:rPr sz="2160" b="1" dirty="0">
                <a:latin typeface="Calibri"/>
                <a:cs typeface="Calibri"/>
              </a:rPr>
              <a:t>increase</a:t>
            </a:r>
            <a:r>
              <a:rPr sz="2160" b="1" spc="330" dirty="0">
                <a:latin typeface="Calibri"/>
                <a:cs typeface="Calibri"/>
              </a:rPr>
              <a:t> </a:t>
            </a:r>
            <a:r>
              <a:rPr sz="2160" b="1" spc="-30" dirty="0">
                <a:latin typeface="Calibri"/>
                <a:cs typeface="Calibri"/>
              </a:rPr>
              <a:t>or 	</a:t>
            </a:r>
            <a:r>
              <a:rPr sz="2160" b="1" dirty="0">
                <a:latin typeface="Calibri"/>
                <a:cs typeface="Calibri"/>
              </a:rPr>
              <a:t>decrease</a:t>
            </a:r>
            <a:r>
              <a:rPr sz="2160" b="1" spc="210" dirty="0">
                <a:latin typeface="Calibri"/>
                <a:cs typeface="Calibri"/>
              </a:rPr>
              <a:t> </a:t>
            </a:r>
            <a:r>
              <a:rPr sz="2160" b="1" dirty="0">
                <a:latin typeface="Calibri"/>
                <a:cs typeface="Calibri"/>
              </a:rPr>
              <a:t>in</a:t>
            </a:r>
            <a:r>
              <a:rPr sz="2160" b="1" spc="216" dirty="0">
                <a:latin typeface="Calibri"/>
                <a:cs typeface="Calibri"/>
              </a:rPr>
              <a:t> </a:t>
            </a:r>
            <a:r>
              <a:rPr sz="2160" b="1" dirty="0">
                <a:latin typeface="Calibri"/>
                <a:cs typeface="Calibri"/>
              </a:rPr>
              <a:t>the</a:t>
            </a:r>
            <a:r>
              <a:rPr sz="2160" b="1" spc="198" dirty="0">
                <a:latin typeface="Calibri"/>
                <a:cs typeface="Calibri"/>
              </a:rPr>
              <a:t> </a:t>
            </a:r>
            <a:r>
              <a:rPr sz="2160" b="1" dirty="0">
                <a:latin typeface="Calibri"/>
                <a:cs typeface="Calibri"/>
              </a:rPr>
              <a:t>liability</a:t>
            </a:r>
            <a:r>
              <a:rPr sz="2160" b="1" spc="204" dirty="0">
                <a:latin typeface="Calibri"/>
                <a:cs typeface="Calibri"/>
              </a:rPr>
              <a:t> </a:t>
            </a:r>
            <a:r>
              <a:rPr sz="2160" dirty="0">
                <a:latin typeface="Calibri"/>
                <a:cs typeface="Calibri"/>
              </a:rPr>
              <a:t>during</a:t>
            </a:r>
            <a:r>
              <a:rPr sz="2160" spc="210" dirty="0">
                <a:latin typeface="Calibri"/>
                <a:cs typeface="Calibri"/>
              </a:rPr>
              <a:t> </a:t>
            </a:r>
            <a:r>
              <a:rPr sz="2160" dirty="0">
                <a:latin typeface="Calibri"/>
                <a:cs typeface="Calibri"/>
              </a:rPr>
              <a:t>such</a:t>
            </a:r>
            <a:r>
              <a:rPr sz="2160" spc="210" dirty="0">
                <a:latin typeface="Calibri"/>
                <a:cs typeface="Calibri"/>
              </a:rPr>
              <a:t> </a:t>
            </a:r>
            <a:r>
              <a:rPr sz="2160" dirty="0">
                <a:latin typeface="Calibri"/>
                <a:cs typeface="Calibri"/>
              </a:rPr>
              <a:t>previous</a:t>
            </a:r>
            <a:r>
              <a:rPr sz="2160" spc="216" dirty="0">
                <a:latin typeface="Calibri"/>
                <a:cs typeface="Calibri"/>
              </a:rPr>
              <a:t> </a:t>
            </a:r>
            <a:r>
              <a:rPr sz="2160" dirty="0">
                <a:latin typeface="Calibri"/>
                <a:cs typeface="Calibri"/>
              </a:rPr>
              <a:t>year</a:t>
            </a:r>
            <a:r>
              <a:rPr sz="2160" spc="204" dirty="0">
                <a:latin typeface="Calibri"/>
                <a:cs typeface="Calibri"/>
              </a:rPr>
              <a:t> </a:t>
            </a:r>
            <a:r>
              <a:rPr sz="2160" dirty="0">
                <a:latin typeface="Calibri"/>
                <a:cs typeface="Calibri"/>
              </a:rPr>
              <a:t>shall</a:t>
            </a:r>
            <a:r>
              <a:rPr sz="2160" spc="204" dirty="0">
                <a:latin typeface="Calibri"/>
                <a:cs typeface="Calibri"/>
              </a:rPr>
              <a:t> </a:t>
            </a:r>
            <a:r>
              <a:rPr sz="2160" dirty="0">
                <a:latin typeface="Calibri"/>
                <a:cs typeface="Calibri"/>
              </a:rPr>
              <a:t>be</a:t>
            </a:r>
            <a:r>
              <a:rPr sz="2160" spc="210" dirty="0">
                <a:latin typeface="Calibri"/>
                <a:cs typeface="Calibri"/>
              </a:rPr>
              <a:t> </a:t>
            </a:r>
            <a:r>
              <a:rPr sz="2160" dirty="0">
                <a:latin typeface="Calibri"/>
                <a:cs typeface="Calibri"/>
              </a:rPr>
              <a:t>added</a:t>
            </a:r>
            <a:r>
              <a:rPr sz="2160" spc="210" dirty="0">
                <a:latin typeface="Calibri"/>
                <a:cs typeface="Calibri"/>
              </a:rPr>
              <a:t> </a:t>
            </a:r>
            <a:r>
              <a:rPr sz="2160" dirty="0">
                <a:latin typeface="Calibri"/>
                <a:cs typeface="Calibri"/>
              </a:rPr>
              <a:t>to,</a:t>
            </a:r>
            <a:r>
              <a:rPr sz="2160" spc="204" dirty="0">
                <a:latin typeface="Calibri"/>
                <a:cs typeface="Calibri"/>
              </a:rPr>
              <a:t> </a:t>
            </a:r>
            <a:r>
              <a:rPr sz="2160" dirty="0">
                <a:latin typeface="Calibri"/>
                <a:cs typeface="Calibri"/>
              </a:rPr>
              <a:t>or,</a:t>
            </a:r>
            <a:r>
              <a:rPr sz="2160" spc="198" dirty="0">
                <a:latin typeface="Calibri"/>
                <a:cs typeface="Calibri"/>
              </a:rPr>
              <a:t> </a:t>
            </a:r>
            <a:r>
              <a:rPr sz="2160" dirty="0">
                <a:latin typeface="Calibri"/>
                <a:cs typeface="Calibri"/>
              </a:rPr>
              <a:t>as</a:t>
            </a:r>
            <a:r>
              <a:rPr sz="2160" spc="210" dirty="0">
                <a:latin typeface="Calibri"/>
                <a:cs typeface="Calibri"/>
              </a:rPr>
              <a:t> </a:t>
            </a:r>
            <a:r>
              <a:rPr sz="2160" dirty="0">
                <a:latin typeface="Calibri"/>
                <a:cs typeface="Calibri"/>
              </a:rPr>
              <a:t>the</a:t>
            </a:r>
            <a:r>
              <a:rPr sz="2160" spc="210" dirty="0">
                <a:latin typeface="Calibri"/>
                <a:cs typeface="Calibri"/>
              </a:rPr>
              <a:t> </a:t>
            </a:r>
            <a:r>
              <a:rPr sz="2160" spc="-24" dirty="0">
                <a:latin typeface="Calibri"/>
                <a:cs typeface="Calibri"/>
              </a:rPr>
              <a:t>case 	</a:t>
            </a:r>
            <a:r>
              <a:rPr sz="2160" dirty="0">
                <a:latin typeface="Calibri"/>
                <a:cs typeface="Calibri"/>
              </a:rPr>
              <a:t>may</a:t>
            </a:r>
            <a:r>
              <a:rPr sz="2160" spc="198" dirty="0">
                <a:latin typeface="Calibri"/>
                <a:cs typeface="Calibri"/>
              </a:rPr>
              <a:t> </a:t>
            </a:r>
            <a:r>
              <a:rPr sz="2160" dirty="0">
                <a:latin typeface="Calibri"/>
                <a:cs typeface="Calibri"/>
              </a:rPr>
              <a:t>be,</a:t>
            </a:r>
            <a:r>
              <a:rPr sz="2160" spc="210" dirty="0">
                <a:latin typeface="Calibri"/>
                <a:cs typeface="Calibri"/>
              </a:rPr>
              <a:t> </a:t>
            </a:r>
            <a:r>
              <a:rPr sz="2160" dirty="0">
                <a:latin typeface="Calibri"/>
                <a:cs typeface="Calibri"/>
              </a:rPr>
              <a:t>deducted</a:t>
            </a:r>
            <a:r>
              <a:rPr sz="2160" spc="204" dirty="0">
                <a:latin typeface="Calibri"/>
                <a:cs typeface="Calibri"/>
              </a:rPr>
              <a:t> </a:t>
            </a:r>
            <a:r>
              <a:rPr sz="2160" dirty="0">
                <a:latin typeface="Calibri"/>
                <a:cs typeface="Calibri"/>
              </a:rPr>
              <a:t>from</a:t>
            </a:r>
            <a:r>
              <a:rPr sz="2160" spc="204" dirty="0">
                <a:latin typeface="Calibri"/>
                <a:cs typeface="Calibri"/>
              </a:rPr>
              <a:t> </a:t>
            </a:r>
            <a:r>
              <a:rPr sz="2160" dirty="0">
                <a:latin typeface="Calibri"/>
                <a:cs typeface="Calibri"/>
              </a:rPr>
              <a:t>the</a:t>
            </a:r>
            <a:r>
              <a:rPr sz="2160" spc="222" dirty="0">
                <a:latin typeface="Calibri"/>
                <a:cs typeface="Calibri"/>
              </a:rPr>
              <a:t> </a:t>
            </a:r>
            <a:r>
              <a:rPr sz="2160" dirty="0">
                <a:latin typeface="Calibri"/>
                <a:cs typeface="Calibri"/>
              </a:rPr>
              <a:t>actual</a:t>
            </a:r>
            <a:r>
              <a:rPr sz="2160" spc="210" dirty="0">
                <a:latin typeface="Calibri"/>
                <a:cs typeface="Calibri"/>
              </a:rPr>
              <a:t> </a:t>
            </a:r>
            <a:r>
              <a:rPr sz="2160" dirty="0">
                <a:latin typeface="Calibri"/>
                <a:cs typeface="Calibri"/>
              </a:rPr>
              <a:t>cost</a:t>
            </a:r>
            <a:r>
              <a:rPr sz="2160" spc="210" dirty="0">
                <a:latin typeface="Calibri"/>
                <a:cs typeface="Calibri"/>
              </a:rPr>
              <a:t> </a:t>
            </a:r>
            <a:r>
              <a:rPr sz="2160" dirty="0">
                <a:latin typeface="Calibri"/>
                <a:cs typeface="Calibri"/>
              </a:rPr>
              <a:t>of</a:t>
            </a:r>
            <a:r>
              <a:rPr sz="2160" spc="216" dirty="0">
                <a:latin typeface="Calibri"/>
                <a:cs typeface="Calibri"/>
              </a:rPr>
              <a:t> </a:t>
            </a:r>
            <a:r>
              <a:rPr sz="2160" dirty="0">
                <a:latin typeface="Calibri"/>
                <a:cs typeface="Calibri"/>
              </a:rPr>
              <a:t>the</a:t>
            </a:r>
            <a:r>
              <a:rPr sz="2160" spc="216" dirty="0">
                <a:latin typeface="Calibri"/>
                <a:cs typeface="Calibri"/>
              </a:rPr>
              <a:t> </a:t>
            </a:r>
            <a:r>
              <a:rPr sz="2160" dirty="0">
                <a:latin typeface="Calibri"/>
                <a:cs typeface="Calibri"/>
              </a:rPr>
              <a:t>asset.</a:t>
            </a:r>
            <a:r>
              <a:rPr sz="2160" spc="216" dirty="0">
                <a:latin typeface="Calibri"/>
                <a:cs typeface="Calibri"/>
              </a:rPr>
              <a:t> </a:t>
            </a:r>
            <a:r>
              <a:rPr sz="2160" dirty="0">
                <a:latin typeface="Calibri"/>
                <a:cs typeface="Calibri"/>
              </a:rPr>
              <a:t>Thus,</a:t>
            </a:r>
            <a:r>
              <a:rPr sz="2160" spc="210" dirty="0">
                <a:latin typeface="Calibri"/>
                <a:cs typeface="Calibri"/>
              </a:rPr>
              <a:t> </a:t>
            </a:r>
            <a:r>
              <a:rPr sz="2160" b="1" dirty="0">
                <a:solidFill>
                  <a:srgbClr val="145F82"/>
                </a:solidFill>
                <a:latin typeface="Calibri"/>
                <a:cs typeface="Calibri"/>
              </a:rPr>
              <a:t>the</a:t>
            </a:r>
            <a:r>
              <a:rPr sz="2160" b="1" spc="204" dirty="0">
                <a:solidFill>
                  <a:srgbClr val="145F82"/>
                </a:solidFill>
                <a:latin typeface="Calibri"/>
                <a:cs typeface="Calibri"/>
              </a:rPr>
              <a:t> </a:t>
            </a:r>
            <a:r>
              <a:rPr sz="2160" b="1" dirty="0">
                <a:solidFill>
                  <a:srgbClr val="145F82"/>
                </a:solidFill>
                <a:latin typeface="Calibri"/>
                <a:cs typeface="Calibri"/>
              </a:rPr>
              <a:t>extent</a:t>
            </a:r>
            <a:r>
              <a:rPr sz="2160" b="1" spc="216" dirty="0">
                <a:solidFill>
                  <a:srgbClr val="145F82"/>
                </a:solidFill>
                <a:latin typeface="Calibri"/>
                <a:cs typeface="Calibri"/>
              </a:rPr>
              <a:t> </a:t>
            </a:r>
            <a:r>
              <a:rPr sz="2160" b="1" dirty="0">
                <a:solidFill>
                  <a:srgbClr val="145F82"/>
                </a:solidFill>
                <a:latin typeface="Calibri"/>
                <a:cs typeface="Calibri"/>
              </a:rPr>
              <a:t>of</a:t>
            </a:r>
            <a:r>
              <a:rPr sz="2160" b="1" spc="210" dirty="0">
                <a:solidFill>
                  <a:srgbClr val="145F82"/>
                </a:solidFill>
                <a:latin typeface="Calibri"/>
                <a:cs typeface="Calibri"/>
              </a:rPr>
              <a:t> </a:t>
            </a:r>
            <a:r>
              <a:rPr sz="2160" b="1" dirty="0">
                <a:solidFill>
                  <a:srgbClr val="145F82"/>
                </a:solidFill>
                <a:latin typeface="Calibri"/>
                <a:cs typeface="Calibri"/>
              </a:rPr>
              <a:t>addition</a:t>
            </a:r>
            <a:r>
              <a:rPr sz="2160" b="1" spc="210" dirty="0">
                <a:solidFill>
                  <a:srgbClr val="145F82"/>
                </a:solidFill>
                <a:latin typeface="Calibri"/>
                <a:cs typeface="Calibri"/>
              </a:rPr>
              <a:t> </a:t>
            </a:r>
            <a:r>
              <a:rPr sz="2160" b="1" spc="-30" dirty="0">
                <a:solidFill>
                  <a:srgbClr val="145F82"/>
                </a:solidFill>
                <a:latin typeface="Calibri"/>
                <a:cs typeface="Calibri"/>
              </a:rPr>
              <a:t>or 	</a:t>
            </a:r>
            <a:r>
              <a:rPr sz="2160" b="1" dirty="0">
                <a:solidFill>
                  <a:srgbClr val="145F82"/>
                </a:solidFill>
                <a:latin typeface="Calibri"/>
                <a:cs typeface="Calibri"/>
              </a:rPr>
              <a:t>reduction will</a:t>
            </a:r>
            <a:r>
              <a:rPr sz="2160" b="1" spc="6" dirty="0">
                <a:solidFill>
                  <a:srgbClr val="145F82"/>
                </a:solidFill>
                <a:latin typeface="Calibri"/>
                <a:cs typeface="Calibri"/>
              </a:rPr>
              <a:t> </a:t>
            </a:r>
            <a:r>
              <a:rPr sz="2160" b="1" dirty="0">
                <a:solidFill>
                  <a:srgbClr val="145F82"/>
                </a:solidFill>
                <a:latin typeface="Calibri"/>
                <a:cs typeface="Calibri"/>
              </a:rPr>
              <a:t>be</a:t>
            </a:r>
            <a:r>
              <a:rPr sz="2160" b="1" spc="6" dirty="0">
                <a:solidFill>
                  <a:srgbClr val="145F82"/>
                </a:solidFill>
                <a:latin typeface="Calibri"/>
                <a:cs typeface="Calibri"/>
              </a:rPr>
              <a:t> </a:t>
            </a:r>
            <a:r>
              <a:rPr sz="2160" b="1" dirty="0">
                <a:solidFill>
                  <a:srgbClr val="145F82"/>
                </a:solidFill>
                <a:latin typeface="Calibri"/>
                <a:cs typeface="Calibri"/>
              </a:rPr>
              <a:t>limited to</a:t>
            </a:r>
            <a:r>
              <a:rPr sz="2160" b="1" spc="6" dirty="0">
                <a:solidFill>
                  <a:srgbClr val="145F82"/>
                </a:solidFill>
                <a:latin typeface="Calibri"/>
                <a:cs typeface="Calibri"/>
              </a:rPr>
              <a:t> </a:t>
            </a:r>
            <a:r>
              <a:rPr sz="2160" b="1" dirty="0">
                <a:solidFill>
                  <a:srgbClr val="145F82"/>
                </a:solidFill>
                <a:latin typeface="Calibri"/>
                <a:cs typeface="Calibri"/>
              </a:rPr>
              <a:t>the exchange</a:t>
            </a:r>
            <a:r>
              <a:rPr sz="2160" b="1" spc="12" dirty="0">
                <a:solidFill>
                  <a:srgbClr val="145F82"/>
                </a:solidFill>
                <a:latin typeface="Calibri"/>
                <a:cs typeface="Calibri"/>
              </a:rPr>
              <a:t> </a:t>
            </a:r>
            <a:r>
              <a:rPr sz="2160" b="1" dirty="0">
                <a:solidFill>
                  <a:srgbClr val="145F82"/>
                </a:solidFill>
                <a:latin typeface="Calibri"/>
                <a:cs typeface="Calibri"/>
              </a:rPr>
              <a:t>difference actually</a:t>
            </a:r>
            <a:r>
              <a:rPr sz="2160" b="1" spc="6" dirty="0">
                <a:solidFill>
                  <a:srgbClr val="145F82"/>
                </a:solidFill>
                <a:latin typeface="Calibri"/>
                <a:cs typeface="Calibri"/>
              </a:rPr>
              <a:t> </a:t>
            </a:r>
            <a:r>
              <a:rPr sz="2160" b="1" dirty="0">
                <a:solidFill>
                  <a:srgbClr val="145F82"/>
                </a:solidFill>
                <a:latin typeface="Calibri"/>
                <a:cs typeface="Calibri"/>
              </a:rPr>
              <a:t>paid</a:t>
            </a:r>
            <a:r>
              <a:rPr sz="2160" b="1" spc="-6" dirty="0">
                <a:solidFill>
                  <a:srgbClr val="145F82"/>
                </a:solidFill>
                <a:latin typeface="Calibri"/>
                <a:cs typeface="Calibri"/>
              </a:rPr>
              <a:t> </a:t>
            </a:r>
            <a:r>
              <a:rPr sz="2160" b="1" dirty="0">
                <a:solidFill>
                  <a:srgbClr val="145F82"/>
                </a:solidFill>
                <a:latin typeface="Calibri"/>
                <a:cs typeface="Calibri"/>
              </a:rPr>
              <a:t>during the</a:t>
            </a:r>
            <a:r>
              <a:rPr sz="2160" b="1" spc="-6" dirty="0">
                <a:solidFill>
                  <a:srgbClr val="145F82"/>
                </a:solidFill>
                <a:latin typeface="Calibri"/>
                <a:cs typeface="Calibri"/>
              </a:rPr>
              <a:t> </a:t>
            </a:r>
            <a:r>
              <a:rPr sz="2160" b="1" spc="-12" dirty="0">
                <a:solidFill>
                  <a:srgbClr val="145F82"/>
                </a:solidFill>
                <a:latin typeface="Calibri"/>
                <a:cs typeface="Calibri"/>
              </a:rPr>
              <a:t>previous 	year.</a:t>
            </a:r>
            <a:endParaRPr sz="2160">
              <a:latin typeface="Calibri"/>
              <a:cs typeface="Calibri"/>
            </a:endParaRPr>
          </a:p>
          <a:p>
            <a:pPr marL="439674" marR="9906" indent="-425196" algn="just">
              <a:spcBef>
                <a:spcPts val="720"/>
              </a:spcBef>
              <a:buSzPct val="58333"/>
              <a:buFont typeface="Wingdings"/>
              <a:buChar char=""/>
              <a:tabLst>
                <a:tab pos="441198" algn="l"/>
              </a:tabLst>
            </a:pPr>
            <a:r>
              <a:rPr sz="2160" dirty="0">
                <a:latin typeface="Calibri"/>
                <a:cs typeface="Calibri"/>
              </a:rPr>
              <a:t>As</a:t>
            </a:r>
            <a:r>
              <a:rPr sz="2160" spc="162" dirty="0">
                <a:latin typeface="Calibri"/>
                <a:cs typeface="Calibri"/>
              </a:rPr>
              <a:t> </a:t>
            </a:r>
            <a:r>
              <a:rPr sz="2160" dirty="0">
                <a:latin typeface="Calibri"/>
                <a:cs typeface="Calibri"/>
              </a:rPr>
              <a:t>per</a:t>
            </a:r>
            <a:r>
              <a:rPr sz="2160" spc="156" dirty="0">
                <a:latin typeface="Calibri"/>
                <a:cs typeface="Calibri"/>
              </a:rPr>
              <a:t> </a:t>
            </a:r>
            <a:r>
              <a:rPr sz="2160" dirty="0">
                <a:latin typeface="Calibri"/>
                <a:cs typeface="Calibri"/>
              </a:rPr>
              <a:t>Para</a:t>
            </a:r>
            <a:r>
              <a:rPr sz="2160" spc="162" dirty="0">
                <a:latin typeface="Calibri"/>
                <a:cs typeface="Calibri"/>
              </a:rPr>
              <a:t> </a:t>
            </a:r>
            <a:r>
              <a:rPr sz="2160" dirty="0">
                <a:latin typeface="Calibri"/>
                <a:cs typeface="Calibri"/>
              </a:rPr>
              <a:t>46A</a:t>
            </a:r>
            <a:r>
              <a:rPr sz="2160" spc="162" dirty="0">
                <a:latin typeface="Calibri"/>
                <a:cs typeface="Calibri"/>
              </a:rPr>
              <a:t> </a:t>
            </a:r>
            <a:r>
              <a:rPr sz="2160" dirty="0">
                <a:latin typeface="Calibri"/>
                <a:cs typeface="Calibri"/>
              </a:rPr>
              <a:t>of</a:t>
            </a:r>
            <a:r>
              <a:rPr sz="2160" spc="168" dirty="0">
                <a:latin typeface="Calibri"/>
                <a:cs typeface="Calibri"/>
              </a:rPr>
              <a:t> </a:t>
            </a:r>
            <a:r>
              <a:rPr sz="2160" b="1" u="sng" dirty="0">
                <a:solidFill>
                  <a:srgbClr val="145F82"/>
                </a:solidFill>
                <a:uFill>
                  <a:solidFill>
                    <a:srgbClr val="145F82"/>
                  </a:solidFill>
                </a:uFill>
                <a:latin typeface="Calibri"/>
                <a:cs typeface="Calibri"/>
              </a:rPr>
              <a:t>AS-11</a:t>
            </a:r>
            <a:r>
              <a:rPr sz="2160" b="1" u="sng" spc="162" dirty="0">
                <a:solidFill>
                  <a:srgbClr val="145F82"/>
                </a:solidFill>
                <a:uFill>
                  <a:solidFill>
                    <a:srgbClr val="145F82"/>
                  </a:solidFill>
                </a:uFill>
                <a:latin typeface="Calibri"/>
                <a:cs typeface="Calibri"/>
              </a:rPr>
              <a:t> </a:t>
            </a:r>
            <a:r>
              <a:rPr sz="2160" b="1" u="sng" dirty="0">
                <a:solidFill>
                  <a:srgbClr val="145F82"/>
                </a:solidFill>
                <a:uFill>
                  <a:solidFill>
                    <a:srgbClr val="145F82"/>
                  </a:solidFill>
                </a:uFill>
                <a:latin typeface="Calibri"/>
                <a:cs typeface="Calibri"/>
              </a:rPr>
              <a:t>(Revised)</a:t>
            </a:r>
            <a:r>
              <a:rPr sz="2160" dirty="0">
                <a:latin typeface="Calibri"/>
                <a:cs typeface="Calibri"/>
              </a:rPr>
              <a:t>,</a:t>
            </a:r>
            <a:r>
              <a:rPr sz="2160" spc="150" dirty="0">
                <a:latin typeface="Calibri"/>
                <a:cs typeface="Calibri"/>
              </a:rPr>
              <a:t> </a:t>
            </a:r>
            <a:r>
              <a:rPr sz="2160" dirty="0">
                <a:latin typeface="Calibri"/>
                <a:cs typeface="Calibri"/>
              </a:rPr>
              <a:t>the</a:t>
            </a:r>
            <a:r>
              <a:rPr sz="2160" spc="168" dirty="0">
                <a:latin typeface="Calibri"/>
                <a:cs typeface="Calibri"/>
              </a:rPr>
              <a:t> </a:t>
            </a:r>
            <a:r>
              <a:rPr sz="2160" dirty="0">
                <a:latin typeface="Calibri"/>
                <a:cs typeface="Calibri"/>
              </a:rPr>
              <a:t>exchange</a:t>
            </a:r>
            <a:r>
              <a:rPr sz="2160" spc="168" dirty="0">
                <a:latin typeface="Calibri"/>
                <a:cs typeface="Calibri"/>
              </a:rPr>
              <a:t> </a:t>
            </a:r>
            <a:r>
              <a:rPr sz="2160" dirty="0">
                <a:latin typeface="Calibri"/>
                <a:cs typeface="Calibri"/>
              </a:rPr>
              <a:t>differences</a:t>
            </a:r>
            <a:r>
              <a:rPr sz="2160" spc="168" dirty="0">
                <a:latin typeface="Calibri"/>
                <a:cs typeface="Calibri"/>
              </a:rPr>
              <a:t> </a:t>
            </a:r>
            <a:r>
              <a:rPr sz="2160" dirty="0">
                <a:latin typeface="Calibri"/>
                <a:cs typeface="Calibri"/>
              </a:rPr>
              <a:t>arising</a:t>
            </a:r>
            <a:r>
              <a:rPr sz="2160" spc="162" dirty="0">
                <a:latin typeface="Calibri"/>
                <a:cs typeface="Calibri"/>
              </a:rPr>
              <a:t> </a:t>
            </a:r>
            <a:r>
              <a:rPr sz="2160" dirty="0">
                <a:latin typeface="Calibri"/>
                <a:cs typeface="Calibri"/>
              </a:rPr>
              <a:t>on</a:t>
            </a:r>
            <a:r>
              <a:rPr sz="2160" spc="180" dirty="0">
                <a:latin typeface="Calibri"/>
                <a:cs typeface="Calibri"/>
              </a:rPr>
              <a:t> </a:t>
            </a:r>
            <a:r>
              <a:rPr sz="2160" dirty="0">
                <a:latin typeface="Calibri"/>
                <a:cs typeface="Calibri"/>
              </a:rPr>
              <a:t>reporting</a:t>
            </a:r>
            <a:r>
              <a:rPr sz="2160" spc="168" dirty="0">
                <a:latin typeface="Calibri"/>
                <a:cs typeface="Calibri"/>
              </a:rPr>
              <a:t> </a:t>
            </a:r>
            <a:r>
              <a:rPr sz="2160" spc="-30" dirty="0">
                <a:latin typeface="Calibri"/>
                <a:cs typeface="Calibri"/>
              </a:rPr>
              <a:t>of 	</a:t>
            </a:r>
            <a:r>
              <a:rPr sz="2160" dirty="0">
                <a:latin typeface="Calibri"/>
                <a:cs typeface="Calibri"/>
              </a:rPr>
              <a:t>long</a:t>
            </a:r>
            <a:r>
              <a:rPr sz="2160" spc="336" dirty="0">
                <a:latin typeface="Calibri"/>
                <a:cs typeface="Calibri"/>
              </a:rPr>
              <a:t> </a:t>
            </a:r>
            <a:r>
              <a:rPr sz="2160" dirty="0">
                <a:latin typeface="Calibri"/>
                <a:cs typeface="Calibri"/>
              </a:rPr>
              <a:t>term</a:t>
            </a:r>
            <a:r>
              <a:rPr sz="2160" spc="348" dirty="0">
                <a:latin typeface="Calibri"/>
                <a:cs typeface="Calibri"/>
              </a:rPr>
              <a:t> </a:t>
            </a:r>
            <a:r>
              <a:rPr sz="2160" dirty="0">
                <a:latin typeface="Calibri"/>
                <a:cs typeface="Calibri"/>
              </a:rPr>
              <a:t>foreign</a:t>
            </a:r>
            <a:r>
              <a:rPr sz="2160" spc="336" dirty="0">
                <a:latin typeface="Calibri"/>
                <a:cs typeface="Calibri"/>
              </a:rPr>
              <a:t> </a:t>
            </a:r>
            <a:r>
              <a:rPr sz="2160" dirty="0">
                <a:latin typeface="Calibri"/>
                <a:cs typeface="Calibri"/>
              </a:rPr>
              <a:t>currency</a:t>
            </a:r>
            <a:r>
              <a:rPr sz="2160" spc="342" dirty="0">
                <a:latin typeface="Calibri"/>
                <a:cs typeface="Calibri"/>
              </a:rPr>
              <a:t> </a:t>
            </a:r>
            <a:r>
              <a:rPr sz="2160" dirty="0">
                <a:latin typeface="Calibri"/>
                <a:cs typeface="Calibri"/>
              </a:rPr>
              <a:t>monetary</a:t>
            </a:r>
            <a:r>
              <a:rPr sz="2160" spc="336" dirty="0">
                <a:latin typeface="Calibri"/>
                <a:cs typeface="Calibri"/>
              </a:rPr>
              <a:t> </a:t>
            </a:r>
            <a:r>
              <a:rPr sz="2160" dirty="0">
                <a:latin typeface="Calibri"/>
                <a:cs typeface="Calibri"/>
              </a:rPr>
              <a:t>items</a:t>
            </a:r>
            <a:r>
              <a:rPr sz="2160" spc="348" dirty="0">
                <a:latin typeface="Calibri"/>
                <a:cs typeface="Calibri"/>
              </a:rPr>
              <a:t> </a:t>
            </a:r>
            <a:r>
              <a:rPr sz="2160" dirty="0">
                <a:latin typeface="Calibri"/>
                <a:cs typeface="Calibri"/>
              </a:rPr>
              <a:t>(in</a:t>
            </a:r>
            <a:r>
              <a:rPr sz="2160" spc="348" dirty="0">
                <a:latin typeface="Calibri"/>
                <a:cs typeface="Calibri"/>
              </a:rPr>
              <a:t> </a:t>
            </a:r>
            <a:r>
              <a:rPr sz="2160" dirty="0">
                <a:latin typeface="Calibri"/>
                <a:cs typeface="Calibri"/>
              </a:rPr>
              <a:t>case</a:t>
            </a:r>
            <a:r>
              <a:rPr sz="2160" spc="336" dirty="0">
                <a:latin typeface="Calibri"/>
                <a:cs typeface="Calibri"/>
              </a:rPr>
              <a:t> </a:t>
            </a:r>
            <a:r>
              <a:rPr sz="2160" dirty="0">
                <a:latin typeface="Calibri"/>
                <a:cs typeface="Calibri"/>
              </a:rPr>
              <a:t>of</a:t>
            </a:r>
            <a:r>
              <a:rPr sz="2160" spc="342" dirty="0">
                <a:latin typeface="Calibri"/>
                <a:cs typeface="Calibri"/>
              </a:rPr>
              <a:t> </a:t>
            </a:r>
            <a:r>
              <a:rPr sz="2160" dirty="0">
                <a:latin typeface="Calibri"/>
                <a:cs typeface="Calibri"/>
              </a:rPr>
              <a:t>acquisition</a:t>
            </a:r>
            <a:r>
              <a:rPr sz="2160" spc="336" dirty="0">
                <a:latin typeface="Calibri"/>
                <a:cs typeface="Calibri"/>
              </a:rPr>
              <a:t> </a:t>
            </a:r>
            <a:r>
              <a:rPr sz="2160" dirty="0">
                <a:latin typeface="Calibri"/>
                <a:cs typeface="Calibri"/>
              </a:rPr>
              <a:t>of</a:t>
            </a:r>
            <a:r>
              <a:rPr sz="2160" spc="348" dirty="0">
                <a:latin typeface="Calibri"/>
                <a:cs typeface="Calibri"/>
              </a:rPr>
              <a:t> </a:t>
            </a:r>
            <a:r>
              <a:rPr sz="2160" dirty="0">
                <a:latin typeface="Calibri"/>
                <a:cs typeface="Calibri"/>
              </a:rPr>
              <a:t>a</a:t>
            </a:r>
            <a:r>
              <a:rPr sz="2160" spc="342" dirty="0">
                <a:latin typeface="Calibri"/>
                <a:cs typeface="Calibri"/>
              </a:rPr>
              <a:t> </a:t>
            </a:r>
            <a:r>
              <a:rPr sz="2160" spc="-12" dirty="0">
                <a:latin typeface="Calibri"/>
                <a:cs typeface="Calibri"/>
              </a:rPr>
              <a:t>depreciable 	</a:t>
            </a:r>
            <a:r>
              <a:rPr sz="2160" dirty="0">
                <a:latin typeface="Calibri"/>
                <a:cs typeface="Calibri"/>
              </a:rPr>
              <a:t>capital asset) at</a:t>
            </a:r>
            <a:r>
              <a:rPr sz="2160" spc="24" dirty="0">
                <a:latin typeface="Calibri"/>
                <a:cs typeface="Calibri"/>
              </a:rPr>
              <a:t> </a:t>
            </a:r>
            <a:r>
              <a:rPr sz="2160" dirty="0">
                <a:latin typeface="Calibri"/>
                <a:cs typeface="Calibri"/>
              </a:rPr>
              <a:t>rates</a:t>
            </a:r>
            <a:r>
              <a:rPr sz="2160" spc="12" dirty="0">
                <a:latin typeface="Calibri"/>
                <a:cs typeface="Calibri"/>
              </a:rPr>
              <a:t> </a:t>
            </a:r>
            <a:r>
              <a:rPr sz="2160" dirty="0">
                <a:latin typeface="Calibri"/>
                <a:cs typeface="Calibri"/>
              </a:rPr>
              <a:t>different from</a:t>
            </a:r>
            <a:r>
              <a:rPr sz="2160" spc="12" dirty="0">
                <a:latin typeface="Calibri"/>
                <a:cs typeface="Calibri"/>
              </a:rPr>
              <a:t> </a:t>
            </a:r>
            <a:r>
              <a:rPr sz="2160" dirty="0">
                <a:latin typeface="Calibri"/>
                <a:cs typeface="Calibri"/>
              </a:rPr>
              <a:t>those</a:t>
            </a:r>
            <a:r>
              <a:rPr sz="2160" spc="18" dirty="0">
                <a:latin typeface="Calibri"/>
                <a:cs typeface="Calibri"/>
              </a:rPr>
              <a:t> </a:t>
            </a:r>
            <a:r>
              <a:rPr sz="2160" dirty="0">
                <a:latin typeface="Calibri"/>
                <a:cs typeface="Calibri"/>
              </a:rPr>
              <a:t>at</a:t>
            </a:r>
            <a:r>
              <a:rPr sz="2160" spc="6" dirty="0">
                <a:latin typeface="Calibri"/>
                <a:cs typeface="Calibri"/>
              </a:rPr>
              <a:t> </a:t>
            </a:r>
            <a:r>
              <a:rPr sz="2160" dirty="0">
                <a:latin typeface="Calibri"/>
                <a:cs typeface="Calibri"/>
              </a:rPr>
              <a:t>which</a:t>
            </a:r>
            <a:r>
              <a:rPr sz="2160" spc="12" dirty="0">
                <a:latin typeface="Calibri"/>
                <a:cs typeface="Calibri"/>
              </a:rPr>
              <a:t> </a:t>
            </a:r>
            <a:r>
              <a:rPr sz="2160" dirty="0">
                <a:latin typeface="Calibri"/>
                <a:cs typeface="Calibri"/>
              </a:rPr>
              <a:t>they</a:t>
            </a:r>
            <a:r>
              <a:rPr sz="2160" spc="12" dirty="0">
                <a:latin typeface="Calibri"/>
                <a:cs typeface="Calibri"/>
              </a:rPr>
              <a:t> </a:t>
            </a:r>
            <a:r>
              <a:rPr sz="2160" dirty="0">
                <a:latin typeface="Calibri"/>
                <a:cs typeface="Calibri"/>
              </a:rPr>
              <a:t>were</a:t>
            </a:r>
            <a:r>
              <a:rPr sz="2160" spc="24" dirty="0">
                <a:latin typeface="Calibri"/>
                <a:cs typeface="Calibri"/>
              </a:rPr>
              <a:t> </a:t>
            </a:r>
            <a:r>
              <a:rPr sz="2160" dirty="0">
                <a:latin typeface="Calibri"/>
                <a:cs typeface="Calibri"/>
              </a:rPr>
              <a:t>initially</a:t>
            </a:r>
            <a:r>
              <a:rPr sz="2160" spc="12" dirty="0">
                <a:latin typeface="Calibri"/>
                <a:cs typeface="Calibri"/>
              </a:rPr>
              <a:t> </a:t>
            </a:r>
            <a:r>
              <a:rPr sz="2160" dirty="0">
                <a:latin typeface="Calibri"/>
                <a:cs typeface="Calibri"/>
              </a:rPr>
              <a:t>recorded</a:t>
            </a:r>
            <a:r>
              <a:rPr sz="2160" spc="12" dirty="0">
                <a:latin typeface="Calibri"/>
                <a:cs typeface="Calibri"/>
              </a:rPr>
              <a:t> </a:t>
            </a:r>
            <a:r>
              <a:rPr sz="2160" spc="-12" dirty="0">
                <a:latin typeface="Calibri"/>
                <a:cs typeface="Calibri"/>
              </a:rPr>
              <a:t>during 	</a:t>
            </a:r>
            <a:r>
              <a:rPr sz="2160" dirty="0">
                <a:latin typeface="Calibri"/>
                <a:cs typeface="Calibri"/>
              </a:rPr>
              <a:t>the</a:t>
            </a:r>
            <a:r>
              <a:rPr sz="2160" spc="60" dirty="0">
                <a:latin typeface="Calibri"/>
                <a:cs typeface="Calibri"/>
              </a:rPr>
              <a:t> </a:t>
            </a:r>
            <a:r>
              <a:rPr sz="2160" dirty="0">
                <a:latin typeface="Calibri"/>
                <a:cs typeface="Calibri"/>
              </a:rPr>
              <a:t>period,</a:t>
            </a:r>
            <a:r>
              <a:rPr sz="2160" spc="48" dirty="0">
                <a:latin typeface="Calibri"/>
                <a:cs typeface="Calibri"/>
              </a:rPr>
              <a:t> </a:t>
            </a:r>
            <a:r>
              <a:rPr sz="2160" dirty="0">
                <a:latin typeface="Calibri"/>
                <a:cs typeface="Calibri"/>
              </a:rPr>
              <a:t>or</a:t>
            </a:r>
            <a:r>
              <a:rPr sz="2160" spc="66" dirty="0">
                <a:latin typeface="Calibri"/>
                <a:cs typeface="Calibri"/>
              </a:rPr>
              <a:t> </a:t>
            </a:r>
            <a:r>
              <a:rPr sz="2160" dirty="0">
                <a:latin typeface="Calibri"/>
                <a:cs typeface="Calibri"/>
              </a:rPr>
              <a:t>reported</a:t>
            </a:r>
            <a:r>
              <a:rPr sz="2160" spc="72" dirty="0">
                <a:latin typeface="Calibri"/>
                <a:cs typeface="Calibri"/>
              </a:rPr>
              <a:t> </a:t>
            </a:r>
            <a:r>
              <a:rPr sz="2160" dirty="0">
                <a:latin typeface="Calibri"/>
                <a:cs typeface="Calibri"/>
              </a:rPr>
              <a:t>in</a:t>
            </a:r>
            <a:r>
              <a:rPr sz="2160" spc="54" dirty="0">
                <a:latin typeface="Calibri"/>
                <a:cs typeface="Calibri"/>
              </a:rPr>
              <a:t> </a:t>
            </a:r>
            <a:r>
              <a:rPr sz="2160" dirty="0">
                <a:latin typeface="Calibri"/>
                <a:cs typeface="Calibri"/>
              </a:rPr>
              <a:t>previous</a:t>
            </a:r>
            <a:r>
              <a:rPr sz="2160" spc="60" dirty="0">
                <a:latin typeface="Calibri"/>
                <a:cs typeface="Calibri"/>
              </a:rPr>
              <a:t> </a:t>
            </a:r>
            <a:r>
              <a:rPr sz="2160" dirty="0">
                <a:latin typeface="Calibri"/>
                <a:cs typeface="Calibri"/>
              </a:rPr>
              <a:t>financial</a:t>
            </a:r>
            <a:r>
              <a:rPr sz="2160" spc="66" dirty="0">
                <a:latin typeface="Calibri"/>
                <a:cs typeface="Calibri"/>
              </a:rPr>
              <a:t> </a:t>
            </a:r>
            <a:r>
              <a:rPr sz="2160" dirty="0">
                <a:latin typeface="Calibri"/>
                <a:cs typeface="Calibri"/>
              </a:rPr>
              <a:t>statements,</a:t>
            </a:r>
            <a:r>
              <a:rPr sz="2160" spc="54" dirty="0">
                <a:latin typeface="Calibri"/>
                <a:cs typeface="Calibri"/>
              </a:rPr>
              <a:t> </a:t>
            </a:r>
            <a:r>
              <a:rPr sz="2160" dirty="0">
                <a:latin typeface="Calibri"/>
                <a:cs typeface="Calibri"/>
              </a:rPr>
              <a:t>can</a:t>
            </a:r>
            <a:r>
              <a:rPr sz="2160" spc="54" dirty="0">
                <a:latin typeface="Calibri"/>
                <a:cs typeface="Calibri"/>
              </a:rPr>
              <a:t> </a:t>
            </a:r>
            <a:r>
              <a:rPr sz="2160" dirty="0">
                <a:latin typeface="Calibri"/>
                <a:cs typeface="Calibri"/>
              </a:rPr>
              <a:t>be</a:t>
            </a:r>
            <a:r>
              <a:rPr sz="2160" spc="72" dirty="0">
                <a:latin typeface="Calibri"/>
                <a:cs typeface="Calibri"/>
              </a:rPr>
              <a:t> </a:t>
            </a:r>
            <a:r>
              <a:rPr sz="2160" dirty="0">
                <a:latin typeface="Calibri"/>
                <a:cs typeface="Calibri"/>
              </a:rPr>
              <a:t>added</a:t>
            </a:r>
            <a:r>
              <a:rPr sz="2160" spc="60" dirty="0">
                <a:latin typeface="Calibri"/>
                <a:cs typeface="Calibri"/>
              </a:rPr>
              <a:t> </a:t>
            </a:r>
            <a:r>
              <a:rPr sz="2160" dirty="0">
                <a:latin typeface="Calibri"/>
                <a:cs typeface="Calibri"/>
              </a:rPr>
              <a:t>to</a:t>
            </a:r>
            <a:r>
              <a:rPr sz="2160" spc="54" dirty="0">
                <a:latin typeface="Calibri"/>
                <a:cs typeface="Calibri"/>
              </a:rPr>
              <a:t> </a:t>
            </a:r>
            <a:r>
              <a:rPr sz="2160" dirty="0">
                <a:latin typeface="Calibri"/>
                <a:cs typeface="Calibri"/>
              </a:rPr>
              <a:t>or</a:t>
            </a:r>
            <a:r>
              <a:rPr sz="2160" spc="48" dirty="0">
                <a:latin typeface="Calibri"/>
                <a:cs typeface="Calibri"/>
              </a:rPr>
              <a:t> </a:t>
            </a:r>
            <a:r>
              <a:rPr sz="2160" spc="-12" dirty="0">
                <a:latin typeface="Calibri"/>
                <a:cs typeface="Calibri"/>
              </a:rPr>
              <a:t>deducted 	</a:t>
            </a:r>
            <a:r>
              <a:rPr sz="2160" dirty="0">
                <a:latin typeface="Calibri"/>
                <a:cs typeface="Calibri"/>
              </a:rPr>
              <a:t>from</a:t>
            </a:r>
            <a:r>
              <a:rPr sz="2160" spc="-48" dirty="0">
                <a:latin typeface="Calibri"/>
                <a:cs typeface="Calibri"/>
              </a:rPr>
              <a:t> </a:t>
            </a:r>
            <a:r>
              <a:rPr sz="2160" dirty="0">
                <a:latin typeface="Calibri"/>
                <a:cs typeface="Calibri"/>
              </a:rPr>
              <a:t>the</a:t>
            </a:r>
            <a:r>
              <a:rPr sz="2160" spc="-42" dirty="0">
                <a:latin typeface="Calibri"/>
                <a:cs typeface="Calibri"/>
              </a:rPr>
              <a:t> </a:t>
            </a:r>
            <a:r>
              <a:rPr sz="2160" dirty="0">
                <a:latin typeface="Calibri"/>
                <a:cs typeface="Calibri"/>
              </a:rPr>
              <a:t>cost</a:t>
            </a:r>
            <a:r>
              <a:rPr sz="2160" spc="-36" dirty="0">
                <a:latin typeface="Calibri"/>
                <a:cs typeface="Calibri"/>
              </a:rPr>
              <a:t> </a:t>
            </a:r>
            <a:r>
              <a:rPr sz="2160" dirty="0">
                <a:latin typeface="Calibri"/>
                <a:cs typeface="Calibri"/>
              </a:rPr>
              <a:t>of</a:t>
            </a:r>
            <a:r>
              <a:rPr sz="2160" spc="-48" dirty="0">
                <a:latin typeface="Calibri"/>
                <a:cs typeface="Calibri"/>
              </a:rPr>
              <a:t> </a:t>
            </a:r>
            <a:r>
              <a:rPr sz="2160" dirty="0">
                <a:latin typeface="Calibri"/>
                <a:cs typeface="Calibri"/>
              </a:rPr>
              <a:t>the</a:t>
            </a:r>
            <a:r>
              <a:rPr sz="2160" spc="-24" dirty="0">
                <a:latin typeface="Calibri"/>
                <a:cs typeface="Calibri"/>
              </a:rPr>
              <a:t> </a:t>
            </a:r>
            <a:r>
              <a:rPr sz="2160" dirty="0">
                <a:latin typeface="Calibri"/>
                <a:cs typeface="Calibri"/>
              </a:rPr>
              <a:t>asset</a:t>
            </a:r>
            <a:r>
              <a:rPr sz="2160" spc="-66" dirty="0">
                <a:latin typeface="Calibri"/>
                <a:cs typeface="Calibri"/>
              </a:rPr>
              <a:t> </a:t>
            </a:r>
            <a:r>
              <a:rPr sz="2160" dirty="0">
                <a:latin typeface="Calibri"/>
                <a:cs typeface="Calibri"/>
              </a:rPr>
              <a:t>and</a:t>
            </a:r>
            <a:r>
              <a:rPr sz="2160" spc="-36" dirty="0">
                <a:latin typeface="Calibri"/>
                <a:cs typeface="Calibri"/>
              </a:rPr>
              <a:t> </a:t>
            </a:r>
            <a:r>
              <a:rPr sz="2160" dirty="0">
                <a:latin typeface="Calibri"/>
                <a:cs typeface="Calibri"/>
              </a:rPr>
              <a:t>shall</a:t>
            </a:r>
            <a:r>
              <a:rPr sz="2160" spc="-54" dirty="0">
                <a:latin typeface="Calibri"/>
                <a:cs typeface="Calibri"/>
              </a:rPr>
              <a:t> </a:t>
            </a:r>
            <a:r>
              <a:rPr sz="2160" dirty="0">
                <a:latin typeface="Calibri"/>
                <a:cs typeface="Calibri"/>
              </a:rPr>
              <a:t>be</a:t>
            </a:r>
            <a:r>
              <a:rPr sz="2160" spc="-24" dirty="0">
                <a:latin typeface="Calibri"/>
                <a:cs typeface="Calibri"/>
              </a:rPr>
              <a:t> </a:t>
            </a:r>
            <a:r>
              <a:rPr sz="2160" spc="-12" dirty="0">
                <a:latin typeface="Calibri"/>
                <a:cs typeface="Calibri"/>
              </a:rPr>
              <a:t>depreciated</a:t>
            </a:r>
            <a:r>
              <a:rPr sz="2160" spc="-36" dirty="0">
                <a:latin typeface="Calibri"/>
                <a:cs typeface="Calibri"/>
              </a:rPr>
              <a:t> </a:t>
            </a:r>
            <a:r>
              <a:rPr sz="2160" dirty="0">
                <a:latin typeface="Calibri"/>
                <a:cs typeface="Calibri"/>
              </a:rPr>
              <a:t>over</a:t>
            </a:r>
            <a:r>
              <a:rPr sz="2160" spc="-42" dirty="0">
                <a:latin typeface="Calibri"/>
                <a:cs typeface="Calibri"/>
              </a:rPr>
              <a:t> </a:t>
            </a:r>
            <a:r>
              <a:rPr sz="2160" dirty="0">
                <a:latin typeface="Calibri"/>
                <a:cs typeface="Calibri"/>
              </a:rPr>
              <a:t>the</a:t>
            </a:r>
            <a:r>
              <a:rPr sz="2160" spc="-36" dirty="0">
                <a:latin typeface="Calibri"/>
                <a:cs typeface="Calibri"/>
              </a:rPr>
              <a:t> </a:t>
            </a:r>
            <a:r>
              <a:rPr sz="2160" dirty="0">
                <a:latin typeface="Calibri"/>
                <a:cs typeface="Calibri"/>
              </a:rPr>
              <a:t>balance</a:t>
            </a:r>
            <a:r>
              <a:rPr sz="2160" spc="-30" dirty="0">
                <a:latin typeface="Calibri"/>
                <a:cs typeface="Calibri"/>
              </a:rPr>
              <a:t> </a:t>
            </a:r>
            <a:r>
              <a:rPr sz="2160" dirty="0">
                <a:latin typeface="Calibri"/>
                <a:cs typeface="Calibri"/>
              </a:rPr>
              <a:t>life</a:t>
            </a:r>
            <a:r>
              <a:rPr sz="2160" spc="-18" dirty="0">
                <a:latin typeface="Calibri"/>
                <a:cs typeface="Calibri"/>
              </a:rPr>
              <a:t> </a:t>
            </a:r>
            <a:r>
              <a:rPr sz="2160" dirty="0">
                <a:latin typeface="Calibri"/>
                <a:cs typeface="Calibri"/>
              </a:rPr>
              <a:t>of</a:t>
            </a:r>
            <a:r>
              <a:rPr sz="2160" spc="-42" dirty="0">
                <a:latin typeface="Calibri"/>
                <a:cs typeface="Calibri"/>
              </a:rPr>
              <a:t> </a:t>
            </a:r>
            <a:r>
              <a:rPr sz="2160" dirty="0">
                <a:latin typeface="Calibri"/>
                <a:cs typeface="Calibri"/>
              </a:rPr>
              <a:t>the</a:t>
            </a:r>
            <a:r>
              <a:rPr sz="2160" spc="-30" dirty="0">
                <a:latin typeface="Calibri"/>
                <a:cs typeface="Calibri"/>
              </a:rPr>
              <a:t> </a:t>
            </a:r>
            <a:r>
              <a:rPr sz="2160" spc="-12" dirty="0">
                <a:latin typeface="Calibri"/>
                <a:cs typeface="Calibri"/>
              </a:rPr>
              <a:t>asset.</a:t>
            </a:r>
            <a:endParaRPr sz="2160">
              <a:latin typeface="Calibri"/>
              <a:cs typeface="Calibri"/>
            </a:endParaRPr>
          </a:p>
          <a:p>
            <a:pPr marL="439674" marR="12192" indent="-425196" algn="just">
              <a:spcBef>
                <a:spcPts val="720"/>
              </a:spcBef>
              <a:buSzPct val="58333"/>
              <a:buFont typeface="Wingdings"/>
              <a:buChar char=""/>
              <a:tabLst>
                <a:tab pos="439674" algn="l"/>
              </a:tabLst>
            </a:pPr>
            <a:r>
              <a:rPr sz="2160" b="1" dirty="0">
                <a:latin typeface="Calibri"/>
                <a:cs typeface="Calibri"/>
              </a:rPr>
              <a:t>Under</a:t>
            </a:r>
            <a:r>
              <a:rPr sz="2160" b="1" spc="426" dirty="0">
                <a:latin typeface="Calibri"/>
                <a:cs typeface="Calibri"/>
              </a:rPr>
              <a:t> </a:t>
            </a:r>
            <a:r>
              <a:rPr sz="2160" b="1" dirty="0">
                <a:latin typeface="Calibri"/>
                <a:cs typeface="Calibri"/>
              </a:rPr>
              <a:t>ICDS</a:t>
            </a:r>
            <a:r>
              <a:rPr sz="2160" b="1" spc="420" dirty="0">
                <a:latin typeface="Calibri"/>
                <a:cs typeface="Calibri"/>
              </a:rPr>
              <a:t> </a:t>
            </a:r>
            <a:r>
              <a:rPr sz="2160" b="1" dirty="0">
                <a:latin typeface="Calibri"/>
                <a:cs typeface="Calibri"/>
              </a:rPr>
              <a:t>VI</a:t>
            </a:r>
            <a:r>
              <a:rPr sz="2160" b="1" spc="420" dirty="0">
                <a:latin typeface="Calibri"/>
                <a:cs typeface="Calibri"/>
              </a:rPr>
              <a:t> </a:t>
            </a:r>
            <a:r>
              <a:rPr sz="2160" b="1" i="1" dirty="0">
                <a:latin typeface="Calibri"/>
                <a:cs typeface="Calibri"/>
              </a:rPr>
              <a:t>(The</a:t>
            </a:r>
            <a:r>
              <a:rPr sz="2160" b="1" i="1" spc="438" dirty="0">
                <a:latin typeface="Calibri"/>
                <a:cs typeface="Calibri"/>
              </a:rPr>
              <a:t> </a:t>
            </a:r>
            <a:r>
              <a:rPr sz="2160" b="1" i="1" dirty="0">
                <a:latin typeface="Calibri"/>
                <a:cs typeface="Calibri"/>
              </a:rPr>
              <a:t>effects</a:t>
            </a:r>
            <a:r>
              <a:rPr sz="2160" b="1" i="1" spc="438" dirty="0">
                <a:latin typeface="Calibri"/>
                <a:cs typeface="Calibri"/>
              </a:rPr>
              <a:t> </a:t>
            </a:r>
            <a:r>
              <a:rPr sz="2160" b="1" i="1" dirty="0">
                <a:latin typeface="Calibri"/>
                <a:cs typeface="Calibri"/>
              </a:rPr>
              <a:t>of</a:t>
            </a:r>
            <a:r>
              <a:rPr sz="2160" b="1" i="1" spc="438" dirty="0">
                <a:latin typeface="Calibri"/>
                <a:cs typeface="Calibri"/>
              </a:rPr>
              <a:t> </a:t>
            </a:r>
            <a:r>
              <a:rPr sz="2160" b="1" i="1" dirty="0">
                <a:latin typeface="Calibri"/>
                <a:cs typeface="Calibri"/>
              </a:rPr>
              <a:t>changes</a:t>
            </a:r>
            <a:r>
              <a:rPr sz="2160" b="1" i="1" spc="432" dirty="0">
                <a:latin typeface="Calibri"/>
                <a:cs typeface="Calibri"/>
              </a:rPr>
              <a:t> </a:t>
            </a:r>
            <a:r>
              <a:rPr sz="2160" b="1" i="1" dirty="0">
                <a:latin typeface="Calibri"/>
                <a:cs typeface="Calibri"/>
              </a:rPr>
              <a:t>in</a:t>
            </a:r>
            <a:r>
              <a:rPr sz="2160" b="1" i="1" spc="438" dirty="0">
                <a:latin typeface="Calibri"/>
                <a:cs typeface="Calibri"/>
              </a:rPr>
              <a:t> </a:t>
            </a:r>
            <a:r>
              <a:rPr sz="2160" b="1" i="1" dirty="0">
                <a:latin typeface="Calibri"/>
                <a:cs typeface="Calibri"/>
              </a:rPr>
              <a:t>foreign</a:t>
            </a:r>
            <a:r>
              <a:rPr sz="2160" b="1" i="1" spc="432" dirty="0">
                <a:latin typeface="Calibri"/>
                <a:cs typeface="Calibri"/>
              </a:rPr>
              <a:t> </a:t>
            </a:r>
            <a:r>
              <a:rPr sz="2160" b="1" i="1" dirty="0">
                <a:latin typeface="Calibri"/>
                <a:cs typeface="Calibri"/>
              </a:rPr>
              <a:t>exchange</a:t>
            </a:r>
            <a:r>
              <a:rPr sz="2160" b="1" i="1" spc="438" dirty="0">
                <a:latin typeface="Calibri"/>
                <a:cs typeface="Calibri"/>
              </a:rPr>
              <a:t> </a:t>
            </a:r>
            <a:r>
              <a:rPr sz="2160" b="1" i="1" dirty="0">
                <a:latin typeface="Calibri"/>
                <a:cs typeface="Calibri"/>
              </a:rPr>
              <a:t>rates),</a:t>
            </a:r>
            <a:r>
              <a:rPr sz="2160" b="1" i="1" spc="438" dirty="0">
                <a:latin typeface="Calibri"/>
                <a:cs typeface="Calibri"/>
              </a:rPr>
              <a:t> </a:t>
            </a:r>
            <a:r>
              <a:rPr sz="2160" dirty="0">
                <a:latin typeface="Calibri"/>
                <a:cs typeface="Calibri"/>
              </a:rPr>
              <a:t>recognition</a:t>
            </a:r>
            <a:r>
              <a:rPr sz="2160" spc="432" dirty="0">
                <a:latin typeface="Calibri"/>
                <a:cs typeface="Calibri"/>
              </a:rPr>
              <a:t> </a:t>
            </a:r>
            <a:r>
              <a:rPr sz="2160" spc="-30" dirty="0">
                <a:latin typeface="Calibri"/>
                <a:cs typeface="Calibri"/>
              </a:rPr>
              <a:t>of </a:t>
            </a:r>
            <a:r>
              <a:rPr sz="2160" spc="-12" dirty="0">
                <a:latin typeface="Calibri"/>
                <a:cs typeface="Calibri"/>
              </a:rPr>
              <a:t>exchange</a:t>
            </a:r>
            <a:r>
              <a:rPr sz="2160" spc="-30" dirty="0">
                <a:latin typeface="Calibri"/>
                <a:cs typeface="Calibri"/>
              </a:rPr>
              <a:t> </a:t>
            </a:r>
            <a:r>
              <a:rPr sz="2160" spc="-12" dirty="0">
                <a:latin typeface="Calibri"/>
                <a:cs typeface="Calibri"/>
              </a:rPr>
              <a:t>difference</a:t>
            </a:r>
            <a:r>
              <a:rPr sz="2160" spc="-24" dirty="0">
                <a:latin typeface="Calibri"/>
                <a:cs typeface="Calibri"/>
              </a:rPr>
              <a:t> </a:t>
            </a:r>
            <a:r>
              <a:rPr sz="2160" dirty="0">
                <a:latin typeface="Calibri"/>
                <a:cs typeface="Calibri"/>
              </a:rPr>
              <a:t>under</a:t>
            </a:r>
            <a:r>
              <a:rPr sz="2160" spc="-36" dirty="0">
                <a:latin typeface="Calibri"/>
                <a:cs typeface="Calibri"/>
              </a:rPr>
              <a:t> </a:t>
            </a:r>
            <a:r>
              <a:rPr sz="2160" dirty="0">
                <a:latin typeface="Calibri"/>
                <a:cs typeface="Calibri"/>
              </a:rPr>
              <a:t>ICDS</a:t>
            </a:r>
            <a:r>
              <a:rPr sz="2160" spc="-30" dirty="0">
                <a:latin typeface="Calibri"/>
                <a:cs typeface="Calibri"/>
              </a:rPr>
              <a:t> </a:t>
            </a:r>
            <a:r>
              <a:rPr sz="2160" dirty="0">
                <a:latin typeface="Calibri"/>
                <a:cs typeface="Calibri"/>
              </a:rPr>
              <a:t>is</a:t>
            </a:r>
            <a:r>
              <a:rPr sz="2160" spc="-24" dirty="0">
                <a:latin typeface="Calibri"/>
                <a:cs typeface="Calibri"/>
              </a:rPr>
              <a:t> </a:t>
            </a:r>
            <a:r>
              <a:rPr sz="2160" dirty="0">
                <a:latin typeface="Calibri"/>
                <a:cs typeface="Calibri"/>
              </a:rPr>
              <a:t>subject</a:t>
            </a:r>
            <a:r>
              <a:rPr sz="2160" spc="-36" dirty="0">
                <a:latin typeface="Calibri"/>
                <a:cs typeface="Calibri"/>
              </a:rPr>
              <a:t> </a:t>
            </a:r>
            <a:r>
              <a:rPr sz="2160" dirty="0">
                <a:latin typeface="Calibri"/>
                <a:cs typeface="Calibri"/>
              </a:rPr>
              <a:t>to</a:t>
            </a:r>
            <a:r>
              <a:rPr sz="2160" spc="-30" dirty="0">
                <a:latin typeface="Calibri"/>
                <a:cs typeface="Calibri"/>
              </a:rPr>
              <a:t> </a:t>
            </a:r>
            <a:r>
              <a:rPr sz="2160" dirty="0">
                <a:latin typeface="Calibri"/>
                <a:cs typeface="Calibri"/>
              </a:rPr>
              <a:t>the</a:t>
            </a:r>
            <a:r>
              <a:rPr sz="2160" spc="-36" dirty="0">
                <a:latin typeface="Calibri"/>
                <a:cs typeface="Calibri"/>
              </a:rPr>
              <a:t> </a:t>
            </a:r>
            <a:r>
              <a:rPr sz="2160" dirty="0">
                <a:latin typeface="Calibri"/>
                <a:cs typeface="Calibri"/>
              </a:rPr>
              <a:t>provisions</a:t>
            </a:r>
            <a:r>
              <a:rPr sz="2160" spc="-30" dirty="0">
                <a:latin typeface="Calibri"/>
                <a:cs typeface="Calibri"/>
              </a:rPr>
              <a:t> </a:t>
            </a:r>
            <a:r>
              <a:rPr sz="2160" dirty="0">
                <a:latin typeface="Calibri"/>
                <a:cs typeface="Calibri"/>
              </a:rPr>
              <a:t>of</a:t>
            </a:r>
            <a:r>
              <a:rPr sz="2160" spc="-30" dirty="0">
                <a:latin typeface="Calibri"/>
                <a:cs typeface="Calibri"/>
              </a:rPr>
              <a:t> </a:t>
            </a:r>
            <a:r>
              <a:rPr sz="2160" dirty="0">
                <a:latin typeface="Calibri"/>
                <a:cs typeface="Calibri"/>
              </a:rPr>
              <a:t>Section</a:t>
            </a:r>
            <a:r>
              <a:rPr sz="2160" spc="-30" dirty="0">
                <a:latin typeface="Calibri"/>
                <a:cs typeface="Calibri"/>
              </a:rPr>
              <a:t> </a:t>
            </a:r>
            <a:r>
              <a:rPr sz="2160" dirty="0">
                <a:latin typeface="Calibri"/>
                <a:cs typeface="Calibri"/>
              </a:rPr>
              <a:t>43A</a:t>
            </a:r>
            <a:r>
              <a:rPr sz="2160" spc="-30" dirty="0">
                <a:latin typeface="Calibri"/>
                <a:cs typeface="Calibri"/>
              </a:rPr>
              <a:t> </a:t>
            </a:r>
            <a:r>
              <a:rPr sz="2160" dirty="0">
                <a:latin typeface="Calibri"/>
                <a:cs typeface="Calibri"/>
              </a:rPr>
              <a:t>of</a:t>
            </a:r>
            <a:r>
              <a:rPr sz="2160" spc="-36" dirty="0">
                <a:latin typeface="Calibri"/>
                <a:cs typeface="Calibri"/>
              </a:rPr>
              <a:t> </a:t>
            </a:r>
            <a:r>
              <a:rPr sz="2160" dirty="0">
                <a:latin typeface="Calibri"/>
                <a:cs typeface="Calibri"/>
              </a:rPr>
              <a:t>the</a:t>
            </a:r>
            <a:r>
              <a:rPr sz="2160" spc="-24" dirty="0">
                <a:latin typeface="Calibri"/>
                <a:cs typeface="Calibri"/>
              </a:rPr>
              <a:t> </a:t>
            </a:r>
            <a:r>
              <a:rPr sz="2160" dirty="0">
                <a:latin typeface="Calibri"/>
                <a:cs typeface="Calibri"/>
              </a:rPr>
              <a:t>Act</a:t>
            </a:r>
            <a:r>
              <a:rPr sz="2160" spc="-36" dirty="0">
                <a:latin typeface="Calibri"/>
                <a:cs typeface="Calibri"/>
              </a:rPr>
              <a:t> </a:t>
            </a:r>
            <a:r>
              <a:rPr sz="2160" spc="-30" dirty="0">
                <a:latin typeface="Calibri"/>
                <a:cs typeface="Calibri"/>
              </a:rPr>
              <a:t>or </a:t>
            </a:r>
            <a:r>
              <a:rPr sz="2160" dirty="0">
                <a:latin typeface="Calibri"/>
                <a:cs typeface="Calibri"/>
              </a:rPr>
              <a:t>Rule</a:t>
            </a:r>
            <a:r>
              <a:rPr sz="2160" spc="-24" dirty="0">
                <a:latin typeface="Calibri"/>
                <a:cs typeface="Calibri"/>
              </a:rPr>
              <a:t> </a:t>
            </a:r>
            <a:r>
              <a:rPr sz="2160" dirty="0">
                <a:latin typeface="Calibri"/>
                <a:cs typeface="Calibri"/>
              </a:rPr>
              <a:t>115</a:t>
            </a:r>
            <a:r>
              <a:rPr sz="2160" spc="-24" dirty="0">
                <a:latin typeface="Calibri"/>
                <a:cs typeface="Calibri"/>
              </a:rPr>
              <a:t> </a:t>
            </a:r>
            <a:r>
              <a:rPr sz="2160" dirty="0">
                <a:latin typeface="Calibri"/>
                <a:cs typeface="Calibri"/>
              </a:rPr>
              <a:t>of</a:t>
            </a:r>
            <a:r>
              <a:rPr sz="2160" spc="-30" dirty="0">
                <a:latin typeface="Calibri"/>
                <a:cs typeface="Calibri"/>
              </a:rPr>
              <a:t> </a:t>
            </a:r>
            <a:r>
              <a:rPr sz="2160" dirty="0">
                <a:latin typeface="Calibri"/>
                <a:cs typeface="Calibri"/>
              </a:rPr>
              <a:t>the</a:t>
            </a:r>
            <a:r>
              <a:rPr sz="2160" spc="-24" dirty="0">
                <a:latin typeface="Calibri"/>
                <a:cs typeface="Calibri"/>
              </a:rPr>
              <a:t> </a:t>
            </a:r>
            <a:r>
              <a:rPr sz="2160" spc="-12" dirty="0">
                <a:latin typeface="Calibri"/>
                <a:cs typeface="Calibri"/>
              </a:rPr>
              <a:t>Rules.</a:t>
            </a:r>
            <a:endParaRPr sz="2160">
              <a:latin typeface="Calibri"/>
              <a:cs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7"/>
            <a:ext cx="16942003" cy="1080154"/>
          </a:xfrm>
          <a:prstGeom prst="rect">
            <a:avLst/>
          </a:prstGeom>
        </p:spPr>
        <p:txBody>
          <a:bodyPr vert="horz" wrap="square" lIns="0" tIns="411340" rIns="0" bIns="0" rtlCol="0">
            <a:spAutoFit/>
          </a:bodyPr>
          <a:lstStyle/>
          <a:p>
            <a:pPr marL="858774">
              <a:spcBef>
                <a:spcPts val="120"/>
              </a:spcBef>
            </a:pPr>
            <a:r>
              <a:rPr u="none" dirty="0"/>
              <a:t>Section</a:t>
            </a:r>
            <a:r>
              <a:rPr u="none" spc="-48" dirty="0"/>
              <a:t> </a:t>
            </a:r>
            <a:r>
              <a:rPr u="none" dirty="0"/>
              <a:t>43A</a:t>
            </a:r>
            <a:r>
              <a:rPr u="none" spc="-24" dirty="0"/>
              <a:t> </a:t>
            </a:r>
            <a:r>
              <a:rPr u="none" spc="-12" dirty="0"/>
              <a:t>vis-à-</a:t>
            </a:r>
            <a:r>
              <a:rPr u="none" dirty="0"/>
              <a:t>vis</a:t>
            </a:r>
            <a:r>
              <a:rPr u="none" spc="-78" dirty="0"/>
              <a:t> </a:t>
            </a:r>
            <a:r>
              <a:rPr u="none" spc="-24" dirty="0"/>
              <a:t>AS-</a:t>
            </a:r>
            <a:r>
              <a:rPr u="none" dirty="0"/>
              <a:t>11</a:t>
            </a:r>
            <a:r>
              <a:rPr u="none" spc="-42" dirty="0"/>
              <a:t> </a:t>
            </a:r>
            <a:r>
              <a:rPr u="none" dirty="0"/>
              <a:t>–</a:t>
            </a:r>
            <a:r>
              <a:rPr u="none" spc="-48" dirty="0"/>
              <a:t> </a:t>
            </a:r>
            <a:r>
              <a:rPr u="none" spc="-12" dirty="0"/>
              <a:t>Contd.</a:t>
            </a:r>
          </a:p>
        </p:txBody>
      </p:sp>
      <p:sp>
        <p:nvSpPr>
          <p:cNvPr id="3" name="object 3"/>
          <p:cNvSpPr txBox="1"/>
          <p:nvPr/>
        </p:nvSpPr>
        <p:spPr>
          <a:xfrm>
            <a:off x="2138701" y="1851964"/>
            <a:ext cx="10270236" cy="5398144"/>
          </a:xfrm>
          <a:prstGeom prst="rect">
            <a:avLst/>
          </a:prstGeom>
        </p:spPr>
        <p:txBody>
          <a:bodyPr vert="horz" wrap="square" lIns="0" tIns="16002" rIns="0" bIns="0" rtlCol="0">
            <a:spAutoFit/>
          </a:bodyPr>
          <a:lstStyle/>
          <a:p>
            <a:pPr marL="439674" marR="6096" indent="-425196" algn="just">
              <a:spcBef>
                <a:spcPts val="126"/>
              </a:spcBef>
              <a:buSzPct val="58823"/>
              <a:buFont typeface="Wingdings"/>
              <a:buChar char=""/>
              <a:tabLst>
                <a:tab pos="439674" algn="l"/>
              </a:tabLst>
            </a:pPr>
            <a:r>
              <a:rPr sz="2040" dirty="0">
                <a:latin typeface="Calibri"/>
                <a:cs typeface="Calibri"/>
              </a:rPr>
              <a:t>As</a:t>
            </a:r>
            <a:r>
              <a:rPr sz="2040" spc="-36" dirty="0">
                <a:latin typeface="Calibri"/>
                <a:cs typeface="Calibri"/>
              </a:rPr>
              <a:t> </a:t>
            </a:r>
            <a:r>
              <a:rPr sz="2040" dirty="0">
                <a:latin typeface="Calibri"/>
                <a:cs typeface="Calibri"/>
              </a:rPr>
              <a:t>per</a:t>
            </a:r>
            <a:r>
              <a:rPr sz="2040" spc="-30" dirty="0">
                <a:latin typeface="Calibri"/>
                <a:cs typeface="Calibri"/>
              </a:rPr>
              <a:t> </a:t>
            </a:r>
            <a:r>
              <a:rPr sz="2040" b="1" u="sng" dirty="0">
                <a:solidFill>
                  <a:srgbClr val="145F82"/>
                </a:solidFill>
                <a:uFill>
                  <a:solidFill>
                    <a:srgbClr val="145F82"/>
                  </a:solidFill>
                </a:uFill>
                <a:latin typeface="Calibri"/>
                <a:cs typeface="Calibri"/>
              </a:rPr>
              <a:t>Section</a:t>
            </a:r>
            <a:r>
              <a:rPr sz="2040" b="1" u="sng" spc="-42" dirty="0">
                <a:solidFill>
                  <a:srgbClr val="145F82"/>
                </a:solidFill>
                <a:uFill>
                  <a:solidFill>
                    <a:srgbClr val="145F82"/>
                  </a:solidFill>
                </a:uFill>
                <a:latin typeface="Calibri"/>
                <a:cs typeface="Calibri"/>
              </a:rPr>
              <a:t> </a:t>
            </a:r>
            <a:r>
              <a:rPr sz="2040" b="1" u="sng" dirty="0">
                <a:solidFill>
                  <a:srgbClr val="145F82"/>
                </a:solidFill>
                <a:uFill>
                  <a:solidFill>
                    <a:srgbClr val="145F82"/>
                  </a:solidFill>
                </a:uFill>
                <a:latin typeface="Calibri"/>
                <a:cs typeface="Calibri"/>
              </a:rPr>
              <a:t>43A</a:t>
            </a:r>
            <a:r>
              <a:rPr sz="2040" dirty="0">
                <a:latin typeface="Calibri"/>
                <a:cs typeface="Calibri"/>
              </a:rPr>
              <a:t>,</a:t>
            </a:r>
            <a:r>
              <a:rPr sz="2040" spc="-42" dirty="0">
                <a:latin typeface="Calibri"/>
                <a:cs typeface="Calibri"/>
              </a:rPr>
              <a:t> </a:t>
            </a:r>
            <a:r>
              <a:rPr sz="2040" dirty="0">
                <a:latin typeface="Calibri"/>
                <a:cs typeface="Calibri"/>
              </a:rPr>
              <a:t>where</a:t>
            </a:r>
            <a:r>
              <a:rPr sz="2040" spc="-36" dirty="0">
                <a:latin typeface="Calibri"/>
                <a:cs typeface="Calibri"/>
              </a:rPr>
              <a:t> </a:t>
            </a:r>
            <a:r>
              <a:rPr sz="2040" dirty="0">
                <a:latin typeface="Calibri"/>
                <a:cs typeface="Calibri"/>
              </a:rPr>
              <a:t>assessee</a:t>
            </a:r>
            <a:r>
              <a:rPr sz="2040" spc="-30" dirty="0">
                <a:latin typeface="Calibri"/>
                <a:cs typeface="Calibri"/>
              </a:rPr>
              <a:t> </a:t>
            </a:r>
            <a:r>
              <a:rPr sz="2040" dirty="0">
                <a:latin typeface="Calibri"/>
                <a:cs typeface="Calibri"/>
              </a:rPr>
              <a:t>has</a:t>
            </a:r>
            <a:r>
              <a:rPr sz="2040" spc="-30" dirty="0">
                <a:latin typeface="Calibri"/>
                <a:cs typeface="Calibri"/>
              </a:rPr>
              <a:t> </a:t>
            </a:r>
            <a:r>
              <a:rPr sz="2040" dirty="0">
                <a:latin typeface="Calibri"/>
                <a:cs typeface="Calibri"/>
              </a:rPr>
              <a:t>acquired</a:t>
            </a:r>
            <a:r>
              <a:rPr sz="2040" spc="-42" dirty="0">
                <a:latin typeface="Calibri"/>
                <a:cs typeface="Calibri"/>
              </a:rPr>
              <a:t> </a:t>
            </a:r>
            <a:r>
              <a:rPr sz="2040" dirty="0">
                <a:latin typeface="Calibri"/>
                <a:cs typeface="Calibri"/>
              </a:rPr>
              <a:t>any</a:t>
            </a:r>
            <a:r>
              <a:rPr sz="2040" spc="-42" dirty="0">
                <a:latin typeface="Calibri"/>
                <a:cs typeface="Calibri"/>
              </a:rPr>
              <a:t> </a:t>
            </a:r>
            <a:r>
              <a:rPr sz="2040" dirty="0">
                <a:latin typeface="Calibri"/>
                <a:cs typeface="Calibri"/>
              </a:rPr>
              <a:t>asset</a:t>
            </a:r>
            <a:r>
              <a:rPr sz="2040" spc="-30" dirty="0">
                <a:latin typeface="Calibri"/>
                <a:cs typeface="Calibri"/>
              </a:rPr>
              <a:t> </a:t>
            </a:r>
            <a:r>
              <a:rPr sz="2040" dirty="0">
                <a:latin typeface="Calibri"/>
                <a:cs typeface="Calibri"/>
              </a:rPr>
              <a:t>in</a:t>
            </a:r>
            <a:r>
              <a:rPr sz="2040" spc="-30" dirty="0">
                <a:latin typeface="Calibri"/>
                <a:cs typeface="Calibri"/>
              </a:rPr>
              <a:t> </a:t>
            </a:r>
            <a:r>
              <a:rPr sz="2040" dirty="0">
                <a:latin typeface="Calibri"/>
                <a:cs typeface="Calibri"/>
              </a:rPr>
              <a:t>any</a:t>
            </a:r>
            <a:r>
              <a:rPr sz="2040" spc="-42" dirty="0">
                <a:latin typeface="Calibri"/>
                <a:cs typeface="Calibri"/>
              </a:rPr>
              <a:t> </a:t>
            </a:r>
            <a:r>
              <a:rPr sz="2040" dirty="0">
                <a:latin typeface="Calibri"/>
                <a:cs typeface="Calibri"/>
              </a:rPr>
              <a:t>previous</a:t>
            </a:r>
            <a:r>
              <a:rPr sz="2040" spc="-30" dirty="0">
                <a:latin typeface="Calibri"/>
                <a:cs typeface="Calibri"/>
              </a:rPr>
              <a:t> </a:t>
            </a:r>
            <a:r>
              <a:rPr sz="2040" dirty="0">
                <a:latin typeface="Calibri"/>
                <a:cs typeface="Calibri"/>
              </a:rPr>
              <a:t>year</a:t>
            </a:r>
            <a:r>
              <a:rPr sz="2040" spc="-30" dirty="0">
                <a:latin typeface="Calibri"/>
                <a:cs typeface="Calibri"/>
              </a:rPr>
              <a:t> </a:t>
            </a:r>
            <a:r>
              <a:rPr sz="2040" dirty="0">
                <a:latin typeface="Calibri"/>
                <a:cs typeface="Calibri"/>
              </a:rPr>
              <a:t>from</a:t>
            </a:r>
            <a:r>
              <a:rPr sz="2040" spc="-42" dirty="0">
                <a:latin typeface="Calibri"/>
                <a:cs typeface="Calibri"/>
              </a:rPr>
              <a:t> </a:t>
            </a:r>
            <a:r>
              <a:rPr sz="2040" spc="-12" dirty="0">
                <a:latin typeface="Calibri"/>
                <a:cs typeface="Calibri"/>
              </a:rPr>
              <a:t>country </a:t>
            </a:r>
            <a:r>
              <a:rPr sz="2040" dirty="0">
                <a:latin typeface="Calibri"/>
                <a:cs typeface="Calibri"/>
              </a:rPr>
              <a:t>outside</a:t>
            </a:r>
            <a:r>
              <a:rPr sz="2040" spc="12" dirty="0">
                <a:latin typeface="Calibri"/>
                <a:cs typeface="Calibri"/>
              </a:rPr>
              <a:t> </a:t>
            </a:r>
            <a:r>
              <a:rPr sz="2040" dirty="0">
                <a:latin typeface="Calibri"/>
                <a:cs typeface="Calibri"/>
              </a:rPr>
              <a:t>India</a:t>
            </a:r>
            <a:r>
              <a:rPr sz="2040" spc="24" dirty="0">
                <a:latin typeface="Calibri"/>
                <a:cs typeface="Calibri"/>
              </a:rPr>
              <a:t> </a:t>
            </a:r>
            <a:r>
              <a:rPr sz="2040" dirty="0">
                <a:latin typeface="Calibri"/>
                <a:cs typeface="Calibri"/>
              </a:rPr>
              <a:t>for</a:t>
            </a:r>
            <a:r>
              <a:rPr sz="2040" spc="12" dirty="0">
                <a:latin typeface="Calibri"/>
                <a:cs typeface="Calibri"/>
              </a:rPr>
              <a:t> </a:t>
            </a:r>
            <a:r>
              <a:rPr sz="2040" dirty="0">
                <a:latin typeface="Calibri"/>
                <a:cs typeface="Calibri"/>
              </a:rPr>
              <a:t>the</a:t>
            </a:r>
            <a:r>
              <a:rPr sz="2040" spc="12" dirty="0">
                <a:latin typeface="Calibri"/>
                <a:cs typeface="Calibri"/>
              </a:rPr>
              <a:t> </a:t>
            </a:r>
            <a:r>
              <a:rPr sz="2040" dirty="0">
                <a:latin typeface="Calibri"/>
                <a:cs typeface="Calibri"/>
              </a:rPr>
              <a:t>purposes</a:t>
            </a:r>
            <a:r>
              <a:rPr sz="2040" spc="30" dirty="0">
                <a:latin typeface="Calibri"/>
                <a:cs typeface="Calibri"/>
              </a:rPr>
              <a:t> </a:t>
            </a:r>
            <a:r>
              <a:rPr sz="2040" dirty="0">
                <a:latin typeface="Calibri"/>
                <a:cs typeface="Calibri"/>
              </a:rPr>
              <a:t>of</a:t>
            </a:r>
            <a:r>
              <a:rPr sz="2040" spc="6" dirty="0">
                <a:latin typeface="Calibri"/>
                <a:cs typeface="Calibri"/>
              </a:rPr>
              <a:t> </a:t>
            </a:r>
            <a:r>
              <a:rPr sz="2040" dirty="0">
                <a:latin typeface="Calibri"/>
                <a:cs typeface="Calibri"/>
              </a:rPr>
              <a:t>business</a:t>
            </a:r>
            <a:r>
              <a:rPr sz="2040" spc="30" dirty="0">
                <a:latin typeface="Calibri"/>
                <a:cs typeface="Calibri"/>
              </a:rPr>
              <a:t> </a:t>
            </a:r>
            <a:r>
              <a:rPr sz="2040" dirty="0">
                <a:latin typeface="Calibri"/>
                <a:cs typeface="Calibri"/>
              </a:rPr>
              <a:t>or</a:t>
            </a:r>
            <a:r>
              <a:rPr sz="2040" spc="12" dirty="0">
                <a:latin typeface="Calibri"/>
                <a:cs typeface="Calibri"/>
              </a:rPr>
              <a:t> </a:t>
            </a:r>
            <a:r>
              <a:rPr sz="2040" dirty="0">
                <a:latin typeface="Calibri"/>
                <a:cs typeface="Calibri"/>
              </a:rPr>
              <a:t>profession</a:t>
            </a:r>
            <a:r>
              <a:rPr sz="2040" spc="30" dirty="0">
                <a:latin typeface="Calibri"/>
                <a:cs typeface="Calibri"/>
              </a:rPr>
              <a:t> </a:t>
            </a:r>
            <a:r>
              <a:rPr sz="2040" dirty="0">
                <a:latin typeface="Calibri"/>
                <a:cs typeface="Calibri"/>
              </a:rPr>
              <a:t>&amp;</a:t>
            </a:r>
            <a:r>
              <a:rPr sz="2040" spc="18" dirty="0">
                <a:latin typeface="Calibri"/>
                <a:cs typeface="Calibri"/>
              </a:rPr>
              <a:t> </a:t>
            </a:r>
            <a:r>
              <a:rPr sz="2040" dirty="0">
                <a:latin typeface="Calibri"/>
                <a:cs typeface="Calibri"/>
              </a:rPr>
              <a:t>due</a:t>
            </a:r>
            <a:r>
              <a:rPr sz="2040" spc="12" dirty="0">
                <a:latin typeface="Calibri"/>
                <a:cs typeface="Calibri"/>
              </a:rPr>
              <a:t> </a:t>
            </a:r>
            <a:r>
              <a:rPr sz="2040" dirty="0">
                <a:latin typeface="Calibri"/>
                <a:cs typeface="Calibri"/>
              </a:rPr>
              <a:t>to</a:t>
            </a:r>
            <a:r>
              <a:rPr sz="2040" spc="24" dirty="0">
                <a:latin typeface="Calibri"/>
                <a:cs typeface="Calibri"/>
              </a:rPr>
              <a:t> </a:t>
            </a:r>
            <a:r>
              <a:rPr sz="2040" dirty="0">
                <a:latin typeface="Calibri"/>
                <a:cs typeface="Calibri"/>
              </a:rPr>
              <a:t>change</a:t>
            </a:r>
            <a:r>
              <a:rPr sz="2040" spc="12" dirty="0">
                <a:latin typeface="Calibri"/>
                <a:cs typeface="Calibri"/>
              </a:rPr>
              <a:t> </a:t>
            </a:r>
            <a:r>
              <a:rPr sz="2040" dirty="0">
                <a:latin typeface="Calibri"/>
                <a:cs typeface="Calibri"/>
              </a:rPr>
              <a:t>in</a:t>
            </a:r>
            <a:r>
              <a:rPr sz="2040" spc="18" dirty="0">
                <a:latin typeface="Calibri"/>
                <a:cs typeface="Calibri"/>
              </a:rPr>
              <a:t> </a:t>
            </a:r>
            <a:r>
              <a:rPr sz="2040" dirty="0">
                <a:latin typeface="Calibri"/>
                <a:cs typeface="Calibri"/>
              </a:rPr>
              <a:t>rate</a:t>
            </a:r>
            <a:r>
              <a:rPr sz="2040" spc="30" dirty="0">
                <a:latin typeface="Calibri"/>
                <a:cs typeface="Calibri"/>
              </a:rPr>
              <a:t> </a:t>
            </a:r>
            <a:r>
              <a:rPr sz="2040" dirty="0">
                <a:latin typeface="Calibri"/>
                <a:cs typeface="Calibri"/>
              </a:rPr>
              <a:t>of</a:t>
            </a:r>
            <a:r>
              <a:rPr sz="2040" spc="18" dirty="0">
                <a:latin typeface="Calibri"/>
                <a:cs typeface="Calibri"/>
              </a:rPr>
              <a:t> </a:t>
            </a:r>
            <a:r>
              <a:rPr sz="2040" spc="-12" dirty="0">
                <a:latin typeface="Calibri"/>
                <a:cs typeface="Calibri"/>
              </a:rPr>
              <a:t>exchange </a:t>
            </a:r>
            <a:r>
              <a:rPr sz="2040" dirty="0">
                <a:latin typeface="Calibri"/>
                <a:cs typeface="Calibri"/>
              </a:rPr>
              <a:t>during</a:t>
            </a:r>
            <a:r>
              <a:rPr sz="2040" spc="150" dirty="0">
                <a:latin typeface="Calibri"/>
                <a:cs typeface="Calibri"/>
              </a:rPr>
              <a:t> </a:t>
            </a:r>
            <a:r>
              <a:rPr sz="2040" dirty="0">
                <a:latin typeface="Calibri"/>
                <a:cs typeface="Calibri"/>
              </a:rPr>
              <a:t>any</a:t>
            </a:r>
            <a:r>
              <a:rPr sz="2040" spc="137" dirty="0">
                <a:latin typeface="Calibri"/>
                <a:cs typeface="Calibri"/>
              </a:rPr>
              <a:t> </a:t>
            </a:r>
            <a:r>
              <a:rPr sz="2040" dirty="0">
                <a:latin typeface="Calibri"/>
                <a:cs typeface="Calibri"/>
              </a:rPr>
              <a:t>previous</a:t>
            </a:r>
            <a:r>
              <a:rPr sz="2040" spc="156" dirty="0">
                <a:latin typeface="Calibri"/>
                <a:cs typeface="Calibri"/>
              </a:rPr>
              <a:t> </a:t>
            </a:r>
            <a:r>
              <a:rPr sz="2040" dirty="0">
                <a:latin typeface="Calibri"/>
                <a:cs typeface="Calibri"/>
              </a:rPr>
              <a:t>year</a:t>
            </a:r>
            <a:r>
              <a:rPr sz="2040" spc="150" dirty="0">
                <a:latin typeface="Calibri"/>
                <a:cs typeface="Calibri"/>
              </a:rPr>
              <a:t> </a:t>
            </a:r>
            <a:r>
              <a:rPr sz="2040" dirty="0">
                <a:latin typeface="Calibri"/>
                <a:cs typeface="Calibri"/>
              </a:rPr>
              <a:t>after</a:t>
            </a:r>
            <a:r>
              <a:rPr sz="2040" spc="156" dirty="0">
                <a:latin typeface="Calibri"/>
                <a:cs typeface="Calibri"/>
              </a:rPr>
              <a:t> </a:t>
            </a:r>
            <a:r>
              <a:rPr sz="2040" dirty="0">
                <a:latin typeface="Calibri"/>
                <a:cs typeface="Calibri"/>
              </a:rPr>
              <a:t>such</a:t>
            </a:r>
            <a:r>
              <a:rPr sz="2040" spc="150" dirty="0">
                <a:latin typeface="Calibri"/>
                <a:cs typeface="Calibri"/>
              </a:rPr>
              <a:t> </a:t>
            </a:r>
            <a:r>
              <a:rPr sz="2040" dirty="0">
                <a:latin typeface="Calibri"/>
                <a:cs typeface="Calibri"/>
              </a:rPr>
              <a:t>acquisition,</a:t>
            </a:r>
            <a:r>
              <a:rPr sz="2040" spc="144" dirty="0">
                <a:latin typeface="Calibri"/>
                <a:cs typeface="Calibri"/>
              </a:rPr>
              <a:t> </a:t>
            </a:r>
            <a:r>
              <a:rPr sz="2040" dirty="0">
                <a:latin typeface="Calibri"/>
                <a:cs typeface="Calibri"/>
              </a:rPr>
              <a:t>there</a:t>
            </a:r>
            <a:r>
              <a:rPr sz="2040" spc="132" dirty="0">
                <a:latin typeface="Calibri"/>
                <a:cs typeface="Calibri"/>
              </a:rPr>
              <a:t> </a:t>
            </a:r>
            <a:r>
              <a:rPr sz="2040" dirty="0">
                <a:latin typeface="Calibri"/>
                <a:cs typeface="Calibri"/>
              </a:rPr>
              <a:t>is</a:t>
            </a:r>
            <a:r>
              <a:rPr sz="2040" spc="144" dirty="0">
                <a:latin typeface="Calibri"/>
                <a:cs typeface="Calibri"/>
              </a:rPr>
              <a:t> </a:t>
            </a:r>
            <a:r>
              <a:rPr sz="2040" dirty="0">
                <a:latin typeface="Calibri"/>
                <a:cs typeface="Calibri"/>
              </a:rPr>
              <a:t>increase</a:t>
            </a:r>
            <a:r>
              <a:rPr sz="2040" spc="150" dirty="0">
                <a:latin typeface="Calibri"/>
                <a:cs typeface="Calibri"/>
              </a:rPr>
              <a:t> </a:t>
            </a:r>
            <a:r>
              <a:rPr sz="2040" dirty="0">
                <a:latin typeface="Calibri"/>
                <a:cs typeface="Calibri"/>
              </a:rPr>
              <a:t>or</a:t>
            </a:r>
            <a:r>
              <a:rPr sz="2040" spc="144" dirty="0">
                <a:latin typeface="Calibri"/>
                <a:cs typeface="Calibri"/>
              </a:rPr>
              <a:t> </a:t>
            </a:r>
            <a:r>
              <a:rPr sz="2040" dirty="0">
                <a:latin typeface="Calibri"/>
                <a:cs typeface="Calibri"/>
              </a:rPr>
              <a:t>reduction</a:t>
            </a:r>
            <a:r>
              <a:rPr sz="2040" spc="137" dirty="0">
                <a:latin typeface="Calibri"/>
                <a:cs typeface="Calibri"/>
              </a:rPr>
              <a:t> </a:t>
            </a:r>
            <a:r>
              <a:rPr sz="2040" dirty="0">
                <a:latin typeface="Calibri"/>
                <a:cs typeface="Calibri"/>
              </a:rPr>
              <a:t>in</a:t>
            </a:r>
            <a:r>
              <a:rPr sz="2040" spc="156" dirty="0">
                <a:latin typeface="Calibri"/>
                <a:cs typeface="Calibri"/>
              </a:rPr>
              <a:t> </a:t>
            </a:r>
            <a:r>
              <a:rPr sz="2040" spc="-12" dirty="0">
                <a:latin typeface="Calibri"/>
                <a:cs typeface="Calibri"/>
              </a:rPr>
              <a:t>assessee’s </a:t>
            </a:r>
            <a:r>
              <a:rPr sz="2040" dirty="0">
                <a:latin typeface="Calibri"/>
                <a:cs typeface="Calibri"/>
              </a:rPr>
              <a:t>liability</a:t>
            </a:r>
            <a:r>
              <a:rPr sz="2040" spc="12" dirty="0">
                <a:latin typeface="Calibri"/>
                <a:cs typeface="Calibri"/>
              </a:rPr>
              <a:t> </a:t>
            </a:r>
            <a:r>
              <a:rPr sz="2040" b="1" dirty="0">
                <a:latin typeface="Calibri"/>
                <a:cs typeface="Calibri"/>
              </a:rPr>
              <a:t>at</a:t>
            </a:r>
            <a:r>
              <a:rPr sz="2040" b="1" spc="18" dirty="0">
                <a:latin typeface="Calibri"/>
                <a:cs typeface="Calibri"/>
              </a:rPr>
              <a:t> </a:t>
            </a:r>
            <a:r>
              <a:rPr sz="2040" b="1" dirty="0">
                <a:latin typeface="Calibri"/>
                <a:cs typeface="Calibri"/>
              </a:rPr>
              <a:t>the</a:t>
            </a:r>
            <a:r>
              <a:rPr sz="2040" b="1" spc="18" dirty="0">
                <a:latin typeface="Calibri"/>
                <a:cs typeface="Calibri"/>
              </a:rPr>
              <a:t> </a:t>
            </a:r>
            <a:r>
              <a:rPr sz="2040" b="1" dirty="0">
                <a:latin typeface="Calibri"/>
                <a:cs typeface="Calibri"/>
              </a:rPr>
              <a:t>time</a:t>
            </a:r>
            <a:r>
              <a:rPr sz="2040" b="1" spc="12" dirty="0">
                <a:latin typeface="Calibri"/>
                <a:cs typeface="Calibri"/>
              </a:rPr>
              <a:t> </a:t>
            </a:r>
            <a:r>
              <a:rPr sz="2040" b="1" dirty="0">
                <a:latin typeface="Calibri"/>
                <a:cs typeface="Calibri"/>
              </a:rPr>
              <a:t>of</a:t>
            </a:r>
            <a:r>
              <a:rPr sz="2040" b="1" spc="18" dirty="0">
                <a:latin typeface="Calibri"/>
                <a:cs typeface="Calibri"/>
              </a:rPr>
              <a:t> </a:t>
            </a:r>
            <a:r>
              <a:rPr sz="2040" b="1" dirty="0">
                <a:latin typeface="Calibri"/>
                <a:cs typeface="Calibri"/>
              </a:rPr>
              <a:t>making</a:t>
            </a:r>
            <a:r>
              <a:rPr sz="2040" b="1" spc="18" dirty="0">
                <a:latin typeface="Calibri"/>
                <a:cs typeface="Calibri"/>
              </a:rPr>
              <a:t> </a:t>
            </a:r>
            <a:r>
              <a:rPr sz="2040" b="1" dirty="0">
                <a:latin typeface="Calibri"/>
                <a:cs typeface="Calibri"/>
              </a:rPr>
              <a:t>payment</a:t>
            </a:r>
            <a:r>
              <a:rPr sz="2040" b="1" spc="18" dirty="0">
                <a:latin typeface="Calibri"/>
                <a:cs typeface="Calibri"/>
              </a:rPr>
              <a:t> </a:t>
            </a:r>
            <a:r>
              <a:rPr sz="2040" dirty="0">
                <a:latin typeface="Calibri"/>
                <a:cs typeface="Calibri"/>
              </a:rPr>
              <a:t>towards</a:t>
            </a:r>
            <a:r>
              <a:rPr sz="2040" spc="30" dirty="0">
                <a:latin typeface="Calibri"/>
                <a:cs typeface="Calibri"/>
              </a:rPr>
              <a:t> </a:t>
            </a:r>
            <a:r>
              <a:rPr sz="2040" dirty="0">
                <a:latin typeface="Calibri"/>
                <a:cs typeface="Calibri"/>
              </a:rPr>
              <a:t>such</a:t>
            </a:r>
            <a:r>
              <a:rPr sz="2040" spc="18" dirty="0">
                <a:latin typeface="Calibri"/>
                <a:cs typeface="Calibri"/>
              </a:rPr>
              <a:t> </a:t>
            </a:r>
            <a:r>
              <a:rPr sz="2040" dirty="0">
                <a:latin typeface="Calibri"/>
                <a:cs typeface="Calibri"/>
              </a:rPr>
              <a:t>asset</a:t>
            </a:r>
            <a:r>
              <a:rPr sz="2040" spc="30" dirty="0">
                <a:latin typeface="Calibri"/>
                <a:cs typeface="Calibri"/>
              </a:rPr>
              <a:t> </a:t>
            </a:r>
            <a:r>
              <a:rPr sz="2040" dirty="0">
                <a:latin typeface="Calibri"/>
                <a:cs typeface="Calibri"/>
              </a:rPr>
              <a:t>or</a:t>
            </a:r>
            <a:r>
              <a:rPr sz="2040" spc="24" dirty="0">
                <a:latin typeface="Calibri"/>
                <a:cs typeface="Calibri"/>
              </a:rPr>
              <a:t> </a:t>
            </a:r>
            <a:r>
              <a:rPr sz="2040" dirty="0">
                <a:latin typeface="Calibri"/>
                <a:cs typeface="Calibri"/>
              </a:rPr>
              <a:t>towards</a:t>
            </a:r>
            <a:r>
              <a:rPr sz="2040" spc="24" dirty="0">
                <a:latin typeface="Calibri"/>
                <a:cs typeface="Calibri"/>
              </a:rPr>
              <a:t> </a:t>
            </a:r>
            <a:r>
              <a:rPr sz="2040" dirty="0">
                <a:latin typeface="Calibri"/>
                <a:cs typeface="Calibri"/>
              </a:rPr>
              <a:t>the</a:t>
            </a:r>
            <a:r>
              <a:rPr sz="2040" spc="24" dirty="0">
                <a:latin typeface="Calibri"/>
                <a:cs typeface="Calibri"/>
              </a:rPr>
              <a:t> </a:t>
            </a:r>
            <a:r>
              <a:rPr sz="2040" dirty="0">
                <a:latin typeface="Calibri"/>
                <a:cs typeface="Calibri"/>
              </a:rPr>
              <a:t>money</a:t>
            </a:r>
            <a:r>
              <a:rPr sz="2040" spc="18" dirty="0">
                <a:latin typeface="Calibri"/>
                <a:cs typeface="Calibri"/>
              </a:rPr>
              <a:t> </a:t>
            </a:r>
            <a:r>
              <a:rPr sz="2040" spc="-12" dirty="0">
                <a:latin typeface="Calibri"/>
                <a:cs typeface="Calibri"/>
              </a:rPr>
              <a:t>borrowed </a:t>
            </a:r>
            <a:r>
              <a:rPr sz="2040" dirty="0">
                <a:latin typeface="Calibri"/>
                <a:cs typeface="Calibri"/>
              </a:rPr>
              <a:t>in</a:t>
            </a:r>
            <a:r>
              <a:rPr sz="2040" spc="288" dirty="0">
                <a:latin typeface="Calibri"/>
                <a:cs typeface="Calibri"/>
              </a:rPr>
              <a:t> </a:t>
            </a:r>
            <a:r>
              <a:rPr sz="2040" dirty="0">
                <a:latin typeface="Calibri"/>
                <a:cs typeface="Calibri"/>
              </a:rPr>
              <a:t>foreign</a:t>
            </a:r>
            <a:r>
              <a:rPr sz="2040" spc="288" dirty="0">
                <a:latin typeface="Calibri"/>
                <a:cs typeface="Calibri"/>
              </a:rPr>
              <a:t> </a:t>
            </a:r>
            <a:r>
              <a:rPr sz="2040" dirty="0">
                <a:latin typeface="Calibri"/>
                <a:cs typeface="Calibri"/>
              </a:rPr>
              <a:t>currency,</a:t>
            </a:r>
            <a:r>
              <a:rPr sz="2040" spc="270" dirty="0">
                <a:latin typeface="Calibri"/>
                <a:cs typeface="Calibri"/>
              </a:rPr>
              <a:t> </a:t>
            </a:r>
            <a:r>
              <a:rPr sz="2040" b="1" dirty="0">
                <a:latin typeface="Calibri"/>
                <a:cs typeface="Calibri"/>
              </a:rPr>
              <a:t>the</a:t>
            </a:r>
            <a:r>
              <a:rPr sz="2040" b="1" spc="275" dirty="0">
                <a:latin typeface="Calibri"/>
                <a:cs typeface="Calibri"/>
              </a:rPr>
              <a:t> </a:t>
            </a:r>
            <a:r>
              <a:rPr sz="2040" b="1" dirty="0">
                <a:latin typeface="Calibri"/>
                <a:cs typeface="Calibri"/>
              </a:rPr>
              <a:t>amount</a:t>
            </a:r>
            <a:r>
              <a:rPr sz="2040" b="1" spc="294" dirty="0">
                <a:latin typeface="Calibri"/>
                <a:cs typeface="Calibri"/>
              </a:rPr>
              <a:t> </a:t>
            </a:r>
            <a:r>
              <a:rPr sz="2040" b="1" dirty="0">
                <a:latin typeface="Calibri"/>
                <a:cs typeface="Calibri"/>
              </a:rPr>
              <a:t>of</a:t>
            </a:r>
            <a:r>
              <a:rPr sz="2040" b="1" spc="282" dirty="0">
                <a:latin typeface="Calibri"/>
                <a:cs typeface="Calibri"/>
              </a:rPr>
              <a:t> </a:t>
            </a:r>
            <a:r>
              <a:rPr sz="2040" b="1" dirty="0">
                <a:latin typeface="Calibri"/>
                <a:cs typeface="Calibri"/>
              </a:rPr>
              <a:t>such</a:t>
            </a:r>
            <a:r>
              <a:rPr sz="2040" b="1" spc="275" dirty="0">
                <a:latin typeface="Calibri"/>
                <a:cs typeface="Calibri"/>
              </a:rPr>
              <a:t> </a:t>
            </a:r>
            <a:r>
              <a:rPr sz="2040" b="1" dirty="0">
                <a:latin typeface="Calibri"/>
                <a:cs typeface="Calibri"/>
              </a:rPr>
              <a:t>increase</a:t>
            </a:r>
            <a:r>
              <a:rPr sz="2040" b="1" spc="264" dirty="0">
                <a:latin typeface="Calibri"/>
                <a:cs typeface="Calibri"/>
              </a:rPr>
              <a:t> </a:t>
            </a:r>
            <a:r>
              <a:rPr sz="2040" b="1" dirty="0">
                <a:latin typeface="Calibri"/>
                <a:cs typeface="Calibri"/>
              </a:rPr>
              <a:t>or</a:t>
            </a:r>
            <a:r>
              <a:rPr sz="2040" b="1" spc="270" dirty="0">
                <a:latin typeface="Calibri"/>
                <a:cs typeface="Calibri"/>
              </a:rPr>
              <a:t> </a:t>
            </a:r>
            <a:r>
              <a:rPr sz="2040" b="1" dirty="0">
                <a:latin typeface="Calibri"/>
                <a:cs typeface="Calibri"/>
              </a:rPr>
              <a:t>decrease</a:t>
            </a:r>
            <a:r>
              <a:rPr sz="2040" b="1" spc="270" dirty="0">
                <a:latin typeface="Calibri"/>
                <a:cs typeface="Calibri"/>
              </a:rPr>
              <a:t> </a:t>
            </a:r>
            <a:r>
              <a:rPr sz="2040" b="1" dirty="0">
                <a:latin typeface="Calibri"/>
                <a:cs typeface="Calibri"/>
              </a:rPr>
              <a:t>in</a:t>
            </a:r>
            <a:r>
              <a:rPr sz="2040" b="1" spc="270" dirty="0">
                <a:latin typeface="Calibri"/>
                <a:cs typeface="Calibri"/>
              </a:rPr>
              <a:t> </a:t>
            </a:r>
            <a:r>
              <a:rPr sz="2040" b="1" dirty="0">
                <a:latin typeface="Calibri"/>
                <a:cs typeface="Calibri"/>
              </a:rPr>
              <a:t>the</a:t>
            </a:r>
            <a:r>
              <a:rPr sz="2040" b="1" spc="275" dirty="0">
                <a:latin typeface="Calibri"/>
                <a:cs typeface="Calibri"/>
              </a:rPr>
              <a:t> </a:t>
            </a:r>
            <a:r>
              <a:rPr sz="2040" b="1" dirty="0">
                <a:latin typeface="Calibri"/>
                <a:cs typeface="Calibri"/>
              </a:rPr>
              <a:t>liability</a:t>
            </a:r>
            <a:r>
              <a:rPr sz="2040" b="1" spc="264" dirty="0">
                <a:latin typeface="Calibri"/>
                <a:cs typeface="Calibri"/>
              </a:rPr>
              <a:t> </a:t>
            </a:r>
            <a:r>
              <a:rPr sz="2040" dirty="0">
                <a:latin typeface="Calibri"/>
                <a:cs typeface="Calibri"/>
              </a:rPr>
              <a:t>during</a:t>
            </a:r>
            <a:r>
              <a:rPr sz="2040" spc="264" dirty="0">
                <a:latin typeface="Calibri"/>
                <a:cs typeface="Calibri"/>
              </a:rPr>
              <a:t> </a:t>
            </a:r>
            <a:r>
              <a:rPr sz="2040" spc="-24" dirty="0">
                <a:latin typeface="Calibri"/>
                <a:cs typeface="Calibri"/>
              </a:rPr>
              <a:t>such </a:t>
            </a:r>
            <a:r>
              <a:rPr sz="2040" dirty="0">
                <a:latin typeface="Calibri"/>
                <a:cs typeface="Calibri"/>
              </a:rPr>
              <a:t>previous</a:t>
            </a:r>
            <a:r>
              <a:rPr sz="2040" spc="6" dirty="0">
                <a:latin typeface="Calibri"/>
                <a:cs typeface="Calibri"/>
              </a:rPr>
              <a:t> </a:t>
            </a:r>
            <a:r>
              <a:rPr sz="2040" dirty="0">
                <a:latin typeface="Calibri"/>
                <a:cs typeface="Calibri"/>
              </a:rPr>
              <a:t>year</a:t>
            </a:r>
            <a:r>
              <a:rPr sz="2040" spc="6" dirty="0">
                <a:latin typeface="Calibri"/>
                <a:cs typeface="Calibri"/>
              </a:rPr>
              <a:t> </a:t>
            </a:r>
            <a:r>
              <a:rPr sz="2040" dirty="0">
                <a:latin typeface="Calibri"/>
                <a:cs typeface="Calibri"/>
              </a:rPr>
              <a:t>shall</a:t>
            </a:r>
            <a:r>
              <a:rPr sz="2040" spc="-6" dirty="0">
                <a:latin typeface="Calibri"/>
                <a:cs typeface="Calibri"/>
              </a:rPr>
              <a:t> </a:t>
            </a:r>
            <a:r>
              <a:rPr sz="2040" dirty="0">
                <a:latin typeface="Calibri"/>
                <a:cs typeface="Calibri"/>
              </a:rPr>
              <a:t>be</a:t>
            </a:r>
            <a:r>
              <a:rPr sz="2040" spc="6" dirty="0">
                <a:latin typeface="Calibri"/>
                <a:cs typeface="Calibri"/>
              </a:rPr>
              <a:t> </a:t>
            </a:r>
            <a:r>
              <a:rPr sz="2040" dirty="0">
                <a:latin typeface="Calibri"/>
                <a:cs typeface="Calibri"/>
              </a:rPr>
              <a:t>added</a:t>
            </a:r>
            <a:r>
              <a:rPr sz="2040" spc="-6" dirty="0">
                <a:latin typeface="Calibri"/>
                <a:cs typeface="Calibri"/>
              </a:rPr>
              <a:t> </a:t>
            </a:r>
            <a:r>
              <a:rPr sz="2040" dirty="0">
                <a:latin typeface="Calibri"/>
                <a:cs typeface="Calibri"/>
              </a:rPr>
              <a:t>to,</a:t>
            </a:r>
            <a:r>
              <a:rPr sz="2040" spc="-6" dirty="0">
                <a:latin typeface="Calibri"/>
                <a:cs typeface="Calibri"/>
              </a:rPr>
              <a:t> </a:t>
            </a:r>
            <a:r>
              <a:rPr sz="2040" spc="-24" dirty="0">
                <a:latin typeface="Calibri"/>
                <a:cs typeface="Calibri"/>
              </a:rPr>
              <a:t>or,</a:t>
            </a:r>
            <a:r>
              <a:rPr sz="2040" spc="-12" dirty="0">
                <a:latin typeface="Calibri"/>
                <a:cs typeface="Calibri"/>
              </a:rPr>
              <a:t> </a:t>
            </a:r>
            <a:r>
              <a:rPr sz="2040" dirty="0">
                <a:latin typeface="Calibri"/>
                <a:cs typeface="Calibri"/>
              </a:rPr>
              <a:t>as</a:t>
            </a:r>
            <a:r>
              <a:rPr sz="2040" spc="6" dirty="0">
                <a:latin typeface="Calibri"/>
                <a:cs typeface="Calibri"/>
              </a:rPr>
              <a:t> </a:t>
            </a:r>
            <a:r>
              <a:rPr sz="2040" dirty="0">
                <a:latin typeface="Calibri"/>
                <a:cs typeface="Calibri"/>
              </a:rPr>
              <a:t>the</a:t>
            </a:r>
            <a:r>
              <a:rPr sz="2040" spc="12" dirty="0">
                <a:latin typeface="Calibri"/>
                <a:cs typeface="Calibri"/>
              </a:rPr>
              <a:t> </a:t>
            </a:r>
            <a:r>
              <a:rPr sz="2040" dirty="0">
                <a:latin typeface="Calibri"/>
                <a:cs typeface="Calibri"/>
              </a:rPr>
              <a:t>case</a:t>
            </a:r>
            <a:r>
              <a:rPr sz="2040" spc="6" dirty="0">
                <a:latin typeface="Calibri"/>
                <a:cs typeface="Calibri"/>
              </a:rPr>
              <a:t> </a:t>
            </a:r>
            <a:r>
              <a:rPr sz="2040" dirty="0">
                <a:latin typeface="Calibri"/>
                <a:cs typeface="Calibri"/>
              </a:rPr>
              <a:t>may be,</a:t>
            </a:r>
            <a:r>
              <a:rPr sz="2040" spc="-18" dirty="0">
                <a:latin typeface="Calibri"/>
                <a:cs typeface="Calibri"/>
              </a:rPr>
              <a:t> </a:t>
            </a:r>
            <a:r>
              <a:rPr sz="2040" dirty="0">
                <a:latin typeface="Calibri"/>
                <a:cs typeface="Calibri"/>
              </a:rPr>
              <a:t>deducted</a:t>
            </a:r>
            <a:r>
              <a:rPr sz="2040" spc="12" dirty="0">
                <a:latin typeface="Calibri"/>
                <a:cs typeface="Calibri"/>
              </a:rPr>
              <a:t> </a:t>
            </a:r>
            <a:r>
              <a:rPr sz="2040" dirty="0">
                <a:latin typeface="Calibri"/>
                <a:cs typeface="Calibri"/>
              </a:rPr>
              <a:t>from the</a:t>
            </a:r>
            <a:r>
              <a:rPr sz="2040" spc="12" dirty="0">
                <a:latin typeface="Calibri"/>
                <a:cs typeface="Calibri"/>
              </a:rPr>
              <a:t> </a:t>
            </a:r>
            <a:r>
              <a:rPr sz="2040" dirty="0">
                <a:latin typeface="Calibri"/>
                <a:cs typeface="Calibri"/>
              </a:rPr>
              <a:t>actual</a:t>
            </a:r>
            <a:r>
              <a:rPr sz="2040" spc="6" dirty="0">
                <a:latin typeface="Calibri"/>
                <a:cs typeface="Calibri"/>
              </a:rPr>
              <a:t> </a:t>
            </a:r>
            <a:r>
              <a:rPr sz="2040" dirty="0">
                <a:latin typeface="Calibri"/>
                <a:cs typeface="Calibri"/>
              </a:rPr>
              <a:t>cost of</a:t>
            </a:r>
            <a:r>
              <a:rPr sz="2040" spc="-6" dirty="0">
                <a:latin typeface="Calibri"/>
                <a:cs typeface="Calibri"/>
              </a:rPr>
              <a:t> </a:t>
            </a:r>
            <a:r>
              <a:rPr sz="2040" spc="-30" dirty="0">
                <a:latin typeface="Calibri"/>
                <a:cs typeface="Calibri"/>
              </a:rPr>
              <a:t>the </a:t>
            </a:r>
            <a:r>
              <a:rPr sz="2040" dirty="0">
                <a:latin typeface="Calibri"/>
                <a:cs typeface="Calibri"/>
              </a:rPr>
              <a:t>asset.</a:t>
            </a:r>
            <a:r>
              <a:rPr sz="2040" spc="132" dirty="0">
                <a:latin typeface="Calibri"/>
                <a:cs typeface="Calibri"/>
              </a:rPr>
              <a:t> </a:t>
            </a:r>
            <a:r>
              <a:rPr sz="2040" dirty="0">
                <a:latin typeface="Calibri"/>
                <a:cs typeface="Calibri"/>
              </a:rPr>
              <a:t>Thus,</a:t>
            </a:r>
            <a:r>
              <a:rPr sz="2040" spc="120" dirty="0">
                <a:latin typeface="Calibri"/>
                <a:cs typeface="Calibri"/>
              </a:rPr>
              <a:t> </a:t>
            </a:r>
            <a:r>
              <a:rPr sz="2040" b="1" dirty="0">
                <a:solidFill>
                  <a:srgbClr val="145F82"/>
                </a:solidFill>
                <a:latin typeface="Calibri"/>
                <a:cs typeface="Calibri"/>
              </a:rPr>
              <a:t>the</a:t>
            </a:r>
            <a:r>
              <a:rPr sz="2040" b="1" spc="126" dirty="0">
                <a:solidFill>
                  <a:srgbClr val="145F82"/>
                </a:solidFill>
                <a:latin typeface="Calibri"/>
                <a:cs typeface="Calibri"/>
              </a:rPr>
              <a:t> </a:t>
            </a:r>
            <a:r>
              <a:rPr sz="2040" b="1" dirty="0">
                <a:solidFill>
                  <a:srgbClr val="145F82"/>
                </a:solidFill>
                <a:latin typeface="Calibri"/>
                <a:cs typeface="Calibri"/>
              </a:rPr>
              <a:t>extent</a:t>
            </a:r>
            <a:r>
              <a:rPr sz="2040" b="1" spc="126" dirty="0">
                <a:solidFill>
                  <a:srgbClr val="145F82"/>
                </a:solidFill>
                <a:latin typeface="Calibri"/>
                <a:cs typeface="Calibri"/>
              </a:rPr>
              <a:t> </a:t>
            </a:r>
            <a:r>
              <a:rPr sz="2040" b="1" dirty="0">
                <a:solidFill>
                  <a:srgbClr val="145F82"/>
                </a:solidFill>
                <a:latin typeface="Calibri"/>
                <a:cs typeface="Calibri"/>
              </a:rPr>
              <a:t>of</a:t>
            </a:r>
            <a:r>
              <a:rPr sz="2040" b="1" spc="126" dirty="0">
                <a:solidFill>
                  <a:srgbClr val="145F82"/>
                </a:solidFill>
                <a:latin typeface="Calibri"/>
                <a:cs typeface="Calibri"/>
              </a:rPr>
              <a:t> </a:t>
            </a:r>
            <a:r>
              <a:rPr sz="2040" b="1" dirty="0">
                <a:solidFill>
                  <a:srgbClr val="145F82"/>
                </a:solidFill>
                <a:latin typeface="Calibri"/>
                <a:cs typeface="Calibri"/>
              </a:rPr>
              <a:t>addition</a:t>
            </a:r>
            <a:r>
              <a:rPr sz="2040" b="1" spc="126" dirty="0">
                <a:solidFill>
                  <a:srgbClr val="145F82"/>
                </a:solidFill>
                <a:latin typeface="Calibri"/>
                <a:cs typeface="Calibri"/>
              </a:rPr>
              <a:t> </a:t>
            </a:r>
            <a:r>
              <a:rPr sz="2040" b="1" dirty="0">
                <a:solidFill>
                  <a:srgbClr val="145F82"/>
                </a:solidFill>
                <a:latin typeface="Calibri"/>
                <a:cs typeface="Calibri"/>
              </a:rPr>
              <a:t>or</a:t>
            </a:r>
            <a:r>
              <a:rPr sz="2040" b="1" spc="126" dirty="0">
                <a:solidFill>
                  <a:srgbClr val="145F82"/>
                </a:solidFill>
                <a:latin typeface="Calibri"/>
                <a:cs typeface="Calibri"/>
              </a:rPr>
              <a:t> </a:t>
            </a:r>
            <a:r>
              <a:rPr sz="2040" b="1" dirty="0">
                <a:solidFill>
                  <a:srgbClr val="145F82"/>
                </a:solidFill>
                <a:latin typeface="Calibri"/>
                <a:cs typeface="Calibri"/>
              </a:rPr>
              <a:t>reduction</a:t>
            </a:r>
            <a:r>
              <a:rPr sz="2040" b="1" spc="126" dirty="0">
                <a:solidFill>
                  <a:srgbClr val="145F82"/>
                </a:solidFill>
                <a:latin typeface="Calibri"/>
                <a:cs typeface="Calibri"/>
              </a:rPr>
              <a:t> </a:t>
            </a:r>
            <a:r>
              <a:rPr sz="2040" b="1" dirty="0">
                <a:solidFill>
                  <a:srgbClr val="145F82"/>
                </a:solidFill>
                <a:latin typeface="Calibri"/>
                <a:cs typeface="Calibri"/>
              </a:rPr>
              <a:t>will</a:t>
            </a:r>
            <a:r>
              <a:rPr sz="2040" b="1" spc="132" dirty="0">
                <a:solidFill>
                  <a:srgbClr val="145F82"/>
                </a:solidFill>
                <a:latin typeface="Calibri"/>
                <a:cs typeface="Calibri"/>
              </a:rPr>
              <a:t> </a:t>
            </a:r>
            <a:r>
              <a:rPr sz="2040" b="1" dirty="0">
                <a:solidFill>
                  <a:srgbClr val="145F82"/>
                </a:solidFill>
                <a:latin typeface="Calibri"/>
                <a:cs typeface="Calibri"/>
              </a:rPr>
              <a:t>be</a:t>
            </a:r>
            <a:r>
              <a:rPr sz="2040" b="1" spc="120" dirty="0">
                <a:solidFill>
                  <a:srgbClr val="145F82"/>
                </a:solidFill>
                <a:latin typeface="Calibri"/>
                <a:cs typeface="Calibri"/>
              </a:rPr>
              <a:t> </a:t>
            </a:r>
            <a:r>
              <a:rPr sz="2040" b="1" dirty="0">
                <a:solidFill>
                  <a:srgbClr val="145F82"/>
                </a:solidFill>
                <a:latin typeface="Calibri"/>
                <a:cs typeface="Calibri"/>
              </a:rPr>
              <a:t>limited</a:t>
            </a:r>
            <a:r>
              <a:rPr sz="2040" b="1" spc="126" dirty="0">
                <a:solidFill>
                  <a:srgbClr val="145F82"/>
                </a:solidFill>
                <a:latin typeface="Calibri"/>
                <a:cs typeface="Calibri"/>
              </a:rPr>
              <a:t> </a:t>
            </a:r>
            <a:r>
              <a:rPr sz="2040" b="1" dirty="0">
                <a:solidFill>
                  <a:srgbClr val="145F82"/>
                </a:solidFill>
                <a:latin typeface="Calibri"/>
                <a:cs typeface="Calibri"/>
              </a:rPr>
              <a:t>to</a:t>
            </a:r>
            <a:r>
              <a:rPr sz="2040" b="1" spc="126" dirty="0">
                <a:solidFill>
                  <a:srgbClr val="145F82"/>
                </a:solidFill>
                <a:latin typeface="Calibri"/>
                <a:cs typeface="Calibri"/>
              </a:rPr>
              <a:t> </a:t>
            </a:r>
            <a:r>
              <a:rPr sz="2040" b="1" dirty="0">
                <a:solidFill>
                  <a:srgbClr val="145F82"/>
                </a:solidFill>
                <a:latin typeface="Calibri"/>
                <a:cs typeface="Calibri"/>
              </a:rPr>
              <a:t>the</a:t>
            </a:r>
            <a:r>
              <a:rPr sz="2040" b="1" spc="126" dirty="0">
                <a:solidFill>
                  <a:srgbClr val="145F82"/>
                </a:solidFill>
                <a:latin typeface="Calibri"/>
                <a:cs typeface="Calibri"/>
              </a:rPr>
              <a:t> </a:t>
            </a:r>
            <a:r>
              <a:rPr sz="2040" b="1" dirty="0">
                <a:solidFill>
                  <a:srgbClr val="145F82"/>
                </a:solidFill>
                <a:latin typeface="Calibri"/>
                <a:cs typeface="Calibri"/>
              </a:rPr>
              <a:t>exchange</a:t>
            </a:r>
            <a:r>
              <a:rPr sz="2040" b="1" spc="120" dirty="0">
                <a:solidFill>
                  <a:srgbClr val="145F82"/>
                </a:solidFill>
                <a:latin typeface="Calibri"/>
                <a:cs typeface="Calibri"/>
              </a:rPr>
              <a:t> </a:t>
            </a:r>
            <a:r>
              <a:rPr sz="2040" b="1" spc="-12" dirty="0">
                <a:solidFill>
                  <a:srgbClr val="145F82"/>
                </a:solidFill>
                <a:latin typeface="Calibri"/>
                <a:cs typeface="Calibri"/>
              </a:rPr>
              <a:t>difference </a:t>
            </a:r>
            <a:r>
              <a:rPr sz="2040" b="1" dirty="0">
                <a:solidFill>
                  <a:srgbClr val="145F82"/>
                </a:solidFill>
                <a:latin typeface="Calibri"/>
                <a:cs typeface="Calibri"/>
              </a:rPr>
              <a:t>actually</a:t>
            </a:r>
            <a:r>
              <a:rPr sz="2040" b="1" spc="-54" dirty="0">
                <a:solidFill>
                  <a:srgbClr val="145F82"/>
                </a:solidFill>
                <a:latin typeface="Calibri"/>
                <a:cs typeface="Calibri"/>
              </a:rPr>
              <a:t> </a:t>
            </a:r>
            <a:r>
              <a:rPr sz="2040" b="1" dirty="0">
                <a:solidFill>
                  <a:srgbClr val="145F82"/>
                </a:solidFill>
                <a:latin typeface="Calibri"/>
                <a:cs typeface="Calibri"/>
              </a:rPr>
              <a:t>paid</a:t>
            </a:r>
            <a:r>
              <a:rPr sz="2040" b="1" spc="-54" dirty="0">
                <a:solidFill>
                  <a:srgbClr val="145F82"/>
                </a:solidFill>
                <a:latin typeface="Calibri"/>
                <a:cs typeface="Calibri"/>
              </a:rPr>
              <a:t> </a:t>
            </a:r>
            <a:r>
              <a:rPr sz="2040" b="1" dirty="0">
                <a:solidFill>
                  <a:srgbClr val="145F82"/>
                </a:solidFill>
                <a:latin typeface="Calibri"/>
                <a:cs typeface="Calibri"/>
              </a:rPr>
              <a:t>during</a:t>
            </a:r>
            <a:r>
              <a:rPr sz="2040" b="1" spc="-42" dirty="0">
                <a:solidFill>
                  <a:srgbClr val="145F82"/>
                </a:solidFill>
                <a:latin typeface="Calibri"/>
                <a:cs typeface="Calibri"/>
              </a:rPr>
              <a:t> </a:t>
            </a:r>
            <a:r>
              <a:rPr sz="2040" b="1" dirty="0">
                <a:solidFill>
                  <a:srgbClr val="145F82"/>
                </a:solidFill>
                <a:latin typeface="Calibri"/>
                <a:cs typeface="Calibri"/>
              </a:rPr>
              <a:t>the</a:t>
            </a:r>
            <a:r>
              <a:rPr sz="2040" b="1" spc="-36" dirty="0">
                <a:solidFill>
                  <a:srgbClr val="145F82"/>
                </a:solidFill>
                <a:latin typeface="Calibri"/>
                <a:cs typeface="Calibri"/>
              </a:rPr>
              <a:t> </a:t>
            </a:r>
            <a:r>
              <a:rPr sz="2040" b="1" dirty="0">
                <a:solidFill>
                  <a:srgbClr val="145F82"/>
                </a:solidFill>
                <a:latin typeface="Calibri"/>
                <a:cs typeface="Calibri"/>
              </a:rPr>
              <a:t>previous</a:t>
            </a:r>
            <a:r>
              <a:rPr sz="2040" b="1" spc="-42" dirty="0">
                <a:solidFill>
                  <a:srgbClr val="145F82"/>
                </a:solidFill>
                <a:latin typeface="Calibri"/>
                <a:cs typeface="Calibri"/>
              </a:rPr>
              <a:t> </a:t>
            </a:r>
            <a:r>
              <a:rPr sz="2040" b="1" spc="-12" dirty="0">
                <a:solidFill>
                  <a:srgbClr val="145F82"/>
                </a:solidFill>
                <a:latin typeface="Calibri"/>
                <a:cs typeface="Calibri"/>
              </a:rPr>
              <a:t>year.</a:t>
            </a:r>
            <a:endParaRPr sz="2040">
              <a:latin typeface="Calibri"/>
              <a:cs typeface="Calibri"/>
            </a:endParaRPr>
          </a:p>
          <a:p>
            <a:pPr marL="438912" marR="7620" indent="-424434" algn="just">
              <a:spcBef>
                <a:spcPts val="1434"/>
              </a:spcBef>
              <a:buSzPct val="58823"/>
              <a:buFont typeface="Wingdings"/>
              <a:buChar char=""/>
              <a:tabLst>
                <a:tab pos="438912" algn="l"/>
              </a:tabLst>
            </a:pPr>
            <a:r>
              <a:rPr sz="2040" dirty="0">
                <a:latin typeface="Calibri"/>
                <a:cs typeface="Calibri"/>
              </a:rPr>
              <a:t>As</a:t>
            </a:r>
            <a:r>
              <a:rPr sz="2040" spc="222" dirty="0">
                <a:latin typeface="Calibri"/>
                <a:cs typeface="Calibri"/>
              </a:rPr>
              <a:t> </a:t>
            </a:r>
            <a:r>
              <a:rPr sz="2040" dirty="0">
                <a:latin typeface="Calibri"/>
                <a:cs typeface="Calibri"/>
              </a:rPr>
              <a:t>per</a:t>
            </a:r>
            <a:r>
              <a:rPr sz="2040" spc="228" dirty="0">
                <a:latin typeface="Calibri"/>
                <a:cs typeface="Calibri"/>
              </a:rPr>
              <a:t> </a:t>
            </a:r>
            <a:r>
              <a:rPr sz="2040" dirty="0">
                <a:latin typeface="Calibri"/>
                <a:cs typeface="Calibri"/>
              </a:rPr>
              <a:t>Para</a:t>
            </a:r>
            <a:r>
              <a:rPr sz="2040" spc="216" dirty="0">
                <a:latin typeface="Calibri"/>
                <a:cs typeface="Calibri"/>
              </a:rPr>
              <a:t> </a:t>
            </a:r>
            <a:r>
              <a:rPr sz="2040" dirty="0">
                <a:latin typeface="Calibri"/>
                <a:cs typeface="Calibri"/>
              </a:rPr>
              <a:t>46A</a:t>
            </a:r>
            <a:r>
              <a:rPr sz="2040" spc="222" dirty="0">
                <a:latin typeface="Calibri"/>
                <a:cs typeface="Calibri"/>
              </a:rPr>
              <a:t> </a:t>
            </a:r>
            <a:r>
              <a:rPr sz="2040" dirty="0">
                <a:latin typeface="Calibri"/>
                <a:cs typeface="Calibri"/>
              </a:rPr>
              <a:t>of</a:t>
            </a:r>
            <a:r>
              <a:rPr sz="2040" spc="216" dirty="0">
                <a:latin typeface="Calibri"/>
                <a:cs typeface="Calibri"/>
              </a:rPr>
              <a:t> </a:t>
            </a:r>
            <a:r>
              <a:rPr sz="2040" b="1" u="sng" spc="-12" dirty="0">
                <a:solidFill>
                  <a:srgbClr val="145F82"/>
                </a:solidFill>
                <a:uFill>
                  <a:solidFill>
                    <a:srgbClr val="145F82"/>
                  </a:solidFill>
                </a:uFill>
                <a:latin typeface="Calibri"/>
                <a:cs typeface="Calibri"/>
              </a:rPr>
              <a:t>AS-</a:t>
            </a:r>
            <a:r>
              <a:rPr sz="2040" b="1" u="sng" dirty="0">
                <a:solidFill>
                  <a:srgbClr val="145F82"/>
                </a:solidFill>
                <a:uFill>
                  <a:solidFill>
                    <a:srgbClr val="145F82"/>
                  </a:solidFill>
                </a:uFill>
                <a:latin typeface="Calibri"/>
                <a:cs typeface="Calibri"/>
              </a:rPr>
              <a:t>11</a:t>
            </a:r>
            <a:r>
              <a:rPr sz="2040" b="1" u="sng" spc="216" dirty="0">
                <a:solidFill>
                  <a:srgbClr val="145F82"/>
                </a:solidFill>
                <a:uFill>
                  <a:solidFill>
                    <a:srgbClr val="145F82"/>
                  </a:solidFill>
                </a:uFill>
                <a:latin typeface="Calibri"/>
                <a:cs typeface="Calibri"/>
              </a:rPr>
              <a:t> </a:t>
            </a:r>
            <a:r>
              <a:rPr sz="2040" b="1" u="sng" dirty="0">
                <a:solidFill>
                  <a:srgbClr val="145F82"/>
                </a:solidFill>
                <a:uFill>
                  <a:solidFill>
                    <a:srgbClr val="145F82"/>
                  </a:solidFill>
                </a:uFill>
                <a:latin typeface="Calibri"/>
                <a:cs typeface="Calibri"/>
              </a:rPr>
              <a:t>(Revised)</a:t>
            </a:r>
            <a:r>
              <a:rPr sz="2040" dirty="0">
                <a:latin typeface="Calibri"/>
                <a:cs typeface="Calibri"/>
              </a:rPr>
              <a:t>,</a:t>
            </a:r>
            <a:r>
              <a:rPr sz="2040" spc="216" dirty="0">
                <a:latin typeface="Calibri"/>
                <a:cs typeface="Calibri"/>
              </a:rPr>
              <a:t> </a:t>
            </a:r>
            <a:r>
              <a:rPr sz="2040" dirty="0">
                <a:latin typeface="Calibri"/>
                <a:cs typeface="Calibri"/>
              </a:rPr>
              <a:t>the</a:t>
            </a:r>
            <a:r>
              <a:rPr sz="2040" spc="228" dirty="0">
                <a:latin typeface="Calibri"/>
                <a:cs typeface="Calibri"/>
              </a:rPr>
              <a:t> </a:t>
            </a:r>
            <a:r>
              <a:rPr sz="2040" dirty="0">
                <a:latin typeface="Calibri"/>
                <a:cs typeface="Calibri"/>
              </a:rPr>
              <a:t>exchange</a:t>
            </a:r>
            <a:r>
              <a:rPr sz="2040" spc="210" dirty="0">
                <a:latin typeface="Calibri"/>
                <a:cs typeface="Calibri"/>
              </a:rPr>
              <a:t> </a:t>
            </a:r>
            <a:r>
              <a:rPr sz="2040" dirty="0">
                <a:latin typeface="Calibri"/>
                <a:cs typeface="Calibri"/>
              </a:rPr>
              <a:t>differences</a:t>
            </a:r>
            <a:r>
              <a:rPr sz="2040" spc="228" dirty="0">
                <a:latin typeface="Calibri"/>
                <a:cs typeface="Calibri"/>
              </a:rPr>
              <a:t> </a:t>
            </a:r>
            <a:r>
              <a:rPr sz="2040" dirty="0">
                <a:latin typeface="Calibri"/>
                <a:cs typeface="Calibri"/>
              </a:rPr>
              <a:t>arising</a:t>
            </a:r>
            <a:r>
              <a:rPr sz="2040" spc="222" dirty="0">
                <a:latin typeface="Calibri"/>
                <a:cs typeface="Calibri"/>
              </a:rPr>
              <a:t> </a:t>
            </a:r>
            <a:r>
              <a:rPr sz="2040" dirty="0">
                <a:latin typeface="Calibri"/>
                <a:cs typeface="Calibri"/>
              </a:rPr>
              <a:t>on</a:t>
            </a:r>
            <a:r>
              <a:rPr sz="2040" spc="228" dirty="0">
                <a:latin typeface="Calibri"/>
                <a:cs typeface="Calibri"/>
              </a:rPr>
              <a:t> </a:t>
            </a:r>
            <a:r>
              <a:rPr sz="2040" dirty="0">
                <a:latin typeface="Calibri"/>
                <a:cs typeface="Calibri"/>
              </a:rPr>
              <a:t>reporting</a:t>
            </a:r>
            <a:r>
              <a:rPr sz="2040" spc="222" dirty="0">
                <a:latin typeface="Calibri"/>
                <a:cs typeface="Calibri"/>
              </a:rPr>
              <a:t> </a:t>
            </a:r>
            <a:r>
              <a:rPr sz="2040" dirty="0">
                <a:latin typeface="Calibri"/>
                <a:cs typeface="Calibri"/>
              </a:rPr>
              <a:t>of</a:t>
            </a:r>
            <a:r>
              <a:rPr sz="2040" spc="210" dirty="0">
                <a:latin typeface="Calibri"/>
                <a:cs typeface="Calibri"/>
              </a:rPr>
              <a:t> </a:t>
            </a:r>
            <a:r>
              <a:rPr sz="2040" spc="-24" dirty="0">
                <a:latin typeface="Calibri"/>
                <a:cs typeface="Calibri"/>
              </a:rPr>
              <a:t>long </a:t>
            </a:r>
            <a:r>
              <a:rPr sz="2040" dirty="0">
                <a:latin typeface="Calibri"/>
                <a:cs typeface="Calibri"/>
              </a:rPr>
              <a:t>term</a:t>
            </a:r>
            <a:r>
              <a:rPr sz="2040" spc="-72" dirty="0">
                <a:latin typeface="Calibri"/>
                <a:cs typeface="Calibri"/>
              </a:rPr>
              <a:t> </a:t>
            </a:r>
            <a:r>
              <a:rPr sz="2040" dirty="0">
                <a:latin typeface="Calibri"/>
                <a:cs typeface="Calibri"/>
              </a:rPr>
              <a:t>foreign</a:t>
            </a:r>
            <a:r>
              <a:rPr sz="2040" spc="-54" dirty="0">
                <a:latin typeface="Calibri"/>
                <a:cs typeface="Calibri"/>
              </a:rPr>
              <a:t> </a:t>
            </a:r>
            <a:r>
              <a:rPr sz="2040" dirty="0">
                <a:latin typeface="Calibri"/>
                <a:cs typeface="Calibri"/>
              </a:rPr>
              <a:t>currency</a:t>
            </a:r>
            <a:r>
              <a:rPr sz="2040" spc="-72" dirty="0">
                <a:latin typeface="Calibri"/>
                <a:cs typeface="Calibri"/>
              </a:rPr>
              <a:t> </a:t>
            </a:r>
            <a:r>
              <a:rPr sz="2040" dirty="0">
                <a:latin typeface="Calibri"/>
                <a:cs typeface="Calibri"/>
              </a:rPr>
              <a:t>monetary</a:t>
            </a:r>
            <a:r>
              <a:rPr sz="2040" spc="-60" dirty="0">
                <a:latin typeface="Calibri"/>
                <a:cs typeface="Calibri"/>
              </a:rPr>
              <a:t> </a:t>
            </a:r>
            <a:r>
              <a:rPr sz="2040" dirty="0">
                <a:latin typeface="Calibri"/>
                <a:cs typeface="Calibri"/>
              </a:rPr>
              <a:t>items</a:t>
            </a:r>
            <a:r>
              <a:rPr sz="2040" spc="-60" dirty="0">
                <a:latin typeface="Calibri"/>
                <a:cs typeface="Calibri"/>
              </a:rPr>
              <a:t> </a:t>
            </a:r>
            <a:r>
              <a:rPr sz="2040" dirty="0">
                <a:latin typeface="Calibri"/>
                <a:cs typeface="Calibri"/>
              </a:rPr>
              <a:t>(in</a:t>
            </a:r>
            <a:r>
              <a:rPr sz="2040" spc="-54" dirty="0">
                <a:latin typeface="Calibri"/>
                <a:cs typeface="Calibri"/>
              </a:rPr>
              <a:t> </a:t>
            </a:r>
            <a:r>
              <a:rPr sz="2040" dirty="0">
                <a:latin typeface="Calibri"/>
                <a:cs typeface="Calibri"/>
              </a:rPr>
              <a:t>case</a:t>
            </a:r>
            <a:r>
              <a:rPr sz="2040" spc="-60" dirty="0">
                <a:latin typeface="Calibri"/>
                <a:cs typeface="Calibri"/>
              </a:rPr>
              <a:t> </a:t>
            </a:r>
            <a:r>
              <a:rPr sz="2040" dirty="0">
                <a:latin typeface="Calibri"/>
                <a:cs typeface="Calibri"/>
              </a:rPr>
              <a:t>of</a:t>
            </a:r>
            <a:r>
              <a:rPr sz="2040" spc="-60" dirty="0">
                <a:latin typeface="Calibri"/>
                <a:cs typeface="Calibri"/>
              </a:rPr>
              <a:t> </a:t>
            </a:r>
            <a:r>
              <a:rPr sz="2040" dirty="0">
                <a:latin typeface="Calibri"/>
                <a:cs typeface="Calibri"/>
              </a:rPr>
              <a:t>acquisition</a:t>
            </a:r>
            <a:r>
              <a:rPr sz="2040" spc="-54" dirty="0">
                <a:latin typeface="Calibri"/>
                <a:cs typeface="Calibri"/>
              </a:rPr>
              <a:t> </a:t>
            </a:r>
            <a:r>
              <a:rPr sz="2040" dirty="0">
                <a:latin typeface="Calibri"/>
                <a:cs typeface="Calibri"/>
              </a:rPr>
              <a:t>of</a:t>
            </a:r>
            <a:r>
              <a:rPr sz="2040" spc="-60" dirty="0">
                <a:latin typeface="Calibri"/>
                <a:cs typeface="Calibri"/>
              </a:rPr>
              <a:t> </a:t>
            </a:r>
            <a:r>
              <a:rPr sz="2040" dirty="0">
                <a:latin typeface="Calibri"/>
                <a:cs typeface="Calibri"/>
              </a:rPr>
              <a:t>a</a:t>
            </a:r>
            <a:r>
              <a:rPr sz="2040" spc="-48" dirty="0">
                <a:latin typeface="Calibri"/>
                <a:cs typeface="Calibri"/>
              </a:rPr>
              <a:t> </a:t>
            </a:r>
            <a:r>
              <a:rPr sz="2040" dirty="0">
                <a:latin typeface="Calibri"/>
                <a:cs typeface="Calibri"/>
              </a:rPr>
              <a:t>depreciable</a:t>
            </a:r>
            <a:r>
              <a:rPr sz="2040" spc="-48" dirty="0">
                <a:latin typeface="Calibri"/>
                <a:cs typeface="Calibri"/>
              </a:rPr>
              <a:t> </a:t>
            </a:r>
            <a:r>
              <a:rPr sz="2040" dirty="0">
                <a:latin typeface="Calibri"/>
                <a:cs typeface="Calibri"/>
              </a:rPr>
              <a:t>capital</a:t>
            </a:r>
            <a:r>
              <a:rPr sz="2040" spc="-54" dirty="0">
                <a:latin typeface="Calibri"/>
                <a:cs typeface="Calibri"/>
              </a:rPr>
              <a:t> </a:t>
            </a:r>
            <a:r>
              <a:rPr sz="2040" dirty="0">
                <a:latin typeface="Calibri"/>
                <a:cs typeface="Calibri"/>
              </a:rPr>
              <a:t>asset)</a:t>
            </a:r>
            <a:r>
              <a:rPr sz="2040" spc="-72" dirty="0">
                <a:latin typeface="Calibri"/>
                <a:cs typeface="Calibri"/>
              </a:rPr>
              <a:t> </a:t>
            </a:r>
            <a:r>
              <a:rPr sz="2040" spc="-30" dirty="0">
                <a:latin typeface="Calibri"/>
                <a:cs typeface="Calibri"/>
              </a:rPr>
              <a:t>at </a:t>
            </a:r>
            <a:r>
              <a:rPr sz="2040" dirty="0">
                <a:latin typeface="Calibri"/>
                <a:cs typeface="Calibri"/>
              </a:rPr>
              <a:t>rates</a:t>
            </a:r>
            <a:r>
              <a:rPr sz="2040" spc="510" dirty="0">
                <a:latin typeface="Calibri"/>
                <a:cs typeface="Calibri"/>
              </a:rPr>
              <a:t> </a:t>
            </a:r>
            <a:r>
              <a:rPr sz="2040" dirty="0">
                <a:latin typeface="Calibri"/>
                <a:cs typeface="Calibri"/>
              </a:rPr>
              <a:t>different</a:t>
            </a:r>
            <a:r>
              <a:rPr sz="2040" spc="528" dirty="0">
                <a:latin typeface="Calibri"/>
                <a:cs typeface="Calibri"/>
              </a:rPr>
              <a:t> </a:t>
            </a:r>
            <a:r>
              <a:rPr sz="2040" dirty="0">
                <a:latin typeface="Calibri"/>
                <a:cs typeface="Calibri"/>
              </a:rPr>
              <a:t>from</a:t>
            </a:r>
            <a:r>
              <a:rPr sz="2040" spc="516" dirty="0">
                <a:latin typeface="Calibri"/>
                <a:cs typeface="Calibri"/>
              </a:rPr>
              <a:t> </a:t>
            </a:r>
            <a:r>
              <a:rPr sz="2040" dirty="0">
                <a:latin typeface="Calibri"/>
                <a:cs typeface="Calibri"/>
              </a:rPr>
              <a:t>those</a:t>
            </a:r>
            <a:r>
              <a:rPr sz="2040" spc="521" dirty="0">
                <a:latin typeface="Calibri"/>
                <a:cs typeface="Calibri"/>
              </a:rPr>
              <a:t> </a:t>
            </a:r>
            <a:r>
              <a:rPr sz="2040" dirty="0">
                <a:latin typeface="Calibri"/>
                <a:cs typeface="Calibri"/>
              </a:rPr>
              <a:t>at</a:t>
            </a:r>
            <a:r>
              <a:rPr sz="2040" spc="516" dirty="0">
                <a:latin typeface="Calibri"/>
                <a:cs typeface="Calibri"/>
              </a:rPr>
              <a:t> </a:t>
            </a:r>
            <a:r>
              <a:rPr sz="2040" dirty="0">
                <a:latin typeface="Calibri"/>
                <a:cs typeface="Calibri"/>
              </a:rPr>
              <a:t>which</a:t>
            </a:r>
            <a:r>
              <a:rPr sz="2040" spc="516" dirty="0">
                <a:latin typeface="Calibri"/>
                <a:cs typeface="Calibri"/>
              </a:rPr>
              <a:t> </a:t>
            </a:r>
            <a:r>
              <a:rPr sz="2040" dirty="0">
                <a:latin typeface="Calibri"/>
                <a:cs typeface="Calibri"/>
              </a:rPr>
              <a:t>they</a:t>
            </a:r>
            <a:r>
              <a:rPr sz="2040" spc="510" dirty="0">
                <a:latin typeface="Calibri"/>
                <a:cs typeface="Calibri"/>
              </a:rPr>
              <a:t> </a:t>
            </a:r>
            <a:r>
              <a:rPr sz="2040" dirty="0">
                <a:latin typeface="Calibri"/>
                <a:cs typeface="Calibri"/>
              </a:rPr>
              <a:t>were</a:t>
            </a:r>
            <a:r>
              <a:rPr sz="2040" spc="510" dirty="0">
                <a:latin typeface="Calibri"/>
                <a:cs typeface="Calibri"/>
              </a:rPr>
              <a:t> </a:t>
            </a:r>
            <a:r>
              <a:rPr sz="2040" dirty="0">
                <a:latin typeface="Calibri"/>
                <a:cs typeface="Calibri"/>
              </a:rPr>
              <a:t>initially</a:t>
            </a:r>
            <a:r>
              <a:rPr sz="2040" spc="504" dirty="0">
                <a:latin typeface="Calibri"/>
                <a:cs typeface="Calibri"/>
              </a:rPr>
              <a:t> </a:t>
            </a:r>
            <a:r>
              <a:rPr sz="2040" dirty="0">
                <a:latin typeface="Calibri"/>
                <a:cs typeface="Calibri"/>
              </a:rPr>
              <a:t>recorded</a:t>
            </a:r>
            <a:r>
              <a:rPr sz="2040" spc="516" dirty="0">
                <a:latin typeface="Calibri"/>
                <a:cs typeface="Calibri"/>
              </a:rPr>
              <a:t> </a:t>
            </a:r>
            <a:r>
              <a:rPr sz="2040" dirty="0">
                <a:latin typeface="Calibri"/>
                <a:cs typeface="Calibri"/>
              </a:rPr>
              <a:t>during</a:t>
            </a:r>
            <a:r>
              <a:rPr sz="2040" spc="516" dirty="0">
                <a:latin typeface="Calibri"/>
                <a:cs typeface="Calibri"/>
              </a:rPr>
              <a:t> </a:t>
            </a:r>
            <a:r>
              <a:rPr sz="2040" dirty="0">
                <a:latin typeface="Calibri"/>
                <a:cs typeface="Calibri"/>
              </a:rPr>
              <a:t>the</a:t>
            </a:r>
            <a:r>
              <a:rPr sz="2040" spc="504" dirty="0">
                <a:latin typeface="Calibri"/>
                <a:cs typeface="Calibri"/>
              </a:rPr>
              <a:t> </a:t>
            </a:r>
            <a:r>
              <a:rPr sz="2040" dirty="0">
                <a:latin typeface="Calibri"/>
                <a:cs typeface="Calibri"/>
              </a:rPr>
              <a:t>period,</a:t>
            </a:r>
            <a:r>
              <a:rPr sz="2040" spc="516" dirty="0">
                <a:latin typeface="Calibri"/>
                <a:cs typeface="Calibri"/>
              </a:rPr>
              <a:t> </a:t>
            </a:r>
            <a:r>
              <a:rPr sz="2040" spc="-30" dirty="0">
                <a:latin typeface="Calibri"/>
                <a:cs typeface="Calibri"/>
              </a:rPr>
              <a:t>or </a:t>
            </a:r>
            <a:r>
              <a:rPr sz="2040" dirty="0">
                <a:latin typeface="Calibri"/>
                <a:cs typeface="Calibri"/>
              </a:rPr>
              <a:t>reported</a:t>
            </a:r>
            <a:r>
              <a:rPr sz="2040" spc="36" dirty="0">
                <a:latin typeface="Calibri"/>
                <a:cs typeface="Calibri"/>
              </a:rPr>
              <a:t> </a:t>
            </a:r>
            <a:r>
              <a:rPr sz="2040" dirty="0">
                <a:latin typeface="Calibri"/>
                <a:cs typeface="Calibri"/>
              </a:rPr>
              <a:t>in</a:t>
            </a:r>
            <a:r>
              <a:rPr sz="2040" spc="42" dirty="0">
                <a:latin typeface="Calibri"/>
                <a:cs typeface="Calibri"/>
              </a:rPr>
              <a:t> </a:t>
            </a:r>
            <a:r>
              <a:rPr sz="2040" dirty="0">
                <a:latin typeface="Calibri"/>
                <a:cs typeface="Calibri"/>
              </a:rPr>
              <a:t>previous</a:t>
            </a:r>
            <a:r>
              <a:rPr sz="2040" spc="42" dirty="0">
                <a:latin typeface="Calibri"/>
                <a:cs typeface="Calibri"/>
              </a:rPr>
              <a:t> </a:t>
            </a:r>
            <a:r>
              <a:rPr sz="2040" dirty="0">
                <a:latin typeface="Calibri"/>
                <a:cs typeface="Calibri"/>
              </a:rPr>
              <a:t>financial</a:t>
            </a:r>
            <a:r>
              <a:rPr sz="2040" spc="36" dirty="0">
                <a:latin typeface="Calibri"/>
                <a:cs typeface="Calibri"/>
              </a:rPr>
              <a:t> </a:t>
            </a:r>
            <a:r>
              <a:rPr sz="2040" dirty="0">
                <a:latin typeface="Calibri"/>
                <a:cs typeface="Calibri"/>
              </a:rPr>
              <a:t>statements,</a:t>
            </a:r>
            <a:r>
              <a:rPr sz="2040" spc="30" dirty="0">
                <a:latin typeface="Calibri"/>
                <a:cs typeface="Calibri"/>
              </a:rPr>
              <a:t> </a:t>
            </a:r>
            <a:r>
              <a:rPr sz="2040" dirty="0">
                <a:latin typeface="Calibri"/>
                <a:cs typeface="Calibri"/>
              </a:rPr>
              <a:t>can</a:t>
            </a:r>
            <a:r>
              <a:rPr sz="2040" spc="42" dirty="0">
                <a:latin typeface="Calibri"/>
                <a:cs typeface="Calibri"/>
              </a:rPr>
              <a:t> </a:t>
            </a:r>
            <a:r>
              <a:rPr sz="2040" dirty="0">
                <a:latin typeface="Calibri"/>
                <a:cs typeface="Calibri"/>
              </a:rPr>
              <a:t>be</a:t>
            </a:r>
            <a:r>
              <a:rPr sz="2040" spc="36" dirty="0">
                <a:latin typeface="Calibri"/>
                <a:cs typeface="Calibri"/>
              </a:rPr>
              <a:t> </a:t>
            </a:r>
            <a:r>
              <a:rPr sz="2040" dirty="0">
                <a:latin typeface="Calibri"/>
                <a:cs typeface="Calibri"/>
              </a:rPr>
              <a:t>added</a:t>
            </a:r>
            <a:r>
              <a:rPr sz="2040" spc="42" dirty="0">
                <a:latin typeface="Calibri"/>
                <a:cs typeface="Calibri"/>
              </a:rPr>
              <a:t> </a:t>
            </a:r>
            <a:r>
              <a:rPr sz="2040" dirty="0">
                <a:latin typeface="Calibri"/>
                <a:cs typeface="Calibri"/>
              </a:rPr>
              <a:t>to</a:t>
            </a:r>
            <a:r>
              <a:rPr sz="2040" spc="36" dirty="0">
                <a:latin typeface="Calibri"/>
                <a:cs typeface="Calibri"/>
              </a:rPr>
              <a:t> </a:t>
            </a:r>
            <a:r>
              <a:rPr sz="2040" dirty="0">
                <a:latin typeface="Calibri"/>
                <a:cs typeface="Calibri"/>
              </a:rPr>
              <a:t>or</a:t>
            </a:r>
            <a:r>
              <a:rPr sz="2040" spc="24" dirty="0">
                <a:latin typeface="Calibri"/>
                <a:cs typeface="Calibri"/>
              </a:rPr>
              <a:t> </a:t>
            </a:r>
            <a:r>
              <a:rPr sz="2040" dirty="0">
                <a:latin typeface="Calibri"/>
                <a:cs typeface="Calibri"/>
              </a:rPr>
              <a:t>deducted</a:t>
            </a:r>
            <a:r>
              <a:rPr sz="2040" spc="36" dirty="0">
                <a:latin typeface="Calibri"/>
                <a:cs typeface="Calibri"/>
              </a:rPr>
              <a:t> </a:t>
            </a:r>
            <a:r>
              <a:rPr sz="2040" dirty="0">
                <a:latin typeface="Calibri"/>
                <a:cs typeface="Calibri"/>
              </a:rPr>
              <a:t>from</a:t>
            </a:r>
            <a:r>
              <a:rPr sz="2040" spc="30" dirty="0">
                <a:latin typeface="Calibri"/>
                <a:cs typeface="Calibri"/>
              </a:rPr>
              <a:t> </a:t>
            </a:r>
            <a:r>
              <a:rPr sz="2040" dirty="0">
                <a:latin typeface="Calibri"/>
                <a:cs typeface="Calibri"/>
              </a:rPr>
              <a:t>the</a:t>
            </a:r>
            <a:r>
              <a:rPr sz="2040" spc="36" dirty="0">
                <a:latin typeface="Calibri"/>
                <a:cs typeface="Calibri"/>
              </a:rPr>
              <a:t> </a:t>
            </a:r>
            <a:r>
              <a:rPr sz="2040" dirty="0">
                <a:latin typeface="Calibri"/>
                <a:cs typeface="Calibri"/>
              </a:rPr>
              <a:t>cost</a:t>
            </a:r>
            <a:r>
              <a:rPr sz="2040" spc="42" dirty="0">
                <a:latin typeface="Calibri"/>
                <a:cs typeface="Calibri"/>
              </a:rPr>
              <a:t> </a:t>
            </a:r>
            <a:r>
              <a:rPr sz="2040" dirty="0">
                <a:latin typeface="Calibri"/>
                <a:cs typeface="Calibri"/>
              </a:rPr>
              <a:t>of</a:t>
            </a:r>
            <a:r>
              <a:rPr sz="2040" spc="42" dirty="0">
                <a:latin typeface="Calibri"/>
                <a:cs typeface="Calibri"/>
              </a:rPr>
              <a:t> </a:t>
            </a:r>
            <a:r>
              <a:rPr sz="2040" spc="-30" dirty="0">
                <a:latin typeface="Calibri"/>
                <a:cs typeface="Calibri"/>
              </a:rPr>
              <a:t>the </a:t>
            </a:r>
            <a:r>
              <a:rPr sz="2040" dirty="0">
                <a:latin typeface="Calibri"/>
                <a:cs typeface="Calibri"/>
              </a:rPr>
              <a:t>asset</a:t>
            </a:r>
            <a:r>
              <a:rPr sz="2040" spc="-36" dirty="0">
                <a:latin typeface="Calibri"/>
                <a:cs typeface="Calibri"/>
              </a:rPr>
              <a:t> </a:t>
            </a:r>
            <a:r>
              <a:rPr sz="2040" dirty="0">
                <a:latin typeface="Calibri"/>
                <a:cs typeface="Calibri"/>
              </a:rPr>
              <a:t>and</a:t>
            </a:r>
            <a:r>
              <a:rPr sz="2040" spc="-36" dirty="0">
                <a:latin typeface="Calibri"/>
                <a:cs typeface="Calibri"/>
              </a:rPr>
              <a:t> </a:t>
            </a:r>
            <a:r>
              <a:rPr sz="2040" dirty="0">
                <a:latin typeface="Calibri"/>
                <a:cs typeface="Calibri"/>
              </a:rPr>
              <a:t>shall</a:t>
            </a:r>
            <a:r>
              <a:rPr sz="2040" spc="-48" dirty="0">
                <a:latin typeface="Calibri"/>
                <a:cs typeface="Calibri"/>
              </a:rPr>
              <a:t> </a:t>
            </a:r>
            <a:r>
              <a:rPr sz="2040" dirty="0">
                <a:latin typeface="Calibri"/>
                <a:cs typeface="Calibri"/>
              </a:rPr>
              <a:t>be</a:t>
            </a:r>
            <a:r>
              <a:rPr sz="2040" spc="-30" dirty="0">
                <a:latin typeface="Calibri"/>
                <a:cs typeface="Calibri"/>
              </a:rPr>
              <a:t> </a:t>
            </a:r>
            <a:r>
              <a:rPr sz="2040" spc="-12" dirty="0">
                <a:latin typeface="Calibri"/>
                <a:cs typeface="Calibri"/>
              </a:rPr>
              <a:t>depreciated</a:t>
            </a:r>
            <a:r>
              <a:rPr sz="2040" spc="-66" dirty="0">
                <a:latin typeface="Calibri"/>
                <a:cs typeface="Calibri"/>
              </a:rPr>
              <a:t> </a:t>
            </a:r>
            <a:r>
              <a:rPr sz="2040" dirty="0">
                <a:latin typeface="Calibri"/>
                <a:cs typeface="Calibri"/>
              </a:rPr>
              <a:t>over</a:t>
            </a:r>
            <a:r>
              <a:rPr sz="2040" spc="-18" dirty="0">
                <a:latin typeface="Calibri"/>
                <a:cs typeface="Calibri"/>
              </a:rPr>
              <a:t> </a:t>
            </a:r>
            <a:r>
              <a:rPr sz="2040" dirty="0">
                <a:latin typeface="Calibri"/>
                <a:cs typeface="Calibri"/>
              </a:rPr>
              <a:t>the</a:t>
            </a:r>
            <a:r>
              <a:rPr sz="2040" spc="-30" dirty="0">
                <a:latin typeface="Calibri"/>
                <a:cs typeface="Calibri"/>
              </a:rPr>
              <a:t> </a:t>
            </a:r>
            <a:r>
              <a:rPr sz="2040" dirty="0">
                <a:latin typeface="Calibri"/>
                <a:cs typeface="Calibri"/>
              </a:rPr>
              <a:t>balance</a:t>
            </a:r>
            <a:r>
              <a:rPr sz="2040" spc="-54" dirty="0">
                <a:latin typeface="Calibri"/>
                <a:cs typeface="Calibri"/>
              </a:rPr>
              <a:t> </a:t>
            </a:r>
            <a:r>
              <a:rPr sz="2040" dirty="0">
                <a:latin typeface="Calibri"/>
                <a:cs typeface="Calibri"/>
              </a:rPr>
              <a:t>life</a:t>
            </a:r>
            <a:r>
              <a:rPr sz="2040" spc="-12" dirty="0">
                <a:latin typeface="Calibri"/>
                <a:cs typeface="Calibri"/>
              </a:rPr>
              <a:t> </a:t>
            </a:r>
            <a:r>
              <a:rPr sz="2040" dirty="0">
                <a:latin typeface="Calibri"/>
                <a:cs typeface="Calibri"/>
              </a:rPr>
              <a:t>of the</a:t>
            </a:r>
            <a:r>
              <a:rPr sz="2040" spc="-30" dirty="0">
                <a:latin typeface="Calibri"/>
                <a:cs typeface="Calibri"/>
              </a:rPr>
              <a:t> </a:t>
            </a:r>
            <a:r>
              <a:rPr sz="2040" spc="-12" dirty="0">
                <a:latin typeface="Calibri"/>
                <a:cs typeface="Calibri"/>
              </a:rPr>
              <a:t>asset.</a:t>
            </a:r>
            <a:endParaRPr sz="2040">
              <a:latin typeface="Calibri"/>
              <a:cs typeface="Calibri"/>
            </a:endParaRPr>
          </a:p>
          <a:p>
            <a:pPr marL="439674" marR="8382" indent="-425196" algn="just">
              <a:spcBef>
                <a:spcPts val="1446"/>
              </a:spcBef>
              <a:buSzPct val="58823"/>
              <a:buFont typeface="Wingdings"/>
              <a:buChar char=""/>
              <a:tabLst>
                <a:tab pos="439674" algn="l"/>
              </a:tabLst>
            </a:pPr>
            <a:r>
              <a:rPr sz="2040" b="1" dirty="0">
                <a:latin typeface="Calibri"/>
                <a:cs typeface="Calibri"/>
              </a:rPr>
              <a:t>Under</a:t>
            </a:r>
            <a:r>
              <a:rPr sz="2040" b="1" spc="96" dirty="0">
                <a:latin typeface="Calibri"/>
                <a:cs typeface="Calibri"/>
              </a:rPr>
              <a:t> </a:t>
            </a:r>
            <a:r>
              <a:rPr sz="2040" b="1" dirty="0">
                <a:latin typeface="Calibri"/>
                <a:cs typeface="Calibri"/>
              </a:rPr>
              <a:t>ICDS</a:t>
            </a:r>
            <a:r>
              <a:rPr sz="2040" dirty="0">
                <a:latin typeface="Calibri"/>
                <a:cs typeface="Calibri"/>
              </a:rPr>
              <a:t>,</a:t>
            </a:r>
            <a:r>
              <a:rPr sz="2040" spc="102" dirty="0">
                <a:latin typeface="Calibri"/>
                <a:cs typeface="Calibri"/>
              </a:rPr>
              <a:t> </a:t>
            </a:r>
            <a:r>
              <a:rPr sz="2040" dirty="0">
                <a:latin typeface="Calibri"/>
                <a:cs typeface="Calibri"/>
              </a:rPr>
              <a:t>exchange</a:t>
            </a:r>
            <a:r>
              <a:rPr sz="2040" spc="102" dirty="0">
                <a:latin typeface="Calibri"/>
                <a:cs typeface="Calibri"/>
              </a:rPr>
              <a:t> </a:t>
            </a:r>
            <a:r>
              <a:rPr sz="2040" dirty="0">
                <a:latin typeface="Calibri"/>
                <a:cs typeface="Calibri"/>
              </a:rPr>
              <a:t>difference</a:t>
            </a:r>
            <a:r>
              <a:rPr sz="2040" spc="114" dirty="0">
                <a:latin typeface="Calibri"/>
                <a:cs typeface="Calibri"/>
              </a:rPr>
              <a:t> </a:t>
            </a:r>
            <a:r>
              <a:rPr sz="2040" dirty="0">
                <a:latin typeface="Calibri"/>
                <a:cs typeface="Calibri"/>
              </a:rPr>
              <a:t>on</a:t>
            </a:r>
            <a:r>
              <a:rPr sz="2040" spc="114" dirty="0">
                <a:latin typeface="Calibri"/>
                <a:cs typeface="Calibri"/>
              </a:rPr>
              <a:t> </a:t>
            </a:r>
            <a:r>
              <a:rPr sz="2040" dirty="0">
                <a:latin typeface="Calibri"/>
                <a:cs typeface="Calibri"/>
              </a:rPr>
              <a:t>all</a:t>
            </a:r>
            <a:r>
              <a:rPr sz="2040" spc="114" dirty="0">
                <a:latin typeface="Calibri"/>
                <a:cs typeface="Calibri"/>
              </a:rPr>
              <a:t> </a:t>
            </a:r>
            <a:r>
              <a:rPr sz="2040" dirty="0">
                <a:latin typeface="Calibri"/>
                <a:cs typeface="Calibri"/>
              </a:rPr>
              <a:t>monetary</a:t>
            </a:r>
            <a:r>
              <a:rPr sz="2040" spc="108" dirty="0">
                <a:latin typeface="Calibri"/>
                <a:cs typeface="Calibri"/>
              </a:rPr>
              <a:t> </a:t>
            </a:r>
            <a:r>
              <a:rPr sz="2040" dirty="0">
                <a:latin typeface="Calibri"/>
                <a:cs typeface="Calibri"/>
              </a:rPr>
              <a:t>items</a:t>
            </a:r>
            <a:r>
              <a:rPr sz="2040" spc="114" dirty="0">
                <a:latin typeface="Calibri"/>
                <a:cs typeface="Calibri"/>
              </a:rPr>
              <a:t> </a:t>
            </a:r>
            <a:r>
              <a:rPr sz="2040" dirty="0">
                <a:latin typeface="Calibri"/>
                <a:cs typeface="Calibri"/>
              </a:rPr>
              <a:t>should</a:t>
            </a:r>
            <a:r>
              <a:rPr sz="2040" spc="102" dirty="0">
                <a:latin typeface="Calibri"/>
                <a:cs typeface="Calibri"/>
              </a:rPr>
              <a:t> </a:t>
            </a:r>
            <a:r>
              <a:rPr sz="2040" dirty="0">
                <a:latin typeface="Calibri"/>
                <a:cs typeface="Calibri"/>
              </a:rPr>
              <a:t>be</a:t>
            </a:r>
            <a:r>
              <a:rPr sz="2040" spc="114" dirty="0">
                <a:latin typeface="Calibri"/>
                <a:cs typeface="Calibri"/>
              </a:rPr>
              <a:t> </a:t>
            </a:r>
            <a:r>
              <a:rPr sz="2040" dirty="0">
                <a:latin typeface="Calibri"/>
                <a:cs typeface="Calibri"/>
              </a:rPr>
              <a:t>recognized</a:t>
            </a:r>
            <a:r>
              <a:rPr sz="2040" spc="108" dirty="0">
                <a:latin typeface="Calibri"/>
                <a:cs typeface="Calibri"/>
              </a:rPr>
              <a:t> </a:t>
            </a:r>
            <a:r>
              <a:rPr sz="2040" dirty="0">
                <a:latin typeface="Calibri"/>
                <a:cs typeface="Calibri"/>
              </a:rPr>
              <a:t>as</a:t>
            </a:r>
            <a:r>
              <a:rPr sz="2040" spc="114" dirty="0">
                <a:latin typeface="Calibri"/>
                <a:cs typeface="Calibri"/>
              </a:rPr>
              <a:t> </a:t>
            </a:r>
            <a:r>
              <a:rPr sz="2040" b="1" dirty="0">
                <a:latin typeface="Calibri"/>
                <a:cs typeface="Calibri"/>
              </a:rPr>
              <a:t>income</a:t>
            </a:r>
            <a:r>
              <a:rPr sz="2040" b="1" spc="102" dirty="0">
                <a:latin typeface="Calibri"/>
                <a:cs typeface="Calibri"/>
              </a:rPr>
              <a:t> </a:t>
            </a:r>
            <a:r>
              <a:rPr sz="2040" b="1" spc="-30" dirty="0">
                <a:latin typeface="Calibri"/>
                <a:cs typeface="Calibri"/>
              </a:rPr>
              <a:t>or </a:t>
            </a:r>
            <a:r>
              <a:rPr sz="2040" b="1" dirty="0">
                <a:latin typeface="Calibri"/>
                <a:cs typeface="Calibri"/>
              </a:rPr>
              <a:t>expense</a:t>
            </a:r>
            <a:r>
              <a:rPr sz="2040" dirty="0">
                <a:latin typeface="Calibri"/>
                <a:cs typeface="Calibri"/>
              </a:rPr>
              <a:t>.</a:t>
            </a:r>
            <a:r>
              <a:rPr sz="2040" spc="-36" dirty="0">
                <a:latin typeface="Calibri"/>
                <a:cs typeface="Calibri"/>
              </a:rPr>
              <a:t> </a:t>
            </a:r>
            <a:r>
              <a:rPr sz="2040" spc="-30" dirty="0">
                <a:latin typeface="Calibri"/>
                <a:cs typeface="Calibri"/>
              </a:rPr>
              <a:t>However,</a:t>
            </a:r>
            <a:r>
              <a:rPr sz="2040" spc="-42" dirty="0">
                <a:latin typeface="Calibri"/>
                <a:cs typeface="Calibri"/>
              </a:rPr>
              <a:t> </a:t>
            </a:r>
            <a:r>
              <a:rPr sz="2040" dirty="0">
                <a:latin typeface="Calibri"/>
                <a:cs typeface="Calibri"/>
              </a:rPr>
              <a:t>initial</a:t>
            </a:r>
            <a:r>
              <a:rPr sz="2040" spc="-36" dirty="0">
                <a:latin typeface="Calibri"/>
                <a:cs typeface="Calibri"/>
              </a:rPr>
              <a:t> </a:t>
            </a:r>
            <a:r>
              <a:rPr sz="2040" spc="-12" dirty="0">
                <a:latin typeface="Calibri"/>
                <a:cs typeface="Calibri"/>
              </a:rPr>
              <a:t>recognition,</a:t>
            </a:r>
            <a:r>
              <a:rPr sz="2040" spc="-42" dirty="0">
                <a:latin typeface="Calibri"/>
                <a:cs typeface="Calibri"/>
              </a:rPr>
              <a:t> </a:t>
            </a:r>
            <a:r>
              <a:rPr sz="2040" spc="-12" dirty="0">
                <a:latin typeface="Calibri"/>
                <a:cs typeface="Calibri"/>
              </a:rPr>
              <a:t>conversion</a:t>
            </a:r>
            <a:r>
              <a:rPr sz="2040" spc="-30" dirty="0">
                <a:latin typeface="Calibri"/>
                <a:cs typeface="Calibri"/>
              </a:rPr>
              <a:t> </a:t>
            </a:r>
            <a:r>
              <a:rPr sz="2040" dirty="0">
                <a:latin typeface="Calibri"/>
                <a:cs typeface="Calibri"/>
              </a:rPr>
              <a:t>&amp;</a:t>
            </a:r>
            <a:r>
              <a:rPr sz="2040" spc="-48" dirty="0">
                <a:latin typeface="Calibri"/>
                <a:cs typeface="Calibri"/>
              </a:rPr>
              <a:t> </a:t>
            </a:r>
            <a:r>
              <a:rPr sz="2040" dirty="0">
                <a:latin typeface="Calibri"/>
                <a:cs typeface="Calibri"/>
              </a:rPr>
              <a:t>recognition</a:t>
            </a:r>
            <a:r>
              <a:rPr sz="2040" spc="-36" dirty="0">
                <a:latin typeface="Calibri"/>
                <a:cs typeface="Calibri"/>
              </a:rPr>
              <a:t> </a:t>
            </a:r>
            <a:r>
              <a:rPr sz="2040" dirty="0">
                <a:latin typeface="Calibri"/>
                <a:cs typeface="Calibri"/>
              </a:rPr>
              <a:t>of</a:t>
            </a:r>
            <a:r>
              <a:rPr sz="2040" spc="-42" dirty="0">
                <a:latin typeface="Calibri"/>
                <a:cs typeface="Calibri"/>
              </a:rPr>
              <a:t> </a:t>
            </a:r>
            <a:r>
              <a:rPr sz="2040" dirty="0">
                <a:latin typeface="Calibri"/>
                <a:cs typeface="Calibri"/>
              </a:rPr>
              <a:t>exchange</a:t>
            </a:r>
            <a:r>
              <a:rPr sz="2040" spc="-30" dirty="0">
                <a:latin typeface="Calibri"/>
                <a:cs typeface="Calibri"/>
              </a:rPr>
              <a:t> </a:t>
            </a:r>
            <a:r>
              <a:rPr sz="2040" spc="-12" dirty="0">
                <a:latin typeface="Calibri"/>
                <a:cs typeface="Calibri"/>
              </a:rPr>
              <a:t>difference</a:t>
            </a:r>
            <a:r>
              <a:rPr sz="2040" spc="-36" dirty="0">
                <a:latin typeface="Calibri"/>
                <a:cs typeface="Calibri"/>
              </a:rPr>
              <a:t> </a:t>
            </a:r>
            <a:r>
              <a:rPr sz="2040" spc="-12" dirty="0">
                <a:latin typeface="Calibri"/>
                <a:cs typeface="Calibri"/>
              </a:rPr>
              <a:t>under </a:t>
            </a:r>
            <a:r>
              <a:rPr sz="2040" dirty="0">
                <a:latin typeface="Calibri"/>
                <a:cs typeface="Calibri"/>
              </a:rPr>
              <a:t>ICDS</a:t>
            </a:r>
            <a:r>
              <a:rPr sz="2040" spc="-30" dirty="0">
                <a:latin typeface="Calibri"/>
                <a:cs typeface="Calibri"/>
              </a:rPr>
              <a:t> </a:t>
            </a:r>
            <a:r>
              <a:rPr sz="2040" dirty="0">
                <a:latin typeface="Calibri"/>
                <a:cs typeface="Calibri"/>
              </a:rPr>
              <a:t>is</a:t>
            </a:r>
            <a:r>
              <a:rPr sz="2040" spc="-18" dirty="0">
                <a:latin typeface="Calibri"/>
                <a:cs typeface="Calibri"/>
              </a:rPr>
              <a:t> </a:t>
            </a:r>
            <a:r>
              <a:rPr sz="2040" dirty="0">
                <a:latin typeface="Calibri"/>
                <a:cs typeface="Calibri"/>
              </a:rPr>
              <a:t>subject</a:t>
            </a:r>
            <a:r>
              <a:rPr sz="2040" spc="-36" dirty="0">
                <a:latin typeface="Calibri"/>
                <a:cs typeface="Calibri"/>
              </a:rPr>
              <a:t> </a:t>
            </a:r>
            <a:r>
              <a:rPr sz="2040" dirty="0">
                <a:latin typeface="Calibri"/>
                <a:cs typeface="Calibri"/>
              </a:rPr>
              <a:t>to</a:t>
            </a:r>
            <a:r>
              <a:rPr sz="2040" spc="-24" dirty="0">
                <a:latin typeface="Calibri"/>
                <a:cs typeface="Calibri"/>
              </a:rPr>
              <a:t> </a:t>
            </a:r>
            <a:r>
              <a:rPr sz="2040" dirty="0">
                <a:latin typeface="Calibri"/>
                <a:cs typeface="Calibri"/>
              </a:rPr>
              <a:t>the</a:t>
            </a:r>
            <a:r>
              <a:rPr sz="2040" spc="-24" dirty="0">
                <a:latin typeface="Calibri"/>
                <a:cs typeface="Calibri"/>
              </a:rPr>
              <a:t> </a:t>
            </a:r>
            <a:r>
              <a:rPr sz="2040" spc="-12" dirty="0">
                <a:latin typeface="Calibri"/>
                <a:cs typeface="Calibri"/>
              </a:rPr>
              <a:t>provisions</a:t>
            </a:r>
            <a:r>
              <a:rPr sz="2040" spc="-60" dirty="0">
                <a:latin typeface="Calibri"/>
                <a:cs typeface="Calibri"/>
              </a:rPr>
              <a:t> </a:t>
            </a:r>
            <a:r>
              <a:rPr sz="2040" dirty="0">
                <a:latin typeface="Calibri"/>
                <a:cs typeface="Calibri"/>
              </a:rPr>
              <a:t>of</a:t>
            </a:r>
            <a:r>
              <a:rPr sz="2040" spc="-6" dirty="0">
                <a:latin typeface="Calibri"/>
                <a:cs typeface="Calibri"/>
              </a:rPr>
              <a:t> </a:t>
            </a:r>
            <a:r>
              <a:rPr sz="2040" dirty="0">
                <a:latin typeface="Calibri"/>
                <a:cs typeface="Calibri"/>
              </a:rPr>
              <a:t>Section</a:t>
            </a:r>
            <a:r>
              <a:rPr sz="2040" spc="-18" dirty="0">
                <a:latin typeface="Calibri"/>
                <a:cs typeface="Calibri"/>
              </a:rPr>
              <a:t> </a:t>
            </a:r>
            <a:r>
              <a:rPr sz="2040" dirty="0">
                <a:latin typeface="Calibri"/>
                <a:cs typeface="Calibri"/>
              </a:rPr>
              <a:t>43A</a:t>
            </a:r>
            <a:r>
              <a:rPr sz="2040" spc="-18" dirty="0">
                <a:latin typeface="Calibri"/>
                <a:cs typeface="Calibri"/>
              </a:rPr>
              <a:t> </a:t>
            </a:r>
            <a:r>
              <a:rPr sz="2040" dirty="0">
                <a:latin typeface="Calibri"/>
                <a:cs typeface="Calibri"/>
              </a:rPr>
              <a:t>of the</a:t>
            </a:r>
            <a:r>
              <a:rPr sz="2040" spc="-24" dirty="0">
                <a:latin typeface="Calibri"/>
                <a:cs typeface="Calibri"/>
              </a:rPr>
              <a:t> </a:t>
            </a:r>
            <a:r>
              <a:rPr sz="2040" dirty="0">
                <a:latin typeface="Calibri"/>
                <a:cs typeface="Calibri"/>
              </a:rPr>
              <a:t>Act</a:t>
            </a:r>
            <a:r>
              <a:rPr sz="2040" spc="6" dirty="0">
                <a:latin typeface="Calibri"/>
                <a:cs typeface="Calibri"/>
              </a:rPr>
              <a:t> </a:t>
            </a:r>
            <a:r>
              <a:rPr sz="2040" dirty="0">
                <a:latin typeface="Calibri"/>
                <a:cs typeface="Calibri"/>
              </a:rPr>
              <a:t>or</a:t>
            </a:r>
            <a:r>
              <a:rPr sz="2040" spc="-18" dirty="0">
                <a:latin typeface="Calibri"/>
                <a:cs typeface="Calibri"/>
              </a:rPr>
              <a:t> </a:t>
            </a:r>
            <a:r>
              <a:rPr sz="2040" dirty="0">
                <a:latin typeface="Calibri"/>
                <a:cs typeface="Calibri"/>
              </a:rPr>
              <a:t>Rule</a:t>
            </a:r>
            <a:r>
              <a:rPr sz="2040" spc="-24" dirty="0">
                <a:latin typeface="Calibri"/>
                <a:cs typeface="Calibri"/>
              </a:rPr>
              <a:t> </a:t>
            </a:r>
            <a:r>
              <a:rPr sz="2040" dirty="0">
                <a:latin typeface="Calibri"/>
                <a:cs typeface="Calibri"/>
              </a:rPr>
              <a:t>115</a:t>
            </a:r>
            <a:r>
              <a:rPr sz="2040" spc="-30" dirty="0">
                <a:latin typeface="Calibri"/>
                <a:cs typeface="Calibri"/>
              </a:rPr>
              <a:t> </a:t>
            </a:r>
            <a:r>
              <a:rPr sz="2040" dirty="0">
                <a:latin typeface="Calibri"/>
                <a:cs typeface="Calibri"/>
              </a:rPr>
              <a:t>of</a:t>
            </a:r>
            <a:r>
              <a:rPr sz="2040" spc="12" dirty="0">
                <a:latin typeface="Calibri"/>
                <a:cs typeface="Calibri"/>
              </a:rPr>
              <a:t> </a:t>
            </a:r>
            <a:r>
              <a:rPr sz="2040" dirty="0">
                <a:latin typeface="Calibri"/>
                <a:cs typeface="Calibri"/>
              </a:rPr>
              <a:t>the</a:t>
            </a:r>
            <a:r>
              <a:rPr sz="2040" spc="-24" dirty="0">
                <a:latin typeface="Calibri"/>
                <a:cs typeface="Calibri"/>
              </a:rPr>
              <a:t> </a:t>
            </a:r>
            <a:r>
              <a:rPr sz="2040" spc="-12" dirty="0">
                <a:latin typeface="Calibri"/>
                <a:cs typeface="Calibri"/>
              </a:rPr>
              <a:t>Rules.</a:t>
            </a:r>
            <a:endParaRPr sz="2040">
              <a:latin typeface="Calibri"/>
              <a:cs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14727" y="1941575"/>
            <a:ext cx="10475976" cy="5414816"/>
          </a:xfrm>
          <a:prstGeom prst="rect">
            <a:avLst/>
          </a:prstGeom>
        </p:spPr>
        <p:txBody>
          <a:bodyPr vert="horz" wrap="square" lIns="0" tIns="15240" rIns="0" bIns="0" rtlCol="0">
            <a:spAutoFit/>
          </a:bodyPr>
          <a:lstStyle/>
          <a:p>
            <a:pPr marL="397764" marR="6858" indent="-383286" algn="just">
              <a:spcBef>
                <a:spcPts val="120"/>
              </a:spcBef>
              <a:buSzPct val="58333"/>
              <a:buFont typeface="Wingdings"/>
              <a:buChar char=""/>
              <a:tabLst>
                <a:tab pos="399288" algn="l"/>
              </a:tabLst>
            </a:pPr>
            <a:r>
              <a:rPr sz="2160" dirty="0">
                <a:latin typeface="Calibri"/>
                <a:cs typeface="Calibri"/>
              </a:rPr>
              <a:t>Depreciation</a:t>
            </a:r>
            <a:r>
              <a:rPr sz="2160" spc="114" dirty="0">
                <a:latin typeface="Calibri"/>
                <a:cs typeface="Calibri"/>
              </a:rPr>
              <a:t> </a:t>
            </a:r>
            <a:r>
              <a:rPr sz="2160" dirty="0">
                <a:latin typeface="Calibri"/>
                <a:cs typeface="Calibri"/>
              </a:rPr>
              <a:t>is</a:t>
            </a:r>
            <a:r>
              <a:rPr sz="2160" spc="114" dirty="0">
                <a:latin typeface="Calibri"/>
                <a:cs typeface="Calibri"/>
              </a:rPr>
              <a:t> </a:t>
            </a:r>
            <a:r>
              <a:rPr sz="2160" dirty="0">
                <a:latin typeface="Calibri"/>
                <a:cs typeface="Calibri"/>
              </a:rPr>
              <a:t>not</a:t>
            </a:r>
            <a:r>
              <a:rPr sz="2160" spc="96" dirty="0">
                <a:latin typeface="Calibri"/>
                <a:cs typeface="Calibri"/>
              </a:rPr>
              <a:t> </a:t>
            </a:r>
            <a:r>
              <a:rPr sz="2160" dirty="0">
                <a:latin typeface="Calibri"/>
                <a:cs typeface="Calibri"/>
              </a:rPr>
              <a:t>allowed</a:t>
            </a:r>
            <a:r>
              <a:rPr sz="2160" spc="114" dirty="0">
                <a:latin typeface="Calibri"/>
                <a:cs typeface="Calibri"/>
              </a:rPr>
              <a:t> </a:t>
            </a:r>
            <a:r>
              <a:rPr sz="2160" dirty="0">
                <a:latin typeface="Calibri"/>
                <a:cs typeface="Calibri"/>
              </a:rPr>
              <a:t>on</a:t>
            </a:r>
            <a:r>
              <a:rPr sz="2160" spc="126" dirty="0">
                <a:latin typeface="Calibri"/>
                <a:cs typeface="Calibri"/>
              </a:rPr>
              <a:t> </a:t>
            </a:r>
            <a:r>
              <a:rPr sz="2160" dirty="0">
                <a:latin typeface="Calibri"/>
                <a:cs typeface="Calibri"/>
              </a:rPr>
              <a:t>an</a:t>
            </a:r>
            <a:r>
              <a:rPr sz="2160" spc="102" dirty="0">
                <a:latin typeface="Calibri"/>
                <a:cs typeface="Calibri"/>
              </a:rPr>
              <a:t> </a:t>
            </a:r>
            <a:r>
              <a:rPr sz="2160" dirty="0">
                <a:latin typeface="Calibri"/>
                <a:cs typeface="Calibri"/>
              </a:rPr>
              <a:t>amount</a:t>
            </a:r>
            <a:r>
              <a:rPr sz="2160" spc="96" dirty="0">
                <a:latin typeface="Calibri"/>
                <a:cs typeface="Calibri"/>
              </a:rPr>
              <a:t> </a:t>
            </a:r>
            <a:r>
              <a:rPr sz="2160" dirty="0">
                <a:latin typeface="Calibri"/>
                <a:cs typeface="Calibri"/>
              </a:rPr>
              <a:t>equivalent</a:t>
            </a:r>
            <a:r>
              <a:rPr sz="2160" spc="96" dirty="0">
                <a:latin typeface="Calibri"/>
                <a:cs typeface="Calibri"/>
              </a:rPr>
              <a:t> </a:t>
            </a:r>
            <a:r>
              <a:rPr sz="2160" dirty="0">
                <a:latin typeface="Calibri"/>
                <a:cs typeface="Calibri"/>
              </a:rPr>
              <a:t>to</a:t>
            </a:r>
            <a:r>
              <a:rPr sz="2160" spc="96" dirty="0">
                <a:latin typeface="Calibri"/>
                <a:cs typeface="Calibri"/>
              </a:rPr>
              <a:t> </a:t>
            </a:r>
            <a:r>
              <a:rPr sz="2160" spc="-30" dirty="0">
                <a:latin typeface="Calibri"/>
                <a:cs typeface="Calibri"/>
              </a:rPr>
              <a:t>CENVAT/</a:t>
            </a:r>
            <a:r>
              <a:rPr sz="2160" spc="96" dirty="0">
                <a:latin typeface="Calibri"/>
                <a:cs typeface="Calibri"/>
              </a:rPr>
              <a:t> </a:t>
            </a:r>
            <a:r>
              <a:rPr sz="2160" dirty="0">
                <a:latin typeface="Calibri"/>
                <a:cs typeface="Calibri"/>
              </a:rPr>
              <a:t>ITC</a:t>
            </a:r>
            <a:r>
              <a:rPr sz="2160" spc="114" dirty="0">
                <a:latin typeface="Calibri"/>
                <a:cs typeface="Calibri"/>
              </a:rPr>
              <a:t> </a:t>
            </a:r>
            <a:r>
              <a:rPr sz="2160" dirty="0">
                <a:latin typeface="Calibri"/>
                <a:cs typeface="Calibri"/>
              </a:rPr>
              <a:t>credit</a:t>
            </a:r>
            <a:r>
              <a:rPr sz="2160" spc="120" dirty="0">
                <a:latin typeface="Calibri"/>
                <a:cs typeface="Calibri"/>
              </a:rPr>
              <a:t> </a:t>
            </a:r>
            <a:r>
              <a:rPr sz="2160" dirty="0">
                <a:latin typeface="Calibri"/>
                <a:cs typeface="Calibri"/>
              </a:rPr>
              <a:t>claimed</a:t>
            </a:r>
            <a:r>
              <a:rPr sz="2160" spc="102" dirty="0">
                <a:latin typeface="Calibri"/>
                <a:cs typeface="Calibri"/>
              </a:rPr>
              <a:t> </a:t>
            </a:r>
            <a:r>
              <a:rPr sz="2160" spc="-30" dirty="0">
                <a:latin typeface="Calibri"/>
                <a:cs typeface="Calibri"/>
              </a:rPr>
              <a:t>and 	</a:t>
            </a:r>
            <a:r>
              <a:rPr sz="2160" spc="-12" dirty="0">
                <a:latin typeface="Calibri"/>
                <a:cs typeface="Calibri"/>
              </a:rPr>
              <a:t>allowed.</a:t>
            </a:r>
            <a:endParaRPr sz="2160">
              <a:latin typeface="Calibri"/>
              <a:cs typeface="Calibri"/>
            </a:endParaRPr>
          </a:p>
          <a:p>
            <a:pPr marL="398526" indent="-383286">
              <a:spcBef>
                <a:spcPts val="2160"/>
              </a:spcBef>
              <a:buSzPct val="58333"/>
              <a:buFont typeface="Wingdings"/>
              <a:buChar char=""/>
              <a:tabLst>
                <a:tab pos="398526" algn="l"/>
              </a:tabLst>
            </a:pPr>
            <a:r>
              <a:rPr sz="2160" spc="-12" dirty="0">
                <a:latin typeface="Calibri"/>
                <a:cs typeface="Calibri"/>
              </a:rPr>
              <a:t>Depreciation</a:t>
            </a:r>
            <a:r>
              <a:rPr sz="2160" spc="-54" dirty="0">
                <a:latin typeface="Calibri"/>
                <a:cs typeface="Calibri"/>
              </a:rPr>
              <a:t> </a:t>
            </a:r>
            <a:r>
              <a:rPr sz="2160" dirty="0">
                <a:latin typeface="Calibri"/>
                <a:cs typeface="Calibri"/>
              </a:rPr>
              <a:t>is</a:t>
            </a:r>
            <a:r>
              <a:rPr sz="2160" spc="-30" dirty="0">
                <a:latin typeface="Calibri"/>
                <a:cs typeface="Calibri"/>
              </a:rPr>
              <a:t> </a:t>
            </a:r>
            <a:r>
              <a:rPr sz="2160" dirty="0">
                <a:latin typeface="Calibri"/>
                <a:cs typeface="Calibri"/>
              </a:rPr>
              <a:t>allowed</a:t>
            </a:r>
            <a:r>
              <a:rPr sz="2160" spc="-36" dirty="0">
                <a:latin typeface="Calibri"/>
                <a:cs typeface="Calibri"/>
              </a:rPr>
              <a:t> </a:t>
            </a:r>
            <a:r>
              <a:rPr sz="2160" dirty="0">
                <a:latin typeface="Calibri"/>
                <a:cs typeface="Calibri"/>
              </a:rPr>
              <a:t>on</a:t>
            </a:r>
            <a:r>
              <a:rPr sz="2160" spc="-36" dirty="0">
                <a:latin typeface="Calibri"/>
                <a:cs typeface="Calibri"/>
              </a:rPr>
              <a:t> </a:t>
            </a:r>
            <a:r>
              <a:rPr sz="2160" dirty="0">
                <a:latin typeface="Calibri"/>
                <a:cs typeface="Calibri"/>
              </a:rPr>
              <a:t>“actual</a:t>
            </a:r>
            <a:r>
              <a:rPr sz="2160" spc="-42" dirty="0">
                <a:latin typeface="Calibri"/>
                <a:cs typeface="Calibri"/>
              </a:rPr>
              <a:t> </a:t>
            </a:r>
            <a:r>
              <a:rPr sz="2160" dirty="0">
                <a:latin typeface="Calibri"/>
                <a:cs typeface="Calibri"/>
              </a:rPr>
              <a:t>Cost”-</a:t>
            </a:r>
            <a:r>
              <a:rPr sz="2160" spc="-48" dirty="0">
                <a:latin typeface="Calibri"/>
                <a:cs typeface="Calibri"/>
              </a:rPr>
              <a:t> </a:t>
            </a:r>
            <a:r>
              <a:rPr sz="2160" dirty="0">
                <a:latin typeface="Calibri"/>
                <a:cs typeface="Calibri"/>
              </a:rPr>
              <a:t>term</a:t>
            </a:r>
            <a:r>
              <a:rPr sz="2160" spc="-36" dirty="0">
                <a:latin typeface="Calibri"/>
                <a:cs typeface="Calibri"/>
              </a:rPr>
              <a:t> </a:t>
            </a:r>
            <a:r>
              <a:rPr sz="2160" dirty="0">
                <a:latin typeface="Calibri"/>
                <a:cs typeface="Calibri"/>
              </a:rPr>
              <a:t>defined</a:t>
            </a:r>
            <a:r>
              <a:rPr sz="2160" spc="-48" dirty="0">
                <a:latin typeface="Calibri"/>
                <a:cs typeface="Calibri"/>
              </a:rPr>
              <a:t> </a:t>
            </a:r>
            <a:r>
              <a:rPr sz="2160" dirty="0">
                <a:latin typeface="Calibri"/>
                <a:cs typeface="Calibri"/>
              </a:rPr>
              <a:t>u/s</a:t>
            </a:r>
            <a:r>
              <a:rPr sz="2160" spc="-30" dirty="0">
                <a:latin typeface="Calibri"/>
                <a:cs typeface="Calibri"/>
              </a:rPr>
              <a:t> </a:t>
            </a:r>
            <a:r>
              <a:rPr sz="2160" dirty="0">
                <a:latin typeface="Calibri"/>
                <a:cs typeface="Calibri"/>
              </a:rPr>
              <a:t>43(1)</a:t>
            </a:r>
            <a:r>
              <a:rPr sz="2160" spc="-36" dirty="0">
                <a:latin typeface="Calibri"/>
                <a:cs typeface="Calibri"/>
              </a:rPr>
              <a:t> </a:t>
            </a:r>
            <a:r>
              <a:rPr sz="2160" dirty="0">
                <a:latin typeface="Calibri"/>
                <a:cs typeface="Calibri"/>
              </a:rPr>
              <a:t>of</a:t>
            </a:r>
            <a:r>
              <a:rPr sz="2160" spc="-48" dirty="0">
                <a:latin typeface="Calibri"/>
                <a:cs typeface="Calibri"/>
              </a:rPr>
              <a:t> </a:t>
            </a:r>
            <a:r>
              <a:rPr sz="2160" spc="-96" dirty="0">
                <a:latin typeface="Calibri"/>
                <a:cs typeface="Calibri"/>
              </a:rPr>
              <a:t>I.T.</a:t>
            </a:r>
            <a:r>
              <a:rPr sz="2160" spc="-24" dirty="0">
                <a:latin typeface="Calibri"/>
                <a:cs typeface="Calibri"/>
              </a:rPr>
              <a:t> Act.</a:t>
            </a:r>
            <a:endParaRPr sz="2160">
              <a:latin typeface="Calibri"/>
              <a:cs typeface="Calibri"/>
            </a:endParaRPr>
          </a:p>
          <a:p>
            <a:pPr marL="397764" marR="6858" indent="-383286" algn="just">
              <a:spcBef>
                <a:spcPts val="2160"/>
              </a:spcBef>
              <a:buSzPct val="58333"/>
              <a:buFont typeface="Wingdings"/>
              <a:buChar char=""/>
              <a:tabLst>
                <a:tab pos="399288" algn="l"/>
              </a:tabLst>
            </a:pPr>
            <a:r>
              <a:rPr sz="2160" dirty="0">
                <a:latin typeface="Calibri"/>
                <a:cs typeface="Calibri"/>
              </a:rPr>
              <a:t>An</a:t>
            </a:r>
            <a:r>
              <a:rPr sz="2160" spc="336" dirty="0">
                <a:latin typeface="Calibri"/>
                <a:cs typeface="Calibri"/>
              </a:rPr>
              <a:t> </a:t>
            </a:r>
            <a:r>
              <a:rPr sz="2160" dirty="0">
                <a:latin typeface="Calibri"/>
                <a:cs typeface="Calibri"/>
              </a:rPr>
              <a:t>assessee</a:t>
            </a:r>
            <a:r>
              <a:rPr sz="2160" spc="336" dirty="0">
                <a:latin typeface="Calibri"/>
                <a:cs typeface="Calibri"/>
              </a:rPr>
              <a:t> </a:t>
            </a:r>
            <a:r>
              <a:rPr sz="2160" dirty="0">
                <a:latin typeface="Calibri"/>
                <a:cs typeface="Calibri"/>
              </a:rPr>
              <a:t>can</a:t>
            </a:r>
            <a:r>
              <a:rPr sz="2160" spc="342" dirty="0">
                <a:latin typeface="Calibri"/>
                <a:cs typeface="Calibri"/>
              </a:rPr>
              <a:t> </a:t>
            </a:r>
            <a:r>
              <a:rPr sz="2160" dirty="0">
                <a:latin typeface="Calibri"/>
                <a:cs typeface="Calibri"/>
              </a:rPr>
              <a:t>claim</a:t>
            </a:r>
            <a:r>
              <a:rPr sz="2160" spc="348" dirty="0">
                <a:latin typeface="Calibri"/>
                <a:cs typeface="Calibri"/>
              </a:rPr>
              <a:t> </a:t>
            </a:r>
            <a:r>
              <a:rPr sz="2160" dirty="0">
                <a:latin typeface="Calibri"/>
                <a:cs typeface="Calibri"/>
              </a:rPr>
              <a:t>depreciation</a:t>
            </a:r>
            <a:r>
              <a:rPr sz="2160" spc="336" dirty="0">
                <a:latin typeface="Calibri"/>
                <a:cs typeface="Calibri"/>
              </a:rPr>
              <a:t> </a:t>
            </a:r>
            <a:r>
              <a:rPr sz="2160" dirty="0">
                <a:latin typeface="Calibri"/>
                <a:cs typeface="Calibri"/>
              </a:rPr>
              <a:t>on</a:t>
            </a:r>
            <a:r>
              <a:rPr sz="2160" spc="354" dirty="0">
                <a:latin typeface="Calibri"/>
                <a:cs typeface="Calibri"/>
              </a:rPr>
              <a:t> </a:t>
            </a:r>
            <a:r>
              <a:rPr sz="2160" dirty="0">
                <a:latin typeface="Calibri"/>
                <a:cs typeface="Calibri"/>
              </a:rPr>
              <a:t>actual</a:t>
            </a:r>
            <a:r>
              <a:rPr sz="2160" spc="342" dirty="0">
                <a:latin typeface="Calibri"/>
                <a:cs typeface="Calibri"/>
              </a:rPr>
              <a:t> </a:t>
            </a:r>
            <a:r>
              <a:rPr sz="2160" dirty="0">
                <a:latin typeface="Calibri"/>
                <a:cs typeface="Calibri"/>
              </a:rPr>
              <a:t>cost</a:t>
            </a:r>
            <a:r>
              <a:rPr sz="2160" spc="342" dirty="0">
                <a:latin typeface="Calibri"/>
                <a:cs typeface="Calibri"/>
              </a:rPr>
              <a:t> </a:t>
            </a:r>
            <a:r>
              <a:rPr sz="2160" dirty="0">
                <a:latin typeface="Calibri"/>
                <a:cs typeface="Calibri"/>
              </a:rPr>
              <a:t>even</a:t>
            </a:r>
            <a:r>
              <a:rPr sz="2160" spc="342" dirty="0">
                <a:latin typeface="Calibri"/>
                <a:cs typeface="Calibri"/>
              </a:rPr>
              <a:t> </a:t>
            </a:r>
            <a:r>
              <a:rPr sz="2160" dirty="0">
                <a:latin typeface="Calibri"/>
                <a:cs typeface="Calibri"/>
              </a:rPr>
              <a:t>if</a:t>
            </a:r>
            <a:r>
              <a:rPr sz="2160" spc="348" dirty="0">
                <a:latin typeface="Calibri"/>
                <a:cs typeface="Calibri"/>
              </a:rPr>
              <a:t> </a:t>
            </a:r>
            <a:r>
              <a:rPr sz="2160" dirty="0">
                <a:latin typeface="Calibri"/>
                <a:cs typeface="Calibri"/>
              </a:rPr>
              <a:t>he</a:t>
            </a:r>
            <a:r>
              <a:rPr sz="2160" spc="336" dirty="0">
                <a:latin typeface="Calibri"/>
                <a:cs typeface="Calibri"/>
              </a:rPr>
              <a:t> </a:t>
            </a:r>
            <a:r>
              <a:rPr sz="2160" dirty="0">
                <a:latin typeface="Calibri"/>
                <a:cs typeface="Calibri"/>
              </a:rPr>
              <a:t>follows</a:t>
            </a:r>
            <a:r>
              <a:rPr sz="2160" spc="342" dirty="0">
                <a:latin typeface="Calibri"/>
                <a:cs typeface="Calibri"/>
              </a:rPr>
              <a:t> </a:t>
            </a:r>
            <a:r>
              <a:rPr sz="2160" dirty="0">
                <a:latin typeface="Calibri"/>
                <a:cs typeface="Calibri"/>
              </a:rPr>
              <a:t>Cash</a:t>
            </a:r>
            <a:r>
              <a:rPr sz="2160" spc="348" dirty="0">
                <a:latin typeface="Calibri"/>
                <a:cs typeface="Calibri"/>
              </a:rPr>
              <a:t> </a:t>
            </a:r>
            <a:r>
              <a:rPr sz="2160" dirty="0">
                <a:latin typeface="Calibri"/>
                <a:cs typeface="Calibri"/>
              </a:rPr>
              <a:t>method</a:t>
            </a:r>
            <a:r>
              <a:rPr sz="2160" spc="342" dirty="0">
                <a:latin typeface="Calibri"/>
                <a:cs typeface="Calibri"/>
              </a:rPr>
              <a:t> </a:t>
            </a:r>
            <a:r>
              <a:rPr sz="2160" spc="-30" dirty="0">
                <a:latin typeface="Calibri"/>
                <a:cs typeface="Calibri"/>
              </a:rPr>
              <a:t>of 	</a:t>
            </a:r>
            <a:r>
              <a:rPr sz="2160" spc="-12" dirty="0">
                <a:latin typeface="Calibri"/>
                <a:cs typeface="Calibri"/>
              </a:rPr>
              <a:t>accounting.</a:t>
            </a:r>
            <a:endParaRPr sz="2160">
              <a:latin typeface="Calibri"/>
              <a:cs typeface="Calibri"/>
            </a:endParaRPr>
          </a:p>
          <a:p>
            <a:pPr marL="397764" marR="6096" indent="-383286" algn="just">
              <a:spcBef>
                <a:spcPts val="2160"/>
              </a:spcBef>
              <a:buSzPct val="58333"/>
              <a:buFont typeface="Wingdings"/>
              <a:buChar char=""/>
              <a:tabLst>
                <a:tab pos="399288" algn="l"/>
              </a:tabLst>
            </a:pPr>
            <a:r>
              <a:rPr sz="2160" dirty="0">
                <a:latin typeface="Calibri"/>
                <a:cs typeface="Calibri"/>
              </a:rPr>
              <a:t>Interest</a:t>
            </a:r>
            <a:r>
              <a:rPr sz="2160" spc="150" dirty="0">
                <a:latin typeface="Calibri"/>
                <a:cs typeface="Calibri"/>
              </a:rPr>
              <a:t> </a:t>
            </a:r>
            <a:r>
              <a:rPr sz="2160" dirty="0">
                <a:latin typeface="Calibri"/>
                <a:cs typeface="Calibri"/>
              </a:rPr>
              <a:t>relatable</a:t>
            </a:r>
            <a:r>
              <a:rPr sz="2160" spc="156" dirty="0">
                <a:latin typeface="Calibri"/>
                <a:cs typeface="Calibri"/>
              </a:rPr>
              <a:t> </a:t>
            </a:r>
            <a:r>
              <a:rPr sz="2160" dirty="0">
                <a:latin typeface="Calibri"/>
                <a:cs typeface="Calibri"/>
              </a:rPr>
              <a:t>to</a:t>
            </a:r>
            <a:r>
              <a:rPr sz="2160" spc="150" dirty="0">
                <a:latin typeface="Calibri"/>
                <a:cs typeface="Calibri"/>
              </a:rPr>
              <a:t> </a:t>
            </a:r>
            <a:r>
              <a:rPr sz="2160" dirty="0">
                <a:latin typeface="Calibri"/>
                <a:cs typeface="Calibri"/>
              </a:rPr>
              <a:t>any</a:t>
            </a:r>
            <a:r>
              <a:rPr sz="2160" spc="162" dirty="0">
                <a:latin typeface="Calibri"/>
                <a:cs typeface="Calibri"/>
              </a:rPr>
              <a:t> </a:t>
            </a:r>
            <a:r>
              <a:rPr sz="2160" dirty="0">
                <a:latin typeface="Calibri"/>
                <a:cs typeface="Calibri"/>
              </a:rPr>
              <a:t>period</a:t>
            </a:r>
            <a:r>
              <a:rPr sz="2160" spc="168" dirty="0">
                <a:latin typeface="Calibri"/>
                <a:cs typeface="Calibri"/>
              </a:rPr>
              <a:t> </a:t>
            </a:r>
            <a:r>
              <a:rPr sz="2160" dirty="0">
                <a:latin typeface="Calibri"/>
                <a:cs typeface="Calibri"/>
              </a:rPr>
              <a:t>after</a:t>
            </a:r>
            <a:r>
              <a:rPr sz="2160" spc="150" dirty="0">
                <a:latin typeface="Calibri"/>
                <a:cs typeface="Calibri"/>
              </a:rPr>
              <a:t> </a:t>
            </a:r>
            <a:r>
              <a:rPr sz="2160" dirty="0">
                <a:latin typeface="Calibri"/>
                <a:cs typeface="Calibri"/>
              </a:rPr>
              <a:t>such</a:t>
            </a:r>
            <a:r>
              <a:rPr sz="2160" spc="156" dirty="0">
                <a:latin typeface="Calibri"/>
                <a:cs typeface="Calibri"/>
              </a:rPr>
              <a:t> </a:t>
            </a:r>
            <a:r>
              <a:rPr sz="2160" dirty="0">
                <a:latin typeface="Calibri"/>
                <a:cs typeface="Calibri"/>
              </a:rPr>
              <a:t>asset</a:t>
            </a:r>
            <a:r>
              <a:rPr sz="2160" spc="137" dirty="0">
                <a:latin typeface="Calibri"/>
                <a:cs typeface="Calibri"/>
              </a:rPr>
              <a:t> </a:t>
            </a:r>
            <a:r>
              <a:rPr sz="2160" dirty="0">
                <a:latin typeface="Calibri"/>
                <a:cs typeface="Calibri"/>
              </a:rPr>
              <a:t>is</a:t>
            </a:r>
            <a:r>
              <a:rPr sz="2160" spc="156" dirty="0">
                <a:latin typeface="Calibri"/>
                <a:cs typeface="Calibri"/>
              </a:rPr>
              <a:t> </a:t>
            </a:r>
            <a:r>
              <a:rPr sz="2160" dirty="0">
                <a:latin typeface="Calibri"/>
                <a:cs typeface="Calibri"/>
              </a:rPr>
              <a:t>first</a:t>
            </a:r>
            <a:r>
              <a:rPr sz="2160" spc="150" dirty="0">
                <a:latin typeface="Calibri"/>
                <a:cs typeface="Calibri"/>
              </a:rPr>
              <a:t> </a:t>
            </a:r>
            <a:r>
              <a:rPr sz="2160" dirty="0">
                <a:latin typeface="Calibri"/>
                <a:cs typeface="Calibri"/>
              </a:rPr>
              <a:t>put</a:t>
            </a:r>
            <a:r>
              <a:rPr sz="2160" spc="150" dirty="0">
                <a:latin typeface="Calibri"/>
                <a:cs typeface="Calibri"/>
              </a:rPr>
              <a:t> </a:t>
            </a:r>
            <a:r>
              <a:rPr sz="2160" dirty="0">
                <a:latin typeface="Calibri"/>
                <a:cs typeface="Calibri"/>
              </a:rPr>
              <a:t>to</a:t>
            </a:r>
            <a:r>
              <a:rPr sz="2160" spc="156" dirty="0">
                <a:latin typeface="Calibri"/>
                <a:cs typeface="Calibri"/>
              </a:rPr>
              <a:t> </a:t>
            </a:r>
            <a:r>
              <a:rPr sz="2160" dirty="0">
                <a:latin typeface="Calibri"/>
                <a:cs typeface="Calibri"/>
              </a:rPr>
              <a:t>use</a:t>
            </a:r>
            <a:r>
              <a:rPr sz="2160" spc="156" dirty="0">
                <a:latin typeface="Calibri"/>
                <a:cs typeface="Calibri"/>
              </a:rPr>
              <a:t> </a:t>
            </a:r>
            <a:r>
              <a:rPr sz="2160" dirty="0">
                <a:latin typeface="Calibri"/>
                <a:cs typeface="Calibri"/>
              </a:rPr>
              <a:t>is</a:t>
            </a:r>
            <a:r>
              <a:rPr sz="2160" spc="156" dirty="0">
                <a:latin typeface="Calibri"/>
                <a:cs typeface="Calibri"/>
              </a:rPr>
              <a:t> </a:t>
            </a:r>
            <a:r>
              <a:rPr sz="2160" dirty="0">
                <a:latin typeface="Calibri"/>
                <a:cs typeface="Calibri"/>
              </a:rPr>
              <a:t>not</a:t>
            </a:r>
            <a:r>
              <a:rPr sz="2160" spc="150" dirty="0">
                <a:latin typeface="Calibri"/>
                <a:cs typeface="Calibri"/>
              </a:rPr>
              <a:t> </a:t>
            </a:r>
            <a:r>
              <a:rPr sz="2160" dirty="0">
                <a:latin typeface="Calibri"/>
                <a:cs typeface="Calibri"/>
              </a:rPr>
              <a:t>a</a:t>
            </a:r>
            <a:r>
              <a:rPr sz="2160" spc="162" dirty="0">
                <a:latin typeface="Calibri"/>
                <a:cs typeface="Calibri"/>
              </a:rPr>
              <a:t> </a:t>
            </a:r>
            <a:r>
              <a:rPr sz="2160" dirty="0">
                <a:latin typeface="Calibri"/>
                <a:cs typeface="Calibri"/>
              </a:rPr>
              <a:t>part</a:t>
            </a:r>
            <a:r>
              <a:rPr sz="2160" spc="150" dirty="0">
                <a:latin typeface="Calibri"/>
                <a:cs typeface="Calibri"/>
              </a:rPr>
              <a:t> </a:t>
            </a:r>
            <a:r>
              <a:rPr sz="2160" dirty="0">
                <a:latin typeface="Calibri"/>
                <a:cs typeface="Calibri"/>
              </a:rPr>
              <a:t>of</a:t>
            </a:r>
            <a:r>
              <a:rPr sz="2160" spc="156" dirty="0">
                <a:latin typeface="Calibri"/>
                <a:cs typeface="Calibri"/>
              </a:rPr>
              <a:t> </a:t>
            </a:r>
            <a:r>
              <a:rPr sz="2160" spc="-12" dirty="0">
                <a:latin typeface="Calibri"/>
                <a:cs typeface="Calibri"/>
              </a:rPr>
              <a:t>actual 	</a:t>
            </a:r>
            <a:r>
              <a:rPr sz="2160" dirty="0">
                <a:latin typeface="Calibri"/>
                <a:cs typeface="Calibri"/>
              </a:rPr>
              <a:t>cost</a:t>
            </a:r>
            <a:r>
              <a:rPr sz="2160" spc="-66" dirty="0">
                <a:latin typeface="Calibri"/>
                <a:cs typeface="Calibri"/>
              </a:rPr>
              <a:t> </a:t>
            </a:r>
            <a:r>
              <a:rPr sz="2160" dirty="0">
                <a:latin typeface="Calibri"/>
                <a:cs typeface="Calibri"/>
              </a:rPr>
              <a:t>(other</a:t>
            </a:r>
            <a:r>
              <a:rPr sz="2160" spc="-42" dirty="0">
                <a:latin typeface="Calibri"/>
                <a:cs typeface="Calibri"/>
              </a:rPr>
              <a:t> </a:t>
            </a:r>
            <a:r>
              <a:rPr sz="2160" dirty="0">
                <a:latin typeface="Calibri"/>
                <a:cs typeface="Calibri"/>
              </a:rPr>
              <a:t>than</a:t>
            </a:r>
            <a:r>
              <a:rPr sz="2160" spc="-42" dirty="0">
                <a:latin typeface="Calibri"/>
                <a:cs typeface="Calibri"/>
              </a:rPr>
              <a:t> </a:t>
            </a:r>
            <a:r>
              <a:rPr sz="2160" dirty="0">
                <a:latin typeface="Calibri"/>
                <a:cs typeface="Calibri"/>
              </a:rPr>
              <a:t>Section</a:t>
            </a:r>
            <a:r>
              <a:rPr sz="2160" spc="-54" dirty="0">
                <a:latin typeface="Calibri"/>
                <a:cs typeface="Calibri"/>
              </a:rPr>
              <a:t> </a:t>
            </a:r>
            <a:r>
              <a:rPr sz="2160" spc="-12" dirty="0">
                <a:latin typeface="Calibri"/>
                <a:cs typeface="Calibri"/>
              </a:rPr>
              <a:t>43A).</a:t>
            </a:r>
            <a:endParaRPr sz="2160">
              <a:latin typeface="Calibri"/>
              <a:cs typeface="Calibri"/>
            </a:endParaRPr>
          </a:p>
          <a:p>
            <a:pPr marL="398526" marR="9144" indent="-384048" algn="just">
              <a:spcBef>
                <a:spcPts val="2160"/>
              </a:spcBef>
              <a:buSzPct val="58333"/>
              <a:buFont typeface="Wingdings"/>
              <a:buChar char=""/>
              <a:tabLst>
                <a:tab pos="398526" algn="l"/>
              </a:tabLst>
            </a:pPr>
            <a:r>
              <a:rPr sz="2160" dirty="0">
                <a:latin typeface="Calibri"/>
                <a:cs typeface="Calibri"/>
              </a:rPr>
              <a:t>In</a:t>
            </a:r>
            <a:r>
              <a:rPr sz="2160" spc="258" dirty="0">
                <a:latin typeface="Calibri"/>
                <a:cs typeface="Calibri"/>
              </a:rPr>
              <a:t> </a:t>
            </a:r>
            <a:r>
              <a:rPr sz="2160" dirty="0">
                <a:latin typeface="Calibri"/>
                <a:cs typeface="Calibri"/>
              </a:rPr>
              <a:t>case</a:t>
            </a:r>
            <a:r>
              <a:rPr sz="2160" spc="258" dirty="0">
                <a:latin typeface="Calibri"/>
                <a:cs typeface="Calibri"/>
              </a:rPr>
              <a:t> </a:t>
            </a:r>
            <a:r>
              <a:rPr sz="2160" dirty="0">
                <a:latin typeface="Calibri"/>
                <a:cs typeface="Calibri"/>
              </a:rPr>
              <a:t>of</a:t>
            </a:r>
            <a:r>
              <a:rPr sz="2160" spc="258" dirty="0">
                <a:latin typeface="Calibri"/>
                <a:cs typeface="Calibri"/>
              </a:rPr>
              <a:t> </a:t>
            </a:r>
            <a:r>
              <a:rPr sz="2160" dirty="0">
                <a:latin typeface="Calibri"/>
                <a:cs typeface="Calibri"/>
              </a:rPr>
              <a:t>dispute</a:t>
            </a:r>
            <a:r>
              <a:rPr sz="2160" spc="264" dirty="0">
                <a:latin typeface="Calibri"/>
                <a:cs typeface="Calibri"/>
              </a:rPr>
              <a:t> </a:t>
            </a:r>
            <a:r>
              <a:rPr sz="2160" dirty="0">
                <a:latin typeface="Calibri"/>
                <a:cs typeface="Calibri"/>
              </a:rPr>
              <a:t>between</a:t>
            </a:r>
            <a:r>
              <a:rPr sz="2160" spc="270" dirty="0">
                <a:latin typeface="Calibri"/>
                <a:cs typeface="Calibri"/>
              </a:rPr>
              <a:t> </a:t>
            </a:r>
            <a:r>
              <a:rPr sz="2160" dirty="0">
                <a:latin typeface="Calibri"/>
                <a:cs typeface="Calibri"/>
              </a:rPr>
              <a:t>Assessee,</a:t>
            </a:r>
            <a:r>
              <a:rPr sz="2160" spc="245" dirty="0">
                <a:latin typeface="Calibri"/>
                <a:cs typeface="Calibri"/>
              </a:rPr>
              <a:t> </a:t>
            </a:r>
            <a:r>
              <a:rPr sz="2160" dirty="0">
                <a:latin typeface="Calibri"/>
                <a:cs typeface="Calibri"/>
              </a:rPr>
              <a:t>Department</a:t>
            </a:r>
            <a:r>
              <a:rPr sz="2160" spc="252" dirty="0">
                <a:latin typeface="Calibri"/>
                <a:cs typeface="Calibri"/>
              </a:rPr>
              <a:t> </a:t>
            </a:r>
            <a:r>
              <a:rPr sz="2160" dirty="0">
                <a:latin typeface="Calibri"/>
                <a:cs typeface="Calibri"/>
              </a:rPr>
              <a:t>&amp;</a:t>
            </a:r>
            <a:r>
              <a:rPr sz="2160" spc="252" dirty="0">
                <a:latin typeface="Calibri"/>
                <a:cs typeface="Calibri"/>
              </a:rPr>
              <a:t> </a:t>
            </a:r>
            <a:r>
              <a:rPr sz="2160" dirty="0">
                <a:latin typeface="Calibri"/>
                <a:cs typeface="Calibri"/>
              </a:rPr>
              <a:t>Auditor</a:t>
            </a:r>
            <a:r>
              <a:rPr sz="2160" spc="270" dirty="0">
                <a:latin typeface="Calibri"/>
                <a:cs typeface="Calibri"/>
              </a:rPr>
              <a:t> </a:t>
            </a:r>
            <a:r>
              <a:rPr sz="2160" dirty="0">
                <a:latin typeface="Calibri"/>
                <a:cs typeface="Calibri"/>
              </a:rPr>
              <a:t>regarding</a:t>
            </a:r>
            <a:r>
              <a:rPr sz="2160" spc="275" dirty="0">
                <a:latin typeface="Calibri"/>
                <a:cs typeface="Calibri"/>
              </a:rPr>
              <a:t> </a:t>
            </a:r>
            <a:r>
              <a:rPr sz="2160" dirty="0">
                <a:latin typeface="Calibri"/>
                <a:cs typeface="Calibri"/>
              </a:rPr>
              <a:t>classification</a:t>
            </a:r>
            <a:r>
              <a:rPr sz="2160" spc="258" dirty="0">
                <a:latin typeface="Calibri"/>
                <a:cs typeface="Calibri"/>
              </a:rPr>
              <a:t> </a:t>
            </a:r>
            <a:r>
              <a:rPr sz="2160" spc="-30" dirty="0">
                <a:latin typeface="Calibri"/>
                <a:cs typeface="Calibri"/>
              </a:rPr>
              <a:t>of </a:t>
            </a:r>
            <a:r>
              <a:rPr sz="2160" dirty="0">
                <a:latin typeface="Calibri"/>
                <a:cs typeface="Calibri"/>
              </a:rPr>
              <a:t>assets,</a:t>
            </a:r>
            <a:r>
              <a:rPr sz="2160" spc="-78" dirty="0">
                <a:latin typeface="Calibri"/>
                <a:cs typeface="Calibri"/>
              </a:rPr>
              <a:t> </a:t>
            </a:r>
            <a:r>
              <a:rPr sz="2160" dirty="0">
                <a:latin typeface="Calibri"/>
                <a:cs typeface="Calibri"/>
              </a:rPr>
              <a:t>rate</a:t>
            </a:r>
            <a:r>
              <a:rPr sz="2160" spc="-54" dirty="0">
                <a:latin typeface="Calibri"/>
                <a:cs typeface="Calibri"/>
              </a:rPr>
              <a:t> </a:t>
            </a:r>
            <a:r>
              <a:rPr sz="2160" dirty="0">
                <a:latin typeface="Calibri"/>
                <a:cs typeface="Calibri"/>
              </a:rPr>
              <a:t>of</a:t>
            </a:r>
            <a:r>
              <a:rPr sz="2160" spc="-42" dirty="0">
                <a:latin typeface="Calibri"/>
                <a:cs typeface="Calibri"/>
              </a:rPr>
              <a:t> </a:t>
            </a:r>
            <a:r>
              <a:rPr sz="2160" spc="-12" dirty="0">
                <a:latin typeface="Calibri"/>
                <a:cs typeface="Calibri"/>
              </a:rPr>
              <a:t>depreciation</a:t>
            </a:r>
            <a:r>
              <a:rPr sz="2160" spc="-30" dirty="0">
                <a:latin typeface="Calibri"/>
                <a:cs typeface="Calibri"/>
              </a:rPr>
              <a:t> </a:t>
            </a:r>
            <a:r>
              <a:rPr sz="2160" dirty="0">
                <a:latin typeface="Calibri"/>
                <a:cs typeface="Calibri"/>
              </a:rPr>
              <a:t>etc.</a:t>
            </a:r>
            <a:r>
              <a:rPr sz="2160" spc="-54" dirty="0">
                <a:latin typeface="Calibri"/>
                <a:cs typeface="Calibri"/>
              </a:rPr>
              <a:t> </a:t>
            </a:r>
            <a:r>
              <a:rPr sz="2160" dirty="0">
                <a:latin typeface="Calibri"/>
                <a:cs typeface="Calibri"/>
              </a:rPr>
              <a:t>in</a:t>
            </a:r>
            <a:r>
              <a:rPr sz="2160" spc="-48" dirty="0">
                <a:latin typeface="Calibri"/>
                <a:cs typeface="Calibri"/>
              </a:rPr>
              <a:t> </a:t>
            </a:r>
            <a:r>
              <a:rPr sz="2160" dirty="0">
                <a:latin typeface="Calibri"/>
                <a:cs typeface="Calibri"/>
              </a:rPr>
              <a:t>earlier</a:t>
            </a:r>
            <a:r>
              <a:rPr sz="2160" spc="-48" dirty="0">
                <a:latin typeface="Calibri"/>
                <a:cs typeface="Calibri"/>
              </a:rPr>
              <a:t> </a:t>
            </a:r>
            <a:r>
              <a:rPr sz="2160" spc="-30" dirty="0">
                <a:latin typeface="Calibri"/>
                <a:cs typeface="Calibri"/>
              </a:rPr>
              <a:t>year,</a:t>
            </a:r>
            <a:r>
              <a:rPr sz="2160" spc="-54" dirty="0">
                <a:latin typeface="Calibri"/>
                <a:cs typeface="Calibri"/>
              </a:rPr>
              <a:t> </a:t>
            </a:r>
            <a:r>
              <a:rPr sz="2160" dirty="0">
                <a:latin typeface="Calibri"/>
                <a:cs typeface="Calibri"/>
              </a:rPr>
              <a:t>a</a:t>
            </a:r>
            <a:r>
              <a:rPr sz="2160" spc="-42" dirty="0">
                <a:latin typeface="Calibri"/>
                <a:cs typeface="Calibri"/>
              </a:rPr>
              <a:t> </a:t>
            </a:r>
            <a:r>
              <a:rPr sz="2160" dirty="0">
                <a:latin typeface="Calibri"/>
                <a:cs typeface="Calibri"/>
              </a:rPr>
              <a:t>suitable</a:t>
            </a:r>
            <a:r>
              <a:rPr sz="2160" spc="-54" dirty="0">
                <a:latin typeface="Calibri"/>
                <a:cs typeface="Calibri"/>
              </a:rPr>
              <a:t> </a:t>
            </a:r>
            <a:r>
              <a:rPr sz="2160" dirty="0">
                <a:latin typeface="Calibri"/>
                <a:cs typeface="Calibri"/>
              </a:rPr>
              <a:t>disclosure</a:t>
            </a:r>
            <a:r>
              <a:rPr sz="2160" spc="-36" dirty="0">
                <a:latin typeface="Calibri"/>
                <a:cs typeface="Calibri"/>
              </a:rPr>
              <a:t> </a:t>
            </a:r>
            <a:r>
              <a:rPr sz="2160" dirty="0">
                <a:latin typeface="Calibri"/>
                <a:cs typeface="Calibri"/>
              </a:rPr>
              <a:t>is</a:t>
            </a:r>
            <a:r>
              <a:rPr sz="2160" spc="-54" dirty="0">
                <a:latin typeface="Calibri"/>
                <a:cs typeface="Calibri"/>
              </a:rPr>
              <a:t> </a:t>
            </a:r>
            <a:r>
              <a:rPr sz="2160" spc="-12" dirty="0">
                <a:latin typeface="Calibri"/>
                <a:cs typeface="Calibri"/>
              </a:rPr>
              <a:t>required.</a:t>
            </a:r>
            <a:endParaRPr sz="2160">
              <a:latin typeface="Calibri"/>
              <a:cs typeface="Calibri"/>
            </a:endParaRPr>
          </a:p>
          <a:p>
            <a:pPr marL="396240" marR="9906" indent="-381762" algn="just">
              <a:spcBef>
                <a:spcPts val="2160"/>
              </a:spcBef>
              <a:buSzPct val="58333"/>
              <a:buFont typeface="Wingdings"/>
              <a:buChar char=""/>
              <a:tabLst>
                <a:tab pos="396240" algn="l"/>
                <a:tab pos="397764" algn="l"/>
              </a:tabLst>
            </a:pPr>
            <a:r>
              <a:rPr sz="2160" dirty="0">
                <a:latin typeface="Calibri"/>
                <a:cs typeface="Calibri"/>
              </a:rPr>
              <a:t>	In</a:t>
            </a:r>
            <a:r>
              <a:rPr sz="2160" spc="84" dirty="0">
                <a:latin typeface="Calibri"/>
                <a:cs typeface="Calibri"/>
              </a:rPr>
              <a:t> </a:t>
            </a:r>
            <a:r>
              <a:rPr sz="2160" dirty="0">
                <a:latin typeface="Calibri"/>
                <a:cs typeface="Calibri"/>
              </a:rPr>
              <a:t>respect</a:t>
            </a:r>
            <a:r>
              <a:rPr sz="2160" spc="78" dirty="0">
                <a:latin typeface="Calibri"/>
                <a:cs typeface="Calibri"/>
              </a:rPr>
              <a:t> </a:t>
            </a:r>
            <a:r>
              <a:rPr sz="2160" dirty="0">
                <a:latin typeface="Calibri"/>
                <a:cs typeface="Calibri"/>
              </a:rPr>
              <a:t>of</a:t>
            </a:r>
            <a:r>
              <a:rPr sz="2160" spc="108" dirty="0">
                <a:latin typeface="Calibri"/>
                <a:cs typeface="Calibri"/>
              </a:rPr>
              <a:t> </a:t>
            </a:r>
            <a:r>
              <a:rPr sz="2160" dirty="0">
                <a:latin typeface="Calibri"/>
                <a:cs typeface="Calibri"/>
              </a:rPr>
              <a:t>‘additions’</a:t>
            </a:r>
            <a:r>
              <a:rPr sz="2160" spc="90" dirty="0">
                <a:latin typeface="Calibri"/>
                <a:cs typeface="Calibri"/>
              </a:rPr>
              <a:t> </a:t>
            </a:r>
            <a:r>
              <a:rPr sz="2160" dirty="0">
                <a:latin typeface="Calibri"/>
                <a:cs typeface="Calibri"/>
              </a:rPr>
              <a:t>to</a:t>
            </a:r>
            <a:r>
              <a:rPr sz="2160" spc="78" dirty="0">
                <a:latin typeface="Calibri"/>
                <a:cs typeface="Calibri"/>
              </a:rPr>
              <a:t> </a:t>
            </a:r>
            <a:r>
              <a:rPr sz="2160" dirty="0">
                <a:latin typeface="Calibri"/>
                <a:cs typeface="Calibri"/>
              </a:rPr>
              <a:t>the</a:t>
            </a:r>
            <a:r>
              <a:rPr sz="2160" spc="102" dirty="0">
                <a:latin typeface="Calibri"/>
                <a:cs typeface="Calibri"/>
              </a:rPr>
              <a:t> </a:t>
            </a:r>
            <a:r>
              <a:rPr sz="2160" dirty="0">
                <a:latin typeface="Calibri"/>
                <a:cs typeface="Calibri"/>
              </a:rPr>
              <a:t>block</a:t>
            </a:r>
            <a:r>
              <a:rPr sz="2160" spc="96" dirty="0">
                <a:latin typeface="Calibri"/>
                <a:cs typeface="Calibri"/>
              </a:rPr>
              <a:t> </a:t>
            </a:r>
            <a:r>
              <a:rPr sz="2160" dirty="0">
                <a:latin typeface="Calibri"/>
                <a:cs typeface="Calibri"/>
              </a:rPr>
              <a:t>of</a:t>
            </a:r>
            <a:r>
              <a:rPr sz="2160" spc="84" dirty="0">
                <a:latin typeface="Calibri"/>
                <a:cs typeface="Calibri"/>
              </a:rPr>
              <a:t> </a:t>
            </a:r>
            <a:r>
              <a:rPr sz="2160" dirty="0">
                <a:latin typeface="Calibri"/>
                <a:cs typeface="Calibri"/>
              </a:rPr>
              <a:t>assets,</a:t>
            </a:r>
            <a:r>
              <a:rPr sz="2160" spc="72" dirty="0">
                <a:latin typeface="Calibri"/>
                <a:cs typeface="Calibri"/>
              </a:rPr>
              <a:t> </a:t>
            </a:r>
            <a:r>
              <a:rPr sz="2160" dirty="0">
                <a:latin typeface="Calibri"/>
                <a:cs typeface="Calibri"/>
              </a:rPr>
              <a:t>the</a:t>
            </a:r>
            <a:r>
              <a:rPr sz="2160" spc="102" dirty="0">
                <a:latin typeface="Calibri"/>
                <a:cs typeface="Calibri"/>
              </a:rPr>
              <a:t> </a:t>
            </a:r>
            <a:r>
              <a:rPr sz="2160" dirty="0">
                <a:latin typeface="Calibri"/>
                <a:cs typeface="Calibri"/>
              </a:rPr>
              <a:t>‘date</a:t>
            </a:r>
            <a:r>
              <a:rPr sz="2160" spc="102" dirty="0">
                <a:latin typeface="Calibri"/>
                <a:cs typeface="Calibri"/>
              </a:rPr>
              <a:t> </a:t>
            </a:r>
            <a:r>
              <a:rPr sz="2160" dirty="0">
                <a:latin typeface="Calibri"/>
                <a:cs typeface="Calibri"/>
              </a:rPr>
              <a:t>of</a:t>
            </a:r>
            <a:r>
              <a:rPr sz="2160" spc="84" dirty="0">
                <a:latin typeface="Calibri"/>
                <a:cs typeface="Calibri"/>
              </a:rPr>
              <a:t> </a:t>
            </a:r>
            <a:r>
              <a:rPr sz="2160" dirty="0">
                <a:latin typeface="Calibri"/>
                <a:cs typeface="Calibri"/>
              </a:rPr>
              <a:t>purchase’</a:t>
            </a:r>
            <a:r>
              <a:rPr sz="2160" spc="78" dirty="0">
                <a:latin typeface="Calibri"/>
                <a:cs typeface="Calibri"/>
              </a:rPr>
              <a:t> </a:t>
            </a:r>
            <a:r>
              <a:rPr sz="2160" dirty="0">
                <a:latin typeface="Calibri"/>
                <a:cs typeface="Calibri"/>
              </a:rPr>
              <a:t>and</a:t>
            </a:r>
            <a:r>
              <a:rPr sz="2160" spc="102" dirty="0">
                <a:latin typeface="Calibri"/>
                <a:cs typeface="Calibri"/>
              </a:rPr>
              <a:t> </a:t>
            </a:r>
            <a:r>
              <a:rPr sz="2160" dirty="0">
                <a:latin typeface="Calibri"/>
                <a:cs typeface="Calibri"/>
              </a:rPr>
              <a:t>‘date</a:t>
            </a:r>
            <a:r>
              <a:rPr sz="2160" spc="114" dirty="0">
                <a:latin typeface="Calibri"/>
                <a:cs typeface="Calibri"/>
              </a:rPr>
              <a:t> </a:t>
            </a:r>
            <a:r>
              <a:rPr sz="2160" dirty="0">
                <a:latin typeface="Calibri"/>
                <a:cs typeface="Calibri"/>
              </a:rPr>
              <a:t>of</a:t>
            </a:r>
            <a:r>
              <a:rPr sz="2160" spc="84" dirty="0">
                <a:latin typeface="Calibri"/>
                <a:cs typeface="Calibri"/>
              </a:rPr>
              <a:t> </a:t>
            </a:r>
            <a:r>
              <a:rPr sz="2160" dirty="0">
                <a:latin typeface="Calibri"/>
                <a:cs typeface="Calibri"/>
              </a:rPr>
              <a:t>put</a:t>
            </a:r>
            <a:r>
              <a:rPr sz="2160" spc="90" dirty="0">
                <a:latin typeface="Calibri"/>
                <a:cs typeface="Calibri"/>
              </a:rPr>
              <a:t> </a:t>
            </a:r>
            <a:r>
              <a:rPr sz="2160" spc="-30" dirty="0">
                <a:latin typeface="Calibri"/>
                <a:cs typeface="Calibri"/>
              </a:rPr>
              <a:t>to </a:t>
            </a:r>
            <a:r>
              <a:rPr sz="2160" dirty="0">
                <a:latin typeface="Calibri"/>
                <a:cs typeface="Calibri"/>
              </a:rPr>
              <a:t>use’</a:t>
            </a:r>
            <a:r>
              <a:rPr sz="2160" spc="48" dirty="0">
                <a:latin typeface="Calibri"/>
                <a:cs typeface="Calibri"/>
              </a:rPr>
              <a:t> </a:t>
            </a:r>
            <a:r>
              <a:rPr sz="2160" dirty="0">
                <a:latin typeface="Calibri"/>
                <a:cs typeface="Calibri"/>
              </a:rPr>
              <a:t>may</a:t>
            </a:r>
            <a:r>
              <a:rPr sz="2160" spc="60" dirty="0">
                <a:latin typeface="Calibri"/>
                <a:cs typeface="Calibri"/>
              </a:rPr>
              <a:t> </a:t>
            </a:r>
            <a:r>
              <a:rPr sz="2160" dirty="0">
                <a:latin typeface="Calibri"/>
                <a:cs typeface="Calibri"/>
              </a:rPr>
              <a:t>not</a:t>
            </a:r>
            <a:r>
              <a:rPr sz="2160" spc="60" dirty="0">
                <a:latin typeface="Calibri"/>
                <a:cs typeface="Calibri"/>
              </a:rPr>
              <a:t> </a:t>
            </a:r>
            <a:r>
              <a:rPr sz="2160" dirty="0">
                <a:latin typeface="Calibri"/>
                <a:cs typeface="Calibri"/>
              </a:rPr>
              <a:t>be</a:t>
            </a:r>
            <a:r>
              <a:rPr sz="2160" spc="60" dirty="0">
                <a:latin typeface="Calibri"/>
                <a:cs typeface="Calibri"/>
              </a:rPr>
              <a:t> </a:t>
            </a:r>
            <a:r>
              <a:rPr sz="2160" dirty="0">
                <a:latin typeface="Calibri"/>
                <a:cs typeface="Calibri"/>
              </a:rPr>
              <a:t>same</a:t>
            </a:r>
            <a:r>
              <a:rPr sz="2160" spc="66" dirty="0">
                <a:latin typeface="Calibri"/>
                <a:cs typeface="Calibri"/>
              </a:rPr>
              <a:t> </a:t>
            </a:r>
            <a:r>
              <a:rPr sz="2160" dirty="0">
                <a:latin typeface="Calibri"/>
                <a:cs typeface="Calibri"/>
              </a:rPr>
              <a:t>for</a:t>
            </a:r>
            <a:r>
              <a:rPr sz="2160" spc="60" dirty="0">
                <a:latin typeface="Calibri"/>
                <a:cs typeface="Calibri"/>
              </a:rPr>
              <a:t> </a:t>
            </a:r>
            <a:r>
              <a:rPr sz="2160" dirty="0">
                <a:latin typeface="Calibri"/>
                <a:cs typeface="Calibri"/>
              </a:rPr>
              <a:t>each</a:t>
            </a:r>
            <a:r>
              <a:rPr sz="2160" spc="66" dirty="0">
                <a:latin typeface="Calibri"/>
                <a:cs typeface="Calibri"/>
              </a:rPr>
              <a:t> </a:t>
            </a:r>
            <a:r>
              <a:rPr sz="2160" dirty="0">
                <a:latin typeface="Calibri"/>
                <a:cs typeface="Calibri"/>
              </a:rPr>
              <a:t>item</a:t>
            </a:r>
            <a:r>
              <a:rPr sz="2160" spc="60" dirty="0">
                <a:latin typeface="Calibri"/>
                <a:cs typeface="Calibri"/>
              </a:rPr>
              <a:t> </a:t>
            </a:r>
            <a:r>
              <a:rPr sz="2160" dirty="0">
                <a:latin typeface="Calibri"/>
                <a:cs typeface="Calibri"/>
              </a:rPr>
              <a:t>in</a:t>
            </a:r>
            <a:r>
              <a:rPr sz="2160" spc="66" dirty="0">
                <a:latin typeface="Calibri"/>
                <a:cs typeface="Calibri"/>
              </a:rPr>
              <a:t> </a:t>
            </a:r>
            <a:r>
              <a:rPr sz="2160" dirty="0">
                <a:latin typeface="Calibri"/>
                <a:cs typeface="Calibri"/>
              </a:rPr>
              <a:t>block</a:t>
            </a:r>
            <a:r>
              <a:rPr sz="2160" spc="60" dirty="0">
                <a:latin typeface="Calibri"/>
                <a:cs typeface="Calibri"/>
              </a:rPr>
              <a:t> </a:t>
            </a:r>
            <a:r>
              <a:rPr sz="2160" dirty="0">
                <a:latin typeface="Calibri"/>
                <a:cs typeface="Calibri"/>
              </a:rPr>
              <a:t>of</a:t>
            </a:r>
            <a:r>
              <a:rPr sz="2160" spc="72" dirty="0">
                <a:latin typeface="Calibri"/>
                <a:cs typeface="Calibri"/>
              </a:rPr>
              <a:t> </a:t>
            </a:r>
            <a:r>
              <a:rPr sz="2160" dirty="0">
                <a:latin typeface="Calibri"/>
                <a:cs typeface="Calibri"/>
              </a:rPr>
              <a:t>asset</a:t>
            </a:r>
            <a:r>
              <a:rPr sz="2160" spc="60" dirty="0">
                <a:latin typeface="Calibri"/>
                <a:cs typeface="Calibri"/>
              </a:rPr>
              <a:t> </a:t>
            </a:r>
            <a:r>
              <a:rPr sz="2160" dirty="0">
                <a:latin typeface="Calibri"/>
                <a:cs typeface="Calibri"/>
              </a:rPr>
              <a:t>and</a:t>
            </a:r>
            <a:r>
              <a:rPr sz="2160" spc="66" dirty="0">
                <a:latin typeface="Calibri"/>
                <a:cs typeface="Calibri"/>
              </a:rPr>
              <a:t> </a:t>
            </a:r>
            <a:r>
              <a:rPr sz="2160" dirty="0">
                <a:latin typeface="Calibri"/>
                <a:cs typeface="Calibri"/>
              </a:rPr>
              <a:t>also</a:t>
            </a:r>
            <a:r>
              <a:rPr sz="2160" spc="54" dirty="0">
                <a:latin typeface="Calibri"/>
                <a:cs typeface="Calibri"/>
              </a:rPr>
              <a:t> </a:t>
            </a:r>
            <a:r>
              <a:rPr sz="2160" dirty="0">
                <a:latin typeface="Calibri"/>
                <a:cs typeface="Calibri"/>
              </a:rPr>
              <a:t>there</a:t>
            </a:r>
            <a:r>
              <a:rPr sz="2160" spc="66" dirty="0">
                <a:latin typeface="Calibri"/>
                <a:cs typeface="Calibri"/>
              </a:rPr>
              <a:t> </a:t>
            </a:r>
            <a:r>
              <a:rPr sz="2160" dirty="0">
                <a:latin typeface="Calibri"/>
                <a:cs typeface="Calibri"/>
              </a:rPr>
              <a:t>is</a:t>
            </a:r>
            <a:r>
              <a:rPr sz="2160" spc="66" dirty="0">
                <a:latin typeface="Calibri"/>
                <a:cs typeface="Calibri"/>
              </a:rPr>
              <a:t> </a:t>
            </a:r>
            <a:r>
              <a:rPr sz="2160" dirty="0">
                <a:latin typeface="Calibri"/>
                <a:cs typeface="Calibri"/>
              </a:rPr>
              <a:t>a</a:t>
            </a:r>
            <a:r>
              <a:rPr sz="2160" spc="60" dirty="0">
                <a:latin typeface="Calibri"/>
                <a:cs typeface="Calibri"/>
              </a:rPr>
              <a:t> </a:t>
            </a:r>
            <a:r>
              <a:rPr sz="2160" dirty="0">
                <a:latin typeface="Calibri"/>
                <a:cs typeface="Calibri"/>
              </a:rPr>
              <a:t>facility</a:t>
            </a:r>
            <a:r>
              <a:rPr sz="2160" spc="78" dirty="0">
                <a:latin typeface="Calibri"/>
                <a:cs typeface="Calibri"/>
              </a:rPr>
              <a:t> </a:t>
            </a:r>
            <a:r>
              <a:rPr sz="2160" dirty="0">
                <a:latin typeface="Calibri"/>
                <a:cs typeface="Calibri"/>
              </a:rPr>
              <a:t>to</a:t>
            </a:r>
            <a:r>
              <a:rPr sz="2160" spc="60" dirty="0">
                <a:latin typeface="Calibri"/>
                <a:cs typeface="Calibri"/>
              </a:rPr>
              <a:t> </a:t>
            </a:r>
            <a:r>
              <a:rPr sz="2160" spc="-12" dirty="0">
                <a:latin typeface="Calibri"/>
                <a:cs typeface="Calibri"/>
              </a:rPr>
              <a:t>import </a:t>
            </a:r>
            <a:r>
              <a:rPr sz="2160" dirty="0">
                <a:latin typeface="Calibri"/>
                <a:cs typeface="Calibri"/>
              </a:rPr>
              <a:t>CSV</a:t>
            </a:r>
            <a:r>
              <a:rPr sz="2160" spc="-24" dirty="0">
                <a:latin typeface="Calibri"/>
                <a:cs typeface="Calibri"/>
              </a:rPr>
              <a:t> </a:t>
            </a:r>
            <a:r>
              <a:rPr sz="2160" dirty="0">
                <a:latin typeface="Calibri"/>
                <a:cs typeface="Calibri"/>
              </a:rPr>
              <a:t>file</a:t>
            </a:r>
            <a:r>
              <a:rPr sz="2160" spc="-18" dirty="0">
                <a:latin typeface="Calibri"/>
                <a:cs typeface="Calibri"/>
              </a:rPr>
              <a:t> </a:t>
            </a:r>
            <a:r>
              <a:rPr sz="2160" dirty="0">
                <a:latin typeface="Calibri"/>
                <a:cs typeface="Calibri"/>
              </a:rPr>
              <a:t>in</a:t>
            </a:r>
            <a:r>
              <a:rPr sz="2160" spc="-24" dirty="0">
                <a:latin typeface="Calibri"/>
                <a:cs typeface="Calibri"/>
              </a:rPr>
              <a:t> </a:t>
            </a:r>
            <a:r>
              <a:rPr sz="2160" dirty="0">
                <a:latin typeface="Calibri"/>
                <a:cs typeface="Calibri"/>
              </a:rPr>
              <a:t>the</a:t>
            </a:r>
            <a:r>
              <a:rPr sz="2160" spc="-30" dirty="0">
                <a:latin typeface="Calibri"/>
                <a:cs typeface="Calibri"/>
              </a:rPr>
              <a:t> </a:t>
            </a:r>
            <a:r>
              <a:rPr sz="2160" spc="-12" dirty="0">
                <a:latin typeface="Calibri"/>
                <a:cs typeface="Calibri"/>
              </a:rPr>
              <a:t>e-</a:t>
            </a:r>
            <a:r>
              <a:rPr sz="2160" dirty="0">
                <a:latin typeface="Calibri"/>
                <a:cs typeface="Calibri"/>
              </a:rPr>
              <a:t>filing</a:t>
            </a:r>
            <a:r>
              <a:rPr sz="2160" spc="-18" dirty="0">
                <a:latin typeface="Calibri"/>
                <a:cs typeface="Calibri"/>
              </a:rPr>
              <a:t> </a:t>
            </a:r>
            <a:r>
              <a:rPr sz="2160" spc="-12" dirty="0">
                <a:latin typeface="Calibri"/>
                <a:cs typeface="Calibri"/>
              </a:rPr>
              <a:t>utility.</a:t>
            </a:r>
            <a:endParaRPr sz="2160">
              <a:latin typeface="Calibri"/>
              <a:cs typeface="Calibri"/>
            </a:endParaRPr>
          </a:p>
        </p:txBody>
      </p:sp>
      <p:sp>
        <p:nvSpPr>
          <p:cNvPr id="3" name="object 3"/>
          <p:cNvSpPr txBox="1">
            <a:spLocks noGrp="1"/>
          </p:cNvSpPr>
          <p:nvPr>
            <p:ph type="title"/>
          </p:nvPr>
        </p:nvSpPr>
        <p:spPr>
          <a:xfrm>
            <a:off x="1804416" y="105178"/>
            <a:ext cx="16942003" cy="1057417"/>
          </a:xfrm>
          <a:prstGeom prst="rect">
            <a:avLst/>
          </a:prstGeom>
        </p:spPr>
        <p:txBody>
          <a:bodyPr vert="horz" wrap="square" lIns="0" tIns="388823" rIns="0" bIns="0" rtlCol="0">
            <a:spAutoFit/>
          </a:bodyPr>
          <a:lstStyle/>
          <a:p>
            <a:pPr marL="339852">
              <a:spcBef>
                <a:spcPts val="120"/>
              </a:spcBef>
            </a:pPr>
            <a:r>
              <a:rPr u="none" dirty="0"/>
              <a:t>Issues</a:t>
            </a:r>
            <a:r>
              <a:rPr u="none" spc="-72" dirty="0"/>
              <a:t> </a:t>
            </a:r>
            <a:r>
              <a:rPr u="none" dirty="0"/>
              <a:t>on</a:t>
            </a:r>
            <a:r>
              <a:rPr u="none" spc="-78" dirty="0"/>
              <a:t> </a:t>
            </a:r>
            <a:r>
              <a:rPr u="none" dirty="0"/>
              <a:t>Clause</a:t>
            </a:r>
            <a:r>
              <a:rPr u="none" spc="-72" dirty="0"/>
              <a:t> </a:t>
            </a:r>
            <a:r>
              <a:rPr u="none" dirty="0"/>
              <a:t>no.</a:t>
            </a:r>
            <a:r>
              <a:rPr u="none" spc="-78" dirty="0"/>
              <a:t> </a:t>
            </a:r>
            <a:r>
              <a:rPr u="none" spc="-30" dirty="0"/>
              <a:t>18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58309" y="1163598"/>
            <a:ext cx="7583091" cy="712708"/>
          </a:xfrm>
          <a:prstGeom prst="rect">
            <a:avLst/>
          </a:prstGeom>
          <a:noFill/>
          <a:ln/>
        </p:spPr>
        <p:txBody>
          <a:bodyPr wrap="none" lIns="0" tIns="0" rIns="0" bIns="0" rtlCol="0" anchor="t"/>
          <a:lstStyle/>
          <a:p>
            <a:pPr marL="0" indent="0" algn="l">
              <a:lnSpc>
                <a:spcPts val="5600"/>
              </a:lnSpc>
              <a:buNone/>
            </a:pPr>
            <a:r>
              <a:rPr lang="en-US" sz="4450" b="1" dirty="0">
                <a:solidFill>
                  <a:srgbClr val="2E3C4E"/>
                </a:solidFill>
                <a:latin typeface="Barlow Bold" pitchFamily="34" charset="0"/>
                <a:ea typeface="Barlow Bold" pitchFamily="34" charset="-122"/>
                <a:cs typeface="Barlow Bold" pitchFamily="34" charset="-120"/>
              </a:rPr>
              <a:t>Common Mistakes in Clause 19</a:t>
            </a:r>
            <a:endParaRPr lang="en-US" sz="4450" dirty="0"/>
          </a:p>
        </p:txBody>
      </p:sp>
      <p:sp>
        <p:nvSpPr>
          <p:cNvPr id="3" name="Shape 1"/>
          <p:cNvSpPr/>
          <p:nvPr/>
        </p:nvSpPr>
        <p:spPr>
          <a:xfrm>
            <a:off x="758309" y="2309574"/>
            <a:ext cx="6448544" cy="1974652"/>
          </a:xfrm>
          <a:prstGeom prst="roundRect">
            <a:avLst>
              <a:gd name="adj" fmla="val 16458"/>
            </a:avLst>
          </a:prstGeom>
          <a:solidFill>
            <a:srgbClr val="D4E9F7"/>
          </a:solidFill>
          <a:ln w="7620">
            <a:solidFill>
              <a:srgbClr val="BACFDD"/>
            </a:solidFill>
            <a:prstDash val="solid"/>
          </a:ln>
        </p:spPr>
        <p:txBody>
          <a:bodyPr/>
          <a:lstStyle/>
          <a:p>
            <a:endParaRPr lang="en-IN"/>
          </a:p>
        </p:txBody>
      </p:sp>
      <p:sp>
        <p:nvSpPr>
          <p:cNvPr id="4" name="Text 2"/>
          <p:cNvSpPr/>
          <p:nvPr/>
        </p:nvSpPr>
        <p:spPr>
          <a:xfrm>
            <a:off x="982504" y="2533769"/>
            <a:ext cx="4672965"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Not Verifying Separate Audit Reports</a:t>
            </a:r>
            <a:endParaRPr lang="en-US" sz="2200" dirty="0"/>
          </a:p>
        </p:txBody>
      </p:sp>
      <p:sp>
        <p:nvSpPr>
          <p:cNvPr id="5" name="Text 3"/>
          <p:cNvSpPr/>
          <p:nvPr/>
        </p:nvSpPr>
        <p:spPr>
          <a:xfrm>
            <a:off x="982504" y="3019901"/>
            <a:ext cx="6000155"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Failing to make reference to separate audit reports obtained for claiming deductions under specific sections</a:t>
            </a:r>
            <a:endParaRPr lang="en-US" sz="1700" dirty="0"/>
          </a:p>
        </p:txBody>
      </p:sp>
      <p:sp>
        <p:nvSpPr>
          <p:cNvPr id="6" name="Shape 4"/>
          <p:cNvSpPr/>
          <p:nvPr/>
        </p:nvSpPr>
        <p:spPr>
          <a:xfrm>
            <a:off x="7423428" y="2309574"/>
            <a:ext cx="6448663" cy="1974652"/>
          </a:xfrm>
          <a:prstGeom prst="roundRect">
            <a:avLst>
              <a:gd name="adj" fmla="val 16458"/>
            </a:avLst>
          </a:prstGeom>
          <a:solidFill>
            <a:srgbClr val="D4E9F7"/>
          </a:solidFill>
          <a:ln w="7620">
            <a:solidFill>
              <a:srgbClr val="BACFDD"/>
            </a:solidFill>
            <a:prstDash val="solid"/>
          </a:ln>
        </p:spPr>
        <p:txBody>
          <a:bodyPr/>
          <a:lstStyle/>
          <a:p>
            <a:endParaRPr lang="en-IN"/>
          </a:p>
        </p:txBody>
      </p:sp>
      <p:sp>
        <p:nvSpPr>
          <p:cNvPr id="7" name="Text 5"/>
          <p:cNvSpPr/>
          <p:nvPr/>
        </p:nvSpPr>
        <p:spPr>
          <a:xfrm>
            <a:off x="7647623" y="2533769"/>
            <a:ext cx="4642128"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Overlooking Tax Regime Restrictions</a:t>
            </a:r>
            <a:endParaRPr lang="en-US" sz="2200" dirty="0"/>
          </a:p>
        </p:txBody>
      </p:sp>
      <p:sp>
        <p:nvSpPr>
          <p:cNvPr id="8" name="Text 6"/>
          <p:cNvSpPr/>
          <p:nvPr/>
        </p:nvSpPr>
        <p:spPr>
          <a:xfrm>
            <a:off x="7647623" y="3019901"/>
            <a:ext cx="6000274"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Not checking if assessee has opted for section 115BA/BAA/BAB/BAD/BAE or 115BAC(1A), which restricts certain deductions</a:t>
            </a:r>
            <a:endParaRPr lang="en-US" sz="1700" dirty="0"/>
          </a:p>
        </p:txBody>
      </p:sp>
      <p:sp>
        <p:nvSpPr>
          <p:cNvPr id="9" name="Shape 7"/>
          <p:cNvSpPr/>
          <p:nvPr/>
        </p:nvSpPr>
        <p:spPr>
          <a:xfrm>
            <a:off x="758309" y="4500801"/>
            <a:ext cx="6448544" cy="1627942"/>
          </a:xfrm>
          <a:prstGeom prst="roundRect">
            <a:avLst>
              <a:gd name="adj" fmla="val 19963"/>
            </a:avLst>
          </a:prstGeom>
          <a:solidFill>
            <a:srgbClr val="D4E9F7"/>
          </a:solidFill>
          <a:ln w="7620">
            <a:solidFill>
              <a:srgbClr val="BACFDD"/>
            </a:solidFill>
            <a:prstDash val="solid"/>
          </a:ln>
        </p:spPr>
        <p:txBody>
          <a:bodyPr/>
          <a:lstStyle/>
          <a:p>
            <a:endParaRPr lang="en-IN"/>
          </a:p>
        </p:txBody>
      </p:sp>
      <p:sp>
        <p:nvSpPr>
          <p:cNvPr id="10" name="Text 8"/>
          <p:cNvSpPr/>
          <p:nvPr/>
        </p:nvSpPr>
        <p:spPr>
          <a:xfrm>
            <a:off x="982504" y="4724995"/>
            <a:ext cx="5246727"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Incorrect Reporting of Non-Debited Items</a:t>
            </a:r>
            <a:endParaRPr lang="en-US" sz="2200" dirty="0"/>
          </a:p>
        </p:txBody>
      </p:sp>
      <p:sp>
        <p:nvSpPr>
          <p:cNvPr id="11" name="Text 9"/>
          <p:cNvSpPr/>
          <p:nvPr/>
        </p:nvSpPr>
        <p:spPr>
          <a:xfrm>
            <a:off x="982504" y="5211128"/>
            <a:ext cx="6000155"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Missing amounts not debited to P&amp;L but admissible (e.g., deposits under sections 33AB and 33ABA)</a:t>
            </a:r>
            <a:endParaRPr lang="en-US" sz="1700" dirty="0"/>
          </a:p>
        </p:txBody>
      </p:sp>
      <p:sp>
        <p:nvSpPr>
          <p:cNvPr id="12" name="Shape 10"/>
          <p:cNvSpPr/>
          <p:nvPr/>
        </p:nvSpPr>
        <p:spPr>
          <a:xfrm>
            <a:off x="7423428" y="4500801"/>
            <a:ext cx="6448663" cy="1627942"/>
          </a:xfrm>
          <a:prstGeom prst="roundRect">
            <a:avLst>
              <a:gd name="adj" fmla="val 19963"/>
            </a:avLst>
          </a:prstGeom>
          <a:solidFill>
            <a:srgbClr val="D4E9F7"/>
          </a:solidFill>
          <a:ln w="7620">
            <a:solidFill>
              <a:srgbClr val="BACFDD"/>
            </a:solidFill>
            <a:prstDash val="solid"/>
          </a:ln>
        </p:spPr>
        <p:txBody>
          <a:bodyPr/>
          <a:lstStyle/>
          <a:p>
            <a:endParaRPr lang="en-IN"/>
          </a:p>
        </p:txBody>
      </p:sp>
      <p:sp>
        <p:nvSpPr>
          <p:cNvPr id="13" name="Text 11"/>
          <p:cNvSpPr/>
          <p:nvPr/>
        </p:nvSpPr>
        <p:spPr>
          <a:xfrm>
            <a:off x="7647623" y="4724995"/>
            <a:ext cx="3425309"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Inadequate Documentation</a:t>
            </a:r>
            <a:endParaRPr lang="en-US" sz="2200" dirty="0"/>
          </a:p>
        </p:txBody>
      </p:sp>
      <p:sp>
        <p:nvSpPr>
          <p:cNvPr id="14" name="Text 12"/>
          <p:cNvSpPr/>
          <p:nvPr/>
        </p:nvSpPr>
        <p:spPr>
          <a:xfrm>
            <a:off x="7647623" y="5211128"/>
            <a:ext cx="6000274"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Not maintaining detailed working papers with reasoning to support conclusions for verification</a:t>
            </a:r>
            <a:endParaRPr lang="en-US" sz="1700" dirty="0"/>
          </a:p>
        </p:txBody>
      </p:sp>
      <p:sp>
        <p:nvSpPr>
          <p:cNvPr id="15" name="Text 13"/>
          <p:cNvSpPr/>
          <p:nvPr/>
        </p:nvSpPr>
        <p:spPr>
          <a:xfrm>
            <a:off x="758309" y="6372463"/>
            <a:ext cx="13113782" cy="693420"/>
          </a:xfrm>
          <a:prstGeom prst="rect">
            <a:avLst/>
          </a:prstGeom>
          <a:noFill/>
          <a:ln/>
        </p:spPr>
        <p:txBody>
          <a:bodyPr wrap="square" lIns="0" tIns="0" rIns="0" bIns="0" rtlCol="0" anchor="t"/>
          <a:lstStyle/>
          <a:p>
            <a:pPr marL="0" indent="0" algn="l">
              <a:lnSpc>
                <a:spcPts val="2700"/>
              </a:lnSpc>
              <a:buNone/>
            </a:pPr>
            <a:r>
              <a:rPr lang="en-US" sz="1700" b="1" dirty="0">
                <a:solidFill>
                  <a:srgbClr val="063E5F"/>
                </a:solidFill>
                <a:latin typeface="Montserrat" pitchFamily="34" charset="0"/>
                <a:ea typeface="Montserrat" pitchFamily="34" charset="-122"/>
                <a:cs typeface="Montserrat" pitchFamily="34" charset="-120"/>
              </a:rPr>
              <a:t>Best Practice:</a:t>
            </a:r>
            <a:r>
              <a:rPr lang="en-US" sz="1700" dirty="0">
                <a:solidFill>
                  <a:srgbClr val="384653"/>
                </a:solidFill>
                <a:latin typeface="Montserrat" pitchFamily="34" charset="0"/>
                <a:ea typeface="Montserrat" pitchFamily="34" charset="-122"/>
                <a:cs typeface="Montserrat" pitchFamily="34" charset="-120"/>
              </a:rPr>
              <a:t> Maintain comprehensive documentation of eligibility verification, compliance with conditions, and approvals from prescribed authorities.</a:t>
            </a:r>
            <a:endParaRPr lang="en-US" sz="17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913" y="2926993"/>
            <a:ext cx="9966960" cy="3840480"/>
          </a:xfrm>
          <a:custGeom>
            <a:avLst/>
            <a:gdLst/>
            <a:ahLst/>
            <a:cxnLst/>
            <a:rect l="l" t="t" r="r" b="b"/>
            <a:pathLst>
              <a:path w="8305800" h="3200400">
                <a:moveTo>
                  <a:pt x="0" y="0"/>
                </a:moveTo>
                <a:lnTo>
                  <a:pt x="8305800" y="0"/>
                </a:lnTo>
                <a:lnTo>
                  <a:pt x="8305800" y="3200400"/>
                </a:lnTo>
                <a:lnTo>
                  <a:pt x="0" y="3200400"/>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380489" y="2941930"/>
            <a:ext cx="5415534" cy="458587"/>
          </a:xfrm>
          <a:prstGeom prst="rect">
            <a:avLst/>
          </a:prstGeom>
        </p:spPr>
        <p:txBody>
          <a:bodyPr vert="horz" wrap="square" lIns="0" tIns="15240" rIns="0" bIns="0" rtlCol="0">
            <a:spAutoFit/>
          </a:bodyPr>
          <a:lstStyle/>
          <a:p>
            <a:pPr marL="15240" defTabSz="1097280">
              <a:spcBef>
                <a:spcPts val="120"/>
              </a:spcBef>
            </a:pPr>
            <a:r>
              <a:rPr sz="2880" kern="0" dirty="0">
                <a:solidFill>
                  <a:sysClr val="windowText" lastClr="000000"/>
                </a:solidFill>
                <a:latin typeface="Calibri"/>
                <a:cs typeface="Calibri"/>
              </a:rPr>
              <a:t>Amounts</a:t>
            </a:r>
            <a:r>
              <a:rPr sz="2880" kern="0" spc="-108" dirty="0">
                <a:solidFill>
                  <a:sysClr val="windowText" lastClr="000000"/>
                </a:solidFill>
                <a:latin typeface="Calibri"/>
                <a:cs typeface="Calibri"/>
              </a:rPr>
              <a:t> </a:t>
            </a:r>
            <a:r>
              <a:rPr sz="2880" kern="0" dirty="0">
                <a:solidFill>
                  <a:sysClr val="windowText" lastClr="000000"/>
                </a:solidFill>
                <a:latin typeface="Calibri"/>
                <a:cs typeface="Calibri"/>
              </a:rPr>
              <a:t>admissible</a:t>
            </a:r>
            <a:r>
              <a:rPr sz="2880" kern="0" spc="-84" dirty="0">
                <a:solidFill>
                  <a:sysClr val="windowText" lastClr="000000"/>
                </a:solidFill>
                <a:latin typeface="Calibri"/>
                <a:cs typeface="Calibri"/>
              </a:rPr>
              <a:t> </a:t>
            </a:r>
            <a:r>
              <a:rPr sz="2880" kern="0" dirty="0">
                <a:solidFill>
                  <a:sysClr val="windowText" lastClr="000000"/>
                </a:solidFill>
                <a:latin typeface="Calibri"/>
                <a:cs typeface="Calibri"/>
              </a:rPr>
              <a:t>under</a:t>
            </a:r>
            <a:r>
              <a:rPr sz="2880" kern="0" spc="-90" dirty="0">
                <a:solidFill>
                  <a:sysClr val="windowText" lastClr="000000"/>
                </a:solidFill>
                <a:latin typeface="Calibri"/>
                <a:cs typeface="Calibri"/>
              </a:rPr>
              <a:t> </a:t>
            </a:r>
            <a:r>
              <a:rPr sz="2880" kern="0" spc="-12" dirty="0">
                <a:solidFill>
                  <a:sysClr val="windowText" lastClr="000000"/>
                </a:solidFill>
                <a:latin typeface="Calibri"/>
                <a:cs typeface="Calibri"/>
              </a:rPr>
              <a:t>Sections:</a:t>
            </a:r>
            <a:endParaRPr sz="2880" kern="0">
              <a:solidFill>
                <a:sysClr val="windowText" lastClr="000000"/>
              </a:solidFill>
              <a:latin typeface="Calibri"/>
              <a:cs typeface="Calibri"/>
            </a:endParaRPr>
          </a:p>
        </p:txBody>
      </p:sp>
      <p:graphicFrame>
        <p:nvGraphicFramePr>
          <p:cNvPr id="4" name="object 4"/>
          <p:cNvGraphicFramePr>
            <a:graphicFrameLocks noGrp="1"/>
          </p:cNvGraphicFramePr>
          <p:nvPr/>
        </p:nvGraphicFramePr>
        <p:xfrm>
          <a:off x="2552700" y="3741420"/>
          <a:ext cx="9418320" cy="2651760"/>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6492240">
                  <a:extLst>
                    <a:ext uri="{9D8B030D-6E8A-4147-A177-3AD203B41FA5}">
                      <a16:colId xmlns:a16="http://schemas.microsoft.com/office/drawing/2014/main" val="20002"/>
                    </a:ext>
                  </a:extLst>
                </a:gridCol>
              </a:tblGrid>
              <a:tr h="2194560">
                <a:tc>
                  <a:txBody>
                    <a:bodyPr/>
                    <a:lstStyle/>
                    <a:p>
                      <a:pPr marL="91440">
                        <a:lnSpc>
                          <a:spcPct val="100000"/>
                        </a:lnSpc>
                        <a:spcBef>
                          <a:spcPts val="235"/>
                        </a:spcBef>
                      </a:pPr>
                      <a:r>
                        <a:rPr sz="2300" b="1" spc="-10" dirty="0">
                          <a:solidFill>
                            <a:srgbClr val="FFFFFF"/>
                          </a:solidFill>
                          <a:latin typeface="Calibri"/>
                          <a:cs typeface="Calibri"/>
                        </a:rPr>
                        <a:t>Section</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F82"/>
                    </a:solidFill>
                  </a:tcPr>
                </a:tc>
                <a:tc>
                  <a:txBody>
                    <a:bodyPr/>
                    <a:lstStyle/>
                    <a:p>
                      <a:pPr marL="90805" marR="86360">
                        <a:lnSpc>
                          <a:spcPct val="100000"/>
                        </a:lnSpc>
                        <a:spcBef>
                          <a:spcPts val="235"/>
                        </a:spcBef>
                        <a:tabLst>
                          <a:tab pos="898525" algn="l"/>
                          <a:tab pos="1066165" algn="l"/>
                        </a:tabLst>
                      </a:pPr>
                      <a:r>
                        <a:rPr sz="2300" b="1" spc="-10" dirty="0">
                          <a:solidFill>
                            <a:srgbClr val="FFFFFF"/>
                          </a:solidFill>
                          <a:latin typeface="Calibri"/>
                          <a:cs typeface="Calibri"/>
                        </a:rPr>
                        <a:t>Amount debited</a:t>
                      </a:r>
                      <a:r>
                        <a:rPr sz="2300" b="1" dirty="0">
                          <a:solidFill>
                            <a:srgbClr val="FFFFFF"/>
                          </a:solidFill>
                          <a:latin typeface="Calibri"/>
                          <a:cs typeface="Calibri"/>
                        </a:rPr>
                        <a:t>		</a:t>
                      </a:r>
                      <a:r>
                        <a:rPr sz="2300" b="1" spc="-40" dirty="0">
                          <a:solidFill>
                            <a:srgbClr val="FFFFFF"/>
                          </a:solidFill>
                          <a:latin typeface="Calibri"/>
                          <a:cs typeface="Calibri"/>
                        </a:rPr>
                        <a:t>to </a:t>
                      </a:r>
                      <a:r>
                        <a:rPr sz="2300" b="1" spc="-10" dirty="0">
                          <a:solidFill>
                            <a:srgbClr val="FFFFFF"/>
                          </a:solidFill>
                          <a:latin typeface="Calibri"/>
                          <a:cs typeface="Calibri"/>
                        </a:rPr>
                        <a:t>profit</a:t>
                      </a:r>
                      <a:r>
                        <a:rPr sz="2300" b="1" dirty="0">
                          <a:solidFill>
                            <a:srgbClr val="FFFFFF"/>
                          </a:solidFill>
                          <a:latin typeface="Calibri"/>
                          <a:cs typeface="Calibri"/>
                        </a:rPr>
                        <a:t>	</a:t>
                      </a:r>
                      <a:r>
                        <a:rPr sz="2300" b="1" spc="-25" dirty="0">
                          <a:solidFill>
                            <a:srgbClr val="FFFFFF"/>
                          </a:solidFill>
                          <a:latin typeface="Calibri"/>
                          <a:cs typeface="Calibri"/>
                        </a:rPr>
                        <a:t>and </a:t>
                      </a:r>
                      <a:r>
                        <a:rPr sz="2300" b="1" spc="-20" dirty="0">
                          <a:solidFill>
                            <a:srgbClr val="FFFFFF"/>
                          </a:solidFill>
                          <a:latin typeface="Calibri"/>
                          <a:cs typeface="Calibri"/>
                        </a:rPr>
                        <a:t>loss</a:t>
                      </a:r>
                      <a:r>
                        <a:rPr sz="2300" b="1" spc="500" dirty="0">
                          <a:solidFill>
                            <a:srgbClr val="FFFFFF"/>
                          </a:solidFill>
                          <a:latin typeface="Calibri"/>
                          <a:cs typeface="Calibri"/>
                        </a:rPr>
                        <a:t> </a:t>
                      </a:r>
                      <a:r>
                        <a:rPr sz="2300" b="1" spc="-10" dirty="0">
                          <a:solidFill>
                            <a:srgbClr val="FFFFFF"/>
                          </a:solidFill>
                          <a:latin typeface="Calibri"/>
                          <a:cs typeface="Calibri"/>
                        </a:rPr>
                        <a:t>account</a:t>
                      </a:r>
                      <a:endParaRPr sz="2300">
                        <a:latin typeface="Calibri"/>
                        <a:cs typeface="Calibri"/>
                      </a:endParaRPr>
                    </a:p>
                  </a:txBody>
                  <a:tcPr marL="0" marR="0" marT="358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F82"/>
                    </a:solidFill>
                  </a:tcPr>
                </a:tc>
                <a:tc>
                  <a:txBody>
                    <a:bodyPr/>
                    <a:lstStyle/>
                    <a:p>
                      <a:pPr marL="90170" marR="83820" indent="635" algn="just">
                        <a:lnSpc>
                          <a:spcPct val="100000"/>
                        </a:lnSpc>
                        <a:spcBef>
                          <a:spcPts val="240"/>
                        </a:spcBef>
                      </a:pPr>
                      <a:r>
                        <a:rPr sz="2300" b="1" dirty="0">
                          <a:latin typeface="Calibri"/>
                          <a:cs typeface="Calibri"/>
                        </a:rPr>
                        <a:t>Amounts</a:t>
                      </a:r>
                      <a:r>
                        <a:rPr sz="2300" b="1" spc="400" dirty="0">
                          <a:latin typeface="Calibri"/>
                          <a:cs typeface="Calibri"/>
                        </a:rPr>
                        <a:t> </a:t>
                      </a:r>
                      <a:r>
                        <a:rPr sz="2300" b="1" dirty="0">
                          <a:latin typeface="Calibri"/>
                          <a:cs typeface="Calibri"/>
                        </a:rPr>
                        <a:t>admissible</a:t>
                      </a:r>
                      <a:r>
                        <a:rPr sz="2300" b="1" spc="409" dirty="0">
                          <a:latin typeface="Calibri"/>
                          <a:cs typeface="Calibri"/>
                        </a:rPr>
                        <a:t> </a:t>
                      </a:r>
                      <a:r>
                        <a:rPr sz="2300" b="1" dirty="0">
                          <a:latin typeface="Calibri"/>
                          <a:cs typeface="Calibri"/>
                        </a:rPr>
                        <a:t>as</a:t>
                      </a:r>
                      <a:r>
                        <a:rPr sz="2300" b="1" spc="405" dirty="0">
                          <a:latin typeface="Calibri"/>
                          <a:cs typeface="Calibri"/>
                        </a:rPr>
                        <a:t> </a:t>
                      </a:r>
                      <a:r>
                        <a:rPr sz="2300" b="1" dirty="0">
                          <a:latin typeface="Calibri"/>
                          <a:cs typeface="Calibri"/>
                        </a:rPr>
                        <a:t>per</a:t>
                      </a:r>
                      <a:r>
                        <a:rPr sz="2300" b="1" spc="400" dirty="0">
                          <a:latin typeface="Calibri"/>
                          <a:cs typeface="Calibri"/>
                        </a:rPr>
                        <a:t> </a:t>
                      </a:r>
                      <a:r>
                        <a:rPr sz="2300" b="1" dirty="0">
                          <a:latin typeface="Calibri"/>
                          <a:cs typeface="Calibri"/>
                        </a:rPr>
                        <a:t>the</a:t>
                      </a:r>
                      <a:r>
                        <a:rPr sz="2300" b="1" spc="415" dirty="0">
                          <a:latin typeface="Calibri"/>
                          <a:cs typeface="Calibri"/>
                        </a:rPr>
                        <a:t> </a:t>
                      </a:r>
                      <a:r>
                        <a:rPr sz="2300" b="1" dirty="0">
                          <a:latin typeface="Calibri"/>
                          <a:cs typeface="Calibri"/>
                        </a:rPr>
                        <a:t>provisions</a:t>
                      </a:r>
                      <a:r>
                        <a:rPr sz="2300" b="1" spc="400" dirty="0">
                          <a:latin typeface="Calibri"/>
                          <a:cs typeface="Calibri"/>
                        </a:rPr>
                        <a:t> </a:t>
                      </a:r>
                      <a:r>
                        <a:rPr sz="2300" b="1" dirty="0">
                          <a:latin typeface="Calibri"/>
                          <a:cs typeface="Calibri"/>
                        </a:rPr>
                        <a:t>of</a:t>
                      </a:r>
                      <a:r>
                        <a:rPr sz="2300" b="1" spc="409" dirty="0">
                          <a:latin typeface="Calibri"/>
                          <a:cs typeface="Calibri"/>
                        </a:rPr>
                        <a:t> </a:t>
                      </a:r>
                      <a:r>
                        <a:rPr sz="2300" b="1" spc="-25" dirty="0">
                          <a:latin typeface="Calibri"/>
                          <a:cs typeface="Calibri"/>
                        </a:rPr>
                        <a:t>the </a:t>
                      </a:r>
                      <a:r>
                        <a:rPr sz="2300" b="1" dirty="0">
                          <a:latin typeface="Calibri"/>
                          <a:cs typeface="Calibri"/>
                        </a:rPr>
                        <a:t>Income</a:t>
                      </a:r>
                      <a:r>
                        <a:rPr sz="2300" b="1" spc="5" dirty="0">
                          <a:latin typeface="Calibri"/>
                          <a:cs typeface="Calibri"/>
                        </a:rPr>
                        <a:t> </a:t>
                      </a:r>
                      <a:r>
                        <a:rPr sz="2300" b="1" spc="-20" dirty="0">
                          <a:latin typeface="Calibri"/>
                          <a:cs typeface="Calibri"/>
                        </a:rPr>
                        <a:t>Tax</a:t>
                      </a:r>
                      <a:r>
                        <a:rPr sz="2300" b="1" spc="5" dirty="0">
                          <a:latin typeface="Calibri"/>
                          <a:cs typeface="Calibri"/>
                        </a:rPr>
                        <a:t> </a:t>
                      </a:r>
                      <a:r>
                        <a:rPr sz="2300" b="1" dirty="0">
                          <a:latin typeface="Calibri"/>
                          <a:cs typeface="Calibri"/>
                        </a:rPr>
                        <a:t>Act, 1961 </a:t>
                      </a:r>
                      <a:r>
                        <a:rPr sz="2300" b="1" dirty="0">
                          <a:solidFill>
                            <a:srgbClr val="008ABB"/>
                          </a:solidFill>
                          <a:latin typeface="Calibri"/>
                          <a:cs typeface="Calibri"/>
                        </a:rPr>
                        <a:t>and</a:t>
                      </a:r>
                      <a:r>
                        <a:rPr sz="2300" b="1" spc="5" dirty="0">
                          <a:solidFill>
                            <a:srgbClr val="008ABB"/>
                          </a:solidFill>
                          <a:latin typeface="Calibri"/>
                          <a:cs typeface="Calibri"/>
                        </a:rPr>
                        <a:t> </a:t>
                      </a:r>
                      <a:r>
                        <a:rPr sz="2300" b="1" dirty="0">
                          <a:solidFill>
                            <a:srgbClr val="008ABB"/>
                          </a:solidFill>
                          <a:latin typeface="Calibri"/>
                          <a:cs typeface="Calibri"/>
                        </a:rPr>
                        <a:t>also</a:t>
                      </a:r>
                      <a:r>
                        <a:rPr sz="2300" b="1" spc="10" dirty="0">
                          <a:solidFill>
                            <a:srgbClr val="008ABB"/>
                          </a:solidFill>
                          <a:latin typeface="Calibri"/>
                          <a:cs typeface="Calibri"/>
                        </a:rPr>
                        <a:t> </a:t>
                      </a:r>
                      <a:r>
                        <a:rPr sz="2300" b="1" dirty="0">
                          <a:solidFill>
                            <a:srgbClr val="008ABB"/>
                          </a:solidFill>
                          <a:latin typeface="Calibri"/>
                          <a:cs typeface="Calibri"/>
                        </a:rPr>
                        <a:t>fulfils</a:t>
                      </a:r>
                      <a:r>
                        <a:rPr sz="2300" b="1" spc="5" dirty="0">
                          <a:solidFill>
                            <a:srgbClr val="008ABB"/>
                          </a:solidFill>
                          <a:latin typeface="Calibri"/>
                          <a:cs typeface="Calibri"/>
                        </a:rPr>
                        <a:t> </a:t>
                      </a:r>
                      <a:r>
                        <a:rPr sz="2300" b="1" dirty="0">
                          <a:solidFill>
                            <a:srgbClr val="008ABB"/>
                          </a:solidFill>
                          <a:latin typeface="Calibri"/>
                          <a:cs typeface="Calibri"/>
                        </a:rPr>
                        <a:t>the</a:t>
                      </a:r>
                      <a:r>
                        <a:rPr sz="2300" b="1" spc="5" dirty="0">
                          <a:solidFill>
                            <a:srgbClr val="008ABB"/>
                          </a:solidFill>
                          <a:latin typeface="Calibri"/>
                          <a:cs typeface="Calibri"/>
                        </a:rPr>
                        <a:t> </a:t>
                      </a:r>
                      <a:r>
                        <a:rPr sz="2300" b="1" spc="-10" dirty="0">
                          <a:solidFill>
                            <a:srgbClr val="008ABB"/>
                          </a:solidFill>
                          <a:latin typeface="Calibri"/>
                          <a:cs typeface="Calibri"/>
                        </a:rPr>
                        <a:t>conditions, </a:t>
                      </a:r>
                      <a:r>
                        <a:rPr sz="2300" b="1" dirty="0">
                          <a:solidFill>
                            <a:srgbClr val="008ABB"/>
                          </a:solidFill>
                          <a:latin typeface="Calibri"/>
                          <a:cs typeface="Calibri"/>
                        </a:rPr>
                        <a:t>if</a:t>
                      </a:r>
                      <a:r>
                        <a:rPr sz="2300" b="1" spc="450" dirty="0">
                          <a:solidFill>
                            <a:srgbClr val="008ABB"/>
                          </a:solidFill>
                          <a:latin typeface="Calibri"/>
                          <a:cs typeface="Calibri"/>
                        </a:rPr>
                        <a:t> </a:t>
                      </a:r>
                      <a:r>
                        <a:rPr sz="2300" b="1" dirty="0">
                          <a:solidFill>
                            <a:srgbClr val="008ABB"/>
                          </a:solidFill>
                          <a:latin typeface="Calibri"/>
                          <a:cs typeface="Calibri"/>
                        </a:rPr>
                        <a:t>any</a:t>
                      </a:r>
                      <a:r>
                        <a:rPr sz="2300" b="1" spc="455" dirty="0">
                          <a:solidFill>
                            <a:srgbClr val="008ABB"/>
                          </a:solidFill>
                          <a:latin typeface="Calibri"/>
                          <a:cs typeface="Calibri"/>
                        </a:rPr>
                        <a:t> </a:t>
                      </a:r>
                      <a:r>
                        <a:rPr sz="2300" b="1" dirty="0">
                          <a:solidFill>
                            <a:srgbClr val="008ABB"/>
                          </a:solidFill>
                          <a:latin typeface="Calibri"/>
                          <a:cs typeface="Calibri"/>
                        </a:rPr>
                        <a:t>specified</a:t>
                      </a:r>
                      <a:r>
                        <a:rPr sz="2300" b="1" spc="459" dirty="0">
                          <a:solidFill>
                            <a:srgbClr val="008ABB"/>
                          </a:solidFill>
                          <a:latin typeface="Calibri"/>
                          <a:cs typeface="Calibri"/>
                        </a:rPr>
                        <a:t> </a:t>
                      </a:r>
                      <a:r>
                        <a:rPr sz="2300" b="1" dirty="0">
                          <a:solidFill>
                            <a:srgbClr val="008ABB"/>
                          </a:solidFill>
                          <a:latin typeface="Calibri"/>
                          <a:cs typeface="Calibri"/>
                        </a:rPr>
                        <a:t>under</a:t>
                      </a:r>
                      <a:r>
                        <a:rPr sz="2300" b="1" spc="455" dirty="0">
                          <a:solidFill>
                            <a:srgbClr val="008ABB"/>
                          </a:solidFill>
                          <a:latin typeface="Calibri"/>
                          <a:cs typeface="Calibri"/>
                        </a:rPr>
                        <a:t> </a:t>
                      </a:r>
                      <a:r>
                        <a:rPr sz="2300" b="1" dirty="0">
                          <a:solidFill>
                            <a:srgbClr val="008ABB"/>
                          </a:solidFill>
                          <a:latin typeface="Calibri"/>
                          <a:cs typeface="Calibri"/>
                        </a:rPr>
                        <a:t>the</a:t>
                      </a:r>
                      <a:r>
                        <a:rPr sz="2300" b="1" spc="459" dirty="0">
                          <a:solidFill>
                            <a:srgbClr val="008ABB"/>
                          </a:solidFill>
                          <a:latin typeface="Calibri"/>
                          <a:cs typeface="Calibri"/>
                        </a:rPr>
                        <a:t> </a:t>
                      </a:r>
                      <a:r>
                        <a:rPr sz="2300" b="1" dirty="0">
                          <a:solidFill>
                            <a:srgbClr val="008ABB"/>
                          </a:solidFill>
                          <a:latin typeface="Calibri"/>
                          <a:cs typeface="Calibri"/>
                        </a:rPr>
                        <a:t>relevant</a:t>
                      </a:r>
                      <a:r>
                        <a:rPr sz="2300" b="1" spc="455" dirty="0">
                          <a:solidFill>
                            <a:srgbClr val="008ABB"/>
                          </a:solidFill>
                          <a:latin typeface="Calibri"/>
                          <a:cs typeface="Calibri"/>
                        </a:rPr>
                        <a:t> </a:t>
                      </a:r>
                      <a:r>
                        <a:rPr sz="2300" b="1" dirty="0">
                          <a:solidFill>
                            <a:srgbClr val="008ABB"/>
                          </a:solidFill>
                          <a:latin typeface="Calibri"/>
                          <a:cs typeface="Calibri"/>
                        </a:rPr>
                        <a:t>provisions</a:t>
                      </a:r>
                      <a:r>
                        <a:rPr sz="2300" b="1" spc="455" dirty="0">
                          <a:solidFill>
                            <a:srgbClr val="008ABB"/>
                          </a:solidFill>
                          <a:latin typeface="Calibri"/>
                          <a:cs typeface="Calibri"/>
                        </a:rPr>
                        <a:t> </a:t>
                      </a:r>
                      <a:r>
                        <a:rPr sz="2300" b="1" spc="-25" dirty="0">
                          <a:solidFill>
                            <a:srgbClr val="008ABB"/>
                          </a:solidFill>
                          <a:latin typeface="Calibri"/>
                          <a:cs typeface="Calibri"/>
                        </a:rPr>
                        <a:t>of </a:t>
                      </a:r>
                      <a:r>
                        <a:rPr sz="2300" b="1" dirty="0">
                          <a:solidFill>
                            <a:srgbClr val="008ABB"/>
                          </a:solidFill>
                          <a:latin typeface="Calibri"/>
                          <a:cs typeface="Calibri"/>
                        </a:rPr>
                        <a:t>Income</a:t>
                      </a:r>
                      <a:r>
                        <a:rPr sz="2300" b="1" spc="80" dirty="0">
                          <a:solidFill>
                            <a:srgbClr val="008ABB"/>
                          </a:solidFill>
                          <a:latin typeface="Calibri"/>
                          <a:cs typeface="Calibri"/>
                        </a:rPr>
                        <a:t> </a:t>
                      </a:r>
                      <a:r>
                        <a:rPr sz="2300" b="1" dirty="0">
                          <a:solidFill>
                            <a:srgbClr val="008ABB"/>
                          </a:solidFill>
                          <a:latin typeface="Calibri"/>
                          <a:cs typeface="Calibri"/>
                        </a:rPr>
                        <a:t>Tax</a:t>
                      </a:r>
                      <a:r>
                        <a:rPr sz="2300" b="1" spc="85" dirty="0">
                          <a:solidFill>
                            <a:srgbClr val="008ABB"/>
                          </a:solidFill>
                          <a:latin typeface="Calibri"/>
                          <a:cs typeface="Calibri"/>
                        </a:rPr>
                        <a:t> </a:t>
                      </a:r>
                      <a:r>
                        <a:rPr sz="2300" b="1" dirty="0">
                          <a:solidFill>
                            <a:srgbClr val="008ABB"/>
                          </a:solidFill>
                          <a:latin typeface="Calibri"/>
                          <a:cs typeface="Calibri"/>
                        </a:rPr>
                        <a:t>Act,</a:t>
                      </a:r>
                      <a:r>
                        <a:rPr sz="2300" b="1" spc="85" dirty="0">
                          <a:solidFill>
                            <a:srgbClr val="008ABB"/>
                          </a:solidFill>
                          <a:latin typeface="Calibri"/>
                          <a:cs typeface="Calibri"/>
                        </a:rPr>
                        <a:t> </a:t>
                      </a:r>
                      <a:r>
                        <a:rPr sz="2300" b="1" dirty="0">
                          <a:solidFill>
                            <a:srgbClr val="008ABB"/>
                          </a:solidFill>
                          <a:latin typeface="Calibri"/>
                          <a:cs typeface="Calibri"/>
                        </a:rPr>
                        <a:t>1961</a:t>
                      </a:r>
                      <a:r>
                        <a:rPr sz="2300" b="1" spc="80" dirty="0">
                          <a:solidFill>
                            <a:srgbClr val="008ABB"/>
                          </a:solidFill>
                          <a:latin typeface="Calibri"/>
                          <a:cs typeface="Calibri"/>
                        </a:rPr>
                        <a:t> </a:t>
                      </a:r>
                      <a:r>
                        <a:rPr sz="2300" b="1" dirty="0">
                          <a:latin typeface="Calibri"/>
                          <a:cs typeface="Calibri"/>
                        </a:rPr>
                        <a:t>or</a:t>
                      </a:r>
                      <a:r>
                        <a:rPr sz="2300" b="1" spc="80" dirty="0">
                          <a:latin typeface="Calibri"/>
                          <a:cs typeface="Calibri"/>
                        </a:rPr>
                        <a:t> </a:t>
                      </a:r>
                      <a:r>
                        <a:rPr sz="2300" b="1" dirty="0">
                          <a:latin typeface="Calibri"/>
                          <a:cs typeface="Calibri"/>
                        </a:rPr>
                        <a:t>Income</a:t>
                      </a:r>
                      <a:r>
                        <a:rPr sz="2300" b="1" spc="85" dirty="0">
                          <a:latin typeface="Calibri"/>
                          <a:cs typeface="Calibri"/>
                        </a:rPr>
                        <a:t> </a:t>
                      </a:r>
                      <a:r>
                        <a:rPr sz="2300" b="1" dirty="0">
                          <a:latin typeface="Calibri"/>
                          <a:cs typeface="Calibri"/>
                        </a:rPr>
                        <a:t>Tax</a:t>
                      </a:r>
                      <a:r>
                        <a:rPr sz="2300" b="1" spc="85" dirty="0">
                          <a:latin typeface="Calibri"/>
                          <a:cs typeface="Calibri"/>
                        </a:rPr>
                        <a:t> </a:t>
                      </a:r>
                      <a:r>
                        <a:rPr sz="2300" b="1" dirty="0">
                          <a:latin typeface="Calibri"/>
                          <a:cs typeface="Calibri"/>
                        </a:rPr>
                        <a:t>Rules,</a:t>
                      </a:r>
                      <a:r>
                        <a:rPr sz="2300" b="1" spc="85" dirty="0">
                          <a:latin typeface="Calibri"/>
                          <a:cs typeface="Calibri"/>
                        </a:rPr>
                        <a:t> </a:t>
                      </a:r>
                      <a:r>
                        <a:rPr sz="2300" b="1" dirty="0">
                          <a:latin typeface="Calibri"/>
                          <a:cs typeface="Calibri"/>
                        </a:rPr>
                        <a:t>1962</a:t>
                      </a:r>
                      <a:r>
                        <a:rPr sz="2300" b="1" spc="80" dirty="0">
                          <a:latin typeface="Calibri"/>
                          <a:cs typeface="Calibri"/>
                        </a:rPr>
                        <a:t> </a:t>
                      </a:r>
                      <a:r>
                        <a:rPr sz="2300" b="1" spc="-25" dirty="0">
                          <a:latin typeface="Calibri"/>
                          <a:cs typeface="Calibri"/>
                        </a:rPr>
                        <a:t>or </a:t>
                      </a:r>
                      <a:r>
                        <a:rPr sz="2300" b="1" dirty="0">
                          <a:latin typeface="Calibri"/>
                          <a:cs typeface="Calibri"/>
                        </a:rPr>
                        <a:t>any</a:t>
                      </a:r>
                      <a:r>
                        <a:rPr sz="2300" b="1" spc="425" dirty="0">
                          <a:latin typeface="Calibri"/>
                          <a:cs typeface="Calibri"/>
                        </a:rPr>
                        <a:t> </a:t>
                      </a:r>
                      <a:r>
                        <a:rPr sz="2300" b="1" dirty="0">
                          <a:latin typeface="Calibri"/>
                          <a:cs typeface="Calibri"/>
                        </a:rPr>
                        <a:t>other</a:t>
                      </a:r>
                      <a:r>
                        <a:rPr sz="2300" b="1" spc="425" dirty="0">
                          <a:latin typeface="Calibri"/>
                          <a:cs typeface="Calibri"/>
                        </a:rPr>
                        <a:t> </a:t>
                      </a:r>
                      <a:r>
                        <a:rPr sz="2300" b="1" dirty="0">
                          <a:latin typeface="Calibri"/>
                          <a:cs typeface="Calibri"/>
                        </a:rPr>
                        <a:t>guidelines,</a:t>
                      </a:r>
                      <a:r>
                        <a:rPr sz="2300" b="1" spc="430" dirty="0">
                          <a:latin typeface="Calibri"/>
                          <a:cs typeface="Calibri"/>
                        </a:rPr>
                        <a:t> </a:t>
                      </a:r>
                      <a:r>
                        <a:rPr sz="2300" b="1" dirty="0">
                          <a:latin typeface="Calibri"/>
                          <a:cs typeface="Calibri"/>
                        </a:rPr>
                        <a:t>circular,</a:t>
                      </a:r>
                      <a:r>
                        <a:rPr sz="2300" b="1" spc="430" dirty="0">
                          <a:latin typeface="Calibri"/>
                          <a:cs typeface="Calibri"/>
                        </a:rPr>
                        <a:t> </a:t>
                      </a:r>
                      <a:r>
                        <a:rPr sz="2300" b="1" dirty="0">
                          <a:latin typeface="Calibri"/>
                          <a:cs typeface="Calibri"/>
                        </a:rPr>
                        <a:t>etc.,</a:t>
                      </a:r>
                      <a:r>
                        <a:rPr sz="2300" b="1" spc="430" dirty="0">
                          <a:latin typeface="Calibri"/>
                          <a:cs typeface="Calibri"/>
                        </a:rPr>
                        <a:t> </a:t>
                      </a:r>
                      <a:r>
                        <a:rPr sz="2300" b="1" dirty="0">
                          <a:latin typeface="Calibri"/>
                          <a:cs typeface="Calibri"/>
                        </a:rPr>
                        <a:t>issued</a:t>
                      </a:r>
                      <a:r>
                        <a:rPr sz="2300" b="1" spc="425" dirty="0">
                          <a:latin typeface="Calibri"/>
                          <a:cs typeface="Calibri"/>
                        </a:rPr>
                        <a:t> </a:t>
                      </a:r>
                      <a:r>
                        <a:rPr sz="2300" b="1" dirty="0">
                          <a:latin typeface="Calibri"/>
                          <a:cs typeface="Calibri"/>
                        </a:rPr>
                        <a:t>in</a:t>
                      </a:r>
                      <a:r>
                        <a:rPr sz="2300" b="1" spc="430" dirty="0">
                          <a:latin typeface="Calibri"/>
                          <a:cs typeface="Calibri"/>
                        </a:rPr>
                        <a:t> </a:t>
                      </a:r>
                      <a:r>
                        <a:rPr sz="2300" b="1" spc="-20" dirty="0">
                          <a:latin typeface="Calibri"/>
                          <a:cs typeface="Calibri"/>
                        </a:rPr>
                        <a:t>this </a:t>
                      </a:r>
                      <a:r>
                        <a:rPr sz="2300" b="1" spc="-10" dirty="0">
                          <a:latin typeface="Calibri"/>
                          <a:cs typeface="Calibri"/>
                        </a:rPr>
                        <a:t>behalf</a:t>
                      </a:r>
                      <a:r>
                        <a:rPr sz="2300" b="1" spc="-10" dirty="0">
                          <a:solidFill>
                            <a:srgbClr val="FFFFFF"/>
                          </a:solidFill>
                          <a:latin typeface="Calibri"/>
                          <a:cs typeface="Calibri"/>
                        </a:rPr>
                        <a:t>.</a:t>
                      </a:r>
                      <a:endParaRPr sz="2300">
                        <a:latin typeface="Calibri"/>
                        <a:cs typeface="Calibri"/>
                      </a:endParaRPr>
                    </a:p>
                  </a:txBody>
                  <a:tcPr marL="0" marR="0" marT="3657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AE"/>
                    </a:solidFill>
                  </a:tcPr>
                </a:tc>
                <a:extLst>
                  <a:ext uri="{0D108BD9-81ED-4DB2-BD59-A6C34878D82A}">
                    <a16:rowId xmlns:a16="http://schemas.microsoft.com/office/drawing/2014/main" val="10000"/>
                  </a:ext>
                </a:extLst>
              </a:tr>
              <a:tr h="457200">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AEC"/>
                    </a:solidFill>
                  </a:tcPr>
                </a:tc>
                <a:extLst>
                  <a:ext uri="{0D108BD9-81ED-4DB2-BD59-A6C34878D82A}">
                    <a16:rowId xmlns:a16="http://schemas.microsoft.com/office/drawing/2014/main" val="10001"/>
                  </a:ext>
                </a:extLst>
              </a:tr>
            </a:tbl>
          </a:graphicData>
        </a:graphic>
      </p:graphicFrame>
      <p:sp>
        <p:nvSpPr>
          <p:cNvPr id="5" name="object 5"/>
          <p:cNvSpPr txBox="1">
            <a:spLocks noGrp="1"/>
          </p:cNvSpPr>
          <p:nvPr>
            <p:ph type="title"/>
          </p:nvPr>
        </p:nvSpPr>
        <p:spPr>
          <a:xfrm>
            <a:off x="1804416" y="105178"/>
            <a:ext cx="16942003" cy="1085971"/>
          </a:xfrm>
          <a:prstGeom prst="rect">
            <a:avLst/>
          </a:prstGeom>
        </p:spPr>
        <p:txBody>
          <a:bodyPr vert="horz" wrap="square" lIns="0" tIns="417100" rIns="0" bIns="0" rtlCol="0">
            <a:spAutoFit/>
          </a:bodyPr>
          <a:lstStyle/>
          <a:p>
            <a:pPr marL="518160">
              <a:spcBef>
                <a:spcPts val="120"/>
              </a:spcBef>
            </a:pPr>
            <a:r>
              <a:rPr u="none" dirty="0"/>
              <a:t>Clause</a:t>
            </a:r>
            <a:r>
              <a:rPr u="none" spc="-90" dirty="0"/>
              <a:t> </a:t>
            </a:r>
            <a:r>
              <a:rPr u="none" dirty="0"/>
              <a:t>no.</a:t>
            </a:r>
            <a:r>
              <a:rPr u="none" spc="-66" dirty="0"/>
              <a:t> </a:t>
            </a:r>
            <a:r>
              <a:rPr u="none" spc="-30" dirty="0"/>
              <a:t>19</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011680" y="1601302"/>
          <a:ext cx="10607040" cy="5726430"/>
        </p:xfrm>
        <a:graphic>
          <a:graphicData uri="http://schemas.openxmlformats.org/drawingml/2006/table">
            <a:tbl>
              <a:tblPr firstRow="1" bandRow="1">
                <a:tableStyleId>{2D5ABB26-0587-4C30-8999-92F81FD0307C}</a:tableStyleId>
              </a:tblPr>
              <a:tblGrid>
                <a:gridCol w="1188720">
                  <a:extLst>
                    <a:ext uri="{9D8B030D-6E8A-4147-A177-3AD203B41FA5}">
                      <a16:colId xmlns:a16="http://schemas.microsoft.com/office/drawing/2014/main" val="20000"/>
                    </a:ext>
                  </a:extLst>
                </a:gridCol>
                <a:gridCol w="4389120">
                  <a:extLst>
                    <a:ext uri="{9D8B030D-6E8A-4147-A177-3AD203B41FA5}">
                      <a16:colId xmlns:a16="http://schemas.microsoft.com/office/drawing/2014/main" val="20001"/>
                    </a:ext>
                  </a:extLst>
                </a:gridCol>
                <a:gridCol w="5029200">
                  <a:extLst>
                    <a:ext uri="{9D8B030D-6E8A-4147-A177-3AD203B41FA5}">
                      <a16:colId xmlns:a16="http://schemas.microsoft.com/office/drawing/2014/main" val="20002"/>
                    </a:ext>
                  </a:extLst>
                </a:gridCol>
              </a:tblGrid>
              <a:tr h="840486">
                <a:tc>
                  <a:txBody>
                    <a:bodyPr/>
                    <a:lstStyle/>
                    <a:p>
                      <a:pPr algn="ctr">
                        <a:lnSpc>
                          <a:spcPct val="100000"/>
                        </a:lnSpc>
                        <a:spcBef>
                          <a:spcPts val="229"/>
                        </a:spcBef>
                      </a:pPr>
                      <a:r>
                        <a:rPr sz="2400" b="1" spc="-10" dirty="0">
                          <a:latin typeface="Calibri"/>
                          <a:cs typeface="Calibri"/>
                        </a:rPr>
                        <a:t>Section</a:t>
                      </a:r>
                      <a:endParaRPr sz="2400">
                        <a:latin typeface="Calibri"/>
                        <a:cs typeface="Calibri"/>
                      </a:endParaRPr>
                    </a:p>
                  </a:txBody>
                  <a:tcPr marL="0" marR="0" marT="35051" marB="0">
                    <a:lnR w="12700">
                      <a:solidFill>
                        <a:srgbClr val="000000"/>
                      </a:solidFill>
                      <a:prstDash val="solid"/>
                    </a:lnR>
                    <a:lnT w="12700">
                      <a:solidFill>
                        <a:srgbClr val="145F82"/>
                      </a:solidFill>
                      <a:prstDash val="solid"/>
                    </a:lnT>
                    <a:lnB w="12700">
                      <a:solidFill>
                        <a:srgbClr val="145F82"/>
                      </a:solidFill>
                      <a:prstDash val="solid"/>
                    </a:lnB>
                  </a:tcPr>
                </a:tc>
                <a:tc>
                  <a:txBody>
                    <a:bodyPr/>
                    <a:lstStyle/>
                    <a:p>
                      <a:pPr marL="876300" marR="579755" indent="-291465">
                        <a:lnSpc>
                          <a:spcPct val="100000"/>
                        </a:lnSpc>
                        <a:spcBef>
                          <a:spcPts val="229"/>
                        </a:spcBef>
                      </a:pPr>
                      <a:r>
                        <a:rPr sz="2400" b="1" dirty="0">
                          <a:latin typeface="Calibri"/>
                          <a:cs typeface="Calibri"/>
                        </a:rPr>
                        <a:t>Amount</a:t>
                      </a:r>
                      <a:r>
                        <a:rPr sz="2400" b="1" spc="-70" dirty="0">
                          <a:latin typeface="Calibri"/>
                          <a:cs typeface="Calibri"/>
                        </a:rPr>
                        <a:t> </a:t>
                      </a:r>
                      <a:r>
                        <a:rPr sz="2400" b="1" dirty="0">
                          <a:latin typeface="Calibri"/>
                          <a:cs typeface="Calibri"/>
                        </a:rPr>
                        <a:t>debited</a:t>
                      </a:r>
                      <a:r>
                        <a:rPr sz="2400" b="1" spc="-55" dirty="0">
                          <a:latin typeface="Calibri"/>
                          <a:cs typeface="Calibri"/>
                        </a:rPr>
                        <a:t> </a:t>
                      </a:r>
                      <a:r>
                        <a:rPr sz="2400" b="1" dirty="0">
                          <a:latin typeface="Calibri"/>
                          <a:cs typeface="Calibri"/>
                        </a:rPr>
                        <a:t>to</a:t>
                      </a:r>
                      <a:r>
                        <a:rPr sz="2400" b="1" spc="-45" dirty="0">
                          <a:latin typeface="Calibri"/>
                          <a:cs typeface="Calibri"/>
                        </a:rPr>
                        <a:t> </a:t>
                      </a:r>
                      <a:r>
                        <a:rPr sz="2400" b="1" spc="-25" dirty="0">
                          <a:latin typeface="Calibri"/>
                          <a:cs typeface="Calibri"/>
                        </a:rPr>
                        <a:t>P&amp;L </a:t>
                      </a:r>
                      <a:r>
                        <a:rPr sz="2400" b="1" spc="-10" dirty="0">
                          <a:latin typeface="Calibri"/>
                          <a:cs typeface="Calibri"/>
                        </a:rPr>
                        <a:t>Account/Payment</a:t>
                      </a:r>
                      <a:endParaRPr sz="2400">
                        <a:latin typeface="Calibri"/>
                        <a:cs typeface="Calibri"/>
                      </a:endParaRPr>
                    </a:p>
                  </a:txBody>
                  <a:tcPr marL="0" marR="0" marT="35051" marB="0">
                    <a:lnL w="12700">
                      <a:solidFill>
                        <a:srgbClr val="000000"/>
                      </a:solidFill>
                      <a:prstDash val="solid"/>
                    </a:lnL>
                    <a:lnR w="12700">
                      <a:solidFill>
                        <a:srgbClr val="000000"/>
                      </a:solidFill>
                      <a:prstDash val="solid"/>
                    </a:lnR>
                    <a:lnT w="12700">
                      <a:solidFill>
                        <a:srgbClr val="145F82"/>
                      </a:solidFill>
                      <a:prstDash val="solid"/>
                    </a:lnT>
                    <a:lnB w="12700">
                      <a:solidFill>
                        <a:srgbClr val="145F82"/>
                      </a:solidFill>
                      <a:prstDash val="solid"/>
                    </a:lnB>
                  </a:tcPr>
                </a:tc>
                <a:tc>
                  <a:txBody>
                    <a:bodyPr/>
                    <a:lstStyle/>
                    <a:p>
                      <a:pPr marL="1558925" marR="327025" indent="-1225550">
                        <a:lnSpc>
                          <a:spcPct val="100000"/>
                        </a:lnSpc>
                        <a:spcBef>
                          <a:spcPts val="229"/>
                        </a:spcBef>
                      </a:pPr>
                      <a:r>
                        <a:rPr sz="2400" b="1" dirty="0">
                          <a:latin typeface="Calibri"/>
                          <a:cs typeface="Calibri"/>
                        </a:rPr>
                        <a:t>Amounts</a:t>
                      </a:r>
                      <a:r>
                        <a:rPr sz="2400" b="1" spc="-5" dirty="0">
                          <a:latin typeface="Calibri"/>
                          <a:cs typeface="Calibri"/>
                        </a:rPr>
                        <a:t> </a:t>
                      </a:r>
                      <a:r>
                        <a:rPr sz="2400" b="1" spc="-10" dirty="0">
                          <a:latin typeface="Calibri"/>
                          <a:cs typeface="Calibri"/>
                        </a:rPr>
                        <a:t>admissible/Quantum</a:t>
                      </a:r>
                      <a:r>
                        <a:rPr sz="2400" b="1" spc="-15" dirty="0">
                          <a:latin typeface="Calibri"/>
                          <a:cs typeface="Calibri"/>
                        </a:rPr>
                        <a:t> </a:t>
                      </a:r>
                      <a:r>
                        <a:rPr sz="2400" b="1" spc="-25" dirty="0">
                          <a:latin typeface="Calibri"/>
                          <a:cs typeface="Calibri"/>
                        </a:rPr>
                        <a:t>of </a:t>
                      </a:r>
                      <a:r>
                        <a:rPr sz="2400" b="1" spc="-10" dirty="0">
                          <a:latin typeface="Calibri"/>
                          <a:cs typeface="Calibri"/>
                        </a:rPr>
                        <a:t>deduction</a:t>
                      </a:r>
                      <a:endParaRPr sz="2400">
                        <a:latin typeface="Calibri"/>
                        <a:cs typeface="Calibri"/>
                      </a:endParaRPr>
                    </a:p>
                  </a:txBody>
                  <a:tcPr marL="0" marR="0" marT="35051" marB="0">
                    <a:lnL w="12700">
                      <a:solidFill>
                        <a:srgbClr val="000000"/>
                      </a:solidFill>
                      <a:prstDash val="solid"/>
                    </a:lnL>
                    <a:lnT w="12700">
                      <a:solidFill>
                        <a:srgbClr val="145F82"/>
                      </a:solidFill>
                      <a:prstDash val="solid"/>
                    </a:lnT>
                    <a:lnB w="12700">
                      <a:solidFill>
                        <a:srgbClr val="145F82"/>
                      </a:solidFill>
                      <a:prstDash val="solid"/>
                    </a:lnB>
                  </a:tcPr>
                </a:tc>
                <a:extLst>
                  <a:ext uri="{0D108BD9-81ED-4DB2-BD59-A6C34878D82A}">
                    <a16:rowId xmlns:a16="http://schemas.microsoft.com/office/drawing/2014/main" val="10000"/>
                  </a:ext>
                </a:extLst>
              </a:tr>
              <a:tr h="401574">
                <a:tc>
                  <a:txBody>
                    <a:bodyPr/>
                    <a:lstStyle/>
                    <a:p>
                      <a:pPr>
                        <a:lnSpc>
                          <a:spcPct val="100000"/>
                        </a:lnSpc>
                      </a:pPr>
                      <a:endParaRPr sz="2000">
                        <a:latin typeface="Times New Roman"/>
                        <a:cs typeface="Times New Roman"/>
                      </a:endParaRPr>
                    </a:p>
                  </a:txBody>
                  <a:tcPr marL="0" marR="0" marT="0" marB="0">
                    <a:lnR w="12700">
                      <a:solidFill>
                        <a:srgbClr val="000000"/>
                      </a:solidFill>
                      <a:prstDash val="solid"/>
                    </a:lnR>
                    <a:lnT w="12700">
                      <a:solidFill>
                        <a:srgbClr val="145F82"/>
                      </a:solidFill>
                      <a:prstDash val="solid"/>
                    </a:lnT>
                    <a:solidFill>
                      <a:srgbClr val="145F82">
                        <a:alpha val="19999"/>
                      </a:srgbClr>
                    </a:solidFill>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145F82"/>
                      </a:solidFill>
                      <a:prstDash val="solid"/>
                    </a:lnT>
                    <a:solidFill>
                      <a:srgbClr val="C1E4F5"/>
                    </a:solidFill>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T w="12700">
                      <a:solidFill>
                        <a:srgbClr val="145F82"/>
                      </a:solidFill>
                      <a:prstDash val="solid"/>
                    </a:lnT>
                    <a:solidFill>
                      <a:srgbClr val="145F82">
                        <a:alpha val="19999"/>
                      </a:srgbClr>
                    </a:solidFill>
                  </a:tcPr>
                </a:tc>
                <a:extLst>
                  <a:ext uri="{0D108BD9-81ED-4DB2-BD59-A6C34878D82A}">
                    <a16:rowId xmlns:a16="http://schemas.microsoft.com/office/drawing/2014/main" val="10001"/>
                  </a:ext>
                </a:extLst>
              </a:tr>
              <a:tr h="1202436">
                <a:tc>
                  <a:txBody>
                    <a:bodyPr/>
                    <a:lstStyle/>
                    <a:p>
                      <a:pPr>
                        <a:lnSpc>
                          <a:spcPct val="100000"/>
                        </a:lnSpc>
                      </a:pPr>
                      <a:endParaRPr sz="2000">
                        <a:latin typeface="Times New Roman"/>
                        <a:cs typeface="Times New Roman"/>
                      </a:endParaRPr>
                    </a:p>
                  </a:txBody>
                  <a:tcPr marL="0" marR="0" marT="0" marB="0">
                    <a:lnR w="12700">
                      <a:solidFill>
                        <a:srgbClr val="000000"/>
                      </a:solidFill>
                      <a:prstDash val="solid"/>
                    </a:lnR>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tcPr>
                </a:tc>
                <a:extLst>
                  <a:ext uri="{0D108BD9-81ED-4DB2-BD59-A6C34878D82A}">
                    <a16:rowId xmlns:a16="http://schemas.microsoft.com/office/drawing/2014/main" val="10002"/>
                  </a:ext>
                </a:extLst>
              </a:tr>
              <a:tr h="1280160">
                <a:tc>
                  <a:txBody>
                    <a:bodyPr/>
                    <a:lstStyle/>
                    <a:p>
                      <a:pPr algn="ctr">
                        <a:lnSpc>
                          <a:spcPct val="100000"/>
                        </a:lnSpc>
                        <a:spcBef>
                          <a:spcPts val="260"/>
                        </a:spcBef>
                      </a:pPr>
                      <a:r>
                        <a:rPr sz="1900" spc="-20" dirty="0">
                          <a:latin typeface="Calibri"/>
                          <a:cs typeface="Calibri"/>
                        </a:rPr>
                        <a:t>33AB</a:t>
                      </a:r>
                      <a:endParaRPr sz="1900">
                        <a:latin typeface="Calibri"/>
                        <a:cs typeface="Calibri"/>
                      </a:endParaRPr>
                    </a:p>
                  </a:txBody>
                  <a:tcPr marL="0" marR="0" marT="39624" marB="0">
                    <a:lnR w="12700">
                      <a:solidFill>
                        <a:srgbClr val="000000"/>
                      </a:solidFill>
                      <a:prstDash val="solid"/>
                    </a:lnR>
                    <a:solidFill>
                      <a:srgbClr val="145F82">
                        <a:alpha val="19999"/>
                      </a:srgbClr>
                    </a:solidFill>
                  </a:tcPr>
                </a:tc>
                <a:tc>
                  <a:txBody>
                    <a:bodyPr/>
                    <a:lstStyle/>
                    <a:p>
                      <a:pPr marL="90805">
                        <a:lnSpc>
                          <a:spcPct val="100000"/>
                        </a:lnSpc>
                        <a:spcBef>
                          <a:spcPts val="260"/>
                        </a:spcBef>
                      </a:pPr>
                      <a:r>
                        <a:rPr sz="1900" spc="-45" dirty="0">
                          <a:latin typeface="Calibri"/>
                          <a:cs typeface="Calibri"/>
                        </a:rPr>
                        <a:t>Tea</a:t>
                      </a:r>
                      <a:r>
                        <a:rPr sz="1900" spc="-35" dirty="0">
                          <a:latin typeface="Calibri"/>
                          <a:cs typeface="Calibri"/>
                        </a:rPr>
                        <a:t> </a:t>
                      </a:r>
                      <a:r>
                        <a:rPr sz="1900" spc="-10" dirty="0">
                          <a:latin typeface="Calibri"/>
                          <a:cs typeface="Calibri"/>
                        </a:rPr>
                        <a:t>Development</a:t>
                      </a:r>
                      <a:endParaRPr sz="1900">
                        <a:latin typeface="Calibri"/>
                        <a:cs typeface="Calibri"/>
                      </a:endParaRPr>
                    </a:p>
                  </a:txBody>
                  <a:tcPr marL="0" marR="0" marT="39624" marB="0">
                    <a:lnL w="12700">
                      <a:solidFill>
                        <a:srgbClr val="000000"/>
                      </a:solidFill>
                      <a:prstDash val="solid"/>
                    </a:lnL>
                    <a:lnR w="12700">
                      <a:solidFill>
                        <a:srgbClr val="000000"/>
                      </a:solidFill>
                      <a:prstDash val="solid"/>
                    </a:lnR>
                    <a:solidFill>
                      <a:srgbClr val="145F82">
                        <a:alpha val="19999"/>
                      </a:srgbClr>
                    </a:solidFill>
                  </a:tcPr>
                </a:tc>
                <a:tc>
                  <a:txBody>
                    <a:bodyPr/>
                    <a:lstStyle/>
                    <a:p>
                      <a:pPr marL="90805" marR="85090">
                        <a:lnSpc>
                          <a:spcPct val="100000"/>
                        </a:lnSpc>
                        <a:spcBef>
                          <a:spcPts val="260"/>
                        </a:spcBef>
                        <a:tabLst>
                          <a:tab pos="677545" algn="l"/>
                          <a:tab pos="1464310" algn="l"/>
                          <a:tab pos="1782445" algn="l"/>
                          <a:tab pos="2736215" algn="l"/>
                          <a:tab pos="3044190" algn="l"/>
                          <a:tab pos="3908425" algn="l"/>
                        </a:tabLst>
                      </a:pPr>
                      <a:r>
                        <a:rPr sz="1900" spc="-20" dirty="0">
                          <a:latin typeface="Calibri"/>
                          <a:cs typeface="Calibri"/>
                        </a:rPr>
                        <a:t>sum=</a:t>
                      </a:r>
                      <a:r>
                        <a:rPr sz="1900" dirty="0">
                          <a:latin typeface="Calibri"/>
                          <a:cs typeface="Calibri"/>
                        </a:rPr>
                        <a:t>	</a:t>
                      </a:r>
                      <a:r>
                        <a:rPr sz="1900" spc="-10" dirty="0">
                          <a:latin typeface="Calibri"/>
                          <a:cs typeface="Calibri"/>
                        </a:rPr>
                        <a:t>amount</a:t>
                      </a:r>
                      <a:r>
                        <a:rPr sz="1900" dirty="0">
                          <a:latin typeface="Calibri"/>
                          <a:cs typeface="Calibri"/>
                        </a:rPr>
                        <a:t>	</a:t>
                      </a:r>
                      <a:r>
                        <a:rPr sz="1900" spc="-25" dirty="0">
                          <a:latin typeface="Calibri"/>
                          <a:cs typeface="Calibri"/>
                        </a:rPr>
                        <a:t>or</a:t>
                      </a:r>
                      <a:r>
                        <a:rPr sz="1900" dirty="0">
                          <a:latin typeface="Calibri"/>
                          <a:cs typeface="Calibri"/>
                        </a:rPr>
                        <a:t>	</a:t>
                      </a:r>
                      <a:r>
                        <a:rPr sz="1900" spc="-10" dirty="0">
                          <a:latin typeface="Calibri"/>
                          <a:cs typeface="Calibri"/>
                        </a:rPr>
                        <a:t>aggregate</a:t>
                      </a:r>
                      <a:r>
                        <a:rPr sz="1900" dirty="0">
                          <a:latin typeface="Calibri"/>
                          <a:cs typeface="Calibri"/>
                        </a:rPr>
                        <a:t>	</a:t>
                      </a:r>
                      <a:r>
                        <a:rPr sz="1900" spc="-25" dirty="0">
                          <a:latin typeface="Calibri"/>
                          <a:cs typeface="Calibri"/>
                        </a:rPr>
                        <a:t>of</a:t>
                      </a:r>
                      <a:r>
                        <a:rPr sz="1900" dirty="0">
                          <a:latin typeface="Calibri"/>
                          <a:cs typeface="Calibri"/>
                        </a:rPr>
                        <a:t>	</a:t>
                      </a:r>
                      <a:r>
                        <a:rPr sz="1900" spc="-10" dirty="0">
                          <a:latin typeface="Calibri"/>
                          <a:cs typeface="Calibri"/>
                        </a:rPr>
                        <a:t>amounts</a:t>
                      </a:r>
                      <a:r>
                        <a:rPr sz="1900" dirty="0">
                          <a:latin typeface="Calibri"/>
                          <a:cs typeface="Calibri"/>
                        </a:rPr>
                        <a:t>	</a:t>
                      </a:r>
                      <a:r>
                        <a:rPr sz="1900" spc="-25" dirty="0">
                          <a:latin typeface="Calibri"/>
                          <a:cs typeface="Calibri"/>
                        </a:rPr>
                        <a:t>so </a:t>
                      </a:r>
                      <a:r>
                        <a:rPr sz="1900" dirty="0">
                          <a:latin typeface="Calibri"/>
                          <a:cs typeface="Calibri"/>
                        </a:rPr>
                        <a:t>deposited;</a:t>
                      </a:r>
                      <a:r>
                        <a:rPr sz="1900" spc="-60" dirty="0">
                          <a:latin typeface="Calibri"/>
                          <a:cs typeface="Calibri"/>
                        </a:rPr>
                        <a:t> </a:t>
                      </a:r>
                      <a:r>
                        <a:rPr sz="1900" spc="-25" dirty="0">
                          <a:latin typeface="Calibri"/>
                          <a:cs typeface="Calibri"/>
                        </a:rPr>
                        <a:t>OR</a:t>
                      </a:r>
                      <a:endParaRPr sz="1900">
                        <a:latin typeface="Calibri"/>
                        <a:cs typeface="Calibri"/>
                      </a:endParaRPr>
                    </a:p>
                    <a:p>
                      <a:pPr marL="91440" marR="82550" indent="-635">
                        <a:lnSpc>
                          <a:spcPct val="100000"/>
                        </a:lnSpc>
                      </a:pPr>
                      <a:r>
                        <a:rPr sz="1900" dirty="0">
                          <a:latin typeface="Calibri"/>
                          <a:cs typeface="Calibri"/>
                        </a:rPr>
                        <a:t>Sum=</a:t>
                      </a:r>
                      <a:r>
                        <a:rPr sz="1900" spc="250" dirty="0">
                          <a:latin typeface="Calibri"/>
                          <a:cs typeface="Calibri"/>
                        </a:rPr>
                        <a:t> </a:t>
                      </a:r>
                      <a:r>
                        <a:rPr sz="1900" dirty="0">
                          <a:latin typeface="Calibri"/>
                          <a:cs typeface="Calibri"/>
                        </a:rPr>
                        <a:t>40%</a:t>
                      </a:r>
                      <a:r>
                        <a:rPr sz="1900" spc="260" dirty="0">
                          <a:latin typeface="Calibri"/>
                          <a:cs typeface="Calibri"/>
                        </a:rPr>
                        <a:t> </a:t>
                      </a:r>
                      <a:r>
                        <a:rPr sz="1900" dirty="0">
                          <a:latin typeface="Calibri"/>
                          <a:cs typeface="Calibri"/>
                        </a:rPr>
                        <a:t>of</a:t>
                      </a:r>
                      <a:r>
                        <a:rPr sz="1900" spc="254" dirty="0">
                          <a:latin typeface="Calibri"/>
                          <a:cs typeface="Calibri"/>
                        </a:rPr>
                        <a:t> </a:t>
                      </a:r>
                      <a:r>
                        <a:rPr sz="1900" dirty="0">
                          <a:latin typeface="Calibri"/>
                          <a:cs typeface="Calibri"/>
                        </a:rPr>
                        <a:t>profits</a:t>
                      </a:r>
                      <a:r>
                        <a:rPr sz="1900" spc="245" dirty="0">
                          <a:latin typeface="Calibri"/>
                          <a:cs typeface="Calibri"/>
                        </a:rPr>
                        <a:t> </a:t>
                      </a:r>
                      <a:r>
                        <a:rPr sz="1900" dirty="0">
                          <a:latin typeface="Calibri"/>
                          <a:cs typeface="Calibri"/>
                        </a:rPr>
                        <a:t>of</a:t>
                      </a:r>
                      <a:r>
                        <a:rPr sz="1900" spc="254" dirty="0">
                          <a:latin typeface="Calibri"/>
                          <a:cs typeface="Calibri"/>
                        </a:rPr>
                        <a:t> </a:t>
                      </a:r>
                      <a:r>
                        <a:rPr sz="1900" dirty="0">
                          <a:latin typeface="Calibri"/>
                          <a:cs typeface="Calibri"/>
                        </a:rPr>
                        <a:t>business;</a:t>
                      </a:r>
                      <a:r>
                        <a:rPr sz="1900" spc="240" dirty="0">
                          <a:latin typeface="Calibri"/>
                          <a:cs typeface="Calibri"/>
                        </a:rPr>
                        <a:t> </a:t>
                      </a:r>
                      <a:r>
                        <a:rPr sz="1900" dirty="0">
                          <a:latin typeface="Calibri"/>
                          <a:cs typeface="Calibri"/>
                        </a:rPr>
                        <a:t>whichever</a:t>
                      </a:r>
                      <a:r>
                        <a:rPr sz="1900" spc="245" dirty="0">
                          <a:latin typeface="Calibri"/>
                          <a:cs typeface="Calibri"/>
                        </a:rPr>
                        <a:t> </a:t>
                      </a:r>
                      <a:r>
                        <a:rPr sz="1900" spc="-25" dirty="0">
                          <a:latin typeface="Calibri"/>
                          <a:cs typeface="Calibri"/>
                        </a:rPr>
                        <a:t>is </a:t>
                      </a:r>
                      <a:r>
                        <a:rPr sz="1900" spc="-10" dirty="0">
                          <a:latin typeface="Calibri"/>
                          <a:cs typeface="Calibri"/>
                        </a:rPr>
                        <a:t>least</a:t>
                      </a:r>
                      <a:endParaRPr sz="1900">
                        <a:latin typeface="Calibri"/>
                        <a:cs typeface="Calibri"/>
                      </a:endParaRPr>
                    </a:p>
                  </a:txBody>
                  <a:tcPr marL="0" marR="0" marT="39624" marB="0">
                    <a:lnL w="12700">
                      <a:solidFill>
                        <a:srgbClr val="000000"/>
                      </a:solidFill>
                      <a:prstDash val="solid"/>
                    </a:lnL>
                    <a:solidFill>
                      <a:srgbClr val="145F82">
                        <a:alpha val="19999"/>
                      </a:srgbClr>
                    </a:solidFill>
                  </a:tcPr>
                </a:tc>
                <a:extLst>
                  <a:ext uri="{0D108BD9-81ED-4DB2-BD59-A6C34878D82A}">
                    <a16:rowId xmlns:a16="http://schemas.microsoft.com/office/drawing/2014/main" val="10003"/>
                  </a:ext>
                </a:extLst>
              </a:tr>
              <a:tr h="1202436">
                <a:tc>
                  <a:txBody>
                    <a:bodyPr/>
                    <a:lstStyle/>
                    <a:p>
                      <a:pPr marL="1270" algn="ctr">
                        <a:lnSpc>
                          <a:spcPct val="100000"/>
                        </a:lnSpc>
                        <a:spcBef>
                          <a:spcPts val="125"/>
                        </a:spcBef>
                      </a:pPr>
                      <a:r>
                        <a:rPr sz="1900" spc="-10" dirty="0">
                          <a:latin typeface="Calibri"/>
                          <a:cs typeface="Calibri"/>
                        </a:rPr>
                        <a:t>33ABA</a:t>
                      </a:r>
                      <a:endParaRPr sz="1900">
                        <a:latin typeface="Calibri"/>
                        <a:cs typeface="Calibri"/>
                      </a:endParaRPr>
                    </a:p>
                  </a:txBody>
                  <a:tcPr marL="0" marR="0" marT="19050" marB="0">
                    <a:lnR w="12700">
                      <a:solidFill>
                        <a:srgbClr val="000000"/>
                      </a:solidFill>
                      <a:prstDash val="solid"/>
                    </a:lnR>
                  </a:tcPr>
                </a:tc>
                <a:tc>
                  <a:txBody>
                    <a:bodyPr/>
                    <a:lstStyle/>
                    <a:p>
                      <a:pPr marL="91440" marR="83185" indent="-635" algn="just">
                        <a:lnSpc>
                          <a:spcPct val="100000"/>
                        </a:lnSpc>
                        <a:spcBef>
                          <a:spcPts val="260"/>
                        </a:spcBef>
                      </a:pPr>
                      <a:r>
                        <a:rPr sz="1900" dirty="0">
                          <a:latin typeface="Calibri"/>
                          <a:cs typeface="Calibri"/>
                        </a:rPr>
                        <a:t>Site</a:t>
                      </a:r>
                      <a:r>
                        <a:rPr sz="1900" spc="40" dirty="0">
                          <a:latin typeface="Calibri"/>
                          <a:cs typeface="Calibri"/>
                        </a:rPr>
                        <a:t> </a:t>
                      </a:r>
                      <a:r>
                        <a:rPr sz="1900" dirty="0">
                          <a:latin typeface="Calibri"/>
                          <a:cs typeface="Calibri"/>
                        </a:rPr>
                        <a:t>Restoration</a:t>
                      </a:r>
                      <a:r>
                        <a:rPr sz="1900" spc="50" dirty="0">
                          <a:latin typeface="Calibri"/>
                          <a:cs typeface="Calibri"/>
                        </a:rPr>
                        <a:t> </a:t>
                      </a:r>
                      <a:r>
                        <a:rPr sz="1900" dirty="0">
                          <a:latin typeface="Calibri"/>
                          <a:cs typeface="Calibri"/>
                        </a:rPr>
                        <a:t>Fund:</a:t>
                      </a:r>
                      <a:r>
                        <a:rPr sz="1900" spc="55" dirty="0">
                          <a:latin typeface="Calibri"/>
                          <a:cs typeface="Calibri"/>
                        </a:rPr>
                        <a:t> </a:t>
                      </a:r>
                      <a:r>
                        <a:rPr sz="1900" dirty="0">
                          <a:latin typeface="Calibri"/>
                          <a:cs typeface="Calibri"/>
                        </a:rPr>
                        <a:t>Deposit</a:t>
                      </a:r>
                      <a:r>
                        <a:rPr sz="1900" spc="55" dirty="0">
                          <a:latin typeface="Calibri"/>
                          <a:cs typeface="Calibri"/>
                        </a:rPr>
                        <a:t> </a:t>
                      </a:r>
                      <a:r>
                        <a:rPr sz="1900" dirty="0">
                          <a:latin typeface="Calibri"/>
                          <a:cs typeface="Calibri"/>
                        </a:rPr>
                        <a:t>in</a:t>
                      </a:r>
                      <a:r>
                        <a:rPr sz="1900" spc="45" dirty="0">
                          <a:latin typeface="Calibri"/>
                          <a:cs typeface="Calibri"/>
                        </a:rPr>
                        <a:t> </a:t>
                      </a:r>
                      <a:r>
                        <a:rPr sz="1900" spc="-10" dirty="0">
                          <a:latin typeface="Calibri"/>
                          <a:cs typeface="Calibri"/>
                        </a:rPr>
                        <a:t>ministry </a:t>
                      </a:r>
                      <a:r>
                        <a:rPr sz="1900" dirty="0">
                          <a:latin typeface="Calibri"/>
                          <a:cs typeface="Calibri"/>
                        </a:rPr>
                        <a:t>of</a:t>
                      </a:r>
                      <a:r>
                        <a:rPr sz="1900" spc="85" dirty="0">
                          <a:latin typeface="Calibri"/>
                          <a:cs typeface="Calibri"/>
                        </a:rPr>
                        <a:t> </a:t>
                      </a:r>
                      <a:r>
                        <a:rPr sz="1900" dirty="0">
                          <a:latin typeface="Calibri"/>
                          <a:cs typeface="Calibri"/>
                        </a:rPr>
                        <a:t>petroleum</a:t>
                      </a:r>
                      <a:r>
                        <a:rPr sz="1900" spc="80" dirty="0">
                          <a:latin typeface="Calibri"/>
                          <a:cs typeface="Calibri"/>
                        </a:rPr>
                        <a:t> </a:t>
                      </a:r>
                      <a:r>
                        <a:rPr sz="1900" dirty="0">
                          <a:latin typeface="Calibri"/>
                          <a:cs typeface="Calibri"/>
                        </a:rPr>
                        <a:t>&amp;</a:t>
                      </a:r>
                      <a:r>
                        <a:rPr sz="1900" spc="85" dirty="0">
                          <a:latin typeface="Calibri"/>
                          <a:cs typeface="Calibri"/>
                        </a:rPr>
                        <a:t> </a:t>
                      </a:r>
                      <a:r>
                        <a:rPr sz="1900" dirty="0">
                          <a:latin typeface="Calibri"/>
                          <a:cs typeface="Calibri"/>
                        </a:rPr>
                        <a:t>natural</a:t>
                      </a:r>
                      <a:r>
                        <a:rPr sz="1900" spc="75" dirty="0">
                          <a:latin typeface="Calibri"/>
                          <a:cs typeface="Calibri"/>
                        </a:rPr>
                        <a:t> </a:t>
                      </a:r>
                      <a:r>
                        <a:rPr sz="1900" dirty="0">
                          <a:latin typeface="Calibri"/>
                          <a:cs typeface="Calibri"/>
                        </a:rPr>
                        <a:t>gas</a:t>
                      </a:r>
                      <a:r>
                        <a:rPr sz="1900" spc="80" dirty="0">
                          <a:latin typeface="Calibri"/>
                          <a:cs typeface="Calibri"/>
                        </a:rPr>
                        <a:t> </a:t>
                      </a:r>
                      <a:r>
                        <a:rPr sz="1900" dirty="0">
                          <a:latin typeface="Calibri"/>
                          <a:cs typeface="Calibri"/>
                        </a:rPr>
                        <a:t>for</a:t>
                      </a:r>
                      <a:r>
                        <a:rPr sz="1900" spc="80" dirty="0">
                          <a:latin typeface="Calibri"/>
                          <a:cs typeface="Calibri"/>
                        </a:rPr>
                        <a:t> </a:t>
                      </a:r>
                      <a:r>
                        <a:rPr sz="1900" spc="-10" dirty="0">
                          <a:latin typeface="Calibri"/>
                          <a:cs typeface="Calibri"/>
                        </a:rPr>
                        <a:t>extraction </a:t>
                      </a:r>
                      <a:r>
                        <a:rPr sz="1900" spc="-25" dirty="0">
                          <a:latin typeface="Calibri"/>
                          <a:cs typeface="Calibri"/>
                        </a:rPr>
                        <a:t>etc</a:t>
                      </a:r>
                      <a:endParaRPr sz="1900">
                        <a:latin typeface="Calibri"/>
                        <a:cs typeface="Calibri"/>
                      </a:endParaRPr>
                    </a:p>
                  </a:txBody>
                  <a:tcPr marL="0" marR="0" marT="39624" marB="0">
                    <a:lnL w="12700">
                      <a:solidFill>
                        <a:srgbClr val="000000"/>
                      </a:solidFill>
                      <a:prstDash val="solid"/>
                    </a:lnL>
                    <a:lnR w="12700">
                      <a:solidFill>
                        <a:srgbClr val="000000"/>
                      </a:solidFill>
                      <a:prstDash val="solid"/>
                    </a:lnR>
                  </a:tcPr>
                </a:tc>
                <a:tc>
                  <a:txBody>
                    <a:bodyPr/>
                    <a:lstStyle/>
                    <a:p>
                      <a:pPr marL="92075" marR="85725" indent="-635">
                        <a:lnSpc>
                          <a:spcPct val="100000"/>
                        </a:lnSpc>
                        <a:spcBef>
                          <a:spcPts val="260"/>
                        </a:spcBef>
                        <a:tabLst>
                          <a:tab pos="1365885" algn="l"/>
                          <a:tab pos="1708785" algn="l"/>
                          <a:tab pos="2687320" algn="l"/>
                          <a:tab pos="3020695" algn="l"/>
                          <a:tab pos="3910965" algn="l"/>
                        </a:tabLst>
                      </a:pPr>
                      <a:r>
                        <a:rPr sz="1900" spc="-10" dirty="0">
                          <a:latin typeface="Calibri"/>
                          <a:cs typeface="Calibri"/>
                        </a:rPr>
                        <a:t>Sum=amount</a:t>
                      </a:r>
                      <a:r>
                        <a:rPr sz="1900" dirty="0">
                          <a:latin typeface="Calibri"/>
                          <a:cs typeface="Calibri"/>
                        </a:rPr>
                        <a:t>	</a:t>
                      </a:r>
                      <a:r>
                        <a:rPr sz="1900" spc="-25" dirty="0">
                          <a:latin typeface="Calibri"/>
                          <a:cs typeface="Calibri"/>
                        </a:rPr>
                        <a:t>or</a:t>
                      </a:r>
                      <a:r>
                        <a:rPr sz="1900" dirty="0">
                          <a:latin typeface="Calibri"/>
                          <a:cs typeface="Calibri"/>
                        </a:rPr>
                        <a:t>	</a:t>
                      </a:r>
                      <a:r>
                        <a:rPr sz="1900" spc="-10" dirty="0">
                          <a:latin typeface="Calibri"/>
                          <a:cs typeface="Calibri"/>
                        </a:rPr>
                        <a:t>aggregate</a:t>
                      </a:r>
                      <a:r>
                        <a:rPr sz="1900" dirty="0">
                          <a:latin typeface="Calibri"/>
                          <a:cs typeface="Calibri"/>
                        </a:rPr>
                        <a:t>	</a:t>
                      </a:r>
                      <a:r>
                        <a:rPr sz="1900" spc="-25" dirty="0">
                          <a:latin typeface="Calibri"/>
                          <a:cs typeface="Calibri"/>
                        </a:rPr>
                        <a:t>of</a:t>
                      </a:r>
                      <a:r>
                        <a:rPr sz="1900" dirty="0">
                          <a:latin typeface="Calibri"/>
                          <a:cs typeface="Calibri"/>
                        </a:rPr>
                        <a:t>	</a:t>
                      </a:r>
                      <a:r>
                        <a:rPr sz="1900" spc="-10" dirty="0">
                          <a:latin typeface="Calibri"/>
                          <a:cs typeface="Calibri"/>
                        </a:rPr>
                        <a:t>amounts</a:t>
                      </a:r>
                      <a:r>
                        <a:rPr sz="1900" dirty="0">
                          <a:latin typeface="Calibri"/>
                          <a:cs typeface="Calibri"/>
                        </a:rPr>
                        <a:t>	</a:t>
                      </a:r>
                      <a:r>
                        <a:rPr sz="1900" spc="-25" dirty="0">
                          <a:latin typeface="Calibri"/>
                          <a:cs typeface="Calibri"/>
                        </a:rPr>
                        <a:t>so </a:t>
                      </a:r>
                      <a:r>
                        <a:rPr sz="1900" dirty="0">
                          <a:latin typeface="Calibri"/>
                          <a:cs typeface="Calibri"/>
                        </a:rPr>
                        <a:t>deposited;</a:t>
                      </a:r>
                      <a:r>
                        <a:rPr sz="1900" spc="-60" dirty="0">
                          <a:latin typeface="Calibri"/>
                          <a:cs typeface="Calibri"/>
                        </a:rPr>
                        <a:t> </a:t>
                      </a:r>
                      <a:r>
                        <a:rPr sz="1900" spc="-25" dirty="0">
                          <a:latin typeface="Calibri"/>
                          <a:cs typeface="Calibri"/>
                        </a:rPr>
                        <a:t>OR</a:t>
                      </a:r>
                      <a:endParaRPr sz="1900">
                        <a:latin typeface="Calibri"/>
                        <a:cs typeface="Calibri"/>
                      </a:endParaRPr>
                    </a:p>
                    <a:p>
                      <a:pPr marL="92075">
                        <a:lnSpc>
                          <a:spcPct val="100000"/>
                        </a:lnSpc>
                      </a:pPr>
                      <a:r>
                        <a:rPr sz="1900" dirty="0">
                          <a:latin typeface="Calibri"/>
                          <a:cs typeface="Calibri"/>
                        </a:rPr>
                        <a:t>Sum=</a:t>
                      </a:r>
                      <a:r>
                        <a:rPr sz="1900" spc="-40" dirty="0">
                          <a:latin typeface="Calibri"/>
                          <a:cs typeface="Calibri"/>
                        </a:rPr>
                        <a:t> </a:t>
                      </a:r>
                      <a:r>
                        <a:rPr sz="1900" dirty="0">
                          <a:latin typeface="Calibri"/>
                          <a:cs typeface="Calibri"/>
                        </a:rPr>
                        <a:t>20%</a:t>
                      </a:r>
                      <a:r>
                        <a:rPr sz="1900" spc="-15" dirty="0">
                          <a:latin typeface="Calibri"/>
                          <a:cs typeface="Calibri"/>
                        </a:rPr>
                        <a:t> </a:t>
                      </a:r>
                      <a:r>
                        <a:rPr sz="1900" dirty="0">
                          <a:latin typeface="Calibri"/>
                          <a:cs typeface="Calibri"/>
                        </a:rPr>
                        <a:t>profits</a:t>
                      </a:r>
                      <a:r>
                        <a:rPr sz="1900" spc="-40" dirty="0">
                          <a:latin typeface="Calibri"/>
                          <a:cs typeface="Calibri"/>
                        </a:rPr>
                        <a:t> </a:t>
                      </a:r>
                      <a:r>
                        <a:rPr sz="1900" dirty="0">
                          <a:latin typeface="Calibri"/>
                          <a:cs typeface="Calibri"/>
                        </a:rPr>
                        <a:t>of</a:t>
                      </a:r>
                      <a:r>
                        <a:rPr sz="1900" spc="-30" dirty="0">
                          <a:latin typeface="Calibri"/>
                          <a:cs typeface="Calibri"/>
                        </a:rPr>
                        <a:t> </a:t>
                      </a:r>
                      <a:r>
                        <a:rPr sz="1900" dirty="0">
                          <a:latin typeface="Calibri"/>
                          <a:cs typeface="Calibri"/>
                        </a:rPr>
                        <a:t>business;</a:t>
                      </a:r>
                      <a:r>
                        <a:rPr sz="1900" spc="-50" dirty="0">
                          <a:latin typeface="Calibri"/>
                          <a:cs typeface="Calibri"/>
                        </a:rPr>
                        <a:t> </a:t>
                      </a:r>
                      <a:r>
                        <a:rPr sz="1900" dirty="0">
                          <a:latin typeface="Calibri"/>
                          <a:cs typeface="Calibri"/>
                        </a:rPr>
                        <a:t>whichever</a:t>
                      </a:r>
                      <a:r>
                        <a:rPr sz="1900" spc="-20" dirty="0">
                          <a:latin typeface="Calibri"/>
                          <a:cs typeface="Calibri"/>
                        </a:rPr>
                        <a:t> </a:t>
                      </a:r>
                      <a:r>
                        <a:rPr sz="1900" dirty="0">
                          <a:latin typeface="Calibri"/>
                          <a:cs typeface="Calibri"/>
                        </a:rPr>
                        <a:t>is</a:t>
                      </a:r>
                      <a:r>
                        <a:rPr sz="1900" spc="-55" dirty="0">
                          <a:latin typeface="Calibri"/>
                          <a:cs typeface="Calibri"/>
                        </a:rPr>
                        <a:t> </a:t>
                      </a:r>
                      <a:r>
                        <a:rPr sz="1900" spc="-10" dirty="0">
                          <a:latin typeface="Calibri"/>
                          <a:cs typeface="Calibri"/>
                        </a:rPr>
                        <a:t>least</a:t>
                      </a:r>
                      <a:endParaRPr sz="1900">
                        <a:latin typeface="Calibri"/>
                        <a:cs typeface="Calibri"/>
                      </a:endParaRPr>
                    </a:p>
                  </a:txBody>
                  <a:tcPr marL="0" marR="0" marT="39624" marB="0">
                    <a:lnL w="12700">
                      <a:solidFill>
                        <a:srgbClr val="000000"/>
                      </a:solidFill>
                      <a:prstDash val="solid"/>
                    </a:lnL>
                  </a:tcPr>
                </a:tc>
                <a:extLst>
                  <a:ext uri="{0D108BD9-81ED-4DB2-BD59-A6C34878D82A}">
                    <a16:rowId xmlns:a16="http://schemas.microsoft.com/office/drawing/2014/main" val="10004"/>
                  </a:ext>
                </a:extLst>
              </a:tr>
              <a:tr h="799338">
                <a:tc>
                  <a:txBody>
                    <a:bodyPr/>
                    <a:lstStyle/>
                    <a:p>
                      <a:pPr marL="635" algn="ctr">
                        <a:lnSpc>
                          <a:spcPct val="100000"/>
                        </a:lnSpc>
                        <a:spcBef>
                          <a:spcPts val="125"/>
                        </a:spcBef>
                      </a:pPr>
                      <a:r>
                        <a:rPr sz="1900" spc="-10" dirty="0">
                          <a:latin typeface="Calibri"/>
                          <a:cs typeface="Calibri"/>
                        </a:rPr>
                        <a:t>35(1)(i)</a:t>
                      </a:r>
                      <a:endParaRPr sz="1900">
                        <a:latin typeface="Calibri"/>
                        <a:cs typeface="Calibri"/>
                      </a:endParaRPr>
                    </a:p>
                  </a:txBody>
                  <a:tcPr marL="0" marR="0" marT="19050" marB="0">
                    <a:lnR w="12700">
                      <a:solidFill>
                        <a:srgbClr val="000000"/>
                      </a:solidFill>
                      <a:prstDash val="solid"/>
                    </a:lnR>
                    <a:lnB w="12700">
                      <a:solidFill>
                        <a:srgbClr val="145F82"/>
                      </a:solidFill>
                      <a:prstDash val="solid"/>
                    </a:lnB>
                    <a:solidFill>
                      <a:srgbClr val="145F82">
                        <a:alpha val="19999"/>
                      </a:srgbClr>
                    </a:solidFill>
                  </a:tcPr>
                </a:tc>
                <a:tc>
                  <a:txBody>
                    <a:bodyPr/>
                    <a:lstStyle/>
                    <a:p>
                      <a:pPr marL="92075" marR="85090" indent="-635">
                        <a:lnSpc>
                          <a:spcPct val="100000"/>
                        </a:lnSpc>
                        <a:spcBef>
                          <a:spcPts val="260"/>
                        </a:spcBef>
                        <a:tabLst>
                          <a:tab pos="1012190" algn="l"/>
                          <a:tab pos="2216150" algn="l"/>
                          <a:tab pos="2577465" algn="l"/>
                          <a:tab pos="3395979" algn="l"/>
                        </a:tabLst>
                      </a:pPr>
                      <a:r>
                        <a:rPr sz="1900" spc="-10" dirty="0">
                          <a:latin typeface="Calibri"/>
                          <a:cs typeface="Calibri"/>
                        </a:rPr>
                        <a:t>Revenue</a:t>
                      </a:r>
                      <a:r>
                        <a:rPr sz="1900" dirty="0">
                          <a:latin typeface="Calibri"/>
                          <a:cs typeface="Calibri"/>
                        </a:rPr>
                        <a:t>	</a:t>
                      </a:r>
                      <a:r>
                        <a:rPr sz="1900" spc="-10" dirty="0">
                          <a:latin typeface="Calibri"/>
                          <a:cs typeface="Calibri"/>
                        </a:rPr>
                        <a:t>expenditure</a:t>
                      </a:r>
                      <a:r>
                        <a:rPr sz="1900" dirty="0">
                          <a:latin typeface="Calibri"/>
                          <a:cs typeface="Calibri"/>
                        </a:rPr>
                        <a:t>	</a:t>
                      </a:r>
                      <a:r>
                        <a:rPr sz="1900" spc="-25" dirty="0">
                          <a:latin typeface="Calibri"/>
                          <a:cs typeface="Calibri"/>
                        </a:rPr>
                        <a:t>in</a:t>
                      </a:r>
                      <a:r>
                        <a:rPr sz="1900" dirty="0">
                          <a:latin typeface="Calibri"/>
                          <a:cs typeface="Calibri"/>
                        </a:rPr>
                        <a:t>	</a:t>
                      </a:r>
                      <a:r>
                        <a:rPr sz="1900" spc="-10" dirty="0">
                          <a:latin typeface="Calibri"/>
                          <a:cs typeface="Calibri"/>
                        </a:rPr>
                        <a:t>respect</a:t>
                      </a:r>
                      <a:r>
                        <a:rPr sz="1900" dirty="0">
                          <a:latin typeface="Calibri"/>
                          <a:cs typeface="Calibri"/>
                        </a:rPr>
                        <a:t>	</a:t>
                      </a:r>
                      <a:r>
                        <a:rPr sz="1900" spc="-25" dirty="0">
                          <a:latin typeface="Calibri"/>
                          <a:cs typeface="Calibri"/>
                        </a:rPr>
                        <a:t>of </a:t>
                      </a:r>
                      <a:r>
                        <a:rPr sz="1900" dirty="0">
                          <a:latin typeface="Calibri"/>
                          <a:cs typeface="Calibri"/>
                        </a:rPr>
                        <a:t>scientific</a:t>
                      </a:r>
                      <a:r>
                        <a:rPr sz="1900" spc="-80" dirty="0">
                          <a:latin typeface="Calibri"/>
                          <a:cs typeface="Calibri"/>
                        </a:rPr>
                        <a:t> </a:t>
                      </a:r>
                      <a:r>
                        <a:rPr sz="1900" dirty="0">
                          <a:latin typeface="Calibri"/>
                          <a:cs typeface="Calibri"/>
                        </a:rPr>
                        <a:t>research</a:t>
                      </a:r>
                      <a:r>
                        <a:rPr sz="1900" spc="-15" dirty="0">
                          <a:latin typeface="Calibri"/>
                          <a:cs typeface="Calibri"/>
                        </a:rPr>
                        <a:t> </a:t>
                      </a:r>
                      <a:r>
                        <a:rPr sz="1900" dirty="0">
                          <a:latin typeface="Calibri"/>
                          <a:cs typeface="Calibri"/>
                        </a:rPr>
                        <a:t>related</a:t>
                      </a:r>
                      <a:r>
                        <a:rPr sz="1900" spc="-40" dirty="0">
                          <a:latin typeface="Calibri"/>
                          <a:cs typeface="Calibri"/>
                        </a:rPr>
                        <a:t> </a:t>
                      </a:r>
                      <a:r>
                        <a:rPr sz="1900" dirty="0">
                          <a:latin typeface="Calibri"/>
                          <a:cs typeface="Calibri"/>
                        </a:rPr>
                        <a:t>to</a:t>
                      </a:r>
                      <a:r>
                        <a:rPr sz="1900" spc="260" dirty="0">
                          <a:latin typeface="Calibri"/>
                          <a:cs typeface="Calibri"/>
                        </a:rPr>
                        <a:t> </a:t>
                      </a:r>
                      <a:r>
                        <a:rPr sz="1900" dirty="0">
                          <a:latin typeface="Calibri"/>
                          <a:cs typeface="Calibri"/>
                        </a:rPr>
                        <a:t>the</a:t>
                      </a:r>
                      <a:r>
                        <a:rPr sz="1900" spc="-40" dirty="0">
                          <a:latin typeface="Calibri"/>
                          <a:cs typeface="Calibri"/>
                        </a:rPr>
                        <a:t> </a:t>
                      </a:r>
                      <a:r>
                        <a:rPr sz="1900" spc="-10" dirty="0">
                          <a:latin typeface="Calibri"/>
                          <a:cs typeface="Calibri"/>
                        </a:rPr>
                        <a:t>business</a:t>
                      </a:r>
                      <a:endParaRPr sz="1900">
                        <a:latin typeface="Calibri"/>
                        <a:cs typeface="Calibri"/>
                      </a:endParaRPr>
                    </a:p>
                  </a:txBody>
                  <a:tcPr marL="0" marR="0" marT="39624" marB="0">
                    <a:lnL w="12700">
                      <a:solidFill>
                        <a:srgbClr val="000000"/>
                      </a:solidFill>
                      <a:prstDash val="solid"/>
                    </a:lnL>
                    <a:lnR w="12700">
                      <a:solidFill>
                        <a:srgbClr val="000000"/>
                      </a:solidFill>
                      <a:prstDash val="solid"/>
                    </a:lnR>
                    <a:lnB w="12700">
                      <a:solidFill>
                        <a:srgbClr val="145F82"/>
                      </a:solidFill>
                      <a:prstDash val="solid"/>
                    </a:lnB>
                    <a:solidFill>
                      <a:srgbClr val="145F82">
                        <a:alpha val="19999"/>
                      </a:srgbClr>
                    </a:solidFill>
                  </a:tcPr>
                </a:tc>
                <a:tc>
                  <a:txBody>
                    <a:bodyPr/>
                    <a:lstStyle/>
                    <a:p>
                      <a:pPr marL="92075">
                        <a:lnSpc>
                          <a:spcPct val="100000"/>
                        </a:lnSpc>
                        <a:spcBef>
                          <a:spcPts val="260"/>
                        </a:spcBef>
                      </a:pPr>
                      <a:r>
                        <a:rPr sz="1900" dirty="0">
                          <a:latin typeface="Calibri"/>
                          <a:cs typeface="Calibri"/>
                        </a:rPr>
                        <a:t>100% of</a:t>
                      </a:r>
                      <a:r>
                        <a:rPr sz="1900" spc="-15" dirty="0">
                          <a:latin typeface="Calibri"/>
                          <a:cs typeface="Calibri"/>
                        </a:rPr>
                        <a:t> </a:t>
                      </a:r>
                      <a:r>
                        <a:rPr sz="1900" dirty="0">
                          <a:latin typeface="Calibri"/>
                          <a:cs typeface="Calibri"/>
                        </a:rPr>
                        <a:t>the</a:t>
                      </a:r>
                      <a:r>
                        <a:rPr sz="1900" spc="-35" dirty="0">
                          <a:latin typeface="Calibri"/>
                          <a:cs typeface="Calibri"/>
                        </a:rPr>
                        <a:t> </a:t>
                      </a:r>
                      <a:r>
                        <a:rPr sz="1900" spc="-10" dirty="0">
                          <a:latin typeface="Calibri"/>
                          <a:cs typeface="Calibri"/>
                        </a:rPr>
                        <a:t>expenditure</a:t>
                      </a:r>
                      <a:endParaRPr sz="1900">
                        <a:latin typeface="Calibri"/>
                        <a:cs typeface="Calibri"/>
                      </a:endParaRPr>
                    </a:p>
                  </a:txBody>
                  <a:tcPr marL="0" marR="0" marT="39624" marB="0">
                    <a:lnL w="12700">
                      <a:solidFill>
                        <a:srgbClr val="000000"/>
                      </a:solidFill>
                      <a:prstDash val="solid"/>
                    </a:lnL>
                    <a:lnB w="12700">
                      <a:solidFill>
                        <a:srgbClr val="145F82"/>
                      </a:solidFill>
                      <a:prstDash val="solid"/>
                    </a:lnB>
                    <a:solidFill>
                      <a:srgbClr val="145F82">
                        <a:alpha val="19999"/>
                      </a:srgbClr>
                    </a:solidFill>
                  </a:tcPr>
                </a:tc>
                <a:extLst>
                  <a:ext uri="{0D108BD9-81ED-4DB2-BD59-A6C34878D82A}">
                    <a16:rowId xmlns:a16="http://schemas.microsoft.com/office/drawing/2014/main" val="10005"/>
                  </a:ext>
                </a:extLst>
              </a:tr>
            </a:tbl>
          </a:graphicData>
        </a:graphic>
      </p:graphicFrame>
      <p:sp>
        <p:nvSpPr>
          <p:cNvPr id="3" name="object 3"/>
          <p:cNvSpPr txBox="1">
            <a:spLocks noGrp="1"/>
          </p:cNvSpPr>
          <p:nvPr>
            <p:ph type="title"/>
          </p:nvPr>
        </p:nvSpPr>
        <p:spPr>
          <a:xfrm>
            <a:off x="2106168" y="404065"/>
            <a:ext cx="4099560" cy="680186"/>
          </a:xfrm>
          <a:prstGeom prst="rect">
            <a:avLst/>
          </a:prstGeom>
        </p:spPr>
        <p:txBody>
          <a:bodyPr vert="horz" wrap="square" lIns="0" tIns="15240" rIns="0" bIns="0" rtlCol="0">
            <a:spAutoFit/>
          </a:bodyPr>
          <a:lstStyle/>
          <a:p>
            <a:pPr marL="15240">
              <a:spcBef>
                <a:spcPts val="120"/>
              </a:spcBef>
            </a:pPr>
            <a:r>
              <a:rPr dirty="0"/>
              <a:t>List</a:t>
            </a:r>
            <a:r>
              <a:rPr spc="-78" dirty="0"/>
              <a:t> </a:t>
            </a:r>
            <a:r>
              <a:rPr dirty="0"/>
              <a:t>of</a:t>
            </a:r>
            <a:r>
              <a:rPr spc="-72" dirty="0"/>
              <a:t> </a:t>
            </a:r>
            <a:r>
              <a:rPr spc="-12" dirty="0"/>
              <a:t>Sections…..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58309" y="602694"/>
            <a:ext cx="8898493" cy="623530"/>
          </a:xfrm>
          <a:prstGeom prst="rect">
            <a:avLst/>
          </a:prstGeom>
          <a:noFill/>
          <a:ln/>
        </p:spPr>
        <p:txBody>
          <a:bodyPr wrap="non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Special Considerations for Form No. 3CA</a:t>
            </a:r>
            <a:endParaRPr lang="en-US" sz="3900" dirty="0"/>
          </a:p>
        </p:txBody>
      </p:sp>
      <p:pic>
        <p:nvPicPr>
          <p:cNvPr id="3" name="Image 0" descr="preencoded.png"/>
          <p:cNvPicPr>
            <a:picLocks noChangeAspect="1"/>
          </p:cNvPicPr>
          <p:nvPr/>
        </p:nvPicPr>
        <p:blipFill>
          <a:blip r:embed="rId3"/>
          <a:stretch>
            <a:fillRect/>
          </a:stretch>
        </p:blipFill>
        <p:spPr>
          <a:xfrm>
            <a:off x="758309" y="1605320"/>
            <a:ext cx="4371261" cy="758309"/>
          </a:xfrm>
          <a:prstGeom prst="rect">
            <a:avLst/>
          </a:prstGeom>
        </p:spPr>
      </p:pic>
      <p:sp>
        <p:nvSpPr>
          <p:cNvPr id="4" name="Text 1"/>
          <p:cNvSpPr/>
          <p:nvPr/>
        </p:nvSpPr>
        <p:spPr>
          <a:xfrm>
            <a:off x="947857" y="2553176"/>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Branch Accounts</a:t>
            </a:r>
            <a:endParaRPr lang="en-US" sz="1950" dirty="0"/>
          </a:p>
        </p:txBody>
      </p:sp>
      <p:sp>
        <p:nvSpPr>
          <p:cNvPr id="5" name="Text 2"/>
          <p:cNvSpPr/>
          <p:nvPr/>
        </p:nvSpPr>
        <p:spPr>
          <a:xfrm>
            <a:off x="947857" y="2978587"/>
            <a:ext cx="3992166" cy="333577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When branch auditors audit a business's branches, the principal tax auditor must submit a consolidated report. This report should include a statement confirming reliance on the branch auditors' work: </a:t>
            </a:r>
            <a:r>
              <a:rPr lang="en-US" sz="1450" i="1" dirty="0">
                <a:solidFill>
                  <a:srgbClr val="384653"/>
                </a:solidFill>
                <a:latin typeface="Montserrat" pitchFamily="34" charset="0"/>
                <a:ea typeface="Montserrat" pitchFamily="34" charset="-122"/>
                <a:cs typeface="Montserrat" pitchFamily="34" charset="-120"/>
              </a:rPr>
              <a:t>"I/We have taken into consideration the audit report and the audited statements of accounts, and particulars received from the auditors, duly appointed under the relevant Act, of the branches not audited by me/us"</a:t>
            </a:r>
            <a:r>
              <a:rPr lang="en-US" sz="1450" dirty="0">
                <a:solidFill>
                  <a:srgbClr val="384653"/>
                </a:solidFill>
                <a:latin typeface="Montserrat" pitchFamily="34" charset="0"/>
                <a:ea typeface="Montserrat" pitchFamily="34" charset="-122"/>
                <a:cs typeface="Montserrat" pitchFamily="34" charset="-120"/>
              </a:rPr>
              <a:t>.</a:t>
            </a:r>
            <a:endParaRPr lang="en-US" sz="1450" dirty="0"/>
          </a:p>
        </p:txBody>
      </p:sp>
      <p:pic>
        <p:nvPicPr>
          <p:cNvPr id="6" name="Image 1" descr="preencoded.png"/>
          <p:cNvPicPr>
            <a:picLocks noChangeAspect="1"/>
          </p:cNvPicPr>
          <p:nvPr/>
        </p:nvPicPr>
        <p:blipFill>
          <a:blip r:embed="rId4"/>
          <a:stretch>
            <a:fillRect/>
          </a:stretch>
        </p:blipFill>
        <p:spPr>
          <a:xfrm>
            <a:off x="5129570" y="1605320"/>
            <a:ext cx="4371261" cy="758309"/>
          </a:xfrm>
          <a:prstGeom prst="rect">
            <a:avLst/>
          </a:prstGeom>
        </p:spPr>
      </p:pic>
      <p:sp>
        <p:nvSpPr>
          <p:cNvPr id="7" name="Text 3"/>
          <p:cNvSpPr/>
          <p:nvPr/>
        </p:nvSpPr>
        <p:spPr>
          <a:xfrm>
            <a:off x="5319117" y="2553176"/>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Foreign Branches</a:t>
            </a:r>
            <a:endParaRPr lang="en-US" sz="1950" dirty="0"/>
          </a:p>
        </p:txBody>
      </p:sp>
      <p:sp>
        <p:nvSpPr>
          <p:cNvPr id="8" name="Text 4"/>
          <p:cNvSpPr/>
          <p:nvPr/>
        </p:nvSpPr>
        <p:spPr>
          <a:xfrm>
            <a:off x="5319117" y="2978587"/>
            <a:ext cx="3992166" cy="2729270"/>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For foreign branches, the Indian tax auditor may rely on information obtained from overseas auditors. The report should explicitly state: </a:t>
            </a:r>
            <a:r>
              <a:rPr lang="en-US" sz="1450" i="1" dirty="0">
                <a:solidFill>
                  <a:srgbClr val="384653"/>
                </a:solidFill>
                <a:latin typeface="Montserrat" pitchFamily="34" charset="0"/>
                <a:ea typeface="Montserrat" pitchFamily="34" charset="-122"/>
                <a:cs typeface="Montserrat" pitchFamily="34" charset="-120"/>
              </a:rPr>
              <a:t>"I/We have taken into consideration the audit report and the audited statements of accounts, and particulars received from the auditors, appointed under the relevant law, of the overseas branches not audited by me/us"</a:t>
            </a:r>
            <a:r>
              <a:rPr lang="en-US" sz="1450" dirty="0">
                <a:solidFill>
                  <a:srgbClr val="384653"/>
                </a:solidFill>
                <a:latin typeface="Montserrat" pitchFamily="34" charset="0"/>
                <a:ea typeface="Montserrat" pitchFamily="34" charset="-122"/>
                <a:cs typeface="Montserrat" pitchFamily="34" charset="-120"/>
              </a:rPr>
              <a:t>.</a:t>
            </a:r>
            <a:endParaRPr lang="en-US" sz="1450" dirty="0"/>
          </a:p>
        </p:txBody>
      </p:sp>
      <p:pic>
        <p:nvPicPr>
          <p:cNvPr id="9" name="Image 2" descr="preencoded.png"/>
          <p:cNvPicPr>
            <a:picLocks noChangeAspect="1"/>
          </p:cNvPicPr>
          <p:nvPr/>
        </p:nvPicPr>
        <p:blipFill>
          <a:blip r:embed="rId5"/>
          <a:stretch>
            <a:fillRect/>
          </a:stretch>
        </p:blipFill>
        <p:spPr>
          <a:xfrm>
            <a:off x="9500830" y="1605320"/>
            <a:ext cx="4371261" cy="758309"/>
          </a:xfrm>
          <a:prstGeom prst="rect">
            <a:avLst/>
          </a:prstGeom>
        </p:spPr>
      </p:pic>
      <p:sp>
        <p:nvSpPr>
          <p:cNvPr id="10" name="Text 5"/>
          <p:cNvSpPr/>
          <p:nvPr/>
        </p:nvSpPr>
        <p:spPr>
          <a:xfrm>
            <a:off x="9690378" y="2553176"/>
            <a:ext cx="3495437"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Observations and Qualifications</a:t>
            </a:r>
            <a:endParaRPr lang="en-US" sz="1950" dirty="0"/>
          </a:p>
        </p:txBody>
      </p:sp>
      <p:sp>
        <p:nvSpPr>
          <p:cNvPr id="11" name="Text 6"/>
          <p:cNvSpPr/>
          <p:nvPr/>
        </p:nvSpPr>
        <p:spPr>
          <a:xfrm>
            <a:off x="9690378" y="2978587"/>
            <a:ext cx="3992166" cy="1516261"/>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The tax auditor must clearly state any observations, comments, adverse remarks, or disclaimers regarding clauses in Form 3CD within Para 3 of Form 3CA, referencing the specific clause numbers.</a:t>
            </a:r>
            <a:endParaRPr lang="en-US" sz="1450" dirty="0"/>
          </a:p>
        </p:txBody>
      </p:sp>
      <p:sp>
        <p:nvSpPr>
          <p:cNvPr id="12" name="Text 7"/>
          <p:cNvSpPr/>
          <p:nvPr/>
        </p:nvSpPr>
        <p:spPr>
          <a:xfrm>
            <a:off x="758309" y="6717149"/>
            <a:ext cx="13113782"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Should the tax auditor be unable to obtain required information for branches (whether domestic or foreign), this fact must be disclosed. The disclosure should also detail the impact on the Auditor's opinion, in accordance with SA 705 (Revised), </a:t>
            </a:r>
            <a:r>
              <a:rPr lang="en-US" sz="1450" i="1" dirty="0">
                <a:solidFill>
                  <a:srgbClr val="384653"/>
                </a:solidFill>
                <a:latin typeface="Montserrat" pitchFamily="34" charset="0"/>
                <a:ea typeface="Montserrat" pitchFamily="34" charset="-122"/>
                <a:cs typeface="Montserrat" pitchFamily="34" charset="-120"/>
              </a:rPr>
              <a:t>Modifications to the opinion in the Independent Auditor's report</a:t>
            </a:r>
            <a:r>
              <a:rPr lang="en-US" sz="1450" dirty="0">
                <a:solidFill>
                  <a:srgbClr val="384653"/>
                </a:solidFill>
                <a:latin typeface="Montserrat" pitchFamily="34" charset="0"/>
                <a:ea typeface="Montserrat" pitchFamily="34" charset="-122"/>
                <a:cs typeface="Montserrat" pitchFamily="34" charset="-120"/>
              </a:rPr>
              <a:t>.</a:t>
            </a:r>
            <a:endParaRPr lang="en-US" sz="145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912621" y="1342072"/>
          <a:ext cx="10790682" cy="6105906"/>
        </p:xfrm>
        <a:graphic>
          <a:graphicData uri="http://schemas.openxmlformats.org/drawingml/2006/table">
            <a:tbl>
              <a:tblPr firstRow="1" bandRow="1">
                <a:tableStyleId>{2D5ABB26-0587-4C30-8999-92F81FD0307C}</a:tableStyleId>
              </a:tblPr>
              <a:tblGrid>
                <a:gridCol w="1126236">
                  <a:extLst>
                    <a:ext uri="{9D8B030D-6E8A-4147-A177-3AD203B41FA5}">
                      <a16:colId xmlns:a16="http://schemas.microsoft.com/office/drawing/2014/main" val="20000"/>
                    </a:ext>
                  </a:extLst>
                </a:gridCol>
                <a:gridCol w="5723382">
                  <a:extLst>
                    <a:ext uri="{9D8B030D-6E8A-4147-A177-3AD203B41FA5}">
                      <a16:colId xmlns:a16="http://schemas.microsoft.com/office/drawing/2014/main" val="20001"/>
                    </a:ext>
                  </a:extLst>
                </a:gridCol>
                <a:gridCol w="3941064">
                  <a:extLst>
                    <a:ext uri="{9D8B030D-6E8A-4147-A177-3AD203B41FA5}">
                      <a16:colId xmlns:a16="http://schemas.microsoft.com/office/drawing/2014/main" val="20002"/>
                    </a:ext>
                  </a:extLst>
                </a:gridCol>
              </a:tblGrid>
              <a:tr h="767334">
                <a:tc>
                  <a:txBody>
                    <a:bodyPr/>
                    <a:lstStyle/>
                    <a:p>
                      <a:pPr marR="110489" algn="r">
                        <a:lnSpc>
                          <a:spcPct val="100000"/>
                        </a:lnSpc>
                        <a:spcBef>
                          <a:spcPts val="240"/>
                        </a:spcBef>
                      </a:pPr>
                      <a:r>
                        <a:rPr sz="2200" b="1" spc="-10" dirty="0">
                          <a:latin typeface="Calibri"/>
                          <a:cs typeface="Calibri"/>
                        </a:rPr>
                        <a:t>Section</a:t>
                      </a:r>
                      <a:endParaRPr sz="2200">
                        <a:latin typeface="Calibri"/>
                        <a:cs typeface="Calibri"/>
                      </a:endParaRPr>
                    </a:p>
                  </a:txBody>
                  <a:tcPr marL="0" marR="0" marT="36576"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tc>
                  <a:txBody>
                    <a:bodyPr/>
                    <a:lstStyle/>
                    <a:p>
                      <a:pPr marL="388620">
                        <a:lnSpc>
                          <a:spcPct val="100000"/>
                        </a:lnSpc>
                        <a:spcBef>
                          <a:spcPts val="240"/>
                        </a:spcBef>
                      </a:pPr>
                      <a:r>
                        <a:rPr sz="2200" b="1" dirty="0">
                          <a:latin typeface="Calibri"/>
                          <a:cs typeface="Calibri"/>
                        </a:rPr>
                        <a:t>Amount</a:t>
                      </a:r>
                      <a:r>
                        <a:rPr sz="2200" b="1" spc="-60" dirty="0">
                          <a:latin typeface="Calibri"/>
                          <a:cs typeface="Calibri"/>
                        </a:rPr>
                        <a:t> </a:t>
                      </a:r>
                      <a:r>
                        <a:rPr sz="2200" b="1" dirty="0">
                          <a:latin typeface="Calibri"/>
                          <a:cs typeface="Calibri"/>
                        </a:rPr>
                        <a:t>debited</a:t>
                      </a:r>
                      <a:r>
                        <a:rPr sz="2200" b="1" spc="-50" dirty="0">
                          <a:latin typeface="Calibri"/>
                          <a:cs typeface="Calibri"/>
                        </a:rPr>
                        <a:t> </a:t>
                      </a:r>
                      <a:r>
                        <a:rPr sz="2200" b="1" dirty="0">
                          <a:latin typeface="Calibri"/>
                          <a:cs typeface="Calibri"/>
                        </a:rPr>
                        <a:t>to</a:t>
                      </a:r>
                      <a:r>
                        <a:rPr sz="2200" b="1" spc="-30" dirty="0">
                          <a:latin typeface="Calibri"/>
                          <a:cs typeface="Calibri"/>
                        </a:rPr>
                        <a:t> </a:t>
                      </a:r>
                      <a:r>
                        <a:rPr sz="2200" b="1" dirty="0">
                          <a:latin typeface="Calibri"/>
                          <a:cs typeface="Calibri"/>
                        </a:rPr>
                        <a:t>P&amp;L</a:t>
                      </a:r>
                      <a:r>
                        <a:rPr sz="2200" b="1" spc="-30" dirty="0">
                          <a:latin typeface="Calibri"/>
                          <a:cs typeface="Calibri"/>
                        </a:rPr>
                        <a:t> </a:t>
                      </a:r>
                      <a:r>
                        <a:rPr sz="2200" b="1" spc="-10" dirty="0">
                          <a:latin typeface="Calibri"/>
                          <a:cs typeface="Calibri"/>
                        </a:rPr>
                        <a:t>Account/Payment</a:t>
                      </a:r>
                      <a:endParaRPr sz="2200">
                        <a:latin typeface="Calibri"/>
                        <a:cs typeface="Calibri"/>
                      </a:endParaRPr>
                    </a:p>
                  </a:txBody>
                  <a:tcPr marL="0" marR="0" marT="36576"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tc>
                  <a:txBody>
                    <a:bodyPr/>
                    <a:lstStyle/>
                    <a:p>
                      <a:pPr marL="1036319" marR="149225" indent="-881380">
                        <a:lnSpc>
                          <a:spcPct val="100000"/>
                        </a:lnSpc>
                        <a:spcBef>
                          <a:spcPts val="240"/>
                        </a:spcBef>
                      </a:pPr>
                      <a:r>
                        <a:rPr sz="2200" b="1" dirty="0">
                          <a:latin typeface="Calibri"/>
                          <a:cs typeface="Calibri"/>
                        </a:rPr>
                        <a:t>Amounts</a:t>
                      </a:r>
                      <a:r>
                        <a:rPr sz="2200" b="1" spc="-50" dirty="0">
                          <a:latin typeface="Calibri"/>
                          <a:cs typeface="Calibri"/>
                        </a:rPr>
                        <a:t> </a:t>
                      </a:r>
                      <a:r>
                        <a:rPr sz="2200" b="1" dirty="0">
                          <a:latin typeface="Calibri"/>
                          <a:cs typeface="Calibri"/>
                        </a:rPr>
                        <a:t>admissible/</a:t>
                      </a:r>
                      <a:r>
                        <a:rPr sz="2200" b="1" spc="-60" dirty="0">
                          <a:latin typeface="Calibri"/>
                          <a:cs typeface="Calibri"/>
                        </a:rPr>
                        <a:t> </a:t>
                      </a:r>
                      <a:r>
                        <a:rPr sz="2200" b="1" spc="-10" dirty="0">
                          <a:latin typeface="Calibri"/>
                          <a:cs typeface="Calibri"/>
                        </a:rPr>
                        <a:t>Quantum </a:t>
                      </a:r>
                      <a:r>
                        <a:rPr sz="2200" b="1" dirty="0">
                          <a:latin typeface="Calibri"/>
                          <a:cs typeface="Calibri"/>
                        </a:rPr>
                        <a:t>of</a:t>
                      </a:r>
                      <a:r>
                        <a:rPr sz="2200" b="1" spc="-15" dirty="0">
                          <a:latin typeface="Calibri"/>
                          <a:cs typeface="Calibri"/>
                        </a:rPr>
                        <a:t> </a:t>
                      </a:r>
                      <a:r>
                        <a:rPr sz="2200" b="1" spc="-10" dirty="0">
                          <a:latin typeface="Calibri"/>
                          <a:cs typeface="Calibri"/>
                        </a:rPr>
                        <a:t>deduction</a:t>
                      </a:r>
                      <a:endParaRPr sz="2200">
                        <a:latin typeface="Calibri"/>
                        <a:cs typeface="Calibri"/>
                      </a:endParaRPr>
                    </a:p>
                  </a:txBody>
                  <a:tcPr marL="0" marR="0" marT="36576"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solidFill>
                      <a:srgbClr val="C1E4F5"/>
                    </a:solidFill>
                  </a:tcPr>
                </a:tc>
                <a:extLst>
                  <a:ext uri="{0D108BD9-81ED-4DB2-BD59-A6C34878D82A}">
                    <a16:rowId xmlns:a16="http://schemas.microsoft.com/office/drawing/2014/main" val="10000"/>
                  </a:ext>
                </a:extLst>
              </a:tr>
              <a:tr h="1280160">
                <a:tc>
                  <a:txBody>
                    <a:bodyPr/>
                    <a:lstStyle/>
                    <a:p>
                      <a:pPr marR="139065" algn="r">
                        <a:lnSpc>
                          <a:spcPct val="100000"/>
                        </a:lnSpc>
                        <a:spcBef>
                          <a:spcPts val="125"/>
                        </a:spcBef>
                      </a:pPr>
                      <a:r>
                        <a:rPr sz="1900" spc="-10" dirty="0">
                          <a:latin typeface="Calibri"/>
                          <a:cs typeface="Calibri"/>
                        </a:rPr>
                        <a:t>35(1)(ii)</a:t>
                      </a:r>
                      <a:endParaRPr sz="1900">
                        <a:latin typeface="Calibri"/>
                        <a:cs typeface="Calibri"/>
                      </a:endParaRPr>
                    </a:p>
                  </a:txBody>
                  <a:tcPr marL="0" marR="0" marT="19050" marB="0">
                    <a:lnL w="12700">
                      <a:solidFill>
                        <a:srgbClr val="145F82"/>
                      </a:solidFill>
                      <a:prstDash val="solid"/>
                    </a:lnL>
                    <a:lnR w="12700">
                      <a:solidFill>
                        <a:srgbClr val="145F82"/>
                      </a:solidFill>
                      <a:prstDash val="solid"/>
                    </a:lnR>
                    <a:lnT w="28575">
                      <a:solidFill>
                        <a:srgbClr val="145F82"/>
                      </a:solidFill>
                      <a:prstDash val="solid"/>
                    </a:lnT>
                    <a:lnB w="12700">
                      <a:solidFill>
                        <a:srgbClr val="145F82"/>
                      </a:solidFill>
                      <a:prstDash val="solid"/>
                    </a:lnB>
                    <a:solidFill>
                      <a:srgbClr val="145F82">
                        <a:alpha val="19999"/>
                      </a:srgbClr>
                    </a:solidFill>
                  </a:tcPr>
                </a:tc>
                <a:tc>
                  <a:txBody>
                    <a:bodyPr/>
                    <a:lstStyle/>
                    <a:p>
                      <a:pPr marL="90805" marR="83185" algn="just">
                        <a:lnSpc>
                          <a:spcPct val="100000"/>
                        </a:lnSpc>
                        <a:spcBef>
                          <a:spcPts val="260"/>
                        </a:spcBef>
                      </a:pPr>
                      <a:r>
                        <a:rPr sz="1900" dirty="0">
                          <a:latin typeface="Calibri"/>
                          <a:cs typeface="Calibri"/>
                        </a:rPr>
                        <a:t>Amount</a:t>
                      </a:r>
                      <a:r>
                        <a:rPr sz="1900" spc="210" dirty="0">
                          <a:latin typeface="Calibri"/>
                          <a:cs typeface="Calibri"/>
                        </a:rPr>
                        <a:t> </a:t>
                      </a:r>
                      <a:r>
                        <a:rPr sz="1900" dirty="0">
                          <a:latin typeface="Calibri"/>
                          <a:cs typeface="Calibri"/>
                        </a:rPr>
                        <a:t>paid</a:t>
                      </a:r>
                      <a:r>
                        <a:rPr sz="1900" spc="215" dirty="0">
                          <a:latin typeface="Calibri"/>
                          <a:cs typeface="Calibri"/>
                        </a:rPr>
                        <a:t> </a:t>
                      </a:r>
                      <a:r>
                        <a:rPr sz="1900" dirty="0">
                          <a:latin typeface="Calibri"/>
                          <a:cs typeface="Calibri"/>
                        </a:rPr>
                        <a:t>to</a:t>
                      </a:r>
                      <a:r>
                        <a:rPr sz="1900" spc="210" dirty="0">
                          <a:latin typeface="Calibri"/>
                          <a:cs typeface="Calibri"/>
                        </a:rPr>
                        <a:t> </a:t>
                      </a:r>
                      <a:r>
                        <a:rPr sz="1900" dirty="0">
                          <a:latin typeface="Calibri"/>
                          <a:cs typeface="Calibri"/>
                        </a:rPr>
                        <a:t>research</a:t>
                      </a:r>
                      <a:r>
                        <a:rPr sz="1900" spc="210" dirty="0">
                          <a:latin typeface="Calibri"/>
                          <a:cs typeface="Calibri"/>
                        </a:rPr>
                        <a:t> </a:t>
                      </a:r>
                      <a:r>
                        <a:rPr sz="1900" dirty="0">
                          <a:latin typeface="Calibri"/>
                          <a:cs typeface="Calibri"/>
                        </a:rPr>
                        <a:t>association</a:t>
                      </a:r>
                      <a:r>
                        <a:rPr sz="1900" spc="210" dirty="0">
                          <a:latin typeface="Calibri"/>
                          <a:cs typeface="Calibri"/>
                        </a:rPr>
                        <a:t> </a:t>
                      </a:r>
                      <a:r>
                        <a:rPr sz="1900" dirty="0">
                          <a:latin typeface="Calibri"/>
                          <a:cs typeface="Calibri"/>
                        </a:rPr>
                        <a:t>which</a:t>
                      </a:r>
                      <a:r>
                        <a:rPr sz="1900" spc="215" dirty="0">
                          <a:latin typeface="Calibri"/>
                          <a:cs typeface="Calibri"/>
                        </a:rPr>
                        <a:t> </a:t>
                      </a:r>
                      <a:r>
                        <a:rPr sz="1900" dirty="0">
                          <a:latin typeface="Calibri"/>
                          <a:cs typeface="Calibri"/>
                        </a:rPr>
                        <a:t>has</a:t>
                      </a:r>
                      <a:r>
                        <a:rPr sz="1900" spc="200" dirty="0">
                          <a:latin typeface="Calibri"/>
                          <a:cs typeface="Calibri"/>
                        </a:rPr>
                        <a:t> </a:t>
                      </a:r>
                      <a:r>
                        <a:rPr sz="1900" dirty="0">
                          <a:latin typeface="Calibri"/>
                          <a:cs typeface="Calibri"/>
                        </a:rPr>
                        <a:t>as</a:t>
                      </a:r>
                      <a:r>
                        <a:rPr sz="1900" spc="200" dirty="0">
                          <a:latin typeface="Calibri"/>
                          <a:cs typeface="Calibri"/>
                        </a:rPr>
                        <a:t> </a:t>
                      </a:r>
                      <a:r>
                        <a:rPr sz="1900" spc="-25" dirty="0">
                          <a:latin typeface="Calibri"/>
                          <a:cs typeface="Calibri"/>
                        </a:rPr>
                        <a:t>its </a:t>
                      </a:r>
                      <a:r>
                        <a:rPr sz="1900" dirty="0">
                          <a:latin typeface="Calibri"/>
                          <a:cs typeface="Calibri"/>
                        </a:rPr>
                        <a:t>object</a:t>
                      </a:r>
                      <a:r>
                        <a:rPr sz="1900" spc="320" dirty="0">
                          <a:latin typeface="Calibri"/>
                          <a:cs typeface="Calibri"/>
                        </a:rPr>
                        <a:t> </a:t>
                      </a:r>
                      <a:r>
                        <a:rPr sz="1900" dirty="0">
                          <a:latin typeface="Calibri"/>
                          <a:cs typeface="Calibri"/>
                        </a:rPr>
                        <a:t>the</a:t>
                      </a:r>
                      <a:r>
                        <a:rPr sz="1900" spc="320" dirty="0">
                          <a:latin typeface="Calibri"/>
                          <a:cs typeface="Calibri"/>
                        </a:rPr>
                        <a:t> </a:t>
                      </a:r>
                      <a:r>
                        <a:rPr sz="1900" dirty="0">
                          <a:latin typeface="Calibri"/>
                          <a:cs typeface="Calibri"/>
                        </a:rPr>
                        <a:t>undertaking</a:t>
                      </a:r>
                      <a:r>
                        <a:rPr sz="1900" spc="320" dirty="0">
                          <a:latin typeface="Calibri"/>
                          <a:cs typeface="Calibri"/>
                        </a:rPr>
                        <a:t> </a:t>
                      </a:r>
                      <a:r>
                        <a:rPr sz="1900" dirty="0">
                          <a:latin typeface="Calibri"/>
                          <a:cs typeface="Calibri"/>
                        </a:rPr>
                        <a:t>of</a:t>
                      </a:r>
                      <a:r>
                        <a:rPr sz="1900" spc="330" dirty="0">
                          <a:latin typeface="Calibri"/>
                          <a:cs typeface="Calibri"/>
                        </a:rPr>
                        <a:t> </a:t>
                      </a:r>
                      <a:r>
                        <a:rPr sz="1900" dirty="0">
                          <a:latin typeface="Calibri"/>
                          <a:cs typeface="Calibri"/>
                        </a:rPr>
                        <a:t>scientific</a:t>
                      </a:r>
                      <a:r>
                        <a:rPr sz="1900" spc="305" dirty="0">
                          <a:latin typeface="Calibri"/>
                          <a:cs typeface="Calibri"/>
                        </a:rPr>
                        <a:t> </a:t>
                      </a:r>
                      <a:r>
                        <a:rPr sz="1900" dirty="0">
                          <a:latin typeface="Calibri"/>
                          <a:cs typeface="Calibri"/>
                        </a:rPr>
                        <a:t>research</a:t>
                      </a:r>
                      <a:r>
                        <a:rPr sz="1900" spc="330" dirty="0">
                          <a:latin typeface="Calibri"/>
                          <a:cs typeface="Calibri"/>
                        </a:rPr>
                        <a:t> </a:t>
                      </a:r>
                      <a:r>
                        <a:rPr sz="1900" dirty="0">
                          <a:latin typeface="Calibri"/>
                          <a:cs typeface="Calibri"/>
                        </a:rPr>
                        <a:t>or</a:t>
                      </a:r>
                      <a:r>
                        <a:rPr sz="1900" spc="315" dirty="0">
                          <a:latin typeface="Calibri"/>
                          <a:cs typeface="Calibri"/>
                        </a:rPr>
                        <a:t> </a:t>
                      </a:r>
                      <a:r>
                        <a:rPr sz="1900" dirty="0">
                          <a:latin typeface="Calibri"/>
                          <a:cs typeface="Calibri"/>
                        </a:rPr>
                        <a:t>to</a:t>
                      </a:r>
                      <a:r>
                        <a:rPr sz="1900" spc="320" dirty="0">
                          <a:latin typeface="Calibri"/>
                          <a:cs typeface="Calibri"/>
                        </a:rPr>
                        <a:t> </a:t>
                      </a:r>
                      <a:r>
                        <a:rPr sz="1900" spc="-50" dirty="0">
                          <a:latin typeface="Calibri"/>
                          <a:cs typeface="Calibri"/>
                        </a:rPr>
                        <a:t>a </a:t>
                      </a:r>
                      <a:r>
                        <a:rPr sz="1900" dirty="0">
                          <a:latin typeface="Calibri"/>
                          <a:cs typeface="Calibri"/>
                        </a:rPr>
                        <a:t>university,</a:t>
                      </a:r>
                      <a:r>
                        <a:rPr sz="1900" spc="190" dirty="0">
                          <a:latin typeface="Calibri"/>
                          <a:cs typeface="Calibri"/>
                        </a:rPr>
                        <a:t>  </a:t>
                      </a:r>
                      <a:r>
                        <a:rPr sz="1900" dirty="0">
                          <a:latin typeface="Calibri"/>
                          <a:cs typeface="Calibri"/>
                        </a:rPr>
                        <a:t>college</a:t>
                      </a:r>
                      <a:r>
                        <a:rPr sz="1900" spc="200" dirty="0">
                          <a:latin typeface="Calibri"/>
                          <a:cs typeface="Calibri"/>
                        </a:rPr>
                        <a:t>  </a:t>
                      </a:r>
                      <a:r>
                        <a:rPr sz="1900" dirty="0">
                          <a:latin typeface="Calibri"/>
                          <a:cs typeface="Calibri"/>
                        </a:rPr>
                        <a:t>or</a:t>
                      </a:r>
                      <a:r>
                        <a:rPr sz="1900" spc="195" dirty="0">
                          <a:latin typeface="Calibri"/>
                          <a:cs typeface="Calibri"/>
                        </a:rPr>
                        <a:t>  </a:t>
                      </a:r>
                      <a:r>
                        <a:rPr sz="1900" dirty="0">
                          <a:latin typeface="Calibri"/>
                          <a:cs typeface="Calibri"/>
                        </a:rPr>
                        <a:t>other</a:t>
                      </a:r>
                      <a:r>
                        <a:rPr sz="1900" spc="200" dirty="0">
                          <a:latin typeface="Calibri"/>
                          <a:cs typeface="Calibri"/>
                        </a:rPr>
                        <a:t>  </a:t>
                      </a:r>
                      <a:r>
                        <a:rPr sz="1900" dirty="0">
                          <a:latin typeface="Calibri"/>
                          <a:cs typeface="Calibri"/>
                        </a:rPr>
                        <a:t>institution</a:t>
                      </a:r>
                      <a:r>
                        <a:rPr sz="1900" spc="195" dirty="0">
                          <a:latin typeface="Calibri"/>
                          <a:cs typeface="Calibri"/>
                        </a:rPr>
                        <a:t>  </a:t>
                      </a:r>
                      <a:r>
                        <a:rPr sz="1900" dirty="0">
                          <a:latin typeface="Calibri"/>
                          <a:cs typeface="Calibri"/>
                        </a:rPr>
                        <a:t>notified</a:t>
                      </a:r>
                      <a:r>
                        <a:rPr sz="1900" spc="190" dirty="0">
                          <a:latin typeface="Calibri"/>
                          <a:cs typeface="Calibri"/>
                        </a:rPr>
                        <a:t>  </a:t>
                      </a:r>
                      <a:r>
                        <a:rPr sz="1900" spc="-50" dirty="0">
                          <a:latin typeface="Calibri"/>
                          <a:cs typeface="Calibri"/>
                        </a:rPr>
                        <a:t>&amp; </a:t>
                      </a:r>
                      <a:r>
                        <a:rPr sz="1900" dirty="0">
                          <a:latin typeface="Calibri"/>
                          <a:cs typeface="Calibri"/>
                        </a:rPr>
                        <a:t>approved</a:t>
                      </a:r>
                      <a:r>
                        <a:rPr sz="1900" spc="-35" dirty="0">
                          <a:latin typeface="Calibri"/>
                          <a:cs typeface="Calibri"/>
                        </a:rPr>
                        <a:t> </a:t>
                      </a:r>
                      <a:r>
                        <a:rPr sz="1900" dirty="0">
                          <a:latin typeface="Calibri"/>
                          <a:cs typeface="Calibri"/>
                        </a:rPr>
                        <a:t>by</a:t>
                      </a:r>
                      <a:r>
                        <a:rPr sz="1900" spc="-35" dirty="0">
                          <a:latin typeface="Calibri"/>
                          <a:cs typeface="Calibri"/>
                        </a:rPr>
                        <a:t> </a:t>
                      </a:r>
                      <a:r>
                        <a:rPr sz="1900" dirty="0">
                          <a:latin typeface="Calibri"/>
                          <a:cs typeface="Calibri"/>
                        </a:rPr>
                        <a:t>CG</a:t>
                      </a:r>
                      <a:r>
                        <a:rPr sz="1900" spc="-40" dirty="0">
                          <a:latin typeface="Calibri"/>
                          <a:cs typeface="Calibri"/>
                        </a:rPr>
                        <a:t> </a:t>
                      </a:r>
                      <a:r>
                        <a:rPr sz="1900" dirty="0">
                          <a:latin typeface="Calibri"/>
                          <a:cs typeface="Calibri"/>
                        </a:rPr>
                        <a:t>to</a:t>
                      </a:r>
                      <a:r>
                        <a:rPr sz="1900" spc="-45" dirty="0">
                          <a:latin typeface="Calibri"/>
                          <a:cs typeface="Calibri"/>
                        </a:rPr>
                        <a:t> </a:t>
                      </a:r>
                      <a:r>
                        <a:rPr sz="1900" dirty="0">
                          <a:latin typeface="Calibri"/>
                          <a:cs typeface="Calibri"/>
                        </a:rPr>
                        <a:t>be</a:t>
                      </a:r>
                      <a:r>
                        <a:rPr sz="1900" spc="-35" dirty="0">
                          <a:latin typeface="Calibri"/>
                          <a:cs typeface="Calibri"/>
                        </a:rPr>
                        <a:t> </a:t>
                      </a:r>
                      <a:r>
                        <a:rPr sz="1900" dirty="0">
                          <a:latin typeface="Calibri"/>
                          <a:cs typeface="Calibri"/>
                        </a:rPr>
                        <a:t>used</a:t>
                      </a:r>
                      <a:r>
                        <a:rPr sz="1900" spc="-30" dirty="0">
                          <a:latin typeface="Calibri"/>
                          <a:cs typeface="Calibri"/>
                        </a:rPr>
                        <a:t> </a:t>
                      </a:r>
                      <a:r>
                        <a:rPr sz="1900" dirty="0">
                          <a:latin typeface="Calibri"/>
                          <a:cs typeface="Calibri"/>
                        </a:rPr>
                        <a:t>for</a:t>
                      </a:r>
                      <a:r>
                        <a:rPr sz="1900" spc="-35" dirty="0">
                          <a:latin typeface="Calibri"/>
                          <a:cs typeface="Calibri"/>
                        </a:rPr>
                        <a:t> </a:t>
                      </a:r>
                      <a:r>
                        <a:rPr sz="1900" dirty="0">
                          <a:latin typeface="Calibri"/>
                          <a:cs typeface="Calibri"/>
                        </a:rPr>
                        <a:t>scientific</a:t>
                      </a:r>
                      <a:r>
                        <a:rPr sz="1900" spc="-70" dirty="0">
                          <a:latin typeface="Calibri"/>
                          <a:cs typeface="Calibri"/>
                        </a:rPr>
                        <a:t> </a:t>
                      </a:r>
                      <a:r>
                        <a:rPr sz="1900" spc="-10" dirty="0">
                          <a:latin typeface="Calibri"/>
                          <a:cs typeface="Calibri"/>
                        </a:rPr>
                        <a:t>research</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28575">
                      <a:solidFill>
                        <a:srgbClr val="145F82"/>
                      </a:solidFill>
                      <a:prstDash val="solid"/>
                    </a:lnT>
                    <a:lnB w="12700">
                      <a:solidFill>
                        <a:srgbClr val="145F82"/>
                      </a:solidFill>
                      <a:prstDash val="solid"/>
                    </a:lnB>
                    <a:solidFill>
                      <a:srgbClr val="145F82">
                        <a:alpha val="19999"/>
                      </a:srgbClr>
                    </a:solidFill>
                  </a:tcPr>
                </a:tc>
                <a:tc>
                  <a:txBody>
                    <a:bodyPr/>
                    <a:lstStyle/>
                    <a:p>
                      <a:pPr marL="90805" marR="84455">
                        <a:lnSpc>
                          <a:spcPct val="100000"/>
                        </a:lnSpc>
                        <a:spcBef>
                          <a:spcPts val="260"/>
                        </a:spcBef>
                      </a:pPr>
                      <a:r>
                        <a:rPr sz="1900" dirty="0">
                          <a:latin typeface="Calibri"/>
                          <a:cs typeface="Calibri"/>
                        </a:rPr>
                        <a:t>100%</a:t>
                      </a:r>
                      <a:r>
                        <a:rPr sz="1900" spc="375" dirty="0">
                          <a:latin typeface="Calibri"/>
                          <a:cs typeface="Calibri"/>
                        </a:rPr>
                        <a:t> </a:t>
                      </a:r>
                      <a:r>
                        <a:rPr sz="1900" dirty="0">
                          <a:latin typeface="Calibri"/>
                          <a:cs typeface="Calibri"/>
                        </a:rPr>
                        <a:t>of</a:t>
                      </a:r>
                      <a:r>
                        <a:rPr sz="1900" spc="375" dirty="0">
                          <a:latin typeface="Calibri"/>
                          <a:cs typeface="Calibri"/>
                        </a:rPr>
                        <a:t> </a:t>
                      </a:r>
                      <a:r>
                        <a:rPr sz="1900" dirty="0">
                          <a:latin typeface="Calibri"/>
                          <a:cs typeface="Calibri"/>
                        </a:rPr>
                        <a:t>amount</a:t>
                      </a:r>
                      <a:r>
                        <a:rPr sz="1900" spc="375" dirty="0">
                          <a:latin typeface="Calibri"/>
                          <a:cs typeface="Calibri"/>
                        </a:rPr>
                        <a:t> </a:t>
                      </a:r>
                      <a:r>
                        <a:rPr sz="1900" dirty="0">
                          <a:latin typeface="Calibri"/>
                          <a:cs typeface="Calibri"/>
                        </a:rPr>
                        <a:t>contributed</a:t>
                      </a:r>
                      <a:r>
                        <a:rPr sz="1900" spc="365" dirty="0">
                          <a:latin typeface="Calibri"/>
                          <a:cs typeface="Calibri"/>
                        </a:rPr>
                        <a:t> </a:t>
                      </a:r>
                      <a:r>
                        <a:rPr sz="1900" spc="-20" dirty="0">
                          <a:latin typeface="Calibri"/>
                          <a:cs typeface="Calibri"/>
                        </a:rPr>
                        <a:t>(from </a:t>
                      </a:r>
                      <a:r>
                        <a:rPr sz="1900" spc="-85" dirty="0">
                          <a:latin typeface="Calibri"/>
                          <a:cs typeface="Calibri"/>
                        </a:rPr>
                        <a:t>A.Y.</a:t>
                      </a:r>
                      <a:r>
                        <a:rPr sz="1900" spc="-10" dirty="0">
                          <a:latin typeface="Calibri"/>
                          <a:cs typeface="Calibri"/>
                        </a:rPr>
                        <a:t> </a:t>
                      </a:r>
                      <a:r>
                        <a:rPr sz="1900" spc="-20" dirty="0">
                          <a:latin typeface="Calibri"/>
                          <a:cs typeface="Calibri"/>
                        </a:rPr>
                        <a:t>2021-</a:t>
                      </a:r>
                      <a:r>
                        <a:rPr sz="1900" dirty="0">
                          <a:latin typeface="Calibri"/>
                          <a:cs typeface="Calibri"/>
                        </a:rPr>
                        <a:t>22)</a:t>
                      </a:r>
                      <a:r>
                        <a:rPr sz="1900" spc="55" dirty="0">
                          <a:latin typeface="Calibri"/>
                          <a:cs typeface="Calibri"/>
                        </a:rPr>
                        <a:t> </a:t>
                      </a:r>
                      <a:r>
                        <a:rPr sz="1900" dirty="0">
                          <a:latin typeface="Calibri"/>
                          <a:cs typeface="Calibri"/>
                        </a:rPr>
                        <a:t>and</a:t>
                      </a:r>
                      <a:r>
                        <a:rPr sz="1900" spc="5" dirty="0">
                          <a:latin typeface="Calibri"/>
                          <a:cs typeface="Calibri"/>
                        </a:rPr>
                        <a:t> </a:t>
                      </a:r>
                      <a:r>
                        <a:rPr sz="1900" spc="-10" dirty="0">
                          <a:latin typeface="Calibri"/>
                          <a:cs typeface="Calibri"/>
                        </a:rPr>
                        <a:t>onward</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28575">
                      <a:solidFill>
                        <a:srgbClr val="145F82"/>
                      </a:solidFill>
                      <a:prstDash val="solid"/>
                    </a:lnT>
                    <a:lnB w="12700">
                      <a:solidFill>
                        <a:srgbClr val="145F82"/>
                      </a:solidFill>
                      <a:prstDash val="solid"/>
                    </a:lnB>
                    <a:solidFill>
                      <a:srgbClr val="145F82">
                        <a:alpha val="19999"/>
                      </a:srgbClr>
                    </a:solidFill>
                  </a:tcPr>
                </a:tc>
                <a:extLst>
                  <a:ext uri="{0D108BD9-81ED-4DB2-BD59-A6C34878D82A}">
                    <a16:rowId xmlns:a16="http://schemas.microsoft.com/office/drawing/2014/main" val="10001"/>
                  </a:ext>
                </a:extLst>
              </a:tr>
              <a:tr h="1116330">
                <a:tc>
                  <a:txBody>
                    <a:bodyPr/>
                    <a:lstStyle/>
                    <a:p>
                      <a:pPr marL="28575">
                        <a:lnSpc>
                          <a:spcPct val="100000"/>
                        </a:lnSpc>
                        <a:spcBef>
                          <a:spcPts val="130"/>
                        </a:spcBef>
                      </a:pPr>
                      <a:r>
                        <a:rPr sz="1700" spc="-10" dirty="0">
                          <a:latin typeface="Calibri"/>
                          <a:cs typeface="Calibri"/>
                        </a:rPr>
                        <a:t>35(1)(iia)</a:t>
                      </a:r>
                      <a:endParaRPr sz="1700">
                        <a:latin typeface="Calibri"/>
                        <a:cs typeface="Calibri"/>
                      </a:endParaRPr>
                    </a:p>
                  </a:txBody>
                  <a:tcPr marL="0" marR="0" marT="19812"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tc>
                  <a:txBody>
                    <a:bodyPr/>
                    <a:lstStyle/>
                    <a:p>
                      <a:pPr marL="90805" marR="84455">
                        <a:lnSpc>
                          <a:spcPct val="100000"/>
                        </a:lnSpc>
                        <a:spcBef>
                          <a:spcPts val="260"/>
                        </a:spcBef>
                      </a:pPr>
                      <a:r>
                        <a:rPr sz="1900" dirty="0">
                          <a:latin typeface="Calibri"/>
                          <a:cs typeface="Calibri"/>
                        </a:rPr>
                        <a:t>Amount</a:t>
                      </a:r>
                      <a:r>
                        <a:rPr sz="1900" spc="325" dirty="0">
                          <a:latin typeface="Calibri"/>
                          <a:cs typeface="Calibri"/>
                        </a:rPr>
                        <a:t> </a:t>
                      </a:r>
                      <a:r>
                        <a:rPr sz="1900" dirty="0">
                          <a:latin typeface="Calibri"/>
                          <a:cs typeface="Calibri"/>
                        </a:rPr>
                        <a:t>paid</a:t>
                      </a:r>
                      <a:r>
                        <a:rPr sz="1900" spc="325" dirty="0">
                          <a:latin typeface="Calibri"/>
                          <a:cs typeface="Calibri"/>
                        </a:rPr>
                        <a:t> </a:t>
                      </a:r>
                      <a:r>
                        <a:rPr sz="1900" dirty="0">
                          <a:latin typeface="Calibri"/>
                          <a:cs typeface="Calibri"/>
                        </a:rPr>
                        <a:t>to</a:t>
                      </a:r>
                      <a:r>
                        <a:rPr sz="1900" spc="315" dirty="0">
                          <a:latin typeface="Calibri"/>
                          <a:cs typeface="Calibri"/>
                        </a:rPr>
                        <a:t> </a:t>
                      </a:r>
                      <a:r>
                        <a:rPr sz="1900" dirty="0">
                          <a:latin typeface="Calibri"/>
                          <a:cs typeface="Calibri"/>
                        </a:rPr>
                        <a:t>an</a:t>
                      </a:r>
                      <a:r>
                        <a:rPr sz="1900" spc="325" dirty="0">
                          <a:latin typeface="Calibri"/>
                          <a:cs typeface="Calibri"/>
                        </a:rPr>
                        <a:t> </a:t>
                      </a:r>
                      <a:r>
                        <a:rPr sz="1900" dirty="0">
                          <a:latin typeface="Calibri"/>
                          <a:cs typeface="Calibri"/>
                        </a:rPr>
                        <a:t>approved</a:t>
                      </a:r>
                      <a:r>
                        <a:rPr sz="1900" spc="320" dirty="0">
                          <a:latin typeface="Calibri"/>
                          <a:cs typeface="Calibri"/>
                        </a:rPr>
                        <a:t> </a:t>
                      </a:r>
                      <a:r>
                        <a:rPr sz="1900" dirty="0">
                          <a:latin typeface="Calibri"/>
                          <a:cs typeface="Calibri"/>
                        </a:rPr>
                        <a:t>company</a:t>
                      </a:r>
                      <a:r>
                        <a:rPr sz="1900" spc="320" dirty="0">
                          <a:latin typeface="Calibri"/>
                          <a:cs typeface="Calibri"/>
                        </a:rPr>
                        <a:t> </a:t>
                      </a:r>
                      <a:r>
                        <a:rPr sz="1900" dirty="0">
                          <a:latin typeface="Calibri"/>
                          <a:cs typeface="Calibri"/>
                        </a:rPr>
                        <a:t>registered</a:t>
                      </a:r>
                      <a:r>
                        <a:rPr sz="1900" spc="330" dirty="0">
                          <a:latin typeface="Calibri"/>
                          <a:cs typeface="Calibri"/>
                        </a:rPr>
                        <a:t> </a:t>
                      </a:r>
                      <a:r>
                        <a:rPr sz="1900" spc="-25" dirty="0">
                          <a:latin typeface="Calibri"/>
                          <a:cs typeface="Calibri"/>
                        </a:rPr>
                        <a:t>in </a:t>
                      </a:r>
                      <a:r>
                        <a:rPr sz="1900" dirty="0">
                          <a:latin typeface="Calibri"/>
                          <a:cs typeface="Calibri"/>
                        </a:rPr>
                        <a:t>India</a:t>
                      </a:r>
                      <a:r>
                        <a:rPr sz="1900" spc="275" dirty="0">
                          <a:latin typeface="Calibri"/>
                          <a:cs typeface="Calibri"/>
                        </a:rPr>
                        <a:t> </a:t>
                      </a:r>
                      <a:r>
                        <a:rPr sz="1900" dirty="0">
                          <a:latin typeface="Calibri"/>
                          <a:cs typeface="Calibri"/>
                        </a:rPr>
                        <a:t>to</a:t>
                      </a:r>
                      <a:r>
                        <a:rPr sz="1900" spc="-25" dirty="0">
                          <a:latin typeface="Calibri"/>
                          <a:cs typeface="Calibri"/>
                        </a:rPr>
                        <a:t> </a:t>
                      </a:r>
                      <a:r>
                        <a:rPr sz="1900" dirty="0">
                          <a:latin typeface="Calibri"/>
                          <a:cs typeface="Calibri"/>
                        </a:rPr>
                        <a:t>be</a:t>
                      </a:r>
                      <a:r>
                        <a:rPr sz="1900" spc="-35" dirty="0">
                          <a:latin typeface="Calibri"/>
                          <a:cs typeface="Calibri"/>
                        </a:rPr>
                        <a:t> </a:t>
                      </a:r>
                      <a:r>
                        <a:rPr sz="1900" dirty="0">
                          <a:latin typeface="Calibri"/>
                          <a:cs typeface="Calibri"/>
                        </a:rPr>
                        <a:t>used</a:t>
                      </a:r>
                      <a:r>
                        <a:rPr sz="1900" spc="-25" dirty="0">
                          <a:latin typeface="Calibri"/>
                          <a:cs typeface="Calibri"/>
                        </a:rPr>
                        <a:t> </a:t>
                      </a:r>
                      <a:r>
                        <a:rPr sz="1900" dirty="0">
                          <a:latin typeface="Calibri"/>
                          <a:cs typeface="Calibri"/>
                        </a:rPr>
                        <a:t>for</a:t>
                      </a:r>
                      <a:r>
                        <a:rPr sz="1900" spc="-15" dirty="0">
                          <a:latin typeface="Calibri"/>
                          <a:cs typeface="Calibri"/>
                        </a:rPr>
                        <a:t> </a:t>
                      </a:r>
                      <a:r>
                        <a:rPr sz="1900" dirty="0">
                          <a:latin typeface="Calibri"/>
                          <a:cs typeface="Calibri"/>
                        </a:rPr>
                        <a:t>scientific</a:t>
                      </a:r>
                      <a:r>
                        <a:rPr sz="1900" spc="-65" dirty="0">
                          <a:latin typeface="Calibri"/>
                          <a:cs typeface="Calibri"/>
                        </a:rPr>
                        <a:t> </a:t>
                      </a:r>
                      <a:r>
                        <a:rPr sz="1900" dirty="0">
                          <a:latin typeface="Calibri"/>
                          <a:cs typeface="Calibri"/>
                        </a:rPr>
                        <a:t>research</a:t>
                      </a:r>
                      <a:r>
                        <a:rPr sz="1900" spc="5" dirty="0">
                          <a:latin typeface="Calibri"/>
                          <a:cs typeface="Calibri"/>
                        </a:rPr>
                        <a:t> </a:t>
                      </a:r>
                      <a:r>
                        <a:rPr sz="1900" dirty="0">
                          <a:latin typeface="Calibri"/>
                          <a:cs typeface="Calibri"/>
                        </a:rPr>
                        <a:t>&amp;</a:t>
                      </a:r>
                      <a:r>
                        <a:rPr sz="1900" spc="-30" dirty="0">
                          <a:latin typeface="Calibri"/>
                          <a:cs typeface="Calibri"/>
                        </a:rPr>
                        <a:t> </a:t>
                      </a:r>
                      <a:r>
                        <a:rPr sz="1900" spc="-10" dirty="0">
                          <a:latin typeface="Calibri"/>
                          <a:cs typeface="Calibri"/>
                        </a:rPr>
                        <a:t>development</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tc>
                  <a:txBody>
                    <a:bodyPr/>
                    <a:lstStyle/>
                    <a:p>
                      <a:pPr marL="90805" marR="84455">
                        <a:lnSpc>
                          <a:spcPct val="100000"/>
                        </a:lnSpc>
                        <a:spcBef>
                          <a:spcPts val="260"/>
                        </a:spcBef>
                        <a:tabLst>
                          <a:tab pos="692785" algn="l"/>
                          <a:tab pos="1008380" algn="l"/>
                          <a:tab pos="1802130" algn="l"/>
                          <a:tab pos="2306955" algn="l"/>
                          <a:tab pos="2913380" algn="l"/>
                        </a:tabLst>
                      </a:pPr>
                      <a:r>
                        <a:rPr sz="1900" spc="-20" dirty="0">
                          <a:latin typeface="Calibri"/>
                          <a:cs typeface="Calibri"/>
                        </a:rPr>
                        <a:t>100%</a:t>
                      </a:r>
                      <a:r>
                        <a:rPr sz="1900" dirty="0">
                          <a:latin typeface="Calibri"/>
                          <a:cs typeface="Calibri"/>
                        </a:rPr>
                        <a:t>	</a:t>
                      </a:r>
                      <a:r>
                        <a:rPr sz="1900" spc="-25" dirty="0">
                          <a:latin typeface="Calibri"/>
                          <a:cs typeface="Calibri"/>
                        </a:rPr>
                        <a:t>of</a:t>
                      </a:r>
                      <a:r>
                        <a:rPr sz="1900" dirty="0">
                          <a:latin typeface="Calibri"/>
                          <a:cs typeface="Calibri"/>
                        </a:rPr>
                        <a:t>	</a:t>
                      </a:r>
                      <a:r>
                        <a:rPr sz="1900" spc="-10" dirty="0">
                          <a:latin typeface="Calibri"/>
                          <a:cs typeface="Calibri"/>
                        </a:rPr>
                        <a:t>amount</a:t>
                      </a:r>
                      <a:r>
                        <a:rPr sz="1900" dirty="0">
                          <a:latin typeface="Calibri"/>
                          <a:cs typeface="Calibri"/>
                        </a:rPr>
                        <a:t>	</a:t>
                      </a:r>
                      <a:r>
                        <a:rPr sz="1900" spc="-20" dirty="0">
                          <a:latin typeface="Calibri"/>
                          <a:cs typeface="Calibri"/>
                        </a:rPr>
                        <a:t>paid</a:t>
                      </a:r>
                      <a:r>
                        <a:rPr sz="1900" dirty="0">
                          <a:latin typeface="Calibri"/>
                          <a:cs typeface="Calibri"/>
                        </a:rPr>
                        <a:t>	</a:t>
                      </a:r>
                      <a:r>
                        <a:rPr sz="1900" spc="-20" dirty="0">
                          <a:latin typeface="Calibri"/>
                          <a:cs typeface="Calibri"/>
                        </a:rPr>
                        <a:t>(from</a:t>
                      </a:r>
                      <a:r>
                        <a:rPr sz="1900" dirty="0">
                          <a:latin typeface="Calibri"/>
                          <a:cs typeface="Calibri"/>
                        </a:rPr>
                        <a:t>	</a:t>
                      </a:r>
                      <a:r>
                        <a:rPr sz="1900" spc="-95" dirty="0">
                          <a:latin typeface="Calibri"/>
                          <a:cs typeface="Calibri"/>
                        </a:rPr>
                        <a:t>A.Y. </a:t>
                      </a:r>
                      <a:r>
                        <a:rPr sz="1900" spc="-20" dirty="0">
                          <a:latin typeface="Calibri"/>
                          <a:cs typeface="Calibri"/>
                        </a:rPr>
                        <a:t>2018-</a:t>
                      </a:r>
                      <a:r>
                        <a:rPr sz="1900" spc="-25" dirty="0">
                          <a:latin typeface="Calibri"/>
                          <a:cs typeface="Calibri"/>
                        </a:rPr>
                        <a:t>19)</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extLst>
                  <a:ext uri="{0D108BD9-81ED-4DB2-BD59-A6C34878D82A}">
                    <a16:rowId xmlns:a16="http://schemas.microsoft.com/office/drawing/2014/main" val="10002"/>
                  </a:ext>
                </a:extLst>
              </a:tr>
              <a:tr h="1572768">
                <a:tc>
                  <a:txBody>
                    <a:bodyPr/>
                    <a:lstStyle/>
                    <a:p>
                      <a:pPr marL="28575">
                        <a:lnSpc>
                          <a:spcPct val="100000"/>
                        </a:lnSpc>
                        <a:spcBef>
                          <a:spcPts val="130"/>
                        </a:spcBef>
                      </a:pPr>
                      <a:r>
                        <a:rPr sz="1700" spc="-10" dirty="0">
                          <a:latin typeface="Calibri"/>
                          <a:cs typeface="Calibri"/>
                        </a:rPr>
                        <a:t>35(1)(iii)</a:t>
                      </a:r>
                      <a:endParaRPr sz="1700">
                        <a:latin typeface="Calibri"/>
                        <a:cs typeface="Calibri"/>
                      </a:endParaRPr>
                    </a:p>
                  </a:txBody>
                  <a:tcPr marL="0" marR="0" marT="19812"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solidFill>
                      <a:srgbClr val="145F82">
                        <a:alpha val="19999"/>
                      </a:srgbClr>
                    </a:solidFill>
                  </a:tcPr>
                </a:tc>
                <a:tc>
                  <a:txBody>
                    <a:bodyPr/>
                    <a:lstStyle/>
                    <a:p>
                      <a:pPr marL="90170" marR="82550" indent="635" algn="just">
                        <a:lnSpc>
                          <a:spcPct val="100000"/>
                        </a:lnSpc>
                        <a:spcBef>
                          <a:spcPts val="259"/>
                        </a:spcBef>
                      </a:pPr>
                      <a:r>
                        <a:rPr sz="1900" dirty="0">
                          <a:latin typeface="Calibri"/>
                          <a:cs typeface="Calibri"/>
                        </a:rPr>
                        <a:t>Amount</a:t>
                      </a:r>
                      <a:r>
                        <a:rPr sz="1900" spc="210" dirty="0">
                          <a:latin typeface="Calibri"/>
                          <a:cs typeface="Calibri"/>
                        </a:rPr>
                        <a:t> </a:t>
                      </a:r>
                      <a:r>
                        <a:rPr sz="1900" dirty="0">
                          <a:latin typeface="Calibri"/>
                          <a:cs typeface="Calibri"/>
                        </a:rPr>
                        <a:t>paid</a:t>
                      </a:r>
                      <a:r>
                        <a:rPr sz="1900" spc="215" dirty="0">
                          <a:latin typeface="Calibri"/>
                          <a:cs typeface="Calibri"/>
                        </a:rPr>
                        <a:t> </a:t>
                      </a:r>
                      <a:r>
                        <a:rPr sz="1900" dirty="0">
                          <a:latin typeface="Calibri"/>
                          <a:cs typeface="Calibri"/>
                        </a:rPr>
                        <a:t>to</a:t>
                      </a:r>
                      <a:r>
                        <a:rPr sz="1900" spc="210" dirty="0">
                          <a:latin typeface="Calibri"/>
                          <a:cs typeface="Calibri"/>
                        </a:rPr>
                        <a:t> </a:t>
                      </a:r>
                      <a:r>
                        <a:rPr sz="1900" dirty="0">
                          <a:latin typeface="Calibri"/>
                          <a:cs typeface="Calibri"/>
                        </a:rPr>
                        <a:t>research</a:t>
                      </a:r>
                      <a:r>
                        <a:rPr sz="1900" spc="210" dirty="0">
                          <a:latin typeface="Calibri"/>
                          <a:cs typeface="Calibri"/>
                        </a:rPr>
                        <a:t> </a:t>
                      </a:r>
                      <a:r>
                        <a:rPr sz="1900" dirty="0">
                          <a:latin typeface="Calibri"/>
                          <a:cs typeface="Calibri"/>
                        </a:rPr>
                        <a:t>association</a:t>
                      </a:r>
                      <a:r>
                        <a:rPr sz="1900" spc="210" dirty="0">
                          <a:latin typeface="Calibri"/>
                          <a:cs typeface="Calibri"/>
                        </a:rPr>
                        <a:t> </a:t>
                      </a:r>
                      <a:r>
                        <a:rPr sz="1900" dirty="0">
                          <a:latin typeface="Calibri"/>
                          <a:cs typeface="Calibri"/>
                        </a:rPr>
                        <a:t>which</a:t>
                      </a:r>
                      <a:r>
                        <a:rPr sz="1900" spc="215" dirty="0">
                          <a:latin typeface="Calibri"/>
                          <a:cs typeface="Calibri"/>
                        </a:rPr>
                        <a:t> </a:t>
                      </a:r>
                      <a:r>
                        <a:rPr sz="1900" dirty="0">
                          <a:latin typeface="Calibri"/>
                          <a:cs typeface="Calibri"/>
                        </a:rPr>
                        <a:t>has</a:t>
                      </a:r>
                      <a:r>
                        <a:rPr sz="1900" spc="200" dirty="0">
                          <a:latin typeface="Calibri"/>
                          <a:cs typeface="Calibri"/>
                        </a:rPr>
                        <a:t> </a:t>
                      </a:r>
                      <a:r>
                        <a:rPr sz="1900" dirty="0">
                          <a:latin typeface="Calibri"/>
                          <a:cs typeface="Calibri"/>
                        </a:rPr>
                        <a:t>as</a:t>
                      </a:r>
                      <a:r>
                        <a:rPr sz="1900" spc="200" dirty="0">
                          <a:latin typeface="Calibri"/>
                          <a:cs typeface="Calibri"/>
                        </a:rPr>
                        <a:t> </a:t>
                      </a:r>
                      <a:r>
                        <a:rPr sz="1900" spc="-25" dirty="0">
                          <a:latin typeface="Calibri"/>
                          <a:cs typeface="Calibri"/>
                        </a:rPr>
                        <a:t>its </a:t>
                      </a:r>
                      <a:r>
                        <a:rPr sz="1900" dirty="0">
                          <a:latin typeface="Calibri"/>
                          <a:cs typeface="Calibri"/>
                        </a:rPr>
                        <a:t>object</a:t>
                      </a:r>
                      <a:r>
                        <a:rPr sz="1900" spc="105" dirty="0">
                          <a:latin typeface="Calibri"/>
                          <a:cs typeface="Calibri"/>
                        </a:rPr>
                        <a:t> </a:t>
                      </a:r>
                      <a:r>
                        <a:rPr sz="1900" dirty="0">
                          <a:latin typeface="Calibri"/>
                          <a:cs typeface="Calibri"/>
                        </a:rPr>
                        <a:t>the</a:t>
                      </a:r>
                      <a:r>
                        <a:rPr sz="1900" spc="110" dirty="0">
                          <a:latin typeface="Calibri"/>
                          <a:cs typeface="Calibri"/>
                        </a:rPr>
                        <a:t> </a:t>
                      </a:r>
                      <a:r>
                        <a:rPr sz="1900" dirty="0">
                          <a:latin typeface="Calibri"/>
                          <a:cs typeface="Calibri"/>
                        </a:rPr>
                        <a:t>undertaking</a:t>
                      </a:r>
                      <a:r>
                        <a:rPr sz="1900" spc="100" dirty="0">
                          <a:latin typeface="Calibri"/>
                          <a:cs typeface="Calibri"/>
                        </a:rPr>
                        <a:t> </a:t>
                      </a:r>
                      <a:r>
                        <a:rPr sz="1900" dirty="0">
                          <a:latin typeface="Calibri"/>
                          <a:cs typeface="Calibri"/>
                        </a:rPr>
                        <a:t>of</a:t>
                      </a:r>
                      <a:r>
                        <a:rPr sz="1900" spc="114" dirty="0">
                          <a:latin typeface="Calibri"/>
                          <a:cs typeface="Calibri"/>
                        </a:rPr>
                        <a:t> </a:t>
                      </a:r>
                      <a:r>
                        <a:rPr sz="1900" dirty="0">
                          <a:latin typeface="Calibri"/>
                          <a:cs typeface="Calibri"/>
                        </a:rPr>
                        <a:t>research</a:t>
                      </a:r>
                      <a:r>
                        <a:rPr sz="1900" spc="100" dirty="0">
                          <a:latin typeface="Calibri"/>
                          <a:cs typeface="Calibri"/>
                        </a:rPr>
                        <a:t> </a:t>
                      </a:r>
                      <a:r>
                        <a:rPr sz="1900" dirty="0">
                          <a:latin typeface="Calibri"/>
                          <a:cs typeface="Calibri"/>
                        </a:rPr>
                        <a:t>in</a:t>
                      </a:r>
                      <a:r>
                        <a:rPr sz="1900" spc="100" dirty="0">
                          <a:latin typeface="Calibri"/>
                          <a:cs typeface="Calibri"/>
                        </a:rPr>
                        <a:t> </a:t>
                      </a:r>
                      <a:r>
                        <a:rPr sz="1900" dirty="0">
                          <a:latin typeface="Calibri"/>
                          <a:cs typeface="Calibri"/>
                        </a:rPr>
                        <a:t>social</a:t>
                      </a:r>
                      <a:r>
                        <a:rPr sz="1900" spc="105" dirty="0">
                          <a:latin typeface="Calibri"/>
                          <a:cs typeface="Calibri"/>
                        </a:rPr>
                        <a:t> </a:t>
                      </a:r>
                      <a:r>
                        <a:rPr sz="1900" dirty="0">
                          <a:latin typeface="Calibri"/>
                          <a:cs typeface="Calibri"/>
                        </a:rPr>
                        <a:t>science</a:t>
                      </a:r>
                      <a:r>
                        <a:rPr sz="1900" spc="110" dirty="0">
                          <a:latin typeface="Calibri"/>
                          <a:cs typeface="Calibri"/>
                        </a:rPr>
                        <a:t> </a:t>
                      </a:r>
                      <a:r>
                        <a:rPr sz="1900" spc="-25" dirty="0">
                          <a:latin typeface="Calibri"/>
                          <a:cs typeface="Calibri"/>
                        </a:rPr>
                        <a:t>or </a:t>
                      </a:r>
                      <a:r>
                        <a:rPr sz="1900" dirty="0">
                          <a:latin typeface="Calibri"/>
                          <a:cs typeface="Calibri"/>
                        </a:rPr>
                        <a:t>statistical</a:t>
                      </a:r>
                      <a:r>
                        <a:rPr sz="1900" spc="95" dirty="0">
                          <a:latin typeface="Calibri"/>
                          <a:cs typeface="Calibri"/>
                        </a:rPr>
                        <a:t> </a:t>
                      </a:r>
                      <a:r>
                        <a:rPr sz="1900" dirty="0">
                          <a:latin typeface="Calibri"/>
                          <a:cs typeface="Calibri"/>
                        </a:rPr>
                        <a:t>research</a:t>
                      </a:r>
                      <a:r>
                        <a:rPr sz="1900" spc="110" dirty="0">
                          <a:latin typeface="Calibri"/>
                          <a:cs typeface="Calibri"/>
                        </a:rPr>
                        <a:t> </a:t>
                      </a:r>
                      <a:r>
                        <a:rPr sz="1900" dirty="0">
                          <a:latin typeface="Calibri"/>
                          <a:cs typeface="Calibri"/>
                        </a:rPr>
                        <a:t>OR</a:t>
                      </a:r>
                      <a:r>
                        <a:rPr sz="1900" spc="90" dirty="0">
                          <a:latin typeface="Calibri"/>
                          <a:cs typeface="Calibri"/>
                        </a:rPr>
                        <a:t> </a:t>
                      </a:r>
                      <a:r>
                        <a:rPr sz="1900" dirty="0">
                          <a:latin typeface="Calibri"/>
                          <a:cs typeface="Calibri"/>
                        </a:rPr>
                        <a:t>to</a:t>
                      </a:r>
                      <a:r>
                        <a:rPr sz="1900" spc="95" dirty="0">
                          <a:latin typeface="Calibri"/>
                          <a:cs typeface="Calibri"/>
                        </a:rPr>
                        <a:t> </a:t>
                      </a:r>
                      <a:r>
                        <a:rPr sz="1900" dirty="0">
                          <a:latin typeface="Calibri"/>
                          <a:cs typeface="Calibri"/>
                        </a:rPr>
                        <a:t>a</a:t>
                      </a:r>
                      <a:r>
                        <a:rPr sz="1900" spc="95" dirty="0">
                          <a:latin typeface="Calibri"/>
                          <a:cs typeface="Calibri"/>
                        </a:rPr>
                        <a:t> </a:t>
                      </a:r>
                      <a:r>
                        <a:rPr sz="1900" dirty="0">
                          <a:latin typeface="Calibri"/>
                          <a:cs typeface="Calibri"/>
                        </a:rPr>
                        <a:t>university,</a:t>
                      </a:r>
                      <a:r>
                        <a:rPr sz="1900" spc="95" dirty="0">
                          <a:latin typeface="Calibri"/>
                          <a:cs typeface="Calibri"/>
                        </a:rPr>
                        <a:t> </a:t>
                      </a:r>
                      <a:r>
                        <a:rPr sz="1900" dirty="0">
                          <a:latin typeface="Calibri"/>
                          <a:cs typeface="Calibri"/>
                        </a:rPr>
                        <a:t>college</a:t>
                      </a:r>
                      <a:r>
                        <a:rPr sz="1900" spc="95" dirty="0">
                          <a:latin typeface="Calibri"/>
                          <a:cs typeface="Calibri"/>
                        </a:rPr>
                        <a:t> </a:t>
                      </a:r>
                      <a:r>
                        <a:rPr sz="1900" dirty="0">
                          <a:latin typeface="Calibri"/>
                          <a:cs typeface="Calibri"/>
                        </a:rPr>
                        <a:t>or</a:t>
                      </a:r>
                      <a:r>
                        <a:rPr sz="1900" spc="90" dirty="0">
                          <a:latin typeface="Calibri"/>
                          <a:cs typeface="Calibri"/>
                        </a:rPr>
                        <a:t> </a:t>
                      </a:r>
                      <a:r>
                        <a:rPr sz="1900" spc="-10" dirty="0">
                          <a:latin typeface="Calibri"/>
                          <a:cs typeface="Calibri"/>
                        </a:rPr>
                        <a:t>other </a:t>
                      </a:r>
                      <a:r>
                        <a:rPr sz="1900" dirty="0">
                          <a:latin typeface="Calibri"/>
                          <a:cs typeface="Calibri"/>
                        </a:rPr>
                        <a:t>institution</a:t>
                      </a:r>
                      <a:r>
                        <a:rPr sz="1900" spc="235" dirty="0">
                          <a:latin typeface="Calibri"/>
                          <a:cs typeface="Calibri"/>
                        </a:rPr>
                        <a:t> </a:t>
                      </a:r>
                      <a:r>
                        <a:rPr sz="1900" dirty="0">
                          <a:latin typeface="Calibri"/>
                          <a:cs typeface="Calibri"/>
                        </a:rPr>
                        <a:t>notified</a:t>
                      </a:r>
                      <a:r>
                        <a:rPr sz="1900" spc="240" dirty="0">
                          <a:latin typeface="Calibri"/>
                          <a:cs typeface="Calibri"/>
                        </a:rPr>
                        <a:t> </a:t>
                      </a:r>
                      <a:r>
                        <a:rPr sz="1900" dirty="0">
                          <a:latin typeface="Calibri"/>
                          <a:cs typeface="Calibri"/>
                        </a:rPr>
                        <a:t>&amp;</a:t>
                      </a:r>
                      <a:r>
                        <a:rPr sz="1900" spc="240" dirty="0">
                          <a:latin typeface="Calibri"/>
                          <a:cs typeface="Calibri"/>
                        </a:rPr>
                        <a:t> </a:t>
                      </a:r>
                      <a:r>
                        <a:rPr sz="1900" dirty="0">
                          <a:latin typeface="Calibri"/>
                          <a:cs typeface="Calibri"/>
                        </a:rPr>
                        <a:t>approved</a:t>
                      </a:r>
                      <a:r>
                        <a:rPr sz="1900" spc="240" dirty="0">
                          <a:latin typeface="Calibri"/>
                          <a:cs typeface="Calibri"/>
                        </a:rPr>
                        <a:t> </a:t>
                      </a:r>
                      <a:r>
                        <a:rPr sz="1900" dirty="0">
                          <a:latin typeface="Calibri"/>
                          <a:cs typeface="Calibri"/>
                        </a:rPr>
                        <a:t>by</a:t>
                      </a:r>
                      <a:r>
                        <a:rPr sz="1900" spc="250" dirty="0">
                          <a:latin typeface="Calibri"/>
                          <a:cs typeface="Calibri"/>
                        </a:rPr>
                        <a:t> </a:t>
                      </a:r>
                      <a:r>
                        <a:rPr sz="1900" dirty="0">
                          <a:latin typeface="Calibri"/>
                          <a:cs typeface="Calibri"/>
                        </a:rPr>
                        <a:t>CG</a:t>
                      </a:r>
                      <a:r>
                        <a:rPr sz="1900" spc="235" dirty="0">
                          <a:latin typeface="Calibri"/>
                          <a:cs typeface="Calibri"/>
                        </a:rPr>
                        <a:t> </a:t>
                      </a:r>
                      <a:r>
                        <a:rPr sz="1900" dirty="0">
                          <a:latin typeface="Calibri"/>
                          <a:cs typeface="Calibri"/>
                        </a:rPr>
                        <a:t>to</a:t>
                      </a:r>
                      <a:r>
                        <a:rPr sz="1900" spc="240" dirty="0">
                          <a:latin typeface="Calibri"/>
                          <a:cs typeface="Calibri"/>
                        </a:rPr>
                        <a:t> </a:t>
                      </a:r>
                      <a:r>
                        <a:rPr sz="1900" dirty="0">
                          <a:latin typeface="Calibri"/>
                          <a:cs typeface="Calibri"/>
                        </a:rPr>
                        <a:t>be</a:t>
                      </a:r>
                      <a:r>
                        <a:rPr sz="1900" spc="235" dirty="0">
                          <a:latin typeface="Calibri"/>
                          <a:cs typeface="Calibri"/>
                        </a:rPr>
                        <a:t> </a:t>
                      </a:r>
                      <a:r>
                        <a:rPr sz="1900" dirty="0">
                          <a:latin typeface="Calibri"/>
                          <a:cs typeface="Calibri"/>
                        </a:rPr>
                        <a:t>used</a:t>
                      </a:r>
                      <a:r>
                        <a:rPr sz="1900" spc="240" dirty="0">
                          <a:latin typeface="Calibri"/>
                          <a:cs typeface="Calibri"/>
                        </a:rPr>
                        <a:t> </a:t>
                      </a:r>
                      <a:r>
                        <a:rPr sz="1900" spc="-25" dirty="0">
                          <a:latin typeface="Calibri"/>
                          <a:cs typeface="Calibri"/>
                        </a:rPr>
                        <a:t>for </a:t>
                      </a:r>
                      <a:r>
                        <a:rPr sz="1900" dirty="0">
                          <a:latin typeface="Calibri"/>
                          <a:cs typeface="Calibri"/>
                        </a:rPr>
                        <a:t>research</a:t>
                      </a:r>
                      <a:r>
                        <a:rPr sz="1900" spc="-5" dirty="0">
                          <a:latin typeface="Calibri"/>
                          <a:cs typeface="Calibri"/>
                        </a:rPr>
                        <a:t> </a:t>
                      </a:r>
                      <a:r>
                        <a:rPr sz="1900" dirty="0">
                          <a:latin typeface="Calibri"/>
                          <a:cs typeface="Calibri"/>
                        </a:rPr>
                        <a:t>in</a:t>
                      </a:r>
                      <a:r>
                        <a:rPr sz="1900" spc="-45" dirty="0">
                          <a:latin typeface="Calibri"/>
                          <a:cs typeface="Calibri"/>
                        </a:rPr>
                        <a:t> </a:t>
                      </a:r>
                      <a:r>
                        <a:rPr sz="1900" dirty="0">
                          <a:latin typeface="Calibri"/>
                          <a:cs typeface="Calibri"/>
                        </a:rPr>
                        <a:t>social</a:t>
                      </a:r>
                      <a:r>
                        <a:rPr sz="1900" spc="-30" dirty="0">
                          <a:latin typeface="Calibri"/>
                          <a:cs typeface="Calibri"/>
                        </a:rPr>
                        <a:t> </a:t>
                      </a:r>
                      <a:r>
                        <a:rPr sz="1900" dirty="0">
                          <a:latin typeface="Calibri"/>
                          <a:cs typeface="Calibri"/>
                        </a:rPr>
                        <a:t>science</a:t>
                      </a:r>
                      <a:r>
                        <a:rPr sz="1900" spc="-25" dirty="0">
                          <a:latin typeface="Calibri"/>
                          <a:cs typeface="Calibri"/>
                        </a:rPr>
                        <a:t> </a:t>
                      </a:r>
                      <a:r>
                        <a:rPr sz="1900" dirty="0">
                          <a:latin typeface="Calibri"/>
                          <a:cs typeface="Calibri"/>
                        </a:rPr>
                        <a:t>or</a:t>
                      </a:r>
                      <a:r>
                        <a:rPr sz="1900" spc="-20" dirty="0">
                          <a:latin typeface="Calibri"/>
                          <a:cs typeface="Calibri"/>
                        </a:rPr>
                        <a:t> </a:t>
                      </a:r>
                      <a:r>
                        <a:rPr sz="1900" spc="-10" dirty="0">
                          <a:latin typeface="Calibri"/>
                          <a:cs typeface="Calibri"/>
                        </a:rPr>
                        <a:t>statistical</a:t>
                      </a:r>
                      <a:r>
                        <a:rPr sz="1900" spc="-45" dirty="0">
                          <a:latin typeface="Calibri"/>
                          <a:cs typeface="Calibri"/>
                        </a:rPr>
                        <a:t> </a:t>
                      </a:r>
                      <a:r>
                        <a:rPr sz="1900" spc="-10" dirty="0">
                          <a:latin typeface="Calibri"/>
                          <a:cs typeface="Calibri"/>
                        </a:rPr>
                        <a:t>research</a:t>
                      </a:r>
                      <a:endParaRPr sz="1900">
                        <a:latin typeface="Calibri"/>
                        <a:cs typeface="Calibri"/>
                      </a:endParaRPr>
                    </a:p>
                  </a:txBody>
                  <a:tcPr marL="0" marR="0" marT="39623"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solidFill>
                      <a:srgbClr val="145F82">
                        <a:alpha val="19999"/>
                      </a:srgbClr>
                    </a:solidFill>
                  </a:tcPr>
                </a:tc>
                <a:tc>
                  <a:txBody>
                    <a:bodyPr/>
                    <a:lstStyle/>
                    <a:p>
                      <a:pPr marL="90805" marR="85725">
                        <a:lnSpc>
                          <a:spcPct val="100000"/>
                        </a:lnSpc>
                        <a:spcBef>
                          <a:spcPts val="259"/>
                        </a:spcBef>
                      </a:pPr>
                      <a:r>
                        <a:rPr sz="1900" dirty="0">
                          <a:latin typeface="Calibri"/>
                          <a:cs typeface="Calibri"/>
                        </a:rPr>
                        <a:t>100%</a:t>
                      </a:r>
                      <a:r>
                        <a:rPr sz="1900" spc="25" dirty="0">
                          <a:latin typeface="Calibri"/>
                          <a:cs typeface="Calibri"/>
                        </a:rPr>
                        <a:t> </a:t>
                      </a:r>
                      <a:r>
                        <a:rPr sz="1900" dirty="0">
                          <a:latin typeface="Calibri"/>
                          <a:cs typeface="Calibri"/>
                        </a:rPr>
                        <a:t>of</a:t>
                      </a:r>
                      <a:r>
                        <a:rPr sz="1900" spc="35" dirty="0">
                          <a:latin typeface="Calibri"/>
                          <a:cs typeface="Calibri"/>
                        </a:rPr>
                        <a:t> </a:t>
                      </a:r>
                      <a:r>
                        <a:rPr sz="1900" dirty="0">
                          <a:latin typeface="Calibri"/>
                          <a:cs typeface="Calibri"/>
                        </a:rPr>
                        <a:t>amount</a:t>
                      </a:r>
                      <a:r>
                        <a:rPr sz="1900" spc="30" dirty="0">
                          <a:latin typeface="Calibri"/>
                          <a:cs typeface="Calibri"/>
                        </a:rPr>
                        <a:t> </a:t>
                      </a:r>
                      <a:r>
                        <a:rPr sz="1900" dirty="0">
                          <a:latin typeface="Calibri"/>
                          <a:cs typeface="Calibri"/>
                        </a:rPr>
                        <a:t>paid</a:t>
                      </a:r>
                      <a:r>
                        <a:rPr sz="1900" spc="20" dirty="0">
                          <a:latin typeface="Calibri"/>
                          <a:cs typeface="Calibri"/>
                        </a:rPr>
                        <a:t> </a:t>
                      </a:r>
                      <a:r>
                        <a:rPr sz="1900" dirty="0">
                          <a:latin typeface="Calibri"/>
                          <a:cs typeface="Calibri"/>
                        </a:rPr>
                        <a:t>(from</a:t>
                      </a:r>
                      <a:r>
                        <a:rPr sz="1900" spc="20" dirty="0">
                          <a:latin typeface="Calibri"/>
                          <a:cs typeface="Calibri"/>
                        </a:rPr>
                        <a:t> </a:t>
                      </a:r>
                      <a:r>
                        <a:rPr sz="1900" dirty="0">
                          <a:latin typeface="Calibri"/>
                          <a:cs typeface="Calibri"/>
                        </a:rPr>
                        <a:t>AY</a:t>
                      </a:r>
                      <a:r>
                        <a:rPr sz="1900" spc="30" dirty="0">
                          <a:latin typeface="Calibri"/>
                          <a:cs typeface="Calibri"/>
                        </a:rPr>
                        <a:t> </a:t>
                      </a:r>
                      <a:r>
                        <a:rPr sz="1900" spc="-10" dirty="0">
                          <a:latin typeface="Calibri"/>
                          <a:cs typeface="Calibri"/>
                        </a:rPr>
                        <a:t>2018- </a:t>
                      </a:r>
                      <a:r>
                        <a:rPr sz="1900" spc="-25" dirty="0">
                          <a:latin typeface="Calibri"/>
                          <a:cs typeface="Calibri"/>
                        </a:rPr>
                        <a:t>19)</a:t>
                      </a:r>
                      <a:endParaRPr sz="1900">
                        <a:latin typeface="Calibri"/>
                        <a:cs typeface="Calibri"/>
                      </a:endParaRPr>
                    </a:p>
                  </a:txBody>
                  <a:tcPr marL="0" marR="0" marT="39623"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solidFill>
                      <a:srgbClr val="145F82">
                        <a:alpha val="19999"/>
                      </a:srgbClr>
                    </a:solidFill>
                  </a:tcPr>
                </a:tc>
                <a:extLst>
                  <a:ext uri="{0D108BD9-81ED-4DB2-BD59-A6C34878D82A}">
                    <a16:rowId xmlns:a16="http://schemas.microsoft.com/office/drawing/2014/main" val="10003"/>
                  </a:ext>
                </a:extLst>
              </a:tr>
              <a:tr h="1369314">
                <a:tc>
                  <a:txBody>
                    <a:bodyPr/>
                    <a:lstStyle/>
                    <a:p>
                      <a:pPr marL="28575">
                        <a:lnSpc>
                          <a:spcPct val="100000"/>
                        </a:lnSpc>
                        <a:spcBef>
                          <a:spcPts val="130"/>
                        </a:spcBef>
                      </a:pPr>
                      <a:r>
                        <a:rPr sz="1700" spc="-10" dirty="0">
                          <a:latin typeface="Calibri"/>
                          <a:cs typeface="Calibri"/>
                        </a:rPr>
                        <a:t>35(1)(iv)</a:t>
                      </a:r>
                      <a:endParaRPr sz="1700">
                        <a:latin typeface="Calibri"/>
                        <a:cs typeface="Calibri"/>
                      </a:endParaRPr>
                    </a:p>
                  </a:txBody>
                  <a:tcPr marL="0" marR="0" marT="19812"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tc>
                  <a:txBody>
                    <a:bodyPr/>
                    <a:lstStyle/>
                    <a:p>
                      <a:pPr marL="90805" marR="81915" algn="just">
                        <a:lnSpc>
                          <a:spcPct val="100000"/>
                        </a:lnSpc>
                        <a:spcBef>
                          <a:spcPts val="259"/>
                        </a:spcBef>
                      </a:pPr>
                      <a:r>
                        <a:rPr sz="1900" dirty="0">
                          <a:latin typeface="Calibri"/>
                          <a:cs typeface="Calibri"/>
                        </a:rPr>
                        <a:t>Capital</a:t>
                      </a:r>
                      <a:r>
                        <a:rPr sz="1900" spc="70" dirty="0">
                          <a:latin typeface="Calibri"/>
                          <a:cs typeface="Calibri"/>
                        </a:rPr>
                        <a:t> </a:t>
                      </a:r>
                      <a:r>
                        <a:rPr sz="1900" dirty="0">
                          <a:latin typeface="Calibri"/>
                          <a:cs typeface="Calibri"/>
                        </a:rPr>
                        <a:t>expenditure</a:t>
                      </a:r>
                      <a:r>
                        <a:rPr sz="1900" spc="75" dirty="0">
                          <a:latin typeface="Calibri"/>
                          <a:cs typeface="Calibri"/>
                        </a:rPr>
                        <a:t> </a:t>
                      </a:r>
                      <a:r>
                        <a:rPr sz="1900" dirty="0">
                          <a:latin typeface="Calibri"/>
                          <a:cs typeface="Calibri"/>
                        </a:rPr>
                        <a:t>on</a:t>
                      </a:r>
                      <a:r>
                        <a:rPr sz="1900" spc="80" dirty="0">
                          <a:latin typeface="Calibri"/>
                          <a:cs typeface="Calibri"/>
                        </a:rPr>
                        <a:t> </a:t>
                      </a:r>
                      <a:r>
                        <a:rPr sz="1900" dirty="0">
                          <a:latin typeface="Calibri"/>
                          <a:cs typeface="Calibri"/>
                        </a:rPr>
                        <a:t>scientific</a:t>
                      </a:r>
                      <a:r>
                        <a:rPr sz="1900" spc="60" dirty="0">
                          <a:latin typeface="Calibri"/>
                          <a:cs typeface="Calibri"/>
                        </a:rPr>
                        <a:t> </a:t>
                      </a:r>
                      <a:r>
                        <a:rPr sz="1900" dirty="0">
                          <a:latin typeface="Calibri"/>
                          <a:cs typeface="Calibri"/>
                        </a:rPr>
                        <a:t>research</a:t>
                      </a:r>
                      <a:r>
                        <a:rPr sz="1900" spc="90" dirty="0">
                          <a:latin typeface="Calibri"/>
                          <a:cs typeface="Calibri"/>
                        </a:rPr>
                        <a:t> </a:t>
                      </a:r>
                      <a:r>
                        <a:rPr sz="1900" dirty="0">
                          <a:latin typeface="Calibri"/>
                          <a:cs typeface="Calibri"/>
                        </a:rPr>
                        <a:t>other</a:t>
                      </a:r>
                      <a:r>
                        <a:rPr sz="1900" spc="60" dirty="0">
                          <a:latin typeface="Calibri"/>
                          <a:cs typeface="Calibri"/>
                        </a:rPr>
                        <a:t> </a:t>
                      </a:r>
                      <a:r>
                        <a:rPr sz="1900" dirty="0">
                          <a:latin typeface="Calibri"/>
                          <a:cs typeface="Calibri"/>
                        </a:rPr>
                        <a:t>than</a:t>
                      </a:r>
                      <a:r>
                        <a:rPr sz="1900" spc="80" dirty="0">
                          <a:latin typeface="Calibri"/>
                          <a:cs typeface="Calibri"/>
                        </a:rPr>
                        <a:t> </a:t>
                      </a:r>
                      <a:r>
                        <a:rPr sz="1900" spc="-50" dirty="0">
                          <a:latin typeface="Calibri"/>
                          <a:cs typeface="Calibri"/>
                        </a:rPr>
                        <a:t>o </a:t>
                      </a:r>
                      <a:r>
                        <a:rPr sz="1900" dirty="0">
                          <a:latin typeface="Calibri"/>
                          <a:cs typeface="Calibri"/>
                        </a:rPr>
                        <a:t>n</a:t>
                      </a:r>
                      <a:r>
                        <a:rPr sz="1900" spc="-20" dirty="0">
                          <a:latin typeface="Calibri"/>
                          <a:cs typeface="Calibri"/>
                        </a:rPr>
                        <a:t> </a:t>
                      </a:r>
                      <a:r>
                        <a:rPr sz="1900" dirty="0">
                          <a:latin typeface="Calibri"/>
                          <a:cs typeface="Calibri"/>
                        </a:rPr>
                        <a:t>acquisition</a:t>
                      </a:r>
                      <a:r>
                        <a:rPr sz="1900" spc="-15" dirty="0">
                          <a:latin typeface="Calibri"/>
                          <a:cs typeface="Calibri"/>
                        </a:rPr>
                        <a:t> </a:t>
                      </a:r>
                      <a:r>
                        <a:rPr sz="1900" dirty="0">
                          <a:latin typeface="Calibri"/>
                          <a:cs typeface="Calibri"/>
                        </a:rPr>
                        <a:t>of</a:t>
                      </a:r>
                      <a:r>
                        <a:rPr sz="1900" spc="-15" dirty="0">
                          <a:latin typeface="Calibri"/>
                          <a:cs typeface="Calibri"/>
                        </a:rPr>
                        <a:t> </a:t>
                      </a:r>
                      <a:r>
                        <a:rPr sz="1900" dirty="0">
                          <a:latin typeface="Calibri"/>
                          <a:cs typeface="Calibri"/>
                        </a:rPr>
                        <a:t>land,</a:t>
                      </a:r>
                      <a:r>
                        <a:rPr sz="1900" spc="320" dirty="0">
                          <a:latin typeface="Calibri"/>
                          <a:cs typeface="Calibri"/>
                        </a:rPr>
                        <a:t> </a:t>
                      </a:r>
                      <a:r>
                        <a:rPr sz="1900" dirty="0">
                          <a:latin typeface="Calibri"/>
                          <a:cs typeface="Calibri"/>
                        </a:rPr>
                        <a:t>related</a:t>
                      </a:r>
                      <a:r>
                        <a:rPr sz="1900" spc="-15" dirty="0">
                          <a:latin typeface="Calibri"/>
                          <a:cs typeface="Calibri"/>
                        </a:rPr>
                        <a:t> </a:t>
                      </a:r>
                      <a:r>
                        <a:rPr sz="1900" dirty="0">
                          <a:latin typeface="Calibri"/>
                          <a:cs typeface="Calibri"/>
                        </a:rPr>
                        <a:t>to</a:t>
                      </a:r>
                      <a:r>
                        <a:rPr sz="1900" spc="-20" dirty="0">
                          <a:latin typeface="Calibri"/>
                          <a:cs typeface="Calibri"/>
                        </a:rPr>
                        <a:t> </a:t>
                      </a:r>
                      <a:r>
                        <a:rPr sz="1900" dirty="0">
                          <a:latin typeface="Calibri"/>
                          <a:cs typeface="Calibri"/>
                        </a:rPr>
                        <a:t>the</a:t>
                      </a:r>
                      <a:r>
                        <a:rPr sz="1900" spc="-10" dirty="0">
                          <a:latin typeface="Calibri"/>
                          <a:cs typeface="Calibri"/>
                        </a:rPr>
                        <a:t> </a:t>
                      </a:r>
                      <a:r>
                        <a:rPr sz="1900" dirty="0">
                          <a:latin typeface="Calibri"/>
                          <a:cs typeface="Calibri"/>
                        </a:rPr>
                        <a:t>business</a:t>
                      </a:r>
                      <a:r>
                        <a:rPr sz="1900" spc="-20" dirty="0">
                          <a:latin typeface="Calibri"/>
                          <a:cs typeface="Calibri"/>
                        </a:rPr>
                        <a:t> </a:t>
                      </a:r>
                      <a:r>
                        <a:rPr sz="1900" dirty="0">
                          <a:latin typeface="Calibri"/>
                          <a:cs typeface="Calibri"/>
                        </a:rPr>
                        <a:t>carried</a:t>
                      </a:r>
                      <a:r>
                        <a:rPr sz="1900" spc="-5" dirty="0">
                          <a:latin typeface="Calibri"/>
                          <a:cs typeface="Calibri"/>
                        </a:rPr>
                        <a:t> </a:t>
                      </a:r>
                      <a:r>
                        <a:rPr sz="1900" spc="-25" dirty="0">
                          <a:latin typeface="Calibri"/>
                          <a:cs typeface="Calibri"/>
                        </a:rPr>
                        <a:t>on </a:t>
                      </a:r>
                      <a:r>
                        <a:rPr sz="1900" dirty="0">
                          <a:latin typeface="Calibri"/>
                          <a:cs typeface="Calibri"/>
                        </a:rPr>
                        <a:t>by</a:t>
                      </a:r>
                      <a:r>
                        <a:rPr sz="1900" spc="125" dirty="0">
                          <a:latin typeface="Calibri"/>
                          <a:cs typeface="Calibri"/>
                        </a:rPr>
                        <a:t> </a:t>
                      </a:r>
                      <a:r>
                        <a:rPr sz="1900" dirty="0">
                          <a:latin typeface="Calibri"/>
                          <a:cs typeface="Calibri"/>
                        </a:rPr>
                        <a:t>the</a:t>
                      </a:r>
                      <a:r>
                        <a:rPr sz="1900" spc="130" dirty="0">
                          <a:latin typeface="Calibri"/>
                          <a:cs typeface="Calibri"/>
                        </a:rPr>
                        <a:t> </a:t>
                      </a:r>
                      <a:r>
                        <a:rPr sz="1900" dirty="0">
                          <a:latin typeface="Calibri"/>
                          <a:cs typeface="Calibri"/>
                        </a:rPr>
                        <a:t>assessee,</a:t>
                      </a:r>
                      <a:r>
                        <a:rPr sz="1900" spc="125" dirty="0">
                          <a:latin typeface="Calibri"/>
                          <a:cs typeface="Calibri"/>
                        </a:rPr>
                        <a:t> </a:t>
                      </a:r>
                      <a:r>
                        <a:rPr sz="1900" dirty="0">
                          <a:latin typeface="Calibri"/>
                          <a:cs typeface="Calibri"/>
                        </a:rPr>
                        <a:t>such</a:t>
                      </a:r>
                      <a:r>
                        <a:rPr sz="1900" spc="135" dirty="0">
                          <a:latin typeface="Calibri"/>
                          <a:cs typeface="Calibri"/>
                        </a:rPr>
                        <a:t> </a:t>
                      </a:r>
                      <a:r>
                        <a:rPr sz="1900" dirty="0">
                          <a:latin typeface="Calibri"/>
                          <a:cs typeface="Calibri"/>
                        </a:rPr>
                        <a:t>deduction</a:t>
                      </a:r>
                      <a:r>
                        <a:rPr sz="1900" spc="130" dirty="0">
                          <a:latin typeface="Calibri"/>
                          <a:cs typeface="Calibri"/>
                        </a:rPr>
                        <a:t> </a:t>
                      </a:r>
                      <a:r>
                        <a:rPr sz="1900" dirty="0">
                          <a:latin typeface="Calibri"/>
                          <a:cs typeface="Calibri"/>
                        </a:rPr>
                        <a:t>as</a:t>
                      </a:r>
                      <a:r>
                        <a:rPr sz="1900" spc="130" dirty="0">
                          <a:latin typeface="Calibri"/>
                          <a:cs typeface="Calibri"/>
                        </a:rPr>
                        <a:t> </a:t>
                      </a:r>
                      <a:r>
                        <a:rPr sz="1900" dirty="0">
                          <a:latin typeface="Calibri"/>
                          <a:cs typeface="Calibri"/>
                        </a:rPr>
                        <a:t>may</a:t>
                      </a:r>
                      <a:r>
                        <a:rPr sz="1900" spc="130" dirty="0">
                          <a:latin typeface="Calibri"/>
                          <a:cs typeface="Calibri"/>
                        </a:rPr>
                        <a:t> </a:t>
                      </a:r>
                      <a:r>
                        <a:rPr sz="1900" dirty="0">
                          <a:latin typeface="Calibri"/>
                          <a:cs typeface="Calibri"/>
                        </a:rPr>
                        <a:t>be</a:t>
                      </a:r>
                      <a:r>
                        <a:rPr sz="1900" spc="125" dirty="0">
                          <a:latin typeface="Calibri"/>
                          <a:cs typeface="Calibri"/>
                        </a:rPr>
                        <a:t> </a:t>
                      </a:r>
                      <a:r>
                        <a:rPr sz="1900" spc="-10" dirty="0">
                          <a:latin typeface="Calibri"/>
                          <a:cs typeface="Calibri"/>
                        </a:rPr>
                        <a:t>admissible </a:t>
                      </a:r>
                      <a:r>
                        <a:rPr sz="1900" dirty="0">
                          <a:latin typeface="Calibri"/>
                          <a:cs typeface="Calibri"/>
                        </a:rPr>
                        <a:t>under</a:t>
                      </a:r>
                      <a:r>
                        <a:rPr sz="1900" spc="-40" dirty="0">
                          <a:latin typeface="Calibri"/>
                          <a:cs typeface="Calibri"/>
                        </a:rPr>
                        <a:t> </a:t>
                      </a:r>
                      <a:r>
                        <a:rPr sz="1900" dirty="0">
                          <a:latin typeface="Calibri"/>
                          <a:cs typeface="Calibri"/>
                        </a:rPr>
                        <a:t>the</a:t>
                      </a:r>
                      <a:r>
                        <a:rPr sz="1900" spc="-30" dirty="0">
                          <a:latin typeface="Calibri"/>
                          <a:cs typeface="Calibri"/>
                        </a:rPr>
                        <a:t> </a:t>
                      </a:r>
                      <a:r>
                        <a:rPr sz="1900" dirty="0">
                          <a:latin typeface="Calibri"/>
                          <a:cs typeface="Calibri"/>
                        </a:rPr>
                        <a:t>provisions</a:t>
                      </a:r>
                      <a:r>
                        <a:rPr sz="1900" spc="-30" dirty="0">
                          <a:latin typeface="Calibri"/>
                          <a:cs typeface="Calibri"/>
                        </a:rPr>
                        <a:t> </a:t>
                      </a:r>
                      <a:r>
                        <a:rPr sz="1900" dirty="0">
                          <a:latin typeface="Calibri"/>
                          <a:cs typeface="Calibri"/>
                        </a:rPr>
                        <a:t>of</a:t>
                      </a:r>
                      <a:r>
                        <a:rPr sz="1900" spc="-25" dirty="0">
                          <a:latin typeface="Calibri"/>
                          <a:cs typeface="Calibri"/>
                        </a:rPr>
                        <a:t> </a:t>
                      </a:r>
                      <a:r>
                        <a:rPr sz="1900" spc="-10" dirty="0">
                          <a:latin typeface="Calibri"/>
                          <a:cs typeface="Calibri"/>
                        </a:rPr>
                        <a:t>sub-</a:t>
                      </a:r>
                      <a:r>
                        <a:rPr sz="1900" dirty="0">
                          <a:latin typeface="Calibri"/>
                          <a:cs typeface="Calibri"/>
                        </a:rPr>
                        <a:t>Section</a:t>
                      </a:r>
                      <a:r>
                        <a:rPr sz="1900" spc="-35" dirty="0">
                          <a:latin typeface="Calibri"/>
                          <a:cs typeface="Calibri"/>
                        </a:rPr>
                        <a:t> </a:t>
                      </a:r>
                      <a:r>
                        <a:rPr sz="1900" spc="-25" dirty="0">
                          <a:latin typeface="Calibri"/>
                          <a:cs typeface="Calibri"/>
                        </a:rPr>
                        <a:t>(2)</a:t>
                      </a:r>
                      <a:endParaRPr sz="1900">
                        <a:latin typeface="Calibri"/>
                        <a:cs typeface="Calibri"/>
                      </a:endParaRPr>
                    </a:p>
                  </a:txBody>
                  <a:tcPr marL="0" marR="0" marT="39623"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tc>
                  <a:txBody>
                    <a:bodyPr/>
                    <a:lstStyle/>
                    <a:p>
                      <a:pPr marL="90805">
                        <a:lnSpc>
                          <a:spcPct val="100000"/>
                        </a:lnSpc>
                        <a:spcBef>
                          <a:spcPts val="259"/>
                        </a:spcBef>
                      </a:pPr>
                      <a:r>
                        <a:rPr sz="1900" dirty="0">
                          <a:latin typeface="Calibri"/>
                          <a:cs typeface="Calibri"/>
                        </a:rPr>
                        <a:t>100% of</a:t>
                      </a:r>
                      <a:r>
                        <a:rPr sz="1900" spc="-10" dirty="0">
                          <a:latin typeface="Calibri"/>
                          <a:cs typeface="Calibri"/>
                        </a:rPr>
                        <a:t> </a:t>
                      </a:r>
                      <a:r>
                        <a:rPr sz="1900" dirty="0">
                          <a:latin typeface="Calibri"/>
                          <a:cs typeface="Calibri"/>
                        </a:rPr>
                        <a:t>capital</a:t>
                      </a:r>
                      <a:r>
                        <a:rPr sz="1900" spc="-45" dirty="0">
                          <a:latin typeface="Calibri"/>
                          <a:cs typeface="Calibri"/>
                        </a:rPr>
                        <a:t> </a:t>
                      </a:r>
                      <a:r>
                        <a:rPr sz="1900" spc="-10" dirty="0">
                          <a:latin typeface="Calibri"/>
                          <a:cs typeface="Calibri"/>
                        </a:rPr>
                        <a:t>expenditure</a:t>
                      </a:r>
                      <a:r>
                        <a:rPr sz="1900" spc="-30" dirty="0">
                          <a:latin typeface="Calibri"/>
                          <a:cs typeface="Calibri"/>
                        </a:rPr>
                        <a:t> </a:t>
                      </a:r>
                      <a:r>
                        <a:rPr sz="1900" spc="-10" dirty="0">
                          <a:latin typeface="Calibri"/>
                          <a:cs typeface="Calibri"/>
                        </a:rPr>
                        <a:t>incurred</a:t>
                      </a:r>
                      <a:endParaRPr sz="1900">
                        <a:latin typeface="Calibri"/>
                        <a:cs typeface="Calibri"/>
                      </a:endParaRPr>
                    </a:p>
                  </a:txBody>
                  <a:tcPr marL="0" marR="0" marT="39623"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extLst>
                  <a:ext uri="{0D108BD9-81ED-4DB2-BD59-A6C34878D82A}">
                    <a16:rowId xmlns:a16="http://schemas.microsoft.com/office/drawing/2014/main" val="10004"/>
                  </a:ext>
                </a:extLst>
              </a:tr>
            </a:tbl>
          </a:graphicData>
        </a:graphic>
      </p:graphicFrame>
      <p:sp>
        <p:nvSpPr>
          <p:cNvPr id="3" name="object 3"/>
          <p:cNvSpPr txBox="1">
            <a:spLocks noGrp="1"/>
          </p:cNvSpPr>
          <p:nvPr>
            <p:ph type="title"/>
          </p:nvPr>
        </p:nvSpPr>
        <p:spPr>
          <a:xfrm>
            <a:off x="2014727" y="202407"/>
            <a:ext cx="5590032" cy="680186"/>
          </a:xfrm>
          <a:prstGeom prst="rect">
            <a:avLst/>
          </a:prstGeom>
        </p:spPr>
        <p:txBody>
          <a:bodyPr vert="horz" wrap="square" lIns="0" tIns="15240" rIns="0" bIns="0" rtlCol="0">
            <a:spAutoFit/>
          </a:bodyPr>
          <a:lstStyle/>
          <a:p>
            <a:pPr marL="15240">
              <a:spcBef>
                <a:spcPts val="120"/>
              </a:spcBef>
            </a:pPr>
            <a:r>
              <a:rPr dirty="0"/>
              <a:t>List</a:t>
            </a:r>
            <a:r>
              <a:rPr spc="-78" dirty="0"/>
              <a:t> </a:t>
            </a:r>
            <a:r>
              <a:rPr dirty="0"/>
              <a:t>of</a:t>
            </a:r>
            <a:r>
              <a:rPr spc="-72" dirty="0"/>
              <a:t> </a:t>
            </a:r>
            <a:r>
              <a:rPr spc="-12" dirty="0"/>
              <a:t>Sections…..Contd.</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130628" y="1342072"/>
          <a:ext cx="10150601" cy="6552438"/>
        </p:xfrm>
        <a:graphic>
          <a:graphicData uri="http://schemas.openxmlformats.org/drawingml/2006/table">
            <a:tbl>
              <a:tblPr firstRow="1" bandRow="1">
                <a:tableStyleId>{2D5ABB26-0587-4C30-8999-92F81FD0307C}</a:tableStyleId>
              </a:tblPr>
              <a:tblGrid>
                <a:gridCol w="970788">
                  <a:extLst>
                    <a:ext uri="{9D8B030D-6E8A-4147-A177-3AD203B41FA5}">
                      <a16:colId xmlns:a16="http://schemas.microsoft.com/office/drawing/2014/main" val="20000"/>
                    </a:ext>
                  </a:extLst>
                </a:gridCol>
                <a:gridCol w="5186934">
                  <a:extLst>
                    <a:ext uri="{9D8B030D-6E8A-4147-A177-3AD203B41FA5}">
                      <a16:colId xmlns:a16="http://schemas.microsoft.com/office/drawing/2014/main" val="20001"/>
                    </a:ext>
                  </a:extLst>
                </a:gridCol>
                <a:gridCol w="3992879">
                  <a:extLst>
                    <a:ext uri="{9D8B030D-6E8A-4147-A177-3AD203B41FA5}">
                      <a16:colId xmlns:a16="http://schemas.microsoft.com/office/drawing/2014/main" val="20002"/>
                    </a:ext>
                  </a:extLst>
                </a:gridCol>
              </a:tblGrid>
              <a:tr h="486918">
                <a:tc>
                  <a:txBody>
                    <a:bodyPr/>
                    <a:lstStyle/>
                    <a:p>
                      <a:pPr algn="ctr">
                        <a:lnSpc>
                          <a:spcPct val="100000"/>
                        </a:lnSpc>
                        <a:spcBef>
                          <a:spcPts val="260"/>
                        </a:spcBef>
                      </a:pPr>
                      <a:r>
                        <a:rPr sz="1900" b="1" spc="-10" dirty="0">
                          <a:latin typeface="Calibri"/>
                          <a:cs typeface="Calibri"/>
                        </a:rPr>
                        <a:t>Section</a:t>
                      </a:r>
                      <a:endParaRPr sz="1900">
                        <a:latin typeface="Calibri"/>
                        <a:cs typeface="Calibri"/>
                      </a:endParaRPr>
                    </a:p>
                  </a:txBody>
                  <a:tcPr marL="0" marR="0" marT="39624" marB="0">
                    <a:lnR w="12700">
                      <a:solidFill>
                        <a:srgbClr val="000000"/>
                      </a:solidFill>
                      <a:prstDash val="solid"/>
                    </a:lnR>
                    <a:lnT w="12700">
                      <a:solidFill>
                        <a:srgbClr val="145F82"/>
                      </a:solidFill>
                      <a:prstDash val="solid"/>
                    </a:lnT>
                    <a:lnB w="12700">
                      <a:solidFill>
                        <a:srgbClr val="145F82"/>
                      </a:solidFill>
                      <a:prstDash val="solid"/>
                    </a:lnB>
                  </a:tcPr>
                </a:tc>
                <a:tc>
                  <a:txBody>
                    <a:bodyPr/>
                    <a:lstStyle/>
                    <a:p>
                      <a:pPr marL="90805">
                        <a:lnSpc>
                          <a:spcPct val="100000"/>
                        </a:lnSpc>
                        <a:spcBef>
                          <a:spcPts val="260"/>
                        </a:spcBef>
                      </a:pPr>
                      <a:r>
                        <a:rPr sz="1900" b="1" dirty="0">
                          <a:latin typeface="Calibri"/>
                          <a:cs typeface="Calibri"/>
                        </a:rPr>
                        <a:t>Eligible</a:t>
                      </a:r>
                      <a:r>
                        <a:rPr sz="1900" b="1" spc="-45" dirty="0">
                          <a:latin typeface="Calibri"/>
                          <a:cs typeface="Calibri"/>
                        </a:rPr>
                        <a:t> </a:t>
                      </a:r>
                      <a:r>
                        <a:rPr sz="1900" b="1" spc="-10" dirty="0">
                          <a:latin typeface="Calibri"/>
                          <a:cs typeface="Calibri"/>
                        </a:rPr>
                        <a:t>expenditure/payment</a:t>
                      </a:r>
                      <a:endParaRPr sz="1900">
                        <a:latin typeface="Calibri"/>
                        <a:cs typeface="Calibri"/>
                      </a:endParaRPr>
                    </a:p>
                  </a:txBody>
                  <a:tcPr marL="0" marR="0" marT="39624" marB="0">
                    <a:lnL w="12700">
                      <a:solidFill>
                        <a:srgbClr val="000000"/>
                      </a:solidFill>
                      <a:prstDash val="solid"/>
                    </a:lnL>
                    <a:lnR w="12700">
                      <a:solidFill>
                        <a:srgbClr val="000000"/>
                      </a:solidFill>
                      <a:prstDash val="solid"/>
                    </a:lnR>
                    <a:lnT w="12700">
                      <a:solidFill>
                        <a:srgbClr val="145F82"/>
                      </a:solidFill>
                      <a:prstDash val="solid"/>
                    </a:lnT>
                    <a:lnB w="12700">
                      <a:solidFill>
                        <a:srgbClr val="145F82"/>
                      </a:solidFill>
                      <a:prstDash val="solid"/>
                    </a:lnB>
                  </a:tcPr>
                </a:tc>
                <a:tc>
                  <a:txBody>
                    <a:bodyPr/>
                    <a:lstStyle/>
                    <a:p>
                      <a:pPr marL="90805">
                        <a:lnSpc>
                          <a:spcPct val="100000"/>
                        </a:lnSpc>
                        <a:spcBef>
                          <a:spcPts val="260"/>
                        </a:spcBef>
                      </a:pPr>
                      <a:r>
                        <a:rPr sz="1900" b="1" spc="-10" dirty="0">
                          <a:latin typeface="Calibri"/>
                          <a:cs typeface="Calibri"/>
                        </a:rPr>
                        <a:t>Amount/quantum</a:t>
                      </a:r>
                      <a:r>
                        <a:rPr sz="1900" b="1" spc="20" dirty="0">
                          <a:latin typeface="Calibri"/>
                          <a:cs typeface="Calibri"/>
                        </a:rPr>
                        <a:t> </a:t>
                      </a:r>
                      <a:r>
                        <a:rPr sz="1900" b="1" dirty="0">
                          <a:latin typeface="Calibri"/>
                          <a:cs typeface="Calibri"/>
                        </a:rPr>
                        <a:t>of</a:t>
                      </a:r>
                      <a:r>
                        <a:rPr sz="1900" b="1" spc="-25" dirty="0">
                          <a:latin typeface="Calibri"/>
                          <a:cs typeface="Calibri"/>
                        </a:rPr>
                        <a:t> </a:t>
                      </a:r>
                      <a:r>
                        <a:rPr sz="1900" b="1" spc="-10" dirty="0">
                          <a:latin typeface="Calibri"/>
                          <a:cs typeface="Calibri"/>
                        </a:rPr>
                        <a:t>deduction</a:t>
                      </a:r>
                      <a:endParaRPr sz="1900">
                        <a:latin typeface="Calibri"/>
                        <a:cs typeface="Calibri"/>
                      </a:endParaRPr>
                    </a:p>
                  </a:txBody>
                  <a:tcPr marL="0" marR="0" marT="39624" marB="0">
                    <a:lnL w="12700">
                      <a:solidFill>
                        <a:srgbClr val="000000"/>
                      </a:solidFill>
                      <a:prstDash val="solid"/>
                    </a:lnL>
                    <a:lnT w="12700">
                      <a:solidFill>
                        <a:srgbClr val="145F82"/>
                      </a:solidFill>
                      <a:prstDash val="solid"/>
                    </a:lnT>
                    <a:lnB w="12700">
                      <a:solidFill>
                        <a:srgbClr val="145F82"/>
                      </a:solidFill>
                      <a:prstDash val="solid"/>
                    </a:lnB>
                  </a:tcPr>
                </a:tc>
                <a:extLst>
                  <a:ext uri="{0D108BD9-81ED-4DB2-BD59-A6C34878D82A}">
                    <a16:rowId xmlns:a16="http://schemas.microsoft.com/office/drawing/2014/main" val="10000"/>
                  </a:ext>
                </a:extLst>
              </a:tr>
              <a:tr h="2072640">
                <a:tc>
                  <a:txBody>
                    <a:bodyPr/>
                    <a:lstStyle/>
                    <a:p>
                      <a:pPr marR="81280" algn="ctr">
                        <a:lnSpc>
                          <a:spcPct val="100000"/>
                        </a:lnSpc>
                        <a:spcBef>
                          <a:spcPts val="125"/>
                        </a:spcBef>
                      </a:pPr>
                      <a:r>
                        <a:rPr sz="1900" spc="-10" dirty="0">
                          <a:latin typeface="Calibri"/>
                          <a:cs typeface="Calibri"/>
                        </a:rPr>
                        <a:t>35(2AA)</a:t>
                      </a:r>
                      <a:endParaRPr sz="1900">
                        <a:latin typeface="Calibri"/>
                        <a:cs typeface="Calibri"/>
                      </a:endParaRPr>
                    </a:p>
                  </a:txBody>
                  <a:tcPr marL="0" marR="0" marT="19050" marB="0">
                    <a:lnR w="12700">
                      <a:solidFill>
                        <a:srgbClr val="000000"/>
                      </a:solidFill>
                      <a:prstDash val="solid"/>
                    </a:lnR>
                    <a:lnT w="12700">
                      <a:solidFill>
                        <a:srgbClr val="145F82"/>
                      </a:solidFill>
                      <a:prstDash val="solid"/>
                    </a:lnT>
                    <a:solidFill>
                      <a:srgbClr val="145F82">
                        <a:alpha val="19999"/>
                      </a:srgbClr>
                    </a:solidFill>
                  </a:tcPr>
                </a:tc>
                <a:tc>
                  <a:txBody>
                    <a:bodyPr/>
                    <a:lstStyle/>
                    <a:p>
                      <a:pPr marL="91440" marR="82550" indent="-635" algn="just">
                        <a:lnSpc>
                          <a:spcPct val="100000"/>
                        </a:lnSpc>
                        <a:spcBef>
                          <a:spcPts val="260"/>
                        </a:spcBef>
                      </a:pPr>
                      <a:r>
                        <a:rPr sz="1900" dirty="0">
                          <a:latin typeface="Calibri"/>
                          <a:cs typeface="Calibri"/>
                        </a:rPr>
                        <a:t>Amount</a:t>
                      </a:r>
                      <a:r>
                        <a:rPr sz="1900" spc="315" dirty="0">
                          <a:latin typeface="Calibri"/>
                          <a:cs typeface="Calibri"/>
                        </a:rPr>
                        <a:t>  </a:t>
                      </a:r>
                      <a:r>
                        <a:rPr sz="1900" dirty="0">
                          <a:latin typeface="Calibri"/>
                          <a:cs typeface="Calibri"/>
                        </a:rPr>
                        <a:t>paid</a:t>
                      </a:r>
                      <a:r>
                        <a:rPr sz="1900" spc="315" dirty="0">
                          <a:latin typeface="Calibri"/>
                          <a:cs typeface="Calibri"/>
                        </a:rPr>
                        <a:t>  </a:t>
                      </a:r>
                      <a:r>
                        <a:rPr sz="1900" dirty="0">
                          <a:latin typeface="Calibri"/>
                          <a:cs typeface="Calibri"/>
                        </a:rPr>
                        <a:t>to</a:t>
                      </a:r>
                      <a:r>
                        <a:rPr sz="1900" spc="315" dirty="0">
                          <a:latin typeface="Calibri"/>
                          <a:cs typeface="Calibri"/>
                        </a:rPr>
                        <a:t>  </a:t>
                      </a:r>
                      <a:r>
                        <a:rPr sz="1900" dirty="0">
                          <a:latin typeface="Calibri"/>
                          <a:cs typeface="Calibri"/>
                        </a:rPr>
                        <a:t>National</a:t>
                      </a:r>
                      <a:r>
                        <a:rPr sz="1900" spc="320" dirty="0">
                          <a:latin typeface="Calibri"/>
                          <a:cs typeface="Calibri"/>
                        </a:rPr>
                        <a:t>  </a:t>
                      </a:r>
                      <a:r>
                        <a:rPr sz="1900" dirty="0">
                          <a:latin typeface="Calibri"/>
                          <a:cs typeface="Calibri"/>
                        </a:rPr>
                        <a:t>Laboratory</a:t>
                      </a:r>
                      <a:r>
                        <a:rPr sz="1900" spc="310" dirty="0">
                          <a:latin typeface="Calibri"/>
                          <a:cs typeface="Calibri"/>
                        </a:rPr>
                        <a:t>  </a:t>
                      </a:r>
                      <a:r>
                        <a:rPr sz="1900" dirty="0">
                          <a:latin typeface="Calibri"/>
                          <a:cs typeface="Calibri"/>
                        </a:rPr>
                        <a:t>or</a:t>
                      </a:r>
                      <a:r>
                        <a:rPr sz="1900" spc="315" dirty="0">
                          <a:latin typeface="Calibri"/>
                          <a:cs typeface="Calibri"/>
                        </a:rPr>
                        <a:t>  </a:t>
                      </a:r>
                      <a:r>
                        <a:rPr sz="1900" spc="-50" dirty="0">
                          <a:latin typeface="Calibri"/>
                          <a:cs typeface="Calibri"/>
                        </a:rPr>
                        <a:t>a </a:t>
                      </a:r>
                      <a:r>
                        <a:rPr sz="1900" dirty="0">
                          <a:latin typeface="Calibri"/>
                          <a:cs typeface="Calibri"/>
                        </a:rPr>
                        <a:t>University</a:t>
                      </a:r>
                      <a:r>
                        <a:rPr sz="1900" spc="70" dirty="0">
                          <a:latin typeface="Calibri"/>
                          <a:cs typeface="Calibri"/>
                        </a:rPr>
                        <a:t> </a:t>
                      </a:r>
                      <a:r>
                        <a:rPr sz="1900" dirty="0">
                          <a:latin typeface="Calibri"/>
                          <a:cs typeface="Calibri"/>
                        </a:rPr>
                        <a:t>or</a:t>
                      </a:r>
                      <a:r>
                        <a:rPr sz="1900" spc="75" dirty="0">
                          <a:latin typeface="Calibri"/>
                          <a:cs typeface="Calibri"/>
                        </a:rPr>
                        <a:t> </a:t>
                      </a:r>
                      <a:r>
                        <a:rPr sz="1900" dirty="0">
                          <a:latin typeface="Calibri"/>
                          <a:cs typeface="Calibri"/>
                        </a:rPr>
                        <a:t>an</a:t>
                      </a:r>
                      <a:r>
                        <a:rPr sz="1900" spc="80" dirty="0">
                          <a:latin typeface="Calibri"/>
                          <a:cs typeface="Calibri"/>
                        </a:rPr>
                        <a:t> </a:t>
                      </a:r>
                      <a:r>
                        <a:rPr sz="1900" dirty="0">
                          <a:latin typeface="Calibri"/>
                          <a:cs typeface="Calibri"/>
                        </a:rPr>
                        <a:t>Indian</a:t>
                      </a:r>
                      <a:r>
                        <a:rPr sz="1900" spc="70" dirty="0">
                          <a:latin typeface="Calibri"/>
                          <a:cs typeface="Calibri"/>
                        </a:rPr>
                        <a:t> </a:t>
                      </a:r>
                      <a:r>
                        <a:rPr sz="1900" dirty="0">
                          <a:latin typeface="Calibri"/>
                          <a:cs typeface="Calibri"/>
                        </a:rPr>
                        <a:t>Institute</a:t>
                      </a:r>
                      <a:r>
                        <a:rPr sz="1900" spc="75" dirty="0">
                          <a:latin typeface="Calibri"/>
                          <a:cs typeface="Calibri"/>
                        </a:rPr>
                        <a:t> </a:t>
                      </a:r>
                      <a:r>
                        <a:rPr sz="1900" dirty="0">
                          <a:latin typeface="Calibri"/>
                          <a:cs typeface="Calibri"/>
                        </a:rPr>
                        <a:t>of</a:t>
                      </a:r>
                      <a:r>
                        <a:rPr sz="1900" spc="85" dirty="0">
                          <a:latin typeface="Calibri"/>
                          <a:cs typeface="Calibri"/>
                        </a:rPr>
                        <a:t> </a:t>
                      </a:r>
                      <a:r>
                        <a:rPr sz="1900" dirty="0">
                          <a:latin typeface="Calibri"/>
                          <a:cs typeface="Calibri"/>
                        </a:rPr>
                        <a:t>Technology</a:t>
                      </a:r>
                      <a:r>
                        <a:rPr sz="1900" spc="85" dirty="0">
                          <a:latin typeface="Calibri"/>
                          <a:cs typeface="Calibri"/>
                        </a:rPr>
                        <a:t> </a:t>
                      </a:r>
                      <a:r>
                        <a:rPr sz="1900" spc="-25" dirty="0">
                          <a:latin typeface="Calibri"/>
                          <a:cs typeface="Calibri"/>
                        </a:rPr>
                        <a:t>or </a:t>
                      </a:r>
                      <a:r>
                        <a:rPr sz="1900" dirty="0">
                          <a:latin typeface="Calibri"/>
                          <a:cs typeface="Calibri"/>
                        </a:rPr>
                        <a:t>a</a:t>
                      </a:r>
                      <a:r>
                        <a:rPr sz="1900" spc="10" dirty="0">
                          <a:latin typeface="Calibri"/>
                          <a:cs typeface="Calibri"/>
                        </a:rPr>
                        <a:t> </a:t>
                      </a:r>
                      <a:r>
                        <a:rPr sz="1900" dirty="0">
                          <a:latin typeface="Calibri"/>
                          <a:cs typeface="Calibri"/>
                        </a:rPr>
                        <a:t>specified</a:t>
                      </a:r>
                      <a:r>
                        <a:rPr sz="1900" spc="10" dirty="0">
                          <a:latin typeface="Calibri"/>
                          <a:cs typeface="Calibri"/>
                        </a:rPr>
                        <a:t> </a:t>
                      </a:r>
                      <a:r>
                        <a:rPr sz="1900" dirty="0">
                          <a:latin typeface="Calibri"/>
                          <a:cs typeface="Calibri"/>
                        </a:rPr>
                        <a:t>person</a:t>
                      </a:r>
                      <a:r>
                        <a:rPr sz="1900" spc="35" dirty="0">
                          <a:latin typeface="Calibri"/>
                          <a:cs typeface="Calibri"/>
                        </a:rPr>
                        <a:t> </a:t>
                      </a:r>
                      <a:r>
                        <a:rPr sz="1900" dirty="0">
                          <a:latin typeface="Calibri"/>
                          <a:cs typeface="Calibri"/>
                        </a:rPr>
                        <a:t>with</a:t>
                      </a:r>
                      <a:r>
                        <a:rPr sz="1900" spc="15" dirty="0">
                          <a:latin typeface="Calibri"/>
                          <a:cs typeface="Calibri"/>
                        </a:rPr>
                        <a:t> </a:t>
                      </a:r>
                      <a:r>
                        <a:rPr sz="1900" dirty="0">
                          <a:latin typeface="Calibri"/>
                          <a:cs typeface="Calibri"/>
                        </a:rPr>
                        <a:t>a</a:t>
                      </a:r>
                      <a:r>
                        <a:rPr sz="1900" spc="10" dirty="0">
                          <a:latin typeface="Calibri"/>
                          <a:cs typeface="Calibri"/>
                        </a:rPr>
                        <a:t> </a:t>
                      </a:r>
                      <a:r>
                        <a:rPr sz="1900" dirty="0">
                          <a:latin typeface="Calibri"/>
                          <a:cs typeface="Calibri"/>
                        </a:rPr>
                        <a:t>specific</a:t>
                      </a:r>
                      <a:r>
                        <a:rPr sz="1900" spc="5" dirty="0">
                          <a:latin typeface="Calibri"/>
                          <a:cs typeface="Calibri"/>
                        </a:rPr>
                        <a:t> </a:t>
                      </a:r>
                      <a:r>
                        <a:rPr sz="1900" dirty="0">
                          <a:latin typeface="Calibri"/>
                          <a:cs typeface="Calibri"/>
                        </a:rPr>
                        <a:t>direction</a:t>
                      </a:r>
                      <a:r>
                        <a:rPr sz="1900" spc="375" dirty="0">
                          <a:latin typeface="Calibri"/>
                          <a:cs typeface="Calibri"/>
                        </a:rPr>
                        <a:t> </a:t>
                      </a:r>
                      <a:r>
                        <a:rPr sz="1900" dirty="0">
                          <a:latin typeface="Calibri"/>
                          <a:cs typeface="Calibri"/>
                        </a:rPr>
                        <a:t>to</a:t>
                      </a:r>
                      <a:r>
                        <a:rPr sz="1900" spc="10" dirty="0">
                          <a:latin typeface="Calibri"/>
                          <a:cs typeface="Calibri"/>
                        </a:rPr>
                        <a:t> </a:t>
                      </a:r>
                      <a:r>
                        <a:rPr sz="1900" spc="-25" dirty="0">
                          <a:latin typeface="Calibri"/>
                          <a:cs typeface="Calibri"/>
                        </a:rPr>
                        <a:t>use </a:t>
                      </a:r>
                      <a:r>
                        <a:rPr sz="1900" dirty="0">
                          <a:latin typeface="Calibri"/>
                          <a:cs typeface="Calibri"/>
                        </a:rPr>
                        <a:t>such</a:t>
                      </a:r>
                      <a:r>
                        <a:rPr sz="1900" spc="360" dirty="0">
                          <a:latin typeface="Calibri"/>
                          <a:cs typeface="Calibri"/>
                        </a:rPr>
                        <a:t> </a:t>
                      </a:r>
                      <a:r>
                        <a:rPr sz="1900" dirty="0">
                          <a:latin typeface="Calibri"/>
                          <a:cs typeface="Calibri"/>
                        </a:rPr>
                        <a:t>amount</a:t>
                      </a:r>
                      <a:r>
                        <a:rPr sz="1900" spc="360" dirty="0">
                          <a:latin typeface="Calibri"/>
                          <a:cs typeface="Calibri"/>
                        </a:rPr>
                        <a:t> </a:t>
                      </a:r>
                      <a:r>
                        <a:rPr sz="1900" dirty="0">
                          <a:latin typeface="Calibri"/>
                          <a:cs typeface="Calibri"/>
                        </a:rPr>
                        <a:t>for</a:t>
                      </a:r>
                      <a:r>
                        <a:rPr sz="1900" spc="365" dirty="0">
                          <a:latin typeface="Calibri"/>
                          <a:cs typeface="Calibri"/>
                        </a:rPr>
                        <a:t> </a:t>
                      </a:r>
                      <a:r>
                        <a:rPr sz="1900" dirty="0">
                          <a:latin typeface="Calibri"/>
                          <a:cs typeface="Calibri"/>
                        </a:rPr>
                        <a:t>scientific</a:t>
                      </a:r>
                      <a:r>
                        <a:rPr sz="1900" spc="355" dirty="0">
                          <a:latin typeface="Calibri"/>
                          <a:cs typeface="Calibri"/>
                        </a:rPr>
                        <a:t> </a:t>
                      </a:r>
                      <a:r>
                        <a:rPr sz="1900" dirty="0">
                          <a:latin typeface="Calibri"/>
                          <a:cs typeface="Calibri"/>
                        </a:rPr>
                        <a:t>research</a:t>
                      </a:r>
                      <a:r>
                        <a:rPr sz="1900" spc="370" dirty="0">
                          <a:latin typeface="Calibri"/>
                          <a:cs typeface="Calibri"/>
                        </a:rPr>
                        <a:t> </a:t>
                      </a:r>
                      <a:r>
                        <a:rPr sz="1900" spc="-10" dirty="0">
                          <a:latin typeface="Calibri"/>
                          <a:cs typeface="Calibri"/>
                        </a:rPr>
                        <a:t>undertaken </a:t>
                      </a:r>
                      <a:r>
                        <a:rPr sz="1900" dirty="0">
                          <a:latin typeface="Calibri"/>
                          <a:cs typeface="Calibri"/>
                        </a:rPr>
                        <a:t>under</a:t>
                      </a:r>
                      <a:r>
                        <a:rPr sz="1900" spc="165" dirty="0">
                          <a:latin typeface="Calibri"/>
                          <a:cs typeface="Calibri"/>
                        </a:rPr>
                        <a:t> </a:t>
                      </a:r>
                      <a:r>
                        <a:rPr sz="1900" dirty="0">
                          <a:latin typeface="Calibri"/>
                          <a:cs typeface="Calibri"/>
                        </a:rPr>
                        <a:t>a</a:t>
                      </a:r>
                      <a:r>
                        <a:rPr sz="1900" spc="180" dirty="0">
                          <a:latin typeface="Calibri"/>
                          <a:cs typeface="Calibri"/>
                        </a:rPr>
                        <a:t> </a:t>
                      </a:r>
                      <a:r>
                        <a:rPr sz="1900" dirty="0">
                          <a:latin typeface="Calibri"/>
                          <a:cs typeface="Calibri"/>
                        </a:rPr>
                        <a:t>programme</a:t>
                      </a:r>
                      <a:r>
                        <a:rPr sz="1900" spc="170" dirty="0">
                          <a:latin typeface="Calibri"/>
                          <a:cs typeface="Calibri"/>
                        </a:rPr>
                        <a:t> </a:t>
                      </a:r>
                      <a:r>
                        <a:rPr sz="1900" dirty="0">
                          <a:latin typeface="Calibri"/>
                          <a:cs typeface="Calibri"/>
                        </a:rPr>
                        <a:t>approved</a:t>
                      </a:r>
                      <a:r>
                        <a:rPr sz="1900" spc="190" dirty="0">
                          <a:latin typeface="Calibri"/>
                          <a:cs typeface="Calibri"/>
                        </a:rPr>
                        <a:t> </a:t>
                      </a:r>
                      <a:r>
                        <a:rPr sz="1900" dirty="0">
                          <a:latin typeface="Calibri"/>
                          <a:cs typeface="Calibri"/>
                        </a:rPr>
                        <a:t>by</a:t>
                      </a:r>
                      <a:r>
                        <a:rPr sz="1900" spc="170" dirty="0">
                          <a:latin typeface="Calibri"/>
                          <a:cs typeface="Calibri"/>
                        </a:rPr>
                        <a:t> </a:t>
                      </a:r>
                      <a:r>
                        <a:rPr sz="1900" dirty="0">
                          <a:latin typeface="Calibri"/>
                          <a:cs typeface="Calibri"/>
                        </a:rPr>
                        <a:t>the</a:t>
                      </a:r>
                      <a:r>
                        <a:rPr sz="1900" spc="175" dirty="0">
                          <a:latin typeface="Calibri"/>
                          <a:cs typeface="Calibri"/>
                        </a:rPr>
                        <a:t> </a:t>
                      </a:r>
                      <a:r>
                        <a:rPr sz="1900" spc="-10" dirty="0">
                          <a:latin typeface="Calibri"/>
                          <a:cs typeface="Calibri"/>
                        </a:rPr>
                        <a:t>prescribed authority</a:t>
                      </a:r>
                      <a:endParaRPr sz="1900">
                        <a:latin typeface="Calibri"/>
                        <a:cs typeface="Calibri"/>
                      </a:endParaRPr>
                    </a:p>
                  </a:txBody>
                  <a:tcPr marL="0" marR="0" marT="39624" marB="0">
                    <a:lnL w="12700">
                      <a:solidFill>
                        <a:srgbClr val="000000"/>
                      </a:solidFill>
                      <a:prstDash val="solid"/>
                    </a:lnL>
                    <a:lnR w="12700">
                      <a:solidFill>
                        <a:srgbClr val="000000"/>
                      </a:solidFill>
                      <a:prstDash val="solid"/>
                    </a:lnR>
                    <a:lnT w="12700">
                      <a:solidFill>
                        <a:srgbClr val="145F82"/>
                      </a:solidFill>
                      <a:prstDash val="solid"/>
                    </a:lnT>
                    <a:solidFill>
                      <a:srgbClr val="145F82">
                        <a:alpha val="19999"/>
                      </a:srgbClr>
                    </a:solidFill>
                  </a:tcPr>
                </a:tc>
                <a:tc>
                  <a:txBody>
                    <a:bodyPr/>
                    <a:lstStyle/>
                    <a:p>
                      <a:pPr marL="91440" marR="85725">
                        <a:lnSpc>
                          <a:spcPct val="100000"/>
                        </a:lnSpc>
                        <a:spcBef>
                          <a:spcPts val="260"/>
                        </a:spcBef>
                      </a:pPr>
                      <a:r>
                        <a:rPr sz="1900" dirty="0">
                          <a:latin typeface="Calibri"/>
                          <a:cs typeface="Calibri"/>
                        </a:rPr>
                        <a:t>100% of amount</a:t>
                      </a:r>
                      <a:r>
                        <a:rPr sz="1900" spc="-5" dirty="0">
                          <a:latin typeface="Calibri"/>
                          <a:cs typeface="Calibri"/>
                        </a:rPr>
                        <a:t> </a:t>
                      </a:r>
                      <a:r>
                        <a:rPr sz="1900" dirty="0">
                          <a:latin typeface="Calibri"/>
                          <a:cs typeface="Calibri"/>
                        </a:rPr>
                        <a:t>paid</a:t>
                      </a:r>
                      <a:r>
                        <a:rPr sz="1900" spc="-5" dirty="0">
                          <a:latin typeface="Calibri"/>
                          <a:cs typeface="Calibri"/>
                        </a:rPr>
                        <a:t> </a:t>
                      </a:r>
                      <a:r>
                        <a:rPr sz="1900" dirty="0">
                          <a:latin typeface="Calibri"/>
                          <a:cs typeface="Calibri"/>
                        </a:rPr>
                        <a:t>(from</a:t>
                      </a:r>
                      <a:r>
                        <a:rPr sz="1900" spc="-15" dirty="0">
                          <a:latin typeface="Calibri"/>
                          <a:cs typeface="Calibri"/>
                        </a:rPr>
                        <a:t> </a:t>
                      </a:r>
                      <a:r>
                        <a:rPr sz="1900" spc="-70" dirty="0">
                          <a:latin typeface="Calibri"/>
                          <a:cs typeface="Calibri"/>
                        </a:rPr>
                        <a:t>A.Y.</a:t>
                      </a:r>
                      <a:r>
                        <a:rPr sz="1900" spc="-5" dirty="0">
                          <a:latin typeface="Calibri"/>
                          <a:cs typeface="Calibri"/>
                        </a:rPr>
                        <a:t> </a:t>
                      </a:r>
                      <a:r>
                        <a:rPr sz="1900" spc="-20" dirty="0">
                          <a:latin typeface="Calibri"/>
                          <a:cs typeface="Calibri"/>
                        </a:rPr>
                        <a:t>2021- </a:t>
                      </a:r>
                      <a:r>
                        <a:rPr sz="1900" dirty="0">
                          <a:latin typeface="Calibri"/>
                          <a:cs typeface="Calibri"/>
                        </a:rPr>
                        <a:t>22</a:t>
                      </a:r>
                      <a:r>
                        <a:rPr sz="1900" spc="350" dirty="0">
                          <a:latin typeface="Calibri"/>
                          <a:cs typeface="Calibri"/>
                        </a:rPr>
                        <a:t> </a:t>
                      </a:r>
                      <a:r>
                        <a:rPr sz="1900" spc="-10" dirty="0">
                          <a:latin typeface="Calibri"/>
                          <a:cs typeface="Calibri"/>
                        </a:rPr>
                        <a:t>onwards)</a:t>
                      </a:r>
                      <a:endParaRPr sz="1900">
                        <a:latin typeface="Calibri"/>
                        <a:cs typeface="Calibri"/>
                      </a:endParaRPr>
                    </a:p>
                  </a:txBody>
                  <a:tcPr marL="0" marR="0" marT="39624" marB="0">
                    <a:lnL w="12700">
                      <a:solidFill>
                        <a:srgbClr val="000000"/>
                      </a:solidFill>
                      <a:prstDash val="solid"/>
                    </a:lnL>
                    <a:lnT w="12700">
                      <a:solidFill>
                        <a:srgbClr val="145F82"/>
                      </a:solidFill>
                      <a:prstDash val="solid"/>
                    </a:lnT>
                    <a:solidFill>
                      <a:srgbClr val="145F82">
                        <a:alpha val="19999"/>
                      </a:srgbClr>
                    </a:solidFill>
                  </a:tcPr>
                </a:tc>
                <a:extLst>
                  <a:ext uri="{0D108BD9-81ED-4DB2-BD59-A6C34878D82A}">
                    <a16:rowId xmlns:a16="http://schemas.microsoft.com/office/drawing/2014/main" val="10001"/>
                  </a:ext>
                </a:extLst>
              </a:tr>
              <a:tr h="3992880">
                <a:tc>
                  <a:txBody>
                    <a:bodyPr/>
                    <a:lstStyle/>
                    <a:p>
                      <a:pPr marR="88900" algn="ctr">
                        <a:lnSpc>
                          <a:spcPct val="100000"/>
                        </a:lnSpc>
                        <a:spcBef>
                          <a:spcPts val="280"/>
                        </a:spcBef>
                      </a:pPr>
                      <a:r>
                        <a:rPr sz="1900" spc="-10" dirty="0">
                          <a:latin typeface="Calibri"/>
                          <a:cs typeface="Calibri"/>
                        </a:rPr>
                        <a:t>35(2AB)</a:t>
                      </a:r>
                      <a:endParaRPr sz="1900">
                        <a:latin typeface="Calibri"/>
                        <a:cs typeface="Calibri"/>
                      </a:endParaRPr>
                    </a:p>
                  </a:txBody>
                  <a:tcPr marL="0" marR="0" marT="42672" marB="0">
                    <a:lnR w="12700">
                      <a:solidFill>
                        <a:srgbClr val="000000"/>
                      </a:solidFill>
                      <a:prstDash val="solid"/>
                    </a:lnR>
                    <a:lnB w="12700">
                      <a:solidFill>
                        <a:srgbClr val="145F82"/>
                      </a:solidFill>
                      <a:prstDash val="solid"/>
                    </a:lnB>
                  </a:tcPr>
                </a:tc>
                <a:tc>
                  <a:txBody>
                    <a:bodyPr/>
                    <a:lstStyle/>
                    <a:p>
                      <a:pPr marL="90805" marR="85090" algn="just">
                        <a:lnSpc>
                          <a:spcPct val="100000"/>
                        </a:lnSpc>
                        <a:spcBef>
                          <a:spcPts val="260"/>
                        </a:spcBef>
                      </a:pPr>
                      <a:r>
                        <a:rPr sz="1900" dirty="0">
                          <a:latin typeface="Calibri"/>
                          <a:cs typeface="Calibri"/>
                        </a:rPr>
                        <a:t>Expenditure</a:t>
                      </a:r>
                      <a:r>
                        <a:rPr sz="1900" spc="465" dirty="0">
                          <a:latin typeface="Calibri"/>
                          <a:cs typeface="Calibri"/>
                        </a:rPr>
                        <a:t> </a:t>
                      </a:r>
                      <a:r>
                        <a:rPr sz="1900" dirty="0">
                          <a:latin typeface="Calibri"/>
                          <a:cs typeface="Calibri"/>
                        </a:rPr>
                        <a:t>on</a:t>
                      </a:r>
                      <a:r>
                        <a:rPr sz="1900" spc="470" dirty="0">
                          <a:latin typeface="Calibri"/>
                          <a:cs typeface="Calibri"/>
                        </a:rPr>
                        <a:t> </a:t>
                      </a:r>
                      <a:r>
                        <a:rPr sz="1900" dirty="0">
                          <a:latin typeface="Calibri"/>
                          <a:cs typeface="Calibri"/>
                        </a:rPr>
                        <a:t>scientific</a:t>
                      </a:r>
                      <a:r>
                        <a:rPr sz="1900" spc="455" dirty="0">
                          <a:latin typeface="Calibri"/>
                          <a:cs typeface="Calibri"/>
                        </a:rPr>
                        <a:t> </a:t>
                      </a:r>
                      <a:r>
                        <a:rPr sz="1900" dirty="0">
                          <a:latin typeface="Calibri"/>
                          <a:cs typeface="Calibri"/>
                        </a:rPr>
                        <a:t>research</a:t>
                      </a:r>
                      <a:r>
                        <a:rPr sz="1900" spc="455" dirty="0">
                          <a:latin typeface="Calibri"/>
                          <a:cs typeface="Calibri"/>
                        </a:rPr>
                        <a:t> </a:t>
                      </a:r>
                      <a:r>
                        <a:rPr sz="1900" dirty="0">
                          <a:latin typeface="Calibri"/>
                          <a:cs typeface="Calibri"/>
                        </a:rPr>
                        <a:t>on</a:t>
                      </a:r>
                      <a:r>
                        <a:rPr sz="1900" spc="475" dirty="0">
                          <a:latin typeface="Calibri"/>
                          <a:cs typeface="Calibri"/>
                        </a:rPr>
                        <a:t> </a:t>
                      </a:r>
                      <a:r>
                        <a:rPr sz="1900" dirty="0">
                          <a:latin typeface="Calibri"/>
                          <a:cs typeface="Calibri"/>
                        </a:rPr>
                        <a:t>in-</a:t>
                      </a:r>
                      <a:r>
                        <a:rPr sz="1900" spc="-10" dirty="0">
                          <a:latin typeface="Calibri"/>
                          <a:cs typeface="Calibri"/>
                        </a:rPr>
                        <a:t>house </a:t>
                      </a:r>
                      <a:r>
                        <a:rPr sz="1900" dirty="0">
                          <a:latin typeface="Calibri"/>
                          <a:cs typeface="Calibri"/>
                        </a:rPr>
                        <a:t>research</a:t>
                      </a:r>
                      <a:r>
                        <a:rPr sz="1900" spc="5" dirty="0">
                          <a:latin typeface="Calibri"/>
                          <a:cs typeface="Calibri"/>
                        </a:rPr>
                        <a:t> </a:t>
                      </a:r>
                      <a:r>
                        <a:rPr sz="1900" dirty="0">
                          <a:latin typeface="Calibri"/>
                          <a:cs typeface="Calibri"/>
                        </a:rPr>
                        <a:t>and</a:t>
                      </a:r>
                      <a:r>
                        <a:rPr sz="1900" spc="5" dirty="0">
                          <a:latin typeface="Calibri"/>
                          <a:cs typeface="Calibri"/>
                        </a:rPr>
                        <a:t> </a:t>
                      </a:r>
                      <a:r>
                        <a:rPr sz="1900" dirty="0">
                          <a:latin typeface="Calibri"/>
                          <a:cs typeface="Calibri"/>
                        </a:rPr>
                        <a:t>development</a:t>
                      </a:r>
                      <a:r>
                        <a:rPr sz="1900" spc="15" dirty="0">
                          <a:latin typeface="Calibri"/>
                          <a:cs typeface="Calibri"/>
                        </a:rPr>
                        <a:t> </a:t>
                      </a:r>
                      <a:r>
                        <a:rPr sz="1900" dirty="0">
                          <a:latin typeface="Calibri"/>
                          <a:cs typeface="Calibri"/>
                        </a:rPr>
                        <a:t>facility as</a:t>
                      </a:r>
                      <a:r>
                        <a:rPr sz="1900" spc="-5" dirty="0">
                          <a:latin typeface="Calibri"/>
                          <a:cs typeface="Calibri"/>
                        </a:rPr>
                        <a:t> </a:t>
                      </a:r>
                      <a:r>
                        <a:rPr sz="1900" dirty="0">
                          <a:latin typeface="Calibri"/>
                          <a:cs typeface="Calibri"/>
                        </a:rPr>
                        <a:t>approved</a:t>
                      </a:r>
                      <a:r>
                        <a:rPr sz="1900" spc="10" dirty="0">
                          <a:latin typeface="Calibri"/>
                          <a:cs typeface="Calibri"/>
                        </a:rPr>
                        <a:t> </a:t>
                      </a:r>
                      <a:r>
                        <a:rPr sz="1900" spc="-25" dirty="0">
                          <a:latin typeface="Calibri"/>
                          <a:cs typeface="Calibri"/>
                        </a:rPr>
                        <a:t>by </a:t>
                      </a:r>
                      <a:r>
                        <a:rPr sz="1900" dirty="0">
                          <a:latin typeface="Calibri"/>
                          <a:cs typeface="Calibri"/>
                        </a:rPr>
                        <a:t>the</a:t>
                      </a:r>
                      <a:r>
                        <a:rPr sz="1900" spc="-60" dirty="0">
                          <a:latin typeface="Calibri"/>
                          <a:cs typeface="Calibri"/>
                        </a:rPr>
                        <a:t> </a:t>
                      </a:r>
                      <a:r>
                        <a:rPr sz="1900" dirty="0">
                          <a:latin typeface="Calibri"/>
                          <a:cs typeface="Calibri"/>
                        </a:rPr>
                        <a:t>prescribed</a:t>
                      </a:r>
                      <a:r>
                        <a:rPr sz="1900" spc="-25" dirty="0">
                          <a:latin typeface="Calibri"/>
                          <a:cs typeface="Calibri"/>
                        </a:rPr>
                        <a:t> </a:t>
                      </a:r>
                      <a:r>
                        <a:rPr sz="1900" spc="-10" dirty="0">
                          <a:latin typeface="Calibri"/>
                          <a:cs typeface="Calibri"/>
                        </a:rPr>
                        <a:t>authority</a:t>
                      </a:r>
                      <a:endParaRPr sz="1900">
                        <a:latin typeface="Calibri"/>
                        <a:cs typeface="Calibri"/>
                      </a:endParaRPr>
                    </a:p>
                    <a:p>
                      <a:pPr marL="91440" marR="81915" algn="just">
                        <a:lnSpc>
                          <a:spcPct val="100000"/>
                        </a:lnSpc>
                      </a:pPr>
                      <a:r>
                        <a:rPr sz="1900" b="1" i="1" u="sng" dirty="0">
                          <a:uFill>
                            <a:solidFill>
                              <a:srgbClr val="000000"/>
                            </a:solidFill>
                          </a:uFill>
                          <a:latin typeface="Calibri"/>
                          <a:cs typeface="Calibri"/>
                        </a:rPr>
                        <a:t>From</a:t>
                      </a:r>
                      <a:r>
                        <a:rPr sz="1900" b="1" i="1" u="sng" spc="325" dirty="0">
                          <a:uFill>
                            <a:solidFill>
                              <a:srgbClr val="000000"/>
                            </a:solidFill>
                          </a:uFill>
                          <a:latin typeface="Calibri"/>
                          <a:cs typeface="Calibri"/>
                        </a:rPr>
                        <a:t> </a:t>
                      </a:r>
                      <a:r>
                        <a:rPr sz="1900" b="1" i="1" u="sng" dirty="0">
                          <a:uFill>
                            <a:solidFill>
                              <a:srgbClr val="000000"/>
                            </a:solidFill>
                          </a:uFill>
                          <a:latin typeface="Calibri"/>
                          <a:cs typeface="Calibri"/>
                        </a:rPr>
                        <a:t>A.Y.</a:t>
                      </a:r>
                      <a:r>
                        <a:rPr sz="1900" b="1" i="1" u="sng" spc="330" dirty="0">
                          <a:uFill>
                            <a:solidFill>
                              <a:srgbClr val="000000"/>
                            </a:solidFill>
                          </a:uFill>
                          <a:latin typeface="Calibri"/>
                          <a:cs typeface="Calibri"/>
                        </a:rPr>
                        <a:t> </a:t>
                      </a:r>
                      <a:r>
                        <a:rPr sz="1900" b="1" i="1" u="sng" spc="-10" dirty="0">
                          <a:uFill>
                            <a:solidFill>
                              <a:srgbClr val="000000"/>
                            </a:solidFill>
                          </a:uFill>
                          <a:latin typeface="Calibri"/>
                          <a:cs typeface="Calibri"/>
                        </a:rPr>
                        <a:t>2012-</a:t>
                      </a:r>
                      <a:r>
                        <a:rPr sz="1900" b="1" i="1" u="sng" dirty="0">
                          <a:uFill>
                            <a:solidFill>
                              <a:srgbClr val="000000"/>
                            </a:solidFill>
                          </a:uFill>
                          <a:latin typeface="Calibri"/>
                          <a:cs typeface="Calibri"/>
                        </a:rPr>
                        <a:t>13</a:t>
                      </a:r>
                      <a:r>
                        <a:rPr sz="1900" b="1" i="1" u="sng" spc="320" dirty="0">
                          <a:uFill>
                            <a:solidFill>
                              <a:srgbClr val="000000"/>
                            </a:solidFill>
                          </a:uFill>
                          <a:latin typeface="Calibri"/>
                          <a:cs typeface="Calibri"/>
                        </a:rPr>
                        <a:t> </a:t>
                      </a:r>
                      <a:r>
                        <a:rPr sz="1900" dirty="0">
                          <a:latin typeface="Calibri"/>
                          <a:cs typeface="Calibri"/>
                        </a:rPr>
                        <a:t>:</a:t>
                      </a:r>
                      <a:r>
                        <a:rPr sz="1900" spc="330" dirty="0">
                          <a:latin typeface="Calibri"/>
                          <a:cs typeface="Calibri"/>
                        </a:rPr>
                        <a:t> </a:t>
                      </a:r>
                      <a:r>
                        <a:rPr sz="1900" dirty="0">
                          <a:latin typeface="Calibri"/>
                          <a:cs typeface="Calibri"/>
                        </a:rPr>
                        <a:t>By</a:t>
                      </a:r>
                      <a:r>
                        <a:rPr sz="1900" spc="325" dirty="0">
                          <a:latin typeface="Calibri"/>
                          <a:cs typeface="Calibri"/>
                        </a:rPr>
                        <a:t> </a:t>
                      </a:r>
                      <a:r>
                        <a:rPr sz="1900" dirty="0">
                          <a:latin typeface="Calibri"/>
                          <a:cs typeface="Calibri"/>
                        </a:rPr>
                        <a:t>a</a:t>
                      </a:r>
                      <a:r>
                        <a:rPr sz="1900" spc="330" dirty="0">
                          <a:latin typeface="Calibri"/>
                          <a:cs typeface="Calibri"/>
                        </a:rPr>
                        <a:t> </a:t>
                      </a:r>
                      <a:r>
                        <a:rPr sz="1900" dirty="0">
                          <a:latin typeface="Calibri"/>
                          <a:cs typeface="Calibri"/>
                        </a:rPr>
                        <a:t>company</a:t>
                      </a:r>
                      <a:r>
                        <a:rPr sz="1900" spc="325" dirty="0">
                          <a:latin typeface="Calibri"/>
                          <a:cs typeface="Calibri"/>
                        </a:rPr>
                        <a:t> </a:t>
                      </a:r>
                      <a:r>
                        <a:rPr sz="1900" dirty="0">
                          <a:latin typeface="Calibri"/>
                          <a:cs typeface="Calibri"/>
                        </a:rPr>
                        <a:t>engaged</a:t>
                      </a:r>
                      <a:r>
                        <a:rPr sz="1900" spc="320" dirty="0">
                          <a:latin typeface="Calibri"/>
                          <a:cs typeface="Calibri"/>
                        </a:rPr>
                        <a:t> </a:t>
                      </a:r>
                      <a:r>
                        <a:rPr sz="1900" spc="-25" dirty="0">
                          <a:latin typeface="Calibri"/>
                          <a:cs typeface="Calibri"/>
                        </a:rPr>
                        <a:t>in </a:t>
                      </a:r>
                      <a:r>
                        <a:rPr sz="1900" dirty="0">
                          <a:latin typeface="Calibri"/>
                          <a:cs typeface="Calibri"/>
                        </a:rPr>
                        <a:t>business</a:t>
                      </a:r>
                      <a:r>
                        <a:rPr sz="1900" spc="380" dirty="0">
                          <a:latin typeface="Calibri"/>
                          <a:cs typeface="Calibri"/>
                        </a:rPr>
                        <a:t>  </a:t>
                      </a:r>
                      <a:r>
                        <a:rPr sz="1900" dirty="0">
                          <a:latin typeface="Calibri"/>
                          <a:cs typeface="Calibri"/>
                        </a:rPr>
                        <a:t>of</a:t>
                      </a:r>
                      <a:r>
                        <a:rPr sz="1900" spc="380" dirty="0">
                          <a:latin typeface="Calibri"/>
                          <a:cs typeface="Calibri"/>
                        </a:rPr>
                        <a:t>  </a:t>
                      </a:r>
                      <a:r>
                        <a:rPr sz="1900" dirty="0">
                          <a:latin typeface="Calibri"/>
                          <a:cs typeface="Calibri"/>
                        </a:rPr>
                        <a:t>bio-technology</a:t>
                      </a:r>
                      <a:r>
                        <a:rPr sz="1900" spc="385" dirty="0">
                          <a:latin typeface="Calibri"/>
                          <a:cs typeface="Calibri"/>
                        </a:rPr>
                        <a:t>  </a:t>
                      </a:r>
                      <a:r>
                        <a:rPr sz="1900" dirty="0">
                          <a:latin typeface="Calibri"/>
                          <a:cs typeface="Calibri"/>
                        </a:rPr>
                        <a:t>or</a:t>
                      </a:r>
                      <a:r>
                        <a:rPr sz="1900" spc="385" dirty="0">
                          <a:latin typeface="Calibri"/>
                          <a:cs typeface="Calibri"/>
                        </a:rPr>
                        <a:t>  </a:t>
                      </a:r>
                      <a:r>
                        <a:rPr sz="1900" dirty="0">
                          <a:latin typeface="Calibri"/>
                          <a:cs typeface="Calibri"/>
                        </a:rPr>
                        <a:t>business</a:t>
                      </a:r>
                      <a:r>
                        <a:rPr sz="1900" spc="380" dirty="0">
                          <a:latin typeface="Calibri"/>
                          <a:cs typeface="Calibri"/>
                        </a:rPr>
                        <a:t>  </a:t>
                      </a:r>
                      <a:r>
                        <a:rPr sz="1900" spc="-25" dirty="0">
                          <a:latin typeface="Calibri"/>
                          <a:cs typeface="Calibri"/>
                        </a:rPr>
                        <a:t>of </a:t>
                      </a:r>
                      <a:r>
                        <a:rPr sz="1900" dirty="0">
                          <a:latin typeface="Calibri"/>
                          <a:cs typeface="Calibri"/>
                        </a:rPr>
                        <a:t>manufacture/</a:t>
                      </a:r>
                      <a:r>
                        <a:rPr sz="1900" spc="254" dirty="0">
                          <a:latin typeface="Calibri"/>
                          <a:cs typeface="Calibri"/>
                        </a:rPr>
                        <a:t> </a:t>
                      </a:r>
                      <a:r>
                        <a:rPr sz="1900" dirty="0">
                          <a:latin typeface="Calibri"/>
                          <a:cs typeface="Calibri"/>
                        </a:rPr>
                        <a:t>production</a:t>
                      </a:r>
                      <a:r>
                        <a:rPr sz="1900" spc="260" dirty="0">
                          <a:latin typeface="Calibri"/>
                          <a:cs typeface="Calibri"/>
                        </a:rPr>
                        <a:t> </a:t>
                      </a:r>
                      <a:r>
                        <a:rPr sz="1900" dirty="0">
                          <a:latin typeface="Calibri"/>
                          <a:cs typeface="Calibri"/>
                        </a:rPr>
                        <a:t>of</a:t>
                      </a:r>
                      <a:r>
                        <a:rPr sz="1900" spc="270" dirty="0">
                          <a:latin typeface="Calibri"/>
                          <a:cs typeface="Calibri"/>
                        </a:rPr>
                        <a:t> </a:t>
                      </a:r>
                      <a:r>
                        <a:rPr sz="1900" dirty="0">
                          <a:latin typeface="Calibri"/>
                          <a:cs typeface="Calibri"/>
                        </a:rPr>
                        <a:t>any</a:t>
                      </a:r>
                      <a:r>
                        <a:rPr sz="1900" spc="260" dirty="0">
                          <a:latin typeface="Calibri"/>
                          <a:cs typeface="Calibri"/>
                        </a:rPr>
                        <a:t> </a:t>
                      </a:r>
                      <a:r>
                        <a:rPr sz="1900" dirty="0">
                          <a:latin typeface="Calibri"/>
                          <a:cs typeface="Calibri"/>
                        </a:rPr>
                        <a:t>article</a:t>
                      </a:r>
                      <a:r>
                        <a:rPr sz="1900" spc="260" dirty="0">
                          <a:latin typeface="Calibri"/>
                          <a:cs typeface="Calibri"/>
                        </a:rPr>
                        <a:t> </a:t>
                      </a:r>
                      <a:r>
                        <a:rPr sz="1900" dirty="0">
                          <a:latin typeface="Calibri"/>
                          <a:cs typeface="Calibri"/>
                        </a:rPr>
                        <a:t>or</a:t>
                      </a:r>
                      <a:r>
                        <a:rPr sz="1900" spc="270" dirty="0">
                          <a:latin typeface="Calibri"/>
                          <a:cs typeface="Calibri"/>
                        </a:rPr>
                        <a:t> </a:t>
                      </a:r>
                      <a:r>
                        <a:rPr sz="1900" spc="-10" dirty="0">
                          <a:latin typeface="Calibri"/>
                          <a:cs typeface="Calibri"/>
                        </a:rPr>
                        <a:t>thing </a:t>
                      </a:r>
                      <a:r>
                        <a:rPr sz="1900" dirty="0">
                          <a:latin typeface="Calibri"/>
                          <a:cs typeface="Calibri"/>
                        </a:rPr>
                        <a:t>other</a:t>
                      </a:r>
                      <a:r>
                        <a:rPr sz="1900" spc="-5" dirty="0">
                          <a:latin typeface="Calibri"/>
                          <a:cs typeface="Calibri"/>
                        </a:rPr>
                        <a:t> </a:t>
                      </a:r>
                      <a:r>
                        <a:rPr sz="1900" dirty="0">
                          <a:latin typeface="Calibri"/>
                          <a:cs typeface="Calibri"/>
                        </a:rPr>
                        <a:t>than</a:t>
                      </a:r>
                      <a:r>
                        <a:rPr sz="1900" spc="-30" dirty="0">
                          <a:latin typeface="Calibri"/>
                          <a:cs typeface="Calibri"/>
                        </a:rPr>
                        <a:t> </a:t>
                      </a:r>
                      <a:r>
                        <a:rPr sz="1900" dirty="0">
                          <a:latin typeface="Calibri"/>
                          <a:cs typeface="Calibri"/>
                        </a:rPr>
                        <a:t>specified</a:t>
                      </a:r>
                      <a:r>
                        <a:rPr sz="1900" spc="-15" dirty="0">
                          <a:latin typeface="Calibri"/>
                          <a:cs typeface="Calibri"/>
                        </a:rPr>
                        <a:t> </a:t>
                      </a:r>
                      <a:r>
                        <a:rPr sz="1900" dirty="0">
                          <a:latin typeface="Calibri"/>
                          <a:cs typeface="Calibri"/>
                        </a:rPr>
                        <a:t>in</a:t>
                      </a:r>
                      <a:r>
                        <a:rPr sz="1900" spc="-35" dirty="0">
                          <a:latin typeface="Calibri"/>
                          <a:cs typeface="Calibri"/>
                        </a:rPr>
                        <a:t> </a:t>
                      </a:r>
                      <a:r>
                        <a:rPr sz="1900" spc="-10" dirty="0">
                          <a:latin typeface="Calibri"/>
                          <a:cs typeface="Calibri"/>
                        </a:rPr>
                        <a:t>Eleventh.</a:t>
                      </a:r>
                      <a:endParaRPr sz="1900">
                        <a:latin typeface="Calibri"/>
                        <a:cs typeface="Calibri"/>
                      </a:endParaRPr>
                    </a:p>
                    <a:p>
                      <a:pPr marL="91440" marR="83185" algn="just">
                        <a:lnSpc>
                          <a:spcPts val="1920"/>
                        </a:lnSpc>
                        <a:spcBef>
                          <a:spcPts val="60"/>
                        </a:spcBef>
                      </a:pPr>
                      <a:r>
                        <a:rPr sz="1900" b="1" i="1" u="sng" dirty="0">
                          <a:uFill>
                            <a:solidFill>
                              <a:srgbClr val="000000"/>
                            </a:solidFill>
                          </a:uFill>
                          <a:latin typeface="Calibri"/>
                          <a:cs typeface="Calibri"/>
                        </a:rPr>
                        <a:t>Upto</a:t>
                      </a:r>
                      <a:r>
                        <a:rPr sz="1900" b="1" i="1" u="sng" spc="45" dirty="0">
                          <a:uFill>
                            <a:solidFill>
                              <a:srgbClr val="000000"/>
                            </a:solidFill>
                          </a:uFill>
                          <a:latin typeface="Calibri"/>
                          <a:cs typeface="Calibri"/>
                        </a:rPr>
                        <a:t> </a:t>
                      </a:r>
                      <a:r>
                        <a:rPr sz="1900" b="1" i="1" u="sng" spc="-35" dirty="0">
                          <a:uFill>
                            <a:solidFill>
                              <a:srgbClr val="000000"/>
                            </a:solidFill>
                          </a:uFill>
                          <a:latin typeface="Calibri"/>
                          <a:cs typeface="Calibri"/>
                        </a:rPr>
                        <a:t>A.Y.</a:t>
                      </a:r>
                      <a:r>
                        <a:rPr sz="1900" b="1" i="1" u="sng" spc="55" dirty="0">
                          <a:uFill>
                            <a:solidFill>
                              <a:srgbClr val="000000"/>
                            </a:solidFill>
                          </a:uFill>
                          <a:latin typeface="Calibri"/>
                          <a:cs typeface="Calibri"/>
                        </a:rPr>
                        <a:t> </a:t>
                      </a:r>
                      <a:r>
                        <a:rPr sz="1900" b="1" i="1" u="sng" spc="-10" dirty="0">
                          <a:uFill>
                            <a:solidFill>
                              <a:srgbClr val="000000"/>
                            </a:solidFill>
                          </a:uFill>
                          <a:latin typeface="Calibri"/>
                          <a:cs typeface="Calibri"/>
                        </a:rPr>
                        <a:t>2011-</a:t>
                      </a:r>
                      <a:r>
                        <a:rPr sz="1900" b="1" i="1" u="sng" dirty="0">
                          <a:uFill>
                            <a:solidFill>
                              <a:srgbClr val="000000"/>
                            </a:solidFill>
                          </a:uFill>
                          <a:latin typeface="Calibri"/>
                          <a:cs typeface="Calibri"/>
                        </a:rPr>
                        <a:t>12:</a:t>
                      </a:r>
                      <a:r>
                        <a:rPr sz="1900" b="1" i="1" u="sng" spc="40" dirty="0">
                          <a:uFill>
                            <a:solidFill>
                              <a:srgbClr val="000000"/>
                            </a:solidFill>
                          </a:uFill>
                          <a:latin typeface="Calibri"/>
                          <a:cs typeface="Calibri"/>
                        </a:rPr>
                        <a:t> </a:t>
                      </a:r>
                      <a:r>
                        <a:rPr sz="1900" dirty="0">
                          <a:latin typeface="Calibri"/>
                          <a:cs typeface="Calibri"/>
                        </a:rPr>
                        <a:t>Company</a:t>
                      </a:r>
                      <a:r>
                        <a:rPr sz="1900" spc="35" dirty="0">
                          <a:latin typeface="Calibri"/>
                          <a:cs typeface="Calibri"/>
                        </a:rPr>
                        <a:t> </a:t>
                      </a:r>
                      <a:r>
                        <a:rPr sz="1900" dirty="0">
                          <a:latin typeface="Calibri"/>
                          <a:cs typeface="Calibri"/>
                        </a:rPr>
                        <a:t>engaged</a:t>
                      </a:r>
                      <a:r>
                        <a:rPr sz="1900" spc="45" dirty="0">
                          <a:latin typeface="Calibri"/>
                          <a:cs typeface="Calibri"/>
                        </a:rPr>
                        <a:t> </a:t>
                      </a:r>
                      <a:r>
                        <a:rPr sz="1900" dirty="0">
                          <a:latin typeface="Calibri"/>
                          <a:cs typeface="Calibri"/>
                        </a:rPr>
                        <a:t>in</a:t>
                      </a:r>
                      <a:r>
                        <a:rPr sz="1900" spc="40" dirty="0">
                          <a:latin typeface="Calibri"/>
                          <a:cs typeface="Calibri"/>
                        </a:rPr>
                        <a:t> </a:t>
                      </a:r>
                      <a:r>
                        <a:rPr sz="1900" spc="-10" dirty="0">
                          <a:latin typeface="Calibri"/>
                          <a:cs typeface="Calibri"/>
                        </a:rPr>
                        <a:t>business </a:t>
                      </a:r>
                      <a:r>
                        <a:rPr sz="1900" dirty="0">
                          <a:latin typeface="Calibri"/>
                          <a:cs typeface="Calibri"/>
                        </a:rPr>
                        <a:t>of</a:t>
                      </a:r>
                      <a:r>
                        <a:rPr sz="1900" spc="175" dirty="0">
                          <a:latin typeface="Calibri"/>
                          <a:cs typeface="Calibri"/>
                        </a:rPr>
                        <a:t>  </a:t>
                      </a:r>
                      <a:r>
                        <a:rPr sz="1900" dirty="0">
                          <a:latin typeface="Calibri"/>
                          <a:cs typeface="Calibri"/>
                        </a:rPr>
                        <a:t>manufacture</a:t>
                      </a:r>
                      <a:r>
                        <a:rPr sz="1900" spc="180" dirty="0">
                          <a:latin typeface="Calibri"/>
                          <a:cs typeface="Calibri"/>
                        </a:rPr>
                        <a:t>  </a:t>
                      </a:r>
                      <a:r>
                        <a:rPr sz="1900" dirty="0">
                          <a:latin typeface="Calibri"/>
                          <a:cs typeface="Calibri"/>
                        </a:rPr>
                        <a:t>or</a:t>
                      </a:r>
                      <a:r>
                        <a:rPr sz="1900" spc="170" dirty="0">
                          <a:latin typeface="Calibri"/>
                          <a:cs typeface="Calibri"/>
                        </a:rPr>
                        <a:t>  </a:t>
                      </a:r>
                      <a:r>
                        <a:rPr sz="1900" dirty="0">
                          <a:latin typeface="Calibri"/>
                          <a:cs typeface="Calibri"/>
                        </a:rPr>
                        <a:t>production</a:t>
                      </a:r>
                      <a:r>
                        <a:rPr sz="1900" spc="180" dirty="0">
                          <a:latin typeface="Calibri"/>
                          <a:cs typeface="Calibri"/>
                        </a:rPr>
                        <a:t>  </a:t>
                      </a:r>
                      <a:r>
                        <a:rPr sz="1900" dirty="0">
                          <a:latin typeface="Calibri"/>
                          <a:cs typeface="Calibri"/>
                        </a:rPr>
                        <a:t>of</a:t>
                      </a:r>
                      <a:r>
                        <a:rPr sz="1900" spc="180" dirty="0">
                          <a:latin typeface="Calibri"/>
                          <a:cs typeface="Calibri"/>
                        </a:rPr>
                        <a:t>  </a:t>
                      </a:r>
                      <a:r>
                        <a:rPr sz="1900" dirty="0">
                          <a:latin typeface="Calibri"/>
                          <a:cs typeface="Calibri"/>
                        </a:rPr>
                        <a:t>any</a:t>
                      </a:r>
                      <a:r>
                        <a:rPr sz="1900" spc="170" dirty="0">
                          <a:latin typeface="Calibri"/>
                          <a:cs typeface="Calibri"/>
                        </a:rPr>
                        <a:t>  </a:t>
                      </a:r>
                      <a:r>
                        <a:rPr sz="1900" spc="-10" dirty="0">
                          <a:latin typeface="Calibri"/>
                          <a:cs typeface="Calibri"/>
                        </a:rPr>
                        <a:t>drugs, </a:t>
                      </a:r>
                      <a:r>
                        <a:rPr sz="1900" dirty="0">
                          <a:latin typeface="Calibri"/>
                          <a:cs typeface="Calibri"/>
                        </a:rPr>
                        <a:t>pharmaceuticals,</a:t>
                      </a:r>
                      <a:r>
                        <a:rPr sz="1900" spc="480" dirty="0">
                          <a:latin typeface="Calibri"/>
                          <a:cs typeface="Calibri"/>
                        </a:rPr>
                        <a:t>    </a:t>
                      </a:r>
                      <a:r>
                        <a:rPr sz="1900" dirty="0">
                          <a:latin typeface="Calibri"/>
                          <a:cs typeface="Calibri"/>
                        </a:rPr>
                        <a:t>electronic</a:t>
                      </a:r>
                      <a:r>
                        <a:rPr sz="1900" spc="484" dirty="0">
                          <a:latin typeface="Calibri"/>
                          <a:cs typeface="Calibri"/>
                        </a:rPr>
                        <a:t>    </a:t>
                      </a:r>
                      <a:r>
                        <a:rPr sz="1900" spc="-10" dirty="0">
                          <a:latin typeface="Calibri"/>
                          <a:cs typeface="Calibri"/>
                        </a:rPr>
                        <a:t>equipments, </a:t>
                      </a:r>
                      <a:r>
                        <a:rPr sz="1900" dirty="0">
                          <a:latin typeface="Calibri"/>
                          <a:cs typeface="Calibri"/>
                        </a:rPr>
                        <a:t>computers,</a:t>
                      </a:r>
                      <a:r>
                        <a:rPr sz="1900" spc="350" dirty="0">
                          <a:latin typeface="Calibri"/>
                          <a:cs typeface="Calibri"/>
                        </a:rPr>
                        <a:t>   </a:t>
                      </a:r>
                      <a:r>
                        <a:rPr sz="1900" dirty="0">
                          <a:latin typeface="Calibri"/>
                          <a:cs typeface="Calibri"/>
                        </a:rPr>
                        <a:t>telecommunication</a:t>
                      </a:r>
                      <a:r>
                        <a:rPr sz="1900" spc="345" dirty="0">
                          <a:latin typeface="Calibri"/>
                          <a:cs typeface="Calibri"/>
                        </a:rPr>
                        <a:t>   </a:t>
                      </a:r>
                      <a:r>
                        <a:rPr sz="1900" spc="-10" dirty="0">
                          <a:latin typeface="Calibri"/>
                          <a:cs typeface="Calibri"/>
                        </a:rPr>
                        <a:t>equipments, </a:t>
                      </a:r>
                      <a:r>
                        <a:rPr sz="1900" dirty="0">
                          <a:latin typeface="Calibri"/>
                          <a:cs typeface="Calibri"/>
                        </a:rPr>
                        <a:t>chemicals</a:t>
                      </a:r>
                      <a:r>
                        <a:rPr sz="1900" spc="40" dirty="0">
                          <a:latin typeface="Calibri"/>
                          <a:cs typeface="Calibri"/>
                        </a:rPr>
                        <a:t> </a:t>
                      </a:r>
                      <a:r>
                        <a:rPr sz="1900" dirty="0">
                          <a:latin typeface="Calibri"/>
                          <a:cs typeface="Calibri"/>
                        </a:rPr>
                        <a:t>or</a:t>
                      </a:r>
                      <a:r>
                        <a:rPr sz="1900" spc="45" dirty="0">
                          <a:latin typeface="Calibri"/>
                          <a:cs typeface="Calibri"/>
                        </a:rPr>
                        <a:t> </a:t>
                      </a:r>
                      <a:r>
                        <a:rPr sz="1900" dirty="0">
                          <a:latin typeface="Calibri"/>
                          <a:cs typeface="Calibri"/>
                        </a:rPr>
                        <a:t>any</a:t>
                      </a:r>
                      <a:r>
                        <a:rPr sz="1900" spc="40" dirty="0">
                          <a:latin typeface="Calibri"/>
                          <a:cs typeface="Calibri"/>
                        </a:rPr>
                        <a:t> </a:t>
                      </a:r>
                      <a:r>
                        <a:rPr sz="1900" dirty="0">
                          <a:latin typeface="Calibri"/>
                          <a:cs typeface="Calibri"/>
                        </a:rPr>
                        <a:t>other</a:t>
                      </a:r>
                      <a:r>
                        <a:rPr sz="1900" spc="45" dirty="0">
                          <a:latin typeface="Calibri"/>
                          <a:cs typeface="Calibri"/>
                        </a:rPr>
                        <a:t> </a:t>
                      </a:r>
                      <a:r>
                        <a:rPr sz="1900" dirty="0">
                          <a:latin typeface="Calibri"/>
                          <a:cs typeface="Calibri"/>
                        </a:rPr>
                        <a:t>article</a:t>
                      </a:r>
                      <a:r>
                        <a:rPr sz="1900" spc="40" dirty="0">
                          <a:latin typeface="Calibri"/>
                          <a:cs typeface="Calibri"/>
                        </a:rPr>
                        <a:t> </a:t>
                      </a:r>
                      <a:r>
                        <a:rPr sz="1900" dirty="0">
                          <a:latin typeface="Calibri"/>
                          <a:cs typeface="Calibri"/>
                        </a:rPr>
                        <a:t>or</a:t>
                      </a:r>
                      <a:r>
                        <a:rPr sz="1900" spc="45" dirty="0">
                          <a:latin typeface="Calibri"/>
                          <a:cs typeface="Calibri"/>
                        </a:rPr>
                        <a:t> </a:t>
                      </a:r>
                      <a:r>
                        <a:rPr sz="1900" dirty="0">
                          <a:latin typeface="Calibri"/>
                          <a:cs typeface="Calibri"/>
                        </a:rPr>
                        <a:t>thing</a:t>
                      </a:r>
                      <a:r>
                        <a:rPr sz="1900" spc="45" dirty="0">
                          <a:latin typeface="Calibri"/>
                          <a:cs typeface="Calibri"/>
                        </a:rPr>
                        <a:t> </a:t>
                      </a:r>
                      <a:r>
                        <a:rPr sz="1900" dirty="0">
                          <a:latin typeface="Calibri"/>
                          <a:cs typeface="Calibri"/>
                        </a:rPr>
                        <a:t>notified</a:t>
                      </a:r>
                      <a:r>
                        <a:rPr sz="1900" spc="45" dirty="0">
                          <a:latin typeface="Calibri"/>
                          <a:cs typeface="Calibri"/>
                        </a:rPr>
                        <a:t> </a:t>
                      </a:r>
                      <a:r>
                        <a:rPr sz="1900" spc="-25" dirty="0">
                          <a:latin typeface="Calibri"/>
                          <a:cs typeface="Calibri"/>
                        </a:rPr>
                        <a:t>by </a:t>
                      </a:r>
                      <a:r>
                        <a:rPr sz="1900" spc="-10" dirty="0">
                          <a:latin typeface="Calibri"/>
                          <a:cs typeface="Calibri"/>
                        </a:rPr>
                        <a:t>board.</a:t>
                      </a:r>
                      <a:endParaRPr sz="1900">
                        <a:latin typeface="Calibri"/>
                        <a:cs typeface="Calibri"/>
                      </a:endParaRPr>
                    </a:p>
                  </a:txBody>
                  <a:tcPr marL="0" marR="0" marT="39624" marB="0">
                    <a:lnL w="12700">
                      <a:solidFill>
                        <a:srgbClr val="000000"/>
                      </a:solidFill>
                      <a:prstDash val="solid"/>
                    </a:lnL>
                    <a:lnR w="12700">
                      <a:solidFill>
                        <a:srgbClr val="000000"/>
                      </a:solidFill>
                      <a:prstDash val="solid"/>
                    </a:lnR>
                    <a:lnB w="12700">
                      <a:solidFill>
                        <a:srgbClr val="145F82"/>
                      </a:solidFill>
                      <a:prstDash val="solid"/>
                    </a:lnB>
                  </a:tcPr>
                </a:tc>
                <a:tc>
                  <a:txBody>
                    <a:bodyPr/>
                    <a:lstStyle/>
                    <a:p>
                      <a:pPr marL="92075" marR="83820">
                        <a:lnSpc>
                          <a:spcPct val="100000"/>
                        </a:lnSpc>
                        <a:spcBef>
                          <a:spcPts val="260"/>
                        </a:spcBef>
                        <a:tabLst>
                          <a:tab pos="2772410" algn="l"/>
                        </a:tabLst>
                      </a:pPr>
                      <a:r>
                        <a:rPr sz="1900" dirty="0">
                          <a:latin typeface="Calibri"/>
                          <a:cs typeface="Calibri"/>
                        </a:rPr>
                        <a:t>100%</a:t>
                      </a:r>
                      <a:r>
                        <a:rPr sz="1900" spc="165" dirty="0">
                          <a:latin typeface="Calibri"/>
                          <a:cs typeface="Calibri"/>
                        </a:rPr>
                        <a:t> </a:t>
                      </a:r>
                      <a:r>
                        <a:rPr sz="1900" dirty="0">
                          <a:latin typeface="Calibri"/>
                          <a:cs typeface="Calibri"/>
                        </a:rPr>
                        <a:t>of</a:t>
                      </a:r>
                      <a:r>
                        <a:rPr sz="1900" spc="160" dirty="0">
                          <a:latin typeface="Calibri"/>
                          <a:cs typeface="Calibri"/>
                        </a:rPr>
                        <a:t> </a:t>
                      </a:r>
                      <a:r>
                        <a:rPr sz="1900" dirty="0">
                          <a:latin typeface="Calibri"/>
                          <a:cs typeface="Calibri"/>
                        </a:rPr>
                        <a:t>expenditure</a:t>
                      </a:r>
                      <a:r>
                        <a:rPr sz="1900" spc="150" dirty="0">
                          <a:latin typeface="Calibri"/>
                          <a:cs typeface="Calibri"/>
                        </a:rPr>
                        <a:t> </a:t>
                      </a:r>
                      <a:r>
                        <a:rPr sz="1900" spc="-10" dirty="0">
                          <a:latin typeface="Calibri"/>
                          <a:cs typeface="Calibri"/>
                        </a:rPr>
                        <a:t>incurred</a:t>
                      </a:r>
                      <a:r>
                        <a:rPr sz="1900" dirty="0">
                          <a:latin typeface="Calibri"/>
                          <a:cs typeface="Calibri"/>
                        </a:rPr>
                        <a:t>	</a:t>
                      </a:r>
                      <a:r>
                        <a:rPr sz="1900" spc="-20" dirty="0">
                          <a:latin typeface="Calibri"/>
                          <a:cs typeface="Calibri"/>
                        </a:rPr>
                        <a:t>(from </a:t>
                      </a:r>
                      <a:r>
                        <a:rPr sz="1900" spc="-85" dirty="0">
                          <a:latin typeface="Calibri"/>
                          <a:cs typeface="Calibri"/>
                        </a:rPr>
                        <a:t>A.Y.</a:t>
                      </a:r>
                      <a:r>
                        <a:rPr sz="1900" dirty="0">
                          <a:latin typeface="Calibri"/>
                          <a:cs typeface="Calibri"/>
                        </a:rPr>
                        <a:t> </a:t>
                      </a:r>
                      <a:r>
                        <a:rPr sz="1900" spc="-20" dirty="0">
                          <a:latin typeface="Calibri"/>
                          <a:cs typeface="Calibri"/>
                        </a:rPr>
                        <a:t>2021-</a:t>
                      </a:r>
                      <a:r>
                        <a:rPr sz="1900" dirty="0">
                          <a:latin typeface="Calibri"/>
                          <a:cs typeface="Calibri"/>
                        </a:rPr>
                        <a:t>22</a:t>
                      </a:r>
                      <a:r>
                        <a:rPr sz="1900" spc="65" dirty="0">
                          <a:latin typeface="Calibri"/>
                          <a:cs typeface="Calibri"/>
                        </a:rPr>
                        <a:t> </a:t>
                      </a:r>
                      <a:r>
                        <a:rPr sz="1900" spc="-10" dirty="0">
                          <a:latin typeface="Calibri"/>
                          <a:cs typeface="Calibri"/>
                        </a:rPr>
                        <a:t>onwards)</a:t>
                      </a:r>
                      <a:endParaRPr sz="1900">
                        <a:latin typeface="Calibri"/>
                        <a:cs typeface="Calibri"/>
                      </a:endParaRPr>
                    </a:p>
                  </a:txBody>
                  <a:tcPr marL="0" marR="0" marT="39624" marB="0">
                    <a:lnL w="12700">
                      <a:solidFill>
                        <a:srgbClr val="000000"/>
                      </a:solidFill>
                      <a:prstDash val="solid"/>
                    </a:lnL>
                    <a:lnB w="12700">
                      <a:solidFill>
                        <a:srgbClr val="145F82"/>
                      </a:solidFill>
                      <a:prstDash val="solid"/>
                    </a:lnB>
                  </a:tcPr>
                </a:tc>
                <a:extLst>
                  <a:ext uri="{0D108BD9-81ED-4DB2-BD59-A6C34878D82A}">
                    <a16:rowId xmlns:a16="http://schemas.microsoft.com/office/drawing/2014/main" val="10002"/>
                  </a:ext>
                </a:extLst>
              </a:tr>
            </a:tbl>
          </a:graphicData>
        </a:graphic>
      </p:graphicFrame>
      <p:sp>
        <p:nvSpPr>
          <p:cNvPr id="3" name="object 3"/>
          <p:cNvSpPr txBox="1">
            <a:spLocks noGrp="1"/>
          </p:cNvSpPr>
          <p:nvPr>
            <p:ph type="title"/>
          </p:nvPr>
        </p:nvSpPr>
        <p:spPr>
          <a:xfrm>
            <a:off x="2014727" y="202407"/>
            <a:ext cx="5590032" cy="680186"/>
          </a:xfrm>
          <a:prstGeom prst="rect">
            <a:avLst/>
          </a:prstGeom>
        </p:spPr>
        <p:txBody>
          <a:bodyPr vert="horz" wrap="square" lIns="0" tIns="15240" rIns="0" bIns="0" rtlCol="0">
            <a:spAutoFit/>
          </a:bodyPr>
          <a:lstStyle/>
          <a:p>
            <a:pPr marL="15240">
              <a:spcBef>
                <a:spcPts val="120"/>
              </a:spcBef>
            </a:pPr>
            <a:r>
              <a:rPr dirty="0"/>
              <a:t>List</a:t>
            </a:r>
            <a:r>
              <a:rPr spc="-78" dirty="0"/>
              <a:t> </a:t>
            </a:r>
            <a:r>
              <a:rPr dirty="0"/>
              <a:t>of</a:t>
            </a:r>
            <a:r>
              <a:rPr spc="-72" dirty="0"/>
              <a:t> </a:t>
            </a:r>
            <a:r>
              <a:rPr spc="-12" dirty="0"/>
              <a:t>Sections…..Contd.</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154972" y="1860530"/>
          <a:ext cx="10305288" cy="3925062"/>
        </p:xfrm>
        <a:graphic>
          <a:graphicData uri="http://schemas.openxmlformats.org/drawingml/2006/table">
            <a:tbl>
              <a:tblPr firstRow="1" bandRow="1">
                <a:tableStyleId>{2D5ABB26-0587-4C30-8999-92F81FD0307C}</a:tableStyleId>
              </a:tblPr>
              <a:tblGrid>
                <a:gridCol w="1264158">
                  <a:extLst>
                    <a:ext uri="{9D8B030D-6E8A-4147-A177-3AD203B41FA5}">
                      <a16:colId xmlns:a16="http://schemas.microsoft.com/office/drawing/2014/main" val="20000"/>
                    </a:ext>
                  </a:extLst>
                </a:gridCol>
                <a:gridCol w="2640330">
                  <a:extLst>
                    <a:ext uri="{9D8B030D-6E8A-4147-A177-3AD203B41FA5}">
                      <a16:colId xmlns:a16="http://schemas.microsoft.com/office/drawing/2014/main" val="20001"/>
                    </a:ext>
                  </a:extLst>
                </a:gridCol>
                <a:gridCol w="6400800">
                  <a:extLst>
                    <a:ext uri="{9D8B030D-6E8A-4147-A177-3AD203B41FA5}">
                      <a16:colId xmlns:a16="http://schemas.microsoft.com/office/drawing/2014/main" val="20002"/>
                    </a:ext>
                  </a:extLst>
                </a:gridCol>
              </a:tblGrid>
              <a:tr h="694944">
                <a:tc>
                  <a:txBody>
                    <a:bodyPr/>
                    <a:lstStyle/>
                    <a:p>
                      <a:pPr marL="90805">
                        <a:lnSpc>
                          <a:spcPct val="100000"/>
                        </a:lnSpc>
                        <a:spcBef>
                          <a:spcPts val="260"/>
                        </a:spcBef>
                      </a:pPr>
                      <a:r>
                        <a:rPr sz="1900" b="1" spc="-10" dirty="0">
                          <a:latin typeface="Calibri"/>
                          <a:cs typeface="Calibri"/>
                        </a:rPr>
                        <a:t>Section</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tc>
                  <a:txBody>
                    <a:bodyPr/>
                    <a:lstStyle/>
                    <a:p>
                      <a:pPr marL="90805" marR="250190">
                        <a:lnSpc>
                          <a:spcPct val="100000"/>
                        </a:lnSpc>
                        <a:spcBef>
                          <a:spcPts val="260"/>
                        </a:spcBef>
                      </a:pPr>
                      <a:r>
                        <a:rPr sz="1900" b="1" spc="-10" dirty="0">
                          <a:latin typeface="Calibri"/>
                          <a:cs typeface="Calibri"/>
                        </a:rPr>
                        <a:t>Eligible expenditure/payment</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tc>
                  <a:txBody>
                    <a:bodyPr/>
                    <a:lstStyle/>
                    <a:p>
                      <a:pPr marL="90805">
                        <a:lnSpc>
                          <a:spcPct val="100000"/>
                        </a:lnSpc>
                        <a:spcBef>
                          <a:spcPts val="260"/>
                        </a:spcBef>
                      </a:pPr>
                      <a:r>
                        <a:rPr sz="1900" b="1" spc="-10" dirty="0">
                          <a:latin typeface="Calibri"/>
                          <a:cs typeface="Calibri"/>
                        </a:rPr>
                        <a:t>Amount/quantum</a:t>
                      </a:r>
                      <a:r>
                        <a:rPr sz="1900" b="1" spc="20" dirty="0">
                          <a:latin typeface="Calibri"/>
                          <a:cs typeface="Calibri"/>
                        </a:rPr>
                        <a:t> </a:t>
                      </a:r>
                      <a:r>
                        <a:rPr sz="1900" b="1" dirty="0">
                          <a:latin typeface="Calibri"/>
                          <a:cs typeface="Calibri"/>
                        </a:rPr>
                        <a:t>of</a:t>
                      </a:r>
                      <a:r>
                        <a:rPr sz="1900" b="1" spc="-25" dirty="0">
                          <a:latin typeface="Calibri"/>
                          <a:cs typeface="Calibri"/>
                        </a:rPr>
                        <a:t> </a:t>
                      </a:r>
                      <a:r>
                        <a:rPr sz="1900" b="1" spc="-10" dirty="0">
                          <a:latin typeface="Calibri"/>
                          <a:cs typeface="Calibri"/>
                        </a:rPr>
                        <a:t>deduction</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extLst>
                  <a:ext uri="{0D108BD9-81ED-4DB2-BD59-A6C34878D82A}">
                    <a16:rowId xmlns:a16="http://schemas.microsoft.com/office/drawing/2014/main" val="10000"/>
                  </a:ext>
                </a:extLst>
              </a:tr>
              <a:tr h="486918">
                <a:tc>
                  <a:txBody>
                    <a:bodyPr/>
                    <a:lstStyle/>
                    <a:p>
                      <a:pPr>
                        <a:lnSpc>
                          <a:spcPct val="100000"/>
                        </a:lnSpc>
                      </a:pPr>
                      <a:endParaRPr sz="1900">
                        <a:latin typeface="Times New Roman"/>
                        <a:cs typeface="Times New Roman"/>
                      </a:endParaRPr>
                    </a:p>
                  </a:txBody>
                  <a:tcPr marL="0" marR="0" marT="0" marB="0">
                    <a:lnL w="12700">
                      <a:solidFill>
                        <a:srgbClr val="145F82"/>
                      </a:solidFill>
                      <a:prstDash val="solid"/>
                    </a:lnL>
                    <a:lnR w="12700">
                      <a:solidFill>
                        <a:srgbClr val="145F82"/>
                      </a:solidFill>
                      <a:prstDash val="solid"/>
                    </a:lnR>
                    <a:lnT w="28575">
                      <a:solidFill>
                        <a:srgbClr val="145F82"/>
                      </a:solidFill>
                      <a:prstDash val="solid"/>
                    </a:lnT>
                    <a:lnB w="12700">
                      <a:solidFill>
                        <a:srgbClr val="145F82"/>
                      </a:solidFill>
                      <a:prstDash val="solid"/>
                    </a:lnB>
                    <a:solidFill>
                      <a:srgbClr val="145F82">
                        <a:alpha val="19999"/>
                      </a:srgbClr>
                    </a:solidFill>
                  </a:tcPr>
                </a:tc>
                <a:tc>
                  <a:txBody>
                    <a:bodyPr/>
                    <a:lstStyle/>
                    <a:p>
                      <a:pPr>
                        <a:lnSpc>
                          <a:spcPct val="100000"/>
                        </a:lnSpc>
                      </a:pPr>
                      <a:endParaRPr sz="1900">
                        <a:latin typeface="Times New Roman"/>
                        <a:cs typeface="Times New Roman"/>
                      </a:endParaRPr>
                    </a:p>
                  </a:txBody>
                  <a:tcPr marL="0" marR="0" marT="0" marB="0">
                    <a:lnL w="12700">
                      <a:solidFill>
                        <a:srgbClr val="145F82"/>
                      </a:solidFill>
                      <a:prstDash val="solid"/>
                    </a:lnL>
                    <a:lnR w="12700">
                      <a:solidFill>
                        <a:srgbClr val="145F82"/>
                      </a:solidFill>
                      <a:prstDash val="solid"/>
                    </a:lnR>
                    <a:lnT w="28575">
                      <a:solidFill>
                        <a:srgbClr val="145F82"/>
                      </a:solidFill>
                      <a:prstDash val="solid"/>
                    </a:lnT>
                    <a:lnB w="12700">
                      <a:solidFill>
                        <a:srgbClr val="145F82"/>
                      </a:solidFill>
                      <a:prstDash val="solid"/>
                    </a:lnB>
                    <a:solidFill>
                      <a:srgbClr val="145F82">
                        <a:alpha val="19999"/>
                      </a:srgbClr>
                    </a:solidFill>
                  </a:tcPr>
                </a:tc>
                <a:tc>
                  <a:txBody>
                    <a:bodyPr/>
                    <a:lstStyle/>
                    <a:p>
                      <a:pPr>
                        <a:lnSpc>
                          <a:spcPct val="100000"/>
                        </a:lnSpc>
                      </a:pPr>
                      <a:endParaRPr sz="1900">
                        <a:latin typeface="Times New Roman"/>
                        <a:cs typeface="Times New Roman"/>
                      </a:endParaRPr>
                    </a:p>
                  </a:txBody>
                  <a:tcPr marL="0" marR="0" marT="0" marB="0">
                    <a:lnL w="12700">
                      <a:solidFill>
                        <a:srgbClr val="145F82"/>
                      </a:solidFill>
                      <a:prstDash val="solid"/>
                    </a:lnL>
                    <a:lnR w="12700">
                      <a:solidFill>
                        <a:srgbClr val="145F82"/>
                      </a:solidFill>
                      <a:prstDash val="solid"/>
                    </a:lnR>
                    <a:lnT w="28575">
                      <a:solidFill>
                        <a:srgbClr val="145F82"/>
                      </a:solidFill>
                      <a:prstDash val="solid"/>
                    </a:lnT>
                    <a:lnB w="12700">
                      <a:solidFill>
                        <a:srgbClr val="145F82"/>
                      </a:solidFill>
                      <a:prstDash val="solid"/>
                    </a:lnB>
                    <a:solidFill>
                      <a:srgbClr val="145F82">
                        <a:alpha val="19999"/>
                      </a:srgbClr>
                    </a:solidFill>
                  </a:tcPr>
                </a:tc>
                <a:extLst>
                  <a:ext uri="{0D108BD9-81ED-4DB2-BD59-A6C34878D82A}">
                    <a16:rowId xmlns:a16="http://schemas.microsoft.com/office/drawing/2014/main" val="10001"/>
                  </a:ext>
                </a:extLst>
              </a:tr>
              <a:tr h="2743200">
                <a:tc>
                  <a:txBody>
                    <a:bodyPr/>
                    <a:lstStyle/>
                    <a:p>
                      <a:pPr marL="27940">
                        <a:lnSpc>
                          <a:spcPct val="100000"/>
                        </a:lnSpc>
                        <a:spcBef>
                          <a:spcPts val="280"/>
                        </a:spcBef>
                      </a:pPr>
                      <a:r>
                        <a:rPr sz="1900" spc="-10" dirty="0">
                          <a:latin typeface="Calibri"/>
                          <a:cs typeface="Calibri"/>
                        </a:rPr>
                        <a:t>35ABB</a:t>
                      </a:r>
                      <a:endParaRPr sz="1900">
                        <a:latin typeface="Calibri"/>
                        <a:cs typeface="Calibri"/>
                      </a:endParaRPr>
                    </a:p>
                  </a:txBody>
                  <a:tcPr marL="0" marR="0" marT="42672"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tc>
                  <a:txBody>
                    <a:bodyPr/>
                    <a:lstStyle/>
                    <a:p>
                      <a:pPr marL="90805" marR="84455">
                        <a:lnSpc>
                          <a:spcPct val="100000"/>
                        </a:lnSpc>
                        <a:spcBef>
                          <a:spcPts val="259"/>
                        </a:spcBef>
                        <a:tabLst>
                          <a:tab pos="970280" algn="l"/>
                          <a:tab pos="1460500" algn="l"/>
                        </a:tabLst>
                      </a:pPr>
                      <a:r>
                        <a:rPr sz="1900" dirty="0">
                          <a:latin typeface="Calibri"/>
                          <a:cs typeface="Calibri"/>
                        </a:rPr>
                        <a:t>Capital</a:t>
                      </a:r>
                      <a:r>
                        <a:rPr sz="1900" spc="70" dirty="0">
                          <a:latin typeface="Calibri"/>
                          <a:cs typeface="Calibri"/>
                        </a:rPr>
                        <a:t>  </a:t>
                      </a:r>
                      <a:r>
                        <a:rPr sz="1900" dirty="0">
                          <a:latin typeface="Calibri"/>
                          <a:cs typeface="Calibri"/>
                        </a:rPr>
                        <a:t>Expenditure</a:t>
                      </a:r>
                      <a:r>
                        <a:rPr sz="1900" spc="70" dirty="0">
                          <a:latin typeface="Calibri"/>
                          <a:cs typeface="Calibri"/>
                        </a:rPr>
                        <a:t>  </a:t>
                      </a:r>
                      <a:r>
                        <a:rPr sz="1900" spc="-25" dirty="0">
                          <a:latin typeface="Calibri"/>
                          <a:cs typeface="Calibri"/>
                        </a:rPr>
                        <a:t>on </a:t>
                      </a:r>
                      <a:r>
                        <a:rPr sz="1900" spc="-10" dirty="0">
                          <a:latin typeface="Calibri"/>
                          <a:cs typeface="Calibri"/>
                        </a:rPr>
                        <a:t>license</a:t>
                      </a:r>
                      <a:r>
                        <a:rPr sz="1900" dirty="0">
                          <a:latin typeface="Calibri"/>
                          <a:cs typeface="Calibri"/>
                        </a:rPr>
                        <a:t>	</a:t>
                      </a:r>
                      <a:r>
                        <a:rPr sz="1900" spc="-25" dirty="0">
                          <a:latin typeface="Calibri"/>
                          <a:cs typeface="Calibri"/>
                        </a:rPr>
                        <a:t>to</a:t>
                      </a:r>
                      <a:r>
                        <a:rPr sz="1900" dirty="0">
                          <a:latin typeface="Calibri"/>
                          <a:cs typeface="Calibri"/>
                        </a:rPr>
                        <a:t>	</a:t>
                      </a:r>
                      <a:r>
                        <a:rPr sz="1900" spc="-20" dirty="0">
                          <a:latin typeface="Calibri"/>
                          <a:cs typeface="Calibri"/>
                        </a:rPr>
                        <a:t>operate </a:t>
                      </a:r>
                      <a:r>
                        <a:rPr sz="1900" spc="-10" dirty="0">
                          <a:latin typeface="Calibri"/>
                          <a:cs typeface="Calibri"/>
                        </a:rPr>
                        <a:t>telecommunication services</a:t>
                      </a:r>
                      <a:endParaRPr sz="1900">
                        <a:latin typeface="Calibri"/>
                        <a:cs typeface="Calibri"/>
                      </a:endParaRPr>
                    </a:p>
                  </a:txBody>
                  <a:tcPr marL="0" marR="0" marT="39623"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tc>
                  <a:txBody>
                    <a:bodyPr/>
                    <a:lstStyle/>
                    <a:p>
                      <a:pPr marL="90805" marR="485140" indent="-635">
                        <a:lnSpc>
                          <a:spcPct val="100000"/>
                        </a:lnSpc>
                        <a:spcBef>
                          <a:spcPts val="259"/>
                        </a:spcBef>
                      </a:pPr>
                      <a:r>
                        <a:rPr sz="1900" u="sng" dirty="0">
                          <a:uFill>
                            <a:solidFill>
                              <a:srgbClr val="000000"/>
                            </a:solidFill>
                          </a:uFill>
                          <a:latin typeface="Calibri"/>
                          <a:cs typeface="Calibri"/>
                        </a:rPr>
                        <a:t>License</a:t>
                      </a:r>
                      <a:r>
                        <a:rPr sz="1900" u="sng" spc="-35" dirty="0">
                          <a:uFill>
                            <a:solidFill>
                              <a:srgbClr val="000000"/>
                            </a:solidFill>
                          </a:uFill>
                          <a:latin typeface="Calibri"/>
                          <a:cs typeface="Calibri"/>
                        </a:rPr>
                        <a:t> </a:t>
                      </a:r>
                      <a:r>
                        <a:rPr sz="1900" u="sng" dirty="0">
                          <a:uFill>
                            <a:solidFill>
                              <a:srgbClr val="000000"/>
                            </a:solidFill>
                          </a:uFill>
                          <a:latin typeface="Calibri"/>
                          <a:cs typeface="Calibri"/>
                        </a:rPr>
                        <a:t>fees</a:t>
                      </a:r>
                      <a:r>
                        <a:rPr sz="1900" u="sng" spc="-30" dirty="0">
                          <a:uFill>
                            <a:solidFill>
                              <a:srgbClr val="000000"/>
                            </a:solidFill>
                          </a:uFill>
                          <a:latin typeface="Calibri"/>
                          <a:cs typeface="Calibri"/>
                        </a:rPr>
                        <a:t> </a:t>
                      </a:r>
                      <a:r>
                        <a:rPr sz="1900" u="sng" dirty="0">
                          <a:uFill>
                            <a:solidFill>
                              <a:srgbClr val="000000"/>
                            </a:solidFill>
                          </a:uFill>
                          <a:latin typeface="Calibri"/>
                          <a:cs typeface="Calibri"/>
                        </a:rPr>
                        <a:t>paid</a:t>
                      </a:r>
                      <a:r>
                        <a:rPr sz="1900" u="sng" spc="-50" dirty="0">
                          <a:uFill>
                            <a:solidFill>
                              <a:srgbClr val="000000"/>
                            </a:solidFill>
                          </a:uFill>
                          <a:latin typeface="Calibri"/>
                          <a:cs typeface="Calibri"/>
                        </a:rPr>
                        <a:t> </a:t>
                      </a:r>
                      <a:r>
                        <a:rPr sz="1900" u="sng" spc="-10" dirty="0">
                          <a:uFill>
                            <a:solidFill>
                              <a:srgbClr val="000000"/>
                            </a:solidFill>
                          </a:uFill>
                          <a:latin typeface="Calibri"/>
                          <a:cs typeface="Calibri"/>
                        </a:rPr>
                        <a:t>before</a:t>
                      </a:r>
                      <a:r>
                        <a:rPr sz="1900" u="sng" spc="-15" dirty="0">
                          <a:uFill>
                            <a:solidFill>
                              <a:srgbClr val="000000"/>
                            </a:solidFill>
                          </a:uFill>
                          <a:latin typeface="Calibri"/>
                          <a:cs typeface="Calibri"/>
                        </a:rPr>
                        <a:t> </a:t>
                      </a:r>
                      <a:r>
                        <a:rPr sz="1900" u="sng" spc="-10" dirty="0">
                          <a:uFill>
                            <a:solidFill>
                              <a:srgbClr val="000000"/>
                            </a:solidFill>
                          </a:uFill>
                          <a:latin typeface="Calibri"/>
                          <a:cs typeface="Calibri"/>
                        </a:rPr>
                        <a:t>commencement</a:t>
                      </a:r>
                      <a:r>
                        <a:rPr sz="1900" u="sng" spc="-5" dirty="0">
                          <a:uFill>
                            <a:solidFill>
                              <a:srgbClr val="000000"/>
                            </a:solidFill>
                          </a:uFill>
                          <a:latin typeface="Calibri"/>
                          <a:cs typeface="Calibri"/>
                        </a:rPr>
                        <a:t> </a:t>
                      </a:r>
                      <a:r>
                        <a:rPr sz="1900" u="sng" dirty="0">
                          <a:uFill>
                            <a:solidFill>
                              <a:srgbClr val="000000"/>
                            </a:solidFill>
                          </a:uFill>
                          <a:latin typeface="Calibri"/>
                          <a:cs typeface="Calibri"/>
                        </a:rPr>
                        <a:t>of</a:t>
                      </a:r>
                      <a:r>
                        <a:rPr sz="1900" u="sng" spc="-25" dirty="0">
                          <a:uFill>
                            <a:solidFill>
                              <a:srgbClr val="000000"/>
                            </a:solidFill>
                          </a:uFill>
                          <a:latin typeface="Calibri"/>
                          <a:cs typeface="Calibri"/>
                        </a:rPr>
                        <a:t> </a:t>
                      </a:r>
                      <a:r>
                        <a:rPr sz="1900" u="sng" spc="-10" dirty="0">
                          <a:uFill>
                            <a:solidFill>
                              <a:srgbClr val="000000"/>
                            </a:solidFill>
                          </a:uFill>
                          <a:latin typeface="Calibri"/>
                          <a:cs typeface="Calibri"/>
                        </a:rPr>
                        <a:t>business</a:t>
                      </a:r>
                      <a:r>
                        <a:rPr sz="1900" spc="-10" dirty="0">
                          <a:latin typeface="Calibri"/>
                          <a:cs typeface="Calibri"/>
                        </a:rPr>
                        <a:t>: </a:t>
                      </a:r>
                      <a:r>
                        <a:rPr sz="1900" dirty="0">
                          <a:latin typeface="Calibri"/>
                          <a:cs typeface="Calibri"/>
                        </a:rPr>
                        <a:t>License</a:t>
                      </a:r>
                      <a:r>
                        <a:rPr sz="1900" spc="-35" dirty="0">
                          <a:latin typeface="Calibri"/>
                          <a:cs typeface="Calibri"/>
                        </a:rPr>
                        <a:t> </a:t>
                      </a:r>
                      <a:r>
                        <a:rPr sz="1900" dirty="0">
                          <a:latin typeface="Calibri"/>
                          <a:cs typeface="Calibri"/>
                        </a:rPr>
                        <a:t>fee</a:t>
                      </a:r>
                      <a:r>
                        <a:rPr sz="1900" spc="-35" dirty="0">
                          <a:latin typeface="Calibri"/>
                          <a:cs typeface="Calibri"/>
                        </a:rPr>
                        <a:t> </a:t>
                      </a:r>
                      <a:r>
                        <a:rPr sz="1900" dirty="0">
                          <a:latin typeface="Calibri"/>
                          <a:cs typeface="Calibri"/>
                        </a:rPr>
                        <a:t>paid</a:t>
                      </a:r>
                      <a:r>
                        <a:rPr sz="1900" spc="265" dirty="0">
                          <a:latin typeface="Calibri"/>
                          <a:cs typeface="Calibri"/>
                        </a:rPr>
                        <a:t> </a:t>
                      </a:r>
                      <a:r>
                        <a:rPr sz="1900" dirty="0">
                          <a:latin typeface="Calibri"/>
                          <a:cs typeface="Calibri"/>
                        </a:rPr>
                        <a:t>/</a:t>
                      </a:r>
                      <a:r>
                        <a:rPr sz="1900" spc="-45" dirty="0">
                          <a:latin typeface="Calibri"/>
                          <a:cs typeface="Calibri"/>
                        </a:rPr>
                        <a:t> </a:t>
                      </a:r>
                      <a:r>
                        <a:rPr sz="1900" dirty="0">
                          <a:latin typeface="Calibri"/>
                          <a:cs typeface="Calibri"/>
                        </a:rPr>
                        <a:t>No.</a:t>
                      </a:r>
                      <a:r>
                        <a:rPr sz="1900" spc="-30" dirty="0">
                          <a:latin typeface="Calibri"/>
                          <a:cs typeface="Calibri"/>
                        </a:rPr>
                        <a:t> </a:t>
                      </a:r>
                      <a:r>
                        <a:rPr sz="1900" dirty="0">
                          <a:latin typeface="Calibri"/>
                          <a:cs typeface="Calibri"/>
                        </a:rPr>
                        <a:t>of</a:t>
                      </a:r>
                      <a:r>
                        <a:rPr sz="1900" spc="-35" dirty="0">
                          <a:latin typeface="Calibri"/>
                          <a:cs typeface="Calibri"/>
                        </a:rPr>
                        <a:t> </a:t>
                      </a:r>
                      <a:r>
                        <a:rPr sz="1900" dirty="0">
                          <a:latin typeface="Calibri"/>
                          <a:cs typeface="Calibri"/>
                        </a:rPr>
                        <a:t>years</a:t>
                      </a:r>
                      <a:r>
                        <a:rPr sz="1900" spc="-25" dirty="0">
                          <a:latin typeface="Calibri"/>
                          <a:cs typeface="Calibri"/>
                        </a:rPr>
                        <a:t> </a:t>
                      </a:r>
                      <a:r>
                        <a:rPr sz="1900" dirty="0">
                          <a:latin typeface="Calibri"/>
                          <a:cs typeface="Calibri"/>
                        </a:rPr>
                        <a:t>from</a:t>
                      </a:r>
                      <a:r>
                        <a:rPr sz="1900" spc="-25" dirty="0">
                          <a:latin typeface="Calibri"/>
                          <a:cs typeface="Calibri"/>
                        </a:rPr>
                        <a:t> </a:t>
                      </a:r>
                      <a:r>
                        <a:rPr sz="1900" dirty="0">
                          <a:latin typeface="Calibri"/>
                          <a:cs typeface="Calibri"/>
                        </a:rPr>
                        <a:t>the</a:t>
                      </a:r>
                      <a:r>
                        <a:rPr sz="1900" spc="-45" dirty="0">
                          <a:latin typeface="Calibri"/>
                          <a:cs typeface="Calibri"/>
                        </a:rPr>
                        <a:t> </a:t>
                      </a:r>
                      <a:r>
                        <a:rPr sz="1900" dirty="0">
                          <a:latin typeface="Calibri"/>
                          <a:cs typeface="Calibri"/>
                        </a:rPr>
                        <a:t>previous</a:t>
                      </a:r>
                      <a:r>
                        <a:rPr sz="1900" spc="-10" dirty="0">
                          <a:latin typeface="Calibri"/>
                          <a:cs typeface="Calibri"/>
                        </a:rPr>
                        <a:t> </a:t>
                      </a:r>
                      <a:r>
                        <a:rPr sz="1900" dirty="0">
                          <a:latin typeface="Calibri"/>
                          <a:cs typeface="Calibri"/>
                        </a:rPr>
                        <a:t>year</a:t>
                      </a:r>
                      <a:r>
                        <a:rPr sz="1900" spc="-25" dirty="0">
                          <a:latin typeface="Calibri"/>
                          <a:cs typeface="Calibri"/>
                        </a:rPr>
                        <a:t> of </a:t>
                      </a:r>
                      <a:r>
                        <a:rPr sz="1900" spc="-10" dirty="0">
                          <a:latin typeface="Calibri"/>
                          <a:cs typeface="Calibri"/>
                        </a:rPr>
                        <a:t>commencement</a:t>
                      </a:r>
                      <a:r>
                        <a:rPr sz="1900" spc="-5" dirty="0">
                          <a:latin typeface="Calibri"/>
                          <a:cs typeface="Calibri"/>
                        </a:rPr>
                        <a:t> </a:t>
                      </a:r>
                      <a:r>
                        <a:rPr sz="1900" dirty="0">
                          <a:latin typeface="Calibri"/>
                          <a:cs typeface="Calibri"/>
                        </a:rPr>
                        <a:t>of</a:t>
                      </a:r>
                      <a:r>
                        <a:rPr sz="1900" spc="-20" dirty="0">
                          <a:latin typeface="Calibri"/>
                          <a:cs typeface="Calibri"/>
                        </a:rPr>
                        <a:t> </a:t>
                      </a:r>
                      <a:r>
                        <a:rPr sz="1900" dirty="0">
                          <a:latin typeface="Calibri"/>
                          <a:cs typeface="Calibri"/>
                        </a:rPr>
                        <a:t>business</a:t>
                      </a:r>
                      <a:r>
                        <a:rPr sz="1900" spc="-40" dirty="0">
                          <a:latin typeface="Calibri"/>
                          <a:cs typeface="Calibri"/>
                        </a:rPr>
                        <a:t> </a:t>
                      </a:r>
                      <a:r>
                        <a:rPr sz="1900" dirty="0">
                          <a:latin typeface="Calibri"/>
                          <a:cs typeface="Calibri"/>
                        </a:rPr>
                        <a:t>to</a:t>
                      </a:r>
                      <a:r>
                        <a:rPr sz="1900" spc="-40" dirty="0">
                          <a:latin typeface="Calibri"/>
                          <a:cs typeface="Calibri"/>
                        </a:rPr>
                        <a:t> </a:t>
                      </a:r>
                      <a:r>
                        <a:rPr sz="1900" dirty="0">
                          <a:latin typeface="Calibri"/>
                          <a:cs typeface="Calibri"/>
                        </a:rPr>
                        <a:t>the</a:t>
                      </a:r>
                      <a:r>
                        <a:rPr sz="1900" spc="-30" dirty="0">
                          <a:latin typeface="Calibri"/>
                          <a:cs typeface="Calibri"/>
                        </a:rPr>
                        <a:t> </a:t>
                      </a:r>
                      <a:r>
                        <a:rPr sz="1900" dirty="0">
                          <a:latin typeface="Calibri"/>
                          <a:cs typeface="Calibri"/>
                        </a:rPr>
                        <a:t>previous</a:t>
                      </a:r>
                      <a:r>
                        <a:rPr sz="1900" spc="-15" dirty="0">
                          <a:latin typeface="Calibri"/>
                          <a:cs typeface="Calibri"/>
                        </a:rPr>
                        <a:t> </a:t>
                      </a:r>
                      <a:r>
                        <a:rPr sz="1900" dirty="0">
                          <a:latin typeface="Calibri"/>
                          <a:cs typeface="Calibri"/>
                        </a:rPr>
                        <a:t>year</a:t>
                      </a:r>
                      <a:r>
                        <a:rPr sz="1900" spc="-20" dirty="0">
                          <a:latin typeface="Calibri"/>
                          <a:cs typeface="Calibri"/>
                        </a:rPr>
                        <a:t> </a:t>
                      </a:r>
                      <a:r>
                        <a:rPr sz="1900" dirty="0">
                          <a:latin typeface="Calibri"/>
                          <a:cs typeface="Calibri"/>
                        </a:rPr>
                        <a:t>in</a:t>
                      </a:r>
                      <a:r>
                        <a:rPr sz="1900" spc="-45" dirty="0">
                          <a:latin typeface="Calibri"/>
                          <a:cs typeface="Calibri"/>
                        </a:rPr>
                        <a:t> </a:t>
                      </a:r>
                      <a:r>
                        <a:rPr sz="1900" spc="-10" dirty="0">
                          <a:latin typeface="Calibri"/>
                          <a:cs typeface="Calibri"/>
                        </a:rPr>
                        <a:t>which </a:t>
                      </a:r>
                      <a:r>
                        <a:rPr sz="1900" dirty="0">
                          <a:latin typeface="Calibri"/>
                          <a:cs typeface="Calibri"/>
                        </a:rPr>
                        <a:t>license</a:t>
                      </a:r>
                      <a:r>
                        <a:rPr sz="1900" spc="-35" dirty="0">
                          <a:latin typeface="Calibri"/>
                          <a:cs typeface="Calibri"/>
                        </a:rPr>
                        <a:t> </a:t>
                      </a:r>
                      <a:r>
                        <a:rPr sz="1900" spc="-10" dirty="0">
                          <a:latin typeface="Calibri"/>
                          <a:cs typeface="Calibri"/>
                        </a:rPr>
                        <a:t>expires.</a:t>
                      </a:r>
                      <a:endParaRPr sz="1900">
                        <a:latin typeface="Calibri"/>
                        <a:cs typeface="Calibri"/>
                      </a:endParaRPr>
                    </a:p>
                    <a:p>
                      <a:pPr>
                        <a:lnSpc>
                          <a:spcPct val="100000"/>
                        </a:lnSpc>
                        <a:spcBef>
                          <a:spcPts val="80"/>
                        </a:spcBef>
                      </a:pPr>
                      <a:endParaRPr sz="1900">
                        <a:latin typeface="Times New Roman"/>
                        <a:cs typeface="Times New Roman"/>
                      </a:endParaRPr>
                    </a:p>
                    <a:p>
                      <a:pPr marL="90805">
                        <a:lnSpc>
                          <a:spcPct val="100000"/>
                        </a:lnSpc>
                      </a:pPr>
                      <a:r>
                        <a:rPr sz="1900" u="sng" dirty="0">
                          <a:uFill>
                            <a:solidFill>
                              <a:srgbClr val="000000"/>
                            </a:solidFill>
                          </a:uFill>
                          <a:latin typeface="Calibri"/>
                          <a:cs typeface="Calibri"/>
                        </a:rPr>
                        <a:t>License</a:t>
                      </a:r>
                      <a:r>
                        <a:rPr sz="1900" u="sng" spc="-35" dirty="0">
                          <a:uFill>
                            <a:solidFill>
                              <a:srgbClr val="000000"/>
                            </a:solidFill>
                          </a:uFill>
                          <a:latin typeface="Calibri"/>
                          <a:cs typeface="Calibri"/>
                        </a:rPr>
                        <a:t> </a:t>
                      </a:r>
                      <a:r>
                        <a:rPr sz="1900" u="sng" dirty="0">
                          <a:uFill>
                            <a:solidFill>
                              <a:srgbClr val="000000"/>
                            </a:solidFill>
                          </a:uFill>
                          <a:latin typeface="Calibri"/>
                          <a:cs typeface="Calibri"/>
                        </a:rPr>
                        <a:t>fees</a:t>
                      </a:r>
                      <a:r>
                        <a:rPr sz="1900" u="sng" spc="-25" dirty="0">
                          <a:uFill>
                            <a:solidFill>
                              <a:srgbClr val="000000"/>
                            </a:solidFill>
                          </a:uFill>
                          <a:latin typeface="Calibri"/>
                          <a:cs typeface="Calibri"/>
                        </a:rPr>
                        <a:t> </a:t>
                      </a:r>
                      <a:r>
                        <a:rPr sz="1900" u="sng" dirty="0">
                          <a:uFill>
                            <a:solidFill>
                              <a:srgbClr val="000000"/>
                            </a:solidFill>
                          </a:uFill>
                          <a:latin typeface="Calibri"/>
                          <a:cs typeface="Calibri"/>
                        </a:rPr>
                        <a:t>paid</a:t>
                      </a:r>
                      <a:r>
                        <a:rPr sz="1900" u="sng" spc="-45" dirty="0">
                          <a:uFill>
                            <a:solidFill>
                              <a:srgbClr val="000000"/>
                            </a:solidFill>
                          </a:uFill>
                          <a:latin typeface="Calibri"/>
                          <a:cs typeface="Calibri"/>
                        </a:rPr>
                        <a:t> </a:t>
                      </a:r>
                      <a:r>
                        <a:rPr sz="1900" u="sng" dirty="0">
                          <a:uFill>
                            <a:solidFill>
                              <a:srgbClr val="000000"/>
                            </a:solidFill>
                          </a:uFill>
                          <a:latin typeface="Calibri"/>
                          <a:cs typeface="Calibri"/>
                        </a:rPr>
                        <a:t>after</a:t>
                      </a:r>
                      <a:r>
                        <a:rPr sz="1900" u="sng" spc="-45" dirty="0">
                          <a:uFill>
                            <a:solidFill>
                              <a:srgbClr val="000000"/>
                            </a:solidFill>
                          </a:uFill>
                          <a:latin typeface="Calibri"/>
                          <a:cs typeface="Calibri"/>
                        </a:rPr>
                        <a:t> </a:t>
                      </a:r>
                      <a:r>
                        <a:rPr sz="1900" u="sng" spc="-10" dirty="0">
                          <a:uFill>
                            <a:solidFill>
                              <a:srgbClr val="000000"/>
                            </a:solidFill>
                          </a:uFill>
                          <a:latin typeface="Calibri"/>
                          <a:cs typeface="Calibri"/>
                        </a:rPr>
                        <a:t>commencement</a:t>
                      </a:r>
                      <a:r>
                        <a:rPr sz="1900" u="sng" spc="-5" dirty="0">
                          <a:uFill>
                            <a:solidFill>
                              <a:srgbClr val="000000"/>
                            </a:solidFill>
                          </a:uFill>
                          <a:latin typeface="Calibri"/>
                          <a:cs typeface="Calibri"/>
                        </a:rPr>
                        <a:t> </a:t>
                      </a:r>
                      <a:r>
                        <a:rPr sz="1900" u="sng" dirty="0">
                          <a:uFill>
                            <a:solidFill>
                              <a:srgbClr val="000000"/>
                            </a:solidFill>
                          </a:uFill>
                          <a:latin typeface="Calibri"/>
                          <a:cs typeface="Calibri"/>
                        </a:rPr>
                        <a:t>of</a:t>
                      </a:r>
                      <a:r>
                        <a:rPr sz="1900" u="sng" spc="-20" dirty="0">
                          <a:uFill>
                            <a:solidFill>
                              <a:srgbClr val="000000"/>
                            </a:solidFill>
                          </a:uFill>
                          <a:latin typeface="Calibri"/>
                          <a:cs typeface="Calibri"/>
                        </a:rPr>
                        <a:t> </a:t>
                      </a:r>
                      <a:r>
                        <a:rPr sz="1900" u="sng" spc="-10" dirty="0">
                          <a:uFill>
                            <a:solidFill>
                              <a:srgbClr val="000000"/>
                            </a:solidFill>
                          </a:uFill>
                          <a:latin typeface="Calibri"/>
                          <a:cs typeface="Calibri"/>
                        </a:rPr>
                        <a:t>business</a:t>
                      </a:r>
                      <a:r>
                        <a:rPr sz="1900" spc="-10" dirty="0">
                          <a:latin typeface="Calibri"/>
                          <a:cs typeface="Calibri"/>
                        </a:rPr>
                        <a:t>:</a:t>
                      </a:r>
                      <a:endParaRPr sz="1900">
                        <a:latin typeface="Calibri"/>
                        <a:cs typeface="Calibri"/>
                      </a:endParaRPr>
                    </a:p>
                    <a:p>
                      <a:pPr marL="90805" marR="100965">
                        <a:lnSpc>
                          <a:spcPct val="100000"/>
                        </a:lnSpc>
                      </a:pPr>
                      <a:r>
                        <a:rPr sz="1900" dirty="0">
                          <a:latin typeface="Calibri"/>
                          <a:cs typeface="Calibri"/>
                        </a:rPr>
                        <a:t>License</a:t>
                      </a:r>
                      <a:r>
                        <a:rPr sz="1900" spc="-35" dirty="0">
                          <a:latin typeface="Calibri"/>
                          <a:cs typeface="Calibri"/>
                        </a:rPr>
                        <a:t> </a:t>
                      </a:r>
                      <a:r>
                        <a:rPr sz="1900" dirty="0">
                          <a:latin typeface="Calibri"/>
                          <a:cs typeface="Calibri"/>
                        </a:rPr>
                        <a:t>fee</a:t>
                      </a:r>
                      <a:r>
                        <a:rPr sz="1900" spc="-35" dirty="0">
                          <a:latin typeface="Calibri"/>
                          <a:cs typeface="Calibri"/>
                        </a:rPr>
                        <a:t> </a:t>
                      </a:r>
                      <a:r>
                        <a:rPr sz="1900" dirty="0">
                          <a:latin typeface="Calibri"/>
                          <a:cs typeface="Calibri"/>
                        </a:rPr>
                        <a:t>paid</a:t>
                      </a:r>
                      <a:r>
                        <a:rPr sz="1900" spc="-60" dirty="0">
                          <a:latin typeface="Calibri"/>
                          <a:cs typeface="Calibri"/>
                        </a:rPr>
                        <a:t> </a:t>
                      </a:r>
                      <a:r>
                        <a:rPr sz="1900" dirty="0">
                          <a:latin typeface="Calibri"/>
                          <a:cs typeface="Calibri"/>
                        </a:rPr>
                        <a:t>/</a:t>
                      </a:r>
                      <a:r>
                        <a:rPr sz="1900" spc="-35" dirty="0">
                          <a:latin typeface="Calibri"/>
                          <a:cs typeface="Calibri"/>
                        </a:rPr>
                        <a:t> </a:t>
                      </a:r>
                      <a:r>
                        <a:rPr sz="1900" dirty="0">
                          <a:latin typeface="Calibri"/>
                          <a:cs typeface="Calibri"/>
                        </a:rPr>
                        <a:t>No.</a:t>
                      </a:r>
                      <a:r>
                        <a:rPr sz="1900" spc="-25" dirty="0">
                          <a:latin typeface="Calibri"/>
                          <a:cs typeface="Calibri"/>
                        </a:rPr>
                        <a:t> </a:t>
                      </a:r>
                      <a:r>
                        <a:rPr sz="1900" dirty="0">
                          <a:latin typeface="Calibri"/>
                          <a:cs typeface="Calibri"/>
                        </a:rPr>
                        <a:t>of</a:t>
                      </a:r>
                      <a:r>
                        <a:rPr sz="1900" spc="-40" dirty="0">
                          <a:latin typeface="Calibri"/>
                          <a:cs typeface="Calibri"/>
                        </a:rPr>
                        <a:t> </a:t>
                      </a:r>
                      <a:r>
                        <a:rPr sz="1900" dirty="0">
                          <a:latin typeface="Calibri"/>
                          <a:cs typeface="Calibri"/>
                        </a:rPr>
                        <a:t>years</a:t>
                      </a:r>
                      <a:r>
                        <a:rPr sz="1900" spc="-20" dirty="0">
                          <a:latin typeface="Calibri"/>
                          <a:cs typeface="Calibri"/>
                        </a:rPr>
                        <a:t> </a:t>
                      </a:r>
                      <a:r>
                        <a:rPr sz="1900" dirty="0">
                          <a:latin typeface="Calibri"/>
                          <a:cs typeface="Calibri"/>
                        </a:rPr>
                        <a:t>from</a:t>
                      </a:r>
                      <a:r>
                        <a:rPr sz="1900" spc="-25" dirty="0">
                          <a:latin typeface="Calibri"/>
                          <a:cs typeface="Calibri"/>
                        </a:rPr>
                        <a:t> </a:t>
                      </a:r>
                      <a:r>
                        <a:rPr sz="1900" dirty="0">
                          <a:latin typeface="Calibri"/>
                          <a:cs typeface="Calibri"/>
                        </a:rPr>
                        <a:t>the</a:t>
                      </a:r>
                      <a:r>
                        <a:rPr sz="1900" spc="-45" dirty="0">
                          <a:latin typeface="Calibri"/>
                          <a:cs typeface="Calibri"/>
                        </a:rPr>
                        <a:t> </a:t>
                      </a:r>
                      <a:r>
                        <a:rPr sz="1900" dirty="0">
                          <a:latin typeface="Calibri"/>
                          <a:cs typeface="Calibri"/>
                        </a:rPr>
                        <a:t>previous</a:t>
                      </a:r>
                      <a:r>
                        <a:rPr sz="1900" spc="-10" dirty="0">
                          <a:latin typeface="Calibri"/>
                          <a:cs typeface="Calibri"/>
                        </a:rPr>
                        <a:t> </a:t>
                      </a:r>
                      <a:r>
                        <a:rPr sz="1900" dirty="0">
                          <a:latin typeface="Calibri"/>
                          <a:cs typeface="Calibri"/>
                        </a:rPr>
                        <a:t>year</a:t>
                      </a:r>
                      <a:r>
                        <a:rPr sz="1900" spc="-25" dirty="0">
                          <a:latin typeface="Calibri"/>
                          <a:cs typeface="Calibri"/>
                        </a:rPr>
                        <a:t> </a:t>
                      </a:r>
                      <a:r>
                        <a:rPr sz="1900" dirty="0">
                          <a:latin typeface="Calibri"/>
                          <a:cs typeface="Calibri"/>
                        </a:rPr>
                        <a:t>in</a:t>
                      </a:r>
                      <a:r>
                        <a:rPr sz="1900" spc="-55" dirty="0">
                          <a:latin typeface="Calibri"/>
                          <a:cs typeface="Calibri"/>
                        </a:rPr>
                        <a:t> </a:t>
                      </a:r>
                      <a:r>
                        <a:rPr sz="1900" spc="-10" dirty="0">
                          <a:latin typeface="Calibri"/>
                          <a:cs typeface="Calibri"/>
                        </a:rPr>
                        <a:t>which </a:t>
                      </a:r>
                      <a:r>
                        <a:rPr sz="1900" dirty="0">
                          <a:latin typeface="Calibri"/>
                          <a:cs typeface="Calibri"/>
                        </a:rPr>
                        <a:t>license</a:t>
                      </a:r>
                      <a:r>
                        <a:rPr sz="1900" spc="-35" dirty="0">
                          <a:latin typeface="Calibri"/>
                          <a:cs typeface="Calibri"/>
                        </a:rPr>
                        <a:t> </a:t>
                      </a:r>
                      <a:r>
                        <a:rPr sz="1900" dirty="0">
                          <a:latin typeface="Calibri"/>
                          <a:cs typeface="Calibri"/>
                        </a:rPr>
                        <a:t>fee</a:t>
                      </a:r>
                      <a:r>
                        <a:rPr sz="1900" spc="-25" dirty="0">
                          <a:latin typeface="Calibri"/>
                          <a:cs typeface="Calibri"/>
                        </a:rPr>
                        <a:t> </a:t>
                      </a:r>
                      <a:r>
                        <a:rPr sz="1900" dirty="0">
                          <a:latin typeface="Calibri"/>
                          <a:cs typeface="Calibri"/>
                        </a:rPr>
                        <a:t>actually</a:t>
                      </a:r>
                      <a:r>
                        <a:rPr sz="1900" spc="-60" dirty="0">
                          <a:latin typeface="Calibri"/>
                          <a:cs typeface="Calibri"/>
                        </a:rPr>
                        <a:t> </a:t>
                      </a:r>
                      <a:r>
                        <a:rPr sz="1900" dirty="0">
                          <a:latin typeface="Calibri"/>
                          <a:cs typeface="Calibri"/>
                        </a:rPr>
                        <a:t>paid</a:t>
                      </a:r>
                      <a:r>
                        <a:rPr sz="1900" spc="-55" dirty="0">
                          <a:latin typeface="Calibri"/>
                          <a:cs typeface="Calibri"/>
                        </a:rPr>
                        <a:t> </a:t>
                      </a:r>
                      <a:r>
                        <a:rPr sz="1900" dirty="0">
                          <a:latin typeface="Calibri"/>
                          <a:cs typeface="Calibri"/>
                        </a:rPr>
                        <a:t>to</a:t>
                      </a:r>
                      <a:r>
                        <a:rPr sz="1900" spc="-25" dirty="0">
                          <a:latin typeface="Calibri"/>
                          <a:cs typeface="Calibri"/>
                        </a:rPr>
                        <a:t> </a:t>
                      </a:r>
                      <a:r>
                        <a:rPr sz="1900" dirty="0">
                          <a:latin typeface="Calibri"/>
                          <a:cs typeface="Calibri"/>
                        </a:rPr>
                        <a:t>the</a:t>
                      </a:r>
                      <a:r>
                        <a:rPr sz="1900" spc="-35" dirty="0">
                          <a:latin typeface="Calibri"/>
                          <a:cs typeface="Calibri"/>
                        </a:rPr>
                        <a:t> </a:t>
                      </a:r>
                      <a:r>
                        <a:rPr sz="1900" dirty="0">
                          <a:latin typeface="Calibri"/>
                          <a:cs typeface="Calibri"/>
                        </a:rPr>
                        <a:t>previous year</a:t>
                      </a:r>
                      <a:r>
                        <a:rPr sz="1900" spc="-15" dirty="0">
                          <a:latin typeface="Calibri"/>
                          <a:cs typeface="Calibri"/>
                        </a:rPr>
                        <a:t> </a:t>
                      </a:r>
                      <a:r>
                        <a:rPr sz="1900" dirty="0">
                          <a:latin typeface="Calibri"/>
                          <a:cs typeface="Calibri"/>
                        </a:rPr>
                        <a:t>in</a:t>
                      </a:r>
                      <a:r>
                        <a:rPr sz="1900" spc="-45" dirty="0">
                          <a:latin typeface="Calibri"/>
                          <a:cs typeface="Calibri"/>
                        </a:rPr>
                        <a:t> </a:t>
                      </a:r>
                      <a:r>
                        <a:rPr sz="1900" dirty="0">
                          <a:latin typeface="Calibri"/>
                          <a:cs typeface="Calibri"/>
                        </a:rPr>
                        <a:t>which</a:t>
                      </a:r>
                      <a:r>
                        <a:rPr sz="1900" spc="-30" dirty="0">
                          <a:latin typeface="Calibri"/>
                          <a:cs typeface="Calibri"/>
                        </a:rPr>
                        <a:t> </a:t>
                      </a:r>
                      <a:r>
                        <a:rPr sz="1900" spc="-10" dirty="0">
                          <a:latin typeface="Calibri"/>
                          <a:cs typeface="Calibri"/>
                        </a:rPr>
                        <a:t>license expires.</a:t>
                      </a:r>
                      <a:endParaRPr sz="1900">
                        <a:latin typeface="Calibri"/>
                        <a:cs typeface="Calibri"/>
                      </a:endParaRPr>
                    </a:p>
                  </a:txBody>
                  <a:tcPr marL="0" marR="0" marT="39623"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extLst>
                  <a:ext uri="{0D108BD9-81ED-4DB2-BD59-A6C34878D82A}">
                    <a16:rowId xmlns:a16="http://schemas.microsoft.com/office/drawing/2014/main" val="10002"/>
                  </a:ext>
                </a:extLst>
              </a:tr>
            </a:tbl>
          </a:graphicData>
        </a:graphic>
      </p:graphicFrame>
      <p:sp>
        <p:nvSpPr>
          <p:cNvPr id="3" name="object 3"/>
          <p:cNvSpPr txBox="1">
            <a:spLocks noGrp="1"/>
          </p:cNvSpPr>
          <p:nvPr>
            <p:ph type="title"/>
          </p:nvPr>
        </p:nvSpPr>
        <p:spPr>
          <a:xfrm>
            <a:off x="1804416" y="105177"/>
            <a:ext cx="16942003" cy="1107718"/>
          </a:xfrm>
          <a:prstGeom prst="rect">
            <a:avLst/>
          </a:prstGeom>
        </p:spPr>
        <p:txBody>
          <a:bodyPr vert="horz" wrap="square" lIns="0" tIns="438637" rIns="0" bIns="0" rtlCol="0">
            <a:spAutoFit/>
          </a:bodyPr>
          <a:lstStyle/>
          <a:p>
            <a:pPr marL="431292">
              <a:spcBef>
                <a:spcPts val="120"/>
              </a:spcBef>
            </a:pPr>
            <a:r>
              <a:rPr dirty="0"/>
              <a:t>List</a:t>
            </a:r>
            <a:r>
              <a:rPr spc="-78" dirty="0"/>
              <a:t> </a:t>
            </a:r>
            <a:r>
              <a:rPr dirty="0"/>
              <a:t>of</a:t>
            </a:r>
            <a:r>
              <a:rPr spc="-72" dirty="0"/>
              <a:t> </a:t>
            </a:r>
            <a:r>
              <a:rPr spc="-12" dirty="0"/>
              <a:t>Sections…..Contd.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004060" y="886072"/>
          <a:ext cx="10698480" cy="7060692"/>
        </p:xfrm>
        <a:graphic>
          <a:graphicData uri="http://schemas.openxmlformats.org/drawingml/2006/table">
            <a:tbl>
              <a:tblPr firstRow="1" bandRow="1">
                <a:tableStyleId>{2D5ABB26-0587-4C30-8999-92F81FD0307C}</a:tableStyleId>
              </a:tblPr>
              <a:tblGrid>
                <a:gridCol w="1005840">
                  <a:extLst>
                    <a:ext uri="{9D8B030D-6E8A-4147-A177-3AD203B41FA5}">
                      <a16:colId xmlns:a16="http://schemas.microsoft.com/office/drawing/2014/main" val="20000"/>
                    </a:ext>
                  </a:extLst>
                </a:gridCol>
                <a:gridCol w="3383280">
                  <a:extLst>
                    <a:ext uri="{9D8B030D-6E8A-4147-A177-3AD203B41FA5}">
                      <a16:colId xmlns:a16="http://schemas.microsoft.com/office/drawing/2014/main" val="20001"/>
                    </a:ext>
                  </a:extLst>
                </a:gridCol>
                <a:gridCol w="6309360">
                  <a:extLst>
                    <a:ext uri="{9D8B030D-6E8A-4147-A177-3AD203B41FA5}">
                      <a16:colId xmlns:a16="http://schemas.microsoft.com/office/drawing/2014/main" val="20002"/>
                    </a:ext>
                  </a:extLst>
                </a:gridCol>
              </a:tblGrid>
              <a:tr h="675894">
                <a:tc>
                  <a:txBody>
                    <a:bodyPr/>
                    <a:lstStyle/>
                    <a:p>
                      <a:pPr algn="ctr">
                        <a:lnSpc>
                          <a:spcPct val="100000"/>
                        </a:lnSpc>
                        <a:spcBef>
                          <a:spcPts val="260"/>
                        </a:spcBef>
                      </a:pPr>
                      <a:r>
                        <a:rPr sz="1900" b="1" spc="-10" dirty="0">
                          <a:latin typeface="Calibri"/>
                          <a:cs typeface="Calibri"/>
                        </a:rPr>
                        <a:t>Section</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tc>
                  <a:txBody>
                    <a:bodyPr/>
                    <a:lstStyle/>
                    <a:p>
                      <a:pPr marL="650875" marR="438784" indent="-206375">
                        <a:lnSpc>
                          <a:spcPct val="100000"/>
                        </a:lnSpc>
                        <a:spcBef>
                          <a:spcPts val="260"/>
                        </a:spcBef>
                      </a:pPr>
                      <a:r>
                        <a:rPr sz="1900" b="1" dirty="0">
                          <a:latin typeface="Calibri"/>
                          <a:cs typeface="Calibri"/>
                        </a:rPr>
                        <a:t>Amount</a:t>
                      </a:r>
                      <a:r>
                        <a:rPr sz="1900" b="1" spc="-40" dirty="0">
                          <a:latin typeface="Calibri"/>
                          <a:cs typeface="Calibri"/>
                        </a:rPr>
                        <a:t> </a:t>
                      </a:r>
                      <a:r>
                        <a:rPr sz="1900" b="1" dirty="0">
                          <a:latin typeface="Calibri"/>
                          <a:cs typeface="Calibri"/>
                        </a:rPr>
                        <a:t>debited</a:t>
                      </a:r>
                      <a:r>
                        <a:rPr sz="1900" b="1" spc="-45" dirty="0">
                          <a:latin typeface="Calibri"/>
                          <a:cs typeface="Calibri"/>
                        </a:rPr>
                        <a:t> </a:t>
                      </a:r>
                      <a:r>
                        <a:rPr sz="1900" b="1" dirty="0">
                          <a:latin typeface="Calibri"/>
                          <a:cs typeface="Calibri"/>
                        </a:rPr>
                        <a:t>to</a:t>
                      </a:r>
                      <a:r>
                        <a:rPr sz="1900" b="1" spc="-65" dirty="0">
                          <a:latin typeface="Calibri"/>
                          <a:cs typeface="Calibri"/>
                        </a:rPr>
                        <a:t> </a:t>
                      </a:r>
                      <a:r>
                        <a:rPr sz="1900" b="1" spc="-25" dirty="0">
                          <a:latin typeface="Calibri"/>
                          <a:cs typeface="Calibri"/>
                        </a:rPr>
                        <a:t>P&amp;L </a:t>
                      </a:r>
                      <a:r>
                        <a:rPr sz="1900" b="1" dirty="0">
                          <a:latin typeface="Calibri"/>
                          <a:cs typeface="Calibri"/>
                        </a:rPr>
                        <a:t>Account/</a:t>
                      </a:r>
                      <a:r>
                        <a:rPr sz="1900" b="1" spc="-65" dirty="0">
                          <a:latin typeface="Calibri"/>
                          <a:cs typeface="Calibri"/>
                        </a:rPr>
                        <a:t> </a:t>
                      </a:r>
                      <a:r>
                        <a:rPr sz="1900" b="1" spc="-10" dirty="0">
                          <a:latin typeface="Calibri"/>
                          <a:cs typeface="Calibri"/>
                        </a:rPr>
                        <a:t>Payment</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tc>
                  <a:txBody>
                    <a:bodyPr/>
                    <a:lstStyle/>
                    <a:p>
                      <a:pPr algn="ctr">
                        <a:lnSpc>
                          <a:spcPct val="100000"/>
                        </a:lnSpc>
                        <a:spcBef>
                          <a:spcPts val="260"/>
                        </a:spcBef>
                      </a:pPr>
                      <a:r>
                        <a:rPr sz="1900" b="1" dirty="0">
                          <a:latin typeface="Calibri"/>
                          <a:cs typeface="Calibri"/>
                        </a:rPr>
                        <a:t>Amounts</a:t>
                      </a:r>
                      <a:r>
                        <a:rPr sz="1900" b="1" spc="-45" dirty="0">
                          <a:latin typeface="Calibri"/>
                          <a:cs typeface="Calibri"/>
                        </a:rPr>
                        <a:t> </a:t>
                      </a:r>
                      <a:r>
                        <a:rPr sz="1900" b="1" dirty="0">
                          <a:latin typeface="Calibri"/>
                          <a:cs typeface="Calibri"/>
                        </a:rPr>
                        <a:t>admissible/</a:t>
                      </a:r>
                      <a:r>
                        <a:rPr sz="1900" b="1" spc="-65" dirty="0">
                          <a:latin typeface="Calibri"/>
                          <a:cs typeface="Calibri"/>
                        </a:rPr>
                        <a:t> </a:t>
                      </a:r>
                      <a:r>
                        <a:rPr sz="1900" b="1" dirty="0">
                          <a:latin typeface="Calibri"/>
                          <a:cs typeface="Calibri"/>
                        </a:rPr>
                        <a:t>Quantum</a:t>
                      </a:r>
                      <a:r>
                        <a:rPr sz="1900" b="1" spc="-45" dirty="0">
                          <a:latin typeface="Calibri"/>
                          <a:cs typeface="Calibri"/>
                        </a:rPr>
                        <a:t> </a:t>
                      </a:r>
                      <a:r>
                        <a:rPr sz="1900" b="1" dirty="0">
                          <a:latin typeface="Calibri"/>
                          <a:cs typeface="Calibri"/>
                        </a:rPr>
                        <a:t>of</a:t>
                      </a:r>
                      <a:r>
                        <a:rPr sz="1900" b="1" spc="-45" dirty="0">
                          <a:latin typeface="Calibri"/>
                          <a:cs typeface="Calibri"/>
                        </a:rPr>
                        <a:t> </a:t>
                      </a:r>
                      <a:r>
                        <a:rPr sz="1900" b="1" spc="-10" dirty="0">
                          <a:latin typeface="Calibri"/>
                          <a:cs typeface="Calibri"/>
                        </a:rPr>
                        <a:t>deduction</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extLst>
                  <a:ext uri="{0D108BD9-81ED-4DB2-BD59-A6C34878D82A}">
                    <a16:rowId xmlns:a16="http://schemas.microsoft.com/office/drawing/2014/main" val="10000"/>
                  </a:ext>
                </a:extLst>
              </a:tr>
              <a:tr h="1584198">
                <a:tc>
                  <a:txBody>
                    <a:bodyPr/>
                    <a:lstStyle/>
                    <a:p>
                      <a:pPr marL="635" algn="ctr">
                        <a:lnSpc>
                          <a:spcPct val="100000"/>
                        </a:lnSpc>
                        <a:spcBef>
                          <a:spcPts val="280"/>
                        </a:spcBef>
                      </a:pPr>
                      <a:r>
                        <a:rPr sz="1900" spc="-20" dirty="0">
                          <a:latin typeface="Calibri"/>
                          <a:cs typeface="Calibri"/>
                        </a:rPr>
                        <a:t>35AC</a:t>
                      </a:r>
                      <a:endParaRPr sz="1900">
                        <a:latin typeface="Calibri"/>
                        <a:cs typeface="Calibri"/>
                      </a:endParaRPr>
                    </a:p>
                  </a:txBody>
                  <a:tcPr marL="0" marR="0" marT="42672" marB="0">
                    <a:lnL w="12700">
                      <a:solidFill>
                        <a:srgbClr val="145F82"/>
                      </a:solidFill>
                      <a:prstDash val="solid"/>
                    </a:lnL>
                    <a:lnR w="12700">
                      <a:solidFill>
                        <a:srgbClr val="145F82"/>
                      </a:solidFill>
                      <a:prstDash val="solid"/>
                    </a:lnR>
                    <a:lnT w="28575">
                      <a:solidFill>
                        <a:srgbClr val="145F82"/>
                      </a:solidFill>
                      <a:prstDash val="solid"/>
                    </a:lnT>
                    <a:lnB w="12700">
                      <a:solidFill>
                        <a:srgbClr val="145F82"/>
                      </a:solidFill>
                      <a:prstDash val="solid"/>
                    </a:lnB>
                    <a:solidFill>
                      <a:srgbClr val="145F82">
                        <a:alpha val="19999"/>
                      </a:srgbClr>
                    </a:solidFill>
                  </a:tcPr>
                </a:tc>
                <a:tc>
                  <a:txBody>
                    <a:bodyPr/>
                    <a:lstStyle/>
                    <a:p>
                      <a:pPr marL="90805" marR="83820" algn="just">
                        <a:lnSpc>
                          <a:spcPct val="100000"/>
                        </a:lnSpc>
                        <a:spcBef>
                          <a:spcPts val="260"/>
                        </a:spcBef>
                      </a:pPr>
                      <a:r>
                        <a:rPr sz="1900" dirty="0">
                          <a:latin typeface="Calibri"/>
                          <a:cs typeface="Calibri"/>
                        </a:rPr>
                        <a:t>Payment</a:t>
                      </a:r>
                      <a:r>
                        <a:rPr sz="1900" spc="30" dirty="0">
                          <a:latin typeface="Calibri"/>
                          <a:cs typeface="Calibri"/>
                        </a:rPr>
                        <a:t> </a:t>
                      </a:r>
                      <a:r>
                        <a:rPr sz="1900" dirty="0">
                          <a:latin typeface="Calibri"/>
                          <a:cs typeface="Calibri"/>
                        </a:rPr>
                        <a:t>to</a:t>
                      </a:r>
                      <a:r>
                        <a:rPr sz="1900" spc="30" dirty="0">
                          <a:latin typeface="Calibri"/>
                          <a:cs typeface="Calibri"/>
                        </a:rPr>
                        <a:t> </a:t>
                      </a:r>
                      <a:r>
                        <a:rPr sz="1900" dirty="0">
                          <a:latin typeface="Calibri"/>
                          <a:cs typeface="Calibri"/>
                        </a:rPr>
                        <a:t>public</a:t>
                      </a:r>
                      <a:r>
                        <a:rPr sz="1900" spc="15" dirty="0">
                          <a:latin typeface="Calibri"/>
                          <a:cs typeface="Calibri"/>
                        </a:rPr>
                        <a:t> </a:t>
                      </a:r>
                      <a:r>
                        <a:rPr sz="1900" dirty="0">
                          <a:latin typeface="Calibri"/>
                          <a:cs typeface="Calibri"/>
                        </a:rPr>
                        <a:t>sector</a:t>
                      </a:r>
                      <a:r>
                        <a:rPr sz="1900" spc="35" dirty="0">
                          <a:latin typeface="Calibri"/>
                          <a:cs typeface="Calibri"/>
                        </a:rPr>
                        <a:t> </a:t>
                      </a:r>
                      <a:r>
                        <a:rPr sz="1900" dirty="0">
                          <a:latin typeface="Calibri"/>
                          <a:cs typeface="Calibri"/>
                        </a:rPr>
                        <a:t>Co.</a:t>
                      </a:r>
                      <a:r>
                        <a:rPr sz="1900" spc="45" dirty="0">
                          <a:latin typeface="Calibri"/>
                          <a:cs typeface="Calibri"/>
                        </a:rPr>
                        <a:t> </a:t>
                      </a:r>
                      <a:r>
                        <a:rPr sz="1900" spc="-25" dirty="0">
                          <a:latin typeface="Calibri"/>
                          <a:cs typeface="Calibri"/>
                        </a:rPr>
                        <a:t>or </a:t>
                      </a:r>
                      <a:r>
                        <a:rPr sz="1900" dirty="0">
                          <a:latin typeface="Calibri"/>
                          <a:cs typeface="Calibri"/>
                        </a:rPr>
                        <a:t>local</a:t>
                      </a:r>
                      <a:r>
                        <a:rPr sz="1900" spc="-25" dirty="0">
                          <a:latin typeface="Calibri"/>
                          <a:cs typeface="Calibri"/>
                        </a:rPr>
                        <a:t> </a:t>
                      </a:r>
                      <a:r>
                        <a:rPr sz="1900" dirty="0">
                          <a:latin typeface="Calibri"/>
                          <a:cs typeface="Calibri"/>
                        </a:rPr>
                        <a:t>authority</a:t>
                      </a:r>
                      <a:r>
                        <a:rPr sz="1900" spc="-15" dirty="0">
                          <a:latin typeface="Calibri"/>
                          <a:cs typeface="Calibri"/>
                        </a:rPr>
                        <a:t> </a:t>
                      </a:r>
                      <a:r>
                        <a:rPr sz="1900" dirty="0">
                          <a:latin typeface="Calibri"/>
                          <a:cs typeface="Calibri"/>
                        </a:rPr>
                        <a:t>or</a:t>
                      </a:r>
                      <a:r>
                        <a:rPr sz="1900" spc="-10" dirty="0">
                          <a:latin typeface="Calibri"/>
                          <a:cs typeface="Calibri"/>
                        </a:rPr>
                        <a:t> </a:t>
                      </a:r>
                      <a:r>
                        <a:rPr sz="1900" dirty="0">
                          <a:latin typeface="Calibri"/>
                          <a:cs typeface="Calibri"/>
                        </a:rPr>
                        <a:t>an</a:t>
                      </a:r>
                      <a:r>
                        <a:rPr sz="1900" spc="-10" dirty="0">
                          <a:latin typeface="Calibri"/>
                          <a:cs typeface="Calibri"/>
                        </a:rPr>
                        <a:t> association </a:t>
                      </a:r>
                      <a:r>
                        <a:rPr sz="1900" dirty="0">
                          <a:latin typeface="Calibri"/>
                          <a:cs typeface="Calibri"/>
                        </a:rPr>
                        <a:t>or</a:t>
                      </a:r>
                      <a:r>
                        <a:rPr sz="1900" spc="430" dirty="0">
                          <a:latin typeface="Calibri"/>
                          <a:cs typeface="Calibri"/>
                        </a:rPr>
                        <a:t>  </a:t>
                      </a:r>
                      <a:r>
                        <a:rPr sz="1900" dirty="0">
                          <a:latin typeface="Calibri"/>
                          <a:cs typeface="Calibri"/>
                        </a:rPr>
                        <a:t>institution</a:t>
                      </a:r>
                      <a:r>
                        <a:rPr sz="1900" spc="434" dirty="0">
                          <a:latin typeface="Calibri"/>
                          <a:cs typeface="Calibri"/>
                        </a:rPr>
                        <a:t>  </a:t>
                      </a:r>
                      <a:r>
                        <a:rPr sz="1900" dirty="0">
                          <a:latin typeface="Calibri"/>
                          <a:cs typeface="Calibri"/>
                        </a:rPr>
                        <a:t>approved</a:t>
                      </a:r>
                      <a:r>
                        <a:rPr sz="1900" spc="440" dirty="0">
                          <a:latin typeface="Calibri"/>
                          <a:cs typeface="Calibri"/>
                        </a:rPr>
                        <a:t>  </a:t>
                      </a:r>
                      <a:r>
                        <a:rPr sz="1900" spc="-25" dirty="0">
                          <a:latin typeface="Calibri"/>
                          <a:cs typeface="Calibri"/>
                        </a:rPr>
                        <a:t>by </a:t>
                      </a:r>
                      <a:r>
                        <a:rPr sz="1900" dirty="0">
                          <a:latin typeface="Calibri"/>
                          <a:cs typeface="Calibri"/>
                        </a:rPr>
                        <a:t>national</a:t>
                      </a:r>
                      <a:r>
                        <a:rPr sz="1900" spc="5" dirty="0">
                          <a:latin typeface="Calibri"/>
                          <a:cs typeface="Calibri"/>
                        </a:rPr>
                        <a:t> </a:t>
                      </a:r>
                      <a:r>
                        <a:rPr sz="1900" dirty="0">
                          <a:latin typeface="Calibri"/>
                          <a:cs typeface="Calibri"/>
                        </a:rPr>
                        <a:t>committee</a:t>
                      </a:r>
                      <a:r>
                        <a:rPr sz="1900" spc="5" dirty="0">
                          <a:latin typeface="Calibri"/>
                          <a:cs typeface="Calibri"/>
                        </a:rPr>
                        <a:t> </a:t>
                      </a:r>
                      <a:r>
                        <a:rPr sz="1900" dirty="0">
                          <a:latin typeface="Calibri"/>
                          <a:cs typeface="Calibri"/>
                        </a:rPr>
                        <a:t>for </a:t>
                      </a:r>
                      <a:r>
                        <a:rPr sz="1900" spc="-10" dirty="0">
                          <a:latin typeface="Calibri"/>
                          <a:cs typeface="Calibri"/>
                        </a:rPr>
                        <a:t>carrying </a:t>
                      </a:r>
                      <a:r>
                        <a:rPr sz="1900" dirty="0">
                          <a:latin typeface="Calibri"/>
                          <a:cs typeface="Calibri"/>
                        </a:rPr>
                        <a:t>eligible</a:t>
                      </a:r>
                      <a:r>
                        <a:rPr sz="1900" spc="-40" dirty="0">
                          <a:latin typeface="Calibri"/>
                          <a:cs typeface="Calibri"/>
                        </a:rPr>
                        <a:t> </a:t>
                      </a:r>
                      <a:r>
                        <a:rPr sz="1900" spc="-10" dirty="0">
                          <a:latin typeface="Calibri"/>
                          <a:cs typeface="Calibri"/>
                        </a:rPr>
                        <a:t>Projects/Schemes</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28575">
                      <a:solidFill>
                        <a:srgbClr val="145F82"/>
                      </a:solidFill>
                      <a:prstDash val="solid"/>
                    </a:lnT>
                    <a:lnB w="12700">
                      <a:solidFill>
                        <a:srgbClr val="145F82"/>
                      </a:solidFill>
                      <a:prstDash val="solid"/>
                    </a:lnB>
                    <a:solidFill>
                      <a:srgbClr val="145F82">
                        <a:alpha val="19999"/>
                      </a:srgbClr>
                    </a:solidFill>
                  </a:tcPr>
                </a:tc>
                <a:tc>
                  <a:txBody>
                    <a:bodyPr/>
                    <a:lstStyle/>
                    <a:p>
                      <a:pPr marL="90805">
                        <a:lnSpc>
                          <a:spcPct val="100000"/>
                        </a:lnSpc>
                        <a:spcBef>
                          <a:spcPts val="260"/>
                        </a:spcBef>
                      </a:pPr>
                      <a:r>
                        <a:rPr sz="1900" dirty="0">
                          <a:latin typeface="Calibri"/>
                          <a:cs typeface="Calibri"/>
                        </a:rPr>
                        <a:t>100%</a:t>
                      </a:r>
                      <a:r>
                        <a:rPr sz="1900" spc="-10" dirty="0">
                          <a:latin typeface="Calibri"/>
                          <a:cs typeface="Calibri"/>
                        </a:rPr>
                        <a:t> </a:t>
                      </a:r>
                      <a:r>
                        <a:rPr sz="1900" dirty="0">
                          <a:latin typeface="Calibri"/>
                          <a:cs typeface="Calibri"/>
                        </a:rPr>
                        <a:t>of</a:t>
                      </a:r>
                      <a:r>
                        <a:rPr sz="1900" spc="-15" dirty="0">
                          <a:latin typeface="Calibri"/>
                          <a:cs typeface="Calibri"/>
                        </a:rPr>
                        <a:t> </a:t>
                      </a:r>
                      <a:r>
                        <a:rPr sz="1900" spc="-10" dirty="0">
                          <a:latin typeface="Calibri"/>
                          <a:cs typeface="Calibri"/>
                        </a:rPr>
                        <a:t>expenditure</a:t>
                      </a:r>
                      <a:endParaRPr sz="1900">
                        <a:latin typeface="Calibri"/>
                        <a:cs typeface="Calibri"/>
                      </a:endParaRPr>
                    </a:p>
                    <a:p>
                      <a:pPr marL="91440">
                        <a:lnSpc>
                          <a:spcPct val="100000"/>
                        </a:lnSpc>
                      </a:pPr>
                      <a:r>
                        <a:rPr sz="1900" dirty="0">
                          <a:latin typeface="Calibri"/>
                          <a:cs typeface="Calibri"/>
                        </a:rPr>
                        <a:t>(No</a:t>
                      </a:r>
                      <a:r>
                        <a:rPr sz="1900" spc="-25" dirty="0">
                          <a:latin typeface="Calibri"/>
                          <a:cs typeface="Calibri"/>
                        </a:rPr>
                        <a:t> </a:t>
                      </a:r>
                      <a:r>
                        <a:rPr sz="1900" dirty="0">
                          <a:latin typeface="Calibri"/>
                          <a:cs typeface="Calibri"/>
                        </a:rPr>
                        <a:t>deduction</a:t>
                      </a:r>
                      <a:r>
                        <a:rPr sz="1900" spc="-30" dirty="0">
                          <a:latin typeface="Calibri"/>
                          <a:cs typeface="Calibri"/>
                        </a:rPr>
                        <a:t> </a:t>
                      </a:r>
                      <a:r>
                        <a:rPr sz="1900" dirty="0">
                          <a:latin typeface="Calibri"/>
                          <a:cs typeface="Calibri"/>
                        </a:rPr>
                        <a:t>allowed</a:t>
                      </a:r>
                      <a:r>
                        <a:rPr sz="1900" spc="-15" dirty="0">
                          <a:latin typeface="Calibri"/>
                          <a:cs typeface="Calibri"/>
                        </a:rPr>
                        <a:t> </a:t>
                      </a:r>
                      <a:r>
                        <a:rPr sz="1900" dirty="0">
                          <a:latin typeface="Calibri"/>
                          <a:cs typeface="Calibri"/>
                        </a:rPr>
                        <a:t>from</a:t>
                      </a:r>
                      <a:r>
                        <a:rPr sz="1900" spc="-20" dirty="0">
                          <a:latin typeface="Calibri"/>
                          <a:cs typeface="Calibri"/>
                        </a:rPr>
                        <a:t> </a:t>
                      </a:r>
                      <a:r>
                        <a:rPr sz="1900" spc="-85" dirty="0">
                          <a:latin typeface="Calibri"/>
                          <a:cs typeface="Calibri"/>
                        </a:rPr>
                        <a:t>A.Y.</a:t>
                      </a:r>
                      <a:r>
                        <a:rPr sz="1900" spc="-20" dirty="0">
                          <a:latin typeface="Calibri"/>
                          <a:cs typeface="Calibri"/>
                        </a:rPr>
                        <a:t> 2018-</a:t>
                      </a:r>
                      <a:r>
                        <a:rPr sz="1900" dirty="0">
                          <a:latin typeface="Calibri"/>
                          <a:cs typeface="Calibri"/>
                        </a:rPr>
                        <a:t>19</a:t>
                      </a:r>
                      <a:r>
                        <a:rPr sz="1900" spc="15" dirty="0">
                          <a:latin typeface="Calibri"/>
                          <a:cs typeface="Calibri"/>
                        </a:rPr>
                        <a:t> </a:t>
                      </a:r>
                      <a:r>
                        <a:rPr sz="1900" spc="-10" dirty="0">
                          <a:latin typeface="Calibri"/>
                          <a:cs typeface="Calibri"/>
                        </a:rPr>
                        <a:t>onwards)</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28575">
                      <a:solidFill>
                        <a:srgbClr val="145F82"/>
                      </a:solidFill>
                      <a:prstDash val="solid"/>
                    </a:lnT>
                    <a:lnB w="12700">
                      <a:solidFill>
                        <a:srgbClr val="145F82"/>
                      </a:solidFill>
                      <a:prstDash val="solid"/>
                    </a:lnB>
                    <a:solidFill>
                      <a:srgbClr val="145F82">
                        <a:alpha val="19999"/>
                      </a:srgbClr>
                    </a:solidFill>
                  </a:tcPr>
                </a:tc>
                <a:extLst>
                  <a:ext uri="{0D108BD9-81ED-4DB2-BD59-A6C34878D82A}">
                    <a16:rowId xmlns:a16="http://schemas.microsoft.com/office/drawing/2014/main" val="10001"/>
                  </a:ext>
                </a:extLst>
              </a:tr>
              <a:tr h="3813048">
                <a:tc>
                  <a:txBody>
                    <a:bodyPr/>
                    <a:lstStyle/>
                    <a:p>
                      <a:pPr algn="ctr">
                        <a:lnSpc>
                          <a:spcPct val="100000"/>
                        </a:lnSpc>
                        <a:spcBef>
                          <a:spcPts val="280"/>
                        </a:spcBef>
                      </a:pPr>
                      <a:r>
                        <a:rPr sz="1900" spc="-20" dirty="0">
                          <a:latin typeface="Calibri"/>
                          <a:cs typeface="Calibri"/>
                        </a:rPr>
                        <a:t>35AD</a:t>
                      </a:r>
                      <a:endParaRPr sz="1900">
                        <a:latin typeface="Calibri"/>
                        <a:cs typeface="Calibri"/>
                      </a:endParaRPr>
                    </a:p>
                  </a:txBody>
                  <a:tcPr marL="0" marR="0" marT="42672"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tc>
                  <a:txBody>
                    <a:bodyPr/>
                    <a:lstStyle/>
                    <a:p>
                      <a:pPr marL="90805" marR="83820" algn="just">
                        <a:lnSpc>
                          <a:spcPct val="100000"/>
                        </a:lnSpc>
                        <a:spcBef>
                          <a:spcPts val="260"/>
                        </a:spcBef>
                      </a:pPr>
                      <a:r>
                        <a:rPr sz="1900" dirty="0">
                          <a:latin typeface="Calibri"/>
                          <a:cs typeface="Calibri"/>
                        </a:rPr>
                        <a:t>Deduction</a:t>
                      </a:r>
                      <a:r>
                        <a:rPr sz="1900" spc="200" dirty="0">
                          <a:latin typeface="Calibri"/>
                          <a:cs typeface="Calibri"/>
                        </a:rPr>
                        <a:t> </a:t>
                      </a:r>
                      <a:r>
                        <a:rPr sz="1900" dirty="0">
                          <a:latin typeface="Calibri"/>
                          <a:cs typeface="Calibri"/>
                        </a:rPr>
                        <a:t>in</a:t>
                      </a:r>
                      <a:r>
                        <a:rPr sz="1900" spc="200" dirty="0">
                          <a:latin typeface="Calibri"/>
                          <a:cs typeface="Calibri"/>
                        </a:rPr>
                        <a:t> </a:t>
                      </a:r>
                      <a:r>
                        <a:rPr sz="1900" dirty="0">
                          <a:latin typeface="Calibri"/>
                          <a:cs typeface="Calibri"/>
                        </a:rPr>
                        <a:t>respect</a:t>
                      </a:r>
                      <a:r>
                        <a:rPr sz="1900" spc="220" dirty="0">
                          <a:latin typeface="Calibri"/>
                          <a:cs typeface="Calibri"/>
                        </a:rPr>
                        <a:t> </a:t>
                      </a:r>
                      <a:r>
                        <a:rPr sz="1900" dirty="0">
                          <a:latin typeface="Calibri"/>
                          <a:cs typeface="Calibri"/>
                        </a:rPr>
                        <a:t>of</a:t>
                      </a:r>
                      <a:r>
                        <a:rPr sz="1900" spc="204" dirty="0">
                          <a:latin typeface="Calibri"/>
                          <a:cs typeface="Calibri"/>
                        </a:rPr>
                        <a:t> </a:t>
                      </a:r>
                      <a:r>
                        <a:rPr sz="1900" spc="-10" dirty="0">
                          <a:latin typeface="Calibri"/>
                          <a:cs typeface="Calibri"/>
                        </a:rPr>
                        <a:t>capital </a:t>
                      </a:r>
                      <a:r>
                        <a:rPr sz="1900" dirty="0">
                          <a:latin typeface="Calibri"/>
                          <a:cs typeface="Calibri"/>
                        </a:rPr>
                        <a:t>expenditure</a:t>
                      </a:r>
                      <a:r>
                        <a:rPr sz="1900" spc="295" dirty="0">
                          <a:latin typeface="Calibri"/>
                          <a:cs typeface="Calibri"/>
                        </a:rPr>
                        <a:t>    </a:t>
                      </a:r>
                      <a:r>
                        <a:rPr sz="1900" dirty="0">
                          <a:latin typeface="Calibri"/>
                          <a:cs typeface="Calibri"/>
                        </a:rPr>
                        <a:t>on</a:t>
                      </a:r>
                      <a:r>
                        <a:rPr sz="1900" spc="305" dirty="0">
                          <a:latin typeface="Calibri"/>
                          <a:cs typeface="Calibri"/>
                        </a:rPr>
                        <a:t>    </a:t>
                      </a:r>
                      <a:r>
                        <a:rPr sz="1900" spc="-10" dirty="0">
                          <a:latin typeface="Calibri"/>
                          <a:cs typeface="Calibri"/>
                        </a:rPr>
                        <a:t>specified business</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tc>
                  <a:txBody>
                    <a:bodyPr/>
                    <a:lstStyle/>
                    <a:p>
                      <a:pPr marL="90170" marR="84455" indent="635">
                        <a:lnSpc>
                          <a:spcPct val="100000"/>
                        </a:lnSpc>
                        <a:spcBef>
                          <a:spcPts val="260"/>
                        </a:spcBef>
                      </a:pPr>
                      <a:r>
                        <a:rPr sz="1900" b="1" dirty="0">
                          <a:latin typeface="Calibri"/>
                          <a:cs typeface="Calibri"/>
                        </a:rPr>
                        <a:t>100%</a:t>
                      </a:r>
                      <a:r>
                        <a:rPr sz="1900" b="1" spc="420" dirty="0">
                          <a:latin typeface="Calibri"/>
                          <a:cs typeface="Calibri"/>
                        </a:rPr>
                        <a:t> </a:t>
                      </a:r>
                      <a:r>
                        <a:rPr sz="1900" dirty="0">
                          <a:latin typeface="Calibri"/>
                          <a:cs typeface="Calibri"/>
                        </a:rPr>
                        <a:t>-</a:t>
                      </a:r>
                      <a:r>
                        <a:rPr sz="1900" spc="425" dirty="0">
                          <a:latin typeface="Calibri"/>
                          <a:cs typeface="Calibri"/>
                        </a:rPr>
                        <a:t> </a:t>
                      </a:r>
                      <a:r>
                        <a:rPr sz="1900" dirty="0">
                          <a:latin typeface="Calibri"/>
                          <a:cs typeface="Calibri"/>
                        </a:rPr>
                        <a:t>laying/setting</a:t>
                      </a:r>
                      <a:r>
                        <a:rPr sz="1900" spc="425" dirty="0">
                          <a:latin typeface="Calibri"/>
                          <a:cs typeface="Calibri"/>
                        </a:rPr>
                        <a:t> </a:t>
                      </a:r>
                      <a:r>
                        <a:rPr sz="1900" dirty="0">
                          <a:latin typeface="Calibri"/>
                          <a:cs typeface="Calibri"/>
                        </a:rPr>
                        <a:t>up/</a:t>
                      </a:r>
                      <a:r>
                        <a:rPr sz="1900" spc="420" dirty="0">
                          <a:latin typeface="Calibri"/>
                          <a:cs typeface="Calibri"/>
                        </a:rPr>
                        <a:t> </a:t>
                      </a:r>
                      <a:r>
                        <a:rPr sz="1900" dirty="0">
                          <a:latin typeface="Calibri"/>
                          <a:cs typeface="Calibri"/>
                        </a:rPr>
                        <a:t>building/</a:t>
                      </a:r>
                      <a:r>
                        <a:rPr sz="1900" spc="409" dirty="0">
                          <a:latin typeface="Calibri"/>
                          <a:cs typeface="Calibri"/>
                        </a:rPr>
                        <a:t> </a:t>
                      </a:r>
                      <a:r>
                        <a:rPr sz="1900" dirty="0">
                          <a:latin typeface="Calibri"/>
                          <a:cs typeface="Calibri"/>
                        </a:rPr>
                        <a:t>developing/</a:t>
                      </a:r>
                      <a:r>
                        <a:rPr sz="1900" spc="420" dirty="0">
                          <a:latin typeface="Calibri"/>
                          <a:cs typeface="Calibri"/>
                        </a:rPr>
                        <a:t> </a:t>
                      </a:r>
                      <a:r>
                        <a:rPr sz="1900" spc="-10" dirty="0">
                          <a:latin typeface="Calibri"/>
                          <a:cs typeface="Calibri"/>
                        </a:rPr>
                        <a:t>operating </a:t>
                      </a:r>
                      <a:r>
                        <a:rPr sz="1900" dirty="0">
                          <a:latin typeface="Calibri"/>
                          <a:cs typeface="Calibri"/>
                        </a:rPr>
                        <a:t>cross</a:t>
                      </a:r>
                      <a:r>
                        <a:rPr sz="1900" spc="235" dirty="0">
                          <a:latin typeface="Calibri"/>
                          <a:cs typeface="Calibri"/>
                        </a:rPr>
                        <a:t> </a:t>
                      </a:r>
                      <a:r>
                        <a:rPr sz="1900" dirty="0">
                          <a:latin typeface="Calibri"/>
                          <a:cs typeface="Calibri"/>
                        </a:rPr>
                        <a:t>country</a:t>
                      </a:r>
                      <a:r>
                        <a:rPr sz="1900" spc="250" dirty="0">
                          <a:latin typeface="Calibri"/>
                          <a:cs typeface="Calibri"/>
                        </a:rPr>
                        <a:t> </a:t>
                      </a:r>
                      <a:r>
                        <a:rPr sz="1900" dirty="0">
                          <a:latin typeface="Calibri"/>
                          <a:cs typeface="Calibri"/>
                        </a:rPr>
                        <a:t>natural</a:t>
                      </a:r>
                      <a:r>
                        <a:rPr sz="1900" spc="245" dirty="0">
                          <a:latin typeface="Calibri"/>
                          <a:cs typeface="Calibri"/>
                        </a:rPr>
                        <a:t> </a:t>
                      </a:r>
                      <a:r>
                        <a:rPr sz="1900" dirty="0">
                          <a:latin typeface="Calibri"/>
                          <a:cs typeface="Calibri"/>
                        </a:rPr>
                        <a:t>gas</a:t>
                      </a:r>
                      <a:r>
                        <a:rPr sz="1900" spc="240" dirty="0">
                          <a:latin typeface="Calibri"/>
                          <a:cs typeface="Calibri"/>
                        </a:rPr>
                        <a:t> </a:t>
                      </a:r>
                      <a:r>
                        <a:rPr sz="1900" dirty="0">
                          <a:latin typeface="Calibri"/>
                          <a:cs typeface="Calibri"/>
                        </a:rPr>
                        <a:t>pipeline/</a:t>
                      </a:r>
                      <a:r>
                        <a:rPr sz="1900" spc="235" dirty="0">
                          <a:latin typeface="Calibri"/>
                          <a:cs typeface="Calibri"/>
                        </a:rPr>
                        <a:t> </a:t>
                      </a:r>
                      <a:r>
                        <a:rPr sz="1900" dirty="0">
                          <a:latin typeface="Calibri"/>
                          <a:cs typeface="Calibri"/>
                        </a:rPr>
                        <a:t>a</a:t>
                      </a:r>
                      <a:r>
                        <a:rPr sz="1900" spc="245" dirty="0">
                          <a:latin typeface="Calibri"/>
                          <a:cs typeface="Calibri"/>
                        </a:rPr>
                        <a:t> </a:t>
                      </a:r>
                      <a:r>
                        <a:rPr sz="1900" dirty="0">
                          <a:latin typeface="Calibri"/>
                          <a:cs typeface="Calibri"/>
                        </a:rPr>
                        <a:t>new</a:t>
                      </a:r>
                      <a:r>
                        <a:rPr sz="1900" spc="240" dirty="0">
                          <a:latin typeface="Calibri"/>
                          <a:cs typeface="Calibri"/>
                        </a:rPr>
                        <a:t> </a:t>
                      </a:r>
                      <a:r>
                        <a:rPr sz="1900" dirty="0">
                          <a:latin typeface="Calibri"/>
                          <a:cs typeface="Calibri"/>
                        </a:rPr>
                        <a:t>hotel</a:t>
                      </a:r>
                      <a:r>
                        <a:rPr sz="1900" spc="245" dirty="0">
                          <a:latin typeface="Calibri"/>
                          <a:cs typeface="Calibri"/>
                        </a:rPr>
                        <a:t> </a:t>
                      </a:r>
                      <a:r>
                        <a:rPr sz="1900" dirty="0">
                          <a:latin typeface="Calibri"/>
                          <a:cs typeface="Calibri"/>
                        </a:rPr>
                        <a:t>in</a:t>
                      </a:r>
                      <a:r>
                        <a:rPr sz="1900" spc="240" dirty="0">
                          <a:latin typeface="Calibri"/>
                          <a:cs typeface="Calibri"/>
                        </a:rPr>
                        <a:t> </a:t>
                      </a:r>
                      <a:r>
                        <a:rPr sz="1900" dirty="0">
                          <a:latin typeface="Calibri"/>
                          <a:cs typeface="Calibri"/>
                        </a:rPr>
                        <a:t>India/</a:t>
                      </a:r>
                      <a:r>
                        <a:rPr sz="1900" spc="225" dirty="0">
                          <a:latin typeface="Calibri"/>
                          <a:cs typeface="Calibri"/>
                        </a:rPr>
                        <a:t> </a:t>
                      </a:r>
                      <a:r>
                        <a:rPr sz="1900" spc="-50" dirty="0">
                          <a:latin typeface="Calibri"/>
                          <a:cs typeface="Calibri"/>
                        </a:rPr>
                        <a:t>a </a:t>
                      </a:r>
                      <a:r>
                        <a:rPr sz="1900" dirty="0">
                          <a:latin typeface="Calibri"/>
                          <a:cs typeface="Calibri"/>
                        </a:rPr>
                        <a:t>housing</a:t>
                      </a:r>
                      <a:r>
                        <a:rPr sz="1900" spc="395" dirty="0">
                          <a:latin typeface="Calibri"/>
                          <a:cs typeface="Calibri"/>
                        </a:rPr>
                        <a:t> </a:t>
                      </a:r>
                      <a:r>
                        <a:rPr sz="1900" dirty="0">
                          <a:latin typeface="Calibri"/>
                          <a:cs typeface="Calibri"/>
                        </a:rPr>
                        <a:t>project</a:t>
                      </a:r>
                      <a:r>
                        <a:rPr sz="1900" spc="400" dirty="0">
                          <a:latin typeface="Calibri"/>
                          <a:cs typeface="Calibri"/>
                        </a:rPr>
                        <a:t> </a:t>
                      </a:r>
                      <a:r>
                        <a:rPr sz="1900" dirty="0">
                          <a:latin typeface="Calibri"/>
                          <a:cs typeface="Calibri"/>
                        </a:rPr>
                        <a:t>under</a:t>
                      </a:r>
                      <a:r>
                        <a:rPr sz="1900" spc="395" dirty="0">
                          <a:latin typeface="Calibri"/>
                          <a:cs typeface="Calibri"/>
                        </a:rPr>
                        <a:t> </a:t>
                      </a:r>
                      <a:r>
                        <a:rPr sz="1900" dirty="0">
                          <a:latin typeface="Calibri"/>
                          <a:cs typeface="Calibri"/>
                        </a:rPr>
                        <a:t>slum</a:t>
                      </a:r>
                      <a:r>
                        <a:rPr sz="1900" spc="395" dirty="0">
                          <a:latin typeface="Calibri"/>
                          <a:cs typeface="Calibri"/>
                        </a:rPr>
                        <a:t> </a:t>
                      </a:r>
                      <a:r>
                        <a:rPr sz="1900" dirty="0">
                          <a:latin typeface="Calibri"/>
                          <a:cs typeface="Calibri"/>
                        </a:rPr>
                        <a:t>rehabilitation</a:t>
                      </a:r>
                      <a:r>
                        <a:rPr sz="1900" spc="395" dirty="0">
                          <a:latin typeface="Calibri"/>
                          <a:cs typeface="Calibri"/>
                        </a:rPr>
                        <a:t> </a:t>
                      </a:r>
                      <a:r>
                        <a:rPr sz="1900" dirty="0">
                          <a:latin typeface="Calibri"/>
                          <a:cs typeface="Calibri"/>
                        </a:rPr>
                        <a:t>scheme/</a:t>
                      </a:r>
                      <a:r>
                        <a:rPr sz="1900" spc="395" dirty="0">
                          <a:latin typeface="Calibri"/>
                          <a:cs typeface="Calibri"/>
                        </a:rPr>
                        <a:t> </a:t>
                      </a:r>
                      <a:r>
                        <a:rPr sz="1900" spc="-10" dirty="0">
                          <a:latin typeface="Calibri"/>
                          <a:cs typeface="Calibri"/>
                        </a:rPr>
                        <a:t>inland </a:t>
                      </a:r>
                      <a:r>
                        <a:rPr sz="1900" dirty="0">
                          <a:latin typeface="Calibri"/>
                          <a:cs typeface="Calibri"/>
                        </a:rPr>
                        <a:t>container</a:t>
                      </a:r>
                      <a:r>
                        <a:rPr sz="1900" spc="-10" dirty="0">
                          <a:latin typeface="Calibri"/>
                          <a:cs typeface="Calibri"/>
                        </a:rPr>
                        <a:t> </a:t>
                      </a:r>
                      <a:r>
                        <a:rPr sz="1900" dirty="0">
                          <a:latin typeface="Calibri"/>
                          <a:cs typeface="Calibri"/>
                        </a:rPr>
                        <a:t>depot</a:t>
                      </a:r>
                      <a:r>
                        <a:rPr sz="1900" spc="15" dirty="0">
                          <a:latin typeface="Calibri"/>
                          <a:cs typeface="Calibri"/>
                        </a:rPr>
                        <a:t> </a:t>
                      </a:r>
                      <a:r>
                        <a:rPr sz="1900" dirty="0">
                          <a:latin typeface="Calibri"/>
                          <a:cs typeface="Calibri"/>
                        </a:rPr>
                        <a:t>or freight</a:t>
                      </a:r>
                      <a:r>
                        <a:rPr sz="1900" spc="5" dirty="0">
                          <a:latin typeface="Calibri"/>
                          <a:cs typeface="Calibri"/>
                        </a:rPr>
                        <a:t> </a:t>
                      </a:r>
                      <a:r>
                        <a:rPr sz="1900" dirty="0">
                          <a:latin typeface="Calibri"/>
                          <a:cs typeface="Calibri"/>
                        </a:rPr>
                        <a:t>station/</a:t>
                      </a:r>
                      <a:r>
                        <a:rPr sz="1900" spc="-10" dirty="0">
                          <a:latin typeface="Calibri"/>
                          <a:cs typeface="Calibri"/>
                        </a:rPr>
                        <a:t> bee-</a:t>
                      </a:r>
                      <a:r>
                        <a:rPr sz="1900" dirty="0">
                          <a:latin typeface="Calibri"/>
                          <a:cs typeface="Calibri"/>
                        </a:rPr>
                        <a:t>keeping</a:t>
                      </a:r>
                      <a:r>
                        <a:rPr sz="1900" spc="5" dirty="0">
                          <a:latin typeface="Calibri"/>
                          <a:cs typeface="Calibri"/>
                        </a:rPr>
                        <a:t> </a:t>
                      </a:r>
                      <a:r>
                        <a:rPr sz="1900" dirty="0">
                          <a:latin typeface="Calibri"/>
                          <a:cs typeface="Calibri"/>
                        </a:rPr>
                        <a:t>&amp; </a:t>
                      </a:r>
                      <a:r>
                        <a:rPr sz="1900" spc="-10" dirty="0">
                          <a:latin typeface="Calibri"/>
                          <a:cs typeface="Calibri"/>
                        </a:rPr>
                        <a:t>production </a:t>
                      </a:r>
                      <a:r>
                        <a:rPr sz="1900" dirty="0">
                          <a:latin typeface="Calibri"/>
                          <a:cs typeface="Calibri"/>
                        </a:rPr>
                        <a:t>of</a:t>
                      </a:r>
                      <a:r>
                        <a:rPr sz="1900" spc="375" dirty="0">
                          <a:latin typeface="Calibri"/>
                          <a:cs typeface="Calibri"/>
                        </a:rPr>
                        <a:t> </a:t>
                      </a:r>
                      <a:r>
                        <a:rPr sz="1900" dirty="0">
                          <a:latin typeface="Calibri"/>
                          <a:cs typeface="Calibri"/>
                        </a:rPr>
                        <a:t>honey</a:t>
                      </a:r>
                      <a:r>
                        <a:rPr sz="1900" spc="375" dirty="0">
                          <a:latin typeface="Calibri"/>
                          <a:cs typeface="Calibri"/>
                        </a:rPr>
                        <a:t> </a:t>
                      </a:r>
                      <a:r>
                        <a:rPr sz="1900" dirty="0">
                          <a:latin typeface="Calibri"/>
                          <a:cs typeface="Calibri"/>
                        </a:rPr>
                        <a:t>&amp;</a:t>
                      </a:r>
                      <a:r>
                        <a:rPr sz="1900" spc="380" dirty="0">
                          <a:latin typeface="Calibri"/>
                          <a:cs typeface="Calibri"/>
                        </a:rPr>
                        <a:t> </a:t>
                      </a:r>
                      <a:r>
                        <a:rPr sz="1900" spc="-10" dirty="0">
                          <a:latin typeface="Calibri"/>
                          <a:cs typeface="Calibri"/>
                        </a:rPr>
                        <a:t>bee-</a:t>
                      </a:r>
                      <a:r>
                        <a:rPr sz="1900" dirty="0">
                          <a:latin typeface="Calibri"/>
                          <a:cs typeface="Calibri"/>
                        </a:rPr>
                        <a:t>wax/</a:t>
                      </a:r>
                      <a:r>
                        <a:rPr sz="1900" spc="365" dirty="0">
                          <a:latin typeface="Calibri"/>
                          <a:cs typeface="Calibri"/>
                        </a:rPr>
                        <a:t> </a:t>
                      </a:r>
                      <a:r>
                        <a:rPr sz="1900" dirty="0">
                          <a:latin typeface="Calibri"/>
                          <a:cs typeface="Calibri"/>
                        </a:rPr>
                        <a:t>warehouse</a:t>
                      </a:r>
                      <a:r>
                        <a:rPr sz="1900" spc="395" dirty="0">
                          <a:latin typeface="Calibri"/>
                          <a:cs typeface="Calibri"/>
                        </a:rPr>
                        <a:t> </a:t>
                      </a:r>
                      <a:r>
                        <a:rPr sz="1900" dirty="0">
                          <a:latin typeface="Calibri"/>
                          <a:cs typeface="Calibri"/>
                        </a:rPr>
                        <a:t>facility</a:t>
                      </a:r>
                      <a:r>
                        <a:rPr sz="1900" spc="375" dirty="0">
                          <a:latin typeface="Calibri"/>
                          <a:cs typeface="Calibri"/>
                        </a:rPr>
                        <a:t> </a:t>
                      </a:r>
                      <a:r>
                        <a:rPr sz="1900" dirty="0">
                          <a:latin typeface="Calibri"/>
                          <a:cs typeface="Calibri"/>
                        </a:rPr>
                        <a:t>for</a:t>
                      </a:r>
                      <a:r>
                        <a:rPr sz="1900" spc="365" dirty="0">
                          <a:latin typeface="Calibri"/>
                          <a:cs typeface="Calibri"/>
                        </a:rPr>
                        <a:t> </a:t>
                      </a:r>
                      <a:r>
                        <a:rPr sz="1900" dirty="0">
                          <a:latin typeface="Calibri"/>
                          <a:cs typeface="Calibri"/>
                        </a:rPr>
                        <a:t>sugar/</a:t>
                      </a:r>
                      <a:r>
                        <a:rPr sz="1900" spc="370" dirty="0">
                          <a:latin typeface="Calibri"/>
                          <a:cs typeface="Calibri"/>
                        </a:rPr>
                        <a:t> </a:t>
                      </a:r>
                      <a:r>
                        <a:rPr sz="1900" spc="-10" dirty="0">
                          <a:latin typeface="Calibri"/>
                          <a:cs typeface="Calibri"/>
                        </a:rPr>
                        <a:t>slurry </a:t>
                      </a:r>
                      <a:r>
                        <a:rPr sz="1900" dirty="0">
                          <a:latin typeface="Calibri"/>
                          <a:cs typeface="Calibri"/>
                        </a:rPr>
                        <a:t>pipeline</a:t>
                      </a:r>
                      <a:r>
                        <a:rPr sz="1900" spc="145" dirty="0">
                          <a:latin typeface="Calibri"/>
                          <a:cs typeface="Calibri"/>
                        </a:rPr>
                        <a:t> </a:t>
                      </a:r>
                      <a:r>
                        <a:rPr sz="1900" dirty="0">
                          <a:latin typeface="Calibri"/>
                          <a:cs typeface="Calibri"/>
                        </a:rPr>
                        <a:t>for</a:t>
                      </a:r>
                      <a:r>
                        <a:rPr sz="1900" spc="155" dirty="0">
                          <a:latin typeface="Calibri"/>
                          <a:cs typeface="Calibri"/>
                        </a:rPr>
                        <a:t> </a:t>
                      </a:r>
                      <a:r>
                        <a:rPr sz="1900" dirty="0">
                          <a:latin typeface="Calibri"/>
                          <a:cs typeface="Calibri"/>
                        </a:rPr>
                        <a:t>transportation</a:t>
                      </a:r>
                      <a:r>
                        <a:rPr sz="1900" spc="150" dirty="0">
                          <a:latin typeface="Calibri"/>
                          <a:cs typeface="Calibri"/>
                        </a:rPr>
                        <a:t> </a:t>
                      </a:r>
                      <a:r>
                        <a:rPr sz="1900" dirty="0">
                          <a:latin typeface="Calibri"/>
                          <a:cs typeface="Calibri"/>
                        </a:rPr>
                        <a:t>of</a:t>
                      </a:r>
                      <a:r>
                        <a:rPr sz="1900" spc="155" dirty="0">
                          <a:latin typeface="Calibri"/>
                          <a:cs typeface="Calibri"/>
                        </a:rPr>
                        <a:t> </a:t>
                      </a:r>
                      <a:r>
                        <a:rPr sz="1900" dirty="0">
                          <a:latin typeface="Calibri"/>
                          <a:cs typeface="Calibri"/>
                        </a:rPr>
                        <a:t>iron</a:t>
                      </a:r>
                      <a:r>
                        <a:rPr sz="1900" spc="155" dirty="0">
                          <a:latin typeface="Calibri"/>
                          <a:cs typeface="Calibri"/>
                        </a:rPr>
                        <a:t> </a:t>
                      </a:r>
                      <a:r>
                        <a:rPr sz="1900" dirty="0">
                          <a:latin typeface="Calibri"/>
                          <a:cs typeface="Calibri"/>
                        </a:rPr>
                        <a:t>ore</a:t>
                      </a:r>
                      <a:r>
                        <a:rPr sz="1900" spc="160" dirty="0">
                          <a:latin typeface="Calibri"/>
                          <a:cs typeface="Calibri"/>
                        </a:rPr>
                        <a:t> </a:t>
                      </a:r>
                      <a:r>
                        <a:rPr sz="1900" spc="-10" dirty="0">
                          <a:latin typeface="Calibri"/>
                          <a:cs typeface="Calibri"/>
                        </a:rPr>
                        <a:t>(w.e.f.</a:t>
                      </a:r>
                      <a:r>
                        <a:rPr sz="1900" spc="155" dirty="0">
                          <a:latin typeface="Calibri"/>
                          <a:cs typeface="Calibri"/>
                        </a:rPr>
                        <a:t> </a:t>
                      </a:r>
                      <a:r>
                        <a:rPr sz="1900" spc="-40" dirty="0">
                          <a:latin typeface="Calibri"/>
                          <a:cs typeface="Calibri"/>
                        </a:rPr>
                        <a:t>A.Y.</a:t>
                      </a:r>
                      <a:r>
                        <a:rPr sz="1900" spc="155" dirty="0">
                          <a:latin typeface="Calibri"/>
                          <a:cs typeface="Calibri"/>
                        </a:rPr>
                        <a:t> </a:t>
                      </a:r>
                      <a:r>
                        <a:rPr sz="1900" spc="-10" dirty="0">
                          <a:latin typeface="Calibri"/>
                          <a:cs typeface="Calibri"/>
                        </a:rPr>
                        <a:t>2015-</a:t>
                      </a:r>
                      <a:r>
                        <a:rPr sz="1900" spc="-20" dirty="0">
                          <a:latin typeface="Calibri"/>
                          <a:cs typeface="Calibri"/>
                        </a:rPr>
                        <a:t>16)/ </a:t>
                      </a:r>
                      <a:r>
                        <a:rPr sz="1900" spc="-10" dirty="0">
                          <a:latin typeface="Calibri"/>
                          <a:cs typeface="Calibri"/>
                        </a:rPr>
                        <a:t>wafer</a:t>
                      </a:r>
                      <a:r>
                        <a:rPr sz="1900" spc="-20" dirty="0">
                          <a:latin typeface="Calibri"/>
                          <a:cs typeface="Calibri"/>
                        </a:rPr>
                        <a:t> </a:t>
                      </a:r>
                      <a:r>
                        <a:rPr sz="1900" spc="-10" dirty="0">
                          <a:latin typeface="Calibri"/>
                          <a:cs typeface="Calibri"/>
                        </a:rPr>
                        <a:t>fabrication</a:t>
                      </a:r>
                      <a:r>
                        <a:rPr sz="1900" spc="-25" dirty="0">
                          <a:latin typeface="Calibri"/>
                          <a:cs typeface="Calibri"/>
                        </a:rPr>
                        <a:t> </a:t>
                      </a:r>
                      <a:r>
                        <a:rPr sz="1900" dirty="0">
                          <a:latin typeface="Calibri"/>
                          <a:cs typeface="Calibri"/>
                        </a:rPr>
                        <a:t>manufacturing</a:t>
                      </a:r>
                      <a:r>
                        <a:rPr sz="1900" spc="-35" dirty="0">
                          <a:latin typeface="Calibri"/>
                          <a:cs typeface="Calibri"/>
                        </a:rPr>
                        <a:t> </a:t>
                      </a:r>
                      <a:r>
                        <a:rPr sz="1900" dirty="0">
                          <a:latin typeface="Calibri"/>
                          <a:cs typeface="Calibri"/>
                        </a:rPr>
                        <a:t>unit</a:t>
                      </a:r>
                      <a:r>
                        <a:rPr sz="1900" spc="-20" dirty="0">
                          <a:latin typeface="Calibri"/>
                          <a:cs typeface="Calibri"/>
                        </a:rPr>
                        <a:t> </a:t>
                      </a:r>
                      <a:r>
                        <a:rPr sz="1900" spc="-35" dirty="0">
                          <a:latin typeface="Calibri"/>
                          <a:cs typeface="Calibri"/>
                        </a:rPr>
                        <a:t>(w.e.f.</a:t>
                      </a:r>
                      <a:r>
                        <a:rPr sz="1900" spc="5" dirty="0">
                          <a:latin typeface="Calibri"/>
                          <a:cs typeface="Calibri"/>
                        </a:rPr>
                        <a:t> </a:t>
                      </a:r>
                      <a:r>
                        <a:rPr sz="1900" spc="-85" dirty="0">
                          <a:latin typeface="Calibri"/>
                          <a:cs typeface="Calibri"/>
                        </a:rPr>
                        <a:t>A.Y.</a:t>
                      </a:r>
                      <a:r>
                        <a:rPr sz="1900" spc="-20" dirty="0">
                          <a:latin typeface="Calibri"/>
                          <a:cs typeface="Calibri"/>
                        </a:rPr>
                        <a:t> 2015-</a:t>
                      </a:r>
                      <a:r>
                        <a:rPr sz="1900" spc="-25" dirty="0">
                          <a:latin typeface="Calibri"/>
                          <a:cs typeface="Calibri"/>
                        </a:rPr>
                        <a:t>16) </a:t>
                      </a:r>
                      <a:r>
                        <a:rPr sz="1900" b="1" dirty="0">
                          <a:latin typeface="Calibri"/>
                          <a:cs typeface="Calibri"/>
                        </a:rPr>
                        <a:t>150%</a:t>
                      </a:r>
                      <a:r>
                        <a:rPr sz="1900" b="1" spc="215" dirty="0">
                          <a:latin typeface="Calibri"/>
                          <a:cs typeface="Calibri"/>
                        </a:rPr>
                        <a:t> </a:t>
                      </a:r>
                      <a:r>
                        <a:rPr sz="1900" dirty="0">
                          <a:latin typeface="Calibri"/>
                          <a:cs typeface="Calibri"/>
                        </a:rPr>
                        <a:t>–</a:t>
                      </a:r>
                      <a:r>
                        <a:rPr sz="1900" spc="215" dirty="0">
                          <a:latin typeface="Calibri"/>
                          <a:cs typeface="Calibri"/>
                        </a:rPr>
                        <a:t> </a:t>
                      </a:r>
                      <a:r>
                        <a:rPr sz="1900" dirty="0">
                          <a:latin typeface="Calibri"/>
                          <a:cs typeface="Calibri"/>
                        </a:rPr>
                        <a:t>setting</a:t>
                      </a:r>
                      <a:r>
                        <a:rPr sz="1900" spc="210" dirty="0">
                          <a:latin typeface="Calibri"/>
                          <a:cs typeface="Calibri"/>
                        </a:rPr>
                        <a:t> </a:t>
                      </a:r>
                      <a:r>
                        <a:rPr sz="1900" dirty="0">
                          <a:latin typeface="Calibri"/>
                          <a:cs typeface="Calibri"/>
                        </a:rPr>
                        <a:t>up/</a:t>
                      </a:r>
                      <a:r>
                        <a:rPr sz="1900" spc="204" dirty="0">
                          <a:latin typeface="Calibri"/>
                          <a:cs typeface="Calibri"/>
                        </a:rPr>
                        <a:t> </a:t>
                      </a:r>
                      <a:r>
                        <a:rPr sz="1900" dirty="0">
                          <a:latin typeface="Calibri"/>
                          <a:cs typeface="Calibri"/>
                        </a:rPr>
                        <a:t>laying/</a:t>
                      </a:r>
                      <a:r>
                        <a:rPr sz="1900" spc="200" dirty="0">
                          <a:latin typeface="Calibri"/>
                          <a:cs typeface="Calibri"/>
                        </a:rPr>
                        <a:t> </a:t>
                      </a:r>
                      <a:r>
                        <a:rPr sz="1900" dirty="0">
                          <a:latin typeface="Calibri"/>
                          <a:cs typeface="Calibri"/>
                        </a:rPr>
                        <a:t>building/</a:t>
                      </a:r>
                      <a:r>
                        <a:rPr sz="1900" spc="190" dirty="0">
                          <a:latin typeface="Calibri"/>
                          <a:cs typeface="Calibri"/>
                        </a:rPr>
                        <a:t> </a:t>
                      </a:r>
                      <a:r>
                        <a:rPr sz="1900" dirty="0">
                          <a:latin typeface="Calibri"/>
                          <a:cs typeface="Calibri"/>
                        </a:rPr>
                        <a:t>operating</a:t>
                      </a:r>
                      <a:r>
                        <a:rPr sz="1900" spc="210" dirty="0">
                          <a:latin typeface="Calibri"/>
                          <a:cs typeface="Calibri"/>
                        </a:rPr>
                        <a:t> </a:t>
                      </a:r>
                      <a:r>
                        <a:rPr sz="1900" dirty="0">
                          <a:latin typeface="Calibri"/>
                          <a:cs typeface="Calibri"/>
                        </a:rPr>
                        <a:t>a</a:t>
                      </a:r>
                      <a:r>
                        <a:rPr sz="1900" spc="204" dirty="0">
                          <a:latin typeface="Calibri"/>
                          <a:cs typeface="Calibri"/>
                        </a:rPr>
                        <a:t> </a:t>
                      </a:r>
                      <a:r>
                        <a:rPr sz="1900" dirty="0">
                          <a:latin typeface="Calibri"/>
                          <a:cs typeface="Calibri"/>
                        </a:rPr>
                        <a:t>cold</a:t>
                      </a:r>
                      <a:r>
                        <a:rPr sz="1900" spc="210" dirty="0">
                          <a:latin typeface="Calibri"/>
                          <a:cs typeface="Calibri"/>
                        </a:rPr>
                        <a:t> </a:t>
                      </a:r>
                      <a:r>
                        <a:rPr sz="1900" spc="-10" dirty="0">
                          <a:latin typeface="Calibri"/>
                          <a:cs typeface="Calibri"/>
                        </a:rPr>
                        <a:t>chain </a:t>
                      </a:r>
                      <a:r>
                        <a:rPr sz="1900" dirty="0">
                          <a:latin typeface="Calibri"/>
                          <a:cs typeface="Calibri"/>
                        </a:rPr>
                        <a:t>facility/</a:t>
                      </a:r>
                      <a:r>
                        <a:rPr sz="1900" spc="235" dirty="0">
                          <a:latin typeface="Calibri"/>
                          <a:cs typeface="Calibri"/>
                        </a:rPr>
                        <a:t> </a:t>
                      </a:r>
                      <a:r>
                        <a:rPr sz="1900" dirty="0">
                          <a:latin typeface="Calibri"/>
                          <a:cs typeface="Calibri"/>
                        </a:rPr>
                        <a:t>warehousing</a:t>
                      </a:r>
                      <a:r>
                        <a:rPr sz="1900" spc="245" dirty="0">
                          <a:latin typeface="Calibri"/>
                          <a:cs typeface="Calibri"/>
                        </a:rPr>
                        <a:t> </a:t>
                      </a:r>
                      <a:r>
                        <a:rPr sz="1900" dirty="0">
                          <a:latin typeface="Calibri"/>
                          <a:cs typeface="Calibri"/>
                        </a:rPr>
                        <a:t>facility</a:t>
                      </a:r>
                      <a:r>
                        <a:rPr sz="1900" spc="245" dirty="0">
                          <a:latin typeface="Calibri"/>
                          <a:cs typeface="Calibri"/>
                        </a:rPr>
                        <a:t> </a:t>
                      </a:r>
                      <a:r>
                        <a:rPr sz="1900" dirty="0">
                          <a:latin typeface="Calibri"/>
                          <a:cs typeface="Calibri"/>
                        </a:rPr>
                        <a:t>for</a:t>
                      </a:r>
                      <a:r>
                        <a:rPr sz="1900" spc="240" dirty="0">
                          <a:latin typeface="Calibri"/>
                          <a:cs typeface="Calibri"/>
                        </a:rPr>
                        <a:t> </a:t>
                      </a:r>
                      <a:r>
                        <a:rPr sz="1900" dirty="0">
                          <a:latin typeface="Calibri"/>
                          <a:cs typeface="Calibri"/>
                        </a:rPr>
                        <a:t>agriculture</a:t>
                      </a:r>
                      <a:r>
                        <a:rPr sz="1900" spc="240" dirty="0">
                          <a:latin typeface="Calibri"/>
                          <a:cs typeface="Calibri"/>
                        </a:rPr>
                        <a:t> </a:t>
                      </a:r>
                      <a:r>
                        <a:rPr sz="1900" dirty="0">
                          <a:latin typeface="Calibri"/>
                          <a:cs typeface="Calibri"/>
                        </a:rPr>
                        <a:t>produce/a</a:t>
                      </a:r>
                      <a:r>
                        <a:rPr sz="1900" spc="245" dirty="0">
                          <a:latin typeface="Calibri"/>
                          <a:cs typeface="Calibri"/>
                        </a:rPr>
                        <a:t> </a:t>
                      </a:r>
                      <a:r>
                        <a:rPr sz="1900" spc="-25" dirty="0">
                          <a:latin typeface="Calibri"/>
                          <a:cs typeface="Calibri"/>
                        </a:rPr>
                        <a:t>new </a:t>
                      </a:r>
                      <a:r>
                        <a:rPr sz="1900" dirty="0">
                          <a:latin typeface="Calibri"/>
                          <a:cs typeface="Calibri"/>
                        </a:rPr>
                        <a:t>hospital</a:t>
                      </a:r>
                      <a:r>
                        <a:rPr sz="1900" spc="385" dirty="0">
                          <a:latin typeface="Calibri"/>
                          <a:cs typeface="Calibri"/>
                        </a:rPr>
                        <a:t> </a:t>
                      </a:r>
                      <a:r>
                        <a:rPr sz="1900" dirty="0">
                          <a:latin typeface="Calibri"/>
                          <a:cs typeface="Calibri"/>
                        </a:rPr>
                        <a:t>with</a:t>
                      </a:r>
                      <a:r>
                        <a:rPr sz="1900" spc="380" dirty="0">
                          <a:latin typeface="Calibri"/>
                          <a:cs typeface="Calibri"/>
                        </a:rPr>
                        <a:t> </a:t>
                      </a:r>
                      <a:r>
                        <a:rPr sz="1900" dirty="0">
                          <a:latin typeface="Calibri"/>
                          <a:cs typeface="Calibri"/>
                        </a:rPr>
                        <a:t>at</a:t>
                      </a:r>
                      <a:r>
                        <a:rPr sz="1900" spc="375" dirty="0">
                          <a:latin typeface="Calibri"/>
                          <a:cs typeface="Calibri"/>
                        </a:rPr>
                        <a:t> </a:t>
                      </a:r>
                      <a:r>
                        <a:rPr sz="1900" dirty="0">
                          <a:latin typeface="Calibri"/>
                          <a:cs typeface="Calibri"/>
                        </a:rPr>
                        <a:t>least</a:t>
                      </a:r>
                      <a:r>
                        <a:rPr sz="1900" spc="385" dirty="0">
                          <a:latin typeface="Calibri"/>
                          <a:cs typeface="Calibri"/>
                        </a:rPr>
                        <a:t> </a:t>
                      </a:r>
                      <a:r>
                        <a:rPr sz="1900" dirty="0">
                          <a:latin typeface="Calibri"/>
                          <a:cs typeface="Calibri"/>
                        </a:rPr>
                        <a:t>100</a:t>
                      </a:r>
                      <a:r>
                        <a:rPr sz="1900" spc="375" dirty="0">
                          <a:latin typeface="Calibri"/>
                          <a:cs typeface="Calibri"/>
                        </a:rPr>
                        <a:t> </a:t>
                      </a:r>
                      <a:r>
                        <a:rPr sz="1900" dirty="0">
                          <a:latin typeface="Calibri"/>
                          <a:cs typeface="Calibri"/>
                        </a:rPr>
                        <a:t>beds/</a:t>
                      </a:r>
                      <a:r>
                        <a:rPr sz="1900" spc="380" dirty="0">
                          <a:latin typeface="Calibri"/>
                          <a:cs typeface="Calibri"/>
                        </a:rPr>
                        <a:t> </a:t>
                      </a:r>
                      <a:r>
                        <a:rPr sz="1900" dirty="0">
                          <a:latin typeface="Calibri"/>
                          <a:cs typeface="Calibri"/>
                        </a:rPr>
                        <a:t>a</a:t>
                      </a:r>
                      <a:r>
                        <a:rPr sz="1900" spc="385" dirty="0">
                          <a:latin typeface="Calibri"/>
                          <a:cs typeface="Calibri"/>
                        </a:rPr>
                        <a:t> </a:t>
                      </a:r>
                      <a:r>
                        <a:rPr sz="1900" dirty="0">
                          <a:latin typeface="Calibri"/>
                          <a:cs typeface="Calibri"/>
                        </a:rPr>
                        <a:t>housing</a:t>
                      </a:r>
                      <a:r>
                        <a:rPr sz="1900" spc="390" dirty="0">
                          <a:latin typeface="Calibri"/>
                          <a:cs typeface="Calibri"/>
                        </a:rPr>
                        <a:t> </a:t>
                      </a:r>
                      <a:r>
                        <a:rPr sz="1900" dirty="0">
                          <a:latin typeface="Calibri"/>
                          <a:cs typeface="Calibri"/>
                        </a:rPr>
                        <a:t>project</a:t>
                      </a:r>
                      <a:r>
                        <a:rPr sz="1900" spc="395" dirty="0">
                          <a:latin typeface="Calibri"/>
                          <a:cs typeface="Calibri"/>
                        </a:rPr>
                        <a:t> </a:t>
                      </a:r>
                      <a:r>
                        <a:rPr sz="1900" spc="-10" dirty="0">
                          <a:latin typeface="Calibri"/>
                          <a:cs typeface="Calibri"/>
                        </a:rPr>
                        <a:t>under affordable</a:t>
                      </a:r>
                      <a:r>
                        <a:rPr sz="1900" spc="-35" dirty="0">
                          <a:latin typeface="Calibri"/>
                          <a:cs typeface="Calibri"/>
                        </a:rPr>
                        <a:t> </a:t>
                      </a:r>
                      <a:r>
                        <a:rPr sz="1900" dirty="0">
                          <a:latin typeface="Calibri"/>
                          <a:cs typeface="Calibri"/>
                        </a:rPr>
                        <a:t>housing</a:t>
                      </a:r>
                      <a:r>
                        <a:rPr sz="1900" spc="-40" dirty="0">
                          <a:latin typeface="Calibri"/>
                          <a:cs typeface="Calibri"/>
                        </a:rPr>
                        <a:t> </a:t>
                      </a:r>
                      <a:r>
                        <a:rPr sz="1900" dirty="0">
                          <a:latin typeface="Calibri"/>
                          <a:cs typeface="Calibri"/>
                        </a:rPr>
                        <a:t>scheme/</a:t>
                      </a:r>
                      <a:r>
                        <a:rPr sz="1900" spc="-10" dirty="0">
                          <a:latin typeface="Calibri"/>
                          <a:cs typeface="Calibri"/>
                        </a:rPr>
                        <a:t> </a:t>
                      </a:r>
                      <a:r>
                        <a:rPr sz="1900" dirty="0">
                          <a:latin typeface="Calibri"/>
                          <a:cs typeface="Calibri"/>
                        </a:rPr>
                        <a:t>production</a:t>
                      </a:r>
                      <a:r>
                        <a:rPr sz="1900" spc="-20" dirty="0">
                          <a:latin typeface="Calibri"/>
                          <a:cs typeface="Calibri"/>
                        </a:rPr>
                        <a:t> </a:t>
                      </a:r>
                      <a:r>
                        <a:rPr sz="1900" dirty="0">
                          <a:latin typeface="Calibri"/>
                          <a:cs typeface="Calibri"/>
                        </a:rPr>
                        <a:t>of</a:t>
                      </a:r>
                      <a:r>
                        <a:rPr sz="1900" spc="-15" dirty="0">
                          <a:latin typeface="Calibri"/>
                          <a:cs typeface="Calibri"/>
                        </a:rPr>
                        <a:t> </a:t>
                      </a:r>
                      <a:r>
                        <a:rPr sz="1900" spc="-10" dirty="0">
                          <a:latin typeface="Calibri"/>
                          <a:cs typeface="Calibri"/>
                        </a:rPr>
                        <a:t>fertilizer</a:t>
                      </a:r>
                      <a:r>
                        <a:rPr sz="1900" spc="-35" dirty="0">
                          <a:latin typeface="Calibri"/>
                          <a:cs typeface="Calibri"/>
                        </a:rPr>
                        <a:t> </a:t>
                      </a:r>
                      <a:r>
                        <a:rPr sz="1900" dirty="0">
                          <a:latin typeface="Calibri"/>
                          <a:cs typeface="Calibri"/>
                        </a:rPr>
                        <a:t>in</a:t>
                      </a:r>
                      <a:r>
                        <a:rPr sz="1900" spc="-45" dirty="0">
                          <a:latin typeface="Calibri"/>
                          <a:cs typeface="Calibri"/>
                        </a:rPr>
                        <a:t> </a:t>
                      </a:r>
                      <a:r>
                        <a:rPr sz="1900" spc="-10" dirty="0">
                          <a:latin typeface="Calibri"/>
                          <a:cs typeface="Calibri"/>
                        </a:rPr>
                        <a:t>India</a:t>
                      </a:r>
                      <a:endParaRPr sz="1900">
                        <a:latin typeface="Calibri"/>
                        <a:cs typeface="Calibri"/>
                      </a:endParaRPr>
                    </a:p>
                    <a:p>
                      <a:pPr marL="91440">
                        <a:lnSpc>
                          <a:spcPct val="100000"/>
                        </a:lnSpc>
                        <a:spcBef>
                          <a:spcPts val="1260"/>
                        </a:spcBef>
                      </a:pPr>
                      <a:r>
                        <a:rPr sz="1900" b="1" dirty="0">
                          <a:latin typeface="Calibri"/>
                          <a:cs typeface="Calibri"/>
                        </a:rPr>
                        <a:t>From</a:t>
                      </a:r>
                      <a:r>
                        <a:rPr sz="1900" b="1" spc="-45" dirty="0">
                          <a:latin typeface="Calibri"/>
                          <a:cs typeface="Calibri"/>
                        </a:rPr>
                        <a:t> </a:t>
                      </a:r>
                      <a:r>
                        <a:rPr sz="1900" b="1" spc="-80" dirty="0">
                          <a:latin typeface="Calibri"/>
                          <a:cs typeface="Calibri"/>
                        </a:rPr>
                        <a:t>A.Y.</a:t>
                      </a:r>
                      <a:r>
                        <a:rPr sz="1900" b="1" spc="-10" dirty="0">
                          <a:latin typeface="Calibri"/>
                          <a:cs typeface="Calibri"/>
                        </a:rPr>
                        <a:t> </a:t>
                      </a:r>
                      <a:r>
                        <a:rPr sz="1900" b="1" spc="-20" dirty="0">
                          <a:latin typeface="Calibri"/>
                          <a:cs typeface="Calibri"/>
                        </a:rPr>
                        <a:t>2018-</a:t>
                      </a:r>
                      <a:r>
                        <a:rPr sz="1900" b="1" dirty="0">
                          <a:latin typeface="Calibri"/>
                          <a:cs typeface="Calibri"/>
                        </a:rPr>
                        <a:t>19 onwards</a:t>
                      </a:r>
                      <a:r>
                        <a:rPr sz="1900" dirty="0">
                          <a:latin typeface="Calibri"/>
                          <a:cs typeface="Calibri"/>
                        </a:rPr>
                        <a:t>,</a:t>
                      </a:r>
                      <a:r>
                        <a:rPr sz="1900" spc="-10" dirty="0">
                          <a:latin typeface="Calibri"/>
                          <a:cs typeface="Calibri"/>
                        </a:rPr>
                        <a:t> </a:t>
                      </a:r>
                      <a:r>
                        <a:rPr sz="1900" dirty="0">
                          <a:latin typeface="Calibri"/>
                          <a:cs typeface="Calibri"/>
                        </a:rPr>
                        <a:t>100%</a:t>
                      </a:r>
                      <a:r>
                        <a:rPr sz="1900" spc="-10" dirty="0">
                          <a:latin typeface="Calibri"/>
                          <a:cs typeface="Calibri"/>
                        </a:rPr>
                        <a:t> </a:t>
                      </a:r>
                      <a:r>
                        <a:rPr sz="1900" dirty="0">
                          <a:latin typeface="Calibri"/>
                          <a:cs typeface="Calibri"/>
                        </a:rPr>
                        <a:t>of</a:t>
                      </a:r>
                      <a:r>
                        <a:rPr sz="1900" spc="-20" dirty="0">
                          <a:latin typeface="Calibri"/>
                          <a:cs typeface="Calibri"/>
                        </a:rPr>
                        <a:t> </a:t>
                      </a:r>
                      <a:r>
                        <a:rPr sz="1900" spc="-10" dirty="0">
                          <a:latin typeface="Calibri"/>
                          <a:cs typeface="Calibri"/>
                        </a:rPr>
                        <a:t>expenditure.</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extLst>
                  <a:ext uri="{0D108BD9-81ED-4DB2-BD59-A6C34878D82A}">
                    <a16:rowId xmlns:a16="http://schemas.microsoft.com/office/drawing/2014/main" val="10002"/>
                  </a:ext>
                </a:extLst>
              </a:tr>
              <a:tr h="987552">
                <a:tc>
                  <a:txBody>
                    <a:bodyPr/>
                    <a:lstStyle/>
                    <a:p>
                      <a:pPr algn="ctr">
                        <a:lnSpc>
                          <a:spcPct val="100000"/>
                        </a:lnSpc>
                        <a:spcBef>
                          <a:spcPts val="280"/>
                        </a:spcBef>
                      </a:pPr>
                      <a:r>
                        <a:rPr sz="1900" spc="-10" dirty="0">
                          <a:latin typeface="Calibri"/>
                          <a:cs typeface="Calibri"/>
                        </a:rPr>
                        <a:t>35CCA</a:t>
                      </a:r>
                      <a:endParaRPr sz="1900">
                        <a:latin typeface="Calibri"/>
                        <a:cs typeface="Calibri"/>
                      </a:endParaRPr>
                    </a:p>
                  </a:txBody>
                  <a:tcPr marL="0" marR="0" marT="42672"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solidFill>
                      <a:srgbClr val="145F82">
                        <a:alpha val="19999"/>
                      </a:srgbClr>
                    </a:solidFill>
                  </a:tcPr>
                </a:tc>
                <a:tc>
                  <a:txBody>
                    <a:bodyPr/>
                    <a:lstStyle/>
                    <a:p>
                      <a:pPr marL="90805" marR="83820" algn="just">
                        <a:lnSpc>
                          <a:spcPct val="100000"/>
                        </a:lnSpc>
                        <a:spcBef>
                          <a:spcPts val="260"/>
                        </a:spcBef>
                      </a:pPr>
                      <a:r>
                        <a:rPr sz="1900" dirty="0">
                          <a:latin typeface="Calibri"/>
                          <a:cs typeface="Calibri"/>
                        </a:rPr>
                        <a:t>Rural</a:t>
                      </a:r>
                      <a:r>
                        <a:rPr sz="1900" spc="125" dirty="0">
                          <a:latin typeface="Calibri"/>
                          <a:cs typeface="Calibri"/>
                        </a:rPr>
                        <a:t> </a:t>
                      </a:r>
                      <a:r>
                        <a:rPr sz="1900" dirty="0">
                          <a:latin typeface="Calibri"/>
                          <a:cs typeface="Calibri"/>
                        </a:rPr>
                        <a:t>development</a:t>
                      </a:r>
                      <a:r>
                        <a:rPr sz="1900" spc="125" dirty="0">
                          <a:latin typeface="Calibri"/>
                          <a:cs typeface="Calibri"/>
                        </a:rPr>
                        <a:t> </a:t>
                      </a:r>
                      <a:r>
                        <a:rPr sz="1900" spc="-10" dirty="0">
                          <a:latin typeface="Calibri"/>
                          <a:cs typeface="Calibri"/>
                        </a:rPr>
                        <a:t>programme </a:t>
                      </a:r>
                      <a:r>
                        <a:rPr sz="1900" dirty="0">
                          <a:latin typeface="Calibri"/>
                          <a:cs typeface="Calibri"/>
                        </a:rPr>
                        <a:t>carried</a:t>
                      </a:r>
                      <a:r>
                        <a:rPr sz="1900" spc="204" dirty="0">
                          <a:latin typeface="Calibri"/>
                          <a:cs typeface="Calibri"/>
                        </a:rPr>
                        <a:t>  </a:t>
                      </a:r>
                      <a:r>
                        <a:rPr sz="1900" dirty="0">
                          <a:latin typeface="Calibri"/>
                          <a:cs typeface="Calibri"/>
                        </a:rPr>
                        <a:t>on</a:t>
                      </a:r>
                      <a:r>
                        <a:rPr sz="1900" spc="195" dirty="0">
                          <a:latin typeface="Calibri"/>
                          <a:cs typeface="Calibri"/>
                        </a:rPr>
                        <a:t>  </a:t>
                      </a:r>
                      <a:r>
                        <a:rPr sz="1900" dirty="0">
                          <a:latin typeface="Calibri"/>
                          <a:cs typeface="Calibri"/>
                        </a:rPr>
                        <a:t>by</a:t>
                      </a:r>
                      <a:r>
                        <a:rPr sz="1900" spc="195" dirty="0">
                          <a:latin typeface="Calibri"/>
                          <a:cs typeface="Calibri"/>
                        </a:rPr>
                        <a:t>  </a:t>
                      </a:r>
                      <a:r>
                        <a:rPr sz="1900" dirty="0">
                          <a:latin typeface="Calibri"/>
                          <a:cs typeface="Calibri"/>
                        </a:rPr>
                        <a:t>association</a:t>
                      </a:r>
                      <a:r>
                        <a:rPr sz="1900" spc="195" dirty="0">
                          <a:latin typeface="Calibri"/>
                          <a:cs typeface="Calibri"/>
                        </a:rPr>
                        <a:t>  </a:t>
                      </a:r>
                      <a:r>
                        <a:rPr sz="1900" spc="-50" dirty="0">
                          <a:latin typeface="Calibri"/>
                          <a:cs typeface="Calibri"/>
                        </a:rPr>
                        <a:t>&amp; </a:t>
                      </a:r>
                      <a:r>
                        <a:rPr sz="1900" spc="-10" dirty="0">
                          <a:latin typeface="Calibri"/>
                          <a:cs typeface="Calibri"/>
                        </a:rPr>
                        <a:t>institutions</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solidFill>
                      <a:srgbClr val="145F82">
                        <a:alpha val="19999"/>
                      </a:srgbClr>
                    </a:solidFill>
                  </a:tcPr>
                </a:tc>
                <a:tc>
                  <a:txBody>
                    <a:bodyPr/>
                    <a:lstStyle/>
                    <a:p>
                      <a:pPr marL="91440">
                        <a:lnSpc>
                          <a:spcPct val="100000"/>
                        </a:lnSpc>
                        <a:spcBef>
                          <a:spcPts val="260"/>
                        </a:spcBef>
                      </a:pPr>
                      <a:r>
                        <a:rPr sz="1900" dirty="0">
                          <a:latin typeface="Calibri"/>
                          <a:cs typeface="Calibri"/>
                        </a:rPr>
                        <a:t>100%</a:t>
                      </a:r>
                      <a:r>
                        <a:rPr sz="1900" spc="-10" dirty="0">
                          <a:latin typeface="Calibri"/>
                          <a:cs typeface="Calibri"/>
                        </a:rPr>
                        <a:t> </a:t>
                      </a:r>
                      <a:r>
                        <a:rPr sz="1900" dirty="0">
                          <a:latin typeface="Calibri"/>
                          <a:cs typeface="Calibri"/>
                        </a:rPr>
                        <a:t>of</a:t>
                      </a:r>
                      <a:r>
                        <a:rPr sz="1900" spc="-15" dirty="0">
                          <a:latin typeface="Calibri"/>
                          <a:cs typeface="Calibri"/>
                        </a:rPr>
                        <a:t> </a:t>
                      </a:r>
                      <a:r>
                        <a:rPr sz="1900" spc="-10" dirty="0">
                          <a:latin typeface="Calibri"/>
                          <a:cs typeface="Calibri"/>
                        </a:rPr>
                        <a:t>expenditure</a:t>
                      </a:r>
                      <a:endParaRPr sz="1900">
                        <a:latin typeface="Calibri"/>
                        <a:cs typeface="Calibri"/>
                      </a:endParaRPr>
                    </a:p>
                  </a:txBody>
                  <a:tcPr marL="0" marR="0" marT="39624"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solidFill>
                      <a:srgbClr val="145F82">
                        <a:alpha val="19999"/>
                      </a:srgbClr>
                    </a:solidFill>
                  </a:tcPr>
                </a:tc>
                <a:extLst>
                  <a:ext uri="{0D108BD9-81ED-4DB2-BD59-A6C34878D82A}">
                    <a16:rowId xmlns:a16="http://schemas.microsoft.com/office/drawing/2014/main" val="10003"/>
                  </a:ext>
                </a:extLst>
              </a:tr>
            </a:tbl>
          </a:graphicData>
        </a:graphic>
      </p:graphicFrame>
      <p:sp>
        <p:nvSpPr>
          <p:cNvPr id="3" name="object 3"/>
          <p:cNvSpPr txBox="1">
            <a:spLocks noGrp="1"/>
          </p:cNvSpPr>
          <p:nvPr>
            <p:ph type="title"/>
          </p:nvPr>
        </p:nvSpPr>
        <p:spPr>
          <a:xfrm>
            <a:off x="2014727" y="202407"/>
            <a:ext cx="5590032" cy="680186"/>
          </a:xfrm>
          <a:prstGeom prst="rect">
            <a:avLst/>
          </a:prstGeom>
        </p:spPr>
        <p:txBody>
          <a:bodyPr vert="horz" wrap="square" lIns="0" tIns="15240" rIns="0" bIns="0" rtlCol="0">
            <a:spAutoFit/>
          </a:bodyPr>
          <a:lstStyle/>
          <a:p>
            <a:pPr marL="15240">
              <a:spcBef>
                <a:spcPts val="120"/>
              </a:spcBef>
            </a:pPr>
            <a:r>
              <a:rPr dirty="0"/>
              <a:t>List</a:t>
            </a:r>
            <a:r>
              <a:rPr spc="-78" dirty="0"/>
              <a:t> </a:t>
            </a:r>
            <a:r>
              <a:rPr dirty="0"/>
              <a:t>of</a:t>
            </a:r>
            <a:r>
              <a:rPr spc="-72" dirty="0"/>
              <a:t> </a:t>
            </a:r>
            <a:r>
              <a:rPr spc="-12" dirty="0"/>
              <a:t>Sections…..Contd.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23287" y="7702296"/>
            <a:ext cx="309372" cy="347788"/>
          </a:xfrm>
          <a:prstGeom prst="rect">
            <a:avLst/>
          </a:prstGeom>
        </p:spPr>
        <p:txBody>
          <a:bodyPr vert="horz" wrap="square" lIns="0" tIns="15240" rIns="0" bIns="0" rtlCol="0">
            <a:spAutoFit/>
          </a:bodyPr>
          <a:lstStyle/>
          <a:p>
            <a:pPr marL="15240" defTabSz="1097280">
              <a:spcBef>
                <a:spcPts val="120"/>
              </a:spcBef>
            </a:pPr>
            <a:r>
              <a:rPr sz="2160" kern="0" spc="-30" dirty="0">
                <a:solidFill>
                  <a:srgbClr val="0E2841"/>
                </a:solidFill>
                <a:latin typeface="Calibri"/>
                <a:cs typeface="Calibri"/>
              </a:rPr>
              <a:t>69</a:t>
            </a:r>
            <a:endParaRPr sz="2160" kern="0">
              <a:solidFill>
                <a:sysClr val="windowText" lastClr="000000"/>
              </a:solidFill>
              <a:latin typeface="Calibri"/>
              <a:cs typeface="Calibri"/>
            </a:endParaRPr>
          </a:p>
        </p:txBody>
      </p:sp>
      <p:graphicFrame>
        <p:nvGraphicFramePr>
          <p:cNvPr id="3" name="object 3"/>
          <p:cNvGraphicFramePr>
            <a:graphicFrameLocks noGrp="1"/>
          </p:cNvGraphicFramePr>
          <p:nvPr/>
        </p:nvGraphicFramePr>
        <p:xfrm>
          <a:off x="2004060" y="1181100"/>
          <a:ext cx="10607040" cy="6307834"/>
        </p:xfrm>
        <a:graphic>
          <a:graphicData uri="http://schemas.openxmlformats.org/drawingml/2006/table">
            <a:tbl>
              <a:tblPr firstRow="1" bandRow="1">
                <a:tableStyleId>{2D5ABB26-0587-4C30-8999-92F81FD0307C}</a:tableStyleId>
              </a:tblPr>
              <a:tblGrid>
                <a:gridCol w="118872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gridCol w="4663440">
                  <a:extLst>
                    <a:ext uri="{9D8B030D-6E8A-4147-A177-3AD203B41FA5}">
                      <a16:colId xmlns:a16="http://schemas.microsoft.com/office/drawing/2014/main" val="20002"/>
                    </a:ext>
                  </a:extLst>
                </a:gridCol>
                <a:gridCol w="182880">
                  <a:extLst>
                    <a:ext uri="{9D8B030D-6E8A-4147-A177-3AD203B41FA5}">
                      <a16:colId xmlns:a16="http://schemas.microsoft.com/office/drawing/2014/main" val="20003"/>
                    </a:ext>
                  </a:extLst>
                </a:gridCol>
              </a:tblGrid>
              <a:tr h="457200">
                <a:tc>
                  <a:txBody>
                    <a:bodyPr/>
                    <a:lstStyle/>
                    <a:p>
                      <a:pPr algn="ctr">
                        <a:lnSpc>
                          <a:spcPct val="100000"/>
                        </a:lnSpc>
                        <a:spcBef>
                          <a:spcPts val="254"/>
                        </a:spcBef>
                      </a:pPr>
                      <a:r>
                        <a:rPr sz="2000" b="1" spc="-10" dirty="0">
                          <a:latin typeface="Calibri"/>
                          <a:cs typeface="Calibri"/>
                        </a:rPr>
                        <a:t>Section</a:t>
                      </a:r>
                      <a:endParaRPr sz="2000">
                        <a:latin typeface="Calibri"/>
                        <a:cs typeface="Calibri"/>
                      </a:endParaRPr>
                    </a:p>
                  </a:txBody>
                  <a:tcPr marL="0" marR="0" marT="38861"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tc>
                  <a:txBody>
                    <a:bodyPr/>
                    <a:lstStyle/>
                    <a:p>
                      <a:pPr algn="ctr">
                        <a:lnSpc>
                          <a:spcPct val="100000"/>
                        </a:lnSpc>
                        <a:spcBef>
                          <a:spcPts val="254"/>
                        </a:spcBef>
                      </a:pPr>
                      <a:r>
                        <a:rPr sz="2000" b="1" dirty="0">
                          <a:latin typeface="Calibri"/>
                          <a:cs typeface="Calibri"/>
                        </a:rPr>
                        <a:t>Eligible</a:t>
                      </a:r>
                      <a:r>
                        <a:rPr sz="2000" b="1" spc="-45" dirty="0">
                          <a:latin typeface="Calibri"/>
                          <a:cs typeface="Calibri"/>
                        </a:rPr>
                        <a:t> </a:t>
                      </a:r>
                      <a:r>
                        <a:rPr sz="2000" b="1" spc="-10" dirty="0">
                          <a:latin typeface="Calibri"/>
                          <a:cs typeface="Calibri"/>
                        </a:rPr>
                        <a:t>expenditure/payment</a:t>
                      </a:r>
                      <a:endParaRPr sz="2000">
                        <a:latin typeface="Calibri"/>
                        <a:cs typeface="Calibri"/>
                      </a:endParaRPr>
                    </a:p>
                  </a:txBody>
                  <a:tcPr marL="0" marR="0" marT="38861"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tc gridSpan="2">
                  <a:txBody>
                    <a:bodyPr/>
                    <a:lstStyle/>
                    <a:p>
                      <a:pPr algn="ctr">
                        <a:lnSpc>
                          <a:spcPct val="100000"/>
                        </a:lnSpc>
                        <a:spcBef>
                          <a:spcPts val="254"/>
                        </a:spcBef>
                      </a:pPr>
                      <a:r>
                        <a:rPr sz="2000" b="1" spc="-10" dirty="0">
                          <a:latin typeface="Calibri"/>
                          <a:cs typeface="Calibri"/>
                        </a:rPr>
                        <a:t>Amount/quantum</a:t>
                      </a:r>
                      <a:r>
                        <a:rPr sz="2000" b="1" spc="-5" dirty="0">
                          <a:latin typeface="Calibri"/>
                          <a:cs typeface="Calibri"/>
                        </a:rPr>
                        <a:t> </a:t>
                      </a:r>
                      <a:r>
                        <a:rPr sz="2000" b="1" dirty="0">
                          <a:latin typeface="Calibri"/>
                          <a:cs typeface="Calibri"/>
                        </a:rPr>
                        <a:t>of</a:t>
                      </a:r>
                      <a:r>
                        <a:rPr sz="2000" b="1" spc="10" dirty="0">
                          <a:latin typeface="Calibri"/>
                          <a:cs typeface="Calibri"/>
                        </a:rPr>
                        <a:t> </a:t>
                      </a:r>
                      <a:r>
                        <a:rPr sz="2000" b="1" spc="-10" dirty="0">
                          <a:latin typeface="Calibri"/>
                          <a:cs typeface="Calibri"/>
                        </a:rPr>
                        <a:t>deduction</a:t>
                      </a:r>
                      <a:endParaRPr sz="2000">
                        <a:latin typeface="Calibri"/>
                        <a:cs typeface="Calibri"/>
                      </a:endParaRPr>
                    </a:p>
                  </a:txBody>
                  <a:tcPr marL="0" marR="0" marT="38861"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1041653">
                <a:tc>
                  <a:txBody>
                    <a:bodyPr/>
                    <a:lstStyle/>
                    <a:p>
                      <a:pPr marL="635" algn="ctr">
                        <a:lnSpc>
                          <a:spcPct val="100000"/>
                        </a:lnSpc>
                        <a:spcBef>
                          <a:spcPts val="290"/>
                        </a:spcBef>
                      </a:pPr>
                      <a:r>
                        <a:rPr sz="2000" spc="-10" dirty="0">
                          <a:latin typeface="Calibri"/>
                          <a:cs typeface="Calibri"/>
                        </a:rPr>
                        <a:t>35CCB</a:t>
                      </a:r>
                      <a:endParaRPr sz="2000">
                        <a:latin typeface="Calibri"/>
                        <a:cs typeface="Calibri"/>
                      </a:endParaRPr>
                    </a:p>
                  </a:txBody>
                  <a:tcPr marL="0" marR="0" marT="44196" marB="0">
                    <a:lnL w="12700">
                      <a:solidFill>
                        <a:srgbClr val="145F82"/>
                      </a:solidFill>
                      <a:prstDash val="solid"/>
                    </a:lnL>
                    <a:lnR w="12700">
                      <a:solidFill>
                        <a:srgbClr val="145F82"/>
                      </a:solidFill>
                      <a:prstDash val="solid"/>
                    </a:lnR>
                    <a:lnT w="28575">
                      <a:solidFill>
                        <a:srgbClr val="145F82"/>
                      </a:solidFill>
                      <a:prstDash val="solid"/>
                    </a:lnT>
                    <a:lnB w="12700">
                      <a:solidFill>
                        <a:srgbClr val="145F82"/>
                      </a:solidFill>
                      <a:prstDash val="solid"/>
                    </a:lnB>
                    <a:solidFill>
                      <a:srgbClr val="145F82">
                        <a:alpha val="19999"/>
                      </a:srgbClr>
                    </a:solidFill>
                  </a:tcPr>
                </a:tc>
                <a:tc>
                  <a:txBody>
                    <a:bodyPr/>
                    <a:lstStyle/>
                    <a:p>
                      <a:pPr marL="90805" marR="85090" algn="just">
                        <a:lnSpc>
                          <a:spcPct val="100000"/>
                        </a:lnSpc>
                        <a:spcBef>
                          <a:spcPts val="254"/>
                        </a:spcBef>
                      </a:pPr>
                      <a:r>
                        <a:rPr sz="2000" dirty="0">
                          <a:latin typeface="Calibri"/>
                          <a:cs typeface="Calibri"/>
                        </a:rPr>
                        <a:t>Conservation</a:t>
                      </a:r>
                      <a:r>
                        <a:rPr sz="2000" spc="145" dirty="0">
                          <a:latin typeface="Calibri"/>
                          <a:cs typeface="Calibri"/>
                        </a:rPr>
                        <a:t>  </a:t>
                      </a:r>
                      <a:r>
                        <a:rPr sz="2000" dirty="0">
                          <a:latin typeface="Calibri"/>
                          <a:cs typeface="Calibri"/>
                        </a:rPr>
                        <a:t>of</a:t>
                      </a:r>
                      <a:r>
                        <a:rPr sz="2000" spc="150" dirty="0">
                          <a:latin typeface="Calibri"/>
                          <a:cs typeface="Calibri"/>
                        </a:rPr>
                        <a:t>  </a:t>
                      </a:r>
                      <a:r>
                        <a:rPr sz="2000" dirty="0">
                          <a:latin typeface="Calibri"/>
                          <a:cs typeface="Calibri"/>
                        </a:rPr>
                        <a:t>Natural</a:t>
                      </a:r>
                      <a:r>
                        <a:rPr sz="2000" spc="145" dirty="0">
                          <a:latin typeface="Calibri"/>
                          <a:cs typeface="Calibri"/>
                        </a:rPr>
                        <a:t>  </a:t>
                      </a:r>
                      <a:r>
                        <a:rPr sz="2000" dirty="0">
                          <a:latin typeface="Calibri"/>
                          <a:cs typeface="Calibri"/>
                        </a:rPr>
                        <a:t>resources</a:t>
                      </a:r>
                      <a:r>
                        <a:rPr sz="2000" spc="150" dirty="0">
                          <a:latin typeface="Calibri"/>
                          <a:cs typeface="Calibri"/>
                        </a:rPr>
                        <a:t>  </a:t>
                      </a:r>
                      <a:r>
                        <a:rPr sz="2000" spc="-25" dirty="0">
                          <a:latin typeface="Calibri"/>
                          <a:cs typeface="Calibri"/>
                        </a:rPr>
                        <a:t>by </a:t>
                      </a:r>
                      <a:r>
                        <a:rPr sz="2000" dirty="0">
                          <a:latin typeface="Calibri"/>
                          <a:cs typeface="Calibri"/>
                        </a:rPr>
                        <a:t>associations</a:t>
                      </a:r>
                      <a:r>
                        <a:rPr sz="2000" spc="130" dirty="0">
                          <a:latin typeface="Calibri"/>
                          <a:cs typeface="Calibri"/>
                        </a:rPr>
                        <a:t>  </a:t>
                      </a:r>
                      <a:r>
                        <a:rPr sz="2000" dirty="0">
                          <a:latin typeface="Calibri"/>
                          <a:cs typeface="Calibri"/>
                        </a:rPr>
                        <a:t>&amp;</a:t>
                      </a:r>
                      <a:r>
                        <a:rPr sz="2000" spc="130" dirty="0">
                          <a:latin typeface="Calibri"/>
                          <a:cs typeface="Calibri"/>
                        </a:rPr>
                        <a:t>  </a:t>
                      </a:r>
                      <a:r>
                        <a:rPr sz="2000" dirty="0">
                          <a:latin typeface="Calibri"/>
                          <a:cs typeface="Calibri"/>
                        </a:rPr>
                        <a:t>institutions***</a:t>
                      </a:r>
                      <a:r>
                        <a:rPr sz="2000" spc="125" dirty="0">
                          <a:latin typeface="Calibri"/>
                          <a:cs typeface="Calibri"/>
                        </a:rPr>
                        <a:t>  </a:t>
                      </a:r>
                      <a:r>
                        <a:rPr sz="2000" spc="-10" dirty="0">
                          <a:latin typeface="Calibri"/>
                          <a:cs typeface="Calibri"/>
                        </a:rPr>
                        <a:t>Deleted </a:t>
                      </a:r>
                      <a:r>
                        <a:rPr sz="2000" dirty="0">
                          <a:latin typeface="Calibri"/>
                          <a:cs typeface="Calibri"/>
                        </a:rPr>
                        <a:t>from</a:t>
                      </a:r>
                      <a:r>
                        <a:rPr sz="2000" spc="-35" dirty="0">
                          <a:latin typeface="Calibri"/>
                          <a:cs typeface="Calibri"/>
                        </a:rPr>
                        <a:t> A.Y</a:t>
                      </a:r>
                      <a:r>
                        <a:rPr sz="2000" spc="-30" dirty="0">
                          <a:latin typeface="Calibri"/>
                          <a:cs typeface="Calibri"/>
                        </a:rPr>
                        <a:t> </a:t>
                      </a:r>
                      <a:r>
                        <a:rPr sz="2000" spc="-10" dirty="0">
                          <a:latin typeface="Calibri"/>
                          <a:cs typeface="Calibri"/>
                        </a:rPr>
                        <a:t>2003-</a:t>
                      </a:r>
                      <a:r>
                        <a:rPr sz="2000" spc="-25" dirty="0">
                          <a:latin typeface="Calibri"/>
                          <a:cs typeface="Calibri"/>
                        </a:rPr>
                        <a:t>04</a:t>
                      </a:r>
                      <a:endParaRPr sz="2000">
                        <a:latin typeface="Calibri"/>
                        <a:cs typeface="Calibri"/>
                      </a:endParaRPr>
                    </a:p>
                  </a:txBody>
                  <a:tcPr marL="0" marR="0" marT="38861" marB="0">
                    <a:lnL w="12700">
                      <a:solidFill>
                        <a:srgbClr val="145F82"/>
                      </a:solidFill>
                      <a:prstDash val="solid"/>
                    </a:lnL>
                    <a:lnR w="12700">
                      <a:solidFill>
                        <a:srgbClr val="145F82"/>
                      </a:solidFill>
                      <a:prstDash val="solid"/>
                    </a:lnR>
                    <a:lnT w="28575">
                      <a:solidFill>
                        <a:srgbClr val="145F82"/>
                      </a:solidFill>
                      <a:prstDash val="solid"/>
                    </a:lnT>
                    <a:lnB w="12700">
                      <a:solidFill>
                        <a:srgbClr val="145F82"/>
                      </a:solidFill>
                      <a:prstDash val="solid"/>
                    </a:lnB>
                    <a:solidFill>
                      <a:srgbClr val="145F82">
                        <a:alpha val="19999"/>
                      </a:srgbClr>
                    </a:solidFill>
                  </a:tcPr>
                </a:tc>
                <a:tc gridSpan="2">
                  <a:txBody>
                    <a:bodyPr/>
                    <a:lstStyle/>
                    <a:p>
                      <a:pPr marL="90805">
                        <a:lnSpc>
                          <a:spcPct val="100000"/>
                        </a:lnSpc>
                        <a:spcBef>
                          <a:spcPts val="254"/>
                        </a:spcBef>
                      </a:pPr>
                      <a:r>
                        <a:rPr sz="2000" dirty="0">
                          <a:latin typeface="Calibri"/>
                          <a:cs typeface="Calibri"/>
                        </a:rPr>
                        <a:t>100%</a:t>
                      </a:r>
                      <a:r>
                        <a:rPr sz="2000" spc="-20" dirty="0">
                          <a:latin typeface="Calibri"/>
                          <a:cs typeface="Calibri"/>
                        </a:rPr>
                        <a:t> </a:t>
                      </a:r>
                      <a:r>
                        <a:rPr sz="2000" dirty="0">
                          <a:latin typeface="Calibri"/>
                          <a:cs typeface="Calibri"/>
                        </a:rPr>
                        <a:t>of </a:t>
                      </a:r>
                      <a:r>
                        <a:rPr sz="2000" spc="-10" dirty="0">
                          <a:latin typeface="Calibri"/>
                          <a:cs typeface="Calibri"/>
                        </a:rPr>
                        <a:t>expenditure</a:t>
                      </a:r>
                      <a:endParaRPr sz="2000">
                        <a:latin typeface="Calibri"/>
                        <a:cs typeface="Calibri"/>
                      </a:endParaRPr>
                    </a:p>
                  </a:txBody>
                  <a:tcPr marL="0" marR="0" marT="38861" marB="0">
                    <a:lnL w="12700">
                      <a:solidFill>
                        <a:srgbClr val="145F82"/>
                      </a:solidFill>
                      <a:prstDash val="solid"/>
                    </a:lnL>
                    <a:lnR w="12700">
                      <a:solidFill>
                        <a:srgbClr val="145F82"/>
                      </a:solidFill>
                      <a:prstDash val="solid"/>
                    </a:lnR>
                    <a:lnT w="28575">
                      <a:solidFill>
                        <a:srgbClr val="145F82"/>
                      </a:solidFill>
                      <a:prstDash val="solid"/>
                    </a:lnT>
                    <a:lnB w="12700">
                      <a:solidFill>
                        <a:srgbClr val="145F82"/>
                      </a:solidFill>
                      <a:prstDash val="solid"/>
                    </a:lnB>
                    <a:solidFill>
                      <a:srgbClr val="145F82">
                        <a:alpha val="19999"/>
                      </a:srgbClr>
                    </a:solidFill>
                  </a:tcPr>
                </a:tc>
                <a:tc hMerge="1">
                  <a:txBody>
                    <a:bodyPr/>
                    <a:lstStyle/>
                    <a:p>
                      <a:endParaRPr/>
                    </a:p>
                  </a:txBody>
                  <a:tcPr marL="0" marR="0" marT="0" marB="0"/>
                </a:tc>
                <a:extLst>
                  <a:ext uri="{0D108BD9-81ED-4DB2-BD59-A6C34878D82A}">
                    <a16:rowId xmlns:a16="http://schemas.microsoft.com/office/drawing/2014/main" val="10001"/>
                  </a:ext>
                </a:extLst>
              </a:tr>
              <a:tr h="1042416">
                <a:tc>
                  <a:txBody>
                    <a:bodyPr/>
                    <a:lstStyle/>
                    <a:p>
                      <a:pPr algn="ctr">
                        <a:lnSpc>
                          <a:spcPct val="100000"/>
                        </a:lnSpc>
                        <a:spcBef>
                          <a:spcPts val="285"/>
                        </a:spcBef>
                      </a:pPr>
                      <a:r>
                        <a:rPr sz="2000" spc="-10" dirty="0">
                          <a:latin typeface="Calibri"/>
                          <a:cs typeface="Calibri"/>
                        </a:rPr>
                        <a:t>35CCC</a:t>
                      </a:r>
                      <a:endParaRPr sz="2000">
                        <a:latin typeface="Calibri"/>
                        <a:cs typeface="Calibri"/>
                      </a:endParaRPr>
                    </a:p>
                  </a:txBody>
                  <a:tcPr marL="0" marR="0" marT="43434"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tc>
                  <a:txBody>
                    <a:bodyPr/>
                    <a:lstStyle/>
                    <a:p>
                      <a:pPr marL="90805" marR="84455" indent="-635">
                        <a:lnSpc>
                          <a:spcPct val="100000"/>
                        </a:lnSpc>
                        <a:spcBef>
                          <a:spcPts val="254"/>
                        </a:spcBef>
                        <a:tabLst>
                          <a:tab pos="1317625" algn="l"/>
                          <a:tab pos="1709420" algn="l"/>
                          <a:tab pos="2867660" algn="l"/>
                        </a:tabLst>
                      </a:pPr>
                      <a:r>
                        <a:rPr sz="2000" spc="-10" dirty="0">
                          <a:latin typeface="Calibri"/>
                          <a:cs typeface="Calibri"/>
                        </a:rPr>
                        <a:t>Expenditure</a:t>
                      </a:r>
                      <a:r>
                        <a:rPr sz="2000" dirty="0">
                          <a:latin typeface="Calibri"/>
                          <a:cs typeface="Calibri"/>
                        </a:rPr>
                        <a:t>	</a:t>
                      </a:r>
                      <a:r>
                        <a:rPr sz="2000" spc="-25" dirty="0">
                          <a:latin typeface="Calibri"/>
                          <a:cs typeface="Calibri"/>
                        </a:rPr>
                        <a:t>on</a:t>
                      </a:r>
                      <a:r>
                        <a:rPr sz="2000" dirty="0">
                          <a:latin typeface="Calibri"/>
                          <a:cs typeface="Calibri"/>
                        </a:rPr>
                        <a:t>	</a:t>
                      </a:r>
                      <a:r>
                        <a:rPr sz="2000" spc="-10" dirty="0">
                          <a:latin typeface="Calibri"/>
                          <a:cs typeface="Calibri"/>
                        </a:rPr>
                        <a:t>agricultural</a:t>
                      </a:r>
                      <a:r>
                        <a:rPr sz="2000" dirty="0">
                          <a:latin typeface="Calibri"/>
                          <a:cs typeface="Calibri"/>
                        </a:rPr>
                        <a:t>	</a:t>
                      </a:r>
                      <a:r>
                        <a:rPr sz="2000" spc="-10" dirty="0">
                          <a:latin typeface="Calibri"/>
                          <a:cs typeface="Calibri"/>
                        </a:rPr>
                        <a:t>extension project</a:t>
                      </a:r>
                      <a:endParaRPr sz="2000">
                        <a:latin typeface="Calibri"/>
                        <a:cs typeface="Calibri"/>
                      </a:endParaRPr>
                    </a:p>
                  </a:txBody>
                  <a:tcPr marL="0" marR="0" marT="38861"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tc gridSpan="2">
                  <a:txBody>
                    <a:bodyPr/>
                    <a:lstStyle/>
                    <a:p>
                      <a:pPr marL="90170" marR="85725" indent="635">
                        <a:lnSpc>
                          <a:spcPct val="100000"/>
                        </a:lnSpc>
                        <a:spcBef>
                          <a:spcPts val="254"/>
                        </a:spcBef>
                      </a:pPr>
                      <a:r>
                        <a:rPr sz="2000" dirty="0">
                          <a:latin typeface="Calibri"/>
                          <a:cs typeface="Calibri"/>
                        </a:rPr>
                        <a:t>100%</a:t>
                      </a:r>
                      <a:r>
                        <a:rPr sz="2000" spc="55" dirty="0">
                          <a:latin typeface="Calibri"/>
                          <a:cs typeface="Calibri"/>
                        </a:rPr>
                        <a:t>  </a:t>
                      </a:r>
                      <a:r>
                        <a:rPr sz="2000" dirty="0">
                          <a:latin typeface="Calibri"/>
                          <a:cs typeface="Calibri"/>
                        </a:rPr>
                        <a:t>of</a:t>
                      </a:r>
                      <a:r>
                        <a:rPr sz="2000" spc="60" dirty="0">
                          <a:latin typeface="Calibri"/>
                          <a:cs typeface="Calibri"/>
                        </a:rPr>
                        <a:t>  </a:t>
                      </a:r>
                      <a:r>
                        <a:rPr sz="2000" dirty="0">
                          <a:latin typeface="Calibri"/>
                          <a:cs typeface="Calibri"/>
                        </a:rPr>
                        <a:t>expenditure</a:t>
                      </a:r>
                      <a:r>
                        <a:rPr sz="2000" spc="60" dirty="0">
                          <a:latin typeface="Calibri"/>
                          <a:cs typeface="Calibri"/>
                        </a:rPr>
                        <a:t>  </a:t>
                      </a:r>
                      <a:r>
                        <a:rPr sz="2000" dirty="0">
                          <a:latin typeface="Calibri"/>
                          <a:cs typeface="Calibri"/>
                        </a:rPr>
                        <a:t>(from</a:t>
                      </a:r>
                      <a:r>
                        <a:rPr sz="2000" spc="55" dirty="0">
                          <a:latin typeface="Calibri"/>
                          <a:cs typeface="Calibri"/>
                        </a:rPr>
                        <a:t>  </a:t>
                      </a:r>
                      <a:r>
                        <a:rPr sz="2000" spc="-10" dirty="0">
                          <a:latin typeface="Calibri"/>
                          <a:cs typeface="Calibri"/>
                        </a:rPr>
                        <a:t>A.Y.</a:t>
                      </a:r>
                      <a:r>
                        <a:rPr sz="2000" spc="490" dirty="0">
                          <a:latin typeface="Calibri"/>
                          <a:cs typeface="Calibri"/>
                        </a:rPr>
                        <a:t> </a:t>
                      </a:r>
                      <a:r>
                        <a:rPr sz="2000" spc="-10" dirty="0">
                          <a:latin typeface="Calibri"/>
                          <a:cs typeface="Calibri"/>
                        </a:rPr>
                        <a:t>2021-</a:t>
                      </a:r>
                      <a:r>
                        <a:rPr sz="2000" spc="-25" dirty="0">
                          <a:latin typeface="Calibri"/>
                          <a:cs typeface="Calibri"/>
                        </a:rPr>
                        <a:t>22 </a:t>
                      </a:r>
                      <a:r>
                        <a:rPr sz="2000" spc="-10" dirty="0">
                          <a:latin typeface="Calibri"/>
                          <a:cs typeface="Calibri"/>
                        </a:rPr>
                        <a:t>onwards)</a:t>
                      </a:r>
                      <a:endParaRPr sz="2000">
                        <a:latin typeface="Calibri"/>
                        <a:cs typeface="Calibri"/>
                      </a:endParaRPr>
                    </a:p>
                    <a:p>
                      <a:pPr marL="90170">
                        <a:lnSpc>
                          <a:spcPct val="100000"/>
                        </a:lnSpc>
                      </a:pPr>
                      <a:r>
                        <a:rPr sz="2000" b="1" dirty="0">
                          <a:latin typeface="Calibri"/>
                          <a:cs typeface="Calibri"/>
                        </a:rPr>
                        <a:t>150%</a:t>
                      </a:r>
                      <a:r>
                        <a:rPr sz="2000" b="1" spc="-5" dirty="0">
                          <a:latin typeface="Calibri"/>
                          <a:cs typeface="Calibri"/>
                        </a:rPr>
                        <a:t> </a:t>
                      </a:r>
                      <a:r>
                        <a:rPr sz="2000" b="1" dirty="0">
                          <a:latin typeface="Calibri"/>
                          <a:cs typeface="Calibri"/>
                        </a:rPr>
                        <a:t>of</a:t>
                      </a:r>
                      <a:r>
                        <a:rPr sz="2000" b="1" spc="5" dirty="0">
                          <a:latin typeface="Calibri"/>
                          <a:cs typeface="Calibri"/>
                        </a:rPr>
                        <a:t> </a:t>
                      </a:r>
                      <a:r>
                        <a:rPr sz="2000" b="1" spc="-10" dirty="0">
                          <a:latin typeface="Calibri"/>
                          <a:cs typeface="Calibri"/>
                        </a:rPr>
                        <a:t>expenditure</a:t>
                      </a:r>
                      <a:r>
                        <a:rPr sz="2000" b="1" spc="-15" dirty="0">
                          <a:latin typeface="Calibri"/>
                          <a:cs typeface="Calibri"/>
                        </a:rPr>
                        <a:t> </a:t>
                      </a:r>
                      <a:r>
                        <a:rPr sz="2000" b="1" dirty="0">
                          <a:latin typeface="Calibri"/>
                          <a:cs typeface="Calibri"/>
                        </a:rPr>
                        <a:t>(till</a:t>
                      </a:r>
                      <a:r>
                        <a:rPr sz="2000" b="1" spc="-20" dirty="0">
                          <a:latin typeface="Calibri"/>
                          <a:cs typeface="Calibri"/>
                        </a:rPr>
                        <a:t> </a:t>
                      </a:r>
                      <a:r>
                        <a:rPr sz="2000" b="1" spc="-85" dirty="0">
                          <a:latin typeface="Calibri"/>
                          <a:cs typeface="Calibri"/>
                        </a:rPr>
                        <a:t>A.Y.</a:t>
                      </a:r>
                      <a:r>
                        <a:rPr sz="2000" b="1" spc="-5" dirty="0">
                          <a:latin typeface="Calibri"/>
                          <a:cs typeface="Calibri"/>
                        </a:rPr>
                        <a:t> </a:t>
                      </a:r>
                      <a:r>
                        <a:rPr sz="2000" b="1" spc="-10" dirty="0">
                          <a:latin typeface="Calibri"/>
                          <a:cs typeface="Calibri"/>
                        </a:rPr>
                        <a:t>2020-</a:t>
                      </a:r>
                      <a:r>
                        <a:rPr sz="2000" b="1" spc="-25" dirty="0">
                          <a:latin typeface="Calibri"/>
                          <a:cs typeface="Calibri"/>
                        </a:rPr>
                        <a:t>21)</a:t>
                      </a:r>
                      <a:endParaRPr sz="2000">
                        <a:latin typeface="Calibri"/>
                        <a:cs typeface="Calibri"/>
                      </a:endParaRPr>
                    </a:p>
                  </a:txBody>
                  <a:tcPr marL="0" marR="0" marT="38861"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r h="1041653">
                <a:tc>
                  <a:txBody>
                    <a:bodyPr/>
                    <a:lstStyle/>
                    <a:p>
                      <a:pPr algn="ctr">
                        <a:lnSpc>
                          <a:spcPct val="100000"/>
                        </a:lnSpc>
                        <a:spcBef>
                          <a:spcPts val="285"/>
                        </a:spcBef>
                      </a:pPr>
                      <a:r>
                        <a:rPr sz="2000" spc="-10" dirty="0">
                          <a:latin typeface="Calibri"/>
                          <a:cs typeface="Calibri"/>
                        </a:rPr>
                        <a:t>35CCD</a:t>
                      </a:r>
                      <a:endParaRPr sz="2000">
                        <a:latin typeface="Calibri"/>
                        <a:cs typeface="Calibri"/>
                      </a:endParaRPr>
                    </a:p>
                  </a:txBody>
                  <a:tcPr marL="0" marR="0" marT="43434"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solidFill>
                      <a:srgbClr val="145F82">
                        <a:alpha val="19999"/>
                      </a:srgbClr>
                    </a:solidFill>
                  </a:tcPr>
                </a:tc>
                <a:tc>
                  <a:txBody>
                    <a:bodyPr/>
                    <a:lstStyle/>
                    <a:p>
                      <a:pPr marL="90170" marR="85090">
                        <a:lnSpc>
                          <a:spcPct val="100000"/>
                        </a:lnSpc>
                        <a:spcBef>
                          <a:spcPts val="254"/>
                        </a:spcBef>
                      </a:pPr>
                      <a:r>
                        <a:rPr sz="2000" dirty="0">
                          <a:latin typeface="Calibri"/>
                          <a:cs typeface="Calibri"/>
                        </a:rPr>
                        <a:t>Expenditure</a:t>
                      </a:r>
                      <a:r>
                        <a:rPr sz="2000" spc="-15" dirty="0">
                          <a:latin typeface="Calibri"/>
                          <a:cs typeface="Calibri"/>
                        </a:rPr>
                        <a:t> </a:t>
                      </a:r>
                      <a:r>
                        <a:rPr sz="2000" dirty="0">
                          <a:latin typeface="Calibri"/>
                          <a:cs typeface="Calibri"/>
                        </a:rPr>
                        <a:t>on</a:t>
                      </a:r>
                      <a:r>
                        <a:rPr sz="2000" spc="-10" dirty="0">
                          <a:latin typeface="Calibri"/>
                          <a:cs typeface="Calibri"/>
                        </a:rPr>
                        <a:t> </a:t>
                      </a:r>
                      <a:r>
                        <a:rPr sz="2000" dirty="0">
                          <a:latin typeface="Calibri"/>
                          <a:cs typeface="Calibri"/>
                        </a:rPr>
                        <a:t>skill</a:t>
                      </a:r>
                      <a:r>
                        <a:rPr sz="2000" spc="-10" dirty="0">
                          <a:latin typeface="Calibri"/>
                          <a:cs typeface="Calibri"/>
                        </a:rPr>
                        <a:t> </a:t>
                      </a:r>
                      <a:r>
                        <a:rPr sz="2000" dirty="0">
                          <a:latin typeface="Calibri"/>
                          <a:cs typeface="Calibri"/>
                        </a:rPr>
                        <a:t>development</a:t>
                      </a:r>
                      <a:r>
                        <a:rPr sz="2000" spc="-10" dirty="0">
                          <a:latin typeface="Calibri"/>
                          <a:cs typeface="Calibri"/>
                        </a:rPr>
                        <a:t> project </a:t>
                      </a:r>
                      <a:r>
                        <a:rPr sz="2000" dirty="0">
                          <a:latin typeface="Calibri"/>
                          <a:cs typeface="Calibri"/>
                        </a:rPr>
                        <a:t>by</a:t>
                      </a:r>
                      <a:r>
                        <a:rPr sz="2000" spc="-10" dirty="0">
                          <a:latin typeface="Calibri"/>
                          <a:cs typeface="Calibri"/>
                        </a:rPr>
                        <a:t> </a:t>
                      </a:r>
                      <a:r>
                        <a:rPr sz="2000" dirty="0">
                          <a:latin typeface="Calibri"/>
                          <a:cs typeface="Calibri"/>
                        </a:rPr>
                        <a:t>a</a:t>
                      </a:r>
                      <a:r>
                        <a:rPr sz="2000" spc="-10" dirty="0">
                          <a:latin typeface="Calibri"/>
                          <a:cs typeface="Calibri"/>
                        </a:rPr>
                        <a:t> Company</a:t>
                      </a:r>
                      <a:endParaRPr sz="2000">
                        <a:latin typeface="Calibri"/>
                        <a:cs typeface="Calibri"/>
                      </a:endParaRPr>
                    </a:p>
                  </a:txBody>
                  <a:tcPr marL="0" marR="0" marT="38861"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solidFill>
                      <a:srgbClr val="145F82">
                        <a:alpha val="19999"/>
                      </a:srgbClr>
                    </a:solidFill>
                  </a:tcPr>
                </a:tc>
                <a:tc gridSpan="2">
                  <a:txBody>
                    <a:bodyPr/>
                    <a:lstStyle/>
                    <a:p>
                      <a:pPr marL="89535" marR="86995" indent="635">
                        <a:lnSpc>
                          <a:spcPct val="100000"/>
                        </a:lnSpc>
                        <a:spcBef>
                          <a:spcPts val="254"/>
                        </a:spcBef>
                      </a:pPr>
                      <a:r>
                        <a:rPr sz="2000" dirty="0">
                          <a:latin typeface="Calibri"/>
                          <a:cs typeface="Calibri"/>
                        </a:rPr>
                        <a:t>100%</a:t>
                      </a:r>
                      <a:r>
                        <a:rPr sz="2000" spc="55" dirty="0">
                          <a:latin typeface="Calibri"/>
                          <a:cs typeface="Calibri"/>
                        </a:rPr>
                        <a:t>  </a:t>
                      </a:r>
                      <a:r>
                        <a:rPr sz="2000" dirty="0">
                          <a:latin typeface="Calibri"/>
                          <a:cs typeface="Calibri"/>
                        </a:rPr>
                        <a:t>of</a:t>
                      </a:r>
                      <a:r>
                        <a:rPr sz="2000" spc="60" dirty="0">
                          <a:latin typeface="Calibri"/>
                          <a:cs typeface="Calibri"/>
                        </a:rPr>
                        <a:t>  </a:t>
                      </a:r>
                      <a:r>
                        <a:rPr sz="2000" dirty="0">
                          <a:latin typeface="Calibri"/>
                          <a:cs typeface="Calibri"/>
                        </a:rPr>
                        <a:t>expenditure</a:t>
                      </a:r>
                      <a:r>
                        <a:rPr sz="2000" spc="60" dirty="0">
                          <a:latin typeface="Calibri"/>
                          <a:cs typeface="Calibri"/>
                        </a:rPr>
                        <a:t>  </a:t>
                      </a:r>
                      <a:r>
                        <a:rPr sz="2000" dirty="0">
                          <a:latin typeface="Calibri"/>
                          <a:cs typeface="Calibri"/>
                        </a:rPr>
                        <a:t>(from</a:t>
                      </a:r>
                      <a:r>
                        <a:rPr sz="2000" spc="55" dirty="0">
                          <a:latin typeface="Calibri"/>
                          <a:cs typeface="Calibri"/>
                        </a:rPr>
                        <a:t>  </a:t>
                      </a:r>
                      <a:r>
                        <a:rPr sz="2000" spc="-10" dirty="0">
                          <a:latin typeface="Calibri"/>
                          <a:cs typeface="Calibri"/>
                        </a:rPr>
                        <a:t>A.Y.</a:t>
                      </a:r>
                      <a:r>
                        <a:rPr sz="2000" spc="490" dirty="0">
                          <a:latin typeface="Calibri"/>
                          <a:cs typeface="Calibri"/>
                        </a:rPr>
                        <a:t> </a:t>
                      </a:r>
                      <a:r>
                        <a:rPr sz="2000" spc="-10" dirty="0">
                          <a:latin typeface="Calibri"/>
                          <a:cs typeface="Calibri"/>
                        </a:rPr>
                        <a:t>2021-</a:t>
                      </a:r>
                      <a:r>
                        <a:rPr sz="2000" spc="-25" dirty="0">
                          <a:latin typeface="Calibri"/>
                          <a:cs typeface="Calibri"/>
                        </a:rPr>
                        <a:t>22 </a:t>
                      </a:r>
                      <a:r>
                        <a:rPr sz="2000" spc="-10" dirty="0">
                          <a:latin typeface="Calibri"/>
                          <a:cs typeface="Calibri"/>
                        </a:rPr>
                        <a:t>onwards)</a:t>
                      </a:r>
                      <a:endParaRPr sz="2000">
                        <a:latin typeface="Calibri"/>
                        <a:cs typeface="Calibri"/>
                      </a:endParaRPr>
                    </a:p>
                    <a:p>
                      <a:pPr marL="89535">
                        <a:lnSpc>
                          <a:spcPct val="100000"/>
                        </a:lnSpc>
                      </a:pPr>
                      <a:r>
                        <a:rPr sz="2000" b="1" dirty="0">
                          <a:latin typeface="Calibri"/>
                          <a:cs typeface="Calibri"/>
                        </a:rPr>
                        <a:t>150%</a:t>
                      </a:r>
                      <a:r>
                        <a:rPr sz="2000" b="1" spc="-5" dirty="0">
                          <a:latin typeface="Calibri"/>
                          <a:cs typeface="Calibri"/>
                        </a:rPr>
                        <a:t> </a:t>
                      </a:r>
                      <a:r>
                        <a:rPr sz="2000" b="1" dirty="0">
                          <a:latin typeface="Calibri"/>
                          <a:cs typeface="Calibri"/>
                        </a:rPr>
                        <a:t>of</a:t>
                      </a:r>
                      <a:r>
                        <a:rPr sz="2000" b="1" spc="5" dirty="0">
                          <a:latin typeface="Calibri"/>
                          <a:cs typeface="Calibri"/>
                        </a:rPr>
                        <a:t> </a:t>
                      </a:r>
                      <a:r>
                        <a:rPr sz="2000" b="1" spc="-10" dirty="0">
                          <a:latin typeface="Calibri"/>
                          <a:cs typeface="Calibri"/>
                        </a:rPr>
                        <a:t>expenditure</a:t>
                      </a:r>
                      <a:r>
                        <a:rPr sz="2000" b="1" spc="-15" dirty="0">
                          <a:latin typeface="Calibri"/>
                          <a:cs typeface="Calibri"/>
                        </a:rPr>
                        <a:t> </a:t>
                      </a:r>
                      <a:r>
                        <a:rPr sz="2000" b="1" dirty="0">
                          <a:latin typeface="Calibri"/>
                          <a:cs typeface="Calibri"/>
                        </a:rPr>
                        <a:t>(till</a:t>
                      </a:r>
                      <a:r>
                        <a:rPr sz="2000" b="1" spc="-20" dirty="0">
                          <a:latin typeface="Calibri"/>
                          <a:cs typeface="Calibri"/>
                        </a:rPr>
                        <a:t> </a:t>
                      </a:r>
                      <a:r>
                        <a:rPr sz="2000" b="1" spc="-85" dirty="0">
                          <a:latin typeface="Calibri"/>
                          <a:cs typeface="Calibri"/>
                        </a:rPr>
                        <a:t>A.Y.</a:t>
                      </a:r>
                      <a:r>
                        <a:rPr sz="2000" b="1" spc="-5" dirty="0">
                          <a:latin typeface="Calibri"/>
                          <a:cs typeface="Calibri"/>
                        </a:rPr>
                        <a:t> </a:t>
                      </a:r>
                      <a:r>
                        <a:rPr sz="2000" b="1" spc="-10" dirty="0">
                          <a:latin typeface="Calibri"/>
                          <a:cs typeface="Calibri"/>
                        </a:rPr>
                        <a:t>2020-</a:t>
                      </a:r>
                      <a:r>
                        <a:rPr sz="2000" b="1" spc="-25" dirty="0">
                          <a:latin typeface="Calibri"/>
                          <a:cs typeface="Calibri"/>
                        </a:rPr>
                        <a:t>21)</a:t>
                      </a:r>
                      <a:endParaRPr sz="2000">
                        <a:latin typeface="Calibri"/>
                        <a:cs typeface="Calibri"/>
                      </a:endParaRPr>
                    </a:p>
                  </a:txBody>
                  <a:tcPr marL="0" marR="0" marT="38861"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solidFill>
                      <a:srgbClr val="145F82">
                        <a:alpha val="19999"/>
                      </a:srgbClr>
                    </a:solidFill>
                  </a:tcPr>
                </a:tc>
                <a:tc hMerge="1">
                  <a:txBody>
                    <a:bodyPr/>
                    <a:lstStyle/>
                    <a:p>
                      <a:endParaRPr/>
                    </a:p>
                  </a:txBody>
                  <a:tcPr marL="0" marR="0" marT="0" marB="0"/>
                </a:tc>
                <a:extLst>
                  <a:ext uri="{0D108BD9-81ED-4DB2-BD59-A6C34878D82A}">
                    <a16:rowId xmlns:a16="http://schemas.microsoft.com/office/drawing/2014/main" val="10003"/>
                  </a:ext>
                </a:extLst>
              </a:tr>
              <a:tr h="1627632">
                <a:tc rowSpan="2">
                  <a:txBody>
                    <a:bodyPr/>
                    <a:lstStyle/>
                    <a:p>
                      <a:pPr marL="317500">
                        <a:lnSpc>
                          <a:spcPct val="100000"/>
                        </a:lnSpc>
                        <a:spcBef>
                          <a:spcPts val="285"/>
                        </a:spcBef>
                      </a:pPr>
                      <a:r>
                        <a:rPr sz="2000" spc="-25" dirty="0">
                          <a:latin typeface="Calibri"/>
                          <a:cs typeface="Calibri"/>
                        </a:rPr>
                        <a:t>35D</a:t>
                      </a:r>
                      <a:endParaRPr sz="2000">
                        <a:latin typeface="Calibri"/>
                        <a:cs typeface="Calibri"/>
                      </a:endParaRPr>
                    </a:p>
                  </a:txBody>
                  <a:tcPr marL="0" marR="0" marT="43434"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tc>
                  <a:txBody>
                    <a:bodyPr/>
                    <a:lstStyle/>
                    <a:p>
                      <a:pPr marL="88900" marR="85725">
                        <a:lnSpc>
                          <a:spcPct val="100000"/>
                        </a:lnSpc>
                        <a:spcBef>
                          <a:spcPts val="254"/>
                        </a:spcBef>
                      </a:pPr>
                      <a:r>
                        <a:rPr sz="2000" dirty="0">
                          <a:latin typeface="Calibri"/>
                          <a:cs typeface="Calibri"/>
                        </a:rPr>
                        <a:t>Amortization</a:t>
                      </a:r>
                      <a:r>
                        <a:rPr sz="2000" spc="105" dirty="0">
                          <a:latin typeface="Calibri"/>
                          <a:cs typeface="Calibri"/>
                        </a:rPr>
                        <a:t> </a:t>
                      </a:r>
                      <a:r>
                        <a:rPr sz="2000" dirty="0">
                          <a:latin typeface="Calibri"/>
                          <a:cs typeface="Calibri"/>
                        </a:rPr>
                        <a:t>of</a:t>
                      </a:r>
                      <a:r>
                        <a:rPr sz="2000" spc="110" dirty="0">
                          <a:latin typeface="Calibri"/>
                          <a:cs typeface="Calibri"/>
                        </a:rPr>
                        <a:t> </a:t>
                      </a:r>
                      <a:r>
                        <a:rPr sz="2000" dirty="0">
                          <a:latin typeface="Calibri"/>
                          <a:cs typeface="Calibri"/>
                        </a:rPr>
                        <a:t>Preliminary</a:t>
                      </a:r>
                      <a:r>
                        <a:rPr sz="2000" spc="105" dirty="0">
                          <a:latin typeface="Calibri"/>
                          <a:cs typeface="Calibri"/>
                        </a:rPr>
                        <a:t> </a:t>
                      </a:r>
                      <a:r>
                        <a:rPr sz="2000" dirty="0">
                          <a:latin typeface="Calibri"/>
                          <a:cs typeface="Calibri"/>
                        </a:rPr>
                        <a:t>Expenses</a:t>
                      </a:r>
                      <a:r>
                        <a:rPr sz="2000" spc="105" dirty="0">
                          <a:latin typeface="Calibri"/>
                          <a:cs typeface="Calibri"/>
                        </a:rPr>
                        <a:t> </a:t>
                      </a:r>
                      <a:r>
                        <a:rPr sz="2000" spc="-25" dirty="0">
                          <a:latin typeface="Calibri"/>
                          <a:cs typeface="Calibri"/>
                        </a:rPr>
                        <a:t>by </a:t>
                      </a:r>
                      <a:r>
                        <a:rPr sz="2000" dirty="0">
                          <a:latin typeface="Calibri"/>
                          <a:cs typeface="Calibri"/>
                        </a:rPr>
                        <a:t>Indian</a:t>
                      </a:r>
                      <a:r>
                        <a:rPr sz="2000" spc="-10" dirty="0">
                          <a:latin typeface="Calibri"/>
                          <a:cs typeface="Calibri"/>
                        </a:rPr>
                        <a:t> resident</a:t>
                      </a:r>
                      <a:r>
                        <a:rPr sz="2000" spc="-25" dirty="0">
                          <a:latin typeface="Calibri"/>
                          <a:cs typeface="Calibri"/>
                        </a:rPr>
                        <a:t> </a:t>
                      </a:r>
                      <a:r>
                        <a:rPr sz="2000" dirty="0">
                          <a:latin typeface="Calibri"/>
                          <a:cs typeface="Calibri"/>
                        </a:rPr>
                        <a:t>or</a:t>
                      </a:r>
                      <a:r>
                        <a:rPr sz="2000" spc="-10" dirty="0">
                          <a:latin typeface="Calibri"/>
                          <a:cs typeface="Calibri"/>
                        </a:rPr>
                        <a:t> Company</a:t>
                      </a:r>
                      <a:endParaRPr sz="2000">
                        <a:latin typeface="Calibri"/>
                        <a:cs typeface="Calibri"/>
                      </a:endParaRPr>
                    </a:p>
                  </a:txBody>
                  <a:tcPr marL="0" marR="0" marT="38861" marB="0">
                    <a:lnL w="12700">
                      <a:solidFill>
                        <a:srgbClr val="145F82"/>
                      </a:solidFill>
                      <a:prstDash val="solid"/>
                    </a:lnL>
                    <a:lnR w="12700">
                      <a:solidFill>
                        <a:srgbClr val="145F82"/>
                      </a:solidFill>
                      <a:prstDash val="solid"/>
                    </a:lnR>
                    <a:lnT w="12700">
                      <a:solidFill>
                        <a:srgbClr val="145F82"/>
                      </a:solidFill>
                      <a:prstDash val="solid"/>
                    </a:lnT>
                    <a:lnB w="9525">
                      <a:solidFill>
                        <a:srgbClr val="145F82"/>
                      </a:solidFill>
                      <a:prstDash val="solid"/>
                    </a:lnB>
                  </a:tcPr>
                </a:tc>
                <a:tc gridSpan="2">
                  <a:txBody>
                    <a:bodyPr/>
                    <a:lstStyle/>
                    <a:p>
                      <a:pPr marL="88900" algn="just">
                        <a:lnSpc>
                          <a:spcPct val="100000"/>
                        </a:lnSpc>
                        <a:spcBef>
                          <a:spcPts val="254"/>
                        </a:spcBef>
                      </a:pPr>
                      <a:r>
                        <a:rPr sz="2000" dirty="0">
                          <a:latin typeface="Calibri"/>
                          <a:cs typeface="Calibri"/>
                        </a:rPr>
                        <a:t>(1/5)*</a:t>
                      </a:r>
                      <a:r>
                        <a:rPr sz="2000" spc="-30" dirty="0">
                          <a:latin typeface="Calibri"/>
                          <a:cs typeface="Calibri"/>
                        </a:rPr>
                        <a:t> </a:t>
                      </a:r>
                      <a:r>
                        <a:rPr sz="2000" spc="-10" dirty="0">
                          <a:latin typeface="Calibri"/>
                          <a:cs typeface="Calibri"/>
                        </a:rPr>
                        <a:t>expenditure</a:t>
                      </a:r>
                      <a:endParaRPr sz="2000">
                        <a:latin typeface="Calibri"/>
                        <a:cs typeface="Calibri"/>
                      </a:endParaRPr>
                    </a:p>
                    <a:p>
                      <a:pPr marL="88265" marR="86995" algn="just">
                        <a:lnSpc>
                          <a:spcPct val="100000"/>
                        </a:lnSpc>
                      </a:pPr>
                      <a:r>
                        <a:rPr sz="2000" dirty="0">
                          <a:latin typeface="Calibri"/>
                          <a:cs typeface="Calibri"/>
                        </a:rPr>
                        <a:t>For</a:t>
                      </a:r>
                      <a:r>
                        <a:rPr sz="2000" spc="175" dirty="0">
                          <a:latin typeface="Calibri"/>
                          <a:cs typeface="Calibri"/>
                        </a:rPr>
                        <a:t> </a:t>
                      </a:r>
                      <a:r>
                        <a:rPr sz="2000" dirty="0">
                          <a:latin typeface="Calibri"/>
                          <a:cs typeface="Calibri"/>
                        </a:rPr>
                        <a:t>each</a:t>
                      </a:r>
                      <a:r>
                        <a:rPr sz="2000" spc="175" dirty="0">
                          <a:latin typeface="Calibri"/>
                          <a:cs typeface="Calibri"/>
                        </a:rPr>
                        <a:t> </a:t>
                      </a:r>
                      <a:r>
                        <a:rPr sz="2000" dirty="0">
                          <a:latin typeface="Calibri"/>
                          <a:cs typeface="Calibri"/>
                        </a:rPr>
                        <a:t>of</a:t>
                      </a:r>
                      <a:r>
                        <a:rPr sz="2000" spc="165" dirty="0">
                          <a:latin typeface="Calibri"/>
                          <a:cs typeface="Calibri"/>
                        </a:rPr>
                        <a:t> </a:t>
                      </a:r>
                      <a:r>
                        <a:rPr sz="2000" dirty="0">
                          <a:latin typeface="Calibri"/>
                          <a:cs typeface="Calibri"/>
                        </a:rPr>
                        <a:t>the</a:t>
                      </a:r>
                      <a:r>
                        <a:rPr sz="2000" spc="175" dirty="0">
                          <a:latin typeface="Calibri"/>
                          <a:cs typeface="Calibri"/>
                        </a:rPr>
                        <a:t> </a:t>
                      </a:r>
                      <a:r>
                        <a:rPr sz="2000" dirty="0">
                          <a:latin typeface="Calibri"/>
                          <a:cs typeface="Calibri"/>
                        </a:rPr>
                        <a:t>5</a:t>
                      </a:r>
                      <a:r>
                        <a:rPr sz="2000" spc="170" dirty="0">
                          <a:latin typeface="Calibri"/>
                          <a:cs typeface="Calibri"/>
                        </a:rPr>
                        <a:t> </a:t>
                      </a:r>
                      <a:r>
                        <a:rPr sz="2000" dirty="0">
                          <a:latin typeface="Calibri"/>
                          <a:cs typeface="Calibri"/>
                        </a:rPr>
                        <a:t>successive</a:t>
                      </a:r>
                      <a:r>
                        <a:rPr sz="2000" spc="175" dirty="0">
                          <a:latin typeface="Calibri"/>
                          <a:cs typeface="Calibri"/>
                        </a:rPr>
                        <a:t> </a:t>
                      </a:r>
                      <a:r>
                        <a:rPr sz="2000" spc="-90" dirty="0">
                          <a:latin typeface="Calibri"/>
                          <a:cs typeface="Calibri"/>
                        </a:rPr>
                        <a:t>P.Y.</a:t>
                      </a:r>
                      <a:r>
                        <a:rPr sz="2000" spc="175" dirty="0">
                          <a:latin typeface="Calibri"/>
                          <a:cs typeface="Calibri"/>
                        </a:rPr>
                        <a:t> </a:t>
                      </a:r>
                      <a:r>
                        <a:rPr sz="2000" spc="-10" dirty="0">
                          <a:latin typeface="Calibri"/>
                          <a:cs typeface="Calibri"/>
                        </a:rPr>
                        <a:t>beginning </a:t>
                      </a:r>
                      <a:r>
                        <a:rPr sz="2000" dirty="0">
                          <a:latin typeface="Calibri"/>
                          <a:cs typeface="Calibri"/>
                        </a:rPr>
                        <a:t>with</a:t>
                      </a:r>
                      <a:r>
                        <a:rPr sz="2000" spc="155" dirty="0">
                          <a:latin typeface="Calibri"/>
                          <a:cs typeface="Calibri"/>
                        </a:rPr>
                        <a:t>  </a:t>
                      </a:r>
                      <a:r>
                        <a:rPr sz="2000" spc="-90" dirty="0">
                          <a:latin typeface="Calibri"/>
                          <a:cs typeface="Calibri"/>
                        </a:rPr>
                        <a:t>P.Y.</a:t>
                      </a:r>
                      <a:r>
                        <a:rPr sz="2000" spc="155" dirty="0">
                          <a:latin typeface="Calibri"/>
                          <a:cs typeface="Calibri"/>
                        </a:rPr>
                        <a:t> </a:t>
                      </a:r>
                      <a:r>
                        <a:rPr sz="2000" dirty="0">
                          <a:latin typeface="Calibri"/>
                          <a:cs typeface="Calibri"/>
                        </a:rPr>
                        <a:t>in</a:t>
                      </a:r>
                      <a:r>
                        <a:rPr sz="2000" spc="155" dirty="0">
                          <a:latin typeface="Calibri"/>
                          <a:cs typeface="Calibri"/>
                        </a:rPr>
                        <a:t> </a:t>
                      </a:r>
                      <a:r>
                        <a:rPr sz="2000" dirty="0">
                          <a:latin typeface="Calibri"/>
                          <a:cs typeface="Calibri"/>
                        </a:rPr>
                        <a:t>which</a:t>
                      </a:r>
                      <a:r>
                        <a:rPr sz="2000" spc="150" dirty="0">
                          <a:latin typeface="Calibri"/>
                          <a:cs typeface="Calibri"/>
                        </a:rPr>
                        <a:t> </a:t>
                      </a:r>
                      <a:r>
                        <a:rPr sz="2000" dirty="0">
                          <a:latin typeface="Calibri"/>
                          <a:cs typeface="Calibri"/>
                        </a:rPr>
                        <a:t>business</a:t>
                      </a:r>
                      <a:r>
                        <a:rPr sz="2000" spc="155" dirty="0">
                          <a:latin typeface="Calibri"/>
                          <a:cs typeface="Calibri"/>
                        </a:rPr>
                        <a:t> </a:t>
                      </a:r>
                      <a:r>
                        <a:rPr sz="2000" dirty="0">
                          <a:latin typeface="Calibri"/>
                          <a:cs typeface="Calibri"/>
                        </a:rPr>
                        <a:t>commences</a:t>
                      </a:r>
                      <a:r>
                        <a:rPr sz="2000" spc="155" dirty="0">
                          <a:latin typeface="Calibri"/>
                          <a:cs typeface="Calibri"/>
                        </a:rPr>
                        <a:t> </a:t>
                      </a:r>
                      <a:r>
                        <a:rPr sz="2000" spc="-25" dirty="0">
                          <a:latin typeface="Calibri"/>
                          <a:cs typeface="Calibri"/>
                        </a:rPr>
                        <a:t>or </a:t>
                      </a:r>
                      <a:r>
                        <a:rPr sz="2000" dirty="0">
                          <a:latin typeface="Calibri"/>
                          <a:cs typeface="Calibri"/>
                        </a:rPr>
                        <a:t>extension</a:t>
                      </a:r>
                      <a:r>
                        <a:rPr sz="2000" spc="395" dirty="0">
                          <a:latin typeface="Calibri"/>
                          <a:cs typeface="Calibri"/>
                        </a:rPr>
                        <a:t>  </a:t>
                      </a:r>
                      <a:r>
                        <a:rPr sz="2000" dirty="0">
                          <a:latin typeface="Calibri"/>
                          <a:cs typeface="Calibri"/>
                        </a:rPr>
                        <a:t>is</a:t>
                      </a:r>
                      <a:r>
                        <a:rPr sz="2000" spc="400" dirty="0">
                          <a:latin typeface="Calibri"/>
                          <a:cs typeface="Calibri"/>
                        </a:rPr>
                        <a:t>  </a:t>
                      </a:r>
                      <a:r>
                        <a:rPr sz="2000" dirty="0">
                          <a:latin typeface="Calibri"/>
                          <a:cs typeface="Calibri"/>
                        </a:rPr>
                        <a:t>completed</a:t>
                      </a:r>
                      <a:r>
                        <a:rPr sz="2000" spc="400" dirty="0">
                          <a:latin typeface="Calibri"/>
                          <a:cs typeface="Calibri"/>
                        </a:rPr>
                        <a:t>  </a:t>
                      </a:r>
                      <a:r>
                        <a:rPr sz="2000" dirty="0">
                          <a:latin typeface="Calibri"/>
                          <a:cs typeface="Calibri"/>
                        </a:rPr>
                        <a:t>or</a:t>
                      </a:r>
                      <a:r>
                        <a:rPr sz="2000" spc="390" dirty="0">
                          <a:latin typeface="Calibri"/>
                          <a:cs typeface="Calibri"/>
                        </a:rPr>
                        <a:t>  </a:t>
                      </a:r>
                      <a:r>
                        <a:rPr sz="2000" dirty="0">
                          <a:latin typeface="Calibri"/>
                          <a:cs typeface="Calibri"/>
                        </a:rPr>
                        <a:t>new</a:t>
                      </a:r>
                      <a:r>
                        <a:rPr sz="2000" spc="395" dirty="0">
                          <a:latin typeface="Calibri"/>
                          <a:cs typeface="Calibri"/>
                        </a:rPr>
                        <a:t>  </a:t>
                      </a:r>
                      <a:r>
                        <a:rPr sz="2000" spc="-20" dirty="0">
                          <a:latin typeface="Calibri"/>
                          <a:cs typeface="Calibri"/>
                        </a:rPr>
                        <a:t>unit </a:t>
                      </a:r>
                      <a:r>
                        <a:rPr sz="2000" spc="-10" dirty="0">
                          <a:latin typeface="Calibri"/>
                          <a:cs typeface="Calibri"/>
                        </a:rPr>
                        <a:t>commences</a:t>
                      </a:r>
                      <a:r>
                        <a:rPr sz="2000" spc="-40" dirty="0">
                          <a:latin typeface="Calibri"/>
                          <a:cs typeface="Calibri"/>
                        </a:rPr>
                        <a:t> </a:t>
                      </a:r>
                      <a:r>
                        <a:rPr sz="2000" dirty="0">
                          <a:latin typeface="Calibri"/>
                          <a:cs typeface="Calibri"/>
                        </a:rPr>
                        <a:t>production/</a:t>
                      </a:r>
                      <a:r>
                        <a:rPr sz="2000" spc="-60" dirty="0">
                          <a:latin typeface="Calibri"/>
                          <a:cs typeface="Calibri"/>
                        </a:rPr>
                        <a:t> </a:t>
                      </a:r>
                      <a:r>
                        <a:rPr sz="2000" spc="-10" dirty="0">
                          <a:latin typeface="Calibri"/>
                          <a:cs typeface="Calibri"/>
                        </a:rPr>
                        <a:t>operation</a:t>
                      </a:r>
                      <a:endParaRPr sz="2000">
                        <a:latin typeface="Calibri"/>
                        <a:cs typeface="Calibri"/>
                      </a:endParaRPr>
                    </a:p>
                  </a:txBody>
                  <a:tcPr marL="0" marR="0" marT="38861" marB="0">
                    <a:lnL w="12700">
                      <a:solidFill>
                        <a:srgbClr val="145F82"/>
                      </a:solidFill>
                      <a:prstDash val="solid"/>
                    </a:lnL>
                    <a:lnR w="12700">
                      <a:solidFill>
                        <a:srgbClr val="145F82"/>
                      </a:solidFill>
                      <a:prstDash val="solid"/>
                    </a:lnR>
                    <a:lnT w="12700">
                      <a:solidFill>
                        <a:srgbClr val="145F82"/>
                      </a:solidFill>
                      <a:prstDash val="solid"/>
                    </a:lnT>
                  </a:tcPr>
                </a:tc>
                <a:tc hMerge="1">
                  <a:txBody>
                    <a:bodyPr/>
                    <a:lstStyle/>
                    <a:p>
                      <a:endParaRPr/>
                    </a:p>
                  </a:txBody>
                  <a:tcPr marL="0" marR="0" marT="0" marB="0"/>
                </a:tc>
                <a:extLst>
                  <a:ext uri="{0D108BD9-81ED-4DB2-BD59-A6C34878D82A}">
                    <a16:rowId xmlns:a16="http://schemas.microsoft.com/office/drawing/2014/main" val="10004"/>
                  </a:ext>
                </a:extLst>
              </a:tr>
              <a:tr h="1097280">
                <a:tc vMerge="1">
                  <a:txBody>
                    <a:bodyPr/>
                    <a:lstStyle/>
                    <a:p>
                      <a:endParaRPr/>
                    </a:p>
                  </a:txBody>
                  <a:tcPr marL="0" marR="0" marT="36195"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tc gridSpan="2">
                  <a:txBody>
                    <a:bodyPr/>
                    <a:lstStyle/>
                    <a:p>
                      <a:pPr marL="90170" marR="83820" indent="635" algn="just">
                        <a:lnSpc>
                          <a:spcPct val="100000"/>
                        </a:lnSpc>
                        <a:spcBef>
                          <a:spcPts val="254"/>
                        </a:spcBef>
                      </a:pPr>
                      <a:r>
                        <a:rPr sz="2000" dirty="0">
                          <a:latin typeface="Calibri"/>
                          <a:cs typeface="Calibri"/>
                        </a:rPr>
                        <a:t>With</a:t>
                      </a:r>
                      <a:r>
                        <a:rPr sz="2000" spc="-10" dirty="0">
                          <a:latin typeface="Calibri"/>
                          <a:cs typeface="Calibri"/>
                        </a:rPr>
                        <a:t> </a:t>
                      </a:r>
                      <a:r>
                        <a:rPr sz="2000" dirty="0">
                          <a:latin typeface="Calibri"/>
                          <a:cs typeface="Calibri"/>
                        </a:rPr>
                        <a:t>amendment</a:t>
                      </a:r>
                      <a:r>
                        <a:rPr sz="2000" spc="-15" dirty="0">
                          <a:latin typeface="Calibri"/>
                          <a:cs typeface="Calibri"/>
                        </a:rPr>
                        <a:t> </a:t>
                      </a:r>
                      <a:r>
                        <a:rPr sz="2000" dirty="0">
                          <a:latin typeface="Calibri"/>
                          <a:cs typeface="Calibri"/>
                        </a:rPr>
                        <a:t>by</a:t>
                      </a:r>
                      <a:r>
                        <a:rPr sz="2000" spc="-15" dirty="0">
                          <a:latin typeface="Calibri"/>
                          <a:cs typeface="Calibri"/>
                        </a:rPr>
                        <a:t> </a:t>
                      </a:r>
                      <a:r>
                        <a:rPr sz="2000" dirty="0">
                          <a:latin typeface="Calibri"/>
                          <a:cs typeface="Calibri"/>
                        </a:rPr>
                        <a:t>Finance</a:t>
                      </a:r>
                      <a:r>
                        <a:rPr sz="2000" spc="-5" dirty="0">
                          <a:latin typeface="Calibri"/>
                          <a:cs typeface="Calibri"/>
                        </a:rPr>
                        <a:t> </a:t>
                      </a:r>
                      <a:r>
                        <a:rPr sz="2000" dirty="0">
                          <a:latin typeface="Calibri"/>
                          <a:cs typeface="Calibri"/>
                        </a:rPr>
                        <a:t>Act,</a:t>
                      </a:r>
                      <a:r>
                        <a:rPr sz="2000" spc="-15" dirty="0">
                          <a:latin typeface="Calibri"/>
                          <a:cs typeface="Calibri"/>
                        </a:rPr>
                        <a:t> </a:t>
                      </a:r>
                      <a:r>
                        <a:rPr sz="2000" dirty="0">
                          <a:latin typeface="Calibri"/>
                          <a:cs typeface="Calibri"/>
                        </a:rPr>
                        <a:t>2008,</a:t>
                      </a:r>
                      <a:r>
                        <a:rPr sz="2000" spc="-15" dirty="0">
                          <a:latin typeface="Calibri"/>
                          <a:cs typeface="Calibri"/>
                        </a:rPr>
                        <a:t> </a:t>
                      </a:r>
                      <a:r>
                        <a:rPr sz="2000" dirty="0">
                          <a:latin typeface="Calibri"/>
                          <a:cs typeface="Calibri"/>
                        </a:rPr>
                        <a:t>an</a:t>
                      </a:r>
                      <a:r>
                        <a:rPr sz="2000" spc="-15" dirty="0">
                          <a:latin typeface="Calibri"/>
                          <a:cs typeface="Calibri"/>
                        </a:rPr>
                        <a:t> </a:t>
                      </a:r>
                      <a:r>
                        <a:rPr sz="2000" dirty="0">
                          <a:latin typeface="Calibri"/>
                          <a:cs typeface="Calibri"/>
                        </a:rPr>
                        <a:t>assessee</a:t>
                      </a:r>
                      <a:r>
                        <a:rPr sz="2000" spc="-15" dirty="0">
                          <a:latin typeface="Calibri"/>
                          <a:cs typeface="Calibri"/>
                        </a:rPr>
                        <a:t> </a:t>
                      </a:r>
                      <a:r>
                        <a:rPr sz="2000" dirty="0">
                          <a:latin typeface="Calibri"/>
                          <a:cs typeface="Calibri"/>
                        </a:rPr>
                        <a:t>who</a:t>
                      </a:r>
                      <a:r>
                        <a:rPr sz="2000" spc="-20" dirty="0">
                          <a:latin typeface="Calibri"/>
                          <a:cs typeface="Calibri"/>
                        </a:rPr>
                        <a:t> </a:t>
                      </a:r>
                      <a:r>
                        <a:rPr sz="2000" dirty="0">
                          <a:latin typeface="Calibri"/>
                          <a:cs typeface="Calibri"/>
                        </a:rPr>
                        <a:t>is</a:t>
                      </a:r>
                      <a:r>
                        <a:rPr sz="2000" spc="-15" dirty="0">
                          <a:latin typeface="Calibri"/>
                          <a:cs typeface="Calibri"/>
                        </a:rPr>
                        <a:t> </a:t>
                      </a:r>
                      <a:r>
                        <a:rPr sz="2000" dirty="0">
                          <a:latin typeface="Calibri"/>
                          <a:cs typeface="Calibri"/>
                        </a:rPr>
                        <a:t>not</a:t>
                      </a:r>
                      <a:r>
                        <a:rPr sz="2000" spc="-15" dirty="0">
                          <a:latin typeface="Calibri"/>
                          <a:cs typeface="Calibri"/>
                        </a:rPr>
                        <a:t> </a:t>
                      </a:r>
                      <a:r>
                        <a:rPr sz="2000" dirty="0">
                          <a:latin typeface="Calibri"/>
                          <a:cs typeface="Calibri"/>
                        </a:rPr>
                        <a:t>industrial</a:t>
                      </a:r>
                      <a:r>
                        <a:rPr sz="2000" spc="-15" dirty="0">
                          <a:latin typeface="Calibri"/>
                          <a:cs typeface="Calibri"/>
                        </a:rPr>
                        <a:t> </a:t>
                      </a:r>
                      <a:r>
                        <a:rPr sz="2000" spc="-10" dirty="0">
                          <a:latin typeface="Calibri"/>
                          <a:cs typeface="Calibri"/>
                        </a:rPr>
                        <a:t>undertaking </a:t>
                      </a:r>
                      <a:r>
                        <a:rPr sz="2000" dirty="0">
                          <a:latin typeface="Calibri"/>
                          <a:cs typeface="Calibri"/>
                        </a:rPr>
                        <a:t>is</a:t>
                      </a:r>
                      <a:r>
                        <a:rPr sz="2000" spc="114" dirty="0">
                          <a:latin typeface="Calibri"/>
                          <a:cs typeface="Calibri"/>
                        </a:rPr>
                        <a:t> </a:t>
                      </a:r>
                      <a:r>
                        <a:rPr sz="2000" dirty="0">
                          <a:latin typeface="Calibri"/>
                          <a:cs typeface="Calibri"/>
                        </a:rPr>
                        <a:t>also</a:t>
                      </a:r>
                      <a:r>
                        <a:rPr sz="2000" spc="114" dirty="0">
                          <a:latin typeface="Calibri"/>
                          <a:cs typeface="Calibri"/>
                        </a:rPr>
                        <a:t> </a:t>
                      </a:r>
                      <a:r>
                        <a:rPr sz="2000" dirty="0">
                          <a:latin typeface="Calibri"/>
                          <a:cs typeface="Calibri"/>
                        </a:rPr>
                        <a:t>eligible</a:t>
                      </a:r>
                      <a:r>
                        <a:rPr sz="2000" spc="130" dirty="0">
                          <a:latin typeface="Calibri"/>
                          <a:cs typeface="Calibri"/>
                        </a:rPr>
                        <a:t> </a:t>
                      </a:r>
                      <a:r>
                        <a:rPr sz="2000" dirty="0">
                          <a:latin typeface="Calibri"/>
                          <a:cs typeface="Calibri"/>
                        </a:rPr>
                        <a:t>for</a:t>
                      </a:r>
                      <a:r>
                        <a:rPr sz="2000" spc="130" dirty="0">
                          <a:latin typeface="Calibri"/>
                          <a:cs typeface="Calibri"/>
                        </a:rPr>
                        <a:t> </a:t>
                      </a:r>
                      <a:r>
                        <a:rPr sz="2000" b="1" dirty="0">
                          <a:latin typeface="Calibri"/>
                          <a:cs typeface="Calibri"/>
                        </a:rPr>
                        <a:t>deduction</a:t>
                      </a:r>
                      <a:r>
                        <a:rPr sz="2000" b="1" spc="125" dirty="0">
                          <a:latin typeface="Calibri"/>
                          <a:cs typeface="Calibri"/>
                        </a:rPr>
                        <a:t> </a:t>
                      </a:r>
                      <a:r>
                        <a:rPr sz="2000" b="1" dirty="0">
                          <a:latin typeface="Calibri"/>
                          <a:cs typeface="Calibri"/>
                        </a:rPr>
                        <a:t>u/s</a:t>
                      </a:r>
                      <a:r>
                        <a:rPr sz="2000" b="1" spc="120" dirty="0">
                          <a:latin typeface="Calibri"/>
                          <a:cs typeface="Calibri"/>
                        </a:rPr>
                        <a:t> </a:t>
                      </a:r>
                      <a:r>
                        <a:rPr sz="2000" b="1" dirty="0">
                          <a:latin typeface="Calibri"/>
                          <a:cs typeface="Calibri"/>
                        </a:rPr>
                        <a:t>35D</a:t>
                      </a:r>
                      <a:r>
                        <a:rPr sz="2000" b="1" spc="130" dirty="0">
                          <a:latin typeface="Calibri"/>
                          <a:cs typeface="Calibri"/>
                        </a:rPr>
                        <a:t> </a:t>
                      </a:r>
                      <a:r>
                        <a:rPr sz="2000" dirty="0">
                          <a:latin typeface="Calibri"/>
                          <a:cs typeface="Calibri"/>
                        </a:rPr>
                        <a:t>for</a:t>
                      </a:r>
                      <a:r>
                        <a:rPr sz="2000" spc="130" dirty="0">
                          <a:latin typeface="Calibri"/>
                          <a:cs typeface="Calibri"/>
                        </a:rPr>
                        <a:t> </a:t>
                      </a:r>
                      <a:r>
                        <a:rPr sz="2000" dirty="0">
                          <a:latin typeface="Calibri"/>
                          <a:cs typeface="Calibri"/>
                        </a:rPr>
                        <a:t>extension</a:t>
                      </a:r>
                      <a:r>
                        <a:rPr sz="2000" spc="130" dirty="0">
                          <a:latin typeface="Calibri"/>
                          <a:cs typeface="Calibri"/>
                        </a:rPr>
                        <a:t> </a:t>
                      </a:r>
                      <a:r>
                        <a:rPr sz="2000" dirty="0">
                          <a:latin typeface="Calibri"/>
                          <a:cs typeface="Calibri"/>
                        </a:rPr>
                        <a:t>of</a:t>
                      </a:r>
                      <a:r>
                        <a:rPr sz="2000" spc="110" dirty="0">
                          <a:latin typeface="Calibri"/>
                          <a:cs typeface="Calibri"/>
                        </a:rPr>
                        <a:t> </a:t>
                      </a:r>
                      <a:r>
                        <a:rPr sz="2000" dirty="0">
                          <a:latin typeface="Calibri"/>
                          <a:cs typeface="Calibri"/>
                        </a:rPr>
                        <a:t>unit</a:t>
                      </a:r>
                      <a:r>
                        <a:rPr sz="2000" spc="120" dirty="0">
                          <a:latin typeface="Calibri"/>
                          <a:cs typeface="Calibri"/>
                        </a:rPr>
                        <a:t> </a:t>
                      </a:r>
                      <a:r>
                        <a:rPr sz="2000" dirty="0">
                          <a:latin typeface="Calibri"/>
                          <a:cs typeface="Calibri"/>
                        </a:rPr>
                        <a:t>for</a:t>
                      </a:r>
                      <a:r>
                        <a:rPr sz="2000" spc="125" dirty="0">
                          <a:latin typeface="Calibri"/>
                          <a:cs typeface="Calibri"/>
                        </a:rPr>
                        <a:t> </a:t>
                      </a:r>
                      <a:r>
                        <a:rPr sz="2000" dirty="0">
                          <a:latin typeface="Calibri"/>
                          <a:cs typeface="Calibri"/>
                        </a:rPr>
                        <a:t>AY</a:t>
                      </a:r>
                      <a:r>
                        <a:rPr sz="2000" spc="114" dirty="0">
                          <a:latin typeface="Calibri"/>
                          <a:cs typeface="Calibri"/>
                        </a:rPr>
                        <a:t> </a:t>
                      </a:r>
                      <a:r>
                        <a:rPr sz="2000" spc="-10" dirty="0">
                          <a:latin typeface="Calibri"/>
                          <a:cs typeface="Calibri"/>
                        </a:rPr>
                        <a:t>2009-</a:t>
                      </a:r>
                      <a:r>
                        <a:rPr sz="2000" dirty="0">
                          <a:latin typeface="Calibri"/>
                          <a:cs typeface="Calibri"/>
                        </a:rPr>
                        <a:t>10</a:t>
                      </a:r>
                      <a:r>
                        <a:rPr sz="2000" spc="125" dirty="0">
                          <a:latin typeface="Calibri"/>
                          <a:cs typeface="Calibri"/>
                        </a:rPr>
                        <a:t> </a:t>
                      </a:r>
                      <a:r>
                        <a:rPr sz="2000" spc="-10" dirty="0">
                          <a:latin typeface="Calibri"/>
                          <a:cs typeface="Calibri"/>
                        </a:rPr>
                        <a:t>onwards. </a:t>
                      </a:r>
                      <a:r>
                        <a:rPr sz="2000" b="1" dirty="0">
                          <a:solidFill>
                            <a:srgbClr val="E97031"/>
                          </a:solidFill>
                          <a:latin typeface="Calibri"/>
                          <a:cs typeface="Calibri"/>
                        </a:rPr>
                        <a:t>Deep</a:t>
                      </a:r>
                      <a:r>
                        <a:rPr sz="2000" b="1" spc="-30" dirty="0">
                          <a:solidFill>
                            <a:srgbClr val="E97031"/>
                          </a:solidFill>
                          <a:latin typeface="Calibri"/>
                          <a:cs typeface="Calibri"/>
                        </a:rPr>
                        <a:t> </a:t>
                      </a:r>
                      <a:r>
                        <a:rPr sz="2000" b="1" dirty="0">
                          <a:solidFill>
                            <a:srgbClr val="E97031"/>
                          </a:solidFill>
                          <a:latin typeface="Calibri"/>
                          <a:cs typeface="Calibri"/>
                        </a:rPr>
                        <a:t>Industries</a:t>
                      </a:r>
                      <a:r>
                        <a:rPr sz="2000" b="1" spc="-40" dirty="0">
                          <a:solidFill>
                            <a:srgbClr val="E97031"/>
                          </a:solidFill>
                          <a:latin typeface="Calibri"/>
                          <a:cs typeface="Calibri"/>
                        </a:rPr>
                        <a:t> </a:t>
                      </a:r>
                      <a:r>
                        <a:rPr sz="2000" b="1" dirty="0">
                          <a:solidFill>
                            <a:srgbClr val="E97031"/>
                          </a:solidFill>
                          <a:latin typeface="Calibri"/>
                          <a:cs typeface="Calibri"/>
                        </a:rPr>
                        <a:t>Ltd.</a:t>
                      </a:r>
                      <a:r>
                        <a:rPr sz="2000" b="1" spc="-10" dirty="0">
                          <a:solidFill>
                            <a:srgbClr val="E97031"/>
                          </a:solidFill>
                          <a:latin typeface="Calibri"/>
                          <a:cs typeface="Calibri"/>
                        </a:rPr>
                        <a:t> </a:t>
                      </a:r>
                      <a:r>
                        <a:rPr sz="2000" b="1" dirty="0">
                          <a:solidFill>
                            <a:srgbClr val="E97031"/>
                          </a:solidFill>
                          <a:latin typeface="Calibri"/>
                          <a:cs typeface="Calibri"/>
                        </a:rPr>
                        <a:t>Vs.</a:t>
                      </a:r>
                      <a:r>
                        <a:rPr sz="2000" b="1" spc="-40" dirty="0">
                          <a:solidFill>
                            <a:srgbClr val="E97031"/>
                          </a:solidFill>
                          <a:latin typeface="Calibri"/>
                          <a:cs typeface="Calibri"/>
                        </a:rPr>
                        <a:t> </a:t>
                      </a:r>
                      <a:r>
                        <a:rPr sz="2000" b="1" dirty="0">
                          <a:solidFill>
                            <a:srgbClr val="E97031"/>
                          </a:solidFill>
                          <a:latin typeface="Calibri"/>
                          <a:cs typeface="Calibri"/>
                        </a:rPr>
                        <a:t>CIT</a:t>
                      </a:r>
                      <a:r>
                        <a:rPr sz="2000" b="1" spc="-25" dirty="0">
                          <a:solidFill>
                            <a:srgbClr val="E97031"/>
                          </a:solidFill>
                          <a:latin typeface="Calibri"/>
                          <a:cs typeface="Calibri"/>
                        </a:rPr>
                        <a:t> </a:t>
                      </a:r>
                      <a:r>
                        <a:rPr sz="2000" b="1" dirty="0">
                          <a:solidFill>
                            <a:srgbClr val="E97031"/>
                          </a:solidFill>
                          <a:latin typeface="Calibri"/>
                          <a:cs typeface="Calibri"/>
                        </a:rPr>
                        <a:t>[2015]</a:t>
                      </a:r>
                      <a:r>
                        <a:rPr sz="2000" b="1" spc="-35" dirty="0">
                          <a:solidFill>
                            <a:srgbClr val="E97031"/>
                          </a:solidFill>
                          <a:latin typeface="Calibri"/>
                          <a:cs typeface="Calibri"/>
                        </a:rPr>
                        <a:t> </a:t>
                      </a:r>
                      <a:r>
                        <a:rPr sz="2000" b="1" dirty="0">
                          <a:solidFill>
                            <a:srgbClr val="E97031"/>
                          </a:solidFill>
                          <a:latin typeface="Calibri"/>
                          <a:cs typeface="Calibri"/>
                        </a:rPr>
                        <a:t>16</a:t>
                      </a:r>
                      <a:r>
                        <a:rPr sz="2000" b="1" spc="-20" dirty="0">
                          <a:solidFill>
                            <a:srgbClr val="E97031"/>
                          </a:solidFill>
                          <a:latin typeface="Calibri"/>
                          <a:cs typeface="Calibri"/>
                        </a:rPr>
                        <a:t> </a:t>
                      </a:r>
                      <a:r>
                        <a:rPr sz="2000" b="1" spc="-10" dirty="0">
                          <a:solidFill>
                            <a:srgbClr val="E97031"/>
                          </a:solidFill>
                          <a:latin typeface="Calibri"/>
                          <a:cs typeface="Calibri"/>
                        </a:rPr>
                        <a:t>taxmann.com</a:t>
                      </a:r>
                      <a:r>
                        <a:rPr sz="2000" b="1" spc="-40" dirty="0">
                          <a:solidFill>
                            <a:srgbClr val="E97031"/>
                          </a:solidFill>
                          <a:latin typeface="Calibri"/>
                          <a:cs typeface="Calibri"/>
                        </a:rPr>
                        <a:t> </a:t>
                      </a:r>
                      <a:r>
                        <a:rPr sz="2000" b="1" dirty="0">
                          <a:solidFill>
                            <a:srgbClr val="E97031"/>
                          </a:solidFill>
                          <a:latin typeface="Calibri"/>
                          <a:cs typeface="Calibri"/>
                        </a:rPr>
                        <a:t>348</a:t>
                      </a:r>
                      <a:r>
                        <a:rPr sz="2000" b="1" spc="-20" dirty="0">
                          <a:solidFill>
                            <a:srgbClr val="E97031"/>
                          </a:solidFill>
                          <a:latin typeface="Calibri"/>
                          <a:cs typeface="Calibri"/>
                        </a:rPr>
                        <a:t> </a:t>
                      </a:r>
                      <a:r>
                        <a:rPr sz="2000" b="1" spc="-10" dirty="0">
                          <a:solidFill>
                            <a:srgbClr val="E97031"/>
                          </a:solidFill>
                          <a:latin typeface="Calibri"/>
                          <a:cs typeface="Calibri"/>
                        </a:rPr>
                        <a:t>(Ahmedabad-ITAT)</a:t>
                      </a:r>
                      <a:endParaRPr sz="2000">
                        <a:latin typeface="Calibri"/>
                        <a:cs typeface="Calibri"/>
                      </a:endParaRPr>
                    </a:p>
                  </a:txBody>
                  <a:tcPr marL="0" marR="0" marT="38861" marB="0">
                    <a:lnL w="12700">
                      <a:solidFill>
                        <a:srgbClr val="145F82"/>
                      </a:solidFill>
                      <a:prstDash val="solid"/>
                    </a:lnL>
                    <a:lnR w="9525">
                      <a:solidFill>
                        <a:srgbClr val="145F82"/>
                      </a:solidFill>
                      <a:prstDash val="solid"/>
                    </a:lnR>
                    <a:lnT w="9525">
                      <a:solidFill>
                        <a:srgbClr val="145F82"/>
                      </a:solidFill>
                      <a:prstDash val="solid"/>
                    </a:lnT>
                    <a:lnB w="12700">
                      <a:solidFill>
                        <a:srgbClr val="145F82"/>
                      </a:solidFill>
                      <a:prstDash val="solid"/>
                    </a:lnB>
                  </a:tcPr>
                </a:tc>
                <a:tc hMerge="1">
                  <a:txBody>
                    <a:bodyPr/>
                    <a:lstStyle/>
                    <a:p>
                      <a:endParaRPr/>
                    </a:p>
                  </a:txBody>
                  <a:tcPr marL="0" marR="0" marT="0" marB="0"/>
                </a:tc>
                <a:tc>
                  <a:txBody>
                    <a:bodyPr/>
                    <a:lstStyle/>
                    <a:p>
                      <a:pPr>
                        <a:lnSpc>
                          <a:spcPct val="100000"/>
                        </a:lnSpc>
                      </a:pPr>
                      <a:endParaRPr sz="2000">
                        <a:latin typeface="Times New Roman"/>
                        <a:cs typeface="Times New Roman"/>
                      </a:endParaRPr>
                    </a:p>
                  </a:txBody>
                  <a:tcPr marL="0" marR="0" marT="0" marB="0">
                    <a:lnL w="9525">
                      <a:solidFill>
                        <a:srgbClr val="145F82"/>
                      </a:solidFill>
                      <a:prstDash val="solid"/>
                    </a:lnL>
                    <a:lnR w="12700">
                      <a:solidFill>
                        <a:srgbClr val="145F82"/>
                      </a:solidFill>
                      <a:prstDash val="solid"/>
                    </a:lnR>
                    <a:lnB w="12700">
                      <a:solidFill>
                        <a:srgbClr val="145F82"/>
                      </a:solidFill>
                      <a:prstDash val="solid"/>
                    </a:lnB>
                  </a:tcPr>
                </a:tc>
                <a:extLst>
                  <a:ext uri="{0D108BD9-81ED-4DB2-BD59-A6C34878D82A}">
                    <a16:rowId xmlns:a16="http://schemas.microsoft.com/office/drawing/2014/main" val="10005"/>
                  </a:ext>
                </a:extLst>
              </a:tr>
            </a:tbl>
          </a:graphicData>
        </a:graphic>
      </p:graphicFrame>
      <p:sp>
        <p:nvSpPr>
          <p:cNvPr id="4" name="object 4"/>
          <p:cNvSpPr txBox="1">
            <a:spLocks noGrp="1"/>
          </p:cNvSpPr>
          <p:nvPr>
            <p:ph type="title"/>
          </p:nvPr>
        </p:nvSpPr>
        <p:spPr>
          <a:xfrm>
            <a:off x="2014727" y="202407"/>
            <a:ext cx="5590032" cy="680186"/>
          </a:xfrm>
          <a:prstGeom prst="rect">
            <a:avLst/>
          </a:prstGeom>
        </p:spPr>
        <p:txBody>
          <a:bodyPr vert="horz" wrap="square" lIns="0" tIns="15240" rIns="0" bIns="0" rtlCol="0">
            <a:spAutoFit/>
          </a:bodyPr>
          <a:lstStyle/>
          <a:p>
            <a:pPr marL="15240">
              <a:spcBef>
                <a:spcPts val="120"/>
              </a:spcBef>
            </a:pPr>
            <a:r>
              <a:rPr dirty="0"/>
              <a:t>List</a:t>
            </a:r>
            <a:r>
              <a:rPr spc="-78" dirty="0"/>
              <a:t> </a:t>
            </a:r>
            <a:r>
              <a:rPr dirty="0"/>
              <a:t>of</a:t>
            </a:r>
            <a:r>
              <a:rPr spc="-72" dirty="0"/>
              <a:t> </a:t>
            </a:r>
            <a:r>
              <a:rPr spc="-12" dirty="0"/>
              <a:t>Sections…..Contd.</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23287" y="7519416"/>
            <a:ext cx="309372" cy="347788"/>
          </a:xfrm>
          <a:prstGeom prst="rect">
            <a:avLst/>
          </a:prstGeom>
        </p:spPr>
        <p:txBody>
          <a:bodyPr vert="horz" wrap="square" lIns="0" tIns="15240" rIns="0" bIns="0" rtlCol="0">
            <a:spAutoFit/>
          </a:bodyPr>
          <a:lstStyle/>
          <a:p>
            <a:pPr marL="15240" defTabSz="1097280">
              <a:spcBef>
                <a:spcPts val="120"/>
              </a:spcBef>
            </a:pPr>
            <a:r>
              <a:rPr sz="2160" kern="0" spc="-30" dirty="0">
                <a:solidFill>
                  <a:srgbClr val="0E2841"/>
                </a:solidFill>
                <a:latin typeface="Calibri"/>
                <a:cs typeface="Calibri"/>
              </a:rPr>
              <a:t>70</a:t>
            </a:r>
            <a:endParaRPr sz="2160" kern="0">
              <a:solidFill>
                <a:sysClr val="windowText" lastClr="000000"/>
              </a:solidFill>
              <a:latin typeface="Calibri"/>
              <a:cs typeface="Calibri"/>
            </a:endParaRPr>
          </a:p>
        </p:txBody>
      </p:sp>
      <p:graphicFrame>
        <p:nvGraphicFramePr>
          <p:cNvPr id="3" name="object 3"/>
          <p:cNvGraphicFramePr>
            <a:graphicFrameLocks noGrp="1"/>
          </p:cNvGraphicFramePr>
          <p:nvPr/>
        </p:nvGraphicFramePr>
        <p:xfrm>
          <a:off x="2004060" y="1272541"/>
          <a:ext cx="10607040" cy="5926073"/>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gridCol w="4754880">
                  <a:extLst>
                    <a:ext uri="{9D8B030D-6E8A-4147-A177-3AD203B41FA5}">
                      <a16:colId xmlns:a16="http://schemas.microsoft.com/office/drawing/2014/main" val="20002"/>
                    </a:ext>
                  </a:extLst>
                </a:gridCol>
              </a:tblGrid>
              <a:tr h="840486">
                <a:tc>
                  <a:txBody>
                    <a:bodyPr/>
                    <a:lstStyle/>
                    <a:p>
                      <a:pPr algn="ctr">
                        <a:lnSpc>
                          <a:spcPct val="100000"/>
                        </a:lnSpc>
                        <a:spcBef>
                          <a:spcPts val="240"/>
                        </a:spcBef>
                      </a:pPr>
                      <a:r>
                        <a:rPr sz="2200" b="1" spc="-10" dirty="0">
                          <a:latin typeface="Calibri"/>
                          <a:cs typeface="Calibri"/>
                        </a:rPr>
                        <a:t>Section</a:t>
                      </a:r>
                      <a:endParaRPr sz="2200">
                        <a:latin typeface="Calibri"/>
                        <a:cs typeface="Calibri"/>
                      </a:endParaRPr>
                    </a:p>
                  </a:txBody>
                  <a:tcPr marL="0" marR="0" marT="36576"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tc>
                  <a:txBody>
                    <a:bodyPr/>
                    <a:lstStyle/>
                    <a:p>
                      <a:pPr algn="ctr">
                        <a:lnSpc>
                          <a:spcPct val="100000"/>
                        </a:lnSpc>
                        <a:spcBef>
                          <a:spcPts val="240"/>
                        </a:spcBef>
                      </a:pPr>
                      <a:r>
                        <a:rPr sz="2200" b="1" dirty="0">
                          <a:latin typeface="Calibri"/>
                          <a:cs typeface="Calibri"/>
                        </a:rPr>
                        <a:t>Eligible</a:t>
                      </a:r>
                      <a:r>
                        <a:rPr sz="2200" b="1" spc="-45" dirty="0">
                          <a:latin typeface="Calibri"/>
                          <a:cs typeface="Calibri"/>
                        </a:rPr>
                        <a:t> </a:t>
                      </a:r>
                      <a:r>
                        <a:rPr sz="2200" b="1" spc="-10" dirty="0">
                          <a:latin typeface="Calibri"/>
                          <a:cs typeface="Calibri"/>
                        </a:rPr>
                        <a:t>expenditure/payment</a:t>
                      </a:r>
                      <a:endParaRPr sz="2200">
                        <a:latin typeface="Calibri"/>
                        <a:cs typeface="Calibri"/>
                      </a:endParaRPr>
                    </a:p>
                  </a:txBody>
                  <a:tcPr marL="0" marR="0" marT="36576"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tc>
                  <a:txBody>
                    <a:bodyPr/>
                    <a:lstStyle/>
                    <a:p>
                      <a:pPr marL="1270" algn="ctr">
                        <a:lnSpc>
                          <a:spcPct val="100000"/>
                        </a:lnSpc>
                        <a:spcBef>
                          <a:spcPts val="240"/>
                        </a:spcBef>
                      </a:pPr>
                      <a:r>
                        <a:rPr sz="2200" b="1" spc="-10" dirty="0">
                          <a:latin typeface="Calibri"/>
                          <a:cs typeface="Calibri"/>
                        </a:rPr>
                        <a:t>Amount/quantum</a:t>
                      </a:r>
                      <a:r>
                        <a:rPr sz="2200" b="1" spc="-20" dirty="0">
                          <a:latin typeface="Calibri"/>
                          <a:cs typeface="Calibri"/>
                        </a:rPr>
                        <a:t> </a:t>
                      </a:r>
                      <a:r>
                        <a:rPr sz="2200" b="1" dirty="0">
                          <a:latin typeface="Calibri"/>
                          <a:cs typeface="Calibri"/>
                        </a:rPr>
                        <a:t>of</a:t>
                      </a:r>
                      <a:r>
                        <a:rPr sz="2200" b="1" spc="30" dirty="0">
                          <a:latin typeface="Calibri"/>
                          <a:cs typeface="Calibri"/>
                        </a:rPr>
                        <a:t> </a:t>
                      </a:r>
                      <a:r>
                        <a:rPr sz="2200" b="1" spc="-10" dirty="0">
                          <a:latin typeface="Calibri"/>
                          <a:cs typeface="Calibri"/>
                        </a:rPr>
                        <a:t>deduction</a:t>
                      </a:r>
                      <a:endParaRPr sz="2200">
                        <a:latin typeface="Calibri"/>
                        <a:cs typeface="Calibri"/>
                      </a:endParaRPr>
                    </a:p>
                  </a:txBody>
                  <a:tcPr marL="0" marR="0" marT="36576" marB="0">
                    <a:lnL w="12700">
                      <a:solidFill>
                        <a:srgbClr val="145F82"/>
                      </a:solidFill>
                      <a:prstDash val="solid"/>
                    </a:lnL>
                    <a:lnR w="12700">
                      <a:solidFill>
                        <a:srgbClr val="145F82"/>
                      </a:solidFill>
                      <a:prstDash val="solid"/>
                    </a:lnR>
                    <a:lnT w="12700">
                      <a:solidFill>
                        <a:srgbClr val="145F82"/>
                      </a:solidFill>
                      <a:prstDash val="solid"/>
                    </a:lnT>
                    <a:lnB w="28575">
                      <a:solidFill>
                        <a:srgbClr val="145F82"/>
                      </a:solidFill>
                      <a:prstDash val="solid"/>
                    </a:lnB>
                  </a:tcPr>
                </a:tc>
                <a:extLst>
                  <a:ext uri="{0D108BD9-81ED-4DB2-BD59-A6C34878D82A}">
                    <a16:rowId xmlns:a16="http://schemas.microsoft.com/office/drawing/2014/main" val="10000"/>
                  </a:ext>
                </a:extLst>
              </a:tr>
              <a:tr h="1810512">
                <a:tc>
                  <a:txBody>
                    <a:bodyPr/>
                    <a:lstStyle/>
                    <a:p>
                      <a:pPr algn="ctr">
                        <a:lnSpc>
                          <a:spcPct val="100000"/>
                        </a:lnSpc>
                        <a:spcBef>
                          <a:spcPts val="285"/>
                        </a:spcBef>
                      </a:pPr>
                      <a:r>
                        <a:rPr sz="2200" spc="-20" dirty="0">
                          <a:latin typeface="Calibri"/>
                          <a:cs typeface="Calibri"/>
                        </a:rPr>
                        <a:t>35DD</a:t>
                      </a:r>
                      <a:endParaRPr sz="2200">
                        <a:latin typeface="Calibri"/>
                        <a:cs typeface="Calibri"/>
                      </a:endParaRPr>
                    </a:p>
                  </a:txBody>
                  <a:tcPr marL="0" marR="0" marT="43434" marB="0">
                    <a:lnL w="12700">
                      <a:solidFill>
                        <a:srgbClr val="145F82"/>
                      </a:solidFill>
                      <a:prstDash val="solid"/>
                    </a:lnL>
                    <a:lnR w="12700">
                      <a:solidFill>
                        <a:srgbClr val="145F82"/>
                      </a:solidFill>
                      <a:prstDash val="solid"/>
                    </a:lnR>
                    <a:lnT w="28575">
                      <a:solidFill>
                        <a:srgbClr val="145F82"/>
                      </a:solidFill>
                      <a:prstDash val="solid"/>
                    </a:lnT>
                    <a:lnB w="12700">
                      <a:solidFill>
                        <a:srgbClr val="145F82"/>
                      </a:solidFill>
                      <a:prstDash val="solid"/>
                    </a:lnB>
                    <a:solidFill>
                      <a:srgbClr val="145F82">
                        <a:alpha val="19999"/>
                      </a:srgbClr>
                    </a:solidFill>
                  </a:tcPr>
                </a:tc>
                <a:tc>
                  <a:txBody>
                    <a:bodyPr/>
                    <a:lstStyle/>
                    <a:p>
                      <a:pPr marL="90805" marR="85090" algn="just">
                        <a:lnSpc>
                          <a:spcPct val="100000"/>
                        </a:lnSpc>
                        <a:spcBef>
                          <a:spcPts val="240"/>
                        </a:spcBef>
                      </a:pPr>
                      <a:r>
                        <a:rPr sz="2200" dirty="0">
                          <a:latin typeface="Calibri"/>
                          <a:cs typeface="Calibri"/>
                        </a:rPr>
                        <a:t>Amortization</a:t>
                      </a:r>
                      <a:r>
                        <a:rPr sz="2200" spc="50" dirty="0">
                          <a:latin typeface="Calibri"/>
                          <a:cs typeface="Calibri"/>
                        </a:rPr>
                        <a:t> </a:t>
                      </a:r>
                      <a:r>
                        <a:rPr sz="2200" dirty="0">
                          <a:latin typeface="Calibri"/>
                          <a:cs typeface="Calibri"/>
                        </a:rPr>
                        <a:t>of</a:t>
                      </a:r>
                      <a:r>
                        <a:rPr sz="2200" spc="65" dirty="0">
                          <a:latin typeface="Calibri"/>
                          <a:cs typeface="Calibri"/>
                        </a:rPr>
                        <a:t> </a:t>
                      </a:r>
                      <a:r>
                        <a:rPr sz="2200" dirty="0">
                          <a:latin typeface="Calibri"/>
                          <a:cs typeface="Calibri"/>
                        </a:rPr>
                        <a:t>Expenditure</a:t>
                      </a:r>
                      <a:r>
                        <a:rPr sz="2200" spc="65" dirty="0">
                          <a:latin typeface="Calibri"/>
                          <a:cs typeface="Calibri"/>
                        </a:rPr>
                        <a:t> </a:t>
                      </a:r>
                      <a:r>
                        <a:rPr sz="2200" dirty="0">
                          <a:latin typeface="Calibri"/>
                          <a:cs typeface="Calibri"/>
                        </a:rPr>
                        <a:t>in</a:t>
                      </a:r>
                      <a:r>
                        <a:rPr sz="2200" spc="55" dirty="0">
                          <a:latin typeface="Calibri"/>
                          <a:cs typeface="Calibri"/>
                        </a:rPr>
                        <a:t> </a:t>
                      </a:r>
                      <a:r>
                        <a:rPr sz="2200" dirty="0">
                          <a:latin typeface="Calibri"/>
                          <a:cs typeface="Calibri"/>
                        </a:rPr>
                        <a:t>case</a:t>
                      </a:r>
                      <a:r>
                        <a:rPr sz="2200" spc="55" dirty="0">
                          <a:latin typeface="Calibri"/>
                          <a:cs typeface="Calibri"/>
                        </a:rPr>
                        <a:t> </a:t>
                      </a:r>
                      <a:r>
                        <a:rPr sz="2200" spc="-25" dirty="0">
                          <a:latin typeface="Calibri"/>
                          <a:cs typeface="Calibri"/>
                        </a:rPr>
                        <a:t>of </a:t>
                      </a:r>
                      <a:r>
                        <a:rPr sz="2200" dirty="0">
                          <a:latin typeface="Calibri"/>
                          <a:cs typeface="Calibri"/>
                        </a:rPr>
                        <a:t>amalgamation</a:t>
                      </a:r>
                      <a:r>
                        <a:rPr sz="2200" spc="85" dirty="0">
                          <a:latin typeface="Calibri"/>
                          <a:cs typeface="Calibri"/>
                        </a:rPr>
                        <a:t>  </a:t>
                      </a:r>
                      <a:r>
                        <a:rPr sz="2200" dirty="0">
                          <a:latin typeface="Calibri"/>
                          <a:cs typeface="Calibri"/>
                        </a:rPr>
                        <a:t>or</a:t>
                      </a:r>
                      <a:r>
                        <a:rPr sz="2200" spc="85" dirty="0">
                          <a:latin typeface="Calibri"/>
                          <a:cs typeface="Calibri"/>
                        </a:rPr>
                        <a:t>  </a:t>
                      </a:r>
                      <a:r>
                        <a:rPr sz="2200" dirty="0">
                          <a:latin typeface="Calibri"/>
                          <a:cs typeface="Calibri"/>
                        </a:rPr>
                        <a:t>demerger</a:t>
                      </a:r>
                      <a:r>
                        <a:rPr sz="2200" spc="80" dirty="0">
                          <a:latin typeface="Calibri"/>
                          <a:cs typeface="Calibri"/>
                        </a:rPr>
                        <a:t>  </a:t>
                      </a:r>
                      <a:r>
                        <a:rPr sz="2200" spc="-10" dirty="0">
                          <a:latin typeface="Calibri"/>
                          <a:cs typeface="Calibri"/>
                        </a:rPr>
                        <a:t>incurred </a:t>
                      </a:r>
                      <a:r>
                        <a:rPr sz="2200" dirty="0">
                          <a:latin typeface="Calibri"/>
                          <a:cs typeface="Calibri"/>
                        </a:rPr>
                        <a:t>by</a:t>
                      </a:r>
                      <a:r>
                        <a:rPr sz="2200" spc="-35" dirty="0">
                          <a:latin typeface="Calibri"/>
                          <a:cs typeface="Calibri"/>
                        </a:rPr>
                        <a:t> </a:t>
                      </a:r>
                      <a:r>
                        <a:rPr sz="2200" dirty="0">
                          <a:latin typeface="Calibri"/>
                          <a:cs typeface="Calibri"/>
                        </a:rPr>
                        <a:t>an</a:t>
                      </a:r>
                      <a:r>
                        <a:rPr sz="2200" spc="-15" dirty="0">
                          <a:latin typeface="Calibri"/>
                          <a:cs typeface="Calibri"/>
                        </a:rPr>
                        <a:t> </a:t>
                      </a:r>
                      <a:r>
                        <a:rPr sz="2200" dirty="0">
                          <a:latin typeface="Calibri"/>
                          <a:cs typeface="Calibri"/>
                        </a:rPr>
                        <a:t>Indian</a:t>
                      </a:r>
                      <a:r>
                        <a:rPr sz="2200" spc="-20" dirty="0">
                          <a:latin typeface="Calibri"/>
                          <a:cs typeface="Calibri"/>
                        </a:rPr>
                        <a:t> </a:t>
                      </a:r>
                      <a:r>
                        <a:rPr sz="2200" spc="-10" dirty="0">
                          <a:latin typeface="Calibri"/>
                          <a:cs typeface="Calibri"/>
                        </a:rPr>
                        <a:t>company</a:t>
                      </a:r>
                      <a:endParaRPr sz="2200">
                        <a:latin typeface="Calibri"/>
                        <a:cs typeface="Calibri"/>
                      </a:endParaRPr>
                    </a:p>
                  </a:txBody>
                  <a:tcPr marL="0" marR="0" marT="36576" marB="0">
                    <a:lnL w="12700">
                      <a:solidFill>
                        <a:srgbClr val="145F82"/>
                      </a:solidFill>
                      <a:prstDash val="solid"/>
                    </a:lnL>
                    <a:lnR w="12700">
                      <a:solidFill>
                        <a:srgbClr val="145F82"/>
                      </a:solidFill>
                      <a:prstDash val="solid"/>
                    </a:lnR>
                    <a:lnT w="28575">
                      <a:solidFill>
                        <a:srgbClr val="145F82"/>
                      </a:solidFill>
                      <a:prstDash val="solid"/>
                    </a:lnT>
                    <a:lnB w="12700">
                      <a:solidFill>
                        <a:srgbClr val="145F82"/>
                      </a:solidFill>
                      <a:prstDash val="solid"/>
                    </a:lnB>
                    <a:solidFill>
                      <a:srgbClr val="145F82">
                        <a:alpha val="19999"/>
                      </a:srgbClr>
                    </a:solidFill>
                  </a:tcPr>
                </a:tc>
                <a:tc>
                  <a:txBody>
                    <a:bodyPr/>
                    <a:lstStyle/>
                    <a:p>
                      <a:pPr marL="90805" algn="just">
                        <a:lnSpc>
                          <a:spcPct val="100000"/>
                        </a:lnSpc>
                        <a:spcBef>
                          <a:spcPts val="240"/>
                        </a:spcBef>
                      </a:pPr>
                      <a:r>
                        <a:rPr sz="2200" dirty="0">
                          <a:latin typeface="Calibri"/>
                          <a:cs typeface="Calibri"/>
                        </a:rPr>
                        <a:t>(1/5)*</a:t>
                      </a:r>
                      <a:r>
                        <a:rPr sz="2200" spc="-50" dirty="0">
                          <a:latin typeface="Calibri"/>
                          <a:cs typeface="Calibri"/>
                        </a:rPr>
                        <a:t> </a:t>
                      </a:r>
                      <a:r>
                        <a:rPr sz="2200" spc="-10" dirty="0">
                          <a:latin typeface="Calibri"/>
                          <a:cs typeface="Calibri"/>
                        </a:rPr>
                        <a:t>expenditure</a:t>
                      </a:r>
                      <a:endParaRPr sz="2200">
                        <a:latin typeface="Calibri"/>
                        <a:cs typeface="Calibri"/>
                      </a:endParaRPr>
                    </a:p>
                    <a:p>
                      <a:pPr marL="91440" marR="85090" indent="-635" algn="just">
                        <a:lnSpc>
                          <a:spcPct val="100000"/>
                        </a:lnSpc>
                      </a:pPr>
                      <a:r>
                        <a:rPr sz="2200" dirty="0">
                          <a:latin typeface="Calibri"/>
                          <a:cs typeface="Calibri"/>
                        </a:rPr>
                        <a:t>For</a:t>
                      </a:r>
                      <a:r>
                        <a:rPr sz="2200" spc="355" dirty="0">
                          <a:latin typeface="Calibri"/>
                          <a:cs typeface="Calibri"/>
                        </a:rPr>
                        <a:t>  </a:t>
                      </a:r>
                      <a:r>
                        <a:rPr sz="2200" dirty="0">
                          <a:latin typeface="Calibri"/>
                          <a:cs typeface="Calibri"/>
                        </a:rPr>
                        <a:t>each</a:t>
                      </a:r>
                      <a:r>
                        <a:rPr sz="2200" spc="360" dirty="0">
                          <a:latin typeface="Calibri"/>
                          <a:cs typeface="Calibri"/>
                        </a:rPr>
                        <a:t>  </a:t>
                      </a:r>
                      <a:r>
                        <a:rPr sz="2200" dirty="0">
                          <a:latin typeface="Calibri"/>
                          <a:cs typeface="Calibri"/>
                        </a:rPr>
                        <a:t>of</a:t>
                      </a:r>
                      <a:r>
                        <a:rPr sz="2200" spc="355" dirty="0">
                          <a:latin typeface="Calibri"/>
                          <a:cs typeface="Calibri"/>
                        </a:rPr>
                        <a:t>  </a:t>
                      </a:r>
                      <a:r>
                        <a:rPr sz="2200" dirty="0">
                          <a:latin typeface="Calibri"/>
                          <a:cs typeface="Calibri"/>
                        </a:rPr>
                        <a:t>the</a:t>
                      </a:r>
                      <a:r>
                        <a:rPr sz="2200" spc="360" dirty="0">
                          <a:latin typeface="Calibri"/>
                          <a:cs typeface="Calibri"/>
                        </a:rPr>
                        <a:t>  </a:t>
                      </a:r>
                      <a:r>
                        <a:rPr sz="2200" dirty="0">
                          <a:latin typeface="Calibri"/>
                          <a:cs typeface="Calibri"/>
                        </a:rPr>
                        <a:t>5</a:t>
                      </a:r>
                      <a:r>
                        <a:rPr sz="2200" spc="360" dirty="0">
                          <a:latin typeface="Calibri"/>
                          <a:cs typeface="Calibri"/>
                        </a:rPr>
                        <a:t>  </a:t>
                      </a:r>
                      <a:r>
                        <a:rPr sz="2200" dirty="0">
                          <a:latin typeface="Calibri"/>
                          <a:cs typeface="Calibri"/>
                        </a:rPr>
                        <a:t>successive</a:t>
                      </a:r>
                      <a:r>
                        <a:rPr sz="2200" spc="360" dirty="0">
                          <a:latin typeface="Calibri"/>
                          <a:cs typeface="Calibri"/>
                        </a:rPr>
                        <a:t>  </a:t>
                      </a:r>
                      <a:r>
                        <a:rPr sz="2200" spc="-150" dirty="0">
                          <a:latin typeface="Calibri"/>
                          <a:cs typeface="Calibri"/>
                        </a:rPr>
                        <a:t>P.Y. </a:t>
                      </a:r>
                      <a:r>
                        <a:rPr sz="2200" dirty="0">
                          <a:latin typeface="Calibri"/>
                          <a:cs typeface="Calibri"/>
                        </a:rPr>
                        <a:t>beginning</a:t>
                      </a:r>
                      <a:r>
                        <a:rPr sz="2200" spc="490" dirty="0">
                          <a:latin typeface="Calibri"/>
                          <a:cs typeface="Calibri"/>
                        </a:rPr>
                        <a:t>   </a:t>
                      </a:r>
                      <a:r>
                        <a:rPr sz="2200" dirty="0">
                          <a:latin typeface="Calibri"/>
                          <a:cs typeface="Calibri"/>
                        </a:rPr>
                        <a:t>with</a:t>
                      </a:r>
                      <a:r>
                        <a:rPr sz="2200" spc="490" dirty="0">
                          <a:latin typeface="Calibri"/>
                          <a:cs typeface="Calibri"/>
                        </a:rPr>
                        <a:t>   </a:t>
                      </a:r>
                      <a:r>
                        <a:rPr sz="2200" dirty="0">
                          <a:latin typeface="Calibri"/>
                          <a:cs typeface="Calibri"/>
                        </a:rPr>
                        <a:t>P.Y.</a:t>
                      </a:r>
                      <a:r>
                        <a:rPr sz="2200" spc="490" dirty="0">
                          <a:latin typeface="Calibri"/>
                          <a:cs typeface="Calibri"/>
                        </a:rPr>
                        <a:t>   </a:t>
                      </a:r>
                      <a:r>
                        <a:rPr sz="2200" dirty="0">
                          <a:latin typeface="Calibri"/>
                          <a:cs typeface="Calibri"/>
                        </a:rPr>
                        <a:t>in</a:t>
                      </a:r>
                      <a:r>
                        <a:rPr sz="2200" spc="495" dirty="0">
                          <a:latin typeface="Calibri"/>
                          <a:cs typeface="Calibri"/>
                        </a:rPr>
                        <a:t>   </a:t>
                      </a:r>
                      <a:r>
                        <a:rPr sz="2200" spc="-10" dirty="0">
                          <a:latin typeface="Calibri"/>
                          <a:cs typeface="Calibri"/>
                        </a:rPr>
                        <a:t>which amalgamation</a:t>
                      </a:r>
                      <a:r>
                        <a:rPr sz="2200" spc="-40" dirty="0">
                          <a:latin typeface="Calibri"/>
                          <a:cs typeface="Calibri"/>
                        </a:rPr>
                        <a:t> </a:t>
                      </a:r>
                      <a:r>
                        <a:rPr sz="2200" dirty="0">
                          <a:latin typeface="Calibri"/>
                          <a:cs typeface="Calibri"/>
                        </a:rPr>
                        <a:t>or</a:t>
                      </a:r>
                      <a:r>
                        <a:rPr sz="2200" spc="-35" dirty="0">
                          <a:latin typeface="Calibri"/>
                          <a:cs typeface="Calibri"/>
                        </a:rPr>
                        <a:t> </a:t>
                      </a:r>
                      <a:r>
                        <a:rPr sz="2200" spc="-10" dirty="0">
                          <a:latin typeface="Calibri"/>
                          <a:cs typeface="Calibri"/>
                        </a:rPr>
                        <a:t>demerger</a:t>
                      </a:r>
                      <a:r>
                        <a:rPr sz="2200" spc="-45" dirty="0">
                          <a:latin typeface="Calibri"/>
                          <a:cs typeface="Calibri"/>
                        </a:rPr>
                        <a:t> </a:t>
                      </a:r>
                      <a:r>
                        <a:rPr sz="2200" dirty="0">
                          <a:latin typeface="Calibri"/>
                          <a:cs typeface="Calibri"/>
                        </a:rPr>
                        <a:t>takes</a:t>
                      </a:r>
                      <a:r>
                        <a:rPr sz="2200" spc="-35" dirty="0">
                          <a:latin typeface="Calibri"/>
                          <a:cs typeface="Calibri"/>
                        </a:rPr>
                        <a:t> </a:t>
                      </a:r>
                      <a:r>
                        <a:rPr sz="2200" spc="-10" dirty="0">
                          <a:latin typeface="Calibri"/>
                          <a:cs typeface="Calibri"/>
                        </a:rPr>
                        <a:t>place</a:t>
                      </a:r>
                      <a:endParaRPr sz="2200">
                        <a:latin typeface="Calibri"/>
                        <a:cs typeface="Calibri"/>
                      </a:endParaRPr>
                    </a:p>
                  </a:txBody>
                  <a:tcPr marL="0" marR="0" marT="36576" marB="0">
                    <a:lnL w="12700">
                      <a:solidFill>
                        <a:srgbClr val="145F82"/>
                      </a:solidFill>
                      <a:prstDash val="solid"/>
                    </a:lnL>
                    <a:lnR w="12700">
                      <a:solidFill>
                        <a:srgbClr val="145F82"/>
                      </a:solidFill>
                      <a:prstDash val="solid"/>
                    </a:lnR>
                    <a:lnT w="28575">
                      <a:solidFill>
                        <a:srgbClr val="145F82"/>
                      </a:solidFill>
                      <a:prstDash val="solid"/>
                    </a:lnT>
                    <a:lnB w="12700">
                      <a:solidFill>
                        <a:srgbClr val="145F82"/>
                      </a:solidFill>
                      <a:prstDash val="solid"/>
                    </a:lnB>
                    <a:solidFill>
                      <a:srgbClr val="145F82">
                        <a:alpha val="19999"/>
                      </a:srgbClr>
                    </a:solidFill>
                  </a:tcPr>
                </a:tc>
                <a:extLst>
                  <a:ext uri="{0D108BD9-81ED-4DB2-BD59-A6C34878D82A}">
                    <a16:rowId xmlns:a16="http://schemas.microsoft.com/office/drawing/2014/main" val="10001"/>
                  </a:ext>
                </a:extLst>
              </a:tr>
              <a:tr h="2060447">
                <a:tc>
                  <a:txBody>
                    <a:bodyPr/>
                    <a:lstStyle/>
                    <a:p>
                      <a:pPr marL="635" algn="ctr">
                        <a:lnSpc>
                          <a:spcPct val="100000"/>
                        </a:lnSpc>
                        <a:spcBef>
                          <a:spcPts val="285"/>
                        </a:spcBef>
                      </a:pPr>
                      <a:r>
                        <a:rPr sz="2200" spc="-10" dirty="0">
                          <a:latin typeface="Calibri"/>
                          <a:cs typeface="Calibri"/>
                        </a:rPr>
                        <a:t>35DDA</a:t>
                      </a:r>
                      <a:endParaRPr sz="2200">
                        <a:latin typeface="Calibri"/>
                        <a:cs typeface="Calibri"/>
                      </a:endParaRPr>
                    </a:p>
                  </a:txBody>
                  <a:tcPr marL="0" marR="0" marT="43434"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tc>
                  <a:txBody>
                    <a:bodyPr/>
                    <a:lstStyle/>
                    <a:p>
                      <a:pPr marL="91440" marR="86360">
                        <a:lnSpc>
                          <a:spcPct val="100000"/>
                        </a:lnSpc>
                        <a:spcBef>
                          <a:spcPts val="240"/>
                        </a:spcBef>
                      </a:pPr>
                      <a:r>
                        <a:rPr sz="2200" dirty="0">
                          <a:latin typeface="Calibri"/>
                          <a:cs typeface="Calibri"/>
                        </a:rPr>
                        <a:t>Amortization</a:t>
                      </a:r>
                      <a:r>
                        <a:rPr sz="2200" spc="345" dirty="0">
                          <a:latin typeface="Calibri"/>
                          <a:cs typeface="Calibri"/>
                        </a:rPr>
                        <a:t> </a:t>
                      </a:r>
                      <a:r>
                        <a:rPr sz="2200" dirty="0">
                          <a:latin typeface="Calibri"/>
                          <a:cs typeface="Calibri"/>
                        </a:rPr>
                        <a:t>of</a:t>
                      </a:r>
                      <a:r>
                        <a:rPr sz="2200" spc="350" dirty="0">
                          <a:latin typeface="Calibri"/>
                          <a:cs typeface="Calibri"/>
                        </a:rPr>
                        <a:t> </a:t>
                      </a:r>
                      <a:r>
                        <a:rPr sz="2200" dirty="0">
                          <a:latin typeface="Calibri"/>
                          <a:cs typeface="Calibri"/>
                        </a:rPr>
                        <a:t>expenditure</a:t>
                      </a:r>
                      <a:r>
                        <a:rPr sz="2200" spc="365" dirty="0">
                          <a:latin typeface="Calibri"/>
                          <a:cs typeface="Calibri"/>
                        </a:rPr>
                        <a:t> </a:t>
                      </a:r>
                      <a:r>
                        <a:rPr sz="2200" spc="-10" dirty="0">
                          <a:latin typeface="Calibri"/>
                          <a:cs typeface="Calibri"/>
                        </a:rPr>
                        <a:t>incurred </a:t>
                      </a:r>
                      <a:r>
                        <a:rPr sz="2200" dirty="0">
                          <a:latin typeface="Calibri"/>
                          <a:cs typeface="Calibri"/>
                        </a:rPr>
                        <a:t>under</a:t>
                      </a:r>
                      <a:r>
                        <a:rPr sz="2200" spc="-55" dirty="0">
                          <a:latin typeface="Calibri"/>
                          <a:cs typeface="Calibri"/>
                        </a:rPr>
                        <a:t> </a:t>
                      </a:r>
                      <a:r>
                        <a:rPr sz="2200" spc="-10" dirty="0">
                          <a:latin typeface="Calibri"/>
                          <a:cs typeface="Calibri"/>
                        </a:rPr>
                        <a:t>Voluntary</a:t>
                      </a:r>
                      <a:r>
                        <a:rPr sz="2200" spc="-45" dirty="0">
                          <a:latin typeface="Calibri"/>
                          <a:cs typeface="Calibri"/>
                        </a:rPr>
                        <a:t> </a:t>
                      </a:r>
                      <a:r>
                        <a:rPr sz="2200" spc="-10" dirty="0">
                          <a:latin typeface="Calibri"/>
                          <a:cs typeface="Calibri"/>
                        </a:rPr>
                        <a:t>Retirement</a:t>
                      </a:r>
                      <a:r>
                        <a:rPr sz="2200" spc="-45" dirty="0">
                          <a:latin typeface="Calibri"/>
                          <a:cs typeface="Calibri"/>
                        </a:rPr>
                        <a:t> </a:t>
                      </a:r>
                      <a:r>
                        <a:rPr sz="2200" spc="-10" dirty="0">
                          <a:latin typeface="Calibri"/>
                          <a:cs typeface="Calibri"/>
                        </a:rPr>
                        <a:t>Scheme</a:t>
                      </a:r>
                      <a:endParaRPr sz="2200">
                        <a:latin typeface="Calibri"/>
                        <a:cs typeface="Calibri"/>
                      </a:endParaRPr>
                    </a:p>
                  </a:txBody>
                  <a:tcPr marL="0" marR="0" marT="36576"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tc>
                  <a:txBody>
                    <a:bodyPr/>
                    <a:lstStyle/>
                    <a:p>
                      <a:pPr marL="90805" marR="85090">
                        <a:lnSpc>
                          <a:spcPct val="100000"/>
                        </a:lnSpc>
                        <a:spcBef>
                          <a:spcPts val="240"/>
                        </a:spcBef>
                        <a:tabLst>
                          <a:tab pos="980440" algn="l"/>
                          <a:tab pos="1483360" algn="l"/>
                          <a:tab pos="1569085" algn="l"/>
                          <a:tab pos="1966595" algn="l"/>
                          <a:tab pos="2014220" algn="l"/>
                          <a:tab pos="2719705" algn="l"/>
                          <a:tab pos="3011805" algn="l"/>
                          <a:tab pos="3176905" algn="l"/>
                          <a:tab pos="3348990" algn="l"/>
                          <a:tab pos="3752850" algn="l"/>
                        </a:tabLst>
                      </a:pPr>
                      <a:r>
                        <a:rPr sz="2200" dirty="0">
                          <a:latin typeface="Calibri"/>
                          <a:cs typeface="Calibri"/>
                        </a:rPr>
                        <a:t>(1/5)*</a:t>
                      </a:r>
                      <a:r>
                        <a:rPr sz="2200" spc="375" dirty="0">
                          <a:latin typeface="Calibri"/>
                          <a:cs typeface="Calibri"/>
                        </a:rPr>
                        <a:t> </a:t>
                      </a:r>
                      <a:r>
                        <a:rPr sz="2200" dirty="0">
                          <a:latin typeface="Calibri"/>
                          <a:cs typeface="Calibri"/>
                        </a:rPr>
                        <a:t>amount</a:t>
                      </a:r>
                      <a:r>
                        <a:rPr sz="2200" spc="380" dirty="0">
                          <a:latin typeface="Calibri"/>
                          <a:cs typeface="Calibri"/>
                        </a:rPr>
                        <a:t> </a:t>
                      </a:r>
                      <a:r>
                        <a:rPr sz="2200" dirty="0">
                          <a:latin typeface="Calibri"/>
                          <a:cs typeface="Calibri"/>
                        </a:rPr>
                        <a:t>deducted</a:t>
                      </a:r>
                      <a:r>
                        <a:rPr sz="2200" spc="370" dirty="0">
                          <a:latin typeface="Calibri"/>
                          <a:cs typeface="Calibri"/>
                        </a:rPr>
                        <a:t> </a:t>
                      </a:r>
                      <a:r>
                        <a:rPr sz="2200" dirty="0">
                          <a:latin typeface="Calibri"/>
                          <a:cs typeface="Calibri"/>
                        </a:rPr>
                        <a:t>in</a:t>
                      </a:r>
                      <a:r>
                        <a:rPr sz="2200" spc="380" dirty="0">
                          <a:latin typeface="Calibri"/>
                          <a:cs typeface="Calibri"/>
                        </a:rPr>
                        <a:t> </a:t>
                      </a:r>
                      <a:r>
                        <a:rPr sz="2200" spc="-10" dirty="0">
                          <a:latin typeface="Calibri"/>
                          <a:cs typeface="Calibri"/>
                        </a:rPr>
                        <a:t>computing profits/gains</a:t>
                      </a:r>
                      <a:r>
                        <a:rPr sz="2200" spc="-55" dirty="0">
                          <a:latin typeface="Calibri"/>
                          <a:cs typeface="Calibri"/>
                        </a:rPr>
                        <a:t> </a:t>
                      </a:r>
                      <a:r>
                        <a:rPr sz="2200" dirty="0">
                          <a:latin typeface="Calibri"/>
                          <a:cs typeface="Calibri"/>
                        </a:rPr>
                        <a:t>of</a:t>
                      </a:r>
                      <a:r>
                        <a:rPr sz="2200" spc="-20" dirty="0">
                          <a:latin typeface="Calibri"/>
                          <a:cs typeface="Calibri"/>
                        </a:rPr>
                        <a:t> </a:t>
                      </a:r>
                      <a:r>
                        <a:rPr sz="2200" dirty="0">
                          <a:latin typeface="Calibri"/>
                          <a:cs typeface="Calibri"/>
                        </a:rPr>
                        <a:t>business</a:t>
                      </a:r>
                      <a:r>
                        <a:rPr sz="2200" spc="-35" dirty="0">
                          <a:latin typeface="Calibri"/>
                          <a:cs typeface="Calibri"/>
                        </a:rPr>
                        <a:t> </a:t>
                      </a:r>
                      <a:r>
                        <a:rPr sz="2200" dirty="0">
                          <a:latin typeface="Calibri"/>
                          <a:cs typeface="Calibri"/>
                        </a:rPr>
                        <a:t>for</a:t>
                      </a:r>
                      <a:r>
                        <a:rPr sz="2200" spc="-35" dirty="0">
                          <a:latin typeface="Calibri"/>
                          <a:cs typeface="Calibri"/>
                        </a:rPr>
                        <a:t> </a:t>
                      </a:r>
                      <a:r>
                        <a:rPr sz="2200" spc="-160" dirty="0">
                          <a:latin typeface="Calibri"/>
                          <a:cs typeface="Calibri"/>
                        </a:rPr>
                        <a:t>P.Y.</a:t>
                      </a:r>
                      <a:r>
                        <a:rPr sz="2200" dirty="0">
                          <a:latin typeface="Calibri"/>
                          <a:cs typeface="Calibri"/>
                        </a:rPr>
                        <a:t> </a:t>
                      </a:r>
                      <a:r>
                        <a:rPr sz="2200" spc="-25" dirty="0">
                          <a:latin typeface="Calibri"/>
                          <a:cs typeface="Calibri"/>
                        </a:rPr>
                        <a:t>;&amp; </a:t>
                      </a:r>
                      <a:r>
                        <a:rPr sz="2200" spc="-10" dirty="0">
                          <a:latin typeface="Calibri"/>
                          <a:cs typeface="Calibri"/>
                        </a:rPr>
                        <a:t>Balance</a:t>
                      </a:r>
                      <a:r>
                        <a:rPr sz="2200" dirty="0">
                          <a:latin typeface="Calibri"/>
                          <a:cs typeface="Calibri"/>
                        </a:rPr>
                        <a:t>	</a:t>
                      </a:r>
                      <a:r>
                        <a:rPr sz="2200" spc="-20" dirty="0">
                          <a:latin typeface="Calibri"/>
                          <a:cs typeface="Calibri"/>
                        </a:rPr>
                        <a:t>shall</a:t>
                      </a:r>
                      <a:r>
                        <a:rPr sz="2200" dirty="0">
                          <a:latin typeface="Calibri"/>
                          <a:cs typeface="Calibri"/>
                        </a:rPr>
                        <a:t>		</a:t>
                      </a:r>
                      <a:r>
                        <a:rPr sz="2200" spc="-25" dirty="0">
                          <a:latin typeface="Calibri"/>
                          <a:cs typeface="Calibri"/>
                        </a:rPr>
                        <a:t>be</a:t>
                      </a:r>
                      <a:r>
                        <a:rPr sz="2200" dirty="0">
                          <a:latin typeface="Calibri"/>
                          <a:cs typeface="Calibri"/>
                        </a:rPr>
                        <a:t>	</a:t>
                      </a:r>
                      <a:r>
                        <a:rPr sz="2200" spc="-10" dirty="0">
                          <a:latin typeface="Calibri"/>
                          <a:cs typeface="Calibri"/>
                        </a:rPr>
                        <a:t>deducted</a:t>
                      </a:r>
                      <a:r>
                        <a:rPr sz="2200" dirty="0">
                          <a:latin typeface="Calibri"/>
                          <a:cs typeface="Calibri"/>
                        </a:rPr>
                        <a:t>	</a:t>
                      </a:r>
                      <a:r>
                        <a:rPr sz="2200" spc="-25" dirty="0">
                          <a:latin typeface="Calibri"/>
                          <a:cs typeface="Calibri"/>
                        </a:rPr>
                        <a:t>in</a:t>
                      </a:r>
                      <a:r>
                        <a:rPr sz="2200" dirty="0">
                          <a:latin typeface="Calibri"/>
                          <a:cs typeface="Calibri"/>
                        </a:rPr>
                        <a:t>	</a:t>
                      </a:r>
                      <a:r>
                        <a:rPr sz="2200" spc="-10" dirty="0">
                          <a:latin typeface="Calibri"/>
                          <a:cs typeface="Calibri"/>
                        </a:rPr>
                        <a:t>equal installments</a:t>
                      </a:r>
                      <a:r>
                        <a:rPr sz="2200" dirty="0">
                          <a:latin typeface="Calibri"/>
                          <a:cs typeface="Calibri"/>
                        </a:rPr>
                        <a:t>	</a:t>
                      </a:r>
                      <a:r>
                        <a:rPr sz="2200" spc="-25" dirty="0">
                          <a:latin typeface="Calibri"/>
                          <a:cs typeface="Calibri"/>
                        </a:rPr>
                        <a:t>for</a:t>
                      </a:r>
                      <a:r>
                        <a:rPr sz="2200" dirty="0">
                          <a:latin typeface="Calibri"/>
                          <a:cs typeface="Calibri"/>
                        </a:rPr>
                        <a:t>		</a:t>
                      </a:r>
                      <a:r>
                        <a:rPr sz="2200" spc="-20" dirty="0">
                          <a:latin typeface="Calibri"/>
                          <a:cs typeface="Calibri"/>
                        </a:rPr>
                        <a:t>each</a:t>
                      </a:r>
                      <a:r>
                        <a:rPr sz="2200" dirty="0">
                          <a:latin typeface="Calibri"/>
                          <a:cs typeface="Calibri"/>
                        </a:rPr>
                        <a:t>	</a:t>
                      </a:r>
                      <a:r>
                        <a:rPr sz="2200" spc="-25" dirty="0">
                          <a:latin typeface="Calibri"/>
                          <a:cs typeface="Calibri"/>
                        </a:rPr>
                        <a:t>of</a:t>
                      </a:r>
                      <a:r>
                        <a:rPr sz="2200" dirty="0">
                          <a:latin typeface="Calibri"/>
                          <a:cs typeface="Calibri"/>
                        </a:rPr>
                        <a:t>		</a:t>
                      </a:r>
                      <a:r>
                        <a:rPr sz="2200" spc="-25" dirty="0">
                          <a:latin typeface="Calibri"/>
                          <a:cs typeface="Calibri"/>
                        </a:rPr>
                        <a:t>the</a:t>
                      </a:r>
                      <a:r>
                        <a:rPr sz="2200" dirty="0">
                          <a:latin typeface="Calibri"/>
                          <a:cs typeface="Calibri"/>
                        </a:rPr>
                        <a:t>	</a:t>
                      </a:r>
                      <a:r>
                        <a:rPr sz="2200" spc="-50" dirty="0">
                          <a:latin typeface="Calibri"/>
                          <a:cs typeface="Calibri"/>
                        </a:rPr>
                        <a:t>4 </a:t>
                      </a:r>
                      <a:r>
                        <a:rPr sz="2200" dirty="0">
                          <a:latin typeface="Calibri"/>
                          <a:cs typeface="Calibri"/>
                        </a:rPr>
                        <a:t>succeeding</a:t>
                      </a:r>
                      <a:r>
                        <a:rPr sz="2200" spc="-75" dirty="0">
                          <a:latin typeface="Calibri"/>
                          <a:cs typeface="Calibri"/>
                        </a:rPr>
                        <a:t> </a:t>
                      </a:r>
                      <a:r>
                        <a:rPr sz="2200" spc="-20" dirty="0">
                          <a:latin typeface="Calibri"/>
                          <a:cs typeface="Calibri"/>
                        </a:rPr>
                        <a:t>P.Y.</a:t>
                      </a:r>
                      <a:endParaRPr sz="2200">
                        <a:latin typeface="Calibri"/>
                        <a:cs typeface="Calibri"/>
                      </a:endParaRPr>
                    </a:p>
                  </a:txBody>
                  <a:tcPr marL="0" marR="0" marT="36576"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tcPr>
                </a:tc>
                <a:extLst>
                  <a:ext uri="{0D108BD9-81ED-4DB2-BD59-A6C34878D82A}">
                    <a16:rowId xmlns:a16="http://schemas.microsoft.com/office/drawing/2014/main" val="10002"/>
                  </a:ext>
                </a:extLst>
              </a:tr>
              <a:tr h="1214628">
                <a:tc>
                  <a:txBody>
                    <a:bodyPr/>
                    <a:lstStyle/>
                    <a:p>
                      <a:pPr algn="ctr">
                        <a:lnSpc>
                          <a:spcPct val="100000"/>
                        </a:lnSpc>
                        <a:spcBef>
                          <a:spcPts val="285"/>
                        </a:spcBef>
                      </a:pPr>
                      <a:r>
                        <a:rPr sz="2200" spc="-25" dirty="0">
                          <a:latin typeface="Calibri"/>
                          <a:cs typeface="Calibri"/>
                        </a:rPr>
                        <a:t>35E</a:t>
                      </a:r>
                      <a:endParaRPr sz="2200">
                        <a:latin typeface="Calibri"/>
                        <a:cs typeface="Calibri"/>
                      </a:endParaRPr>
                    </a:p>
                  </a:txBody>
                  <a:tcPr marL="0" marR="0" marT="43434"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solidFill>
                      <a:srgbClr val="145F82">
                        <a:alpha val="19999"/>
                      </a:srgbClr>
                    </a:solidFill>
                  </a:tcPr>
                </a:tc>
                <a:tc>
                  <a:txBody>
                    <a:bodyPr/>
                    <a:lstStyle/>
                    <a:p>
                      <a:pPr marL="90805" marR="86360" algn="just">
                        <a:lnSpc>
                          <a:spcPct val="100000"/>
                        </a:lnSpc>
                        <a:spcBef>
                          <a:spcPts val="240"/>
                        </a:spcBef>
                      </a:pPr>
                      <a:r>
                        <a:rPr sz="2200" dirty="0">
                          <a:latin typeface="Calibri"/>
                          <a:cs typeface="Calibri"/>
                        </a:rPr>
                        <a:t>Expenditure</a:t>
                      </a:r>
                      <a:r>
                        <a:rPr sz="2200" spc="415" dirty="0">
                          <a:latin typeface="Calibri"/>
                          <a:cs typeface="Calibri"/>
                        </a:rPr>
                        <a:t>   </a:t>
                      </a:r>
                      <a:r>
                        <a:rPr sz="2200" dirty="0">
                          <a:latin typeface="Calibri"/>
                          <a:cs typeface="Calibri"/>
                        </a:rPr>
                        <a:t>on</a:t>
                      </a:r>
                      <a:r>
                        <a:rPr sz="2200" spc="415" dirty="0">
                          <a:latin typeface="Calibri"/>
                          <a:cs typeface="Calibri"/>
                        </a:rPr>
                        <a:t>   </a:t>
                      </a:r>
                      <a:r>
                        <a:rPr sz="2200" dirty="0">
                          <a:latin typeface="Calibri"/>
                          <a:cs typeface="Calibri"/>
                        </a:rPr>
                        <a:t>prospecting</a:t>
                      </a:r>
                      <a:r>
                        <a:rPr sz="2200" spc="415" dirty="0">
                          <a:latin typeface="Calibri"/>
                          <a:cs typeface="Calibri"/>
                        </a:rPr>
                        <a:t>   </a:t>
                      </a:r>
                      <a:r>
                        <a:rPr sz="2200" spc="-25" dirty="0">
                          <a:latin typeface="Calibri"/>
                          <a:cs typeface="Calibri"/>
                        </a:rPr>
                        <a:t>or </a:t>
                      </a:r>
                      <a:r>
                        <a:rPr sz="2200" dirty="0">
                          <a:latin typeface="Calibri"/>
                          <a:cs typeface="Calibri"/>
                        </a:rPr>
                        <a:t>extraction</a:t>
                      </a:r>
                      <a:r>
                        <a:rPr sz="2200" spc="175" dirty="0">
                          <a:latin typeface="Calibri"/>
                          <a:cs typeface="Calibri"/>
                        </a:rPr>
                        <a:t>  </a:t>
                      </a:r>
                      <a:r>
                        <a:rPr sz="2200" dirty="0">
                          <a:latin typeface="Calibri"/>
                          <a:cs typeface="Calibri"/>
                        </a:rPr>
                        <a:t>or</a:t>
                      </a:r>
                      <a:r>
                        <a:rPr sz="2200" spc="180" dirty="0">
                          <a:latin typeface="Calibri"/>
                          <a:cs typeface="Calibri"/>
                        </a:rPr>
                        <a:t>  </a:t>
                      </a:r>
                      <a:r>
                        <a:rPr sz="2200" dirty="0">
                          <a:latin typeface="Calibri"/>
                          <a:cs typeface="Calibri"/>
                        </a:rPr>
                        <a:t>production</a:t>
                      </a:r>
                      <a:r>
                        <a:rPr sz="2200" spc="180" dirty="0">
                          <a:latin typeface="Calibri"/>
                          <a:cs typeface="Calibri"/>
                        </a:rPr>
                        <a:t>  </a:t>
                      </a:r>
                      <a:r>
                        <a:rPr sz="2200" dirty="0">
                          <a:latin typeface="Calibri"/>
                          <a:cs typeface="Calibri"/>
                        </a:rPr>
                        <a:t>of</a:t>
                      </a:r>
                      <a:r>
                        <a:rPr sz="2200" spc="180" dirty="0">
                          <a:latin typeface="Calibri"/>
                          <a:cs typeface="Calibri"/>
                        </a:rPr>
                        <a:t>  </a:t>
                      </a:r>
                      <a:r>
                        <a:rPr sz="2200" spc="-10" dirty="0">
                          <a:latin typeface="Calibri"/>
                          <a:cs typeface="Calibri"/>
                        </a:rPr>
                        <a:t>certain minerals</a:t>
                      </a:r>
                      <a:endParaRPr sz="2200">
                        <a:latin typeface="Calibri"/>
                        <a:cs typeface="Calibri"/>
                      </a:endParaRPr>
                    </a:p>
                  </a:txBody>
                  <a:tcPr marL="0" marR="0" marT="36576"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solidFill>
                      <a:srgbClr val="145F82">
                        <a:alpha val="19999"/>
                      </a:srgbClr>
                    </a:solidFill>
                  </a:tcPr>
                </a:tc>
                <a:tc>
                  <a:txBody>
                    <a:bodyPr/>
                    <a:lstStyle/>
                    <a:p>
                      <a:pPr marL="90805">
                        <a:lnSpc>
                          <a:spcPct val="100000"/>
                        </a:lnSpc>
                        <a:spcBef>
                          <a:spcPts val="240"/>
                        </a:spcBef>
                      </a:pPr>
                      <a:r>
                        <a:rPr sz="2200" dirty="0">
                          <a:latin typeface="Calibri"/>
                          <a:cs typeface="Calibri"/>
                        </a:rPr>
                        <a:t>(1/10)*</a:t>
                      </a:r>
                      <a:r>
                        <a:rPr sz="2200" spc="-55" dirty="0">
                          <a:latin typeface="Calibri"/>
                          <a:cs typeface="Calibri"/>
                        </a:rPr>
                        <a:t> </a:t>
                      </a:r>
                      <a:r>
                        <a:rPr sz="2200" spc="-10" dirty="0">
                          <a:latin typeface="Calibri"/>
                          <a:cs typeface="Calibri"/>
                        </a:rPr>
                        <a:t>expenditure</a:t>
                      </a:r>
                      <a:endParaRPr sz="2200">
                        <a:latin typeface="Calibri"/>
                        <a:cs typeface="Calibri"/>
                      </a:endParaRPr>
                    </a:p>
                    <a:p>
                      <a:pPr marL="90805">
                        <a:lnSpc>
                          <a:spcPct val="100000"/>
                        </a:lnSpc>
                      </a:pPr>
                      <a:r>
                        <a:rPr sz="2200" dirty="0">
                          <a:latin typeface="Calibri"/>
                          <a:cs typeface="Calibri"/>
                        </a:rPr>
                        <a:t>For</a:t>
                      </a:r>
                      <a:r>
                        <a:rPr sz="2200" spc="-45" dirty="0">
                          <a:latin typeface="Calibri"/>
                          <a:cs typeface="Calibri"/>
                        </a:rPr>
                        <a:t> </a:t>
                      </a:r>
                      <a:r>
                        <a:rPr sz="2200" dirty="0">
                          <a:latin typeface="Calibri"/>
                          <a:cs typeface="Calibri"/>
                        </a:rPr>
                        <a:t>each</a:t>
                      </a:r>
                      <a:r>
                        <a:rPr sz="2200" spc="-30" dirty="0">
                          <a:latin typeface="Calibri"/>
                          <a:cs typeface="Calibri"/>
                        </a:rPr>
                        <a:t> </a:t>
                      </a:r>
                      <a:r>
                        <a:rPr sz="2200" dirty="0">
                          <a:latin typeface="Calibri"/>
                          <a:cs typeface="Calibri"/>
                        </a:rPr>
                        <a:t>of</a:t>
                      </a:r>
                      <a:r>
                        <a:rPr sz="2200" spc="-30" dirty="0">
                          <a:latin typeface="Calibri"/>
                          <a:cs typeface="Calibri"/>
                        </a:rPr>
                        <a:t> </a:t>
                      </a:r>
                      <a:r>
                        <a:rPr sz="2200" dirty="0">
                          <a:latin typeface="Calibri"/>
                          <a:cs typeface="Calibri"/>
                        </a:rPr>
                        <a:t>10</a:t>
                      </a:r>
                      <a:r>
                        <a:rPr sz="2200" spc="-40" dirty="0">
                          <a:latin typeface="Calibri"/>
                          <a:cs typeface="Calibri"/>
                        </a:rPr>
                        <a:t> </a:t>
                      </a:r>
                      <a:r>
                        <a:rPr sz="2200" dirty="0">
                          <a:latin typeface="Calibri"/>
                          <a:cs typeface="Calibri"/>
                        </a:rPr>
                        <a:t>successive</a:t>
                      </a:r>
                      <a:r>
                        <a:rPr sz="2200" spc="-45" dirty="0">
                          <a:latin typeface="Calibri"/>
                          <a:cs typeface="Calibri"/>
                        </a:rPr>
                        <a:t> </a:t>
                      </a:r>
                      <a:r>
                        <a:rPr sz="2200" spc="-20" dirty="0">
                          <a:latin typeface="Calibri"/>
                          <a:cs typeface="Calibri"/>
                        </a:rPr>
                        <a:t>P.Y.</a:t>
                      </a:r>
                      <a:endParaRPr sz="2200">
                        <a:latin typeface="Calibri"/>
                        <a:cs typeface="Calibri"/>
                      </a:endParaRPr>
                    </a:p>
                  </a:txBody>
                  <a:tcPr marL="0" marR="0" marT="36576" marB="0">
                    <a:lnL w="12700">
                      <a:solidFill>
                        <a:srgbClr val="145F82"/>
                      </a:solidFill>
                      <a:prstDash val="solid"/>
                    </a:lnL>
                    <a:lnR w="12700">
                      <a:solidFill>
                        <a:srgbClr val="145F82"/>
                      </a:solidFill>
                      <a:prstDash val="solid"/>
                    </a:lnR>
                    <a:lnT w="12700">
                      <a:solidFill>
                        <a:srgbClr val="145F82"/>
                      </a:solidFill>
                      <a:prstDash val="solid"/>
                    </a:lnT>
                    <a:lnB w="12700">
                      <a:solidFill>
                        <a:srgbClr val="145F82"/>
                      </a:solidFill>
                      <a:prstDash val="solid"/>
                    </a:lnB>
                    <a:solidFill>
                      <a:srgbClr val="145F82">
                        <a:alpha val="19999"/>
                      </a:srgbClr>
                    </a:solidFill>
                  </a:tcPr>
                </a:tc>
                <a:extLst>
                  <a:ext uri="{0D108BD9-81ED-4DB2-BD59-A6C34878D82A}">
                    <a16:rowId xmlns:a16="http://schemas.microsoft.com/office/drawing/2014/main" val="10003"/>
                  </a:ext>
                </a:extLst>
              </a:tr>
            </a:tbl>
          </a:graphicData>
        </a:graphic>
      </p:graphicFrame>
      <p:sp>
        <p:nvSpPr>
          <p:cNvPr id="4" name="object 4"/>
          <p:cNvSpPr txBox="1">
            <a:spLocks noGrp="1"/>
          </p:cNvSpPr>
          <p:nvPr>
            <p:ph type="title"/>
          </p:nvPr>
        </p:nvSpPr>
        <p:spPr>
          <a:xfrm>
            <a:off x="2014727" y="202407"/>
            <a:ext cx="5590032" cy="680186"/>
          </a:xfrm>
          <a:prstGeom prst="rect">
            <a:avLst/>
          </a:prstGeom>
        </p:spPr>
        <p:txBody>
          <a:bodyPr vert="horz" wrap="square" lIns="0" tIns="15240" rIns="0" bIns="0" rtlCol="0">
            <a:spAutoFit/>
          </a:bodyPr>
          <a:lstStyle/>
          <a:p>
            <a:pPr marL="15240">
              <a:spcBef>
                <a:spcPts val="120"/>
              </a:spcBef>
            </a:pPr>
            <a:r>
              <a:rPr dirty="0"/>
              <a:t>List</a:t>
            </a:r>
            <a:r>
              <a:rPr spc="-78" dirty="0"/>
              <a:t> </a:t>
            </a:r>
            <a:r>
              <a:rPr dirty="0"/>
              <a:t>of</a:t>
            </a:r>
            <a:r>
              <a:rPr spc="-72" dirty="0"/>
              <a:t> </a:t>
            </a:r>
            <a:r>
              <a:rPr spc="-12" dirty="0"/>
              <a:t>Sections…..Contd.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125504" y="82662"/>
            <a:ext cx="16631873" cy="1027358"/>
          </a:xfrm>
          <a:prstGeom prst="rect">
            <a:avLst/>
          </a:prstGeom>
        </p:spPr>
        <p:txBody>
          <a:bodyPr vert="horz" wrap="square" lIns="0" tIns="322478" rIns="0" bIns="0" rtlCol="0">
            <a:spAutoFit/>
          </a:bodyPr>
          <a:lstStyle/>
          <a:p>
            <a:pPr marL="106680">
              <a:spcBef>
                <a:spcPts val="120"/>
              </a:spcBef>
            </a:pPr>
            <a:r>
              <a:rPr sz="4560" u="none" dirty="0"/>
              <a:t>Issues</a:t>
            </a:r>
            <a:r>
              <a:rPr sz="4560" u="none" spc="-42" dirty="0"/>
              <a:t> </a:t>
            </a:r>
            <a:r>
              <a:rPr sz="4560" u="none" dirty="0"/>
              <a:t>on</a:t>
            </a:r>
            <a:r>
              <a:rPr sz="4560" u="none" spc="-36" dirty="0"/>
              <a:t> </a:t>
            </a:r>
            <a:r>
              <a:rPr sz="4560" u="none" dirty="0"/>
              <a:t>Clause</a:t>
            </a:r>
            <a:r>
              <a:rPr sz="4560" u="none" spc="-30" dirty="0"/>
              <a:t> </a:t>
            </a:r>
            <a:r>
              <a:rPr sz="4560" u="none" dirty="0"/>
              <a:t>no.</a:t>
            </a:r>
            <a:r>
              <a:rPr sz="4560" u="none" spc="-24" dirty="0"/>
              <a:t> </a:t>
            </a:r>
            <a:r>
              <a:rPr sz="4560" u="none" spc="-30" dirty="0"/>
              <a:t>19</a:t>
            </a:r>
            <a:endParaRPr sz="4560"/>
          </a:p>
        </p:txBody>
      </p:sp>
      <p:sp>
        <p:nvSpPr>
          <p:cNvPr id="3" name="object 3"/>
          <p:cNvSpPr txBox="1"/>
          <p:nvPr/>
        </p:nvSpPr>
        <p:spPr>
          <a:xfrm>
            <a:off x="2106169" y="1932432"/>
            <a:ext cx="3128010" cy="531684"/>
          </a:xfrm>
          <a:prstGeom prst="rect">
            <a:avLst/>
          </a:prstGeom>
        </p:spPr>
        <p:txBody>
          <a:bodyPr vert="horz" wrap="square" lIns="0" tIns="14478" rIns="0" bIns="0" rtlCol="0">
            <a:spAutoFit/>
          </a:bodyPr>
          <a:lstStyle/>
          <a:p>
            <a:pPr marL="15240" defTabSz="1097280">
              <a:spcBef>
                <a:spcPts val="114"/>
              </a:spcBef>
            </a:pPr>
            <a:r>
              <a:rPr sz="3360" kern="0" dirty="0">
                <a:solidFill>
                  <a:sysClr val="windowText" lastClr="000000"/>
                </a:solidFill>
                <a:latin typeface="Calibri"/>
                <a:cs typeface="Calibri"/>
              </a:rPr>
              <a:t>Format</a:t>
            </a:r>
            <a:r>
              <a:rPr sz="3360" kern="0" spc="-102" dirty="0">
                <a:solidFill>
                  <a:sysClr val="windowText" lastClr="000000"/>
                </a:solidFill>
                <a:latin typeface="Calibri"/>
                <a:cs typeface="Calibri"/>
              </a:rPr>
              <a:t> </a:t>
            </a:r>
            <a:r>
              <a:rPr sz="3360" kern="0" dirty="0">
                <a:solidFill>
                  <a:sysClr val="windowText" lastClr="000000"/>
                </a:solidFill>
                <a:latin typeface="Calibri"/>
                <a:cs typeface="Calibri"/>
              </a:rPr>
              <a:t>in</a:t>
            </a:r>
            <a:r>
              <a:rPr sz="3360" kern="0" spc="-90" dirty="0">
                <a:solidFill>
                  <a:sysClr val="windowText" lastClr="000000"/>
                </a:solidFill>
                <a:latin typeface="Calibri"/>
                <a:cs typeface="Calibri"/>
              </a:rPr>
              <a:t> </a:t>
            </a:r>
            <a:r>
              <a:rPr sz="3360" kern="0" spc="-12" dirty="0">
                <a:solidFill>
                  <a:sysClr val="windowText" lastClr="000000"/>
                </a:solidFill>
                <a:latin typeface="Calibri"/>
                <a:cs typeface="Calibri"/>
              </a:rPr>
              <a:t>e-utility</a:t>
            </a:r>
            <a:endParaRPr sz="3360" kern="0">
              <a:solidFill>
                <a:sysClr val="windowText" lastClr="000000"/>
              </a:solidFill>
              <a:latin typeface="Calibri"/>
              <a:cs typeface="Calibri"/>
            </a:endParaRPr>
          </a:p>
        </p:txBody>
      </p:sp>
      <p:grpSp>
        <p:nvGrpSpPr>
          <p:cNvPr id="4" name="object 4"/>
          <p:cNvGrpSpPr/>
          <p:nvPr/>
        </p:nvGrpSpPr>
        <p:grpSpPr>
          <a:xfrm>
            <a:off x="2001164" y="3007003"/>
            <a:ext cx="10721340" cy="4137660"/>
            <a:chOff x="143637" y="2505836"/>
            <a:chExt cx="8934450" cy="3448050"/>
          </a:xfrm>
        </p:grpSpPr>
        <p:pic>
          <p:nvPicPr>
            <p:cNvPr id="5" name="object 5"/>
            <p:cNvPicPr/>
            <p:nvPr/>
          </p:nvPicPr>
          <p:blipFill>
            <a:blip r:embed="rId2" cstate="print"/>
            <a:stretch>
              <a:fillRect/>
            </a:stretch>
          </p:blipFill>
          <p:spPr>
            <a:xfrm>
              <a:off x="214864" y="3695346"/>
              <a:ext cx="8761889" cy="1838673"/>
            </a:xfrm>
            <a:prstGeom prst="rect">
              <a:avLst/>
            </a:prstGeom>
          </p:spPr>
        </p:pic>
        <p:pic>
          <p:nvPicPr>
            <p:cNvPr id="6" name="object 6"/>
            <p:cNvPicPr/>
            <p:nvPr/>
          </p:nvPicPr>
          <p:blipFill>
            <a:blip r:embed="rId3" cstate="print"/>
            <a:stretch>
              <a:fillRect/>
            </a:stretch>
          </p:blipFill>
          <p:spPr>
            <a:xfrm>
              <a:off x="431818" y="2987039"/>
              <a:ext cx="3386967" cy="135466"/>
            </a:xfrm>
            <a:prstGeom prst="rect">
              <a:avLst/>
            </a:prstGeom>
          </p:spPr>
        </p:pic>
        <p:sp>
          <p:nvSpPr>
            <p:cNvPr id="7" name="object 7"/>
            <p:cNvSpPr/>
            <p:nvPr/>
          </p:nvSpPr>
          <p:spPr>
            <a:xfrm>
              <a:off x="153162" y="2515361"/>
              <a:ext cx="8915400" cy="3429000"/>
            </a:xfrm>
            <a:custGeom>
              <a:avLst/>
              <a:gdLst/>
              <a:ahLst/>
              <a:cxnLst/>
              <a:rect l="l" t="t" r="r" b="b"/>
              <a:pathLst>
                <a:path w="8915400" h="3429000">
                  <a:moveTo>
                    <a:pt x="0" y="0"/>
                  </a:moveTo>
                  <a:lnTo>
                    <a:pt x="8915400" y="0"/>
                  </a:lnTo>
                  <a:lnTo>
                    <a:pt x="8915400" y="3429000"/>
                  </a:lnTo>
                  <a:lnTo>
                    <a:pt x="0" y="3429000"/>
                  </a:lnTo>
                  <a:lnTo>
                    <a:pt x="0" y="0"/>
                  </a:lnTo>
                  <a:close/>
                </a:path>
              </a:pathLst>
            </a:custGeom>
            <a:ln w="19050">
              <a:solidFill>
                <a:srgbClr val="0B445E"/>
              </a:solidFill>
            </a:ln>
          </p:spPr>
          <p:txBody>
            <a:bodyPr wrap="square" lIns="0" tIns="0" rIns="0" bIns="0" rtlCol="0"/>
            <a:lstStyle/>
            <a:p>
              <a:pPr defTabSz="1097280"/>
              <a:endParaRPr sz="2160" kern="0">
                <a:solidFill>
                  <a:sysClr val="windowText" lastClr="000000"/>
                </a:solidFill>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04033" y="2012593"/>
            <a:ext cx="10424160" cy="5852160"/>
          </a:xfrm>
          <a:custGeom>
            <a:avLst/>
            <a:gdLst/>
            <a:ahLst/>
            <a:cxnLst/>
            <a:rect l="l" t="t" r="r" b="b"/>
            <a:pathLst>
              <a:path w="8686800" h="4876800">
                <a:moveTo>
                  <a:pt x="0" y="0"/>
                </a:moveTo>
                <a:lnTo>
                  <a:pt x="8686800" y="0"/>
                </a:lnTo>
                <a:lnTo>
                  <a:pt x="8686800" y="4876800"/>
                </a:lnTo>
                <a:lnTo>
                  <a:pt x="0" y="4876800"/>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197609" y="2008646"/>
            <a:ext cx="10237470" cy="5715154"/>
          </a:xfrm>
          <a:prstGeom prst="rect">
            <a:avLst/>
          </a:prstGeom>
        </p:spPr>
        <p:txBody>
          <a:bodyPr vert="horz" wrap="square" lIns="0" tIns="15240" rIns="0" bIns="0" rtlCol="0">
            <a:spAutoFit/>
          </a:bodyPr>
          <a:lstStyle/>
          <a:p>
            <a:pPr marL="398526" marR="9906" indent="-384048" algn="just" defTabSz="1097280">
              <a:lnSpc>
                <a:spcPct val="110000"/>
              </a:lnSpc>
              <a:spcBef>
                <a:spcPts val="120"/>
              </a:spcBef>
              <a:buClr>
                <a:srgbClr val="E97031"/>
              </a:buClr>
              <a:buSzPct val="59090"/>
              <a:buFont typeface="Wingdings"/>
              <a:buChar char=""/>
              <a:tabLst>
                <a:tab pos="398526" algn="l"/>
              </a:tabLst>
            </a:pPr>
            <a:r>
              <a:rPr sz="2640" kern="0" dirty="0">
                <a:solidFill>
                  <a:sysClr val="windowText" lastClr="000000"/>
                </a:solidFill>
                <a:latin typeface="Calibri"/>
                <a:cs typeface="Calibri"/>
              </a:rPr>
              <a:t>Earlier,</a:t>
            </a:r>
            <a:r>
              <a:rPr sz="2640" kern="0" spc="516" dirty="0">
                <a:solidFill>
                  <a:sysClr val="windowText" lastClr="000000"/>
                </a:solidFill>
                <a:latin typeface="Calibri"/>
                <a:cs typeface="Calibri"/>
              </a:rPr>
              <a:t> </a:t>
            </a:r>
            <a:r>
              <a:rPr sz="2640" kern="0" dirty="0">
                <a:solidFill>
                  <a:sysClr val="windowText" lastClr="000000"/>
                </a:solidFill>
                <a:latin typeface="Calibri"/>
                <a:cs typeface="Calibri"/>
              </a:rPr>
              <a:t>Amount</a:t>
            </a:r>
            <a:r>
              <a:rPr sz="2640" kern="0" spc="510" dirty="0">
                <a:solidFill>
                  <a:sysClr val="windowText" lastClr="000000"/>
                </a:solidFill>
                <a:latin typeface="Calibri"/>
                <a:cs typeface="Calibri"/>
              </a:rPr>
              <a:t> </a:t>
            </a:r>
            <a:r>
              <a:rPr sz="2640" kern="0" dirty="0">
                <a:solidFill>
                  <a:sysClr val="windowText" lastClr="000000"/>
                </a:solidFill>
                <a:latin typeface="Calibri"/>
                <a:cs typeface="Calibri"/>
              </a:rPr>
              <a:t>debited</a:t>
            </a:r>
            <a:r>
              <a:rPr sz="2640" kern="0" spc="534" dirty="0">
                <a:solidFill>
                  <a:sysClr val="windowText" lastClr="000000"/>
                </a:solidFill>
                <a:latin typeface="Calibri"/>
                <a:cs typeface="Calibri"/>
              </a:rPr>
              <a:t> </a:t>
            </a:r>
            <a:r>
              <a:rPr sz="2640" kern="0" dirty="0">
                <a:solidFill>
                  <a:sysClr val="windowText" lastClr="000000"/>
                </a:solidFill>
                <a:latin typeface="Calibri"/>
                <a:cs typeface="Calibri"/>
              </a:rPr>
              <a:t>to</a:t>
            </a:r>
            <a:r>
              <a:rPr sz="2640" kern="0" spc="534"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534" dirty="0">
                <a:solidFill>
                  <a:sysClr val="windowText" lastClr="000000"/>
                </a:solidFill>
                <a:latin typeface="Calibri"/>
                <a:cs typeface="Calibri"/>
              </a:rPr>
              <a:t> </a:t>
            </a:r>
            <a:r>
              <a:rPr sz="2640" kern="0" dirty="0">
                <a:solidFill>
                  <a:sysClr val="windowText" lastClr="000000"/>
                </a:solidFill>
                <a:latin typeface="Calibri"/>
                <a:cs typeface="Calibri"/>
              </a:rPr>
              <a:t>P&amp;L</a:t>
            </a:r>
            <a:r>
              <a:rPr sz="2640" kern="0" spc="521" dirty="0">
                <a:solidFill>
                  <a:sysClr val="windowText" lastClr="000000"/>
                </a:solidFill>
                <a:latin typeface="Calibri"/>
                <a:cs typeface="Calibri"/>
              </a:rPr>
              <a:t> </a:t>
            </a:r>
            <a:r>
              <a:rPr sz="2640" kern="0" dirty="0">
                <a:solidFill>
                  <a:sysClr val="windowText" lastClr="000000"/>
                </a:solidFill>
                <a:latin typeface="Calibri"/>
                <a:cs typeface="Calibri"/>
              </a:rPr>
              <a:t>Account</a:t>
            </a:r>
            <a:r>
              <a:rPr sz="2640" kern="0" spc="528" dirty="0">
                <a:solidFill>
                  <a:sysClr val="windowText" lastClr="000000"/>
                </a:solidFill>
                <a:latin typeface="Calibri"/>
                <a:cs typeface="Calibri"/>
              </a:rPr>
              <a:t> </a:t>
            </a:r>
            <a:r>
              <a:rPr sz="2640" kern="0" dirty="0">
                <a:solidFill>
                  <a:sysClr val="windowText" lastClr="000000"/>
                </a:solidFill>
                <a:latin typeface="Calibri"/>
                <a:cs typeface="Calibri"/>
              </a:rPr>
              <a:t>as</a:t>
            </a:r>
            <a:r>
              <a:rPr sz="2640" kern="0" spc="534" dirty="0">
                <a:solidFill>
                  <a:sysClr val="windowText" lastClr="000000"/>
                </a:solidFill>
                <a:latin typeface="Calibri"/>
                <a:cs typeface="Calibri"/>
              </a:rPr>
              <a:t> </a:t>
            </a:r>
            <a:r>
              <a:rPr sz="2640" kern="0" dirty="0">
                <a:solidFill>
                  <a:sysClr val="windowText" lastClr="000000"/>
                </a:solidFill>
                <a:latin typeface="Calibri"/>
                <a:cs typeface="Calibri"/>
              </a:rPr>
              <a:t>well</a:t>
            </a:r>
            <a:r>
              <a:rPr sz="2640" kern="0" spc="516" dirty="0">
                <a:solidFill>
                  <a:sysClr val="windowText" lastClr="000000"/>
                </a:solidFill>
                <a:latin typeface="Calibri"/>
                <a:cs typeface="Calibri"/>
              </a:rPr>
              <a:t> </a:t>
            </a:r>
            <a:r>
              <a:rPr sz="2640" kern="0" dirty="0">
                <a:solidFill>
                  <a:sysClr val="windowText" lastClr="000000"/>
                </a:solidFill>
                <a:latin typeface="Calibri"/>
                <a:cs typeface="Calibri"/>
              </a:rPr>
              <a:t>as</a:t>
            </a:r>
            <a:r>
              <a:rPr sz="2640" kern="0" spc="521" dirty="0">
                <a:solidFill>
                  <a:sysClr val="windowText" lastClr="000000"/>
                </a:solidFill>
                <a:latin typeface="Calibri"/>
                <a:cs typeface="Calibri"/>
              </a:rPr>
              <a:t> </a:t>
            </a:r>
            <a:r>
              <a:rPr sz="2640" kern="0" dirty="0">
                <a:solidFill>
                  <a:sysClr val="windowText" lastClr="000000"/>
                </a:solidFill>
                <a:latin typeface="Calibri"/>
                <a:cs typeface="Calibri"/>
              </a:rPr>
              <a:t>amount</a:t>
            </a:r>
            <a:r>
              <a:rPr sz="2640" kern="0" spc="516" dirty="0">
                <a:solidFill>
                  <a:sysClr val="windowText" lastClr="000000"/>
                </a:solidFill>
                <a:latin typeface="Calibri"/>
                <a:cs typeface="Calibri"/>
              </a:rPr>
              <a:t> </a:t>
            </a:r>
            <a:r>
              <a:rPr sz="2640" kern="0" spc="-30" dirty="0">
                <a:solidFill>
                  <a:sysClr val="windowText" lastClr="000000"/>
                </a:solidFill>
                <a:latin typeface="Calibri"/>
                <a:cs typeface="Calibri"/>
              </a:rPr>
              <a:t>not </a:t>
            </a:r>
            <a:r>
              <a:rPr sz="2640" kern="0" dirty="0">
                <a:solidFill>
                  <a:sysClr val="windowText" lastClr="000000"/>
                </a:solidFill>
                <a:latin typeface="Calibri"/>
                <a:cs typeface="Calibri"/>
              </a:rPr>
              <a:t>debited</a:t>
            </a:r>
            <a:r>
              <a:rPr sz="2640" kern="0" spc="426" dirty="0">
                <a:solidFill>
                  <a:sysClr val="windowText" lastClr="000000"/>
                </a:solidFill>
                <a:latin typeface="Calibri"/>
                <a:cs typeface="Calibri"/>
              </a:rPr>
              <a:t> </a:t>
            </a:r>
            <a:r>
              <a:rPr sz="2640" kern="0" dirty="0">
                <a:solidFill>
                  <a:sysClr val="windowText" lastClr="000000"/>
                </a:solidFill>
                <a:latin typeface="Calibri"/>
                <a:cs typeface="Calibri"/>
              </a:rPr>
              <a:t>to</a:t>
            </a:r>
            <a:r>
              <a:rPr sz="2640" kern="0" spc="444"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420" dirty="0">
                <a:solidFill>
                  <a:sysClr val="windowText" lastClr="000000"/>
                </a:solidFill>
                <a:latin typeface="Calibri"/>
                <a:cs typeface="Calibri"/>
              </a:rPr>
              <a:t> </a:t>
            </a:r>
            <a:r>
              <a:rPr sz="2640" kern="0" dirty="0">
                <a:solidFill>
                  <a:sysClr val="windowText" lastClr="000000"/>
                </a:solidFill>
                <a:latin typeface="Calibri"/>
                <a:cs typeface="Calibri"/>
              </a:rPr>
              <a:t>P&amp;L</a:t>
            </a:r>
            <a:r>
              <a:rPr sz="2640" kern="0" spc="426" dirty="0">
                <a:solidFill>
                  <a:sysClr val="windowText" lastClr="000000"/>
                </a:solidFill>
                <a:latin typeface="Calibri"/>
                <a:cs typeface="Calibri"/>
              </a:rPr>
              <a:t> </a:t>
            </a:r>
            <a:r>
              <a:rPr sz="2640" kern="0" dirty="0">
                <a:solidFill>
                  <a:sysClr val="windowText" lastClr="000000"/>
                </a:solidFill>
                <a:latin typeface="Calibri"/>
                <a:cs typeface="Calibri"/>
              </a:rPr>
              <a:t>Account</a:t>
            </a:r>
            <a:r>
              <a:rPr sz="2640" kern="0" spc="420" dirty="0">
                <a:solidFill>
                  <a:sysClr val="windowText" lastClr="000000"/>
                </a:solidFill>
                <a:latin typeface="Calibri"/>
                <a:cs typeface="Calibri"/>
              </a:rPr>
              <a:t> </a:t>
            </a:r>
            <a:r>
              <a:rPr sz="2640" kern="0" dirty="0">
                <a:solidFill>
                  <a:sysClr val="windowText" lastClr="000000"/>
                </a:solidFill>
                <a:latin typeface="Calibri"/>
                <a:cs typeface="Calibri"/>
              </a:rPr>
              <a:t>was</a:t>
            </a:r>
            <a:r>
              <a:rPr sz="2640" kern="0" spc="432" dirty="0">
                <a:solidFill>
                  <a:sysClr val="windowText" lastClr="000000"/>
                </a:solidFill>
                <a:latin typeface="Calibri"/>
                <a:cs typeface="Calibri"/>
              </a:rPr>
              <a:t> </a:t>
            </a:r>
            <a:r>
              <a:rPr sz="2640" kern="0" dirty="0">
                <a:solidFill>
                  <a:sysClr val="windowText" lastClr="000000"/>
                </a:solidFill>
                <a:latin typeface="Calibri"/>
                <a:cs typeface="Calibri"/>
              </a:rPr>
              <a:t>required</a:t>
            </a:r>
            <a:r>
              <a:rPr sz="2640" kern="0" spc="420" dirty="0">
                <a:solidFill>
                  <a:sysClr val="windowText" lastClr="000000"/>
                </a:solidFill>
                <a:latin typeface="Calibri"/>
                <a:cs typeface="Calibri"/>
              </a:rPr>
              <a:t> </a:t>
            </a:r>
            <a:r>
              <a:rPr sz="2640" kern="0" dirty="0">
                <a:solidFill>
                  <a:sysClr val="windowText" lastClr="000000"/>
                </a:solidFill>
                <a:latin typeface="Calibri"/>
                <a:cs typeface="Calibri"/>
              </a:rPr>
              <a:t>to</a:t>
            </a:r>
            <a:r>
              <a:rPr sz="2640" kern="0" spc="426" dirty="0">
                <a:solidFill>
                  <a:sysClr val="windowText" lastClr="000000"/>
                </a:solidFill>
                <a:latin typeface="Calibri"/>
                <a:cs typeface="Calibri"/>
              </a:rPr>
              <a:t> </a:t>
            </a:r>
            <a:r>
              <a:rPr sz="2640" kern="0" dirty="0">
                <a:solidFill>
                  <a:sysClr val="windowText" lastClr="000000"/>
                </a:solidFill>
                <a:latin typeface="Calibri"/>
                <a:cs typeface="Calibri"/>
              </a:rPr>
              <a:t>be</a:t>
            </a:r>
            <a:r>
              <a:rPr sz="2640" kern="0" spc="450" dirty="0">
                <a:solidFill>
                  <a:sysClr val="windowText" lastClr="000000"/>
                </a:solidFill>
                <a:latin typeface="Calibri"/>
                <a:cs typeface="Calibri"/>
              </a:rPr>
              <a:t> </a:t>
            </a:r>
            <a:r>
              <a:rPr sz="2640" kern="0" dirty="0">
                <a:solidFill>
                  <a:sysClr val="windowText" lastClr="000000"/>
                </a:solidFill>
                <a:latin typeface="Calibri"/>
                <a:cs typeface="Calibri"/>
              </a:rPr>
              <a:t>specified</a:t>
            </a:r>
            <a:r>
              <a:rPr sz="2640" kern="0" spc="420" dirty="0">
                <a:solidFill>
                  <a:sysClr val="windowText" lastClr="000000"/>
                </a:solidFill>
                <a:latin typeface="Calibri"/>
                <a:cs typeface="Calibri"/>
              </a:rPr>
              <a:t> </a:t>
            </a:r>
            <a:r>
              <a:rPr sz="2640" kern="0" dirty="0">
                <a:solidFill>
                  <a:sysClr val="windowText" lastClr="000000"/>
                </a:solidFill>
                <a:latin typeface="Calibri"/>
                <a:cs typeface="Calibri"/>
              </a:rPr>
              <a:t>by</a:t>
            </a:r>
            <a:r>
              <a:rPr sz="2640" kern="0" spc="450"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432" dirty="0">
                <a:solidFill>
                  <a:sysClr val="windowText" lastClr="000000"/>
                </a:solidFill>
                <a:latin typeface="Calibri"/>
                <a:cs typeface="Calibri"/>
              </a:rPr>
              <a:t> </a:t>
            </a:r>
            <a:r>
              <a:rPr sz="2640" kern="0" spc="-30" dirty="0">
                <a:solidFill>
                  <a:sysClr val="windowText" lastClr="000000"/>
                </a:solidFill>
                <a:latin typeface="Calibri"/>
                <a:cs typeface="Calibri"/>
              </a:rPr>
              <a:t>tax </a:t>
            </a:r>
            <a:r>
              <a:rPr sz="2640" kern="0" spc="-12" dirty="0">
                <a:solidFill>
                  <a:sysClr val="windowText" lastClr="000000"/>
                </a:solidFill>
                <a:latin typeface="Calibri"/>
                <a:cs typeface="Calibri"/>
              </a:rPr>
              <a:t>auditor.</a:t>
            </a:r>
            <a:endParaRPr sz="2640" kern="0">
              <a:solidFill>
                <a:sysClr val="windowText" lastClr="000000"/>
              </a:solidFill>
              <a:latin typeface="Calibri"/>
              <a:cs typeface="Calibri"/>
            </a:endParaRPr>
          </a:p>
          <a:p>
            <a:pPr marL="398526" marR="9906" indent="1016508" algn="just" defTabSz="1097280">
              <a:lnSpc>
                <a:spcPct val="110000"/>
              </a:lnSpc>
            </a:pPr>
            <a:r>
              <a:rPr sz="2640" kern="0" spc="-12" dirty="0">
                <a:solidFill>
                  <a:sysClr val="windowText" lastClr="000000"/>
                </a:solidFill>
                <a:latin typeface="Calibri"/>
                <a:cs typeface="Calibri"/>
              </a:rPr>
              <a:t>However,</a:t>
            </a:r>
            <a:r>
              <a:rPr sz="2640" kern="0" spc="120" dirty="0">
                <a:solidFill>
                  <a:sysClr val="windowText" lastClr="000000"/>
                </a:solidFill>
                <a:latin typeface="Calibri"/>
                <a:cs typeface="Calibri"/>
              </a:rPr>
              <a:t> </a:t>
            </a:r>
            <a:r>
              <a:rPr sz="2640" kern="0" dirty="0">
                <a:solidFill>
                  <a:sysClr val="windowText" lastClr="000000"/>
                </a:solidFill>
                <a:latin typeface="Calibri"/>
                <a:cs typeface="Calibri"/>
              </a:rPr>
              <a:t>in</a:t>
            </a:r>
            <a:r>
              <a:rPr sz="2640" kern="0" spc="96"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114" dirty="0">
                <a:solidFill>
                  <a:sysClr val="windowText" lastClr="000000"/>
                </a:solidFill>
                <a:latin typeface="Calibri"/>
                <a:cs typeface="Calibri"/>
              </a:rPr>
              <a:t> </a:t>
            </a:r>
            <a:r>
              <a:rPr sz="2640" kern="0" dirty="0">
                <a:solidFill>
                  <a:sysClr val="windowText" lastClr="000000"/>
                </a:solidFill>
                <a:latin typeface="Calibri"/>
                <a:cs typeface="Calibri"/>
              </a:rPr>
              <a:t>Form,</a:t>
            </a:r>
            <a:r>
              <a:rPr sz="2640" kern="0" spc="137" dirty="0">
                <a:solidFill>
                  <a:sysClr val="windowText" lastClr="000000"/>
                </a:solidFill>
                <a:latin typeface="Calibri"/>
                <a:cs typeface="Calibri"/>
              </a:rPr>
              <a:t> </a:t>
            </a:r>
            <a:r>
              <a:rPr sz="2640" kern="0" dirty="0">
                <a:solidFill>
                  <a:sysClr val="windowText" lastClr="000000"/>
                </a:solidFill>
                <a:latin typeface="Calibri"/>
                <a:cs typeface="Calibri"/>
              </a:rPr>
              <a:t>amount</a:t>
            </a:r>
            <a:r>
              <a:rPr sz="2640" kern="0" spc="114" dirty="0">
                <a:solidFill>
                  <a:sysClr val="windowText" lastClr="000000"/>
                </a:solidFill>
                <a:latin typeface="Calibri"/>
                <a:cs typeface="Calibri"/>
              </a:rPr>
              <a:t> </a:t>
            </a:r>
            <a:r>
              <a:rPr sz="2640" kern="0" dirty="0">
                <a:solidFill>
                  <a:sysClr val="windowText" lastClr="000000"/>
                </a:solidFill>
                <a:latin typeface="Calibri"/>
                <a:cs typeface="Calibri"/>
              </a:rPr>
              <a:t>debited</a:t>
            </a:r>
            <a:r>
              <a:rPr sz="2640" kern="0" spc="108" dirty="0">
                <a:solidFill>
                  <a:sysClr val="windowText" lastClr="000000"/>
                </a:solidFill>
                <a:latin typeface="Calibri"/>
                <a:cs typeface="Calibri"/>
              </a:rPr>
              <a:t> </a:t>
            </a:r>
            <a:r>
              <a:rPr sz="2640" kern="0" dirty="0">
                <a:solidFill>
                  <a:sysClr val="windowText" lastClr="000000"/>
                </a:solidFill>
                <a:latin typeface="Calibri"/>
                <a:cs typeface="Calibri"/>
              </a:rPr>
              <a:t>to</a:t>
            </a:r>
            <a:r>
              <a:rPr sz="2640" kern="0" spc="137"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114" dirty="0">
                <a:solidFill>
                  <a:sysClr val="windowText" lastClr="000000"/>
                </a:solidFill>
                <a:latin typeface="Calibri"/>
                <a:cs typeface="Calibri"/>
              </a:rPr>
              <a:t> </a:t>
            </a:r>
            <a:r>
              <a:rPr sz="2640" kern="0" dirty="0">
                <a:solidFill>
                  <a:sysClr val="windowText" lastClr="000000"/>
                </a:solidFill>
                <a:latin typeface="Calibri"/>
                <a:cs typeface="Calibri"/>
              </a:rPr>
              <a:t>P&amp;L</a:t>
            </a:r>
            <a:r>
              <a:rPr sz="2640" kern="0" spc="108" dirty="0">
                <a:solidFill>
                  <a:sysClr val="windowText" lastClr="000000"/>
                </a:solidFill>
                <a:latin typeface="Calibri"/>
                <a:cs typeface="Calibri"/>
              </a:rPr>
              <a:t> </a:t>
            </a:r>
            <a:r>
              <a:rPr sz="2640" kern="0" dirty="0">
                <a:solidFill>
                  <a:sysClr val="windowText" lastClr="000000"/>
                </a:solidFill>
                <a:latin typeface="Calibri"/>
                <a:cs typeface="Calibri"/>
              </a:rPr>
              <a:t>Account</a:t>
            </a:r>
            <a:r>
              <a:rPr sz="2640" kern="0" spc="108" dirty="0">
                <a:solidFill>
                  <a:sysClr val="windowText" lastClr="000000"/>
                </a:solidFill>
                <a:latin typeface="Calibri"/>
                <a:cs typeface="Calibri"/>
              </a:rPr>
              <a:t> </a:t>
            </a:r>
            <a:r>
              <a:rPr sz="2640" kern="0" spc="-30" dirty="0">
                <a:solidFill>
                  <a:sysClr val="windowText" lastClr="000000"/>
                </a:solidFill>
                <a:latin typeface="Calibri"/>
                <a:cs typeface="Calibri"/>
              </a:rPr>
              <a:t>and </a:t>
            </a:r>
            <a:r>
              <a:rPr sz="2640" kern="0" dirty="0">
                <a:solidFill>
                  <a:sysClr val="windowText" lastClr="000000"/>
                </a:solidFill>
                <a:latin typeface="Calibri"/>
                <a:cs typeface="Calibri"/>
              </a:rPr>
              <a:t>the</a:t>
            </a:r>
            <a:r>
              <a:rPr sz="2640" kern="0" spc="258" dirty="0">
                <a:solidFill>
                  <a:sysClr val="windowText" lastClr="000000"/>
                </a:solidFill>
                <a:latin typeface="Calibri"/>
                <a:cs typeface="Calibri"/>
              </a:rPr>
              <a:t>  </a:t>
            </a:r>
            <a:r>
              <a:rPr sz="2640" kern="0" dirty="0">
                <a:solidFill>
                  <a:sysClr val="windowText" lastClr="000000"/>
                </a:solidFill>
                <a:latin typeface="Calibri"/>
                <a:cs typeface="Calibri"/>
              </a:rPr>
              <a:t>amount</a:t>
            </a:r>
            <a:r>
              <a:rPr sz="2640" kern="0" spc="270" dirty="0">
                <a:solidFill>
                  <a:sysClr val="windowText" lastClr="000000"/>
                </a:solidFill>
                <a:latin typeface="Calibri"/>
                <a:cs typeface="Calibri"/>
              </a:rPr>
              <a:t>  </a:t>
            </a:r>
            <a:r>
              <a:rPr sz="2640" kern="0" dirty="0">
                <a:solidFill>
                  <a:sysClr val="windowText" lastClr="000000"/>
                </a:solidFill>
                <a:latin typeface="Calibri"/>
                <a:cs typeface="Calibri"/>
              </a:rPr>
              <a:t>admissible</a:t>
            </a:r>
            <a:r>
              <a:rPr sz="2640" kern="0" spc="264" dirty="0">
                <a:solidFill>
                  <a:sysClr val="windowText" lastClr="000000"/>
                </a:solidFill>
                <a:latin typeface="Calibri"/>
                <a:cs typeface="Calibri"/>
              </a:rPr>
              <a:t>  </a:t>
            </a:r>
            <a:r>
              <a:rPr sz="2640" kern="0" dirty="0">
                <a:solidFill>
                  <a:sysClr val="windowText" lastClr="000000"/>
                </a:solidFill>
                <a:latin typeface="Calibri"/>
                <a:cs typeface="Calibri"/>
              </a:rPr>
              <a:t>under</a:t>
            </a:r>
            <a:r>
              <a:rPr sz="2640" kern="0" spc="264"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270" dirty="0">
                <a:solidFill>
                  <a:sysClr val="windowText" lastClr="000000"/>
                </a:solidFill>
                <a:latin typeface="Calibri"/>
                <a:cs typeface="Calibri"/>
              </a:rPr>
              <a:t>  </a:t>
            </a:r>
            <a:r>
              <a:rPr sz="2640" kern="0" dirty="0">
                <a:solidFill>
                  <a:sysClr val="windowText" lastClr="000000"/>
                </a:solidFill>
                <a:latin typeface="Calibri"/>
                <a:cs typeface="Calibri"/>
              </a:rPr>
              <a:t>provisions</a:t>
            </a:r>
            <a:r>
              <a:rPr sz="2640" kern="0" spc="258"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264"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270" dirty="0">
                <a:solidFill>
                  <a:sysClr val="windowText" lastClr="000000"/>
                </a:solidFill>
                <a:latin typeface="Calibri"/>
                <a:cs typeface="Calibri"/>
              </a:rPr>
              <a:t>  </a:t>
            </a:r>
            <a:r>
              <a:rPr sz="2640" kern="0" dirty="0">
                <a:solidFill>
                  <a:sysClr val="windowText" lastClr="000000"/>
                </a:solidFill>
                <a:latin typeface="Calibri"/>
                <a:cs typeface="Calibri"/>
              </a:rPr>
              <a:t>Income</a:t>
            </a:r>
            <a:r>
              <a:rPr sz="2640" kern="0" spc="270" dirty="0">
                <a:solidFill>
                  <a:sysClr val="windowText" lastClr="000000"/>
                </a:solidFill>
                <a:latin typeface="Calibri"/>
                <a:cs typeface="Calibri"/>
              </a:rPr>
              <a:t>  </a:t>
            </a:r>
            <a:r>
              <a:rPr sz="2640" kern="0" spc="-30" dirty="0">
                <a:solidFill>
                  <a:sysClr val="windowText" lastClr="000000"/>
                </a:solidFill>
                <a:latin typeface="Calibri"/>
                <a:cs typeface="Calibri"/>
              </a:rPr>
              <a:t>Tax </a:t>
            </a:r>
            <a:r>
              <a:rPr sz="2640" kern="0" spc="-12" dirty="0">
                <a:solidFill>
                  <a:sysClr val="windowText" lastClr="000000"/>
                </a:solidFill>
                <a:latin typeface="Calibri"/>
                <a:cs typeface="Calibri"/>
              </a:rPr>
              <a:t>Act/Rules/other</a:t>
            </a:r>
            <a:r>
              <a:rPr sz="2640" kern="0" spc="-6" dirty="0">
                <a:solidFill>
                  <a:sysClr val="windowText" lastClr="000000"/>
                </a:solidFill>
                <a:latin typeface="Calibri"/>
                <a:cs typeface="Calibri"/>
              </a:rPr>
              <a:t> </a:t>
            </a:r>
            <a:r>
              <a:rPr sz="2640" kern="0" spc="-24" dirty="0">
                <a:solidFill>
                  <a:sysClr val="windowText" lastClr="000000"/>
                </a:solidFill>
                <a:latin typeface="Calibri"/>
                <a:cs typeface="Calibri"/>
              </a:rPr>
              <a:t>guidelines/circular,</a:t>
            </a:r>
            <a:r>
              <a:rPr sz="2640" kern="0" spc="-54" dirty="0">
                <a:solidFill>
                  <a:sysClr val="windowText" lastClr="000000"/>
                </a:solidFill>
                <a:latin typeface="Calibri"/>
                <a:cs typeface="Calibri"/>
              </a:rPr>
              <a:t> </a:t>
            </a:r>
            <a:r>
              <a:rPr sz="2640" kern="0" dirty="0">
                <a:solidFill>
                  <a:sysClr val="windowText" lastClr="000000"/>
                </a:solidFill>
                <a:latin typeface="Calibri"/>
                <a:cs typeface="Calibri"/>
              </a:rPr>
              <a:t>etc.</a:t>
            </a:r>
            <a:r>
              <a:rPr sz="2640" kern="0" spc="-12" dirty="0">
                <a:solidFill>
                  <a:sysClr val="windowText" lastClr="000000"/>
                </a:solidFill>
                <a:latin typeface="Calibri"/>
                <a:cs typeface="Calibri"/>
              </a:rPr>
              <a:t> </a:t>
            </a:r>
            <a:r>
              <a:rPr sz="2640" kern="0" dirty="0">
                <a:solidFill>
                  <a:sysClr val="windowText" lastClr="000000"/>
                </a:solidFill>
                <a:latin typeface="Calibri"/>
                <a:cs typeface="Calibri"/>
              </a:rPr>
              <a:t>needs</a:t>
            </a:r>
            <a:r>
              <a:rPr sz="2640" kern="0" spc="-18" dirty="0">
                <a:solidFill>
                  <a:sysClr val="windowText" lastClr="000000"/>
                </a:solidFill>
                <a:latin typeface="Calibri"/>
                <a:cs typeface="Calibri"/>
              </a:rPr>
              <a:t> </a:t>
            </a:r>
            <a:r>
              <a:rPr sz="2640" kern="0" dirty="0">
                <a:solidFill>
                  <a:sysClr val="windowText" lastClr="000000"/>
                </a:solidFill>
                <a:latin typeface="Calibri"/>
                <a:cs typeface="Calibri"/>
              </a:rPr>
              <a:t>to</a:t>
            </a:r>
            <a:r>
              <a:rPr sz="2640" kern="0" spc="-18" dirty="0">
                <a:solidFill>
                  <a:sysClr val="windowText" lastClr="000000"/>
                </a:solidFill>
                <a:latin typeface="Calibri"/>
                <a:cs typeface="Calibri"/>
              </a:rPr>
              <a:t> </a:t>
            </a:r>
            <a:r>
              <a:rPr sz="2640" kern="0" dirty="0">
                <a:solidFill>
                  <a:sysClr val="windowText" lastClr="000000"/>
                </a:solidFill>
                <a:latin typeface="Calibri"/>
                <a:cs typeface="Calibri"/>
              </a:rPr>
              <a:t>be</a:t>
            </a:r>
            <a:r>
              <a:rPr sz="2640" kern="0" spc="-12" dirty="0">
                <a:solidFill>
                  <a:sysClr val="windowText" lastClr="000000"/>
                </a:solidFill>
                <a:latin typeface="Calibri"/>
                <a:cs typeface="Calibri"/>
              </a:rPr>
              <a:t> reported.</a:t>
            </a:r>
            <a:endParaRPr sz="2640" kern="0">
              <a:solidFill>
                <a:sysClr val="windowText" lastClr="000000"/>
              </a:solidFill>
              <a:latin typeface="Calibri"/>
              <a:cs typeface="Calibri"/>
            </a:endParaRPr>
          </a:p>
          <a:p>
            <a:pPr marL="397764" marR="6096" indent="-383286" algn="just" defTabSz="1097280">
              <a:lnSpc>
                <a:spcPct val="110000"/>
              </a:lnSpc>
              <a:spcBef>
                <a:spcPts val="1440"/>
              </a:spcBef>
              <a:buClr>
                <a:srgbClr val="E97031"/>
              </a:buClr>
              <a:buSzPct val="59090"/>
              <a:buFont typeface="Wingdings"/>
              <a:buChar char=""/>
              <a:tabLst>
                <a:tab pos="400812" algn="l"/>
              </a:tabLst>
            </a:pPr>
            <a:r>
              <a:rPr sz="2640" kern="0" dirty="0">
                <a:solidFill>
                  <a:sysClr val="windowText" lastClr="000000"/>
                </a:solidFill>
                <a:latin typeface="Calibri"/>
                <a:cs typeface="Calibri"/>
              </a:rPr>
              <a:t>The</a:t>
            </a:r>
            <a:r>
              <a:rPr sz="2640" kern="0" spc="48" dirty="0">
                <a:solidFill>
                  <a:sysClr val="windowText" lastClr="000000"/>
                </a:solidFill>
                <a:latin typeface="Calibri"/>
                <a:cs typeface="Calibri"/>
              </a:rPr>
              <a:t>  </a:t>
            </a:r>
            <a:r>
              <a:rPr sz="2640" kern="0" dirty="0">
                <a:solidFill>
                  <a:sysClr val="windowText" lastClr="000000"/>
                </a:solidFill>
                <a:latin typeface="Calibri"/>
                <a:cs typeface="Calibri"/>
              </a:rPr>
              <a:t>tax</a:t>
            </a:r>
            <a:r>
              <a:rPr sz="2640" kern="0" spc="54" dirty="0">
                <a:solidFill>
                  <a:sysClr val="windowText" lastClr="000000"/>
                </a:solidFill>
                <a:latin typeface="Calibri"/>
                <a:cs typeface="Calibri"/>
              </a:rPr>
              <a:t>  </a:t>
            </a:r>
            <a:r>
              <a:rPr sz="2640" kern="0" dirty="0">
                <a:solidFill>
                  <a:sysClr val="windowText" lastClr="000000"/>
                </a:solidFill>
                <a:latin typeface="Calibri"/>
                <a:cs typeface="Calibri"/>
              </a:rPr>
              <a:t>auditor</a:t>
            </a:r>
            <a:r>
              <a:rPr sz="2640" kern="0" spc="54" dirty="0">
                <a:solidFill>
                  <a:sysClr val="windowText" lastClr="000000"/>
                </a:solidFill>
                <a:latin typeface="Calibri"/>
                <a:cs typeface="Calibri"/>
              </a:rPr>
              <a:t>  </a:t>
            </a:r>
            <a:r>
              <a:rPr sz="2640" kern="0" dirty="0">
                <a:solidFill>
                  <a:sysClr val="windowText" lastClr="000000"/>
                </a:solidFill>
                <a:latin typeface="Calibri"/>
                <a:cs typeface="Calibri"/>
              </a:rPr>
              <a:t>needs</a:t>
            </a:r>
            <a:r>
              <a:rPr sz="2640" kern="0" spc="60" dirty="0">
                <a:solidFill>
                  <a:sysClr val="windowText" lastClr="000000"/>
                </a:solidFill>
                <a:latin typeface="Calibri"/>
                <a:cs typeface="Calibri"/>
              </a:rPr>
              <a:t>  </a:t>
            </a:r>
            <a:r>
              <a:rPr sz="2640" kern="0" dirty="0">
                <a:solidFill>
                  <a:sysClr val="windowText" lastClr="000000"/>
                </a:solidFill>
                <a:latin typeface="Calibri"/>
                <a:cs typeface="Calibri"/>
              </a:rPr>
              <a:t>to</a:t>
            </a:r>
            <a:r>
              <a:rPr sz="2640" kern="0" spc="60" dirty="0">
                <a:solidFill>
                  <a:sysClr val="windowText" lastClr="000000"/>
                </a:solidFill>
                <a:latin typeface="Calibri"/>
                <a:cs typeface="Calibri"/>
              </a:rPr>
              <a:t>  </a:t>
            </a:r>
            <a:r>
              <a:rPr sz="2640" kern="0" dirty="0">
                <a:solidFill>
                  <a:sysClr val="windowText" lastClr="000000"/>
                </a:solidFill>
                <a:latin typeface="Calibri"/>
                <a:cs typeface="Calibri"/>
              </a:rPr>
              <a:t>specify</a:t>
            </a:r>
            <a:r>
              <a:rPr sz="2640" kern="0" spc="60" dirty="0">
                <a:solidFill>
                  <a:sysClr val="windowText" lastClr="000000"/>
                </a:solidFill>
                <a:latin typeface="Calibri"/>
                <a:cs typeface="Calibri"/>
              </a:rPr>
              <a:t>  </a:t>
            </a:r>
            <a:r>
              <a:rPr sz="2640" kern="0" dirty="0">
                <a:solidFill>
                  <a:sysClr val="windowText" lastClr="000000"/>
                </a:solidFill>
                <a:latin typeface="Calibri"/>
                <a:cs typeface="Calibri"/>
              </a:rPr>
              <a:t>the</a:t>
            </a:r>
            <a:r>
              <a:rPr sz="2640" kern="0" spc="60" dirty="0">
                <a:solidFill>
                  <a:sysClr val="windowText" lastClr="000000"/>
                </a:solidFill>
                <a:latin typeface="Calibri"/>
                <a:cs typeface="Calibri"/>
              </a:rPr>
              <a:t>  </a:t>
            </a:r>
            <a:r>
              <a:rPr sz="2640" kern="0" dirty="0">
                <a:solidFill>
                  <a:sysClr val="windowText" lastClr="000000"/>
                </a:solidFill>
                <a:latin typeface="Calibri"/>
                <a:cs typeface="Calibri"/>
              </a:rPr>
              <a:t>capital</a:t>
            </a:r>
            <a:r>
              <a:rPr sz="2640" kern="0" spc="48" dirty="0">
                <a:solidFill>
                  <a:sysClr val="windowText" lastClr="000000"/>
                </a:solidFill>
                <a:latin typeface="Calibri"/>
                <a:cs typeface="Calibri"/>
              </a:rPr>
              <a:t>  </a:t>
            </a:r>
            <a:r>
              <a:rPr sz="2640" kern="0" dirty="0">
                <a:solidFill>
                  <a:sysClr val="windowText" lastClr="000000"/>
                </a:solidFill>
                <a:latin typeface="Calibri"/>
                <a:cs typeface="Calibri"/>
              </a:rPr>
              <a:t>expense</a:t>
            </a:r>
            <a:r>
              <a:rPr sz="2640" kern="0" spc="60" dirty="0">
                <a:solidFill>
                  <a:sysClr val="windowText" lastClr="000000"/>
                </a:solidFill>
                <a:latin typeface="Calibri"/>
                <a:cs typeface="Calibri"/>
              </a:rPr>
              <a:t>  </a:t>
            </a:r>
            <a:r>
              <a:rPr sz="2640" kern="0" dirty="0">
                <a:solidFill>
                  <a:sysClr val="windowText" lastClr="000000"/>
                </a:solidFill>
                <a:latin typeface="Calibri"/>
                <a:cs typeface="Calibri"/>
              </a:rPr>
              <a:t>incurred</a:t>
            </a:r>
            <a:r>
              <a:rPr sz="2640" kern="0" spc="48" dirty="0">
                <a:solidFill>
                  <a:sysClr val="windowText" lastClr="000000"/>
                </a:solidFill>
                <a:latin typeface="Calibri"/>
                <a:cs typeface="Calibri"/>
              </a:rPr>
              <a:t>  </a:t>
            </a:r>
            <a:r>
              <a:rPr sz="2640" kern="0" spc="-30" dirty="0">
                <a:solidFill>
                  <a:sysClr val="windowText" lastClr="000000"/>
                </a:solidFill>
                <a:latin typeface="Calibri"/>
                <a:cs typeface="Calibri"/>
              </a:rPr>
              <a:t>and 	</a:t>
            </a:r>
            <a:r>
              <a:rPr sz="2640" kern="0" dirty="0">
                <a:solidFill>
                  <a:sysClr val="windowText" lastClr="000000"/>
                </a:solidFill>
                <a:latin typeface="Calibri"/>
                <a:cs typeface="Calibri"/>
              </a:rPr>
              <a:t>allowed</a:t>
            </a:r>
            <a:r>
              <a:rPr sz="2640" kern="0" spc="642" dirty="0">
                <a:solidFill>
                  <a:sysClr val="windowText" lastClr="000000"/>
                </a:solidFill>
                <a:latin typeface="Calibri"/>
                <a:cs typeface="Calibri"/>
              </a:rPr>
              <a:t> </a:t>
            </a:r>
            <a:r>
              <a:rPr sz="2640" kern="0" dirty="0">
                <a:solidFill>
                  <a:sysClr val="windowText" lastClr="000000"/>
                </a:solidFill>
                <a:latin typeface="Calibri"/>
                <a:cs typeface="Calibri"/>
              </a:rPr>
              <a:t>as</a:t>
            </a:r>
            <a:r>
              <a:rPr sz="2640" kern="0" spc="30" dirty="0">
                <a:solidFill>
                  <a:sysClr val="windowText" lastClr="000000"/>
                </a:solidFill>
                <a:latin typeface="Calibri"/>
                <a:cs typeface="Calibri"/>
              </a:rPr>
              <a:t>  </a:t>
            </a:r>
            <a:r>
              <a:rPr sz="2640" kern="0" dirty="0">
                <a:solidFill>
                  <a:sysClr val="windowText" lastClr="000000"/>
                </a:solidFill>
                <a:latin typeface="Calibri"/>
                <a:cs typeface="Calibri"/>
              </a:rPr>
              <a:t>deduction</a:t>
            </a:r>
            <a:r>
              <a:rPr sz="2640" kern="0" spc="648" dirty="0">
                <a:solidFill>
                  <a:sysClr val="windowText" lastClr="000000"/>
                </a:solidFill>
                <a:latin typeface="Calibri"/>
                <a:cs typeface="Calibri"/>
              </a:rPr>
              <a:t> </a:t>
            </a:r>
            <a:r>
              <a:rPr sz="2640" kern="0" dirty="0">
                <a:solidFill>
                  <a:sysClr val="windowText" lastClr="000000"/>
                </a:solidFill>
                <a:latin typeface="Calibri"/>
                <a:cs typeface="Calibri"/>
              </a:rPr>
              <a:t>for</a:t>
            </a:r>
            <a:r>
              <a:rPr sz="2640" kern="0" spc="36" dirty="0">
                <a:solidFill>
                  <a:sysClr val="windowText" lastClr="000000"/>
                </a:solidFill>
                <a:latin typeface="Calibri"/>
                <a:cs typeface="Calibri"/>
              </a:rPr>
              <a:t>  </a:t>
            </a:r>
            <a:r>
              <a:rPr sz="2640" kern="0" dirty="0">
                <a:solidFill>
                  <a:sysClr val="windowText" lastClr="000000"/>
                </a:solidFill>
                <a:latin typeface="Calibri"/>
                <a:cs typeface="Calibri"/>
              </a:rPr>
              <a:t>Computation</a:t>
            </a:r>
            <a:r>
              <a:rPr sz="2640" kern="0" spc="648"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654" dirty="0">
                <a:solidFill>
                  <a:sysClr val="windowText" lastClr="000000"/>
                </a:solidFill>
                <a:latin typeface="Calibri"/>
                <a:cs typeface="Calibri"/>
              </a:rPr>
              <a:t> </a:t>
            </a:r>
            <a:r>
              <a:rPr sz="2640" kern="0" dirty="0">
                <a:solidFill>
                  <a:sysClr val="windowText" lastClr="000000"/>
                </a:solidFill>
                <a:latin typeface="Calibri"/>
                <a:cs typeface="Calibri"/>
              </a:rPr>
              <a:t>Profit</a:t>
            </a:r>
            <a:r>
              <a:rPr sz="2640" kern="0" spc="654" dirty="0">
                <a:solidFill>
                  <a:sysClr val="windowText" lastClr="000000"/>
                </a:solidFill>
                <a:latin typeface="Calibri"/>
                <a:cs typeface="Calibri"/>
              </a:rPr>
              <a:t> </a:t>
            </a:r>
            <a:r>
              <a:rPr sz="2640" kern="0" dirty="0">
                <a:solidFill>
                  <a:sysClr val="windowText" lastClr="000000"/>
                </a:solidFill>
                <a:latin typeface="Calibri"/>
                <a:cs typeface="Calibri"/>
              </a:rPr>
              <a:t>&amp;</a:t>
            </a:r>
            <a:r>
              <a:rPr sz="2640" kern="0" spc="654" dirty="0">
                <a:solidFill>
                  <a:sysClr val="windowText" lastClr="000000"/>
                </a:solidFill>
                <a:latin typeface="Calibri"/>
                <a:cs typeface="Calibri"/>
              </a:rPr>
              <a:t> </a:t>
            </a:r>
            <a:r>
              <a:rPr sz="2640" kern="0" dirty="0">
                <a:solidFill>
                  <a:sysClr val="windowText" lastClr="000000"/>
                </a:solidFill>
                <a:latin typeface="Calibri"/>
                <a:cs typeface="Calibri"/>
              </a:rPr>
              <a:t>Gain</a:t>
            </a:r>
            <a:r>
              <a:rPr sz="2640" kern="0" spc="642" dirty="0">
                <a:solidFill>
                  <a:sysClr val="windowText" lastClr="000000"/>
                </a:solidFill>
                <a:latin typeface="Calibri"/>
                <a:cs typeface="Calibri"/>
              </a:rPr>
              <a:t> </a:t>
            </a:r>
            <a:r>
              <a:rPr sz="2640" kern="0" dirty="0">
                <a:solidFill>
                  <a:sysClr val="windowText" lastClr="000000"/>
                </a:solidFill>
                <a:latin typeface="Calibri"/>
                <a:cs typeface="Calibri"/>
              </a:rPr>
              <a:t>as</a:t>
            </a:r>
            <a:r>
              <a:rPr sz="2640" kern="0" spc="30" dirty="0">
                <a:solidFill>
                  <a:sysClr val="windowText" lastClr="000000"/>
                </a:solidFill>
                <a:latin typeface="Calibri"/>
                <a:cs typeface="Calibri"/>
              </a:rPr>
              <a:t>  </a:t>
            </a:r>
            <a:r>
              <a:rPr sz="2640" kern="0" dirty="0">
                <a:solidFill>
                  <a:sysClr val="windowText" lastClr="000000"/>
                </a:solidFill>
                <a:latin typeface="Calibri"/>
                <a:cs typeface="Calibri"/>
              </a:rPr>
              <a:t>per</a:t>
            </a:r>
            <a:r>
              <a:rPr sz="2640" kern="0" spc="648" dirty="0">
                <a:solidFill>
                  <a:sysClr val="windowText" lastClr="000000"/>
                </a:solidFill>
                <a:latin typeface="Calibri"/>
                <a:cs typeface="Calibri"/>
              </a:rPr>
              <a:t> </a:t>
            </a:r>
            <a:r>
              <a:rPr sz="2640" kern="0" spc="-30" dirty="0">
                <a:solidFill>
                  <a:sysClr val="windowText" lastClr="000000"/>
                </a:solidFill>
                <a:latin typeface="Calibri"/>
                <a:cs typeface="Calibri"/>
              </a:rPr>
              <a:t>the 	</a:t>
            </a:r>
            <a:r>
              <a:rPr sz="2640" kern="0" dirty="0">
                <a:solidFill>
                  <a:sysClr val="windowText" lastClr="000000"/>
                </a:solidFill>
                <a:latin typeface="Calibri"/>
                <a:cs typeface="Calibri"/>
              </a:rPr>
              <a:t>provisions</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of</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Income</a:t>
            </a:r>
            <a:r>
              <a:rPr sz="2640" kern="0" spc="18" dirty="0">
                <a:solidFill>
                  <a:sysClr val="windowText" lastClr="000000"/>
                </a:solidFill>
                <a:latin typeface="Calibri"/>
                <a:cs typeface="Calibri"/>
              </a:rPr>
              <a:t> </a:t>
            </a:r>
            <a:r>
              <a:rPr sz="2640" kern="0" dirty="0">
                <a:solidFill>
                  <a:sysClr val="windowText" lastClr="000000"/>
                </a:solidFill>
                <a:latin typeface="Calibri"/>
                <a:cs typeface="Calibri"/>
              </a:rPr>
              <a:t>Tax</a:t>
            </a:r>
            <a:r>
              <a:rPr sz="2640" kern="0" spc="12" dirty="0">
                <a:solidFill>
                  <a:sysClr val="windowText" lastClr="000000"/>
                </a:solidFill>
                <a:latin typeface="Calibri"/>
                <a:cs typeface="Calibri"/>
              </a:rPr>
              <a:t> </a:t>
            </a:r>
            <a:r>
              <a:rPr sz="2640" kern="0" dirty="0">
                <a:solidFill>
                  <a:sysClr val="windowText" lastClr="000000"/>
                </a:solidFill>
                <a:latin typeface="Calibri"/>
                <a:cs typeface="Calibri"/>
              </a:rPr>
              <a:t>Act/Rules/other</a:t>
            </a:r>
            <a:r>
              <a:rPr sz="2640" kern="0" spc="12" dirty="0">
                <a:solidFill>
                  <a:sysClr val="windowText" lastClr="000000"/>
                </a:solidFill>
                <a:latin typeface="Calibri"/>
                <a:cs typeface="Calibri"/>
              </a:rPr>
              <a:t> </a:t>
            </a:r>
            <a:r>
              <a:rPr sz="2640" kern="0" spc="-12" dirty="0">
                <a:solidFill>
                  <a:sysClr val="windowText" lastClr="000000"/>
                </a:solidFill>
                <a:latin typeface="Calibri"/>
                <a:cs typeface="Calibri"/>
              </a:rPr>
              <a:t>guidelines/circular,</a:t>
            </a:r>
            <a:r>
              <a:rPr sz="2640" kern="0" spc="6" dirty="0">
                <a:solidFill>
                  <a:sysClr val="windowText" lastClr="000000"/>
                </a:solidFill>
                <a:latin typeface="Calibri"/>
                <a:cs typeface="Calibri"/>
              </a:rPr>
              <a:t> </a:t>
            </a:r>
            <a:r>
              <a:rPr sz="2640" kern="0" dirty="0">
                <a:solidFill>
                  <a:sysClr val="windowText" lastClr="000000"/>
                </a:solidFill>
                <a:latin typeface="Calibri"/>
                <a:cs typeface="Calibri"/>
              </a:rPr>
              <a:t>etc.</a:t>
            </a:r>
            <a:r>
              <a:rPr sz="2640" kern="0" spc="12" dirty="0">
                <a:solidFill>
                  <a:sysClr val="windowText" lastClr="000000"/>
                </a:solidFill>
                <a:latin typeface="Calibri"/>
                <a:cs typeface="Calibri"/>
              </a:rPr>
              <a:t> </a:t>
            </a:r>
            <a:r>
              <a:rPr sz="2640" kern="0" spc="-12" dirty="0">
                <a:solidFill>
                  <a:sysClr val="windowText" lastClr="000000"/>
                </a:solidFill>
                <a:latin typeface="Calibri"/>
                <a:cs typeface="Calibri"/>
              </a:rPr>
              <a:t>under 	</a:t>
            </a:r>
            <a:r>
              <a:rPr sz="2640" kern="0" dirty="0">
                <a:solidFill>
                  <a:sysClr val="windowText" lastClr="000000"/>
                </a:solidFill>
                <a:latin typeface="Calibri"/>
                <a:cs typeface="Calibri"/>
              </a:rPr>
              <a:t>this</a:t>
            </a:r>
            <a:r>
              <a:rPr sz="2640" kern="0" spc="-30" dirty="0">
                <a:solidFill>
                  <a:sysClr val="windowText" lastClr="000000"/>
                </a:solidFill>
                <a:latin typeface="Calibri"/>
                <a:cs typeface="Calibri"/>
              </a:rPr>
              <a:t> </a:t>
            </a:r>
            <a:r>
              <a:rPr sz="2640" kern="0" spc="-12" dirty="0">
                <a:solidFill>
                  <a:sysClr val="windowText" lastClr="000000"/>
                </a:solidFill>
                <a:latin typeface="Calibri"/>
                <a:cs typeface="Calibri"/>
              </a:rPr>
              <a:t>Clause.</a:t>
            </a:r>
            <a:endParaRPr sz="2640" kern="0">
              <a:solidFill>
                <a:sysClr val="windowText" lastClr="000000"/>
              </a:solidFill>
              <a:latin typeface="Calibri"/>
              <a:cs typeface="Calibri"/>
            </a:endParaRPr>
          </a:p>
          <a:p>
            <a:pPr marL="398526" marR="12192" indent="-384048" algn="just" defTabSz="1097280">
              <a:lnSpc>
                <a:spcPct val="110000"/>
              </a:lnSpc>
              <a:spcBef>
                <a:spcPts val="1446"/>
              </a:spcBef>
              <a:buClr>
                <a:srgbClr val="E97031"/>
              </a:buClr>
              <a:buSzPct val="59090"/>
              <a:buFont typeface="Wingdings"/>
              <a:buChar char=""/>
              <a:tabLst>
                <a:tab pos="398526" algn="l"/>
              </a:tabLst>
            </a:pPr>
            <a:r>
              <a:rPr sz="2640" b="1" kern="0" dirty="0">
                <a:solidFill>
                  <a:sysClr val="windowText" lastClr="000000"/>
                </a:solidFill>
                <a:latin typeface="Calibri"/>
                <a:cs typeface="Calibri"/>
              </a:rPr>
              <a:t>The</a:t>
            </a:r>
            <a:r>
              <a:rPr sz="2640" b="1" kern="0" spc="606" dirty="0">
                <a:solidFill>
                  <a:sysClr val="windowText" lastClr="000000"/>
                </a:solidFill>
                <a:latin typeface="Calibri"/>
                <a:cs typeface="Calibri"/>
              </a:rPr>
              <a:t> </a:t>
            </a:r>
            <a:r>
              <a:rPr sz="2640" b="1" kern="0" dirty="0">
                <a:solidFill>
                  <a:sysClr val="windowText" lastClr="000000"/>
                </a:solidFill>
                <a:latin typeface="Calibri"/>
                <a:cs typeface="Calibri"/>
              </a:rPr>
              <a:t>tax</a:t>
            </a:r>
            <a:r>
              <a:rPr sz="2640" b="1" kern="0" spc="624" dirty="0">
                <a:solidFill>
                  <a:sysClr val="windowText" lastClr="000000"/>
                </a:solidFill>
                <a:latin typeface="Calibri"/>
                <a:cs typeface="Calibri"/>
              </a:rPr>
              <a:t> </a:t>
            </a:r>
            <a:r>
              <a:rPr sz="2640" b="1" kern="0" dirty="0">
                <a:solidFill>
                  <a:sysClr val="windowText" lastClr="000000"/>
                </a:solidFill>
                <a:latin typeface="Calibri"/>
                <a:cs typeface="Calibri"/>
              </a:rPr>
              <a:t>auditor</a:t>
            </a:r>
            <a:r>
              <a:rPr sz="2640" b="1" kern="0" spc="611" dirty="0">
                <a:solidFill>
                  <a:sysClr val="windowText" lastClr="000000"/>
                </a:solidFill>
                <a:latin typeface="Calibri"/>
                <a:cs typeface="Calibri"/>
              </a:rPr>
              <a:t> </a:t>
            </a:r>
            <a:r>
              <a:rPr sz="2640" b="1" kern="0" dirty="0">
                <a:solidFill>
                  <a:sysClr val="windowText" lastClr="000000"/>
                </a:solidFill>
                <a:latin typeface="Calibri"/>
                <a:cs typeface="Calibri"/>
              </a:rPr>
              <a:t>is</a:t>
            </a:r>
            <a:r>
              <a:rPr sz="2640" b="1" kern="0" spc="624" dirty="0">
                <a:solidFill>
                  <a:sysClr val="windowText" lastClr="000000"/>
                </a:solidFill>
                <a:latin typeface="Calibri"/>
                <a:cs typeface="Calibri"/>
              </a:rPr>
              <a:t> </a:t>
            </a:r>
            <a:r>
              <a:rPr sz="2640" b="1" kern="0" dirty="0">
                <a:solidFill>
                  <a:sysClr val="windowText" lastClr="000000"/>
                </a:solidFill>
                <a:latin typeface="Calibri"/>
                <a:cs typeface="Calibri"/>
              </a:rPr>
              <a:t>also</a:t>
            </a:r>
            <a:r>
              <a:rPr sz="2640" b="1" kern="0" spc="618" dirty="0">
                <a:solidFill>
                  <a:sysClr val="windowText" lastClr="000000"/>
                </a:solidFill>
                <a:latin typeface="Calibri"/>
                <a:cs typeface="Calibri"/>
              </a:rPr>
              <a:t> </a:t>
            </a:r>
            <a:r>
              <a:rPr sz="2640" b="1" kern="0" dirty="0">
                <a:solidFill>
                  <a:sysClr val="windowText" lastClr="000000"/>
                </a:solidFill>
                <a:latin typeface="Calibri"/>
                <a:cs typeface="Calibri"/>
              </a:rPr>
              <a:t>required</a:t>
            </a:r>
            <a:r>
              <a:rPr sz="2640" b="1" kern="0" spc="611" dirty="0">
                <a:solidFill>
                  <a:sysClr val="windowText" lastClr="000000"/>
                </a:solidFill>
                <a:latin typeface="Calibri"/>
                <a:cs typeface="Calibri"/>
              </a:rPr>
              <a:t> </a:t>
            </a:r>
            <a:r>
              <a:rPr sz="2640" b="1" kern="0" dirty="0">
                <a:solidFill>
                  <a:sysClr val="windowText" lastClr="000000"/>
                </a:solidFill>
                <a:latin typeface="Calibri"/>
                <a:cs typeface="Calibri"/>
              </a:rPr>
              <a:t>to</a:t>
            </a:r>
            <a:r>
              <a:rPr sz="2640" b="1" kern="0" spc="618" dirty="0">
                <a:solidFill>
                  <a:sysClr val="windowText" lastClr="000000"/>
                </a:solidFill>
                <a:latin typeface="Calibri"/>
                <a:cs typeface="Calibri"/>
              </a:rPr>
              <a:t> </a:t>
            </a:r>
            <a:r>
              <a:rPr sz="2640" b="1" kern="0" dirty="0">
                <a:solidFill>
                  <a:sysClr val="windowText" lastClr="000000"/>
                </a:solidFill>
                <a:latin typeface="Calibri"/>
                <a:cs typeface="Calibri"/>
              </a:rPr>
              <a:t>report</a:t>
            </a:r>
            <a:r>
              <a:rPr sz="2640" b="1" kern="0" spc="618" dirty="0">
                <a:solidFill>
                  <a:sysClr val="windowText" lastClr="000000"/>
                </a:solidFill>
                <a:latin typeface="Calibri"/>
                <a:cs typeface="Calibri"/>
              </a:rPr>
              <a:t> </a:t>
            </a:r>
            <a:r>
              <a:rPr sz="2640" b="1" kern="0" dirty="0">
                <a:solidFill>
                  <a:sysClr val="windowText" lastClr="000000"/>
                </a:solidFill>
                <a:latin typeface="Calibri"/>
                <a:cs typeface="Calibri"/>
              </a:rPr>
              <a:t>whether</a:t>
            </a:r>
            <a:r>
              <a:rPr sz="2640" b="1" kern="0" spc="624" dirty="0">
                <a:solidFill>
                  <a:sysClr val="windowText" lastClr="000000"/>
                </a:solidFill>
                <a:latin typeface="Calibri"/>
                <a:cs typeface="Calibri"/>
              </a:rPr>
              <a:t> </a:t>
            </a:r>
            <a:r>
              <a:rPr sz="2640" b="1" kern="0" dirty="0">
                <a:solidFill>
                  <a:sysClr val="windowText" lastClr="000000"/>
                </a:solidFill>
                <a:latin typeface="Calibri"/>
                <a:cs typeface="Calibri"/>
              </a:rPr>
              <a:t>the</a:t>
            </a:r>
            <a:r>
              <a:rPr sz="2640" b="1" kern="0" spc="611" dirty="0">
                <a:solidFill>
                  <a:sysClr val="windowText" lastClr="000000"/>
                </a:solidFill>
                <a:latin typeface="Calibri"/>
                <a:cs typeface="Calibri"/>
              </a:rPr>
              <a:t> </a:t>
            </a:r>
            <a:r>
              <a:rPr sz="2640" b="1" kern="0" spc="-12" dirty="0">
                <a:solidFill>
                  <a:sysClr val="windowText" lastClr="000000"/>
                </a:solidFill>
                <a:latin typeface="Calibri"/>
                <a:cs typeface="Calibri"/>
              </a:rPr>
              <a:t>conditions </a:t>
            </a:r>
            <a:r>
              <a:rPr sz="2640" b="1" kern="0" dirty="0">
                <a:solidFill>
                  <a:sysClr val="windowText" lastClr="000000"/>
                </a:solidFill>
                <a:latin typeface="Calibri"/>
                <a:cs typeface="Calibri"/>
              </a:rPr>
              <a:t>specified</a:t>
            </a:r>
            <a:r>
              <a:rPr sz="2640" b="1" kern="0" spc="-42" dirty="0">
                <a:solidFill>
                  <a:sysClr val="windowText" lastClr="000000"/>
                </a:solidFill>
                <a:latin typeface="Calibri"/>
                <a:cs typeface="Calibri"/>
              </a:rPr>
              <a:t> </a:t>
            </a:r>
            <a:r>
              <a:rPr sz="2640" b="1" kern="0" dirty="0">
                <a:solidFill>
                  <a:sysClr val="windowText" lastClr="000000"/>
                </a:solidFill>
                <a:latin typeface="Calibri"/>
                <a:cs typeface="Calibri"/>
              </a:rPr>
              <a:t>in</a:t>
            </a:r>
            <a:r>
              <a:rPr sz="2640" b="1" kern="0" spc="-66" dirty="0">
                <a:solidFill>
                  <a:sysClr val="windowText" lastClr="000000"/>
                </a:solidFill>
                <a:latin typeface="Calibri"/>
                <a:cs typeface="Calibri"/>
              </a:rPr>
              <a:t> </a:t>
            </a:r>
            <a:r>
              <a:rPr sz="2640" b="1" kern="0" dirty="0">
                <a:solidFill>
                  <a:sysClr val="windowText" lastClr="000000"/>
                </a:solidFill>
                <a:latin typeface="Calibri"/>
                <a:cs typeface="Calibri"/>
              </a:rPr>
              <a:t>these</a:t>
            </a:r>
            <a:r>
              <a:rPr sz="2640" b="1" kern="0" spc="-30" dirty="0">
                <a:solidFill>
                  <a:sysClr val="windowText" lastClr="000000"/>
                </a:solidFill>
                <a:latin typeface="Calibri"/>
                <a:cs typeface="Calibri"/>
              </a:rPr>
              <a:t> </a:t>
            </a:r>
            <a:r>
              <a:rPr sz="2640" b="1" kern="0" dirty="0">
                <a:solidFill>
                  <a:sysClr val="windowText" lastClr="000000"/>
                </a:solidFill>
                <a:latin typeface="Calibri"/>
                <a:cs typeface="Calibri"/>
              </a:rPr>
              <a:t>Sections</a:t>
            </a:r>
            <a:r>
              <a:rPr sz="2640" b="1" kern="0" spc="-36" dirty="0">
                <a:solidFill>
                  <a:sysClr val="windowText" lastClr="000000"/>
                </a:solidFill>
                <a:latin typeface="Calibri"/>
                <a:cs typeface="Calibri"/>
              </a:rPr>
              <a:t> </a:t>
            </a:r>
            <a:r>
              <a:rPr sz="2640" b="1" kern="0" dirty="0">
                <a:solidFill>
                  <a:sysClr val="windowText" lastClr="000000"/>
                </a:solidFill>
                <a:latin typeface="Calibri"/>
                <a:cs typeface="Calibri"/>
              </a:rPr>
              <a:t>have</a:t>
            </a:r>
            <a:r>
              <a:rPr sz="2640" b="1" kern="0" spc="-36" dirty="0">
                <a:solidFill>
                  <a:sysClr val="windowText" lastClr="000000"/>
                </a:solidFill>
                <a:latin typeface="Calibri"/>
                <a:cs typeface="Calibri"/>
              </a:rPr>
              <a:t> </a:t>
            </a:r>
            <a:r>
              <a:rPr sz="2640" b="1" kern="0" dirty="0">
                <a:solidFill>
                  <a:sysClr val="windowText" lastClr="000000"/>
                </a:solidFill>
                <a:latin typeface="Calibri"/>
                <a:cs typeface="Calibri"/>
              </a:rPr>
              <a:t>been</a:t>
            </a:r>
            <a:r>
              <a:rPr sz="2640" b="1" kern="0" spc="-42" dirty="0">
                <a:solidFill>
                  <a:sysClr val="windowText" lastClr="000000"/>
                </a:solidFill>
                <a:latin typeface="Calibri"/>
                <a:cs typeface="Calibri"/>
              </a:rPr>
              <a:t> </a:t>
            </a:r>
            <a:r>
              <a:rPr sz="2640" b="1" kern="0" dirty="0">
                <a:solidFill>
                  <a:sysClr val="windowText" lastClr="000000"/>
                </a:solidFill>
                <a:latin typeface="Calibri"/>
                <a:cs typeface="Calibri"/>
              </a:rPr>
              <a:t>fulfilled</a:t>
            </a:r>
            <a:r>
              <a:rPr sz="2640" b="1" kern="0" spc="-54" dirty="0">
                <a:solidFill>
                  <a:sysClr val="windowText" lastClr="000000"/>
                </a:solidFill>
                <a:latin typeface="Calibri"/>
                <a:cs typeface="Calibri"/>
              </a:rPr>
              <a:t> </a:t>
            </a:r>
            <a:r>
              <a:rPr sz="2640" b="1" kern="0" dirty="0">
                <a:solidFill>
                  <a:sysClr val="windowText" lastClr="000000"/>
                </a:solidFill>
                <a:latin typeface="Calibri"/>
                <a:cs typeface="Calibri"/>
              </a:rPr>
              <a:t>by</a:t>
            </a:r>
            <a:r>
              <a:rPr sz="2640" b="1" kern="0" spc="-66" dirty="0">
                <a:solidFill>
                  <a:sysClr val="windowText" lastClr="000000"/>
                </a:solidFill>
                <a:latin typeface="Calibri"/>
                <a:cs typeface="Calibri"/>
              </a:rPr>
              <a:t> </a:t>
            </a:r>
            <a:r>
              <a:rPr sz="2640" b="1" kern="0" dirty="0">
                <a:solidFill>
                  <a:sysClr val="windowText" lastClr="000000"/>
                </a:solidFill>
                <a:latin typeface="Calibri"/>
                <a:cs typeface="Calibri"/>
              </a:rPr>
              <a:t>the</a:t>
            </a:r>
            <a:r>
              <a:rPr sz="2640" b="1" kern="0" spc="-30" dirty="0">
                <a:solidFill>
                  <a:sysClr val="windowText" lastClr="000000"/>
                </a:solidFill>
                <a:latin typeface="Calibri"/>
                <a:cs typeface="Calibri"/>
              </a:rPr>
              <a:t> </a:t>
            </a:r>
            <a:r>
              <a:rPr sz="2640" b="1" kern="0" dirty="0">
                <a:solidFill>
                  <a:sysClr val="windowText" lastClr="000000"/>
                </a:solidFill>
                <a:latin typeface="Calibri"/>
                <a:cs typeface="Calibri"/>
              </a:rPr>
              <a:t>assessee</a:t>
            </a:r>
            <a:r>
              <a:rPr sz="2640" b="1" kern="0" spc="-24" dirty="0">
                <a:solidFill>
                  <a:sysClr val="windowText" lastClr="000000"/>
                </a:solidFill>
                <a:latin typeface="Calibri"/>
                <a:cs typeface="Calibri"/>
              </a:rPr>
              <a:t> </a:t>
            </a:r>
            <a:r>
              <a:rPr sz="2640" b="1" kern="0" dirty="0">
                <a:solidFill>
                  <a:sysClr val="windowText" lastClr="000000"/>
                </a:solidFill>
                <a:latin typeface="Calibri"/>
                <a:cs typeface="Calibri"/>
              </a:rPr>
              <a:t>or</a:t>
            </a:r>
            <a:r>
              <a:rPr sz="2640" b="1" kern="0" spc="-42" dirty="0">
                <a:solidFill>
                  <a:sysClr val="windowText" lastClr="000000"/>
                </a:solidFill>
                <a:latin typeface="Calibri"/>
                <a:cs typeface="Calibri"/>
              </a:rPr>
              <a:t> </a:t>
            </a:r>
            <a:r>
              <a:rPr sz="2640" b="1" kern="0" spc="-24" dirty="0">
                <a:solidFill>
                  <a:sysClr val="windowText" lastClr="000000"/>
                </a:solidFill>
                <a:latin typeface="Calibri"/>
                <a:cs typeface="Calibri"/>
              </a:rPr>
              <a:t>not.</a:t>
            </a:r>
            <a:endParaRPr sz="2640" kern="0">
              <a:solidFill>
                <a:sysClr val="windowText" lastClr="000000"/>
              </a:solidFill>
              <a:latin typeface="Calibri"/>
              <a:cs typeface="Calibri"/>
            </a:endParaRPr>
          </a:p>
        </p:txBody>
      </p:sp>
      <p:sp>
        <p:nvSpPr>
          <p:cNvPr id="4" name="object 4"/>
          <p:cNvSpPr txBox="1">
            <a:spLocks noGrp="1"/>
          </p:cNvSpPr>
          <p:nvPr>
            <p:ph type="title"/>
          </p:nvPr>
        </p:nvSpPr>
        <p:spPr>
          <a:xfrm>
            <a:off x="1804416" y="105178"/>
            <a:ext cx="16942003" cy="1008411"/>
          </a:xfrm>
          <a:prstGeom prst="rect">
            <a:avLst/>
          </a:prstGeom>
        </p:spPr>
        <p:txBody>
          <a:bodyPr vert="horz" wrap="square" lIns="0" tIns="303714" rIns="0" bIns="0" rtlCol="0">
            <a:spAutoFit/>
          </a:bodyPr>
          <a:lstStyle/>
          <a:p>
            <a:pPr marL="307848">
              <a:spcBef>
                <a:spcPts val="120"/>
              </a:spcBef>
            </a:pPr>
            <a:r>
              <a:rPr sz="4560" u="none" dirty="0"/>
              <a:t>Issues</a:t>
            </a:r>
            <a:r>
              <a:rPr sz="4560" u="none" spc="-36" dirty="0"/>
              <a:t> </a:t>
            </a:r>
            <a:r>
              <a:rPr sz="4560" u="none" dirty="0"/>
              <a:t>on</a:t>
            </a:r>
            <a:r>
              <a:rPr sz="4560" u="none" spc="-24" dirty="0"/>
              <a:t> </a:t>
            </a:r>
            <a:r>
              <a:rPr sz="4560" u="none" dirty="0"/>
              <a:t>Clause</a:t>
            </a:r>
            <a:r>
              <a:rPr sz="4560" u="none" spc="-24" dirty="0"/>
              <a:t> </a:t>
            </a:r>
            <a:r>
              <a:rPr sz="4560" u="none" dirty="0"/>
              <a:t>no.</a:t>
            </a:r>
            <a:r>
              <a:rPr sz="4560" u="none" spc="-18" dirty="0"/>
              <a:t> </a:t>
            </a:r>
            <a:r>
              <a:rPr sz="4560" u="none" dirty="0"/>
              <a:t>19</a:t>
            </a:r>
            <a:r>
              <a:rPr sz="4560" u="none" spc="-24" dirty="0"/>
              <a:t> </a:t>
            </a:r>
            <a:r>
              <a:rPr sz="4560" u="none" dirty="0"/>
              <a:t>–</a:t>
            </a:r>
            <a:r>
              <a:rPr sz="4560" u="none" spc="-12" dirty="0"/>
              <a:t> Contd.</a:t>
            </a:r>
            <a:endParaRPr sz="456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668179" y="685919"/>
            <a:ext cx="7807643" cy="1256109"/>
          </a:xfrm>
          <a:prstGeom prst="rect">
            <a:avLst/>
          </a:prstGeom>
          <a:noFill/>
          <a:ln/>
        </p:spPr>
        <p:txBody>
          <a:bodyPr wrap="square" lIns="0" tIns="0" rIns="0" bIns="0" rtlCol="0" anchor="t"/>
          <a:lstStyle/>
          <a:p>
            <a:pPr marL="0" indent="0" algn="l">
              <a:lnSpc>
                <a:spcPts val="4900"/>
              </a:lnSpc>
              <a:buNone/>
            </a:pPr>
            <a:r>
              <a:rPr lang="en-US" sz="3950" b="1" dirty="0">
                <a:solidFill>
                  <a:srgbClr val="2E3C4E"/>
                </a:solidFill>
                <a:latin typeface="Barlow Bold" pitchFamily="34" charset="0"/>
                <a:ea typeface="Barlow Bold" pitchFamily="34" charset="-122"/>
                <a:cs typeface="Barlow Bold" pitchFamily="34" charset="-120"/>
              </a:rPr>
              <a:t>Spotlight: Section 35ABA Reporting</a:t>
            </a:r>
            <a:endParaRPr lang="en-US" sz="3950" dirty="0"/>
          </a:p>
        </p:txBody>
      </p:sp>
      <p:sp>
        <p:nvSpPr>
          <p:cNvPr id="4" name="Text 1"/>
          <p:cNvSpPr/>
          <p:nvPr/>
        </p:nvSpPr>
        <p:spPr>
          <a:xfrm>
            <a:off x="668179" y="2419231"/>
            <a:ext cx="3670935" cy="627936"/>
          </a:xfrm>
          <a:prstGeom prst="rect">
            <a:avLst/>
          </a:prstGeom>
          <a:noFill/>
          <a:ln/>
        </p:spPr>
        <p:txBody>
          <a:bodyPr wrap="squar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Key Points for 35ABA (Spectrum Fees)</a:t>
            </a:r>
            <a:endParaRPr lang="en-US" sz="1950" dirty="0"/>
          </a:p>
        </p:txBody>
      </p:sp>
      <p:sp>
        <p:nvSpPr>
          <p:cNvPr id="5" name="Text 2"/>
          <p:cNvSpPr/>
          <p:nvPr/>
        </p:nvSpPr>
        <p:spPr>
          <a:xfrm>
            <a:off x="668179" y="3238024"/>
            <a:ext cx="3670935" cy="611029"/>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384653"/>
                </a:solidFill>
                <a:latin typeface="Montserrat" pitchFamily="34" charset="0"/>
                <a:ea typeface="Montserrat" pitchFamily="34" charset="-122"/>
                <a:cs typeface="Montserrat" pitchFamily="34" charset="-120"/>
              </a:rPr>
              <a:t>Newly added to reporting requirements from A.Y. 2024-25</a:t>
            </a:r>
            <a:endParaRPr lang="en-US" sz="1500" dirty="0"/>
          </a:p>
        </p:txBody>
      </p:sp>
      <p:sp>
        <p:nvSpPr>
          <p:cNvPr id="6" name="Text 3"/>
          <p:cNvSpPr/>
          <p:nvPr/>
        </p:nvSpPr>
        <p:spPr>
          <a:xfrm>
            <a:off x="668179" y="3915847"/>
            <a:ext cx="3670935" cy="611029"/>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384653"/>
                </a:solidFill>
                <a:latin typeface="Montserrat" pitchFamily="34" charset="0"/>
                <a:ea typeface="Montserrat" pitchFamily="34" charset="-122"/>
                <a:cs typeface="Montserrat" pitchFamily="34" charset="-120"/>
              </a:rPr>
              <a:t>Applies to capital expenditure for acquiring right to use spectrum</a:t>
            </a:r>
            <a:endParaRPr lang="en-US" sz="1500" dirty="0"/>
          </a:p>
        </p:txBody>
      </p:sp>
      <p:sp>
        <p:nvSpPr>
          <p:cNvPr id="7" name="Text 4"/>
          <p:cNvSpPr/>
          <p:nvPr/>
        </p:nvSpPr>
        <p:spPr>
          <a:xfrm>
            <a:off x="668179" y="4593669"/>
            <a:ext cx="3670935" cy="611029"/>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384653"/>
                </a:solidFill>
                <a:latin typeface="Montserrat" pitchFamily="34" charset="0"/>
                <a:ea typeface="Montserrat" pitchFamily="34" charset="-122"/>
                <a:cs typeface="Montserrat" pitchFamily="34" charset="-120"/>
              </a:rPr>
              <a:t>Deduction allowed in equal installments over spectrum tenure</a:t>
            </a:r>
            <a:endParaRPr lang="en-US" sz="1500" dirty="0"/>
          </a:p>
        </p:txBody>
      </p:sp>
      <p:sp>
        <p:nvSpPr>
          <p:cNvPr id="8" name="Text 5"/>
          <p:cNvSpPr/>
          <p:nvPr/>
        </p:nvSpPr>
        <p:spPr>
          <a:xfrm>
            <a:off x="668179" y="5271492"/>
            <a:ext cx="3670935" cy="1222058"/>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384653"/>
                </a:solidFill>
                <a:latin typeface="Montserrat" pitchFamily="34" charset="0"/>
                <a:ea typeface="Montserrat" pitchFamily="34" charset="-122"/>
                <a:cs typeface="Montserrat" pitchFamily="34" charset="-120"/>
              </a:rPr>
              <a:t>Begins from year of actual payment or business commencement (whichever is later)</a:t>
            </a:r>
            <a:endParaRPr lang="en-US" sz="1500" dirty="0"/>
          </a:p>
        </p:txBody>
      </p:sp>
      <p:sp>
        <p:nvSpPr>
          <p:cNvPr id="9" name="Text 6"/>
          <p:cNvSpPr/>
          <p:nvPr/>
        </p:nvSpPr>
        <p:spPr>
          <a:xfrm>
            <a:off x="668179" y="6560344"/>
            <a:ext cx="3670935" cy="916543"/>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384653"/>
                </a:solidFill>
                <a:latin typeface="Montserrat" pitchFamily="34" charset="0"/>
                <a:ea typeface="Montserrat" pitchFamily="34" charset="-122"/>
                <a:cs typeface="Montserrat" pitchFamily="34" charset="-120"/>
              </a:rPr>
              <a:t>Special provisions for transfer, amalgamation, and demerger scenarios</a:t>
            </a:r>
            <a:endParaRPr lang="en-US" sz="1500" dirty="0"/>
          </a:p>
        </p:txBody>
      </p:sp>
      <p:sp>
        <p:nvSpPr>
          <p:cNvPr id="10" name="Shape 7"/>
          <p:cNvSpPr/>
          <p:nvPr/>
        </p:nvSpPr>
        <p:spPr>
          <a:xfrm>
            <a:off x="4812506" y="2443163"/>
            <a:ext cx="3670935" cy="2538055"/>
          </a:xfrm>
          <a:prstGeom prst="roundRect">
            <a:avLst>
              <a:gd name="adj" fmla="val 11285"/>
            </a:avLst>
          </a:prstGeom>
          <a:solidFill>
            <a:srgbClr val="FCF2B5"/>
          </a:solidFill>
          <a:ln/>
        </p:spPr>
        <p:txBody>
          <a:bodyPr/>
          <a:lstStyle/>
          <a:p>
            <a:endParaRPr lang="en-IN"/>
          </a:p>
        </p:txBody>
      </p:sp>
      <p:pic>
        <p:nvPicPr>
          <p:cNvPr id="11" name="Image 1" descr="preencoded.png"/>
          <p:cNvPicPr>
            <a:picLocks noChangeAspect="1"/>
          </p:cNvPicPr>
          <p:nvPr/>
        </p:nvPicPr>
        <p:blipFill>
          <a:blip r:embed="rId4"/>
          <a:stretch>
            <a:fillRect/>
          </a:stretch>
        </p:blipFill>
        <p:spPr>
          <a:xfrm>
            <a:off x="5003363" y="2713196"/>
            <a:ext cx="313968" cy="251222"/>
          </a:xfrm>
          <a:prstGeom prst="rect">
            <a:avLst/>
          </a:prstGeom>
        </p:spPr>
      </p:pic>
      <p:sp>
        <p:nvSpPr>
          <p:cNvPr id="12" name="Text 8"/>
          <p:cNvSpPr/>
          <p:nvPr/>
        </p:nvSpPr>
        <p:spPr>
          <a:xfrm>
            <a:off x="5508188" y="2681645"/>
            <a:ext cx="2512338" cy="313968"/>
          </a:xfrm>
          <a:prstGeom prst="rect">
            <a:avLst/>
          </a:prstGeom>
          <a:noFill/>
          <a:ln/>
        </p:spPr>
        <p:txBody>
          <a:bodyPr wrap="none" lIns="0" tIns="0" rIns="0" bIns="0" rtlCol="0" anchor="t"/>
          <a:lstStyle/>
          <a:p>
            <a:pPr marL="0" indent="0" algn="l">
              <a:lnSpc>
                <a:spcPts val="2450"/>
              </a:lnSpc>
              <a:buNone/>
            </a:pPr>
            <a:r>
              <a:rPr lang="en-US" sz="1950" b="1" dirty="0">
                <a:solidFill>
                  <a:srgbClr val="000000"/>
                </a:solidFill>
                <a:latin typeface="Barlow Bold" pitchFamily="34" charset="0"/>
                <a:ea typeface="Barlow Bold" pitchFamily="34" charset="-122"/>
                <a:cs typeface="Barlow Bold" pitchFamily="34" charset="-120"/>
              </a:rPr>
              <a:t>Common Mistake</a:t>
            </a:r>
            <a:endParaRPr lang="en-US" sz="1950" dirty="0"/>
          </a:p>
        </p:txBody>
      </p:sp>
      <p:sp>
        <p:nvSpPr>
          <p:cNvPr id="13" name="Text 9"/>
          <p:cNvSpPr/>
          <p:nvPr/>
        </p:nvSpPr>
        <p:spPr>
          <a:xfrm>
            <a:off x="5508188" y="3186470"/>
            <a:ext cx="2784396" cy="1527572"/>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Montserrat" pitchFamily="34" charset="0"/>
                <a:ea typeface="Montserrat" pitchFamily="34" charset="-122"/>
                <a:cs typeface="Montserrat" pitchFamily="34" charset="-120"/>
              </a:rPr>
              <a:t>Failing to verify that no depreciation is claimed under section 32(1) for the same asset in clause 18 of Form 3CD</a:t>
            </a:r>
            <a:endParaRPr lang="en-US" sz="1500" dirty="0"/>
          </a:p>
        </p:txBody>
      </p:sp>
      <p:sp>
        <p:nvSpPr>
          <p:cNvPr id="14" name="Text 10"/>
          <p:cNvSpPr/>
          <p:nvPr/>
        </p:nvSpPr>
        <p:spPr>
          <a:xfrm>
            <a:off x="4812506" y="5196007"/>
            <a:ext cx="3670935" cy="1527572"/>
          </a:xfrm>
          <a:prstGeom prst="rect">
            <a:avLst/>
          </a:prstGeom>
          <a:noFill/>
          <a:ln/>
        </p:spPr>
        <p:txBody>
          <a:bodyPr wrap="square" lIns="0" tIns="0" rIns="0" bIns="0" rtlCol="0" anchor="t"/>
          <a:lstStyle/>
          <a:p>
            <a:pPr marL="0" indent="0" algn="l">
              <a:lnSpc>
                <a:spcPts val="2400"/>
              </a:lnSpc>
              <a:buNone/>
            </a:pPr>
            <a:r>
              <a:rPr lang="en-US" sz="1500" b="1" dirty="0">
                <a:solidFill>
                  <a:srgbClr val="2589C9"/>
                </a:solidFill>
                <a:latin typeface="Montserrat" pitchFamily="34" charset="0"/>
                <a:ea typeface="Montserrat" pitchFamily="34" charset="-122"/>
                <a:cs typeface="Montserrat" pitchFamily="34" charset="-120"/>
              </a:rPr>
              <a:t>Remember:</a:t>
            </a:r>
            <a:r>
              <a:rPr lang="en-US" sz="1500" dirty="0">
                <a:solidFill>
                  <a:srgbClr val="384653"/>
                </a:solidFill>
                <a:latin typeface="Montserrat" pitchFamily="34" charset="0"/>
                <a:ea typeface="Montserrat" pitchFamily="34" charset="-122"/>
                <a:cs typeface="Montserrat" pitchFamily="34" charset="-120"/>
              </a:rPr>
              <a:t> For deferred payments, the amount that would have been payable had the assessee opted for full upfront payment is considered as "actually paid"</a:t>
            </a:r>
            <a:endParaRPr lang="en-US" sz="15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44709" y="646509"/>
            <a:ext cx="7627382" cy="1425416"/>
          </a:xfrm>
          <a:prstGeom prst="rect">
            <a:avLst/>
          </a:prstGeom>
          <a:noFill/>
          <a:ln/>
        </p:spPr>
        <p:txBody>
          <a:bodyPr wrap="square" lIns="0" tIns="0" rIns="0" bIns="0" rtlCol="0" anchor="t"/>
          <a:lstStyle/>
          <a:p>
            <a:pPr marL="0" indent="0" algn="l">
              <a:lnSpc>
                <a:spcPts val="5600"/>
              </a:lnSpc>
              <a:buNone/>
            </a:pPr>
            <a:r>
              <a:rPr lang="en-US" sz="4450" b="1" dirty="0">
                <a:solidFill>
                  <a:srgbClr val="2E3C4E"/>
                </a:solidFill>
                <a:latin typeface="Barlow Bold" pitchFamily="34" charset="0"/>
                <a:ea typeface="Barlow Bold" pitchFamily="34" charset="-122"/>
                <a:cs typeface="Barlow Bold" pitchFamily="34" charset="-120"/>
              </a:rPr>
              <a:t>Clause 20: Bonus, Commission &amp; Contributions</a:t>
            </a:r>
            <a:endParaRPr lang="en-US" sz="4450" dirty="0"/>
          </a:p>
        </p:txBody>
      </p:sp>
      <p:sp>
        <p:nvSpPr>
          <p:cNvPr id="4" name="Text 1"/>
          <p:cNvSpPr/>
          <p:nvPr/>
        </p:nvSpPr>
        <p:spPr>
          <a:xfrm>
            <a:off x="6244709" y="2613422"/>
            <a:ext cx="3549372" cy="712470"/>
          </a:xfrm>
          <a:prstGeom prst="rect">
            <a:avLst/>
          </a:prstGeom>
          <a:noFill/>
          <a:ln/>
        </p:spPr>
        <p:txBody>
          <a:bodyPr wrap="square" lIns="0" tIns="0" rIns="0" bIns="0" rtlCol="0" anchor="t"/>
          <a:lstStyle/>
          <a:p>
            <a:pPr marL="0" indent="0" algn="l">
              <a:lnSpc>
                <a:spcPts val="2800"/>
              </a:lnSpc>
              <a:buNone/>
            </a:pPr>
            <a:r>
              <a:rPr lang="en-US" sz="2200" b="1" dirty="0">
                <a:solidFill>
                  <a:srgbClr val="2E3C4E"/>
                </a:solidFill>
                <a:latin typeface="Barlow Bold" pitchFamily="34" charset="0"/>
                <a:ea typeface="Barlow Bold" pitchFamily="34" charset="-122"/>
                <a:cs typeface="Barlow Bold" pitchFamily="34" charset="-120"/>
              </a:rPr>
              <a:t>Clause 20(a): Section 36(1)(ii)</a:t>
            </a:r>
            <a:endParaRPr lang="en-US" sz="2200" dirty="0"/>
          </a:p>
        </p:txBody>
      </p:sp>
      <p:sp>
        <p:nvSpPr>
          <p:cNvPr id="5" name="Text 2"/>
          <p:cNvSpPr/>
          <p:nvPr/>
        </p:nvSpPr>
        <p:spPr>
          <a:xfrm>
            <a:off x="6244709" y="3542467"/>
            <a:ext cx="3549372" cy="173355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Requires reporting of any sum paid as bonus or commission for services rendered, where such sum was otherwise payable as profits or dividend</a:t>
            </a:r>
            <a:endParaRPr lang="en-US" sz="1700" dirty="0"/>
          </a:p>
        </p:txBody>
      </p:sp>
      <p:sp>
        <p:nvSpPr>
          <p:cNvPr id="6" name="Text 3"/>
          <p:cNvSpPr/>
          <p:nvPr/>
        </p:nvSpPr>
        <p:spPr>
          <a:xfrm>
            <a:off x="6244709" y="5470922"/>
            <a:ext cx="3549372" cy="1386840"/>
          </a:xfrm>
          <a:prstGeom prst="rect">
            <a:avLst/>
          </a:prstGeom>
          <a:noFill/>
          <a:ln/>
        </p:spPr>
        <p:txBody>
          <a:bodyPr wrap="square" lIns="0" tIns="0" rIns="0" bIns="0" rtlCol="0" anchor="t"/>
          <a:lstStyle/>
          <a:p>
            <a:pPr marL="0" indent="0" algn="l">
              <a:lnSpc>
                <a:spcPts val="2700"/>
              </a:lnSpc>
              <a:buNone/>
            </a:pPr>
            <a:r>
              <a:rPr lang="en-US" sz="1700" b="1" dirty="0">
                <a:solidFill>
                  <a:srgbClr val="2589C9"/>
                </a:solidFill>
                <a:latin typeface="Montserrat" pitchFamily="34" charset="0"/>
                <a:ea typeface="Montserrat" pitchFamily="34" charset="-122"/>
                <a:cs typeface="Montserrat" pitchFamily="34" charset="-120"/>
              </a:rPr>
              <a:t>Key Point:</a:t>
            </a:r>
            <a:r>
              <a:rPr lang="en-US" sz="1700" dirty="0">
                <a:solidFill>
                  <a:srgbClr val="384653"/>
                </a:solidFill>
                <a:latin typeface="Montserrat" pitchFamily="34" charset="0"/>
                <a:ea typeface="Montserrat" pitchFamily="34" charset="-122"/>
                <a:cs typeface="Montserrat" pitchFamily="34" charset="-120"/>
              </a:rPr>
              <a:t> If bonus or commission is in nature of profit or dividend, it may not be allowable as deduction</a:t>
            </a:r>
            <a:endParaRPr lang="en-US" sz="1700" dirty="0"/>
          </a:p>
        </p:txBody>
      </p:sp>
      <p:sp>
        <p:nvSpPr>
          <p:cNvPr id="7" name="Text 4"/>
          <p:cNvSpPr/>
          <p:nvPr/>
        </p:nvSpPr>
        <p:spPr>
          <a:xfrm>
            <a:off x="10330339" y="2613422"/>
            <a:ext cx="3549372" cy="712470"/>
          </a:xfrm>
          <a:prstGeom prst="rect">
            <a:avLst/>
          </a:prstGeom>
          <a:noFill/>
          <a:ln/>
        </p:spPr>
        <p:txBody>
          <a:bodyPr wrap="square" lIns="0" tIns="0" rIns="0" bIns="0" rtlCol="0" anchor="t"/>
          <a:lstStyle/>
          <a:p>
            <a:pPr marL="0" indent="0" algn="l">
              <a:lnSpc>
                <a:spcPts val="2800"/>
              </a:lnSpc>
              <a:buNone/>
            </a:pPr>
            <a:r>
              <a:rPr lang="en-US" sz="2200" b="1" dirty="0">
                <a:solidFill>
                  <a:srgbClr val="2E3C4E"/>
                </a:solidFill>
                <a:latin typeface="Barlow Bold" pitchFamily="34" charset="0"/>
                <a:ea typeface="Barlow Bold" pitchFamily="34" charset="-122"/>
                <a:cs typeface="Barlow Bold" pitchFamily="34" charset="-120"/>
              </a:rPr>
              <a:t>Clause 20(b): Section 36(1)(va)</a:t>
            </a:r>
            <a:endParaRPr lang="en-US" sz="2200" dirty="0"/>
          </a:p>
        </p:txBody>
      </p:sp>
      <p:sp>
        <p:nvSpPr>
          <p:cNvPr id="8" name="Text 5"/>
          <p:cNvSpPr/>
          <p:nvPr/>
        </p:nvSpPr>
        <p:spPr>
          <a:xfrm>
            <a:off x="10330339" y="3542467"/>
            <a:ext cx="3549372"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Requires details of contributions received from employees for various funds:</a:t>
            </a:r>
            <a:endParaRPr lang="en-US" sz="1700" dirty="0"/>
          </a:p>
        </p:txBody>
      </p:sp>
      <p:sp>
        <p:nvSpPr>
          <p:cNvPr id="9" name="Text 6"/>
          <p:cNvSpPr/>
          <p:nvPr/>
        </p:nvSpPr>
        <p:spPr>
          <a:xfrm>
            <a:off x="10330339" y="4777502"/>
            <a:ext cx="35493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Nature of fund</a:t>
            </a:r>
            <a:endParaRPr lang="en-US" sz="1700" dirty="0"/>
          </a:p>
        </p:txBody>
      </p:sp>
      <p:sp>
        <p:nvSpPr>
          <p:cNvPr id="10" name="Text 7"/>
          <p:cNvSpPr/>
          <p:nvPr/>
        </p:nvSpPr>
        <p:spPr>
          <a:xfrm>
            <a:off x="10330339" y="5199936"/>
            <a:ext cx="3549372" cy="693420"/>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Sum received from employees</a:t>
            </a:r>
            <a:endParaRPr lang="en-US" sz="1700" dirty="0"/>
          </a:p>
        </p:txBody>
      </p:sp>
      <p:sp>
        <p:nvSpPr>
          <p:cNvPr id="11" name="Text 8"/>
          <p:cNvSpPr/>
          <p:nvPr/>
        </p:nvSpPr>
        <p:spPr>
          <a:xfrm>
            <a:off x="10330339" y="5969079"/>
            <a:ext cx="35493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Due date for payment</a:t>
            </a:r>
            <a:endParaRPr lang="en-US" sz="1700" dirty="0"/>
          </a:p>
        </p:txBody>
      </p:sp>
      <p:sp>
        <p:nvSpPr>
          <p:cNvPr id="12" name="Text 9"/>
          <p:cNvSpPr/>
          <p:nvPr/>
        </p:nvSpPr>
        <p:spPr>
          <a:xfrm>
            <a:off x="10330339" y="6391513"/>
            <a:ext cx="35493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Actual amount paid</a:t>
            </a:r>
            <a:endParaRPr lang="en-US" sz="1700" dirty="0"/>
          </a:p>
        </p:txBody>
      </p:sp>
      <p:sp>
        <p:nvSpPr>
          <p:cNvPr id="13" name="Text 10"/>
          <p:cNvSpPr/>
          <p:nvPr/>
        </p:nvSpPr>
        <p:spPr>
          <a:xfrm>
            <a:off x="10330339" y="6813947"/>
            <a:ext cx="3549372" cy="693420"/>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Actual date of payment to authorities</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58309" y="1045607"/>
            <a:ext cx="8230910" cy="623530"/>
          </a:xfrm>
          <a:prstGeom prst="rect">
            <a:avLst/>
          </a:prstGeom>
          <a:noFill/>
          <a:ln/>
        </p:spPr>
        <p:txBody>
          <a:bodyPr wrap="non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Form No. 3CB: Purpose and Structure</a:t>
            </a:r>
            <a:endParaRPr lang="en-US" sz="3900" dirty="0"/>
          </a:p>
        </p:txBody>
      </p:sp>
      <p:sp>
        <p:nvSpPr>
          <p:cNvPr id="3" name="Text 1"/>
          <p:cNvSpPr/>
          <p:nvPr/>
        </p:nvSpPr>
        <p:spPr>
          <a:xfrm>
            <a:off x="758309" y="2048232"/>
            <a:ext cx="1311378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Form No. 3CB is used for persons carrying on business or profession but not required by any other law to get their accounts audited. This form consists of five paragraphs with specific requirements:</a:t>
            </a:r>
            <a:endParaRPr lang="en-US" sz="1450" dirty="0"/>
          </a:p>
        </p:txBody>
      </p:sp>
      <p:sp>
        <p:nvSpPr>
          <p:cNvPr id="4" name="Shape 2"/>
          <p:cNvSpPr/>
          <p:nvPr/>
        </p:nvSpPr>
        <p:spPr>
          <a:xfrm>
            <a:off x="758309" y="2867978"/>
            <a:ext cx="4244816" cy="2669738"/>
          </a:xfrm>
          <a:prstGeom prst="roundRect">
            <a:avLst>
              <a:gd name="adj" fmla="val 10652"/>
            </a:avLst>
          </a:prstGeom>
          <a:solidFill>
            <a:srgbClr val="FFFFFF"/>
          </a:solidFill>
          <a:ln w="22860">
            <a:solidFill>
              <a:srgbClr val="BACFDD"/>
            </a:solidFill>
            <a:prstDash val="solid"/>
          </a:ln>
        </p:spPr>
        <p:txBody>
          <a:bodyPr/>
          <a:lstStyle/>
          <a:p>
            <a:endParaRPr lang="en-IN"/>
          </a:p>
        </p:txBody>
      </p:sp>
      <p:sp>
        <p:nvSpPr>
          <p:cNvPr id="5" name="Text 3"/>
          <p:cNvSpPr/>
          <p:nvPr/>
        </p:nvSpPr>
        <p:spPr>
          <a:xfrm>
            <a:off x="970717" y="3080385"/>
            <a:ext cx="2607350"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Examination Statement</a:t>
            </a:r>
            <a:endParaRPr lang="en-US" sz="1950" dirty="0"/>
          </a:p>
        </p:txBody>
      </p:sp>
      <p:sp>
        <p:nvSpPr>
          <p:cNvPr id="6" name="Text 4"/>
          <p:cNvSpPr/>
          <p:nvPr/>
        </p:nvSpPr>
        <p:spPr>
          <a:xfrm>
            <a:off x="970717" y="3505795"/>
            <a:ext cx="3820001" cy="1516261"/>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The tax auditor must state whether they have examined the balance sheet as on a particular relevant date and the profit and loss account/income and expenditure account for that period.</a:t>
            </a:r>
            <a:endParaRPr lang="en-US" sz="1450" dirty="0"/>
          </a:p>
        </p:txBody>
      </p:sp>
      <p:sp>
        <p:nvSpPr>
          <p:cNvPr id="7" name="Shape 5"/>
          <p:cNvSpPr/>
          <p:nvPr/>
        </p:nvSpPr>
        <p:spPr>
          <a:xfrm>
            <a:off x="5192673" y="2867978"/>
            <a:ext cx="4244935" cy="2669738"/>
          </a:xfrm>
          <a:prstGeom prst="roundRect">
            <a:avLst>
              <a:gd name="adj" fmla="val 10652"/>
            </a:avLst>
          </a:prstGeom>
          <a:solidFill>
            <a:srgbClr val="FFFFFF"/>
          </a:solidFill>
          <a:ln w="22860">
            <a:solidFill>
              <a:srgbClr val="BACFDD"/>
            </a:solidFill>
            <a:prstDash val="solid"/>
          </a:ln>
        </p:spPr>
        <p:txBody>
          <a:bodyPr/>
          <a:lstStyle/>
          <a:p>
            <a:endParaRPr lang="en-IN"/>
          </a:p>
        </p:txBody>
      </p:sp>
      <p:sp>
        <p:nvSpPr>
          <p:cNvPr id="8" name="Text 6"/>
          <p:cNvSpPr/>
          <p:nvPr/>
        </p:nvSpPr>
        <p:spPr>
          <a:xfrm>
            <a:off x="5405080" y="3080385"/>
            <a:ext cx="2688908"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Agreement Certification</a:t>
            </a:r>
            <a:endParaRPr lang="en-US" sz="1950" dirty="0"/>
          </a:p>
        </p:txBody>
      </p:sp>
      <p:sp>
        <p:nvSpPr>
          <p:cNvPr id="9" name="Text 7"/>
          <p:cNvSpPr/>
          <p:nvPr/>
        </p:nvSpPr>
        <p:spPr>
          <a:xfrm>
            <a:off x="5405080" y="3505795"/>
            <a:ext cx="3820120" cy="1819513"/>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Certify that the balance sheet and profit and loss account/income and expenditure account are in agreement with books of account maintained at head office and branches, mentioning the total number of branches.</a:t>
            </a:r>
            <a:endParaRPr lang="en-US" sz="1450" dirty="0"/>
          </a:p>
        </p:txBody>
      </p:sp>
      <p:sp>
        <p:nvSpPr>
          <p:cNvPr id="10" name="Shape 8"/>
          <p:cNvSpPr/>
          <p:nvPr/>
        </p:nvSpPr>
        <p:spPr>
          <a:xfrm>
            <a:off x="9627156" y="2867978"/>
            <a:ext cx="4244816" cy="2669738"/>
          </a:xfrm>
          <a:prstGeom prst="roundRect">
            <a:avLst>
              <a:gd name="adj" fmla="val 10652"/>
            </a:avLst>
          </a:prstGeom>
          <a:solidFill>
            <a:srgbClr val="FFFFFF"/>
          </a:solidFill>
          <a:ln w="22860">
            <a:solidFill>
              <a:srgbClr val="BACFDD"/>
            </a:solidFill>
            <a:prstDash val="solid"/>
          </a:ln>
        </p:spPr>
        <p:txBody>
          <a:bodyPr/>
          <a:lstStyle/>
          <a:p>
            <a:endParaRPr lang="en-IN"/>
          </a:p>
        </p:txBody>
      </p:sp>
      <p:sp>
        <p:nvSpPr>
          <p:cNvPr id="11" name="Text 9"/>
          <p:cNvSpPr/>
          <p:nvPr/>
        </p:nvSpPr>
        <p:spPr>
          <a:xfrm>
            <a:off x="9839563" y="3080385"/>
            <a:ext cx="2934533"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Observations and Opinions</a:t>
            </a:r>
            <a:endParaRPr lang="en-US" sz="1950" dirty="0"/>
          </a:p>
        </p:txBody>
      </p:sp>
      <p:sp>
        <p:nvSpPr>
          <p:cNvPr id="12" name="Text 10"/>
          <p:cNvSpPr/>
          <p:nvPr/>
        </p:nvSpPr>
        <p:spPr>
          <a:xfrm>
            <a:off x="9839563" y="3505795"/>
            <a:ext cx="3820001" cy="1819513"/>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Report observations, comments, discrepancies or inconsistencies, and state whether all necessary information was obtained, proper books were kept, and accounts give a true and fair view of the state of affairs and profit/loss.</a:t>
            </a:r>
            <a:endParaRPr lang="en-US" sz="1450" dirty="0"/>
          </a:p>
        </p:txBody>
      </p:sp>
      <p:sp>
        <p:nvSpPr>
          <p:cNvPr id="13" name="Shape 11"/>
          <p:cNvSpPr/>
          <p:nvPr/>
        </p:nvSpPr>
        <p:spPr>
          <a:xfrm>
            <a:off x="758309" y="5727263"/>
            <a:ext cx="6461998" cy="1456730"/>
          </a:xfrm>
          <a:prstGeom prst="roundRect">
            <a:avLst>
              <a:gd name="adj" fmla="val 19521"/>
            </a:avLst>
          </a:prstGeom>
          <a:solidFill>
            <a:srgbClr val="FFFFFF"/>
          </a:solidFill>
          <a:ln w="22860">
            <a:solidFill>
              <a:srgbClr val="BACFDD"/>
            </a:solidFill>
            <a:prstDash val="solid"/>
          </a:ln>
        </p:spPr>
        <p:txBody>
          <a:bodyPr/>
          <a:lstStyle/>
          <a:p>
            <a:endParaRPr lang="en-IN"/>
          </a:p>
        </p:txBody>
      </p:sp>
      <p:sp>
        <p:nvSpPr>
          <p:cNvPr id="14" name="Text 12"/>
          <p:cNvSpPr/>
          <p:nvPr/>
        </p:nvSpPr>
        <p:spPr>
          <a:xfrm>
            <a:off x="970717" y="5939671"/>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Form 3CD Annexure</a:t>
            </a:r>
            <a:endParaRPr lang="en-US" sz="1950" dirty="0"/>
          </a:p>
        </p:txBody>
      </p:sp>
      <p:sp>
        <p:nvSpPr>
          <p:cNvPr id="15" name="Text 13"/>
          <p:cNvSpPr/>
          <p:nvPr/>
        </p:nvSpPr>
        <p:spPr>
          <a:xfrm>
            <a:off x="970717" y="6365081"/>
            <a:ext cx="6037183"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State that prescribed particulars are furnished in Form No. 3CD annexed to the report.</a:t>
            </a:r>
            <a:endParaRPr lang="en-US" sz="1450" dirty="0"/>
          </a:p>
        </p:txBody>
      </p:sp>
      <p:sp>
        <p:nvSpPr>
          <p:cNvPr id="16" name="Shape 14"/>
          <p:cNvSpPr/>
          <p:nvPr/>
        </p:nvSpPr>
        <p:spPr>
          <a:xfrm>
            <a:off x="7409855" y="5727263"/>
            <a:ext cx="6462117" cy="1456730"/>
          </a:xfrm>
          <a:prstGeom prst="roundRect">
            <a:avLst>
              <a:gd name="adj" fmla="val 19521"/>
            </a:avLst>
          </a:prstGeom>
          <a:solidFill>
            <a:srgbClr val="FFFFFF"/>
          </a:solidFill>
          <a:ln w="22860">
            <a:solidFill>
              <a:srgbClr val="BACFDD"/>
            </a:solidFill>
            <a:prstDash val="solid"/>
          </a:ln>
        </p:spPr>
        <p:txBody>
          <a:bodyPr/>
          <a:lstStyle/>
          <a:p>
            <a:endParaRPr lang="en-IN"/>
          </a:p>
        </p:txBody>
      </p:sp>
      <p:sp>
        <p:nvSpPr>
          <p:cNvPr id="17" name="Text 15"/>
          <p:cNvSpPr/>
          <p:nvPr/>
        </p:nvSpPr>
        <p:spPr>
          <a:xfrm>
            <a:off x="7622262" y="5939671"/>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Truthfulness Opinion</a:t>
            </a:r>
            <a:endParaRPr lang="en-US" sz="1950" dirty="0"/>
          </a:p>
        </p:txBody>
      </p:sp>
      <p:sp>
        <p:nvSpPr>
          <p:cNvPr id="18" name="Text 16"/>
          <p:cNvSpPr/>
          <p:nvPr/>
        </p:nvSpPr>
        <p:spPr>
          <a:xfrm>
            <a:off x="7622262" y="6365081"/>
            <a:ext cx="603730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Provide opinion on whether particulars in Form No. 3CD are true and correct, subject to any observations/qualifications.</a:t>
            </a:r>
            <a:endParaRPr lang="en-US" sz="145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58309" y="848558"/>
            <a:ext cx="7722751" cy="712708"/>
          </a:xfrm>
          <a:prstGeom prst="rect">
            <a:avLst/>
          </a:prstGeom>
          <a:noFill/>
          <a:ln/>
        </p:spPr>
        <p:txBody>
          <a:bodyPr wrap="none" lIns="0" tIns="0" rIns="0" bIns="0" rtlCol="0" anchor="t"/>
          <a:lstStyle/>
          <a:p>
            <a:pPr marL="0" indent="0" algn="l">
              <a:lnSpc>
                <a:spcPts val="5600"/>
              </a:lnSpc>
              <a:buNone/>
            </a:pPr>
            <a:r>
              <a:rPr lang="en-US" sz="4450" b="1" dirty="0">
                <a:solidFill>
                  <a:srgbClr val="2E3C4E"/>
                </a:solidFill>
                <a:latin typeface="Barlow Bold" pitchFamily="34" charset="0"/>
                <a:ea typeface="Barlow Bold" pitchFamily="34" charset="-122"/>
                <a:cs typeface="Barlow Bold" pitchFamily="34" charset="-120"/>
              </a:rPr>
              <a:t>Common Mistakes in Clause 20</a:t>
            </a:r>
            <a:endParaRPr lang="en-US" sz="4450" dirty="0"/>
          </a:p>
        </p:txBody>
      </p:sp>
      <p:pic>
        <p:nvPicPr>
          <p:cNvPr id="3" name="Image 0" descr="preencoded.png"/>
          <p:cNvPicPr>
            <a:picLocks noChangeAspect="1"/>
          </p:cNvPicPr>
          <p:nvPr/>
        </p:nvPicPr>
        <p:blipFill>
          <a:blip r:embed="rId3"/>
          <a:stretch>
            <a:fillRect/>
          </a:stretch>
        </p:blipFill>
        <p:spPr>
          <a:xfrm>
            <a:off x="758309" y="1994535"/>
            <a:ext cx="4371261" cy="866537"/>
          </a:xfrm>
          <a:prstGeom prst="rect">
            <a:avLst/>
          </a:prstGeom>
        </p:spPr>
      </p:pic>
      <p:sp>
        <p:nvSpPr>
          <p:cNvPr id="4" name="Text 1"/>
          <p:cNvSpPr/>
          <p:nvPr/>
        </p:nvSpPr>
        <p:spPr>
          <a:xfrm>
            <a:off x="974884" y="3077647"/>
            <a:ext cx="3310771"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Misinterpreting "Due Date"</a:t>
            </a:r>
            <a:endParaRPr lang="en-US" sz="2200" dirty="0"/>
          </a:p>
        </p:txBody>
      </p:sp>
      <p:sp>
        <p:nvSpPr>
          <p:cNvPr id="5" name="Text 2"/>
          <p:cNvSpPr/>
          <p:nvPr/>
        </p:nvSpPr>
        <p:spPr>
          <a:xfrm>
            <a:off x="974884" y="3563779"/>
            <a:ext cx="3938111" cy="173355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Not correctly applying Explanation 1 to section 36(1)(va) which defines "due date" as the date by which the employer must credit employee's contribution to the relevant fund</a:t>
            </a:r>
            <a:endParaRPr lang="en-US" sz="1700" dirty="0"/>
          </a:p>
        </p:txBody>
      </p:sp>
      <p:pic>
        <p:nvPicPr>
          <p:cNvPr id="6" name="Image 1" descr="preencoded.png"/>
          <p:cNvPicPr>
            <a:picLocks noChangeAspect="1"/>
          </p:cNvPicPr>
          <p:nvPr/>
        </p:nvPicPr>
        <p:blipFill>
          <a:blip r:embed="rId4"/>
          <a:stretch>
            <a:fillRect/>
          </a:stretch>
        </p:blipFill>
        <p:spPr>
          <a:xfrm>
            <a:off x="5129570" y="1994535"/>
            <a:ext cx="4371261" cy="866537"/>
          </a:xfrm>
          <a:prstGeom prst="rect">
            <a:avLst/>
          </a:prstGeom>
        </p:spPr>
      </p:pic>
      <p:sp>
        <p:nvSpPr>
          <p:cNvPr id="7" name="Text 3"/>
          <p:cNvSpPr/>
          <p:nvPr/>
        </p:nvSpPr>
        <p:spPr>
          <a:xfrm>
            <a:off x="5346144" y="3077647"/>
            <a:ext cx="3938111" cy="712470"/>
          </a:xfrm>
          <a:prstGeom prst="rect">
            <a:avLst/>
          </a:prstGeom>
          <a:noFill/>
          <a:ln/>
        </p:spPr>
        <p:txBody>
          <a:bodyPr wrap="squar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Overlooking Supreme Court Ruling</a:t>
            </a:r>
            <a:endParaRPr lang="en-US" sz="2200" dirty="0"/>
          </a:p>
        </p:txBody>
      </p:sp>
      <p:sp>
        <p:nvSpPr>
          <p:cNvPr id="8" name="Text 4"/>
          <p:cNvSpPr/>
          <p:nvPr/>
        </p:nvSpPr>
        <p:spPr>
          <a:xfrm>
            <a:off x="5346144" y="3920014"/>
            <a:ext cx="3938111" cy="173355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Not considering Checkmate Services (P.) Ltd. vs. CIT-1 ruling that employee contributions are held in trust and must be deposited by due date as condition for deduction</a:t>
            </a:r>
            <a:endParaRPr lang="en-US" sz="1700" dirty="0"/>
          </a:p>
        </p:txBody>
      </p:sp>
      <p:pic>
        <p:nvPicPr>
          <p:cNvPr id="9" name="Image 2" descr="preencoded.png"/>
          <p:cNvPicPr>
            <a:picLocks noChangeAspect="1"/>
          </p:cNvPicPr>
          <p:nvPr/>
        </p:nvPicPr>
        <p:blipFill>
          <a:blip r:embed="rId5"/>
          <a:stretch>
            <a:fillRect/>
          </a:stretch>
        </p:blipFill>
        <p:spPr>
          <a:xfrm>
            <a:off x="9500830" y="1994535"/>
            <a:ext cx="4371261" cy="866537"/>
          </a:xfrm>
          <a:prstGeom prst="rect">
            <a:avLst/>
          </a:prstGeom>
        </p:spPr>
      </p:pic>
      <p:sp>
        <p:nvSpPr>
          <p:cNvPr id="10" name="Text 5"/>
          <p:cNvSpPr/>
          <p:nvPr/>
        </p:nvSpPr>
        <p:spPr>
          <a:xfrm>
            <a:off x="9717405" y="3077647"/>
            <a:ext cx="2958108"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Inadequate Verification</a:t>
            </a:r>
            <a:endParaRPr lang="en-US" sz="2200" dirty="0"/>
          </a:p>
        </p:txBody>
      </p:sp>
      <p:sp>
        <p:nvSpPr>
          <p:cNvPr id="11" name="Text 6"/>
          <p:cNvSpPr/>
          <p:nvPr/>
        </p:nvSpPr>
        <p:spPr>
          <a:xfrm>
            <a:off x="9717405" y="3563779"/>
            <a:ext cx="3938111" cy="138684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Not thoroughly examining books of account, fund documents, and agreements under which employees make contributions</a:t>
            </a:r>
            <a:endParaRPr lang="en-US" sz="1700" dirty="0"/>
          </a:p>
        </p:txBody>
      </p:sp>
      <p:sp>
        <p:nvSpPr>
          <p:cNvPr id="12" name="Shape 7"/>
          <p:cNvSpPr/>
          <p:nvPr/>
        </p:nvSpPr>
        <p:spPr>
          <a:xfrm>
            <a:off x="758309" y="6113859"/>
            <a:ext cx="13113782" cy="1267182"/>
          </a:xfrm>
          <a:prstGeom prst="roundRect">
            <a:avLst>
              <a:gd name="adj" fmla="val 25647"/>
            </a:avLst>
          </a:prstGeom>
          <a:solidFill>
            <a:srgbClr val="FFB3B4"/>
          </a:solidFill>
          <a:ln/>
        </p:spPr>
        <p:txBody>
          <a:bodyPr/>
          <a:lstStyle/>
          <a:p>
            <a:endParaRPr lang="en-IN"/>
          </a:p>
        </p:txBody>
      </p:sp>
      <p:pic>
        <p:nvPicPr>
          <p:cNvPr id="13" name="Image 3" descr="preencoded.png"/>
          <p:cNvPicPr>
            <a:picLocks noChangeAspect="1"/>
          </p:cNvPicPr>
          <p:nvPr/>
        </p:nvPicPr>
        <p:blipFill>
          <a:blip r:embed="rId6"/>
          <a:stretch>
            <a:fillRect/>
          </a:stretch>
        </p:blipFill>
        <p:spPr>
          <a:xfrm>
            <a:off x="974884" y="6446401"/>
            <a:ext cx="270748" cy="216575"/>
          </a:xfrm>
          <a:prstGeom prst="rect">
            <a:avLst/>
          </a:prstGeom>
        </p:spPr>
      </p:pic>
      <p:sp>
        <p:nvSpPr>
          <p:cNvPr id="14" name="Text 8"/>
          <p:cNvSpPr/>
          <p:nvPr/>
        </p:nvSpPr>
        <p:spPr>
          <a:xfrm>
            <a:off x="1462207" y="6384488"/>
            <a:ext cx="12193310" cy="693420"/>
          </a:xfrm>
          <a:prstGeom prst="rect">
            <a:avLst/>
          </a:prstGeom>
          <a:noFill/>
          <a:ln/>
        </p:spPr>
        <p:txBody>
          <a:bodyPr wrap="square" lIns="0" tIns="0" rIns="0" bIns="0" rtlCol="0" anchor="t"/>
          <a:lstStyle/>
          <a:p>
            <a:pPr marL="0" indent="0" algn="l">
              <a:lnSpc>
                <a:spcPts val="2700"/>
              </a:lnSpc>
              <a:buNone/>
            </a:pPr>
            <a:r>
              <a:rPr lang="en-US" sz="1700" b="1" dirty="0">
                <a:solidFill>
                  <a:srgbClr val="000000"/>
                </a:solidFill>
                <a:latin typeface="Montserrat" pitchFamily="34" charset="0"/>
                <a:ea typeface="Montserrat" pitchFamily="34" charset="-122"/>
                <a:cs typeface="Montserrat" pitchFamily="34" charset="-120"/>
              </a:rPr>
              <a:t>Remember:</a:t>
            </a:r>
            <a:r>
              <a:rPr lang="en-US" sz="1700" dirty="0">
                <a:solidFill>
                  <a:srgbClr val="000000"/>
                </a:solidFill>
                <a:latin typeface="Montserrat" pitchFamily="34" charset="0"/>
                <a:ea typeface="Montserrat" pitchFamily="34" charset="-122"/>
                <a:cs typeface="Montserrat" pitchFamily="34" charset="-120"/>
              </a:rPr>
              <a:t> Explanation 2 to section 36(1)(va) clarifies that section 43B shall not apply for determining the "due date" under section 36(1)(va)</a:t>
            </a:r>
            <a:endParaRPr lang="en-US" sz="17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58165" y="438507"/>
            <a:ext cx="11197947" cy="524589"/>
          </a:xfrm>
          <a:prstGeom prst="rect">
            <a:avLst/>
          </a:prstGeom>
          <a:noFill/>
          <a:ln/>
        </p:spPr>
        <p:txBody>
          <a:bodyPr wrap="none" lIns="0" tIns="0" rIns="0" bIns="0" rtlCol="0" anchor="t"/>
          <a:lstStyle/>
          <a:p>
            <a:pPr marL="0" indent="0" algn="l">
              <a:lnSpc>
                <a:spcPts val="4100"/>
              </a:lnSpc>
              <a:buNone/>
            </a:pPr>
            <a:r>
              <a:rPr lang="en-US" sz="3300" b="1" dirty="0">
                <a:solidFill>
                  <a:srgbClr val="2E3C4E"/>
                </a:solidFill>
                <a:latin typeface="Barlow Bold" pitchFamily="34" charset="0"/>
                <a:ea typeface="Barlow Bold" pitchFamily="34" charset="-122"/>
                <a:cs typeface="Barlow Bold" pitchFamily="34" charset="-120"/>
              </a:rPr>
              <a:t>Clause 21(a): Capital, Personal &amp; Advertisement Expenditure</a:t>
            </a:r>
            <a:endParaRPr lang="en-US" sz="3300" dirty="0"/>
          </a:p>
        </p:txBody>
      </p:sp>
      <p:sp>
        <p:nvSpPr>
          <p:cNvPr id="3" name="Text 1"/>
          <p:cNvSpPr/>
          <p:nvPr/>
        </p:nvSpPr>
        <p:spPr>
          <a:xfrm>
            <a:off x="558165" y="1361718"/>
            <a:ext cx="2098596" cy="262295"/>
          </a:xfrm>
          <a:prstGeom prst="rect">
            <a:avLst/>
          </a:prstGeom>
          <a:noFill/>
          <a:ln/>
        </p:spPr>
        <p:txBody>
          <a:bodyPr wrap="none" lIns="0" tIns="0" rIns="0" bIns="0" rtlCol="0" anchor="t"/>
          <a:lstStyle/>
          <a:p>
            <a:pPr marL="0" indent="0" algn="l">
              <a:lnSpc>
                <a:spcPts val="2050"/>
              </a:lnSpc>
              <a:buNone/>
            </a:pPr>
            <a:r>
              <a:rPr lang="en-US" sz="1650" b="1" dirty="0">
                <a:solidFill>
                  <a:srgbClr val="2E3C4E"/>
                </a:solidFill>
                <a:latin typeface="Barlow Bold" pitchFamily="34" charset="0"/>
                <a:ea typeface="Barlow Bold" pitchFamily="34" charset="-122"/>
                <a:cs typeface="Barlow Bold" pitchFamily="34" charset="-120"/>
              </a:rPr>
              <a:t>Items to be Reported:</a:t>
            </a:r>
            <a:endParaRPr lang="en-US" sz="1650" dirty="0"/>
          </a:p>
        </p:txBody>
      </p:sp>
      <p:pic>
        <p:nvPicPr>
          <p:cNvPr id="4" name="Image 0" descr="preencoded.png"/>
          <p:cNvPicPr>
            <a:picLocks noChangeAspect="1"/>
          </p:cNvPicPr>
          <p:nvPr/>
        </p:nvPicPr>
        <p:blipFill>
          <a:blip r:embed="rId3"/>
          <a:stretch>
            <a:fillRect/>
          </a:stretch>
        </p:blipFill>
        <p:spPr>
          <a:xfrm>
            <a:off x="558165" y="1891129"/>
            <a:ext cx="79653" cy="79653"/>
          </a:xfrm>
          <a:prstGeom prst="rect">
            <a:avLst/>
          </a:prstGeom>
        </p:spPr>
      </p:pic>
      <p:sp>
        <p:nvSpPr>
          <p:cNvPr id="5" name="Text 2"/>
          <p:cNvSpPr/>
          <p:nvPr/>
        </p:nvSpPr>
        <p:spPr>
          <a:xfrm>
            <a:off x="797243" y="1803440"/>
            <a:ext cx="7713702" cy="255270"/>
          </a:xfrm>
          <a:prstGeom prst="rect">
            <a:avLst/>
          </a:prstGeom>
          <a:noFill/>
          <a:ln/>
        </p:spPr>
        <p:txBody>
          <a:bodyPr wrap="none" lIns="0" tIns="0" rIns="0" bIns="0" rtlCol="0" anchor="t"/>
          <a:lstStyle/>
          <a:p>
            <a:pPr marL="0" indent="0" algn="l">
              <a:lnSpc>
                <a:spcPts val="2000"/>
              </a:lnSpc>
              <a:buNone/>
            </a:pPr>
            <a:r>
              <a:rPr lang="en-US" sz="1250" dirty="0">
                <a:solidFill>
                  <a:srgbClr val="384653"/>
                </a:solidFill>
                <a:latin typeface="Montserrat" pitchFamily="34" charset="0"/>
                <a:ea typeface="Montserrat" pitchFamily="34" charset="-122"/>
                <a:cs typeface="Montserrat" pitchFamily="34" charset="-120"/>
              </a:rPr>
              <a:t>Capital expenditure debited to profit and loss account</a:t>
            </a:r>
            <a:endParaRPr lang="en-US" sz="1250" dirty="0"/>
          </a:p>
        </p:txBody>
      </p:sp>
      <p:pic>
        <p:nvPicPr>
          <p:cNvPr id="6" name="Image 1" descr="preencoded.png"/>
          <p:cNvPicPr>
            <a:picLocks noChangeAspect="1"/>
          </p:cNvPicPr>
          <p:nvPr/>
        </p:nvPicPr>
        <p:blipFill>
          <a:blip r:embed="rId3"/>
          <a:stretch>
            <a:fillRect/>
          </a:stretch>
        </p:blipFill>
        <p:spPr>
          <a:xfrm>
            <a:off x="558165" y="2465368"/>
            <a:ext cx="79653" cy="79653"/>
          </a:xfrm>
          <a:prstGeom prst="rect">
            <a:avLst/>
          </a:prstGeom>
        </p:spPr>
      </p:pic>
      <p:sp>
        <p:nvSpPr>
          <p:cNvPr id="7" name="Text 3"/>
          <p:cNvSpPr/>
          <p:nvPr/>
        </p:nvSpPr>
        <p:spPr>
          <a:xfrm>
            <a:off x="797243" y="2377678"/>
            <a:ext cx="7713702" cy="255270"/>
          </a:xfrm>
          <a:prstGeom prst="rect">
            <a:avLst/>
          </a:prstGeom>
          <a:noFill/>
          <a:ln/>
        </p:spPr>
        <p:txBody>
          <a:bodyPr wrap="none" lIns="0" tIns="0" rIns="0" bIns="0" rtlCol="0" anchor="t"/>
          <a:lstStyle/>
          <a:p>
            <a:pPr marL="0" indent="0" algn="l">
              <a:lnSpc>
                <a:spcPts val="2000"/>
              </a:lnSpc>
              <a:buNone/>
            </a:pPr>
            <a:r>
              <a:rPr lang="en-US" sz="1250" dirty="0">
                <a:solidFill>
                  <a:srgbClr val="384653"/>
                </a:solidFill>
                <a:latin typeface="Montserrat" pitchFamily="34" charset="0"/>
                <a:ea typeface="Montserrat" pitchFamily="34" charset="-122"/>
                <a:cs typeface="Montserrat" pitchFamily="34" charset="-120"/>
              </a:rPr>
              <a:t>Personal expenditure debited to profit and loss account</a:t>
            </a:r>
            <a:endParaRPr lang="en-US" sz="1250" dirty="0"/>
          </a:p>
        </p:txBody>
      </p:sp>
      <p:pic>
        <p:nvPicPr>
          <p:cNvPr id="8" name="Image 2" descr="preencoded.png"/>
          <p:cNvPicPr>
            <a:picLocks noChangeAspect="1"/>
          </p:cNvPicPr>
          <p:nvPr/>
        </p:nvPicPr>
        <p:blipFill>
          <a:blip r:embed="rId3"/>
          <a:stretch>
            <a:fillRect/>
          </a:stretch>
        </p:blipFill>
        <p:spPr>
          <a:xfrm>
            <a:off x="558165" y="3039606"/>
            <a:ext cx="79653" cy="79653"/>
          </a:xfrm>
          <a:prstGeom prst="rect">
            <a:avLst/>
          </a:prstGeom>
        </p:spPr>
      </p:pic>
      <p:sp>
        <p:nvSpPr>
          <p:cNvPr id="9" name="Text 4"/>
          <p:cNvSpPr/>
          <p:nvPr/>
        </p:nvSpPr>
        <p:spPr>
          <a:xfrm>
            <a:off x="797243" y="2951917"/>
            <a:ext cx="7713702" cy="255270"/>
          </a:xfrm>
          <a:prstGeom prst="rect">
            <a:avLst/>
          </a:prstGeom>
          <a:noFill/>
          <a:ln/>
        </p:spPr>
        <p:txBody>
          <a:bodyPr wrap="none" lIns="0" tIns="0" rIns="0" bIns="0" rtlCol="0" anchor="t"/>
          <a:lstStyle/>
          <a:p>
            <a:pPr marL="0" indent="0" algn="l">
              <a:lnSpc>
                <a:spcPts val="2000"/>
              </a:lnSpc>
              <a:buNone/>
            </a:pPr>
            <a:r>
              <a:rPr lang="en-US" sz="1250" dirty="0">
                <a:solidFill>
                  <a:srgbClr val="384653"/>
                </a:solidFill>
                <a:latin typeface="Montserrat" pitchFamily="34" charset="0"/>
                <a:ea typeface="Montserrat" pitchFamily="34" charset="-122"/>
                <a:cs typeface="Montserrat" pitchFamily="34" charset="-120"/>
              </a:rPr>
              <a:t>Advertisement in political party publications</a:t>
            </a:r>
            <a:endParaRPr lang="en-US" sz="1250" dirty="0"/>
          </a:p>
        </p:txBody>
      </p:sp>
      <p:pic>
        <p:nvPicPr>
          <p:cNvPr id="10" name="Image 3" descr="preencoded.png"/>
          <p:cNvPicPr>
            <a:picLocks noChangeAspect="1"/>
          </p:cNvPicPr>
          <p:nvPr/>
        </p:nvPicPr>
        <p:blipFill>
          <a:blip r:embed="rId3"/>
          <a:stretch>
            <a:fillRect/>
          </a:stretch>
        </p:blipFill>
        <p:spPr>
          <a:xfrm>
            <a:off x="558165" y="3613845"/>
            <a:ext cx="79653" cy="79653"/>
          </a:xfrm>
          <a:prstGeom prst="rect">
            <a:avLst/>
          </a:prstGeom>
        </p:spPr>
      </p:pic>
      <p:sp>
        <p:nvSpPr>
          <p:cNvPr id="11" name="Text 5"/>
          <p:cNvSpPr/>
          <p:nvPr/>
        </p:nvSpPr>
        <p:spPr>
          <a:xfrm>
            <a:off x="797243" y="3526155"/>
            <a:ext cx="7713702" cy="255270"/>
          </a:xfrm>
          <a:prstGeom prst="rect">
            <a:avLst/>
          </a:prstGeom>
          <a:noFill/>
          <a:ln/>
        </p:spPr>
        <p:txBody>
          <a:bodyPr wrap="none" lIns="0" tIns="0" rIns="0" bIns="0" rtlCol="0" anchor="t"/>
          <a:lstStyle/>
          <a:p>
            <a:pPr marL="0" indent="0" algn="l">
              <a:lnSpc>
                <a:spcPts val="2000"/>
              </a:lnSpc>
              <a:buNone/>
            </a:pPr>
            <a:r>
              <a:rPr lang="en-US" sz="1250" dirty="0">
                <a:solidFill>
                  <a:srgbClr val="384653"/>
                </a:solidFill>
                <a:latin typeface="Montserrat" pitchFamily="34" charset="0"/>
                <a:ea typeface="Montserrat" pitchFamily="34" charset="-122"/>
                <a:cs typeface="Montserrat" pitchFamily="34" charset="-120"/>
              </a:rPr>
              <a:t>Club expenses (entrance fees, subscriptions, services)</a:t>
            </a:r>
            <a:endParaRPr lang="en-US" sz="1250" dirty="0"/>
          </a:p>
        </p:txBody>
      </p:sp>
      <p:pic>
        <p:nvPicPr>
          <p:cNvPr id="12" name="Image 4" descr="preencoded.png"/>
          <p:cNvPicPr>
            <a:picLocks noChangeAspect="1"/>
          </p:cNvPicPr>
          <p:nvPr/>
        </p:nvPicPr>
        <p:blipFill>
          <a:blip r:embed="rId3"/>
          <a:stretch>
            <a:fillRect/>
          </a:stretch>
        </p:blipFill>
        <p:spPr>
          <a:xfrm>
            <a:off x="558165" y="4188083"/>
            <a:ext cx="79653" cy="79653"/>
          </a:xfrm>
          <a:prstGeom prst="rect">
            <a:avLst/>
          </a:prstGeom>
        </p:spPr>
      </p:pic>
      <p:sp>
        <p:nvSpPr>
          <p:cNvPr id="13" name="Text 6"/>
          <p:cNvSpPr/>
          <p:nvPr/>
        </p:nvSpPr>
        <p:spPr>
          <a:xfrm>
            <a:off x="797243" y="4100393"/>
            <a:ext cx="7713702" cy="255270"/>
          </a:xfrm>
          <a:prstGeom prst="rect">
            <a:avLst/>
          </a:prstGeom>
          <a:noFill/>
          <a:ln/>
        </p:spPr>
        <p:txBody>
          <a:bodyPr wrap="none" lIns="0" tIns="0" rIns="0" bIns="0" rtlCol="0" anchor="t"/>
          <a:lstStyle/>
          <a:p>
            <a:pPr marL="0" indent="0" algn="l">
              <a:lnSpc>
                <a:spcPts val="2000"/>
              </a:lnSpc>
              <a:buNone/>
            </a:pPr>
            <a:r>
              <a:rPr lang="en-US" sz="1250" dirty="0">
                <a:solidFill>
                  <a:srgbClr val="384653"/>
                </a:solidFill>
                <a:latin typeface="Montserrat" pitchFamily="34" charset="0"/>
                <a:ea typeface="Montserrat" pitchFamily="34" charset="-122"/>
                <a:cs typeface="Montserrat" pitchFamily="34" charset="-120"/>
              </a:rPr>
              <a:t>Expenses prohibited by law or penalties/fines</a:t>
            </a:r>
            <a:endParaRPr lang="en-US" sz="1250" dirty="0"/>
          </a:p>
        </p:txBody>
      </p:sp>
      <p:pic>
        <p:nvPicPr>
          <p:cNvPr id="14" name="Image 5" descr="preencoded.png"/>
          <p:cNvPicPr>
            <a:picLocks noChangeAspect="1"/>
          </p:cNvPicPr>
          <p:nvPr/>
        </p:nvPicPr>
        <p:blipFill>
          <a:blip r:embed="rId3"/>
          <a:stretch>
            <a:fillRect/>
          </a:stretch>
        </p:blipFill>
        <p:spPr>
          <a:xfrm>
            <a:off x="558165" y="4762321"/>
            <a:ext cx="79653" cy="79653"/>
          </a:xfrm>
          <a:prstGeom prst="rect">
            <a:avLst/>
          </a:prstGeom>
        </p:spPr>
      </p:pic>
      <p:sp>
        <p:nvSpPr>
          <p:cNvPr id="15" name="Text 7"/>
          <p:cNvSpPr/>
          <p:nvPr/>
        </p:nvSpPr>
        <p:spPr>
          <a:xfrm>
            <a:off x="797243" y="4674632"/>
            <a:ext cx="7713702" cy="255270"/>
          </a:xfrm>
          <a:prstGeom prst="rect">
            <a:avLst/>
          </a:prstGeom>
          <a:noFill/>
          <a:ln/>
        </p:spPr>
        <p:txBody>
          <a:bodyPr wrap="none" lIns="0" tIns="0" rIns="0" bIns="0" rtlCol="0" anchor="t"/>
          <a:lstStyle/>
          <a:p>
            <a:pPr marL="0" indent="0" algn="l">
              <a:lnSpc>
                <a:spcPts val="2000"/>
              </a:lnSpc>
              <a:buNone/>
            </a:pPr>
            <a:r>
              <a:rPr lang="en-US" sz="1250" dirty="0">
                <a:solidFill>
                  <a:srgbClr val="384653"/>
                </a:solidFill>
                <a:latin typeface="Montserrat" pitchFamily="34" charset="0"/>
                <a:ea typeface="Montserrat" pitchFamily="34" charset="-122"/>
                <a:cs typeface="Montserrat" pitchFamily="34" charset="-120"/>
              </a:rPr>
              <a:t>Expenses for compounding offenses</a:t>
            </a:r>
            <a:endParaRPr lang="en-US" sz="1250" dirty="0"/>
          </a:p>
        </p:txBody>
      </p:sp>
      <p:pic>
        <p:nvPicPr>
          <p:cNvPr id="16" name="Image 6" descr="preencoded.png"/>
          <p:cNvPicPr>
            <a:picLocks noChangeAspect="1"/>
          </p:cNvPicPr>
          <p:nvPr/>
        </p:nvPicPr>
        <p:blipFill>
          <a:blip r:embed="rId3"/>
          <a:stretch>
            <a:fillRect/>
          </a:stretch>
        </p:blipFill>
        <p:spPr>
          <a:xfrm>
            <a:off x="558165" y="5336560"/>
            <a:ext cx="79653" cy="79653"/>
          </a:xfrm>
          <a:prstGeom prst="rect">
            <a:avLst/>
          </a:prstGeom>
        </p:spPr>
      </p:pic>
      <p:sp>
        <p:nvSpPr>
          <p:cNvPr id="17" name="Text 8"/>
          <p:cNvSpPr/>
          <p:nvPr/>
        </p:nvSpPr>
        <p:spPr>
          <a:xfrm>
            <a:off x="797243" y="5248870"/>
            <a:ext cx="7713702" cy="255270"/>
          </a:xfrm>
          <a:prstGeom prst="rect">
            <a:avLst/>
          </a:prstGeom>
          <a:noFill/>
          <a:ln/>
        </p:spPr>
        <p:txBody>
          <a:bodyPr wrap="none" lIns="0" tIns="0" rIns="0" bIns="0" rtlCol="0" anchor="t"/>
          <a:lstStyle/>
          <a:p>
            <a:pPr marL="0" indent="0" algn="l">
              <a:lnSpc>
                <a:spcPts val="2000"/>
              </a:lnSpc>
              <a:buNone/>
            </a:pPr>
            <a:r>
              <a:rPr lang="en-US" sz="1250" dirty="0">
                <a:solidFill>
                  <a:srgbClr val="384653"/>
                </a:solidFill>
                <a:latin typeface="Montserrat" pitchFamily="34" charset="0"/>
                <a:ea typeface="Montserrat" pitchFamily="34" charset="-122"/>
                <a:cs typeface="Montserrat" pitchFamily="34" charset="-120"/>
              </a:rPr>
              <a:t>Benefits/perquisites where acceptance violates law</a:t>
            </a:r>
            <a:endParaRPr lang="en-US" sz="1250" dirty="0"/>
          </a:p>
        </p:txBody>
      </p:sp>
      <p:pic>
        <p:nvPicPr>
          <p:cNvPr id="18" name="Image 7" descr="preencoded.png"/>
          <p:cNvPicPr>
            <a:picLocks noChangeAspect="1"/>
          </p:cNvPicPr>
          <p:nvPr/>
        </p:nvPicPr>
        <p:blipFill>
          <a:blip r:embed="rId3"/>
          <a:stretch>
            <a:fillRect/>
          </a:stretch>
        </p:blipFill>
        <p:spPr>
          <a:xfrm>
            <a:off x="558165" y="5910798"/>
            <a:ext cx="79653" cy="79653"/>
          </a:xfrm>
          <a:prstGeom prst="rect">
            <a:avLst/>
          </a:prstGeom>
        </p:spPr>
      </p:pic>
      <p:sp>
        <p:nvSpPr>
          <p:cNvPr id="19" name="Text 9"/>
          <p:cNvSpPr/>
          <p:nvPr/>
        </p:nvSpPr>
        <p:spPr>
          <a:xfrm>
            <a:off x="797243" y="5823109"/>
            <a:ext cx="7713702" cy="255270"/>
          </a:xfrm>
          <a:prstGeom prst="rect">
            <a:avLst/>
          </a:prstGeom>
          <a:noFill/>
          <a:ln/>
        </p:spPr>
        <p:txBody>
          <a:bodyPr wrap="none" lIns="0" tIns="0" rIns="0" bIns="0" rtlCol="0" anchor="t"/>
          <a:lstStyle/>
          <a:p>
            <a:pPr marL="0" indent="0" algn="l">
              <a:lnSpc>
                <a:spcPts val="2000"/>
              </a:lnSpc>
              <a:buNone/>
            </a:pPr>
            <a:r>
              <a:rPr lang="en-US" sz="1250" dirty="0">
                <a:solidFill>
                  <a:srgbClr val="384653"/>
                </a:solidFill>
                <a:latin typeface="Montserrat" pitchFamily="34" charset="0"/>
                <a:ea typeface="Montserrat" pitchFamily="34" charset="-122"/>
                <a:cs typeface="Montserrat" pitchFamily="34" charset="-120"/>
              </a:rPr>
              <a:t>Settlement expenses for contraventions</a:t>
            </a:r>
            <a:endParaRPr lang="en-US" sz="1250" dirty="0"/>
          </a:p>
        </p:txBody>
      </p:sp>
      <p:sp>
        <p:nvSpPr>
          <p:cNvPr id="20" name="Shape 10"/>
          <p:cNvSpPr/>
          <p:nvPr/>
        </p:nvSpPr>
        <p:spPr>
          <a:xfrm>
            <a:off x="8907661" y="1381720"/>
            <a:ext cx="5172075" cy="1609844"/>
          </a:xfrm>
          <a:prstGeom prst="roundRect">
            <a:avLst>
              <a:gd name="adj" fmla="val 14861"/>
            </a:avLst>
          </a:prstGeom>
          <a:solidFill>
            <a:srgbClr val="B6D6FC"/>
          </a:solidFill>
          <a:ln/>
        </p:spPr>
        <p:txBody>
          <a:bodyPr/>
          <a:lstStyle/>
          <a:p>
            <a:endParaRPr lang="en-IN"/>
          </a:p>
        </p:txBody>
      </p:sp>
      <p:pic>
        <p:nvPicPr>
          <p:cNvPr id="21" name="Image 8" descr="preencoded.png"/>
          <p:cNvPicPr>
            <a:picLocks noChangeAspect="1"/>
          </p:cNvPicPr>
          <p:nvPr/>
        </p:nvPicPr>
        <p:blipFill>
          <a:blip r:embed="rId4"/>
          <a:stretch>
            <a:fillRect/>
          </a:stretch>
        </p:blipFill>
        <p:spPr>
          <a:xfrm>
            <a:off x="9067086" y="1610678"/>
            <a:ext cx="262295" cy="209788"/>
          </a:xfrm>
          <a:prstGeom prst="rect">
            <a:avLst/>
          </a:prstGeom>
        </p:spPr>
      </p:pic>
      <p:sp>
        <p:nvSpPr>
          <p:cNvPr id="22" name="Text 11"/>
          <p:cNvSpPr/>
          <p:nvPr/>
        </p:nvSpPr>
        <p:spPr>
          <a:xfrm>
            <a:off x="9488805" y="1580912"/>
            <a:ext cx="2098596" cy="262295"/>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Barlow Bold" pitchFamily="34" charset="0"/>
                <a:ea typeface="Barlow Bold" pitchFamily="34" charset="-122"/>
                <a:cs typeface="Barlow Bold" pitchFamily="34" charset="-120"/>
              </a:rPr>
              <a:t>Recent Changes</a:t>
            </a:r>
            <a:endParaRPr lang="en-US" sz="1650" dirty="0"/>
          </a:p>
        </p:txBody>
      </p:sp>
      <p:sp>
        <p:nvSpPr>
          <p:cNvPr id="23" name="Text 12"/>
          <p:cNvSpPr/>
          <p:nvPr/>
        </p:nvSpPr>
        <p:spPr>
          <a:xfrm>
            <a:off x="9488805" y="2002631"/>
            <a:ext cx="4431506" cy="765810"/>
          </a:xfrm>
          <a:prstGeom prst="rect">
            <a:avLst/>
          </a:prstGeom>
          <a:noFill/>
          <a:ln/>
        </p:spPr>
        <p:txBody>
          <a:bodyPr wrap="square" lIns="0" tIns="0" rIns="0" bIns="0" rtlCol="0" anchor="t"/>
          <a:lstStyle/>
          <a:p>
            <a:pPr marL="0" indent="0" algn="l">
              <a:lnSpc>
                <a:spcPts val="2000"/>
              </a:lnSpc>
              <a:buNone/>
            </a:pPr>
            <a:r>
              <a:rPr lang="en-US" sz="1250" dirty="0">
                <a:solidFill>
                  <a:srgbClr val="000000"/>
                </a:solidFill>
                <a:latin typeface="Montserrat" pitchFamily="34" charset="0"/>
                <a:ea typeface="Montserrat" pitchFamily="34" charset="-122"/>
                <a:cs typeface="Montserrat" pitchFamily="34" charset="-120"/>
              </a:rPr>
              <a:t>Clause 21(a) has been amended to align with Explanation 3 to section 37(1) inserted by Finance Act, 2022</a:t>
            </a:r>
            <a:endParaRPr lang="en-US" sz="1250" dirty="0"/>
          </a:p>
        </p:txBody>
      </p:sp>
      <p:pic>
        <p:nvPicPr>
          <p:cNvPr id="24" name="Image 9" descr="preencoded.png"/>
          <p:cNvPicPr>
            <a:picLocks noChangeAspect="1"/>
          </p:cNvPicPr>
          <p:nvPr/>
        </p:nvPicPr>
        <p:blipFill>
          <a:blip r:embed="rId5"/>
          <a:stretch>
            <a:fillRect/>
          </a:stretch>
        </p:blipFill>
        <p:spPr>
          <a:xfrm>
            <a:off x="8907661" y="3170992"/>
            <a:ext cx="5172075" cy="5172075"/>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98183" y="883087"/>
            <a:ext cx="7634764" cy="656153"/>
          </a:xfrm>
          <a:prstGeom prst="rect">
            <a:avLst/>
          </a:prstGeom>
          <a:noFill/>
          <a:ln/>
        </p:spPr>
        <p:txBody>
          <a:bodyPr wrap="none" lIns="0" tIns="0" rIns="0" bIns="0" rtlCol="0" anchor="t"/>
          <a:lstStyle/>
          <a:p>
            <a:pPr marL="0" indent="0" algn="l">
              <a:lnSpc>
                <a:spcPts val="5150"/>
              </a:lnSpc>
              <a:buNone/>
            </a:pPr>
            <a:r>
              <a:rPr lang="en-US" sz="4100" b="1" dirty="0">
                <a:solidFill>
                  <a:srgbClr val="2E3C4E"/>
                </a:solidFill>
                <a:latin typeface="Barlow Bold" pitchFamily="34" charset="0"/>
                <a:ea typeface="Barlow Bold" pitchFamily="34" charset="-122"/>
                <a:cs typeface="Barlow Bold" pitchFamily="34" charset="-120"/>
              </a:rPr>
              <a:t>Common Mistakes in Clause 21(a)</a:t>
            </a:r>
            <a:endParaRPr lang="en-US" sz="4100" dirty="0"/>
          </a:p>
        </p:txBody>
      </p:sp>
      <p:sp>
        <p:nvSpPr>
          <p:cNvPr id="3" name="Shape 1"/>
          <p:cNvSpPr/>
          <p:nvPr/>
        </p:nvSpPr>
        <p:spPr>
          <a:xfrm>
            <a:off x="698183" y="1938099"/>
            <a:ext cx="6517243" cy="2177772"/>
          </a:xfrm>
          <a:prstGeom prst="roundRect">
            <a:avLst>
              <a:gd name="adj" fmla="val 13740"/>
            </a:avLst>
          </a:prstGeom>
          <a:solidFill>
            <a:srgbClr val="FFFFFF"/>
          </a:solidFill>
          <a:ln w="22860">
            <a:solidFill>
              <a:srgbClr val="BACFDD"/>
            </a:solidFill>
            <a:prstDash val="solid"/>
          </a:ln>
        </p:spPr>
        <p:txBody>
          <a:bodyPr/>
          <a:lstStyle/>
          <a:p>
            <a:endParaRPr lang="en-IN"/>
          </a:p>
        </p:txBody>
      </p:sp>
      <p:pic>
        <p:nvPicPr>
          <p:cNvPr id="4" name="Image 0" descr="preencoded.png"/>
          <p:cNvPicPr>
            <a:picLocks noChangeAspect="1"/>
          </p:cNvPicPr>
          <p:nvPr/>
        </p:nvPicPr>
        <p:blipFill>
          <a:blip r:embed="rId3"/>
          <a:stretch>
            <a:fillRect/>
          </a:stretch>
        </p:blipFill>
        <p:spPr>
          <a:xfrm>
            <a:off x="698183" y="1938099"/>
            <a:ext cx="45720" cy="2177772"/>
          </a:xfrm>
          <a:prstGeom prst="rect">
            <a:avLst/>
          </a:prstGeom>
        </p:spPr>
      </p:pic>
      <p:sp>
        <p:nvSpPr>
          <p:cNvPr id="5" name="Text 2"/>
          <p:cNvSpPr/>
          <p:nvPr/>
        </p:nvSpPr>
        <p:spPr>
          <a:xfrm>
            <a:off x="966192" y="2160389"/>
            <a:ext cx="6026944" cy="656273"/>
          </a:xfrm>
          <a:prstGeom prst="rect">
            <a:avLst/>
          </a:prstGeom>
          <a:noFill/>
          <a:ln/>
        </p:spPr>
        <p:txBody>
          <a:bodyPr wrap="square" lIns="0" tIns="0" rIns="0" bIns="0" rtlCol="0" anchor="t"/>
          <a:lstStyle/>
          <a:p>
            <a:pPr marL="0" indent="0" algn="l">
              <a:lnSpc>
                <a:spcPts val="2550"/>
              </a:lnSpc>
              <a:buNone/>
            </a:pPr>
            <a:r>
              <a:rPr lang="en-US" sz="2050" b="1" dirty="0">
                <a:solidFill>
                  <a:srgbClr val="384653"/>
                </a:solidFill>
                <a:latin typeface="Barlow Bold" pitchFamily="34" charset="0"/>
                <a:ea typeface="Barlow Bold" pitchFamily="34" charset="-122"/>
                <a:cs typeface="Barlow Bold" pitchFamily="34" charset="-120"/>
              </a:rPr>
              <a:t>Not Distinguishing Between Penalty and Compensation</a:t>
            </a:r>
            <a:endParaRPr lang="en-US" sz="2050" dirty="0"/>
          </a:p>
        </p:txBody>
      </p:sp>
      <p:sp>
        <p:nvSpPr>
          <p:cNvPr id="6" name="Text 3"/>
          <p:cNvSpPr/>
          <p:nvPr/>
        </p:nvSpPr>
        <p:spPr>
          <a:xfrm>
            <a:off x="966192" y="2936319"/>
            <a:ext cx="6026944" cy="957263"/>
          </a:xfrm>
          <a:prstGeom prst="rect">
            <a:avLst/>
          </a:prstGeom>
          <a:noFill/>
          <a:ln/>
        </p:spPr>
        <p:txBody>
          <a:bodyPr wrap="square" lIns="0" tIns="0" rIns="0" bIns="0" rtlCol="0" anchor="t"/>
          <a:lstStyle/>
          <a:p>
            <a:pPr marL="0" indent="0" algn="l">
              <a:lnSpc>
                <a:spcPts val="2500"/>
              </a:lnSpc>
              <a:buNone/>
            </a:pPr>
            <a:r>
              <a:rPr lang="en-US" sz="1550" dirty="0">
                <a:solidFill>
                  <a:srgbClr val="384653"/>
                </a:solidFill>
                <a:latin typeface="Montserrat" pitchFamily="34" charset="0"/>
                <a:ea typeface="Montserrat" pitchFamily="34" charset="-122"/>
                <a:cs typeface="Montserrat" pitchFamily="34" charset="-120"/>
              </a:rPr>
              <a:t>Failing to differentiate between penal and compensatory payments as established in Mahalakshmi Sugar Mills and Hyderabad Allwyn Metal Works cases</a:t>
            </a:r>
            <a:endParaRPr lang="en-US" sz="1550" dirty="0"/>
          </a:p>
        </p:txBody>
      </p:sp>
      <p:sp>
        <p:nvSpPr>
          <p:cNvPr id="7" name="Shape 4"/>
          <p:cNvSpPr/>
          <p:nvPr/>
        </p:nvSpPr>
        <p:spPr>
          <a:xfrm>
            <a:off x="7414855" y="1938099"/>
            <a:ext cx="6517362" cy="2177772"/>
          </a:xfrm>
          <a:prstGeom prst="roundRect">
            <a:avLst>
              <a:gd name="adj" fmla="val 13740"/>
            </a:avLst>
          </a:prstGeom>
          <a:solidFill>
            <a:srgbClr val="FFFFFF"/>
          </a:solidFill>
          <a:ln w="22860">
            <a:solidFill>
              <a:srgbClr val="BACFDD"/>
            </a:solidFill>
            <a:prstDash val="solid"/>
          </a:ln>
        </p:spPr>
        <p:txBody>
          <a:bodyPr/>
          <a:lstStyle/>
          <a:p>
            <a:endParaRPr lang="en-IN"/>
          </a:p>
        </p:txBody>
      </p:sp>
      <p:pic>
        <p:nvPicPr>
          <p:cNvPr id="8" name="Image 1" descr="preencoded.png"/>
          <p:cNvPicPr>
            <a:picLocks noChangeAspect="1"/>
          </p:cNvPicPr>
          <p:nvPr/>
        </p:nvPicPr>
        <p:blipFill>
          <a:blip r:embed="rId3"/>
          <a:stretch>
            <a:fillRect/>
          </a:stretch>
        </p:blipFill>
        <p:spPr>
          <a:xfrm>
            <a:off x="7414855" y="1938099"/>
            <a:ext cx="45720" cy="2177772"/>
          </a:xfrm>
          <a:prstGeom prst="rect">
            <a:avLst/>
          </a:prstGeom>
        </p:spPr>
      </p:pic>
      <p:sp>
        <p:nvSpPr>
          <p:cNvPr id="9" name="Text 5"/>
          <p:cNvSpPr/>
          <p:nvPr/>
        </p:nvSpPr>
        <p:spPr>
          <a:xfrm>
            <a:off x="7682865" y="2160389"/>
            <a:ext cx="3641288" cy="328136"/>
          </a:xfrm>
          <a:prstGeom prst="rect">
            <a:avLst/>
          </a:prstGeom>
          <a:noFill/>
          <a:ln/>
        </p:spPr>
        <p:txBody>
          <a:bodyPr wrap="none" lIns="0" tIns="0" rIns="0" bIns="0" rtlCol="0" anchor="t"/>
          <a:lstStyle/>
          <a:p>
            <a:pPr marL="0" indent="0" algn="l">
              <a:lnSpc>
                <a:spcPts val="2550"/>
              </a:lnSpc>
              <a:buNone/>
            </a:pPr>
            <a:r>
              <a:rPr lang="en-US" sz="2050" b="1" dirty="0">
                <a:solidFill>
                  <a:srgbClr val="384653"/>
                </a:solidFill>
                <a:latin typeface="Barlow Bold" pitchFamily="34" charset="0"/>
                <a:ea typeface="Barlow Bold" pitchFamily="34" charset="-122"/>
                <a:cs typeface="Barlow Bold" pitchFamily="34" charset="-120"/>
              </a:rPr>
              <a:t>Overlooking Personal Expenses</a:t>
            </a:r>
            <a:endParaRPr lang="en-US" sz="2050" dirty="0"/>
          </a:p>
        </p:txBody>
      </p:sp>
      <p:sp>
        <p:nvSpPr>
          <p:cNvPr id="10" name="Text 6"/>
          <p:cNvSpPr/>
          <p:nvPr/>
        </p:nvSpPr>
        <p:spPr>
          <a:xfrm>
            <a:off x="7682865" y="2608183"/>
            <a:ext cx="6027063" cy="957263"/>
          </a:xfrm>
          <a:prstGeom prst="rect">
            <a:avLst/>
          </a:prstGeom>
          <a:noFill/>
          <a:ln/>
        </p:spPr>
        <p:txBody>
          <a:bodyPr wrap="square" lIns="0" tIns="0" rIns="0" bIns="0" rtlCol="0" anchor="t"/>
          <a:lstStyle/>
          <a:p>
            <a:pPr marL="0" indent="0" algn="l">
              <a:lnSpc>
                <a:spcPts val="2500"/>
              </a:lnSpc>
              <a:buNone/>
            </a:pPr>
            <a:r>
              <a:rPr lang="en-US" sz="1550" dirty="0">
                <a:solidFill>
                  <a:srgbClr val="384653"/>
                </a:solidFill>
                <a:latin typeface="Montserrat" pitchFamily="34" charset="0"/>
                <a:ea typeface="Montserrat" pitchFamily="34" charset="-122"/>
                <a:cs typeface="Montserrat" pitchFamily="34" charset="-120"/>
              </a:rPr>
              <a:t>Missing personal expenses debited under business heads (travel, communication, entertainment) that should be identified based on narration or internal audit reports</a:t>
            </a:r>
            <a:endParaRPr lang="en-US" sz="1550" dirty="0"/>
          </a:p>
        </p:txBody>
      </p:sp>
      <p:sp>
        <p:nvSpPr>
          <p:cNvPr id="11" name="Shape 7"/>
          <p:cNvSpPr/>
          <p:nvPr/>
        </p:nvSpPr>
        <p:spPr>
          <a:xfrm>
            <a:off x="698183" y="4315301"/>
            <a:ext cx="6517243" cy="2168723"/>
          </a:xfrm>
          <a:prstGeom prst="roundRect">
            <a:avLst>
              <a:gd name="adj" fmla="val 13797"/>
            </a:avLst>
          </a:prstGeom>
          <a:solidFill>
            <a:srgbClr val="FFFFFF"/>
          </a:solidFill>
          <a:ln w="22860">
            <a:solidFill>
              <a:srgbClr val="BACFDD"/>
            </a:solidFill>
            <a:prstDash val="solid"/>
          </a:ln>
        </p:spPr>
        <p:txBody>
          <a:bodyPr/>
          <a:lstStyle/>
          <a:p>
            <a:endParaRPr lang="en-IN"/>
          </a:p>
        </p:txBody>
      </p:sp>
      <p:pic>
        <p:nvPicPr>
          <p:cNvPr id="12" name="Image 2" descr="preencoded.png"/>
          <p:cNvPicPr>
            <a:picLocks noChangeAspect="1"/>
          </p:cNvPicPr>
          <p:nvPr/>
        </p:nvPicPr>
        <p:blipFill>
          <a:blip r:embed="rId4"/>
          <a:stretch>
            <a:fillRect/>
          </a:stretch>
        </p:blipFill>
        <p:spPr>
          <a:xfrm>
            <a:off x="698183" y="4315301"/>
            <a:ext cx="45720" cy="2168723"/>
          </a:xfrm>
          <a:prstGeom prst="rect">
            <a:avLst/>
          </a:prstGeom>
        </p:spPr>
      </p:pic>
      <p:sp>
        <p:nvSpPr>
          <p:cNvPr id="13" name="Text 8"/>
          <p:cNvSpPr/>
          <p:nvPr/>
        </p:nvSpPr>
        <p:spPr>
          <a:xfrm>
            <a:off x="966192" y="4537591"/>
            <a:ext cx="5498902" cy="328136"/>
          </a:xfrm>
          <a:prstGeom prst="rect">
            <a:avLst/>
          </a:prstGeom>
          <a:noFill/>
          <a:ln/>
        </p:spPr>
        <p:txBody>
          <a:bodyPr wrap="none" lIns="0" tIns="0" rIns="0" bIns="0" rtlCol="0" anchor="t"/>
          <a:lstStyle/>
          <a:p>
            <a:pPr marL="0" indent="0" algn="l">
              <a:lnSpc>
                <a:spcPts val="2550"/>
              </a:lnSpc>
              <a:buNone/>
            </a:pPr>
            <a:r>
              <a:rPr lang="en-US" sz="2050" b="1" dirty="0">
                <a:solidFill>
                  <a:srgbClr val="384653"/>
                </a:solidFill>
                <a:latin typeface="Barlow Bold" pitchFamily="34" charset="0"/>
                <a:ea typeface="Barlow Bold" pitchFamily="34" charset="-122"/>
                <a:cs typeface="Barlow Bold" pitchFamily="34" charset="-120"/>
              </a:rPr>
              <a:t>Inadequate Verification of Prohibited Payments</a:t>
            </a:r>
            <a:endParaRPr lang="en-US" sz="2050" dirty="0"/>
          </a:p>
        </p:txBody>
      </p:sp>
      <p:sp>
        <p:nvSpPr>
          <p:cNvPr id="14" name="Text 9"/>
          <p:cNvSpPr/>
          <p:nvPr/>
        </p:nvSpPr>
        <p:spPr>
          <a:xfrm>
            <a:off x="966192" y="4985385"/>
            <a:ext cx="6026944" cy="1276350"/>
          </a:xfrm>
          <a:prstGeom prst="rect">
            <a:avLst/>
          </a:prstGeom>
          <a:noFill/>
          <a:ln/>
        </p:spPr>
        <p:txBody>
          <a:bodyPr wrap="square" lIns="0" tIns="0" rIns="0" bIns="0" rtlCol="0" anchor="t"/>
          <a:lstStyle/>
          <a:p>
            <a:pPr marL="0" indent="0" algn="l">
              <a:lnSpc>
                <a:spcPts val="2500"/>
              </a:lnSpc>
              <a:buNone/>
            </a:pPr>
            <a:r>
              <a:rPr lang="en-US" sz="1550" dirty="0">
                <a:solidFill>
                  <a:srgbClr val="384653"/>
                </a:solidFill>
                <a:latin typeface="Montserrat" pitchFamily="34" charset="0"/>
                <a:ea typeface="Montserrat" pitchFamily="34" charset="-122"/>
                <a:cs typeface="Montserrat" pitchFamily="34" charset="-120"/>
              </a:rPr>
              <a:t>Not thoroughly examining payments that might fall under section 37 Explanation 3, especially benefits/perquisites where acceptance violates law (e.g., freebies to medical practitioners)</a:t>
            </a:r>
            <a:endParaRPr lang="en-US" sz="1550" dirty="0"/>
          </a:p>
        </p:txBody>
      </p:sp>
      <p:sp>
        <p:nvSpPr>
          <p:cNvPr id="15" name="Shape 10"/>
          <p:cNvSpPr/>
          <p:nvPr/>
        </p:nvSpPr>
        <p:spPr>
          <a:xfrm>
            <a:off x="7414855" y="4315301"/>
            <a:ext cx="6517362" cy="2168723"/>
          </a:xfrm>
          <a:prstGeom prst="roundRect">
            <a:avLst>
              <a:gd name="adj" fmla="val 13797"/>
            </a:avLst>
          </a:prstGeom>
          <a:solidFill>
            <a:srgbClr val="FFFFFF"/>
          </a:solidFill>
          <a:ln w="22860">
            <a:solidFill>
              <a:srgbClr val="BACFDD"/>
            </a:solidFill>
            <a:prstDash val="solid"/>
          </a:ln>
        </p:spPr>
        <p:txBody>
          <a:bodyPr/>
          <a:lstStyle/>
          <a:p>
            <a:endParaRPr lang="en-IN"/>
          </a:p>
        </p:txBody>
      </p:sp>
      <p:pic>
        <p:nvPicPr>
          <p:cNvPr id="16" name="Image 3" descr="preencoded.png"/>
          <p:cNvPicPr>
            <a:picLocks noChangeAspect="1"/>
          </p:cNvPicPr>
          <p:nvPr/>
        </p:nvPicPr>
        <p:blipFill>
          <a:blip r:embed="rId4"/>
          <a:stretch>
            <a:fillRect/>
          </a:stretch>
        </p:blipFill>
        <p:spPr>
          <a:xfrm>
            <a:off x="7414855" y="4315301"/>
            <a:ext cx="45720" cy="2168723"/>
          </a:xfrm>
          <a:prstGeom prst="rect">
            <a:avLst/>
          </a:prstGeom>
        </p:spPr>
      </p:pic>
      <p:sp>
        <p:nvSpPr>
          <p:cNvPr id="17" name="Text 11"/>
          <p:cNvSpPr/>
          <p:nvPr/>
        </p:nvSpPr>
        <p:spPr>
          <a:xfrm>
            <a:off x="7682865" y="4537591"/>
            <a:ext cx="3559135" cy="328136"/>
          </a:xfrm>
          <a:prstGeom prst="rect">
            <a:avLst/>
          </a:prstGeom>
          <a:noFill/>
          <a:ln/>
        </p:spPr>
        <p:txBody>
          <a:bodyPr wrap="none" lIns="0" tIns="0" rIns="0" bIns="0" rtlCol="0" anchor="t"/>
          <a:lstStyle/>
          <a:p>
            <a:pPr marL="0" indent="0" algn="l">
              <a:lnSpc>
                <a:spcPts val="2550"/>
              </a:lnSpc>
              <a:buNone/>
            </a:pPr>
            <a:r>
              <a:rPr lang="en-US" sz="2050" b="1" dirty="0">
                <a:solidFill>
                  <a:srgbClr val="384653"/>
                </a:solidFill>
                <a:latin typeface="Barlow Bold" pitchFamily="34" charset="0"/>
                <a:ea typeface="Barlow Bold" pitchFamily="34" charset="-122"/>
                <a:cs typeface="Barlow Bold" pitchFamily="34" charset="-120"/>
              </a:rPr>
              <a:t>Missing Foreign Law Violations</a:t>
            </a:r>
            <a:endParaRPr lang="en-US" sz="2050" dirty="0"/>
          </a:p>
        </p:txBody>
      </p:sp>
      <p:sp>
        <p:nvSpPr>
          <p:cNvPr id="18" name="Text 12"/>
          <p:cNvSpPr/>
          <p:nvPr/>
        </p:nvSpPr>
        <p:spPr>
          <a:xfrm>
            <a:off x="7682865" y="4985385"/>
            <a:ext cx="6027063" cy="638175"/>
          </a:xfrm>
          <a:prstGeom prst="rect">
            <a:avLst/>
          </a:prstGeom>
          <a:noFill/>
          <a:ln/>
        </p:spPr>
        <p:txBody>
          <a:bodyPr wrap="square" lIns="0" tIns="0" rIns="0" bIns="0" rtlCol="0" anchor="t"/>
          <a:lstStyle/>
          <a:p>
            <a:pPr marL="0" indent="0" algn="l">
              <a:lnSpc>
                <a:spcPts val="2500"/>
              </a:lnSpc>
              <a:buNone/>
            </a:pPr>
            <a:r>
              <a:rPr lang="en-US" sz="1550" dirty="0">
                <a:solidFill>
                  <a:srgbClr val="384653"/>
                </a:solidFill>
                <a:latin typeface="Montserrat" pitchFamily="34" charset="0"/>
                <a:ea typeface="Montserrat" pitchFamily="34" charset="-122"/>
                <a:cs typeface="Montserrat" pitchFamily="34" charset="-120"/>
              </a:rPr>
              <a:t>Not reporting expenses that are offenses or prohibited by laws outside India</a:t>
            </a:r>
            <a:endParaRPr lang="en-US" sz="1550" dirty="0"/>
          </a:p>
        </p:txBody>
      </p:sp>
      <p:sp>
        <p:nvSpPr>
          <p:cNvPr id="19" name="Text 13"/>
          <p:cNvSpPr/>
          <p:nvPr/>
        </p:nvSpPr>
        <p:spPr>
          <a:xfrm>
            <a:off x="698183" y="6708338"/>
            <a:ext cx="13234035" cy="638175"/>
          </a:xfrm>
          <a:prstGeom prst="rect">
            <a:avLst/>
          </a:prstGeom>
          <a:noFill/>
          <a:ln/>
        </p:spPr>
        <p:txBody>
          <a:bodyPr wrap="square" lIns="0" tIns="0" rIns="0" bIns="0" rtlCol="0" anchor="t"/>
          <a:lstStyle/>
          <a:p>
            <a:pPr marL="0" indent="0" algn="l">
              <a:lnSpc>
                <a:spcPts val="2500"/>
              </a:lnSpc>
              <a:buNone/>
            </a:pPr>
            <a:r>
              <a:rPr lang="en-US" sz="1550" b="1" dirty="0">
                <a:solidFill>
                  <a:srgbClr val="2589C9"/>
                </a:solidFill>
                <a:latin typeface="Montserrat" pitchFamily="34" charset="0"/>
                <a:ea typeface="Montserrat" pitchFamily="34" charset="-122"/>
                <a:cs typeface="Montserrat" pitchFamily="34" charset="-120"/>
              </a:rPr>
              <a:t>Best Practice:</a:t>
            </a:r>
            <a:r>
              <a:rPr lang="en-US" sz="1550" dirty="0">
                <a:solidFill>
                  <a:srgbClr val="384653"/>
                </a:solidFill>
                <a:latin typeface="Montserrat" pitchFamily="34" charset="0"/>
                <a:ea typeface="Montserrat" pitchFamily="34" charset="-122"/>
                <a:cs typeface="Montserrat" pitchFamily="34" charset="-120"/>
              </a:rPr>
              <a:t> Obtain written representations from management and consider expert opinions on legal matters when determining if expenses are prohibited by law</a:t>
            </a:r>
            <a:endParaRPr lang="en-US" sz="155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58309" y="648295"/>
            <a:ext cx="9187934" cy="712708"/>
          </a:xfrm>
          <a:prstGeom prst="rect">
            <a:avLst/>
          </a:prstGeom>
          <a:noFill/>
          <a:ln/>
        </p:spPr>
        <p:txBody>
          <a:bodyPr wrap="none" lIns="0" tIns="0" rIns="0" bIns="0" rtlCol="0" anchor="t"/>
          <a:lstStyle/>
          <a:p>
            <a:pPr marL="0" indent="0" algn="l">
              <a:lnSpc>
                <a:spcPts val="5600"/>
              </a:lnSpc>
              <a:buNone/>
            </a:pPr>
            <a:r>
              <a:rPr lang="en-US" sz="4450" b="1" dirty="0">
                <a:solidFill>
                  <a:srgbClr val="2E3C4E"/>
                </a:solidFill>
                <a:latin typeface="Barlow Bold" pitchFamily="34" charset="0"/>
                <a:ea typeface="Barlow Bold" pitchFamily="34" charset="-122"/>
                <a:cs typeface="Barlow Bold" pitchFamily="34" charset="-120"/>
              </a:rPr>
              <a:t>Key Focus Areas: Clauses 21(b) to 22</a:t>
            </a:r>
            <a:endParaRPr lang="en-US" sz="4450" dirty="0"/>
          </a:p>
        </p:txBody>
      </p:sp>
      <p:sp>
        <p:nvSpPr>
          <p:cNvPr id="3" name="Text 1"/>
          <p:cNvSpPr/>
          <p:nvPr/>
        </p:nvSpPr>
        <p:spPr>
          <a:xfrm>
            <a:off x="758309" y="1902500"/>
            <a:ext cx="5255776" cy="356235"/>
          </a:xfrm>
          <a:prstGeom prst="rect">
            <a:avLst/>
          </a:prstGeom>
          <a:noFill/>
          <a:ln/>
        </p:spPr>
        <p:txBody>
          <a:bodyPr wrap="none" lIns="0" tIns="0" rIns="0" bIns="0" rtlCol="0" anchor="t"/>
          <a:lstStyle/>
          <a:p>
            <a:pPr marL="0" indent="0" algn="l">
              <a:lnSpc>
                <a:spcPts val="2800"/>
              </a:lnSpc>
              <a:buNone/>
            </a:pPr>
            <a:r>
              <a:rPr lang="en-US" sz="2200" b="1" dirty="0">
                <a:solidFill>
                  <a:srgbClr val="2E3C4E"/>
                </a:solidFill>
                <a:latin typeface="Barlow Bold" pitchFamily="34" charset="0"/>
                <a:ea typeface="Barlow Bold" pitchFamily="34" charset="-122"/>
                <a:cs typeface="Barlow Bold" pitchFamily="34" charset="-120"/>
              </a:rPr>
              <a:t>Clause 21(b): Section 40(a) Disallowances</a:t>
            </a:r>
            <a:endParaRPr lang="en-US" sz="2200" dirty="0"/>
          </a:p>
        </p:txBody>
      </p:sp>
      <p:sp>
        <p:nvSpPr>
          <p:cNvPr id="4" name="Text 2"/>
          <p:cNvSpPr/>
          <p:nvPr/>
        </p:nvSpPr>
        <p:spPr>
          <a:xfrm>
            <a:off x="758309" y="2475309"/>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Non-resident payments without TDS</a:t>
            </a:r>
            <a:endParaRPr lang="en-US" sz="1700" dirty="0"/>
          </a:p>
        </p:txBody>
      </p:sp>
      <p:sp>
        <p:nvSpPr>
          <p:cNvPr id="5" name="Text 3"/>
          <p:cNvSpPr/>
          <p:nvPr/>
        </p:nvSpPr>
        <p:spPr>
          <a:xfrm>
            <a:off x="758309" y="2897743"/>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Resident payments with 30% disallowance</a:t>
            </a:r>
            <a:endParaRPr lang="en-US" sz="1700" dirty="0"/>
          </a:p>
        </p:txBody>
      </p:sp>
      <p:sp>
        <p:nvSpPr>
          <p:cNvPr id="6" name="Text 4"/>
          <p:cNvSpPr/>
          <p:nvPr/>
        </p:nvSpPr>
        <p:spPr>
          <a:xfrm>
            <a:off x="758309" y="3320177"/>
            <a:ext cx="6292572" cy="693420"/>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Verify Form 26A certificates for deemed deduction cases</a:t>
            </a:r>
            <a:endParaRPr lang="en-US" sz="1700" dirty="0"/>
          </a:p>
        </p:txBody>
      </p:sp>
      <p:sp>
        <p:nvSpPr>
          <p:cNvPr id="7" name="Text 5"/>
          <p:cNvSpPr/>
          <p:nvPr/>
        </p:nvSpPr>
        <p:spPr>
          <a:xfrm>
            <a:off x="758309" y="4230172"/>
            <a:ext cx="4379357" cy="356235"/>
          </a:xfrm>
          <a:prstGeom prst="rect">
            <a:avLst/>
          </a:prstGeom>
          <a:noFill/>
          <a:ln/>
        </p:spPr>
        <p:txBody>
          <a:bodyPr wrap="none" lIns="0" tIns="0" rIns="0" bIns="0" rtlCol="0" anchor="t"/>
          <a:lstStyle/>
          <a:p>
            <a:pPr marL="0" indent="0" algn="l">
              <a:lnSpc>
                <a:spcPts val="2800"/>
              </a:lnSpc>
              <a:buNone/>
            </a:pPr>
            <a:r>
              <a:rPr lang="en-US" sz="2200" b="1" dirty="0">
                <a:solidFill>
                  <a:srgbClr val="2E3C4E"/>
                </a:solidFill>
                <a:latin typeface="Barlow Bold" pitchFamily="34" charset="0"/>
                <a:ea typeface="Barlow Bold" pitchFamily="34" charset="-122"/>
                <a:cs typeface="Barlow Bold" pitchFamily="34" charset="-120"/>
              </a:rPr>
              <a:t>Clause 21(c): Section 40(b)/40(ba)</a:t>
            </a:r>
            <a:endParaRPr lang="en-US" sz="2200" dirty="0"/>
          </a:p>
        </p:txBody>
      </p:sp>
      <p:sp>
        <p:nvSpPr>
          <p:cNvPr id="8" name="Text 6"/>
          <p:cNvSpPr/>
          <p:nvPr/>
        </p:nvSpPr>
        <p:spPr>
          <a:xfrm>
            <a:off x="758309" y="4802981"/>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Verify partnership/LLP deed provisions</a:t>
            </a:r>
            <a:endParaRPr lang="en-US" sz="1700" dirty="0"/>
          </a:p>
        </p:txBody>
      </p:sp>
      <p:sp>
        <p:nvSpPr>
          <p:cNvPr id="9" name="Text 7"/>
          <p:cNvSpPr/>
          <p:nvPr/>
        </p:nvSpPr>
        <p:spPr>
          <a:xfrm>
            <a:off x="758309" y="5225415"/>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Check computation of "book profits"</a:t>
            </a:r>
            <a:endParaRPr lang="en-US" sz="1700" dirty="0"/>
          </a:p>
        </p:txBody>
      </p:sp>
      <p:sp>
        <p:nvSpPr>
          <p:cNvPr id="10" name="Text 8"/>
          <p:cNvSpPr/>
          <p:nvPr/>
        </p:nvSpPr>
        <p:spPr>
          <a:xfrm>
            <a:off x="758309" y="5647849"/>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Note increased limits from A.Y. 2025-26</a:t>
            </a:r>
            <a:endParaRPr lang="en-US" sz="1700" dirty="0"/>
          </a:p>
        </p:txBody>
      </p:sp>
      <p:sp>
        <p:nvSpPr>
          <p:cNvPr id="11" name="Text 9"/>
          <p:cNvSpPr/>
          <p:nvPr/>
        </p:nvSpPr>
        <p:spPr>
          <a:xfrm>
            <a:off x="7587139" y="1902500"/>
            <a:ext cx="4796076" cy="356235"/>
          </a:xfrm>
          <a:prstGeom prst="rect">
            <a:avLst/>
          </a:prstGeom>
          <a:noFill/>
          <a:ln/>
        </p:spPr>
        <p:txBody>
          <a:bodyPr wrap="none" lIns="0" tIns="0" rIns="0" bIns="0" rtlCol="0" anchor="t"/>
          <a:lstStyle/>
          <a:p>
            <a:pPr marL="0" indent="0" algn="l">
              <a:lnSpc>
                <a:spcPts val="2800"/>
              </a:lnSpc>
              <a:buNone/>
            </a:pPr>
            <a:r>
              <a:rPr lang="en-US" sz="2200" b="1" dirty="0">
                <a:solidFill>
                  <a:srgbClr val="2E3C4E"/>
                </a:solidFill>
                <a:latin typeface="Barlow Bold" pitchFamily="34" charset="0"/>
                <a:ea typeface="Barlow Bold" pitchFamily="34" charset="-122"/>
                <a:cs typeface="Barlow Bold" pitchFamily="34" charset="-120"/>
              </a:rPr>
              <a:t>Clause 21(d): Section 40A(3)/40A(3A)</a:t>
            </a:r>
            <a:endParaRPr lang="en-US" sz="2200" dirty="0"/>
          </a:p>
        </p:txBody>
      </p:sp>
      <p:sp>
        <p:nvSpPr>
          <p:cNvPr id="12" name="Text 10"/>
          <p:cNvSpPr/>
          <p:nvPr/>
        </p:nvSpPr>
        <p:spPr>
          <a:xfrm>
            <a:off x="7587139" y="2475309"/>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Verify cash payments exceeding ₹10,000/₹35,000</a:t>
            </a:r>
            <a:endParaRPr lang="en-US" sz="1700" dirty="0"/>
          </a:p>
        </p:txBody>
      </p:sp>
      <p:sp>
        <p:nvSpPr>
          <p:cNvPr id="13" name="Text 11"/>
          <p:cNvSpPr/>
          <p:nvPr/>
        </p:nvSpPr>
        <p:spPr>
          <a:xfrm>
            <a:off x="7587139" y="2897743"/>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Check Rule 6DD exemptions</a:t>
            </a:r>
            <a:endParaRPr lang="en-US" sz="1700" dirty="0"/>
          </a:p>
        </p:txBody>
      </p:sp>
      <p:sp>
        <p:nvSpPr>
          <p:cNvPr id="14" name="Text 12"/>
          <p:cNvSpPr/>
          <p:nvPr/>
        </p:nvSpPr>
        <p:spPr>
          <a:xfrm>
            <a:off x="7587139" y="3320177"/>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Include electronic modes under Rule 6ABBA</a:t>
            </a:r>
            <a:endParaRPr lang="en-US" sz="1700" dirty="0"/>
          </a:p>
        </p:txBody>
      </p:sp>
      <p:sp>
        <p:nvSpPr>
          <p:cNvPr id="15" name="Text 13"/>
          <p:cNvSpPr/>
          <p:nvPr/>
        </p:nvSpPr>
        <p:spPr>
          <a:xfrm>
            <a:off x="7587139" y="3883462"/>
            <a:ext cx="4352568" cy="356235"/>
          </a:xfrm>
          <a:prstGeom prst="rect">
            <a:avLst/>
          </a:prstGeom>
          <a:noFill/>
          <a:ln/>
        </p:spPr>
        <p:txBody>
          <a:bodyPr wrap="none" lIns="0" tIns="0" rIns="0" bIns="0" rtlCol="0" anchor="t"/>
          <a:lstStyle/>
          <a:p>
            <a:pPr marL="0" indent="0" algn="l">
              <a:lnSpc>
                <a:spcPts val="2800"/>
              </a:lnSpc>
              <a:buNone/>
            </a:pPr>
            <a:r>
              <a:rPr lang="en-US" sz="2200" b="1" dirty="0">
                <a:solidFill>
                  <a:srgbClr val="2E3C4E"/>
                </a:solidFill>
                <a:latin typeface="Barlow Bold" pitchFamily="34" charset="0"/>
                <a:ea typeface="Barlow Bold" pitchFamily="34" charset="-122"/>
                <a:cs typeface="Barlow Bold" pitchFamily="34" charset="-120"/>
              </a:rPr>
              <a:t>Clause 22: MSMED Act Compliance</a:t>
            </a:r>
            <a:endParaRPr lang="en-US" sz="2200" dirty="0"/>
          </a:p>
        </p:txBody>
      </p:sp>
      <p:sp>
        <p:nvSpPr>
          <p:cNvPr id="16" name="Text 14"/>
          <p:cNvSpPr/>
          <p:nvPr/>
        </p:nvSpPr>
        <p:spPr>
          <a:xfrm>
            <a:off x="7587139" y="4456271"/>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Report interest inadmissible under section 23</a:t>
            </a:r>
            <a:endParaRPr lang="en-US" sz="1700" dirty="0"/>
          </a:p>
        </p:txBody>
      </p:sp>
      <p:sp>
        <p:nvSpPr>
          <p:cNvPr id="17" name="Text 15"/>
          <p:cNvSpPr/>
          <p:nvPr/>
        </p:nvSpPr>
        <p:spPr>
          <a:xfrm>
            <a:off x="7587139" y="4878705"/>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Verify payments to micro/small enterprises</a:t>
            </a:r>
            <a:endParaRPr lang="en-US" sz="1700" dirty="0"/>
          </a:p>
        </p:txBody>
      </p:sp>
      <p:sp>
        <p:nvSpPr>
          <p:cNvPr id="18" name="Text 16"/>
          <p:cNvSpPr/>
          <p:nvPr/>
        </p:nvSpPr>
        <p:spPr>
          <a:xfrm>
            <a:off x="7587139" y="5301139"/>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Track timely vs. delayed payments</a:t>
            </a:r>
            <a:endParaRPr lang="en-US" sz="1700" dirty="0"/>
          </a:p>
        </p:txBody>
      </p:sp>
      <p:sp>
        <p:nvSpPr>
          <p:cNvPr id="19" name="Shape 17"/>
          <p:cNvSpPr/>
          <p:nvPr/>
        </p:nvSpPr>
        <p:spPr>
          <a:xfrm>
            <a:off x="758309" y="6314003"/>
            <a:ext cx="13113782" cy="1267182"/>
          </a:xfrm>
          <a:prstGeom prst="roundRect">
            <a:avLst>
              <a:gd name="adj" fmla="val 25647"/>
            </a:avLst>
          </a:prstGeom>
          <a:solidFill>
            <a:srgbClr val="FCF2B5"/>
          </a:solidFill>
          <a:ln/>
        </p:spPr>
        <p:txBody>
          <a:bodyPr/>
          <a:lstStyle/>
          <a:p>
            <a:endParaRPr lang="en-IN"/>
          </a:p>
        </p:txBody>
      </p:sp>
      <p:pic>
        <p:nvPicPr>
          <p:cNvPr id="20" name="Image 0" descr="preencoded.png"/>
          <p:cNvPicPr>
            <a:picLocks noChangeAspect="1"/>
          </p:cNvPicPr>
          <p:nvPr/>
        </p:nvPicPr>
        <p:blipFill>
          <a:blip r:embed="rId3"/>
          <a:stretch>
            <a:fillRect/>
          </a:stretch>
        </p:blipFill>
        <p:spPr>
          <a:xfrm>
            <a:off x="974884" y="6646545"/>
            <a:ext cx="270748" cy="216575"/>
          </a:xfrm>
          <a:prstGeom prst="rect">
            <a:avLst/>
          </a:prstGeom>
        </p:spPr>
      </p:pic>
      <p:sp>
        <p:nvSpPr>
          <p:cNvPr id="21" name="Text 18"/>
          <p:cNvSpPr/>
          <p:nvPr/>
        </p:nvSpPr>
        <p:spPr>
          <a:xfrm>
            <a:off x="1462207" y="6584633"/>
            <a:ext cx="12193310" cy="693420"/>
          </a:xfrm>
          <a:prstGeom prst="rect">
            <a:avLst/>
          </a:prstGeom>
          <a:noFill/>
          <a:ln/>
        </p:spPr>
        <p:txBody>
          <a:bodyPr wrap="square" lIns="0" tIns="0" rIns="0" bIns="0" rtlCol="0" anchor="t"/>
          <a:lstStyle/>
          <a:p>
            <a:pPr marL="0" indent="0" algn="l">
              <a:lnSpc>
                <a:spcPts val="2700"/>
              </a:lnSpc>
              <a:buNone/>
            </a:pPr>
            <a:r>
              <a:rPr lang="en-US" sz="1700" b="1" dirty="0">
                <a:solidFill>
                  <a:srgbClr val="000000"/>
                </a:solidFill>
                <a:latin typeface="Montserrat" pitchFamily="34" charset="0"/>
                <a:ea typeface="Montserrat" pitchFamily="34" charset="-122"/>
                <a:cs typeface="Montserrat" pitchFamily="34" charset="-120"/>
              </a:rPr>
              <a:t>Remember:</a:t>
            </a:r>
            <a:r>
              <a:rPr lang="en-US" sz="1700" dirty="0">
                <a:solidFill>
                  <a:srgbClr val="000000"/>
                </a:solidFill>
                <a:latin typeface="Montserrat" pitchFamily="34" charset="0"/>
                <a:ea typeface="Montserrat" pitchFamily="34" charset="-122"/>
                <a:cs typeface="Montserrat" pitchFamily="34" charset="-120"/>
              </a:rPr>
              <a:t> For section 40A(3), the tax auditor should obtain suitable certificate from the assessee if it's not possible to verify each payment mode</a:t>
            </a:r>
            <a:endParaRPr lang="en-US" sz="17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4416" y="105178"/>
            <a:ext cx="16942003" cy="994872"/>
          </a:xfrm>
          <a:prstGeom prst="rect">
            <a:avLst/>
          </a:prstGeom>
        </p:spPr>
        <p:txBody>
          <a:bodyPr vert="horz" wrap="square" lIns="0" tIns="326882" rIns="0" bIns="0" rtlCol="0">
            <a:spAutoFit/>
          </a:bodyPr>
          <a:lstStyle/>
          <a:p>
            <a:pPr marL="490728">
              <a:spcBef>
                <a:spcPts val="120"/>
              </a:spcBef>
            </a:pPr>
            <a:r>
              <a:rPr u="none" dirty="0"/>
              <a:t>Issues</a:t>
            </a:r>
            <a:r>
              <a:rPr u="none" spc="-54" dirty="0"/>
              <a:t> </a:t>
            </a:r>
            <a:r>
              <a:rPr u="none" dirty="0"/>
              <a:t>on</a:t>
            </a:r>
            <a:r>
              <a:rPr u="none" spc="-60" dirty="0"/>
              <a:t> </a:t>
            </a:r>
            <a:r>
              <a:rPr u="none" dirty="0"/>
              <a:t>Clause</a:t>
            </a:r>
            <a:r>
              <a:rPr u="none" spc="-60" dirty="0"/>
              <a:t> </a:t>
            </a:r>
            <a:r>
              <a:rPr u="none" dirty="0"/>
              <a:t>no.</a:t>
            </a:r>
            <a:r>
              <a:rPr u="none" spc="-54" dirty="0"/>
              <a:t> </a:t>
            </a:r>
            <a:r>
              <a:rPr u="none" dirty="0"/>
              <a:t>21</a:t>
            </a:r>
            <a:r>
              <a:rPr u="none" spc="-60" dirty="0"/>
              <a:t> </a:t>
            </a:r>
            <a:r>
              <a:rPr u="none" dirty="0"/>
              <a:t>–</a:t>
            </a:r>
            <a:r>
              <a:rPr u="none" spc="-72" dirty="0"/>
              <a:t> </a:t>
            </a:r>
            <a:r>
              <a:rPr u="none" spc="-12" dirty="0"/>
              <a:t>Contd.</a:t>
            </a:r>
          </a:p>
        </p:txBody>
      </p:sp>
      <p:sp>
        <p:nvSpPr>
          <p:cNvPr id="3" name="object 3"/>
          <p:cNvSpPr/>
          <p:nvPr/>
        </p:nvSpPr>
        <p:spPr>
          <a:xfrm>
            <a:off x="2195473" y="3018433"/>
            <a:ext cx="10149840" cy="3840480"/>
          </a:xfrm>
          <a:custGeom>
            <a:avLst/>
            <a:gdLst/>
            <a:ahLst/>
            <a:cxnLst/>
            <a:rect l="l" t="t" r="r" b="b"/>
            <a:pathLst>
              <a:path w="8458200" h="3200400">
                <a:moveTo>
                  <a:pt x="0" y="0"/>
                </a:moveTo>
                <a:lnTo>
                  <a:pt x="8458200" y="0"/>
                </a:lnTo>
                <a:lnTo>
                  <a:pt x="8458200" y="3200400"/>
                </a:lnTo>
                <a:lnTo>
                  <a:pt x="0" y="3200400"/>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4" name="object 4"/>
          <p:cNvSpPr txBox="1"/>
          <p:nvPr/>
        </p:nvSpPr>
        <p:spPr>
          <a:xfrm>
            <a:off x="2289049" y="3033370"/>
            <a:ext cx="9961626" cy="3682034"/>
          </a:xfrm>
          <a:prstGeom prst="rect">
            <a:avLst/>
          </a:prstGeom>
        </p:spPr>
        <p:txBody>
          <a:bodyPr vert="horz" wrap="square" lIns="0" tIns="15240" rIns="0" bIns="0" rtlCol="0">
            <a:spAutoFit/>
          </a:bodyPr>
          <a:lstStyle/>
          <a:p>
            <a:pPr marL="399288" marR="6096" indent="-384048" algn="just" defTabSz="1097280">
              <a:spcBef>
                <a:spcPts val="120"/>
              </a:spcBef>
              <a:buSzPct val="60416"/>
              <a:buFont typeface="Wingdings"/>
              <a:buChar char=""/>
              <a:tabLst>
                <a:tab pos="399288" algn="l"/>
              </a:tabLst>
            </a:pPr>
            <a:r>
              <a:rPr sz="2880" kern="0" dirty="0">
                <a:solidFill>
                  <a:sysClr val="windowText" lastClr="000000"/>
                </a:solidFill>
                <a:latin typeface="Calibri"/>
                <a:cs typeface="Calibri"/>
              </a:rPr>
              <a:t>Whether</a:t>
            </a:r>
            <a:r>
              <a:rPr sz="2880" kern="0" spc="330" dirty="0">
                <a:solidFill>
                  <a:sysClr val="windowText" lastClr="000000"/>
                </a:solidFill>
                <a:latin typeface="Calibri"/>
                <a:cs typeface="Calibri"/>
              </a:rPr>
              <a:t>  </a:t>
            </a:r>
            <a:r>
              <a:rPr sz="2880" kern="0" dirty="0">
                <a:solidFill>
                  <a:sysClr val="windowText" lastClr="000000"/>
                </a:solidFill>
                <a:latin typeface="Calibri"/>
                <a:cs typeface="Calibri"/>
              </a:rPr>
              <a:t>the</a:t>
            </a:r>
            <a:r>
              <a:rPr sz="2880" kern="0" spc="336" dirty="0">
                <a:solidFill>
                  <a:sysClr val="windowText" lastClr="000000"/>
                </a:solidFill>
                <a:latin typeface="Calibri"/>
                <a:cs typeface="Calibri"/>
              </a:rPr>
              <a:t>  </a:t>
            </a:r>
            <a:r>
              <a:rPr sz="2880" kern="0" dirty="0">
                <a:solidFill>
                  <a:sysClr val="windowText" lastClr="000000"/>
                </a:solidFill>
                <a:latin typeface="Calibri"/>
                <a:cs typeface="Calibri"/>
              </a:rPr>
              <a:t>tax</a:t>
            </a:r>
            <a:r>
              <a:rPr sz="2880" kern="0" spc="324" dirty="0">
                <a:solidFill>
                  <a:sysClr val="windowText" lastClr="000000"/>
                </a:solidFill>
                <a:latin typeface="Calibri"/>
                <a:cs typeface="Calibri"/>
              </a:rPr>
              <a:t>  </a:t>
            </a:r>
            <a:r>
              <a:rPr sz="2880" kern="0" dirty="0">
                <a:solidFill>
                  <a:sysClr val="windowText" lastClr="000000"/>
                </a:solidFill>
                <a:latin typeface="Calibri"/>
                <a:cs typeface="Calibri"/>
              </a:rPr>
              <a:t>auditor</a:t>
            </a:r>
            <a:r>
              <a:rPr sz="2880" kern="0" spc="342" dirty="0">
                <a:solidFill>
                  <a:sysClr val="windowText" lastClr="000000"/>
                </a:solidFill>
                <a:latin typeface="Calibri"/>
                <a:cs typeface="Calibri"/>
              </a:rPr>
              <a:t>  </a:t>
            </a:r>
            <a:r>
              <a:rPr sz="2880" kern="0" dirty="0">
                <a:solidFill>
                  <a:sysClr val="windowText" lastClr="000000"/>
                </a:solidFill>
                <a:latin typeface="Calibri"/>
                <a:cs typeface="Calibri"/>
              </a:rPr>
              <a:t>should</a:t>
            </a:r>
            <a:r>
              <a:rPr sz="2880" kern="0" spc="330" dirty="0">
                <a:solidFill>
                  <a:sysClr val="windowText" lastClr="000000"/>
                </a:solidFill>
                <a:latin typeface="Calibri"/>
                <a:cs typeface="Calibri"/>
              </a:rPr>
              <a:t>  </a:t>
            </a:r>
            <a:r>
              <a:rPr sz="2880" kern="0" dirty="0">
                <a:solidFill>
                  <a:sysClr val="windowText" lastClr="000000"/>
                </a:solidFill>
                <a:latin typeface="Calibri"/>
                <a:cs typeface="Calibri"/>
              </a:rPr>
              <a:t>specify</a:t>
            </a:r>
            <a:r>
              <a:rPr sz="2880" kern="0" spc="330" dirty="0">
                <a:solidFill>
                  <a:sysClr val="windowText" lastClr="000000"/>
                </a:solidFill>
                <a:latin typeface="Calibri"/>
                <a:cs typeface="Calibri"/>
              </a:rPr>
              <a:t>  </a:t>
            </a:r>
            <a:r>
              <a:rPr sz="2880" kern="0" dirty="0">
                <a:solidFill>
                  <a:sysClr val="windowText" lastClr="000000"/>
                </a:solidFill>
                <a:latin typeface="Calibri"/>
                <a:cs typeface="Calibri"/>
              </a:rPr>
              <a:t>each</a:t>
            </a:r>
            <a:r>
              <a:rPr sz="2880" kern="0" spc="336" dirty="0">
                <a:solidFill>
                  <a:sysClr val="windowText" lastClr="000000"/>
                </a:solidFill>
                <a:latin typeface="Calibri"/>
                <a:cs typeface="Calibri"/>
              </a:rPr>
              <a:t>  </a:t>
            </a:r>
            <a:r>
              <a:rPr sz="2880" kern="0" dirty="0">
                <a:solidFill>
                  <a:sysClr val="windowText" lastClr="000000"/>
                </a:solidFill>
                <a:latin typeface="Calibri"/>
                <a:cs typeface="Calibri"/>
              </a:rPr>
              <a:t>and</a:t>
            </a:r>
            <a:r>
              <a:rPr sz="2880" kern="0" spc="324" dirty="0">
                <a:solidFill>
                  <a:sysClr val="windowText" lastClr="000000"/>
                </a:solidFill>
                <a:latin typeface="Calibri"/>
                <a:cs typeface="Calibri"/>
              </a:rPr>
              <a:t>  </a:t>
            </a:r>
            <a:r>
              <a:rPr sz="2880" kern="0" spc="-12" dirty="0">
                <a:solidFill>
                  <a:sysClr val="windowText" lastClr="000000"/>
                </a:solidFill>
                <a:latin typeface="Calibri"/>
                <a:cs typeface="Calibri"/>
              </a:rPr>
              <a:t>every </a:t>
            </a:r>
            <a:r>
              <a:rPr sz="2880" kern="0" dirty="0">
                <a:solidFill>
                  <a:sysClr val="windowText" lastClr="000000"/>
                </a:solidFill>
                <a:latin typeface="Calibri"/>
                <a:cs typeface="Calibri"/>
              </a:rPr>
              <a:t>transaction?</a:t>
            </a:r>
            <a:r>
              <a:rPr sz="2880" kern="0" spc="90" dirty="0">
                <a:solidFill>
                  <a:sysClr val="windowText" lastClr="000000"/>
                </a:solidFill>
                <a:latin typeface="Calibri"/>
                <a:cs typeface="Calibri"/>
              </a:rPr>
              <a:t> </a:t>
            </a:r>
            <a:r>
              <a:rPr sz="2880" i="1" kern="0" dirty="0">
                <a:solidFill>
                  <a:sysClr val="windowText" lastClr="000000"/>
                </a:solidFill>
                <a:latin typeface="Calibri"/>
                <a:cs typeface="Calibri"/>
              </a:rPr>
              <a:t>The</a:t>
            </a:r>
            <a:r>
              <a:rPr sz="2880" i="1" kern="0" spc="102" dirty="0">
                <a:solidFill>
                  <a:sysClr val="windowText" lastClr="000000"/>
                </a:solidFill>
                <a:latin typeface="Calibri"/>
                <a:cs typeface="Calibri"/>
              </a:rPr>
              <a:t> </a:t>
            </a:r>
            <a:r>
              <a:rPr sz="2880" i="1" kern="0" dirty="0">
                <a:solidFill>
                  <a:sysClr val="windowText" lastClr="000000"/>
                </a:solidFill>
                <a:latin typeface="Calibri"/>
                <a:cs typeface="Calibri"/>
              </a:rPr>
              <a:t>format</a:t>
            </a:r>
            <a:r>
              <a:rPr sz="2880" i="1" kern="0" spc="102" dirty="0">
                <a:solidFill>
                  <a:sysClr val="windowText" lastClr="000000"/>
                </a:solidFill>
                <a:latin typeface="Calibri"/>
                <a:cs typeface="Calibri"/>
              </a:rPr>
              <a:t> </a:t>
            </a:r>
            <a:r>
              <a:rPr sz="2880" i="1" kern="0" dirty="0">
                <a:solidFill>
                  <a:sysClr val="windowText" lastClr="000000"/>
                </a:solidFill>
                <a:latin typeface="Calibri"/>
                <a:cs typeface="Calibri"/>
              </a:rPr>
              <a:t>as</a:t>
            </a:r>
            <a:r>
              <a:rPr sz="2880" i="1" kern="0" spc="102" dirty="0">
                <a:solidFill>
                  <a:sysClr val="windowText" lastClr="000000"/>
                </a:solidFill>
                <a:latin typeface="Calibri"/>
                <a:cs typeface="Calibri"/>
              </a:rPr>
              <a:t> </a:t>
            </a:r>
            <a:r>
              <a:rPr sz="2880" i="1" kern="0" dirty="0">
                <a:solidFill>
                  <a:sysClr val="windowText" lastClr="000000"/>
                </a:solidFill>
                <a:latin typeface="Calibri"/>
                <a:cs typeface="Calibri"/>
              </a:rPr>
              <a:t>specified</a:t>
            </a:r>
            <a:r>
              <a:rPr sz="2880" i="1" kern="0" spc="96" dirty="0">
                <a:solidFill>
                  <a:sysClr val="windowText" lastClr="000000"/>
                </a:solidFill>
                <a:latin typeface="Calibri"/>
                <a:cs typeface="Calibri"/>
              </a:rPr>
              <a:t> </a:t>
            </a:r>
            <a:r>
              <a:rPr sz="2880" i="1" kern="0" dirty="0">
                <a:solidFill>
                  <a:sysClr val="windowText" lastClr="000000"/>
                </a:solidFill>
                <a:latin typeface="Calibri"/>
                <a:cs typeface="Calibri"/>
              </a:rPr>
              <a:t>in</a:t>
            </a:r>
            <a:r>
              <a:rPr sz="2880" i="1" kern="0" spc="84" dirty="0">
                <a:solidFill>
                  <a:sysClr val="windowText" lastClr="000000"/>
                </a:solidFill>
                <a:latin typeface="Calibri"/>
                <a:cs typeface="Calibri"/>
              </a:rPr>
              <a:t> </a:t>
            </a:r>
            <a:r>
              <a:rPr sz="2880" i="1" kern="0" dirty="0">
                <a:solidFill>
                  <a:sysClr val="windowText" lastClr="000000"/>
                </a:solidFill>
                <a:latin typeface="Calibri"/>
                <a:cs typeface="Calibri"/>
              </a:rPr>
              <a:t>the</a:t>
            </a:r>
            <a:r>
              <a:rPr sz="2880" i="1" kern="0" spc="102" dirty="0">
                <a:solidFill>
                  <a:sysClr val="windowText" lastClr="000000"/>
                </a:solidFill>
                <a:latin typeface="Calibri"/>
                <a:cs typeface="Calibri"/>
              </a:rPr>
              <a:t> </a:t>
            </a:r>
            <a:r>
              <a:rPr sz="2880" i="1" kern="0" dirty="0">
                <a:solidFill>
                  <a:sysClr val="windowText" lastClr="000000"/>
                </a:solidFill>
                <a:latin typeface="Calibri"/>
                <a:cs typeface="Calibri"/>
              </a:rPr>
              <a:t>notification</a:t>
            </a:r>
            <a:r>
              <a:rPr sz="2880" i="1" kern="0" spc="102" dirty="0">
                <a:solidFill>
                  <a:sysClr val="windowText" lastClr="000000"/>
                </a:solidFill>
                <a:latin typeface="Calibri"/>
                <a:cs typeface="Calibri"/>
              </a:rPr>
              <a:t> </a:t>
            </a:r>
            <a:r>
              <a:rPr sz="2880" i="1" kern="0" spc="-12" dirty="0">
                <a:solidFill>
                  <a:sysClr val="windowText" lastClr="000000"/>
                </a:solidFill>
                <a:latin typeface="Calibri"/>
                <a:cs typeface="Calibri"/>
              </a:rPr>
              <a:t>includes </a:t>
            </a:r>
            <a:r>
              <a:rPr sz="2880" i="1" kern="0" dirty="0">
                <a:solidFill>
                  <a:sysClr val="windowText" lastClr="000000"/>
                </a:solidFill>
                <a:latin typeface="Calibri"/>
                <a:cs typeface="Calibri"/>
              </a:rPr>
              <a:t>Serial</a:t>
            </a:r>
            <a:r>
              <a:rPr sz="2880" i="1" kern="0" spc="-102" dirty="0">
                <a:solidFill>
                  <a:sysClr val="windowText" lastClr="000000"/>
                </a:solidFill>
                <a:latin typeface="Calibri"/>
                <a:cs typeface="Calibri"/>
              </a:rPr>
              <a:t> </a:t>
            </a:r>
            <a:r>
              <a:rPr sz="2880" i="1" kern="0" spc="-30" dirty="0">
                <a:solidFill>
                  <a:sysClr val="windowText" lastClr="000000"/>
                </a:solidFill>
                <a:latin typeface="Calibri"/>
                <a:cs typeface="Calibri"/>
              </a:rPr>
              <a:t>number,</a:t>
            </a:r>
            <a:r>
              <a:rPr sz="2880" i="1" kern="0" spc="-102" dirty="0">
                <a:solidFill>
                  <a:sysClr val="windowText" lastClr="000000"/>
                </a:solidFill>
                <a:latin typeface="Calibri"/>
                <a:cs typeface="Calibri"/>
              </a:rPr>
              <a:t> </a:t>
            </a:r>
            <a:r>
              <a:rPr sz="2880" i="1" kern="0" dirty="0">
                <a:solidFill>
                  <a:sysClr val="windowText" lastClr="000000"/>
                </a:solidFill>
                <a:latin typeface="Calibri"/>
                <a:cs typeface="Calibri"/>
              </a:rPr>
              <a:t>particulars,</a:t>
            </a:r>
            <a:r>
              <a:rPr sz="2880" i="1" kern="0" spc="-120" dirty="0">
                <a:solidFill>
                  <a:sysClr val="windowText" lastClr="000000"/>
                </a:solidFill>
                <a:latin typeface="Calibri"/>
                <a:cs typeface="Calibri"/>
              </a:rPr>
              <a:t> </a:t>
            </a:r>
            <a:r>
              <a:rPr sz="2880" i="1" kern="0" spc="-12" dirty="0">
                <a:solidFill>
                  <a:sysClr val="windowText" lastClr="000000"/>
                </a:solidFill>
                <a:latin typeface="Calibri"/>
                <a:cs typeface="Calibri"/>
              </a:rPr>
              <a:t>amount.</a:t>
            </a:r>
            <a:endParaRPr sz="2880" kern="0">
              <a:solidFill>
                <a:sysClr val="windowText" lastClr="000000"/>
              </a:solidFill>
              <a:latin typeface="Calibri"/>
              <a:cs typeface="Calibri"/>
            </a:endParaRPr>
          </a:p>
          <a:p>
            <a:pPr marL="399288" marR="6096" indent="-384048" algn="just" defTabSz="1097280">
              <a:spcBef>
                <a:spcPts val="2160"/>
              </a:spcBef>
              <a:buSzPct val="60416"/>
              <a:buFont typeface="Wingdings"/>
              <a:buChar char=""/>
              <a:tabLst>
                <a:tab pos="399288" algn="l"/>
              </a:tabLst>
            </a:pPr>
            <a:r>
              <a:rPr sz="2880" kern="0" dirty="0">
                <a:solidFill>
                  <a:sysClr val="windowText" lastClr="000000"/>
                </a:solidFill>
                <a:latin typeface="Calibri"/>
                <a:cs typeface="Calibri"/>
              </a:rPr>
              <a:t>Cost</a:t>
            </a:r>
            <a:r>
              <a:rPr sz="2880" kern="0" spc="108"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114" dirty="0">
                <a:solidFill>
                  <a:sysClr val="windowText" lastClr="000000"/>
                </a:solidFill>
                <a:latin typeface="Calibri"/>
                <a:cs typeface="Calibri"/>
              </a:rPr>
              <a:t>  </a:t>
            </a:r>
            <a:r>
              <a:rPr sz="2880" kern="0" dirty="0">
                <a:solidFill>
                  <a:sysClr val="windowText" lastClr="000000"/>
                </a:solidFill>
                <a:latin typeface="Calibri"/>
                <a:cs typeface="Calibri"/>
              </a:rPr>
              <a:t>repairs</a:t>
            </a:r>
            <a:r>
              <a:rPr sz="2880" kern="0" spc="120" dirty="0">
                <a:solidFill>
                  <a:sysClr val="windowText" lastClr="000000"/>
                </a:solidFill>
                <a:latin typeface="Calibri"/>
                <a:cs typeface="Calibri"/>
              </a:rPr>
              <a:t>  </a:t>
            </a:r>
            <a:r>
              <a:rPr sz="2880" kern="0" dirty="0">
                <a:solidFill>
                  <a:sysClr val="windowText" lastClr="000000"/>
                </a:solidFill>
                <a:latin typeface="Calibri"/>
                <a:cs typeface="Calibri"/>
              </a:rPr>
              <a:t>&amp;</a:t>
            </a:r>
            <a:r>
              <a:rPr sz="2880" kern="0" spc="108" dirty="0">
                <a:solidFill>
                  <a:sysClr val="windowText" lastClr="000000"/>
                </a:solidFill>
                <a:latin typeface="Calibri"/>
                <a:cs typeface="Calibri"/>
              </a:rPr>
              <a:t>  </a:t>
            </a:r>
            <a:r>
              <a:rPr sz="2880" kern="0" dirty="0">
                <a:solidFill>
                  <a:sysClr val="windowText" lastClr="000000"/>
                </a:solidFill>
                <a:latin typeface="Calibri"/>
                <a:cs typeface="Calibri"/>
              </a:rPr>
              <a:t>current</a:t>
            </a:r>
            <a:r>
              <a:rPr sz="2880" kern="0" spc="120" dirty="0">
                <a:solidFill>
                  <a:sysClr val="windowText" lastClr="000000"/>
                </a:solidFill>
                <a:latin typeface="Calibri"/>
                <a:cs typeface="Calibri"/>
              </a:rPr>
              <a:t>  </a:t>
            </a:r>
            <a:r>
              <a:rPr sz="2880" kern="0" dirty="0">
                <a:solidFill>
                  <a:sysClr val="windowText" lastClr="000000"/>
                </a:solidFill>
                <a:latin typeface="Calibri"/>
                <a:cs typeface="Calibri"/>
              </a:rPr>
              <a:t>repairs</a:t>
            </a:r>
            <a:r>
              <a:rPr sz="2880" kern="0" spc="108" dirty="0">
                <a:solidFill>
                  <a:sysClr val="windowText" lastClr="000000"/>
                </a:solidFill>
                <a:latin typeface="Calibri"/>
                <a:cs typeface="Calibri"/>
              </a:rPr>
              <a:t>  </a:t>
            </a:r>
            <a:r>
              <a:rPr sz="2880" kern="0" dirty="0">
                <a:solidFill>
                  <a:sysClr val="windowText" lastClr="000000"/>
                </a:solidFill>
                <a:latin typeface="Calibri"/>
                <a:cs typeface="Calibri"/>
              </a:rPr>
              <a:t>to</a:t>
            </a:r>
            <a:r>
              <a:rPr sz="2880" kern="0" spc="114" dirty="0">
                <a:solidFill>
                  <a:sysClr val="windowText" lastClr="000000"/>
                </a:solidFill>
                <a:latin typeface="Calibri"/>
                <a:cs typeface="Calibri"/>
              </a:rPr>
              <a:t>  </a:t>
            </a:r>
            <a:r>
              <a:rPr sz="2880" kern="0" dirty="0">
                <a:solidFill>
                  <a:sysClr val="windowText" lastClr="000000"/>
                </a:solidFill>
                <a:latin typeface="Calibri"/>
                <a:cs typeface="Calibri"/>
              </a:rPr>
              <a:t>building</a:t>
            </a:r>
            <a:r>
              <a:rPr sz="2880" kern="0" spc="114" dirty="0">
                <a:solidFill>
                  <a:sysClr val="windowText" lastClr="000000"/>
                </a:solidFill>
                <a:latin typeface="Calibri"/>
                <a:cs typeface="Calibri"/>
              </a:rPr>
              <a:t>  </a:t>
            </a:r>
            <a:r>
              <a:rPr sz="2880" kern="0" dirty="0">
                <a:solidFill>
                  <a:sysClr val="windowText" lastClr="000000"/>
                </a:solidFill>
                <a:latin typeface="Calibri"/>
                <a:cs typeface="Calibri"/>
              </a:rPr>
              <a:t>–</a:t>
            </a:r>
            <a:r>
              <a:rPr sz="2880" kern="0" spc="114" dirty="0">
                <a:solidFill>
                  <a:sysClr val="windowText" lastClr="000000"/>
                </a:solidFill>
                <a:latin typeface="Calibri"/>
                <a:cs typeface="Calibri"/>
              </a:rPr>
              <a:t>  </a:t>
            </a:r>
            <a:r>
              <a:rPr sz="2880" kern="0" dirty="0">
                <a:solidFill>
                  <a:sysClr val="windowText" lastClr="000000"/>
                </a:solidFill>
                <a:latin typeface="Calibri"/>
                <a:cs typeface="Calibri"/>
              </a:rPr>
              <a:t>not</a:t>
            </a:r>
            <a:r>
              <a:rPr sz="2880" kern="0" spc="120" dirty="0">
                <a:solidFill>
                  <a:sysClr val="windowText" lastClr="000000"/>
                </a:solidFill>
                <a:latin typeface="Calibri"/>
                <a:cs typeface="Calibri"/>
              </a:rPr>
              <a:t>  </a:t>
            </a:r>
            <a:r>
              <a:rPr sz="2880" kern="0" spc="-12" dirty="0">
                <a:solidFill>
                  <a:sysClr val="windowText" lastClr="000000"/>
                </a:solidFill>
                <a:latin typeface="Calibri"/>
                <a:cs typeface="Calibri"/>
              </a:rPr>
              <a:t>capital expenditure.</a:t>
            </a:r>
            <a:endParaRPr sz="2880" kern="0">
              <a:solidFill>
                <a:sysClr val="windowText" lastClr="000000"/>
              </a:solidFill>
              <a:latin typeface="Calibri"/>
              <a:cs typeface="Calibri"/>
            </a:endParaRPr>
          </a:p>
          <a:p>
            <a:pPr marL="398526" marR="6858" indent="-384048" algn="just" defTabSz="1097280">
              <a:spcBef>
                <a:spcPts val="2160"/>
              </a:spcBef>
              <a:buSzPct val="60416"/>
              <a:buFont typeface="Wingdings"/>
              <a:buChar char=""/>
              <a:tabLst>
                <a:tab pos="398526" algn="l"/>
              </a:tabLst>
            </a:pPr>
            <a:r>
              <a:rPr sz="2880" kern="0" dirty="0">
                <a:solidFill>
                  <a:sysClr val="windowText" lastClr="000000"/>
                </a:solidFill>
                <a:latin typeface="Calibri"/>
                <a:cs typeface="Calibri"/>
              </a:rPr>
              <a:t>Current</a:t>
            </a:r>
            <a:r>
              <a:rPr sz="2880" kern="0" spc="275" dirty="0">
                <a:solidFill>
                  <a:sysClr val="windowText" lastClr="000000"/>
                </a:solidFill>
                <a:latin typeface="Calibri"/>
                <a:cs typeface="Calibri"/>
              </a:rPr>
              <a:t> </a:t>
            </a:r>
            <a:r>
              <a:rPr sz="2880" kern="0" dirty="0">
                <a:solidFill>
                  <a:sysClr val="windowText" lastClr="000000"/>
                </a:solidFill>
                <a:latin typeface="Calibri"/>
                <a:cs typeface="Calibri"/>
              </a:rPr>
              <a:t>repairs</a:t>
            </a:r>
            <a:r>
              <a:rPr sz="2880" kern="0" spc="264" dirty="0">
                <a:solidFill>
                  <a:sysClr val="windowText" lastClr="000000"/>
                </a:solidFill>
                <a:latin typeface="Calibri"/>
                <a:cs typeface="Calibri"/>
              </a:rPr>
              <a:t> </a:t>
            </a:r>
            <a:r>
              <a:rPr sz="2880" kern="0" dirty="0">
                <a:solidFill>
                  <a:sysClr val="windowText" lastClr="000000"/>
                </a:solidFill>
                <a:latin typeface="Calibri"/>
                <a:cs typeface="Calibri"/>
              </a:rPr>
              <a:t>to</a:t>
            </a:r>
            <a:r>
              <a:rPr sz="2880" kern="0" spc="252" dirty="0">
                <a:solidFill>
                  <a:sysClr val="windowText" lastClr="000000"/>
                </a:solidFill>
                <a:latin typeface="Calibri"/>
                <a:cs typeface="Calibri"/>
              </a:rPr>
              <a:t> </a:t>
            </a:r>
            <a:r>
              <a:rPr sz="2880" kern="0" dirty="0">
                <a:solidFill>
                  <a:sysClr val="windowText" lastClr="000000"/>
                </a:solidFill>
                <a:latin typeface="Calibri"/>
                <a:cs typeface="Calibri"/>
              </a:rPr>
              <a:t>machinery</a:t>
            </a:r>
            <a:r>
              <a:rPr sz="2880" kern="0" spc="288" dirty="0">
                <a:solidFill>
                  <a:sysClr val="windowText" lastClr="000000"/>
                </a:solidFill>
                <a:latin typeface="Calibri"/>
                <a:cs typeface="Calibri"/>
              </a:rPr>
              <a:t> </a:t>
            </a:r>
            <a:r>
              <a:rPr sz="2880" kern="0" dirty="0">
                <a:solidFill>
                  <a:sysClr val="windowText" lastClr="000000"/>
                </a:solidFill>
                <a:latin typeface="Calibri"/>
                <a:cs typeface="Calibri"/>
              </a:rPr>
              <a:t>–</a:t>
            </a:r>
            <a:r>
              <a:rPr sz="2880" kern="0" spc="275" dirty="0">
                <a:solidFill>
                  <a:sysClr val="windowText" lastClr="000000"/>
                </a:solidFill>
                <a:latin typeface="Calibri"/>
                <a:cs typeface="Calibri"/>
              </a:rPr>
              <a:t> </a:t>
            </a:r>
            <a:r>
              <a:rPr sz="2880" kern="0" dirty="0">
                <a:solidFill>
                  <a:sysClr val="windowText" lastClr="000000"/>
                </a:solidFill>
                <a:latin typeface="Calibri"/>
                <a:cs typeface="Calibri"/>
              </a:rPr>
              <a:t>Plant</a:t>
            </a:r>
            <a:r>
              <a:rPr sz="2880" kern="0" spc="275" dirty="0">
                <a:solidFill>
                  <a:sysClr val="windowText" lastClr="000000"/>
                </a:solidFill>
                <a:latin typeface="Calibri"/>
                <a:cs typeface="Calibri"/>
              </a:rPr>
              <a:t> </a:t>
            </a:r>
            <a:r>
              <a:rPr sz="2880" kern="0" dirty="0">
                <a:solidFill>
                  <a:sysClr val="windowText" lastClr="000000"/>
                </a:solidFill>
                <a:latin typeface="Calibri"/>
                <a:cs typeface="Calibri"/>
              </a:rPr>
              <a:t>&amp;</a:t>
            </a:r>
            <a:r>
              <a:rPr sz="2880" kern="0" spc="264" dirty="0">
                <a:solidFill>
                  <a:sysClr val="windowText" lastClr="000000"/>
                </a:solidFill>
                <a:latin typeface="Calibri"/>
                <a:cs typeface="Calibri"/>
              </a:rPr>
              <a:t> </a:t>
            </a:r>
            <a:r>
              <a:rPr sz="2880" kern="0" dirty="0">
                <a:solidFill>
                  <a:sysClr val="windowText" lastClr="000000"/>
                </a:solidFill>
                <a:latin typeface="Calibri"/>
                <a:cs typeface="Calibri"/>
              </a:rPr>
              <a:t>Furniture</a:t>
            </a:r>
            <a:r>
              <a:rPr sz="2880" kern="0" spc="282" dirty="0">
                <a:solidFill>
                  <a:sysClr val="windowText" lastClr="000000"/>
                </a:solidFill>
                <a:latin typeface="Calibri"/>
                <a:cs typeface="Calibri"/>
              </a:rPr>
              <a:t> </a:t>
            </a:r>
            <a:r>
              <a:rPr sz="2880" kern="0" dirty="0">
                <a:solidFill>
                  <a:sysClr val="windowText" lastClr="000000"/>
                </a:solidFill>
                <a:latin typeface="Calibri"/>
                <a:cs typeface="Calibri"/>
              </a:rPr>
              <a:t>–</a:t>
            </a:r>
            <a:r>
              <a:rPr sz="2880" kern="0" spc="275" dirty="0">
                <a:solidFill>
                  <a:sysClr val="windowText" lastClr="000000"/>
                </a:solidFill>
                <a:latin typeface="Calibri"/>
                <a:cs typeface="Calibri"/>
              </a:rPr>
              <a:t> </a:t>
            </a:r>
            <a:r>
              <a:rPr sz="2880" kern="0" dirty="0">
                <a:solidFill>
                  <a:sysClr val="windowText" lastClr="000000"/>
                </a:solidFill>
                <a:latin typeface="Calibri"/>
                <a:cs typeface="Calibri"/>
              </a:rPr>
              <a:t>not</a:t>
            </a:r>
            <a:r>
              <a:rPr sz="2880" kern="0" spc="275" dirty="0">
                <a:solidFill>
                  <a:sysClr val="windowText" lastClr="000000"/>
                </a:solidFill>
                <a:latin typeface="Calibri"/>
                <a:cs typeface="Calibri"/>
              </a:rPr>
              <a:t> </a:t>
            </a:r>
            <a:r>
              <a:rPr sz="2880" kern="0" spc="-12" dirty="0">
                <a:solidFill>
                  <a:sysClr val="windowText" lastClr="000000"/>
                </a:solidFill>
                <a:latin typeface="Calibri"/>
                <a:cs typeface="Calibri"/>
              </a:rPr>
              <a:t>capital expenditure.</a:t>
            </a:r>
            <a:r>
              <a:rPr sz="2880" kern="0" spc="-48" dirty="0">
                <a:solidFill>
                  <a:sysClr val="windowText" lastClr="000000"/>
                </a:solidFill>
                <a:latin typeface="Calibri"/>
                <a:cs typeface="Calibri"/>
              </a:rPr>
              <a:t> </a:t>
            </a:r>
            <a:r>
              <a:rPr sz="2880" b="1" i="1" u="sng" kern="0" dirty="0">
                <a:solidFill>
                  <a:srgbClr val="C00000"/>
                </a:solidFill>
                <a:uFill>
                  <a:solidFill>
                    <a:srgbClr val="C00000"/>
                  </a:solidFill>
                </a:uFill>
                <a:latin typeface="Calibri"/>
                <a:cs typeface="Calibri"/>
              </a:rPr>
              <a:t>Explanation</a:t>
            </a:r>
            <a:r>
              <a:rPr sz="2880" b="1" i="1" u="sng" kern="0" spc="-72" dirty="0">
                <a:solidFill>
                  <a:srgbClr val="C00000"/>
                </a:solidFill>
                <a:uFill>
                  <a:solidFill>
                    <a:srgbClr val="C00000"/>
                  </a:solidFill>
                </a:uFill>
                <a:latin typeface="Calibri"/>
                <a:cs typeface="Calibri"/>
              </a:rPr>
              <a:t> </a:t>
            </a:r>
            <a:r>
              <a:rPr sz="2880" b="1" i="1" u="sng" kern="0" dirty="0">
                <a:solidFill>
                  <a:srgbClr val="C00000"/>
                </a:solidFill>
                <a:uFill>
                  <a:solidFill>
                    <a:srgbClr val="C00000"/>
                  </a:solidFill>
                </a:uFill>
                <a:latin typeface="Calibri"/>
                <a:cs typeface="Calibri"/>
              </a:rPr>
              <a:t>to</a:t>
            </a:r>
            <a:r>
              <a:rPr sz="2880" b="1" i="1" u="sng" kern="0" spc="-24" dirty="0">
                <a:solidFill>
                  <a:srgbClr val="C00000"/>
                </a:solidFill>
                <a:uFill>
                  <a:solidFill>
                    <a:srgbClr val="C00000"/>
                  </a:solidFill>
                </a:uFill>
                <a:latin typeface="Calibri"/>
                <a:cs typeface="Calibri"/>
              </a:rPr>
              <a:t> </a:t>
            </a:r>
            <a:r>
              <a:rPr sz="2880" b="1" i="1" u="sng" kern="0" dirty="0">
                <a:solidFill>
                  <a:srgbClr val="C00000"/>
                </a:solidFill>
                <a:uFill>
                  <a:solidFill>
                    <a:srgbClr val="C00000"/>
                  </a:solidFill>
                </a:uFill>
                <a:latin typeface="Calibri"/>
                <a:cs typeface="Calibri"/>
              </a:rPr>
              <a:t>Sec</a:t>
            </a:r>
            <a:r>
              <a:rPr sz="2880" b="1" i="1" u="sng" kern="0" spc="-54" dirty="0">
                <a:solidFill>
                  <a:srgbClr val="C00000"/>
                </a:solidFill>
                <a:uFill>
                  <a:solidFill>
                    <a:srgbClr val="C00000"/>
                  </a:solidFill>
                </a:uFill>
                <a:latin typeface="Calibri"/>
                <a:cs typeface="Calibri"/>
              </a:rPr>
              <a:t> </a:t>
            </a:r>
            <a:r>
              <a:rPr sz="2880" b="1" i="1" u="sng" kern="0" dirty="0">
                <a:solidFill>
                  <a:srgbClr val="C00000"/>
                </a:solidFill>
                <a:uFill>
                  <a:solidFill>
                    <a:srgbClr val="C00000"/>
                  </a:solidFill>
                </a:uFill>
                <a:latin typeface="Calibri"/>
                <a:cs typeface="Calibri"/>
              </a:rPr>
              <a:t>30</a:t>
            </a:r>
            <a:r>
              <a:rPr sz="2880" b="1" i="1" u="sng" kern="0" spc="-42" dirty="0">
                <a:solidFill>
                  <a:srgbClr val="C00000"/>
                </a:solidFill>
                <a:uFill>
                  <a:solidFill>
                    <a:srgbClr val="C00000"/>
                  </a:solidFill>
                </a:uFill>
                <a:latin typeface="Calibri"/>
                <a:cs typeface="Calibri"/>
              </a:rPr>
              <a:t> </a:t>
            </a:r>
            <a:r>
              <a:rPr sz="2880" b="1" i="1" u="sng" kern="0" dirty="0">
                <a:solidFill>
                  <a:srgbClr val="C00000"/>
                </a:solidFill>
                <a:uFill>
                  <a:solidFill>
                    <a:srgbClr val="C00000"/>
                  </a:solidFill>
                </a:uFill>
                <a:latin typeface="Calibri"/>
                <a:cs typeface="Calibri"/>
              </a:rPr>
              <a:t>&amp;</a:t>
            </a:r>
            <a:r>
              <a:rPr sz="2880" b="1" i="1" u="sng" kern="0" spc="-42" dirty="0">
                <a:solidFill>
                  <a:srgbClr val="C00000"/>
                </a:solidFill>
                <a:uFill>
                  <a:solidFill>
                    <a:srgbClr val="C00000"/>
                  </a:solidFill>
                </a:uFill>
                <a:latin typeface="Calibri"/>
                <a:cs typeface="Calibri"/>
              </a:rPr>
              <a:t> </a:t>
            </a:r>
            <a:r>
              <a:rPr sz="2880" b="1" i="1" u="sng" kern="0" spc="-30" dirty="0">
                <a:solidFill>
                  <a:srgbClr val="C00000"/>
                </a:solidFill>
                <a:uFill>
                  <a:solidFill>
                    <a:srgbClr val="C00000"/>
                  </a:solidFill>
                </a:uFill>
                <a:latin typeface="Calibri"/>
                <a:cs typeface="Calibri"/>
              </a:rPr>
              <a:t>31</a:t>
            </a:r>
            <a:endParaRPr sz="2880" kern="0">
              <a:solidFill>
                <a:sysClr val="windowText" lastClr="000000"/>
              </a:solidFill>
              <a:latin typeface="Calibri"/>
              <a:cs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913" y="2332633"/>
            <a:ext cx="10058400" cy="3566160"/>
          </a:xfrm>
          <a:custGeom>
            <a:avLst/>
            <a:gdLst/>
            <a:ahLst/>
            <a:cxnLst/>
            <a:rect l="l" t="t" r="r" b="b"/>
            <a:pathLst>
              <a:path w="8382000" h="2971800">
                <a:moveTo>
                  <a:pt x="0" y="0"/>
                </a:moveTo>
                <a:lnTo>
                  <a:pt x="8382000" y="0"/>
                </a:lnTo>
                <a:lnTo>
                  <a:pt x="8382000" y="2971800"/>
                </a:lnTo>
                <a:lnTo>
                  <a:pt x="0" y="2971800"/>
                </a:lnTo>
                <a:lnTo>
                  <a:pt x="0" y="0"/>
                </a:lnTo>
                <a:close/>
              </a:path>
            </a:pathLst>
          </a:custGeom>
          <a:ln w="38100">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380488" y="2323794"/>
            <a:ext cx="9870948" cy="3429785"/>
          </a:xfrm>
          <a:prstGeom prst="rect">
            <a:avLst/>
          </a:prstGeom>
        </p:spPr>
        <p:txBody>
          <a:bodyPr vert="horz" wrap="square" lIns="0" tIns="15240" rIns="0" bIns="0" rtlCol="0">
            <a:spAutoFit/>
          </a:bodyPr>
          <a:lstStyle/>
          <a:p>
            <a:pPr marL="399288" marR="6096" indent="-384048" algn="just" defTabSz="1097280">
              <a:lnSpc>
                <a:spcPct val="110000"/>
              </a:lnSpc>
              <a:spcBef>
                <a:spcPts val="120"/>
              </a:spcBef>
              <a:buSzPct val="60416"/>
              <a:buFont typeface="Wingdings"/>
              <a:buChar char=""/>
              <a:tabLst>
                <a:tab pos="399288" algn="l"/>
              </a:tabLst>
            </a:pPr>
            <a:r>
              <a:rPr sz="2880" kern="0" dirty="0">
                <a:solidFill>
                  <a:sysClr val="windowText" lastClr="000000"/>
                </a:solidFill>
                <a:latin typeface="Calibri"/>
                <a:cs typeface="Calibri"/>
              </a:rPr>
              <a:t>Separately</a:t>
            </a:r>
            <a:r>
              <a:rPr sz="2880" kern="0" spc="456" dirty="0">
                <a:solidFill>
                  <a:sysClr val="windowText" lastClr="000000"/>
                </a:solidFill>
                <a:latin typeface="Calibri"/>
                <a:cs typeface="Calibri"/>
              </a:rPr>
              <a:t> </a:t>
            </a:r>
            <a:r>
              <a:rPr sz="2880" kern="0" dirty="0">
                <a:solidFill>
                  <a:sysClr val="windowText" lastClr="000000"/>
                </a:solidFill>
                <a:latin typeface="Calibri"/>
                <a:cs typeface="Calibri"/>
              </a:rPr>
              <a:t>indicate</a:t>
            </a:r>
            <a:r>
              <a:rPr sz="2880" kern="0" spc="462" dirty="0">
                <a:solidFill>
                  <a:sysClr val="windowText" lastClr="000000"/>
                </a:solidFill>
                <a:latin typeface="Calibri"/>
                <a:cs typeface="Calibri"/>
              </a:rPr>
              <a:t> </a:t>
            </a:r>
            <a:r>
              <a:rPr sz="2880" kern="0" dirty="0">
                <a:solidFill>
                  <a:sysClr val="windowText" lastClr="000000"/>
                </a:solidFill>
                <a:latin typeface="Calibri"/>
                <a:cs typeface="Calibri"/>
              </a:rPr>
              <a:t>capital</a:t>
            </a:r>
            <a:r>
              <a:rPr sz="2880" kern="0" spc="462" dirty="0">
                <a:solidFill>
                  <a:sysClr val="windowText" lastClr="000000"/>
                </a:solidFill>
                <a:latin typeface="Calibri"/>
                <a:cs typeface="Calibri"/>
              </a:rPr>
              <a:t> </a:t>
            </a:r>
            <a:r>
              <a:rPr sz="2880" kern="0" dirty="0">
                <a:solidFill>
                  <a:sysClr val="windowText" lastClr="000000"/>
                </a:solidFill>
                <a:latin typeface="Calibri"/>
                <a:cs typeface="Calibri"/>
              </a:rPr>
              <a:t>expenses</a:t>
            </a:r>
            <a:r>
              <a:rPr sz="2880" kern="0" spc="456" dirty="0">
                <a:solidFill>
                  <a:sysClr val="windowText" lastClr="000000"/>
                </a:solidFill>
                <a:latin typeface="Calibri"/>
                <a:cs typeface="Calibri"/>
              </a:rPr>
              <a:t> </a:t>
            </a:r>
            <a:r>
              <a:rPr sz="2880" kern="0" dirty="0">
                <a:solidFill>
                  <a:sysClr val="windowText" lastClr="000000"/>
                </a:solidFill>
                <a:latin typeface="Calibri"/>
                <a:cs typeface="Calibri"/>
              </a:rPr>
              <a:t>allowed</a:t>
            </a:r>
            <a:r>
              <a:rPr sz="2880" kern="0" spc="456" dirty="0">
                <a:solidFill>
                  <a:sysClr val="windowText" lastClr="000000"/>
                </a:solidFill>
                <a:latin typeface="Calibri"/>
                <a:cs typeface="Calibri"/>
              </a:rPr>
              <a:t> </a:t>
            </a:r>
            <a:r>
              <a:rPr sz="2880" kern="0" dirty="0">
                <a:solidFill>
                  <a:sysClr val="windowText" lastClr="000000"/>
                </a:solidFill>
                <a:latin typeface="Calibri"/>
                <a:cs typeface="Calibri"/>
              </a:rPr>
              <a:t>as</a:t>
            </a:r>
            <a:r>
              <a:rPr sz="2880" kern="0" spc="456" dirty="0">
                <a:solidFill>
                  <a:sysClr val="windowText" lastClr="000000"/>
                </a:solidFill>
                <a:latin typeface="Calibri"/>
                <a:cs typeface="Calibri"/>
              </a:rPr>
              <a:t> </a:t>
            </a:r>
            <a:r>
              <a:rPr sz="2880" kern="0" dirty="0">
                <a:solidFill>
                  <a:sysClr val="windowText" lastClr="000000"/>
                </a:solidFill>
                <a:latin typeface="Calibri"/>
                <a:cs typeface="Calibri"/>
              </a:rPr>
              <a:t>deduction</a:t>
            </a:r>
            <a:r>
              <a:rPr sz="2880" kern="0" spc="450" dirty="0">
                <a:solidFill>
                  <a:sysClr val="windowText" lastClr="000000"/>
                </a:solidFill>
                <a:latin typeface="Calibri"/>
                <a:cs typeface="Calibri"/>
              </a:rPr>
              <a:t> </a:t>
            </a:r>
            <a:r>
              <a:rPr sz="2880" kern="0" spc="-30" dirty="0">
                <a:solidFill>
                  <a:sysClr val="windowText" lastClr="000000"/>
                </a:solidFill>
                <a:latin typeface="Calibri"/>
                <a:cs typeface="Calibri"/>
              </a:rPr>
              <a:t>in </a:t>
            </a:r>
            <a:r>
              <a:rPr sz="2880" kern="0" dirty="0">
                <a:solidFill>
                  <a:sysClr val="windowText" lastClr="000000"/>
                </a:solidFill>
                <a:latin typeface="Calibri"/>
                <a:cs typeface="Calibri"/>
              </a:rPr>
              <a:t>Computation</a:t>
            </a:r>
            <a:r>
              <a:rPr sz="2880" kern="0" spc="-108" dirty="0">
                <a:solidFill>
                  <a:sysClr val="windowText" lastClr="000000"/>
                </a:solidFill>
                <a:latin typeface="Calibri"/>
                <a:cs typeface="Calibri"/>
              </a:rPr>
              <a:t> </a:t>
            </a:r>
            <a:r>
              <a:rPr sz="2880" kern="0" dirty="0">
                <a:solidFill>
                  <a:sysClr val="windowText" lastClr="000000"/>
                </a:solidFill>
                <a:latin typeface="Calibri"/>
                <a:cs typeface="Calibri"/>
              </a:rPr>
              <a:t>of</a:t>
            </a:r>
            <a:r>
              <a:rPr sz="2880" kern="0" spc="-66" dirty="0">
                <a:solidFill>
                  <a:sysClr val="windowText" lastClr="000000"/>
                </a:solidFill>
                <a:latin typeface="Calibri"/>
                <a:cs typeface="Calibri"/>
              </a:rPr>
              <a:t> </a:t>
            </a:r>
            <a:r>
              <a:rPr sz="2880" kern="0" dirty="0">
                <a:solidFill>
                  <a:sysClr val="windowText" lastClr="000000"/>
                </a:solidFill>
                <a:latin typeface="Calibri"/>
                <a:cs typeface="Calibri"/>
              </a:rPr>
              <a:t>total</a:t>
            </a:r>
            <a:r>
              <a:rPr sz="2880" kern="0" spc="-102" dirty="0">
                <a:solidFill>
                  <a:sysClr val="windowText" lastClr="000000"/>
                </a:solidFill>
                <a:latin typeface="Calibri"/>
                <a:cs typeface="Calibri"/>
              </a:rPr>
              <a:t> </a:t>
            </a:r>
            <a:r>
              <a:rPr sz="2880" kern="0" dirty="0">
                <a:solidFill>
                  <a:sysClr val="windowText" lastClr="000000"/>
                </a:solidFill>
                <a:latin typeface="Calibri"/>
                <a:cs typeface="Calibri"/>
              </a:rPr>
              <a:t>income</a:t>
            </a:r>
            <a:r>
              <a:rPr sz="2880" kern="0" spc="-84" dirty="0">
                <a:solidFill>
                  <a:sysClr val="windowText" lastClr="000000"/>
                </a:solidFill>
                <a:latin typeface="Calibri"/>
                <a:cs typeface="Calibri"/>
              </a:rPr>
              <a:t> </a:t>
            </a:r>
            <a:r>
              <a:rPr sz="2880" kern="0" dirty="0">
                <a:solidFill>
                  <a:sysClr val="windowText" lastClr="000000"/>
                </a:solidFill>
                <a:latin typeface="Calibri"/>
                <a:cs typeface="Calibri"/>
              </a:rPr>
              <a:t>under</a:t>
            </a:r>
            <a:r>
              <a:rPr sz="2880" kern="0" spc="-66" dirty="0">
                <a:solidFill>
                  <a:sysClr val="windowText" lastClr="000000"/>
                </a:solidFill>
                <a:latin typeface="Calibri"/>
                <a:cs typeface="Calibri"/>
              </a:rPr>
              <a:t> </a:t>
            </a:r>
            <a:r>
              <a:rPr sz="2880" kern="0" dirty="0">
                <a:solidFill>
                  <a:sysClr val="windowText" lastClr="000000"/>
                </a:solidFill>
                <a:latin typeface="Calibri"/>
                <a:cs typeface="Calibri"/>
              </a:rPr>
              <a:t>the</a:t>
            </a:r>
            <a:r>
              <a:rPr sz="2880" kern="0" spc="-90" dirty="0">
                <a:solidFill>
                  <a:sysClr val="windowText" lastClr="000000"/>
                </a:solidFill>
                <a:latin typeface="Calibri"/>
                <a:cs typeface="Calibri"/>
              </a:rPr>
              <a:t> </a:t>
            </a:r>
            <a:r>
              <a:rPr sz="2880" kern="0" spc="-24" dirty="0">
                <a:solidFill>
                  <a:sysClr val="windowText" lastClr="000000"/>
                </a:solidFill>
                <a:latin typeface="Calibri"/>
                <a:cs typeface="Calibri"/>
              </a:rPr>
              <a:t>Act.</a:t>
            </a:r>
            <a:endParaRPr sz="2880" kern="0">
              <a:solidFill>
                <a:sysClr val="windowText" lastClr="000000"/>
              </a:solidFill>
              <a:latin typeface="Calibri"/>
              <a:cs typeface="Calibri"/>
            </a:endParaRPr>
          </a:p>
          <a:p>
            <a:pPr marL="398526" indent="-383286" algn="just" defTabSz="1097280">
              <a:spcBef>
                <a:spcPts val="1782"/>
              </a:spcBef>
              <a:buSzPct val="60416"/>
              <a:buFont typeface="Wingdings"/>
              <a:buChar char=""/>
              <a:tabLst>
                <a:tab pos="398526" algn="l"/>
              </a:tabLst>
            </a:pPr>
            <a:r>
              <a:rPr sz="2880" b="1" i="1" u="sng" kern="0" dirty="0">
                <a:solidFill>
                  <a:sysClr val="windowText" lastClr="000000"/>
                </a:solidFill>
                <a:uFill>
                  <a:solidFill>
                    <a:srgbClr val="000000"/>
                  </a:solidFill>
                </a:uFill>
                <a:latin typeface="Calibri"/>
                <a:cs typeface="Calibri"/>
              </a:rPr>
              <a:t>“Personal”</a:t>
            </a:r>
            <a:r>
              <a:rPr sz="2880" b="1" i="1" kern="0" spc="516" dirty="0">
                <a:solidFill>
                  <a:sysClr val="windowText" lastClr="000000"/>
                </a:solidFill>
                <a:latin typeface="Calibri"/>
                <a:cs typeface="Calibri"/>
              </a:rPr>
              <a:t> </a:t>
            </a:r>
            <a:r>
              <a:rPr sz="2880" kern="0" dirty="0">
                <a:solidFill>
                  <a:sysClr val="windowText" lastClr="000000"/>
                </a:solidFill>
                <a:latin typeface="Calibri"/>
                <a:cs typeface="Calibri"/>
              </a:rPr>
              <a:t>is</a:t>
            </a:r>
            <a:r>
              <a:rPr sz="2880" kern="0" spc="-72" dirty="0">
                <a:solidFill>
                  <a:sysClr val="windowText" lastClr="000000"/>
                </a:solidFill>
                <a:latin typeface="Calibri"/>
                <a:cs typeface="Calibri"/>
              </a:rPr>
              <a:t> </a:t>
            </a:r>
            <a:r>
              <a:rPr sz="2880" kern="0" dirty="0">
                <a:solidFill>
                  <a:sysClr val="windowText" lastClr="000000"/>
                </a:solidFill>
                <a:latin typeface="Calibri"/>
                <a:cs typeface="Calibri"/>
              </a:rPr>
              <a:t>confined</a:t>
            </a:r>
            <a:r>
              <a:rPr sz="2880" kern="0" spc="-72" dirty="0">
                <a:solidFill>
                  <a:sysClr val="windowText" lastClr="000000"/>
                </a:solidFill>
                <a:latin typeface="Calibri"/>
                <a:cs typeface="Calibri"/>
              </a:rPr>
              <a:t> </a:t>
            </a:r>
            <a:r>
              <a:rPr sz="2880" kern="0" dirty="0">
                <a:solidFill>
                  <a:sysClr val="windowText" lastClr="000000"/>
                </a:solidFill>
                <a:latin typeface="Calibri"/>
                <a:cs typeface="Calibri"/>
              </a:rPr>
              <a:t>&amp;</a:t>
            </a:r>
            <a:r>
              <a:rPr sz="2880" kern="0" spc="-60" dirty="0">
                <a:solidFill>
                  <a:sysClr val="windowText" lastClr="000000"/>
                </a:solidFill>
                <a:latin typeface="Calibri"/>
                <a:cs typeface="Calibri"/>
              </a:rPr>
              <a:t> </a:t>
            </a:r>
            <a:r>
              <a:rPr sz="2880" kern="0" spc="-12" dirty="0">
                <a:solidFill>
                  <a:sysClr val="windowText" lastClr="000000"/>
                </a:solidFill>
                <a:latin typeface="Calibri"/>
                <a:cs typeface="Calibri"/>
              </a:rPr>
              <a:t>related</a:t>
            </a:r>
            <a:r>
              <a:rPr sz="2880" kern="0" spc="-78" dirty="0">
                <a:solidFill>
                  <a:sysClr val="windowText" lastClr="000000"/>
                </a:solidFill>
                <a:latin typeface="Calibri"/>
                <a:cs typeface="Calibri"/>
              </a:rPr>
              <a:t> </a:t>
            </a:r>
            <a:r>
              <a:rPr sz="2880" kern="0" dirty="0">
                <a:solidFill>
                  <a:sysClr val="windowText" lastClr="000000"/>
                </a:solidFill>
                <a:latin typeface="Calibri"/>
                <a:cs typeface="Calibri"/>
              </a:rPr>
              <a:t>with</a:t>
            </a:r>
            <a:r>
              <a:rPr sz="2880" kern="0" spc="-84" dirty="0">
                <a:solidFill>
                  <a:sysClr val="windowText" lastClr="000000"/>
                </a:solidFill>
                <a:latin typeface="Calibri"/>
                <a:cs typeface="Calibri"/>
              </a:rPr>
              <a:t> </a:t>
            </a:r>
            <a:r>
              <a:rPr sz="2880" kern="0" dirty="0">
                <a:solidFill>
                  <a:sysClr val="windowText" lastClr="000000"/>
                </a:solidFill>
                <a:latin typeface="Calibri"/>
                <a:cs typeface="Calibri"/>
              </a:rPr>
              <a:t>assessee</a:t>
            </a:r>
            <a:r>
              <a:rPr sz="2880" kern="0" spc="-66" dirty="0">
                <a:solidFill>
                  <a:sysClr val="windowText" lastClr="000000"/>
                </a:solidFill>
                <a:latin typeface="Calibri"/>
                <a:cs typeface="Calibri"/>
              </a:rPr>
              <a:t> </a:t>
            </a:r>
            <a:r>
              <a:rPr sz="2880" kern="0" spc="-12" dirty="0">
                <a:solidFill>
                  <a:sysClr val="windowText" lastClr="000000"/>
                </a:solidFill>
                <a:latin typeface="Calibri"/>
                <a:cs typeface="Calibri"/>
              </a:rPr>
              <a:t>only.</a:t>
            </a:r>
            <a:endParaRPr sz="2880" kern="0">
              <a:solidFill>
                <a:sysClr val="windowText" lastClr="000000"/>
              </a:solidFill>
              <a:latin typeface="Calibri"/>
              <a:cs typeface="Calibri"/>
            </a:endParaRPr>
          </a:p>
          <a:p>
            <a:pPr marL="398526" marR="6096" indent="-384048" algn="just" defTabSz="1097280">
              <a:lnSpc>
                <a:spcPct val="110000"/>
              </a:lnSpc>
              <a:spcBef>
                <a:spcPts val="42"/>
              </a:spcBef>
              <a:buSzPct val="59090"/>
              <a:buFont typeface="Wingdings"/>
              <a:buChar char=""/>
              <a:tabLst>
                <a:tab pos="398526" algn="l"/>
              </a:tabLst>
            </a:pPr>
            <a:r>
              <a:rPr sz="2640" i="1" kern="0" dirty="0">
                <a:solidFill>
                  <a:sysClr val="windowText" lastClr="000000"/>
                </a:solidFill>
                <a:latin typeface="Calibri"/>
                <a:cs typeface="Calibri"/>
              </a:rPr>
              <a:t>Company</a:t>
            </a:r>
            <a:r>
              <a:rPr sz="2640" i="1" kern="0" spc="450" dirty="0">
                <a:solidFill>
                  <a:sysClr val="windowText" lastClr="000000"/>
                </a:solidFill>
                <a:latin typeface="Calibri"/>
                <a:cs typeface="Calibri"/>
              </a:rPr>
              <a:t> </a:t>
            </a:r>
            <a:r>
              <a:rPr sz="2640" i="1" kern="0" dirty="0">
                <a:solidFill>
                  <a:sysClr val="windowText" lastClr="000000"/>
                </a:solidFill>
                <a:latin typeface="Calibri"/>
                <a:cs typeface="Calibri"/>
              </a:rPr>
              <a:t>cannot</a:t>
            </a:r>
            <a:r>
              <a:rPr sz="2640" i="1" kern="0" spc="444" dirty="0">
                <a:solidFill>
                  <a:sysClr val="windowText" lastClr="000000"/>
                </a:solidFill>
                <a:latin typeface="Calibri"/>
                <a:cs typeface="Calibri"/>
              </a:rPr>
              <a:t> </a:t>
            </a:r>
            <a:r>
              <a:rPr sz="2640" i="1" kern="0" dirty="0">
                <a:solidFill>
                  <a:sysClr val="windowText" lastClr="000000"/>
                </a:solidFill>
                <a:latin typeface="Calibri"/>
                <a:cs typeface="Calibri"/>
              </a:rPr>
              <a:t>have</a:t>
            </a:r>
            <a:r>
              <a:rPr sz="2640" i="1" kern="0" spc="444" dirty="0">
                <a:solidFill>
                  <a:sysClr val="windowText" lastClr="000000"/>
                </a:solidFill>
                <a:latin typeface="Calibri"/>
                <a:cs typeface="Calibri"/>
              </a:rPr>
              <a:t> </a:t>
            </a:r>
            <a:r>
              <a:rPr sz="2640" i="1" kern="0" dirty="0">
                <a:solidFill>
                  <a:sysClr val="windowText" lastClr="000000"/>
                </a:solidFill>
                <a:latin typeface="Calibri"/>
                <a:cs typeface="Calibri"/>
              </a:rPr>
              <a:t>personal</a:t>
            </a:r>
            <a:r>
              <a:rPr sz="2640" i="1" kern="0" spc="450" dirty="0">
                <a:solidFill>
                  <a:sysClr val="windowText" lastClr="000000"/>
                </a:solidFill>
                <a:latin typeface="Calibri"/>
                <a:cs typeface="Calibri"/>
              </a:rPr>
              <a:t> </a:t>
            </a:r>
            <a:r>
              <a:rPr sz="2640" i="1" kern="0" dirty="0">
                <a:solidFill>
                  <a:sysClr val="windowText" lastClr="000000"/>
                </a:solidFill>
                <a:latin typeface="Calibri"/>
                <a:cs typeface="Calibri"/>
              </a:rPr>
              <a:t>expenses</a:t>
            </a:r>
            <a:r>
              <a:rPr sz="2640" i="1" kern="0" spc="450" dirty="0">
                <a:solidFill>
                  <a:sysClr val="windowText" lastClr="000000"/>
                </a:solidFill>
                <a:latin typeface="Calibri"/>
                <a:cs typeface="Calibri"/>
              </a:rPr>
              <a:t> </a:t>
            </a:r>
            <a:r>
              <a:rPr sz="2640" i="1" kern="0" dirty="0">
                <a:solidFill>
                  <a:sysClr val="windowText" lastClr="000000"/>
                </a:solidFill>
                <a:latin typeface="Calibri"/>
                <a:cs typeface="Calibri"/>
              </a:rPr>
              <a:t>because</a:t>
            </a:r>
            <a:r>
              <a:rPr sz="2640" i="1" kern="0" spc="438" dirty="0">
                <a:solidFill>
                  <a:sysClr val="windowText" lastClr="000000"/>
                </a:solidFill>
                <a:latin typeface="Calibri"/>
                <a:cs typeface="Calibri"/>
              </a:rPr>
              <a:t> </a:t>
            </a:r>
            <a:r>
              <a:rPr sz="2640" i="1" kern="0" dirty="0">
                <a:solidFill>
                  <a:sysClr val="windowText" lastClr="000000"/>
                </a:solidFill>
                <a:latin typeface="Calibri"/>
                <a:cs typeface="Calibri"/>
              </a:rPr>
              <a:t>it</a:t>
            </a:r>
            <a:r>
              <a:rPr sz="2640" i="1" kern="0" spc="444" dirty="0">
                <a:solidFill>
                  <a:sysClr val="windowText" lastClr="000000"/>
                </a:solidFill>
                <a:latin typeface="Calibri"/>
                <a:cs typeface="Calibri"/>
              </a:rPr>
              <a:t> </a:t>
            </a:r>
            <a:r>
              <a:rPr sz="2640" i="1" kern="0" dirty="0">
                <a:solidFill>
                  <a:sysClr val="windowText" lastClr="000000"/>
                </a:solidFill>
                <a:latin typeface="Calibri"/>
                <a:cs typeface="Calibri"/>
              </a:rPr>
              <a:t>is</a:t>
            </a:r>
            <a:r>
              <a:rPr sz="2640" i="1" kern="0" spc="450" dirty="0">
                <a:solidFill>
                  <a:sysClr val="windowText" lastClr="000000"/>
                </a:solidFill>
                <a:latin typeface="Calibri"/>
                <a:cs typeface="Calibri"/>
              </a:rPr>
              <a:t> </a:t>
            </a:r>
            <a:r>
              <a:rPr sz="2640" i="1" kern="0" dirty="0">
                <a:solidFill>
                  <a:sysClr val="windowText" lastClr="000000"/>
                </a:solidFill>
                <a:latin typeface="Calibri"/>
                <a:cs typeface="Calibri"/>
              </a:rPr>
              <a:t>an</a:t>
            </a:r>
            <a:r>
              <a:rPr sz="2640" i="1" kern="0" spc="450" dirty="0">
                <a:solidFill>
                  <a:sysClr val="windowText" lastClr="000000"/>
                </a:solidFill>
                <a:latin typeface="Calibri"/>
                <a:cs typeface="Calibri"/>
              </a:rPr>
              <a:t> </a:t>
            </a:r>
            <a:r>
              <a:rPr sz="2640" i="1" kern="0" spc="-12" dirty="0">
                <a:solidFill>
                  <a:sysClr val="windowText" lastClr="000000"/>
                </a:solidFill>
                <a:latin typeface="Calibri"/>
                <a:cs typeface="Calibri"/>
              </a:rPr>
              <a:t>artificial </a:t>
            </a:r>
            <a:r>
              <a:rPr sz="2640" i="1" kern="0" dirty="0">
                <a:solidFill>
                  <a:sysClr val="windowText" lastClr="000000"/>
                </a:solidFill>
                <a:latin typeface="Calibri"/>
                <a:cs typeface="Calibri"/>
              </a:rPr>
              <a:t>entity,</a:t>
            </a:r>
            <a:r>
              <a:rPr sz="2640" i="1" kern="0" spc="228" dirty="0">
                <a:solidFill>
                  <a:sysClr val="windowText" lastClr="000000"/>
                </a:solidFill>
                <a:latin typeface="Calibri"/>
                <a:cs typeface="Calibri"/>
              </a:rPr>
              <a:t> </a:t>
            </a:r>
            <a:r>
              <a:rPr sz="2640" i="1" kern="0" dirty="0">
                <a:solidFill>
                  <a:sysClr val="windowText" lastClr="000000"/>
                </a:solidFill>
                <a:latin typeface="Calibri"/>
                <a:cs typeface="Calibri"/>
              </a:rPr>
              <a:t>which</a:t>
            </a:r>
            <a:r>
              <a:rPr sz="2640" i="1" kern="0" spc="234" dirty="0">
                <a:solidFill>
                  <a:sysClr val="windowText" lastClr="000000"/>
                </a:solidFill>
                <a:latin typeface="Calibri"/>
                <a:cs typeface="Calibri"/>
              </a:rPr>
              <a:t> </a:t>
            </a:r>
            <a:r>
              <a:rPr sz="2640" i="1" kern="0" dirty="0">
                <a:solidFill>
                  <a:sysClr val="windowText" lastClr="000000"/>
                </a:solidFill>
                <a:latin typeface="Calibri"/>
                <a:cs typeface="Calibri"/>
              </a:rPr>
              <a:t>does</a:t>
            </a:r>
            <a:r>
              <a:rPr sz="2640" i="1" kern="0" spc="222" dirty="0">
                <a:solidFill>
                  <a:sysClr val="windowText" lastClr="000000"/>
                </a:solidFill>
                <a:latin typeface="Calibri"/>
                <a:cs typeface="Calibri"/>
              </a:rPr>
              <a:t> </a:t>
            </a:r>
            <a:r>
              <a:rPr sz="2640" i="1" kern="0" dirty="0">
                <a:solidFill>
                  <a:sysClr val="windowText" lastClr="000000"/>
                </a:solidFill>
                <a:latin typeface="Calibri"/>
                <a:cs typeface="Calibri"/>
              </a:rPr>
              <a:t>not</a:t>
            </a:r>
            <a:r>
              <a:rPr sz="2640" i="1" kern="0" spc="222" dirty="0">
                <a:solidFill>
                  <a:sysClr val="windowText" lastClr="000000"/>
                </a:solidFill>
                <a:latin typeface="Calibri"/>
                <a:cs typeface="Calibri"/>
              </a:rPr>
              <a:t> </a:t>
            </a:r>
            <a:r>
              <a:rPr sz="2640" i="1" kern="0" dirty="0">
                <a:solidFill>
                  <a:sysClr val="windowText" lastClr="000000"/>
                </a:solidFill>
                <a:latin typeface="Calibri"/>
                <a:cs typeface="Calibri"/>
              </a:rPr>
              <a:t>have</a:t>
            </a:r>
            <a:r>
              <a:rPr sz="2640" i="1" kern="0" spc="216" dirty="0">
                <a:solidFill>
                  <a:sysClr val="windowText" lastClr="000000"/>
                </a:solidFill>
                <a:latin typeface="Calibri"/>
                <a:cs typeface="Calibri"/>
              </a:rPr>
              <a:t> </a:t>
            </a:r>
            <a:r>
              <a:rPr sz="2640" i="1" kern="0" dirty="0">
                <a:solidFill>
                  <a:sysClr val="windowText" lastClr="000000"/>
                </a:solidFill>
                <a:latin typeface="Calibri"/>
                <a:cs typeface="Calibri"/>
              </a:rPr>
              <a:t>personal</a:t>
            </a:r>
            <a:r>
              <a:rPr sz="2640" i="1" kern="0" spc="228" dirty="0">
                <a:solidFill>
                  <a:sysClr val="windowText" lastClr="000000"/>
                </a:solidFill>
                <a:latin typeface="Calibri"/>
                <a:cs typeface="Calibri"/>
              </a:rPr>
              <a:t> </a:t>
            </a:r>
            <a:r>
              <a:rPr sz="2640" i="1" kern="0" dirty="0">
                <a:solidFill>
                  <a:sysClr val="windowText" lastClr="000000"/>
                </a:solidFill>
                <a:latin typeface="Calibri"/>
                <a:cs typeface="Calibri"/>
              </a:rPr>
              <a:t>needs</a:t>
            </a:r>
            <a:r>
              <a:rPr sz="2640" i="1" kern="0" spc="222" dirty="0">
                <a:solidFill>
                  <a:sysClr val="windowText" lastClr="000000"/>
                </a:solidFill>
                <a:latin typeface="Calibri"/>
                <a:cs typeface="Calibri"/>
              </a:rPr>
              <a:t> </a:t>
            </a:r>
            <a:r>
              <a:rPr sz="2640" i="1" kern="0" dirty="0">
                <a:solidFill>
                  <a:sysClr val="windowText" lastClr="000000"/>
                </a:solidFill>
                <a:latin typeface="Calibri"/>
                <a:cs typeface="Calibri"/>
              </a:rPr>
              <a:t>and</a:t>
            </a:r>
            <a:r>
              <a:rPr sz="2640" i="1" kern="0" spc="222" dirty="0">
                <a:solidFill>
                  <a:sysClr val="windowText" lastClr="000000"/>
                </a:solidFill>
                <a:latin typeface="Calibri"/>
                <a:cs typeface="Calibri"/>
              </a:rPr>
              <a:t> </a:t>
            </a:r>
            <a:r>
              <a:rPr sz="2640" i="1" kern="0" dirty="0">
                <a:solidFill>
                  <a:sysClr val="windowText" lastClr="000000"/>
                </a:solidFill>
                <a:latin typeface="Calibri"/>
                <a:cs typeface="Calibri"/>
              </a:rPr>
              <a:t>thus</a:t>
            </a:r>
            <a:r>
              <a:rPr sz="2640" i="1" kern="0" spc="228" dirty="0">
                <a:solidFill>
                  <a:sysClr val="windowText" lastClr="000000"/>
                </a:solidFill>
                <a:latin typeface="Calibri"/>
                <a:cs typeface="Calibri"/>
              </a:rPr>
              <a:t> </a:t>
            </a:r>
            <a:r>
              <a:rPr sz="2640" i="1" kern="0" dirty="0">
                <a:solidFill>
                  <a:sysClr val="windowText" lastClr="000000"/>
                </a:solidFill>
                <a:latin typeface="Calibri"/>
                <a:cs typeface="Calibri"/>
              </a:rPr>
              <a:t>use</a:t>
            </a:r>
            <a:r>
              <a:rPr sz="2640" i="1" kern="0" spc="216" dirty="0">
                <a:solidFill>
                  <a:sysClr val="windowText" lastClr="000000"/>
                </a:solidFill>
                <a:latin typeface="Calibri"/>
                <a:cs typeface="Calibri"/>
              </a:rPr>
              <a:t> </a:t>
            </a:r>
            <a:r>
              <a:rPr sz="2640" i="1" kern="0" dirty="0">
                <a:solidFill>
                  <a:sysClr val="windowText" lastClr="000000"/>
                </a:solidFill>
                <a:latin typeface="Calibri"/>
                <a:cs typeface="Calibri"/>
              </a:rPr>
              <a:t>of</a:t>
            </a:r>
            <a:r>
              <a:rPr sz="2640" i="1" kern="0" spc="240" dirty="0">
                <a:solidFill>
                  <a:sysClr val="windowText" lastClr="000000"/>
                </a:solidFill>
                <a:latin typeface="Calibri"/>
                <a:cs typeface="Calibri"/>
              </a:rPr>
              <a:t> </a:t>
            </a:r>
            <a:r>
              <a:rPr sz="2640" i="1" kern="0" spc="-12" dirty="0">
                <a:solidFill>
                  <a:sysClr val="windowText" lastClr="000000"/>
                </a:solidFill>
                <a:latin typeface="Calibri"/>
                <a:cs typeface="Calibri"/>
              </a:rPr>
              <a:t>vehicles </a:t>
            </a:r>
            <a:r>
              <a:rPr sz="2640" i="1" kern="0" dirty="0">
                <a:solidFill>
                  <a:sysClr val="windowText" lastClr="000000"/>
                </a:solidFill>
                <a:latin typeface="Calibri"/>
                <a:cs typeface="Calibri"/>
              </a:rPr>
              <a:t>for</a:t>
            </a:r>
            <a:r>
              <a:rPr sz="2640" i="1" kern="0" spc="642" dirty="0">
                <a:solidFill>
                  <a:sysClr val="windowText" lastClr="000000"/>
                </a:solidFill>
                <a:latin typeface="Calibri"/>
                <a:cs typeface="Calibri"/>
              </a:rPr>
              <a:t> </a:t>
            </a:r>
            <a:r>
              <a:rPr sz="2640" i="1" kern="0" dirty="0">
                <a:solidFill>
                  <a:sysClr val="windowText" lastClr="000000"/>
                </a:solidFill>
                <a:latin typeface="Calibri"/>
                <a:cs typeface="Calibri"/>
              </a:rPr>
              <a:t>directors</a:t>
            </a:r>
            <a:r>
              <a:rPr sz="2640" i="1" kern="0" spc="611" dirty="0">
                <a:solidFill>
                  <a:sysClr val="windowText" lastClr="000000"/>
                </a:solidFill>
                <a:latin typeface="Calibri"/>
                <a:cs typeface="Calibri"/>
              </a:rPr>
              <a:t> </a:t>
            </a:r>
            <a:r>
              <a:rPr sz="2640" i="1" kern="0" dirty="0">
                <a:solidFill>
                  <a:sysClr val="windowText" lastClr="000000"/>
                </a:solidFill>
                <a:latin typeface="Calibri"/>
                <a:cs typeface="Calibri"/>
              </a:rPr>
              <a:t>cannot</a:t>
            </a:r>
            <a:r>
              <a:rPr sz="2640" i="1" kern="0" spc="630" dirty="0">
                <a:solidFill>
                  <a:sysClr val="windowText" lastClr="000000"/>
                </a:solidFill>
                <a:latin typeface="Calibri"/>
                <a:cs typeface="Calibri"/>
              </a:rPr>
              <a:t> </a:t>
            </a:r>
            <a:r>
              <a:rPr sz="2640" i="1" kern="0" dirty="0">
                <a:solidFill>
                  <a:sysClr val="windowText" lastClr="000000"/>
                </a:solidFill>
                <a:latin typeface="Calibri"/>
                <a:cs typeface="Calibri"/>
              </a:rPr>
              <a:t>be</a:t>
            </a:r>
            <a:r>
              <a:rPr sz="2640" i="1" kern="0" spc="648" dirty="0">
                <a:solidFill>
                  <a:sysClr val="windowText" lastClr="000000"/>
                </a:solidFill>
                <a:latin typeface="Calibri"/>
                <a:cs typeface="Calibri"/>
              </a:rPr>
              <a:t> </a:t>
            </a:r>
            <a:r>
              <a:rPr sz="2640" i="1" kern="0" dirty="0">
                <a:solidFill>
                  <a:sysClr val="windowText" lastClr="000000"/>
                </a:solidFill>
                <a:latin typeface="Calibri"/>
                <a:cs typeface="Calibri"/>
              </a:rPr>
              <a:t>treated</a:t>
            </a:r>
            <a:r>
              <a:rPr sz="2640" i="1" kern="0" spc="648" dirty="0">
                <a:solidFill>
                  <a:sysClr val="windowText" lastClr="000000"/>
                </a:solidFill>
                <a:latin typeface="Calibri"/>
                <a:cs typeface="Calibri"/>
              </a:rPr>
              <a:t> </a:t>
            </a:r>
            <a:r>
              <a:rPr sz="2640" i="1" kern="0" dirty="0">
                <a:solidFill>
                  <a:sysClr val="windowText" lastClr="000000"/>
                </a:solidFill>
                <a:latin typeface="Calibri"/>
                <a:cs typeface="Calibri"/>
              </a:rPr>
              <a:t>as</a:t>
            </a:r>
            <a:r>
              <a:rPr sz="2640" i="1" kern="0" spc="630" dirty="0">
                <a:solidFill>
                  <a:sysClr val="windowText" lastClr="000000"/>
                </a:solidFill>
                <a:latin typeface="Calibri"/>
                <a:cs typeface="Calibri"/>
              </a:rPr>
              <a:t> </a:t>
            </a:r>
            <a:r>
              <a:rPr sz="2640" i="1" kern="0" dirty="0">
                <a:solidFill>
                  <a:sysClr val="windowText" lastClr="000000"/>
                </a:solidFill>
                <a:latin typeface="Calibri"/>
                <a:cs typeface="Calibri"/>
              </a:rPr>
              <a:t>personal</a:t>
            </a:r>
            <a:r>
              <a:rPr sz="2640" i="1" kern="0" spc="636" dirty="0">
                <a:solidFill>
                  <a:sysClr val="windowText" lastClr="000000"/>
                </a:solidFill>
                <a:latin typeface="Calibri"/>
                <a:cs typeface="Calibri"/>
              </a:rPr>
              <a:t> </a:t>
            </a:r>
            <a:r>
              <a:rPr sz="2640" i="1" kern="0" dirty="0">
                <a:solidFill>
                  <a:sysClr val="windowText" lastClr="000000"/>
                </a:solidFill>
                <a:latin typeface="Calibri"/>
                <a:cs typeface="Calibri"/>
              </a:rPr>
              <a:t>use</a:t>
            </a:r>
            <a:r>
              <a:rPr sz="2640" i="1" kern="0" spc="630" dirty="0">
                <a:solidFill>
                  <a:sysClr val="windowText" lastClr="000000"/>
                </a:solidFill>
                <a:latin typeface="Calibri"/>
                <a:cs typeface="Calibri"/>
              </a:rPr>
              <a:t> </a:t>
            </a:r>
            <a:r>
              <a:rPr sz="2640" i="1" kern="0" dirty="0">
                <a:solidFill>
                  <a:sysClr val="windowText" lastClr="000000"/>
                </a:solidFill>
                <a:latin typeface="Calibri"/>
                <a:cs typeface="Calibri"/>
              </a:rPr>
              <a:t>by</a:t>
            </a:r>
            <a:r>
              <a:rPr sz="2640" i="1" kern="0" spc="648" dirty="0">
                <a:solidFill>
                  <a:sysClr val="windowText" lastClr="000000"/>
                </a:solidFill>
                <a:latin typeface="Calibri"/>
                <a:cs typeface="Calibri"/>
              </a:rPr>
              <a:t> </a:t>
            </a:r>
            <a:r>
              <a:rPr sz="2640" i="1" kern="0" dirty="0">
                <a:solidFill>
                  <a:sysClr val="windowText" lastClr="000000"/>
                </a:solidFill>
                <a:latin typeface="Calibri"/>
                <a:cs typeface="Calibri"/>
              </a:rPr>
              <a:t>the</a:t>
            </a:r>
            <a:r>
              <a:rPr sz="2640" i="1" kern="0" spc="30" dirty="0">
                <a:solidFill>
                  <a:sysClr val="windowText" lastClr="000000"/>
                </a:solidFill>
                <a:latin typeface="Calibri"/>
                <a:cs typeface="Calibri"/>
              </a:rPr>
              <a:t>  </a:t>
            </a:r>
            <a:r>
              <a:rPr sz="2640" i="1" kern="0" spc="-12" dirty="0">
                <a:solidFill>
                  <a:sysClr val="windowText" lastClr="000000"/>
                </a:solidFill>
                <a:latin typeface="Calibri"/>
                <a:cs typeface="Calibri"/>
              </a:rPr>
              <a:t>company. </a:t>
            </a:r>
            <a:r>
              <a:rPr sz="2640" b="1" i="1" u="sng" kern="0" dirty="0">
                <a:solidFill>
                  <a:sysClr val="windowText" lastClr="000000"/>
                </a:solidFill>
                <a:uFill>
                  <a:solidFill>
                    <a:srgbClr val="000000"/>
                  </a:solidFill>
                </a:uFill>
                <a:latin typeface="Calibri"/>
                <a:cs typeface="Calibri"/>
              </a:rPr>
              <a:t>[Sayaji</a:t>
            </a:r>
            <a:r>
              <a:rPr sz="2640" b="1" i="1" u="sng" kern="0" spc="-36"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Iron</a:t>
            </a:r>
            <a:r>
              <a:rPr sz="2640" b="1" i="1" u="sng" kern="0" spc="-30"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and</a:t>
            </a:r>
            <a:r>
              <a:rPr sz="2640" b="1" i="1" u="sng" kern="0" spc="-30"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Engg.</a:t>
            </a:r>
            <a:r>
              <a:rPr sz="2640" b="1" i="1" u="sng" kern="0" spc="-36"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Co.</a:t>
            </a:r>
            <a:r>
              <a:rPr sz="2640" b="1" i="1" u="sng" kern="0" spc="-48" dirty="0">
                <a:solidFill>
                  <a:sysClr val="windowText" lastClr="000000"/>
                </a:solidFill>
                <a:uFill>
                  <a:solidFill>
                    <a:srgbClr val="000000"/>
                  </a:solidFill>
                </a:uFill>
                <a:latin typeface="Calibri"/>
                <a:cs typeface="Calibri"/>
              </a:rPr>
              <a:t> </a:t>
            </a:r>
            <a:r>
              <a:rPr sz="2640" b="1" i="1" u="sng" kern="0" spc="-12" dirty="0">
                <a:solidFill>
                  <a:sysClr val="windowText" lastClr="000000"/>
                </a:solidFill>
                <a:uFill>
                  <a:solidFill>
                    <a:srgbClr val="000000"/>
                  </a:solidFill>
                </a:uFill>
                <a:latin typeface="Calibri"/>
                <a:cs typeface="Calibri"/>
              </a:rPr>
              <a:t>v.</a:t>
            </a:r>
            <a:r>
              <a:rPr sz="2640" b="1" i="1" u="sng" kern="0" spc="-36"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CIT</a:t>
            </a:r>
            <a:r>
              <a:rPr sz="2640" b="1" i="1" u="sng" kern="0" spc="-42"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[2002]</a:t>
            </a:r>
            <a:r>
              <a:rPr sz="2640" b="1" i="1" u="sng" kern="0" spc="-54"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253</a:t>
            </a:r>
            <a:r>
              <a:rPr sz="2640" b="1" i="1" u="sng" kern="0" spc="-48"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ITR</a:t>
            </a:r>
            <a:r>
              <a:rPr sz="2640" b="1" i="1" u="sng" kern="0" spc="-42" dirty="0">
                <a:solidFill>
                  <a:sysClr val="windowText" lastClr="000000"/>
                </a:solidFill>
                <a:uFill>
                  <a:solidFill>
                    <a:srgbClr val="000000"/>
                  </a:solidFill>
                </a:uFill>
                <a:latin typeface="Calibri"/>
                <a:cs typeface="Calibri"/>
              </a:rPr>
              <a:t> </a:t>
            </a:r>
            <a:r>
              <a:rPr sz="2640" b="1" i="1" u="sng" kern="0" dirty="0">
                <a:solidFill>
                  <a:sysClr val="windowText" lastClr="000000"/>
                </a:solidFill>
                <a:uFill>
                  <a:solidFill>
                    <a:srgbClr val="000000"/>
                  </a:solidFill>
                </a:uFill>
                <a:latin typeface="Calibri"/>
                <a:cs typeface="Calibri"/>
              </a:rPr>
              <a:t>749</a:t>
            </a:r>
            <a:r>
              <a:rPr sz="2640" b="1" i="1" u="sng" kern="0" spc="-48" dirty="0">
                <a:solidFill>
                  <a:sysClr val="windowText" lastClr="000000"/>
                </a:solidFill>
                <a:uFill>
                  <a:solidFill>
                    <a:srgbClr val="000000"/>
                  </a:solidFill>
                </a:uFill>
                <a:latin typeface="Calibri"/>
                <a:cs typeface="Calibri"/>
              </a:rPr>
              <a:t> </a:t>
            </a:r>
            <a:r>
              <a:rPr sz="2640" b="1" i="1" u="sng" kern="0" spc="-12" dirty="0">
                <a:solidFill>
                  <a:sysClr val="windowText" lastClr="000000"/>
                </a:solidFill>
                <a:uFill>
                  <a:solidFill>
                    <a:srgbClr val="000000"/>
                  </a:solidFill>
                </a:uFill>
                <a:latin typeface="Calibri"/>
                <a:cs typeface="Calibri"/>
              </a:rPr>
              <a:t>(Guj.)]</a:t>
            </a:r>
            <a:endParaRPr sz="2640" kern="0">
              <a:solidFill>
                <a:sysClr val="windowText" lastClr="000000"/>
              </a:solidFill>
              <a:latin typeface="Calibri"/>
              <a:cs typeface="Calibri"/>
            </a:endParaRPr>
          </a:p>
        </p:txBody>
      </p:sp>
      <p:sp>
        <p:nvSpPr>
          <p:cNvPr id="4" name="object 4"/>
          <p:cNvSpPr txBox="1">
            <a:spLocks noGrp="1"/>
          </p:cNvSpPr>
          <p:nvPr>
            <p:ph type="title"/>
          </p:nvPr>
        </p:nvSpPr>
        <p:spPr>
          <a:xfrm>
            <a:off x="1804416" y="105178"/>
            <a:ext cx="16942003" cy="994872"/>
          </a:xfrm>
          <a:prstGeom prst="rect">
            <a:avLst/>
          </a:prstGeom>
        </p:spPr>
        <p:txBody>
          <a:bodyPr vert="horz" wrap="square" lIns="0" tIns="326882" rIns="0" bIns="0" rtlCol="0">
            <a:spAutoFit/>
          </a:bodyPr>
          <a:lstStyle/>
          <a:p>
            <a:pPr marL="490728">
              <a:spcBef>
                <a:spcPts val="120"/>
              </a:spcBef>
            </a:pPr>
            <a:r>
              <a:rPr u="none" dirty="0"/>
              <a:t>Issues</a:t>
            </a:r>
            <a:r>
              <a:rPr u="none" spc="-54" dirty="0"/>
              <a:t> </a:t>
            </a:r>
            <a:r>
              <a:rPr u="none" dirty="0"/>
              <a:t>on</a:t>
            </a:r>
            <a:r>
              <a:rPr u="none" spc="-60" dirty="0"/>
              <a:t> </a:t>
            </a:r>
            <a:r>
              <a:rPr u="none" dirty="0"/>
              <a:t>Clause</a:t>
            </a:r>
            <a:r>
              <a:rPr u="none" spc="-60" dirty="0"/>
              <a:t> </a:t>
            </a:r>
            <a:r>
              <a:rPr u="none" dirty="0"/>
              <a:t>no.</a:t>
            </a:r>
            <a:r>
              <a:rPr u="none" spc="-54" dirty="0"/>
              <a:t> </a:t>
            </a:r>
            <a:r>
              <a:rPr u="none" dirty="0"/>
              <a:t>21</a:t>
            </a:r>
            <a:r>
              <a:rPr u="none" spc="-60" dirty="0"/>
              <a:t> </a:t>
            </a:r>
            <a:r>
              <a:rPr u="none" dirty="0"/>
              <a:t>–</a:t>
            </a:r>
            <a:r>
              <a:rPr u="none" spc="-72" dirty="0"/>
              <a:t> </a:t>
            </a:r>
            <a:r>
              <a:rPr u="none" spc="-12" dirty="0"/>
              <a:t>Contd.</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21153" y="2012593"/>
            <a:ext cx="10789920" cy="6217920"/>
          </a:xfrm>
          <a:custGeom>
            <a:avLst/>
            <a:gdLst/>
            <a:ahLst/>
            <a:cxnLst/>
            <a:rect l="l" t="t" r="r" b="b"/>
            <a:pathLst>
              <a:path w="8991600" h="5181600">
                <a:moveTo>
                  <a:pt x="0" y="0"/>
                </a:moveTo>
                <a:lnTo>
                  <a:pt x="8991600" y="0"/>
                </a:lnTo>
                <a:lnTo>
                  <a:pt x="8991600" y="5181600"/>
                </a:lnTo>
                <a:lnTo>
                  <a:pt x="0" y="5181600"/>
                </a:lnTo>
                <a:lnTo>
                  <a:pt x="0" y="0"/>
                </a:lnTo>
                <a:close/>
              </a:path>
            </a:pathLst>
          </a:custGeom>
          <a:ln w="28575">
            <a:solidFill>
              <a:srgbClr val="145F82"/>
            </a:solidFill>
          </a:ln>
        </p:spPr>
        <p:txBody>
          <a:bodyPr wrap="square" lIns="0" tIns="0" rIns="0" bIns="0" rtlCol="0"/>
          <a:lstStyle/>
          <a:p>
            <a:pPr defTabSz="1097280"/>
            <a:endParaRPr sz="2160" kern="0">
              <a:solidFill>
                <a:sysClr val="windowText" lastClr="000000"/>
              </a:solidFill>
            </a:endParaRPr>
          </a:p>
        </p:txBody>
      </p:sp>
      <p:sp>
        <p:nvSpPr>
          <p:cNvPr id="3" name="object 3"/>
          <p:cNvSpPr txBox="1"/>
          <p:nvPr/>
        </p:nvSpPr>
        <p:spPr>
          <a:xfrm>
            <a:off x="2014727" y="2036673"/>
            <a:ext cx="10600944" cy="5819285"/>
          </a:xfrm>
          <a:prstGeom prst="rect">
            <a:avLst/>
          </a:prstGeom>
        </p:spPr>
        <p:txBody>
          <a:bodyPr vert="horz" wrap="square" lIns="0" tIns="14478" rIns="0" bIns="0" rtlCol="0">
            <a:spAutoFit/>
          </a:bodyPr>
          <a:lstStyle/>
          <a:p>
            <a:pPr marL="342138" indent="-326898" defTabSz="1097280">
              <a:spcBef>
                <a:spcPts val="114"/>
              </a:spcBef>
              <a:buSzPct val="59375"/>
              <a:buFont typeface="Wingdings"/>
              <a:buChar char=""/>
              <a:tabLst>
                <a:tab pos="342138" algn="l"/>
              </a:tabLst>
            </a:pPr>
            <a:r>
              <a:rPr sz="1920" kern="0" dirty="0">
                <a:solidFill>
                  <a:sysClr val="windowText" lastClr="000000"/>
                </a:solidFill>
                <a:latin typeface="Calibri"/>
                <a:cs typeface="Calibri"/>
              </a:rPr>
              <a:t>Expenditure</a:t>
            </a:r>
            <a:r>
              <a:rPr sz="1920" kern="0" spc="-36" dirty="0">
                <a:solidFill>
                  <a:sysClr val="windowText" lastClr="000000"/>
                </a:solidFill>
                <a:latin typeface="Calibri"/>
                <a:cs typeface="Calibri"/>
              </a:rPr>
              <a:t> </a:t>
            </a:r>
            <a:r>
              <a:rPr sz="1920" kern="0" dirty="0">
                <a:solidFill>
                  <a:sysClr val="windowText" lastClr="000000"/>
                </a:solidFill>
                <a:latin typeface="Calibri"/>
                <a:cs typeface="Calibri"/>
              </a:rPr>
              <a:t>by</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way</a:t>
            </a:r>
            <a:r>
              <a:rPr sz="1920" kern="0" spc="-30" dirty="0">
                <a:solidFill>
                  <a:sysClr val="windowText" lastClr="000000"/>
                </a:solidFill>
                <a:latin typeface="Calibri"/>
                <a:cs typeface="Calibri"/>
              </a:rPr>
              <a:t> </a:t>
            </a:r>
            <a:r>
              <a:rPr sz="1920" kern="0" dirty="0">
                <a:solidFill>
                  <a:sysClr val="windowText" lastClr="000000"/>
                </a:solidFill>
                <a:latin typeface="Calibri"/>
                <a:cs typeface="Calibri"/>
              </a:rPr>
              <a:t>of</a:t>
            </a:r>
            <a:r>
              <a:rPr sz="1920" kern="0" spc="-36" dirty="0">
                <a:solidFill>
                  <a:sysClr val="windowText" lastClr="000000"/>
                </a:solidFill>
                <a:latin typeface="Calibri"/>
                <a:cs typeface="Calibri"/>
              </a:rPr>
              <a:t> </a:t>
            </a:r>
            <a:r>
              <a:rPr sz="1920" kern="0" dirty="0">
                <a:solidFill>
                  <a:sysClr val="windowText" lastClr="000000"/>
                </a:solidFill>
                <a:latin typeface="Calibri"/>
                <a:cs typeface="Calibri"/>
              </a:rPr>
              <a:t>penalty</a:t>
            </a:r>
            <a:r>
              <a:rPr sz="1920" kern="0" spc="-48" dirty="0">
                <a:solidFill>
                  <a:sysClr val="windowText" lastClr="000000"/>
                </a:solidFill>
                <a:latin typeface="Calibri"/>
                <a:cs typeface="Calibri"/>
              </a:rPr>
              <a:t> </a:t>
            </a:r>
            <a:r>
              <a:rPr sz="1920" kern="0" dirty="0">
                <a:solidFill>
                  <a:sysClr val="windowText" lastClr="000000"/>
                </a:solidFill>
                <a:latin typeface="Calibri"/>
                <a:cs typeface="Calibri"/>
              </a:rPr>
              <a:t>or</a:t>
            </a:r>
            <a:r>
              <a:rPr sz="1920" kern="0" spc="-18" dirty="0">
                <a:solidFill>
                  <a:sysClr val="windowText" lastClr="000000"/>
                </a:solidFill>
                <a:latin typeface="Calibri"/>
                <a:cs typeface="Calibri"/>
              </a:rPr>
              <a:t> </a:t>
            </a:r>
            <a:r>
              <a:rPr sz="1920" kern="0" dirty="0">
                <a:solidFill>
                  <a:sysClr val="windowText" lastClr="000000"/>
                </a:solidFill>
                <a:latin typeface="Calibri"/>
                <a:cs typeface="Calibri"/>
              </a:rPr>
              <a:t>fine</a:t>
            </a:r>
            <a:r>
              <a:rPr sz="1920" kern="0" spc="-60" dirty="0">
                <a:solidFill>
                  <a:sysClr val="windowText" lastClr="000000"/>
                </a:solidFill>
                <a:latin typeface="Calibri"/>
                <a:cs typeface="Calibri"/>
              </a:rPr>
              <a:t> </a:t>
            </a:r>
            <a:r>
              <a:rPr sz="1920" kern="0" dirty="0">
                <a:solidFill>
                  <a:sysClr val="windowText" lastClr="000000"/>
                </a:solidFill>
                <a:latin typeface="Calibri"/>
                <a:cs typeface="Calibri"/>
              </a:rPr>
              <a:t>for</a:t>
            </a:r>
            <a:r>
              <a:rPr sz="1920" kern="0" spc="-18" dirty="0">
                <a:solidFill>
                  <a:sysClr val="windowText" lastClr="000000"/>
                </a:solidFill>
                <a:latin typeface="Calibri"/>
                <a:cs typeface="Calibri"/>
              </a:rPr>
              <a:t> </a:t>
            </a:r>
            <a:r>
              <a:rPr sz="1920" kern="0" dirty="0">
                <a:solidFill>
                  <a:sysClr val="windowText" lastClr="000000"/>
                </a:solidFill>
                <a:latin typeface="Calibri"/>
                <a:cs typeface="Calibri"/>
              </a:rPr>
              <a:t>violation</a:t>
            </a:r>
            <a:r>
              <a:rPr sz="1920" kern="0" spc="-54" dirty="0">
                <a:solidFill>
                  <a:sysClr val="windowText" lastClr="000000"/>
                </a:solidFill>
                <a:latin typeface="Calibri"/>
                <a:cs typeface="Calibri"/>
              </a:rPr>
              <a:t> </a:t>
            </a:r>
            <a:r>
              <a:rPr sz="1920" kern="0" dirty="0">
                <a:solidFill>
                  <a:sysClr val="windowText" lastClr="000000"/>
                </a:solidFill>
                <a:latin typeface="Calibri"/>
                <a:cs typeface="Calibri"/>
              </a:rPr>
              <a:t>of</a:t>
            </a:r>
            <a:r>
              <a:rPr sz="1920" kern="0" spc="-36" dirty="0">
                <a:solidFill>
                  <a:sysClr val="windowText" lastClr="000000"/>
                </a:solidFill>
                <a:latin typeface="Calibri"/>
                <a:cs typeface="Calibri"/>
              </a:rPr>
              <a:t> </a:t>
            </a:r>
            <a:r>
              <a:rPr sz="1920" kern="0" dirty="0">
                <a:solidFill>
                  <a:sysClr val="windowText" lastClr="000000"/>
                </a:solidFill>
                <a:latin typeface="Calibri"/>
                <a:cs typeface="Calibri"/>
              </a:rPr>
              <a:t>any</a:t>
            </a:r>
            <a:r>
              <a:rPr sz="1920" kern="0" spc="-48" dirty="0">
                <a:solidFill>
                  <a:sysClr val="windowText" lastClr="000000"/>
                </a:solidFill>
                <a:latin typeface="Calibri"/>
                <a:cs typeface="Calibri"/>
              </a:rPr>
              <a:t> </a:t>
            </a:r>
            <a:r>
              <a:rPr sz="1920" kern="0" dirty="0">
                <a:solidFill>
                  <a:sysClr val="windowText" lastClr="000000"/>
                </a:solidFill>
                <a:latin typeface="Calibri"/>
                <a:cs typeface="Calibri"/>
              </a:rPr>
              <a:t>law</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is</a:t>
            </a:r>
            <a:r>
              <a:rPr sz="1920" kern="0" spc="-54" dirty="0">
                <a:solidFill>
                  <a:sysClr val="windowText" lastClr="000000"/>
                </a:solidFill>
                <a:latin typeface="Calibri"/>
                <a:cs typeface="Calibri"/>
              </a:rPr>
              <a:t> </a:t>
            </a:r>
            <a:r>
              <a:rPr sz="1920" kern="0" dirty="0">
                <a:solidFill>
                  <a:sysClr val="windowText" lastClr="000000"/>
                </a:solidFill>
                <a:latin typeface="Calibri"/>
                <a:cs typeface="Calibri"/>
              </a:rPr>
              <a:t>not</a:t>
            </a:r>
            <a:r>
              <a:rPr sz="1920" kern="0" spc="-18" dirty="0">
                <a:solidFill>
                  <a:sysClr val="windowText" lastClr="000000"/>
                </a:solidFill>
                <a:latin typeface="Calibri"/>
                <a:cs typeface="Calibri"/>
              </a:rPr>
              <a:t> </a:t>
            </a:r>
            <a:r>
              <a:rPr sz="1920" kern="0" dirty="0">
                <a:solidFill>
                  <a:sysClr val="windowText" lastClr="000000"/>
                </a:solidFill>
                <a:latin typeface="Calibri"/>
                <a:cs typeface="Calibri"/>
              </a:rPr>
              <a:t>admissible</a:t>
            </a:r>
            <a:r>
              <a:rPr sz="1920" kern="0" spc="-72" dirty="0">
                <a:solidFill>
                  <a:sysClr val="windowText" lastClr="000000"/>
                </a:solidFill>
                <a:latin typeface="Calibri"/>
                <a:cs typeface="Calibri"/>
              </a:rPr>
              <a:t> </a:t>
            </a:r>
            <a:r>
              <a:rPr sz="1920" kern="0" dirty="0">
                <a:solidFill>
                  <a:sysClr val="windowText" lastClr="000000"/>
                </a:solidFill>
                <a:latin typeface="Calibri"/>
                <a:cs typeface="Calibri"/>
              </a:rPr>
              <a:t>as</a:t>
            </a:r>
            <a:r>
              <a:rPr sz="1920" kern="0" spc="-42" dirty="0">
                <a:solidFill>
                  <a:sysClr val="windowText" lastClr="000000"/>
                </a:solidFill>
                <a:latin typeface="Calibri"/>
                <a:cs typeface="Calibri"/>
              </a:rPr>
              <a:t> </a:t>
            </a:r>
            <a:r>
              <a:rPr sz="1920" kern="0" spc="-12" dirty="0">
                <a:solidFill>
                  <a:sysClr val="windowText" lastClr="000000"/>
                </a:solidFill>
                <a:latin typeface="Calibri"/>
                <a:cs typeface="Calibri"/>
              </a:rPr>
              <a:t>expenditure.</a:t>
            </a:r>
            <a:endParaRPr sz="1920" kern="0">
              <a:solidFill>
                <a:sysClr val="windowText" lastClr="000000"/>
              </a:solidFill>
              <a:latin typeface="Calibri"/>
              <a:cs typeface="Calibri"/>
            </a:endParaRPr>
          </a:p>
          <a:p>
            <a:pPr marL="341376" marR="6096" indent="-326898" algn="just" defTabSz="1097280">
              <a:spcBef>
                <a:spcPts val="1440"/>
              </a:spcBef>
              <a:buSzPct val="59375"/>
              <a:buFont typeface="Wingdings"/>
              <a:buChar char=""/>
              <a:tabLst>
                <a:tab pos="343662" algn="l"/>
              </a:tabLst>
            </a:pPr>
            <a:r>
              <a:rPr sz="1920" kern="0" dirty="0">
                <a:solidFill>
                  <a:sysClr val="windowText" lastClr="000000"/>
                </a:solidFill>
                <a:latin typeface="Calibri"/>
                <a:cs typeface="Calibri"/>
              </a:rPr>
              <a:t>‘Penalty</a:t>
            </a:r>
            <a:r>
              <a:rPr sz="1920" kern="0" spc="30" dirty="0">
                <a:solidFill>
                  <a:sysClr val="windowText" lastClr="000000"/>
                </a:solidFill>
                <a:latin typeface="Calibri"/>
                <a:cs typeface="Calibri"/>
              </a:rPr>
              <a:t> </a:t>
            </a:r>
            <a:r>
              <a:rPr sz="1920" kern="0" dirty="0">
                <a:solidFill>
                  <a:sysClr val="windowText" lastClr="000000"/>
                </a:solidFill>
                <a:latin typeface="Calibri"/>
                <a:cs typeface="Calibri"/>
              </a:rPr>
              <a:t>or</a:t>
            </a:r>
            <a:r>
              <a:rPr sz="1920" kern="0" spc="36" dirty="0">
                <a:solidFill>
                  <a:sysClr val="windowText" lastClr="000000"/>
                </a:solidFill>
                <a:latin typeface="Calibri"/>
                <a:cs typeface="Calibri"/>
              </a:rPr>
              <a:t> </a:t>
            </a:r>
            <a:r>
              <a:rPr sz="1920" kern="0" dirty="0">
                <a:solidFill>
                  <a:sysClr val="windowText" lastClr="000000"/>
                </a:solidFill>
                <a:latin typeface="Calibri"/>
                <a:cs typeface="Calibri"/>
              </a:rPr>
              <a:t>fine</a:t>
            </a:r>
            <a:r>
              <a:rPr sz="1920" kern="0" spc="30" dirty="0">
                <a:solidFill>
                  <a:sysClr val="windowText" lastClr="000000"/>
                </a:solidFill>
                <a:latin typeface="Calibri"/>
                <a:cs typeface="Calibri"/>
              </a:rPr>
              <a:t> </a:t>
            </a:r>
            <a:r>
              <a:rPr sz="1920" kern="0" dirty="0">
                <a:solidFill>
                  <a:sysClr val="windowText" lastClr="000000"/>
                </a:solidFill>
                <a:latin typeface="Calibri"/>
                <a:cs typeface="Calibri"/>
              </a:rPr>
              <a:t>for</a:t>
            </a:r>
            <a:r>
              <a:rPr sz="1920" kern="0" spc="48" dirty="0">
                <a:solidFill>
                  <a:sysClr val="windowText" lastClr="000000"/>
                </a:solidFill>
                <a:latin typeface="Calibri"/>
                <a:cs typeface="Calibri"/>
              </a:rPr>
              <a:t> </a:t>
            </a:r>
            <a:r>
              <a:rPr sz="1920" kern="0" dirty="0">
                <a:solidFill>
                  <a:sysClr val="windowText" lastClr="000000"/>
                </a:solidFill>
                <a:latin typeface="Calibri"/>
                <a:cs typeface="Calibri"/>
              </a:rPr>
              <a:t>violation</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of</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any</a:t>
            </a:r>
            <a:r>
              <a:rPr sz="1920" kern="0" spc="36" dirty="0">
                <a:solidFill>
                  <a:sysClr val="windowText" lastClr="000000"/>
                </a:solidFill>
                <a:latin typeface="Calibri"/>
                <a:cs typeface="Calibri"/>
              </a:rPr>
              <a:t> </a:t>
            </a:r>
            <a:r>
              <a:rPr sz="1920" kern="0" dirty="0">
                <a:solidFill>
                  <a:sysClr val="windowText" lastClr="000000"/>
                </a:solidFill>
                <a:latin typeface="Calibri"/>
                <a:cs typeface="Calibri"/>
              </a:rPr>
              <a:t>law</a:t>
            </a:r>
            <a:r>
              <a:rPr sz="1920" kern="0" spc="30" dirty="0">
                <a:solidFill>
                  <a:sysClr val="windowText" lastClr="000000"/>
                </a:solidFill>
                <a:latin typeface="Calibri"/>
                <a:cs typeface="Calibri"/>
              </a:rPr>
              <a:t> </a:t>
            </a:r>
            <a:r>
              <a:rPr sz="1920" kern="0" dirty="0">
                <a:solidFill>
                  <a:sysClr val="windowText" lastClr="000000"/>
                </a:solidFill>
                <a:latin typeface="Calibri"/>
                <a:cs typeface="Calibri"/>
              </a:rPr>
              <a:t>for</a:t>
            </a:r>
            <a:r>
              <a:rPr sz="1920" kern="0" spc="36" dirty="0">
                <a:solidFill>
                  <a:sysClr val="windowText" lastClr="000000"/>
                </a:solidFill>
                <a:latin typeface="Calibri"/>
                <a:cs typeface="Calibri"/>
              </a:rPr>
              <a:t> </a:t>
            </a:r>
            <a:r>
              <a:rPr sz="1920" kern="0" dirty="0">
                <a:solidFill>
                  <a:sysClr val="windowText" lastClr="000000"/>
                </a:solidFill>
                <a:latin typeface="Calibri"/>
                <a:cs typeface="Calibri"/>
              </a:rPr>
              <a:t>the</a:t>
            </a:r>
            <a:r>
              <a:rPr sz="1920" kern="0" spc="36" dirty="0">
                <a:solidFill>
                  <a:sysClr val="windowText" lastClr="000000"/>
                </a:solidFill>
                <a:latin typeface="Calibri"/>
                <a:cs typeface="Calibri"/>
              </a:rPr>
              <a:t> </a:t>
            </a:r>
            <a:r>
              <a:rPr sz="1920" kern="0" dirty="0">
                <a:solidFill>
                  <a:sysClr val="windowText" lastClr="000000"/>
                </a:solidFill>
                <a:latin typeface="Calibri"/>
                <a:cs typeface="Calibri"/>
              </a:rPr>
              <a:t>time</a:t>
            </a:r>
            <a:r>
              <a:rPr sz="1920" kern="0" spc="30" dirty="0">
                <a:solidFill>
                  <a:sysClr val="windowText" lastClr="000000"/>
                </a:solidFill>
                <a:latin typeface="Calibri"/>
                <a:cs typeface="Calibri"/>
              </a:rPr>
              <a:t> </a:t>
            </a:r>
            <a:r>
              <a:rPr sz="1920" kern="0" dirty="0">
                <a:solidFill>
                  <a:sysClr val="windowText" lastClr="000000"/>
                </a:solidFill>
                <a:latin typeface="Calibri"/>
                <a:cs typeface="Calibri"/>
              </a:rPr>
              <a:t>being</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force’</a:t>
            </a:r>
            <a:r>
              <a:rPr sz="1920" kern="0" spc="30" dirty="0">
                <a:solidFill>
                  <a:sysClr val="windowText" lastClr="000000"/>
                </a:solidFill>
                <a:latin typeface="Calibri"/>
                <a:cs typeface="Calibri"/>
              </a:rPr>
              <a:t> </a:t>
            </a:r>
            <a:r>
              <a:rPr sz="1920" kern="0" dirty="0">
                <a:solidFill>
                  <a:sysClr val="windowText" lastClr="000000"/>
                </a:solidFill>
                <a:latin typeface="Calibri"/>
                <a:cs typeface="Calibri"/>
              </a:rPr>
              <a:t>and</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‘any</a:t>
            </a:r>
            <a:r>
              <a:rPr sz="1920" kern="0" spc="24" dirty="0">
                <a:solidFill>
                  <a:sysClr val="windowText" lastClr="000000"/>
                </a:solidFill>
                <a:latin typeface="Calibri"/>
                <a:cs typeface="Calibri"/>
              </a:rPr>
              <a:t> </a:t>
            </a:r>
            <a:r>
              <a:rPr sz="1920" kern="0" dirty="0">
                <a:solidFill>
                  <a:sysClr val="windowText" lastClr="000000"/>
                </a:solidFill>
                <a:latin typeface="Calibri"/>
                <a:cs typeface="Calibri"/>
              </a:rPr>
              <a:t>other</a:t>
            </a:r>
            <a:r>
              <a:rPr sz="1920" kern="0" spc="36" dirty="0">
                <a:solidFill>
                  <a:sysClr val="windowText" lastClr="000000"/>
                </a:solidFill>
                <a:latin typeface="Calibri"/>
                <a:cs typeface="Calibri"/>
              </a:rPr>
              <a:t> </a:t>
            </a:r>
            <a:r>
              <a:rPr sz="1920" kern="0" dirty="0">
                <a:solidFill>
                  <a:sysClr val="windowText" lastClr="000000"/>
                </a:solidFill>
                <a:latin typeface="Calibri"/>
                <a:cs typeface="Calibri"/>
              </a:rPr>
              <a:t>penalty</a:t>
            </a:r>
            <a:r>
              <a:rPr sz="1920" kern="0" spc="30" dirty="0">
                <a:solidFill>
                  <a:sysClr val="windowText" lastClr="000000"/>
                </a:solidFill>
                <a:latin typeface="Calibri"/>
                <a:cs typeface="Calibri"/>
              </a:rPr>
              <a:t> </a:t>
            </a:r>
            <a:r>
              <a:rPr sz="1920" kern="0" dirty="0">
                <a:solidFill>
                  <a:sysClr val="windowText" lastClr="000000"/>
                </a:solidFill>
                <a:latin typeface="Calibri"/>
                <a:cs typeface="Calibri"/>
              </a:rPr>
              <a:t>or</a:t>
            </a:r>
            <a:r>
              <a:rPr sz="1920" kern="0" spc="36" dirty="0">
                <a:solidFill>
                  <a:sysClr val="windowText" lastClr="000000"/>
                </a:solidFill>
                <a:latin typeface="Calibri"/>
                <a:cs typeface="Calibri"/>
              </a:rPr>
              <a:t> </a:t>
            </a:r>
            <a:r>
              <a:rPr sz="1920" kern="0" dirty="0">
                <a:solidFill>
                  <a:sysClr val="windowText" lastClr="000000"/>
                </a:solidFill>
                <a:latin typeface="Calibri"/>
                <a:cs typeface="Calibri"/>
              </a:rPr>
              <a:t>fine’</a:t>
            </a:r>
            <a:r>
              <a:rPr sz="1920" kern="0" spc="36" dirty="0">
                <a:solidFill>
                  <a:sysClr val="windowText" lastClr="000000"/>
                </a:solidFill>
                <a:latin typeface="Calibri"/>
                <a:cs typeface="Calibri"/>
              </a:rPr>
              <a:t> </a:t>
            </a:r>
            <a:r>
              <a:rPr sz="1920" kern="0" spc="-12" dirty="0">
                <a:solidFill>
                  <a:sysClr val="windowText" lastClr="000000"/>
                </a:solidFill>
                <a:latin typeface="Calibri"/>
                <a:cs typeface="Calibri"/>
              </a:rPr>
              <a:t>should 	</a:t>
            </a:r>
            <a:r>
              <a:rPr sz="1920" kern="0" dirty="0">
                <a:solidFill>
                  <a:sysClr val="windowText" lastClr="000000"/>
                </a:solidFill>
                <a:latin typeface="Calibri"/>
                <a:cs typeface="Calibri"/>
              </a:rPr>
              <a:t>be</a:t>
            </a:r>
            <a:r>
              <a:rPr sz="1920" kern="0" spc="78" dirty="0">
                <a:solidFill>
                  <a:sysClr val="windowText" lastClr="000000"/>
                </a:solidFill>
                <a:latin typeface="Calibri"/>
                <a:cs typeface="Calibri"/>
              </a:rPr>
              <a:t> </a:t>
            </a:r>
            <a:r>
              <a:rPr sz="1920" kern="0" dirty="0">
                <a:solidFill>
                  <a:sysClr val="windowText" lastClr="000000"/>
                </a:solidFill>
                <a:latin typeface="Calibri"/>
                <a:cs typeface="Calibri"/>
              </a:rPr>
              <a:t>separately</a:t>
            </a:r>
            <a:r>
              <a:rPr sz="1920" kern="0" spc="78" dirty="0">
                <a:solidFill>
                  <a:sysClr val="windowText" lastClr="000000"/>
                </a:solidFill>
                <a:latin typeface="Calibri"/>
                <a:cs typeface="Calibri"/>
              </a:rPr>
              <a:t> </a:t>
            </a:r>
            <a:r>
              <a:rPr sz="1920" kern="0" dirty="0">
                <a:solidFill>
                  <a:sysClr val="windowText" lastClr="000000"/>
                </a:solidFill>
                <a:latin typeface="Calibri"/>
                <a:cs typeface="Calibri"/>
              </a:rPr>
              <a:t>reported</a:t>
            </a:r>
            <a:r>
              <a:rPr sz="1920" kern="0" spc="84" dirty="0">
                <a:solidFill>
                  <a:sysClr val="windowText" lastClr="000000"/>
                </a:solidFill>
                <a:latin typeface="Calibri"/>
                <a:cs typeface="Calibri"/>
              </a:rPr>
              <a:t> </a:t>
            </a:r>
            <a:r>
              <a:rPr sz="1920" kern="0" dirty="0">
                <a:solidFill>
                  <a:sysClr val="windowText" lastClr="000000"/>
                </a:solidFill>
                <a:latin typeface="Calibri"/>
                <a:cs typeface="Calibri"/>
              </a:rPr>
              <a:t>under</a:t>
            </a:r>
            <a:r>
              <a:rPr sz="1920" kern="0" spc="72" dirty="0">
                <a:solidFill>
                  <a:sysClr val="windowText" lastClr="000000"/>
                </a:solidFill>
                <a:latin typeface="Calibri"/>
                <a:cs typeface="Calibri"/>
              </a:rPr>
              <a:t> </a:t>
            </a:r>
            <a:r>
              <a:rPr sz="1920" kern="0" dirty="0">
                <a:solidFill>
                  <a:sysClr val="windowText" lastClr="000000"/>
                </a:solidFill>
                <a:latin typeface="Calibri"/>
                <a:cs typeface="Calibri"/>
              </a:rPr>
              <a:t>different</a:t>
            </a:r>
            <a:r>
              <a:rPr sz="1920" kern="0" spc="84" dirty="0">
                <a:solidFill>
                  <a:sysClr val="windowText" lastClr="000000"/>
                </a:solidFill>
                <a:latin typeface="Calibri"/>
                <a:cs typeface="Calibri"/>
              </a:rPr>
              <a:t> </a:t>
            </a:r>
            <a:r>
              <a:rPr sz="1920" kern="0" spc="-12" dirty="0">
                <a:solidFill>
                  <a:sysClr val="windowText" lastClr="000000"/>
                </a:solidFill>
                <a:latin typeface="Calibri"/>
                <a:cs typeface="Calibri"/>
              </a:rPr>
              <a:t>sub-</a:t>
            </a:r>
            <a:r>
              <a:rPr sz="1920" kern="0" dirty="0">
                <a:solidFill>
                  <a:sysClr val="windowText" lastClr="000000"/>
                </a:solidFill>
                <a:latin typeface="Calibri"/>
                <a:cs typeface="Calibri"/>
              </a:rPr>
              <a:t>headings</a:t>
            </a:r>
            <a:r>
              <a:rPr sz="1920" kern="0" spc="60" dirty="0">
                <a:solidFill>
                  <a:sysClr val="windowText" lastClr="000000"/>
                </a:solidFill>
                <a:latin typeface="Calibri"/>
                <a:cs typeface="Calibri"/>
              </a:rPr>
              <a:t> </a:t>
            </a:r>
            <a:r>
              <a:rPr sz="1920" kern="0" dirty="0">
                <a:solidFill>
                  <a:sysClr val="windowText" lastClr="000000"/>
                </a:solidFill>
                <a:latin typeface="Calibri"/>
                <a:cs typeface="Calibri"/>
              </a:rPr>
              <a:t>as</a:t>
            </a:r>
            <a:r>
              <a:rPr sz="1920" kern="0" spc="84" dirty="0">
                <a:solidFill>
                  <a:sysClr val="windowText" lastClr="000000"/>
                </a:solidFill>
                <a:latin typeface="Calibri"/>
                <a:cs typeface="Calibri"/>
              </a:rPr>
              <a:t> </a:t>
            </a:r>
            <a:r>
              <a:rPr sz="1920" kern="0" dirty="0">
                <a:solidFill>
                  <a:sysClr val="windowText" lastClr="000000"/>
                </a:solidFill>
                <a:latin typeface="Calibri"/>
                <a:cs typeface="Calibri"/>
              </a:rPr>
              <a:t>per</a:t>
            </a:r>
            <a:r>
              <a:rPr sz="1920" kern="0" spc="72" dirty="0">
                <a:solidFill>
                  <a:sysClr val="windowText" lastClr="000000"/>
                </a:solidFill>
                <a:latin typeface="Calibri"/>
                <a:cs typeface="Calibri"/>
              </a:rPr>
              <a:t> </a:t>
            </a:r>
            <a:r>
              <a:rPr sz="1920" kern="0" dirty="0">
                <a:solidFill>
                  <a:sysClr val="windowText" lastClr="000000"/>
                </a:solidFill>
                <a:latin typeface="Calibri"/>
                <a:cs typeface="Calibri"/>
              </a:rPr>
              <a:t>the</a:t>
            </a:r>
            <a:r>
              <a:rPr sz="1920" kern="0" spc="90" dirty="0">
                <a:solidFill>
                  <a:sysClr val="windowText" lastClr="000000"/>
                </a:solidFill>
                <a:latin typeface="Calibri"/>
                <a:cs typeface="Calibri"/>
              </a:rPr>
              <a:t> </a:t>
            </a:r>
            <a:r>
              <a:rPr sz="1920" kern="0" dirty="0">
                <a:solidFill>
                  <a:sysClr val="windowText" lastClr="000000"/>
                </a:solidFill>
                <a:latin typeface="Calibri"/>
                <a:cs typeface="Calibri"/>
              </a:rPr>
              <a:t>requirement</a:t>
            </a:r>
            <a:r>
              <a:rPr sz="1920" kern="0" spc="84" dirty="0">
                <a:solidFill>
                  <a:sysClr val="windowText" lastClr="000000"/>
                </a:solidFill>
                <a:latin typeface="Calibri"/>
                <a:cs typeface="Calibri"/>
              </a:rPr>
              <a:t> </a:t>
            </a:r>
            <a:r>
              <a:rPr sz="1920" kern="0" dirty="0">
                <a:solidFill>
                  <a:sysClr val="windowText" lastClr="000000"/>
                </a:solidFill>
                <a:latin typeface="Calibri"/>
                <a:cs typeface="Calibri"/>
              </a:rPr>
              <a:t>of</a:t>
            </a:r>
            <a:r>
              <a:rPr sz="1920" kern="0" spc="84" dirty="0">
                <a:solidFill>
                  <a:sysClr val="windowText" lastClr="000000"/>
                </a:solidFill>
                <a:latin typeface="Calibri"/>
                <a:cs typeface="Calibri"/>
              </a:rPr>
              <a:t> </a:t>
            </a:r>
            <a:r>
              <a:rPr sz="1920" kern="0" dirty="0">
                <a:solidFill>
                  <a:sysClr val="windowText" lastClr="000000"/>
                </a:solidFill>
                <a:latin typeface="Calibri"/>
                <a:cs typeface="Calibri"/>
              </a:rPr>
              <a:t>the</a:t>
            </a:r>
            <a:r>
              <a:rPr sz="1920" kern="0" spc="90" dirty="0">
                <a:solidFill>
                  <a:sysClr val="windowText" lastClr="000000"/>
                </a:solidFill>
                <a:latin typeface="Calibri"/>
                <a:cs typeface="Calibri"/>
              </a:rPr>
              <a:t> </a:t>
            </a:r>
            <a:r>
              <a:rPr sz="1920" kern="0" dirty="0">
                <a:solidFill>
                  <a:sysClr val="windowText" lastClr="000000"/>
                </a:solidFill>
                <a:latin typeface="Calibri"/>
                <a:cs typeface="Calibri"/>
              </a:rPr>
              <a:t>prescribed</a:t>
            </a:r>
            <a:r>
              <a:rPr sz="1920" kern="0" spc="78" dirty="0">
                <a:solidFill>
                  <a:sysClr val="windowText" lastClr="000000"/>
                </a:solidFill>
                <a:latin typeface="Calibri"/>
                <a:cs typeface="Calibri"/>
              </a:rPr>
              <a:t> </a:t>
            </a:r>
            <a:r>
              <a:rPr sz="1920" kern="0" spc="-12" dirty="0">
                <a:solidFill>
                  <a:sysClr val="windowText" lastClr="000000"/>
                </a:solidFill>
                <a:latin typeface="Calibri"/>
                <a:cs typeface="Calibri"/>
              </a:rPr>
              <a:t>format 	</a:t>
            </a:r>
            <a:r>
              <a:rPr sz="1920" kern="0" dirty="0">
                <a:solidFill>
                  <a:sysClr val="windowText" lastClr="000000"/>
                </a:solidFill>
                <a:latin typeface="Calibri"/>
                <a:cs typeface="Calibri"/>
              </a:rPr>
              <a:t>of</a:t>
            </a:r>
            <a:r>
              <a:rPr sz="1920" kern="0" spc="-18" dirty="0">
                <a:solidFill>
                  <a:sysClr val="windowText" lastClr="000000"/>
                </a:solidFill>
                <a:latin typeface="Calibri"/>
                <a:cs typeface="Calibri"/>
              </a:rPr>
              <a:t> </a:t>
            </a:r>
            <a:r>
              <a:rPr sz="1920" kern="0" dirty="0">
                <a:solidFill>
                  <a:sysClr val="windowText" lastClr="000000"/>
                </a:solidFill>
                <a:latin typeface="Calibri"/>
                <a:cs typeface="Calibri"/>
              </a:rPr>
              <a:t>tax</a:t>
            </a:r>
            <a:r>
              <a:rPr sz="1920" kern="0" spc="-36" dirty="0">
                <a:solidFill>
                  <a:sysClr val="windowText" lastClr="000000"/>
                </a:solidFill>
                <a:latin typeface="Calibri"/>
                <a:cs typeface="Calibri"/>
              </a:rPr>
              <a:t> </a:t>
            </a:r>
            <a:r>
              <a:rPr sz="1920" kern="0" dirty="0">
                <a:solidFill>
                  <a:sysClr val="windowText" lastClr="000000"/>
                </a:solidFill>
                <a:latin typeface="Calibri"/>
                <a:cs typeface="Calibri"/>
              </a:rPr>
              <a:t>audit</a:t>
            </a:r>
            <a:r>
              <a:rPr sz="1920" kern="0" spc="-54" dirty="0">
                <a:solidFill>
                  <a:sysClr val="windowText" lastClr="000000"/>
                </a:solidFill>
                <a:latin typeface="Calibri"/>
                <a:cs typeface="Calibri"/>
              </a:rPr>
              <a:t> </a:t>
            </a:r>
            <a:r>
              <a:rPr sz="1920" kern="0" dirty="0">
                <a:solidFill>
                  <a:sysClr val="windowText" lastClr="000000"/>
                </a:solidFill>
                <a:latin typeface="Calibri"/>
                <a:cs typeface="Calibri"/>
              </a:rPr>
              <a:t>report</a:t>
            </a:r>
            <a:r>
              <a:rPr sz="1920" kern="0" spc="6" dirty="0">
                <a:solidFill>
                  <a:sysClr val="windowText" lastClr="000000"/>
                </a:solidFill>
                <a:latin typeface="Calibri"/>
                <a:cs typeface="Calibri"/>
              </a:rPr>
              <a:t> </a:t>
            </a:r>
            <a:r>
              <a:rPr sz="1920" kern="0" dirty="0">
                <a:solidFill>
                  <a:sysClr val="windowText" lastClr="000000"/>
                </a:solidFill>
                <a:latin typeface="Calibri"/>
                <a:cs typeface="Calibri"/>
              </a:rPr>
              <a:t>as</a:t>
            </a:r>
            <a:r>
              <a:rPr sz="1920" kern="0" spc="-30" dirty="0">
                <a:solidFill>
                  <a:sysClr val="windowText" lastClr="000000"/>
                </a:solidFill>
                <a:latin typeface="Calibri"/>
                <a:cs typeface="Calibri"/>
              </a:rPr>
              <a:t> </a:t>
            </a:r>
            <a:r>
              <a:rPr sz="1920" kern="0" dirty="0">
                <a:solidFill>
                  <a:sysClr val="windowText" lastClr="000000"/>
                </a:solidFill>
                <a:latin typeface="Calibri"/>
                <a:cs typeface="Calibri"/>
              </a:rPr>
              <a:t>well</a:t>
            </a:r>
            <a:r>
              <a:rPr sz="1920" kern="0" spc="-30" dirty="0">
                <a:solidFill>
                  <a:sysClr val="windowText" lastClr="000000"/>
                </a:solidFill>
                <a:latin typeface="Calibri"/>
                <a:cs typeface="Calibri"/>
              </a:rPr>
              <a:t> </a:t>
            </a:r>
            <a:r>
              <a:rPr sz="1920" kern="0" dirty="0">
                <a:solidFill>
                  <a:sysClr val="windowText" lastClr="000000"/>
                </a:solidFill>
                <a:latin typeface="Calibri"/>
                <a:cs typeface="Calibri"/>
              </a:rPr>
              <a:t>as</a:t>
            </a:r>
            <a:r>
              <a:rPr sz="1920" kern="0" spc="-36" dirty="0">
                <a:solidFill>
                  <a:sysClr val="windowText" lastClr="000000"/>
                </a:solidFill>
                <a:latin typeface="Calibri"/>
                <a:cs typeface="Calibri"/>
              </a:rPr>
              <a:t> </a:t>
            </a:r>
            <a:r>
              <a:rPr sz="1920" kern="0" dirty="0">
                <a:solidFill>
                  <a:sysClr val="windowText" lastClr="000000"/>
                </a:solidFill>
                <a:latin typeface="Calibri"/>
                <a:cs typeface="Calibri"/>
              </a:rPr>
              <a:t>the</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Guidance</a:t>
            </a:r>
            <a:r>
              <a:rPr sz="1920" kern="0" spc="-36" dirty="0">
                <a:solidFill>
                  <a:sysClr val="windowText" lastClr="000000"/>
                </a:solidFill>
                <a:latin typeface="Calibri"/>
                <a:cs typeface="Calibri"/>
              </a:rPr>
              <a:t> </a:t>
            </a:r>
            <a:r>
              <a:rPr sz="1920" kern="0" spc="-12" dirty="0">
                <a:solidFill>
                  <a:sysClr val="windowText" lastClr="000000"/>
                </a:solidFill>
                <a:latin typeface="Calibri"/>
                <a:cs typeface="Calibri"/>
              </a:rPr>
              <a:t>Note.</a:t>
            </a:r>
            <a:endParaRPr sz="1920" kern="0">
              <a:solidFill>
                <a:sysClr val="windowText" lastClr="000000"/>
              </a:solidFill>
              <a:latin typeface="Calibri"/>
              <a:cs typeface="Calibri"/>
            </a:endParaRPr>
          </a:p>
          <a:p>
            <a:pPr marL="342138" indent="-326898" defTabSz="1097280">
              <a:spcBef>
                <a:spcPts val="1440"/>
              </a:spcBef>
              <a:buSzPct val="59375"/>
              <a:buFont typeface="Wingdings"/>
              <a:buChar char=""/>
              <a:tabLst>
                <a:tab pos="342138" algn="l"/>
              </a:tabLst>
            </a:pPr>
            <a:r>
              <a:rPr sz="1920" kern="0" dirty="0">
                <a:solidFill>
                  <a:sysClr val="windowText" lastClr="000000"/>
                </a:solidFill>
                <a:latin typeface="Calibri"/>
                <a:cs typeface="Calibri"/>
              </a:rPr>
              <a:t>Infraction</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of</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law</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even</a:t>
            </a:r>
            <a:r>
              <a:rPr sz="1920" kern="0" spc="-18" dirty="0">
                <a:solidFill>
                  <a:sysClr val="windowText" lastClr="000000"/>
                </a:solidFill>
                <a:latin typeface="Calibri"/>
                <a:cs typeface="Calibri"/>
              </a:rPr>
              <a:t> </a:t>
            </a:r>
            <a:r>
              <a:rPr sz="1920" kern="0" dirty="0">
                <a:solidFill>
                  <a:sysClr val="windowText" lastClr="000000"/>
                </a:solidFill>
                <a:latin typeface="Calibri"/>
                <a:cs typeface="Calibri"/>
              </a:rPr>
              <a:t>if</a:t>
            </a:r>
            <a:r>
              <a:rPr sz="1920" kern="0" spc="-48" dirty="0">
                <a:solidFill>
                  <a:sysClr val="windowText" lastClr="000000"/>
                </a:solidFill>
                <a:latin typeface="Calibri"/>
                <a:cs typeface="Calibri"/>
              </a:rPr>
              <a:t> </a:t>
            </a:r>
            <a:r>
              <a:rPr sz="1920" kern="0" dirty="0">
                <a:solidFill>
                  <a:sysClr val="windowText" lastClr="000000"/>
                </a:solidFill>
                <a:latin typeface="Calibri"/>
                <a:cs typeface="Calibri"/>
              </a:rPr>
              <a:t>not</a:t>
            </a:r>
            <a:r>
              <a:rPr sz="1920" kern="0" spc="-24" dirty="0">
                <a:solidFill>
                  <a:sysClr val="windowText" lastClr="000000"/>
                </a:solidFill>
                <a:latin typeface="Calibri"/>
                <a:cs typeface="Calibri"/>
              </a:rPr>
              <a:t> </a:t>
            </a:r>
            <a:r>
              <a:rPr sz="1920" kern="0" spc="-12" dirty="0">
                <a:solidFill>
                  <a:sysClr val="windowText" lastClr="000000"/>
                </a:solidFill>
                <a:latin typeface="Calibri"/>
                <a:cs typeface="Calibri"/>
              </a:rPr>
              <a:t>deliberate</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may</a:t>
            </a:r>
            <a:r>
              <a:rPr sz="1920" kern="0" spc="-48" dirty="0">
                <a:solidFill>
                  <a:sysClr val="windowText" lastClr="000000"/>
                </a:solidFill>
                <a:latin typeface="Calibri"/>
                <a:cs typeface="Calibri"/>
              </a:rPr>
              <a:t> </a:t>
            </a:r>
            <a:r>
              <a:rPr sz="1920" kern="0" dirty="0">
                <a:solidFill>
                  <a:sysClr val="windowText" lastClr="000000"/>
                </a:solidFill>
                <a:latin typeface="Calibri"/>
                <a:cs typeface="Calibri"/>
              </a:rPr>
              <a:t>discredit</a:t>
            </a:r>
            <a:r>
              <a:rPr sz="1920" kern="0" spc="-30" dirty="0">
                <a:solidFill>
                  <a:sysClr val="windowText" lastClr="000000"/>
                </a:solidFill>
                <a:latin typeface="Calibri"/>
                <a:cs typeface="Calibri"/>
              </a:rPr>
              <a:t> </a:t>
            </a:r>
            <a:r>
              <a:rPr sz="1920" kern="0" dirty="0">
                <a:solidFill>
                  <a:sysClr val="windowText" lastClr="000000"/>
                </a:solidFill>
                <a:latin typeface="Calibri"/>
                <a:cs typeface="Calibri"/>
              </a:rPr>
              <a:t>the</a:t>
            </a:r>
            <a:r>
              <a:rPr sz="1920" kern="0" spc="-54" dirty="0">
                <a:solidFill>
                  <a:sysClr val="windowText" lastClr="000000"/>
                </a:solidFill>
                <a:latin typeface="Calibri"/>
                <a:cs typeface="Calibri"/>
              </a:rPr>
              <a:t> </a:t>
            </a:r>
            <a:r>
              <a:rPr sz="1920" kern="0" dirty="0">
                <a:solidFill>
                  <a:sysClr val="windowText" lastClr="000000"/>
                </a:solidFill>
                <a:latin typeface="Calibri"/>
                <a:cs typeface="Calibri"/>
              </a:rPr>
              <a:t>claim</a:t>
            </a:r>
            <a:r>
              <a:rPr sz="1920" kern="0" spc="-60" dirty="0">
                <a:solidFill>
                  <a:sysClr val="windowText" lastClr="000000"/>
                </a:solidFill>
                <a:latin typeface="Calibri"/>
                <a:cs typeface="Calibri"/>
              </a:rPr>
              <a:t> </a:t>
            </a:r>
            <a:r>
              <a:rPr sz="1920" kern="0" dirty="0">
                <a:solidFill>
                  <a:sysClr val="windowText" lastClr="000000"/>
                </a:solidFill>
                <a:latin typeface="Calibri"/>
                <a:cs typeface="Calibri"/>
              </a:rPr>
              <a:t>for</a:t>
            </a:r>
            <a:r>
              <a:rPr sz="1920" kern="0" spc="-24" dirty="0">
                <a:solidFill>
                  <a:sysClr val="windowText" lastClr="000000"/>
                </a:solidFill>
                <a:latin typeface="Calibri"/>
                <a:cs typeface="Calibri"/>
              </a:rPr>
              <a:t> </a:t>
            </a:r>
            <a:r>
              <a:rPr sz="1920" kern="0" spc="-12" dirty="0">
                <a:solidFill>
                  <a:sysClr val="windowText" lastClr="000000"/>
                </a:solidFill>
                <a:latin typeface="Calibri"/>
                <a:cs typeface="Calibri"/>
              </a:rPr>
              <a:t>deduction.</a:t>
            </a:r>
            <a:endParaRPr sz="1920" kern="0">
              <a:solidFill>
                <a:sysClr val="windowText" lastClr="000000"/>
              </a:solidFill>
              <a:latin typeface="Calibri"/>
              <a:cs typeface="Calibri"/>
            </a:endParaRPr>
          </a:p>
          <a:p>
            <a:pPr marL="342138" marR="6096" indent="-327660" algn="just" defTabSz="1097280">
              <a:spcBef>
                <a:spcPts val="1440"/>
              </a:spcBef>
              <a:buSzPct val="59375"/>
              <a:buFont typeface="Wingdings"/>
              <a:buChar char=""/>
              <a:tabLst>
                <a:tab pos="342138" algn="l"/>
              </a:tabLst>
            </a:pPr>
            <a:r>
              <a:rPr sz="1920" b="1" kern="0" dirty="0">
                <a:solidFill>
                  <a:sysClr val="windowText" lastClr="000000"/>
                </a:solidFill>
                <a:latin typeface="Calibri"/>
                <a:cs typeface="Calibri"/>
              </a:rPr>
              <a:t>Allowance</a:t>
            </a:r>
            <a:r>
              <a:rPr sz="1920" b="1" kern="0" spc="72" dirty="0">
                <a:solidFill>
                  <a:sysClr val="windowText" lastClr="000000"/>
                </a:solidFill>
                <a:latin typeface="Calibri"/>
                <a:cs typeface="Calibri"/>
              </a:rPr>
              <a:t> </a:t>
            </a:r>
            <a:r>
              <a:rPr sz="1920" b="1" kern="0" dirty="0">
                <a:solidFill>
                  <a:sysClr val="windowText" lastClr="000000"/>
                </a:solidFill>
                <a:latin typeface="Calibri"/>
                <a:cs typeface="Calibri"/>
              </a:rPr>
              <a:t>of</a:t>
            </a:r>
            <a:r>
              <a:rPr sz="1920" b="1" kern="0" spc="66" dirty="0">
                <a:solidFill>
                  <a:sysClr val="windowText" lastClr="000000"/>
                </a:solidFill>
                <a:latin typeface="Calibri"/>
                <a:cs typeface="Calibri"/>
              </a:rPr>
              <a:t> </a:t>
            </a:r>
            <a:r>
              <a:rPr sz="1920" b="1" kern="0" dirty="0">
                <a:solidFill>
                  <a:sysClr val="windowText" lastClr="000000"/>
                </a:solidFill>
                <a:latin typeface="Calibri"/>
                <a:cs typeface="Calibri"/>
              </a:rPr>
              <a:t>legal</a:t>
            </a:r>
            <a:r>
              <a:rPr sz="1920" b="1" kern="0" spc="72" dirty="0">
                <a:solidFill>
                  <a:sysClr val="windowText" lastClr="000000"/>
                </a:solidFill>
                <a:latin typeface="Calibri"/>
                <a:cs typeface="Calibri"/>
              </a:rPr>
              <a:t> </a:t>
            </a:r>
            <a:r>
              <a:rPr sz="1920" b="1" kern="0" dirty="0">
                <a:solidFill>
                  <a:sysClr val="windowText" lastClr="000000"/>
                </a:solidFill>
                <a:latin typeface="Calibri"/>
                <a:cs typeface="Calibri"/>
              </a:rPr>
              <a:t>expenses</a:t>
            </a:r>
            <a:r>
              <a:rPr sz="1920" b="1" kern="0" spc="66" dirty="0">
                <a:solidFill>
                  <a:sysClr val="windowText" lastClr="000000"/>
                </a:solidFill>
                <a:latin typeface="Calibri"/>
                <a:cs typeface="Calibri"/>
              </a:rPr>
              <a:t> </a:t>
            </a:r>
            <a:r>
              <a:rPr sz="1920" kern="0" dirty="0">
                <a:solidFill>
                  <a:sysClr val="windowText" lastClr="000000"/>
                </a:solidFill>
                <a:latin typeface="Calibri"/>
                <a:cs typeface="Calibri"/>
              </a:rPr>
              <a:t>depends</a:t>
            </a:r>
            <a:r>
              <a:rPr sz="1920" kern="0" spc="66" dirty="0">
                <a:solidFill>
                  <a:sysClr val="windowText" lastClr="000000"/>
                </a:solidFill>
                <a:latin typeface="Calibri"/>
                <a:cs typeface="Calibri"/>
              </a:rPr>
              <a:t> </a:t>
            </a:r>
            <a:r>
              <a:rPr sz="1920" kern="0" dirty="0">
                <a:solidFill>
                  <a:sysClr val="windowText" lastClr="000000"/>
                </a:solidFill>
                <a:latin typeface="Calibri"/>
                <a:cs typeface="Calibri"/>
              </a:rPr>
              <a:t>on</a:t>
            </a:r>
            <a:r>
              <a:rPr sz="1920" kern="0" spc="72" dirty="0">
                <a:solidFill>
                  <a:sysClr val="windowText" lastClr="000000"/>
                </a:solidFill>
                <a:latin typeface="Calibri"/>
                <a:cs typeface="Calibri"/>
              </a:rPr>
              <a:t> </a:t>
            </a:r>
            <a:r>
              <a:rPr sz="1920" kern="0" dirty="0">
                <a:solidFill>
                  <a:sysClr val="windowText" lastClr="000000"/>
                </a:solidFill>
                <a:latin typeface="Calibri"/>
                <a:cs typeface="Calibri"/>
              </a:rPr>
              <a:t>nature</a:t>
            </a:r>
            <a:r>
              <a:rPr sz="1920" kern="0" spc="72" dirty="0">
                <a:solidFill>
                  <a:sysClr val="windowText" lastClr="000000"/>
                </a:solidFill>
                <a:latin typeface="Calibri"/>
                <a:cs typeface="Calibri"/>
              </a:rPr>
              <a:t> </a:t>
            </a:r>
            <a:r>
              <a:rPr sz="1920" kern="0" dirty="0">
                <a:solidFill>
                  <a:sysClr val="windowText" lastClr="000000"/>
                </a:solidFill>
                <a:latin typeface="Calibri"/>
                <a:cs typeface="Calibri"/>
              </a:rPr>
              <a:t>&amp;</a:t>
            </a:r>
            <a:r>
              <a:rPr sz="1920" kern="0" spc="72" dirty="0">
                <a:solidFill>
                  <a:sysClr val="windowText" lastClr="000000"/>
                </a:solidFill>
                <a:latin typeface="Calibri"/>
                <a:cs typeface="Calibri"/>
              </a:rPr>
              <a:t> </a:t>
            </a:r>
            <a:r>
              <a:rPr sz="1920" kern="0" dirty="0">
                <a:solidFill>
                  <a:sysClr val="windowText" lastClr="000000"/>
                </a:solidFill>
                <a:latin typeface="Calibri"/>
                <a:cs typeface="Calibri"/>
              </a:rPr>
              <a:t>purpose</a:t>
            </a:r>
            <a:r>
              <a:rPr sz="1920" kern="0" spc="84" dirty="0">
                <a:solidFill>
                  <a:sysClr val="windowText" lastClr="000000"/>
                </a:solidFill>
                <a:latin typeface="Calibri"/>
                <a:cs typeface="Calibri"/>
              </a:rPr>
              <a:t> </a:t>
            </a:r>
            <a:r>
              <a:rPr sz="1920" kern="0" dirty="0">
                <a:solidFill>
                  <a:sysClr val="windowText" lastClr="000000"/>
                </a:solidFill>
                <a:latin typeface="Calibri"/>
                <a:cs typeface="Calibri"/>
              </a:rPr>
              <a:t>of</a:t>
            </a:r>
            <a:r>
              <a:rPr sz="1920" kern="0" spc="90" dirty="0">
                <a:solidFill>
                  <a:sysClr val="windowText" lastClr="000000"/>
                </a:solidFill>
                <a:latin typeface="Calibri"/>
                <a:cs typeface="Calibri"/>
              </a:rPr>
              <a:t> </a:t>
            </a:r>
            <a:r>
              <a:rPr sz="1920" kern="0" dirty="0">
                <a:solidFill>
                  <a:sysClr val="windowText" lastClr="000000"/>
                </a:solidFill>
                <a:latin typeface="Calibri"/>
                <a:cs typeface="Calibri"/>
              </a:rPr>
              <a:t>legal</a:t>
            </a:r>
            <a:r>
              <a:rPr sz="1920" kern="0" spc="78" dirty="0">
                <a:solidFill>
                  <a:sysClr val="windowText" lastClr="000000"/>
                </a:solidFill>
                <a:latin typeface="Calibri"/>
                <a:cs typeface="Calibri"/>
              </a:rPr>
              <a:t> </a:t>
            </a:r>
            <a:r>
              <a:rPr sz="1920" kern="0" dirty="0">
                <a:solidFill>
                  <a:sysClr val="windowText" lastClr="000000"/>
                </a:solidFill>
                <a:latin typeface="Calibri"/>
                <a:cs typeface="Calibri"/>
              </a:rPr>
              <a:t>proceeding</a:t>
            </a:r>
            <a:r>
              <a:rPr sz="1920" kern="0" spc="60" dirty="0">
                <a:solidFill>
                  <a:sysClr val="windowText" lastClr="000000"/>
                </a:solidFill>
                <a:latin typeface="Calibri"/>
                <a:cs typeface="Calibri"/>
              </a:rPr>
              <a:t> </a:t>
            </a:r>
            <a:r>
              <a:rPr sz="1920" kern="0" dirty="0">
                <a:solidFill>
                  <a:sysClr val="windowText" lastClr="000000"/>
                </a:solidFill>
                <a:latin typeface="Calibri"/>
                <a:cs typeface="Calibri"/>
              </a:rPr>
              <a:t>in</a:t>
            </a:r>
            <a:r>
              <a:rPr sz="1920" kern="0" spc="72" dirty="0">
                <a:solidFill>
                  <a:sysClr val="windowText" lastClr="000000"/>
                </a:solidFill>
                <a:latin typeface="Calibri"/>
                <a:cs typeface="Calibri"/>
              </a:rPr>
              <a:t> </a:t>
            </a:r>
            <a:r>
              <a:rPr sz="1920" kern="0" dirty="0">
                <a:solidFill>
                  <a:sysClr val="windowText" lastClr="000000"/>
                </a:solidFill>
                <a:latin typeface="Calibri"/>
                <a:cs typeface="Calibri"/>
              </a:rPr>
              <a:t>relation</a:t>
            </a:r>
            <a:r>
              <a:rPr sz="1920" kern="0" spc="72" dirty="0">
                <a:solidFill>
                  <a:sysClr val="windowText" lastClr="000000"/>
                </a:solidFill>
                <a:latin typeface="Calibri"/>
                <a:cs typeface="Calibri"/>
              </a:rPr>
              <a:t> </a:t>
            </a:r>
            <a:r>
              <a:rPr sz="1920" kern="0" dirty="0">
                <a:solidFill>
                  <a:sysClr val="windowText" lastClr="000000"/>
                </a:solidFill>
                <a:latin typeface="Calibri"/>
                <a:cs typeface="Calibri"/>
              </a:rPr>
              <a:t>to</a:t>
            </a:r>
            <a:r>
              <a:rPr sz="1920" kern="0" spc="66" dirty="0">
                <a:solidFill>
                  <a:sysClr val="windowText" lastClr="000000"/>
                </a:solidFill>
                <a:latin typeface="Calibri"/>
                <a:cs typeface="Calibri"/>
              </a:rPr>
              <a:t> </a:t>
            </a:r>
            <a:r>
              <a:rPr sz="1920" kern="0" spc="-12" dirty="0">
                <a:solidFill>
                  <a:sysClr val="windowText" lastClr="000000"/>
                </a:solidFill>
                <a:latin typeface="Calibri"/>
                <a:cs typeface="Calibri"/>
              </a:rPr>
              <a:t>business </a:t>
            </a:r>
            <a:r>
              <a:rPr sz="1920" kern="0" dirty="0">
                <a:solidFill>
                  <a:sysClr val="windowText" lastClr="000000"/>
                </a:solidFill>
                <a:latin typeface="Calibri"/>
                <a:cs typeface="Calibri"/>
              </a:rPr>
              <a:t>whose</a:t>
            </a:r>
            <a:r>
              <a:rPr sz="1920" kern="0" spc="162" dirty="0">
                <a:solidFill>
                  <a:sysClr val="windowText" lastClr="000000"/>
                </a:solidFill>
                <a:latin typeface="Calibri"/>
                <a:cs typeface="Calibri"/>
              </a:rPr>
              <a:t> </a:t>
            </a:r>
            <a:r>
              <a:rPr sz="1920" kern="0" dirty="0">
                <a:solidFill>
                  <a:sysClr val="windowText" lastClr="000000"/>
                </a:solidFill>
                <a:latin typeface="Calibri"/>
                <a:cs typeface="Calibri"/>
              </a:rPr>
              <a:t>profits</a:t>
            </a:r>
            <a:r>
              <a:rPr sz="1920" kern="0" spc="168" dirty="0">
                <a:solidFill>
                  <a:sysClr val="windowText" lastClr="000000"/>
                </a:solidFill>
                <a:latin typeface="Calibri"/>
                <a:cs typeface="Calibri"/>
              </a:rPr>
              <a:t> </a:t>
            </a:r>
            <a:r>
              <a:rPr sz="1920" kern="0" dirty="0">
                <a:solidFill>
                  <a:sysClr val="windowText" lastClr="000000"/>
                </a:solidFill>
                <a:latin typeface="Calibri"/>
                <a:cs typeface="Calibri"/>
              </a:rPr>
              <a:t>are</a:t>
            </a:r>
            <a:r>
              <a:rPr sz="1920" kern="0" spc="174" dirty="0">
                <a:solidFill>
                  <a:sysClr val="windowText" lastClr="000000"/>
                </a:solidFill>
                <a:latin typeface="Calibri"/>
                <a:cs typeface="Calibri"/>
              </a:rPr>
              <a:t> </a:t>
            </a:r>
            <a:r>
              <a:rPr sz="1920" kern="0" dirty="0">
                <a:solidFill>
                  <a:sysClr val="windowText" lastClr="000000"/>
                </a:solidFill>
                <a:latin typeface="Calibri"/>
                <a:cs typeface="Calibri"/>
              </a:rPr>
              <a:t>under</a:t>
            </a:r>
            <a:r>
              <a:rPr sz="1920" kern="0" spc="162" dirty="0">
                <a:solidFill>
                  <a:sysClr val="windowText" lastClr="000000"/>
                </a:solidFill>
                <a:latin typeface="Calibri"/>
                <a:cs typeface="Calibri"/>
              </a:rPr>
              <a:t> </a:t>
            </a:r>
            <a:r>
              <a:rPr sz="1920" kern="0" dirty="0">
                <a:solidFill>
                  <a:sysClr val="windowText" lastClr="000000"/>
                </a:solidFill>
                <a:latin typeface="Calibri"/>
                <a:cs typeface="Calibri"/>
              </a:rPr>
              <a:t>computation</a:t>
            </a:r>
            <a:r>
              <a:rPr sz="1920" kern="0" spc="162" dirty="0">
                <a:solidFill>
                  <a:sysClr val="windowText" lastClr="000000"/>
                </a:solidFill>
                <a:latin typeface="Calibri"/>
                <a:cs typeface="Calibri"/>
              </a:rPr>
              <a:t> </a:t>
            </a:r>
            <a:r>
              <a:rPr sz="1920" kern="0" dirty="0">
                <a:solidFill>
                  <a:sysClr val="windowText" lastClr="000000"/>
                </a:solidFill>
                <a:latin typeface="Calibri"/>
                <a:cs typeface="Calibri"/>
              </a:rPr>
              <a:t>&amp;</a:t>
            </a:r>
            <a:r>
              <a:rPr sz="1920" kern="0" spc="174" dirty="0">
                <a:solidFill>
                  <a:sysClr val="windowText" lastClr="000000"/>
                </a:solidFill>
                <a:latin typeface="Calibri"/>
                <a:cs typeface="Calibri"/>
              </a:rPr>
              <a:t> </a:t>
            </a:r>
            <a:r>
              <a:rPr sz="1920" kern="0" dirty="0">
                <a:solidFill>
                  <a:sysClr val="windowText" lastClr="000000"/>
                </a:solidFill>
                <a:latin typeface="Calibri"/>
                <a:cs typeface="Calibri"/>
              </a:rPr>
              <a:t>is</a:t>
            </a:r>
            <a:r>
              <a:rPr sz="1920" kern="0" spc="162" dirty="0">
                <a:solidFill>
                  <a:sysClr val="windowText" lastClr="000000"/>
                </a:solidFill>
                <a:latin typeface="Calibri"/>
                <a:cs typeface="Calibri"/>
              </a:rPr>
              <a:t> </a:t>
            </a:r>
            <a:r>
              <a:rPr sz="1920" kern="0" dirty="0">
                <a:solidFill>
                  <a:sysClr val="windowText" lastClr="000000"/>
                </a:solidFill>
                <a:latin typeface="Calibri"/>
                <a:cs typeface="Calibri"/>
              </a:rPr>
              <a:t>not</a:t>
            </a:r>
            <a:r>
              <a:rPr sz="1920" kern="0" spc="174" dirty="0">
                <a:solidFill>
                  <a:sysClr val="windowText" lastClr="000000"/>
                </a:solidFill>
                <a:latin typeface="Calibri"/>
                <a:cs typeface="Calibri"/>
              </a:rPr>
              <a:t> </a:t>
            </a:r>
            <a:r>
              <a:rPr sz="1920" kern="0" dirty="0">
                <a:solidFill>
                  <a:sysClr val="windowText" lastClr="000000"/>
                </a:solidFill>
                <a:latin typeface="Calibri"/>
                <a:cs typeface="Calibri"/>
              </a:rPr>
              <a:t>affected</a:t>
            </a:r>
            <a:r>
              <a:rPr sz="1920" kern="0" spc="162" dirty="0">
                <a:solidFill>
                  <a:sysClr val="windowText" lastClr="000000"/>
                </a:solidFill>
                <a:latin typeface="Calibri"/>
                <a:cs typeface="Calibri"/>
              </a:rPr>
              <a:t> </a:t>
            </a:r>
            <a:r>
              <a:rPr sz="1920" kern="0" dirty="0">
                <a:solidFill>
                  <a:sysClr val="windowText" lastClr="000000"/>
                </a:solidFill>
                <a:latin typeface="Calibri"/>
                <a:cs typeface="Calibri"/>
              </a:rPr>
              <a:t>by</a:t>
            </a:r>
            <a:r>
              <a:rPr sz="1920" kern="0" spc="168" dirty="0">
                <a:solidFill>
                  <a:sysClr val="windowText" lastClr="000000"/>
                </a:solidFill>
                <a:latin typeface="Calibri"/>
                <a:cs typeface="Calibri"/>
              </a:rPr>
              <a:t> </a:t>
            </a:r>
            <a:r>
              <a:rPr sz="1920" kern="0" dirty="0">
                <a:solidFill>
                  <a:sysClr val="windowText" lastClr="000000"/>
                </a:solidFill>
                <a:latin typeface="Calibri"/>
                <a:cs typeface="Calibri"/>
              </a:rPr>
              <a:t>final</a:t>
            </a:r>
            <a:r>
              <a:rPr sz="1920" kern="0" spc="168" dirty="0">
                <a:solidFill>
                  <a:sysClr val="windowText" lastClr="000000"/>
                </a:solidFill>
                <a:latin typeface="Calibri"/>
                <a:cs typeface="Calibri"/>
              </a:rPr>
              <a:t> </a:t>
            </a:r>
            <a:r>
              <a:rPr sz="1920" kern="0" dirty="0">
                <a:solidFill>
                  <a:sysClr val="windowText" lastClr="000000"/>
                </a:solidFill>
                <a:latin typeface="Calibri"/>
                <a:cs typeface="Calibri"/>
              </a:rPr>
              <a:t>outcome</a:t>
            </a:r>
            <a:r>
              <a:rPr sz="1920" kern="0" spc="180" dirty="0">
                <a:solidFill>
                  <a:sysClr val="windowText" lastClr="000000"/>
                </a:solidFill>
                <a:latin typeface="Calibri"/>
                <a:cs typeface="Calibri"/>
              </a:rPr>
              <a:t> </a:t>
            </a:r>
            <a:r>
              <a:rPr sz="1920" kern="0" dirty="0">
                <a:solidFill>
                  <a:sysClr val="windowText" lastClr="000000"/>
                </a:solidFill>
                <a:latin typeface="Calibri"/>
                <a:cs typeface="Calibri"/>
              </a:rPr>
              <a:t>of</a:t>
            </a:r>
            <a:r>
              <a:rPr sz="1920" kern="0" spc="168" dirty="0">
                <a:solidFill>
                  <a:sysClr val="windowText" lastClr="000000"/>
                </a:solidFill>
                <a:latin typeface="Calibri"/>
                <a:cs typeface="Calibri"/>
              </a:rPr>
              <a:t> </a:t>
            </a:r>
            <a:r>
              <a:rPr sz="1920" kern="0" dirty="0">
                <a:solidFill>
                  <a:sysClr val="windowText" lastClr="000000"/>
                </a:solidFill>
                <a:latin typeface="Calibri"/>
                <a:cs typeface="Calibri"/>
              </a:rPr>
              <a:t>the</a:t>
            </a:r>
            <a:r>
              <a:rPr sz="1920" kern="0" spc="168" dirty="0">
                <a:solidFill>
                  <a:sysClr val="windowText" lastClr="000000"/>
                </a:solidFill>
                <a:latin typeface="Calibri"/>
                <a:cs typeface="Calibri"/>
              </a:rPr>
              <a:t> </a:t>
            </a:r>
            <a:r>
              <a:rPr sz="1920" kern="0" dirty="0">
                <a:solidFill>
                  <a:sysClr val="windowText" lastClr="000000"/>
                </a:solidFill>
                <a:latin typeface="Calibri"/>
                <a:cs typeface="Calibri"/>
              </a:rPr>
              <a:t>proceeding.</a:t>
            </a:r>
            <a:r>
              <a:rPr sz="1920" kern="0" spc="168" dirty="0">
                <a:solidFill>
                  <a:sysClr val="windowText" lastClr="000000"/>
                </a:solidFill>
                <a:latin typeface="Calibri"/>
                <a:cs typeface="Calibri"/>
              </a:rPr>
              <a:t> </a:t>
            </a:r>
            <a:r>
              <a:rPr sz="1920" b="1" u="sng" kern="0" dirty="0">
                <a:solidFill>
                  <a:srgbClr val="C00000"/>
                </a:solidFill>
                <a:uFill>
                  <a:solidFill>
                    <a:srgbClr val="C00000"/>
                  </a:solidFill>
                </a:uFill>
                <a:latin typeface="Calibri"/>
                <a:cs typeface="Calibri"/>
              </a:rPr>
              <a:t>Vivek</a:t>
            </a:r>
            <a:r>
              <a:rPr sz="1920" b="1" u="sng" kern="0" spc="174" dirty="0">
                <a:solidFill>
                  <a:srgbClr val="C00000"/>
                </a:solidFill>
                <a:uFill>
                  <a:solidFill>
                    <a:srgbClr val="C00000"/>
                  </a:solidFill>
                </a:uFill>
                <a:latin typeface="Calibri"/>
                <a:cs typeface="Calibri"/>
              </a:rPr>
              <a:t> </a:t>
            </a:r>
            <a:r>
              <a:rPr sz="1920" b="1" u="sng" kern="0" spc="-30" dirty="0">
                <a:solidFill>
                  <a:srgbClr val="C00000"/>
                </a:solidFill>
                <a:uFill>
                  <a:solidFill>
                    <a:srgbClr val="C00000"/>
                  </a:solidFill>
                </a:uFill>
                <a:latin typeface="Calibri"/>
                <a:cs typeface="Calibri"/>
              </a:rPr>
              <a:t>P.</a:t>
            </a:r>
            <a:r>
              <a:rPr sz="1920" b="1" kern="0" spc="-30" dirty="0">
                <a:solidFill>
                  <a:srgbClr val="C00000"/>
                </a:solidFill>
                <a:latin typeface="Calibri"/>
                <a:cs typeface="Calibri"/>
              </a:rPr>
              <a:t> </a:t>
            </a:r>
            <a:r>
              <a:rPr sz="1920" b="1" u="sng" kern="0" spc="-24" dirty="0">
                <a:solidFill>
                  <a:srgbClr val="C00000"/>
                </a:solidFill>
                <a:uFill>
                  <a:solidFill>
                    <a:srgbClr val="C00000"/>
                  </a:solidFill>
                </a:uFill>
                <a:latin typeface="Calibri"/>
                <a:cs typeface="Calibri"/>
              </a:rPr>
              <a:t>Talwar</a:t>
            </a:r>
            <a:r>
              <a:rPr sz="1920" b="1" u="sng" kern="0" spc="-66"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vs</a:t>
            </a:r>
            <a:r>
              <a:rPr sz="1920" b="1" u="sng" kern="0" spc="-48"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Asst.</a:t>
            </a:r>
            <a:r>
              <a:rPr sz="1920" b="1" u="sng" kern="0" spc="-36"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CIT</a:t>
            </a:r>
            <a:r>
              <a:rPr sz="1920" b="1" u="sng" kern="0" spc="-30"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[2010] 8</a:t>
            </a:r>
            <a:r>
              <a:rPr sz="1920" b="1" u="sng" kern="0" spc="-36" dirty="0">
                <a:solidFill>
                  <a:srgbClr val="C00000"/>
                </a:solidFill>
                <a:uFill>
                  <a:solidFill>
                    <a:srgbClr val="C00000"/>
                  </a:solidFill>
                </a:uFill>
                <a:latin typeface="Calibri"/>
                <a:cs typeface="Calibri"/>
              </a:rPr>
              <a:t> </a:t>
            </a:r>
            <a:r>
              <a:rPr sz="1920" b="1" u="sng" kern="0" spc="-24" dirty="0">
                <a:solidFill>
                  <a:srgbClr val="C00000"/>
                </a:solidFill>
                <a:uFill>
                  <a:solidFill>
                    <a:srgbClr val="C00000"/>
                  </a:solidFill>
                </a:uFill>
                <a:latin typeface="Calibri"/>
                <a:cs typeface="Calibri"/>
              </a:rPr>
              <a:t>Taxmann.com</a:t>
            </a:r>
            <a:r>
              <a:rPr sz="1920" b="1" u="sng" kern="0" spc="-18"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268</a:t>
            </a:r>
            <a:r>
              <a:rPr sz="1920" b="1" u="sng" kern="0" spc="-24"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(Mum.)</a:t>
            </a:r>
            <a:r>
              <a:rPr sz="1920" b="1" kern="0" dirty="0">
                <a:solidFill>
                  <a:srgbClr val="C00000"/>
                </a:solidFill>
                <a:latin typeface="Calibri"/>
                <a:cs typeface="Calibri"/>
              </a:rPr>
              <a:t>.</a:t>
            </a:r>
            <a:r>
              <a:rPr sz="1920" b="1" kern="0" spc="-18" dirty="0">
                <a:solidFill>
                  <a:srgbClr val="C00000"/>
                </a:solidFill>
                <a:latin typeface="Calibri"/>
                <a:cs typeface="Calibri"/>
              </a:rPr>
              <a:t> </a:t>
            </a:r>
            <a:r>
              <a:rPr sz="1920" kern="0" dirty="0">
                <a:solidFill>
                  <a:sysClr val="windowText" lastClr="000000"/>
                </a:solidFill>
                <a:latin typeface="Calibri"/>
                <a:cs typeface="Calibri"/>
              </a:rPr>
              <a:t>Also</a:t>
            </a:r>
            <a:r>
              <a:rPr sz="1920" kern="0" spc="-36" dirty="0">
                <a:solidFill>
                  <a:sysClr val="windowText" lastClr="000000"/>
                </a:solidFill>
                <a:latin typeface="Calibri"/>
                <a:cs typeface="Calibri"/>
              </a:rPr>
              <a:t> </a:t>
            </a:r>
            <a:r>
              <a:rPr sz="1920" kern="0" dirty="0">
                <a:solidFill>
                  <a:sysClr val="windowText" lastClr="000000"/>
                </a:solidFill>
                <a:latin typeface="Calibri"/>
                <a:cs typeface="Calibri"/>
              </a:rPr>
              <a:t>see</a:t>
            </a:r>
            <a:r>
              <a:rPr sz="1920" kern="0" spc="-36" dirty="0">
                <a:solidFill>
                  <a:sysClr val="windowText" lastClr="000000"/>
                </a:solidFill>
                <a:latin typeface="Calibri"/>
                <a:cs typeface="Calibri"/>
              </a:rPr>
              <a:t> </a:t>
            </a:r>
            <a:r>
              <a:rPr sz="1920" b="1" u="sng" kern="0" dirty="0">
                <a:solidFill>
                  <a:srgbClr val="C00000"/>
                </a:solidFill>
                <a:uFill>
                  <a:solidFill>
                    <a:srgbClr val="C00000"/>
                  </a:solidFill>
                </a:uFill>
                <a:latin typeface="Calibri"/>
                <a:cs typeface="Calibri"/>
              </a:rPr>
              <a:t>CIT</a:t>
            </a:r>
            <a:r>
              <a:rPr sz="1920" b="1" u="sng" kern="0" spc="-30" dirty="0">
                <a:solidFill>
                  <a:srgbClr val="C00000"/>
                </a:solidFill>
                <a:uFill>
                  <a:solidFill>
                    <a:srgbClr val="C00000"/>
                  </a:solidFill>
                </a:uFill>
                <a:latin typeface="Calibri"/>
                <a:cs typeface="Calibri"/>
              </a:rPr>
              <a:t> </a:t>
            </a:r>
            <a:r>
              <a:rPr sz="1920" b="1" u="sng" kern="0" spc="-36" dirty="0">
                <a:solidFill>
                  <a:srgbClr val="C00000"/>
                </a:solidFill>
                <a:uFill>
                  <a:solidFill>
                    <a:srgbClr val="C00000"/>
                  </a:solidFill>
                </a:uFill>
                <a:latin typeface="Calibri"/>
                <a:cs typeface="Calibri"/>
              </a:rPr>
              <a:t>v. </a:t>
            </a:r>
            <a:r>
              <a:rPr sz="1920" b="1" u="sng" kern="0" dirty="0">
                <a:solidFill>
                  <a:srgbClr val="C00000"/>
                </a:solidFill>
                <a:uFill>
                  <a:solidFill>
                    <a:srgbClr val="C00000"/>
                  </a:solidFill>
                </a:uFill>
                <a:latin typeface="Calibri"/>
                <a:cs typeface="Calibri"/>
              </a:rPr>
              <a:t>Hirjee</a:t>
            </a:r>
            <a:r>
              <a:rPr sz="1920" b="1" u="sng" kern="0" spc="-30"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[1953] 23</a:t>
            </a:r>
            <a:r>
              <a:rPr sz="1920" b="1" u="sng" kern="0" spc="-24"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ITR</a:t>
            </a:r>
            <a:r>
              <a:rPr sz="1920" b="1" u="sng" kern="0" spc="-42"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427</a:t>
            </a:r>
            <a:r>
              <a:rPr sz="1920" b="1" u="sng" kern="0" spc="-30" dirty="0">
                <a:solidFill>
                  <a:srgbClr val="C00000"/>
                </a:solidFill>
                <a:uFill>
                  <a:solidFill>
                    <a:srgbClr val="C00000"/>
                  </a:solidFill>
                </a:uFill>
                <a:latin typeface="Calibri"/>
                <a:cs typeface="Calibri"/>
              </a:rPr>
              <a:t> </a:t>
            </a:r>
            <a:r>
              <a:rPr sz="1920" b="1" u="sng" kern="0" spc="-24" dirty="0">
                <a:solidFill>
                  <a:srgbClr val="C00000"/>
                </a:solidFill>
                <a:uFill>
                  <a:solidFill>
                    <a:srgbClr val="C00000"/>
                  </a:solidFill>
                </a:uFill>
                <a:latin typeface="Calibri"/>
                <a:cs typeface="Calibri"/>
              </a:rPr>
              <a:t>(SC)</a:t>
            </a:r>
            <a:endParaRPr sz="1920" kern="0">
              <a:solidFill>
                <a:sysClr val="windowText" lastClr="000000"/>
              </a:solidFill>
              <a:latin typeface="Calibri"/>
              <a:cs typeface="Calibri"/>
            </a:endParaRPr>
          </a:p>
          <a:p>
            <a:pPr marL="398526" indent="-383286" defTabSz="1097280">
              <a:spcBef>
                <a:spcPts val="1440"/>
              </a:spcBef>
              <a:buSzPct val="59375"/>
              <a:buFont typeface="Wingdings"/>
              <a:buChar char=""/>
              <a:tabLst>
                <a:tab pos="398526" algn="l"/>
              </a:tabLst>
            </a:pPr>
            <a:r>
              <a:rPr sz="1920" kern="0" dirty="0">
                <a:solidFill>
                  <a:sysClr val="windowText" lastClr="000000"/>
                </a:solidFill>
                <a:latin typeface="Calibri"/>
                <a:cs typeface="Calibri"/>
              </a:rPr>
              <a:t>In</a:t>
            </a:r>
            <a:r>
              <a:rPr sz="1920" kern="0" spc="-54" dirty="0">
                <a:solidFill>
                  <a:sysClr val="windowText" lastClr="000000"/>
                </a:solidFill>
                <a:latin typeface="Calibri"/>
                <a:cs typeface="Calibri"/>
              </a:rPr>
              <a:t> </a:t>
            </a:r>
            <a:r>
              <a:rPr sz="1920" kern="0" dirty="0">
                <a:solidFill>
                  <a:sysClr val="windowText" lastClr="000000"/>
                </a:solidFill>
                <a:latin typeface="Calibri"/>
                <a:cs typeface="Calibri"/>
              </a:rPr>
              <a:t>case</a:t>
            </a:r>
            <a:r>
              <a:rPr sz="1920" kern="0" spc="-30" dirty="0">
                <a:solidFill>
                  <a:sysClr val="windowText" lastClr="000000"/>
                </a:solidFill>
                <a:latin typeface="Calibri"/>
                <a:cs typeface="Calibri"/>
              </a:rPr>
              <a:t> </a:t>
            </a:r>
            <a:r>
              <a:rPr sz="1920" kern="0" dirty="0">
                <a:solidFill>
                  <a:sysClr val="windowText" lastClr="000000"/>
                </a:solidFill>
                <a:latin typeface="Calibri"/>
                <a:cs typeface="Calibri"/>
              </a:rPr>
              <a:t>of</a:t>
            </a:r>
            <a:r>
              <a:rPr sz="1920" kern="0" spc="-12" dirty="0">
                <a:solidFill>
                  <a:sysClr val="windowText" lastClr="000000"/>
                </a:solidFill>
                <a:latin typeface="Calibri"/>
                <a:cs typeface="Calibri"/>
              </a:rPr>
              <a:t> </a:t>
            </a:r>
            <a:r>
              <a:rPr sz="1920" kern="0" dirty="0">
                <a:solidFill>
                  <a:sysClr val="windowText" lastClr="000000"/>
                </a:solidFill>
                <a:latin typeface="Calibri"/>
                <a:cs typeface="Calibri"/>
              </a:rPr>
              <a:t>illegal</a:t>
            </a:r>
            <a:r>
              <a:rPr sz="1920" kern="0" spc="-78" dirty="0">
                <a:solidFill>
                  <a:sysClr val="windowText" lastClr="000000"/>
                </a:solidFill>
                <a:latin typeface="Calibri"/>
                <a:cs typeface="Calibri"/>
              </a:rPr>
              <a:t> </a:t>
            </a:r>
            <a:r>
              <a:rPr sz="1920" kern="0" dirty="0">
                <a:solidFill>
                  <a:sysClr val="windowText" lastClr="000000"/>
                </a:solidFill>
                <a:latin typeface="Calibri"/>
                <a:cs typeface="Calibri"/>
              </a:rPr>
              <a:t>business,</a:t>
            </a:r>
            <a:r>
              <a:rPr sz="1920" kern="0" spc="-48" dirty="0">
                <a:solidFill>
                  <a:sysClr val="windowText" lastClr="000000"/>
                </a:solidFill>
                <a:latin typeface="Calibri"/>
                <a:cs typeface="Calibri"/>
              </a:rPr>
              <a:t> </a:t>
            </a:r>
            <a:r>
              <a:rPr sz="1920" kern="0" dirty="0">
                <a:solidFill>
                  <a:sysClr val="windowText" lastClr="000000"/>
                </a:solidFill>
                <a:latin typeface="Calibri"/>
                <a:cs typeface="Calibri"/>
              </a:rPr>
              <a:t>fine</a:t>
            </a:r>
            <a:r>
              <a:rPr sz="1920" kern="0" spc="-54" dirty="0">
                <a:solidFill>
                  <a:sysClr val="windowText" lastClr="000000"/>
                </a:solidFill>
                <a:latin typeface="Calibri"/>
                <a:cs typeface="Calibri"/>
              </a:rPr>
              <a:t> </a:t>
            </a:r>
            <a:r>
              <a:rPr sz="1920" kern="0" dirty="0">
                <a:solidFill>
                  <a:sysClr val="windowText" lastClr="000000"/>
                </a:solidFill>
                <a:latin typeface="Calibri"/>
                <a:cs typeface="Calibri"/>
              </a:rPr>
              <a:t>or</a:t>
            </a:r>
            <a:r>
              <a:rPr sz="1920" kern="0" spc="-18" dirty="0">
                <a:solidFill>
                  <a:sysClr val="windowText" lastClr="000000"/>
                </a:solidFill>
                <a:latin typeface="Calibri"/>
                <a:cs typeface="Calibri"/>
              </a:rPr>
              <a:t> </a:t>
            </a:r>
            <a:r>
              <a:rPr sz="1920" kern="0" dirty="0">
                <a:solidFill>
                  <a:sysClr val="windowText" lastClr="000000"/>
                </a:solidFill>
                <a:latin typeface="Calibri"/>
                <a:cs typeface="Calibri"/>
              </a:rPr>
              <a:t>penalty</a:t>
            </a:r>
            <a:r>
              <a:rPr sz="1920" kern="0" spc="-42" dirty="0">
                <a:solidFill>
                  <a:sysClr val="windowText" lastClr="000000"/>
                </a:solidFill>
                <a:latin typeface="Calibri"/>
                <a:cs typeface="Calibri"/>
              </a:rPr>
              <a:t> </a:t>
            </a:r>
            <a:r>
              <a:rPr sz="1920" kern="0" dirty="0">
                <a:solidFill>
                  <a:sysClr val="windowText" lastClr="000000"/>
                </a:solidFill>
                <a:latin typeface="Calibri"/>
                <a:cs typeface="Calibri"/>
              </a:rPr>
              <a:t>imposed</a:t>
            </a:r>
            <a:r>
              <a:rPr sz="1920" kern="0" spc="-18" dirty="0">
                <a:solidFill>
                  <a:sysClr val="windowText" lastClr="000000"/>
                </a:solidFill>
                <a:latin typeface="Calibri"/>
                <a:cs typeface="Calibri"/>
              </a:rPr>
              <a:t> </a:t>
            </a:r>
            <a:r>
              <a:rPr sz="1920" kern="0" dirty="0">
                <a:solidFill>
                  <a:sysClr val="windowText" lastClr="000000"/>
                </a:solidFill>
                <a:latin typeface="Calibri"/>
                <a:cs typeface="Calibri"/>
              </a:rPr>
              <a:t>thereon</a:t>
            </a:r>
            <a:r>
              <a:rPr sz="1920" kern="0" spc="6" dirty="0">
                <a:solidFill>
                  <a:sysClr val="windowText" lastClr="000000"/>
                </a:solidFill>
                <a:latin typeface="Calibri"/>
                <a:cs typeface="Calibri"/>
              </a:rPr>
              <a:t> </a:t>
            </a:r>
            <a:r>
              <a:rPr sz="1920" kern="0" dirty="0">
                <a:solidFill>
                  <a:sysClr val="windowText" lastClr="000000"/>
                </a:solidFill>
                <a:latin typeface="Calibri"/>
                <a:cs typeface="Calibri"/>
              </a:rPr>
              <a:t>is</a:t>
            </a:r>
            <a:r>
              <a:rPr sz="1920" kern="0" spc="-54" dirty="0">
                <a:solidFill>
                  <a:sysClr val="windowText" lastClr="000000"/>
                </a:solidFill>
                <a:latin typeface="Calibri"/>
                <a:cs typeface="Calibri"/>
              </a:rPr>
              <a:t> </a:t>
            </a:r>
            <a:r>
              <a:rPr sz="1920" kern="0" dirty="0">
                <a:solidFill>
                  <a:sysClr val="windowText" lastClr="000000"/>
                </a:solidFill>
                <a:latin typeface="Calibri"/>
                <a:cs typeface="Calibri"/>
              </a:rPr>
              <a:t>not</a:t>
            </a:r>
            <a:r>
              <a:rPr sz="1920" kern="0" spc="-18" dirty="0">
                <a:solidFill>
                  <a:sysClr val="windowText" lastClr="000000"/>
                </a:solidFill>
                <a:latin typeface="Calibri"/>
                <a:cs typeface="Calibri"/>
              </a:rPr>
              <a:t> </a:t>
            </a:r>
            <a:r>
              <a:rPr sz="1920" kern="0" dirty="0">
                <a:solidFill>
                  <a:sysClr val="windowText" lastClr="000000"/>
                </a:solidFill>
                <a:latin typeface="Calibri"/>
                <a:cs typeface="Calibri"/>
              </a:rPr>
              <a:t>deductible</a:t>
            </a:r>
            <a:r>
              <a:rPr sz="1920" kern="0" spc="-54" dirty="0">
                <a:solidFill>
                  <a:sysClr val="windowText" lastClr="000000"/>
                </a:solidFill>
                <a:latin typeface="Calibri"/>
                <a:cs typeface="Calibri"/>
              </a:rPr>
              <a:t> </a:t>
            </a:r>
            <a:r>
              <a:rPr sz="1920" b="1" u="sng" kern="0" dirty="0">
                <a:solidFill>
                  <a:srgbClr val="C00000"/>
                </a:solidFill>
                <a:uFill>
                  <a:solidFill>
                    <a:srgbClr val="C00000"/>
                  </a:solidFill>
                </a:uFill>
                <a:latin typeface="Calibri"/>
                <a:cs typeface="Calibri"/>
              </a:rPr>
              <a:t>(Expln.</a:t>
            </a:r>
            <a:r>
              <a:rPr sz="1920" b="1" u="sng" kern="0" spc="-18"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to</a:t>
            </a:r>
            <a:r>
              <a:rPr sz="1920" b="1" u="sng" kern="0" spc="-30"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Sec.</a:t>
            </a:r>
            <a:r>
              <a:rPr sz="1920" b="1" u="sng" kern="0" spc="-24" dirty="0">
                <a:solidFill>
                  <a:srgbClr val="C00000"/>
                </a:solidFill>
                <a:uFill>
                  <a:solidFill>
                    <a:srgbClr val="C00000"/>
                  </a:solidFill>
                </a:uFill>
                <a:latin typeface="Calibri"/>
                <a:cs typeface="Calibri"/>
              </a:rPr>
              <a:t> </a:t>
            </a:r>
            <a:r>
              <a:rPr sz="1920" b="1" u="sng" kern="0" spc="-12" dirty="0">
                <a:solidFill>
                  <a:srgbClr val="C00000"/>
                </a:solidFill>
                <a:uFill>
                  <a:solidFill>
                    <a:srgbClr val="C00000"/>
                  </a:solidFill>
                </a:uFill>
                <a:latin typeface="Calibri"/>
                <a:cs typeface="Calibri"/>
              </a:rPr>
              <a:t>37(1)).</a:t>
            </a:r>
            <a:endParaRPr sz="1920" kern="0">
              <a:solidFill>
                <a:sysClr val="windowText" lastClr="000000"/>
              </a:solidFill>
              <a:latin typeface="Calibri"/>
              <a:cs typeface="Calibri"/>
            </a:endParaRPr>
          </a:p>
          <a:p>
            <a:pPr marL="398526" marR="6096" indent="-384048" algn="just" defTabSz="1097280">
              <a:spcBef>
                <a:spcPts val="1440"/>
              </a:spcBef>
              <a:buSzPct val="59375"/>
              <a:buFont typeface="Wingdings"/>
              <a:buChar char=""/>
              <a:tabLst>
                <a:tab pos="398526" algn="l"/>
              </a:tabLst>
            </a:pPr>
            <a:r>
              <a:rPr sz="1920" kern="0" dirty="0">
                <a:solidFill>
                  <a:sysClr val="windowText" lastClr="000000"/>
                </a:solidFill>
                <a:latin typeface="Calibri"/>
                <a:cs typeface="Calibri"/>
              </a:rPr>
              <a:t>It</a:t>
            </a:r>
            <a:r>
              <a:rPr sz="1920" kern="0" spc="390" dirty="0">
                <a:solidFill>
                  <a:sysClr val="windowText" lastClr="000000"/>
                </a:solidFill>
                <a:latin typeface="Calibri"/>
                <a:cs typeface="Calibri"/>
              </a:rPr>
              <a:t> </a:t>
            </a:r>
            <a:r>
              <a:rPr sz="1920" kern="0" dirty="0">
                <a:solidFill>
                  <a:sysClr val="windowText" lastClr="000000"/>
                </a:solidFill>
                <a:latin typeface="Calibri"/>
                <a:cs typeface="Calibri"/>
              </a:rPr>
              <a:t>was</a:t>
            </a:r>
            <a:r>
              <a:rPr sz="1920" kern="0" spc="378" dirty="0">
                <a:solidFill>
                  <a:sysClr val="windowText" lastClr="000000"/>
                </a:solidFill>
                <a:latin typeface="Calibri"/>
                <a:cs typeface="Calibri"/>
              </a:rPr>
              <a:t> </a:t>
            </a:r>
            <a:r>
              <a:rPr sz="1920" kern="0" dirty="0">
                <a:solidFill>
                  <a:sysClr val="windowText" lastClr="000000"/>
                </a:solidFill>
                <a:latin typeface="Calibri"/>
                <a:cs typeface="Calibri"/>
              </a:rPr>
              <a:t>held</a:t>
            </a:r>
            <a:r>
              <a:rPr sz="1920" kern="0" spc="384" dirty="0">
                <a:solidFill>
                  <a:sysClr val="windowText" lastClr="000000"/>
                </a:solidFill>
                <a:latin typeface="Calibri"/>
                <a:cs typeface="Calibri"/>
              </a:rPr>
              <a:t> </a:t>
            </a:r>
            <a:r>
              <a:rPr sz="1920" kern="0" dirty="0">
                <a:solidFill>
                  <a:sysClr val="windowText" lastClr="000000"/>
                </a:solidFill>
                <a:latin typeface="Calibri"/>
                <a:cs typeface="Calibri"/>
              </a:rPr>
              <a:t>that</a:t>
            </a:r>
            <a:r>
              <a:rPr sz="1920" kern="0" spc="378" dirty="0">
                <a:solidFill>
                  <a:sysClr val="windowText" lastClr="000000"/>
                </a:solidFill>
                <a:latin typeface="Calibri"/>
                <a:cs typeface="Calibri"/>
              </a:rPr>
              <a:t> </a:t>
            </a:r>
            <a:r>
              <a:rPr sz="1920" kern="0" dirty="0">
                <a:solidFill>
                  <a:sysClr val="windowText" lastClr="000000"/>
                </a:solidFill>
                <a:latin typeface="Calibri"/>
                <a:cs typeface="Calibri"/>
              </a:rPr>
              <a:t>where</a:t>
            </a:r>
            <a:r>
              <a:rPr sz="1920" kern="0" spc="372" dirty="0">
                <a:solidFill>
                  <a:sysClr val="windowText" lastClr="000000"/>
                </a:solidFill>
                <a:latin typeface="Calibri"/>
                <a:cs typeface="Calibri"/>
              </a:rPr>
              <a:t> </a:t>
            </a:r>
            <a:r>
              <a:rPr sz="1920" kern="0" dirty="0">
                <a:solidFill>
                  <a:sysClr val="windowText" lastClr="000000"/>
                </a:solidFill>
                <a:latin typeface="Calibri"/>
                <a:cs typeface="Calibri"/>
              </a:rPr>
              <a:t>the</a:t>
            </a:r>
            <a:r>
              <a:rPr sz="1920" kern="0" spc="378" dirty="0">
                <a:solidFill>
                  <a:sysClr val="windowText" lastClr="000000"/>
                </a:solidFill>
                <a:latin typeface="Calibri"/>
                <a:cs typeface="Calibri"/>
              </a:rPr>
              <a:t> </a:t>
            </a:r>
            <a:r>
              <a:rPr sz="1920" kern="0" dirty="0">
                <a:solidFill>
                  <a:sysClr val="windowText" lastClr="000000"/>
                </a:solidFill>
                <a:latin typeface="Calibri"/>
                <a:cs typeface="Calibri"/>
              </a:rPr>
              <a:t>assessee</a:t>
            </a:r>
            <a:r>
              <a:rPr sz="1920" kern="0" spc="378" dirty="0">
                <a:solidFill>
                  <a:sysClr val="windowText" lastClr="000000"/>
                </a:solidFill>
                <a:latin typeface="Calibri"/>
                <a:cs typeface="Calibri"/>
              </a:rPr>
              <a:t> </a:t>
            </a:r>
            <a:r>
              <a:rPr sz="1920" kern="0" dirty="0">
                <a:solidFill>
                  <a:sysClr val="windowText" lastClr="000000"/>
                </a:solidFill>
                <a:latin typeface="Calibri"/>
                <a:cs typeface="Calibri"/>
              </a:rPr>
              <a:t>is</a:t>
            </a:r>
            <a:r>
              <a:rPr sz="1920" kern="0" spc="396" dirty="0">
                <a:solidFill>
                  <a:sysClr val="windowText" lastClr="000000"/>
                </a:solidFill>
                <a:latin typeface="Calibri"/>
                <a:cs typeface="Calibri"/>
              </a:rPr>
              <a:t> </a:t>
            </a:r>
            <a:r>
              <a:rPr sz="1920" kern="0" dirty="0">
                <a:solidFill>
                  <a:sysClr val="windowText" lastClr="000000"/>
                </a:solidFill>
                <a:latin typeface="Calibri"/>
                <a:cs typeface="Calibri"/>
              </a:rPr>
              <a:t>required</a:t>
            </a:r>
            <a:r>
              <a:rPr sz="1920" kern="0" spc="378" dirty="0">
                <a:solidFill>
                  <a:sysClr val="windowText" lastClr="000000"/>
                </a:solidFill>
                <a:latin typeface="Calibri"/>
                <a:cs typeface="Calibri"/>
              </a:rPr>
              <a:t> </a:t>
            </a:r>
            <a:r>
              <a:rPr sz="1920" kern="0" dirty="0">
                <a:solidFill>
                  <a:sysClr val="windowText" lastClr="000000"/>
                </a:solidFill>
                <a:latin typeface="Calibri"/>
                <a:cs typeface="Calibri"/>
              </a:rPr>
              <a:t>to</a:t>
            </a:r>
            <a:r>
              <a:rPr sz="1920" kern="0" spc="396" dirty="0">
                <a:solidFill>
                  <a:sysClr val="windowText" lastClr="000000"/>
                </a:solidFill>
                <a:latin typeface="Calibri"/>
                <a:cs typeface="Calibri"/>
              </a:rPr>
              <a:t> </a:t>
            </a:r>
            <a:r>
              <a:rPr sz="1920" kern="0" dirty="0">
                <a:solidFill>
                  <a:sysClr val="windowText" lastClr="000000"/>
                </a:solidFill>
                <a:latin typeface="Calibri"/>
                <a:cs typeface="Calibri"/>
              </a:rPr>
              <a:t>pay</a:t>
            </a:r>
            <a:r>
              <a:rPr sz="1920" kern="0" spc="378" dirty="0">
                <a:solidFill>
                  <a:sysClr val="windowText" lastClr="000000"/>
                </a:solidFill>
                <a:latin typeface="Calibri"/>
                <a:cs typeface="Calibri"/>
              </a:rPr>
              <a:t> </a:t>
            </a:r>
            <a:r>
              <a:rPr sz="1920" kern="0" dirty="0">
                <a:solidFill>
                  <a:sysClr val="windowText" lastClr="000000"/>
                </a:solidFill>
                <a:latin typeface="Calibri"/>
                <a:cs typeface="Calibri"/>
              </a:rPr>
              <a:t>amount</a:t>
            </a:r>
            <a:r>
              <a:rPr sz="1920" kern="0" spc="390" dirty="0">
                <a:solidFill>
                  <a:sysClr val="windowText" lastClr="000000"/>
                </a:solidFill>
                <a:latin typeface="Calibri"/>
                <a:cs typeface="Calibri"/>
              </a:rPr>
              <a:t> </a:t>
            </a:r>
            <a:r>
              <a:rPr sz="1920" kern="0" dirty="0">
                <a:solidFill>
                  <a:sysClr val="windowText" lastClr="000000"/>
                </a:solidFill>
                <a:latin typeface="Calibri"/>
                <a:cs typeface="Calibri"/>
              </a:rPr>
              <a:t>comprising</a:t>
            </a:r>
            <a:r>
              <a:rPr sz="1920" kern="0" spc="366" dirty="0">
                <a:solidFill>
                  <a:sysClr val="windowText" lastClr="000000"/>
                </a:solidFill>
                <a:latin typeface="Calibri"/>
                <a:cs typeface="Calibri"/>
              </a:rPr>
              <a:t> </a:t>
            </a:r>
            <a:r>
              <a:rPr sz="1920" kern="0" dirty="0">
                <a:solidFill>
                  <a:sysClr val="windowText" lastClr="000000"/>
                </a:solidFill>
                <a:latin typeface="Calibri"/>
                <a:cs typeface="Calibri"/>
              </a:rPr>
              <a:t>both</a:t>
            </a:r>
            <a:r>
              <a:rPr sz="1920" kern="0" spc="384" dirty="0">
                <a:solidFill>
                  <a:sysClr val="windowText" lastClr="000000"/>
                </a:solidFill>
                <a:latin typeface="Calibri"/>
                <a:cs typeface="Calibri"/>
              </a:rPr>
              <a:t> </a:t>
            </a:r>
            <a:r>
              <a:rPr sz="1920" kern="0" dirty="0">
                <a:solidFill>
                  <a:sysClr val="windowText" lastClr="000000"/>
                </a:solidFill>
                <a:latin typeface="Calibri"/>
                <a:cs typeface="Calibri"/>
              </a:rPr>
              <a:t>the</a:t>
            </a:r>
            <a:r>
              <a:rPr sz="1920" kern="0" spc="378" dirty="0">
                <a:solidFill>
                  <a:sysClr val="windowText" lastClr="000000"/>
                </a:solidFill>
                <a:latin typeface="Calibri"/>
                <a:cs typeface="Calibri"/>
              </a:rPr>
              <a:t> </a:t>
            </a:r>
            <a:r>
              <a:rPr sz="1920" kern="0" dirty="0">
                <a:solidFill>
                  <a:sysClr val="windowText" lastClr="000000"/>
                </a:solidFill>
                <a:latin typeface="Calibri"/>
                <a:cs typeface="Calibri"/>
              </a:rPr>
              <a:t>element</a:t>
            </a:r>
            <a:r>
              <a:rPr sz="1920" kern="0" spc="390" dirty="0">
                <a:solidFill>
                  <a:sysClr val="windowText" lastClr="000000"/>
                </a:solidFill>
                <a:latin typeface="Calibri"/>
                <a:cs typeface="Calibri"/>
              </a:rPr>
              <a:t> </a:t>
            </a:r>
            <a:r>
              <a:rPr sz="1920" kern="0" spc="-30" dirty="0">
                <a:solidFill>
                  <a:sysClr val="windowText" lastClr="000000"/>
                </a:solidFill>
                <a:latin typeface="Calibri"/>
                <a:cs typeface="Calibri"/>
              </a:rPr>
              <a:t>of </a:t>
            </a:r>
            <a:r>
              <a:rPr sz="1920" kern="0" dirty="0">
                <a:solidFill>
                  <a:sysClr val="windowText" lastClr="000000"/>
                </a:solidFill>
                <a:latin typeface="Calibri"/>
                <a:cs typeface="Calibri"/>
              </a:rPr>
              <a:t>compensation</a:t>
            </a:r>
            <a:r>
              <a:rPr sz="1920" kern="0" spc="144" dirty="0">
                <a:solidFill>
                  <a:sysClr val="windowText" lastClr="000000"/>
                </a:solidFill>
                <a:latin typeface="Calibri"/>
                <a:cs typeface="Calibri"/>
              </a:rPr>
              <a:t> </a:t>
            </a:r>
            <a:r>
              <a:rPr sz="1920" kern="0" dirty="0">
                <a:solidFill>
                  <a:sysClr val="windowText" lastClr="000000"/>
                </a:solidFill>
                <a:latin typeface="Calibri"/>
                <a:cs typeface="Calibri"/>
              </a:rPr>
              <a:t>&amp;</a:t>
            </a:r>
            <a:r>
              <a:rPr sz="1920" kern="0" spc="150" dirty="0">
                <a:solidFill>
                  <a:sysClr val="windowText" lastClr="000000"/>
                </a:solidFill>
                <a:latin typeface="Calibri"/>
                <a:cs typeface="Calibri"/>
              </a:rPr>
              <a:t> </a:t>
            </a:r>
            <a:r>
              <a:rPr sz="1920" kern="0" dirty="0">
                <a:solidFill>
                  <a:sysClr val="windowText" lastClr="000000"/>
                </a:solidFill>
                <a:latin typeface="Calibri"/>
                <a:cs typeface="Calibri"/>
              </a:rPr>
              <a:t>penalty,</a:t>
            </a:r>
            <a:r>
              <a:rPr sz="1920" kern="0" spc="150" dirty="0">
                <a:solidFill>
                  <a:sysClr val="windowText" lastClr="000000"/>
                </a:solidFill>
                <a:latin typeface="Calibri"/>
                <a:cs typeface="Calibri"/>
              </a:rPr>
              <a:t> </a:t>
            </a:r>
            <a:r>
              <a:rPr sz="1920" kern="0" dirty="0">
                <a:solidFill>
                  <a:sysClr val="windowText" lastClr="000000"/>
                </a:solidFill>
                <a:latin typeface="Calibri"/>
                <a:cs typeface="Calibri"/>
              </a:rPr>
              <a:t>then</a:t>
            </a:r>
            <a:r>
              <a:rPr sz="1920" kern="0" spc="144" dirty="0">
                <a:solidFill>
                  <a:sysClr val="windowText" lastClr="000000"/>
                </a:solidFill>
                <a:latin typeface="Calibri"/>
                <a:cs typeface="Calibri"/>
              </a:rPr>
              <a:t> </a:t>
            </a:r>
            <a:r>
              <a:rPr sz="1920" kern="0" dirty="0">
                <a:solidFill>
                  <a:sysClr val="windowText" lastClr="000000"/>
                </a:solidFill>
                <a:latin typeface="Calibri"/>
                <a:cs typeface="Calibri"/>
              </a:rPr>
              <a:t>only</a:t>
            </a:r>
            <a:r>
              <a:rPr sz="1920" kern="0" spc="150" dirty="0">
                <a:solidFill>
                  <a:sysClr val="windowText" lastClr="000000"/>
                </a:solidFill>
                <a:latin typeface="Calibri"/>
                <a:cs typeface="Calibri"/>
              </a:rPr>
              <a:t> </a:t>
            </a:r>
            <a:r>
              <a:rPr sz="1920" kern="0" dirty="0">
                <a:solidFill>
                  <a:sysClr val="windowText" lastClr="000000"/>
                </a:solidFill>
                <a:latin typeface="Calibri"/>
                <a:cs typeface="Calibri"/>
              </a:rPr>
              <a:t>the</a:t>
            </a:r>
            <a:r>
              <a:rPr sz="1920" kern="0" spc="144" dirty="0">
                <a:solidFill>
                  <a:sysClr val="windowText" lastClr="000000"/>
                </a:solidFill>
                <a:latin typeface="Calibri"/>
                <a:cs typeface="Calibri"/>
              </a:rPr>
              <a:t> </a:t>
            </a:r>
            <a:r>
              <a:rPr sz="1920" kern="0" dirty="0">
                <a:solidFill>
                  <a:sysClr val="windowText" lastClr="000000"/>
                </a:solidFill>
                <a:latin typeface="Calibri"/>
                <a:cs typeface="Calibri"/>
              </a:rPr>
              <a:t>element</a:t>
            </a:r>
            <a:r>
              <a:rPr sz="1920" kern="0" spc="156" dirty="0">
                <a:solidFill>
                  <a:sysClr val="windowText" lastClr="000000"/>
                </a:solidFill>
                <a:latin typeface="Calibri"/>
                <a:cs typeface="Calibri"/>
              </a:rPr>
              <a:t> </a:t>
            </a:r>
            <a:r>
              <a:rPr sz="1920" kern="0" dirty="0">
                <a:solidFill>
                  <a:sysClr val="windowText" lastClr="000000"/>
                </a:solidFill>
                <a:latin typeface="Calibri"/>
                <a:cs typeface="Calibri"/>
              </a:rPr>
              <a:t>of</a:t>
            </a:r>
            <a:r>
              <a:rPr sz="1920" kern="0" spc="150" dirty="0">
                <a:solidFill>
                  <a:sysClr val="windowText" lastClr="000000"/>
                </a:solidFill>
                <a:latin typeface="Calibri"/>
                <a:cs typeface="Calibri"/>
              </a:rPr>
              <a:t> </a:t>
            </a:r>
            <a:r>
              <a:rPr sz="1920" kern="0" dirty="0">
                <a:solidFill>
                  <a:sysClr val="windowText" lastClr="000000"/>
                </a:solidFill>
                <a:latin typeface="Calibri"/>
                <a:cs typeface="Calibri"/>
              </a:rPr>
              <a:t>compensation</a:t>
            </a:r>
            <a:r>
              <a:rPr sz="1920" kern="0" spc="150" dirty="0">
                <a:solidFill>
                  <a:sysClr val="windowText" lastClr="000000"/>
                </a:solidFill>
                <a:latin typeface="Calibri"/>
                <a:cs typeface="Calibri"/>
              </a:rPr>
              <a:t> </a:t>
            </a:r>
            <a:r>
              <a:rPr sz="1920" kern="0" dirty="0">
                <a:solidFill>
                  <a:sysClr val="windowText" lastClr="000000"/>
                </a:solidFill>
                <a:latin typeface="Calibri"/>
                <a:cs typeface="Calibri"/>
              </a:rPr>
              <a:t>is</a:t>
            </a:r>
            <a:r>
              <a:rPr sz="1920" kern="0" spc="132" dirty="0">
                <a:solidFill>
                  <a:sysClr val="windowText" lastClr="000000"/>
                </a:solidFill>
                <a:latin typeface="Calibri"/>
                <a:cs typeface="Calibri"/>
              </a:rPr>
              <a:t> </a:t>
            </a:r>
            <a:r>
              <a:rPr sz="1920" kern="0" dirty="0">
                <a:solidFill>
                  <a:sysClr val="windowText" lastClr="000000"/>
                </a:solidFill>
                <a:latin typeface="Calibri"/>
                <a:cs typeface="Calibri"/>
              </a:rPr>
              <a:t>deductible</a:t>
            </a:r>
            <a:r>
              <a:rPr sz="1920" kern="0" spc="144" dirty="0">
                <a:solidFill>
                  <a:sysClr val="windowText" lastClr="000000"/>
                </a:solidFill>
                <a:latin typeface="Calibri"/>
                <a:cs typeface="Calibri"/>
              </a:rPr>
              <a:t> </a:t>
            </a:r>
            <a:r>
              <a:rPr sz="1920" kern="0" dirty="0">
                <a:solidFill>
                  <a:sysClr val="windowText" lastClr="000000"/>
                </a:solidFill>
                <a:latin typeface="Calibri"/>
                <a:cs typeface="Calibri"/>
              </a:rPr>
              <a:t>as</a:t>
            </a:r>
            <a:r>
              <a:rPr sz="1920" kern="0" spc="144" dirty="0">
                <a:solidFill>
                  <a:sysClr val="windowText" lastClr="000000"/>
                </a:solidFill>
                <a:latin typeface="Calibri"/>
                <a:cs typeface="Calibri"/>
              </a:rPr>
              <a:t> </a:t>
            </a:r>
            <a:r>
              <a:rPr sz="1920" kern="0" dirty="0">
                <a:solidFill>
                  <a:sysClr val="windowText" lastClr="000000"/>
                </a:solidFill>
                <a:latin typeface="Calibri"/>
                <a:cs typeface="Calibri"/>
              </a:rPr>
              <a:t>Business</a:t>
            </a:r>
            <a:r>
              <a:rPr sz="1920" kern="0" spc="150" dirty="0">
                <a:solidFill>
                  <a:sysClr val="windowText" lastClr="000000"/>
                </a:solidFill>
                <a:latin typeface="Calibri"/>
                <a:cs typeface="Calibri"/>
              </a:rPr>
              <a:t> </a:t>
            </a:r>
            <a:r>
              <a:rPr sz="1920" kern="0" spc="-12" dirty="0">
                <a:solidFill>
                  <a:sysClr val="windowText" lastClr="000000"/>
                </a:solidFill>
                <a:latin typeface="Calibri"/>
                <a:cs typeface="Calibri"/>
              </a:rPr>
              <a:t>expense. </a:t>
            </a:r>
            <a:r>
              <a:rPr sz="1920" b="1" u="sng" kern="0" dirty="0">
                <a:solidFill>
                  <a:srgbClr val="C00000"/>
                </a:solidFill>
                <a:uFill>
                  <a:solidFill>
                    <a:srgbClr val="C00000"/>
                  </a:solidFill>
                </a:uFill>
                <a:latin typeface="Calibri"/>
                <a:cs typeface="Calibri"/>
              </a:rPr>
              <a:t>Malura</a:t>
            </a:r>
            <a:r>
              <a:rPr sz="1920" b="1" u="sng" kern="0" spc="-48" dirty="0">
                <a:solidFill>
                  <a:srgbClr val="C00000"/>
                </a:solidFill>
                <a:uFill>
                  <a:solidFill>
                    <a:srgbClr val="C00000"/>
                  </a:solidFill>
                </a:uFill>
                <a:latin typeface="Calibri"/>
                <a:cs typeface="Calibri"/>
              </a:rPr>
              <a:t> </a:t>
            </a:r>
            <a:r>
              <a:rPr sz="1920" b="1" u="sng" kern="0" spc="-12" dirty="0">
                <a:solidFill>
                  <a:srgbClr val="C00000"/>
                </a:solidFill>
                <a:uFill>
                  <a:solidFill>
                    <a:srgbClr val="C00000"/>
                  </a:solidFill>
                </a:uFill>
                <a:latin typeface="Calibri"/>
                <a:cs typeface="Calibri"/>
              </a:rPr>
              <a:t>Vanaspati</a:t>
            </a:r>
            <a:r>
              <a:rPr sz="1920" b="1" u="sng" kern="0" spc="-54"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&amp;</a:t>
            </a:r>
            <a:r>
              <a:rPr sz="1920" b="1" u="sng" kern="0" spc="-60"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Chemical</a:t>
            </a:r>
            <a:r>
              <a:rPr sz="1920" b="1" u="sng" kern="0" spc="-54"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Co</a:t>
            </a:r>
            <a:r>
              <a:rPr sz="1920" b="1" u="sng" kern="0" spc="-48"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Vs</a:t>
            </a:r>
            <a:r>
              <a:rPr sz="1920" b="1" u="sng" kern="0" spc="-48"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CIT</a:t>
            </a:r>
            <a:r>
              <a:rPr sz="1920" b="1" u="sng" kern="0" spc="-48"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(1997)</a:t>
            </a:r>
            <a:r>
              <a:rPr sz="1920" b="1" u="sng" kern="0" spc="-6"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225</a:t>
            </a:r>
            <a:r>
              <a:rPr sz="1920" b="1" u="sng" kern="0" spc="-36"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ITR</a:t>
            </a:r>
            <a:r>
              <a:rPr sz="1920" b="1" u="sng" kern="0" spc="-60" dirty="0">
                <a:solidFill>
                  <a:srgbClr val="C00000"/>
                </a:solidFill>
                <a:uFill>
                  <a:solidFill>
                    <a:srgbClr val="C00000"/>
                  </a:solidFill>
                </a:uFill>
                <a:latin typeface="Calibri"/>
                <a:cs typeface="Calibri"/>
              </a:rPr>
              <a:t> </a:t>
            </a:r>
            <a:r>
              <a:rPr sz="1920" b="1" u="sng" kern="0" dirty="0">
                <a:solidFill>
                  <a:srgbClr val="C00000"/>
                </a:solidFill>
                <a:uFill>
                  <a:solidFill>
                    <a:srgbClr val="C00000"/>
                  </a:solidFill>
                </a:uFill>
                <a:latin typeface="Calibri"/>
                <a:cs typeface="Calibri"/>
              </a:rPr>
              <a:t>383</a:t>
            </a:r>
            <a:r>
              <a:rPr sz="1920" b="1" u="sng" kern="0" spc="-30" dirty="0">
                <a:solidFill>
                  <a:srgbClr val="C00000"/>
                </a:solidFill>
                <a:uFill>
                  <a:solidFill>
                    <a:srgbClr val="C00000"/>
                  </a:solidFill>
                </a:uFill>
                <a:latin typeface="Calibri"/>
                <a:cs typeface="Calibri"/>
              </a:rPr>
              <a:t> </a:t>
            </a:r>
            <a:r>
              <a:rPr sz="1920" b="1" u="sng" kern="0" spc="-24" dirty="0">
                <a:solidFill>
                  <a:srgbClr val="C00000"/>
                </a:solidFill>
                <a:uFill>
                  <a:solidFill>
                    <a:srgbClr val="C00000"/>
                  </a:solidFill>
                </a:uFill>
                <a:latin typeface="Calibri"/>
                <a:cs typeface="Calibri"/>
              </a:rPr>
              <a:t>(SC)</a:t>
            </a:r>
            <a:endParaRPr sz="1920" kern="0">
              <a:solidFill>
                <a:sysClr val="windowText" lastClr="000000"/>
              </a:solidFill>
              <a:latin typeface="Calibri"/>
              <a:cs typeface="Calibri"/>
            </a:endParaRPr>
          </a:p>
          <a:p>
            <a:pPr marL="398526" marR="7620" indent="-384048" algn="just" defTabSz="1097280">
              <a:spcBef>
                <a:spcPts val="1440"/>
              </a:spcBef>
              <a:buSzPct val="59375"/>
              <a:buFont typeface="Wingdings"/>
              <a:buChar char=""/>
              <a:tabLst>
                <a:tab pos="398526" algn="l"/>
              </a:tabLst>
            </a:pPr>
            <a:r>
              <a:rPr sz="1920" b="1" kern="0" dirty="0">
                <a:solidFill>
                  <a:sysClr val="windowText" lastClr="000000"/>
                </a:solidFill>
                <a:latin typeface="Calibri"/>
                <a:cs typeface="Calibri"/>
              </a:rPr>
              <a:t>Supreme</a:t>
            </a:r>
            <a:r>
              <a:rPr sz="1920" b="1" kern="0" spc="-30" dirty="0">
                <a:solidFill>
                  <a:sysClr val="windowText" lastClr="000000"/>
                </a:solidFill>
                <a:latin typeface="Calibri"/>
                <a:cs typeface="Calibri"/>
              </a:rPr>
              <a:t> </a:t>
            </a:r>
            <a:r>
              <a:rPr sz="1920" b="1" kern="0" dirty="0">
                <a:solidFill>
                  <a:sysClr val="windowText" lastClr="000000"/>
                </a:solidFill>
                <a:latin typeface="Calibri"/>
                <a:cs typeface="Calibri"/>
              </a:rPr>
              <a:t>Court</a:t>
            </a:r>
            <a:r>
              <a:rPr sz="1920" b="1" kern="0" spc="-36" dirty="0">
                <a:solidFill>
                  <a:sysClr val="windowText" lastClr="000000"/>
                </a:solidFill>
                <a:latin typeface="Calibri"/>
                <a:cs typeface="Calibri"/>
              </a:rPr>
              <a:t> </a:t>
            </a:r>
            <a:r>
              <a:rPr sz="1920" b="1" kern="0" dirty="0">
                <a:solidFill>
                  <a:sysClr val="windowText" lastClr="000000"/>
                </a:solidFill>
                <a:latin typeface="Calibri"/>
                <a:cs typeface="Calibri"/>
              </a:rPr>
              <a:t>in</a:t>
            </a:r>
            <a:r>
              <a:rPr sz="1920" b="1" kern="0" spc="-30" dirty="0">
                <a:solidFill>
                  <a:sysClr val="windowText" lastClr="000000"/>
                </a:solidFill>
                <a:latin typeface="Calibri"/>
                <a:cs typeface="Calibri"/>
              </a:rPr>
              <a:t> </a:t>
            </a:r>
            <a:r>
              <a:rPr sz="1920" b="1" kern="0" dirty="0">
                <a:solidFill>
                  <a:sysClr val="windowText" lastClr="000000"/>
                </a:solidFill>
                <a:latin typeface="Calibri"/>
                <a:cs typeface="Calibri"/>
              </a:rPr>
              <a:t>Mahalakshmi</a:t>
            </a:r>
            <a:r>
              <a:rPr sz="1920" b="1" kern="0" spc="-36" dirty="0">
                <a:solidFill>
                  <a:sysClr val="windowText" lastClr="000000"/>
                </a:solidFill>
                <a:latin typeface="Calibri"/>
                <a:cs typeface="Calibri"/>
              </a:rPr>
              <a:t> </a:t>
            </a:r>
            <a:r>
              <a:rPr sz="1920" b="1" kern="0" dirty="0">
                <a:solidFill>
                  <a:sysClr val="windowText" lastClr="000000"/>
                </a:solidFill>
                <a:latin typeface="Calibri"/>
                <a:cs typeface="Calibri"/>
              </a:rPr>
              <a:t>Sugar</a:t>
            </a:r>
            <a:r>
              <a:rPr sz="1920" b="1" kern="0" spc="-36" dirty="0">
                <a:solidFill>
                  <a:sysClr val="windowText" lastClr="000000"/>
                </a:solidFill>
                <a:latin typeface="Calibri"/>
                <a:cs typeface="Calibri"/>
              </a:rPr>
              <a:t> </a:t>
            </a:r>
            <a:r>
              <a:rPr sz="1920" b="1" kern="0" dirty="0">
                <a:solidFill>
                  <a:sysClr val="windowText" lastClr="000000"/>
                </a:solidFill>
                <a:latin typeface="Calibri"/>
                <a:cs typeface="Calibri"/>
              </a:rPr>
              <a:t>Mills</a:t>
            </a:r>
            <a:r>
              <a:rPr sz="1920" b="1" kern="0" spc="-42" dirty="0">
                <a:solidFill>
                  <a:sysClr val="windowText" lastClr="000000"/>
                </a:solidFill>
                <a:latin typeface="Calibri"/>
                <a:cs typeface="Calibri"/>
              </a:rPr>
              <a:t> </a:t>
            </a:r>
            <a:r>
              <a:rPr sz="1920" b="1" kern="0" dirty="0">
                <a:solidFill>
                  <a:sysClr val="windowText" lastClr="000000"/>
                </a:solidFill>
                <a:latin typeface="Calibri"/>
                <a:cs typeface="Calibri"/>
              </a:rPr>
              <a:t>Co.</a:t>
            </a:r>
            <a:r>
              <a:rPr sz="1920" b="1" kern="0" spc="-36" dirty="0">
                <a:solidFill>
                  <a:sysClr val="windowText" lastClr="000000"/>
                </a:solidFill>
                <a:latin typeface="Calibri"/>
                <a:cs typeface="Calibri"/>
              </a:rPr>
              <a:t> </a:t>
            </a:r>
            <a:r>
              <a:rPr sz="1920" b="1" kern="0" dirty="0">
                <a:solidFill>
                  <a:sysClr val="windowText" lastClr="000000"/>
                </a:solidFill>
                <a:latin typeface="Calibri"/>
                <a:cs typeface="Calibri"/>
              </a:rPr>
              <a:t>Ltd.</a:t>
            </a:r>
            <a:r>
              <a:rPr sz="1920" b="1" kern="0" spc="-30" dirty="0">
                <a:solidFill>
                  <a:sysClr val="windowText" lastClr="000000"/>
                </a:solidFill>
                <a:latin typeface="Calibri"/>
                <a:cs typeface="Calibri"/>
              </a:rPr>
              <a:t> </a:t>
            </a:r>
            <a:r>
              <a:rPr sz="1920" b="1" kern="0" dirty="0">
                <a:solidFill>
                  <a:sysClr val="windowText" lastClr="000000"/>
                </a:solidFill>
                <a:latin typeface="Calibri"/>
                <a:cs typeface="Calibri"/>
              </a:rPr>
              <a:t>vs</a:t>
            </a:r>
            <a:r>
              <a:rPr sz="1920" b="1" kern="0" spc="-36" dirty="0">
                <a:solidFill>
                  <a:sysClr val="windowText" lastClr="000000"/>
                </a:solidFill>
                <a:latin typeface="Calibri"/>
                <a:cs typeface="Calibri"/>
              </a:rPr>
              <a:t> </a:t>
            </a:r>
            <a:r>
              <a:rPr sz="1920" b="1" kern="0" dirty="0">
                <a:solidFill>
                  <a:sysClr val="windowText" lastClr="000000"/>
                </a:solidFill>
                <a:latin typeface="Calibri"/>
                <a:cs typeface="Calibri"/>
              </a:rPr>
              <a:t>CIT</a:t>
            </a:r>
            <a:r>
              <a:rPr sz="1920" b="1" kern="0" spc="-36" dirty="0">
                <a:solidFill>
                  <a:sysClr val="windowText" lastClr="000000"/>
                </a:solidFill>
                <a:latin typeface="Calibri"/>
                <a:cs typeface="Calibri"/>
              </a:rPr>
              <a:t> </a:t>
            </a:r>
            <a:r>
              <a:rPr sz="1920" b="1" kern="0" dirty="0">
                <a:solidFill>
                  <a:sysClr val="windowText" lastClr="000000"/>
                </a:solidFill>
                <a:latin typeface="Calibri"/>
                <a:cs typeface="Calibri"/>
              </a:rPr>
              <a:t>(123</a:t>
            </a:r>
            <a:r>
              <a:rPr sz="1920" b="1" kern="0" spc="-48" dirty="0">
                <a:solidFill>
                  <a:sysClr val="windowText" lastClr="000000"/>
                </a:solidFill>
                <a:latin typeface="Calibri"/>
                <a:cs typeface="Calibri"/>
              </a:rPr>
              <a:t> </a:t>
            </a:r>
            <a:r>
              <a:rPr sz="1920" b="1" kern="0" dirty="0">
                <a:solidFill>
                  <a:sysClr val="windowText" lastClr="000000"/>
                </a:solidFill>
                <a:latin typeface="Calibri"/>
                <a:cs typeface="Calibri"/>
              </a:rPr>
              <a:t>ITR</a:t>
            </a:r>
            <a:r>
              <a:rPr sz="1920" b="1" kern="0" spc="-30" dirty="0">
                <a:solidFill>
                  <a:sysClr val="windowText" lastClr="000000"/>
                </a:solidFill>
                <a:latin typeface="Calibri"/>
                <a:cs typeface="Calibri"/>
              </a:rPr>
              <a:t> </a:t>
            </a:r>
            <a:r>
              <a:rPr sz="1920" b="1" kern="0" dirty="0">
                <a:solidFill>
                  <a:sysClr val="windowText" lastClr="000000"/>
                </a:solidFill>
                <a:latin typeface="Calibri"/>
                <a:cs typeface="Calibri"/>
              </a:rPr>
              <a:t>429)</a:t>
            </a:r>
            <a:r>
              <a:rPr sz="1920" b="1" kern="0" spc="-18" dirty="0">
                <a:solidFill>
                  <a:sysClr val="windowText" lastClr="000000"/>
                </a:solidFill>
                <a:latin typeface="Calibri"/>
                <a:cs typeface="Calibri"/>
              </a:rPr>
              <a:t> </a:t>
            </a:r>
            <a:r>
              <a:rPr sz="1920" b="1" kern="0" dirty="0">
                <a:solidFill>
                  <a:sysClr val="windowText" lastClr="000000"/>
                </a:solidFill>
                <a:latin typeface="Calibri"/>
                <a:cs typeface="Calibri"/>
              </a:rPr>
              <a:t>and</a:t>
            </a:r>
            <a:r>
              <a:rPr sz="1920" b="1" kern="0" spc="-24" dirty="0">
                <a:solidFill>
                  <a:sysClr val="windowText" lastClr="000000"/>
                </a:solidFill>
                <a:latin typeface="Calibri"/>
                <a:cs typeface="Calibri"/>
              </a:rPr>
              <a:t> </a:t>
            </a:r>
            <a:r>
              <a:rPr sz="1920" b="1" kern="0" dirty="0">
                <a:solidFill>
                  <a:sysClr val="windowText" lastClr="000000"/>
                </a:solidFill>
                <a:latin typeface="Calibri"/>
                <a:cs typeface="Calibri"/>
              </a:rPr>
              <a:t>CIT</a:t>
            </a:r>
            <a:r>
              <a:rPr sz="1920" b="1" kern="0" spc="-36" dirty="0">
                <a:solidFill>
                  <a:sysClr val="windowText" lastClr="000000"/>
                </a:solidFill>
                <a:latin typeface="Calibri"/>
                <a:cs typeface="Calibri"/>
              </a:rPr>
              <a:t> </a:t>
            </a:r>
            <a:r>
              <a:rPr sz="1920" b="1" kern="0" dirty="0">
                <a:solidFill>
                  <a:sysClr val="windowText" lastClr="000000"/>
                </a:solidFill>
                <a:latin typeface="Calibri"/>
                <a:cs typeface="Calibri"/>
              </a:rPr>
              <a:t>vs</a:t>
            </a:r>
            <a:r>
              <a:rPr sz="1920" b="1" kern="0" spc="-36" dirty="0">
                <a:solidFill>
                  <a:sysClr val="windowText" lastClr="000000"/>
                </a:solidFill>
                <a:latin typeface="Calibri"/>
                <a:cs typeface="Calibri"/>
              </a:rPr>
              <a:t> </a:t>
            </a:r>
            <a:r>
              <a:rPr sz="1920" b="1" kern="0" spc="-12" dirty="0">
                <a:solidFill>
                  <a:sysClr val="windowText" lastClr="000000"/>
                </a:solidFill>
                <a:latin typeface="Calibri"/>
                <a:cs typeface="Calibri"/>
              </a:rPr>
              <a:t>Hyderabad</a:t>
            </a:r>
            <a:r>
              <a:rPr sz="1920" b="1" kern="0" spc="-30" dirty="0">
                <a:solidFill>
                  <a:sysClr val="windowText" lastClr="000000"/>
                </a:solidFill>
                <a:latin typeface="Calibri"/>
                <a:cs typeface="Calibri"/>
              </a:rPr>
              <a:t> </a:t>
            </a:r>
            <a:r>
              <a:rPr sz="1920" b="1" kern="0" spc="-12" dirty="0">
                <a:solidFill>
                  <a:sysClr val="windowText" lastClr="000000"/>
                </a:solidFill>
                <a:latin typeface="Calibri"/>
                <a:cs typeface="Calibri"/>
              </a:rPr>
              <a:t>Allwyn </a:t>
            </a:r>
            <a:r>
              <a:rPr sz="1920" b="1" kern="0" dirty="0">
                <a:solidFill>
                  <a:sysClr val="windowText" lastClr="000000"/>
                </a:solidFill>
                <a:latin typeface="Calibri"/>
                <a:cs typeface="Calibri"/>
              </a:rPr>
              <a:t>Metal</a:t>
            </a:r>
            <a:r>
              <a:rPr sz="1920" b="1" kern="0" spc="156" dirty="0">
                <a:solidFill>
                  <a:sysClr val="windowText" lastClr="000000"/>
                </a:solidFill>
                <a:latin typeface="Calibri"/>
                <a:cs typeface="Calibri"/>
              </a:rPr>
              <a:t> </a:t>
            </a:r>
            <a:r>
              <a:rPr sz="1920" b="1" kern="0" dirty="0">
                <a:solidFill>
                  <a:sysClr val="windowText" lastClr="000000"/>
                </a:solidFill>
                <a:latin typeface="Calibri"/>
                <a:cs typeface="Calibri"/>
              </a:rPr>
              <a:t>Works</a:t>
            </a:r>
            <a:r>
              <a:rPr sz="1920" b="1" kern="0" spc="156" dirty="0">
                <a:solidFill>
                  <a:sysClr val="windowText" lastClr="000000"/>
                </a:solidFill>
                <a:latin typeface="Calibri"/>
                <a:cs typeface="Calibri"/>
              </a:rPr>
              <a:t> </a:t>
            </a:r>
            <a:r>
              <a:rPr sz="1920" b="1" kern="0" dirty="0">
                <a:solidFill>
                  <a:sysClr val="windowText" lastClr="000000"/>
                </a:solidFill>
                <a:latin typeface="Calibri"/>
                <a:cs typeface="Calibri"/>
              </a:rPr>
              <a:t>Ltd</a:t>
            </a:r>
            <a:r>
              <a:rPr sz="1920" b="1" kern="0" spc="162" dirty="0">
                <a:solidFill>
                  <a:sysClr val="windowText" lastClr="000000"/>
                </a:solidFill>
                <a:latin typeface="Calibri"/>
                <a:cs typeface="Calibri"/>
              </a:rPr>
              <a:t> </a:t>
            </a:r>
            <a:r>
              <a:rPr sz="1920" b="1" kern="0" dirty="0">
                <a:solidFill>
                  <a:sysClr val="windowText" lastClr="000000"/>
                </a:solidFill>
                <a:latin typeface="Calibri"/>
                <a:cs typeface="Calibri"/>
              </a:rPr>
              <a:t>(172</a:t>
            </a:r>
            <a:r>
              <a:rPr sz="1920" b="1" kern="0" spc="156" dirty="0">
                <a:solidFill>
                  <a:sysClr val="windowText" lastClr="000000"/>
                </a:solidFill>
                <a:latin typeface="Calibri"/>
                <a:cs typeface="Calibri"/>
              </a:rPr>
              <a:t> </a:t>
            </a:r>
            <a:r>
              <a:rPr sz="1920" b="1" kern="0" dirty="0">
                <a:solidFill>
                  <a:sysClr val="windowText" lastClr="000000"/>
                </a:solidFill>
                <a:latin typeface="Calibri"/>
                <a:cs typeface="Calibri"/>
              </a:rPr>
              <a:t>ITR</a:t>
            </a:r>
            <a:r>
              <a:rPr sz="1920" b="1" kern="0" spc="156" dirty="0">
                <a:solidFill>
                  <a:sysClr val="windowText" lastClr="000000"/>
                </a:solidFill>
                <a:latin typeface="Calibri"/>
                <a:cs typeface="Calibri"/>
              </a:rPr>
              <a:t> </a:t>
            </a:r>
            <a:r>
              <a:rPr sz="1920" b="1" kern="0" dirty="0">
                <a:solidFill>
                  <a:sysClr val="windowText" lastClr="000000"/>
                </a:solidFill>
                <a:latin typeface="Calibri"/>
                <a:cs typeface="Calibri"/>
              </a:rPr>
              <a:t>113</a:t>
            </a:r>
            <a:r>
              <a:rPr sz="1920" b="1" kern="0" spc="150" dirty="0">
                <a:solidFill>
                  <a:sysClr val="windowText" lastClr="000000"/>
                </a:solidFill>
                <a:latin typeface="Calibri"/>
                <a:cs typeface="Calibri"/>
              </a:rPr>
              <a:t> </a:t>
            </a:r>
            <a:r>
              <a:rPr sz="1920" b="1" kern="0" dirty="0">
                <a:solidFill>
                  <a:sysClr val="windowText" lastClr="000000"/>
                </a:solidFill>
                <a:latin typeface="Calibri"/>
                <a:cs typeface="Calibri"/>
              </a:rPr>
              <a:t>SC)</a:t>
            </a:r>
            <a:r>
              <a:rPr sz="1920" b="1" kern="0" spc="156" dirty="0">
                <a:solidFill>
                  <a:sysClr val="windowText" lastClr="000000"/>
                </a:solidFill>
                <a:latin typeface="Calibri"/>
                <a:cs typeface="Calibri"/>
              </a:rPr>
              <a:t> </a:t>
            </a:r>
            <a:r>
              <a:rPr sz="1920" b="1" kern="0" dirty="0">
                <a:solidFill>
                  <a:sysClr val="windowText" lastClr="000000"/>
                </a:solidFill>
                <a:latin typeface="Calibri"/>
                <a:cs typeface="Calibri"/>
              </a:rPr>
              <a:t>wherein</a:t>
            </a:r>
            <a:r>
              <a:rPr sz="1920" b="1" kern="0" spc="150" dirty="0">
                <a:solidFill>
                  <a:sysClr val="windowText" lastClr="000000"/>
                </a:solidFill>
                <a:latin typeface="Calibri"/>
                <a:cs typeface="Calibri"/>
              </a:rPr>
              <a:t> </a:t>
            </a:r>
            <a:r>
              <a:rPr sz="1920" b="1" kern="0" dirty="0">
                <a:solidFill>
                  <a:sysClr val="windowText" lastClr="000000"/>
                </a:solidFill>
                <a:latin typeface="Calibri"/>
                <a:cs typeface="Calibri"/>
              </a:rPr>
              <a:t>it</a:t>
            </a:r>
            <a:r>
              <a:rPr sz="1920" b="1" kern="0" spc="156" dirty="0">
                <a:solidFill>
                  <a:sysClr val="windowText" lastClr="000000"/>
                </a:solidFill>
                <a:latin typeface="Calibri"/>
                <a:cs typeface="Calibri"/>
              </a:rPr>
              <a:t> </a:t>
            </a:r>
            <a:r>
              <a:rPr sz="1920" b="1" kern="0" dirty="0">
                <a:solidFill>
                  <a:sysClr val="windowText" lastClr="000000"/>
                </a:solidFill>
                <a:latin typeface="Calibri"/>
                <a:cs typeface="Calibri"/>
              </a:rPr>
              <a:t>was</a:t>
            </a:r>
            <a:r>
              <a:rPr sz="1920" b="1" kern="0" spc="156" dirty="0">
                <a:solidFill>
                  <a:sysClr val="windowText" lastClr="000000"/>
                </a:solidFill>
                <a:latin typeface="Calibri"/>
                <a:cs typeface="Calibri"/>
              </a:rPr>
              <a:t> </a:t>
            </a:r>
            <a:r>
              <a:rPr sz="1920" b="1" kern="0" dirty="0">
                <a:solidFill>
                  <a:sysClr val="windowText" lastClr="000000"/>
                </a:solidFill>
                <a:latin typeface="Calibri"/>
                <a:cs typeface="Calibri"/>
              </a:rPr>
              <a:t>held</a:t>
            </a:r>
            <a:r>
              <a:rPr sz="1920" b="1" kern="0" spc="150" dirty="0">
                <a:solidFill>
                  <a:sysClr val="windowText" lastClr="000000"/>
                </a:solidFill>
                <a:latin typeface="Calibri"/>
                <a:cs typeface="Calibri"/>
              </a:rPr>
              <a:t> </a:t>
            </a:r>
            <a:r>
              <a:rPr sz="1920" b="1" kern="0" dirty="0">
                <a:solidFill>
                  <a:sysClr val="windowText" lastClr="000000"/>
                </a:solidFill>
                <a:latin typeface="Calibri"/>
                <a:cs typeface="Calibri"/>
              </a:rPr>
              <a:t>that</a:t>
            </a:r>
            <a:r>
              <a:rPr sz="1920" b="1" kern="0" spc="144" dirty="0">
                <a:solidFill>
                  <a:sysClr val="windowText" lastClr="000000"/>
                </a:solidFill>
                <a:latin typeface="Calibri"/>
                <a:cs typeface="Calibri"/>
              </a:rPr>
              <a:t> </a:t>
            </a:r>
            <a:r>
              <a:rPr sz="1920" b="1" kern="0" dirty="0">
                <a:solidFill>
                  <a:sysClr val="windowText" lastClr="000000"/>
                </a:solidFill>
                <a:latin typeface="Calibri"/>
                <a:cs typeface="Calibri"/>
              </a:rPr>
              <a:t>there</a:t>
            </a:r>
            <a:r>
              <a:rPr sz="1920" b="1" kern="0" spc="156" dirty="0">
                <a:solidFill>
                  <a:sysClr val="windowText" lastClr="000000"/>
                </a:solidFill>
                <a:latin typeface="Calibri"/>
                <a:cs typeface="Calibri"/>
              </a:rPr>
              <a:t> </a:t>
            </a:r>
            <a:r>
              <a:rPr sz="1920" b="1" kern="0" dirty="0">
                <a:solidFill>
                  <a:sysClr val="windowText" lastClr="000000"/>
                </a:solidFill>
                <a:latin typeface="Calibri"/>
                <a:cs typeface="Calibri"/>
              </a:rPr>
              <a:t>is</a:t>
            </a:r>
            <a:r>
              <a:rPr sz="1920" b="1" kern="0" spc="156" dirty="0">
                <a:solidFill>
                  <a:sysClr val="windowText" lastClr="000000"/>
                </a:solidFill>
                <a:latin typeface="Calibri"/>
                <a:cs typeface="Calibri"/>
              </a:rPr>
              <a:t> </a:t>
            </a:r>
            <a:r>
              <a:rPr sz="1920" b="1" kern="0" dirty="0">
                <a:solidFill>
                  <a:sysClr val="windowText" lastClr="000000"/>
                </a:solidFill>
                <a:latin typeface="Calibri"/>
                <a:cs typeface="Calibri"/>
              </a:rPr>
              <a:t>a</a:t>
            </a:r>
            <a:r>
              <a:rPr sz="1920" b="1" kern="0" spc="162" dirty="0">
                <a:solidFill>
                  <a:sysClr val="windowText" lastClr="000000"/>
                </a:solidFill>
                <a:latin typeface="Calibri"/>
                <a:cs typeface="Calibri"/>
              </a:rPr>
              <a:t> </a:t>
            </a:r>
            <a:r>
              <a:rPr sz="1920" b="1" kern="0" dirty="0">
                <a:solidFill>
                  <a:sysClr val="windowText" lastClr="000000"/>
                </a:solidFill>
                <a:latin typeface="Calibri"/>
                <a:cs typeface="Calibri"/>
              </a:rPr>
              <a:t>distinction</a:t>
            </a:r>
            <a:r>
              <a:rPr sz="1920" b="1" kern="0" spc="144" dirty="0">
                <a:solidFill>
                  <a:sysClr val="windowText" lastClr="000000"/>
                </a:solidFill>
                <a:latin typeface="Calibri"/>
                <a:cs typeface="Calibri"/>
              </a:rPr>
              <a:t> </a:t>
            </a:r>
            <a:r>
              <a:rPr sz="1920" b="1" kern="0" dirty="0">
                <a:solidFill>
                  <a:sysClr val="windowText" lastClr="000000"/>
                </a:solidFill>
                <a:latin typeface="Calibri"/>
                <a:cs typeface="Calibri"/>
              </a:rPr>
              <a:t>between</a:t>
            </a:r>
            <a:r>
              <a:rPr sz="1920" b="1" kern="0" spc="150" dirty="0">
                <a:solidFill>
                  <a:sysClr val="windowText" lastClr="000000"/>
                </a:solidFill>
                <a:latin typeface="Calibri"/>
                <a:cs typeface="Calibri"/>
              </a:rPr>
              <a:t> </a:t>
            </a:r>
            <a:r>
              <a:rPr sz="1920" b="1" kern="0" spc="-12" dirty="0">
                <a:solidFill>
                  <a:sysClr val="windowText" lastClr="000000"/>
                </a:solidFill>
                <a:latin typeface="Calibri"/>
                <a:cs typeface="Calibri"/>
              </a:rPr>
              <a:t>amount </a:t>
            </a:r>
            <a:r>
              <a:rPr sz="1920" b="1" kern="0" dirty="0">
                <a:solidFill>
                  <a:sysClr val="windowText" lastClr="000000"/>
                </a:solidFill>
                <a:latin typeface="Calibri"/>
                <a:cs typeface="Calibri"/>
              </a:rPr>
              <a:t>paid</a:t>
            </a:r>
            <a:r>
              <a:rPr sz="1920" b="1" kern="0" spc="78" dirty="0">
                <a:solidFill>
                  <a:sysClr val="windowText" lastClr="000000"/>
                </a:solidFill>
                <a:latin typeface="Calibri"/>
                <a:cs typeface="Calibri"/>
              </a:rPr>
              <a:t> </a:t>
            </a:r>
            <a:r>
              <a:rPr sz="1920" b="1" kern="0" dirty="0">
                <a:solidFill>
                  <a:sysClr val="windowText" lastClr="000000"/>
                </a:solidFill>
                <a:latin typeface="Calibri"/>
                <a:cs typeface="Calibri"/>
              </a:rPr>
              <a:t>by</a:t>
            </a:r>
            <a:r>
              <a:rPr sz="1920" b="1" kern="0" spc="90" dirty="0">
                <a:solidFill>
                  <a:sysClr val="windowText" lastClr="000000"/>
                </a:solidFill>
                <a:latin typeface="Calibri"/>
                <a:cs typeface="Calibri"/>
              </a:rPr>
              <a:t> </a:t>
            </a:r>
            <a:r>
              <a:rPr sz="1920" b="1" kern="0" dirty="0">
                <a:solidFill>
                  <a:sysClr val="windowText" lastClr="000000"/>
                </a:solidFill>
                <a:latin typeface="Calibri"/>
                <a:cs typeface="Calibri"/>
              </a:rPr>
              <a:t>the</a:t>
            </a:r>
            <a:r>
              <a:rPr sz="1920" b="1" kern="0" spc="90" dirty="0">
                <a:solidFill>
                  <a:sysClr val="windowText" lastClr="000000"/>
                </a:solidFill>
                <a:latin typeface="Calibri"/>
                <a:cs typeface="Calibri"/>
              </a:rPr>
              <a:t> </a:t>
            </a:r>
            <a:r>
              <a:rPr sz="1920" b="1" kern="0" dirty="0">
                <a:solidFill>
                  <a:sysClr val="windowText" lastClr="000000"/>
                </a:solidFill>
                <a:latin typeface="Calibri"/>
                <a:cs typeface="Calibri"/>
              </a:rPr>
              <a:t>assessee</a:t>
            </a:r>
            <a:r>
              <a:rPr sz="1920" b="1" kern="0" spc="78" dirty="0">
                <a:solidFill>
                  <a:sysClr val="windowText" lastClr="000000"/>
                </a:solidFill>
                <a:latin typeface="Calibri"/>
                <a:cs typeface="Calibri"/>
              </a:rPr>
              <a:t> </a:t>
            </a:r>
            <a:r>
              <a:rPr sz="1920" b="1" kern="0" dirty="0">
                <a:solidFill>
                  <a:sysClr val="windowText" lastClr="000000"/>
                </a:solidFill>
                <a:latin typeface="Calibri"/>
                <a:cs typeface="Calibri"/>
              </a:rPr>
              <a:t>as</a:t>
            </a:r>
            <a:r>
              <a:rPr sz="1920" b="1" kern="0" spc="66" dirty="0">
                <a:solidFill>
                  <a:sysClr val="windowText" lastClr="000000"/>
                </a:solidFill>
                <a:latin typeface="Calibri"/>
                <a:cs typeface="Calibri"/>
              </a:rPr>
              <a:t> </a:t>
            </a:r>
            <a:r>
              <a:rPr sz="1920" b="1" kern="0" dirty="0">
                <a:solidFill>
                  <a:sysClr val="windowText" lastClr="000000"/>
                </a:solidFill>
                <a:latin typeface="Calibri"/>
                <a:cs typeface="Calibri"/>
              </a:rPr>
              <a:t>compensatory</a:t>
            </a:r>
            <a:r>
              <a:rPr sz="1920" b="1" kern="0" spc="90" dirty="0">
                <a:solidFill>
                  <a:sysClr val="windowText" lastClr="000000"/>
                </a:solidFill>
                <a:latin typeface="Calibri"/>
                <a:cs typeface="Calibri"/>
              </a:rPr>
              <a:t> </a:t>
            </a:r>
            <a:r>
              <a:rPr sz="1920" b="1" kern="0" dirty="0">
                <a:solidFill>
                  <a:sysClr val="windowText" lastClr="000000"/>
                </a:solidFill>
                <a:latin typeface="Calibri"/>
                <a:cs typeface="Calibri"/>
              </a:rPr>
              <a:t>in</a:t>
            </a:r>
            <a:r>
              <a:rPr sz="1920" b="1" kern="0" spc="84" dirty="0">
                <a:solidFill>
                  <a:sysClr val="windowText" lastClr="000000"/>
                </a:solidFill>
                <a:latin typeface="Calibri"/>
                <a:cs typeface="Calibri"/>
              </a:rPr>
              <a:t> </a:t>
            </a:r>
            <a:r>
              <a:rPr sz="1920" b="1" kern="0" dirty="0">
                <a:solidFill>
                  <a:sysClr val="windowText" lastClr="000000"/>
                </a:solidFill>
                <a:latin typeface="Calibri"/>
                <a:cs typeface="Calibri"/>
              </a:rPr>
              <a:t>nature</a:t>
            </a:r>
            <a:r>
              <a:rPr sz="1920" b="1" kern="0" spc="78" dirty="0">
                <a:solidFill>
                  <a:sysClr val="windowText" lastClr="000000"/>
                </a:solidFill>
                <a:latin typeface="Calibri"/>
                <a:cs typeface="Calibri"/>
              </a:rPr>
              <a:t> </a:t>
            </a:r>
            <a:r>
              <a:rPr sz="1920" b="1" kern="0" dirty="0">
                <a:solidFill>
                  <a:sysClr val="windowText" lastClr="000000"/>
                </a:solidFill>
                <a:latin typeface="Calibri"/>
                <a:cs typeface="Calibri"/>
              </a:rPr>
              <a:t>or</a:t>
            </a:r>
            <a:r>
              <a:rPr sz="1920" b="1" kern="0" spc="96" dirty="0">
                <a:solidFill>
                  <a:sysClr val="windowText" lastClr="000000"/>
                </a:solidFill>
                <a:latin typeface="Calibri"/>
                <a:cs typeface="Calibri"/>
              </a:rPr>
              <a:t> </a:t>
            </a:r>
            <a:r>
              <a:rPr sz="1920" b="1" kern="0" dirty="0">
                <a:solidFill>
                  <a:sysClr val="windowText" lastClr="000000"/>
                </a:solidFill>
                <a:latin typeface="Calibri"/>
                <a:cs typeface="Calibri"/>
              </a:rPr>
              <a:t>penal</a:t>
            </a:r>
            <a:r>
              <a:rPr sz="1920" b="1" kern="0" spc="96" dirty="0">
                <a:solidFill>
                  <a:sysClr val="windowText" lastClr="000000"/>
                </a:solidFill>
                <a:latin typeface="Calibri"/>
                <a:cs typeface="Calibri"/>
              </a:rPr>
              <a:t> </a:t>
            </a:r>
            <a:r>
              <a:rPr sz="1920" b="1" kern="0" dirty="0">
                <a:solidFill>
                  <a:sysClr val="windowText" lastClr="000000"/>
                </a:solidFill>
                <a:latin typeface="Calibri"/>
                <a:cs typeface="Calibri"/>
              </a:rPr>
              <a:t>in</a:t>
            </a:r>
            <a:r>
              <a:rPr sz="1920" b="1" kern="0" spc="84" dirty="0">
                <a:solidFill>
                  <a:sysClr val="windowText" lastClr="000000"/>
                </a:solidFill>
                <a:latin typeface="Calibri"/>
                <a:cs typeface="Calibri"/>
              </a:rPr>
              <a:t> </a:t>
            </a:r>
            <a:r>
              <a:rPr sz="1920" b="1" kern="0" dirty="0">
                <a:solidFill>
                  <a:sysClr val="windowText" lastClr="000000"/>
                </a:solidFill>
                <a:latin typeface="Calibri"/>
                <a:cs typeface="Calibri"/>
              </a:rPr>
              <a:t>nature</a:t>
            </a:r>
            <a:r>
              <a:rPr sz="1920" b="1" kern="0" spc="90" dirty="0">
                <a:solidFill>
                  <a:sysClr val="windowText" lastClr="000000"/>
                </a:solidFill>
                <a:latin typeface="Calibri"/>
                <a:cs typeface="Calibri"/>
              </a:rPr>
              <a:t> </a:t>
            </a:r>
            <a:r>
              <a:rPr sz="1920" b="1" kern="0" dirty="0">
                <a:solidFill>
                  <a:sysClr val="windowText" lastClr="000000"/>
                </a:solidFill>
                <a:latin typeface="Calibri"/>
                <a:cs typeface="Calibri"/>
              </a:rPr>
              <a:t>and</a:t>
            </a:r>
            <a:r>
              <a:rPr sz="1920" b="1" kern="0" spc="78" dirty="0">
                <a:solidFill>
                  <a:sysClr val="windowText" lastClr="000000"/>
                </a:solidFill>
                <a:latin typeface="Calibri"/>
                <a:cs typeface="Calibri"/>
              </a:rPr>
              <a:t> </a:t>
            </a:r>
            <a:r>
              <a:rPr sz="1920" b="1" kern="0" dirty="0">
                <a:solidFill>
                  <a:sysClr val="windowText" lastClr="000000"/>
                </a:solidFill>
                <a:latin typeface="Calibri"/>
                <a:cs typeface="Calibri"/>
              </a:rPr>
              <a:t>only</a:t>
            </a:r>
            <a:r>
              <a:rPr sz="1920" b="1" kern="0" spc="90" dirty="0">
                <a:solidFill>
                  <a:sysClr val="windowText" lastClr="000000"/>
                </a:solidFill>
                <a:latin typeface="Calibri"/>
                <a:cs typeface="Calibri"/>
              </a:rPr>
              <a:t> </a:t>
            </a:r>
            <a:r>
              <a:rPr sz="1920" b="1" kern="0" dirty="0">
                <a:solidFill>
                  <a:sysClr val="windowText" lastClr="000000"/>
                </a:solidFill>
                <a:latin typeface="Calibri"/>
                <a:cs typeface="Calibri"/>
              </a:rPr>
              <a:t>amounts</a:t>
            </a:r>
            <a:r>
              <a:rPr sz="1920" b="1" kern="0" spc="84" dirty="0">
                <a:solidFill>
                  <a:sysClr val="windowText" lastClr="000000"/>
                </a:solidFill>
                <a:latin typeface="Calibri"/>
                <a:cs typeface="Calibri"/>
              </a:rPr>
              <a:t> </a:t>
            </a:r>
            <a:r>
              <a:rPr sz="1920" b="1" kern="0" dirty="0">
                <a:solidFill>
                  <a:sysClr val="windowText" lastClr="000000"/>
                </a:solidFill>
                <a:latin typeface="Calibri"/>
                <a:cs typeface="Calibri"/>
              </a:rPr>
              <a:t>paid</a:t>
            </a:r>
            <a:r>
              <a:rPr sz="1920" b="1" kern="0" spc="84" dirty="0">
                <a:solidFill>
                  <a:sysClr val="windowText" lastClr="000000"/>
                </a:solidFill>
                <a:latin typeface="Calibri"/>
                <a:cs typeface="Calibri"/>
              </a:rPr>
              <a:t> </a:t>
            </a:r>
            <a:r>
              <a:rPr sz="1920" b="1" kern="0" dirty="0">
                <a:solidFill>
                  <a:sysClr val="windowText" lastClr="000000"/>
                </a:solidFill>
                <a:latin typeface="Calibri"/>
                <a:cs typeface="Calibri"/>
              </a:rPr>
              <a:t>in</a:t>
            </a:r>
            <a:r>
              <a:rPr sz="1920" b="1" kern="0" spc="78" dirty="0">
                <a:solidFill>
                  <a:sysClr val="windowText" lastClr="000000"/>
                </a:solidFill>
                <a:latin typeface="Calibri"/>
                <a:cs typeface="Calibri"/>
              </a:rPr>
              <a:t> </a:t>
            </a:r>
            <a:r>
              <a:rPr sz="1920" b="1" kern="0" spc="-12" dirty="0">
                <a:solidFill>
                  <a:sysClr val="windowText" lastClr="000000"/>
                </a:solidFill>
                <a:latin typeface="Calibri"/>
                <a:cs typeface="Calibri"/>
              </a:rPr>
              <a:t>penal </a:t>
            </a:r>
            <a:r>
              <a:rPr sz="1920" b="1" kern="0" dirty="0">
                <a:solidFill>
                  <a:sysClr val="windowText" lastClr="000000"/>
                </a:solidFill>
                <a:latin typeface="Calibri"/>
                <a:cs typeface="Calibri"/>
              </a:rPr>
              <a:t>nature</a:t>
            </a:r>
            <a:r>
              <a:rPr sz="1920" b="1" kern="0" spc="-48" dirty="0">
                <a:solidFill>
                  <a:sysClr val="windowText" lastClr="000000"/>
                </a:solidFill>
                <a:latin typeface="Calibri"/>
                <a:cs typeface="Calibri"/>
              </a:rPr>
              <a:t> </a:t>
            </a:r>
            <a:r>
              <a:rPr sz="1920" b="1" kern="0" dirty="0">
                <a:solidFill>
                  <a:sysClr val="windowText" lastClr="000000"/>
                </a:solidFill>
                <a:latin typeface="Calibri"/>
                <a:cs typeface="Calibri"/>
              </a:rPr>
              <a:t>were</a:t>
            </a:r>
            <a:r>
              <a:rPr sz="1920" b="1" kern="0" spc="-66" dirty="0">
                <a:solidFill>
                  <a:sysClr val="windowText" lastClr="000000"/>
                </a:solidFill>
                <a:latin typeface="Calibri"/>
                <a:cs typeface="Calibri"/>
              </a:rPr>
              <a:t> </a:t>
            </a:r>
            <a:r>
              <a:rPr sz="1920" b="1" kern="0" dirty="0">
                <a:solidFill>
                  <a:sysClr val="windowText" lastClr="000000"/>
                </a:solidFill>
                <a:latin typeface="Calibri"/>
                <a:cs typeface="Calibri"/>
              </a:rPr>
              <a:t>not</a:t>
            </a:r>
            <a:r>
              <a:rPr sz="1920" b="1" kern="0" spc="-48" dirty="0">
                <a:solidFill>
                  <a:sysClr val="windowText" lastClr="000000"/>
                </a:solidFill>
                <a:latin typeface="Calibri"/>
                <a:cs typeface="Calibri"/>
              </a:rPr>
              <a:t> </a:t>
            </a:r>
            <a:r>
              <a:rPr sz="1920" b="1" kern="0" spc="-12" dirty="0">
                <a:solidFill>
                  <a:sysClr val="windowText" lastClr="000000"/>
                </a:solidFill>
                <a:latin typeface="Calibri"/>
                <a:cs typeface="Calibri"/>
              </a:rPr>
              <a:t>allowable</a:t>
            </a:r>
            <a:endParaRPr sz="1920" kern="0">
              <a:solidFill>
                <a:sysClr val="windowText" lastClr="000000"/>
              </a:solidFill>
              <a:latin typeface="Calibri"/>
              <a:cs typeface="Calibri"/>
            </a:endParaRPr>
          </a:p>
        </p:txBody>
      </p:sp>
      <p:sp>
        <p:nvSpPr>
          <p:cNvPr id="4" name="object 4"/>
          <p:cNvSpPr txBox="1">
            <a:spLocks noGrp="1"/>
          </p:cNvSpPr>
          <p:nvPr>
            <p:ph type="title"/>
          </p:nvPr>
        </p:nvSpPr>
        <p:spPr>
          <a:xfrm>
            <a:off x="1804416" y="105178"/>
            <a:ext cx="16942003" cy="994872"/>
          </a:xfrm>
          <a:prstGeom prst="rect">
            <a:avLst/>
          </a:prstGeom>
        </p:spPr>
        <p:txBody>
          <a:bodyPr vert="horz" wrap="square" lIns="0" tIns="326882" rIns="0" bIns="0" rtlCol="0">
            <a:spAutoFit/>
          </a:bodyPr>
          <a:lstStyle/>
          <a:p>
            <a:pPr marL="490728">
              <a:spcBef>
                <a:spcPts val="120"/>
              </a:spcBef>
            </a:pPr>
            <a:r>
              <a:rPr u="none" dirty="0"/>
              <a:t>Issues</a:t>
            </a:r>
            <a:r>
              <a:rPr u="none" spc="-54" dirty="0"/>
              <a:t> </a:t>
            </a:r>
            <a:r>
              <a:rPr u="none" dirty="0"/>
              <a:t>on</a:t>
            </a:r>
            <a:r>
              <a:rPr u="none" spc="-60" dirty="0"/>
              <a:t> </a:t>
            </a:r>
            <a:r>
              <a:rPr u="none" dirty="0"/>
              <a:t>Clause</a:t>
            </a:r>
            <a:r>
              <a:rPr u="none" spc="-60" dirty="0"/>
              <a:t> </a:t>
            </a:r>
            <a:r>
              <a:rPr u="none" dirty="0"/>
              <a:t>no.</a:t>
            </a:r>
            <a:r>
              <a:rPr u="none" spc="-54" dirty="0"/>
              <a:t> </a:t>
            </a:r>
            <a:r>
              <a:rPr u="none" dirty="0"/>
              <a:t>21</a:t>
            </a:r>
            <a:r>
              <a:rPr u="none" spc="-60" dirty="0"/>
              <a:t> </a:t>
            </a:r>
            <a:r>
              <a:rPr u="none" dirty="0"/>
              <a:t>–</a:t>
            </a:r>
            <a:r>
              <a:rPr u="none" spc="-72" dirty="0"/>
              <a:t> </a:t>
            </a:r>
            <a:r>
              <a:rPr u="none" spc="-12" dirty="0"/>
              <a:t>Contd.</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182797" y="874633"/>
            <a:ext cx="7568565" cy="654487"/>
          </a:xfrm>
          <a:prstGeom prst="rect">
            <a:avLst/>
          </a:prstGeom>
          <a:noFill/>
          <a:ln/>
        </p:spPr>
        <p:txBody>
          <a:bodyPr wrap="none" lIns="0" tIns="0" rIns="0" bIns="0" rtlCol="0" anchor="t"/>
          <a:lstStyle/>
          <a:p>
            <a:pPr marL="0" indent="0" algn="l">
              <a:lnSpc>
                <a:spcPts val="5150"/>
              </a:lnSpc>
              <a:buNone/>
            </a:pPr>
            <a:r>
              <a:rPr lang="en-US" sz="4100" b="1" dirty="0">
                <a:solidFill>
                  <a:srgbClr val="2E3C4E"/>
                </a:solidFill>
                <a:latin typeface="Barlow Bold" pitchFamily="34" charset="0"/>
                <a:ea typeface="Barlow Bold" pitchFamily="34" charset="-122"/>
                <a:cs typeface="Barlow Bold" pitchFamily="34" charset="-120"/>
              </a:rPr>
              <a:t>Clause 22: MSMED Act Reporting</a:t>
            </a:r>
            <a:endParaRPr lang="en-US" sz="4100" dirty="0"/>
          </a:p>
        </p:txBody>
      </p:sp>
      <p:sp>
        <p:nvSpPr>
          <p:cNvPr id="4" name="Text 1"/>
          <p:cNvSpPr/>
          <p:nvPr/>
        </p:nvSpPr>
        <p:spPr>
          <a:xfrm>
            <a:off x="6182797" y="1827490"/>
            <a:ext cx="4541044" cy="327184"/>
          </a:xfrm>
          <a:prstGeom prst="rect">
            <a:avLst/>
          </a:prstGeom>
          <a:noFill/>
          <a:ln/>
        </p:spPr>
        <p:txBody>
          <a:bodyPr wrap="none" lIns="0" tIns="0" rIns="0" bIns="0" rtlCol="0" anchor="t"/>
          <a:lstStyle/>
          <a:p>
            <a:pPr marL="0" indent="0" algn="l">
              <a:lnSpc>
                <a:spcPts val="2550"/>
              </a:lnSpc>
              <a:buNone/>
            </a:pPr>
            <a:r>
              <a:rPr lang="en-US" sz="2050" b="1" dirty="0">
                <a:solidFill>
                  <a:srgbClr val="2E3C4E"/>
                </a:solidFill>
                <a:latin typeface="Barlow Bold" pitchFamily="34" charset="0"/>
                <a:ea typeface="Barlow Bold" pitchFamily="34" charset="-122"/>
                <a:cs typeface="Barlow Bold" pitchFamily="34" charset="-120"/>
              </a:rPr>
              <a:t>Key Definitions &amp; Classification Criteria</a:t>
            </a:r>
            <a:endParaRPr lang="en-US" sz="2050" dirty="0"/>
          </a:p>
        </p:txBody>
      </p:sp>
      <p:sp>
        <p:nvSpPr>
          <p:cNvPr id="5" name="Shape 2"/>
          <p:cNvSpPr/>
          <p:nvPr/>
        </p:nvSpPr>
        <p:spPr>
          <a:xfrm>
            <a:off x="6182797" y="2453045"/>
            <a:ext cx="3776067" cy="3206710"/>
          </a:xfrm>
          <a:prstGeom prst="roundRect">
            <a:avLst>
              <a:gd name="adj" fmla="val 9307"/>
            </a:avLst>
          </a:prstGeom>
          <a:solidFill>
            <a:srgbClr val="D4E9F7"/>
          </a:solidFill>
          <a:ln w="7620">
            <a:solidFill>
              <a:srgbClr val="BACFDD"/>
            </a:solidFill>
            <a:prstDash val="solid"/>
          </a:ln>
        </p:spPr>
        <p:txBody>
          <a:bodyPr/>
          <a:lstStyle/>
          <a:p>
            <a:endParaRPr lang="en-IN"/>
          </a:p>
        </p:txBody>
      </p:sp>
      <p:sp>
        <p:nvSpPr>
          <p:cNvPr id="6" name="Text 3"/>
          <p:cNvSpPr/>
          <p:nvPr/>
        </p:nvSpPr>
        <p:spPr>
          <a:xfrm>
            <a:off x="6389370" y="2659618"/>
            <a:ext cx="2618065" cy="327184"/>
          </a:xfrm>
          <a:prstGeom prst="rect">
            <a:avLst/>
          </a:prstGeom>
          <a:noFill/>
          <a:ln/>
        </p:spPr>
        <p:txBody>
          <a:bodyPr wrap="none" lIns="0" tIns="0" rIns="0" bIns="0" rtlCol="0" anchor="t"/>
          <a:lstStyle/>
          <a:p>
            <a:pPr marL="0" indent="0" algn="l">
              <a:lnSpc>
                <a:spcPts val="2550"/>
              </a:lnSpc>
              <a:buNone/>
            </a:pPr>
            <a:r>
              <a:rPr lang="en-US" sz="2050" b="1" dirty="0">
                <a:solidFill>
                  <a:srgbClr val="384653"/>
                </a:solidFill>
                <a:latin typeface="Barlow Bold" pitchFamily="34" charset="0"/>
                <a:ea typeface="Barlow Bold" pitchFamily="34" charset="-122"/>
                <a:cs typeface="Barlow Bold" pitchFamily="34" charset="-120"/>
              </a:rPr>
              <a:t>Enterprise</a:t>
            </a:r>
            <a:endParaRPr lang="en-US" sz="2050" dirty="0"/>
          </a:p>
        </p:txBody>
      </p:sp>
      <p:sp>
        <p:nvSpPr>
          <p:cNvPr id="7" name="Text 4"/>
          <p:cNvSpPr/>
          <p:nvPr/>
        </p:nvSpPr>
        <p:spPr>
          <a:xfrm>
            <a:off x="6389370" y="3106103"/>
            <a:ext cx="3362920" cy="1273016"/>
          </a:xfrm>
          <a:prstGeom prst="rect">
            <a:avLst/>
          </a:prstGeom>
          <a:noFill/>
          <a:ln/>
        </p:spPr>
        <p:txBody>
          <a:bodyPr wrap="square" lIns="0" tIns="0" rIns="0" bIns="0" rtlCol="0" anchor="t"/>
          <a:lstStyle/>
          <a:p>
            <a:pPr marL="0" indent="0" algn="l">
              <a:lnSpc>
                <a:spcPts val="2500"/>
              </a:lnSpc>
              <a:buNone/>
            </a:pPr>
            <a:r>
              <a:rPr lang="en-US" sz="1550" dirty="0">
                <a:solidFill>
                  <a:srgbClr val="384653"/>
                </a:solidFill>
                <a:latin typeface="Montserrat" pitchFamily="34" charset="0"/>
                <a:ea typeface="Montserrat" pitchFamily="34" charset="-122"/>
                <a:cs typeface="Montserrat" pitchFamily="34" charset="-120"/>
              </a:rPr>
              <a:t>Industrial undertaking or business concern engaged in manufacture/production of goods or providing services</a:t>
            </a:r>
            <a:endParaRPr lang="en-US" sz="1550" dirty="0"/>
          </a:p>
        </p:txBody>
      </p:sp>
      <p:sp>
        <p:nvSpPr>
          <p:cNvPr id="8" name="Text 5"/>
          <p:cNvSpPr/>
          <p:nvPr/>
        </p:nvSpPr>
        <p:spPr>
          <a:xfrm>
            <a:off x="6389370" y="4498419"/>
            <a:ext cx="3362920" cy="954762"/>
          </a:xfrm>
          <a:prstGeom prst="rect">
            <a:avLst/>
          </a:prstGeom>
          <a:noFill/>
          <a:ln/>
        </p:spPr>
        <p:txBody>
          <a:bodyPr wrap="square" lIns="0" tIns="0" rIns="0" bIns="0" rtlCol="0" anchor="t"/>
          <a:lstStyle/>
          <a:p>
            <a:pPr marL="0" indent="0" algn="l">
              <a:lnSpc>
                <a:spcPts val="2500"/>
              </a:lnSpc>
              <a:buNone/>
            </a:pPr>
            <a:r>
              <a:rPr lang="en-US" sz="1550" b="1" dirty="0">
                <a:solidFill>
                  <a:srgbClr val="384653"/>
                </a:solidFill>
                <a:latin typeface="Montserrat" pitchFamily="34" charset="0"/>
                <a:ea typeface="Montserrat" pitchFamily="34" charset="-122"/>
                <a:cs typeface="Montserrat" pitchFamily="34" charset="-120"/>
              </a:rPr>
              <a:t>Note:</a:t>
            </a:r>
            <a:r>
              <a:rPr lang="en-US" sz="1550" dirty="0">
                <a:solidFill>
                  <a:srgbClr val="384653"/>
                </a:solidFill>
                <a:latin typeface="Montserrat" pitchFamily="34" charset="0"/>
                <a:ea typeface="Montserrat" pitchFamily="34" charset="-122"/>
                <a:cs typeface="Montserrat" pitchFamily="34" charset="-120"/>
              </a:rPr>
              <a:t> Traders are not covered under the definition of "enterprise"</a:t>
            </a:r>
            <a:endParaRPr lang="en-US" sz="1550" dirty="0"/>
          </a:p>
        </p:txBody>
      </p:sp>
      <p:sp>
        <p:nvSpPr>
          <p:cNvPr id="9" name="Shape 6"/>
          <p:cNvSpPr/>
          <p:nvPr/>
        </p:nvSpPr>
        <p:spPr>
          <a:xfrm>
            <a:off x="10157817" y="2453045"/>
            <a:ext cx="3776186" cy="3206710"/>
          </a:xfrm>
          <a:prstGeom prst="roundRect">
            <a:avLst>
              <a:gd name="adj" fmla="val 9307"/>
            </a:avLst>
          </a:prstGeom>
          <a:solidFill>
            <a:srgbClr val="D4E9F7"/>
          </a:solidFill>
          <a:ln w="7620">
            <a:solidFill>
              <a:srgbClr val="BACFDD"/>
            </a:solidFill>
            <a:prstDash val="solid"/>
          </a:ln>
        </p:spPr>
        <p:txBody>
          <a:bodyPr/>
          <a:lstStyle/>
          <a:p>
            <a:endParaRPr lang="en-IN"/>
          </a:p>
        </p:txBody>
      </p:sp>
      <p:sp>
        <p:nvSpPr>
          <p:cNvPr id="10" name="Text 7"/>
          <p:cNvSpPr/>
          <p:nvPr/>
        </p:nvSpPr>
        <p:spPr>
          <a:xfrm>
            <a:off x="10364391" y="2659618"/>
            <a:ext cx="2618065" cy="327184"/>
          </a:xfrm>
          <a:prstGeom prst="rect">
            <a:avLst/>
          </a:prstGeom>
          <a:noFill/>
          <a:ln/>
        </p:spPr>
        <p:txBody>
          <a:bodyPr wrap="none" lIns="0" tIns="0" rIns="0" bIns="0" rtlCol="0" anchor="t"/>
          <a:lstStyle/>
          <a:p>
            <a:pPr marL="0" indent="0" algn="l">
              <a:lnSpc>
                <a:spcPts val="2550"/>
              </a:lnSpc>
              <a:buNone/>
            </a:pPr>
            <a:r>
              <a:rPr lang="en-US" sz="2050" b="1" dirty="0">
                <a:solidFill>
                  <a:srgbClr val="384653"/>
                </a:solidFill>
                <a:latin typeface="Barlow Bold" pitchFamily="34" charset="0"/>
                <a:ea typeface="Barlow Bold" pitchFamily="34" charset="-122"/>
                <a:cs typeface="Barlow Bold" pitchFamily="34" charset="-120"/>
              </a:rPr>
              <a:t>Supplier</a:t>
            </a:r>
            <a:endParaRPr lang="en-US" sz="2050" dirty="0"/>
          </a:p>
        </p:txBody>
      </p:sp>
      <p:sp>
        <p:nvSpPr>
          <p:cNvPr id="11" name="Text 8"/>
          <p:cNvSpPr/>
          <p:nvPr/>
        </p:nvSpPr>
        <p:spPr>
          <a:xfrm>
            <a:off x="10364391" y="3106103"/>
            <a:ext cx="3363039" cy="1273016"/>
          </a:xfrm>
          <a:prstGeom prst="rect">
            <a:avLst/>
          </a:prstGeom>
          <a:noFill/>
          <a:ln/>
        </p:spPr>
        <p:txBody>
          <a:bodyPr wrap="square" lIns="0" tIns="0" rIns="0" bIns="0" rtlCol="0" anchor="t"/>
          <a:lstStyle/>
          <a:p>
            <a:pPr marL="0" indent="0" algn="l">
              <a:lnSpc>
                <a:spcPts val="2500"/>
              </a:lnSpc>
              <a:buNone/>
            </a:pPr>
            <a:r>
              <a:rPr lang="en-US" sz="1550" dirty="0">
                <a:solidFill>
                  <a:srgbClr val="384653"/>
                </a:solidFill>
                <a:latin typeface="Montserrat" pitchFamily="34" charset="0"/>
                <a:ea typeface="Montserrat" pitchFamily="34" charset="-122"/>
                <a:cs typeface="Montserrat" pitchFamily="34" charset="-120"/>
              </a:rPr>
              <a:t>A micro or small enterprise that has filed a memorandum with the authority referred to in section 8(1) of MSMED Act</a:t>
            </a:r>
            <a:endParaRPr lang="en-US" sz="1550" dirty="0"/>
          </a:p>
        </p:txBody>
      </p:sp>
      <p:sp>
        <p:nvSpPr>
          <p:cNvPr id="12" name="Text 9"/>
          <p:cNvSpPr/>
          <p:nvPr/>
        </p:nvSpPr>
        <p:spPr>
          <a:xfrm>
            <a:off x="10364391" y="4498419"/>
            <a:ext cx="3363039" cy="954762"/>
          </a:xfrm>
          <a:prstGeom prst="rect">
            <a:avLst/>
          </a:prstGeom>
          <a:noFill/>
          <a:ln/>
        </p:spPr>
        <p:txBody>
          <a:bodyPr wrap="square" lIns="0" tIns="0" rIns="0" bIns="0" rtlCol="0" anchor="t"/>
          <a:lstStyle/>
          <a:p>
            <a:pPr marL="0" indent="0" algn="l">
              <a:lnSpc>
                <a:spcPts val="2500"/>
              </a:lnSpc>
              <a:buNone/>
            </a:pPr>
            <a:r>
              <a:rPr lang="en-US" sz="1550" b="1" dirty="0">
                <a:solidFill>
                  <a:srgbClr val="384653"/>
                </a:solidFill>
                <a:latin typeface="Montserrat" pitchFamily="34" charset="0"/>
                <a:ea typeface="Montserrat" pitchFamily="34" charset="-122"/>
                <a:cs typeface="Montserrat" pitchFamily="34" charset="-120"/>
              </a:rPr>
              <a:t>Important:</a:t>
            </a:r>
            <a:r>
              <a:rPr lang="en-US" sz="1550" dirty="0">
                <a:solidFill>
                  <a:srgbClr val="384653"/>
                </a:solidFill>
                <a:latin typeface="Montserrat" pitchFamily="34" charset="0"/>
                <a:ea typeface="Montserrat" pitchFamily="34" charset="-122"/>
                <a:cs typeface="Montserrat" pitchFamily="34" charset="-120"/>
              </a:rPr>
              <a:t> Registration is not mandatory but necessary to avail benefits</a:t>
            </a:r>
            <a:endParaRPr lang="en-US" sz="1550" dirty="0"/>
          </a:p>
        </p:txBody>
      </p:sp>
      <p:sp>
        <p:nvSpPr>
          <p:cNvPr id="13" name="Shape 10"/>
          <p:cNvSpPr/>
          <p:nvPr/>
        </p:nvSpPr>
        <p:spPr>
          <a:xfrm>
            <a:off x="6182797" y="5858708"/>
            <a:ext cx="7751207" cy="1496139"/>
          </a:xfrm>
          <a:prstGeom prst="roundRect">
            <a:avLst>
              <a:gd name="adj" fmla="val 19949"/>
            </a:avLst>
          </a:prstGeom>
          <a:solidFill>
            <a:srgbClr val="D4E9F7"/>
          </a:solidFill>
          <a:ln w="7620">
            <a:solidFill>
              <a:srgbClr val="BACFDD"/>
            </a:solidFill>
            <a:prstDash val="solid"/>
          </a:ln>
        </p:spPr>
        <p:txBody>
          <a:bodyPr/>
          <a:lstStyle/>
          <a:p>
            <a:endParaRPr lang="en-IN"/>
          </a:p>
        </p:txBody>
      </p:sp>
      <p:sp>
        <p:nvSpPr>
          <p:cNvPr id="14" name="Text 11"/>
          <p:cNvSpPr/>
          <p:nvPr/>
        </p:nvSpPr>
        <p:spPr>
          <a:xfrm>
            <a:off x="6389370" y="6065282"/>
            <a:ext cx="2618065" cy="327184"/>
          </a:xfrm>
          <a:prstGeom prst="rect">
            <a:avLst/>
          </a:prstGeom>
          <a:noFill/>
          <a:ln/>
        </p:spPr>
        <p:txBody>
          <a:bodyPr wrap="none" lIns="0" tIns="0" rIns="0" bIns="0" rtlCol="0" anchor="t"/>
          <a:lstStyle/>
          <a:p>
            <a:pPr marL="0" indent="0" algn="l">
              <a:lnSpc>
                <a:spcPts val="2550"/>
              </a:lnSpc>
              <a:buNone/>
            </a:pPr>
            <a:r>
              <a:rPr lang="en-US" sz="2050" b="1" dirty="0">
                <a:solidFill>
                  <a:srgbClr val="384653"/>
                </a:solidFill>
                <a:latin typeface="Barlow Bold" pitchFamily="34" charset="0"/>
                <a:ea typeface="Barlow Bold" pitchFamily="34" charset="-122"/>
                <a:cs typeface="Barlow Bold" pitchFamily="34" charset="-120"/>
              </a:rPr>
              <a:t>Appointed Day</a:t>
            </a:r>
            <a:endParaRPr lang="en-US" sz="2050" dirty="0"/>
          </a:p>
        </p:txBody>
      </p:sp>
      <p:sp>
        <p:nvSpPr>
          <p:cNvPr id="15" name="Text 12"/>
          <p:cNvSpPr/>
          <p:nvPr/>
        </p:nvSpPr>
        <p:spPr>
          <a:xfrm>
            <a:off x="6389370" y="6511766"/>
            <a:ext cx="7338060" cy="636508"/>
          </a:xfrm>
          <a:prstGeom prst="rect">
            <a:avLst/>
          </a:prstGeom>
          <a:noFill/>
          <a:ln/>
        </p:spPr>
        <p:txBody>
          <a:bodyPr wrap="square" lIns="0" tIns="0" rIns="0" bIns="0" rtlCol="0" anchor="t"/>
          <a:lstStyle/>
          <a:p>
            <a:pPr marL="0" indent="0" algn="l">
              <a:lnSpc>
                <a:spcPts val="2500"/>
              </a:lnSpc>
              <a:buNone/>
            </a:pPr>
            <a:r>
              <a:rPr lang="en-US" sz="1550" dirty="0">
                <a:solidFill>
                  <a:srgbClr val="384653"/>
                </a:solidFill>
                <a:latin typeface="Montserrat" pitchFamily="34" charset="0"/>
                <a:ea typeface="Montserrat" pitchFamily="34" charset="-122"/>
                <a:cs typeface="Montserrat" pitchFamily="34" charset="-120"/>
              </a:rPr>
              <a:t>Day following immediately after expiry of 15 days from day of acceptance or deemed acceptance</a:t>
            </a:r>
            <a:endParaRPr lang="en-US" sz="155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87586" y="540187"/>
            <a:ext cx="7473910" cy="646152"/>
          </a:xfrm>
          <a:prstGeom prst="rect">
            <a:avLst/>
          </a:prstGeom>
          <a:noFill/>
          <a:ln/>
        </p:spPr>
        <p:txBody>
          <a:bodyPr wrap="none" lIns="0" tIns="0" rIns="0" bIns="0" rtlCol="0" anchor="t"/>
          <a:lstStyle/>
          <a:p>
            <a:pPr marL="0" indent="0" algn="l">
              <a:lnSpc>
                <a:spcPts val="5050"/>
              </a:lnSpc>
              <a:buNone/>
            </a:pPr>
            <a:r>
              <a:rPr lang="en-US" sz="4050" b="1" dirty="0">
                <a:solidFill>
                  <a:srgbClr val="2E3C4E"/>
                </a:solidFill>
                <a:latin typeface="Barlow Bold" pitchFamily="34" charset="0"/>
                <a:ea typeface="Barlow Bold" pitchFamily="34" charset="-122"/>
                <a:cs typeface="Barlow Bold" pitchFamily="34" charset="-120"/>
              </a:rPr>
              <a:t>Clause 22: MSMED Act Reporting</a:t>
            </a:r>
            <a:endParaRPr lang="en-US" sz="4050" dirty="0"/>
          </a:p>
        </p:txBody>
      </p:sp>
      <p:sp>
        <p:nvSpPr>
          <p:cNvPr id="3" name="Text 1"/>
          <p:cNvSpPr/>
          <p:nvPr/>
        </p:nvSpPr>
        <p:spPr>
          <a:xfrm>
            <a:off x="687586" y="1481018"/>
            <a:ext cx="3955852" cy="323017"/>
          </a:xfrm>
          <a:prstGeom prst="rect">
            <a:avLst/>
          </a:prstGeom>
          <a:noFill/>
          <a:ln/>
        </p:spPr>
        <p:txBody>
          <a:bodyPr wrap="none" lIns="0" tIns="0" rIns="0" bIns="0" rtlCol="0" anchor="t"/>
          <a:lstStyle/>
          <a:p>
            <a:pPr marL="0" indent="0" algn="l">
              <a:lnSpc>
                <a:spcPts val="2500"/>
              </a:lnSpc>
              <a:buNone/>
            </a:pPr>
            <a:r>
              <a:rPr lang="en-US" sz="2000" b="1" dirty="0">
                <a:solidFill>
                  <a:srgbClr val="2E3C4E"/>
                </a:solidFill>
                <a:latin typeface="Barlow Bold" pitchFamily="34" charset="0"/>
                <a:ea typeface="Barlow Bold" pitchFamily="34" charset="-122"/>
                <a:cs typeface="Barlow Bold" pitchFamily="34" charset="-120"/>
              </a:rPr>
              <a:t>Common Mistakes in Classification</a:t>
            </a:r>
            <a:endParaRPr lang="en-US" sz="2000" dirty="0"/>
          </a:p>
        </p:txBody>
      </p:sp>
      <p:sp>
        <p:nvSpPr>
          <p:cNvPr id="4" name="Shape 2"/>
          <p:cNvSpPr/>
          <p:nvPr/>
        </p:nvSpPr>
        <p:spPr>
          <a:xfrm>
            <a:off x="687586" y="2319695"/>
            <a:ext cx="6387941" cy="1586746"/>
          </a:xfrm>
          <a:prstGeom prst="roundRect">
            <a:avLst>
              <a:gd name="adj" fmla="val 18573"/>
            </a:avLst>
          </a:prstGeom>
          <a:solidFill>
            <a:srgbClr val="FFFFFF"/>
          </a:solidFill>
          <a:ln w="22860">
            <a:solidFill>
              <a:srgbClr val="BACFDD"/>
            </a:solidFill>
            <a:prstDash val="solid"/>
          </a:ln>
        </p:spPr>
        <p:txBody>
          <a:bodyPr/>
          <a:lstStyle/>
          <a:p>
            <a:endParaRPr lang="en-IN"/>
          </a:p>
        </p:txBody>
      </p:sp>
      <p:pic>
        <p:nvPicPr>
          <p:cNvPr id="5" name="Image 0" descr="preencoded.png"/>
          <p:cNvPicPr>
            <a:picLocks noChangeAspect="1"/>
          </p:cNvPicPr>
          <p:nvPr/>
        </p:nvPicPr>
        <p:blipFill>
          <a:blip r:embed="rId3"/>
          <a:stretch>
            <a:fillRect/>
          </a:stretch>
        </p:blipFill>
        <p:spPr>
          <a:xfrm>
            <a:off x="687586" y="2319695"/>
            <a:ext cx="45720" cy="1586746"/>
          </a:xfrm>
          <a:prstGeom prst="rect">
            <a:avLst/>
          </a:prstGeom>
        </p:spPr>
      </p:pic>
      <p:sp>
        <p:nvSpPr>
          <p:cNvPr id="6" name="Text 3"/>
          <p:cNvSpPr/>
          <p:nvPr/>
        </p:nvSpPr>
        <p:spPr>
          <a:xfrm>
            <a:off x="952619" y="2539008"/>
            <a:ext cx="3943945" cy="323017"/>
          </a:xfrm>
          <a:prstGeom prst="rect">
            <a:avLst/>
          </a:prstGeom>
          <a:noFill/>
          <a:ln/>
        </p:spPr>
        <p:txBody>
          <a:bodyPr wrap="none" lIns="0" tIns="0" rIns="0" bIns="0" rtlCol="0" anchor="t"/>
          <a:lstStyle/>
          <a:p>
            <a:pPr marL="0" indent="0" algn="l">
              <a:lnSpc>
                <a:spcPts val="2500"/>
              </a:lnSpc>
              <a:buNone/>
            </a:pPr>
            <a:r>
              <a:rPr lang="en-US" sz="2000" b="1" dirty="0">
                <a:solidFill>
                  <a:srgbClr val="384653"/>
                </a:solidFill>
                <a:latin typeface="Barlow Bold" pitchFamily="34" charset="0"/>
                <a:ea typeface="Barlow Bold" pitchFamily="34" charset="-122"/>
                <a:cs typeface="Barlow Bold" pitchFamily="34" charset="-120"/>
              </a:rPr>
              <a:t>Incorrect Enterprise Classification</a:t>
            </a:r>
            <a:endParaRPr lang="en-US" sz="2000" dirty="0"/>
          </a:p>
        </p:txBody>
      </p:sp>
      <p:sp>
        <p:nvSpPr>
          <p:cNvPr id="7" name="Text 4"/>
          <p:cNvSpPr/>
          <p:nvPr/>
        </p:nvSpPr>
        <p:spPr>
          <a:xfrm>
            <a:off x="952619" y="3058478"/>
            <a:ext cx="5903595" cy="628650"/>
          </a:xfrm>
          <a:prstGeom prst="rect">
            <a:avLst/>
          </a:prstGeom>
          <a:noFill/>
          <a:ln/>
        </p:spPr>
        <p:txBody>
          <a:bodyPr wrap="square" lIns="0" tIns="0" rIns="0" bIns="0" rtlCol="0" anchor="t"/>
          <a:lstStyle/>
          <a:p>
            <a:pPr marL="0" indent="0" algn="l">
              <a:lnSpc>
                <a:spcPts val="2450"/>
              </a:lnSpc>
              <a:buNone/>
            </a:pPr>
            <a:r>
              <a:rPr lang="en-US" sz="1500" dirty="0">
                <a:solidFill>
                  <a:srgbClr val="384653"/>
                </a:solidFill>
                <a:latin typeface="Montserrat" pitchFamily="34" charset="0"/>
                <a:ea typeface="Montserrat" pitchFamily="34" charset="-122"/>
                <a:cs typeface="Montserrat" pitchFamily="34" charset="-120"/>
              </a:rPr>
              <a:t>Not verifying Udyam Registration Certificate to confirm micro/small status</a:t>
            </a:r>
            <a:endParaRPr lang="en-US" sz="1500" dirty="0"/>
          </a:p>
        </p:txBody>
      </p:sp>
      <p:sp>
        <p:nvSpPr>
          <p:cNvPr id="8" name="Shape 5"/>
          <p:cNvSpPr/>
          <p:nvPr/>
        </p:nvSpPr>
        <p:spPr>
          <a:xfrm>
            <a:off x="687586" y="4102894"/>
            <a:ext cx="6387941" cy="1586746"/>
          </a:xfrm>
          <a:prstGeom prst="roundRect">
            <a:avLst>
              <a:gd name="adj" fmla="val 18573"/>
            </a:avLst>
          </a:prstGeom>
          <a:solidFill>
            <a:srgbClr val="FFFFFF"/>
          </a:solidFill>
          <a:ln w="22860">
            <a:solidFill>
              <a:srgbClr val="BACFDD"/>
            </a:solidFill>
            <a:prstDash val="solid"/>
          </a:ln>
        </p:spPr>
        <p:txBody>
          <a:bodyPr/>
          <a:lstStyle/>
          <a:p>
            <a:endParaRPr lang="en-IN"/>
          </a:p>
        </p:txBody>
      </p:sp>
      <p:pic>
        <p:nvPicPr>
          <p:cNvPr id="9" name="Image 1" descr="preencoded.png"/>
          <p:cNvPicPr>
            <a:picLocks noChangeAspect="1"/>
          </p:cNvPicPr>
          <p:nvPr/>
        </p:nvPicPr>
        <p:blipFill>
          <a:blip r:embed="rId3"/>
          <a:stretch>
            <a:fillRect/>
          </a:stretch>
        </p:blipFill>
        <p:spPr>
          <a:xfrm>
            <a:off x="687586" y="4102894"/>
            <a:ext cx="45720" cy="1586746"/>
          </a:xfrm>
          <a:prstGeom prst="rect">
            <a:avLst/>
          </a:prstGeom>
        </p:spPr>
      </p:pic>
      <p:sp>
        <p:nvSpPr>
          <p:cNvPr id="10" name="Text 6"/>
          <p:cNvSpPr/>
          <p:nvPr/>
        </p:nvSpPr>
        <p:spPr>
          <a:xfrm>
            <a:off x="952619" y="4322207"/>
            <a:ext cx="3438168" cy="323017"/>
          </a:xfrm>
          <a:prstGeom prst="rect">
            <a:avLst/>
          </a:prstGeom>
          <a:noFill/>
          <a:ln/>
        </p:spPr>
        <p:txBody>
          <a:bodyPr wrap="none" lIns="0" tIns="0" rIns="0" bIns="0" rtlCol="0" anchor="t"/>
          <a:lstStyle/>
          <a:p>
            <a:pPr marL="0" indent="0" algn="l">
              <a:lnSpc>
                <a:spcPts val="2500"/>
              </a:lnSpc>
              <a:buNone/>
            </a:pPr>
            <a:r>
              <a:rPr lang="en-US" sz="2000" b="1" dirty="0">
                <a:solidFill>
                  <a:srgbClr val="384653"/>
                </a:solidFill>
                <a:latin typeface="Barlow Bold" pitchFamily="34" charset="0"/>
                <a:ea typeface="Barlow Bold" pitchFamily="34" charset="-122"/>
                <a:cs typeface="Barlow Bold" pitchFamily="34" charset="-120"/>
              </a:rPr>
              <a:t>Including Traders as Suppliers</a:t>
            </a:r>
            <a:endParaRPr lang="en-US" sz="2000" dirty="0"/>
          </a:p>
        </p:txBody>
      </p:sp>
      <p:sp>
        <p:nvSpPr>
          <p:cNvPr id="11" name="Text 7"/>
          <p:cNvSpPr/>
          <p:nvPr/>
        </p:nvSpPr>
        <p:spPr>
          <a:xfrm>
            <a:off x="952619" y="4841677"/>
            <a:ext cx="5903595" cy="628650"/>
          </a:xfrm>
          <a:prstGeom prst="rect">
            <a:avLst/>
          </a:prstGeom>
          <a:noFill/>
          <a:ln/>
        </p:spPr>
        <p:txBody>
          <a:bodyPr wrap="square" lIns="0" tIns="0" rIns="0" bIns="0" rtlCol="0" anchor="t"/>
          <a:lstStyle/>
          <a:p>
            <a:pPr marL="0" indent="0" algn="l">
              <a:lnSpc>
                <a:spcPts val="2450"/>
              </a:lnSpc>
              <a:buNone/>
            </a:pPr>
            <a:r>
              <a:rPr lang="en-US" sz="1500" dirty="0">
                <a:solidFill>
                  <a:srgbClr val="384653"/>
                </a:solidFill>
                <a:latin typeface="Montserrat" pitchFamily="34" charset="0"/>
                <a:ea typeface="Montserrat" pitchFamily="34" charset="-122"/>
                <a:cs typeface="Montserrat" pitchFamily="34" charset="-120"/>
              </a:rPr>
              <a:t>Retail/wholesale traders are registered only for Priority Sector Lending, not for delayed payment provisions</a:t>
            </a:r>
            <a:endParaRPr lang="en-US" sz="1500" dirty="0"/>
          </a:p>
        </p:txBody>
      </p:sp>
      <p:sp>
        <p:nvSpPr>
          <p:cNvPr id="12" name="Shape 8"/>
          <p:cNvSpPr/>
          <p:nvPr/>
        </p:nvSpPr>
        <p:spPr>
          <a:xfrm>
            <a:off x="687586" y="5886093"/>
            <a:ext cx="6387941" cy="1586746"/>
          </a:xfrm>
          <a:prstGeom prst="roundRect">
            <a:avLst>
              <a:gd name="adj" fmla="val 18573"/>
            </a:avLst>
          </a:prstGeom>
          <a:solidFill>
            <a:srgbClr val="FFFFFF"/>
          </a:solidFill>
          <a:ln w="22860">
            <a:solidFill>
              <a:srgbClr val="BACFDD"/>
            </a:solidFill>
            <a:prstDash val="solid"/>
          </a:ln>
        </p:spPr>
        <p:txBody>
          <a:bodyPr/>
          <a:lstStyle/>
          <a:p>
            <a:endParaRPr lang="en-IN"/>
          </a:p>
        </p:txBody>
      </p:sp>
      <p:pic>
        <p:nvPicPr>
          <p:cNvPr id="13" name="Image 2" descr="preencoded.png"/>
          <p:cNvPicPr>
            <a:picLocks noChangeAspect="1"/>
          </p:cNvPicPr>
          <p:nvPr/>
        </p:nvPicPr>
        <p:blipFill>
          <a:blip r:embed="rId3"/>
          <a:stretch>
            <a:fillRect/>
          </a:stretch>
        </p:blipFill>
        <p:spPr>
          <a:xfrm>
            <a:off x="687586" y="5886093"/>
            <a:ext cx="45720" cy="1586746"/>
          </a:xfrm>
          <a:prstGeom prst="rect">
            <a:avLst/>
          </a:prstGeom>
        </p:spPr>
      </p:pic>
      <p:sp>
        <p:nvSpPr>
          <p:cNvPr id="14" name="Text 9"/>
          <p:cNvSpPr/>
          <p:nvPr/>
        </p:nvSpPr>
        <p:spPr>
          <a:xfrm>
            <a:off x="952619" y="6105406"/>
            <a:ext cx="3977640" cy="323017"/>
          </a:xfrm>
          <a:prstGeom prst="rect">
            <a:avLst/>
          </a:prstGeom>
          <a:noFill/>
          <a:ln/>
        </p:spPr>
        <p:txBody>
          <a:bodyPr wrap="none" lIns="0" tIns="0" rIns="0" bIns="0" rtlCol="0" anchor="t"/>
          <a:lstStyle/>
          <a:p>
            <a:pPr marL="0" indent="0" algn="l">
              <a:lnSpc>
                <a:spcPts val="2500"/>
              </a:lnSpc>
              <a:buNone/>
            </a:pPr>
            <a:r>
              <a:rPr lang="en-US" sz="2000" b="1" dirty="0">
                <a:solidFill>
                  <a:srgbClr val="384653"/>
                </a:solidFill>
                <a:latin typeface="Barlow Bold" pitchFamily="34" charset="0"/>
                <a:ea typeface="Barlow Bold" pitchFamily="34" charset="-122"/>
                <a:cs typeface="Barlow Bold" pitchFamily="34" charset="-120"/>
              </a:rPr>
              <a:t>Misinterpreting Payment Timelines</a:t>
            </a:r>
            <a:endParaRPr lang="en-US" sz="2000" dirty="0"/>
          </a:p>
        </p:txBody>
      </p:sp>
      <p:sp>
        <p:nvSpPr>
          <p:cNvPr id="15" name="Text 10"/>
          <p:cNvSpPr/>
          <p:nvPr/>
        </p:nvSpPr>
        <p:spPr>
          <a:xfrm>
            <a:off x="952619" y="6624876"/>
            <a:ext cx="5903595" cy="628650"/>
          </a:xfrm>
          <a:prstGeom prst="rect">
            <a:avLst/>
          </a:prstGeom>
          <a:noFill/>
          <a:ln/>
        </p:spPr>
        <p:txBody>
          <a:bodyPr wrap="square" lIns="0" tIns="0" rIns="0" bIns="0" rtlCol="0" anchor="t"/>
          <a:lstStyle/>
          <a:p>
            <a:pPr marL="0" indent="0" algn="l">
              <a:lnSpc>
                <a:spcPts val="2450"/>
              </a:lnSpc>
              <a:buNone/>
            </a:pPr>
            <a:r>
              <a:rPr lang="en-US" sz="1500" dirty="0">
                <a:solidFill>
                  <a:srgbClr val="384653"/>
                </a:solidFill>
                <a:latin typeface="Montserrat" pitchFamily="34" charset="0"/>
                <a:ea typeface="Montserrat" pitchFamily="34" charset="-122"/>
                <a:cs typeface="Montserrat" pitchFamily="34" charset="-120"/>
              </a:rPr>
              <a:t>Not understanding the difference between "agreed period" (max 45 days) and "appointed day" (15 days)</a:t>
            </a:r>
            <a:endParaRPr lang="en-US" sz="1500" dirty="0"/>
          </a:p>
        </p:txBody>
      </p:sp>
      <p:sp>
        <p:nvSpPr>
          <p:cNvPr id="16" name="Shape 11"/>
          <p:cNvSpPr/>
          <p:nvPr/>
        </p:nvSpPr>
        <p:spPr>
          <a:xfrm>
            <a:off x="7562493" y="2319695"/>
            <a:ext cx="6387941" cy="1777841"/>
          </a:xfrm>
          <a:prstGeom prst="roundRect">
            <a:avLst>
              <a:gd name="adj" fmla="val 16576"/>
            </a:avLst>
          </a:prstGeom>
          <a:solidFill>
            <a:srgbClr val="FFB3B4"/>
          </a:solidFill>
          <a:ln/>
        </p:spPr>
        <p:txBody>
          <a:bodyPr/>
          <a:lstStyle/>
          <a:p>
            <a:endParaRPr lang="en-IN"/>
          </a:p>
        </p:txBody>
      </p:sp>
      <p:pic>
        <p:nvPicPr>
          <p:cNvPr id="17" name="Image 3" descr="preencoded.png"/>
          <p:cNvPicPr>
            <a:picLocks noChangeAspect="1"/>
          </p:cNvPicPr>
          <p:nvPr/>
        </p:nvPicPr>
        <p:blipFill>
          <a:blip r:embed="rId4"/>
          <a:stretch>
            <a:fillRect/>
          </a:stretch>
        </p:blipFill>
        <p:spPr>
          <a:xfrm>
            <a:off x="7758946" y="2621875"/>
            <a:ext cx="245507" cy="196453"/>
          </a:xfrm>
          <a:prstGeom prst="rect">
            <a:avLst/>
          </a:prstGeom>
        </p:spPr>
      </p:pic>
      <p:sp>
        <p:nvSpPr>
          <p:cNvPr id="18" name="Text 12"/>
          <p:cNvSpPr/>
          <p:nvPr/>
        </p:nvSpPr>
        <p:spPr>
          <a:xfrm>
            <a:off x="8200906" y="2565202"/>
            <a:ext cx="5553075" cy="1257300"/>
          </a:xfrm>
          <a:prstGeom prst="rect">
            <a:avLst/>
          </a:prstGeom>
          <a:noFill/>
          <a:ln/>
        </p:spPr>
        <p:txBody>
          <a:bodyPr wrap="square" lIns="0" tIns="0" rIns="0" bIns="0" rtlCol="0" anchor="t"/>
          <a:lstStyle/>
          <a:p>
            <a:pPr marL="0" indent="0" algn="l">
              <a:lnSpc>
                <a:spcPts val="2450"/>
              </a:lnSpc>
              <a:buNone/>
            </a:pPr>
            <a:r>
              <a:rPr lang="en-US" sz="1500" b="1" dirty="0">
                <a:solidFill>
                  <a:srgbClr val="000000"/>
                </a:solidFill>
                <a:latin typeface="Montserrat" pitchFamily="34" charset="0"/>
                <a:ea typeface="Montserrat" pitchFamily="34" charset="-122"/>
                <a:cs typeface="Montserrat" pitchFamily="34" charset="-120"/>
              </a:rPr>
              <a:t>Critical Point:</a:t>
            </a:r>
            <a:r>
              <a:rPr lang="en-US" sz="1500" dirty="0">
                <a:solidFill>
                  <a:srgbClr val="000000"/>
                </a:solidFill>
                <a:latin typeface="Montserrat" pitchFamily="34" charset="0"/>
                <a:ea typeface="Montserrat" pitchFamily="34" charset="-122"/>
                <a:cs typeface="Montserrat" pitchFamily="34" charset="-120"/>
              </a:rPr>
              <a:t> Office Memo dated 1st September 2021 of Ministry of MSME has categorically stated that retail and wholesale trade MSMEs are excluded from delayed payment provisions of MSMED Act, 2006.</a:t>
            </a:r>
            <a:endParaRPr lang="en-US" sz="1500" dirty="0"/>
          </a:p>
        </p:txBody>
      </p:sp>
      <p:sp>
        <p:nvSpPr>
          <p:cNvPr id="19" name="Text 13"/>
          <p:cNvSpPr/>
          <p:nvPr/>
        </p:nvSpPr>
        <p:spPr>
          <a:xfrm>
            <a:off x="7562493" y="4318516"/>
            <a:ext cx="6387941" cy="314325"/>
          </a:xfrm>
          <a:prstGeom prst="rect">
            <a:avLst/>
          </a:prstGeom>
          <a:noFill/>
          <a:ln/>
        </p:spPr>
        <p:txBody>
          <a:bodyPr wrap="none" lIns="0" tIns="0" rIns="0" bIns="0" rtlCol="0" anchor="t"/>
          <a:lstStyle/>
          <a:p>
            <a:pPr marL="0" indent="0" algn="l">
              <a:lnSpc>
                <a:spcPts val="2450"/>
              </a:lnSpc>
              <a:buNone/>
            </a:pPr>
            <a:r>
              <a:rPr lang="en-US" sz="1500" dirty="0">
                <a:solidFill>
                  <a:srgbClr val="384653"/>
                </a:solidFill>
                <a:latin typeface="Montserrat" pitchFamily="34" charset="0"/>
                <a:ea typeface="Montserrat" pitchFamily="34" charset="-122"/>
                <a:cs typeface="Montserrat" pitchFamily="34" charset="-120"/>
              </a:rPr>
              <a:t>Always verify:</a:t>
            </a:r>
            <a:endParaRPr lang="en-US" sz="1500" dirty="0"/>
          </a:p>
        </p:txBody>
      </p:sp>
      <p:sp>
        <p:nvSpPr>
          <p:cNvPr id="20" name="Text 14"/>
          <p:cNvSpPr/>
          <p:nvPr/>
        </p:nvSpPr>
        <p:spPr>
          <a:xfrm>
            <a:off x="7562493" y="4809649"/>
            <a:ext cx="6387941"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384653"/>
                </a:solidFill>
                <a:latin typeface="Montserrat" pitchFamily="34" charset="0"/>
                <a:ea typeface="Montserrat" pitchFamily="34" charset="-122"/>
                <a:cs typeface="Montserrat" pitchFamily="34" charset="-120"/>
              </a:rPr>
              <a:t>Udyam Registration Certificate</a:t>
            </a:r>
            <a:endParaRPr lang="en-US" sz="1500" dirty="0"/>
          </a:p>
        </p:txBody>
      </p:sp>
      <p:sp>
        <p:nvSpPr>
          <p:cNvPr id="21" name="Text 15"/>
          <p:cNvSpPr/>
          <p:nvPr/>
        </p:nvSpPr>
        <p:spPr>
          <a:xfrm>
            <a:off x="7562493" y="5192673"/>
            <a:ext cx="6387941"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384653"/>
                </a:solidFill>
                <a:latin typeface="Montserrat" pitchFamily="34" charset="0"/>
                <a:ea typeface="Montserrat" pitchFamily="34" charset="-122"/>
                <a:cs typeface="Montserrat" pitchFamily="34" charset="-120"/>
              </a:rPr>
              <a:t>Activity type (manufacturing/service vs. trading)</a:t>
            </a:r>
            <a:endParaRPr lang="en-US" sz="1500" dirty="0"/>
          </a:p>
        </p:txBody>
      </p:sp>
      <p:sp>
        <p:nvSpPr>
          <p:cNvPr id="22" name="Text 16"/>
          <p:cNvSpPr/>
          <p:nvPr/>
        </p:nvSpPr>
        <p:spPr>
          <a:xfrm>
            <a:off x="7562493" y="5575697"/>
            <a:ext cx="6387941"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384653"/>
                </a:solidFill>
                <a:latin typeface="Montserrat" pitchFamily="34" charset="0"/>
                <a:ea typeface="Montserrat" pitchFamily="34" charset="-122"/>
                <a:cs typeface="Montserrat" pitchFamily="34" charset="-120"/>
              </a:rPr>
              <a:t>Written agreements for payment terms</a:t>
            </a:r>
            <a:endParaRPr lang="en-US" sz="1500" dirty="0"/>
          </a:p>
        </p:txBody>
      </p:sp>
      <p:sp>
        <p:nvSpPr>
          <p:cNvPr id="23" name="Text 17"/>
          <p:cNvSpPr/>
          <p:nvPr/>
        </p:nvSpPr>
        <p:spPr>
          <a:xfrm>
            <a:off x="7562493" y="5958721"/>
            <a:ext cx="6387941"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384653"/>
                </a:solidFill>
                <a:latin typeface="Montserrat" pitchFamily="34" charset="0"/>
                <a:ea typeface="Montserrat" pitchFamily="34" charset="-122"/>
                <a:cs typeface="Montserrat" pitchFamily="34" charset="-120"/>
              </a:rPr>
              <a:t>Actual date of acceptance/deemed acceptance</a:t>
            </a:r>
            <a:endParaRPr lang="en-US" sz="15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75323" y="530543"/>
            <a:ext cx="7339608" cy="634722"/>
          </a:xfrm>
          <a:prstGeom prst="rect">
            <a:avLst/>
          </a:prstGeom>
          <a:noFill/>
          <a:ln/>
        </p:spPr>
        <p:txBody>
          <a:bodyPr wrap="none" lIns="0" tIns="0" rIns="0" bIns="0" rtlCol="0" anchor="t"/>
          <a:lstStyle/>
          <a:p>
            <a:pPr marL="0" indent="0" algn="l">
              <a:lnSpc>
                <a:spcPts val="4950"/>
              </a:lnSpc>
              <a:buNone/>
            </a:pPr>
            <a:r>
              <a:rPr lang="en-US" sz="3950" b="1" dirty="0">
                <a:solidFill>
                  <a:srgbClr val="2E3C4E"/>
                </a:solidFill>
                <a:latin typeface="Barlow Bold" pitchFamily="34" charset="0"/>
                <a:ea typeface="Barlow Bold" pitchFamily="34" charset="-122"/>
                <a:cs typeface="Barlow Bold" pitchFamily="34" charset="-120"/>
              </a:rPr>
              <a:t>Clause 22: MSMED Act Reporting</a:t>
            </a:r>
            <a:endParaRPr lang="en-US" sz="3950" dirty="0"/>
          </a:p>
        </p:txBody>
      </p:sp>
      <p:sp>
        <p:nvSpPr>
          <p:cNvPr id="3" name="Text 1"/>
          <p:cNvSpPr/>
          <p:nvPr/>
        </p:nvSpPr>
        <p:spPr>
          <a:xfrm>
            <a:off x="675323" y="1454706"/>
            <a:ext cx="4120396" cy="317302"/>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Reporting Structure &amp; Requirements</a:t>
            </a:r>
            <a:endParaRPr lang="en-US" sz="1950" dirty="0"/>
          </a:p>
        </p:txBody>
      </p:sp>
      <p:pic>
        <p:nvPicPr>
          <p:cNvPr id="4" name="Image 0" descr="preencoded.png"/>
          <p:cNvPicPr>
            <a:picLocks noChangeAspect="1"/>
          </p:cNvPicPr>
          <p:nvPr/>
        </p:nvPicPr>
        <p:blipFill>
          <a:blip r:embed="rId3"/>
          <a:stretch>
            <a:fillRect/>
          </a:stretch>
        </p:blipFill>
        <p:spPr>
          <a:xfrm>
            <a:off x="675323" y="2061448"/>
            <a:ext cx="964763" cy="1157764"/>
          </a:xfrm>
          <a:prstGeom prst="rect">
            <a:avLst/>
          </a:prstGeom>
        </p:spPr>
      </p:pic>
      <p:sp>
        <p:nvSpPr>
          <p:cNvPr id="5" name="Text 2"/>
          <p:cNvSpPr/>
          <p:nvPr/>
        </p:nvSpPr>
        <p:spPr>
          <a:xfrm>
            <a:off x="1832967" y="2254329"/>
            <a:ext cx="2538889" cy="317302"/>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Sub-clause (i)</a:t>
            </a:r>
            <a:endParaRPr lang="en-US" sz="1950" dirty="0"/>
          </a:p>
        </p:txBody>
      </p:sp>
      <p:sp>
        <p:nvSpPr>
          <p:cNvPr id="6" name="Text 3"/>
          <p:cNvSpPr/>
          <p:nvPr/>
        </p:nvSpPr>
        <p:spPr>
          <a:xfrm>
            <a:off x="1832967" y="2687360"/>
            <a:ext cx="12122110" cy="308729"/>
          </a:xfrm>
          <a:prstGeom prst="rect">
            <a:avLst/>
          </a:prstGeom>
          <a:noFill/>
          <a:ln/>
        </p:spPr>
        <p:txBody>
          <a:bodyPr wrap="none" lIns="0" tIns="0" rIns="0" bIns="0" rtlCol="0" anchor="t"/>
          <a:lstStyle/>
          <a:p>
            <a:pPr marL="0" indent="0" algn="l">
              <a:lnSpc>
                <a:spcPts val="2400"/>
              </a:lnSpc>
              <a:buNone/>
            </a:pPr>
            <a:r>
              <a:rPr lang="en-US" sz="1500" dirty="0">
                <a:solidFill>
                  <a:srgbClr val="384653"/>
                </a:solidFill>
                <a:latin typeface="Montserrat" pitchFamily="34" charset="0"/>
                <a:ea typeface="Montserrat" pitchFamily="34" charset="-122"/>
                <a:cs typeface="Montserrat" pitchFamily="34" charset="-120"/>
              </a:rPr>
              <a:t>Amount of interest inadmissible under section 23 of MSMED Act</a:t>
            </a:r>
            <a:endParaRPr lang="en-US" sz="1500" dirty="0"/>
          </a:p>
        </p:txBody>
      </p:sp>
      <p:pic>
        <p:nvPicPr>
          <p:cNvPr id="7" name="Image 1" descr="preencoded.png"/>
          <p:cNvPicPr>
            <a:picLocks noChangeAspect="1"/>
          </p:cNvPicPr>
          <p:nvPr/>
        </p:nvPicPr>
        <p:blipFill>
          <a:blip r:embed="rId4"/>
          <a:stretch>
            <a:fillRect/>
          </a:stretch>
        </p:blipFill>
        <p:spPr>
          <a:xfrm>
            <a:off x="675323" y="3219212"/>
            <a:ext cx="964763" cy="1157764"/>
          </a:xfrm>
          <a:prstGeom prst="rect">
            <a:avLst/>
          </a:prstGeom>
        </p:spPr>
      </p:pic>
      <p:sp>
        <p:nvSpPr>
          <p:cNvPr id="8" name="Text 4"/>
          <p:cNvSpPr/>
          <p:nvPr/>
        </p:nvSpPr>
        <p:spPr>
          <a:xfrm>
            <a:off x="1832967" y="3412093"/>
            <a:ext cx="2538889" cy="317302"/>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Sub-clause (ii)</a:t>
            </a:r>
            <a:endParaRPr lang="en-US" sz="1950" dirty="0"/>
          </a:p>
        </p:txBody>
      </p:sp>
      <p:sp>
        <p:nvSpPr>
          <p:cNvPr id="9" name="Text 5"/>
          <p:cNvSpPr/>
          <p:nvPr/>
        </p:nvSpPr>
        <p:spPr>
          <a:xfrm>
            <a:off x="1832967" y="3845123"/>
            <a:ext cx="12122110" cy="308729"/>
          </a:xfrm>
          <a:prstGeom prst="rect">
            <a:avLst/>
          </a:prstGeom>
          <a:noFill/>
          <a:ln/>
        </p:spPr>
        <p:txBody>
          <a:bodyPr wrap="none" lIns="0" tIns="0" rIns="0" bIns="0" rtlCol="0" anchor="t"/>
          <a:lstStyle/>
          <a:p>
            <a:pPr marL="0" indent="0" algn="l">
              <a:lnSpc>
                <a:spcPts val="2400"/>
              </a:lnSpc>
              <a:buNone/>
            </a:pPr>
            <a:r>
              <a:rPr lang="en-US" sz="1500" dirty="0">
                <a:solidFill>
                  <a:srgbClr val="384653"/>
                </a:solidFill>
                <a:latin typeface="Montserrat" pitchFamily="34" charset="0"/>
                <a:ea typeface="Montserrat" pitchFamily="34" charset="-122"/>
                <a:cs typeface="Montserrat" pitchFamily="34" charset="-120"/>
              </a:rPr>
              <a:t>Total amount required to be paid to micro or small enterprises during the previous year</a:t>
            </a:r>
            <a:endParaRPr lang="en-US" sz="1500" dirty="0"/>
          </a:p>
        </p:txBody>
      </p:sp>
      <p:pic>
        <p:nvPicPr>
          <p:cNvPr id="10" name="Image 2" descr="preencoded.png"/>
          <p:cNvPicPr>
            <a:picLocks noChangeAspect="1"/>
          </p:cNvPicPr>
          <p:nvPr/>
        </p:nvPicPr>
        <p:blipFill>
          <a:blip r:embed="rId5"/>
          <a:stretch>
            <a:fillRect/>
          </a:stretch>
        </p:blipFill>
        <p:spPr>
          <a:xfrm>
            <a:off x="675323" y="4376976"/>
            <a:ext cx="964763" cy="1976438"/>
          </a:xfrm>
          <a:prstGeom prst="rect">
            <a:avLst/>
          </a:prstGeom>
        </p:spPr>
      </p:pic>
      <p:sp>
        <p:nvSpPr>
          <p:cNvPr id="11" name="Text 6"/>
          <p:cNvSpPr/>
          <p:nvPr/>
        </p:nvSpPr>
        <p:spPr>
          <a:xfrm>
            <a:off x="1832967" y="4569857"/>
            <a:ext cx="2538889" cy="317302"/>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Sub-clause (iii)</a:t>
            </a:r>
            <a:endParaRPr lang="en-US" sz="1950" dirty="0"/>
          </a:p>
        </p:txBody>
      </p:sp>
      <p:sp>
        <p:nvSpPr>
          <p:cNvPr id="12" name="Text 7"/>
          <p:cNvSpPr/>
          <p:nvPr/>
        </p:nvSpPr>
        <p:spPr>
          <a:xfrm>
            <a:off x="1832967" y="5002887"/>
            <a:ext cx="12122110" cy="308729"/>
          </a:xfrm>
          <a:prstGeom prst="rect">
            <a:avLst/>
          </a:prstGeom>
          <a:noFill/>
          <a:ln/>
        </p:spPr>
        <p:txBody>
          <a:bodyPr wrap="none" lIns="0" tIns="0" rIns="0" bIns="0" rtlCol="0" anchor="t"/>
          <a:lstStyle/>
          <a:p>
            <a:pPr marL="0" indent="0" algn="l">
              <a:lnSpc>
                <a:spcPts val="2400"/>
              </a:lnSpc>
              <a:buNone/>
            </a:pPr>
            <a:r>
              <a:rPr lang="en-US" sz="1500" dirty="0">
                <a:solidFill>
                  <a:srgbClr val="384653"/>
                </a:solidFill>
                <a:latin typeface="Montserrat" pitchFamily="34" charset="0"/>
                <a:ea typeface="Montserrat" pitchFamily="34" charset="-122"/>
                <a:cs typeface="Montserrat" pitchFamily="34" charset="-120"/>
              </a:rPr>
              <a:t>Of the amount in (ii):</a:t>
            </a:r>
            <a:endParaRPr lang="en-US" sz="1500" dirty="0"/>
          </a:p>
        </p:txBody>
      </p:sp>
      <p:sp>
        <p:nvSpPr>
          <p:cNvPr id="13" name="Text 8"/>
          <p:cNvSpPr/>
          <p:nvPr/>
        </p:nvSpPr>
        <p:spPr>
          <a:xfrm>
            <a:off x="1832967" y="5427345"/>
            <a:ext cx="12122110" cy="308729"/>
          </a:xfrm>
          <a:prstGeom prst="rect">
            <a:avLst/>
          </a:prstGeom>
          <a:noFill/>
          <a:ln/>
        </p:spPr>
        <p:txBody>
          <a:bodyPr wrap="none" lIns="0" tIns="0" rIns="0" bIns="0" rtlCol="0" anchor="t"/>
          <a:lstStyle/>
          <a:p>
            <a:pPr marL="0" indent="0" algn="l">
              <a:lnSpc>
                <a:spcPts val="2400"/>
              </a:lnSpc>
              <a:buNone/>
            </a:pPr>
            <a:r>
              <a:rPr lang="en-US" sz="1500" dirty="0">
                <a:solidFill>
                  <a:srgbClr val="384653"/>
                </a:solidFill>
                <a:latin typeface="Montserrat" pitchFamily="34" charset="0"/>
                <a:ea typeface="Montserrat" pitchFamily="34" charset="-122"/>
                <a:cs typeface="Montserrat" pitchFamily="34" charset="-120"/>
              </a:rPr>
              <a:t>(a) Amount paid up to time given under section 15</a:t>
            </a:r>
            <a:endParaRPr lang="en-US" sz="1500" dirty="0"/>
          </a:p>
        </p:txBody>
      </p:sp>
      <p:sp>
        <p:nvSpPr>
          <p:cNvPr id="14" name="Text 9"/>
          <p:cNvSpPr/>
          <p:nvPr/>
        </p:nvSpPr>
        <p:spPr>
          <a:xfrm>
            <a:off x="1832967" y="5851803"/>
            <a:ext cx="12122110" cy="308729"/>
          </a:xfrm>
          <a:prstGeom prst="rect">
            <a:avLst/>
          </a:prstGeom>
          <a:noFill/>
          <a:ln/>
        </p:spPr>
        <p:txBody>
          <a:bodyPr wrap="none" lIns="0" tIns="0" rIns="0" bIns="0" rtlCol="0" anchor="t"/>
          <a:lstStyle/>
          <a:p>
            <a:pPr marL="0" indent="0" algn="l">
              <a:lnSpc>
                <a:spcPts val="2400"/>
              </a:lnSpc>
              <a:buNone/>
            </a:pPr>
            <a:r>
              <a:rPr lang="en-US" sz="1500" dirty="0">
                <a:solidFill>
                  <a:srgbClr val="384653"/>
                </a:solidFill>
                <a:latin typeface="Montserrat" pitchFamily="34" charset="0"/>
                <a:ea typeface="Montserrat" pitchFamily="34" charset="-122"/>
                <a:cs typeface="Montserrat" pitchFamily="34" charset="-120"/>
              </a:rPr>
              <a:t>(b) Amount not paid up to time given and inadmissible for the previous year</a:t>
            </a:r>
            <a:endParaRPr lang="en-US" sz="1500" dirty="0"/>
          </a:p>
        </p:txBody>
      </p:sp>
      <p:sp>
        <p:nvSpPr>
          <p:cNvPr id="15" name="Shape 10"/>
          <p:cNvSpPr/>
          <p:nvPr/>
        </p:nvSpPr>
        <p:spPr>
          <a:xfrm>
            <a:off x="675323" y="6570464"/>
            <a:ext cx="13279755" cy="1128593"/>
          </a:xfrm>
          <a:prstGeom prst="roundRect">
            <a:avLst>
              <a:gd name="adj" fmla="val 25647"/>
            </a:avLst>
          </a:prstGeom>
          <a:solidFill>
            <a:srgbClr val="FCF2B5"/>
          </a:solidFill>
          <a:ln/>
        </p:spPr>
        <p:txBody>
          <a:bodyPr/>
          <a:lstStyle/>
          <a:p>
            <a:endParaRPr lang="en-IN"/>
          </a:p>
        </p:txBody>
      </p:sp>
      <p:pic>
        <p:nvPicPr>
          <p:cNvPr id="16" name="Image 3" descr="preencoded.png"/>
          <p:cNvPicPr>
            <a:picLocks noChangeAspect="1"/>
          </p:cNvPicPr>
          <p:nvPr/>
        </p:nvPicPr>
        <p:blipFill>
          <a:blip r:embed="rId6"/>
          <a:stretch>
            <a:fillRect/>
          </a:stretch>
        </p:blipFill>
        <p:spPr>
          <a:xfrm>
            <a:off x="868204" y="6863715"/>
            <a:ext cx="241102" cy="192881"/>
          </a:xfrm>
          <a:prstGeom prst="rect">
            <a:avLst/>
          </a:prstGeom>
        </p:spPr>
      </p:pic>
      <p:sp>
        <p:nvSpPr>
          <p:cNvPr id="17" name="Text 11"/>
          <p:cNvSpPr/>
          <p:nvPr/>
        </p:nvSpPr>
        <p:spPr>
          <a:xfrm>
            <a:off x="1302187" y="6811566"/>
            <a:ext cx="12460010" cy="617458"/>
          </a:xfrm>
          <a:prstGeom prst="rect">
            <a:avLst/>
          </a:prstGeom>
          <a:noFill/>
          <a:ln/>
        </p:spPr>
        <p:txBody>
          <a:bodyPr wrap="square" lIns="0" tIns="0" rIns="0" bIns="0" rtlCol="0" anchor="t"/>
          <a:lstStyle/>
          <a:p>
            <a:pPr marL="0" indent="0" algn="l">
              <a:lnSpc>
                <a:spcPts val="2400"/>
              </a:lnSpc>
              <a:buNone/>
            </a:pPr>
            <a:r>
              <a:rPr lang="en-US" sz="1500" b="1" dirty="0">
                <a:solidFill>
                  <a:srgbClr val="000000"/>
                </a:solidFill>
                <a:latin typeface="Montserrat" pitchFamily="34" charset="0"/>
                <a:ea typeface="Montserrat" pitchFamily="34" charset="-122"/>
                <a:cs typeface="Montserrat" pitchFamily="34" charset="-120"/>
              </a:rPr>
              <a:t>Common Mistake:</a:t>
            </a:r>
            <a:r>
              <a:rPr lang="en-US" sz="1500" dirty="0">
                <a:solidFill>
                  <a:srgbClr val="000000"/>
                </a:solidFill>
                <a:latin typeface="Montserrat" pitchFamily="34" charset="0"/>
                <a:ea typeface="Montserrat" pitchFamily="34" charset="-122"/>
                <a:cs typeface="Montserrat" pitchFamily="34" charset="-120"/>
              </a:rPr>
              <a:t> The word "or" at the end of sub-clause (i) of Clause 22 should be read as "and" since reporting under all sub-clauses is concurrent, not alternative.</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17089</Words>
  <Application>Microsoft Office PowerPoint</Application>
  <PresentationFormat>Custom</PresentationFormat>
  <Paragraphs>1225</Paragraphs>
  <Slides>122</Slides>
  <Notes>32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122</vt:i4>
      </vt:variant>
    </vt:vector>
  </HeadingPairs>
  <TitlesOfParts>
    <vt:vector size="136" baseType="lpstr">
      <vt:lpstr>Montserrat</vt:lpstr>
      <vt:lpstr>Times New Roman</vt:lpstr>
      <vt:lpstr>Barlow Bold</vt:lpstr>
      <vt:lpstr>Arial</vt:lpstr>
      <vt:lpstr>Courier New</vt:lpstr>
      <vt:lpstr>Verdana</vt:lpstr>
      <vt:lpstr>Calibri</vt:lpstr>
      <vt:lpstr>Wingdings</vt:lpstr>
      <vt:lpstr>Arial MT</vt:lpstr>
      <vt:lpstr>Tahoma</vt:lpstr>
      <vt:lpstr>Gill Sans MT</vt:lpstr>
      <vt:lpstr>Office Theme</vt:lpstr>
      <vt:lpstr>Office Theme</vt:lpstr>
      <vt:lpstr>Gallery</vt:lpstr>
      <vt:lpstr>PowerPoint Presentation</vt:lpstr>
      <vt:lpstr>PowerPoint Presentation</vt:lpstr>
      <vt:lpstr>Prescribed reporting</vt:lpstr>
      <vt:lpstr>PowerPoint Presentation</vt:lpstr>
      <vt:lpstr>FORM NO. 3CA</vt:lpstr>
      <vt:lpstr>PowerPoint Presentation</vt:lpstr>
      <vt:lpstr>FORM NO. 3CB</vt:lpstr>
      <vt:lpstr>PowerPoint Presentation</vt:lpstr>
      <vt:lpstr>PowerPoint Presentation</vt:lpstr>
      <vt:lpstr>PowerPoint Presentation</vt:lpstr>
      <vt:lpstr>SA 700 – Clause (3) of Form No.3CA or Clause</vt:lpstr>
      <vt:lpstr>Clause under which Tax Audit conducted</vt:lpstr>
      <vt:lpstr>Qualification Type……</vt:lpstr>
      <vt:lpstr>Qualification Type……Contd</vt:lpstr>
      <vt:lpstr>Key Highlights…..</vt:lpstr>
      <vt:lpstr>General principles to be kept in mind while preparing the statement of particulars for Form 3CD:</vt:lpstr>
      <vt:lpstr>Important points to be considered by the tax auditor while furnishing the particulars in Form No.3CD….</vt:lpstr>
      <vt:lpstr>Qualification Para - Commonly found irregularities</vt:lpstr>
      <vt:lpstr>PowerPoint Presentation</vt:lpstr>
      <vt:lpstr>PART A - Clause no. 1, 2, 3</vt:lpstr>
      <vt:lpstr>Clause no. 4</vt:lpstr>
      <vt:lpstr>Issues / points to be considered - Clause no. 4 – Contd…</vt:lpstr>
      <vt:lpstr>Clause no. 5</vt:lpstr>
      <vt:lpstr>Clause no. 6 &amp; 7</vt:lpstr>
      <vt:lpstr>Clause no. 8</vt:lpstr>
      <vt:lpstr>Clause 8a - Whether the assessee has opted for taxation under  section  115BA  /  115BAA  115BAB  /  115BAC  / 115BAD?</vt:lpstr>
      <vt:lpstr>PowerPoint Presentation</vt:lpstr>
      <vt:lpstr>PowerPoint Presentation</vt:lpstr>
      <vt:lpstr>PART B Clause no. 9</vt:lpstr>
      <vt:lpstr>Issues on Clause no. 9 – Contd….</vt:lpstr>
      <vt:lpstr>Clause no. 10</vt:lpstr>
      <vt:lpstr>Issues on Clause no. 10…. Contd.</vt:lpstr>
      <vt:lpstr>Clause 11: Books of Account</vt:lpstr>
      <vt:lpstr>Clause no. 11</vt:lpstr>
      <vt:lpstr>Issues on Clause no. 11….. Contd...</vt:lpstr>
      <vt:lpstr>Issues on Clause no. 11…. Contd..</vt:lpstr>
      <vt:lpstr>Clause 11: Proper Disclosure Format</vt:lpstr>
      <vt:lpstr>Clause 12: Presumptive Income Schemes</vt:lpstr>
      <vt:lpstr>List of Sections……….</vt:lpstr>
      <vt:lpstr>List of Sections………Contd.</vt:lpstr>
      <vt:lpstr>Clause no. 13</vt:lpstr>
      <vt:lpstr>ICDS Reporting Framework</vt:lpstr>
      <vt:lpstr>Amendment in Clause no. 13 - Contd</vt:lpstr>
      <vt:lpstr>Amendment in Clause no. 13 - Contd</vt:lpstr>
      <vt:lpstr>Amendment in Clause no. 13 - Contd</vt:lpstr>
      <vt:lpstr>Issues on Clause no. 13</vt:lpstr>
      <vt:lpstr>Clause 14: Valuation of Closing Stock</vt:lpstr>
      <vt:lpstr>PowerPoint Presentation</vt:lpstr>
      <vt:lpstr>Section 145A – Method of accounting in certain cases substituted by FA, 2018 w.r.e.f. 01/04/2017</vt:lpstr>
      <vt:lpstr>PowerPoint Presentation</vt:lpstr>
      <vt:lpstr>Effects of Tax on Valuation of Inventories</vt:lpstr>
      <vt:lpstr>Section 145B – Taxability of certain income Newly Inserted by FA, 2018 w.r.e.f. 01/04/2017</vt:lpstr>
      <vt:lpstr>Clause no. 14</vt:lpstr>
      <vt:lpstr>Clause no. 15</vt:lpstr>
      <vt:lpstr>PowerPoint Presentation</vt:lpstr>
      <vt:lpstr>Issues on Clause no. 15 – Contd.</vt:lpstr>
      <vt:lpstr>Issues on Clause no. 15 – Contd.</vt:lpstr>
      <vt:lpstr>PowerPoint Presentation</vt:lpstr>
      <vt:lpstr>PowerPoint Presentation</vt:lpstr>
      <vt:lpstr>PowerPoint Presentation</vt:lpstr>
      <vt:lpstr>Clause no. 17</vt:lpstr>
      <vt:lpstr>Issues on Clause no. 17 – Contd.</vt:lpstr>
      <vt:lpstr>Issues on Clause no. 17 - Contd.</vt:lpstr>
      <vt:lpstr>Rationalized the provisions of Section 43CA, Section 50C by FA, 2018 w.e.f. 01/04/2019</vt:lpstr>
      <vt:lpstr>Rationalized the provisions of Section 43CA, Section 50C by FA, 2018 w.e.f. 01/04/2019 - Contd..</vt:lpstr>
      <vt:lpstr>PowerPoint Presentation</vt:lpstr>
      <vt:lpstr>PowerPoint Presentation</vt:lpstr>
      <vt:lpstr>Clause no. 18</vt:lpstr>
      <vt:lpstr>Clause no. 18 – Contd.</vt:lpstr>
      <vt:lpstr>Amendment in rates of Depreciation – Contd.</vt:lpstr>
      <vt:lpstr>Amendment in rates of Depreciation – Contd.</vt:lpstr>
      <vt:lpstr>Amendment in rates of Depreciation – Contd.</vt:lpstr>
      <vt:lpstr>Issues on Clause no. 18….</vt:lpstr>
      <vt:lpstr>Section 43A vis-à-vis AS-11 (Revised)</vt:lpstr>
      <vt:lpstr>Section 43A vis-à-vis AS-11 – Contd.</vt:lpstr>
      <vt:lpstr>Issues on Clause no. 18</vt:lpstr>
      <vt:lpstr>PowerPoint Presentation</vt:lpstr>
      <vt:lpstr>Clause no. 19</vt:lpstr>
      <vt:lpstr>List of Sections…..</vt:lpstr>
      <vt:lpstr>List of Sections…..Contd.</vt:lpstr>
      <vt:lpstr>List of Sections…..Contd.</vt:lpstr>
      <vt:lpstr>List of Sections…..Contd.</vt:lpstr>
      <vt:lpstr>List of Sections…..Contd.</vt:lpstr>
      <vt:lpstr>List of Sections…..Contd.</vt:lpstr>
      <vt:lpstr>List of Sections…..Contd.</vt:lpstr>
      <vt:lpstr>Issues on Clause no. 19</vt:lpstr>
      <vt:lpstr>Issues on Clause no. 19 – Contd.</vt:lpstr>
      <vt:lpstr>PowerPoint Presentation</vt:lpstr>
      <vt:lpstr>PowerPoint Presentation</vt:lpstr>
      <vt:lpstr>PowerPoint Presentation</vt:lpstr>
      <vt:lpstr>PowerPoint Presentation</vt:lpstr>
      <vt:lpstr>PowerPoint Presentation</vt:lpstr>
      <vt:lpstr>PowerPoint Presentation</vt:lpstr>
      <vt:lpstr>Issues on Clause no. 21 – Contd.</vt:lpstr>
      <vt:lpstr>Issues on Clause no. 21 – Contd.</vt:lpstr>
      <vt:lpstr>Issues on Clause no. 21 – Contd.</vt:lpstr>
      <vt:lpstr>PowerPoint Presentation</vt:lpstr>
      <vt:lpstr>PowerPoint Presentation</vt:lpstr>
      <vt:lpstr>PowerPoint Presentation</vt:lpstr>
      <vt:lpstr>PowerPoint Presentation</vt:lpstr>
      <vt:lpstr>PowerPoint Presentation</vt:lpstr>
      <vt:lpstr>PowerPoint Presentation</vt:lpstr>
      <vt:lpstr>Issues on Clause no. 23</vt:lpstr>
      <vt:lpstr>Issues on Clause no. 23 – Contd.</vt:lpstr>
      <vt:lpstr>Issues on Clause no. 23 – Contd.</vt:lpstr>
      <vt:lpstr>Clause no. 24</vt:lpstr>
      <vt:lpstr>Clause no. 24 – Contd.</vt:lpstr>
      <vt:lpstr>Clause no. 25</vt:lpstr>
      <vt:lpstr>Issues on Clause no. 25</vt:lpstr>
      <vt:lpstr>PowerPoint Presentation</vt:lpstr>
      <vt:lpstr>Addition of new clause in Section 43B – Contd.</vt:lpstr>
      <vt:lpstr>Definition of term ‘Micro’ and ‘small’ as per MSME Act, 2006 – Contd.</vt:lpstr>
      <vt:lpstr>Section 15 of MSME Act, 2006 – Contd.</vt:lpstr>
      <vt:lpstr>Due date calculating as per section 15 of MSMED Act – Contd.</vt:lpstr>
      <vt:lpstr>Some Examples – Contd.</vt:lpstr>
      <vt:lpstr>Summary – Contd.</vt:lpstr>
      <vt:lpstr>Issues on Clause no. 26 – Contd.</vt:lpstr>
      <vt:lpstr>Clause no. 27</vt:lpstr>
      <vt:lpstr>Issues on Clause no. 27 – Contd.</vt:lpstr>
      <vt:lpstr>Clause no. 27 - Contd.</vt:lpstr>
      <vt:lpstr>Issues on Clause no. 27 – Contd</vt:lpstr>
      <vt:lpstr>THANK YOU RAJKOT BRANCH OF WIRC OF ICAI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Jiten Trivedi</cp:lastModifiedBy>
  <cp:revision>3</cp:revision>
  <dcterms:created xsi:type="dcterms:W3CDTF">2025-08-22T17:44:56Z</dcterms:created>
  <dcterms:modified xsi:type="dcterms:W3CDTF">2025-08-23T06:39:12Z</dcterms:modified>
</cp:coreProperties>
</file>