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58"/>
  </p:notesMasterIdLst>
  <p:sldIdLst>
    <p:sldId id="256" r:id="rId2"/>
    <p:sldId id="396" r:id="rId3"/>
    <p:sldId id="365" r:id="rId4"/>
    <p:sldId id="258" r:id="rId5"/>
    <p:sldId id="260" r:id="rId6"/>
    <p:sldId id="264" r:id="rId7"/>
    <p:sldId id="268" r:id="rId8"/>
    <p:sldId id="362" r:id="rId9"/>
    <p:sldId id="364" r:id="rId10"/>
    <p:sldId id="384" r:id="rId11"/>
    <p:sldId id="392" r:id="rId12"/>
    <p:sldId id="389" r:id="rId13"/>
    <p:sldId id="390" r:id="rId14"/>
    <p:sldId id="391" r:id="rId15"/>
    <p:sldId id="316" r:id="rId16"/>
    <p:sldId id="386" r:id="rId17"/>
    <p:sldId id="393" r:id="rId18"/>
    <p:sldId id="269" r:id="rId19"/>
    <p:sldId id="272" r:id="rId20"/>
    <p:sldId id="274" r:id="rId21"/>
    <p:sldId id="275" r:id="rId22"/>
    <p:sldId id="366" r:id="rId23"/>
    <p:sldId id="382" r:id="rId24"/>
    <p:sldId id="319" r:id="rId25"/>
    <p:sldId id="368" r:id="rId26"/>
    <p:sldId id="395" r:id="rId27"/>
    <p:sldId id="369" r:id="rId28"/>
    <p:sldId id="394" r:id="rId29"/>
    <p:sldId id="284" r:id="rId30"/>
    <p:sldId id="370" r:id="rId31"/>
    <p:sldId id="290" r:id="rId32"/>
    <p:sldId id="380" r:id="rId33"/>
    <p:sldId id="372" r:id="rId34"/>
    <p:sldId id="332" r:id="rId35"/>
    <p:sldId id="376" r:id="rId36"/>
    <p:sldId id="377" r:id="rId37"/>
    <p:sldId id="333" r:id="rId38"/>
    <p:sldId id="378" r:id="rId39"/>
    <p:sldId id="381" r:id="rId40"/>
    <p:sldId id="293" r:id="rId41"/>
    <p:sldId id="296" r:id="rId42"/>
    <p:sldId id="336" r:id="rId43"/>
    <p:sldId id="337" r:id="rId44"/>
    <p:sldId id="338" r:id="rId45"/>
    <p:sldId id="339" r:id="rId46"/>
    <p:sldId id="341" r:id="rId47"/>
    <p:sldId id="343" r:id="rId48"/>
    <p:sldId id="345" r:id="rId49"/>
    <p:sldId id="347" r:id="rId50"/>
    <p:sldId id="349" r:id="rId51"/>
    <p:sldId id="350" r:id="rId52"/>
    <p:sldId id="351" r:id="rId53"/>
    <p:sldId id="352" r:id="rId54"/>
    <p:sldId id="353" r:id="rId55"/>
    <p:sldId id="359" r:id="rId56"/>
    <p:sldId id="36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F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27075" autoAdjust="0"/>
  </p:normalViewPr>
  <p:slideViewPr>
    <p:cSldViewPr snapToGrid="0">
      <p:cViewPr varScale="1">
        <p:scale>
          <a:sx n="18" d="100"/>
          <a:sy n="18" d="100"/>
        </p:scale>
        <p:origin x="251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91724-51B1-4E4E-ADCB-C34FB97785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B3D4BD30-B6E7-4260-8B9F-30030F4B4409}">
      <dgm:prSet phldrT="[Text]"/>
      <dgm:spPr/>
      <dgm:t>
        <a:bodyPr/>
        <a:lstStyle/>
        <a:p>
          <a:pPr>
            <a:buAutoNum type="arabicPeriod"/>
          </a:pPr>
          <a:r>
            <a:rPr lang="en-IN" dirty="0">
              <a:solidFill>
                <a:schemeClr val="bg1"/>
              </a:solidFill>
            </a:rPr>
            <a:t>IFRS-converged standards issued by MCA</a:t>
          </a:r>
        </a:p>
      </dgm:t>
    </dgm:pt>
    <dgm:pt modelId="{DBC06FD1-F59F-42F5-8E2D-287B19CC18E3}" type="parTrans" cxnId="{503DE636-1C48-463B-902B-5B6C1003F4D1}">
      <dgm:prSet/>
      <dgm:spPr/>
      <dgm:t>
        <a:bodyPr/>
        <a:lstStyle/>
        <a:p>
          <a:endParaRPr lang="en-IN"/>
        </a:p>
      </dgm:t>
    </dgm:pt>
    <dgm:pt modelId="{B4640879-AD48-4001-8D24-8817FFD140E3}" type="sibTrans" cxnId="{503DE636-1C48-463B-902B-5B6C1003F4D1}">
      <dgm:prSet/>
      <dgm:spPr/>
      <dgm:t>
        <a:bodyPr/>
        <a:lstStyle/>
        <a:p>
          <a:endParaRPr lang="en-IN"/>
        </a:p>
      </dgm:t>
    </dgm:pt>
    <dgm:pt modelId="{DE358D7C-3273-4C64-9BAF-FF21B95EBBC6}">
      <dgm:prSet/>
      <dgm:spPr/>
      <dgm:t>
        <a:bodyPr/>
        <a:lstStyle/>
        <a:p>
          <a:r>
            <a:rPr lang="en-IN">
              <a:solidFill>
                <a:schemeClr val="bg1"/>
              </a:solidFill>
            </a:rPr>
            <a:t>Setting up global financial language</a:t>
          </a:r>
          <a:endParaRPr lang="en-IN" dirty="0">
            <a:solidFill>
              <a:schemeClr val="bg1"/>
            </a:solidFill>
          </a:endParaRPr>
        </a:p>
      </dgm:t>
    </dgm:pt>
    <dgm:pt modelId="{E9D365D9-A854-45B7-B848-9E38869A81FB}" type="parTrans" cxnId="{44464F26-E922-488E-BB0B-87C5D77003FC}">
      <dgm:prSet/>
      <dgm:spPr/>
      <dgm:t>
        <a:bodyPr/>
        <a:lstStyle/>
        <a:p>
          <a:endParaRPr lang="en-IN"/>
        </a:p>
      </dgm:t>
    </dgm:pt>
    <dgm:pt modelId="{BEB80F62-29E9-4EFE-9575-3CBC02861DEE}" type="sibTrans" cxnId="{44464F26-E922-488E-BB0B-87C5D77003FC}">
      <dgm:prSet/>
      <dgm:spPr/>
      <dgm:t>
        <a:bodyPr/>
        <a:lstStyle/>
        <a:p>
          <a:endParaRPr lang="en-IN"/>
        </a:p>
      </dgm:t>
    </dgm:pt>
    <dgm:pt modelId="{102DE0B6-C5AE-4931-8670-9CB8DAF7F854}">
      <dgm:prSet/>
      <dgm:spPr/>
      <dgm:t>
        <a:bodyPr/>
        <a:lstStyle/>
        <a:p>
          <a:r>
            <a:rPr lang="en-IN" dirty="0">
              <a:solidFill>
                <a:schemeClr val="bg1"/>
              </a:solidFill>
            </a:rPr>
            <a:t>Principle based approach as against rule based approach </a:t>
          </a:r>
          <a:r>
            <a:rPr lang="en-IN">
              <a:solidFill>
                <a:schemeClr val="bg1"/>
              </a:solidFill>
            </a:rPr>
            <a:t>of AS</a:t>
          </a:r>
          <a:endParaRPr lang="en-IN" dirty="0">
            <a:solidFill>
              <a:schemeClr val="bg1"/>
            </a:solidFill>
          </a:endParaRPr>
        </a:p>
      </dgm:t>
    </dgm:pt>
    <dgm:pt modelId="{D0765B80-FD7D-4CDF-AD9F-EDA7BB494863}" type="parTrans" cxnId="{E372CB2A-0DCA-4487-ADF9-2584FEB09193}">
      <dgm:prSet/>
      <dgm:spPr/>
      <dgm:t>
        <a:bodyPr/>
        <a:lstStyle/>
        <a:p>
          <a:endParaRPr lang="en-IN"/>
        </a:p>
      </dgm:t>
    </dgm:pt>
    <dgm:pt modelId="{02F913B4-1E40-4553-9A08-90FF38F70A61}" type="sibTrans" cxnId="{E372CB2A-0DCA-4487-ADF9-2584FEB09193}">
      <dgm:prSet/>
      <dgm:spPr/>
      <dgm:t>
        <a:bodyPr/>
        <a:lstStyle/>
        <a:p>
          <a:endParaRPr lang="en-IN"/>
        </a:p>
      </dgm:t>
    </dgm:pt>
    <dgm:pt modelId="{37A96DB4-ACC9-449E-8755-7BF5BF9F1729}" type="pres">
      <dgm:prSet presAssocID="{78F91724-51B1-4E4E-ADCB-C34FB97785CA}" presName="linear" presStyleCnt="0">
        <dgm:presLayoutVars>
          <dgm:animLvl val="lvl"/>
          <dgm:resizeHandles val="exact"/>
        </dgm:presLayoutVars>
      </dgm:prSet>
      <dgm:spPr/>
    </dgm:pt>
    <dgm:pt modelId="{C042782A-4D71-485F-A7D0-9B850C351D76}" type="pres">
      <dgm:prSet presAssocID="{B3D4BD30-B6E7-4260-8B9F-30030F4B4409}" presName="parentText" presStyleLbl="node1" presStyleIdx="0" presStyleCnt="3">
        <dgm:presLayoutVars>
          <dgm:chMax val="0"/>
          <dgm:bulletEnabled val="1"/>
        </dgm:presLayoutVars>
      </dgm:prSet>
      <dgm:spPr/>
    </dgm:pt>
    <dgm:pt modelId="{CB4A5AEA-113F-4596-82E9-339CAA926052}" type="pres">
      <dgm:prSet presAssocID="{B4640879-AD48-4001-8D24-8817FFD140E3}" presName="spacer" presStyleCnt="0"/>
      <dgm:spPr/>
    </dgm:pt>
    <dgm:pt modelId="{FC740BA3-0212-4D21-A993-FE1AF6CCA692}" type="pres">
      <dgm:prSet presAssocID="{DE358D7C-3273-4C64-9BAF-FF21B95EBBC6}" presName="parentText" presStyleLbl="node1" presStyleIdx="1" presStyleCnt="3">
        <dgm:presLayoutVars>
          <dgm:chMax val="0"/>
          <dgm:bulletEnabled val="1"/>
        </dgm:presLayoutVars>
      </dgm:prSet>
      <dgm:spPr/>
    </dgm:pt>
    <dgm:pt modelId="{A1C8EF14-73B3-447B-AE16-A0DF458FFBCF}" type="pres">
      <dgm:prSet presAssocID="{BEB80F62-29E9-4EFE-9575-3CBC02861DEE}" presName="spacer" presStyleCnt="0"/>
      <dgm:spPr/>
    </dgm:pt>
    <dgm:pt modelId="{D8533BDF-1ADE-4B11-8500-DE22C4404CB6}" type="pres">
      <dgm:prSet presAssocID="{102DE0B6-C5AE-4931-8670-9CB8DAF7F854}" presName="parentText" presStyleLbl="node1" presStyleIdx="2" presStyleCnt="3">
        <dgm:presLayoutVars>
          <dgm:chMax val="0"/>
          <dgm:bulletEnabled val="1"/>
        </dgm:presLayoutVars>
      </dgm:prSet>
      <dgm:spPr/>
    </dgm:pt>
  </dgm:ptLst>
  <dgm:cxnLst>
    <dgm:cxn modelId="{69262E09-5E38-4E1D-8ED4-BC82AF27B414}" type="presOf" srcId="{102DE0B6-C5AE-4931-8670-9CB8DAF7F854}" destId="{D8533BDF-1ADE-4B11-8500-DE22C4404CB6}" srcOrd="0" destOrd="0" presId="urn:microsoft.com/office/officeart/2005/8/layout/vList2"/>
    <dgm:cxn modelId="{44464F26-E922-488E-BB0B-87C5D77003FC}" srcId="{78F91724-51B1-4E4E-ADCB-C34FB97785CA}" destId="{DE358D7C-3273-4C64-9BAF-FF21B95EBBC6}" srcOrd="1" destOrd="0" parTransId="{E9D365D9-A854-45B7-B848-9E38869A81FB}" sibTransId="{BEB80F62-29E9-4EFE-9575-3CBC02861DEE}"/>
    <dgm:cxn modelId="{E372CB2A-0DCA-4487-ADF9-2584FEB09193}" srcId="{78F91724-51B1-4E4E-ADCB-C34FB97785CA}" destId="{102DE0B6-C5AE-4931-8670-9CB8DAF7F854}" srcOrd="2" destOrd="0" parTransId="{D0765B80-FD7D-4CDF-AD9F-EDA7BB494863}" sibTransId="{02F913B4-1E40-4553-9A08-90FF38F70A61}"/>
    <dgm:cxn modelId="{87059533-C912-440E-9170-088D0AE75D2A}" type="presOf" srcId="{DE358D7C-3273-4C64-9BAF-FF21B95EBBC6}" destId="{FC740BA3-0212-4D21-A993-FE1AF6CCA692}" srcOrd="0" destOrd="0" presId="urn:microsoft.com/office/officeart/2005/8/layout/vList2"/>
    <dgm:cxn modelId="{503DE636-1C48-463B-902B-5B6C1003F4D1}" srcId="{78F91724-51B1-4E4E-ADCB-C34FB97785CA}" destId="{B3D4BD30-B6E7-4260-8B9F-30030F4B4409}" srcOrd="0" destOrd="0" parTransId="{DBC06FD1-F59F-42F5-8E2D-287B19CC18E3}" sibTransId="{B4640879-AD48-4001-8D24-8817FFD140E3}"/>
    <dgm:cxn modelId="{D2E58839-0FB6-405C-897E-73D5A0B267FD}" type="presOf" srcId="{78F91724-51B1-4E4E-ADCB-C34FB97785CA}" destId="{37A96DB4-ACC9-449E-8755-7BF5BF9F1729}" srcOrd="0" destOrd="0" presId="urn:microsoft.com/office/officeart/2005/8/layout/vList2"/>
    <dgm:cxn modelId="{841A1BA5-F233-4C55-8D3B-095EB2E89A41}" type="presOf" srcId="{B3D4BD30-B6E7-4260-8B9F-30030F4B4409}" destId="{C042782A-4D71-485F-A7D0-9B850C351D76}" srcOrd="0" destOrd="0" presId="urn:microsoft.com/office/officeart/2005/8/layout/vList2"/>
    <dgm:cxn modelId="{F7215A58-8EC2-4CD3-9A65-4E9761DADAA1}" type="presParOf" srcId="{37A96DB4-ACC9-449E-8755-7BF5BF9F1729}" destId="{C042782A-4D71-485F-A7D0-9B850C351D76}" srcOrd="0" destOrd="0" presId="urn:microsoft.com/office/officeart/2005/8/layout/vList2"/>
    <dgm:cxn modelId="{2EACB5AB-FA34-44C3-ABC3-C286A56F061A}" type="presParOf" srcId="{37A96DB4-ACC9-449E-8755-7BF5BF9F1729}" destId="{CB4A5AEA-113F-4596-82E9-339CAA926052}" srcOrd="1" destOrd="0" presId="urn:microsoft.com/office/officeart/2005/8/layout/vList2"/>
    <dgm:cxn modelId="{D74E4A43-1C1A-41DA-B557-7A0A7B9C9105}" type="presParOf" srcId="{37A96DB4-ACC9-449E-8755-7BF5BF9F1729}" destId="{FC740BA3-0212-4D21-A993-FE1AF6CCA692}" srcOrd="2" destOrd="0" presId="urn:microsoft.com/office/officeart/2005/8/layout/vList2"/>
    <dgm:cxn modelId="{734CC29C-3CAB-4B79-8C8F-4B8D8E829C91}" type="presParOf" srcId="{37A96DB4-ACC9-449E-8755-7BF5BF9F1729}" destId="{A1C8EF14-73B3-447B-AE16-A0DF458FFBCF}" srcOrd="3" destOrd="0" presId="urn:microsoft.com/office/officeart/2005/8/layout/vList2"/>
    <dgm:cxn modelId="{833E35F8-DC98-47F0-8C73-A1FEF135C2FA}" type="presParOf" srcId="{37A96DB4-ACC9-449E-8755-7BF5BF9F1729}" destId="{D8533BDF-1ADE-4B11-8500-DE22C4404CB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5D9E80-6BBE-4252-A6EA-7BE1D00B84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4B6D40B5-E76E-4FDD-B444-10A5B3465E1A}">
      <dgm:prSet phldrT="[Text]"/>
      <dgm:spPr/>
      <dgm:t>
        <a:bodyPr/>
        <a:lstStyle/>
        <a:p>
          <a:r>
            <a:rPr lang="en-US" b="1" dirty="0"/>
            <a:t>Listed Companies</a:t>
          </a:r>
        </a:p>
      </dgm:t>
    </dgm:pt>
    <dgm:pt modelId="{AB7BECFD-CF08-4CE7-8E89-3E9FC5DBC694}" type="parTrans" cxnId="{8A44EE0A-A216-49B5-BD54-DA3FA70331B5}">
      <dgm:prSet/>
      <dgm:spPr/>
      <dgm:t>
        <a:bodyPr/>
        <a:lstStyle/>
        <a:p>
          <a:endParaRPr lang="en-IN"/>
        </a:p>
      </dgm:t>
    </dgm:pt>
    <dgm:pt modelId="{CD39162F-8B89-47F0-97B6-322F426E1410}" type="sibTrans" cxnId="{8A44EE0A-A216-49B5-BD54-DA3FA70331B5}">
      <dgm:prSet/>
      <dgm:spPr/>
      <dgm:t>
        <a:bodyPr/>
        <a:lstStyle/>
        <a:p>
          <a:endParaRPr lang="en-IN"/>
        </a:p>
      </dgm:t>
    </dgm:pt>
    <dgm:pt modelId="{BF7D8422-7D4C-496D-8B95-4A01F5509CCF}">
      <dgm:prSet phldrT="[Text]"/>
      <dgm:spPr/>
      <dgm:t>
        <a:bodyPr/>
        <a:lstStyle/>
        <a:p>
          <a:r>
            <a:rPr lang="en-US" b="1" dirty="0">
              <a:solidFill>
                <a:srgbClr val="1D3F69"/>
              </a:solidFill>
            </a:rPr>
            <a:t>Every Listed company except listed in SME</a:t>
          </a:r>
          <a:endParaRPr lang="en-IN" b="1" dirty="0">
            <a:solidFill>
              <a:srgbClr val="1D3F69"/>
            </a:solidFill>
          </a:endParaRPr>
        </a:p>
      </dgm:t>
    </dgm:pt>
    <dgm:pt modelId="{743EC8BE-440D-4899-A1E0-41A168941926}" type="parTrans" cxnId="{874773DA-0C67-45B6-90A4-AE9FF9824A9F}">
      <dgm:prSet/>
      <dgm:spPr/>
      <dgm:t>
        <a:bodyPr/>
        <a:lstStyle/>
        <a:p>
          <a:endParaRPr lang="en-IN"/>
        </a:p>
      </dgm:t>
    </dgm:pt>
    <dgm:pt modelId="{724E151C-DF12-4348-AA69-E2B7114C9EA0}" type="sibTrans" cxnId="{874773DA-0C67-45B6-90A4-AE9FF9824A9F}">
      <dgm:prSet/>
      <dgm:spPr/>
      <dgm:t>
        <a:bodyPr/>
        <a:lstStyle/>
        <a:p>
          <a:endParaRPr lang="en-IN"/>
        </a:p>
      </dgm:t>
    </dgm:pt>
    <dgm:pt modelId="{34826131-4D22-42EA-A454-DECDB96E4C18}">
      <dgm:prSet phldrT="[Text]"/>
      <dgm:spPr/>
      <dgm:t>
        <a:bodyPr/>
        <a:lstStyle/>
        <a:p>
          <a:r>
            <a:rPr lang="en-US" b="1" dirty="0"/>
            <a:t>Unlisted Companies</a:t>
          </a:r>
          <a:endParaRPr lang="en-IN" b="1" dirty="0"/>
        </a:p>
      </dgm:t>
    </dgm:pt>
    <dgm:pt modelId="{7C0E4688-AC83-44AD-99C7-E3E3621F43BC}" type="parTrans" cxnId="{AB61A0A3-6D07-4F7C-8F6B-33633612ECEB}">
      <dgm:prSet/>
      <dgm:spPr/>
      <dgm:t>
        <a:bodyPr/>
        <a:lstStyle/>
        <a:p>
          <a:endParaRPr lang="en-IN"/>
        </a:p>
      </dgm:t>
    </dgm:pt>
    <dgm:pt modelId="{59FFEBAE-F4E8-4D1A-BBC1-D0420628ECC9}" type="sibTrans" cxnId="{AB61A0A3-6D07-4F7C-8F6B-33633612ECEB}">
      <dgm:prSet/>
      <dgm:spPr/>
      <dgm:t>
        <a:bodyPr/>
        <a:lstStyle/>
        <a:p>
          <a:endParaRPr lang="en-IN"/>
        </a:p>
      </dgm:t>
    </dgm:pt>
    <dgm:pt modelId="{22A06936-80BE-423C-801D-B85F8C6D6ED8}">
      <dgm:prSet phldrT="[Text]"/>
      <dgm:spPr/>
      <dgm:t>
        <a:bodyPr/>
        <a:lstStyle/>
        <a:p>
          <a:r>
            <a:rPr lang="en-US" b="1" dirty="0">
              <a:solidFill>
                <a:srgbClr val="1D3F69"/>
              </a:solidFill>
            </a:rPr>
            <a:t>Net worth 250 Cr or more</a:t>
          </a:r>
          <a:endParaRPr lang="en-IN" b="1" dirty="0">
            <a:solidFill>
              <a:srgbClr val="1D3F69"/>
            </a:solidFill>
          </a:endParaRPr>
        </a:p>
      </dgm:t>
    </dgm:pt>
    <dgm:pt modelId="{8792882C-FDAC-44F0-814B-D64BA531D6EA}" type="parTrans" cxnId="{4D119329-30DC-4849-9953-8F470A5C5466}">
      <dgm:prSet/>
      <dgm:spPr/>
      <dgm:t>
        <a:bodyPr/>
        <a:lstStyle/>
        <a:p>
          <a:endParaRPr lang="en-IN"/>
        </a:p>
      </dgm:t>
    </dgm:pt>
    <dgm:pt modelId="{F2B7A663-58E5-40CF-8BF2-A7742FAA81A4}" type="sibTrans" cxnId="{4D119329-30DC-4849-9953-8F470A5C5466}">
      <dgm:prSet/>
      <dgm:spPr/>
      <dgm:t>
        <a:bodyPr/>
        <a:lstStyle/>
        <a:p>
          <a:endParaRPr lang="en-IN"/>
        </a:p>
      </dgm:t>
    </dgm:pt>
    <dgm:pt modelId="{78F6FD86-14C4-4AC4-965E-306C033828B8}">
      <dgm:prSet phldrT="[Text]"/>
      <dgm:spPr/>
      <dgm:t>
        <a:bodyPr/>
        <a:lstStyle/>
        <a:p>
          <a:r>
            <a:rPr lang="en-US" b="1" dirty="0"/>
            <a:t>NBFC &amp; Insurance Companies</a:t>
          </a:r>
          <a:endParaRPr lang="en-IN" b="1" dirty="0"/>
        </a:p>
      </dgm:t>
    </dgm:pt>
    <dgm:pt modelId="{6745D943-7EFF-4039-84AB-025D54BE2C10}" type="parTrans" cxnId="{634C4131-56D9-402E-A0DB-640A95826A06}">
      <dgm:prSet/>
      <dgm:spPr/>
      <dgm:t>
        <a:bodyPr/>
        <a:lstStyle/>
        <a:p>
          <a:endParaRPr lang="en-IN"/>
        </a:p>
      </dgm:t>
    </dgm:pt>
    <dgm:pt modelId="{81286354-A22C-44BE-889E-B5E64AE66B41}" type="sibTrans" cxnId="{634C4131-56D9-402E-A0DB-640A95826A06}">
      <dgm:prSet/>
      <dgm:spPr/>
      <dgm:t>
        <a:bodyPr/>
        <a:lstStyle/>
        <a:p>
          <a:endParaRPr lang="en-IN"/>
        </a:p>
      </dgm:t>
    </dgm:pt>
    <dgm:pt modelId="{AA5F7B58-6EEF-4DD9-8B1F-1C6F18D4D475}">
      <dgm:prSet phldrT="[Text]"/>
      <dgm:spPr/>
      <dgm:t>
        <a:bodyPr/>
        <a:lstStyle/>
        <a:p>
          <a:r>
            <a:rPr lang="en-US" b="1" dirty="0">
              <a:solidFill>
                <a:srgbClr val="1D3F69"/>
              </a:solidFill>
            </a:rPr>
            <a:t>Net worth 250 </a:t>
          </a:r>
          <a:r>
            <a:rPr lang="en-US" b="1" dirty="0" err="1">
              <a:solidFill>
                <a:srgbClr val="1D3F69"/>
              </a:solidFill>
            </a:rPr>
            <a:t>cr</a:t>
          </a:r>
          <a:r>
            <a:rPr lang="en-US" b="1" dirty="0">
              <a:solidFill>
                <a:srgbClr val="1D3F69"/>
              </a:solidFill>
            </a:rPr>
            <a:t> or more</a:t>
          </a:r>
          <a:endParaRPr lang="en-IN" b="1" dirty="0">
            <a:solidFill>
              <a:srgbClr val="1D3F69"/>
            </a:solidFill>
          </a:endParaRPr>
        </a:p>
      </dgm:t>
    </dgm:pt>
    <dgm:pt modelId="{AA224E55-562B-459F-B8E3-2F8573FF9A21}" type="parTrans" cxnId="{9224B242-8584-4D27-BBC7-DD10A293DE66}">
      <dgm:prSet/>
      <dgm:spPr/>
      <dgm:t>
        <a:bodyPr/>
        <a:lstStyle/>
        <a:p>
          <a:endParaRPr lang="en-IN"/>
        </a:p>
      </dgm:t>
    </dgm:pt>
    <dgm:pt modelId="{8A0E581D-C99E-45A5-8177-783A541DD6C3}" type="sibTrans" cxnId="{9224B242-8584-4D27-BBC7-DD10A293DE66}">
      <dgm:prSet/>
      <dgm:spPr/>
      <dgm:t>
        <a:bodyPr/>
        <a:lstStyle/>
        <a:p>
          <a:endParaRPr lang="en-IN"/>
        </a:p>
      </dgm:t>
    </dgm:pt>
    <dgm:pt modelId="{9CE6F48E-AE55-4B17-BE2A-1C7BC0ABDE49}">
      <dgm:prSet phldrT="[Text]"/>
      <dgm:spPr/>
      <dgm:t>
        <a:bodyPr/>
        <a:lstStyle/>
        <a:p>
          <a:r>
            <a:rPr lang="en-US" b="1" dirty="0"/>
            <a:t>*Also applicable to Holding, Subsidiary, Associate and JV of above</a:t>
          </a:r>
          <a:endParaRPr lang="en-IN" b="1" dirty="0"/>
        </a:p>
      </dgm:t>
    </dgm:pt>
    <dgm:pt modelId="{10D93C68-4BBE-4EDE-850C-331BA817ABC7}" type="parTrans" cxnId="{8375FBDB-4477-4FDD-881A-E45B0858F7B5}">
      <dgm:prSet/>
      <dgm:spPr/>
      <dgm:t>
        <a:bodyPr/>
        <a:lstStyle/>
        <a:p>
          <a:endParaRPr lang="en-IN"/>
        </a:p>
      </dgm:t>
    </dgm:pt>
    <dgm:pt modelId="{EC27387C-0BAE-46DC-B65E-E7B7A71D7E65}" type="sibTrans" cxnId="{8375FBDB-4477-4FDD-881A-E45B0858F7B5}">
      <dgm:prSet/>
      <dgm:spPr/>
      <dgm:t>
        <a:bodyPr/>
        <a:lstStyle/>
        <a:p>
          <a:endParaRPr lang="en-IN"/>
        </a:p>
      </dgm:t>
    </dgm:pt>
    <dgm:pt modelId="{3B66BC63-8254-40E0-BA65-DEE304DF7BB1}">
      <dgm:prSet phldrT="[Text]"/>
      <dgm:spPr/>
      <dgm:t>
        <a:bodyPr/>
        <a:lstStyle/>
        <a:p>
          <a:r>
            <a:rPr lang="en-US" b="1" dirty="0"/>
            <a:t>**Net Worth = Share Capital + Reserves created out of profit + Security Premium – Accumulated losses – Deferred Expenditure – </a:t>
          </a:r>
          <a:r>
            <a:rPr lang="en-US" b="1" dirty="0" err="1"/>
            <a:t>Misc</a:t>
          </a:r>
          <a:r>
            <a:rPr lang="en-US" b="1" dirty="0"/>
            <a:t> </a:t>
          </a:r>
          <a:r>
            <a:rPr lang="en-US" b="1" dirty="0" err="1"/>
            <a:t>Exp</a:t>
          </a:r>
          <a:r>
            <a:rPr lang="en-US" b="1" dirty="0"/>
            <a:t> not w/off.</a:t>
          </a:r>
          <a:endParaRPr lang="en-IN" b="1" dirty="0"/>
        </a:p>
      </dgm:t>
    </dgm:pt>
    <dgm:pt modelId="{D796536F-84F0-4879-86B1-00B70593C5E0}" type="parTrans" cxnId="{FE4C8EB2-B0F2-4407-81CD-2E778D1C97D2}">
      <dgm:prSet/>
      <dgm:spPr/>
      <dgm:t>
        <a:bodyPr/>
        <a:lstStyle/>
        <a:p>
          <a:endParaRPr lang="en-IN"/>
        </a:p>
      </dgm:t>
    </dgm:pt>
    <dgm:pt modelId="{6ACC2901-7CB0-46E2-A869-F5E781D02F80}" type="sibTrans" cxnId="{FE4C8EB2-B0F2-4407-81CD-2E778D1C97D2}">
      <dgm:prSet/>
      <dgm:spPr/>
      <dgm:t>
        <a:bodyPr/>
        <a:lstStyle/>
        <a:p>
          <a:endParaRPr lang="en-IN"/>
        </a:p>
      </dgm:t>
    </dgm:pt>
    <dgm:pt modelId="{FD749948-7EE2-4555-A8A7-147E969572EF}" type="pres">
      <dgm:prSet presAssocID="{5B5D9E80-6BBE-4252-A6EA-7BE1D00B84AE}" presName="linear" presStyleCnt="0">
        <dgm:presLayoutVars>
          <dgm:animLvl val="lvl"/>
          <dgm:resizeHandles val="exact"/>
        </dgm:presLayoutVars>
      </dgm:prSet>
      <dgm:spPr/>
    </dgm:pt>
    <dgm:pt modelId="{F5691304-1E1B-4A78-AF40-FFDE2C190579}" type="pres">
      <dgm:prSet presAssocID="{4B6D40B5-E76E-4FDD-B444-10A5B3465E1A}" presName="parentText" presStyleLbl="node1" presStyleIdx="0" presStyleCnt="5" custLinFactNeighborY="-7619">
        <dgm:presLayoutVars>
          <dgm:chMax val="0"/>
          <dgm:bulletEnabled val="1"/>
        </dgm:presLayoutVars>
      </dgm:prSet>
      <dgm:spPr/>
    </dgm:pt>
    <dgm:pt modelId="{33E45C20-DAB4-4AF9-9425-617CC32A6F07}" type="pres">
      <dgm:prSet presAssocID="{4B6D40B5-E76E-4FDD-B444-10A5B3465E1A}" presName="childText" presStyleLbl="revTx" presStyleIdx="0" presStyleCnt="3">
        <dgm:presLayoutVars>
          <dgm:bulletEnabled val="1"/>
        </dgm:presLayoutVars>
      </dgm:prSet>
      <dgm:spPr/>
    </dgm:pt>
    <dgm:pt modelId="{1F8B822E-F099-4C5C-B70E-EE746B3FA44E}" type="pres">
      <dgm:prSet presAssocID="{34826131-4D22-42EA-A454-DECDB96E4C18}" presName="parentText" presStyleLbl="node1" presStyleIdx="1" presStyleCnt="5">
        <dgm:presLayoutVars>
          <dgm:chMax val="0"/>
          <dgm:bulletEnabled val="1"/>
        </dgm:presLayoutVars>
      </dgm:prSet>
      <dgm:spPr/>
    </dgm:pt>
    <dgm:pt modelId="{CE567B78-86F4-4799-BE34-1E88C976A525}" type="pres">
      <dgm:prSet presAssocID="{34826131-4D22-42EA-A454-DECDB96E4C18}" presName="childText" presStyleLbl="revTx" presStyleIdx="1" presStyleCnt="3">
        <dgm:presLayoutVars>
          <dgm:bulletEnabled val="1"/>
        </dgm:presLayoutVars>
      </dgm:prSet>
      <dgm:spPr/>
    </dgm:pt>
    <dgm:pt modelId="{24FE6AFD-6A6F-4DD5-AEFD-09C9687D926A}" type="pres">
      <dgm:prSet presAssocID="{78F6FD86-14C4-4AC4-965E-306C033828B8}" presName="parentText" presStyleLbl="node1" presStyleIdx="2" presStyleCnt="5" custLinFactNeighborX="-2518" custLinFactNeighborY="-1799">
        <dgm:presLayoutVars>
          <dgm:chMax val="0"/>
          <dgm:bulletEnabled val="1"/>
        </dgm:presLayoutVars>
      </dgm:prSet>
      <dgm:spPr/>
    </dgm:pt>
    <dgm:pt modelId="{028EFF4E-42A1-4DF9-AAE2-EE38CBFAD124}" type="pres">
      <dgm:prSet presAssocID="{78F6FD86-14C4-4AC4-965E-306C033828B8}" presName="childText" presStyleLbl="revTx" presStyleIdx="2" presStyleCnt="3">
        <dgm:presLayoutVars>
          <dgm:bulletEnabled val="1"/>
        </dgm:presLayoutVars>
      </dgm:prSet>
      <dgm:spPr/>
    </dgm:pt>
    <dgm:pt modelId="{BE66D70D-B96B-44D5-96ED-F8173C970C0C}" type="pres">
      <dgm:prSet presAssocID="{9CE6F48E-AE55-4B17-BE2A-1C7BC0ABDE49}" presName="parentText" presStyleLbl="node1" presStyleIdx="3" presStyleCnt="5">
        <dgm:presLayoutVars>
          <dgm:chMax val="0"/>
          <dgm:bulletEnabled val="1"/>
        </dgm:presLayoutVars>
      </dgm:prSet>
      <dgm:spPr/>
    </dgm:pt>
    <dgm:pt modelId="{267A73DA-4F45-4492-8107-7B3CA3CAABE0}" type="pres">
      <dgm:prSet presAssocID="{EC27387C-0BAE-46DC-B65E-E7B7A71D7E65}" presName="spacer" presStyleCnt="0"/>
      <dgm:spPr/>
    </dgm:pt>
    <dgm:pt modelId="{2BAA67CE-896B-423E-8BAA-054A4EFB1FF4}" type="pres">
      <dgm:prSet presAssocID="{3B66BC63-8254-40E0-BA65-DEE304DF7BB1}" presName="parentText" presStyleLbl="node1" presStyleIdx="4" presStyleCnt="5">
        <dgm:presLayoutVars>
          <dgm:chMax val="0"/>
          <dgm:bulletEnabled val="1"/>
        </dgm:presLayoutVars>
      </dgm:prSet>
      <dgm:spPr/>
    </dgm:pt>
  </dgm:ptLst>
  <dgm:cxnLst>
    <dgm:cxn modelId="{8A44EE0A-A216-49B5-BD54-DA3FA70331B5}" srcId="{5B5D9E80-6BBE-4252-A6EA-7BE1D00B84AE}" destId="{4B6D40B5-E76E-4FDD-B444-10A5B3465E1A}" srcOrd="0" destOrd="0" parTransId="{AB7BECFD-CF08-4CE7-8E89-3E9FC5DBC694}" sibTransId="{CD39162F-8B89-47F0-97B6-322F426E1410}"/>
    <dgm:cxn modelId="{DCFBF10A-A9EC-4DC2-9A36-32EA1CEEC1C3}" type="presOf" srcId="{AA5F7B58-6EEF-4DD9-8B1F-1C6F18D4D475}" destId="{028EFF4E-42A1-4DF9-AAE2-EE38CBFAD124}" srcOrd="0" destOrd="0" presId="urn:microsoft.com/office/officeart/2005/8/layout/vList2"/>
    <dgm:cxn modelId="{8852F011-F7E1-472F-8550-88DE6D0ED98C}" type="presOf" srcId="{22A06936-80BE-423C-801D-B85F8C6D6ED8}" destId="{CE567B78-86F4-4799-BE34-1E88C976A525}" srcOrd="0" destOrd="0" presId="urn:microsoft.com/office/officeart/2005/8/layout/vList2"/>
    <dgm:cxn modelId="{B3FEF624-50BB-4E24-B400-8E8677E96DD3}" type="presOf" srcId="{4B6D40B5-E76E-4FDD-B444-10A5B3465E1A}" destId="{F5691304-1E1B-4A78-AF40-FFDE2C190579}" srcOrd="0" destOrd="0" presId="urn:microsoft.com/office/officeart/2005/8/layout/vList2"/>
    <dgm:cxn modelId="{4D119329-30DC-4849-9953-8F470A5C5466}" srcId="{34826131-4D22-42EA-A454-DECDB96E4C18}" destId="{22A06936-80BE-423C-801D-B85F8C6D6ED8}" srcOrd="0" destOrd="0" parTransId="{8792882C-FDAC-44F0-814B-D64BA531D6EA}" sibTransId="{F2B7A663-58E5-40CF-8BF2-A7742FAA81A4}"/>
    <dgm:cxn modelId="{634C4131-56D9-402E-A0DB-640A95826A06}" srcId="{5B5D9E80-6BBE-4252-A6EA-7BE1D00B84AE}" destId="{78F6FD86-14C4-4AC4-965E-306C033828B8}" srcOrd="2" destOrd="0" parTransId="{6745D943-7EFF-4039-84AB-025D54BE2C10}" sibTransId="{81286354-A22C-44BE-889E-B5E64AE66B41}"/>
    <dgm:cxn modelId="{13264A41-74B1-4970-8265-35C15633D820}" type="presOf" srcId="{3B66BC63-8254-40E0-BA65-DEE304DF7BB1}" destId="{2BAA67CE-896B-423E-8BAA-054A4EFB1FF4}" srcOrd="0" destOrd="0" presId="urn:microsoft.com/office/officeart/2005/8/layout/vList2"/>
    <dgm:cxn modelId="{9224B242-8584-4D27-BBC7-DD10A293DE66}" srcId="{78F6FD86-14C4-4AC4-965E-306C033828B8}" destId="{AA5F7B58-6EEF-4DD9-8B1F-1C6F18D4D475}" srcOrd="0" destOrd="0" parTransId="{AA224E55-562B-459F-B8E3-2F8573FF9A21}" sibTransId="{8A0E581D-C99E-45A5-8177-783A541DD6C3}"/>
    <dgm:cxn modelId="{391F3C4A-B6D8-466E-B3A5-B446976A2EAF}" type="presOf" srcId="{78F6FD86-14C4-4AC4-965E-306C033828B8}" destId="{24FE6AFD-6A6F-4DD5-AEFD-09C9687D926A}" srcOrd="0" destOrd="0" presId="urn:microsoft.com/office/officeart/2005/8/layout/vList2"/>
    <dgm:cxn modelId="{71FFCD4B-03B4-4FBD-AB7E-C2D16B8CE9B3}" type="presOf" srcId="{9CE6F48E-AE55-4B17-BE2A-1C7BC0ABDE49}" destId="{BE66D70D-B96B-44D5-96ED-F8173C970C0C}" srcOrd="0" destOrd="0" presId="urn:microsoft.com/office/officeart/2005/8/layout/vList2"/>
    <dgm:cxn modelId="{6FDA2387-A4EE-4550-8223-3E73F76323D1}" type="presOf" srcId="{34826131-4D22-42EA-A454-DECDB96E4C18}" destId="{1F8B822E-F099-4C5C-B70E-EE746B3FA44E}" srcOrd="0" destOrd="0" presId="urn:microsoft.com/office/officeart/2005/8/layout/vList2"/>
    <dgm:cxn modelId="{AB61A0A3-6D07-4F7C-8F6B-33633612ECEB}" srcId="{5B5D9E80-6BBE-4252-A6EA-7BE1D00B84AE}" destId="{34826131-4D22-42EA-A454-DECDB96E4C18}" srcOrd="1" destOrd="0" parTransId="{7C0E4688-AC83-44AD-99C7-E3E3621F43BC}" sibTransId="{59FFEBAE-F4E8-4D1A-BBC1-D0420628ECC9}"/>
    <dgm:cxn modelId="{FE4C8EB2-B0F2-4407-81CD-2E778D1C97D2}" srcId="{5B5D9E80-6BBE-4252-A6EA-7BE1D00B84AE}" destId="{3B66BC63-8254-40E0-BA65-DEE304DF7BB1}" srcOrd="4" destOrd="0" parTransId="{D796536F-84F0-4879-86B1-00B70593C5E0}" sibTransId="{6ACC2901-7CB0-46E2-A869-F5E781D02F80}"/>
    <dgm:cxn modelId="{43B183C1-33CB-4D84-8237-0944003B96E2}" type="presOf" srcId="{5B5D9E80-6BBE-4252-A6EA-7BE1D00B84AE}" destId="{FD749948-7EE2-4555-A8A7-147E969572EF}" srcOrd="0" destOrd="0" presId="urn:microsoft.com/office/officeart/2005/8/layout/vList2"/>
    <dgm:cxn modelId="{874773DA-0C67-45B6-90A4-AE9FF9824A9F}" srcId="{4B6D40B5-E76E-4FDD-B444-10A5B3465E1A}" destId="{BF7D8422-7D4C-496D-8B95-4A01F5509CCF}" srcOrd="0" destOrd="0" parTransId="{743EC8BE-440D-4899-A1E0-41A168941926}" sibTransId="{724E151C-DF12-4348-AA69-E2B7114C9EA0}"/>
    <dgm:cxn modelId="{8375FBDB-4477-4FDD-881A-E45B0858F7B5}" srcId="{5B5D9E80-6BBE-4252-A6EA-7BE1D00B84AE}" destId="{9CE6F48E-AE55-4B17-BE2A-1C7BC0ABDE49}" srcOrd="3" destOrd="0" parTransId="{10D93C68-4BBE-4EDE-850C-331BA817ABC7}" sibTransId="{EC27387C-0BAE-46DC-B65E-E7B7A71D7E65}"/>
    <dgm:cxn modelId="{43C65DDC-8BCF-4CF4-9E94-0C8CA3F4F04A}" type="presOf" srcId="{BF7D8422-7D4C-496D-8B95-4A01F5509CCF}" destId="{33E45C20-DAB4-4AF9-9425-617CC32A6F07}" srcOrd="0" destOrd="0" presId="urn:microsoft.com/office/officeart/2005/8/layout/vList2"/>
    <dgm:cxn modelId="{086E9FD0-2F82-4B4A-AEA5-31CBEA79459C}" type="presParOf" srcId="{FD749948-7EE2-4555-A8A7-147E969572EF}" destId="{F5691304-1E1B-4A78-AF40-FFDE2C190579}" srcOrd="0" destOrd="0" presId="urn:microsoft.com/office/officeart/2005/8/layout/vList2"/>
    <dgm:cxn modelId="{C5B4C18D-9607-4681-92E0-610BD4563424}" type="presParOf" srcId="{FD749948-7EE2-4555-A8A7-147E969572EF}" destId="{33E45C20-DAB4-4AF9-9425-617CC32A6F07}" srcOrd="1" destOrd="0" presId="urn:microsoft.com/office/officeart/2005/8/layout/vList2"/>
    <dgm:cxn modelId="{E18AC327-4DBE-4C8D-930A-5A8F9E0356FC}" type="presParOf" srcId="{FD749948-7EE2-4555-A8A7-147E969572EF}" destId="{1F8B822E-F099-4C5C-B70E-EE746B3FA44E}" srcOrd="2" destOrd="0" presId="urn:microsoft.com/office/officeart/2005/8/layout/vList2"/>
    <dgm:cxn modelId="{8452530A-6065-444B-B883-397175FD958A}" type="presParOf" srcId="{FD749948-7EE2-4555-A8A7-147E969572EF}" destId="{CE567B78-86F4-4799-BE34-1E88C976A525}" srcOrd="3" destOrd="0" presId="urn:microsoft.com/office/officeart/2005/8/layout/vList2"/>
    <dgm:cxn modelId="{6D6114B3-1F83-4638-B6A3-6D3577E902D6}" type="presParOf" srcId="{FD749948-7EE2-4555-A8A7-147E969572EF}" destId="{24FE6AFD-6A6F-4DD5-AEFD-09C9687D926A}" srcOrd="4" destOrd="0" presId="urn:microsoft.com/office/officeart/2005/8/layout/vList2"/>
    <dgm:cxn modelId="{CE119DF5-5D33-459A-991C-792EEEE22E43}" type="presParOf" srcId="{FD749948-7EE2-4555-A8A7-147E969572EF}" destId="{028EFF4E-42A1-4DF9-AAE2-EE38CBFAD124}" srcOrd="5" destOrd="0" presId="urn:microsoft.com/office/officeart/2005/8/layout/vList2"/>
    <dgm:cxn modelId="{A88C16F0-D37F-406E-AFB8-7AE16D7BD22C}" type="presParOf" srcId="{FD749948-7EE2-4555-A8A7-147E969572EF}" destId="{BE66D70D-B96B-44D5-96ED-F8173C970C0C}" srcOrd="6" destOrd="0" presId="urn:microsoft.com/office/officeart/2005/8/layout/vList2"/>
    <dgm:cxn modelId="{F88A8849-0EB8-495F-B4BD-D08E17F7612E}" type="presParOf" srcId="{FD749948-7EE2-4555-A8A7-147E969572EF}" destId="{267A73DA-4F45-4492-8107-7B3CA3CAABE0}" srcOrd="7" destOrd="0" presId="urn:microsoft.com/office/officeart/2005/8/layout/vList2"/>
    <dgm:cxn modelId="{A8A29DB6-E8C6-4158-8C3B-80DB412D51D7}" type="presParOf" srcId="{FD749948-7EE2-4555-A8A7-147E969572EF}" destId="{2BAA67CE-896B-423E-8BAA-054A4EFB1FF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0D8884-BF35-483B-B4EB-C5118D087FA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6A2D7A38-FEFE-437E-9065-B28FBA9FAEA9}">
      <dgm:prSet phldrT="[Text]"/>
      <dgm:spPr/>
      <dgm:t>
        <a:bodyPr/>
        <a:lstStyle/>
        <a:p>
          <a:r>
            <a:rPr lang="en-IN" b="1" dirty="0"/>
            <a:t>Global Comparability</a:t>
          </a:r>
          <a:endParaRPr lang="en-IN" dirty="0"/>
        </a:p>
      </dgm:t>
    </dgm:pt>
    <dgm:pt modelId="{B0702EC1-1E7D-4FF0-BA09-857179E9C336}" type="parTrans" cxnId="{A753C7CC-0EB3-4E3A-B205-084627F758F0}">
      <dgm:prSet/>
      <dgm:spPr/>
      <dgm:t>
        <a:bodyPr/>
        <a:lstStyle/>
        <a:p>
          <a:endParaRPr lang="en-IN"/>
        </a:p>
      </dgm:t>
    </dgm:pt>
    <dgm:pt modelId="{19C66D1C-331D-4456-9114-DD337EBDA3EF}" type="sibTrans" cxnId="{A753C7CC-0EB3-4E3A-B205-084627F758F0}">
      <dgm:prSet/>
      <dgm:spPr/>
      <dgm:t>
        <a:bodyPr/>
        <a:lstStyle/>
        <a:p>
          <a:endParaRPr lang="en-IN"/>
        </a:p>
      </dgm:t>
    </dgm:pt>
    <dgm:pt modelId="{1848788B-8FCC-4917-B25C-D89714810576}">
      <dgm:prSet phldrT="[Text]"/>
      <dgm:spPr/>
      <dgm:t>
        <a:bodyPr/>
        <a:lstStyle/>
        <a:p>
          <a:r>
            <a:rPr lang="en-IN" b="1" dirty="0"/>
            <a:t>Enhanced Transparency and Reliability</a:t>
          </a:r>
          <a:endParaRPr lang="en-IN" dirty="0"/>
        </a:p>
      </dgm:t>
    </dgm:pt>
    <dgm:pt modelId="{984D6632-1679-47F0-8E30-8416F99B77D7}" type="parTrans" cxnId="{9E5FBD37-1A3D-4AE2-9F8B-5C46D6861644}">
      <dgm:prSet/>
      <dgm:spPr/>
      <dgm:t>
        <a:bodyPr/>
        <a:lstStyle/>
        <a:p>
          <a:endParaRPr lang="en-IN"/>
        </a:p>
      </dgm:t>
    </dgm:pt>
    <dgm:pt modelId="{F1E6713C-B41E-4173-AC3B-A293213B29AE}" type="sibTrans" cxnId="{9E5FBD37-1A3D-4AE2-9F8B-5C46D6861644}">
      <dgm:prSet/>
      <dgm:spPr/>
      <dgm:t>
        <a:bodyPr/>
        <a:lstStyle/>
        <a:p>
          <a:endParaRPr lang="en-IN"/>
        </a:p>
      </dgm:t>
    </dgm:pt>
    <dgm:pt modelId="{E32542A6-574F-441E-A08A-623FA028FDE1}">
      <dgm:prSet phldrT="[Text]"/>
      <dgm:spPr/>
      <dgm:t>
        <a:bodyPr/>
        <a:lstStyle/>
        <a:p>
          <a:r>
            <a:rPr lang="en-IN" b="1" dirty="0"/>
            <a:t>Improved Decision-Making</a:t>
          </a:r>
          <a:endParaRPr lang="en-IN" dirty="0"/>
        </a:p>
      </dgm:t>
    </dgm:pt>
    <dgm:pt modelId="{4B395E38-E7FE-434B-A9D3-EFD178A033BB}" type="parTrans" cxnId="{92AC531D-7EEF-48DB-8C2B-66EC5C5406EB}">
      <dgm:prSet/>
      <dgm:spPr/>
      <dgm:t>
        <a:bodyPr/>
        <a:lstStyle/>
        <a:p>
          <a:endParaRPr lang="en-IN"/>
        </a:p>
      </dgm:t>
    </dgm:pt>
    <dgm:pt modelId="{2E369FC5-AB39-4399-8D57-65F8174C89AB}" type="sibTrans" cxnId="{92AC531D-7EEF-48DB-8C2B-66EC5C5406EB}">
      <dgm:prSet/>
      <dgm:spPr/>
      <dgm:t>
        <a:bodyPr/>
        <a:lstStyle/>
        <a:p>
          <a:endParaRPr lang="en-IN"/>
        </a:p>
      </dgm:t>
    </dgm:pt>
    <dgm:pt modelId="{D350070F-CCF3-483A-9BEC-173A9F7CF224}">
      <dgm:prSet phldrT="[Text]"/>
      <dgm:spPr/>
      <dgm:t>
        <a:bodyPr/>
        <a:lstStyle/>
        <a:p>
          <a:r>
            <a:rPr lang="en-IN" b="1" dirty="0"/>
            <a:t>Regulatory Compliance</a:t>
          </a:r>
          <a:endParaRPr lang="en-IN" dirty="0"/>
        </a:p>
      </dgm:t>
    </dgm:pt>
    <dgm:pt modelId="{12742102-1E59-4248-9DC9-73DEA77432E7}" type="parTrans" cxnId="{79F12467-F641-4FB6-B8D8-2F4ABC8494E7}">
      <dgm:prSet/>
      <dgm:spPr/>
      <dgm:t>
        <a:bodyPr/>
        <a:lstStyle/>
        <a:p>
          <a:endParaRPr lang="en-IN"/>
        </a:p>
      </dgm:t>
    </dgm:pt>
    <dgm:pt modelId="{FE400F2E-7762-407D-AF8B-A56F5821F063}" type="sibTrans" cxnId="{79F12467-F641-4FB6-B8D8-2F4ABC8494E7}">
      <dgm:prSet/>
      <dgm:spPr/>
      <dgm:t>
        <a:bodyPr/>
        <a:lstStyle/>
        <a:p>
          <a:endParaRPr lang="en-IN"/>
        </a:p>
      </dgm:t>
    </dgm:pt>
    <dgm:pt modelId="{BC7E040C-355E-4FB5-A431-45210FD2D894}">
      <dgm:prSet phldrT="[Text]"/>
      <dgm:spPr/>
      <dgm:t>
        <a:bodyPr/>
        <a:lstStyle/>
        <a:p>
          <a:r>
            <a:rPr lang="en-IN" b="1" dirty="0"/>
            <a:t>Access to Capital</a:t>
          </a:r>
          <a:endParaRPr lang="en-IN" dirty="0"/>
        </a:p>
      </dgm:t>
    </dgm:pt>
    <dgm:pt modelId="{23AA1286-62AE-4B4A-B273-C240D4854A53}" type="parTrans" cxnId="{1AFB4FD6-1493-4C6C-87B9-34FF7B0851A3}">
      <dgm:prSet/>
      <dgm:spPr/>
      <dgm:t>
        <a:bodyPr/>
        <a:lstStyle/>
        <a:p>
          <a:endParaRPr lang="en-IN"/>
        </a:p>
      </dgm:t>
    </dgm:pt>
    <dgm:pt modelId="{2E5D3219-C030-4AC5-A347-8550AD193B6A}" type="sibTrans" cxnId="{1AFB4FD6-1493-4C6C-87B9-34FF7B0851A3}">
      <dgm:prSet/>
      <dgm:spPr/>
      <dgm:t>
        <a:bodyPr/>
        <a:lstStyle/>
        <a:p>
          <a:endParaRPr lang="en-IN"/>
        </a:p>
      </dgm:t>
    </dgm:pt>
    <dgm:pt modelId="{07EAF209-1831-4483-9870-33C6AC98432D}">
      <dgm:prSet phldrT="[Text]"/>
      <dgm:spPr/>
      <dgm:t>
        <a:bodyPr/>
        <a:lstStyle/>
        <a:p>
          <a:r>
            <a:rPr lang="en-IN" b="1" dirty="0"/>
            <a:t>Consistency Across Industries</a:t>
          </a:r>
        </a:p>
      </dgm:t>
    </dgm:pt>
    <dgm:pt modelId="{09835147-8F89-4161-9D2A-2263B853D25E}" type="parTrans" cxnId="{B80C2C44-7E27-4ECD-9476-1666AF58FF20}">
      <dgm:prSet/>
      <dgm:spPr/>
      <dgm:t>
        <a:bodyPr/>
        <a:lstStyle/>
        <a:p>
          <a:endParaRPr lang="en-IN"/>
        </a:p>
      </dgm:t>
    </dgm:pt>
    <dgm:pt modelId="{A2E90AC5-9A5D-413B-BC3C-02710FE08E6B}" type="sibTrans" cxnId="{B80C2C44-7E27-4ECD-9476-1666AF58FF20}">
      <dgm:prSet/>
      <dgm:spPr/>
      <dgm:t>
        <a:bodyPr/>
        <a:lstStyle/>
        <a:p>
          <a:endParaRPr lang="en-IN"/>
        </a:p>
      </dgm:t>
    </dgm:pt>
    <dgm:pt modelId="{7C59EDC1-6EBE-4FBF-A679-DC3B9D0578EB}">
      <dgm:prSet/>
      <dgm:spPr/>
      <dgm:t>
        <a:bodyPr/>
        <a:lstStyle/>
        <a:p>
          <a:r>
            <a:rPr lang="en-IN" b="1" dirty="0"/>
            <a:t>Operational Efficiency for Multinationals</a:t>
          </a:r>
          <a:endParaRPr lang="en-IN" dirty="0"/>
        </a:p>
      </dgm:t>
    </dgm:pt>
    <dgm:pt modelId="{79423406-D696-4083-BA07-AB397D315905}" type="parTrans" cxnId="{A6A8F944-D4D8-4094-A34C-EC15A778579F}">
      <dgm:prSet/>
      <dgm:spPr/>
      <dgm:t>
        <a:bodyPr/>
        <a:lstStyle/>
        <a:p>
          <a:endParaRPr lang="en-IN"/>
        </a:p>
      </dgm:t>
    </dgm:pt>
    <dgm:pt modelId="{D91C89EF-8271-42DD-8870-D3812604D51B}" type="sibTrans" cxnId="{A6A8F944-D4D8-4094-A34C-EC15A778579F}">
      <dgm:prSet/>
      <dgm:spPr/>
      <dgm:t>
        <a:bodyPr/>
        <a:lstStyle/>
        <a:p>
          <a:endParaRPr lang="en-IN"/>
        </a:p>
      </dgm:t>
    </dgm:pt>
    <dgm:pt modelId="{1A2D2D63-131D-4DA5-A84F-FA6B3C1A0AE6}" type="pres">
      <dgm:prSet presAssocID="{F20D8884-BF35-483B-B4EB-C5118D087FA8}" presName="diagram" presStyleCnt="0">
        <dgm:presLayoutVars>
          <dgm:dir/>
          <dgm:resizeHandles val="exact"/>
        </dgm:presLayoutVars>
      </dgm:prSet>
      <dgm:spPr/>
    </dgm:pt>
    <dgm:pt modelId="{89584F35-E4F9-49E3-BC5C-CF641DD2E3A7}" type="pres">
      <dgm:prSet presAssocID="{6A2D7A38-FEFE-437E-9065-B28FBA9FAEA9}" presName="node" presStyleLbl="node1" presStyleIdx="0" presStyleCnt="7" custLinFactNeighborX="593" custLinFactNeighborY="2963">
        <dgm:presLayoutVars>
          <dgm:bulletEnabled val="1"/>
        </dgm:presLayoutVars>
      </dgm:prSet>
      <dgm:spPr/>
    </dgm:pt>
    <dgm:pt modelId="{E775047C-D341-4673-98BB-1DA6E49C14AD}" type="pres">
      <dgm:prSet presAssocID="{19C66D1C-331D-4456-9114-DD337EBDA3EF}" presName="sibTrans" presStyleCnt="0"/>
      <dgm:spPr/>
    </dgm:pt>
    <dgm:pt modelId="{69D1BCCE-7DD7-400B-8466-5A8AF1A9C7AE}" type="pres">
      <dgm:prSet presAssocID="{1848788B-8FCC-4917-B25C-D89714810576}" presName="node" presStyleLbl="node1" presStyleIdx="1" presStyleCnt="7">
        <dgm:presLayoutVars>
          <dgm:bulletEnabled val="1"/>
        </dgm:presLayoutVars>
      </dgm:prSet>
      <dgm:spPr/>
    </dgm:pt>
    <dgm:pt modelId="{B2D8B441-9DFF-45A1-A4B2-D76249865CC6}" type="pres">
      <dgm:prSet presAssocID="{F1E6713C-B41E-4173-AC3B-A293213B29AE}" presName="sibTrans" presStyleCnt="0"/>
      <dgm:spPr/>
    </dgm:pt>
    <dgm:pt modelId="{4A08F288-2457-4841-A3C3-A4337C272973}" type="pres">
      <dgm:prSet presAssocID="{E32542A6-574F-441E-A08A-623FA028FDE1}" presName="node" presStyleLbl="node1" presStyleIdx="2" presStyleCnt="7">
        <dgm:presLayoutVars>
          <dgm:bulletEnabled val="1"/>
        </dgm:presLayoutVars>
      </dgm:prSet>
      <dgm:spPr/>
    </dgm:pt>
    <dgm:pt modelId="{81B6E050-C3D4-43B4-816C-7910304FEC8D}" type="pres">
      <dgm:prSet presAssocID="{2E369FC5-AB39-4399-8D57-65F8174C89AB}" presName="sibTrans" presStyleCnt="0"/>
      <dgm:spPr/>
    </dgm:pt>
    <dgm:pt modelId="{94FF8AD7-290D-4074-827D-9BE121BEC403}" type="pres">
      <dgm:prSet presAssocID="{D350070F-CCF3-483A-9BEC-173A9F7CF224}" presName="node" presStyleLbl="node1" presStyleIdx="3" presStyleCnt="7">
        <dgm:presLayoutVars>
          <dgm:bulletEnabled val="1"/>
        </dgm:presLayoutVars>
      </dgm:prSet>
      <dgm:spPr/>
    </dgm:pt>
    <dgm:pt modelId="{15636CEB-C21D-4802-A862-3D9BDF2CDCA0}" type="pres">
      <dgm:prSet presAssocID="{FE400F2E-7762-407D-AF8B-A56F5821F063}" presName="sibTrans" presStyleCnt="0"/>
      <dgm:spPr/>
    </dgm:pt>
    <dgm:pt modelId="{C6732783-3B76-4EFB-AEE6-A9324B81B5F7}" type="pres">
      <dgm:prSet presAssocID="{BC7E040C-355E-4FB5-A431-45210FD2D894}" presName="node" presStyleLbl="node1" presStyleIdx="4" presStyleCnt="7">
        <dgm:presLayoutVars>
          <dgm:bulletEnabled val="1"/>
        </dgm:presLayoutVars>
      </dgm:prSet>
      <dgm:spPr/>
    </dgm:pt>
    <dgm:pt modelId="{434EA8B7-D385-45D9-97BC-A085BD2C37C6}" type="pres">
      <dgm:prSet presAssocID="{2E5D3219-C030-4AC5-A347-8550AD193B6A}" presName="sibTrans" presStyleCnt="0"/>
      <dgm:spPr/>
    </dgm:pt>
    <dgm:pt modelId="{EC5853EC-6EAA-43F4-84EF-A69FFA3BAF5A}" type="pres">
      <dgm:prSet presAssocID="{07EAF209-1831-4483-9870-33C6AC98432D}" presName="node" presStyleLbl="node1" presStyleIdx="5" presStyleCnt="7">
        <dgm:presLayoutVars>
          <dgm:bulletEnabled val="1"/>
        </dgm:presLayoutVars>
      </dgm:prSet>
      <dgm:spPr/>
    </dgm:pt>
    <dgm:pt modelId="{544FBF36-710C-4990-A343-D26F8BDC158B}" type="pres">
      <dgm:prSet presAssocID="{A2E90AC5-9A5D-413B-BC3C-02710FE08E6B}" presName="sibTrans" presStyleCnt="0"/>
      <dgm:spPr/>
    </dgm:pt>
    <dgm:pt modelId="{9E062FA1-C75A-4243-B39E-67BF57956A13}" type="pres">
      <dgm:prSet presAssocID="{7C59EDC1-6EBE-4FBF-A679-DC3B9D0578EB}" presName="node" presStyleLbl="node1" presStyleIdx="6" presStyleCnt="7">
        <dgm:presLayoutVars>
          <dgm:bulletEnabled val="1"/>
        </dgm:presLayoutVars>
      </dgm:prSet>
      <dgm:spPr/>
    </dgm:pt>
  </dgm:ptLst>
  <dgm:cxnLst>
    <dgm:cxn modelId="{92AC531D-7EEF-48DB-8C2B-66EC5C5406EB}" srcId="{F20D8884-BF35-483B-B4EB-C5118D087FA8}" destId="{E32542A6-574F-441E-A08A-623FA028FDE1}" srcOrd="2" destOrd="0" parTransId="{4B395E38-E7FE-434B-A9D3-EFD178A033BB}" sibTransId="{2E369FC5-AB39-4399-8D57-65F8174C89AB}"/>
    <dgm:cxn modelId="{4274A721-B43B-46DD-B529-087F05A1B6DA}" type="presOf" srcId="{7C59EDC1-6EBE-4FBF-A679-DC3B9D0578EB}" destId="{9E062FA1-C75A-4243-B39E-67BF57956A13}" srcOrd="0" destOrd="0" presId="urn:microsoft.com/office/officeart/2005/8/layout/default"/>
    <dgm:cxn modelId="{9E5FBD37-1A3D-4AE2-9F8B-5C46D6861644}" srcId="{F20D8884-BF35-483B-B4EB-C5118D087FA8}" destId="{1848788B-8FCC-4917-B25C-D89714810576}" srcOrd="1" destOrd="0" parTransId="{984D6632-1679-47F0-8E30-8416F99B77D7}" sibTransId="{F1E6713C-B41E-4173-AC3B-A293213B29AE}"/>
    <dgm:cxn modelId="{B80C2C44-7E27-4ECD-9476-1666AF58FF20}" srcId="{F20D8884-BF35-483B-B4EB-C5118D087FA8}" destId="{07EAF209-1831-4483-9870-33C6AC98432D}" srcOrd="5" destOrd="0" parTransId="{09835147-8F89-4161-9D2A-2263B853D25E}" sibTransId="{A2E90AC5-9A5D-413B-BC3C-02710FE08E6B}"/>
    <dgm:cxn modelId="{A6A8F944-D4D8-4094-A34C-EC15A778579F}" srcId="{F20D8884-BF35-483B-B4EB-C5118D087FA8}" destId="{7C59EDC1-6EBE-4FBF-A679-DC3B9D0578EB}" srcOrd="6" destOrd="0" parTransId="{79423406-D696-4083-BA07-AB397D315905}" sibTransId="{D91C89EF-8271-42DD-8870-D3812604D51B}"/>
    <dgm:cxn modelId="{79F12467-F641-4FB6-B8D8-2F4ABC8494E7}" srcId="{F20D8884-BF35-483B-B4EB-C5118D087FA8}" destId="{D350070F-CCF3-483A-9BEC-173A9F7CF224}" srcOrd="3" destOrd="0" parTransId="{12742102-1E59-4248-9DC9-73DEA77432E7}" sibTransId="{FE400F2E-7762-407D-AF8B-A56F5821F063}"/>
    <dgm:cxn modelId="{5CDEE084-DABD-4196-AE4D-D2BA41E9BECC}" type="presOf" srcId="{07EAF209-1831-4483-9870-33C6AC98432D}" destId="{EC5853EC-6EAA-43F4-84EF-A69FFA3BAF5A}" srcOrd="0" destOrd="0" presId="urn:microsoft.com/office/officeart/2005/8/layout/default"/>
    <dgm:cxn modelId="{C95D2188-B52B-46E5-A628-F8133A5E191B}" type="presOf" srcId="{6A2D7A38-FEFE-437E-9065-B28FBA9FAEA9}" destId="{89584F35-E4F9-49E3-BC5C-CF641DD2E3A7}" srcOrd="0" destOrd="0" presId="urn:microsoft.com/office/officeart/2005/8/layout/default"/>
    <dgm:cxn modelId="{CDED358F-FC0A-41EB-BEBA-223D373F79CF}" type="presOf" srcId="{D350070F-CCF3-483A-9BEC-173A9F7CF224}" destId="{94FF8AD7-290D-4074-827D-9BE121BEC403}" srcOrd="0" destOrd="0" presId="urn:microsoft.com/office/officeart/2005/8/layout/default"/>
    <dgm:cxn modelId="{2EEEF8C7-9FCE-409F-8EF3-57119C706D91}" type="presOf" srcId="{E32542A6-574F-441E-A08A-623FA028FDE1}" destId="{4A08F288-2457-4841-A3C3-A4337C272973}" srcOrd="0" destOrd="0" presId="urn:microsoft.com/office/officeart/2005/8/layout/default"/>
    <dgm:cxn modelId="{A753C7CC-0EB3-4E3A-B205-084627F758F0}" srcId="{F20D8884-BF35-483B-B4EB-C5118D087FA8}" destId="{6A2D7A38-FEFE-437E-9065-B28FBA9FAEA9}" srcOrd="0" destOrd="0" parTransId="{B0702EC1-1E7D-4FF0-BA09-857179E9C336}" sibTransId="{19C66D1C-331D-4456-9114-DD337EBDA3EF}"/>
    <dgm:cxn modelId="{1AFB4FD6-1493-4C6C-87B9-34FF7B0851A3}" srcId="{F20D8884-BF35-483B-B4EB-C5118D087FA8}" destId="{BC7E040C-355E-4FB5-A431-45210FD2D894}" srcOrd="4" destOrd="0" parTransId="{23AA1286-62AE-4B4A-B273-C240D4854A53}" sibTransId="{2E5D3219-C030-4AC5-A347-8550AD193B6A}"/>
    <dgm:cxn modelId="{74C2ADD7-DEF6-4ACD-9C35-D063EFB8FEBD}" type="presOf" srcId="{1848788B-8FCC-4917-B25C-D89714810576}" destId="{69D1BCCE-7DD7-400B-8466-5A8AF1A9C7AE}" srcOrd="0" destOrd="0" presId="urn:microsoft.com/office/officeart/2005/8/layout/default"/>
    <dgm:cxn modelId="{5B83D5DE-3668-47D8-ABB5-96F68055C973}" type="presOf" srcId="{F20D8884-BF35-483B-B4EB-C5118D087FA8}" destId="{1A2D2D63-131D-4DA5-A84F-FA6B3C1A0AE6}" srcOrd="0" destOrd="0" presId="urn:microsoft.com/office/officeart/2005/8/layout/default"/>
    <dgm:cxn modelId="{FA6CDAE6-FFAE-4486-992D-9B545E273B9E}" type="presOf" srcId="{BC7E040C-355E-4FB5-A431-45210FD2D894}" destId="{C6732783-3B76-4EFB-AEE6-A9324B81B5F7}" srcOrd="0" destOrd="0" presId="urn:microsoft.com/office/officeart/2005/8/layout/default"/>
    <dgm:cxn modelId="{330FDEE1-2790-482D-8497-0B27019DDE0D}" type="presParOf" srcId="{1A2D2D63-131D-4DA5-A84F-FA6B3C1A0AE6}" destId="{89584F35-E4F9-49E3-BC5C-CF641DD2E3A7}" srcOrd="0" destOrd="0" presId="urn:microsoft.com/office/officeart/2005/8/layout/default"/>
    <dgm:cxn modelId="{1B2D4FCE-84C4-4B66-933B-A93BAC81B2B5}" type="presParOf" srcId="{1A2D2D63-131D-4DA5-A84F-FA6B3C1A0AE6}" destId="{E775047C-D341-4673-98BB-1DA6E49C14AD}" srcOrd="1" destOrd="0" presId="urn:microsoft.com/office/officeart/2005/8/layout/default"/>
    <dgm:cxn modelId="{A1DDD8BA-B4EC-4213-9DB9-37C92C4600FB}" type="presParOf" srcId="{1A2D2D63-131D-4DA5-A84F-FA6B3C1A0AE6}" destId="{69D1BCCE-7DD7-400B-8466-5A8AF1A9C7AE}" srcOrd="2" destOrd="0" presId="urn:microsoft.com/office/officeart/2005/8/layout/default"/>
    <dgm:cxn modelId="{94529071-EFD3-4F87-A05D-6FE883F91F6A}" type="presParOf" srcId="{1A2D2D63-131D-4DA5-A84F-FA6B3C1A0AE6}" destId="{B2D8B441-9DFF-45A1-A4B2-D76249865CC6}" srcOrd="3" destOrd="0" presId="urn:microsoft.com/office/officeart/2005/8/layout/default"/>
    <dgm:cxn modelId="{7E5DBB5D-0316-4702-AC96-57A86EEA27F4}" type="presParOf" srcId="{1A2D2D63-131D-4DA5-A84F-FA6B3C1A0AE6}" destId="{4A08F288-2457-4841-A3C3-A4337C272973}" srcOrd="4" destOrd="0" presId="urn:microsoft.com/office/officeart/2005/8/layout/default"/>
    <dgm:cxn modelId="{7CAA1793-2333-42E6-983D-EFC5DFE6ABAD}" type="presParOf" srcId="{1A2D2D63-131D-4DA5-A84F-FA6B3C1A0AE6}" destId="{81B6E050-C3D4-43B4-816C-7910304FEC8D}" srcOrd="5" destOrd="0" presId="urn:microsoft.com/office/officeart/2005/8/layout/default"/>
    <dgm:cxn modelId="{7D594E41-7862-44B4-8EB7-1AD2F1C7383B}" type="presParOf" srcId="{1A2D2D63-131D-4DA5-A84F-FA6B3C1A0AE6}" destId="{94FF8AD7-290D-4074-827D-9BE121BEC403}" srcOrd="6" destOrd="0" presId="urn:microsoft.com/office/officeart/2005/8/layout/default"/>
    <dgm:cxn modelId="{665DEECD-7245-4388-9DFE-420F3C4D9560}" type="presParOf" srcId="{1A2D2D63-131D-4DA5-A84F-FA6B3C1A0AE6}" destId="{15636CEB-C21D-4802-A862-3D9BDF2CDCA0}" srcOrd="7" destOrd="0" presId="urn:microsoft.com/office/officeart/2005/8/layout/default"/>
    <dgm:cxn modelId="{08347C6E-FB2D-454F-8362-1CA009829F1E}" type="presParOf" srcId="{1A2D2D63-131D-4DA5-A84F-FA6B3C1A0AE6}" destId="{C6732783-3B76-4EFB-AEE6-A9324B81B5F7}" srcOrd="8" destOrd="0" presId="urn:microsoft.com/office/officeart/2005/8/layout/default"/>
    <dgm:cxn modelId="{B7763F21-11EA-4B18-B3D1-FB59C3FF634B}" type="presParOf" srcId="{1A2D2D63-131D-4DA5-A84F-FA6B3C1A0AE6}" destId="{434EA8B7-D385-45D9-97BC-A085BD2C37C6}" srcOrd="9" destOrd="0" presId="urn:microsoft.com/office/officeart/2005/8/layout/default"/>
    <dgm:cxn modelId="{0A1273BC-8316-476A-B4AE-7EB9B9E10B07}" type="presParOf" srcId="{1A2D2D63-131D-4DA5-A84F-FA6B3C1A0AE6}" destId="{EC5853EC-6EAA-43F4-84EF-A69FFA3BAF5A}" srcOrd="10" destOrd="0" presId="urn:microsoft.com/office/officeart/2005/8/layout/default"/>
    <dgm:cxn modelId="{C9BF721D-BD63-46A9-A5D4-58284C877CAA}" type="presParOf" srcId="{1A2D2D63-131D-4DA5-A84F-FA6B3C1A0AE6}" destId="{544FBF36-710C-4990-A343-D26F8BDC158B}" srcOrd="11" destOrd="0" presId="urn:microsoft.com/office/officeart/2005/8/layout/default"/>
    <dgm:cxn modelId="{F5C212D8-E199-4158-9737-F06394B3D41E}" type="presParOf" srcId="{1A2D2D63-131D-4DA5-A84F-FA6B3C1A0AE6}" destId="{9E062FA1-C75A-4243-B39E-67BF57956A1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A57AD2-2310-463D-804B-1BB327290FF0}" type="doc">
      <dgm:prSet loTypeId="urn:microsoft.com/office/officeart/2005/8/layout/hList7" loCatId="list" qsTypeId="urn:microsoft.com/office/officeart/2005/8/quickstyle/simple1" qsCatId="simple" csTypeId="urn:microsoft.com/office/officeart/2005/8/colors/accent1_2" csCatId="accent1" phldr="1"/>
      <dgm:spPr/>
    </dgm:pt>
    <dgm:pt modelId="{AA4EDC30-1CC7-4334-846D-0ACB2EC7B273}">
      <dgm:prSet phldrT="[Text]"/>
      <dgm:spPr/>
      <dgm:t>
        <a:bodyPr/>
        <a:lstStyle/>
        <a:p>
          <a:r>
            <a:rPr lang="en-US" dirty="0"/>
            <a:t>Penalty</a:t>
          </a:r>
          <a:br>
            <a:rPr lang="en-US" dirty="0"/>
          </a:br>
          <a:r>
            <a:rPr lang="en-US" dirty="0"/>
            <a:t>Not on company, but on auditor</a:t>
          </a:r>
          <a:endParaRPr lang="en-IN" dirty="0"/>
        </a:p>
      </dgm:t>
    </dgm:pt>
    <dgm:pt modelId="{6B6279C2-D2A2-46AC-8BDB-82EDAF94F858}" type="parTrans" cxnId="{8E4A8C2D-8855-446F-977C-65AD2C903B34}">
      <dgm:prSet/>
      <dgm:spPr/>
      <dgm:t>
        <a:bodyPr/>
        <a:lstStyle/>
        <a:p>
          <a:endParaRPr lang="en-IN"/>
        </a:p>
      </dgm:t>
    </dgm:pt>
    <dgm:pt modelId="{ED2085CB-E309-42E5-8B3E-A1B839D0C69E}" type="sibTrans" cxnId="{8E4A8C2D-8855-446F-977C-65AD2C903B34}">
      <dgm:prSet/>
      <dgm:spPr/>
      <dgm:t>
        <a:bodyPr/>
        <a:lstStyle/>
        <a:p>
          <a:endParaRPr lang="en-IN"/>
        </a:p>
      </dgm:t>
    </dgm:pt>
    <dgm:pt modelId="{CECB7086-9BC7-4486-82E0-C2796A4A2D0B}">
      <dgm:prSet phldrT="[Text]"/>
      <dgm:spPr/>
      <dgm:t>
        <a:bodyPr/>
        <a:lstStyle/>
        <a:p>
          <a:r>
            <a:rPr lang="en-US" dirty="0"/>
            <a:t>Debarment</a:t>
          </a:r>
          <a:br>
            <a:rPr lang="en-US" dirty="0"/>
          </a:br>
          <a:r>
            <a:rPr lang="en-US" dirty="0"/>
            <a:t>From 6 months to 10 years</a:t>
          </a:r>
          <a:endParaRPr lang="en-IN" dirty="0"/>
        </a:p>
      </dgm:t>
    </dgm:pt>
    <dgm:pt modelId="{CA59C04F-6CC2-43B9-8A65-D9EED5ADB5EE}" type="parTrans" cxnId="{C2F963A9-B866-491C-9EC3-8FD0CE64BFFB}">
      <dgm:prSet/>
      <dgm:spPr/>
      <dgm:t>
        <a:bodyPr/>
        <a:lstStyle/>
        <a:p>
          <a:endParaRPr lang="en-IN"/>
        </a:p>
      </dgm:t>
    </dgm:pt>
    <dgm:pt modelId="{368F728A-CC26-411D-B0DE-1D0746F0352F}" type="sibTrans" cxnId="{C2F963A9-B866-491C-9EC3-8FD0CE64BFFB}">
      <dgm:prSet/>
      <dgm:spPr/>
      <dgm:t>
        <a:bodyPr/>
        <a:lstStyle/>
        <a:p>
          <a:endParaRPr lang="en-IN"/>
        </a:p>
      </dgm:t>
    </dgm:pt>
    <dgm:pt modelId="{05C6A8F1-79F0-4595-823A-0F4CB1E5A9DC}" type="pres">
      <dgm:prSet presAssocID="{ACA57AD2-2310-463D-804B-1BB327290FF0}" presName="Name0" presStyleCnt="0">
        <dgm:presLayoutVars>
          <dgm:dir/>
          <dgm:resizeHandles val="exact"/>
        </dgm:presLayoutVars>
      </dgm:prSet>
      <dgm:spPr/>
    </dgm:pt>
    <dgm:pt modelId="{702FA294-3658-46E1-9C9D-B6388B8192C7}" type="pres">
      <dgm:prSet presAssocID="{ACA57AD2-2310-463D-804B-1BB327290FF0}" presName="fgShape" presStyleLbl="fgShp" presStyleIdx="0" presStyleCnt="1"/>
      <dgm:spPr/>
    </dgm:pt>
    <dgm:pt modelId="{84AD1042-EDF1-41AF-BD23-ADD3A9D0C0ED}" type="pres">
      <dgm:prSet presAssocID="{ACA57AD2-2310-463D-804B-1BB327290FF0}" presName="linComp" presStyleCnt="0"/>
      <dgm:spPr/>
    </dgm:pt>
    <dgm:pt modelId="{A7D1C4FF-0241-4F61-8120-C96C9F9B3020}" type="pres">
      <dgm:prSet presAssocID="{AA4EDC30-1CC7-4334-846D-0ACB2EC7B273}" presName="compNode" presStyleCnt="0"/>
      <dgm:spPr/>
    </dgm:pt>
    <dgm:pt modelId="{B4D4FF2D-FF74-414B-A7EC-4B588559BD85}" type="pres">
      <dgm:prSet presAssocID="{AA4EDC30-1CC7-4334-846D-0ACB2EC7B273}" presName="bkgdShape" presStyleLbl="node1" presStyleIdx="0" presStyleCnt="2"/>
      <dgm:spPr/>
    </dgm:pt>
    <dgm:pt modelId="{F6C6FF6A-F0DF-4204-96F8-D41521483950}" type="pres">
      <dgm:prSet presAssocID="{AA4EDC30-1CC7-4334-846D-0ACB2EC7B273}" presName="nodeTx" presStyleLbl="node1" presStyleIdx="0" presStyleCnt="2">
        <dgm:presLayoutVars>
          <dgm:bulletEnabled val="1"/>
        </dgm:presLayoutVars>
      </dgm:prSet>
      <dgm:spPr/>
    </dgm:pt>
    <dgm:pt modelId="{6B7396E2-29F7-4EDF-9154-6D6504015D38}" type="pres">
      <dgm:prSet presAssocID="{AA4EDC30-1CC7-4334-846D-0ACB2EC7B273}" presName="invisiNode" presStyleLbl="node1" presStyleIdx="0" presStyleCnt="2"/>
      <dgm:spPr/>
    </dgm:pt>
    <dgm:pt modelId="{E1F793C5-B4CE-40E3-ACF5-2B9A8B025B51}" type="pres">
      <dgm:prSet presAssocID="{AA4EDC30-1CC7-4334-846D-0ACB2EC7B273}" presName="imagNode" presStyleLbl="fgImgPlace1" presStyleIdx="0" presStyleCnt="2"/>
      <dgm:spPr>
        <a:blipFill rotWithShape="1">
          <a:blip xmlns:r="http://schemas.openxmlformats.org/officeDocument/2006/relationships" r:embed="rId1"/>
          <a:stretch>
            <a:fillRect/>
          </a:stretch>
        </a:blipFill>
      </dgm:spPr>
    </dgm:pt>
    <dgm:pt modelId="{2E81061E-80FB-48FF-9947-DFEC91A65A7A}" type="pres">
      <dgm:prSet presAssocID="{ED2085CB-E309-42E5-8B3E-A1B839D0C69E}" presName="sibTrans" presStyleLbl="sibTrans2D1" presStyleIdx="0" presStyleCnt="0"/>
      <dgm:spPr/>
    </dgm:pt>
    <dgm:pt modelId="{BDCE50B0-4E87-4E20-9297-0C463C2868F5}" type="pres">
      <dgm:prSet presAssocID="{CECB7086-9BC7-4486-82E0-C2796A4A2D0B}" presName="compNode" presStyleCnt="0"/>
      <dgm:spPr/>
    </dgm:pt>
    <dgm:pt modelId="{301AF27A-492B-4EC4-A84E-779F196012EF}" type="pres">
      <dgm:prSet presAssocID="{CECB7086-9BC7-4486-82E0-C2796A4A2D0B}" presName="bkgdShape" presStyleLbl="node1" presStyleIdx="1" presStyleCnt="2"/>
      <dgm:spPr/>
    </dgm:pt>
    <dgm:pt modelId="{CFAC9760-A6AE-4497-95A2-E6430DFB093B}" type="pres">
      <dgm:prSet presAssocID="{CECB7086-9BC7-4486-82E0-C2796A4A2D0B}" presName="nodeTx" presStyleLbl="node1" presStyleIdx="1" presStyleCnt="2">
        <dgm:presLayoutVars>
          <dgm:bulletEnabled val="1"/>
        </dgm:presLayoutVars>
      </dgm:prSet>
      <dgm:spPr/>
    </dgm:pt>
    <dgm:pt modelId="{C1A4724A-9FD2-4D33-8942-FA2780D6D0B1}" type="pres">
      <dgm:prSet presAssocID="{CECB7086-9BC7-4486-82E0-C2796A4A2D0B}" presName="invisiNode" presStyleLbl="node1" presStyleIdx="1" presStyleCnt="2"/>
      <dgm:spPr/>
    </dgm:pt>
    <dgm:pt modelId="{FCD77A1B-2048-4FA3-98BC-CB7379AEC508}" type="pres">
      <dgm:prSet presAssocID="{CECB7086-9BC7-4486-82E0-C2796A4A2D0B}" presName="imagNode" presStyleLbl="fgImgPlace1" presStyleIdx="1" presStyleCnt="2"/>
      <dgm:spPr>
        <a:blipFill rotWithShape="1">
          <a:blip xmlns:r="http://schemas.openxmlformats.org/officeDocument/2006/relationships" r:embed="rId2"/>
          <a:stretch>
            <a:fillRect/>
          </a:stretch>
        </a:blipFill>
      </dgm:spPr>
    </dgm:pt>
  </dgm:ptLst>
  <dgm:cxnLst>
    <dgm:cxn modelId="{56927201-059A-4497-9EAF-B6566F89DC4A}" type="presOf" srcId="{AA4EDC30-1CC7-4334-846D-0ACB2EC7B273}" destId="{F6C6FF6A-F0DF-4204-96F8-D41521483950}" srcOrd="1" destOrd="0" presId="urn:microsoft.com/office/officeart/2005/8/layout/hList7"/>
    <dgm:cxn modelId="{3858DB03-A9C1-42EB-97C2-3BF9C6B4F78F}" type="presOf" srcId="{CECB7086-9BC7-4486-82E0-C2796A4A2D0B}" destId="{301AF27A-492B-4EC4-A84E-779F196012EF}" srcOrd="0" destOrd="0" presId="urn:microsoft.com/office/officeart/2005/8/layout/hList7"/>
    <dgm:cxn modelId="{8E4A8C2D-8855-446F-977C-65AD2C903B34}" srcId="{ACA57AD2-2310-463D-804B-1BB327290FF0}" destId="{AA4EDC30-1CC7-4334-846D-0ACB2EC7B273}" srcOrd="0" destOrd="0" parTransId="{6B6279C2-D2A2-46AC-8BDB-82EDAF94F858}" sibTransId="{ED2085CB-E309-42E5-8B3E-A1B839D0C69E}"/>
    <dgm:cxn modelId="{8C121D3B-B3F1-4036-B9B4-D4F679378717}" type="presOf" srcId="{AA4EDC30-1CC7-4334-846D-0ACB2EC7B273}" destId="{B4D4FF2D-FF74-414B-A7EC-4B588559BD85}" srcOrd="0" destOrd="0" presId="urn:microsoft.com/office/officeart/2005/8/layout/hList7"/>
    <dgm:cxn modelId="{5F807F4B-B125-46B6-BBDE-68A06B66B22C}" type="presOf" srcId="{ACA57AD2-2310-463D-804B-1BB327290FF0}" destId="{05C6A8F1-79F0-4595-823A-0F4CB1E5A9DC}" srcOrd="0" destOrd="0" presId="urn:microsoft.com/office/officeart/2005/8/layout/hList7"/>
    <dgm:cxn modelId="{A2396F74-0211-4F06-B59B-560D3BC7DD22}" type="presOf" srcId="{CECB7086-9BC7-4486-82E0-C2796A4A2D0B}" destId="{CFAC9760-A6AE-4497-95A2-E6430DFB093B}" srcOrd="1" destOrd="0" presId="urn:microsoft.com/office/officeart/2005/8/layout/hList7"/>
    <dgm:cxn modelId="{77A4E694-5FA9-48DF-BD31-8C9535E86ADF}" type="presOf" srcId="{ED2085CB-E309-42E5-8B3E-A1B839D0C69E}" destId="{2E81061E-80FB-48FF-9947-DFEC91A65A7A}" srcOrd="0" destOrd="0" presId="urn:microsoft.com/office/officeart/2005/8/layout/hList7"/>
    <dgm:cxn modelId="{C2F963A9-B866-491C-9EC3-8FD0CE64BFFB}" srcId="{ACA57AD2-2310-463D-804B-1BB327290FF0}" destId="{CECB7086-9BC7-4486-82E0-C2796A4A2D0B}" srcOrd="1" destOrd="0" parTransId="{CA59C04F-6CC2-43B9-8A65-D9EED5ADB5EE}" sibTransId="{368F728A-CC26-411D-B0DE-1D0746F0352F}"/>
    <dgm:cxn modelId="{BFF737BB-EA74-4637-BE9C-31BABAC95EBB}" type="presParOf" srcId="{05C6A8F1-79F0-4595-823A-0F4CB1E5A9DC}" destId="{702FA294-3658-46E1-9C9D-B6388B8192C7}" srcOrd="0" destOrd="0" presId="urn:microsoft.com/office/officeart/2005/8/layout/hList7"/>
    <dgm:cxn modelId="{FC1EFA15-3789-44EE-BA88-F10195586BE7}" type="presParOf" srcId="{05C6A8F1-79F0-4595-823A-0F4CB1E5A9DC}" destId="{84AD1042-EDF1-41AF-BD23-ADD3A9D0C0ED}" srcOrd="1" destOrd="0" presId="urn:microsoft.com/office/officeart/2005/8/layout/hList7"/>
    <dgm:cxn modelId="{D54FABA2-3715-4EB5-8B85-ABA29A2F132E}" type="presParOf" srcId="{84AD1042-EDF1-41AF-BD23-ADD3A9D0C0ED}" destId="{A7D1C4FF-0241-4F61-8120-C96C9F9B3020}" srcOrd="0" destOrd="0" presId="urn:microsoft.com/office/officeart/2005/8/layout/hList7"/>
    <dgm:cxn modelId="{A6D4BDAF-79B4-474D-8466-5164FB82BAB8}" type="presParOf" srcId="{A7D1C4FF-0241-4F61-8120-C96C9F9B3020}" destId="{B4D4FF2D-FF74-414B-A7EC-4B588559BD85}" srcOrd="0" destOrd="0" presId="urn:microsoft.com/office/officeart/2005/8/layout/hList7"/>
    <dgm:cxn modelId="{0835E51F-F511-4EFA-9F8D-F324198712A3}" type="presParOf" srcId="{A7D1C4FF-0241-4F61-8120-C96C9F9B3020}" destId="{F6C6FF6A-F0DF-4204-96F8-D41521483950}" srcOrd="1" destOrd="0" presId="urn:microsoft.com/office/officeart/2005/8/layout/hList7"/>
    <dgm:cxn modelId="{DA56EEE3-414D-4CA4-9BE2-037CED34A963}" type="presParOf" srcId="{A7D1C4FF-0241-4F61-8120-C96C9F9B3020}" destId="{6B7396E2-29F7-4EDF-9154-6D6504015D38}" srcOrd="2" destOrd="0" presId="urn:microsoft.com/office/officeart/2005/8/layout/hList7"/>
    <dgm:cxn modelId="{2BF65D1E-AF06-4ABB-B37F-C94903F8DDFC}" type="presParOf" srcId="{A7D1C4FF-0241-4F61-8120-C96C9F9B3020}" destId="{E1F793C5-B4CE-40E3-ACF5-2B9A8B025B51}" srcOrd="3" destOrd="0" presId="urn:microsoft.com/office/officeart/2005/8/layout/hList7"/>
    <dgm:cxn modelId="{55627E2C-C1BE-498C-849D-16B791C1CC89}" type="presParOf" srcId="{84AD1042-EDF1-41AF-BD23-ADD3A9D0C0ED}" destId="{2E81061E-80FB-48FF-9947-DFEC91A65A7A}" srcOrd="1" destOrd="0" presId="urn:microsoft.com/office/officeart/2005/8/layout/hList7"/>
    <dgm:cxn modelId="{F3738194-FB4B-44C4-8A23-F4BB726D1E17}" type="presParOf" srcId="{84AD1042-EDF1-41AF-BD23-ADD3A9D0C0ED}" destId="{BDCE50B0-4E87-4E20-9297-0C463C2868F5}" srcOrd="2" destOrd="0" presId="urn:microsoft.com/office/officeart/2005/8/layout/hList7"/>
    <dgm:cxn modelId="{E299A067-68C8-495F-9EAA-C4BEDE002DF3}" type="presParOf" srcId="{BDCE50B0-4E87-4E20-9297-0C463C2868F5}" destId="{301AF27A-492B-4EC4-A84E-779F196012EF}" srcOrd="0" destOrd="0" presId="urn:microsoft.com/office/officeart/2005/8/layout/hList7"/>
    <dgm:cxn modelId="{D416B979-73F0-4E02-BB94-D04782211A1B}" type="presParOf" srcId="{BDCE50B0-4E87-4E20-9297-0C463C2868F5}" destId="{CFAC9760-A6AE-4497-95A2-E6430DFB093B}" srcOrd="1" destOrd="0" presId="urn:microsoft.com/office/officeart/2005/8/layout/hList7"/>
    <dgm:cxn modelId="{700D0F13-EA30-48A2-8D1B-029BA67A4D27}" type="presParOf" srcId="{BDCE50B0-4E87-4E20-9297-0C463C2868F5}" destId="{C1A4724A-9FD2-4D33-8942-FA2780D6D0B1}" srcOrd="2" destOrd="0" presId="urn:microsoft.com/office/officeart/2005/8/layout/hList7"/>
    <dgm:cxn modelId="{805B14C7-1C8E-43AD-9A54-013BE228F63C}" type="presParOf" srcId="{BDCE50B0-4E87-4E20-9297-0C463C2868F5}" destId="{FCD77A1B-2048-4FA3-98BC-CB7379AEC50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651B1E-7999-4696-AAB8-D565425AAA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3338F40B-5B12-4F3E-BFF2-CEDBC4C82951}">
      <dgm:prSet phldrT="[Text]"/>
      <dgm:spPr/>
      <dgm:t>
        <a:bodyPr/>
        <a:lstStyle/>
        <a:p>
          <a:pPr>
            <a:buFont typeface="+mj-lt"/>
            <a:buAutoNum type="arabicPeriod"/>
          </a:pPr>
          <a:r>
            <a:rPr lang="en-US" dirty="0"/>
            <a:t>Financial Instruments</a:t>
          </a:r>
          <a:endParaRPr lang="en-IN" dirty="0"/>
        </a:p>
      </dgm:t>
    </dgm:pt>
    <dgm:pt modelId="{E38022D6-79F7-4AC2-B48F-9DDCDC1C462E}" type="parTrans" cxnId="{1708A239-17E5-4ED4-A5FE-5D2604190248}">
      <dgm:prSet/>
      <dgm:spPr/>
      <dgm:t>
        <a:bodyPr/>
        <a:lstStyle/>
        <a:p>
          <a:endParaRPr lang="en-IN"/>
        </a:p>
      </dgm:t>
    </dgm:pt>
    <dgm:pt modelId="{FE80CF33-0AD3-4AB8-B2C2-C3A7D15655E3}" type="sibTrans" cxnId="{1708A239-17E5-4ED4-A5FE-5D2604190248}">
      <dgm:prSet/>
      <dgm:spPr/>
      <dgm:t>
        <a:bodyPr/>
        <a:lstStyle/>
        <a:p>
          <a:endParaRPr lang="en-IN"/>
        </a:p>
      </dgm:t>
    </dgm:pt>
    <dgm:pt modelId="{35F49256-C5E0-4736-85DE-7540701C458E}">
      <dgm:prSet/>
      <dgm:spPr/>
      <dgm:t>
        <a:bodyPr/>
        <a:lstStyle/>
        <a:p>
          <a:r>
            <a:rPr lang="en-US" dirty="0"/>
            <a:t>Property, Plant &amp; Equipment (PPE)</a:t>
          </a:r>
        </a:p>
      </dgm:t>
    </dgm:pt>
    <dgm:pt modelId="{62C835C4-9F79-48FB-9BA7-3239658912A2}" type="parTrans" cxnId="{AD0821AB-0708-4A0F-A936-385C80856D69}">
      <dgm:prSet/>
      <dgm:spPr/>
      <dgm:t>
        <a:bodyPr/>
        <a:lstStyle/>
        <a:p>
          <a:endParaRPr lang="en-IN"/>
        </a:p>
      </dgm:t>
    </dgm:pt>
    <dgm:pt modelId="{D7C6DFBD-B781-4AD2-AD6F-7CBB8B3916DD}" type="sibTrans" cxnId="{AD0821AB-0708-4A0F-A936-385C80856D69}">
      <dgm:prSet/>
      <dgm:spPr/>
      <dgm:t>
        <a:bodyPr/>
        <a:lstStyle/>
        <a:p>
          <a:endParaRPr lang="en-IN"/>
        </a:p>
      </dgm:t>
    </dgm:pt>
    <dgm:pt modelId="{2CBF0493-DB57-462D-8ACB-E05AB716C1EB}">
      <dgm:prSet/>
      <dgm:spPr/>
      <dgm:t>
        <a:bodyPr/>
        <a:lstStyle/>
        <a:p>
          <a:r>
            <a:rPr lang="en-US"/>
            <a:t>Investment Property</a:t>
          </a:r>
          <a:endParaRPr lang="en-US" dirty="0"/>
        </a:p>
      </dgm:t>
    </dgm:pt>
    <dgm:pt modelId="{9938E58A-4930-4EE6-B3BA-246DC865B2A5}" type="parTrans" cxnId="{163C7FB0-D0E7-4DD8-91BA-11E0E2B71588}">
      <dgm:prSet/>
      <dgm:spPr/>
      <dgm:t>
        <a:bodyPr/>
        <a:lstStyle/>
        <a:p>
          <a:endParaRPr lang="en-IN"/>
        </a:p>
      </dgm:t>
    </dgm:pt>
    <dgm:pt modelId="{D260C9F1-D012-4FA9-B5EE-5E61EDCB2AC1}" type="sibTrans" cxnId="{163C7FB0-D0E7-4DD8-91BA-11E0E2B71588}">
      <dgm:prSet/>
      <dgm:spPr/>
      <dgm:t>
        <a:bodyPr/>
        <a:lstStyle/>
        <a:p>
          <a:endParaRPr lang="en-IN"/>
        </a:p>
      </dgm:t>
    </dgm:pt>
    <dgm:pt modelId="{93CBB80B-588F-4728-A4AB-DF00B6A3ED7F}">
      <dgm:prSet/>
      <dgm:spPr/>
      <dgm:t>
        <a:bodyPr/>
        <a:lstStyle/>
        <a:p>
          <a:r>
            <a:rPr lang="en-US" dirty="0"/>
            <a:t>Biological Asset</a:t>
          </a:r>
        </a:p>
      </dgm:t>
    </dgm:pt>
    <dgm:pt modelId="{5C860AD7-1699-4F83-8AE7-D45DB985F342}" type="parTrans" cxnId="{A74492D0-BEC8-45C9-BD67-1C7E071BBBAC}">
      <dgm:prSet/>
      <dgm:spPr/>
      <dgm:t>
        <a:bodyPr/>
        <a:lstStyle/>
        <a:p>
          <a:endParaRPr lang="en-IN"/>
        </a:p>
      </dgm:t>
    </dgm:pt>
    <dgm:pt modelId="{4180451E-5637-45BA-B5B5-B52E0AB6BEB9}" type="sibTrans" cxnId="{A74492D0-BEC8-45C9-BD67-1C7E071BBBAC}">
      <dgm:prSet/>
      <dgm:spPr/>
      <dgm:t>
        <a:bodyPr/>
        <a:lstStyle/>
        <a:p>
          <a:endParaRPr lang="en-IN"/>
        </a:p>
      </dgm:t>
    </dgm:pt>
    <dgm:pt modelId="{71073612-383C-4336-BE2B-31C22F3881D8}">
      <dgm:prSet/>
      <dgm:spPr/>
      <dgm:t>
        <a:bodyPr/>
        <a:lstStyle/>
        <a:p>
          <a:r>
            <a:rPr lang="en-US" dirty="0"/>
            <a:t>Asset Acquired in Business Combinations</a:t>
          </a:r>
        </a:p>
      </dgm:t>
    </dgm:pt>
    <dgm:pt modelId="{9BFBDAB5-7371-4D4C-A3EA-4352874A393E}" type="parTrans" cxnId="{AEF54E9F-FEB0-4E51-8717-35B8508A2256}">
      <dgm:prSet/>
      <dgm:spPr/>
      <dgm:t>
        <a:bodyPr/>
        <a:lstStyle/>
        <a:p>
          <a:endParaRPr lang="en-IN"/>
        </a:p>
      </dgm:t>
    </dgm:pt>
    <dgm:pt modelId="{B6E5236F-3794-4CE1-93BD-91A099969B8B}" type="sibTrans" cxnId="{AEF54E9F-FEB0-4E51-8717-35B8508A2256}">
      <dgm:prSet/>
      <dgm:spPr/>
      <dgm:t>
        <a:bodyPr/>
        <a:lstStyle/>
        <a:p>
          <a:endParaRPr lang="en-IN"/>
        </a:p>
      </dgm:t>
    </dgm:pt>
    <dgm:pt modelId="{BE476637-D9A6-4229-A589-A6C26D41CDCE}">
      <dgm:prSet/>
      <dgm:spPr/>
      <dgm:t>
        <a:bodyPr/>
        <a:lstStyle/>
        <a:p>
          <a:r>
            <a:rPr lang="en-US"/>
            <a:t>Investments</a:t>
          </a:r>
          <a:endParaRPr lang="en-US" dirty="0"/>
        </a:p>
      </dgm:t>
    </dgm:pt>
    <dgm:pt modelId="{7BFF878F-F787-4204-A3A6-C5CEA0FC5513}" type="parTrans" cxnId="{CE83E534-D7D3-4501-951B-840C9705CED0}">
      <dgm:prSet/>
      <dgm:spPr/>
      <dgm:t>
        <a:bodyPr/>
        <a:lstStyle/>
        <a:p>
          <a:endParaRPr lang="en-IN"/>
        </a:p>
      </dgm:t>
    </dgm:pt>
    <dgm:pt modelId="{947CA8EE-2C09-408A-8E61-FB8D0629FCA4}" type="sibTrans" cxnId="{CE83E534-D7D3-4501-951B-840C9705CED0}">
      <dgm:prSet/>
      <dgm:spPr/>
      <dgm:t>
        <a:bodyPr/>
        <a:lstStyle/>
        <a:p>
          <a:endParaRPr lang="en-IN"/>
        </a:p>
      </dgm:t>
    </dgm:pt>
    <dgm:pt modelId="{D95CF1D2-04A1-454F-9481-C1C7602E5749}" type="pres">
      <dgm:prSet presAssocID="{F1651B1E-7999-4696-AAB8-D565425AAAD4}" presName="linear" presStyleCnt="0">
        <dgm:presLayoutVars>
          <dgm:animLvl val="lvl"/>
          <dgm:resizeHandles val="exact"/>
        </dgm:presLayoutVars>
      </dgm:prSet>
      <dgm:spPr/>
    </dgm:pt>
    <dgm:pt modelId="{C1E7E468-E354-48BF-BFB2-372BCA90EF9F}" type="pres">
      <dgm:prSet presAssocID="{3338F40B-5B12-4F3E-BFF2-CEDBC4C82951}" presName="parentText" presStyleLbl="node1" presStyleIdx="0" presStyleCnt="6">
        <dgm:presLayoutVars>
          <dgm:chMax val="0"/>
          <dgm:bulletEnabled val="1"/>
        </dgm:presLayoutVars>
      </dgm:prSet>
      <dgm:spPr/>
    </dgm:pt>
    <dgm:pt modelId="{A450AC6B-3B7F-4D48-BDA3-A108D425A490}" type="pres">
      <dgm:prSet presAssocID="{FE80CF33-0AD3-4AB8-B2C2-C3A7D15655E3}" presName="spacer" presStyleCnt="0"/>
      <dgm:spPr/>
    </dgm:pt>
    <dgm:pt modelId="{FD398549-D2BC-4D9E-86A2-CA5A22048472}" type="pres">
      <dgm:prSet presAssocID="{35F49256-C5E0-4736-85DE-7540701C458E}" presName="parentText" presStyleLbl="node1" presStyleIdx="1" presStyleCnt="6">
        <dgm:presLayoutVars>
          <dgm:chMax val="0"/>
          <dgm:bulletEnabled val="1"/>
        </dgm:presLayoutVars>
      </dgm:prSet>
      <dgm:spPr/>
    </dgm:pt>
    <dgm:pt modelId="{D87734FA-2A9B-4132-A17D-F7733461F470}" type="pres">
      <dgm:prSet presAssocID="{D7C6DFBD-B781-4AD2-AD6F-7CBB8B3916DD}" presName="spacer" presStyleCnt="0"/>
      <dgm:spPr/>
    </dgm:pt>
    <dgm:pt modelId="{7869349A-8762-465A-ACEB-4BFFCEBF53FF}" type="pres">
      <dgm:prSet presAssocID="{2CBF0493-DB57-462D-8ACB-E05AB716C1EB}" presName="parentText" presStyleLbl="node1" presStyleIdx="2" presStyleCnt="6">
        <dgm:presLayoutVars>
          <dgm:chMax val="0"/>
          <dgm:bulletEnabled val="1"/>
        </dgm:presLayoutVars>
      </dgm:prSet>
      <dgm:spPr/>
    </dgm:pt>
    <dgm:pt modelId="{E6CB71F9-7E30-43D6-90E5-3C8A22D3DE96}" type="pres">
      <dgm:prSet presAssocID="{D260C9F1-D012-4FA9-B5EE-5E61EDCB2AC1}" presName="spacer" presStyleCnt="0"/>
      <dgm:spPr/>
    </dgm:pt>
    <dgm:pt modelId="{E8DCC76A-7C59-46EC-A4B9-DB8AF08DB4FD}" type="pres">
      <dgm:prSet presAssocID="{93CBB80B-588F-4728-A4AB-DF00B6A3ED7F}" presName="parentText" presStyleLbl="node1" presStyleIdx="3" presStyleCnt="6">
        <dgm:presLayoutVars>
          <dgm:chMax val="0"/>
          <dgm:bulletEnabled val="1"/>
        </dgm:presLayoutVars>
      </dgm:prSet>
      <dgm:spPr/>
    </dgm:pt>
    <dgm:pt modelId="{6B877243-C9E4-44C8-9B57-914D0E7F1B1A}" type="pres">
      <dgm:prSet presAssocID="{4180451E-5637-45BA-B5B5-B52E0AB6BEB9}" presName="spacer" presStyleCnt="0"/>
      <dgm:spPr/>
    </dgm:pt>
    <dgm:pt modelId="{D18FE76D-8EF1-4777-8D1E-C8A735E46966}" type="pres">
      <dgm:prSet presAssocID="{71073612-383C-4336-BE2B-31C22F3881D8}" presName="parentText" presStyleLbl="node1" presStyleIdx="4" presStyleCnt="6">
        <dgm:presLayoutVars>
          <dgm:chMax val="0"/>
          <dgm:bulletEnabled val="1"/>
        </dgm:presLayoutVars>
      </dgm:prSet>
      <dgm:spPr/>
    </dgm:pt>
    <dgm:pt modelId="{CC8FD4A4-CA3E-46C1-8CA7-EF45EC2F9D3D}" type="pres">
      <dgm:prSet presAssocID="{B6E5236F-3794-4CE1-93BD-91A099969B8B}" presName="spacer" presStyleCnt="0"/>
      <dgm:spPr/>
    </dgm:pt>
    <dgm:pt modelId="{6662576D-BE30-4DDD-804F-5B8945E9AB83}" type="pres">
      <dgm:prSet presAssocID="{BE476637-D9A6-4229-A589-A6C26D41CDCE}" presName="parentText" presStyleLbl="node1" presStyleIdx="5" presStyleCnt="6">
        <dgm:presLayoutVars>
          <dgm:chMax val="0"/>
          <dgm:bulletEnabled val="1"/>
        </dgm:presLayoutVars>
      </dgm:prSet>
      <dgm:spPr/>
    </dgm:pt>
  </dgm:ptLst>
  <dgm:cxnLst>
    <dgm:cxn modelId="{321D7D12-50EA-447E-8462-FDCBF9AF13A7}" type="presOf" srcId="{3338F40B-5B12-4F3E-BFF2-CEDBC4C82951}" destId="{C1E7E468-E354-48BF-BFB2-372BCA90EF9F}" srcOrd="0" destOrd="0" presId="urn:microsoft.com/office/officeart/2005/8/layout/vList2"/>
    <dgm:cxn modelId="{647E9C29-8FBC-48F4-98A2-B09B731BE789}" type="presOf" srcId="{2CBF0493-DB57-462D-8ACB-E05AB716C1EB}" destId="{7869349A-8762-465A-ACEB-4BFFCEBF53FF}" srcOrd="0" destOrd="0" presId="urn:microsoft.com/office/officeart/2005/8/layout/vList2"/>
    <dgm:cxn modelId="{CE83E534-D7D3-4501-951B-840C9705CED0}" srcId="{F1651B1E-7999-4696-AAB8-D565425AAAD4}" destId="{BE476637-D9A6-4229-A589-A6C26D41CDCE}" srcOrd="5" destOrd="0" parTransId="{7BFF878F-F787-4204-A3A6-C5CEA0FC5513}" sibTransId="{947CA8EE-2C09-408A-8E61-FB8D0629FCA4}"/>
    <dgm:cxn modelId="{1708A239-17E5-4ED4-A5FE-5D2604190248}" srcId="{F1651B1E-7999-4696-AAB8-D565425AAAD4}" destId="{3338F40B-5B12-4F3E-BFF2-CEDBC4C82951}" srcOrd="0" destOrd="0" parTransId="{E38022D6-79F7-4AC2-B48F-9DDCDC1C462E}" sibTransId="{FE80CF33-0AD3-4AB8-B2C2-C3A7D15655E3}"/>
    <dgm:cxn modelId="{4FA04C5E-C495-482B-B618-1949EFF26911}" type="presOf" srcId="{F1651B1E-7999-4696-AAB8-D565425AAAD4}" destId="{D95CF1D2-04A1-454F-9481-C1C7602E5749}" srcOrd="0" destOrd="0" presId="urn:microsoft.com/office/officeart/2005/8/layout/vList2"/>
    <dgm:cxn modelId="{275ED264-302A-4428-8456-1D3E2030C634}" type="presOf" srcId="{93CBB80B-588F-4728-A4AB-DF00B6A3ED7F}" destId="{E8DCC76A-7C59-46EC-A4B9-DB8AF08DB4FD}" srcOrd="0" destOrd="0" presId="urn:microsoft.com/office/officeart/2005/8/layout/vList2"/>
    <dgm:cxn modelId="{E169108D-A15B-40A8-8474-39EDC91FBD4F}" type="presOf" srcId="{BE476637-D9A6-4229-A589-A6C26D41CDCE}" destId="{6662576D-BE30-4DDD-804F-5B8945E9AB83}" srcOrd="0" destOrd="0" presId="urn:microsoft.com/office/officeart/2005/8/layout/vList2"/>
    <dgm:cxn modelId="{AEF54E9F-FEB0-4E51-8717-35B8508A2256}" srcId="{F1651B1E-7999-4696-AAB8-D565425AAAD4}" destId="{71073612-383C-4336-BE2B-31C22F3881D8}" srcOrd="4" destOrd="0" parTransId="{9BFBDAB5-7371-4D4C-A3EA-4352874A393E}" sibTransId="{B6E5236F-3794-4CE1-93BD-91A099969B8B}"/>
    <dgm:cxn modelId="{AD0821AB-0708-4A0F-A936-385C80856D69}" srcId="{F1651B1E-7999-4696-AAB8-D565425AAAD4}" destId="{35F49256-C5E0-4736-85DE-7540701C458E}" srcOrd="1" destOrd="0" parTransId="{62C835C4-9F79-48FB-9BA7-3239658912A2}" sibTransId="{D7C6DFBD-B781-4AD2-AD6F-7CBB8B3916DD}"/>
    <dgm:cxn modelId="{6B3238B0-0AA3-455E-A062-4B948313FBDE}" type="presOf" srcId="{35F49256-C5E0-4736-85DE-7540701C458E}" destId="{FD398549-D2BC-4D9E-86A2-CA5A22048472}" srcOrd="0" destOrd="0" presId="urn:microsoft.com/office/officeart/2005/8/layout/vList2"/>
    <dgm:cxn modelId="{163C7FB0-D0E7-4DD8-91BA-11E0E2B71588}" srcId="{F1651B1E-7999-4696-AAB8-D565425AAAD4}" destId="{2CBF0493-DB57-462D-8ACB-E05AB716C1EB}" srcOrd="2" destOrd="0" parTransId="{9938E58A-4930-4EE6-B3BA-246DC865B2A5}" sibTransId="{D260C9F1-D012-4FA9-B5EE-5E61EDCB2AC1}"/>
    <dgm:cxn modelId="{A74492D0-BEC8-45C9-BD67-1C7E071BBBAC}" srcId="{F1651B1E-7999-4696-AAB8-D565425AAAD4}" destId="{93CBB80B-588F-4728-A4AB-DF00B6A3ED7F}" srcOrd="3" destOrd="0" parTransId="{5C860AD7-1699-4F83-8AE7-D45DB985F342}" sibTransId="{4180451E-5637-45BA-B5B5-B52E0AB6BEB9}"/>
    <dgm:cxn modelId="{CDBCCBFC-CFE7-4EC1-8135-AD2D45EAFD7E}" type="presOf" srcId="{71073612-383C-4336-BE2B-31C22F3881D8}" destId="{D18FE76D-8EF1-4777-8D1E-C8A735E46966}" srcOrd="0" destOrd="0" presId="urn:microsoft.com/office/officeart/2005/8/layout/vList2"/>
    <dgm:cxn modelId="{EC53F4B5-603D-4155-ACBB-AE6376F6962B}" type="presParOf" srcId="{D95CF1D2-04A1-454F-9481-C1C7602E5749}" destId="{C1E7E468-E354-48BF-BFB2-372BCA90EF9F}" srcOrd="0" destOrd="0" presId="urn:microsoft.com/office/officeart/2005/8/layout/vList2"/>
    <dgm:cxn modelId="{F06D7D1C-4B74-42E6-84E2-BDC998A63201}" type="presParOf" srcId="{D95CF1D2-04A1-454F-9481-C1C7602E5749}" destId="{A450AC6B-3B7F-4D48-BDA3-A108D425A490}" srcOrd="1" destOrd="0" presId="urn:microsoft.com/office/officeart/2005/8/layout/vList2"/>
    <dgm:cxn modelId="{35F40D57-D9D8-43C1-91A1-94B58F2C3872}" type="presParOf" srcId="{D95CF1D2-04A1-454F-9481-C1C7602E5749}" destId="{FD398549-D2BC-4D9E-86A2-CA5A22048472}" srcOrd="2" destOrd="0" presId="urn:microsoft.com/office/officeart/2005/8/layout/vList2"/>
    <dgm:cxn modelId="{7A7360E5-3604-4BC8-9282-76B2A2944E83}" type="presParOf" srcId="{D95CF1D2-04A1-454F-9481-C1C7602E5749}" destId="{D87734FA-2A9B-4132-A17D-F7733461F470}" srcOrd="3" destOrd="0" presId="urn:microsoft.com/office/officeart/2005/8/layout/vList2"/>
    <dgm:cxn modelId="{857AD527-349B-49CE-81ED-20DA3B5495F4}" type="presParOf" srcId="{D95CF1D2-04A1-454F-9481-C1C7602E5749}" destId="{7869349A-8762-465A-ACEB-4BFFCEBF53FF}" srcOrd="4" destOrd="0" presId="urn:microsoft.com/office/officeart/2005/8/layout/vList2"/>
    <dgm:cxn modelId="{C52B77D7-99C8-4CFC-82AB-F9B787BCDCF4}" type="presParOf" srcId="{D95CF1D2-04A1-454F-9481-C1C7602E5749}" destId="{E6CB71F9-7E30-43D6-90E5-3C8A22D3DE96}" srcOrd="5" destOrd="0" presId="urn:microsoft.com/office/officeart/2005/8/layout/vList2"/>
    <dgm:cxn modelId="{2338B369-9609-4270-9C2B-D9A3B56C206E}" type="presParOf" srcId="{D95CF1D2-04A1-454F-9481-C1C7602E5749}" destId="{E8DCC76A-7C59-46EC-A4B9-DB8AF08DB4FD}" srcOrd="6" destOrd="0" presId="urn:microsoft.com/office/officeart/2005/8/layout/vList2"/>
    <dgm:cxn modelId="{80ADDDB1-133F-4568-8176-992F73A4CADA}" type="presParOf" srcId="{D95CF1D2-04A1-454F-9481-C1C7602E5749}" destId="{6B877243-C9E4-44C8-9B57-914D0E7F1B1A}" srcOrd="7" destOrd="0" presId="urn:microsoft.com/office/officeart/2005/8/layout/vList2"/>
    <dgm:cxn modelId="{718DFF9C-EF84-4621-ABBE-18E132126CED}" type="presParOf" srcId="{D95CF1D2-04A1-454F-9481-C1C7602E5749}" destId="{D18FE76D-8EF1-4777-8D1E-C8A735E46966}" srcOrd="8" destOrd="0" presId="urn:microsoft.com/office/officeart/2005/8/layout/vList2"/>
    <dgm:cxn modelId="{A62A7003-F185-41F8-BA1D-528402FAA3EC}" type="presParOf" srcId="{D95CF1D2-04A1-454F-9481-C1C7602E5749}" destId="{CC8FD4A4-CA3E-46C1-8CA7-EF45EC2F9D3D}" srcOrd="9" destOrd="0" presId="urn:microsoft.com/office/officeart/2005/8/layout/vList2"/>
    <dgm:cxn modelId="{6B5A866A-C18F-41DF-8FC8-0F41B1D9098C}" type="presParOf" srcId="{D95CF1D2-04A1-454F-9481-C1C7602E5749}" destId="{6662576D-BE30-4DDD-804F-5B8945E9AB83}"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651B1E-7999-4696-AAB8-D565425AAA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1C9C3E9B-DC8B-436C-95BE-24335A2CF466}">
      <dgm:prSet/>
      <dgm:spPr/>
      <dgm:t>
        <a:bodyPr/>
        <a:lstStyle/>
        <a:p>
          <a:r>
            <a:rPr lang="en-IN" dirty="0"/>
            <a:t>Level 1</a:t>
          </a:r>
        </a:p>
      </dgm:t>
    </dgm:pt>
    <dgm:pt modelId="{A49E41F3-E304-4B27-B172-11E07B58E30C}" type="parTrans" cxnId="{C2A4753A-1F2A-41CE-80D7-6802EB6427FC}">
      <dgm:prSet/>
      <dgm:spPr/>
      <dgm:t>
        <a:bodyPr/>
        <a:lstStyle/>
        <a:p>
          <a:endParaRPr lang="en-IN"/>
        </a:p>
      </dgm:t>
    </dgm:pt>
    <dgm:pt modelId="{EFB3B0D2-8C11-4F25-8037-5A88A0567EFD}" type="sibTrans" cxnId="{C2A4753A-1F2A-41CE-80D7-6802EB6427FC}">
      <dgm:prSet/>
      <dgm:spPr/>
      <dgm:t>
        <a:bodyPr/>
        <a:lstStyle/>
        <a:p>
          <a:endParaRPr lang="en-IN"/>
        </a:p>
      </dgm:t>
    </dgm:pt>
    <dgm:pt modelId="{3CF0D588-CD17-4F26-B80D-132281E163F8}">
      <dgm:prSet/>
      <dgm:spPr/>
      <dgm:t>
        <a:bodyPr/>
        <a:lstStyle/>
        <a:p>
          <a:r>
            <a:rPr lang="en-IN" dirty="0"/>
            <a:t>Level 2</a:t>
          </a:r>
        </a:p>
      </dgm:t>
    </dgm:pt>
    <dgm:pt modelId="{9D384CDF-0C39-4120-A2BC-6977632FB35D}" type="parTrans" cxnId="{B1D775F8-56DC-48EE-BF60-A459EFE09631}">
      <dgm:prSet/>
      <dgm:spPr/>
      <dgm:t>
        <a:bodyPr/>
        <a:lstStyle/>
        <a:p>
          <a:endParaRPr lang="en-IN"/>
        </a:p>
      </dgm:t>
    </dgm:pt>
    <dgm:pt modelId="{44DEA71F-5ED5-418F-B534-3E02A89F2223}" type="sibTrans" cxnId="{B1D775F8-56DC-48EE-BF60-A459EFE09631}">
      <dgm:prSet/>
      <dgm:spPr/>
      <dgm:t>
        <a:bodyPr/>
        <a:lstStyle/>
        <a:p>
          <a:endParaRPr lang="en-IN"/>
        </a:p>
      </dgm:t>
    </dgm:pt>
    <dgm:pt modelId="{B66F32D9-8F88-4190-B1AC-C01ABEB00199}">
      <dgm:prSet/>
      <dgm:spPr/>
      <dgm:t>
        <a:bodyPr/>
        <a:lstStyle/>
        <a:p>
          <a:r>
            <a:rPr lang="en-IN" dirty="0"/>
            <a:t>Level 3</a:t>
          </a:r>
        </a:p>
      </dgm:t>
    </dgm:pt>
    <dgm:pt modelId="{382AD132-9E6A-47BE-A183-10380AB7C852}" type="parTrans" cxnId="{6109808D-467E-4D24-94B7-808E48F89C80}">
      <dgm:prSet/>
      <dgm:spPr/>
      <dgm:t>
        <a:bodyPr/>
        <a:lstStyle/>
        <a:p>
          <a:endParaRPr lang="en-IN"/>
        </a:p>
      </dgm:t>
    </dgm:pt>
    <dgm:pt modelId="{B0098D87-8938-4FAB-9B81-728E4CCB392C}" type="sibTrans" cxnId="{6109808D-467E-4D24-94B7-808E48F89C80}">
      <dgm:prSet/>
      <dgm:spPr/>
      <dgm:t>
        <a:bodyPr/>
        <a:lstStyle/>
        <a:p>
          <a:endParaRPr lang="en-IN"/>
        </a:p>
      </dgm:t>
    </dgm:pt>
    <dgm:pt modelId="{26976024-50CD-443F-88C1-E48B52DABAD6}">
      <dgm:prSet/>
      <dgm:spPr/>
      <dgm:t>
        <a:bodyPr/>
        <a:lstStyle/>
        <a:p>
          <a:r>
            <a:rPr lang="en-US" dirty="0">
              <a:solidFill>
                <a:srgbClr val="1D3F69"/>
              </a:solidFill>
            </a:rPr>
            <a:t>Quoted Prices</a:t>
          </a:r>
          <a:endParaRPr lang="en-IN" dirty="0">
            <a:solidFill>
              <a:srgbClr val="1D3F69"/>
            </a:solidFill>
          </a:endParaRPr>
        </a:p>
      </dgm:t>
    </dgm:pt>
    <dgm:pt modelId="{5DE82BCB-41B3-48C8-9F50-C44F065CDA4D}" type="parTrans" cxnId="{08FC5141-93DC-4E37-8C18-6669FEB770F0}">
      <dgm:prSet/>
      <dgm:spPr/>
      <dgm:t>
        <a:bodyPr/>
        <a:lstStyle/>
        <a:p>
          <a:endParaRPr lang="en-IN"/>
        </a:p>
      </dgm:t>
    </dgm:pt>
    <dgm:pt modelId="{77B156B0-6F62-4BC9-8AAA-7101B8363F2A}" type="sibTrans" cxnId="{08FC5141-93DC-4E37-8C18-6669FEB770F0}">
      <dgm:prSet/>
      <dgm:spPr/>
      <dgm:t>
        <a:bodyPr/>
        <a:lstStyle/>
        <a:p>
          <a:endParaRPr lang="en-IN"/>
        </a:p>
      </dgm:t>
    </dgm:pt>
    <dgm:pt modelId="{309F396F-E5AE-4A93-8806-5017973D6379}">
      <dgm:prSet/>
      <dgm:spPr/>
      <dgm:t>
        <a:bodyPr/>
        <a:lstStyle/>
        <a:p>
          <a:r>
            <a:rPr lang="en-US" dirty="0">
              <a:solidFill>
                <a:srgbClr val="1D3F69"/>
              </a:solidFill>
            </a:rPr>
            <a:t>Observable Inputs</a:t>
          </a:r>
          <a:endParaRPr lang="en-IN" dirty="0">
            <a:solidFill>
              <a:srgbClr val="1D3F69"/>
            </a:solidFill>
          </a:endParaRPr>
        </a:p>
      </dgm:t>
    </dgm:pt>
    <dgm:pt modelId="{91599F5A-BC31-49D6-AA5F-83B23E65684E}" type="parTrans" cxnId="{0E74CF2F-39AB-4F92-9923-ADDF0B0D54C7}">
      <dgm:prSet/>
      <dgm:spPr/>
      <dgm:t>
        <a:bodyPr/>
        <a:lstStyle/>
        <a:p>
          <a:endParaRPr lang="en-IN"/>
        </a:p>
      </dgm:t>
    </dgm:pt>
    <dgm:pt modelId="{4DF0CED1-A4C4-47F8-BAA5-EF8F8FE17A8B}" type="sibTrans" cxnId="{0E74CF2F-39AB-4F92-9923-ADDF0B0D54C7}">
      <dgm:prSet/>
      <dgm:spPr/>
      <dgm:t>
        <a:bodyPr/>
        <a:lstStyle/>
        <a:p>
          <a:endParaRPr lang="en-IN"/>
        </a:p>
      </dgm:t>
    </dgm:pt>
    <dgm:pt modelId="{02050835-E155-4061-8569-CA8FDD1EAE87}">
      <dgm:prSet/>
      <dgm:spPr/>
      <dgm:t>
        <a:bodyPr/>
        <a:lstStyle/>
        <a:p>
          <a:r>
            <a:rPr lang="en-US" dirty="0">
              <a:solidFill>
                <a:srgbClr val="1D3F69"/>
              </a:solidFill>
            </a:rPr>
            <a:t>Unobservable Inputs</a:t>
          </a:r>
          <a:endParaRPr lang="en-IN" dirty="0">
            <a:solidFill>
              <a:srgbClr val="1D3F69"/>
            </a:solidFill>
          </a:endParaRPr>
        </a:p>
      </dgm:t>
    </dgm:pt>
    <dgm:pt modelId="{97219707-DB64-44C3-A48A-1EA047F517C0}" type="parTrans" cxnId="{7529D207-3B25-44EC-B9FF-A7253DE20CB4}">
      <dgm:prSet/>
      <dgm:spPr/>
      <dgm:t>
        <a:bodyPr/>
        <a:lstStyle/>
        <a:p>
          <a:endParaRPr lang="en-IN"/>
        </a:p>
      </dgm:t>
    </dgm:pt>
    <dgm:pt modelId="{14B5B56B-EB63-4FA5-A3DE-A7A4C5BDBE84}" type="sibTrans" cxnId="{7529D207-3B25-44EC-B9FF-A7253DE20CB4}">
      <dgm:prSet/>
      <dgm:spPr/>
      <dgm:t>
        <a:bodyPr/>
        <a:lstStyle/>
        <a:p>
          <a:endParaRPr lang="en-IN"/>
        </a:p>
      </dgm:t>
    </dgm:pt>
    <dgm:pt modelId="{D95CF1D2-04A1-454F-9481-C1C7602E5749}" type="pres">
      <dgm:prSet presAssocID="{F1651B1E-7999-4696-AAB8-D565425AAAD4}" presName="linear" presStyleCnt="0">
        <dgm:presLayoutVars>
          <dgm:animLvl val="lvl"/>
          <dgm:resizeHandles val="exact"/>
        </dgm:presLayoutVars>
      </dgm:prSet>
      <dgm:spPr/>
    </dgm:pt>
    <dgm:pt modelId="{14AA5B97-7F81-44BB-820E-6035B77B0EDD}" type="pres">
      <dgm:prSet presAssocID="{1C9C3E9B-DC8B-436C-95BE-24335A2CF466}" presName="parentText" presStyleLbl="node1" presStyleIdx="0" presStyleCnt="3">
        <dgm:presLayoutVars>
          <dgm:chMax val="0"/>
          <dgm:bulletEnabled val="1"/>
        </dgm:presLayoutVars>
      </dgm:prSet>
      <dgm:spPr/>
    </dgm:pt>
    <dgm:pt modelId="{6DDB68FF-D7EA-46E8-846A-8336B5A2C18D}" type="pres">
      <dgm:prSet presAssocID="{1C9C3E9B-DC8B-436C-95BE-24335A2CF466}" presName="childText" presStyleLbl="revTx" presStyleIdx="0" presStyleCnt="3">
        <dgm:presLayoutVars>
          <dgm:bulletEnabled val="1"/>
        </dgm:presLayoutVars>
      </dgm:prSet>
      <dgm:spPr/>
    </dgm:pt>
    <dgm:pt modelId="{5F348F92-CF1F-49E3-8148-580A852930F1}" type="pres">
      <dgm:prSet presAssocID="{3CF0D588-CD17-4F26-B80D-132281E163F8}" presName="parentText" presStyleLbl="node1" presStyleIdx="1" presStyleCnt="3">
        <dgm:presLayoutVars>
          <dgm:chMax val="0"/>
          <dgm:bulletEnabled val="1"/>
        </dgm:presLayoutVars>
      </dgm:prSet>
      <dgm:spPr/>
    </dgm:pt>
    <dgm:pt modelId="{43BD4B2C-349E-40D0-B700-8939D14BA7CC}" type="pres">
      <dgm:prSet presAssocID="{3CF0D588-CD17-4F26-B80D-132281E163F8}" presName="childText" presStyleLbl="revTx" presStyleIdx="1" presStyleCnt="3">
        <dgm:presLayoutVars>
          <dgm:bulletEnabled val="1"/>
        </dgm:presLayoutVars>
      </dgm:prSet>
      <dgm:spPr/>
    </dgm:pt>
    <dgm:pt modelId="{53B94213-F968-4EF4-9C0E-5CA48299DA5F}" type="pres">
      <dgm:prSet presAssocID="{B66F32D9-8F88-4190-B1AC-C01ABEB00199}" presName="parentText" presStyleLbl="node1" presStyleIdx="2" presStyleCnt="3">
        <dgm:presLayoutVars>
          <dgm:chMax val="0"/>
          <dgm:bulletEnabled val="1"/>
        </dgm:presLayoutVars>
      </dgm:prSet>
      <dgm:spPr/>
    </dgm:pt>
    <dgm:pt modelId="{BEB2D6E7-2927-4FAB-A2B1-C2E3B66CDCF2}" type="pres">
      <dgm:prSet presAssocID="{B66F32D9-8F88-4190-B1AC-C01ABEB00199}" presName="childText" presStyleLbl="revTx" presStyleIdx="2" presStyleCnt="3">
        <dgm:presLayoutVars>
          <dgm:bulletEnabled val="1"/>
        </dgm:presLayoutVars>
      </dgm:prSet>
      <dgm:spPr/>
    </dgm:pt>
  </dgm:ptLst>
  <dgm:cxnLst>
    <dgm:cxn modelId="{7529D207-3B25-44EC-B9FF-A7253DE20CB4}" srcId="{B66F32D9-8F88-4190-B1AC-C01ABEB00199}" destId="{02050835-E155-4061-8569-CA8FDD1EAE87}" srcOrd="0" destOrd="0" parTransId="{97219707-DB64-44C3-A48A-1EA047F517C0}" sibTransId="{14B5B56B-EB63-4FA5-A3DE-A7A4C5BDBE84}"/>
    <dgm:cxn modelId="{0E74CF2F-39AB-4F92-9923-ADDF0B0D54C7}" srcId="{3CF0D588-CD17-4F26-B80D-132281E163F8}" destId="{309F396F-E5AE-4A93-8806-5017973D6379}" srcOrd="0" destOrd="0" parTransId="{91599F5A-BC31-49D6-AA5F-83B23E65684E}" sibTransId="{4DF0CED1-A4C4-47F8-BAA5-EF8F8FE17A8B}"/>
    <dgm:cxn modelId="{C2A4753A-1F2A-41CE-80D7-6802EB6427FC}" srcId="{F1651B1E-7999-4696-AAB8-D565425AAAD4}" destId="{1C9C3E9B-DC8B-436C-95BE-24335A2CF466}" srcOrd="0" destOrd="0" parTransId="{A49E41F3-E304-4B27-B172-11E07B58E30C}" sibTransId="{EFB3B0D2-8C11-4F25-8037-5A88A0567EFD}"/>
    <dgm:cxn modelId="{4FA04C5E-C495-482B-B618-1949EFF26911}" type="presOf" srcId="{F1651B1E-7999-4696-AAB8-D565425AAAD4}" destId="{D95CF1D2-04A1-454F-9481-C1C7602E5749}" srcOrd="0" destOrd="0" presId="urn:microsoft.com/office/officeart/2005/8/layout/vList2"/>
    <dgm:cxn modelId="{76D80360-2AB2-470C-9AD6-845A4EA17B73}" type="presOf" srcId="{309F396F-E5AE-4A93-8806-5017973D6379}" destId="{43BD4B2C-349E-40D0-B700-8939D14BA7CC}" srcOrd="0" destOrd="0" presId="urn:microsoft.com/office/officeart/2005/8/layout/vList2"/>
    <dgm:cxn modelId="{08FC5141-93DC-4E37-8C18-6669FEB770F0}" srcId="{1C9C3E9B-DC8B-436C-95BE-24335A2CF466}" destId="{26976024-50CD-443F-88C1-E48B52DABAD6}" srcOrd="0" destOrd="0" parTransId="{5DE82BCB-41B3-48C8-9F50-C44F065CDA4D}" sibTransId="{77B156B0-6F62-4BC9-8AAA-7101B8363F2A}"/>
    <dgm:cxn modelId="{835BD845-C1FB-40BE-A276-882A7DC4C0F6}" type="presOf" srcId="{3CF0D588-CD17-4F26-B80D-132281E163F8}" destId="{5F348F92-CF1F-49E3-8148-580A852930F1}" srcOrd="0" destOrd="0" presId="urn:microsoft.com/office/officeart/2005/8/layout/vList2"/>
    <dgm:cxn modelId="{6109808D-467E-4D24-94B7-808E48F89C80}" srcId="{F1651B1E-7999-4696-AAB8-D565425AAAD4}" destId="{B66F32D9-8F88-4190-B1AC-C01ABEB00199}" srcOrd="2" destOrd="0" parTransId="{382AD132-9E6A-47BE-A183-10380AB7C852}" sibTransId="{B0098D87-8938-4FAB-9B81-728E4CCB392C}"/>
    <dgm:cxn modelId="{4B567EA1-5866-4991-9BA1-B72BAC12D8BE}" type="presOf" srcId="{1C9C3E9B-DC8B-436C-95BE-24335A2CF466}" destId="{14AA5B97-7F81-44BB-820E-6035B77B0EDD}" srcOrd="0" destOrd="0" presId="urn:microsoft.com/office/officeart/2005/8/layout/vList2"/>
    <dgm:cxn modelId="{CEBC9AAA-14BE-4EDD-B8FE-1B8E0FC82474}" type="presOf" srcId="{02050835-E155-4061-8569-CA8FDD1EAE87}" destId="{BEB2D6E7-2927-4FAB-A2B1-C2E3B66CDCF2}" srcOrd="0" destOrd="0" presId="urn:microsoft.com/office/officeart/2005/8/layout/vList2"/>
    <dgm:cxn modelId="{C4712DE5-E565-4657-95CC-23D6250FB277}" type="presOf" srcId="{B66F32D9-8F88-4190-B1AC-C01ABEB00199}" destId="{53B94213-F968-4EF4-9C0E-5CA48299DA5F}" srcOrd="0" destOrd="0" presId="urn:microsoft.com/office/officeart/2005/8/layout/vList2"/>
    <dgm:cxn modelId="{F611BBF5-2C72-4A56-8BAA-FC31F520B80D}" type="presOf" srcId="{26976024-50CD-443F-88C1-E48B52DABAD6}" destId="{6DDB68FF-D7EA-46E8-846A-8336B5A2C18D}" srcOrd="0" destOrd="0" presId="urn:microsoft.com/office/officeart/2005/8/layout/vList2"/>
    <dgm:cxn modelId="{B1D775F8-56DC-48EE-BF60-A459EFE09631}" srcId="{F1651B1E-7999-4696-AAB8-D565425AAAD4}" destId="{3CF0D588-CD17-4F26-B80D-132281E163F8}" srcOrd="1" destOrd="0" parTransId="{9D384CDF-0C39-4120-A2BC-6977632FB35D}" sibTransId="{44DEA71F-5ED5-418F-B534-3E02A89F2223}"/>
    <dgm:cxn modelId="{8F0EF947-86F1-4B9B-8479-7C48D7010928}" type="presParOf" srcId="{D95CF1D2-04A1-454F-9481-C1C7602E5749}" destId="{14AA5B97-7F81-44BB-820E-6035B77B0EDD}" srcOrd="0" destOrd="0" presId="urn:microsoft.com/office/officeart/2005/8/layout/vList2"/>
    <dgm:cxn modelId="{7FC2EF2B-805C-49E0-81F6-D6DD6AAF82E2}" type="presParOf" srcId="{D95CF1D2-04A1-454F-9481-C1C7602E5749}" destId="{6DDB68FF-D7EA-46E8-846A-8336B5A2C18D}" srcOrd="1" destOrd="0" presId="urn:microsoft.com/office/officeart/2005/8/layout/vList2"/>
    <dgm:cxn modelId="{A909D619-E787-44B4-AE1F-C4CD0F33FBE7}" type="presParOf" srcId="{D95CF1D2-04A1-454F-9481-C1C7602E5749}" destId="{5F348F92-CF1F-49E3-8148-580A852930F1}" srcOrd="2" destOrd="0" presId="urn:microsoft.com/office/officeart/2005/8/layout/vList2"/>
    <dgm:cxn modelId="{B7692761-51C2-4C71-9D9A-BE3CFE0EE72B}" type="presParOf" srcId="{D95CF1D2-04A1-454F-9481-C1C7602E5749}" destId="{43BD4B2C-349E-40D0-B700-8939D14BA7CC}" srcOrd="3" destOrd="0" presId="urn:microsoft.com/office/officeart/2005/8/layout/vList2"/>
    <dgm:cxn modelId="{5C5404C7-17EE-4A59-A808-F34591472D3E}" type="presParOf" srcId="{D95CF1D2-04A1-454F-9481-C1C7602E5749}" destId="{53B94213-F968-4EF4-9C0E-5CA48299DA5F}" srcOrd="4" destOrd="0" presId="urn:microsoft.com/office/officeart/2005/8/layout/vList2"/>
    <dgm:cxn modelId="{4EA9E049-AFA6-494E-909A-54AB77E0B3E4}" type="presParOf" srcId="{D95CF1D2-04A1-454F-9481-C1C7602E5749}" destId="{BEB2D6E7-2927-4FAB-A2B1-C2E3B66CDCF2}"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03E899-D8F1-4192-94BC-4731A3AD86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DC87019-5987-46B3-8EEB-31829457C8C1}">
      <dgm:prSet phldrT="[Text]" custT="1"/>
      <dgm:spPr/>
      <dgm:t>
        <a:bodyPr/>
        <a:lstStyle/>
        <a:p>
          <a:r>
            <a:rPr lang="en-IN" sz="3200" b="1" dirty="0"/>
            <a:t>Complexity and Interpretation</a:t>
          </a:r>
          <a:endParaRPr lang="en-IN" sz="3200" dirty="0"/>
        </a:p>
      </dgm:t>
    </dgm:pt>
    <dgm:pt modelId="{65287EC3-69CC-469B-AF50-407127C5FABB}" type="parTrans" cxnId="{6C1EC85B-65D4-4171-9608-753647109067}">
      <dgm:prSet/>
      <dgm:spPr/>
      <dgm:t>
        <a:bodyPr/>
        <a:lstStyle/>
        <a:p>
          <a:endParaRPr lang="en-IN" sz="1200"/>
        </a:p>
      </dgm:t>
    </dgm:pt>
    <dgm:pt modelId="{2CAA3C57-E425-4CDE-A8C9-3725C93D73C1}" type="sibTrans" cxnId="{6C1EC85B-65D4-4171-9608-753647109067}">
      <dgm:prSet/>
      <dgm:spPr/>
      <dgm:t>
        <a:bodyPr/>
        <a:lstStyle/>
        <a:p>
          <a:endParaRPr lang="en-IN" sz="1200"/>
        </a:p>
      </dgm:t>
    </dgm:pt>
    <dgm:pt modelId="{541033FE-FE0A-4F3D-9EA6-733E9191167E}">
      <dgm:prSet phldrT="[Text]" custT="1"/>
      <dgm:spPr/>
      <dgm:t>
        <a:bodyPr/>
        <a:lstStyle/>
        <a:p>
          <a:r>
            <a:rPr lang="en-IN" sz="3200" b="1" dirty="0"/>
            <a:t>Fair Value Accounting</a:t>
          </a:r>
          <a:endParaRPr lang="en-IN" sz="3200" dirty="0"/>
        </a:p>
      </dgm:t>
    </dgm:pt>
    <dgm:pt modelId="{9B76B3D5-F9C0-4813-B0CD-33219EC4AA72}" type="parTrans" cxnId="{1F1745B1-E9A3-4017-A14B-7A3D18B339C2}">
      <dgm:prSet/>
      <dgm:spPr/>
      <dgm:t>
        <a:bodyPr/>
        <a:lstStyle/>
        <a:p>
          <a:endParaRPr lang="en-IN" sz="1200"/>
        </a:p>
      </dgm:t>
    </dgm:pt>
    <dgm:pt modelId="{4066BA31-47DA-4C41-A5CD-2382D04A5F6C}" type="sibTrans" cxnId="{1F1745B1-E9A3-4017-A14B-7A3D18B339C2}">
      <dgm:prSet/>
      <dgm:spPr/>
      <dgm:t>
        <a:bodyPr/>
        <a:lstStyle/>
        <a:p>
          <a:endParaRPr lang="en-IN" sz="1200"/>
        </a:p>
      </dgm:t>
    </dgm:pt>
    <dgm:pt modelId="{03B257C7-5F20-451D-8F0B-80663A17EDA0}">
      <dgm:prSet phldrT="[Text]" custT="1"/>
      <dgm:spPr/>
      <dgm:t>
        <a:bodyPr/>
        <a:lstStyle/>
        <a:p>
          <a:r>
            <a:rPr lang="en-IN" sz="3200" b="1" dirty="0"/>
            <a:t>System and Process Overhaul</a:t>
          </a:r>
          <a:endParaRPr lang="en-IN" sz="3200" dirty="0"/>
        </a:p>
      </dgm:t>
    </dgm:pt>
    <dgm:pt modelId="{B54CAC47-1905-41DB-872B-5B01436DB692}" type="parTrans" cxnId="{F284CBE6-406F-499D-8099-8A7A3A0B01CB}">
      <dgm:prSet/>
      <dgm:spPr/>
      <dgm:t>
        <a:bodyPr/>
        <a:lstStyle/>
        <a:p>
          <a:endParaRPr lang="en-IN" sz="1200"/>
        </a:p>
      </dgm:t>
    </dgm:pt>
    <dgm:pt modelId="{339FA530-1207-4C71-B71D-0A5DA73E05E1}" type="sibTrans" cxnId="{F284CBE6-406F-499D-8099-8A7A3A0B01CB}">
      <dgm:prSet/>
      <dgm:spPr/>
      <dgm:t>
        <a:bodyPr/>
        <a:lstStyle/>
        <a:p>
          <a:endParaRPr lang="en-IN" sz="1200"/>
        </a:p>
      </dgm:t>
    </dgm:pt>
    <dgm:pt modelId="{84C0609B-A4D5-4661-87EB-11CF2E5E67B3}">
      <dgm:prSet phldrT="[Text]" custT="1"/>
      <dgm:spPr/>
      <dgm:t>
        <a:bodyPr/>
        <a:lstStyle/>
        <a:p>
          <a:r>
            <a:rPr lang="en-IN" sz="3200" b="1" dirty="0"/>
            <a:t>Training and Manpower</a:t>
          </a:r>
          <a:endParaRPr lang="en-IN" sz="3200" dirty="0"/>
        </a:p>
      </dgm:t>
    </dgm:pt>
    <dgm:pt modelId="{F61519FE-DE36-4EF9-9EF6-AF13C332D428}" type="parTrans" cxnId="{9A48C8E8-9637-4918-B4D4-96340C9A46FE}">
      <dgm:prSet/>
      <dgm:spPr/>
      <dgm:t>
        <a:bodyPr/>
        <a:lstStyle/>
        <a:p>
          <a:endParaRPr lang="en-IN" sz="1200"/>
        </a:p>
      </dgm:t>
    </dgm:pt>
    <dgm:pt modelId="{FB743E0A-9D1D-4C7C-A41F-ED008E651641}" type="sibTrans" cxnId="{9A48C8E8-9637-4918-B4D4-96340C9A46FE}">
      <dgm:prSet/>
      <dgm:spPr/>
      <dgm:t>
        <a:bodyPr/>
        <a:lstStyle/>
        <a:p>
          <a:endParaRPr lang="en-IN" sz="1200"/>
        </a:p>
      </dgm:t>
    </dgm:pt>
    <dgm:pt modelId="{631529ED-E96C-45C2-9242-E7E97F8C82C6}">
      <dgm:prSet phldrT="[Text]" custT="1"/>
      <dgm:spPr/>
      <dgm:t>
        <a:bodyPr/>
        <a:lstStyle/>
        <a:p>
          <a:r>
            <a:rPr lang="en-IN" sz="3200" b="1" dirty="0"/>
            <a:t>Impact on Financial Metrics</a:t>
          </a:r>
          <a:endParaRPr lang="en-IN" sz="3200" dirty="0"/>
        </a:p>
      </dgm:t>
    </dgm:pt>
    <dgm:pt modelId="{951417BD-5A23-48D2-846A-49CCAE61DD53}" type="parTrans" cxnId="{58822610-BFAD-4507-8564-F08241A9DBD7}">
      <dgm:prSet/>
      <dgm:spPr/>
      <dgm:t>
        <a:bodyPr/>
        <a:lstStyle/>
        <a:p>
          <a:endParaRPr lang="en-IN" sz="1200"/>
        </a:p>
      </dgm:t>
    </dgm:pt>
    <dgm:pt modelId="{33ADE790-927F-43D4-8D33-752DEAC51167}" type="sibTrans" cxnId="{58822610-BFAD-4507-8564-F08241A9DBD7}">
      <dgm:prSet/>
      <dgm:spPr/>
      <dgm:t>
        <a:bodyPr/>
        <a:lstStyle/>
        <a:p>
          <a:endParaRPr lang="en-IN" sz="1200"/>
        </a:p>
      </dgm:t>
    </dgm:pt>
    <dgm:pt modelId="{3D266610-F32E-43C6-B47F-2274A4BDAA5B}">
      <dgm:prSet custT="1"/>
      <dgm:spPr/>
      <dgm:t>
        <a:bodyPr/>
        <a:lstStyle/>
        <a:p>
          <a:r>
            <a:rPr lang="en-IN" sz="3200" b="1"/>
            <a:t>Increased Disclosure Requirements</a:t>
          </a:r>
          <a:endParaRPr lang="en-IN" sz="3200"/>
        </a:p>
      </dgm:t>
    </dgm:pt>
    <dgm:pt modelId="{410A3BD5-29A9-402C-AE3A-3EC658120933}" type="parTrans" cxnId="{B7AB4807-09C3-451C-A17E-08E5351D20B8}">
      <dgm:prSet/>
      <dgm:spPr/>
      <dgm:t>
        <a:bodyPr/>
        <a:lstStyle/>
        <a:p>
          <a:endParaRPr lang="en-IN" sz="1200"/>
        </a:p>
      </dgm:t>
    </dgm:pt>
    <dgm:pt modelId="{6D229DAE-E913-42BD-BB92-131AEFB41464}" type="sibTrans" cxnId="{B7AB4807-09C3-451C-A17E-08E5351D20B8}">
      <dgm:prSet/>
      <dgm:spPr/>
      <dgm:t>
        <a:bodyPr/>
        <a:lstStyle/>
        <a:p>
          <a:endParaRPr lang="en-IN" sz="1200"/>
        </a:p>
      </dgm:t>
    </dgm:pt>
    <dgm:pt modelId="{B7FC3A07-3D33-43BF-BD39-2F09434913F5}" type="pres">
      <dgm:prSet presAssocID="{7B03E899-D8F1-4192-94BC-4731A3AD8629}" presName="diagram" presStyleCnt="0">
        <dgm:presLayoutVars>
          <dgm:dir/>
          <dgm:resizeHandles val="exact"/>
        </dgm:presLayoutVars>
      </dgm:prSet>
      <dgm:spPr/>
    </dgm:pt>
    <dgm:pt modelId="{5466A409-8EE8-432A-A713-9A6EA5A528FE}" type="pres">
      <dgm:prSet presAssocID="{DDC87019-5987-46B3-8EEB-31829457C8C1}" presName="node" presStyleLbl="node1" presStyleIdx="0" presStyleCnt="6" custLinFactNeighborX="593" custLinFactNeighborY="988">
        <dgm:presLayoutVars>
          <dgm:bulletEnabled val="1"/>
        </dgm:presLayoutVars>
      </dgm:prSet>
      <dgm:spPr/>
    </dgm:pt>
    <dgm:pt modelId="{735D2BF9-FDE2-44EB-9346-8BF0ACF1D04A}" type="pres">
      <dgm:prSet presAssocID="{2CAA3C57-E425-4CDE-A8C9-3725C93D73C1}" presName="sibTrans" presStyleCnt="0"/>
      <dgm:spPr/>
    </dgm:pt>
    <dgm:pt modelId="{0F99D4D1-4CF1-4803-ADD7-16EB95778F30}" type="pres">
      <dgm:prSet presAssocID="{541033FE-FE0A-4F3D-9EA6-733E9191167E}" presName="node" presStyleLbl="node1" presStyleIdx="1" presStyleCnt="6">
        <dgm:presLayoutVars>
          <dgm:bulletEnabled val="1"/>
        </dgm:presLayoutVars>
      </dgm:prSet>
      <dgm:spPr/>
    </dgm:pt>
    <dgm:pt modelId="{45D6CC47-7B29-4DCE-9D23-D2201CF0F9FA}" type="pres">
      <dgm:prSet presAssocID="{4066BA31-47DA-4C41-A5CD-2382D04A5F6C}" presName="sibTrans" presStyleCnt="0"/>
      <dgm:spPr/>
    </dgm:pt>
    <dgm:pt modelId="{75E02B2C-6CA2-4CD8-BCBC-5715060247D5}" type="pres">
      <dgm:prSet presAssocID="{03B257C7-5F20-451D-8F0B-80663A17EDA0}" presName="node" presStyleLbl="node1" presStyleIdx="2" presStyleCnt="6">
        <dgm:presLayoutVars>
          <dgm:bulletEnabled val="1"/>
        </dgm:presLayoutVars>
      </dgm:prSet>
      <dgm:spPr/>
    </dgm:pt>
    <dgm:pt modelId="{D1B3FCCC-4CDE-4B9B-8700-0079E85C162B}" type="pres">
      <dgm:prSet presAssocID="{339FA530-1207-4C71-B71D-0A5DA73E05E1}" presName="sibTrans" presStyleCnt="0"/>
      <dgm:spPr/>
    </dgm:pt>
    <dgm:pt modelId="{41359124-1C80-44CE-A769-E48586D06860}" type="pres">
      <dgm:prSet presAssocID="{84C0609B-A4D5-4661-87EB-11CF2E5E67B3}" presName="node" presStyleLbl="node1" presStyleIdx="3" presStyleCnt="6">
        <dgm:presLayoutVars>
          <dgm:bulletEnabled val="1"/>
        </dgm:presLayoutVars>
      </dgm:prSet>
      <dgm:spPr/>
    </dgm:pt>
    <dgm:pt modelId="{6552098B-0ABC-4A54-9415-7B756F004C15}" type="pres">
      <dgm:prSet presAssocID="{FB743E0A-9D1D-4C7C-A41F-ED008E651641}" presName="sibTrans" presStyleCnt="0"/>
      <dgm:spPr/>
    </dgm:pt>
    <dgm:pt modelId="{66A6C5B4-3EDB-4044-A0E9-2CCD1E4B205A}" type="pres">
      <dgm:prSet presAssocID="{631529ED-E96C-45C2-9242-E7E97F8C82C6}" presName="node" presStyleLbl="node1" presStyleIdx="4" presStyleCnt="6">
        <dgm:presLayoutVars>
          <dgm:bulletEnabled val="1"/>
        </dgm:presLayoutVars>
      </dgm:prSet>
      <dgm:spPr/>
    </dgm:pt>
    <dgm:pt modelId="{A023C06D-5C5D-4836-A19D-8454A4C70031}" type="pres">
      <dgm:prSet presAssocID="{33ADE790-927F-43D4-8D33-752DEAC51167}" presName="sibTrans" presStyleCnt="0"/>
      <dgm:spPr/>
    </dgm:pt>
    <dgm:pt modelId="{23C948E3-8FFD-4C5B-8F9E-4AE83F37E234}" type="pres">
      <dgm:prSet presAssocID="{3D266610-F32E-43C6-B47F-2274A4BDAA5B}" presName="node" presStyleLbl="node1" presStyleIdx="5" presStyleCnt="6">
        <dgm:presLayoutVars>
          <dgm:bulletEnabled val="1"/>
        </dgm:presLayoutVars>
      </dgm:prSet>
      <dgm:spPr/>
    </dgm:pt>
  </dgm:ptLst>
  <dgm:cxnLst>
    <dgm:cxn modelId="{B7AB4807-09C3-451C-A17E-08E5351D20B8}" srcId="{7B03E899-D8F1-4192-94BC-4731A3AD8629}" destId="{3D266610-F32E-43C6-B47F-2274A4BDAA5B}" srcOrd="5" destOrd="0" parTransId="{410A3BD5-29A9-402C-AE3A-3EC658120933}" sibTransId="{6D229DAE-E913-42BD-BB92-131AEFB41464}"/>
    <dgm:cxn modelId="{58822610-BFAD-4507-8564-F08241A9DBD7}" srcId="{7B03E899-D8F1-4192-94BC-4731A3AD8629}" destId="{631529ED-E96C-45C2-9242-E7E97F8C82C6}" srcOrd="4" destOrd="0" parTransId="{951417BD-5A23-48D2-846A-49CCAE61DD53}" sibTransId="{33ADE790-927F-43D4-8D33-752DEAC51167}"/>
    <dgm:cxn modelId="{7D179F21-4E03-43D6-B178-261F40C3FD6D}" type="presOf" srcId="{541033FE-FE0A-4F3D-9EA6-733E9191167E}" destId="{0F99D4D1-4CF1-4803-ADD7-16EB95778F30}" srcOrd="0" destOrd="0" presId="urn:microsoft.com/office/officeart/2005/8/layout/default"/>
    <dgm:cxn modelId="{0999633E-E42B-4A01-A665-91661BE5F4AB}" type="presOf" srcId="{DDC87019-5987-46B3-8EEB-31829457C8C1}" destId="{5466A409-8EE8-432A-A713-9A6EA5A528FE}" srcOrd="0" destOrd="0" presId="urn:microsoft.com/office/officeart/2005/8/layout/default"/>
    <dgm:cxn modelId="{6C1EC85B-65D4-4171-9608-753647109067}" srcId="{7B03E899-D8F1-4192-94BC-4731A3AD8629}" destId="{DDC87019-5987-46B3-8EEB-31829457C8C1}" srcOrd="0" destOrd="0" parTransId="{65287EC3-69CC-469B-AF50-407127C5FABB}" sibTransId="{2CAA3C57-E425-4CDE-A8C9-3725C93D73C1}"/>
    <dgm:cxn modelId="{4570848B-5C01-49CD-B729-D384661F4B88}" type="presOf" srcId="{84C0609B-A4D5-4661-87EB-11CF2E5E67B3}" destId="{41359124-1C80-44CE-A769-E48586D06860}" srcOrd="0" destOrd="0" presId="urn:microsoft.com/office/officeart/2005/8/layout/default"/>
    <dgm:cxn modelId="{1F1745B1-E9A3-4017-A14B-7A3D18B339C2}" srcId="{7B03E899-D8F1-4192-94BC-4731A3AD8629}" destId="{541033FE-FE0A-4F3D-9EA6-733E9191167E}" srcOrd="1" destOrd="0" parTransId="{9B76B3D5-F9C0-4813-B0CD-33219EC4AA72}" sibTransId="{4066BA31-47DA-4C41-A5CD-2382D04A5F6C}"/>
    <dgm:cxn modelId="{1FF70CCE-B435-4F0E-A876-3E61AAFBB2E0}" type="presOf" srcId="{3D266610-F32E-43C6-B47F-2274A4BDAA5B}" destId="{23C948E3-8FFD-4C5B-8F9E-4AE83F37E234}" srcOrd="0" destOrd="0" presId="urn:microsoft.com/office/officeart/2005/8/layout/default"/>
    <dgm:cxn modelId="{2313E9CF-14F5-477E-A7D7-1427AABA3772}" type="presOf" srcId="{631529ED-E96C-45C2-9242-E7E97F8C82C6}" destId="{66A6C5B4-3EDB-4044-A0E9-2CCD1E4B205A}" srcOrd="0" destOrd="0" presId="urn:microsoft.com/office/officeart/2005/8/layout/default"/>
    <dgm:cxn modelId="{DFC8F2E0-85AE-4399-92FD-BC1BBA559193}" type="presOf" srcId="{03B257C7-5F20-451D-8F0B-80663A17EDA0}" destId="{75E02B2C-6CA2-4CD8-BCBC-5715060247D5}" srcOrd="0" destOrd="0" presId="urn:microsoft.com/office/officeart/2005/8/layout/default"/>
    <dgm:cxn modelId="{F284CBE6-406F-499D-8099-8A7A3A0B01CB}" srcId="{7B03E899-D8F1-4192-94BC-4731A3AD8629}" destId="{03B257C7-5F20-451D-8F0B-80663A17EDA0}" srcOrd="2" destOrd="0" parTransId="{B54CAC47-1905-41DB-872B-5B01436DB692}" sibTransId="{339FA530-1207-4C71-B71D-0A5DA73E05E1}"/>
    <dgm:cxn modelId="{9A48C8E8-9637-4918-B4D4-96340C9A46FE}" srcId="{7B03E899-D8F1-4192-94BC-4731A3AD8629}" destId="{84C0609B-A4D5-4661-87EB-11CF2E5E67B3}" srcOrd="3" destOrd="0" parTransId="{F61519FE-DE36-4EF9-9EF6-AF13C332D428}" sibTransId="{FB743E0A-9D1D-4C7C-A41F-ED008E651641}"/>
    <dgm:cxn modelId="{A5D718F3-C01B-4CE7-8069-E6AC117A5879}" type="presOf" srcId="{7B03E899-D8F1-4192-94BC-4731A3AD8629}" destId="{B7FC3A07-3D33-43BF-BD39-2F09434913F5}" srcOrd="0" destOrd="0" presId="urn:microsoft.com/office/officeart/2005/8/layout/default"/>
    <dgm:cxn modelId="{F0A9E2AC-76F8-4093-B051-7A9640CEDD54}" type="presParOf" srcId="{B7FC3A07-3D33-43BF-BD39-2F09434913F5}" destId="{5466A409-8EE8-432A-A713-9A6EA5A528FE}" srcOrd="0" destOrd="0" presId="urn:microsoft.com/office/officeart/2005/8/layout/default"/>
    <dgm:cxn modelId="{50CFE94A-B218-4293-8861-093EA35F938B}" type="presParOf" srcId="{B7FC3A07-3D33-43BF-BD39-2F09434913F5}" destId="{735D2BF9-FDE2-44EB-9346-8BF0ACF1D04A}" srcOrd="1" destOrd="0" presId="urn:microsoft.com/office/officeart/2005/8/layout/default"/>
    <dgm:cxn modelId="{E777C2C8-21A7-4A53-B152-77F8025CD7D5}" type="presParOf" srcId="{B7FC3A07-3D33-43BF-BD39-2F09434913F5}" destId="{0F99D4D1-4CF1-4803-ADD7-16EB95778F30}" srcOrd="2" destOrd="0" presId="urn:microsoft.com/office/officeart/2005/8/layout/default"/>
    <dgm:cxn modelId="{0B26BE28-5C67-4FF1-8CB5-6A58EBBAB825}" type="presParOf" srcId="{B7FC3A07-3D33-43BF-BD39-2F09434913F5}" destId="{45D6CC47-7B29-4DCE-9D23-D2201CF0F9FA}" srcOrd="3" destOrd="0" presId="urn:microsoft.com/office/officeart/2005/8/layout/default"/>
    <dgm:cxn modelId="{20E58DEF-4F69-4F7C-A9D8-E8B207E13FC9}" type="presParOf" srcId="{B7FC3A07-3D33-43BF-BD39-2F09434913F5}" destId="{75E02B2C-6CA2-4CD8-BCBC-5715060247D5}" srcOrd="4" destOrd="0" presId="urn:microsoft.com/office/officeart/2005/8/layout/default"/>
    <dgm:cxn modelId="{DF712594-9556-4734-A77D-D1AD971EDE93}" type="presParOf" srcId="{B7FC3A07-3D33-43BF-BD39-2F09434913F5}" destId="{D1B3FCCC-4CDE-4B9B-8700-0079E85C162B}" srcOrd="5" destOrd="0" presId="urn:microsoft.com/office/officeart/2005/8/layout/default"/>
    <dgm:cxn modelId="{CFF02236-A6A2-4BD9-9F81-4EBB1D6DB8BB}" type="presParOf" srcId="{B7FC3A07-3D33-43BF-BD39-2F09434913F5}" destId="{41359124-1C80-44CE-A769-E48586D06860}" srcOrd="6" destOrd="0" presId="urn:microsoft.com/office/officeart/2005/8/layout/default"/>
    <dgm:cxn modelId="{F3371444-EAEC-411C-8BD9-61F883D1FABC}" type="presParOf" srcId="{B7FC3A07-3D33-43BF-BD39-2F09434913F5}" destId="{6552098B-0ABC-4A54-9415-7B756F004C15}" srcOrd="7" destOrd="0" presId="urn:microsoft.com/office/officeart/2005/8/layout/default"/>
    <dgm:cxn modelId="{46F9584E-E75D-4320-AC20-71CD3A5EFCF3}" type="presParOf" srcId="{B7FC3A07-3D33-43BF-BD39-2F09434913F5}" destId="{66A6C5B4-3EDB-4044-A0E9-2CCD1E4B205A}" srcOrd="8" destOrd="0" presId="urn:microsoft.com/office/officeart/2005/8/layout/default"/>
    <dgm:cxn modelId="{99A236E3-472D-4047-AA7F-5B095C1A16DD}" type="presParOf" srcId="{B7FC3A07-3D33-43BF-BD39-2F09434913F5}" destId="{A023C06D-5C5D-4836-A19D-8454A4C70031}" srcOrd="9" destOrd="0" presId="urn:microsoft.com/office/officeart/2005/8/layout/default"/>
    <dgm:cxn modelId="{D04571C7-5781-4145-A5CD-6A0ECBD82574}" type="presParOf" srcId="{B7FC3A07-3D33-43BF-BD39-2F09434913F5}" destId="{23C948E3-8FFD-4C5B-8F9E-4AE83F37E23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9C50BD-9C37-4C8A-ADE7-A488FABD8B3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0456BB4F-4A9D-4B69-80DF-C7931893841D}">
      <dgm:prSet phldrT="[Text]"/>
      <dgm:spPr/>
      <dgm:t>
        <a:bodyPr/>
        <a:lstStyle/>
        <a:p>
          <a:r>
            <a:rPr lang="en-US" b="1" dirty="0"/>
            <a:t>Global Comparability and Investment Appeal</a:t>
          </a:r>
          <a:endParaRPr lang="en-IN" dirty="0"/>
        </a:p>
      </dgm:t>
    </dgm:pt>
    <dgm:pt modelId="{8986FAF0-A92F-418E-900B-F18BE0DD3E2C}" type="parTrans" cxnId="{9D58948D-6D3F-4AE8-B9B8-2B13101BB712}">
      <dgm:prSet/>
      <dgm:spPr/>
      <dgm:t>
        <a:bodyPr/>
        <a:lstStyle/>
        <a:p>
          <a:endParaRPr lang="en-IN"/>
        </a:p>
      </dgm:t>
    </dgm:pt>
    <dgm:pt modelId="{70FF039E-1794-4B54-8C41-FA2B9A57B6D2}" type="sibTrans" cxnId="{9D58948D-6D3F-4AE8-B9B8-2B13101BB712}">
      <dgm:prSet/>
      <dgm:spPr/>
      <dgm:t>
        <a:bodyPr/>
        <a:lstStyle/>
        <a:p>
          <a:endParaRPr lang="en-IN"/>
        </a:p>
      </dgm:t>
    </dgm:pt>
    <dgm:pt modelId="{C777B2B6-85A3-49A0-8C1D-5B228107CB1C}">
      <dgm:prSet phldrT="[Text]"/>
      <dgm:spPr/>
      <dgm:t>
        <a:bodyPr/>
        <a:lstStyle/>
        <a:p>
          <a:r>
            <a:rPr lang="en-US" b="1" dirty="0"/>
            <a:t>Access to Capital Markets</a:t>
          </a:r>
          <a:endParaRPr lang="en-IN" dirty="0"/>
        </a:p>
      </dgm:t>
    </dgm:pt>
    <dgm:pt modelId="{0B72182A-9343-4E68-A47A-085926341DEA}" type="parTrans" cxnId="{C750CE1D-995E-440C-96B7-306222EB1D81}">
      <dgm:prSet/>
      <dgm:spPr/>
      <dgm:t>
        <a:bodyPr/>
        <a:lstStyle/>
        <a:p>
          <a:endParaRPr lang="en-IN"/>
        </a:p>
      </dgm:t>
    </dgm:pt>
    <dgm:pt modelId="{F40CC7AE-6702-42A7-8F3B-495440FC24FF}" type="sibTrans" cxnId="{C750CE1D-995E-440C-96B7-306222EB1D81}">
      <dgm:prSet/>
      <dgm:spPr/>
      <dgm:t>
        <a:bodyPr/>
        <a:lstStyle/>
        <a:p>
          <a:endParaRPr lang="en-IN"/>
        </a:p>
      </dgm:t>
    </dgm:pt>
    <dgm:pt modelId="{BA790C1F-79F4-4398-880D-6D25564E60BA}">
      <dgm:prSet phldrT="[Text]"/>
      <dgm:spPr/>
      <dgm:t>
        <a:bodyPr/>
        <a:lstStyle/>
        <a:p>
          <a:r>
            <a:rPr lang="en-US" b="1" dirty="0"/>
            <a:t>Streamlined Mergers &amp; Acquisitions (M&amp;A)</a:t>
          </a:r>
          <a:endParaRPr lang="en-IN" dirty="0"/>
        </a:p>
      </dgm:t>
    </dgm:pt>
    <dgm:pt modelId="{F5AE33D1-1B38-4037-A089-C1CE18C21FC8}" type="parTrans" cxnId="{BA3D9D15-83E5-4CA3-AC25-FDFC18236F8E}">
      <dgm:prSet/>
      <dgm:spPr/>
      <dgm:t>
        <a:bodyPr/>
        <a:lstStyle/>
        <a:p>
          <a:endParaRPr lang="en-IN"/>
        </a:p>
      </dgm:t>
    </dgm:pt>
    <dgm:pt modelId="{DB7E2145-DC5C-4E07-B3AA-23EDE511C94F}" type="sibTrans" cxnId="{BA3D9D15-83E5-4CA3-AC25-FDFC18236F8E}">
      <dgm:prSet/>
      <dgm:spPr/>
      <dgm:t>
        <a:bodyPr/>
        <a:lstStyle/>
        <a:p>
          <a:endParaRPr lang="en-IN"/>
        </a:p>
      </dgm:t>
    </dgm:pt>
    <dgm:pt modelId="{55BCB67F-088F-4C57-8A6F-229FA0C62D85}">
      <dgm:prSet phldrT="[Text]"/>
      <dgm:spPr/>
      <dgm:t>
        <a:bodyPr/>
        <a:lstStyle/>
        <a:p>
          <a:r>
            <a:rPr lang="en-US" b="1" dirty="0"/>
            <a:t>Enhanced Transparency and Governance</a:t>
          </a:r>
          <a:endParaRPr lang="en-IN" dirty="0"/>
        </a:p>
      </dgm:t>
    </dgm:pt>
    <dgm:pt modelId="{F8289E2B-C976-4CF4-AF16-260F29CD0BF1}" type="parTrans" cxnId="{2D451BA6-6D95-4C41-946E-FC0BD63AB944}">
      <dgm:prSet/>
      <dgm:spPr/>
      <dgm:t>
        <a:bodyPr/>
        <a:lstStyle/>
        <a:p>
          <a:endParaRPr lang="en-IN"/>
        </a:p>
      </dgm:t>
    </dgm:pt>
    <dgm:pt modelId="{43046B8C-915D-416D-8B82-737E16829B35}" type="sibTrans" cxnId="{2D451BA6-6D95-4C41-946E-FC0BD63AB944}">
      <dgm:prSet/>
      <dgm:spPr/>
      <dgm:t>
        <a:bodyPr/>
        <a:lstStyle/>
        <a:p>
          <a:endParaRPr lang="en-IN"/>
        </a:p>
      </dgm:t>
    </dgm:pt>
    <dgm:pt modelId="{FA0AD714-1723-4E9C-BDD3-FF3AFBBBC432}">
      <dgm:prSet phldrT="[Text]"/>
      <dgm:spPr/>
      <dgm:t>
        <a:bodyPr/>
        <a:lstStyle/>
        <a:p>
          <a:r>
            <a:rPr lang="en-US" b="1" dirty="0"/>
            <a:t>Enhanced Transparency and Governance</a:t>
          </a:r>
          <a:endParaRPr lang="en-IN" dirty="0"/>
        </a:p>
      </dgm:t>
    </dgm:pt>
    <dgm:pt modelId="{C7925AAC-3A02-4272-9F8B-164E8D8A4E1C}" type="parTrans" cxnId="{CB85DF49-F11F-4EBD-8429-7A27077616A0}">
      <dgm:prSet/>
      <dgm:spPr/>
      <dgm:t>
        <a:bodyPr/>
        <a:lstStyle/>
        <a:p>
          <a:endParaRPr lang="en-IN"/>
        </a:p>
      </dgm:t>
    </dgm:pt>
    <dgm:pt modelId="{F46B91C1-76B7-4FDB-BE0D-F0ABD3091F19}" type="sibTrans" cxnId="{CB85DF49-F11F-4EBD-8429-7A27077616A0}">
      <dgm:prSet/>
      <dgm:spPr/>
      <dgm:t>
        <a:bodyPr/>
        <a:lstStyle/>
        <a:p>
          <a:endParaRPr lang="en-IN"/>
        </a:p>
      </dgm:t>
    </dgm:pt>
    <dgm:pt modelId="{8E2163DC-59C3-435D-8C39-460795647713}">
      <dgm:prSet/>
      <dgm:spPr/>
      <dgm:t>
        <a:bodyPr/>
        <a:lstStyle/>
        <a:p>
          <a:r>
            <a:rPr lang="en-US" b="1" dirty="0"/>
            <a:t>Improved Internal Decision-Making</a:t>
          </a:r>
          <a:endParaRPr lang="en-IN" dirty="0"/>
        </a:p>
      </dgm:t>
    </dgm:pt>
    <dgm:pt modelId="{ABD71BD8-4792-4695-BD6D-2A5240DD3AE4}" type="parTrans" cxnId="{C6217D74-12C7-4F81-9C96-905F7408165F}">
      <dgm:prSet/>
      <dgm:spPr/>
      <dgm:t>
        <a:bodyPr/>
        <a:lstStyle/>
        <a:p>
          <a:endParaRPr lang="en-IN"/>
        </a:p>
      </dgm:t>
    </dgm:pt>
    <dgm:pt modelId="{3A9EA9FB-1701-4C3D-B93F-F9D1261DA614}" type="sibTrans" cxnId="{C6217D74-12C7-4F81-9C96-905F7408165F}">
      <dgm:prSet/>
      <dgm:spPr/>
      <dgm:t>
        <a:bodyPr/>
        <a:lstStyle/>
        <a:p>
          <a:endParaRPr lang="en-IN"/>
        </a:p>
      </dgm:t>
    </dgm:pt>
    <dgm:pt modelId="{F27F9260-840A-4D9B-AD06-B780E45D2D47}">
      <dgm:prSet/>
      <dgm:spPr/>
      <dgm:t>
        <a:bodyPr/>
        <a:lstStyle/>
        <a:p>
          <a:r>
            <a:rPr lang="en-US" b="1"/>
            <a:t>Operational Efficiency for Multinationals</a:t>
          </a:r>
          <a:endParaRPr lang="en-IN"/>
        </a:p>
      </dgm:t>
    </dgm:pt>
    <dgm:pt modelId="{F764E71B-22C0-4165-AFDB-3C99319B51DA}" type="parTrans" cxnId="{C239EBF5-28B7-4196-B900-0FE326BCC69A}">
      <dgm:prSet/>
      <dgm:spPr/>
      <dgm:t>
        <a:bodyPr/>
        <a:lstStyle/>
        <a:p>
          <a:endParaRPr lang="en-IN"/>
        </a:p>
      </dgm:t>
    </dgm:pt>
    <dgm:pt modelId="{232EF32F-641A-40C0-8658-240F9B076161}" type="sibTrans" cxnId="{C239EBF5-28B7-4196-B900-0FE326BCC69A}">
      <dgm:prSet/>
      <dgm:spPr/>
      <dgm:t>
        <a:bodyPr/>
        <a:lstStyle/>
        <a:p>
          <a:endParaRPr lang="en-IN"/>
        </a:p>
      </dgm:t>
    </dgm:pt>
    <dgm:pt modelId="{4C9F6C68-C089-4F5D-A319-A210E466F5C8}" type="pres">
      <dgm:prSet presAssocID="{3B9C50BD-9C37-4C8A-ADE7-A488FABD8B39}" presName="diagram" presStyleCnt="0">
        <dgm:presLayoutVars>
          <dgm:dir/>
          <dgm:resizeHandles val="exact"/>
        </dgm:presLayoutVars>
      </dgm:prSet>
      <dgm:spPr/>
    </dgm:pt>
    <dgm:pt modelId="{EF3C8DDB-582A-463B-945E-E26194E1E103}" type="pres">
      <dgm:prSet presAssocID="{0456BB4F-4A9D-4B69-80DF-C7931893841D}" presName="node" presStyleLbl="node1" presStyleIdx="0" presStyleCnt="7">
        <dgm:presLayoutVars>
          <dgm:bulletEnabled val="1"/>
        </dgm:presLayoutVars>
      </dgm:prSet>
      <dgm:spPr/>
    </dgm:pt>
    <dgm:pt modelId="{1CE58AB4-3535-433B-AE96-0442A1BCAFF0}" type="pres">
      <dgm:prSet presAssocID="{70FF039E-1794-4B54-8C41-FA2B9A57B6D2}" presName="sibTrans" presStyleCnt="0"/>
      <dgm:spPr/>
    </dgm:pt>
    <dgm:pt modelId="{1D827545-C461-4109-BAC0-532EAE11041E}" type="pres">
      <dgm:prSet presAssocID="{C777B2B6-85A3-49A0-8C1D-5B228107CB1C}" presName="node" presStyleLbl="node1" presStyleIdx="1" presStyleCnt="7">
        <dgm:presLayoutVars>
          <dgm:bulletEnabled val="1"/>
        </dgm:presLayoutVars>
      </dgm:prSet>
      <dgm:spPr/>
    </dgm:pt>
    <dgm:pt modelId="{83468C43-0E8D-4D57-A479-CBB956394AD2}" type="pres">
      <dgm:prSet presAssocID="{F40CC7AE-6702-42A7-8F3B-495440FC24FF}" presName="sibTrans" presStyleCnt="0"/>
      <dgm:spPr/>
    </dgm:pt>
    <dgm:pt modelId="{84A21AF4-F3D5-4BB1-A5CF-A365DDA9356E}" type="pres">
      <dgm:prSet presAssocID="{BA790C1F-79F4-4398-880D-6D25564E60BA}" presName="node" presStyleLbl="node1" presStyleIdx="2" presStyleCnt="7">
        <dgm:presLayoutVars>
          <dgm:bulletEnabled val="1"/>
        </dgm:presLayoutVars>
      </dgm:prSet>
      <dgm:spPr/>
    </dgm:pt>
    <dgm:pt modelId="{06AA1C63-4231-4897-AE2E-5D09EEDCF935}" type="pres">
      <dgm:prSet presAssocID="{DB7E2145-DC5C-4E07-B3AA-23EDE511C94F}" presName="sibTrans" presStyleCnt="0"/>
      <dgm:spPr/>
    </dgm:pt>
    <dgm:pt modelId="{9DB625FC-0A7B-4DDC-9327-0769C7696F45}" type="pres">
      <dgm:prSet presAssocID="{55BCB67F-088F-4C57-8A6F-229FA0C62D85}" presName="node" presStyleLbl="node1" presStyleIdx="3" presStyleCnt="7">
        <dgm:presLayoutVars>
          <dgm:bulletEnabled val="1"/>
        </dgm:presLayoutVars>
      </dgm:prSet>
      <dgm:spPr/>
    </dgm:pt>
    <dgm:pt modelId="{06EC46E1-18D8-4F0B-BC62-DB83E34BDDA6}" type="pres">
      <dgm:prSet presAssocID="{43046B8C-915D-416D-8B82-737E16829B35}" presName="sibTrans" presStyleCnt="0"/>
      <dgm:spPr/>
    </dgm:pt>
    <dgm:pt modelId="{C5821921-724D-41E8-9F99-F18B9C9269DF}" type="pres">
      <dgm:prSet presAssocID="{FA0AD714-1723-4E9C-BDD3-FF3AFBBBC432}" presName="node" presStyleLbl="node1" presStyleIdx="4" presStyleCnt="7">
        <dgm:presLayoutVars>
          <dgm:bulletEnabled val="1"/>
        </dgm:presLayoutVars>
      </dgm:prSet>
      <dgm:spPr/>
    </dgm:pt>
    <dgm:pt modelId="{A6856944-9810-4A20-BD73-8DB9B88C2B17}" type="pres">
      <dgm:prSet presAssocID="{F46B91C1-76B7-4FDB-BE0D-F0ABD3091F19}" presName="sibTrans" presStyleCnt="0"/>
      <dgm:spPr/>
    </dgm:pt>
    <dgm:pt modelId="{A6B61E47-74F6-4406-AC24-D757A0BD7743}" type="pres">
      <dgm:prSet presAssocID="{F27F9260-840A-4D9B-AD06-B780E45D2D47}" presName="node" presStyleLbl="node1" presStyleIdx="5" presStyleCnt="7">
        <dgm:presLayoutVars>
          <dgm:bulletEnabled val="1"/>
        </dgm:presLayoutVars>
      </dgm:prSet>
      <dgm:spPr/>
    </dgm:pt>
    <dgm:pt modelId="{9853B914-7E39-4637-AA5B-1F14AF3191BC}" type="pres">
      <dgm:prSet presAssocID="{232EF32F-641A-40C0-8658-240F9B076161}" presName="sibTrans" presStyleCnt="0"/>
      <dgm:spPr/>
    </dgm:pt>
    <dgm:pt modelId="{D58CAD78-3EA1-488D-BFAD-90EC78F3F445}" type="pres">
      <dgm:prSet presAssocID="{8E2163DC-59C3-435D-8C39-460795647713}" presName="node" presStyleLbl="node1" presStyleIdx="6" presStyleCnt="7">
        <dgm:presLayoutVars>
          <dgm:bulletEnabled val="1"/>
        </dgm:presLayoutVars>
      </dgm:prSet>
      <dgm:spPr/>
    </dgm:pt>
  </dgm:ptLst>
  <dgm:cxnLst>
    <dgm:cxn modelId="{BA3D9D15-83E5-4CA3-AC25-FDFC18236F8E}" srcId="{3B9C50BD-9C37-4C8A-ADE7-A488FABD8B39}" destId="{BA790C1F-79F4-4398-880D-6D25564E60BA}" srcOrd="2" destOrd="0" parTransId="{F5AE33D1-1B38-4037-A089-C1CE18C21FC8}" sibTransId="{DB7E2145-DC5C-4E07-B3AA-23EDE511C94F}"/>
    <dgm:cxn modelId="{C750CE1D-995E-440C-96B7-306222EB1D81}" srcId="{3B9C50BD-9C37-4C8A-ADE7-A488FABD8B39}" destId="{C777B2B6-85A3-49A0-8C1D-5B228107CB1C}" srcOrd="1" destOrd="0" parTransId="{0B72182A-9343-4E68-A47A-085926341DEA}" sibTransId="{F40CC7AE-6702-42A7-8F3B-495440FC24FF}"/>
    <dgm:cxn modelId="{467F0A46-CAE5-4338-AF02-F7BD2DBDEB47}" type="presOf" srcId="{3B9C50BD-9C37-4C8A-ADE7-A488FABD8B39}" destId="{4C9F6C68-C089-4F5D-A319-A210E466F5C8}" srcOrd="0" destOrd="0" presId="urn:microsoft.com/office/officeart/2005/8/layout/default"/>
    <dgm:cxn modelId="{3D74C849-1377-48C8-AF3E-22E8D52256F2}" type="presOf" srcId="{FA0AD714-1723-4E9C-BDD3-FF3AFBBBC432}" destId="{C5821921-724D-41E8-9F99-F18B9C9269DF}" srcOrd="0" destOrd="0" presId="urn:microsoft.com/office/officeart/2005/8/layout/default"/>
    <dgm:cxn modelId="{CB85DF49-F11F-4EBD-8429-7A27077616A0}" srcId="{3B9C50BD-9C37-4C8A-ADE7-A488FABD8B39}" destId="{FA0AD714-1723-4E9C-BDD3-FF3AFBBBC432}" srcOrd="4" destOrd="0" parTransId="{C7925AAC-3A02-4272-9F8B-164E8D8A4E1C}" sibTransId="{F46B91C1-76B7-4FDB-BE0D-F0ABD3091F19}"/>
    <dgm:cxn modelId="{C6217D74-12C7-4F81-9C96-905F7408165F}" srcId="{3B9C50BD-9C37-4C8A-ADE7-A488FABD8B39}" destId="{8E2163DC-59C3-435D-8C39-460795647713}" srcOrd="6" destOrd="0" parTransId="{ABD71BD8-4792-4695-BD6D-2A5240DD3AE4}" sibTransId="{3A9EA9FB-1701-4C3D-B93F-F9D1261DA614}"/>
    <dgm:cxn modelId="{6749A857-5C14-4802-BC3C-78EAB564201D}" type="presOf" srcId="{8E2163DC-59C3-435D-8C39-460795647713}" destId="{D58CAD78-3EA1-488D-BFAD-90EC78F3F445}" srcOrd="0" destOrd="0" presId="urn:microsoft.com/office/officeart/2005/8/layout/default"/>
    <dgm:cxn modelId="{2C75C483-E616-4AFA-83F8-10544D6907F8}" type="presOf" srcId="{F27F9260-840A-4D9B-AD06-B780E45D2D47}" destId="{A6B61E47-74F6-4406-AC24-D757A0BD7743}" srcOrd="0" destOrd="0" presId="urn:microsoft.com/office/officeart/2005/8/layout/default"/>
    <dgm:cxn modelId="{9D58948D-6D3F-4AE8-B9B8-2B13101BB712}" srcId="{3B9C50BD-9C37-4C8A-ADE7-A488FABD8B39}" destId="{0456BB4F-4A9D-4B69-80DF-C7931893841D}" srcOrd="0" destOrd="0" parTransId="{8986FAF0-A92F-418E-900B-F18BE0DD3E2C}" sibTransId="{70FF039E-1794-4B54-8C41-FA2B9A57B6D2}"/>
    <dgm:cxn modelId="{31BEDC8D-873A-41A4-9D8A-50EF6FFD31F9}" type="presOf" srcId="{55BCB67F-088F-4C57-8A6F-229FA0C62D85}" destId="{9DB625FC-0A7B-4DDC-9327-0769C7696F45}" srcOrd="0" destOrd="0" presId="urn:microsoft.com/office/officeart/2005/8/layout/default"/>
    <dgm:cxn modelId="{18EB4A93-2D1E-4AC4-A319-D942D63CF47A}" type="presOf" srcId="{C777B2B6-85A3-49A0-8C1D-5B228107CB1C}" destId="{1D827545-C461-4109-BAC0-532EAE11041E}" srcOrd="0" destOrd="0" presId="urn:microsoft.com/office/officeart/2005/8/layout/default"/>
    <dgm:cxn modelId="{56836B9B-171E-4415-BCAA-2E58B8C721C9}" type="presOf" srcId="{0456BB4F-4A9D-4B69-80DF-C7931893841D}" destId="{EF3C8DDB-582A-463B-945E-E26194E1E103}" srcOrd="0" destOrd="0" presId="urn:microsoft.com/office/officeart/2005/8/layout/default"/>
    <dgm:cxn modelId="{2D451BA6-6D95-4C41-946E-FC0BD63AB944}" srcId="{3B9C50BD-9C37-4C8A-ADE7-A488FABD8B39}" destId="{55BCB67F-088F-4C57-8A6F-229FA0C62D85}" srcOrd="3" destOrd="0" parTransId="{F8289E2B-C976-4CF4-AF16-260F29CD0BF1}" sibTransId="{43046B8C-915D-416D-8B82-737E16829B35}"/>
    <dgm:cxn modelId="{283537D0-933B-4636-B0BA-96AE37D08AA4}" type="presOf" srcId="{BA790C1F-79F4-4398-880D-6D25564E60BA}" destId="{84A21AF4-F3D5-4BB1-A5CF-A365DDA9356E}" srcOrd="0" destOrd="0" presId="urn:microsoft.com/office/officeart/2005/8/layout/default"/>
    <dgm:cxn modelId="{C239EBF5-28B7-4196-B900-0FE326BCC69A}" srcId="{3B9C50BD-9C37-4C8A-ADE7-A488FABD8B39}" destId="{F27F9260-840A-4D9B-AD06-B780E45D2D47}" srcOrd="5" destOrd="0" parTransId="{F764E71B-22C0-4165-AFDB-3C99319B51DA}" sibTransId="{232EF32F-641A-40C0-8658-240F9B076161}"/>
    <dgm:cxn modelId="{1854CE52-1EBA-482E-9C76-66F836700EFA}" type="presParOf" srcId="{4C9F6C68-C089-4F5D-A319-A210E466F5C8}" destId="{EF3C8DDB-582A-463B-945E-E26194E1E103}" srcOrd="0" destOrd="0" presId="urn:microsoft.com/office/officeart/2005/8/layout/default"/>
    <dgm:cxn modelId="{57AC4618-9A70-4EAE-84E5-6FB8AC03464B}" type="presParOf" srcId="{4C9F6C68-C089-4F5D-A319-A210E466F5C8}" destId="{1CE58AB4-3535-433B-AE96-0442A1BCAFF0}" srcOrd="1" destOrd="0" presId="urn:microsoft.com/office/officeart/2005/8/layout/default"/>
    <dgm:cxn modelId="{57D814DB-3FC7-4881-883F-DE9D64AF0104}" type="presParOf" srcId="{4C9F6C68-C089-4F5D-A319-A210E466F5C8}" destId="{1D827545-C461-4109-BAC0-532EAE11041E}" srcOrd="2" destOrd="0" presId="urn:microsoft.com/office/officeart/2005/8/layout/default"/>
    <dgm:cxn modelId="{82A66694-1390-4EFF-A31C-953C088A1264}" type="presParOf" srcId="{4C9F6C68-C089-4F5D-A319-A210E466F5C8}" destId="{83468C43-0E8D-4D57-A479-CBB956394AD2}" srcOrd="3" destOrd="0" presId="urn:microsoft.com/office/officeart/2005/8/layout/default"/>
    <dgm:cxn modelId="{B6FACEAE-A451-4A13-BB92-E9C3F55088FC}" type="presParOf" srcId="{4C9F6C68-C089-4F5D-A319-A210E466F5C8}" destId="{84A21AF4-F3D5-4BB1-A5CF-A365DDA9356E}" srcOrd="4" destOrd="0" presId="urn:microsoft.com/office/officeart/2005/8/layout/default"/>
    <dgm:cxn modelId="{0162C3B3-2894-41FE-B74F-F663BC7DDA3C}" type="presParOf" srcId="{4C9F6C68-C089-4F5D-A319-A210E466F5C8}" destId="{06AA1C63-4231-4897-AE2E-5D09EEDCF935}" srcOrd="5" destOrd="0" presId="urn:microsoft.com/office/officeart/2005/8/layout/default"/>
    <dgm:cxn modelId="{27C9BC06-5E7D-430E-ADAD-A5C4D6292390}" type="presParOf" srcId="{4C9F6C68-C089-4F5D-A319-A210E466F5C8}" destId="{9DB625FC-0A7B-4DDC-9327-0769C7696F45}" srcOrd="6" destOrd="0" presId="urn:microsoft.com/office/officeart/2005/8/layout/default"/>
    <dgm:cxn modelId="{C6D0AD9C-2761-4935-951C-E804DC306C73}" type="presParOf" srcId="{4C9F6C68-C089-4F5D-A319-A210E466F5C8}" destId="{06EC46E1-18D8-4F0B-BC62-DB83E34BDDA6}" srcOrd="7" destOrd="0" presId="urn:microsoft.com/office/officeart/2005/8/layout/default"/>
    <dgm:cxn modelId="{AF598A9B-F8EC-443B-A737-86AF24567FDA}" type="presParOf" srcId="{4C9F6C68-C089-4F5D-A319-A210E466F5C8}" destId="{C5821921-724D-41E8-9F99-F18B9C9269DF}" srcOrd="8" destOrd="0" presId="urn:microsoft.com/office/officeart/2005/8/layout/default"/>
    <dgm:cxn modelId="{FC9AEEA6-25A2-4A21-8E70-692A2B3790B8}" type="presParOf" srcId="{4C9F6C68-C089-4F5D-A319-A210E466F5C8}" destId="{A6856944-9810-4A20-BD73-8DB9B88C2B17}" srcOrd="9" destOrd="0" presId="urn:microsoft.com/office/officeart/2005/8/layout/default"/>
    <dgm:cxn modelId="{B7E804D8-E79D-4F17-A5AA-0C7E11113217}" type="presParOf" srcId="{4C9F6C68-C089-4F5D-A319-A210E466F5C8}" destId="{A6B61E47-74F6-4406-AC24-D757A0BD7743}" srcOrd="10" destOrd="0" presId="urn:microsoft.com/office/officeart/2005/8/layout/default"/>
    <dgm:cxn modelId="{108D8625-2CD1-4410-AEF8-8DDA8B573D8C}" type="presParOf" srcId="{4C9F6C68-C089-4F5D-A319-A210E466F5C8}" destId="{9853B914-7E39-4637-AA5B-1F14AF3191BC}" srcOrd="11" destOrd="0" presId="urn:microsoft.com/office/officeart/2005/8/layout/default"/>
    <dgm:cxn modelId="{D6FE51E8-DABF-405C-8E67-50F2633AA56E}" type="presParOf" srcId="{4C9F6C68-C089-4F5D-A319-A210E466F5C8}" destId="{D58CAD78-3EA1-488D-BFAD-90EC78F3F445}"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2782A-4D71-485F-A7D0-9B850C351D76}">
      <dsp:nvSpPr>
        <dsp:cNvPr id="0" name=""/>
        <dsp:cNvSpPr/>
      </dsp:nvSpPr>
      <dsp:spPr>
        <a:xfrm>
          <a:off x="0" y="172016"/>
          <a:ext cx="11778593" cy="83947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IN" sz="3500" kern="1200" dirty="0">
              <a:solidFill>
                <a:schemeClr val="bg1"/>
              </a:solidFill>
            </a:rPr>
            <a:t>IFRS-converged standards issued by MCA</a:t>
          </a:r>
        </a:p>
      </dsp:txBody>
      <dsp:txXfrm>
        <a:off x="40980" y="212996"/>
        <a:ext cx="11696633" cy="757514"/>
      </dsp:txXfrm>
    </dsp:sp>
    <dsp:sp modelId="{FC740BA3-0212-4D21-A993-FE1AF6CCA692}">
      <dsp:nvSpPr>
        <dsp:cNvPr id="0" name=""/>
        <dsp:cNvSpPr/>
      </dsp:nvSpPr>
      <dsp:spPr>
        <a:xfrm>
          <a:off x="0" y="1112291"/>
          <a:ext cx="11778593" cy="83947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IN" sz="3500" kern="1200">
              <a:solidFill>
                <a:schemeClr val="bg1"/>
              </a:solidFill>
            </a:rPr>
            <a:t>Setting up global financial language</a:t>
          </a:r>
          <a:endParaRPr lang="en-IN" sz="3500" kern="1200" dirty="0">
            <a:solidFill>
              <a:schemeClr val="bg1"/>
            </a:solidFill>
          </a:endParaRPr>
        </a:p>
      </dsp:txBody>
      <dsp:txXfrm>
        <a:off x="40980" y="1153271"/>
        <a:ext cx="11696633" cy="757514"/>
      </dsp:txXfrm>
    </dsp:sp>
    <dsp:sp modelId="{D8533BDF-1ADE-4B11-8500-DE22C4404CB6}">
      <dsp:nvSpPr>
        <dsp:cNvPr id="0" name=""/>
        <dsp:cNvSpPr/>
      </dsp:nvSpPr>
      <dsp:spPr>
        <a:xfrm>
          <a:off x="0" y="2052565"/>
          <a:ext cx="11778593" cy="83947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IN" sz="3500" kern="1200" dirty="0">
              <a:solidFill>
                <a:schemeClr val="bg1"/>
              </a:solidFill>
            </a:rPr>
            <a:t>Principle based approach as against rule based approach </a:t>
          </a:r>
          <a:r>
            <a:rPr lang="en-IN" sz="3500" kern="1200">
              <a:solidFill>
                <a:schemeClr val="bg1"/>
              </a:solidFill>
            </a:rPr>
            <a:t>of AS</a:t>
          </a:r>
          <a:endParaRPr lang="en-IN" sz="3500" kern="1200" dirty="0">
            <a:solidFill>
              <a:schemeClr val="bg1"/>
            </a:solidFill>
          </a:endParaRPr>
        </a:p>
      </dsp:txBody>
      <dsp:txXfrm>
        <a:off x="40980" y="2093545"/>
        <a:ext cx="11696633" cy="757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91304-1E1B-4A78-AF40-FFDE2C190579}">
      <dsp:nvSpPr>
        <dsp:cNvPr id="0" name=""/>
        <dsp:cNvSpPr/>
      </dsp:nvSpPr>
      <dsp:spPr>
        <a:xfrm>
          <a:off x="0" y="42334"/>
          <a:ext cx="11245754" cy="7945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Listed Companies</a:t>
          </a:r>
        </a:p>
      </dsp:txBody>
      <dsp:txXfrm>
        <a:off x="38784" y="81118"/>
        <a:ext cx="11168186" cy="716935"/>
      </dsp:txXfrm>
    </dsp:sp>
    <dsp:sp modelId="{33E45C20-DAB4-4AF9-9425-617CC32A6F07}">
      <dsp:nvSpPr>
        <dsp:cNvPr id="0" name=""/>
        <dsp:cNvSpPr/>
      </dsp:nvSpPr>
      <dsp:spPr>
        <a:xfrm>
          <a:off x="0" y="862071"/>
          <a:ext cx="11245754"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05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rgbClr val="1D3F69"/>
              </a:solidFill>
            </a:rPr>
            <a:t>Every Listed company except listed in SME</a:t>
          </a:r>
          <a:endParaRPr lang="en-IN" sz="1600" b="1" kern="1200" dirty="0">
            <a:solidFill>
              <a:srgbClr val="1D3F69"/>
            </a:solidFill>
          </a:endParaRPr>
        </a:p>
      </dsp:txBody>
      <dsp:txXfrm>
        <a:off x="0" y="862071"/>
        <a:ext cx="11245754" cy="331200"/>
      </dsp:txXfrm>
    </dsp:sp>
    <dsp:sp modelId="{1F8B822E-F099-4C5C-B70E-EE746B3FA44E}">
      <dsp:nvSpPr>
        <dsp:cNvPr id="0" name=""/>
        <dsp:cNvSpPr/>
      </dsp:nvSpPr>
      <dsp:spPr>
        <a:xfrm>
          <a:off x="0" y="1193271"/>
          <a:ext cx="11245754" cy="7945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Unlisted Companies</a:t>
          </a:r>
          <a:endParaRPr lang="en-IN" sz="2000" b="1" kern="1200" dirty="0"/>
        </a:p>
      </dsp:txBody>
      <dsp:txXfrm>
        <a:off x="38784" y="1232055"/>
        <a:ext cx="11168186" cy="716935"/>
      </dsp:txXfrm>
    </dsp:sp>
    <dsp:sp modelId="{CE567B78-86F4-4799-BE34-1E88C976A525}">
      <dsp:nvSpPr>
        <dsp:cNvPr id="0" name=""/>
        <dsp:cNvSpPr/>
      </dsp:nvSpPr>
      <dsp:spPr>
        <a:xfrm>
          <a:off x="0" y="1987774"/>
          <a:ext cx="11245754"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05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rgbClr val="1D3F69"/>
              </a:solidFill>
            </a:rPr>
            <a:t>Net worth 250 Cr or more</a:t>
          </a:r>
          <a:endParaRPr lang="en-IN" sz="1600" b="1" kern="1200" dirty="0">
            <a:solidFill>
              <a:srgbClr val="1D3F69"/>
            </a:solidFill>
          </a:endParaRPr>
        </a:p>
      </dsp:txBody>
      <dsp:txXfrm>
        <a:off x="0" y="1987774"/>
        <a:ext cx="11245754" cy="331200"/>
      </dsp:txXfrm>
    </dsp:sp>
    <dsp:sp modelId="{24FE6AFD-6A6F-4DD5-AEFD-09C9687D926A}">
      <dsp:nvSpPr>
        <dsp:cNvPr id="0" name=""/>
        <dsp:cNvSpPr/>
      </dsp:nvSpPr>
      <dsp:spPr>
        <a:xfrm>
          <a:off x="0" y="2313016"/>
          <a:ext cx="11245754" cy="7945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NBFC &amp; Insurance Companies</a:t>
          </a:r>
          <a:endParaRPr lang="en-IN" sz="2000" b="1" kern="1200" dirty="0"/>
        </a:p>
      </dsp:txBody>
      <dsp:txXfrm>
        <a:off x="38784" y="2351800"/>
        <a:ext cx="11168186" cy="716935"/>
      </dsp:txXfrm>
    </dsp:sp>
    <dsp:sp modelId="{028EFF4E-42A1-4DF9-AAE2-EE38CBFAD124}">
      <dsp:nvSpPr>
        <dsp:cNvPr id="0" name=""/>
        <dsp:cNvSpPr/>
      </dsp:nvSpPr>
      <dsp:spPr>
        <a:xfrm>
          <a:off x="0" y="3113477"/>
          <a:ext cx="11245754"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05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rgbClr val="1D3F69"/>
              </a:solidFill>
            </a:rPr>
            <a:t>Net worth 250 </a:t>
          </a:r>
          <a:r>
            <a:rPr lang="en-US" sz="1600" b="1" kern="1200" dirty="0" err="1">
              <a:solidFill>
                <a:srgbClr val="1D3F69"/>
              </a:solidFill>
            </a:rPr>
            <a:t>cr</a:t>
          </a:r>
          <a:r>
            <a:rPr lang="en-US" sz="1600" b="1" kern="1200" dirty="0">
              <a:solidFill>
                <a:srgbClr val="1D3F69"/>
              </a:solidFill>
            </a:rPr>
            <a:t> or more</a:t>
          </a:r>
          <a:endParaRPr lang="en-IN" sz="1600" b="1" kern="1200" dirty="0">
            <a:solidFill>
              <a:srgbClr val="1D3F69"/>
            </a:solidFill>
          </a:endParaRPr>
        </a:p>
      </dsp:txBody>
      <dsp:txXfrm>
        <a:off x="0" y="3113477"/>
        <a:ext cx="11245754" cy="331200"/>
      </dsp:txXfrm>
    </dsp:sp>
    <dsp:sp modelId="{BE66D70D-B96B-44D5-96ED-F8173C970C0C}">
      <dsp:nvSpPr>
        <dsp:cNvPr id="0" name=""/>
        <dsp:cNvSpPr/>
      </dsp:nvSpPr>
      <dsp:spPr>
        <a:xfrm>
          <a:off x="0" y="3444677"/>
          <a:ext cx="11245754" cy="7945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*Also applicable to Holding, Subsidiary, Associate and JV of above</a:t>
          </a:r>
          <a:endParaRPr lang="en-IN" sz="2000" b="1" kern="1200" dirty="0"/>
        </a:p>
      </dsp:txBody>
      <dsp:txXfrm>
        <a:off x="38784" y="3483461"/>
        <a:ext cx="11168186" cy="716935"/>
      </dsp:txXfrm>
    </dsp:sp>
    <dsp:sp modelId="{2BAA67CE-896B-423E-8BAA-054A4EFB1FF4}">
      <dsp:nvSpPr>
        <dsp:cNvPr id="0" name=""/>
        <dsp:cNvSpPr/>
      </dsp:nvSpPr>
      <dsp:spPr>
        <a:xfrm>
          <a:off x="0" y="4296780"/>
          <a:ext cx="11245754" cy="7945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**Net Worth = Share Capital + Reserves created out of profit + Security Premium – Accumulated losses – Deferred Expenditure – </a:t>
          </a:r>
          <a:r>
            <a:rPr lang="en-US" sz="2000" b="1" kern="1200" dirty="0" err="1"/>
            <a:t>Misc</a:t>
          </a:r>
          <a:r>
            <a:rPr lang="en-US" sz="2000" b="1" kern="1200" dirty="0"/>
            <a:t> </a:t>
          </a:r>
          <a:r>
            <a:rPr lang="en-US" sz="2000" b="1" kern="1200" dirty="0" err="1"/>
            <a:t>Exp</a:t>
          </a:r>
          <a:r>
            <a:rPr lang="en-US" sz="2000" b="1" kern="1200" dirty="0"/>
            <a:t> not w/off.</a:t>
          </a:r>
          <a:endParaRPr lang="en-IN" sz="2000" b="1" kern="1200" dirty="0"/>
        </a:p>
      </dsp:txBody>
      <dsp:txXfrm>
        <a:off x="38784" y="4335564"/>
        <a:ext cx="11168186" cy="716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84F35-E4F9-49E3-BC5C-CF641DD2E3A7}">
      <dsp:nvSpPr>
        <dsp:cNvPr id="0" name=""/>
        <dsp:cNvSpPr/>
      </dsp:nvSpPr>
      <dsp:spPr>
        <a:xfrm>
          <a:off x="19115" y="630449"/>
          <a:ext cx="2658446" cy="15950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b="1" kern="1200" dirty="0"/>
            <a:t>Global Comparability</a:t>
          </a:r>
          <a:endParaRPr lang="en-IN" sz="3100" kern="1200" dirty="0"/>
        </a:p>
      </dsp:txBody>
      <dsp:txXfrm>
        <a:off x="19115" y="630449"/>
        <a:ext cx="2658446" cy="1595067"/>
      </dsp:txXfrm>
    </dsp:sp>
    <dsp:sp modelId="{69D1BCCE-7DD7-400B-8466-5A8AF1A9C7AE}">
      <dsp:nvSpPr>
        <dsp:cNvPr id="0" name=""/>
        <dsp:cNvSpPr/>
      </dsp:nvSpPr>
      <dsp:spPr>
        <a:xfrm>
          <a:off x="2927641" y="583187"/>
          <a:ext cx="2658446" cy="15950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b="1" kern="1200" dirty="0"/>
            <a:t>Enhanced Transparency and Reliability</a:t>
          </a:r>
          <a:endParaRPr lang="en-IN" sz="3100" kern="1200" dirty="0"/>
        </a:p>
      </dsp:txBody>
      <dsp:txXfrm>
        <a:off x="2927641" y="583187"/>
        <a:ext cx="2658446" cy="1595067"/>
      </dsp:txXfrm>
    </dsp:sp>
    <dsp:sp modelId="{4A08F288-2457-4841-A3C3-A4337C272973}">
      <dsp:nvSpPr>
        <dsp:cNvPr id="0" name=""/>
        <dsp:cNvSpPr/>
      </dsp:nvSpPr>
      <dsp:spPr>
        <a:xfrm>
          <a:off x="5851932" y="583187"/>
          <a:ext cx="2658446" cy="15950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b="1" kern="1200" dirty="0"/>
            <a:t>Improved Decision-Making</a:t>
          </a:r>
          <a:endParaRPr lang="en-IN" sz="3100" kern="1200" dirty="0"/>
        </a:p>
      </dsp:txBody>
      <dsp:txXfrm>
        <a:off x="5851932" y="583187"/>
        <a:ext cx="2658446" cy="1595067"/>
      </dsp:txXfrm>
    </dsp:sp>
    <dsp:sp modelId="{94FF8AD7-290D-4074-827D-9BE121BEC403}">
      <dsp:nvSpPr>
        <dsp:cNvPr id="0" name=""/>
        <dsp:cNvSpPr/>
      </dsp:nvSpPr>
      <dsp:spPr>
        <a:xfrm>
          <a:off x="8776223" y="583187"/>
          <a:ext cx="2658446" cy="15950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b="1" kern="1200" dirty="0"/>
            <a:t>Regulatory Compliance</a:t>
          </a:r>
          <a:endParaRPr lang="en-IN" sz="3100" kern="1200" dirty="0"/>
        </a:p>
      </dsp:txBody>
      <dsp:txXfrm>
        <a:off x="8776223" y="583187"/>
        <a:ext cx="2658446" cy="1595067"/>
      </dsp:txXfrm>
    </dsp:sp>
    <dsp:sp modelId="{C6732783-3B76-4EFB-AEE6-A9324B81B5F7}">
      <dsp:nvSpPr>
        <dsp:cNvPr id="0" name=""/>
        <dsp:cNvSpPr/>
      </dsp:nvSpPr>
      <dsp:spPr>
        <a:xfrm>
          <a:off x="1465496" y="2444100"/>
          <a:ext cx="2658446" cy="15950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b="1" kern="1200" dirty="0"/>
            <a:t>Access to Capital</a:t>
          </a:r>
          <a:endParaRPr lang="en-IN" sz="3100" kern="1200" dirty="0"/>
        </a:p>
      </dsp:txBody>
      <dsp:txXfrm>
        <a:off x="1465496" y="2444100"/>
        <a:ext cx="2658446" cy="1595067"/>
      </dsp:txXfrm>
    </dsp:sp>
    <dsp:sp modelId="{EC5853EC-6EAA-43F4-84EF-A69FFA3BAF5A}">
      <dsp:nvSpPr>
        <dsp:cNvPr id="0" name=""/>
        <dsp:cNvSpPr/>
      </dsp:nvSpPr>
      <dsp:spPr>
        <a:xfrm>
          <a:off x="4389787" y="2444100"/>
          <a:ext cx="2658446" cy="15950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b="1" kern="1200" dirty="0"/>
            <a:t>Consistency Across Industries</a:t>
          </a:r>
        </a:p>
      </dsp:txBody>
      <dsp:txXfrm>
        <a:off x="4389787" y="2444100"/>
        <a:ext cx="2658446" cy="1595067"/>
      </dsp:txXfrm>
    </dsp:sp>
    <dsp:sp modelId="{9E062FA1-C75A-4243-B39E-67BF57956A13}">
      <dsp:nvSpPr>
        <dsp:cNvPr id="0" name=""/>
        <dsp:cNvSpPr/>
      </dsp:nvSpPr>
      <dsp:spPr>
        <a:xfrm>
          <a:off x="7314078" y="2444100"/>
          <a:ext cx="2658446" cy="15950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b="1" kern="1200" dirty="0"/>
            <a:t>Operational Efficiency for Multinationals</a:t>
          </a:r>
          <a:endParaRPr lang="en-IN" sz="3100" kern="1200" dirty="0"/>
        </a:p>
      </dsp:txBody>
      <dsp:txXfrm>
        <a:off x="7314078" y="2444100"/>
        <a:ext cx="2658446" cy="1595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4FF2D-FF74-414B-A7EC-4B588559BD85}">
      <dsp:nvSpPr>
        <dsp:cNvPr id="0" name=""/>
        <dsp:cNvSpPr/>
      </dsp:nvSpPr>
      <dsp:spPr>
        <a:xfrm>
          <a:off x="3492" y="0"/>
          <a:ext cx="4000499" cy="54186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Penalty</a:t>
          </a:r>
          <a:br>
            <a:rPr lang="en-US" sz="3800" kern="1200" dirty="0"/>
          </a:br>
          <a:r>
            <a:rPr lang="en-US" sz="3800" kern="1200" dirty="0"/>
            <a:t>Not on company, but on auditor</a:t>
          </a:r>
          <a:endParaRPr lang="en-IN" sz="3800" kern="1200" dirty="0"/>
        </a:p>
      </dsp:txBody>
      <dsp:txXfrm>
        <a:off x="3492" y="2167466"/>
        <a:ext cx="4000499" cy="2167466"/>
      </dsp:txXfrm>
    </dsp:sp>
    <dsp:sp modelId="{E1F793C5-B4CE-40E3-ACF5-2B9A8B025B51}">
      <dsp:nvSpPr>
        <dsp:cNvPr id="0" name=""/>
        <dsp:cNvSpPr/>
      </dsp:nvSpPr>
      <dsp:spPr>
        <a:xfrm>
          <a:off x="1101534" y="325120"/>
          <a:ext cx="1804416" cy="1804416"/>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1AF27A-492B-4EC4-A84E-779F196012EF}">
      <dsp:nvSpPr>
        <dsp:cNvPr id="0" name=""/>
        <dsp:cNvSpPr/>
      </dsp:nvSpPr>
      <dsp:spPr>
        <a:xfrm>
          <a:off x="4124007" y="0"/>
          <a:ext cx="4000499" cy="54186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Debarment</a:t>
          </a:r>
          <a:br>
            <a:rPr lang="en-US" sz="3800" kern="1200" dirty="0"/>
          </a:br>
          <a:r>
            <a:rPr lang="en-US" sz="3800" kern="1200" dirty="0"/>
            <a:t>From 6 months to 10 years</a:t>
          </a:r>
          <a:endParaRPr lang="en-IN" sz="3800" kern="1200" dirty="0"/>
        </a:p>
      </dsp:txBody>
      <dsp:txXfrm>
        <a:off x="4124007" y="2167466"/>
        <a:ext cx="4000499" cy="2167466"/>
      </dsp:txXfrm>
    </dsp:sp>
    <dsp:sp modelId="{FCD77A1B-2048-4FA3-98BC-CB7379AEC508}">
      <dsp:nvSpPr>
        <dsp:cNvPr id="0" name=""/>
        <dsp:cNvSpPr/>
      </dsp:nvSpPr>
      <dsp:spPr>
        <a:xfrm>
          <a:off x="5222049" y="325120"/>
          <a:ext cx="1804416" cy="1804416"/>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2FA294-3658-46E1-9C9D-B6388B8192C7}">
      <dsp:nvSpPr>
        <dsp:cNvPr id="0" name=""/>
        <dsp:cNvSpPr/>
      </dsp:nvSpPr>
      <dsp:spPr>
        <a:xfrm>
          <a:off x="325119" y="4334933"/>
          <a:ext cx="7477760" cy="812800"/>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7E468-E354-48BF-BFB2-372BCA90EF9F}">
      <dsp:nvSpPr>
        <dsp:cNvPr id="0" name=""/>
        <dsp:cNvSpPr/>
      </dsp:nvSpPr>
      <dsp:spPr>
        <a:xfrm>
          <a:off x="0" y="489667"/>
          <a:ext cx="6648863"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Font typeface="+mj-lt"/>
            <a:buNone/>
          </a:pPr>
          <a:r>
            <a:rPr lang="en-US" sz="3000" kern="1200" dirty="0"/>
            <a:t>Financial Instruments</a:t>
          </a:r>
          <a:endParaRPr lang="en-IN" sz="3000" kern="1200" dirty="0"/>
        </a:p>
      </dsp:txBody>
      <dsp:txXfrm>
        <a:off x="35125" y="524792"/>
        <a:ext cx="6578613" cy="649299"/>
      </dsp:txXfrm>
    </dsp:sp>
    <dsp:sp modelId="{FD398549-D2BC-4D9E-86A2-CA5A22048472}">
      <dsp:nvSpPr>
        <dsp:cNvPr id="0" name=""/>
        <dsp:cNvSpPr/>
      </dsp:nvSpPr>
      <dsp:spPr>
        <a:xfrm>
          <a:off x="0" y="1295617"/>
          <a:ext cx="6648863"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Property, Plant &amp; Equipment (PPE)</a:t>
          </a:r>
        </a:p>
      </dsp:txBody>
      <dsp:txXfrm>
        <a:off x="35125" y="1330742"/>
        <a:ext cx="6578613" cy="649299"/>
      </dsp:txXfrm>
    </dsp:sp>
    <dsp:sp modelId="{7869349A-8762-465A-ACEB-4BFFCEBF53FF}">
      <dsp:nvSpPr>
        <dsp:cNvPr id="0" name=""/>
        <dsp:cNvSpPr/>
      </dsp:nvSpPr>
      <dsp:spPr>
        <a:xfrm>
          <a:off x="0" y="2101567"/>
          <a:ext cx="6648863"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Investment Property</a:t>
          </a:r>
          <a:endParaRPr lang="en-US" sz="3000" kern="1200" dirty="0"/>
        </a:p>
      </dsp:txBody>
      <dsp:txXfrm>
        <a:off x="35125" y="2136692"/>
        <a:ext cx="6578613" cy="649299"/>
      </dsp:txXfrm>
    </dsp:sp>
    <dsp:sp modelId="{E8DCC76A-7C59-46EC-A4B9-DB8AF08DB4FD}">
      <dsp:nvSpPr>
        <dsp:cNvPr id="0" name=""/>
        <dsp:cNvSpPr/>
      </dsp:nvSpPr>
      <dsp:spPr>
        <a:xfrm>
          <a:off x="0" y="2907517"/>
          <a:ext cx="6648863"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Biological Asset</a:t>
          </a:r>
        </a:p>
      </dsp:txBody>
      <dsp:txXfrm>
        <a:off x="35125" y="2942642"/>
        <a:ext cx="6578613" cy="649299"/>
      </dsp:txXfrm>
    </dsp:sp>
    <dsp:sp modelId="{D18FE76D-8EF1-4777-8D1E-C8A735E46966}">
      <dsp:nvSpPr>
        <dsp:cNvPr id="0" name=""/>
        <dsp:cNvSpPr/>
      </dsp:nvSpPr>
      <dsp:spPr>
        <a:xfrm>
          <a:off x="0" y="3713467"/>
          <a:ext cx="6648863"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Asset Acquired in Business Combinations</a:t>
          </a:r>
        </a:p>
      </dsp:txBody>
      <dsp:txXfrm>
        <a:off x="35125" y="3748592"/>
        <a:ext cx="6578613" cy="649299"/>
      </dsp:txXfrm>
    </dsp:sp>
    <dsp:sp modelId="{6662576D-BE30-4DDD-804F-5B8945E9AB83}">
      <dsp:nvSpPr>
        <dsp:cNvPr id="0" name=""/>
        <dsp:cNvSpPr/>
      </dsp:nvSpPr>
      <dsp:spPr>
        <a:xfrm>
          <a:off x="0" y="4519417"/>
          <a:ext cx="6648863"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Investments</a:t>
          </a:r>
          <a:endParaRPr lang="en-US" sz="3000" kern="1200" dirty="0"/>
        </a:p>
      </dsp:txBody>
      <dsp:txXfrm>
        <a:off x="35125" y="4554542"/>
        <a:ext cx="6578613" cy="649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A5B97-7F81-44BB-820E-6035B77B0EDD}">
      <dsp:nvSpPr>
        <dsp:cNvPr id="0" name=""/>
        <dsp:cNvSpPr/>
      </dsp:nvSpPr>
      <dsp:spPr>
        <a:xfrm>
          <a:off x="0" y="39901"/>
          <a:ext cx="4908467"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N" sz="3000" kern="1200" dirty="0"/>
            <a:t>Level 1</a:t>
          </a:r>
        </a:p>
      </dsp:txBody>
      <dsp:txXfrm>
        <a:off x="35125" y="75026"/>
        <a:ext cx="4838217" cy="649299"/>
      </dsp:txXfrm>
    </dsp:sp>
    <dsp:sp modelId="{6DDB68FF-D7EA-46E8-846A-8336B5A2C18D}">
      <dsp:nvSpPr>
        <dsp:cNvPr id="0" name=""/>
        <dsp:cNvSpPr/>
      </dsp:nvSpPr>
      <dsp:spPr>
        <a:xfrm>
          <a:off x="0" y="759451"/>
          <a:ext cx="4908467"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4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solidFill>
                <a:srgbClr val="1D3F69"/>
              </a:solidFill>
            </a:rPr>
            <a:t>Quoted Prices</a:t>
          </a:r>
          <a:endParaRPr lang="en-IN" sz="2300" kern="1200" dirty="0">
            <a:solidFill>
              <a:srgbClr val="1D3F69"/>
            </a:solidFill>
          </a:endParaRPr>
        </a:p>
      </dsp:txBody>
      <dsp:txXfrm>
        <a:off x="0" y="759451"/>
        <a:ext cx="4908467" cy="496800"/>
      </dsp:txXfrm>
    </dsp:sp>
    <dsp:sp modelId="{5F348F92-CF1F-49E3-8148-580A852930F1}">
      <dsp:nvSpPr>
        <dsp:cNvPr id="0" name=""/>
        <dsp:cNvSpPr/>
      </dsp:nvSpPr>
      <dsp:spPr>
        <a:xfrm>
          <a:off x="0" y="1256251"/>
          <a:ext cx="4908467"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N" sz="3000" kern="1200" dirty="0"/>
            <a:t>Level 2</a:t>
          </a:r>
        </a:p>
      </dsp:txBody>
      <dsp:txXfrm>
        <a:off x="35125" y="1291376"/>
        <a:ext cx="4838217" cy="649299"/>
      </dsp:txXfrm>
    </dsp:sp>
    <dsp:sp modelId="{43BD4B2C-349E-40D0-B700-8939D14BA7CC}">
      <dsp:nvSpPr>
        <dsp:cNvPr id="0" name=""/>
        <dsp:cNvSpPr/>
      </dsp:nvSpPr>
      <dsp:spPr>
        <a:xfrm>
          <a:off x="0" y="1975801"/>
          <a:ext cx="4908467"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4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solidFill>
                <a:srgbClr val="1D3F69"/>
              </a:solidFill>
            </a:rPr>
            <a:t>Observable Inputs</a:t>
          </a:r>
          <a:endParaRPr lang="en-IN" sz="2300" kern="1200" dirty="0">
            <a:solidFill>
              <a:srgbClr val="1D3F69"/>
            </a:solidFill>
          </a:endParaRPr>
        </a:p>
      </dsp:txBody>
      <dsp:txXfrm>
        <a:off x="0" y="1975801"/>
        <a:ext cx="4908467" cy="496800"/>
      </dsp:txXfrm>
    </dsp:sp>
    <dsp:sp modelId="{53B94213-F968-4EF4-9C0E-5CA48299DA5F}">
      <dsp:nvSpPr>
        <dsp:cNvPr id="0" name=""/>
        <dsp:cNvSpPr/>
      </dsp:nvSpPr>
      <dsp:spPr>
        <a:xfrm>
          <a:off x="0" y="2472601"/>
          <a:ext cx="4908467"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N" sz="3000" kern="1200" dirty="0"/>
            <a:t>Level 3</a:t>
          </a:r>
        </a:p>
      </dsp:txBody>
      <dsp:txXfrm>
        <a:off x="35125" y="2507726"/>
        <a:ext cx="4838217" cy="649299"/>
      </dsp:txXfrm>
    </dsp:sp>
    <dsp:sp modelId="{BEB2D6E7-2927-4FAB-A2B1-C2E3B66CDCF2}">
      <dsp:nvSpPr>
        <dsp:cNvPr id="0" name=""/>
        <dsp:cNvSpPr/>
      </dsp:nvSpPr>
      <dsp:spPr>
        <a:xfrm>
          <a:off x="0" y="3192151"/>
          <a:ext cx="4908467"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4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solidFill>
                <a:srgbClr val="1D3F69"/>
              </a:solidFill>
            </a:rPr>
            <a:t>Unobservable Inputs</a:t>
          </a:r>
          <a:endParaRPr lang="en-IN" sz="2300" kern="1200" dirty="0">
            <a:solidFill>
              <a:srgbClr val="1D3F69"/>
            </a:solidFill>
          </a:endParaRPr>
        </a:p>
      </dsp:txBody>
      <dsp:txXfrm>
        <a:off x="0" y="3192151"/>
        <a:ext cx="4908467" cy="496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6A409-8EE8-432A-A713-9A6EA5A528FE}">
      <dsp:nvSpPr>
        <dsp:cNvPr id="0" name=""/>
        <dsp:cNvSpPr/>
      </dsp:nvSpPr>
      <dsp:spPr>
        <a:xfrm>
          <a:off x="17777" y="280070"/>
          <a:ext cx="2997868" cy="1798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t>Complexity and Interpretation</a:t>
          </a:r>
          <a:endParaRPr lang="en-IN" sz="3200" kern="1200" dirty="0"/>
        </a:p>
      </dsp:txBody>
      <dsp:txXfrm>
        <a:off x="17777" y="280070"/>
        <a:ext cx="2997868" cy="1798721"/>
      </dsp:txXfrm>
    </dsp:sp>
    <dsp:sp modelId="{0F99D4D1-4CF1-4803-ADD7-16EB95778F30}">
      <dsp:nvSpPr>
        <dsp:cNvPr id="0" name=""/>
        <dsp:cNvSpPr/>
      </dsp:nvSpPr>
      <dsp:spPr>
        <a:xfrm>
          <a:off x="3297655" y="262299"/>
          <a:ext cx="2997868" cy="1798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t>Fair Value Accounting</a:t>
          </a:r>
          <a:endParaRPr lang="en-IN" sz="3200" kern="1200" dirty="0"/>
        </a:p>
      </dsp:txBody>
      <dsp:txXfrm>
        <a:off x="3297655" y="262299"/>
        <a:ext cx="2997868" cy="1798721"/>
      </dsp:txXfrm>
    </dsp:sp>
    <dsp:sp modelId="{75E02B2C-6CA2-4CD8-BCBC-5715060247D5}">
      <dsp:nvSpPr>
        <dsp:cNvPr id="0" name=""/>
        <dsp:cNvSpPr/>
      </dsp:nvSpPr>
      <dsp:spPr>
        <a:xfrm>
          <a:off x="6595310" y="262299"/>
          <a:ext cx="2997868" cy="1798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t>System and Process Overhaul</a:t>
          </a:r>
          <a:endParaRPr lang="en-IN" sz="3200" kern="1200" dirty="0"/>
        </a:p>
      </dsp:txBody>
      <dsp:txXfrm>
        <a:off x="6595310" y="262299"/>
        <a:ext cx="2997868" cy="1798721"/>
      </dsp:txXfrm>
    </dsp:sp>
    <dsp:sp modelId="{41359124-1C80-44CE-A769-E48586D06860}">
      <dsp:nvSpPr>
        <dsp:cNvPr id="0" name=""/>
        <dsp:cNvSpPr/>
      </dsp:nvSpPr>
      <dsp:spPr>
        <a:xfrm>
          <a:off x="0" y="2360807"/>
          <a:ext cx="2997868" cy="1798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t>Training and Manpower</a:t>
          </a:r>
          <a:endParaRPr lang="en-IN" sz="3200" kern="1200" dirty="0"/>
        </a:p>
      </dsp:txBody>
      <dsp:txXfrm>
        <a:off x="0" y="2360807"/>
        <a:ext cx="2997868" cy="1798721"/>
      </dsp:txXfrm>
    </dsp:sp>
    <dsp:sp modelId="{66A6C5B4-3EDB-4044-A0E9-2CCD1E4B205A}">
      <dsp:nvSpPr>
        <dsp:cNvPr id="0" name=""/>
        <dsp:cNvSpPr/>
      </dsp:nvSpPr>
      <dsp:spPr>
        <a:xfrm>
          <a:off x="3297655" y="2360807"/>
          <a:ext cx="2997868" cy="1798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t>Impact on Financial Metrics</a:t>
          </a:r>
          <a:endParaRPr lang="en-IN" sz="3200" kern="1200" dirty="0"/>
        </a:p>
      </dsp:txBody>
      <dsp:txXfrm>
        <a:off x="3297655" y="2360807"/>
        <a:ext cx="2997868" cy="1798721"/>
      </dsp:txXfrm>
    </dsp:sp>
    <dsp:sp modelId="{23C948E3-8FFD-4C5B-8F9E-4AE83F37E234}">
      <dsp:nvSpPr>
        <dsp:cNvPr id="0" name=""/>
        <dsp:cNvSpPr/>
      </dsp:nvSpPr>
      <dsp:spPr>
        <a:xfrm>
          <a:off x="6595310" y="2360807"/>
          <a:ext cx="2997868" cy="1798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a:t>Increased Disclosure Requirements</a:t>
          </a:r>
          <a:endParaRPr lang="en-IN" sz="3200" kern="1200"/>
        </a:p>
      </dsp:txBody>
      <dsp:txXfrm>
        <a:off x="6595310" y="2360807"/>
        <a:ext cx="2997868" cy="17987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C8DDB-582A-463B-945E-E26194E1E103}">
      <dsp:nvSpPr>
        <dsp:cNvPr id="0" name=""/>
        <dsp:cNvSpPr/>
      </dsp:nvSpPr>
      <dsp:spPr>
        <a:xfrm>
          <a:off x="525942" y="625"/>
          <a:ext cx="2403456" cy="14420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Global Comparability and Investment Appeal</a:t>
          </a:r>
          <a:endParaRPr lang="en-IN" sz="2200" kern="1200" dirty="0"/>
        </a:p>
      </dsp:txBody>
      <dsp:txXfrm>
        <a:off x="525942" y="625"/>
        <a:ext cx="2403456" cy="1442073"/>
      </dsp:txXfrm>
    </dsp:sp>
    <dsp:sp modelId="{1D827545-C461-4109-BAC0-532EAE11041E}">
      <dsp:nvSpPr>
        <dsp:cNvPr id="0" name=""/>
        <dsp:cNvSpPr/>
      </dsp:nvSpPr>
      <dsp:spPr>
        <a:xfrm>
          <a:off x="3169745" y="625"/>
          <a:ext cx="2403456" cy="14420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Access to Capital Markets</a:t>
          </a:r>
          <a:endParaRPr lang="en-IN" sz="2200" kern="1200" dirty="0"/>
        </a:p>
      </dsp:txBody>
      <dsp:txXfrm>
        <a:off x="3169745" y="625"/>
        <a:ext cx="2403456" cy="1442073"/>
      </dsp:txXfrm>
    </dsp:sp>
    <dsp:sp modelId="{84A21AF4-F3D5-4BB1-A5CF-A365DDA9356E}">
      <dsp:nvSpPr>
        <dsp:cNvPr id="0" name=""/>
        <dsp:cNvSpPr/>
      </dsp:nvSpPr>
      <dsp:spPr>
        <a:xfrm>
          <a:off x="5813547" y="625"/>
          <a:ext cx="2403456" cy="14420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Streamlined Mergers &amp; Acquisitions (M&amp;A)</a:t>
          </a:r>
          <a:endParaRPr lang="en-IN" sz="2200" kern="1200" dirty="0"/>
        </a:p>
      </dsp:txBody>
      <dsp:txXfrm>
        <a:off x="5813547" y="625"/>
        <a:ext cx="2403456" cy="1442073"/>
      </dsp:txXfrm>
    </dsp:sp>
    <dsp:sp modelId="{9DB625FC-0A7B-4DDC-9327-0769C7696F45}">
      <dsp:nvSpPr>
        <dsp:cNvPr id="0" name=""/>
        <dsp:cNvSpPr/>
      </dsp:nvSpPr>
      <dsp:spPr>
        <a:xfrm>
          <a:off x="525942" y="1683045"/>
          <a:ext cx="2403456" cy="14420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Enhanced Transparency and Governance</a:t>
          </a:r>
          <a:endParaRPr lang="en-IN" sz="2200" kern="1200" dirty="0"/>
        </a:p>
      </dsp:txBody>
      <dsp:txXfrm>
        <a:off x="525942" y="1683045"/>
        <a:ext cx="2403456" cy="1442073"/>
      </dsp:txXfrm>
    </dsp:sp>
    <dsp:sp modelId="{C5821921-724D-41E8-9F99-F18B9C9269DF}">
      <dsp:nvSpPr>
        <dsp:cNvPr id="0" name=""/>
        <dsp:cNvSpPr/>
      </dsp:nvSpPr>
      <dsp:spPr>
        <a:xfrm>
          <a:off x="3169745" y="1683045"/>
          <a:ext cx="2403456" cy="14420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Enhanced Transparency and Governance</a:t>
          </a:r>
          <a:endParaRPr lang="en-IN" sz="2200" kern="1200" dirty="0"/>
        </a:p>
      </dsp:txBody>
      <dsp:txXfrm>
        <a:off x="3169745" y="1683045"/>
        <a:ext cx="2403456" cy="1442073"/>
      </dsp:txXfrm>
    </dsp:sp>
    <dsp:sp modelId="{A6B61E47-74F6-4406-AC24-D757A0BD7743}">
      <dsp:nvSpPr>
        <dsp:cNvPr id="0" name=""/>
        <dsp:cNvSpPr/>
      </dsp:nvSpPr>
      <dsp:spPr>
        <a:xfrm>
          <a:off x="5813547" y="1683045"/>
          <a:ext cx="2403456" cy="14420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Operational Efficiency for Multinationals</a:t>
          </a:r>
          <a:endParaRPr lang="en-IN" sz="2200" kern="1200"/>
        </a:p>
      </dsp:txBody>
      <dsp:txXfrm>
        <a:off x="5813547" y="1683045"/>
        <a:ext cx="2403456" cy="1442073"/>
      </dsp:txXfrm>
    </dsp:sp>
    <dsp:sp modelId="{D58CAD78-3EA1-488D-BFAD-90EC78F3F445}">
      <dsp:nvSpPr>
        <dsp:cNvPr id="0" name=""/>
        <dsp:cNvSpPr/>
      </dsp:nvSpPr>
      <dsp:spPr>
        <a:xfrm>
          <a:off x="3169745" y="3365465"/>
          <a:ext cx="2403456" cy="14420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Improved Internal Decision-Making</a:t>
          </a:r>
          <a:endParaRPr lang="en-IN" sz="2200" kern="1200" dirty="0"/>
        </a:p>
      </dsp:txBody>
      <dsp:txXfrm>
        <a:off x="3169745" y="3365465"/>
        <a:ext cx="2403456" cy="14420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DD92B-F5C4-423B-8D82-FEBFE444BEF5}" type="datetimeFigureOut">
              <a:rPr lang="en-IN" smtClean="0"/>
              <a:pPr/>
              <a:t>05/12/2025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FF081-9EDF-47A0-BE82-3165672414C1}" type="slidenum">
              <a:rPr lang="en-IN" smtClean="0"/>
              <a:pPr/>
              <a:t>‹#›</a:t>
            </a:fld>
            <a:endParaRPr lang="en-IN"/>
          </a:p>
        </p:txBody>
      </p:sp>
    </p:spTree>
    <p:extLst>
      <p:ext uri="{BB962C8B-B14F-4D97-AF65-F5344CB8AC3E}">
        <p14:creationId xmlns:p14="http://schemas.microsoft.com/office/powerpoint/2010/main" val="3531518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is it here? (The 3 Cs)</a:t>
            </a:r>
            <a:endParaRPr lang="en-US" dirty="0"/>
          </a:p>
          <a:p>
            <a:r>
              <a:rPr lang="en-US" b="1" dirty="0"/>
              <a:t>Capital:</a:t>
            </a:r>
            <a:r>
              <a:rPr lang="en-US" dirty="0"/>
              <a:t> To allow Indian companies access to global capital markets (lower cost of funds).</a:t>
            </a:r>
          </a:p>
          <a:p>
            <a:r>
              <a:rPr lang="en-US" b="1" dirty="0"/>
              <a:t>Comparability:</a:t>
            </a:r>
            <a:r>
              <a:rPr lang="en-US" dirty="0"/>
              <a:t> To make an Indian Balance Sheet comparable with a German or US Balance Sheet.</a:t>
            </a:r>
          </a:p>
          <a:p>
            <a:r>
              <a:rPr lang="en-US" b="1" dirty="0"/>
              <a:t>Credibility:</a:t>
            </a:r>
            <a:r>
              <a:rPr lang="en-US" dirty="0"/>
              <a:t> To enhance transparency through stricter disclosures and "Fair Value" accounting.</a:t>
            </a:r>
          </a:p>
          <a:p>
            <a:endParaRPr lang="en-US" dirty="0"/>
          </a:p>
          <a:p>
            <a:pPr rtl="0"/>
            <a:r>
              <a:rPr lang="en-US" sz="1200" b="1" kern="1200" dirty="0">
                <a:solidFill>
                  <a:schemeClr val="tx1"/>
                </a:solidFill>
                <a:effectLst/>
                <a:latin typeface="+mn-lt"/>
                <a:ea typeface="+mn-ea"/>
                <a:cs typeface="+mn-cs"/>
              </a:rPr>
              <a:t>Feature Traditional AS (Indian GAAP)Ind AS (IFRS Converged)</a:t>
            </a: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Primary Focus</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P&amp;L Focused (</a:t>
            </a:r>
            <a:r>
              <a:rPr lang="en-US" sz="1200" kern="1200" dirty="0">
                <a:solidFill>
                  <a:schemeClr val="tx1"/>
                </a:solidFill>
                <a:effectLst/>
                <a:latin typeface="+mn-lt"/>
                <a:ea typeface="+mn-ea"/>
                <a:cs typeface="+mn-cs"/>
              </a:rPr>
              <a:t>Prioritizes matching revenue and expenses to determine Net Profit.)</a:t>
            </a:r>
          </a:p>
          <a:p>
            <a:pPr rtl="0"/>
            <a:r>
              <a:rPr lang="en-US" sz="1200" b="1" kern="1200" dirty="0">
                <a:solidFill>
                  <a:schemeClr val="tx1"/>
                </a:solidFill>
                <a:effectLst/>
                <a:latin typeface="+mn-lt"/>
                <a:ea typeface="+mn-ea"/>
                <a:cs typeface="+mn-cs"/>
              </a:rPr>
              <a:t>Balance Sheet Focused (</a:t>
            </a:r>
            <a:r>
              <a:rPr lang="en-US" sz="1200" kern="1200" dirty="0">
                <a:solidFill>
                  <a:schemeClr val="tx1"/>
                </a:solidFill>
                <a:effectLst/>
                <a:latin typeface="+mn-lt"/>
                <a:ea typeface="+mn-ea"/>
                <a:cs typeface="+mn-cs"/>
              </a:rPr>
              <a:t>Prioritizes accurate valuation of Assets and Liabilities; changes in value flow to P&amp;L or OCI.)</a:t>
            </a: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Valuation Base</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Historical Cost (</a:t>
            </a:r>
            <a:r>
              <a:rPr lang="en-US" sz="1200" kern="1200" dirty="0">
                <a:solidFill>
                  <a:schemeClr val="tx1"/>
                </a:solidFill>
                <a:effectLst/>
                <a:latin typeface="+mn-lt"/>
                <a:ea typeface="+mn-ea"/>
                <a:cs typeface="+mn-cs"/>
              </a:rPr>
              <a:t>Transactions are recorded at the price paid and rarely re-measured.)</a:t>
            </a:r>
          </a:p>
          <a:p>
            <a:pPr rtl="0"/>
            <a:r>
              <a:rPr lang="en-US" sz="1200" b="1" kern="1200" dirty="0">
                <a:solidFill>
                  <a:schemeClr val="tx1"/>
                </a:solidFill>
                <a:effectLst/>
                <a:latin typeface="+mn-lt"/>
                <a:ea typeface="+mn-ea"/>
                <a:cs typeface="+mn-cs"/>
              </a:rPr>
              <a:t>Fair Value (</a:t>
            </a:r>
            <a:r>
              <a:rPr lang="en-US" sz="1200" kern="1200" dirty="0">
                <a:solidFill>
                  <a:schemeClr val="tx1"/>
                </a:solidFill>
                <a:effectLst/>
                <a:latin typeface="+mn-lt"/>
                <a:ea typeface="+mn-ea"/>
                <a:cs typeface="+mn-cs"/>
              </a:rPr>
              <a:t>Assets and liabilities are often re-measured to reflect current market value (e.g., Investments, Derivatives).)</a:t>
            </a: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Substance</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Legal Form Prevails (</a:t>
            </a:r>
            <a:r>
              <a:rPr lang="en-US" sz="1200" kern="1200" dirty="0">
                <a:solidFill>
                  <a:schemeClr val="tx1"/>
                </a:solidFill>
                <a:effectLst/>
                <a:latin typeface="+mn-lt"/>
                <a:ea typeface="+mn-ea"/>
                <a:cs typeface="+mn-cs"/>
              </a:rPr>
              <a:t>Accounting often follows the legal contract (e.g., Operating Lease was off-balance sheet).</a:t>
            </a:r>
          </a:p>
          <a:p>
            <a:pPr rtl="0"/>
            <a:r>
              <a:rPr lang="en-US" sz="1200" b="1" kern="1200" dirty="0">
                <a:solidFill>
                  <a:schemeClr val="tx1"/>
                </a:solidFill>
                <a:effectLst/>
                <a:latin typeface="+mn-lt"/>
                <a:ea typeface="+mn-ea"/>
                <a:cs typeface="+mn-cs"/>
              </a:rPr>
              <a:t>Economic Substance Prevails (</a:t>
            </a:r>
            <a:r>
              <a:rPr lang="en-US" sz="1200" kern="1200" dirty="0">
                <a:solidFill>
                  <a:schemeClr val="tx1"/>
                </a:solidFill>
                <a:effectLst/>
                <a:latin typeface="+mn-lt"/>
                <a:ea typeface="+mn-ea"/>
                <a:cs typeface="+mn-cs"/>
              </a:rPr>
              <a:t>Accounting follows the economic reality (e.g., Leases are capitalized as "Right of Use" assets).)</a:t>
            </a:r>
          </a:p>
          <a:p>
            <a:pPr rtl="0"/>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Time Value of Money</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Ignored (</a:t>
            </a:r>
            <a:r>
              <a:rPr lang="en-US" sz="1200" kern="1200" dirty="0">
                <a:solidFill>
                  <a:schemeClr val="tx1"/>
                </a:solidFill>
                <a:effectLst/>
                <a:latin typeface="+mn-lt"/>
                <a:ea typeface="+mn-ea"/>
                <a:cs typeface="+mn-cs"/>
              </a:rPr>
              <a:t>Long-term items are often recorded at face value (e.g., Interest-free loans).)</a:t>
            </a:r>
          </a:p>
          <a:p>
            <a:pPr rtl="0"/>
            <a:r>
              <a:rPr lang="en-US" sz="1200" b="1" kern="1200" dirty="0">
                <a:solidFill>
                  <a:schemeClr val="tx1"/>
                </a:solidFill>
                <a:effectLst/>
                <a:latin typeface="+mn-lt"/>
                <a:ea typeface="+mn-ea"/>
                <a:cs typeface="+mn-cs"/>
              </a:rPr>
              <a:t>Critical (</a:t>
            </a:r>
            <a:r>
              <a:rPr lang="en-US" sz="1200" kern="1200" dirty="0">
                <a:solidFill>
                  <a:schemeClr val="tx1"/>
                </a:solidFill>
                <a:effectLst/>
                <a:latin typeface="+mn-lt"/>
                <a:ea typeface="+mn-ea"/>
                <a:cs typeface="+mn-cs"/>
              </a:rPr>
              <a:t>Future cash flows must be discounted to Present Value (e.g., Security Deposits, Decommissioning Liabilities).)</a:t>
            </a:r>
            <a:endParaRPr lang="en-US" dirty="0"/>
          </a:p>
        </p:txBody>
      </p:sp>
      <p:sp>
        <p:nvSpPr>
          <p:cNvPr id="4" name="Slide Number Placeholder 3"/>
          <p:cNvSpPr>
            <a:spLocks noGrp="1"/>
          </p:cNvSpPr>
          <p:nvPr>
            <p:ph type="sldNum" sz="quarter" idx="5"/>
          </p:nvPr>
        </p:nvSpPr>
        <p:spPr/>
        <p:txBody>
          <a:bodyPr/>
          <a:lstStyle/>
          <a:p>
            <a:fld id="{1D4FF081-9EDF-47A0-BE82-3165672414C1}" type="slidenum">
              <a:rPr lang="en-IN" smtClean="0"/>
              <a:pPr/>
              <a:t>2</a:t>
            </a:fld>
            <a:endParaRPr lang="en-IN"/>
          </a:p>
        </p:txBody>
      </p:sp>
    </p:spTree>
    <p:extLst>
      <p:ext uri="{BB962C8B-B14F-4D97-AF65-F5344CB8AC3E}">
        <p14:creationId xmlns:p14="http://schemas.microsoft.com/office/powerpoint/2010/main" val="4007943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en-IN" dirty="0"/>
              <a:t>Single model: Nearly all leases must be recognized on the balance sheet as a "right-of-use" (ROU) asset and a corresponding lease liability</a:t>
            </a:r>
          </a:p>
          <a:p>
            <a:endParaRPr lang="en-IN" dirty="0"/>
          </a:p>
          <a:p>
            <a:pPr marL="285750" indent="-285750">
              <a:buFont typeface="Wingdings" panose="05000000000000000000" pitchFamily="2" charset="2"/>
              <a:buChar char="Ø"/>
            </a:pPr>
            <a:r>
              <a:rPr lang="en-IN" dirty="0"/>
              <a:t>"Control" of the underlying asset for a period of time is the fundamental basis</a:t>
            </a:r>
          </a:p>
          <a:p>
            <a:endParaRPr lang="en-IN" dirty="0"/>
          </a:p>
          <a:p>
            <a:pPr marL="285750" indent="-285750">
              <a:buFont typeface="Wingdings" panose="05000000000000000000" pitchFamily="2" charset="2"/>
              <a:buChar char="Ø"/>
            </a:pPr>
            <a:r>
              <a:rPr lang="en-IN" dirty="0"/>
              <a:t>Increases reported assets and liabilities (debt-to-equity ratio increases).</a:t>
            </a:r>
          </a:p>
          <a:p>
            <a:endParaRPr lang="en-IN" dirty="0"/>
          </a:p>
          <a:p>
            <a:pPr marL="285750" indent="-285750">
              <a:buFont typeface="Wingdings" panose="05000000000000000000" pitchFamily="2" charset="2"/>
              <a:buChar char="Ø"/>
            </a:pPr>
            <a:r>
              <a:rPr lang="en-IN" dirty="0"/>
              <a:t>Operating expenses are replaced with depreciation (on the ROU asset) and interest expense (on the lease liability)</a:t>
            </a:r>
          </a:p>
          <a:p>
            <a:endParaRPr lang="en-IN" dirty="0"/>
          </a:p>
          <a:p>
            <a:pPr marL="285750" indent="-285750">
              <a:buFont typeface="Wingdings" panose="05000000000000000000" pitchFamily="2" charset="2"/>
              <a:buChar char="Ø"/>
            </a:pPr>
            <a:r>
              <a:rPr lang="en-IN" dirty="0"/>
              <a:t>Optional exemptions for </a:t>
            </a:r>
            <a:r>
              <a:rPr lang="en-IN" b="1" dirty="0"/>
              <a:t>short-term leases</a:t>
            </a:r>
            <a:r>
              <a:rPr lang="en-IN" dirty="0"/>
              <a:t> (12 months or less) and leases of </a:t>
            </a:r>
            <a:r>
              <a:rPr lang="en-IN" b="1" dirty="0"/>
              <a:t>low-value assets</a:t>
            </a:r>
            <a:r>
              <a:rPr lang="en-IN" dirty="0"/>
              <a:t>.</a:t>
            </a:r>
          </a:p>
          <a:p>
            <a:endParaRPr lang="en-IN" dirty="0"/>
          </a:p>
          <a:p>
            <a:pPr marL="285750" indent="-285750">
              <a:buFont typeface="Wingdings" panose="05000000000000000000" pitchFamily="2" charset="2"/>
              <a:buChar char="Ø"/>
            </a:pPr>
            <a:r>
              <a:rPr lang="en-IN" dirty="0"/>
              <a:t>Lessor accounting largely remains unchanged and still uses the finance vs. operating lease classification.</a:t>
            </a:r>
          </a:p>
          <a:p>
            <a:endParaRPr lang="en-IN" dirty="0"/>
          </a:p>
          <a:p>
            <a:pPr marL="285750" indent="-285750">
              <a:buFont typeface="Wingdings" panose="05000000000000000000" pitchFamily="2" charset="2"/>
              <a:buChar char="Ø"/>
            </a:pPr>
            <a:r>
              <a:rPr lang="en-IN" dirty="0"/>
              <a:t>Requires significantly enhanced and more detailed quantitative and qualitative disclosures</a:t>
            </a:r>
          </a:p>
        </p:txBody>
      </p:sp>
      <p:sp>
        <p:nvSpPr>
          <p:cNvPr id="4" name="Slide Number Placeholder 3"/>
          <p:cNvSpPr>
            <a:spLocks noGrp="1"/>
          </p:cNvSpPr>
          <p:nvPr>
            <p:ph type="sldNum" sz="quarter" idx="10"/>
          </p:nvPr>
        </p:nvSpPr>
        <p:spPr/>
        <p:txBody>
          <a:bodyPr/>
          <a:lstStyle/>
          <a:p>
            <a:fld id="{1D4FF081-9EDF-47A0-BE82-3165672414C1}" type="slidenum">
              <a:rPr lang="en-IN" smtClean="0"/>
              <a:pPr/>
              <a:t>21</a:t>
            </a:fld>
            <a:endParaRPr lang="en-IN"/>
          </a:p>
        </p:txBody>
      </p:sp>
    </p:spTree>
    <p:extLst>
      <p:ext uri="{BB962C8B-B14F-4D97-AF65-F5344CB8AC3E}">
        <p14:creationId xmlns:p14="http://schemas.microsoft.com/office/powerpoint/2010/main" val="4253651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itchFamily="2" charset="2"/>
              <a:buChar char="Ø"/>
            </a:pPr>
            <a:r>
              <a:rPr lang="en-US" dirty="0"/>
              <a:t>Requires an initial estimate of the costs of dismantling, removing, and restoring the site to be included in the cost of the related PPE. The liability is created at its present value at the time the asset is acquired or constructed, in accordance with </a:t>
            </a:r>
            <a:r>
              <a:rPr lang="en-US" dirty="0" err="1"/>
              <a:t>Ind</a:t>
            </a:r>
            <a:r>
              <a:rPr lang="en-US" dirty="0"/>
              <a:t> AS 37.</a:t>
            </a:r>
          </a:p>
          <a:p>
            <a:pPr marL="342900" indent="-342900">
              <a:buFont typeface="Wingdings" pitchFamily="2" charset="2"/>
              <a:buChar char="Ø"/>
            </a:pPr>
            <a:endParaRPr lang="en-US" dirty="0"/>
          </a:p>
          <a:p>
            <a:pPr marL="342900" indent="-342900">
              <a:buFont typeface="Wingdings" pitchFamily="2" charset="2"/>
              <a:buChar char="Ø"/>
            </a:pPr>
            <a:r>
              <a:rPr lang="en-US" dirty="0"/>
              <a:t>The liability is increased each year by "unwinding the discount," which is recognized as an interest expense in the profit and loss statement. Changes to the provision are accounted for depending on whether the asset is under the cost or revaluation model.</a:t>
            </a:r>
          </a:p>
          <a:p>
            <a:pPr marL="342900" indent="-342900">
              <a:buFont typeface="Wingdings" pitchFamily="2" charset="2"/>
              <a:buChar char="Ø"/>
            </a:pPr>
            <a:endParaRPr lang="en-US" dirty="0"/>
          </a:p>
          <a:p>
            <a:pPr marL="342900" indent="-342900">
              <a:buFont typeface="Wingdings" pitchFamily="2" charset="2"/>
              <a:buChar char="Ø"/>
            </a:pPr>
            <a:r>
              <a:rPr lang="en-US" dirty="0"/>
              <a:t>The initial capitalization of the liability increases the carrying amount of the PPE, which is then depreciated over the asset's useful life. Changes in the liability under the cost model are adjusted against the asset's carrying value.</a:t>
            </a:r>
          </a:p>
          <a:p>
            <a:pPr marL="342900" indent="-342900">
              <a:buFont typeface="Wingdings" pitchFamily="2" charset="2"/>
              <a:buChar char="Ø"/>
            </a:pPr>
            <a:endParaRPr lang="en-US" dirty="0"/>
          </a:p>
          <a:p>
            <a:pPr marL="342900" indent="-342900">
              <a:buFont typeface="Wingdings" pitchFamily="2" charset="2"/>
              <a:buChar char="Ø"/>
            </a:pPr>
            <a:r>
              <a:rPr lang="en-US" dirty="0"/>
              <a:t>The accounting for decommissioning provision is guided by both </a:t>
            </a:r>
            <a:r>
              <a:rPr lang="en-US" dirty="0" err="1"/>
              <a:t>Ind</a:t>
            </a:r>
            <a:r>
              <a:rPr lang="en-US" dirty="0"/>
              <a:t> AS 16 and </a:t>
            </a:r>
            <a:r>
              <a:rPr lang="en-US" dirty="0" err="1"/>
              <a:t>Ind</a:t>
            </a:r>
            <a:r>
              <a:rPr lang="en-US" dirty="0"/>
              <a:t> AS 37</a:t>
            </a:r>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24</a:t>
            </a:fld>
            <a:endParaRPr lang="en-IN"/>
          </a:p>
        </p:txBody>
      </p:sp>
    </p:spTree>
    <p:extLst>
      <p:ext uri="{BB962C8B-B14F-4D97-AF65-F5344CB8AC3E}">
        <p14:creationId xmlns:p14="http://schemas.microsoft.com/office/powerpoint/2010/main" val="410553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Ø"/>
            </a:pPr>
            <a:r>
              <a:rPr lang="en-IN" dirty="0"/>
              <a:t>Presented as a separate intermediate item, outside of the parent company's equity and liabilities sections</a:t>
            </a:r>
          </a:p>
          <a:p>
            <a:endParaRPr lang="en-IN" dirty="0"/>
          </a:p>
          <a:p>
            <a:pPr>
              <a:buFont typeface="Wingdings" pitchFamily="2" charset="2"/>
              <a:buChar char="Ø"/>
            </a:pPr>
            <a:r>
              <a:rPr lang="en-IN" dirty="0"/>
              <a:t>Measured at the minority's proportionate share of the subsidiary's identifiable net assets.</a:t>
            </a:r>
          </a:p>
          <a:p>
            <a:pPr>
              <a:buFont typeface="Wingdings" pitchFamily="2" charset="2"/>
              <a:buChar char="Ø"/>
            </a:pPr>
            <a:endParaRPr lang="en-IN" dirty="0"/>
          </a:p>
          <a:p>
            <a:pPr>
              <a:buFont typeface="Wingdings" pitchFamily="2" charset="2"/>
              <a:buChar char="Ø"/>
            </a:pPr>
            <a:r>
              <a:rPr lang="en-IN" dirty="0"/>
              <a:t>If the minority's share of losses exceeded their equity in the subsidiary, the excess was typically absorbed by the parent</a:t>
            </a:r>
          </a:p>
          <a:p>
            <a:pPr>
              <a:buFont typeface="Wingdings" pitchFamily="2" charset="2"/>
              <a:buChar char="Ø"/>
            </a:pPr>
            <a:endParaRPr lang="en-US" dirty="0"/>
          </a:p>
          <a:p>
            <a:pPr>
              <a:buFont typeface="Wingdings" pitchFamily="2" charset="2"/>
              <a:buChar char="Ø"/>
            </a:pPr>
            <a:r>
              <a:rPr lang="en-IN" dirty="0"/>
              <a:t>Presented within the total equity section, but separately identified from the equity attributable to the owners of the parent</a:t>
            </a:r>
          </a:p>
          <a:p>
            <a:endParaRPr lang="en-IN" dirty="0"/>
          </a:p>
          <a:p>
            <a:pPr>
              <a:buFont typeface="Wingdings" pitchFamily="2" charset="2"/>
              <a:buChar char="Ø"/>
            </a:pPr>
            <a:r>
              <a:rPr lang="en-IN" dirty="0"/>
              <a:t>An accounting policy choice: can be measured at the proportionate share of net assets, or at fair value (which includes a share of goodwill).</a:t>
            </a:r>
          </a:p>
          <a:p>
            <a:endParaRPr lang="en-IN" dirty="0"/>
          </a:p>
          <a:p>
            <a:pPr>
              <a:buFont typeface="Wingdings" pitchFamily="2" charset="2"/>
              <a:buChar char="Ø"/>
            </a:pPr>
            <a:r>
              <a:rPr lang="en-IN" dirty="0"/>
              <a:t>Treated as an equity transaction (a transaction with owners). The difference between the consideration paid and the NCI share is adjusted in the "Other Equity" section, bypassing the P&amp;L</a:t>
            </a:r>
          </a:p>
          <a:p>
            <a:endParaRPr lang="en-IN" dirty="0"/>
          </a:p>
          <a:p>
            <a:pPr>
              <a:buFont typeface="Wingdings" pitchFamily="2" charset="2"/>
              <a:buChar char="Ø"/>
            </a:pPr>
            <a:r>
              <a:rPr lang="en-IN" dirty="0"/>
              <a:t>Losses are allocated to the NCI even if it results in the NCI balance becoming negative (a deficit).</a:t>
            </a:r>
            <a:endParaRPr lang="en-IN" dirty="0">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en-IN" dirty="0"/>
          </a:p>
          <a:p>
            <a:pPr>
              <a:buFont typeface="Wingdings" pitchFamily="2" charset="2"/>
              <a:buChar char="Ø"/>
            </a:pPr>
            <a:endParaRPr lang="en-IN" dirty="0">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None/>
            </a:pPr>
            <a:endParaRPr lang="en-IN" dirty="0"/>
          </a:p>
          <a:p>
            <a:pPr>
              <a:buFont typeface="Wingdings" pitchFamily="2" charset="2"/>
              <a:buChar char="Ø"/>
            </a:pPr>
            <a:endParaRPr lang="en-IN" dirty="0"/>
          </a:p>
          <a:p>
            <a:pPr>
              <a:buFont typeface="Wingdings" pitchFamily="2" charset="2"/>
              <a:buChar char="Ø"/>
            </a:pPr>
            <a:r>
              <a:rPr lang="en-IN" dirty="0"/>
              <a:t>Acquiring more shares from minority holders id often treated as an acquisition step, potentially recognizing gains or losses in the P&amp;L account</a:t>
            </a:r>
          </a:p>
          <a:p>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29</a:t>
            </a:fld>
            <a:endParaRPr lang="en-IN"/>
          </a:p>
        </p:txBody>
      </p:sp>
    </p:spTree>
    <p:extLst>
      <p:ext uri="{BB962C8B-B14F-4D97-AF65-F5344CB8AC3E}">
        <p14:creationId xmlns:p14="http://schemas.microsoft.com/office/powerpoint/2010/main" val="3015964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itchFamily="2" charset="2"/>
              <a:buChar char="Ø"/>
            </a:pPr>
            <a:r>
              <a:rPr lang="en-US" dirty="0"/>
              <a:t>Classification is based on management's intent: </a:t>
            </a:r>
            <a:r>
              <a:rPr lang="en-US" b="1" dirty="0"/>
              <a:t>Current</a:t>
            </a:r>
            <a:r>
              <a:rPr lang="en-US" dirty="0"/>
              <a:t> (held for &lt; 1 year) vs. </a:t>
            </a:r>
            <a:r>
              <a:rPr lang="en-US" b="1" dirty="0"/>
              <a:t>Long-Term</a:t>
            </a:r>
            <a:r>
              <a:rPr lang="en-US" dirty="0"/>
              <a:t> (held for &gt; 1 year).</a:t>
            </a:r>
          </a:p>
          <a:p>
            <a:pPr marL="342900" indent="-342900"/>
            <a:endParaRPr lang="en-US" dirty="0"/>
          </a:p>
          <a:p>
            <a:pPr marL="342900" indent="-342900">
              <a:buFont typeface="Wingdings" pitchFamily="2" charset="2"/>
              <a:buChar char="Ø"/>
            </a:pPr>
            <a:r>
              <a:rPr lang="en-IN" dirty="0"/>
              <a:t>Current Investments </a:t>
            </a:r>
            <a:r>
              <a:rPr lang="en-US" dirty="0"/>
              <a:t>Carried at the </a:t>
            </a:r>
            <a:r>
              <a:rPr lang="en-US" b="1" dirty="0"/>
              <a:t>lower of cost or fair value</a:t>
            </a:r>
            <a:r>
              <a:rPr lang="en-US" dirty="0"/>
              <a:t>.</a:t>
            </a:r>
          </a:p>
          <a:p>
            <a:pPr marL="342900" indent="-342900"/>
            <a:endParaRPr lang="en-US" dirty="0"/>
          </a:p>
          <a:p>
            <a:pPr marL="342900" indent="-342900">
              <a:buFont typeface="Wingdings" pitchFamily="2" charset="2"/>
              <a:buChar char="Ø"/>
            </a:pPr>
            <a:r>
              <a:rPr lang="en-US" dirty="0"/>
              <a:t>Long Term Investments Carried at </a:t>
            </a:r>
            <a:r>
              <a:rPr lang="en-US" b="1" dirty="0"/>
              <a:t>cost</a:t>
            </a:r>
            <a:r>
              <a:rPr lang="en-US" dirty="0"/>
              <a:t>; a provision is made only for a </a:t>
            </a:r>
            <a:r>
              <a:rPr lang="en-US" i="1" dirty="0"/>
              <a:t>decline that is "other than temporary”</a:t>
            </a:r>
          </a:p>
          <a:p>
            <a:pPr marL="342900" indent="-342900">
              <a:buFont typeface="Wingdings" pitchFamily="2" charset="2"/>
              <a:buChar char="Ø"/>
            </a:pPr>
            <a:endParaRPr lang="en-US" i="1" dirty="0"/>
          </a:p>
          <a:p>
            <a:pPr marL="342900" indent="-342900">
              <a:buFont typeface="Wingdings" pitchFamily="2" charset="2"/>
              <a:buChar char="Ø"/>
            </a:pPr>
            <a:r>
              <a:rPr lang="en-US" dirty="0"/>
              <a:t>Classification depends on the entity's business model for managing financial assets and their contractual cash flow characteristics (SPPI test)</a:t>
            </a:r>
          </a:p>
          <a:p>
            <a:pPr marL="342900" indent="-342900"/>
            <a:endParaRPr lang="en-US" dirty="0"/>
          </a:p>
          <a:p>
            <a:pPr marL="342900" indent="-342900">
              <a:buFont typeface="Wingdings" pitchFamily="2" charset="2"/>
              <a:buChar char="Ø"/>
            </a:pPr>
            <a:r>
              <a:rPr lang="en-US" dirty="0"/>
              <a:t>Investments are measured at: </a:t>
            </a:r>
            <a:r>
              <a:rPr lang="en-US" b="1" dirty="0"/>
              <a:t>Fair Value Through P&amp;L (FVTPL)</a:t>
            </a:r>
            <a:r>
              <a:rPr lang="en-US" dirty="0"/>
              <a:t>, </a:t>
            </a:r>
            <a:r>
              <a:rPr lang="en-US" b="1" dirty="0"/>
              <a:t>Fair Value Through OCI (FVOCI)</a:t>
            </a:r>
            <a:r>
              <a:rPr lang="en-US" dirty="0"/>
              <a:t>, or </a:t>
            </a:r>
            <a:r>
              <a:rPr lang="en-US" b="1" dirty="0"/>
              <a:t>Amortized Cost</a:t>
            </a:r>
            <a:r>
              <a:rPr lang="en-US" dirty="0"/>
              <a:t>.</a:t>
            </a:r>
          </a:p>
          <a:p>
            <a:pPr marL="342900" indent="-342900"/>
            <a:endParaRPr lang="en-US" dirty="0"/>
          </a:p>
          <a:p>
            <a:pPr marL="342900" indent="-342900">
              <a:buFont typeface="Wingdings" pitchFamily="2" charset="2"/>
              <a:buChar char="Ø"/>
            </a:pPr>
            <a:r>
              <a:rPr lang="en-US" dirty="0"/>
              <a:t> Current Investments Measured at FVTPL, with gains/losses in P&amp;L</a:t>
            </a:r>
          </a:p>
          <a:p>
            <a:pPr marL="342900" indent="-342900"/>
            <a:endParaRPr lang="en-US" dirty="0"/>
          </a:p>
          <a:p>
            <a:pPr marL="342900" indent="-342900">
              <a:buFont typeface="Wingdings" pitchFamily="2" charset="2"/>
              <a:buChar char="Ø"/>
            </a:pPr>
            <a:r>
              <a:rPr lang="en-US" dirty="0"/>
              <a:t> Long Term Investments Generally measured at FVOCI or FVTPL (for equity); Amortized Cost for debt if conditions met</a:t>
            </a:r>
          </a:p>
          <a:p>
            <a:pPr marL="342900" indent="-342900"/>
            <a:endParaRPr lang="en-US" dirty="0"/>
          </a:p>
          <a:p>
            <a:pPr marL="342900" indent="-342900">
              <a:buFont typeface="Wingdings" pitchFamily="2" charset="2"/>
              <a:buChar char="Ø"/>
            </a:pPr>
            <a:r>
              <a:rPr lang="en-US" dirty="0"/>
              <a:t>Gains/ Losses Depends entirely on classification (P&amp;L for FVTPL, OCI for FVOCI without recycling for equity)</a:t>
            </a:r>
            <a:endParaRPr lang="en-IN" dirty="0">
              <a:latin typeface="Calibri" panose="020F0502020204030204" pitchFamily="34" charset="0"/>
              <a:ea typeface="Calibri" panose="020F0502020204030204" pitchFamily="34" charset="0"/>
              <a:cs typeface="Times New Roman" panose="02020603050405020304" pitchFamily="18" charset="0"/>
            </a:endParaRPr>
          </a:p>
          <a:p>
            <a:endParaRPr lang="en-IN"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itchFamily="2" charset="2"/>
              <a:buChar char="Ø"/>
            </a:pPr>
            <a:endParaRPr lang="en-US" i="1" dirty="0"/>
          </a:p>
          <a:p>
            <a:pPr marL="342900" indent="-342900"/>
            <a:endParaRPr lang="en-US" i="1" dirty="0"/>
          </a:p>
          <a:p>
            <a:pPr marL="342900" indent="-342900">
              <a:buFont typeface="Wingdings" pitchFamily="2" charset="2"/>
              <a:buChar char="Ø"/>
            </a:pPr>
            <a:r>
              <a:rPr lang="en-US" dirty="0"/>
              <a:t>P&amp;L for current investments; gains/losses on long-term investments generally went to capital reserve or P&amp;L.</a:t>
            </a:r>
            <a:endParaRPr lang="en-IN" dirty="0"/>
          </a:p>
          <a:p>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31</a:t>
            </a:fld>
            <a:endParaRPr lang="en-IN"/>
          </a:p>
        </p:txBody>
      </p:sp>
    </p:spTree>
    <p:extLst>
      <p:ext uri="{BB962C8B-B14F-4D97-AF65-F5344CB8AC3E}">
        <p14:creationId xmlns:p14="http://schemas.microsoft.com/office/powerpoint/2010/main" val="1541854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AS13 for non current investments- at cost</a:t>
            </a:r>
          </a:p>
          <a:p>
            <a:r>
              <a:rPr lang="en-US" dirty="0"/>
              <a:t>For current investments- at </a:t>
            </a:r>
            <a:r>
              <a:rPr lang="en-US" dirty="0" err="1"/>
              <a:t>nrv</a:t>
            </a:r>
            <a:endParaRPr lang="en-IN" dirty="0"/>
          </a:p>
        </p:txBody>
      </p:sp>
      <p:sp>
        <p:nvSpPr>
          <p:cNvPr id="4" name="Slide Number Placeholder 3"/>
          <p:cNvSpPr>
            <a:spLocks noGrp="1"/>
          </p:cNvSpPr>
          <p:nvPr>
            <p:ph type="sldNum" sz="quarter" idx="5"/>
          </p:nvPr>
        </p:nvSpPr>
        <p:spPr/>
        <p:txBody>
          <a:bodyPr/>
          <a:lstStyle/>
          <a:p>
            <a:fld id="{1D4FF081-9EDF-47A0-BE82-3165672414C1}" type="slidenum">
              <a:rPr lang="en-IN" smtClean="0"/>
              <a:pPr/>
              <a:t>32</a:t>
            </a:fld>
            <a:endParaRPr lang="en-IN"/>
          </a:p>
        </p:txBody>
      </p:sp>
    </p:spTree>
    <p:extLst>
      <p:ext uri="{BB962C8B-B14F-4D97-AF65-F5344CB8AC3E}">
        <p14:creationId xmlns:p14="http://schemas.microsoft.com/office/powerpoint/2010/main" val="96486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itchFamily="2" charset="2"/>
              <a:buChar char="Ø"/>
            </a:pPr>
            <a:r>
              <a:rPr lang="en-US" b="1" dirty="0"/>
              <a:t>Exchange Differences on Long-Term Items</a:t>
            </a:r>
            <a:r>
              <a:rPr lang="en-US" dirty="0"/>
              <a:t> Generally recognized in profit or loss, except when treated as borrowing costs under </a:t>
            </a:r>
            <a:r>
              <a:rPr lang="en-US" dirty="0" err="1"/>
              <a:t>Ind</a:t>
            </a:r>
            <a:r>
              <a:rPr lang="en-US" dirty="0"/>
              <a:t> AS 23 for qualifying assets</a:t>
            </a:r>
          </a:p>
          <a:p>
            <a:pPr marL="342900" indent="-342900"/>
            <a:endParaRPr lang="en-US" dirty="0"/>
          </a:p>
          <a:p>
            <a:pPr marL="342900" indent="-342900">
              <a:buFont typeface="Wingdings" pitchFamily="2" charset="2"/>
              <a:buChar char="Ø"/>
            </a:pPr>
            <a:r>
              <a:rPr lang="en-US" dirty="0"/>
              <a:t>Translation differences for foreign operations are recognized in Other Comprehensive Income (OCI) and accumulated in a currency translation reserve</a:t>
            </a:r>
          </a:p>
          <a:p>
            <a:pPr marL="342900" indent="-342900"/>
            <a:endParaRPr lang="en-US" dirty="0"/>
          </a:p>
          <a:p>
            <a:pPr marL="342900" indent="-342900">
              <a:buFont typeface="Wingdings" pitchFamily="2" charset="2"/>
              <a:buChar char="Ø"/>
            </a:pPr>
            <a:r>
              <a:rPr lang="en-US" dirty="0"/>
              <a:t>Utilizes the functional currency concept for preparing financial statements, separate from the presentation currency</a:t>
            </a:r>
          </a:p>
          <a:p>
            <a:pPr marL="342900" indent="-342900"/>
            <a:endParaRPr lang="en-US" dirty="0"/>
          </a:p>
          <a:p>
            <a:pPr marL="342900" indent="-342900">
              <a:buFont typeface="Wingdings" pitchFamily="2" charset="2"/>
              <a:buChar char="Ø"/>
            </a:pPr>
            <a:r>
              <a:rPr lang="en-US" dirty="0"/>
              <a:t>Hedge Accounting Applied in conjunction with </a:t>
            </a:r>
            <a:r>
              <a:rPr lang="en-US" dirty="0" err="1"/>
              <a:t>Ind</a:t>
            </a:r>
            <a:r>
              <a:rPr lang="en-US" dirty="0"/>
              <a:t> AS 109 (Financial Instruments</a:t>
            </a:r>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37</a:t>
            </a:fld>
            <a:endParaRPr lang="en-IN"/>
          </a:p>
        </p:txBody>
      </p:sp>
    </p:spTree>
    <p:extLst>
      <p:ext uri="{BB962C8B-B14F-4D97-AF65-F5344CB8AC3E}">
        <p14:creationId xmlns:p14="http://schemas.microsoft.com/office/powerpoint/2010/main" val="67641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IN" sz="2800" b="1" dirty="0"/>
              <a:t>Key Importance of </a:t>
            </a:r>
            <a:r>
              <a:rPr lang="en-IN" sz="2800" b="1" dirty="0" err="1"/>
              <a:t>Ind</a:t>
            </a:r>
            <a:r>
              <a:rPr lang="en-IN" sz="2800" b="1" dirty="0"/>
              <a:t> AS</a:t>
            </a:r>
          </a:p>
          <a:p>
            <a:pPr lvl="0"/>
            <a:endParaRPr lang="en-IN" sz="2800" dirty="0"/>
          </a:p>
          <a:p>
            <a:pPr lvl="0"/>
            <a:r>
              <a:rPr lang="en-IN" b="1" dirty="0"/>
              <a:t>1. Global Comparability:</a:t>
            </a:r>
            <a:r>
              <a:rPr lang="en-IN" dirty="0"/>
              <a:t> </a:t>
            </a:r>
          </a:p>
          <a:p>
            <a:pPr marL="285750" lvl="0" indent="-285750">
              <a:buFont typeface="Wingdings" panose="05000000000000000000" pitchFamily="2" charset="2"/>
              <a:buChar char="Ø"/>
            </a:pPr>
            <a:r>
              <a:rPr lang="en-IN" dirty="0" err="1"/>
              <a:t>Ind</a:t>
            </a:r>
            <a:r>
              <a:rPr lang="en-IN" dirty="0"/>
              <a:t> AS enables comparison of Indian companies' financial statements with international counterparts, aiding global investors and attracting cross-border investments to India.</a:t>
            </a:r>
          </a:p>
          <a:p>
            <a:pPr lvl="0"/>
            <a:endParaRPr lang="en-IN" dirty="0"/>
          </a:p>
          <a:p>
            <a:pPr lvl="0"/>
            <a:r>
              <a:rPr lang="en-IN" b="1" dirty="0"/>
              <a:t>2. Enhanced Transparency and Reliability:</a:t>
            </a:r>
            <a:r>
              <a:rPr lang="en-IN" dirty="0"/>
              <a:t> </a:t>
            </a:r>
          </a:p>
          <a:p>
            <a:pPr marL="285750" lvl="0" indent="-285750">
              <a:buFont typeface="Wingdings" panose="05000000000000000000" pitchFamily="2" charset="2"/>
              <a:buChar char="Ø"/>
            </a:pPr>
            <a:r>
              <a:rPr lang="en-IN" dirty="0"/>
              <a:t>The standards promote trust among stakeholders by ensuring financial statements accurately reflect a company's position and by requiring detailed disclosures that reduce misstatement risks.</a:t>
            </a:r>
          </a:p>
          <a:p>
            <a:pPr lvl="0"/>
            <a:endParaRPr lang="en-IN" dirty="0"/>
          </a:p>
          <a:p>
            <a:pPr lvl="0"/>
            <a:r>
              <a:rPr lang="en-IN" b="1" dirty="0"/>
              <a:t>3. Improved Decision-Making:</a:t>
            </a:r>
            <a:r>
              <a:rPr lang="en-IN" dirty="0"/>
              <a:t> </a:t>
            </a:r>
          </a:p>
          <a:p>
            <a:pPr marL="285750" lvl="0" indent="-285750">
              <a:buFont typeface="Wingdings" panose="05000000000000000000" pitchFamily="2" charset="2"/>
              <a:buChar char="Ø"/>
            </a:pPr>
            <a:r>
              <a:rPr lang="en-IN" dirty="0"/>
              <a:t>Reliable and standardized financial information is essential for stakeholders like investors and banks to make informed decisions.</a:t>
            </a:r>
          </a:p>
          <a:p>
            <a:pPr lvl="0"/>
            <a:endParaRPr lang="en-IN" dirty="0"/>
          </a:p>
          <a:p>
            <a:pPr marL="342900" lvl="0" indent="-342900">
              <a:buAutoNum type="arabicPeriod" startAt="4"/>
            </a:pPr>
            <a:r>
              <a:rPr lang="en-IN" b="1" dirty="0"/>
              <a:t>Regulatory Compliance:</a:t>
            </a:r>
            <a:r>
              <a:rPr lang="en-IN" dirty="0"/>
              <a:t> </a:t>
            </a:r>
          </a:p>
          <a:p>
            <a:pPr marL="285750" lvl="0" indent="-285750">
              <a:buFont typeface="Wingdings" panose="05000000000000000000" pitchFamily="2" charset="2"/>
              <a:buChar char="Ø"/>
            </a:pPr>
            <a:r>
              <a:rPr lang="en-IN" dirty="0"/>
              <a:t>Adherence to </a:t>
            </a:r>
            <a:r>
              <a:rPr lang="en-IN" dirty="0" err="1"/>
              <a:t>Ind</a:t>
            </a:r>
            <a:r>
              <a:rPr lang="en-IN" dirty="0"/>
              <a:t> AS helps companies comply with corporate governance requirements from regulatory bodies like the MCA and SEBI.</a:t>
            </a:r>
          </a:p>
          <a:p>
            <a:pPr marL="285750" lvl="0" indent="-285750">
              <a:buFont typeface="Wingdings" panose="05000000000000000000" pitchFamily="2" charset="2"/>
              <a:buChar char="Ø"/>
            </a:pPr>
            <a:endParaRPr lang="en-US" dirty="0"/>
          </a:p>
          <a:p>
            <a:pPr lvl="0"/>
            <a:r>
              <a:rPr lang="en-IN" b="1" dirty="0"/>
              <a:t>5. Access to Capital:</a:t>
            </a:r>
            <a:r>
              <a:rPr lang="en-IN" dirty="0"/>
              <a:t> </a:t>
            </a:r>
          </a:p>
          <a:p>
            <a:pPr marL="285750" lvl="0" indent="-285750">
              <a:buFont typeface="Wingdings" panose="05000000000000000000" pitchFamily="2" charset="2"/>
              <a:buChar char="Ø"/>
            </a:pPr>
            <a:r>
              <a:rPr lang="en-IN" dirty="0"/>
              <a:t>Compliance with global standards boosts a company's credibility, simplifying access to domestic and international funding.</a:t>
            </a:r>
          </a:p>
          <a:p>
            <a:pPr lvl="0"/>
            <a:endParaRPr lang="en-IN" dirty="0"/>
          </a:p>
          <a:p>
            <a:pPr lvl="0"/>
            <a:r>
              <a:rPr lang="en-IN" b="1" dirty="0"/>
              <a:t>6. Consistency Across Industries:</a:t>
            </a:r>
            <a:r>
              <a:rPr lang="en-IN" dirty="0"/>
              <a:t> </a:t>
            </a:r>
          </a:p>
          <a:p>
            <a:pPr marL="285750" lvl="0" indent="-285750">
              <a:buFont typeface="Wingdings" panose="05000000000000000000" pitchFamily="2" charset="2"/>
              <a:buChar char="Ø"/>
            </a:pPr>
            <a:r>
              <a:rPr lang="en-IN" dirty="0" err="1"/>
              <a:t>Ind</a:t>
            </a:r>
            <a:r>
              <a:rPr lang="en-IN" dirty="0"/>
              <a:t> AS provides a uniform accounting framework across Indian industries, making auditing and performance assessment easier.</a:t>
            </a:r>
          </a:p>
          <a:p>
            <a:pPr lvl="0"/>
            <a:endParaRPr lang="en-IN" dirty="0"/>
          </a:p>
          <a:p>
            <a:pPr lvl="0"/>
            <a:r>
              <a:rPr lang="en-IN" b="1" dirty="0"/>
              <a:t>7. Operational Efficiency for Multinationals:</a:t>
            </a:r>
            <a:r>
              <a:rPr lang="en-IN" dirty="0"/>
              <a:t> </a:t>
            </a:r>
          </a:p>
          <a:p>
            <a:pPr marL="285750" lvl="0" indent="-285750">
              <a:buFont typeface="Wingdings" panose="05000000000000000000" pitchFamily="2" charset="2"/>
              <a:buChar char="Ø"/>
            </a:pPr>
            <a:r>
              <a:rPr lang="en-IN" dirty="0"/>
              <a:t>Multinational companies in India benefit from reduced complexity and cost in preparing financial statements due to the IFRS-converged framework. </a:t>
            </a:r>
          </a:p>
          <a:p>
            <a:pPr marL="285750" lvl="0" indent="-285750">
              <a:buFont typeface="Wingdings" panose="05000000000000000000" pitchFamily="2" charset="2"/>
              <a:buChar char="Ø"/>
            </a:pPr>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5</a:t>
            </a:fld>
            <a:endParaRPr lang="en-IN"/>
          </a:p>
        </p:txBody>
      </p:sp>
    </p:spTree>
    <p:extLst>
      <p:ext uri="{BB962C8B-B14F-4D97-AF65-F5344CB8AC3E}">
        <p14:creationId xmlns:p14="http://schemas.microsoft.com/office/powerpoint/2010/main" val="360845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Monetary Penalty:</a:t>
            </a:r>
            <a:r>
              <a:rPr lang="en-IN"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a:t>The fine is a minimum of </a:t>
            </a:r>
            <a:r>
              <a:rPr lang="en-IN" sz="1200" b="1" dirty="0"/>
              <a:t>₹1 lakh</a:t>
            </a:r>
            <a:r>
              <a:rPr lang="en-IN" sz="1200" dirty="0"/>
              <a:t> and can extend up to </a:t>
            </a:r>
            <a:r>
              <a:rPr lang="en-IN" sz="1200" b="1" dirty="0"/>
              <a:t>five times the professional fees received</a:t>
            </a:r>
            <a:r>
              <a:rPr lang="en-IN" sz="1200" dirty="0"/>
              <a:t>. </a:t>
            </a:r>
            <a:br>
              <a:rPr lang="en-IN" sz="1200" dirty="0"/>
            </a:br>
            <a:r>
              <a:rPr lang="en-IN" sz="1200" dirty="0"/>
              <a:t>The fine is a minimum of </a:t>
            </a:r>
            <a:r>
              <a:rPr lang="en-IN" sz="1200" b="1" dirty="0"/>
              <a:t>₹5 lakh</a:t>
            </a:r>
            <a:r>
              <a:rPr lang="en-IN" sz="1200" dirty="0"/>
              <a:t> and can extend up to </a:t>
            </a:r>
            <a:r>
              <a:rPr lang="en-IN" sz="1200" b="1" dirty="0"/>
              <a:t>ten times the professional fees received</a:t>
            </a:r>
            <a:r>
              <a:rPr lang="en-IN" sz="1200" b="0" baseline="0" dirty="0"/>
              <a:t> for CA Firm.</a:t>
            </a:r>
            <a:endParaRPr lang="en-IN" dirty="0"/>
          </a:p>
          <a:p>
            <a:pPr lvl="0"/>
            <a:r>
              <a:rPr lang="en-IN" sz="1200" b="1" dirty="0"/>
              <a:t>Debarment:</a:t>
            </a:r>
          </a:p>
          <a:p>
            <a:pPr lvl="0"/>
            <a:r>
              <a:rPr lang="en-IN" sz="1200" dirty="0"/>
              <a:t>The CA can be debarred from being appointed as an auditor or internal auditor, or from undertaking any audit in respect of financial statements of any company or body corporate, for a period ranging from </a:t>
            </a:r>
            <a:r>
              <a:rPr lang="en-IN" sz="1200" b="1" dirty="0"/>
              <a:t>six months to ten years</a:t>
            </a:r>
            <a:r>
              <a:rPr lang="en-IN" sz="1200" dirty="0"/>
              <a:t>. </a:t>
            </a:r>
            <a:endParaRPr lang="en-IN" dirty="0"/>
          </a:p>
          <a:p>
            <a:endParaRPr lang="en-IN" b="1"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7</a:t>
            </a:fld>
            <a:endParaRPr lang="en-IN"/>
          </a:p>
        </p:txBody>
      </p:sp>
    </p:spTree>
    <p:extLst>
      <p:ext uri="{BB962C8B-B14F-4D97-AF65-F5344CB8AC3E}">
        <p14:creationId xmlns:p14="http://schemas.microsoft.com/office/powerpoint/2010/main" val="3164876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Ind</a:t>
            </a:r>
            <a:r>
              <a:rPr lang="en-US" sz="1200" b="1" i="0" kern="1200" dirty="0">
                <a:solidFill>
                  <a:schemeClr val="tx1"/>
                </a:solidFill>
                <a:effectLst/>
                <a:latin typeface="+mn-lt"/>
                <a:ea typeface="+mn-ea"/>
                <a:cs typeface="+mn-cs"/>
              </a:rPr>
              <a:t> AS 2 - Inventories:</a:t>
            </a:r>
            <a:r>
              <a:rPr lang="en-US" sz="1200" b="0" i="0" kern="1200" dirty="0">
                <a:solidFill>
                  <a:schemeClr val="tx1"/>
                </a:solidFill>
                <a:effectLst/>
                <a:latin typeface="+mn-lt"/>
                <a:ea typeface="+mn-ea"/>
                <a:cs typeface="+mn-cs"/>
              </a:rPr>
              <a:t> The auditor, CA Santosh </a:t>
            </a:r>
            <a:r>
              <a:rPr lang="en-US" sz="1200" b="0" i="0" kern="1200" dirty="0" err="1">
                <a:solidFill>
                  <a:schemeClr val="tx1"/>
                </a:solidFill>
                <a:effectLst/>
                <a:latin typeface="+mn-lt"/>
                <a:ea typeface="+mn-ea"/>
                <a:cs typeface="+mn-cs"/>
              </a:rPr>
              <a:t>Deshmukh</a:t>
            </a:r>
            <a:r>
              <a:rPr lang="en-US" sz="1200" b="0" i="0" kern="1200" dirty="0">
                <a:solidFill>
                  <a:schemeClr val="tx1"/>
                </a:solidFill>
                <a:effectLst/>
                <a:latin typeface="+mn-lt"/>
                <a:ea typeface="+mn-ea"/>
                <a:cs typeface="+mn-cs"/>
              </a:rPr>
              <a:t>, failed to verify the existence and valuation of </a:t>
            </a:r>
            <a:r>
              <a:rPr lang="en-US" sz="1200" b="0" i="0" kern="1200" dirty="0" err="1">
                <a:solidFill>
                  <a:schemeClr val="tx1"/>
                </a:solidFill>
                <a:effectLst/>
                <a:latin typeface="+mn-lt"/>
                <a:ea typeface="+mn-ea"/>
                <a:cs typeface="+mn-cs"/>
              </a:rPr>
              <a:t>Sanwaria</a:t>
            </a:r>
            <a:r>
              <a:rPr lang="en-US" sz="1200" b="0" i="0" kern="1200" dirty="0">
                <a:solidFill>
                  <a:schemeClr val="tx1"/>
                </a:solidFill>
                <a:effectLst/>
                <a:latin typeface="+mn-lt"/>
                <a:ea typeface="+mn-ea"/>
                <a:cs typeface="+mn-cs"/>
              </a:rPr>
              <a:t> Consumer's inventory, leading to a significant overstatement of soya seed and paddy inventories.</a:t>
            </a:r>
          </a:p>
          <a:p>
            <a:r>
              <a:rPr lang="en-US" sz="1200" b="1" i="0" kern="1200" dirty="0" err="1">
                <a:solidFill>
                  <a:schemeClr val="tx1"/>
                </a:solidFill>
                <a:effectLst/>
                <a:latin typeface="+mn-lt"/>
                <a:ea typeface="+mn-ea"/>
                <a:cs typeface="+mn-cs"/>
              </a:rPr>
              <a:t>Ind</a:t>
            </a:r>
            <a:r>
              <a:rPr lang="en-US" sz="1200" b="1" i="0" kern="1200" dirty="0">
                <a:solidFill>
                  <a:schemeClr val="tx1"/>
                </a:solidFill>
                <a:effectLst/>
                <a:latin typeface="+mn-lt"/>
                <a:ea typeface="+mn-ea"/>
                <a:cs typeface="+mn-cs"/>
              </a:rPr>
              <a:t> AS 36 - Impairment of Assets: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Deshmukh</a:t>
            </a:r>
            <a:r>
              <a:rPr lang="en-US" sz="1200" b="0" i="0" kern="1200" dirty="0">
                <a:solidFill>
                  <a:schemeClr val="tx1"/>
                </a:solidFill>
                <a:effectLst/>
                <a:latin typeface="+mn-lt"/>
                <a:ea typeface="+mn-ea"/>
                <a:cs typeface="+mn-cs"/>
              </a:rPr>
              <a:t> failed to perform proper impairment testing of the company's investments in its loss-making subsidiaries and associate companies, such as </a:t>
            </a:r>
            <a:r>
              <a:rPr lang="en-US" sz="1200" b="0" i="0" kern="1200" dirty="0" err="1">
                <a:solidFill>
                  <a:schemeClr val="tx1"/>
                </a:solidFill>
                <a:effectLst/>
                <a:latin typeface="+mn-lt"/>
                <a:ea typeface="+mn-ea"/>
                <a:cs typeface="+mn-cs"/>
              </a:rPr>
              <a:t>Sanwaria</a:t>
            </a:r>
            <a:r>
              <a:rPr lang="en-US" sz="1200" b="0" i="0" kern="1200" dirty="0">
                <a:solidFill>
                  <a:schemeClr val="tx1"/>
                </a:solidFill>
                <a:effectLst/>
                <a:latin typeface="+mn-lt"/>
                <a:ea typeface="+mn-ea"/>
                <a:cs typeface="+mn-cs"/>
              </a:rPr>
              <a:t> Energy Limited (SEL) and </a:t>
            </a:r>
            <a:r>
              <a:rPr lang="en-US" sz="1200" b="0" i="0" kern="1200" dirty="0" err="1">
                <a:solidFill>
                  <a:schemeClr val="tx1"/>
                </a:solidFill>
                <a:effectLst/>
                <a:latin typeface="+mn-lt"/>
                <a:ea typeface="+mn-ea"/>
                <a:cs typeface="+mn-cs"/>
              </a:rPr>
              <a:t>Shreenathji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Solvex</a:t>
            </a:r>
            <a:r>
              <a:rPr lang="en-US" sz="1200" b="0" i="0" kern="1200" dirty="0">
                <a:solidFill>
                  <a:schemeClr val="tx1"/>
                </a:solidFill>
                <a:effectLst/>
                <a:latin typeface="+mn-lt"/>
                <a:ea typeface="+mn-ea"/>
                <a:cs typeface="+mn-cs"/>
              </a:rPr>
              <a:t> Limited (SSL). These investments were carried at cost despite the subsidiaries' poor financial performance and negative net worth, and NFRA determined their recoverable value was reduced to zero.</a:t>
            </a:r>
          </a:p>
          <a:p>
            <a:r>
              <a:rPr lang="en-US" sz="1200" b="1" i="0" kern="1200" dirty="0" err="1">
                <a:solidFill>
                  <a:schemeClr val="tx1"/>
                </a:solidFill>
                <a:effectLst/>
                <a:latin typeface="+mn-lt"/>
                <a:ea typeface="+mn-ea"/>
                <a:cs typeface="+mn-cs"/>
              </a:rPr>
              <a:t>Ind</a:t>
            </a:r>
            <a:r>
              <a:rPr lang="en-US" sz="1200" b="1" i="0" kern="1200" dirty="0">
                <a:solidFill>
                  <a:schemeClr val="tx1"/>
                </a:solidFill>
                <a:effectLst/>
                <a:latin typeface="+mn-lt"/>
                <a:ea typeface="+mn-ea"/>
                <a:cs typeface="+mn-cs"/>
              </a:rPr>
              <a:t> AS 110 - Consolidated Financial Statements and </a:t>
            </a:r>
            <a:r>
              <a:rPr lang="en-US" sz="1200" b="1" i="0" kern="1200" dirty="0" err="1">
                <a:solidFill>
                  <a:schemeClr val="tx1"/>
                </a:solidFill>
                <a:effectLst/>
                <a:latin typeface="+mn-lt"/>
                <a:ea typeface="+mn-ea"/>
                <a:cs typeface="+mn-cs"/>
              </a:rPr>
              <a:t>Ind</a:t>
            </a:r>
            <a:r>
              <a:rPr lang="en-US" sz="1200" b="1" i="0" kern="1200" dirty="0">
                <a:solidFill>
                  <a:schemeClr val="tx1"/>
                </a:solidFill>
                <a:effectLst/>
                <a:latin typeface="+mn-lt"/>
                <a:ea typeface="+mn-ea"/>
                <a:cs typeface="+mn-cs"/>
              </a:rPr>
              <a:t> AS 28 - Investments in Associates:</a:t>
            </a:r>
            <a:r>
              <a:rPr lang="en-US" sz="1200" b="0" i="0" kern="1200" dirty="0">
                <a:solidFill>
                  <a:schemeClr val="tx1"/>
                </a:solidFill>
                <a:effectLst/>
                <a:latin typeface="+mn-lt"/>
                <a:ea typeface="+mn-ea"/>
                <a:cs typeface="+mn-cs"/>
              </a:rPr>
              <a:t> The auditor was found to be negligent in evaluating and reporting non-compliance related to the consolidation of financial statements, as well as the accounting for investments in associates.</a:t>
            </a:r>
          </a:p>
          <a:p>
            <a:r>
              <a:rPr lang="en-US" sz="1200" b="1" kern="1200" dirty="0">
                <a:solidFill>
                  <a:schemeClr val="tx1"/>
                </a:solidFill>
                <a:effectLst/>
                <a:latin typeface="+mn-lt"/>
                <a:ea typeface="+mn-ea"/>
                <a:cs typeface="+mn-cs"/>
              </a:rPr>
              <a:t>Revenue Recognition:</a:t>
            </a:r>
            <a:r>
              <a:rPr lang="en-US" sz="1200" kern="1200" dirty="0">
                <a:solidFill>
                  <a:schemeClr val="tx1"/>
                </a:solidFill>
                <a:effectLst/>
                <a:latin typeface="+mn-lt"/>
                <a:ea typeface="+mn-ea"/>
                <a:cs typeface="+mn-cs"/>
              </a:rPr>
              <a:t> The NFRA also noted that the auditor did not perform adequate procedures to address the risk of misstatement in revenue recognition.</a:t>
            </a:r>
          </a:p>
          <a:p>
            <a:r>
              <a:rPr lang="en-US" sz="1200" b="1" kern="1200" dirty="0">
                <a:solidFill>
                  <a:schemeClr val="tx1"/>
                </a:solidFill>
                <a:effectLst/>
                <a:latin typeface="+mn-lt"/>
                <a:ea typeface="+mn-ea"/>
                <a:cs typeface="+mn-cs"/>
              </a:rPr>
              <a:t>Related Party Transactions:</a:t>
            </a:r>
            <a:r>
              <a:rPr lang="en-US" sz="1200" kern="1200" dirty="0">
                <a:solidFill>
                  <a:schemeClr val="tx1"/>
                </a:solidFill>
                <a:effectLst/>
                <a:latin typeface="+mn-lt"/>
                <a:ea typeface="+mn-ea"/>
                <a:cs typeface="+mn-cs"/>
              </a:rPr>
              <a:t> The audit lacked sufficient evidence and proper procedures for related party transactions. </a:t>
            </a:r>
          </a:p>
          <a:p>
            <a:br>
              <a:rPr lang="en-US" dirty="0">
                <a:effectLst/>
              </a:rPr>
            </a:br>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8</a:t>
            </a:fld>
            <a:endParaRPr lang="en-IN"/>
          </a:p>
        </p:txBody>
      </p:sp>
    </p:spTree>
    <p:extLst>
      <p:ext uri="{BB962C8B-B14F-4D97-AF65-F5344CB8AC3E}">
        <p14:creationId xmlns:p14="http://schemas.microsoft.com/office/powerpoint/2010/main" val="348389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Ind</a:t>
            </a:r>
            <a:r>
              <a:rPr lang="en-US" sz="1200" b="1" i="0" kern="1200" dirty="0">
                <a:solidFill>
                  <a:schemeClr val="tx1"/>
                </a:solidFill>
                <a:effectLst/>
                <a:latin typeface="+mn-lt"/>
                <a:ea typeface="+mn-ea"/>
                <a:cs typeface="+mn-cs"/>
              </a:rPr>
              <a:t> AS 110 - Consolidated Financial Statements:</a:t>
            </a:r>
            <a:r>
              <a:rPr lang="en-US" sz="1200" b="0" i="0" kern="1200" dirty="0">
                <a:solidFill>
                  <a:schemeClr val="tx1"/>
                </a:solidFill>
                <a:effectLst/>
                <a:latin typeface="+mn-lt"/>
                <a:ea typeface="+mn-ea"/>
                <a:cs typeface="+mn-cs"/>
              </a:rPr>
              <a:t> The company failed to consolidate the financial statements of its wholly-owned subsidiary, Merino Shelters Pvt. Ltd. (MSPL), for six consecutive years (FY 2015-2021). This resulted in an overstatement of profits in MIIL's standalone accounts and concealed the group's actual financial position.</a:t>
            </a:r>
          </a:p>
          <a:p>
            <a:r>
              <a:rPr lang="en-US" sz="1200" b="1" i="0" kern="1200" dirty="0" err="1">
                <a:solidFill>
                  <a:schemeClr val="tx1"/>
                </a:solidFill>
                <a:effectLst/>
                <a:latin typeface="+mn-lt"/>
                <a:ea typeface="+mn-ea"/>
                <a:cs typeface="+mn-cs"/>
              </a:rPr>
              <a:t>Ind</a:t>
            </a:r>
            <a:r>
              <a:rPr lang="en-US" sz="1200" b="1" i="0" kern="1200" dirty="0">
                <a:solidFill>
                  <a:schemeClr val="tx1"/>
                </a:solidFill>
                <a:effectLst/>
                <a:latin typeface="+mn-lt"/>
                <a:ea typeface="+mn-ea"/>
                <a:cs typeface="+mn-cs"/>
              </a:rPr>
              <a:t> AS 24 - Related Party Disclosures:</a:t>
            </a:r>
            <a:r>
              <a:rPr lang="en-US" sz="1200" b="0" i="0" kern="1200" dirty="0">
                <a:solidFill>
                  <a:schemeClr val="tx1"/>
                </a:solidFill>
                <a:effectLst/>
                <a:latin typeface="+mn-lt"/>
                <a:ea typeface="+mn-ea"/>
                <a:cs typeface="+mn-cs"/>
              </a:rPr>
              <a:t> There were pervasive misrepresentations and inadequate disclosures regarding transactions with related parties. The company failed to report related party loans and transactions on a gross basis, instead using net figures, which understated the true volume of these dealings. The conversion of a large loan into a capital advance without proper approval or disclosure also violated this standard.</a:t>
            </a:r>
          </a:p>
          <a:p>
            <a:r>
              <a:rPr lang="en-US" sz="1200" b="1" i="0" kern="1200" dirty="0" err="1">
                <a:solidFill>
                  <a:schemeClr val="tx1"/>
                </a:solidFill>
                <a:effectLst/>
                <a:latin typeface="+mn-lt"/>
                <a:ea typeface="+mn-ea"/>
                <a:cs typeface="+mn-cs"/>
              </a:rPr>
              <a:t>Ind</a:t>
            </a:r>
            <a:r>
              <a:rPr lang="en-US" sz="1200" b="1" i="0" kern="1200" dirty="0">
                <a:solidFill>
                  <a:schemeClr val="tx1"/>
                </a:solidFill>
                <a:effectLst/>
                <a:latin typeface="+mn-lt"/>
                <a:ea typeface="+mn-ea"/>
                <a:cs typeface="+mn-cs"/>
              </a:rPr>
              <a:t> AS 107 - Financial Instruments: Disclosures:</a:t>
            </a:r>
            <a:r>
              <a:rPr lang="en-US" sz="1200" b="0" i="0" kern="1200" dirty="0">
                <a:solidFill>
                  <a:schemeClr val="tx1"/>
                </a:solidFill>
                <a:effectLst/>
                <a:latin typeface="+mn-lt"/>
                <a:ea typeface="+mn-ea"/>
                <a:cs typeface="+mn-cs"/>
              </a:rPr>
              <a:t> The company and its auditors failed to provide accurate and sufficient disclosures regarding the credit risk profile and exposure of trade receivables</a:t>
            </a:r>
          </a:p>
          <a:p>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9</a:t>
            </a:fld>
            <a:endParaRPr lang="en-IN"/>
          </a:p>
        </p:txBody>
      </p:sp>
    </p:spTree>
    <p:extLst>
      <p:ext uri="{BB962C8B-B14F-4D97-AF65-F5344CB8AC3E}">
        <p14:creationId xmlns:p14="http://schemas.microsoft.com/office/powerpoint/2010/main" val="3587800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004CD-8BAA-7E4A-CE16-ED7DEFD49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2B09D-ED72-94BE-A2DC-2F2026993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27264-834E-A39E-DD5B-92A801E52ACD}"/>
              </a:ext>
            </a:extLst>
          </p:cNvPr>
          <p:cNvSpPr>
            <a:spLocks noGrp="1"/>
          </p:cNvSpPr>
          <p:nvPr>
            <p:ph type="body" idx="1"/>
          </p:nvPr>
        </p:nvSpPr>
        <p:spPr/>
        <p:txBody>
          <a:bodyPr/>
          <a:lstStyle/>
          <a:p>
            <a:pPr>
              <a:lnSpc>
                <a:spcPts val="1650"/>
              </a:lnSpc>
              <a:spcAft>
                <a:spcPts val="0"/>
              </a:spcAft>
              <a:buFont typeface="Wingdings" pitchFamily="2" charset="2"/>
              <a:buChar char="Ø"/>
            </a:pPr>
            <a:r>
              <a:rPr lang="en-IN" dirty="0" err="1"/>
              <a:t>Ind</a:t>
            </a:r>
            <a:r>
              <a:rPr lang="en-IN" dirty="0"/>
              <a:t> AS 113 provides a single, comprehensive framework for how to measure fair value when other </a:t>
            </a:r>
            <a:r>
              <a:rPr lang="en-IN" dirty="0" err="1"/>
              <a:t>Ind</a:t>
            </a:r>
            <a:r>
              <a:rPr lang="en-IN" dirty="0"/>
              <a:t> AS standards require or permit it.</a:t>
            </a:r>
          </a:p>
          <a:p>
            <a:pPr>
              <a:lnSpc>
                <a:spcPts val="1650"/>
              </a:lnSpc>
              <a:spcAft>
                <a:spcPts val="0"/>
              </a:spcAft>
            </a:pPr>
            <a:endParaRPr lang="en-IN" dirty="0"/>
          </a:p>
          <a:p>
            <a:pPr>
              <a:lnSpc>
                <a:spcPts val="1650"/>
              </a:lnSpc>
              <a:spcAft>
                <a:spcPts val="0"/>
              </a:spcAft>
              <a:buFont typeface="Wingdings" pitchFamily="2" charset="2"/>
              <a:buChar char="Ø"/>
            </a:pPr>
            <a:r>
              <a:rPr lang="en-IN" dirty="0"/>
              <a:t>Moves away from historical cost by widely applying fair value measurement to assets and liabilities, reflecting their current market value</a:t>
            </a:r>
          </a:p>
          <a:p>
            <a:pPr>
              <a:lnSpc>
                <a:spcPts val="1650"/>
              </a:lnSpc>
              <a:spcAft>
                <a:spcPts val="0"/>
              </a:spcAft>
            </a:pPr>
            <a:endParaRPr lang="en-IN" dirty="0"/>
          </a:p>
          <a:p>
            <a:pPr>
              <a:lnSpc>
                <a:spcPts val="1650"/>
              </a:lnSpc>
              <a:spcAft>
                <a:spcPts val="0"/>
              </a:spcAft>
              <a:buFont typeface="Wingdings" pitchFamily="2" charset="2"/>
              <a:buChar char="Ø"/>
            </a:pPr>
            <a:r>
              <a:rPr lang="en-IN" dirty="0"/>
              <a:t>Explicitly defines fair value as an exit price: the price to sell an asset or transfer a liability in an orderly transaction between market participants</a:t>
            </a:r>
          </a:p>
          <a:p>
            <a:pPr>
              <a:lnSpc>
                <a:spcPts val="1650"/>
              </a:lnSpc>
              <a:spcAft>
                <a:spcPts val="0"/>
              </a:spcAft>
            </a:pPr>
            <a:endParaRPr lang="en-IN" dirty="0"/>
          </a:p>
          <a:p>
            <a:pPr>
              <a:lnSpc>
                <a:spcPts val="1650"/>
              </a:lnSpc>
              <a:buFont typeface="Wingdings" pitchFamily="2" charset="2"/>
              <a:buChar char="Ø"/>
            </a:pPr>
            <a:r>
              <a:rPr lang="en-IN" dirty="0" err="1"/>
              <a:t>Ind</a:t>
            </a:r>
            <a:r>
              <a:rPr lang="en-IN" dirty="0"/>
              <a:t> AS 109 requires various financial instruments to be measured at fair value through profit and loss (FVTPL) or through other comprehensive income (FVTOCI), based on their business model and cash flow characteristics.</a:t>
            </a:r>
          </a:p>
          <a:p>
            <a:pPr>
              <a:lnSpc>
                <a:spcPts val="1650"/>
              </a:lnSpc>
              <a:buFont typeface="Wingdings" pitchFamily="2" charset="2"/>
              <a:buChar char="Ø"/>
            </a:pPr>
            <a:endParaRPr lang="en-IN" dirty="0"/>
          </a:p>
          <a:p>
            <a:pPr>
              <a:lnSpc>
                <a:spcPts val="1650"/>
              </a:lnSpc>
              <a:buFont typeface="Wingdings" pitchFamily="2" charset="2"/>
              <a:buChar char="Ø"/>
            </a:pPr>
            <a:r>
              <a:rPr lang="en-IN" dirty="0"/>
              <a:t>List of Items to be stated at Fair value in </a:t>
            </a:r>
            <a:r>
              <a:rPr lang="en-IN" dirty="0" err="1"/>
              <a:t>Ind</a:t>
            </a:r>
            <a:r>
              <a:rPr lang="en-IN" dirty="0"/>
              <a:t> AS: </a:t>
            </a:r>
          </a:p>
          <a:p>
            <a:pPr>
              <a:lnSpc>
                <a:spcPts val="1650"/>
              </a:lnSpc>
              <a:spcAft>
                <a:spcPts val="0"/>
              </a:spcAft>
            </a:pPr>
            <a:endParaRPr lang="en-IN" dirty="0"/>
          </a:p>
          <a:p>
            <a:pPr marL="457200" indent="-457200">
              <a:buFont typeface="+mj-lt"/>
              <a:buAutoNum type="arabicPeriod"/>
            </a:pPr>
            <a:r>
              <a:rPr lang="en-US" dirty="0"/>
              <a:t>Financial Instruments</a:t>
            </a:r>
          </a:p>
          <a:p>
            <a:pPr marL="457200" indent="-457200">
              <a:buFont typeface="+mj-lt"/>
              <a:buAutoNum type="arabicPeriod"/>
            </a:pPr>
            <a:r>
              <a:rPr lang="en-US" dirty="0"/>
              <a:t>Property, Plant &amp; Equipment (PPE)</a:t>
            </a:r>
          </a:p>
          <a:p>
            <a:pPr marL="457200" indent="-457200">
              <a:buFont typeface="+mj-lt"/>
              <a:buAutoNum type="arabicPeriod"/>
            </a:pPr>
            <a:r>
              <a:rPr lang="en-US" dirty="0"/>
              <a:t>Investment Property</a:t>
            </a:r>
          </a:p>
          <a:p>
            <a:pPr marL="457200" indent="-457200">
              <a:buFont typeface="+mj-lt"/>
              <a:buAutoNum type="arabicPeriod"/>
            </a:pPr>
            <a:r>
              <a:rPr lang="en-US" dirty="0"/>
              <a:t>Biological Asset</a:t>
            </a:r>
          </a:p>
          <a:p>
            <a:pPr marL="457200" indent="-457200">
              <a:buFont typeface="+mj-lt"/>
              <a:buAutoNum type="arabicPeriod"/>
            </a:pPr>
            <a:r>
              <a:rPr lang="en-US" dirty="0"/>
              <a:t>Asset Acquired in Business Combinations</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endParaRPr lang="en-IN" dirty="0"/>
          </a:p>
          <a:p>
            <a:endParaRPr lang="en-IN" dirty="0"/>
          </a:p>
          <a:p>
            <a:endParaRPr lang="en-US" dirty="0"/>
          </a:p>
          <a:p>
            <a:endParaRPr lang="en-IN" dirty="0"/>
          </a:p>
        </p:txBody>
      </p:sp>
      <p:sp>
        <p:nvSpPr>
          <p:cNvPr id="4" name="Slide Number Placeholder 3">
            <a:extLst>
              <a:ext uri="{FF2B5EF4-FFF2-40B4-BE49-F238E27FC236}">
                <a16:creationId xmlns:a16="http://schemas.microsoft.com/office/drawing/2014/main" id="{A507E53F-39CF-C175-D109-97DBF28D9DCE}"/>
              </a:ext>
            </a:extLst>
          </p:cNvPr>
          <p:cNvSpPr>
            <a:spLocks noGrp="1"/>
          </p:cNvSpPr>
          <p:nvPr>
            <p:ph type="sldNum" sz="quarter" idx="10"/>
          </p:nvPr>
        </p:nvSpPr>
        <p:spPr/>
        <p:txBody>
          <a:bodyPr/>
          <a:lstStyle/>
          <a:p>
            <a:fld id="{1D4FF081-9EDF-47A0-BE82-3165672414C1}" type="slidenum">
              <a:rPr lang="en-IN" smtClean="0"/>
              <a:pPr/>
              <a:t>11</a:t>
            </a:fld>
            <a:endParaRPr lang="en-IN"/>
          </a:p>
        </p:txBody>
      </p:sp>
    </p:spTree>
    <p:extLst>
      <p:ext uri="{BB962C8B-B14F-4D97-AF65-F5344CB8AC3E}">
        <p14:creationId xmlns:p14="http://schemas.microsoft.com/office/powerpoint/2010/main" val="258131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50"/>
              </a:lnSpc>
              <a:spcAft>
                <a:spcPts val="0"/>
              </a:spcAft>
              <a:buFont typeface="Wingdings" pitchFamily="2" charset="2"/>
              <a:buChar char="Ø"/>
            </a:pPr>
            <a:r>
              <a:rPr lang="en-IN" dirty="0" err="1"/>
              <a:t>Ind</a:t>
            </a:r>
            <a:r>
              <a:rPr lang="en-IN" dirty="0"/>
              <a:t> AS 113 provides a single, comprehensive framework for how to measure fair value when other </a:t>
            </a:r>
            <a:r>
              <a:rPr lang="en-IN" dirty="0" err="1"/>
              <a:t>Ind</a:t>
            </a:r>
            <a:r>
              <a:rPr lang="en-IN" dirty="0"/>
              <a:t> AS standards require or permit it.</a:t>
            </a:r>
          </a:p>
          <a:p>
            <a:pPr>
              <a:lnSpc>
                <a:spcPts val="1650"/>
              </a:lnSpc>
              <a:spcAft>
                <a:spcPts val="0"/>
              </a:spcAft>
            </a:pPr>
            <a:endParaRPr lang="en-IN" dirty="0"/>
          </a:p>
          <a:p>
            <a:pPr>
              <a:lnSpc>
                <a:spcPts val="1650"/>
              </a:lnSpc>
              <a:spcAft>
                <a:spcPts val="0"/>
              </a:spcAft>
              <a:buFont typeface="Wingdings" pitchFamily="2" charset="2"/>
              <a:buChar char="Ø"/>
            </a:pPr>
            <a:r>
              <a:rPr lang="en-IN" dirty="0"/>
              <a:t>Moves away from historical cost by widely applying fair value measurement to assets and liabilities, reflecting their current market value</a:t>
            </a:r>
          </a:p>
          <a:p>
            <a:pPr>
              <a:lnSpc>
                <a:spcPts val="1650"/>
              </a:lnSpc>
              <a:spcAft>
                <a:spcPts val="0"/>
              </a:spcAft>
            </a:pPr>
            <a:endParaRPr lang="en-IN" dirty="0"/>
          </a:p>
          <a:p>
            <a:pPr>
              <a:lnSpc>
                <a:spcPts val="1650"/>
              </a:lnSpc>
              <a:spcAft>
                <a:spcPts val="0"/>
              </a:spcAft>
              <a:buFont typeface="Wingdings" pitchFamily="2" charset="2"/>
              <a:buChar char="Ø"/>
            </a:pPr>
            <a:r>
              <a:rPr lang="en-IN" dirty="0"/>
              <a:t>Explicitly defines fair value as an exit price: the price to sell an asset or transfer a liability in an orderly transaction between market participants</a:t>
            </a:r>
          </a:p>
          <a:p>
            <a:pPr>
              <a:lnSpc>
                <a:spcPts val="1650"/>
              </a:lnSpc>
              <a:spcAft>
                <a:spcPts val="0"/>
              </a:spcAft>
            </a:pPr>
            <a:endParaRPr lang="en-IN" dirty="0"/>
          </a:p>
          <a:p>
            <a:pPr>
              <a:lnSpc>
                <a:spcPts val="1650"/>
              </a:lnSpc>
              <a:buFont typeface="Wingdings" pitchFamily="2" charset="2"/>
              <a:buChar char="Ø"/>
            </a:pPr>
            <a:r>
              <a:rPr lang="en-IN" dirty="0" err="1"/>
              <a:t>Ind</a:t>
            </a:r>
            <a:r>
              <a:rPr lang="en-IN" dirty="0"/>
              <a:t> AS 109 requires various financial instruments to be measured at fair value through profit and loss (FVTPL) or through other comprehensive income (FVTOCI), based on their business model and cash flow characteristics.</a:t>
            </a:r>
          </a:p>
          <a:p>
            <a:pPr>
              <a:lnSpc>
                <a:spcPts val="1650"/>
              </a:lnSpc>
              <a:buFont typeface="Wingdings" pitchFamily="2" charset="2"/>
              <a:buChar char="Ø"/>
            </a:pPr>
            <a:endParaRPr lang="en-IN" dirty="0"/>
          </a:p>
          <a:p>
            <a:pPr>
              <a:lnSpc>
                <a:spcPts val="1650"/>
              </a:lnSpc>
              <a:buFont typeface="Wingdings" pitchFamily="2" charset="2"/>
              <a:buChar char="Ø"/>
            </a:pPr>
            <a:r>
              <a:rPr lang="en-IN" dirty="0"/>
              <a:t>List of Items to be stated at Fair value in </a:t>
            </a:r>
            <a:r>
              <a:rPr lang="en-IN" dirty="0" err="1"/>
              <a:t>Ind</a:t>
            </a:r>
            <a:r>
              <a:rPr lang="en-IN" dirty="0"/>
              <a:t> AS: </a:t>
            </a:r>
          </a:p>
          <a:p>
            <a:pPr>
              <a:lnSpc>
                <a:spcPts val="1650"/>
              </a:lnSpc>
              <a:spcAft>
                <a:spcPts val="0"/>
              </a:spcAft>
            </a:pPr>
            <a:endParaRPr lang="en-IN" dirty="0"/>
          </a:p>
          <a:p>
            <a:pPr marL="457200" indent="-457200">
              <a:buFont typeface="+mj-lt"/>
              <a:buAutoNum type="arabicPeriod"/>
            </a:pPr>
            <a:r>
              <a:rPr lang="en-US" dirty="0"/>
              <a:t>Financial Instruments</a:t>
            </a:r>
          </a:p>
          <a:p>
            <a:pPr marL="457200" indent="-457200">
              <a:buFont typeface="+mj-lt"/>
              <a:buAutoNum type="arabicPeriod"/>
            </a:pPr>
            <a:r>
              <a:rPr lang="en-US" dirty="0"/>
              <a:t>Property, Plant &amp; Equipment (PPE)</a:t>
            </a:r>
          </a:p>
          <a:p>
            <a:pPr marL="457200" indent="-457200">
              <a:buFont typeface="+mj-lt"/>
              <a:buAutoNum type="arabicPeriod"/>
            </a:pPr>
            <a:r>
              <a:rPr lang="en-US" dirty="0"/>
              <a:t>Investment Property</a:t>
            </a:r>
          </a:p>
          <a:p>
            <a:pPr marL="457200" indent="-457200">
              <a:buFont typeface="+mj-lt"/>
              <a:buAutoNum type="arabicPeriod"/>
            </a:pPr>
            <a:r>
              <a:rPr lang="en-US" dirty="0"/>
              <a:t>Biological Asset</a:t>
            </a:r>
          </a:p>
          <a:p>
            <a:pPr marL="457200" indent="-457200">
              <a:buFont typeface="+mj-lt"/>
              <a:buAutoNum type="arabicPeriod"/>
            </a:pPr>
            <a:r>
              <a:rPr lang="en-US" dirty="0"/>
              <a:t>Asset Acquired in Business Combinations</a:t>
            </a:r>
          </a:p>
          <a:p>
            <a:endParaRPr lang="en-IN" dirty="0">
              <a:latin typeface="Calibri" panose="020F0502020204030204" pitchFamily="34" charset="0"/>
              <a:ea typeface="Calibri" panose="020F0502020204030204" pitchFamily="34" charset="0"/>
              <a:cs typeface="Times New Roman" panose="02020603050405020304" pitchFamily="18" charset="0"/>
            </a:endParaRPr>
          </a:p>
          <a:p>
            <a:endParaRPr lang="en-IN" dirty="0"/>
          </a:p>
          <a:p>
            <a:endParaRPr lang="en-IN" dirty="0"/>
          </a:p>
          <a:p>
            <a:endParaRPr lang="en-US" dirty="0"/>
          </a:p>
          <a:p>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15</a:t>
            </a:fld>
            <a:endParaRPr lang="en-IN"/>
          </a:p>
        </p:txBody>
      </p:sp>
    </p:spTree>
    <p:extLst>
      <p:ext uri="{BB962C8B-B14F-4D97-AF65-F5344CB8AC3E}">
        <p14:creationId xmlns:p14="http://schemas.microsoft.com/office/powerpoint/2010/main" val="2644488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N" dirty="0"/>
              <a:t>Level 1</a:t>
            </a:r>
          </a:p>
          <a:p>
            <a:pPr lvl="1"/>
            <a:r>
              <a:rPr lang="en-US" dirty="0"/>
              <a:t>Quoted Prices – Share Prices, Quoted NAV of MF</a:t>
            </a:r>
            <a:endParaRPr lang="en-IN" dirty="0"/>
          </a:p>
          <a:p>
            <a:pPr lvl="0"/>
            <a:r>
              <a:rPr lang="en-IN" dirty="0"/>
              <a:t>Level 2</a:t>
            </a:r>
          </a:p>
          <a:p>
            <a:pPr lvl="1"/>
            <a:r>
              <a:rPr lang="en-US" dirty="0"/>
              <a:t>Observable Inputs – Bond Valuation, RBI Reference rates, comparable transactions</a:t>
            </a:r>
            <a:endParaRPr lang="en-IN" dirty="0"/>
          </a:p>
          <a:p>
            <a:pPr lvl="0"/>
            <a:r>
              <a:rPr lang="en-IN" dirty="0"/>
              <a:t>Level 3</a:t>
            </a:r>
          </a:p>
          <a:p>
            <a:pPr lvl="1"/>
            <a:r>
              <a:rPr lang="en-US" dirty="0"/>
              <a:t>Unobservable Inputs – DCF Valuation- higher disclosures</a:t>
            </a:r>
            <a:endParaRPr lang="en-IN" dirty="0"/>
          </a:p>
          <a:p>
            <a:endParaRPr lang="en-IN" dirty="0"/>
          </a:p>
        </p:txBody>
      </p:sp>
      <p:sp>
        <p:nvSpPr>
          <p:cNvPr id="4" name="Slide Number Placeholder 3"/>
          <p:cNvSpPr>
            <a:spLocks noGrp="1"/>
          </p:cNvSpPr>
          <p:nvPr>
            <p:ph type="sldNum" sz="quarter" idx="5"/>
          </p:nvPr>
        </p:nvSpPr>
        <p:spPr/>
        <p:txBody>
          <a:bodyPr/>
          <a:lstStyle/>
          <a:p>
            <a:fld id="{1D4FF081-9EDF-47A0-BE82-3165672414C1}" type="slidenum">
              <a:rPr lang="en-IN" smtClean="0"/>
              <a:pPr/>
              <a:t>16</a:t>
            </a:fld>
            <a:endParaRPr lang="en-IN"/>
          </a:p>
        </p:txBody>
      </p:sp>
    </p:spTree>
    <p:extLst>
      <p:ext uri="{BB962C8B-B14F-4D97-AF65-F5344CB8AC3E}">
        <p14:creationId xmlns:p14="http://schemas.microsoft.com/office/powerpoint/2010/main" val="2652278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en-US" b="1" dirty="0"/>
              <a:t>AS 9</a:t>
            </a:r>
            <a:endParaRPr lang="en-IN" b="1" dirty="0"/>
          </a:p>
          <a:p>
            <a:pPr marL="285750" indent="-285750">
              <a:buFont typeface="Wingdings" panose="05000000000000000000" pitchFamily="2" charset="2"/>
              <a:buChar char="Ø"/>
            </a:pPr>
            <a:r>
              <a:rPr lang="en-IN" dirty="0"/>
              <a:t>Based on the "transfer of significant risks and rewards" to the buyer. Revenue is recognized when this transfer occurs.</a:t>
            </a:r>
          </a:p>
          <a:p>
            <a:pPr marL="285750" indent="-285750">
              <a:buFont typeface="Wingdings" panose="05000000000000000000" pitchFamily="2" charset="2"/>
              <a:buChar char="Ø"/>
            </a:pPr>
            <a:r>
              <a:rPr lang="en-IN" dirty="0"/>
              <a:t>Provided clear guidance for simpler transactions but was less equipped to handle modern, complex business arrangements </a:t>
            </a:r>
          </a:p>
          <a:p>
            <a:pPr marL="285750" indent="-285750">
              <a:buFont typeface="Wingdings" panose="05000000000000000000" pitchFamily="2" charset="2"/>
              <a:buChar char="Ø"/>
            </a:pPr>
            <a:r>
              <a:rPr lang="en-IN" dirty="0"/>
              <a:t>Measured at the nominal amount of consideration receivable.</a:t>
            </a:r>
            <a:br>
              <a:rPr lang="en-IN" dirty="0"/>
            </a:br>
            <a:r>
              <a:rPr lang="en-IN" dirty="0"/>
              <a:t>Allowed the use of both the "percentage of completion method" and the "completed service contract method".</a:t>
            </a:r>
          </a:p>
          <a:p>
            <a:pPr marL="285750" indent="-285750">
              <a:buFont typeface="Wingdings" panose="05000000000000000000" pitchFamily="2" charset="2"/>
              <a:buChar char="Ø"/>
            </a:pPr>
            <a:r>
              <a:rPr lang="en-IN" dirty="0"/>
              <a:t>Does not exclude real estate revenue.</a:t>
            </a:r>
          </a:p>
          <a:p>
            <a:pPr marL="0" indent="0">
              <a:buFont typeface="Wingdings" panose="05000000000000000000" pitchFamily="2" charset="2"/>
              <a:buNone/>
            </a:pPr>
            <a:endParaRPr lang="en-US" dirty="0"/>
          </a:p>
          <a:p>
            <a:pPr marL="0" indent="0">
              <a:buFont typeface="Wingdings" panose="05000000000000000000" pitchFamily="2" charset="2"/>
              <a:buNone/>
            </a:pPr>
            <a:r>
              <a:rPr lang="en-US" b="1" dirty="0"/>
              <a:t>IND</a:t>
            </a:r>
            <a:r>
              <a:rPr lang="en-US" b="1" baseline="0" dirty="0"/>
              <a:t> AS 115</a:t>
            </a:r>
            <a:endParaRPr lang="en-IN" b="1" dirty="0"/>
          </a:p>
          <a:p>
            <a:pPr marL="285750" indent="-285750">
              <a:buFont typeface="Wingdings" panose="05000000000000000000" pitchFamily="2" charset="2"/>
              <a:buChar char="Ø"/>
            </a:pPr>
            <a:r>
              <a:rPr lang="en-IN" dirty="0"/>
              <a:t>Based on the "transfer of control" over a good or service to the customer. Control is defined as the ability to direct the use of and obtain the benefits from the good or service, Provided clear guidance for simpler transactions but was less equipped to handle modern, complex business arrangements </a:t>
            </a:r>
            <a:endParaRPr lang="en-US" dirty="0"/>
          </a:p>
          <a:p>
            <a:pPr marL="285750" indent="-285750">
              <a:buFont typeface="Wingdings" panose="05000000000000000000" pitchFamily="2" charset="2"/>
              <a:buChar char="Ø"/>
            </a:pPr>
            <a:r>
              <a:rPr lang="en-IN" dirty="0"/>
              <a:t>Requires more judgment and uses a five-step model for revenue recognition, designed to handle modern business complexities.</a:t>
            </a:r>
            <a:endParaRPr lang="en-US" dirty="0"/>
          </a:p>
          <a:p>
            <a:pPr marL="285750" indent="-285750">
              <a:buFont typeface="Wingdings" panose="05000000000000000000" pitchFamily="2" charset="2"/>
              <a:buChar char="Ø"/>
            </a:pPr>
            <a:r>
              <a:rPr lang="en-IN" dirty="0"/>
              <a:t>Measured at the fair value of the consideration received or receivable.</a:t>
            </a:r>
          </a:p>
          <a:p>
            <a:pPr marL="285750" indent="-285750">
              <a:buFont typeface="Wingdings" panose="05000000000000000000" pitchFamily="2" charset="2"/>
              <a:buChar char="Ø"/>
            </a:pPr>
            <a:r>
              <a:rPr lang="en-IN" dirty="0"/>
              <a:t>Mandates the "percentage of completion method" for services rendered over a period of time.</a:t>
            </a:r>
            <a:endParaRPr lang="en-US" dirty="0"/>
          </a:p>
          <a:p>
            <a:pPr marL="285750" indent="-285750">
              <a:buFont typeface="Wingdings" panose="05000000000000000000" pitchFamily="2" charset="2"/>
              <a:buChar char="Ø"/>
            </a:pPr>
            <a:r>
              <a:rPr lang="en-IN" dirty="0"/>
              <a:t>Real estate revenue is specifically not covered under IND AS 18 (which IND AS 115 replaced</a:t>
            </a:r>
            <a:br>
              <a:rPr lang="en-US" dirty="0"/>
            </a:br>
            <a:endParaRPr lang="en-IN" dirty="0"/>
          </a:p>
          <a:p>
            <a:endParaRPr lang="en-IN" dirty="0"/>
          </a:p>
        </p:txBody>
      </p:sp>
      <p:sp>
        <p:nvSpPr>
          <p:cNvPr id="4" name="Slide Number Placeholder 3"/>
          <p:cNvSpPr>
            <a:spLocks noGrp="1"/>
          </p:cNvSpPr>
          <p:nvPr>
            <p:ph type="sldNum" sz="quarter" idx="10"/>
          </p:nvPr>
        </p:nvSpPr>
        <p:spPr/>
        <p:txBody>
          <a:bodyPr/>
          <a:lstStyle/>
          <a:p>
            <a:fld id="{1D4FF081-9EDF-47A0-BE82-3165672414C1}" type="slidenum">
              <a:rPr lang="en-IN" smtClean="0"/>
              <a:pPr/>
              <a:t>18</a:t>
            </a:fld>
            <a:endParaRPr lang="en-IN"/>
          </a:p>
        </p:txBody>
      </p:sp>
    </p:spTree>
    <p:extLst>
      <p:ext uri="{BB962C8B-B14F-4D97-AF65-F5344CB8AC3E}">
        <p14:creationId xmlns:p14="http://schemas.microsoft.com/office/powerpoint/2010/main" val="270865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BB9D95-EECE-4C14-A11E-D38A7E9CC9D2}" type="slidenum">
              <a:rPr lang="en-IN" smtClean="0"/>
              <a:pPr/>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38423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BB9D95-EECE-4C14-A11E-D38A7E9CC9D2}" type="slidenum">
              <a:rPr lang="en-IN" smtClean="0"/>
              <a:pPr/>
              <a:t>‹#›</a:t>
            </a:fld>
            <a:endParaRPr lang="en-IN"/>
          </a:p>
        </p:txBody>
      </p:sp>
    </p:spTree>
    <p:extLst>
      <p:ext uri="{BB962C8B-B14F-4D97-AF65-F5344CB8AC3E}">
        <p14:creationId xmlns:p14="http://schemas.microsoft.com/office/powerpoint/2010/main" val="11128282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BB9D95-EECE-4C14-A11E-D38A7E9CC9D2}" type="slidenum">
              <a:rPr lang="en-IN" smtClean="0"/>
              <a:pPr/>
              <a:t>‹#›</a:t>
            </a:fld>
            <a:endParaRPr lang="en-IN"/>
          </a:p>
        </p:txBody>
      </p:sp>
    </p:spTree>
    <p:extLst>
      <p:ext uri="{BB962C8B-B14F-4D97-AF65-F5344CB8AC3E}">
        <p14:creationId xmlns:p14="http://schemas.microsoft.com/office/powerpoint/2010/main" val="22907826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BB9D95-EECE-4C14-A11E-D38A7E9CC9D2}" type="slidenum">
              <a:rPr lang="en-IN" smtClean="0"/>
              <a:pPr/>
              <a:t>‹#›</a:t>
            </a:fld>
            <a:endParaRPr lang="en-IN"/>
          </a:p>
        </p:txBody>
      </p:sp>
    </p:spTree>
    <p:extLst>
      <p:ext uri="{BB962C8B-B14F-4D97-AF65-F5344CB8AC3E}">
        <p14:creationId xmlns:p14="http://schemas.microsoft.com/office/powerpoint/2010/main" val="294530871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CBB9D95-EECE-4C14-A11E-D38A7E9CC9D2}" type="slidenum">
              <a:rPr lang="en-IN" smtClean="0"/>
              <a:pPr/>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95168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CBB9D95-EECE-4C14-A11E-D38A7E9CC9D2}" type="slidenum">
              <a:rPr lang="en-IN" smtClean="0"/>
              <a:pPr/>
              <a:t>‹#›</a:t>
            </a:fld>
            <a:endParaRPr lang="en-IN"/>
          </a:p>
        </p:txBody>
      </p:sp>
    </p:spTree>
    <p:extLst>
      <p:ext uri="{BB962C8B-B14F-4D97-AF65-F5344CB8AC3E}">
        <p14:creationId xmlns:p14="http://schemas.microsoft.com/office/powerpoint/2010/main" val="100269316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CBB9D95-EECE-4C14-A11E-D38A7E9CC9D2}" type="slidenum">
              <a:rPr lang="en-IN" smtClean="0"/>
              <a:pPr/>
              <a:t>‹#›</a:t>
            </a:fld>
            <a:endParaRPr lang="en-IN"/>
          </a:p>
        </p:txBody>
      </p:sp>
    </p:spTree>
    <p:extLst>
      <p:ext uri="{BB962C8B-B14F-4D97-AF65-F5344CB8AC3E}">
        <p14:creationId xmlns:p14="http://schemas.microsoft.com/office/powerpoint/2010/main" val="181322446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CBB9D95-EECE-4C14-A11E-D38A7E9CC9D2}" type="slidenum">
              <a:rPr lang="en-IN" smtClean="0"/>
              <a:pPr/>
              <a:t>‹#›</a:t>
            </a:fld>
            <a:endParaRPr lang="en-IN"/>
          </a:p>
        </p:txBody>
      </p:sp>
    </p:spTree>
    <p:extLst>
      <p:ext uri="{BB962C8B-B14F-4D97-AF65-F5344CB8AC3E}">
        <p14:creationId xmlns:p14="http://schemas.microsoft.com/office/powerpoint/2010/main" val="152914748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3CBB9D95-EECE-4C14-A11E-D38A7E9CC9D2}" type="slidenum">
              <a:rPr lang="en-IN" smtClean="0"/>
              <a:pPr/>
              <a:t>‹#›</a:t>
            </a:fld>
            <a:endParaRPr lang="en-IN"/>
          </a:p>
        </p:txBody>
      </p:sp>
    </p:spTree>
    <p:extLst>
      <p:ext uri="{BB962C8B-B14F-4D97-AF65-F5344CB8AC3E}">
        <p14:creationId xmlns:p14="http://schemas.microsoft.com/office/powerpoint/2010/main" val="18823905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6C1259F-0350-4986-AC75-507D43EBB879}" type="datetimeFigureOut">
              <a:rPr lang="en-IN" smtClean="0"/>
              <a:pPr/>
              <a:t>05/12/2025</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CBB9D95-EECE-4C14-A11E-D38A7E9CC9D2}" type="slidenum">
              <a:rPr lang="en-IN" smtClean="0"/>
              <a:pPr/>
              <a:t>‹#›</a:t>
            </a:fld>
            <a:endParaRPr lang="en-IN"/>
          </a:p>
        </p:txBody>
      </p:sp>
    </p:spTree>
    <p:extLst>
      <p:ext uri="{BB962C8B-B14F-4D97-AF65-F5344CB8AC3E}">
        <p14:creationId xmlns:p14="http://schemas.microsoft.com/office/powerpoint/2010/main" val="179524026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C1259F-0350-4986-AC75-507D43EBB879}" type="datetimeFigureOut">
              <a:rPr lang="en-IN" smtClean="0"/>
              <a:pPr/>
              <a:t>05/12/2025</a:t>
            </a:fld>
            <a:endParaRPr lang="en-IN"/>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BB9D95-EECE-4C14-A11E-D38A7E9CC9D2}" type="slidenum">
              <a:rPr lang="en-IN" smtClean="0"/>
              <a:pPr/>
              <a:t>‹#›</a:t>
            </a:fld>
            <a:endParaRPr lang="en-IN"/>
          </a:p>
        </p:txBody>
      </p:sp>
    </p:spTree>
    <p:extLst>
      <p:ext uri="{BB962C8B-B14F-4D97-AF65-F5344CB8AC3E}">
        <p14:creationId xmlns:p14="http://schemas.microsoft.com/office/powerpoint/2010/main" val="33704318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6C1259F-0350-4986-AC75-507D43EBB879}" type="datetimeFigureOut">
              <a:rPr lang="en-IN" smtClean="0"/>
              <a:pPr/>
              <a:t>05/12/2025</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CBB9D95-EECE-4C14-A11E-D38A7E9CC9D2}" type="slidenum">
              <a:rPr lang="en-IN" smtClean="0"/>
              <a:pPr/>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74116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spd="slow">
    <p:wipe/>
  </p:transition>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hyperlink" Target="http://www.linkedin.com/ca-rushabhshah" TargetMode="External"/><Relationship Id="rId4" Type="http://schemas.openxmlformats.org/officeDocument/2006/relationships/hyperlink" Target="mailto:rushabh@rbshah.co.i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5712031"/>
          </a:xfrm>
          <a:prstGeom prst="rect">
            <a:avLst/>
          </a:prstGeom>
        </p:spPr>
      </p:pic>
      <p:sp>
        <p:nvSpPr>
          <p:cNvPr id="2" name="Rectangle 1">
            <a:extLst>
              <a:ext uri="{FF2B5EF4-FFF2-40B4-BE49-F238E27FC236}">
                <a16:creationId xmlns:a16="http://schemas.microsoft.com/office/drawing/2014/main" id="{57A34DD5-97CD-9CC8-3801-5C3CA85FAE95}"/>
              </a:ext>
            </a:extLst>
          </p:cNvPr>
          <p:cNvSpPr/>
          <p:nvPr/>
        </p:nvSpPr>
        <p:spPr>
          <a:xfrm>
            <a:off x="0" y="5260769"/>
            <a:ext cx="12192000" cy="15972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
        <p:nvSpPr>
          <p:cNvPr id="4" name="TextBox 3">
            <a:extLst>
              <a:ext uri="{FF2B5EF4-FFF2-40B4-BE49-F238E27FC236}">
                <a16:creationId xmlns:a16="http://schemas.microsoft.com/office/drawing/2014/main" id="{D4AE832C-E22D-8B55-9614-819EBED8B994}"/>
              </a:ext>
            </a:extLst>
          </p:cNvPr>
          <p:cNvSpPr txBox="1"/>
          <p:nvPr/>
        </p:nvSpPr>
        <p:spPr>
          <a:xfrm>
            <a:off x="285008" y="5712031"/>
            <a:ext cx="11459688" cy="830997"/>
          </a:xfrm>
          <a:prstGeom prst="rect">
            <a:avLst/>
          </a:prstGeom>
          <a:noFill/>
        </p:spPr>
        <p:txBody>
          <a:bodyPr wrap="square" rtlCol="0">
            <a:spAutoFit/>
          </a:bodyPr>
          <a:lstStyle/>
          <a:p>
            <a:pPr algn="ctr"/>
            <a:r>
              <a:rPr lang="en-US" sz="2400" b="1" dirty="0">
                <a:solidFill>
                  <a:srgbClr val="1D3F69"/>
                </a:solidFill>
              </a:rPr>
              <a:t>CA RUSHABH SHAH</a:t>
            </a:r>
          </a:p>
          <a:p>
            <a:pPr algn="ctr"/>
            <a:r>
              <a:rPr lang="en-US" sz="2400" dirty="0">
                <a:solidFill>
                  <a:srgbClr val="1D3F69"/>
                </a:solidFill>
              </a:rPr>
              <a:t>RAJKOT</a:t>
            </a:r>
            <a:endParaRPr lang="en-IN" sz="2400" dirty="0">
              <a:solidFill>
                <a:srgbClr val="1D3F69"/>
              </a:solidFill>
            </a:endParaRPr>
          </a:p>
        </p:txBody>
      </p:sp>
      <p:cxnSp>
        <p:nvCxnSpPr>
          <p:cNvPr id="6" name="Straight Connector 5">
            <a:extLst>
              <a:ext uri="{FF2B5EF4-FFF2-40B4-BE49-F238E27FC236}">
                <a16:creationId xmlns:a16="http://schemas.microsoft.com/office/drawing/2014/main" id="{18CBF655-7817-D002-9015-41953035E34D}"/>
              </a:ext>
            </a:extLst>
          </p:cNvPr>
          <p:cNvCxnSpPr/>
          <p:nvPr/>
        </p:nvCxnSpPr>
        <p:spPr>
          <a:xfrm>
            <a:off x="4667003" y="5664527"/>
            <a:ext cx="2683823"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09074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5033" y="2534653"/>
            <a:ext cx="10090484" cy="830997"/>
          </a:xfrm>
          <a:prstGeom prst="rect">
            <a:avLst/>
          </a:prstGeom>
          <a:noFill/>
        </p:spPr>
        <p:txBody>
          <a:bodyPr wrap="square" rtlCol="0">
            <a:spAutoFit/>
          </a:bodyPr>
          <a:lstStyle/>
          <a:p>
            <a:pPr algn="ctr"/>
            <a:r>
              <a:rPr lang="en-US" sz="4800" b="1" dirty="0">
                <a:solidFill>
                  <a:srgbClr val="1D3F69"/>
                </a:solidFill>
              </a:rPr>
              <a:t>KEY CONCEPTS AND DIFFERENCES</a:t>
            </a:r>
            <a:endParaRPr lang="en-IN" sz="4800" b="1" dirty="0">
              <a:solidFill>
                <a:srgbClr val="1D3F69"/>
              </a:solidFill>
            </a:endParaRPr>
          </a:p>
        </p:txBody>
      </p:sp>
    </p:spTree>
    <p:extLst>
      <p:ext uri="{BB962C8B-B14F-4D97-AF65-F5344CB8AC3E}">
        <p14:creationId xmlns:p14="http://schemas.microsoft.com/office/powerpoint/2010/main" val="8263036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C1EFA-B753-84F9-513D-F98C87492F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4DF4F6-C37E-812A-952C-1E80A6487B55}"/>
              </a:ext>
            </a:extLst>
          </p:cNvPr>
          <p:cNvSpPr txBox="1"/>
          <p:nvPr/>
        </p:nvSpPr>
        <p:spPr>
          <a:xfrm>
            <a:off x="1588708" y="550965"/>
            <a:ext cx="8530205" cy="707886"/>
          </a:xfrm>
          <a:prstGeom prst="rect">
            <a:avLst/>
          </a:prstGeom>
          <a:noFill/>
        </p:spPr>
        <p:txBody>
          <a:bodyPr wrap="square" rtlCol="0">
            <a:spAutoFit/>
          </a:bodyPr>
          <a:lstStyle/>
          <a:p>
            <a:pPr algn="ctr"/>
            <a:r>
              <a:rPr lang="en-US" sz="4000" b="1" dirty="0">
                <a:solidFill>
                  <a:srgbClr val="1D3F69"/>
                </a:solidFill>
              </a:rPr>
              <a:t>FORMAT OF FINANCIAL STATEMENTS</a:t>
            </a:r>
            <a:endParaRPr lang="en-IN" sz="4000" dirty="0">
              <a:solidFill>
                <a:srgbClr val="1D3F69"/>
              </a:solidFill>
            </a:endParaRPr>
          </a:p>
        </p:txBody>
      </p:sp>
      <p:pic>
        <p:nvPicPr>
          <p:cNvPr id="4" name="Picture 3">
            <a:extLst>
              <a:ext uri="{FF2B5EF4-FFF2-40B4-BE49-F238E27FC236}">
                <a16:creationId xmlns:a16="http://schemas.microsoft.com/office/drawing/2014/main" id="{F70A7320-3E7C-A9C3-F45B-7898D09BB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808" y="1445858"/>
            <a:ext cx="7056383" cy="4704255"/>
          </a:xfrm>
          <a:prstGeom prst="rect">
            <a:avLst/>
          </a:prstGeom>
        </p:spPr>
      </p:pic>
    </p:spTree>
    <p:extLst>
      <p:ext uri="{BB962C8B-B14F-4D97-AF65-F5344CB8AC3E}">
        <p14:creationId xmlns:p14="http://schemas.microsoft.com/office/powerpoint/2010/main" val="3750610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189396E-964C-4700-625A-A665899A528D}"/>
              </a:ext>
            </a:extLst>
          </p:cNvPr>
          <p:cNvPicPr>
            <a:picLocks noChangeAspect="1"/>
          </p:cNvPicPr>
          <p:nvPr/>
        </p:nvPicPr>
        <p:blipFill>
          <a:blip r:embed="rId2"/>
          <a:srcRect l="26379" t="29426" r="27586" b="12183"/>
          <a:stretch>
            <a:fillRect/>
          </a:stretch>
        </p:blipFill>
        <p:spPr>
          <a:xfrm>
            <a:off x="7010400" y="126124"/>
            <a:ext cx="5001186" cy="3568262"/>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3032C506-82D8-8D3C-C914-9272B601E9DB}"/>
              </a:ext>
            </a:extLst>
          </p:cNvPr>
          <p:cNvPicPr>
            <a:picLocks noChangeAspect="1"/>
          </p:cNvPicPr>
          <p:nvPr/>
        </p:nvPicPr>
        <p:blipFill>
          <a:blip r:embed="rId3"/>
          <a:srcRect l="26811" t="30125" r="27931" b="19694"/>
          <a:stretch>
            <a:fillRect/>
          </a:stretch>
        </p:blipFill>
        <p:spPr>
          <a:xfrm>
            <a:off x="7010400" y="3836274"/>
            <a:ext cx="5001186" cy="2927131"/>
          </a:xfrm>
          <a:prstGeom prst="rect">
            <a:avLst/>
          </a:prstGeom>
        </p:spPr>
      </p:pic>
      <p:sp>
        <p:nvSpPr>
          <p:cNvPr id="6" name="TextBox 5">
            <a:extLst>
              <a:ext uri="{FF2B5EF4-FFF2-40B4-BE49-F238E27FC236}">
                <a16:creationId xmlns:a16="http://schemas.microsoft.com/office/drawing/2014/main" id="{BF539C91-7B83-81B8-DE8E-DC86B81866AE}"/>
              </a:ext>
            </a:extLst>
          </p:cNvPr>
          <p:cNvSpPr txBox="1"/>
          <p:nvPr/>
        </p:nvSpPr>
        <p:spPr>
          <a:xfrm>
            <a:off x="641132" y="2208927"/>
            <a:ext cx="5001186" cy="2862322"/>
          </a:xfrm>
          <a:prstGeom prst="rect">
            <a:avLst/>
          </a:prstGeom>
          <a:noFill/>
        </p:spPr>
        <p:txBody>
          <a:bodyPr wrap="square" rtlCol="0">
            <a:spAutoFit/>
          </a:bodyPr>
          <a:lstStyle/>
          <a:p>
            <a:r>
              <a:rPr lang="en-US" sz="6000" b="1" dirty="0">
                <a:solidFill>
                  <a:srgbClr val="1D3F69"/>
                </a:solidFill>
              </a:rPr>
              <a:t>BALANCE SHEET AS PER IND AS</a:t>
            </a:r>
            <a:endParaRPr lang="en-IN" sz="6000" b="1" dirty="0">
              <a:solidFill>
                <a:srgbClr val="1D3F69"/>
              </a:solidFill>
            </a:endParaRPr>
          </a:p>
        </p:txBody>
      </p:sp>
    </p:spTree>
    <p:extLst>
      <p:ext uri="{BB962C8B-B14F-4D97-AF65-F5344CB8AC3E}">
        <p14:creationId xmlns:p14="http://schemas.microsoft.com/office/powerpoint/2010/main" val="1929437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F2C1-167C-29C9-8C90-C0AEA86E325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3333596-6B30-825E-F4E2-EAB1FE37B08B}"/>
              </a:ext>
            </a:extLst>
          </p:cNvPr>
          <p:cNvSpPr txBox="1"/>
          <p:nvPr/>
        </p:nvSpPr>
        <p:spPr>
          <a:xfrm>
            <a:off x="557049" y="1714941"/>
            <a:ext cx="5001186" cy="3785652"/>
          </a:xfrm>
          <a:prstGeom prst="rect">
            <a:avLst/>
          </a:prstGeom>
          <a:noFill/>
        </p:spPr>
        <p:txBody>
          <a:bodyPr wrap="square" rtlCol="0">
            <a:spAutoFit/>
          </a:bodyPr>
          <a:lstStyle/>
          <a:p>
            <a:r>
              <a:rPr lang="en-US" sz="6000" b="1" dirty="0">
                <a:solidFill>
                  <a:srgbClr val="1D3F69"/>
                </a:solidFill>
              </a:rPr>
              <a:t>STATEMENT OF PROFIT AND LOSS AS PER IND AS</a:t>
            </a:r>
            <a:endParaRPr lang="en-IN" sz="6000" b="1" dirty="0">
              <a:solidFill>
                <a:srgbClr val="1D3F69"/>
              </a:solidFill>
            </a:endParaRPr>
          </a:p>
        </p:txBody>
      </p:sp>
      <p:pic>
        <p:nvPicPr>
          <p:cNvPr id="4" name="Picture 3" descr="A screenshot of a computer&#10;&#10;AI-generated content may be incorrect.">
            <a:extLst>
              <a:ext uri="{FF2B5EF4-FFF2-40B4-BE49-F238E27FC236}">
                <a16:creationId xmlns:a16="http://schemas.microsoft.com/office/drawing/2014/main" id="{BC77B19D-6F91-CE00-F33A-386D0796F504}"/>
              </a:ext>
            </a:extLst>
          </p:cNvPr>
          <p:cNvPicPr>
            <a:picLocks noChangeAspect="1"/>
          </p:cNvPicPr>
          <p:nvPr/>
        </p:nvPicPr>
        <p:blipFill>
          <a:blip r:embed="rId2"/>
          <a:srcRect l="28103" t="26207" r="30173" b="23678"/>
          <a:stretch>
            <a:fillRect/>
          </a:stretch>
        </p:blipFill>
        <p:spPr>
          <a:xfrm>
            <a:off x="6967489" y="625365"/>
            <a:ext cx="5087007" cy="3436883"/>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F70F8E84-27BF-9292-4054-5BE0D43E4272}"/>
              </a:ext>
            </a:extLst>
          </p:cNvPr>
          <p:cNvPicPr>
            <a:picLocks noChangeAspect="1"/>
          </p:cNvPicPr>
          <p:nvPr/>
        </p:nvPicPr>
        <p:blipFill>
          <a:blip r:embed="rId3"/>
          <a:srcRect l="29310" t="49885" r="29670" b="17854"/>
          <a:stretch>
            <a:fillRect/>
          </a:stretch>
        </p:blipFill>
        <p:spPr>
          <a:xfrm>
            <a:off x="7053309" y="4020206"/>
            <a:ext cx="5001187" cy="2212429"/>
          </a:xfrm>
          <a:prstGeom prst="rect">
            <a:avLst/>
          </a:prstGeom>
        </p:spPr>
      </p:pic>
    </p:spTree>
    <p:extLst>
      <p:ext uri="{BB962C8B-B14F-4D97-AF65-F5344CB8AC3E}">
        <p14:creationId xmlns:p14="http://schemas.microsoft.com/office/powerpoint/2010/main" val="768104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C4A8C-D682-3274-FD04-0D368C8F793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E324DE0-5F9C-7BA5-95A6-13C8BEE79AE9}"/>
              </a:ext>
            </a:extLst>
          </p:cNvPr>
          <p:cNvSpPr txBox="1"/>
          <p:nvPr/>
        </p:nvSpPr>
        <p:spPr>
          <a:xfrm>
            <a:off x="557049" y="1714941"/>
            <a:ext cx="5001186" cy="3785652"/>
          </a:xfrm>
          <a:prstGeom prst="rect">
            <a:avLst/>
          </a:prstGeom>
          <a:noFill/>
        </p:spPr>
        <p:txBody>
          <a:bodyPr wrap="square" rtlCol="0">
            <a:spAutoFit/>
          </a:bodyPr>
          <a:lstStyle/>
          <a:p>
            <a:r>
              <a:rPr lang="en-US" sz="6000" b="1" dirty="0">
                <a:solidFill>
                  <a:srgbClr val="1D3F69"/>
                </a:solidFill>
              </a:rPr>
              <a:t>STATEMENT OF CHANGES IN EQUITY AS PER IND AS</a:t>
            </a:r>
            <a:endParaRPr lang="en-IN" sz="6000" b="1" dirty="0">
              <a:solidFill>
                <a:srgbClr val="1D3F69"/>
              </a:solidFill>
            </a:endParaRPr>
          </a:p>
        </p:txBody>
      </p:sp>
      <p:pic>
        <p:nvPicPr>
          <p:cNvPr id="3" name="Picture 2" descr="A screenshot of a computer&#10;&#10;AI-generated content may be incorrect.">
            <a:extLst>
              <a:ext uri="{FF2B5EF4-FFF2-40B4-BE49-F238E27FC236}">
                <a16:creationId xmlns:a16="http://schemas.microsoft.com/office/drawing/2014/main" id="{EFA193B5-61E1-CDA4-8860-5397D7083701}"/>
              </a:ext>
            </a:extLst>
          </p:cNvPr>
          <p:cNvPicPr>
            <a:picLocks noChangeAspect="1"/>
          </p:cNvPicPr>
          <p:nvPr/>
        </p:nvPicPr>
        <p:blipFill>
          <a:blip r:embed="rId2"/>
          <a:srcRect l="25000" t="25006" r="26120" b="8506"/>
          <a:stretch>
            <a:fillRect/>
          </a:stretch>
        </p:blipFill>
        <p:spPr>
          <a:xfrm>
            <a:off x="6379778" y="0"/>
            <a:ext cx="5812222" cy="4447151"/>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B942469C-DAB9-0EBD-45AD-527031D2DA33}"/>
              </a:ext>
            </a:extLst>
          </p:cNvPr>
          <p:cNvPicPr>
            <a:picLocks noChangeAspect="1"/>
          </p:cNvPicPr>
          <p:nvPr/>
        </p:nvPicPr>
        <p:blipFill>
          <a:blip r:embed="rId3"/>
          <a:srcRect l="25258" t="27177" r="27069" b="35581"/>
          <a:stretch>
            <a:fillRect/>
          </a:stretch>
        </p:blipFill>
        <p:spPr>
          <a:xfrm>
            <a:off x="6379778" y="4303986"/>
            <a:ext cx="5812222" cy="2554014"/>
          </a:xfrm>
          <a:prstGeom prst="rect">
            <a:avLst/>
          </a:prstGeom>
        </p:spPr>
      </p:pic>
    </p:spTree>
    <p:extLst>
      <p:ext uri="{BB962C8B-B14F-4D97-AF65-F5344CB8AC3E}">
        <p14:creationId xmlns:p14="http://schemas.microsoft.com/office/powerpoint/2010/main" val="2079788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1F544F-9AC7-FD1A-A1E4-7CFB71111901}"/>
              </a:ext>
            </a:extLst>
          </p:cNvPr>
          <p:cNvSpPr txBox="1"/>
          <p:nvPr/>
        </p:nvSpPr>
        <p:spPr>
          <a:xfrm>
            <a:off x="773059" y="1635917"/>
            <a:ext cx="11166693" cy="1200329"/>
          </a:xfrm>
          <a:prstGeom prst="rect">
            <a:avLst/>
          </a:prstGeom>
          <a:noFill/>
        </p:spPr>
        <p:txBody>
          <a:bodyPr wrap="square">
            <a:spAutoFit/>
          </a:bodyPr>
          <a:lstStyle/>
          <a:p>
            <a:r>
              <a:rPr lang="en-US" sz="2400" dirty="0">
                <a:solidFill>
                  <a:srgbClr val="1D3F69"/>
                </a:solidFill>
              </a:rPr>
              <a:t>Fair value is the </a:t>
            </a:r>
            <a:r>
              <a:rPr lang="en-US" sz="2400" b="1" u="sng" dirty="0">
                <a:solidFill>
                  <a:srgbClr val="1D3F69"/>
                </a:solidFill>
              </a:rPr>
              <a:t>price</a:t>
            </a:r>
            <a:r>
              <a:rPr lang="en-US" sz="2400" dirty="0">
                <a:solidFill>
                  <a:srgbClr val="1D3F69"/>
                </a:solidFill>
              </a:rPr>
              <a:t> that would be </a:t>
            </a:r>
            <a:r>
              <a:rPr lang="en-US" sz="2400" b="1" u="sng" dirty="0">
                <a:solidFill>
                  <a:srgbClr val="1D3F69"/>
                </a:solidFill>
              </a:rPr>
              <a:t>received to sell an asset</a:t>
            </a:r>
            <a:r>
              <a:rPr lang="en-US" sz="2400" dirty="0">
                <a:solidFill>
                  <a:srgbClr val="1D3F69"/>
                </a:solidFill>
              </a:rPr>
              <a:t> or </a:t>
            </a:r>
            <a:r>
              <a:rPr lang="en-US" sz="2400" b="1" u="sng" dirty="0">
                <a:solidFill>
                  <a:srgbClr val="1D3F69"/>
                </a:solidFill>
              </a:rPr>
              <a:t>paid to transfer a liability</a:t>
            </a:r>
            <a:r>
              <a:rPr lang="en-US" sz="2400" dirty="0">
                <a:solidFill>
                  <a:srgbClr val="1D3F69"/>
                </a:solidFill>
              </a:rPr>
              <a:t> in an </a:t>
            </a:r>
            <a:r>
              <a:rPr lang="en-US" sz="2400" b="1" u="sng" dirty="0">
                <a:solidFill>
                  <a:srgbClr val="1D3F69"/>
                </a:solidFill>
              </a:rPr>
              <a:t>orderly transaction</a:t>
            </a:r>
            <a:r>
              <a:rPr lang="en-US" sz="2400" dirty="0">
                <a:solidFill>
                  <a:srgbClr val="1D3F69"/>
                </a:solidFill>
              </a:rPr>
              <a:t> between </a:t>
            </a:r>
            <a:r>
              <a:rPr lang="en-US" sz="2400" b="1" u="sng" dirty="0">
                <a:solidFill>
                  <a:srgbClr val="1D3F69"/>
                </a:solidFill>
              </a:rPr>
              <a:t>market participants</a:t>
            </a:r>
            <a:r>
              <a:rPr lang="en-US" sz="2400" dirty="0">
                <a:solidFill>
                  <a:srgbClr val="1D3F69"/>
                </a:solidFill>
              </a:rPr>
              <a:t> at the </a:t>
            </a:r>
            <a:r>
              <a:rPr lang="en-US" sz="2400" b="1" u="sng" dirty="0">
                <a:solidFill>
                  <a:srgbClr val="1D3F69"/>
                </a:solidFill>
              </a:rPr>
              <a:t>measurement date</a:t>
            </a:r>
            <a:r>
              <a:rPr lang="en-US" sz="2400" dirty="0">
                <a:solidFill>
                  <a:srgbClr val="1D3F69"/>
                </a:solidFill>
              </a:rPr>
              <a:t>.</a:t>
            </a:r>
            <a:endParaRPr lang="en-IN" sz="2400" dirty="0">
              <a:solidFill>
                <a:srgbClr val="1D3F69"/>
              </a:solidFill>
            </a:endParaRPr>
          </a:p>
        </p:txBody>
      </p:sp>
      <p:sp>
        <p:nvSpPr>
          <p:cNvPr id="9" name="Rectangle 8">
            <a:extLst>
              <a:ext uri="{FF2B5EF4-FFF2-40B4-BE49-F238E27FC236}">
                <a16:creationId xmlns:a16="http://schemas.microsoft.com/office/drawing/2014/main" id="{D1AB34E7-366E-43FD-6464-A8E78AFBF451}"/>
              </a:ext>
            </a:extLst>
          </p:cNvPr>
          <p:cNvSpPr/>
          <p:nvPr/>
        </p:nvSpPr>
        <p:spPr>
          <a:xfrm>
            <a:off x="588580" y="3983416"/>
            <a:ext cx="2532993" cy="12003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200" b="1" dirty="0">
                <a:solidFill>
                  <a:schemeClr val="bg1"/>
                </a:solidFill>
              </a:rPr>
              <a:t>Exit Price</a:t>
            </a:r>
          </a:p>
        </p:txBody>
      </p:sp>
      <p:sp>
        <p:nvSpPr>
          <p:cNvPr id="10" name="Rectangle 9">
            <a:extLst>
              <a:ext uri="{FF2B5EF4-FFF2-40B4-BE49-F238E27FC236}">
                <a16:creationId xmlns:a16="http://schemas.microsoft.com/office/drawing/2014/main" id="{812ED78F-1F13-7BFC-A267-D2E3BE0B52E5}"/>
              </a:ext>
            </a:extLst>
          </p:cNvPr>
          <p:cNvSpPr/>
          <p:nvPr/>
        </p:nvSpPr>
        <p:spPr>
          <a:xfrm>
            <a:off x="3405354" y="4004444"/>
            <a:ext cx="2532993" cy="11792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IN" sz="2000" b="1" dirty="0">
                <a:solidFill>
                  <a:schemeClr val="bg1"/>
                </a:solidFill>
              </a:rPr>
              <a:t>Independent, knowledgeable and willing buyer and seller</a:t>
            </a:r>
          </a:p>
        </p:txBody>
      </p:sp>
      <p:sp>
        <p:nvSpPr>
          <p:cNvPr id="11" name="Rectangle 10">
            <a:extLst>
              <a:ext uri="{FF2B5EF4-FFF2-40B4-BE49-F238E27FC236}">
                <a16:creationId xmlns:a16="http://schemas.microsoft.com/office/drawing/2014/main" id="{D81E10D7-D73E-0551-677A-38016F18FCBB}"/>
              </a:ext>
            </a:extLst>
          </p:cNvPr>
          <p:cNvSpPr/>
          <p:nvPr/>
        </p:nvSpPr>
        <p:spPr>
          <a:xfrm>
            <a:off x="6356405" y="4004443"/>
            <a:ext cx="2532993" cy="11792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IN" sz="2000" b="1" dirty="0">
                <a:solidFill>
                  <a:schemeClr val="bg1"/>
                </a:solidFill>
              </a:rPr>
              <a:t>Standard market transaction, not distressed sale</a:t>
            </a:r>
          </a:p>
        </p:txBody>
      </p:sp>
      <p:sp>
        <p:nvSpPr>
          <p:cNvPr id="12" name="Rectangle 11">
            <a:extLst>
              <a:ext uri="{FF2B5EF4-FFF2-40B4-BE49-F238E27FC236}">
                <a16:creationId xmlns:a16="http://schemas.microsoft.com/office/drawing/2014/main" id="{6A0C11A5-0C82-7EBD-4EA6-E36F7F20549C}"/>
              </a:ext>
            </a:extLst>
          </p:cNvPr>
          <p:cNvSpPr/>
          <p:nvPr/>
        </p:nvSpPr>
        <p:spPr>
          <a:xfrm>
            <a:off x="9173179" y="3983415"/>
            <a:ext cx="2532993" cy="11792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IN" sz="2000" b="1" dirty="0">
                <a:solidFill>
                  <a:schemeClr val="bg1"/>
                </a:solidFill>
              </a:rPr>
              <a:t>Current market expectations</a:t>
            </a:r>
          </a:p>
        </p:txBody>
      </p:sp>
      <p:cxnSp>
        <p:nvCxnSpPr>
          <p:cNvPr id="14" name="Straight Arrow Connector 13">
            <a:extLst>
              <a:ext uri="{FF2B5EF4-FFF2-40B4-BE49-F238E27FC236}">
                <a16:creationId xmlns:a16="http://schemas.microsoft.com/office/drawing/2014/main" id="{32F68B47-BDAD-CFE6-37E7-6F0A77923116}"/>
              </a:ext>
            </a:extLst>
          </p:cNvPr>
          <p:cNvCxnSpPr>
            <a:stCxn id="4" idx="2"/>
          </p:cNvCxnSpPr>
          <p:nvPr/>
        </p:nvCxnSpPr>
        <p:spPr>
          <a:xfrm flipH="1">
            <a:off x="2301767" y="2836246"/>
            <a:ext cx="4054639" cy="979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A6EBDEB-77B6-BE5A-633F-70B3B7B7706F}"/>
              </a:ext>
            </a:extLst>
          </p:cNvPr>
          <p:cNvCxnSpPr>
            <a:cxnSpLocks/>
            <a:stCxn id="4" idx="2"/>
          </p:cNvCxnSpPr>
          <p:nvPr/>
        </p:nvCxnSpPr>
        <p:spPr>
          <a:xfrm flipH="1">
            <a:off x="4577257" y="2836246"/>
            <a:ext cx="1779149" cy="979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3EBF587-7EDE-212F-37B8-CA609FCA6B11}"/>
              </a:ext>
            </a:extLst>
          </p:cNvPr>
          <p:cNvCxnSpPr>
            <a:cxnSpLocks/>
            <a:stCxn id="4" idx="2"/>
          </p:cNvCxnSpPr>
          <p:nvPr/>
        </p:nvCxnSpPr>
        <p:spPr>
          <a:xfrm>
            <a:off x="6356406" y="2836246"/>
            <a:ext cx="1037624" cy="979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02A8766-481D-A77B-FED7-0C8C10CA57EE}"/>
              </a:ext>
            </a:extLst>
          </p:cNvPr>
          <p:cNvCxnSpPr>
            <a:cxnSpLocks/>
            <a:stCxn id="4" idx="2"/>
          </p:cNvCxnSpPr>
          <p:nvPr/>
        </p:nvCxnSpPr>
        <p:spPr>
          <a:xfrm>
            <a:off x="6356406" y="2836246"/>
            <a:ext cx="3854397" cy="1063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CCD010B-DF30-0299-7CFB-76B8A6C40D02}"/>
              </a:ext>
            </a:extLst>
          </p:cNvPr>
          <p:cNvSpPr txBox="1"/>
          <p:nvPr/>
        </p:nvSpPr>
        <p:spPr>
          <a:xfrm>
            <a:off x="1588708" y="550965"/>
            <a:ext cx="8530205" cy="707886"/>
          </a:xfrm>
          <a:prstGeom prst="rect">
            <a:avLst/>
          </a:prstGeom>
          <a:noFill/>
        </p:spPr>
        <p:txBody>
          <a:bodyPr wrap="square" rtlCol="0">
            <a:spAutoFit/>
          </a:bodyPr>
          <a:lstStyle/>
          <a:p>
            <a:pPr algn="ctr"/>
            <a:r>
              <a:rPr lang="en-US" sz="4000" b="1" dirty="0">
                <a:solidFill>
                  <a:srgbClr val="1D3F69"/>
                </a:solidFill>
              </a:rPr>
              <a:t>FAIR VALUE MEASUREMENT</a:t>
            </a:r>
            <a:endParaRPr lang="en-IN" sz="4000" dirty="0">
              <a:solidFill>
                <a:srgbClr val="1D3F69"/>
              </a:solidFill>
            </a:endParaRPr>
          </a:p>
        </p:txBody>
      </p:sp>
    </p:spTree>
    <p:extLst>
      <p:ext uri="{BB962C8B-B14F-4D97-AF65-F5344CB8AC3E}">
        <p14:creationId xmlns:p14="http://schemas.microsoft.com/office/powerpoint/2010/main" val="4000635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0E2D68C-1F84-B558-E743-64EDAC5F8DE6}"/>
              </a:ext>
            </a:extLst>
          </p:cNvPr>
          <p:cNvGraphicFramePr/>
          <p:nvPr>
            <p:extLst>
              <p:ext uri="{D42A27DB-BD31-4B8C-83A1-F6EECF244321}">
                <p14:modId xmlns:p14="http://schemas.microsoft.com/office/powerpoint/2010/main" val="1959953327"/>
              </p:ext>
            </p:extLst>
          </p:nvPr>
        </p:nvGraphicFramePr>
        <p:xfrm>
          <a:off x="5452093" y="933422"/>
          <a:ext cx="6648863" cy="5728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8CF8256B-F62C-441A-2A9F-05AFF2C73850}"/>
              </a:ext>
            </a:extLst>
          </p:cNvPr>
          <p:cNvGraphicFramePr/>
          <p:nvPr>
            <p:extLst>
              <p:ext uri="{D42A27DB-BD31-4B8C-83A1-F6EECF244321}">
                <p14:modId xmlns:p14="http://schemas.microsoft.com/office/powerpoint/2010/main" val="1278810969"/>
              </p:ext>
            </p:extLst>
          </p:nvPr>
        </p:nvGraphicFramePr>
        <p:xfrm>
          <a:off x="304800" y="1781299"/>
          <a:ext cx="4908468" cy="37288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F9610E77-436B-5429-32CB-79F9EFBFDDC2}"/>
              </a:ext>
            </a:extLst>
          </p:cNvPr>
          <p:cNvSpPr txBox="1"/>
          <p:nvPr/>
        </p:nvSpPr>
        <p:spPr>
          <a:xfrm>
            <a:off x="304800" y="641034"/>
            <a:ext cx="4572000" cy="584775"/>
          </a:xfrm>
          <a:prstGeom prst="rect">
            <a:avLst/>
          </a:prstGeom>
          <a:noFill/>
        </p:spPr>
        <p:txBody>
          <a:bodyPr wrap="square" rtlCol="0">
            <a:spAutoFit/>
          </a:bodyPr>
          <a:lstStyle/>
          <a:p>
            <a:r>
              <a:rPr lang="en-IN" sz="3200" b="1" dirty="0">
                <a:solidFill>
                  <a:srgbClr val="1D3F69"/>
                </a:solidFill>
              </a:rPr>
              <a:t>LEVELS OF FAIR VALUE</a:t>
            </a:r>
          </a:p>
        </p:txBody>
      </p:sp>
      <p:sp>
        <p:nvSpPr>
          <p:cNvPr id="5" name="TextBox 4">
            <a:extLst>
              <a:ext uri="{FF2B5EF4-FFF2-40B4-BE49-F238E27FC236}">
                <a16:creationId xmlns:a16="http://schemas.microsoft.com/office/drawing/2014/main" id="{E997A523-54F3-F277-874B-C2260F15A194}"/>
              </a:ext>
            </a:extLst>
          </p:cNvPr>
          <p:cNvSpPr txBox="1"/>
          <p:nvPr/>
        </p:nvSpPr>
        <p:spPr>
          <a:xfrm>
            <a:off x="5452093" y="641033"/>
            <a:ext cx="4572000" cy="584775"/>
          </a:xfrm>
          <a:prstGeom prst="rect">
            <a:avLst/>
          </a:prstGeom>
          <a:noFill/>
        </p:spPr>
        <p:txBody>
          <a:bodyPr wrap="square" rtlCol="0">
            <a:spAutoFit/>
          </a:bodyPr>
          <a:lstStyle/>
          <a:p>
            <a:r>
              <a:rPr lang="en-IN" sz="3200" b="1" dirty="0">
                <a:solidFill>
                  <a:srgbClr val="1D3F69"/>
                </a:solidFill>
              </a:rPr>
              <a:t>USES OF FAIR VALUE</a:t>
            </a:r>
          </a:p>
        </p:txBody>
      </p:sp>
    </p:spTree>
    <p:extLst>
      <p:ext uri="{BB962C8B-B14F-4D97-AF65-F5344CB8AC3E}">
        <p14:creationId xmlns:p14="http://schemas.microsoft.com/office/powerpoint/2010/main" val="1895397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92CDA68-6C51-963B-8D7F-AD068776C020}"/>
              </a:ext>
            </a:extLst>
          </p:cNvPr>
          <p:cNvGraphicFramePr>
            <a:graphicFrameLocks noGrp="1"/>
          </p:cNvGraphicFramePr>
          <p:nvPr>
            <p:extLst>
              <p:ext uri="{D42A27DB-BD31-4B8C-83A1-F6EECF244321}">
                <p14:modId xmlns:p14="http://schemas.microsoft.com/office/powerpoint/2010/main" val="253345022"/>
              </p:ext>
            </p:extLst>
          </p:nvPr>
        </p:nvGraphicFramePr>
        <p:xfrm>
          <a:off x="1719629" y="1776265"/>
          <a:ext cx="8752742" cy="4099660"/>
        </p:xfrm>
        <a:graphic>
          <a:graphicData uri="http://schemas.openxmlformats.org/drawingml/2006/table">
            <a:tbl>
              <a:tblPr firstRow="1" bandRow="1">
                <a:tableStyleId>{B301B821-A1FF-4177-AEE7-76D212191A09}</a:tableStyleId>
              </a:tblPr>
              <a:tblGrid>
                <a:gridCol w="4376371">
                  <a:extLst>
                    <a:ext uri="{9D8B030D-6E8A-4147-A177-3AD203B41FA5}">
                      <a16:colId xmlns:a16="http://schemas.microsoft.com/office/drawing/2014/main" val="766530287"/>
                    </a:ext>
                  </a:extLst>
                </a:gridCol>
                <a:gridCol w="4376371">
                  <a:extLst>
                    <a:ext uri="{9D8B030D-6E8A-4147-A177-3AD203B41FA5}">
                      <a16:colId xmlns:a16="http://schemas.microsoft.com/office/drawing/2014/main" val="4092478239"/>
                    </a:ext>
                  </a:extLst>
                </a:gridCol>
              </a:tblGrid>
              <a:tr h="565834">
                <a:tc>
                  <a:txBody>
                    <a:bodyPr/>
                    <a:lstStyle/>
                    <a:p>
                      <a:pPr rtl="0">
                        <a:buNone/>
                      </a:pPr>
                      <a:r>
                        <a:rPr lang="en-US" sz="1600" b="1" dirty="0">
                          <a:solidFill>
                            <a:schemeClr val="bg1"/>
                          </a:solidFill>
                          <a:effectLst/>
                        </a:rPr>
                        <a:t>Category A: Items that will NOT be reclassified to P&amp;L</a:t>
                      </a:r>
                      <a:endParaRPr lang="en-US" sz="1600" dirty="0">
                        <a:solidFill>
                          <a:schemeClr val="bg1"/>
                        </a:solidFill>
                        <a:effectLst/>
                        <a:latin typeface="Google Sans Text"/>
                      </a:endParaRPr>
                    </a:p>
                  </a:txBody>
                  <a:tcPr marL="66309" marR="66309" marT="44206" marB="44206" anchor="ctr"/>
                </a:tc>
                <a:tc>
                  <a:txBody>
                    <a:bodyPr/>
                    <a:lstStyle/>
                    <a:p>
                      <a:pPr rtl="0">
                        <a:buNone/>
                      </a:pPr>
                      <a:r>
                        <a:rPr lang="en-US" sz="1600" b="1" dirty="0">
                          <a:solidFill>
                            <a:schemeClr val="bg1"/>
                          </a:solidFill>
                          <a:effectLst/>
                        </a:rPr>
                        <a:t>Category B: Items that WILL be reclassified to P&amp;L</a:t>
                      </a:r>
                      <a:endParaRPr lang="en-US" sz="1600" dirty="0">
                        <a:solidFill>
                          <a:schemeClr val="bg1"/>
                        </a:solidFill>
                        <a:effectLst/>
                        <a:latin typeface="Google Sans Text"/>
                      </a:endParaRPr>
                    </a:p>
                  </a:txBody>
                  <a:tcPr marL="66309" marR="66309" marT="44206" marB="44206" anchor="ctr"/>
                </a:tc>
                <a:extLst>
                  <a:ext uri="{0D108BD9-81ED-4DB2-BD59-A6C34878D82A}">
                    <a16:rowId xmlns:a16="http://schemas.microsoft.com/office/drawing/2014/main" val="718170029"/>
                  </a:ext>
                </a:extLst>
              </a:tr>
              <a:tr h="327123">
                <a:tc>
                  <a:txBody>
                    <a:bodyPr/>
                    <a:lstStyle/>
                    <a:p>
                      <a:pPr rtl="0">
                        <a:buNone/>
                      </a:pPr>
                      <a:r>
                        <a:rPr lang="en-US" sz="1600" dirty="0">
                          <a:solidFill>
                            <a:srgbClr val="1D3F69"/>
                          </a:solidFill>
                          <a:effectLst/>
                        </a:rPr>
                        <a:t>("Once in OCI, always in Equity")</a:t>
                      </a:r>
                      <a:endParaRPr lang="en-US" sz="1600" dirty="0">
                        <a:solidFill>
                          <a:srgbClr val="1D3F69"/>
                        </a:solidFill>
                        <a:effectLst/>
                        <a:latin typeface="Google Sans Text"/>
                      </a:endParaRPr>
                    </a:p>
                  </a:txBody>
                  <a:tcPr marL="66309" marR="66309" marT="44206" marB="44206" anchor="ctr"/>
                </a:tc>
                <a:tc>
                  <a:txBody>
                    <a:bodyPr/>
                    <a:lstStyle/>
                    <a:p>
                      <a:pPr rtl="0">
                        <a:buNone/>
                      </a:pPr>
                      <a:r>
                        <a:rPr lang="en-US" sz="1600">
                          <a:solidFill>
                            <a:srgbClr val="1D3F69"/>
                          </a:solidFill>
                          <a:effectLst/>
                        </a:rPr>
                        <a:t>("Parked in OCI now, moved to P&amp;L later")</a:t>
                      </a:r>
                      <a:endParaRPr lang="en-US" sz="1600">
                        <a:solidFill>
                          <a:srgbClr val="1D3F69"/>
                        </a:solidFill>
                        <a:effectLst/>
                        <a:latin typeface="Google Sans Text"/>
                      </a:endParaRPr>
                    </a:p>
                  </a:txBody>
                  <a:tcPr marL="66309" marR="66309" marT="44206" marB="44206" anchor="ctr"/>
                </a:tc>
                <a:extLst>
                  <a:ext uri="{0D108BD9-81ED-4DB2-BD59-A6C34878D82A}">
                    <a16:rowId xmlns:a16="http://schemas.microsoft.com/office/drawing/2014/main" val="1475657321"/>
                  </a:ext>
                </a:extLst>
              </a:tr>
              <a:tr h="1043256">
                <a:tc>
                  <a:txBody>
                    <a:bodyPr/>
                    <a:lstStyle/>
                    <a:p>
                      <a:pPr rtl="0">
                        <a:buNone/>
                      </a:pPr>
                      <a:r>
                        <a:rPr lang="en-US" sz="1600" b="1" dirty="0">
                          <a:solidFill>
                            <a:srgbClr val="1D3F69"/>
                          </a:solidFill>
                          <a:effectLst/>
                        </a:rPr>
                        <a:t>1. Revaluation Surplus (Ind AS 16):</a:t>
                      </a:r>
                      <a:r>
                        <a:rPr lang="en-US" sz="1600" dirty="0">
                          <a:solidFill>
                            <a:srgbClr val="1D3F69"/>
                          </a:solidFill>
                          <a:effectLst/>
                        </a:rPr>
                        <a:t> Gain on revaluation of PPE. (Transferred directly to Retained Earnings upon disposal).</a:t>
                      </a:r>
                      <a:endParaRPr lang="en-US" sz="1600" dirty="0">
                        <a:solidFill>
                          <a:srgbClr val="1D3F69"/>
                        </a:solidFill>
                        <a:effectLst/>
                        <a:latin typeface="Google Sans Text"/>
                      </a:endParaRPr>
                    </a:p>
                  </a:txBody>
                  <a:tcPr marL="66309" marR="66309" marT="44206" marB="44206" anchor="ctr"/>
                </a:tc>
                <a:tc>
                  <a:txBody>
                    <a:bodyPr/>
                    <a:lstStyle/>
                    <a:p>
                      <a:pPr rtl="0">
                        <a:buNone/>
                      </a:pPr>
                      <a:r>
                        <a:rPr lang="en-US" sz="1600" b="1" dirty="0">
                          <a:solidFill>
                            <a:srgbClr val="1D3F69"/>
                          </a:solidFill>
                          <a:effectLst/>
                        </a:rPr>
                        <a:t>1. Debt Instruments at FVTOCI (Ind AS 109):</a:t>
                      </a:r>
                      <a:r>
                        <a:rPr lang="en-US" sz="1600" dirty="0">
                          <a:solidFill>
                            <a:srgbClr val="1D3F69"/>
                          </a:solidFill>
                          <a:effectLst/>
                        </a:rPr>
                        <a:t> Gains/Losses on Bonds/Debentures held for both collecting interest and selling. (Recycled to P&amp;L upon sale).</a:t>
                      </a:r>
                      <a:endParaRPr lang="en-US" sz="1600" dirty="0">
                        <a:solidFill>
                          <a:srgbClr val="1D3F69"/>
                        </a:solidFill>
                        <a:effectLst/>
                        <a:latin typeface="Google Sans Text"/>
                      </a:endParaRPr>
                    </a:p>
                  </a:txBody>
                  <a:tcPr marL="66309" marR="66309" marT="44206" marB="44206" anchor="ctr"/>
                </a:tc>
                <a:extLst>
                  <a:ext uri="{0D108BD9-81ED-4DB2-BD59-A6C34878D82A}">
                    <a16:rowId xmlns:a16="http://schemas.microsoft.com/office/drawing/2014/main" val="2712036115"/>
                  </a:ext>
                </a:extLst>
              </a:tr>
              <a:tr h="1043256">
                <a:tc>
                  <a:txBody>
                    <a:bodyPr/>
                    <a:lstStyle/>
                    <a:p>
                      <a:pPr rtl="0">
                        <a:buNone/>
                      </a:pPr>
                      <a:r>
                        <a:rPr lang="en-US" sz="1600" b="1" dirty="0">
                          <a:solidFill>
                            <a:srgbClr val="1D3F69"/>
                          </a:solidFill>
                          <a:effectLst/>
                        </a:rPr>
                        <a:t>2. Equity Instruments at FVTOCI (Ind AS 109):</a:t>
                      </a:r>
                      <a:r>
                        <a:rPr lang="en-US" sz="1600" dirty="0">
                          <a:solidFill>
                            <a:srgbClr val="1D3F69"/>
                          </a:solidFill>
                          <a:effectLst/>
                        </a:rPr>
                        <a:t> Strategic investments in shares where irrevocable option is exercised. (e.g., Strategic stake in a vendor).</a:t>
                      </a:r>
                      <a:endParaRPr lang="en-US" sz="1600" dirty="0">
                        <a:solidFill>
                          <a:srgbClr val="1D3F69"/>
                        </a:solidFill>
                        <a:effectLst/>
                        <a:latin typeface="Google Sans Text"/>
                      </a:endParaRPr>
                    </a:p>
                  </a:txBody>
                  <a:tcPr marL="66309" marR="66309" marT="44206" marB="44206" anchor="ctr"/>
                </a:tc>
                <a:tc>
                  <a:txBody>
                    <a:bodyPr/>
                    <a:lstStyle/>
                    <a:p>
                      <a:pPr rtl="0">
                        <a:buNone/>
                      </a:pPr>
                      <a:r>
                        <a:rPr lang="en-US" sz="1600" b="1" dirty="0">
                          <a:solidFill>
                            <a:srgbClr val="1D3F69"/>
                          </a:solidFill>
                          <a:effectLst/>
                        </a:rPr>
                        <a:t>2. Cash Flow Hedges (Ind AS 109):</a:t>
                      </a:r>
                      <a:r>
                        <a:rPr lang="en-US" sz="1600" dirty="0">
                          <a:solidFill>
                            <a:srgbClr val="1D3F69"/>
                          </a:solidFill>
                          <a:effectLst/>
                        </a:rPr>
                        <a:t> Effective portion of gain/loss on hedging instruments. (Recycled to P&amp;L when the hedged transaction affects P&amp;L).</a:t>
                      </a:r>
                      <a:endParaRPr lang="en-US" sz="1600" dirty="0">
                        <a:solidFill>
                          <a:srgbClr val="1D3F69"/>
                        </a:solidFill>
                        <a:effectLst/>
                        <a:latin typeface="Google Sans Text"/>
                      </a:endParaRPr>
                    </a:p>
                  </a:txBody>
                  <a:tcPr marL="66309" marR="66309" marT="44206" marB="44206" anchor="ctr"/>
                </a:tc>
                <a:extLst>
                  <a:ext uri="{0D108BD9-81ED-4DB2-BD59-A6C34878D82A}">
                    <a16:rowId xmlns:a16="http://schemas.microsoft.com/office/drawing/2014/main" val="1199792954"/>
                  </a:ext>
                </a:extLst>
              </a:tr>
              <a:tr h="1043256">
                <a:tc>
                  <a:txBody>
                    <a:bodyPr/>
                    <a:lstStyle/>
                    <a:p>
                      <a:pPr rtl="0">
                        <a:buNone/>
                      </a:pPr>
                      <a:r>
                        <a:rPr lang="en-US" sz="1600" b="1" dirty="0">
                          <a:solidFill>
                            <a:srgbClr val="1D3F69"/>
                          </a:solidFill>
                          <a:effectLst/>
                        </a:rPr>
                        <a:t>3. Actuarial Gains/Losses (Ind AS 19):</a:t>
                      </a:r>
                      <a:r>
                        <a:rPr lang="en-US" sz="1600" dirty="0">
                          <a:solidFill>
                            <a:srgbClr val="1D3F69"/>
                          </a:solidFill>
                          <a:effectLst/>
                        </a:rPr>
                        <a:t> Remeasurements of defined benefit plans (Gratuity/Pension).</a:t>
                      </a:r>
                      <a:endParaRPr lang="en-US" sz="1600" dirty="0">
                        <a:solidFill>
                          <a:srgbClr val="1D3F69"/>
                        </a:solidFill>
                        <a:effectLst/>
                        <a:latin typeface="Google Sans Text"/>
                      </a:endParaRPr>
                    </a:p>
                  </a:txBody>
                  <a:tcPr marL="66309" marR="66309" marT="44206" marB="44206" anchor="ctr"/>
                </a:tc>
                <a:tc>
                  <a:txBody>
                    <a:bodyPr/>
                    <a:lstStyle/>
                    <a:p>
                      <a:pPr rtl="0">
                        <a:buNone/>
                      </a:pPr>
                      <a:r>
                        <a:rPr lang="en-US" sz="1600" b="1" dirty="0">
                          <a:solidFill>
                            <a:srgbClr val="1D3F69"/>
                          </a:solidFill>
                          <a:effectLst/>
                        </a:rPr>
                        <a:t>3. Foreign Operations (Ind AS 21):</a:t>
                      </a:r>
                      <a:r>
                        <a:rPr lang="en-US" sz="1600" dirty="0">
                          <a:solidFill>
                            <a:srgbClr val="1D3F69"/>
                          </a:solidFill>
                          <a:effectLst/>
                        </a:rPr>
                        <a:t> Exchange differences on translating financial statements of a foreign subsidiary. (Recycled upon disposal of subsidiary).</a:t>
                      </a:r>
                      <a:endParaRPr lang="en-US" sz="1600" dirty="0">
                        <a:solidFill>
                          <a:srgbClr val="1D3F69"/>
                        </a:solidFill>
                        <a:effectLst/>
                        <a:latin typeface="Google Sans Text"/>
                      </a:endParaRPr>
                    </a:p>
                  </a:txBody>
                  <a:tcPr marL="66309" marR="66309" marT="44206" marB="44206" anchor="ctr"/>
                </a:tc>
                <a:extLst>
                  <a:ext uri="{0D108BD9-81ED-4DB2-BD59-A6C34878D82A}">
                    <a16:rowId xmlns:a16="http://schemas.microsoft.com/office/drawing/2014/main" val="2860363802"/>
                  </a:ext>
                </a:extLst>
              </a:tr>
            </a:tbl>
          </a:graphicData>
        </a:graphic>
      </p:graphicFrame>
      <p:sp>
        <p:nvSpPr>
          <p:cNvPr id="3" name="TextBox 2">
            <a:extLst>
              <a:ext uri="{FF2B5EF4-FFF2-40B4-BE49-F238E27FC236}">
                <a16:creationId xmlns:a16="http://schemas.microsoft.com/office/drawing/2014/main" id="{947918D2-3688-AD7C-1837-0B20948D3967}"/>
              </a:ext>
            </a:extLst>
          </p:cNvPr>
          <p:cNvSpPr txBox="1"/>
          <p:nvPr/>
        </p:nvSpPr>
        <p:spPr>
          <a:xfrm>
            <a:off x="1719629" y="550965"/>
            <a:ext cx="8752742" cy="707886"/>
          </a:xfrm>
          <a:prstGeom prst="rect">
            <a:avLst/>
          </a:prstGeom>
          <a:noFill/>
        </p:spPr>
        <p:txBody>
          <a:bodyPr wrap="square" rtlCol="0">
            <a:spAutoFit/>
          </a:bodyPr>
          <a:lstStyle/>
          <a:p>
            <a:pPr algn="ctr"/>
            <a:r>
              <a:rPr lang="en-US" sz="4000" b="1" dirty="0">
                <a:solidFill>
                  <a:srgbClr val="1D3F69"/>
                </a:solidFill>
              </a:rPr>
              <a:t>OTHER COMPREHENSIVE INCOME (OCI)</a:t>
            </a:r>
            <a:endParaRPr lang="en-IN" sz="4000" dirty="0">
              <a:solidFill>
                <a:srgbClr val="1D3F69"/>
              </a:solidFill>
            </a:endParaRPr>
          </a:p>
        </p:txBody>
      </p:sp>
    </p:spTree>
    <p:extLst>
      <p:ext uri="{BB962C8B-B14F-4D97-AF65-F5344CB8AC3E}">
        <p14:creationId xmlns:p14="http://schemas.microsoft.com/office/powerpoint/2010/main" val="2608060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1755" y="550965"/>
            <a:ext cx="7792872" cy="1323439"/>
          </a:xfrm>
          <a:prstGeom prst="rect">
            <a:avLst/>
          </a:prstGeom>
          <a:noFill/>
        </p:spPr>
        <p:txBody>
          <a:bodyPr wrap="square" rtlCol="0">
            <a:spAutoFit/>
          </a:bodyPr>
          <a:lstStyle/>
          <a:p>
            <a:pPr algn="ctr"/>
            <a:r>
              <a:rPr lang="en-US" sz="4000" b="1" dirty="0">
                <a:solidFill>
                  <a:srgbClr val="1D3F69"/>
                </a:solidFill>
              </a:rPr>
              <a:t>REVENUE</a:t>
            </a:r>
          </a:p>
          <a:p>
            <a:pPr algn="ctr"/>
            <a:r>
              <a:rPr lang="en-US" sz="4000" b="1" dirty="0">
                <a:solidFill>
                  <a:srgbClr val="1D3F69"/>
                </a:solidFill>
              </a:rPr>
              <a:t>[AS 9 V/S IND AS 115]</a:t>
            </a:r>
            <a:endParaRPr lang="en-IN" sz="4000" dirty="0">
              <a:solidFill>
                <a:srgbClr val="1D3F69"/>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758" y="2085474"/>
            <a:ext cx="8726906" cy="4028190"/>
          </a:xfrm>
          <a:prstGeom prst="rect">
            <a:avLst/>
          </a:prstGeom>
        </p:spPr>
      </p:pic>
    </p:spTree>
    <p:extLst>
      <p:ext uri="{BB962C8B-B14F-4D97-AF65-F5344CB8AC3E}">
        <p14:creationId xmlns:p14="http://schemas.microsoft.com/office/powerpoint/2010/main" val="1453263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417" y="154511"/>
            <a:ext cx="10918209" cy="4524315"/>
          </a:xfrm>
          <a:prstGeom prst="rect">
            <a:avLst/>
          </a:prstGeom>
          <a:noFill/>
        </p:spPr>
        <p:txBody>
          <a:bodyPr wrap="square" rtlCol="0">
            <a:spAutoFit/>
          </a:bodyPr>
          <a:lstStyle/>
          <a:p>
            <a:endParaRPr lang="en-IN" dirty="0">
              <a:solidFill>
                <a:srgbClr val="1D3F69"/>
              </a:solidFill>
            </a:endParaRPr>
          </a:p>
          <a:p>
            <a:r>
              <a:rPr lang="en-IN" b="1" dirty="0">
                <a:solidFill>
                  <a:srgbClr val="1D3F69"/>
                </a:solidFill>
              </a:rPr>
              <a:t>Scenario:</a:t>
            </a:r>
            <a:r>
              <a:rPr lang="en-IN" dirty="0">
                <a:solidFill>
                  <a:srgbClr val="1D3F69"/>
                </a:solidFill>
              </a:rPr>
              <a:t> A telecom company sells a customer a new mobile handset and a 12-month service plan for a single bundled price of ₹24,000. The standalone price of the handset is ₹12,000, and a 12-month service plan alone would be ₹15,000. </a:t>
            </a:r>
          </a:p>
          <a:p>
            <a:endParaRPr lang="en-IN" dirty="0">
              <a:solidFill>
                <a:srgbClr val="1D3F69"/>
              </a:solidFill>
            </a:endParaRPr>
          </a:p>
          <a:p>
            <a:pPr lvl="0"/>
            <a:r>
              <a:rPr lang="en-IN" b="1" dirty="0">
                <a:solidFill>
                  <a:srgbClr val="1D3F69"/>
                </a:solidFill>
              </a:rPr>
              <a:t>Under AS 9:</a:t>
            </a:r>
            <a:r>
              <a:rPr lang="en-IN" dirty="0">
                <a:solidFill>
                  <a:srgbClr val="1D3F69"/>
                </a:solidFill>
              </a:rPr>
              <a:t> </a:t>
            </a:r>
          </a:p>
          <a:p>
            <a:pPr marL="285750" lvl="0" indent="-285750">
              <a:buFont typeface="Wingdings" panose="05000000000000000000" pitchFamily="2" charset="2"/>
              <a:buChar char="Ø"/>
            </a:pPr>
            <a:r>
              <a:rPr lang="en-IN" dirty="0">
                <a:solidFill>
                  <a:srgbClr val="1D3F69"/>
                </a:solidFill>
              </a:rPr>
              <a:t>The entire ₹24,000 might have been recognized immediately, often as a single lump sum, because the risks and rewards of the handset were transferred, and there was no specific guidance for unbundling components. This could overstate initial period revenue.</a:t>
            </a:r>
          </a:p>
          <a:p>
            <a:pPr marL="285750" lvl="0" indent="-285750">
              <a:buFont typeface="Wingdings" panose="05000000000000000000" pitchFamily="2" charset="2"/>
              <a:buChar char="Ø"/>
            </a:pPr>
            <a:endParaRPr lang="en-IN" dirty="0">
              <a:solidFill>
                <a:srgbClr val="1D3F69"/>
              </a:solidFill>
            </a:endParaRPr>
          </a:p>
          <a:p>
            <a:pPr lvl="0"/>
            <a:r>
              <a:rPr lang="en-IN" b="1" dirty="0">
                <a:solidFill>
                  <a:srgbClr val="1D3F69"/>
                </a:solidFill>
              </a:rPr>
              <a:t>Under </a:t>
            </a:r>
            <a:r>
              <a:rPr lang="en-IN" b="1" dirty="0" err="1">
                <a:solidFill>
                  <a:srgbClr val="1D3F69"/>
                </a:solidFill>
              </a:rPr>
              <a:t>Ind</a:t>
            </a:r>
            <a:r>
              <a:rPr lang="en-IN" b="1" dirty="0">
                <a:solidFill>
                  <a:srgbClr val="1D3F69"/>
                </a:solidFill>
              </a:rPr>
              <a:t> AS 115:</a:t>
            </a:r>
            <a:r>
              <a:rPr lang="en-IN" dirty="0">
                <a:solidFill>
                  <a:srgbClr val="1D3F69"/>
                </a:solidFill>
              </a:rPr>
              <a:t> </a:t>
            </a:r>
          </a:p>
          <a:p>
            <a:pPr marL="285750" lvl="0" indent="-285750">
              <a:buFont typeface="Wingdings" panose="05000000000000000000" pitchFamily="2" charset="2"/>
              <a:buChar char="Ø"/>
            </a:pPr>
            <a:r>
              <a:rPr lang="en-IN" dirty="0">
                <a:solidFill>
                  <a:srgbClr val="1D3F69"/>
                </a:solidFill>
              </a:rPr>
              <a:t>The transaction price is allocated to each distinct performance obligation (handset delivery and monthly service) based on their relative standalone selling prices. The handset revenue (apportioned amount, e.g., ₹11,294) is recognized immediately upon delivery (transfer of control of the phone), while the service revenue (e.g., ₹12,706) is deferred and recognized monthly over the 12-month contract period. </a:t>
            </a:r>
          </a:p>
          <a:p>
            <a:endParaRPr lang="en-IN" dirty="0">
              <a:solidFill>
                <a:srgbClr val="1D3F69"/>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60386061"/>
              </p:ext>
            </p:extLst>
          </p:nvPr>
        </p:nvGraphicFramePr>
        <p:xfrm>
          <a:off x="2080126" y="4645033"/>
          <a:ext cx="8127999" cy="1483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n-US" dirty="0"/>
                        <a:t>Particulars</a:t>
                      </a:r>
                      <a:endParaRPr lang="en-IN" dirty="0"/>
                    </a:p>
                  </a:txBody>
                  <a:tcPr/>
                </a:tc>
                <a:tc>
                  <a:txBody>
                    <a:bodyPr/>
                    <a:lstStyle/>
                    <a:p>
                      <a:r>
                        <a:rPr lang="en-US" dirty="0"/>
                        <a:t>As</a:t>
                      </a:r>
                      <a:r>
                        <a:rPr lang="en-US" baseline="0" dirty="0"/>
                        <a:t> per AS</a:t>
                      </a:r>
                      <a:endParaRPr lang="en-IN" dirty="0"/>
                    </a:p>
                  </a:txBody>
                  <a:tcPr/>
                </a:tc>
                <a:tc>
                  <a:txBody>
                    <a:bodyPr/>
                    <a:lstStyle/>
                    <a:p>
                      <a:r>
                        <a:rPr lang="en-US" dirty="0"/>
                        <a:t>As per IND AS</a:t>
                      </a:r>
                      <a:endParaRPr lang="en-IN" dirty="0"/>
                    </a:p>
                  </a:txBody>
                  <a:tcPr/>
                </a:tc>
                <a:extLst>
                  <a:ext uri="{0D108BD9-81ED-4DB2-BD59-A6C34878D82A}">
                    <a16:rowId xmlns:a16="http://schemas.microsoft.com/office/drawing/2014/main" val="10000"/>
                  </a:ext>
                </a:extLst>
              </a:tr>
              <a:tr h="370840">
                <a:tc>
                  <a:txBody>
                    <a:bodyPr/>
                    <a:lstStyle/>
                    <a:p>
                      <a:r>
                        <a:rPr lang="en-US" b="1" dirty="0">
                          <a:solidFill>
                            <a:srgbClr val="1D3F69"/>
                          </a:solidFill>
                        </a:rPr>
                        <a:t>Revenue from operation</a:t>
                      </a:r>
                      <a:endParaRPr lang="en-IN" b="1" dirty="0">
                        <a:solidFill>
                          <a:srgbClr val="1D3F69"/>
                        </a:solidFill>
                      </a:endParaRPr>
                    </a:p>
                  </a:txBody>
                  <a:tcPr/>
                </a:tc>
                <a:tc>
                  <a:txBody>
                    <a:bodyPr/>
                    <a:lstStyle/>
                    <a:p>
                      <a:r>
                        <a:rPr lang="en-US" dirty="0">
                          <a:solidFill>
                            <a:srgbClr val="1D3F69"/>
                          </a:solidFill>
                        </a:rPr>
                        <a:t>24,000</a:t>
                      </a:r>
                      <a:endParaRPr lang="en-IN" dirty="0">
                        <a:solidFill>
                          <a:srgbClr val="1D3F69"/>
                        </a:solidFill>
                      </a:endParaRPr>
                    </a:p>
                  </a:txBody>
                  <a:tcPr/>
                </a:tc>
                <a:tc>
                  <a:txBody>
                    <a:bodyPr/>
                    <a:lstStyle/>
                    <a:p>
                      <a:r>
                        <a:rPr lang="en-US" dirty="0">
                          <a:solidFill>
                            <a:srgbClr val="1D3F69"/>
                          </a:solidFill>
                        </a:rPr>
                        <a:t>15,000</a:t>
                      </a:r>
                      <a:endParaRPr lang="en-IN" dirty="0">
                        <a:solidFill>
                          <a:srgbClr val="1D3F69"/>
                        </a:solidFill>
                      </a:endParaRPr>
                    </a:p>
                  </a:txBody>
                  <a:tcPr/>
                </a:tc>
                <a:extLst>
                  <a:ext uri="{0D108BD9-81ED-4DB2-BD59-A6C34878D82A}">
                    <a16:rowId xmlns:a16="http://schemas.microsoft.com/office/drawing/2014/main" val="10001"/>
                  </a:ext>
                </a:extLst>
              </a:tr>
              <a:tr h="370840">
                <a:tc>
                  <a:txBody>
                    <a:bodyPr/>
                    <a:lstStyle/>
                    <a:p>
                      <a:r>
                        <a:rPr lang="en-US" b="1" dirty="0">
                          <a:solidFill>
                            <a:srgbClr val="1D3F69"/>
                          </a:solidFill>
                        </a:rPr>
                        <a:t>Total Expense</a:t>
                      </a:r>
                      <a:endParaRPr lang="en-IN" b="1" dirty="0">
                        <a:solidFill>
                          <a:srgbClr val="1D3F69"/>
                        </a:solidFill>
                      </a:endParaRPr>
                    </a:p>
                  </a:txBody>
                  <a:tcPr/>
                </a:tc>
                <a:tc>
                  <a:txBody>
                    <a:bodyPr/>
                    <a:lstStyle/>
                    <a:p>
                      <a:r>
                        <a:rPr lang="en-US" dirty="0">
                          <a:solidFill>
                            <a:srgbClr val="1D3F69"/>
                          </a:solidFill>
                        </a:rPr>
                        <a:t>12,500</a:t>
                      </a:r>
                      <a:endParaRPr lang="en-IN" dirty="0">
                        <a:solidFill>
                          <a:srgbClr val="1D3F69"/>
                        </a:solidFill>
                      </a:endParaRPr>
                    </a:p>
                  </a:txBody>
                  <a:tcPr/>
                </a:tc>
                <a:tc>
                  <a:txBody>
                    <a:bodyPr/>
                    <a:lstStyle/>
                    <a:p>
                      <a:r>
                        <a:rPr lang="en-US" dirty="0">
                          <a:solidFill>
                            <a:srgbClr val="1D3F69"/>
                          </a:solidFill>
                        </a:rPr>
                        <a:t>12,500</a:t>
                      </a:r>
                      <a:endParaRPr lang="en-IN" dirty="0">
                        <a:solidFill>
                          <a:srgbClr val="1D3F69"/>
                        </a:solidFill>
                      </a:endParaRPr>
                    </a:p>
                  </a:txBody>
                  <a:tcPr/>
                </a:tc>
                <a:extLst>
                  <a:ext uri="{0D108BD9-81ED-4DB2-BD59-A6C34878D82A}">
                    <a16:rowId xmlns:a16="http://schemas.microsoft.com/office/drawing/2014/main" val="10002"/>
                  </a:ext>
                </a:extLst>
              </a:tr>
              <a:tr h="370840">
                <a:tc>
                  <a:txBody>
                    <a:bodyPr/>
                    <a:lstStyle/>
                    <a:p>
                      <a:r>
                        <a:rPr lang="en-US" b="1" dirty="0">
                          <a:solidFill>
                            <a:srgbClr val="1D3F69"/>
                          </a:solidFill>
                        </a:rPr>
                        <a:t>Net Profit</a:t>
                      </a:r>
                      <a:endParaRPr lang="en-IN" b="1" dirty="0">
                        <a:solidFill>
                          <a:srgbClr val="1D3F69"/>
                        </a:solidFill>
                      </a:endParaRPr>
                    </a:p>
                  </a:txBody>
                  <a:tcPr/>
                </a:tc>
                <a:tc>
                  <a:txBody>
                    <a:bodyPr/>
                    <a:lstStyle/>
                    <a:p>
                      <a:r>
                        <a:rPr lang="en-US" dirty="0">
                          <a:solidFill>
                            <a:srgbClr val="1D3F69"/>
                          </a:solidFill>
                        </a:rPr>
                        <a:t>11,500</a:t>
                      </a:r>
                      <a:endParaRPr lang="en-IN" dirty="0">
                        <a:solidFill>
                          <a:srgbClr val="1D3F69"/>
                        </a:solidFill>
                      </a:endParaRPr>
                    </a:p>
                  </a:txBody>
                  <a:tcPr/>
                </a:tc>
                <a:tc>
                  <a:txBody>
                    <a:bodyPr/>
                    <a:lstStyle/>
                    <a:p>
                      <a:r>
                        <a:rPr lang="en-US" dirty="0">
                          <a:solidFill>
                            <a:srgbClr val="1D3F69"/>
                          </a:solidFill>
                        </a:rPr>
                        <a:t>2,500</a:t>
                      </a:r>
                      <a:endParaRPr lang="en-IN" dirty="0">
                        <a:solidFill>
                          <a:srgbClr val="1D3F69"/>
                        </a:solidFil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5796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263F42-3617-2A35-A6EE-6F923B339DB3}"/>
              </a:ext>
            </a:extLst>
          </p:cNvPr>
          <p:cNvSpPr txBox="1"/>
          <p:nvPr/>
        </p:nvSpPr>
        <p:spPr>
          <a:xfrm>
            <a:off x="1713878" y="610870"/>
            <a:ext cx="8530205" cy="707886"/>
          </a:xfrm>
          <a:prstGeom prst="rect">
            <a:avLst/>
          </a:prstGeom>
          <a:noFill/>
        </p:spPr>
        <p:txBody>
          <a:bodyPr wrap="square" rtlCol="0">
            <a:spAutoFit/>
          </a:bodyPr>
          <a:lstStyle/>
          <a:p>
            <a:pPr algn="ctr"/>
            <a:r>
              <a:rPr lang="en-IN" sz="4000" b="1" dirty="0">
                <a:solidFill>
                  <a:srgbClr val="1D3F69"/>
                </a:solidFill>
              </a:rPr>
              <a:t>WHAT IS IND AS?</a:t>
            </a:r>
          </a:p>
        </p:txBody>
      </p:sp>
      <p:graphicFrame>
        <p:nvGraphicFramePr>
          <p:cNvPr id="6" name="Diagram 5">
            <a:extLst>
              <a:ext uri="{FF2B5EF4-FFF2-40B4-BE49-F238E27FC236}">
                <a16:creationId xmlns:a16="http://schemas.microsoft.com/office/drawing/2014/main" id="{96469C3F-1F6E-9677-C83C-195A3F146266}"/>
              </a:ext>
            </a:extLst>
          </p:cNvPr>
          <p:cNvGraphicFramePr/>
          <p:nvPr>
            <p:extLst>
              <p:ext uri="{D42A27DB-BD31-4B8C-83A1-F6EECF244321}">
                <p14:modId xmlns:p14="http://schemas.microsoft.com/office/powerpoint/2010/main" val="1723661311"/>
              </p:ext>
            </p:extLst>
          </p:nvPr>
        </p:nvGraphicFramePr>
        <p:xfrm>
          <a:off x="206703" y="1896971"/>
          <a:ext cx="11778593" cy="3064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4192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7517" y="353406"/>
            <a:ext cx="10846378" cy="2246769"/>
          </a:xfrm>
          <a:prstGeom prst="rect">
            <a:avLst/>
          </a:prstGeom>
          <a:noFill/>
        </p:spPr>
        <p:txBody>
          <a:bodyPr wrap="square" rtlCol="0">
            <a:spAutoFit/>
          </a:bodyPr>
          <a:lstStyle/>
          <a:p>
            <a:r>
              <a:rPr lang="en-IN" sz="2000" b="1" dirty="0">
                <a:solidFill>
                  <a:srgbClr val="1D3F69"/>
                </a:solidFill>
              </a:rPr>
              <a:t>Scenario: </a:t>
            </a:r>
            <a:r>
              <a:rPr lang="en-IN" sz="2000" dirty="0">
                <a:solidFill>
                  <a:srgbClr val="1D3F69"/>
                </a:solidFill>
              </a:rPr>
              <a:t>A real estate developer sells apartments in a new building under construction. </a:t>
            </a:r>
          </a:p>
          <a:p>
            <a:endParaRPr lang="en-IN" sz="2000" dirty="0">
              <a:solidFill>
                <a:srgbClr val="1D3F69"/>
              </a:solidFill>
            </a:endParaRPr>
          </a:p>
          <a:p>
            <a:pPr lvl="0"/>
            <a:r>
              <a:rPr lang="en-IN" sz="2000" b="1" dirty="0">
                <a:solidFill>
                  <a:srgbClr val="1D3F69"/>
                </a:solidFill>
              </a:rPr>
              <a:t>Under AS 9:</a:t>
            </a:r>
            <a:r>
              <a:rPr lang="en-IN" sz="2000" dirty="0">
                <a:solidFill>
                  <a:srgbClr val="1D3F69"/>
                </a:solidFill>
              </a:rPr>
              <a:t> </a:t>
            </a:r>
          </a:p>
          <a:p>
            <a:pPr marL="285750" lvl="0" indent="-285750">
              <a:buFont typeface="Wingdings" panose="05000000000000000000" pitchFamily="2" charset="2"/>
              <a:buChar char="Ø"/>
            </a:pPr>
            <a:r>
              <a:rPr lang="en-IN" sz="2000" dirty="0">
                <a:solidFill>
                  <a:srgbClr val="1D3F69"/>
                </a:solidFill>
              </a:rPr>
              <a:t>Revenue could often be recognized using the percentage of completion method.</a:t>
            </a:r>
          </a:p>
          <a:p>
            <a:pPr lvl="0"/>
            <a:endParaRPr lang="en-IN" sz="2000" dirty="0">
              <a:solidFill>
                <a:srgbClr val="1D3F69"/>
              </a:solidFill>
            </a:endParaRPr>
          </a:p>
          <a:p>
            <a:pPr lvl="0"/>
            <a:r>
              <a:rPr lang="en-IN" sz="2000" b="1" dirty="0">
                <a:solidFill>
                  <a:srgbClr val="1D3F69"/>
                </a:solidFill>
              </a:rPr>
              <a:t>Under </a:t>
            </a:r>
            <a:r>
              <a:rPr lang="en-IN" sz="2000" b="1" dirty="0" err="1">
                <a:solidFill>
                  <a:srgbClr val="1D3F69"/>
                </a:solidFill>
              </a:rPr>
              <a:t>Ind</a:t>
            </a:r>
            <a:r>
              <a:rPr lang="en-IN" sz="2000" b="1" dirty="0">
                <a:solidFill>
                  <a:srgbClr val="1D3F69"/>
                </a:solidFill>
              </a:rPr>
              <a:t> AS 115:</a:t>
            </a:r>
            <a:r>
              <a:rPr lang="en-IN" sz="2000" dirty="0">
                <a:solidFill>
                  <a:srgbClr val="1D3F69"/>
                </a:solidFill>
              </a:rPr>
              <a:t> </a:t>
            </a:r>
          </a:p>
          <a:p>
            <a:pPr marL="285750" lvl="0" indent="-285750">
              <a:buFont typeface="Wingdings" panose="05000000000000000000" pitchFamily="2" charset="2"/>
              <a:buChar char="Ø"/>
            </a:pPr>
            <a:r>
              <a:rPr lang="en-IN" sz="2000" dirty="0">
                <a:solidFill>
                  <a:srgbClr val="1D3F69"/>
                </a:solidFill>
              </a:rPr>
              <a:t>Revenue is recognized when sale deed is executed, i.e. risks and rewards transferred. </a:t>
            </a:r>
          </a:p>
        </p:txBody>
      </p:sp>
      <p:graphicFrame>
        <p:nvGraphicFramePr>
          <p:cNvPr id="2" name="Table 1"/>
          <p:cNvGraphicFramePr>
            <a:graphicFrameLocks noGrp="1"/>
          </p:cNvGraphicFramePr>
          <p:nvPr>
            <p:extLst>
              <p:ext uri="{D42A27DB-BD31-4B8C-83A1-F6EECF244321}">
                <p14:modId xmlns:p14="http://schemas.microsoft.com/office/powerpoint/2010/main" val="2148610393"/>
              </p:ext>
            </p:extLst>
          </p:nvPr>
        </p:nvGraphicFramePr>
        <p:xfrm>
          <a:off x="1871579" y="3569589"/>
          <a:ext cx="8127999" cy="23417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39685">
                <a:tc>
                  <a:txBody>
                    <a:bodyPr/>
                    <a:lstStyle/>
                    <a:p>
                      <a:r>
                        <a:rPr lang="en-US" dirty="0"/>
                        <a:t>Particulars</a:t>
                      </a:r>
                      <a:endParaRPr lang="en-IN" dirty="0"/>
                    </a:p>
                  </a:txBody>
                  <a:tcPr/>
                </a:tc>
                <a:tc>
                  <a:txBody>
                    <a:bodyPr/>
                    <a:lstStyle/>
                    <a:p>
                      <a:r>
                        <a:rPr lang="en-US" dirty="0"/>
                        <a:t>As per</a:t>
                      </a:r>
                      <a:r>
                        <a:rPr lang="en-US" baseline="0" dirty="0"/>
                        <a:t> AS</a:t>
                      </a:r>
                      <a:endParaRPr lang="en-IN" dirty="0"/>
                    </a:p>
                  </a:txBody>
                  <a:tcPr/>
                </a:tc>
                <a:tc>
                  <a:txBody>
                    <a:bodyPr/>
                    <a:lstStyle/>
                    <a:p>
                      <a:r>
                        <a:rPr lang="en-US" dirty="0"/>
                        <a:t>As per IND AS</a:t>
                      </a:r>
                      <a:endParaRPr lang="en-IN" dirty="0"/>
                    </a:p>
                  </a:txBody>
                  <a:tcPr/>
                </a:tc>
                <a:extLst>
                  <a:ext uri="{0D108BD9-81ED-4DB2-BD59-A6C34878D82A}">
                    <a16:rowId xmlns:a16="http://schemas.microsoft.com/office/drawing/2014/main" val="10000"/>
                  </a:ext>
                </a:extLst>
              </a:tr>
              <a:tr h="339685">
                <a:tc>
                  <a:txBody>
                    <a:bodyPr/>
                    <a:lstStyle/>
                    <a:p>
                      <a:r>
                        <a:rPr lang="en-US" dirty="0">
                          <a:solidFill>
                            <a:srgbClr val="1D3F69"/>
                          </a:solidFill>
                        </a:rPr>
                        <a:t>Sales Revenue</a:t>
                      </a:r>
                      <a:endParaRPr lang="en-IN" dirty="0">
                        <a:solidFill>
                          <a:srgbClr val="1D3F69"/>
                        </a:solidFill>
                      </a:endParaRPr>
                    </a:p>
                  </a:txBody>
                  <a:tcPr/>
                </a:tc>
                <a:tc>
                  <a:txBody>
                    <a:bodyPr/>
                    <a:lstStyle/>
                    <a:p>
                      <a:pPr algn="r"/>
                      <a:r>
                        <a:rPr lang="en-US" dirty="0">
                          <a:solidFill>
                            <a:srgbClr val="1D3F69"/>
                          </a:solidFill>
                        </a:rPr>
                        <a:t>10,00,00,000</a:t>
                      </a:r>
                      <a:endParaRPr lang="en-IN" dirty="0">
                        <a:solidFill>
                          <a:srgbClr val="1D3F69"/>
                        </a:solidFill>
                      </a:endParaRPr>
                    </a:p>
                  </a:txBody>
                  <a:tcPr/>
                </a:tc>
                <a:tc>
                  <a:txBody>
                    <a:bodyPr/>
                    <a:lstStyle/>
                    <a:p>
                      <a:pPr algn="r"/>
                      <a:r>
                        <a:rPr lang="en-US" dirty="0">
                          <a:solidFill>
                            <a:srgbClr val="1D3F69"/>
                          </a:solidFill>
                        </a:rPr>
                        <a:t>10,00,00,000</a:t>
                      </a:r>
                      <a:endParaRPr lang="en-IN" dirty="0">
                        <a:solidFill>
                          <a:srgbClr val="1D3F69"/>
                        </a:solidFill>
                      </a:endParaRPr>
                    </a:p>
                  </a:txBody>
                  <a:tcPr/>
                </a:tc>
                <a:extLst>
                  <a:ext uri="{0D108BD9-81ED-4DB2-BD59-A6C34878D82A}">
                    <a16:rowId xmlns:a16="http://schemas.microsoft.com/office/drawing/2014/main" val="10001"/>
                  </a:ext>
                </a:extLst>
              </a:tr>
              <a:tr h="339685">
                <a:tc>
                  <a:txBody>
                    <a:bodyPr/>
                    <a:lstStyle/>
                    <a:p>
                      <a:r>
                        <a:rPr lang="en-US" dirty="0">
                          <a:solidFill>
                            <a:srgbClr val="1D3F69"/>
                          </a:solidFill>
                        </a:rPr>
                        <a:t>POCM Revenue</a:t>
                      </a:r>
                      <a:endParaRPr lang="en-IN" dirty="0">
                        <a:solidFill>
                          <a:srgbClr val="1D3F69"/>
                        </a:solidFill>
                      </a:endParaRPr>
                    </a:p>
                  </a:txBody>
                  <a:tcPr/>
                </a:tc>
                <a:tc>
                  <a:txBody>
                    <a:bodyPr/>
                    <a:lstStyle/>
                    <a:p>
                      <a:pPr algn="r"/>
                      <a:r>
                        <a:rPr lang="en-US" dirty="0">
                          <a:solidFill>
                            <a:srgbClr val="1D3F69"/>
                          </a:solidFill>
                        </a:rPr>
                        <a:t>25,00,00,000</a:t>
                      </a:r>
                      <a:endParaRPr lang="en-IN" dirty="0">
                        <a:solidFill>
                          <a:srgbClr val="1D3F69"/>
                        </a:solidFill>
                      </a:endParaRPr>
                    </a:p>
                  </a:txBody>
                  <a:tcPr/>
                </a:tc>
                <a:tc>
                  <a:txBody>
                    <a:bodyPr/>
                    <a:lstStyle/>
                    <a:p>
                      <a:pPr algn="r"/>
                      <a:r>
                        <a:rPr lang="en-US" dirty="0">
                          <a:solidFill>
                            <a:srgbClr val="1D3F69"/>
                          </a:solidFill>
                        </a:rPr>
                        <a:t>0</a:t>
                      </a:r>
                    </a:p>
                  </a:txBody>
                  <a:tcPr/>
                </a:tc>
                <a:extLst>
                  <a:ext uri="{0D108BD9-81ED-4DB2-BD59-A6C34878D82A}">
                    <a16:rowId xmlns:a16="http://schemas.microsoft.com/office/drawing/2014/main" val="10002"/>
                  </a:ext>
                </a:extLst>
              </a:tr>
              <a:tr h="439370">
                <a:tc>
                  <a:txBody>
                    <a:bodyPr/>
                    <a:lstStyle/>
                    <a:p>
                      <a:r>
                        <a:rPr lang="en-US" dirty="0">
                          <a:solidFill>
                            <a:srgbClr val="1D3F69"/>
                          </a:solidFill>
                        </a:rPr>
                        <a:t>Total Revenue</a:t>
                      </a:r>
                      <a:endParaRPr lang="en-IN" dirty="0">
                        <a:solidFill>
                          <a:srgbClr val="1D3F69"/>
                        </a:solidFill>
                      </a:endParaRPr>
                    </a:p>
                  </a:txBody>
                  <a:tcPr/>
                </a:tc>
                <a:tc>
                  <a:txBody>
                    <a:bodyPr/>
                    <a:lstStyle/>
                    <a:p>
                      <a:pPr algn="r"/>
                      <a:r>
                        <a:rPr lang="en-US" dirty="0">
                          <a:solidFill>
                            <a:srgbClr val="1D3F69"/>
                          </a:solidFill>
                        </a:rPr>
                        <a:t>35,00,00,000</a:t>
                      </a:r>
                      <a:endParaRPr lang="en-IN" dirty="0">
                        <a:solidFill>
                          <a:srgbClr val="1D3F69"/>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rgbClr val="1D3F69"/>
                          </a:solidFill>
                        </a:rPr>
                        <a:t>10,00,00,000</a:t>
                      </a:r>
                      <a:endParaRPr lang="en-IN" dirty="0">
                        <a:solidFill>
                          <a:srgbClr val="1D3F69"/>
                        </a:solidFill>
                      </a:endParaRPr>
                    </a:p>
                  </a:txBody>
                  <a:tcPr/>
                </a:tc>
                <a:extLst>
                  <a:ext uri="{0D108BD9-81ED-4DB2-BD59-A6C34878D82A}">
                    <a16:rowId xmlns:a16="http://schemas.microsoft.com/office/drawing/2014/main" val="10003"/>
                  </a:ext>
                </a:extLst>
              </a:tr>
              <a:tr h="339932">
                <a:tc>
                  <a:txBody>
                    <a:bodyPr/>
                    <a:lstStyle/>
                    <a:p>
                      <a:r>
                        <a:rPr lang="en-US" dirty="0">
                          <a:solidFill>
                            <a:srgbClr val="1D3F69"/>
                          </a:solidFill>
                        </a:rPr>
                        <a:t>Total Expense</a:t>
                      </a:r>
                      <a:endParaRPr lang="en-IN" dirty="0">
                        <a:solidFill>
                          <a:srgbClr val="1D3F69"/>
                        </a:solidFill>
                      </a:endParaRPr>
                    </a:p>
                  </a:txBody>
                  <a:tcPr/>
                </a:tc>
                <a:tc>
                  <a:txBody>
                    <a:bodyPr/>
                    <a:lstStyle/>
                    <a:p>
                      <a:pPr algn="r"/>
                      <a:r>
                        <a:rPr lang="en-US" dirty="0">
                          <a:solidFill>
                            <a:srgbClr val="1D3F69"/>
                          </a:solidFill>
                        </a:rPr>
                        <a:t>15,00,00,000</a:t>
                      </a:r>
                      <a:endParaRPr lang="en-IN" dirty="0">
                        <a:solidFill>
                          <a:srgbClr val="1D3F69"/>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rgbClr val="1D3F69"/>
                          </a:solidFill>
                        </a:rPr>
                        <a:t>15,00,00,000</a:t>
                      </a:r>
                    </a:p>
                  </a:txBody>
                  <a:tcPr/>
                </a:tc>
                <a:extLst>
                  <a:ext uri="{0D108BD9-81ED-4DB2-BD59-A6C34878D82A}">
                    <a16:rowId xmlns:a16="http://schemas.microsoft.com/office/drawing/2014/main" val="10004"/>
                  </a:ext>
                </a:extLst>
              </a:tr>
              <a:tr h="439370">
                <a:tc>
                  <a:txBody>
                    <a:bodyPr/>
                    <a:lstStyle/>
                    <a:p>
                      <a:r>
                        <a:rPr lang="en-US" dirty="0">
                          <a:solidFill>
                            <a:srgbClr val="1D3F69"/>
                          </a:solidFill>
                        </a:rPr>
                        <a:t>Net Profit</a:t>
                      </a:r>
                      <a:endParaRPr lang="en-IN" dirty="0">
                        <a:solidFill>
                          <a:srgbClr val="1D3F69"/>
                        </a:solidFill>
                      </a:endParaRPr>
                    </a:p>
                  </a:txBody>
                  <a:tcPr/>
                </a:tc>
                <a:tc>
                  <a:txBody>
                    <a:bodyPr/>
                    <a:lstStyle/>
                    <a:p>
                      <a:pPr algn="r"/>
                      <a:r>
                        <a:rPr lang="en-US" dirty="0">
                          <a:solidFill>
                            <a:srgbClr val="1D3F69"/>
                          </a:solidFill>
                        </a:rPr>
                        <a:t>20,00,00,000</a:t>
                      </a:r>
                      <a:endParaRPr lang="en-IN" dirty="0">
                        <a:solidFill>
                          <a:srgbClr val="1D3F69"/>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rgbClr val="1D3F69"/>
                          </a:solidFill>
                        </a:rPr>
                        <a:t>-5,00,00,000</a:t>
                      </a:r>
                      <a:endParaRPr lang="en-IN" dirty="0">
                        <a:solidFill>
                          <a:srgbClr val="1D3F69"/>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61410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1755" y="550965"/>
            <a:ext cx="7792872" cy="707886"/>
          </a:xfrm>
          <a:prstGeom prst="rect">
            <a:avLst/>
          </a:prstGeom>
          <a:noFill/>
        </p:spPr>
        <p:txBody>
          <a:bodyPr wrap="square" rtlCol="0">
            <a:spAutoFit/>
          </a:bodyPr>
          <a:lstStyle/>
          <a:p>
            <a:pPr algn="ctr"/>
            <a:r>
              <a:rPr lang="en-US" sz="4000" b="1" dirty="0">
                <a:solidFill>
                  <a:srgbClr val="1D3F69"/>
                </a:solidFill>
              </a:rPr>
              <a:t>Leases [AS 19, IND AS 116]</a:t>
            </a:r>
            <a:endParaRPr lang="en-IN" sz="4000" dirty="0">
              <a:solidFill>
                <a:srgbClr val="1D3F69"/>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790" y="1433717"/>
            <a:ext cx="8791074" cy="4517409"/>
          </a:xfrm>
          <a:prstGeom prst="rect">
            <a:avLst/>
          </a:prstGeom>
        </p:spPr>
      </p:pic>
    </p:spTree>
    <p:extLst>
      <p:ext uri="{BB962C8B-B14F-4D97-AF65-F5344CB8AC3E}">
        <p14:creationId xmlns:p14="http://schemas.microsoft.com/office/powerpoint/2010/main" val="2698838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8285" y="478970"/>
            <a:ext cx="10493829" cy="954107"/>
          </a:xfrm>
          <a:prstGeom prst="rect">
            <a:avLst/>
          </a:prstGeom>
          <a:noFill/>
        </p:spPr>
        <p:txBody>
          <a:bodyPr wrap="square" rtlCol="0">
            <a:spAutoFit/>
          </a:bodyPr>
          <a:lstStyle/>
          <a:p>
            <a:r>
              <a:rPr lang="en-IN" b="1" dirty="0">
                <a:solidFill>
                  <a:srgbClr val="1D3F69"/>
                </a:solidFill>
              </a:rPr>
              <a:t>Scenario: </a:t>
            </a:r>
            <a:r>
              <a:rPr lang="en-US" dirty="0">
                <a:solidFill>
                  <a:srgbClr val="1D3F69"/>
                </a:solidFill>
              </a:rPr>
              <a:t>ABC Ltd. leases office space for 5 years with annual payments of ₹10 lakh, paid at the end of each year. The fair value of the property is ₹1 </a:t>
            </a:r>
            <a:r>
              <a:rPr lang="en-US" dirty="0" err="1">
                <a:solidFill>
                  <a:srgbClr val="1D3F69"/>
                </a:solidFill>
              </a:rPr>
              <a:t>crore</a:t>
            </a:r>
            <a:r>
              <a:rPr lang="en-US" dirty="0">
                <a:solidFill>
                  <a:srgbClr val="1D3F69"/>
                </a:solidFill>
              </a:rPr>
              <a:t>, and its useful life is 25 years. The implicit interest rate is 8%. ABC Ltd. does not opt for any exemptions under </a:t>
            </a:r>
            <a:r>
              <a:rPr lang="en-US" dirty="0" err="1">
                <a:solidFill>
                  <a:srgbClr val="1D3F69"/>
                </a:solidFill>
              </a:rPr>
              <a:t>Ind</a:t>
            </a:r>
            <a:r>
              <a:rPr lang="en-US" dirty="0">
                <a:solidFill>
                  <a:srgbClr val="1D3F69"/>
                </a:solidFill>
              </a:rPr>
              <a:t> AS 116. </a:t>
            </a:r>
            <a:endParaRPr lang="en-IN" dirty="0">
              <a:solidFill>
                <a:srgbClr val="1D3F69"/>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29531964"/>
              </p:ext>
            </p:extLst>
          </p:nvPr>
        </p:nvGraphicFramePr>
        <p:xfrm>
          <a:off x="972456" y="1536685"/>
          <a:ext cx="10319658" cy="4223940"/>
        </p:xfrm>
        <a:graphic>
          <a:graphicData uri="http://schemas.openxmlformats.org/drawingml/2006/table">
            <a:tbl>
              <a:tblPr firstRow="1" firstCol="1" bandRow="1">
                <a:tableStyleId>{5C22544A-7EE6-4342-B048-85BDC9FD1C3A}</a:tableStyleId>
              </a:tblPr>
              <a:tblGrid>
                <a:gridCol w="2274940">
                  <a:extLst>
                    <a:ext uri="{9D8B030D-6E8A-4147-A177-3AD203B41FA5}">
                      <a16:colId xmlns:a16="http://schemas.microsoft.com/office/drawing/2014/main" val="20000"/>
                    </a:ext>
                  </a:extLst>
                </a:gridCol>
                <a:gridCol w="3890478">
                  <a:extLst>
                    <a:ext uri="{9D8B030D-6E8A-4147-A177-3AD203B41FA5}">
                      <a16:colId xmlns:a16="http://schemas.microsoft.com/office/drawing/2014/main" val="20001"/>
                    </a:ext>
                  </a:extLst>
                </a:gridCol>
                <a:gridCol w="4154240">
                  <a:extLst>
                    <a:ext uri="{9D8B030D-6E8A-4147-A177-3AD203B41FA5}">
                      <a16:colId xmlns:a16="http://schemas.microsoft.com/office/drawing/2014/main" val="20002"/>
                    </a:ext>
                  </a:extLst>
                </a:gridCol>
              </a:tblGrid>
              <a:tr h="493454">
                <a:tc>
                  <a:txBody>
                    <a:bodyPr/>
                    <a:lstStyle/>
                    <a:p>
                      <a:pPr algn="ctr">
                        <a:lnSpc>
                          <a:spcPts val="1650"/>
                        </a:lnSpc>
                        <a:spcAft>
                          <a:spcPts val="0"/>
                        </a:spcAft>
                      </a:pPr>
                      <a:r>
                        <a:rPr lang="en-IN" sz="1600" dirty="0">
                          <a:effectLst/>
                        </a:rPr>
                        <a:t>Impact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64364" marB="64364"/>
                </a:tc>
                <a:tc>
                  <a:txBody>
                    <a:bodyPr/>
                    <a:lstStyle/>
                    <a:p>
                      <a:pPr algn="ctr">
                        <a:lnSpc>
                          <a:spcPts val="1650"/>
                        </a:lnSpc>
                        <a:spcAft>
                          <a:spcPts val="0"/>
                        </a:spcAft>
                      </a:pPr>
                      <a:r>
                        <a:rPr lang="en-IN" sz="1600" dirty="0">
                          <a:effectLst/>
                        </a:rPr>
                        <a:t>Accounting Standard 19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64364" marB="64364"/>
                </a:tc>
                <a:tc>
                  <a:txBody>
                    <a:bodyPr/>
                    <a:lstStyle/>
                    <a:p>
                      <a:pPr algn="ctr">
                        <a:lnSpc>
                          <a:spcPts val="1650"/>
                        </a:lnSpc>
                        <a:spcAft>
                          <a:spcPts val="0"/>
                        </a:spcAft>
                      </a:pPr>
                      <a:r>
                        <a:rPr lang="en-IN" sz="1600">
                          <a:effectLst/>
                        </a:rPr>
                        <a:t>Indian Accounting Standard 116</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64364" marB="64364"/>
                </a:tc>
                <a:extLst>
                  <a:ext uri="{0D108BD9-81ED-4DB2-BD59-A6C34878D82A}">
                    <a16:rowId xmlns:a16="http://schemas.microsoft.com/office/drawing/2014/main" val="10000"/>
                  </a:ext>
                </a:extLst>
              </a:tr>
              <a:tr h="557818">
                <a:tc>
                  <a:txBody>
                    <a:bodyPr/>
                    <a:lstStyle/>
                    <a:p>
                      <a:pPr algn="ctr">
                        <a:lnSpc>
                          <a:spcPts val="1650"/>
                        </a:lnSpc>
                        <a:spcAft>
                          <a:spcPts val="0"/>
                        </a:spcAft>
                      </a:pPr>
                      <a:r>
                        <a:rPr lang="en-IN" sz="1600" dirty="0">
                          <a:effectLst/>
                        </a:rPr>
                        <a:t>Initial Balance Sheet Impact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dirty="0">
                          <a:solidFill>
                            <a:srgbClr val="1D3F69"/>
                          </a:solidFill>
                          <a:effectLst/>
                        </a:rPr>
                        <a:t>No Asset/Liability recognised</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a:solidFill>
                            <a:srgbClr val="1D3F69"/>
                          </a:solidFill>
                          <a:effectLst/>
                        </a:rPr>
                        <a:t>ROU Asset: ₹39,92,700</a:t>
                      </a:r>
                      <a:br>
                        <a:rPr lang="en-IN" sz="1600">
                          <a:solidFill>
                            <a:srgbClr val="1D3F69"/>
                          </a:solidFill>
                          <a:effectLst/>
                        </a:rPr>
                      </a:br>
                      <a:r>
                        <a:rPr lang="en-IN" sz="1600">
                          <a:solidFill>
                            <a:srgbClr val="1D3F69"/>
                          </a:solidFill>
                          <a:effectLst/>
                        </a:rPr>
                        <a:t>Lease Liability: ₹39,92,700</a:t>
                      </a:r>
                      <a:endParaRPr lang="en-IN" sz="16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6545" marB="96545"/>
                </a:tc>
                <a:extLst>
                  <a:ext uri="{0D108BD9-81ED-4DB2-BD59-A6C34878D82A}">
                    <a16:rowId xmlns:a16="http://schemas.microsoft.com/office/drawing/2014/main" val="10001"/>
                  </a:ext>
                </a:extLst>
              </a:tr>
              <a:tr h="557818">
                <a:tc>
                  <a:txBody>
                    <a:bodyPr/>
                    <a:lstStyle/>
                    <a:p>
                      <a:pPr algn="ctr">
                        <a:lnSpc>
                          <a:spcPts val="1650"/>
                        </a:lnSpc>
                        <a:spcAft>
                          <a:spcPts val="0"/>
                        </a:spcAft>
                      </a:pPr>
                      <a:r>
                        <a:rPr lang="en-IN" sz="1600" dirty="0">
                          <a:effectLst/>
                        </a:rPr>
                        <a:t>P&amp;L Year 1 Expense Profile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dirty="0">
                          <a:solidFill>
                            <a:srgbClr val="1D3F69"/>
                          </a:solidFill>
                          <a:effectLst/>
                        </a:rPr>
                        <a:t>Straight-line Rent Expense: ₹10,00,000</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a:solidFill>
                            <a:srgbClr val="1D3F69"/>
                          </a:solidFill>
                          <a:effectLst/>
                        </a:rPr>
                        <a:t>Depreciation Expense: ₹7,98,540</a:t>
                      </a:r>
                      <a:br>
                        <a:rPr lang="en-IN" sz="1600">
                          <a:solidFill>
                            <a:srgbClr val="1D3F69"/>
                          </a:solidFill>
                          <a:effectLst/>
                        </a:rPr>
                      </a:br>
                      <a:r>
                        <a:rPr lang="en-IN" sz="1600">
                          <a:solidFill>
                            <a:srgbClr val="1D3F69"/>
                          </a:solidFill>
                          <a:effectLst/>
                        </a:rPr>
                        <a:t>Finance (Interest) Cost: ₹3,19,416</a:t>
                      </a:r>
                      <a:endParaRPr lang="en-IN" sz="16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6545" marB="96545"/>
                </a:tc>
                <a:extLst>
                  <a:ext uri="{0D108BD9-81ED-4DB2-BD59-A6C34878D82A}">
                    <a16:rowId xmlns:a16="http://schemas.microsoft.com/office/drawing/2014/main" val="10002"/>
                  </a:ext>
                </a:extLst>
              </a:tr>
              <a:tr h="375454">
                <a:tc>
                  <a:txBody>
                    <a:bodyPr/>
                    <a:lstStyle/>
                    <a:p>
                      <a:pPr algn="ctr">
                        <a:lnSpc>
                          <a:spcPts val="1650"/>
                        </a:lnSpc>
                        <a:spcAft>
                          <a:spcPts val="0"/>
                        </a:spcAft>
                      </a:pPr>
                      <a:r>
                        <a:rPr lang="en-IN" sz="1600">
                          <a:effectLst/>
                        </a:rPr>
                        <a:t>Total P&amp;L Expense Year 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dirty="0">
                          <a:solidFill>
                            <a:srgbClr val="1D3F69"/>
                          </a:solidFill>
                          <a:effectLst/>
                        </a:rPr>
                        <a:t>₹10,00,000</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a:solidFill>
                            <a:srgbClr val="1D3F69"/>
                          </a:solidFill>
                          <a:effectLst/>
                        </a:rPr>
                        <a:t>₹11,17,956 (Higher in early years)</a:t>
                      </a:r>
                      <a:endParaRPr lang="en-IN" sz="16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6545" marB="96545"/>
                </a:tc>
                <a:extLst>
                  <a:ext uri="{0D108BD9-81ED-4DB2-BD59-A6C34878D82A}">
                    <a16:rowId xmlns:a16="http://schemas.microsoft.com/office/drawing/2014/main" val="10003"/>
                  </a:ext>
                </a:extLst>
              </a:tr>
              <a:tr h="922545">
                <a:tc>
                  <a:txBody>
                    <a:bodyPr/>
                    <a:lstStyle/>
                    <a:p>
                      <a:pPr algn="ctr">
                        <a:lnSpc>
                          <a:spcPts val="1650"/>
                        </a:lnSpc>
                        <a:spcAft>
                          <a:spcPts val="0"/>
                        </a:spcAft>
                      </a:pPr>
                      <a:r>
                        <a:rPr lang="en-IN" sz="1600">
                          <a:effectLst/>
                        </a:rPr>
                        <a:t>P&amp;L Year 5 Expense Profile</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dirty="0">
                          <a:solidFill>
                            <a:srgbClr val="1D3F69"/>
                          </a:solidFill>
                          <a:effectLst/>
                        </a:rPr>
                        <a:t>Straight-line Rent Expense: ₹10,00,000</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dirty="0">
                          <a:solidFill>
                            <a:srgbClr val="1D3F69"/>
                          </a:solidFill>
                          <a:effectLst/>
                        </a:rPr>
                        <a:t>Depreciation Expense: ₹7,98,540</a:t>
                      </a:r>
                      <a:br>
                        <a:rPr lang="en-IN" sz="1600" dirty="0">
                          <a:solidFill>
                            <a:srgbClr val="1D3F69"/>
                          </a:solidFill>
                          <a:effectLst/>
                        </a:rPr>
                      </a:br>
                      <a:r>
                        <a:rPr lang="en-IN" sz="1600" dirty="0">
                          <a:solidFill>
                            <a:srgbClr val="1D3F69"/>
                          </a:solidFill>
                          <a:effectLst/>
                        </a:rPr>
                        <a:t>Finance (Interest) Cost: ₹74,074 (Lower in later years)</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6545" marB="96545"/>
                </a:tc>
                <a:extLst>
                  <a:ext uri="{0D108BD9-81ED-4DB2-BD59-A6C34878D82A}">
                    <a16:rowId xmlns:a16="http://schemas.microsoft.com/office/drawing/2014/main" val="10004"/>
                  </a:ext>
                </a:extLst>
              </a:tr>
              <a:tr h="375454">
                <a:tc>
                  <a:txBody>
                    <a:bodyPr/>
                    <a:lstStyle/>
                    <a:p>
                      <a:pPr algn="ctr">
                        <a:lnSpc>
                          <a:spcPts val="1650"/>
                        </a:lnSpc>
                        <a:spcAft>
                          <a:spcPts val="0"/>
                        </a:spcAft>
                      </a:pPr>
                      <a:r>
                        <a:rPr lang="en-IN" sz="1600">
                          <a:effectLst/>
                        </a:rPr>
                        <a:t>Total P&amp;L Expense Year 5</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dirty="0">
                          <a:solidFill>
                            <a:srgbClr val="1D3F69"/>
                          </a:solidFill>
                          <a:effectLst/>
                        </a:rPr>
                        <a:t>₹10,00,000</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dirty="0">
                          <a:solidFill>
                            <a:srgbClr val="1D3F69"/>
                          </a:solidFill>
                          <a:effectLst/>
                        </a:rPr>
                        <a:t>₹8,72,614</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6545" marB="96545"/>
                </a:tc>
                <a:extLst>
                  <a:ext uri="{0D108BD9-81ED-4DB2-BD59-A6C34878D82A}">
                    <a16:rowId xmlns:a16="http://schemas.microsoft.com/office/drawing/2014/main" val="10005"/>
                  </a:ext>
                </a:extLst>
              </a:tr>
              <a:tr h="740181">
                <a:tc>
                  <a:txBody>
                    <a:bodyPr/>
                    <a:lstStyle/>
                    <a:p>
                      <a:pPr algn="ctr">
                        <a:lnSpc>
                          <a:spcPts val="1650"/>
                        </a:lnSpc>
                        <a:spcAft>
                          <a:spcPts val="0"/>
                        </a:spcAft>
                      </a:pPr>
                      <a:r>
                        <a:rPr lang="en-IN" sz="1600">
                          <a:effectLst/>
                        </a:rPr>
                        <a:t>Key Financial Metric Impact</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a:solidFill>
                            <a:srgbClr val="1D3F69"/>
                          </a:solidFill>
                          <a:effectLst/>
                        </a:rPr>
                        <a:t>No impact on EBITDA or Debt/Equity Ratio</a:t>
                      </a:r>
                      <a:endParaRPr lang="en-IN" sz="16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8727" marT="96545" marB="96545"/>
                </a:tc>
                <a:tc>
                  <a:txBody>
                    <a:bodyPr/>
                    <a:lstStyle/>
                    <a:p>
                      <a:pPr algn="ctr">
                        <a:lnSpc>
                          <a:spcPts val="1650"/>
                        </a:lnSpc>
                        <a:spcAft>
                          <a:spcPts val="0"/>
                        </a:spcAft>
                      </a:pPr>
                      <a:r>
                        <a:rPr lang="en-IN" sz="1600" dirty="0">
                          <a:solidFill>
                            <a:srgbClr val="1D3F69"/>
                          </a:solidFill>
                          <a:effectLst/>
                        </a:rPr>
                        <a:t>Increases Debt/Equity Ratio; increases EBITDA (rent expense becomes D&amp;A/Interest)</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6545" marB="9654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472233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FD013DA-A9E2-5F5C-7F49-184D9A929820}"/>
              </a:ext>
            </a:extLst>
          </p:cNvPr>
          <p:cNvGraphicFramePr>
            <a:graphicFrameLocks noGrp="1"/>
          </p:cNvGraphicFramePr>
          <p:nvPr>
            <p:extLst>
              <p:ext uri="{D42A27DB-BD31-4B8C-83A1-F6EECF244321}">
                <p14:modId xmlns:p14="http://schemas.microsoft.com/office/powerpoint/2010/main" val="963215770"/>
              </p:ext>
            </p:extLst>
          </p:nvPr>
        </p:nvGraphicFramePr>
        <p:xfrm>
          <a:off x="785926" y="1401404"/>
          <a:ext cx="4493490" cy="2447409"/>
        </p:xfrm>
        <a:graphic>
          <a:graphicData uri="http://schemas.openxmlformats.org/drawingml/2006/table">
            <a:tbl>
              <a:tblPr firstRow="1" bandRow="1">
                <a:tableStyleId>{5C22544A-7EE6-4342-B048-85BDC9FD1C3A}</a:tableStyleId>
              </a:tblPr>
              <a:tblGrid>
                <a:gridCol w="1497830">
                  <a:extLst>
                    <a:ext uri="{9D8B030D-6E8A-4147-A177-3AD203B41FA5}">
                      <a16:colId xmlns:a16="http://schemas.microsoft.com/office/drawing/2014/main" val="4247019389"/>
                    </a:ext>
                  </a:extLst>
                </a:gridCol>
                <a:gridCol w="1497830">
                  <a:extLst>
                    <a:ext uri="{9D8B030D-6E8A-4147-A177-3AD203B41FA5}">
                      <a16:colId xmlns:a16="http://schemas.microsoft.com/office/drawing/2014/main" val="3911549769"/>
                    </a:ext>
                  </a:extLst>
                </a:gridCol>
                <a:gridCol w="1497830">
                  <a:extLst>
                    <a:ext uri="{9D8B030D-6E8A-4147-A177-3AD203B41FA5}">
                      <a16:colId xmlns:a16="http://schemas.microsoft.com/office/drawing/2014/main" val="293044124"/>
                    </a:ext>
                  </a:extLst>
                </a:gridCol>
              </a:tblGrid>
              <a:tr h="475290">
                <a:tc>
                  <a:txBody>
                    <a:bodyPr/>
                    <a:lstStyle/>
                    <a:p>
                      <a:r>
                        <a:rPr lang="en-IN" dirty="0"/>
                        <a:t>Particulars</a:t>
                      </a:r>
                    </a:p>
                  </a:txBody>
                  <a:tcPr/>
                </a:tc>
                <a:tc>
                  <a:txBody>
                    <a:bodyPr/>
                    <a:lstStyle/>
                    <a:p>
                      <a:r>
                        <a:rPr lang="en-IN" dirty="0"/>
                        <a:t>As per AS</a:t>
                      </a:r>
                    </a:p>
                  </a:txBody>
                  <a:tcPr/>
                </a:tc>
                <a:tc>
                  <a:txBody>
                    <a:bodyPr/>
                    <a:lstStyle/>
                    <a:p>
                      <a:r>
                        <a:rPr lang="en-IN" dirty="0"/>
                        <a:t>As per IND AS</a:t>
                      </a:r>
                    </a:p>
                  </a:txBody>
                  <a:tcPr/>
                </a:tc>
                <a:extLst>
                  <a:ext uri="{0D108BD9-81ED-4DB2-BD59-A6C34878D82A}">
                    <a16:rowId xmlns:a16="http://schemas.microsoft.com/office/drawing/2014/main" val="157490189"/>
                  </a:ext>
                </a:extLst>
              </a:tr>
              <a:tr h="683647">
                <a:tc>
                  <a:txBody>
                    <a:bodyPr/>
                    <a:lstStyle/>
                    <a:p>
                      <a:r>
                        <a:rPr lang="en-IN" dirty="0">
                          <a:solidFill>
                            <a:srgbClr val="1D3F69"/>
                          </a:solidFill>
                        </a:rPr>
                        <a:t>ROU Asset</a:t>
                      </a:r>
                    </a:p>
                  </a:txBody>
                  <a:tcPr/>
                </a:tc>
                <a:tc>
                  <a:txBody>
                    <a:bodyPr/>
                    <a:lstStyle/>
                    <a:p>
                      <a:pPr algn="r"/>
                      <a:r>
                        <a:rPr lang="en-IN" dirty="0">
                          <a:solidFill>
                            <a:srgbClr val="1D3F69"/>
                          </a:solidFill>
                        </a:rPr>
                        <a:t>0</a:t>
                      </a:r>
                    </a:p>
                  </a:txBody>
                  <a:tcPr/>
                </a:tc>
                <a:tc>
                  <a:txBody>
                    <a:bodyPr/>
                    <a:lstStyle/>
                    <a:p>
                      <a:pPr algn="r"/>
                      <a:r>
                        <a:rPr lang="en-IN" dirty="0">
                          <a:solidFill>
                            <a:srgbClr val="1D3F69"/>
                          </a:solidFill>
                        </a:rPr>
                        <a:t>31,94,160</a:t>
                      </a:r>
                    </a:p>
                  </a:txBody>
                  <a:tcPr/>
                </a:tc>
                <a:extLst>
                  <a:ext uri="{0D108BD9-81ED-4DB2-BD59-A6C34878D82A}">
                    <a16:rowId xmlns:a16="http://schemas.microsoft.com/office/drawing/2014/main" val="171447584"/>
                  </a:ext>
                </a:extLst>
              </a:tr>
              <a:tr h="779318">
                <a:tc>
                  <a:txBody>
                    <a:bodyPr/>
                    <a:lstStyle/>
                    <a:p>
                      <a:r>
                        <a:rPr lang="en-IN" dirty="0">
                          <a:solidFill>
                            <a:srgbClr val="1D3F69"/>
                          </a:solidFill>
                        </a:rPr>
                        <a:t>Reserve and Surplus</a:t>
                      </a:r>
                    </a:p>
                  </a:txBody>
                  <a:tcPr/>
                </a:tc>
                <a:tc>
                  <a:txBody>
                    <a:bodyPr/>
                    <a:lstStyle/>
                    <a:p>
                      <a:pPr algn="r"/>
                      <a:r>
                        <a:rPr lang="en-IN" dirty="0">
                          <a:solidFill>
                            <a:srgbClr val="1D3F69"/>
                          </a:solidFill>
                        </a:rPr>
                        <a:t>25,00,000</a:t>
                      </a:r>
                    </a:p>
                  </a:txBody>
                  <a:tcPr/>
                </a:tc>
                <a:tc>
                  <a:txBody>
                    <a:bodyPr/>
                    <a:lstStyle/>
                    <a:p>
                      <a:pPr algn="r"/>
                      <a:r>
                        <a:rPr lang="en-IN" dirty="0">
                          <a:solidFill>
                            <a:srgbClr val="1D3F69"/>
                          </a:solidFill>
                        </a:rPr>
                        <a:t>23,82,044</a:t>
                      </a:r>
                    </a:p>
                  </a:txBody>
                  <a:tcPr/>
                </a:tc>
                <a:extLst>
                  <a:ext uri="{0D108BD9-81ED-4DB2-BD59-A6C34878D82A}">
                    <a16:rowId xmlns:a16="http://schemas.microsoft.com/office/drawing/2014/main" val="3011175981"/>
                  </a:ext>
                </a:extLst>
              </a:tr>
              <a:tr h="509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1D3F69"/>
                          </a:solidFill>
                        </a:rPr>
                        <a:t>Lease Liability</a:t>
                      </a:r>
                    </a:p>
                  </a:txBody>
                  <a:tcPr/>
                </a:tc>
                <a:tc>
                  <a:txBody>
                    <a:bodyPr/>
                    <a:lstStyle/>
                    <a:p>
                      <a:pPr algn="r"/>
                      <a:r>
                        <a:rPr lang="en-IN" dirty="0">
                          <a:solidFill>
                            <a:srgbClr val="1D3F69"/>
                          </a:solidFill>
                        </a:rPr>
                        <a:t>0</a:t>
                      </a:r>
                    </a:p>
                  </a:txBody>
                  <a:tcPr/>
                </a:tc>
                <a:tc>
                  <a:txBody>
                    <a:bodyPr/>
                    <a:lstStyle/>
                    <a:p>
                      <a:pPr algn="r"/>
                      <a:r>
                        <a:rPr lang="en-IN" dirty="0">
                          <a:solidFill>
                            <a:srgbClr val="1D3F69"/>
                          </a:solidFill>
                        </a:rPr>
                        <a:t>33,12,116</a:t>
                      </a:r>
                    </a:p>
                  </a:txBody>
                  <a:tcPr/>
                </a:tc>
                <a:extLst>
                  <a:ext uri="{0D108BD9-81ED-4DB2-BD59-A6C34878D82A}">
                    <a16:rowId xmlns:a16="http://schemas.microsoft.com/office/drawing/2014/main" val="3435773079"/>
                  </a:ext>
                </a:extLst>
              </a:tr>
            </a:tbl>
          </a:graphicData>
        </a:graphic>
      </p:graphicFrame>
      <p:sp>
        <p:nvSpPr>
          <p:cNvPr id="3" name="TextBox 2">
            <a:extLst>
              <a:ext uri="{FF2B5EF4-FFF2-40B4-BE49-F238E27FC236}">
                <a16:creationId xmlns:a16="http://schemas.microsoft.com/office/drawing/2014/main" id="{59D6DD58-8F5E-5A96-B517-FDBB878DC897}"/>
              </a:ext>
            </a:extLst>
          </p:cNvPr>
          <p:cNvSpPr txBox="1"/>
          <p:nvPr/>
        </p:nvSpPr>
        <p:spPr>
          <a:xfrm>
            <a:off x="785926" y="650567"/>
            <a:ext cx="4493490" cy="369332"/>
          </a:xfrm>
          <a:prstGeom prst="rect">
            <a:avLst/>
          </a:prstGeom>
          <a:noFill/>
        </p:spPr>
        <p:txBody>
          <a:bodyPr wrap="square" rtlCol="0">
            <a:spAutoFit/>
          </a:bodyPr>
          <a:lstStyle/>
          <a:p>
            <a:pPr algn="ctr"/>
            <a:r>
              <a:rPr lang="en-IN" b="1" dirty="0">
                <a:solidFill>
                  <a:srgbClr val="1D3F69"/>
                </a:solidFill>
              </a:rPr>
              <a:t>BALANCE SHEET AT YEAR END</a:t>
            </a:r>
          </a:p>
        </p:txBody>
      </p:sp>
      <p:graphicFrame>
        <p:nvGraphicFramePr>
          <p:cNvPr id="4" name="Table 3">
            <a:extLst>
              <a:ext uri="{FF2B5EF4-FFF2-40B4-BE49-F238E27FC236}">
                <a16:creationId xmlns:a16="http://schemas.microsoft.com/office/drawing/2014/main" id="{839615A1-A663-9467-DCDB-7F87B72EE2B8}"/>
              </a:ext>
            </a:extLst>
          </p:cNvPr>
          <p:cNvGraphicFramePr>
            <a:graphicFrameLocks noGrp="1"/>
          </p:cNvGraphicFramePr>
          <p:nvPr>
            <p:extLst>
              <p:ext uri="{D42A27DB-BD31-4B8C-83A1-F6EECF244321}">
                <p14:modId xmlns:p14="http://schemas.microsoft.com/office/powerpoint/2010/main" val="2377152237"/>
              </p:ext>
            </p:extLst>
          </p:nvPr>
        </p:nvGraphicFramePr>
        <p:xfrm>
          <a:off x="7059728" y="1401404"/>
          <a:ext cx="4493490" cy="3517674"/>
        </p:xfrm>
        <a:graphic>
          <a:graphicData uri="http://schemas.openxmlformats.org/drawingml/2006/table">
            <a:tbl>
              <a:tblPr firstRow="1" bandRow="1">
                <a:tableStyleId>{5C22544A-7EE6-4342-B048-85BDC9FD1C3A}</a:tableStyleId>
              </a:tblPr>
              <a:tblGrid>
                <a:gridCol w="1497830">
                  <a:extLst>
                    <a:ext uri="{9D8B030D-6E8A-4147-A177-3AD203B41FA5}">
                      <a16:colId xmlns:a16="http://schemas.microsoft.com/office/drawing/2014/main" val="4247019389"/>
                    </a:ext>
                  </a:extLst>
                </a:gridCol>
                <a:gridCol w="1497830">
                  <a:extLst>
                    <a:ext uri="{9D8B030D-6E8A-4147-A177-3AD203B41FA5}">
                      <a16:colId xmlns:a16="http://schemas.microsoft.com/office/drawing/2014/main" val="3911549769"/>
                    </a:ext>
                  </a:extLst>
                </a:gridCol>
                <a:gridCol w="1497830">
                  <a:extLst>
                    <a:ext uri="{9D8B030D-6E8A-4147-A177-3AD203B41FA5}">
                      <a16:colId xmlns:a16="http://schemas.microsoft.com/office/drawing/2014/main" val="293044124"/>
                    </a:ext>
                  </a:extLst>
                </a:gridCol>
              </a:tblGrid>
              <a:tr h="412945">
                <a:tc>
                  <a:txBody>
                    <a:bodyPr/>
                    <a:lstStyle/>
                    <a:p>
                      <a:r>
                        <a:rPr lang="en-IN" dirty="0"/>
                        <a:t>Particulars</a:t>
                      </a:r>
                    </a:p>
                  </a:txBody>
                  <a:tcPr/>
                </a:tc>
                <a:tc>
                  <a:txBody>
                    <a:bodyPr/>
                    <a:lstStyle/>
                    <a:p>
                      <a:r>
                        <a:rPr lang="en-IN" dirty="0"/>
                        <a:t>As per AS</a:t>
                      </a:r>
                    </a:p>
                  </a:txBody>
                  <a:tcPr/>
                </a:tc>
                <a:tc>
                  <a:txBody>
                    <a:bodyPr/>
                    <a:lstStyle/>
                    <a:p>
                      <a:r>
                        <a:rPr lang="en-IN" dirty="0"/>
                        <a:t>As per IND AS</a:t>
                      </a:r>
                    </a:p>
                  </a:txBody>
                  <a:tcPr/>
                </a:tc>
                <a:extLst>
                  <a:ext uri="{0D108BD9-81ED-4DB2-BD59-A6C34878D82A}">
                    <a16:rowId xmlns:a16="http://schemas.microsoft.com/office/drawing/2014/main" val="157490189"/>
                  </a:ext>
                </a:extLst>
              </a:tr>
              <a:tr h="704429">
                <a:tc>
                  <a:txBody>
                    <a:bodyPr/>
                    <a:lstStyle/>
                    <a:p>
                      <a:r>
                        <a:rPr lang="en-IN" dirty="0">
                          <a:solidFill>
                            <a:srgbClr val="1D3F69"/>
                          </a:solidFill>
                        </a:rPr>
                        <a:t>Revenue from Operation</a:t>
                      </a:r>
                    </a:p>
                  </a:txBody>
                  <a:tcPr/>
                </a:tc>
                <a:tc>
                  <a:txBody>
                    <a:bodyPr/>
                    <a:lstStyle/>
                    <a:p>
                      <a:pPr algn="r"/>
                      <a:r>
                        <a:rPr lang="en-IN" dirty="0">
                          <a:solidFill>
                            <a:srgbClr val="1D3F69"/>
                          </a:solidFill>
                        </a:rPr>
                        <a:t>55,00,000</a:t>
                      </a:r>
                    </a:p>
                  </a:txBody>
                  <a:tcPr/>
                </a:tc>
                <a:tc>
                  <a:txBody>
                    <a:bodyPr/>
                    <a:lstStyle/>
                    <a:p>
                      <a:pPr algn="r"/>
                      <a:r>
                        <a:rPr lang="en-IN" dirty="0">
                          <a:solidFill>
                            <a:srgbClr val="1D3F69"/>
                          </a:solidFill>
                        </a:rPr>
                        <a:t>55,00,000</a:t>
                      </a:r>
                    </a:p>
                  </a:txBody>
                  <a:tcPr/>
                </a:tc>
                <a:extLst>
                  <a:ext uri="{0D108BD9-81ED-4DB2-BD59-A6C34878D82A}">
                    <a16:rowId xmlns:a16="http://schemas.microsoft.com/office/drawing/2014/main" val="171447584"/>
                  </a:ext>
                </a:extLst>
              </a:tr>
              <a:tr h="685800">
                <a:tc>
                  <a:txBody>
                    <a:bodyPr/>
                    <a:lstStyle/>
                    <a:p>
                      <a:r>
                        <a:rPr lang="en-IN" dirty="0">
                          <a:solidFill>
                            <a:srgbClr val="1D3F69"/>
                          </a:solidFill>
                        </a:rPr>
                        <a:t>Depreciation Expense</a:t>
                      </a:r>
                    </a:p>
                  </a:txBody>
                  <a:tcPr/>
                </a:tc>
                <a:tc>
                  <a:txBody>
                    <a:bodyPr/>
                    <a:lstStyle/>
                    <a:p>
                      <a:pPr algn="r"/>
                      <a:r>
                        <a:rPr lang="en-IN" dirty="0">
                          <a:solidFill>
                            <a:srgbClr val="1D3F69"/>
                          </a:solidFill>
                        </a:rPr>
                        <a:t>5,00,000</a:t>
                      </a:r>
                    </a:p>
                  </a:txBody>
                  <a:tcPr/>
                </a:tc>
                <a:tc>
                  <a:txBody>
                    <a:bodyPr/>
                    <a:lstStyle/>
                    <a:p>
                      <a:pPr algn="r"/>
                      <a:r>
                        <a:rPr lang="en-IN" dirty="0">
                          <a:solidFill>
                            <a:srgbClr val="1D3F69"/>
                          </a:solidFill>
                        </a:rPr>
                        <a:t>12,98,540</a:t>
                      </a:r>
                    </a:p>
                  </a:txBody>
                  <a:tcPr/>
                </a:tc>
                <a:extLst>
                  <a:ext uri="{0D108BD9-81ED-4DB2-BD59-A6C34878D82A}">
                    <a16:rowId xmlns:a16="http://schemas.microsoft.com/office/drawing/2014/main" val="3011175981"/>
                  </a:ext>
                </a:extLst>
              </a:tr>
              <a:tr h="509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1D3F69"/>
                          </a:solidFill>
                        </a:rPr>
                        <a:t>Finance Cost</a:t>
                      </a:r>
                    </a:p>
                  </a:txBody>
                  <a:tcPr/>
                </a:tc>
                <a:tc>
                  <a:txBody>
                    <a:bodyPr/>
                    <a:lstStyle/>
                    <a:p>
                      <a:pPr algn="r"/>
                      <a:r>
                        <a:rPr lang="en-IN" dirty="0">
                          <a:solidFill>
                            <a:srgbClr val="1D3F69"/>
                          </a:solidFill>
                        </a:rPr>
                        <a:t>3,00,000</a:t>
                      </a:r>
                    </a:p>
                  </a:txBody>
                  <a:tcPr/>
                </a:tc>
                <a:tc>
                  <a:txBody>
                    <a:bodyPr/>
                    <a:lstStyle/>
                    <a:p>
                      <a:pPr algn="r"/>
                      <a:r>
                        <a:rPr lang="en-IN" dirty="0">
                          <a:solidFill>
                            <a:srgbClr val="1D3F69"/>
                          </a:solidFill>
                        </a:rPr>
                        <a:t>6,19,416</a:t>
                      </a:r>
                    </a:p>
                  </a:txBody>
                  <a:tcPr/>
                </a:tc>
                <a:extLst>
                  <a:ext uri="{0D108BD9-81ED-4DB2-BD59-A6C34878D82A}">
                    <a16:rowId xmlns:a16="http://schemas.microsoft.com/office/drawing/2014/main" val="3435773079"/>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1D3F69"/>
                          </a:solidFill>
                        </a:rPr>
                        <a:t>Other Expense</a:t>
                      </a:r>
                    </a:p>
                  </a:txBody>
                  <a:tcPr/>
                </a:tc>
                <a:tc>
                  <a:txBody>
                    <a:bodyPr/>
                    <a:lstStyle/>
                    <a:p>
                      <a:pPr algn="r"/>
                      <a:r>
                        <a:rPr lang="en-IN" dirty="0">
                          <a:solidFill>
                            <a:srgbClr val="1D3F69"/>
                          </a:solidFill>
                        </a:rPr>
                        <a:t>35,00,000</a:t>
                      </a:r>
                    </a:p>
                  </a:txBody>
                  <a:tcPr/>
                </a:tc>
                <a:tc>
                  <a:txBody>
                    <a:bodyPr/>
                    <a:lstStyle/>
                    <a:p>
                      <a:pPr algn="r"/>
                      <a:r>
                        <a:rPr lang="en-IN" dirty="0">
                          <a:solidFill>
                            <a:srgbClr val="1D3F69"/>
                          </a:solidFill>
                        </a:rPr>
                        <a:t>25,00,000</a:t>
                      </a:r>
                    </a:p>
                  </a:txBody>
                  <a:tcPr/>
                </a:tc>
                <a:extLst>
                  <a:ext uri="{0D108BD9-81ED-4DB2-BD59-A6C34878D82A}">
                    <a16:rowId xmlns:a16="http://schemas.microsoft.com/office/drawing/2014/main" val="2434106379"/>
                  </a:ext>
                </a:extLst>
              </a:tr>
              <a:tr h="519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1D3F69"/>
                          </a:solidFill>
                        </a:rPr>
                        <a:t>Net Profit</a:t>
                      </a:r>
                    </a:p>
                  </a:txBody>
                  <a:tcPr/>
                </a:tc>
                <a:tc>
                  <a:txBody>
                    <a:bodyPr/>
                    <a:lstStyle/>
                    <a:p>
                      <a:pPr algn="r"/>
                      <a:r>
                        <a:rPr lang="en-IN" dirty="0">
                          <a:solidFill>
                            <a:srgbClr val="1D3F69"/>
                          </a:solidFill>
                        </a:rPr>
                        <a:t>12,00,000</a:t>
                      </a:r>
                    </a:p>
                  </a:txBody>
                  <a:tcPr/>
                </a:tc>
                <a:tc>
                  <a:txBody>
                    <a:bodyPr/>
                    <a:lstStyle/>
                    <a:p>
                      <a:pPr algn="r"/>
                      <a:r>
                        <a:rPr lang="en-IN" dirty="0">
                          <a:solidFill>
                            <a:srgbClr val="1D3F69"/>
                          </a:solidFill>
                        </a:rPr>
                        <a:t>10,82,044</a:t>
                      </a:r>
                    </a:p>
                  </a:txBody>
                  <a:tcPr/>
                </a:tc>
                <a:extLst>
                  <a:ext uri="{0D108BD9-81ED-4DB2-BD59-A6C34878D82A}">
                    <a16:rowId xmlns:a16="http://schemas.microsoft.com/office/drawing/2014/main" val="1075917669"/>
                  </a:ext>
                </a:extLst>
              </a:tr>
            </a:tbl>
          </a:graphicData>
        </a:graphic>
      </p:graphicFrame>
      <p:sp>
        <p:nvSpPr>
          <p:cNvPr id="5" name="TextBox 4">
            <a:extLst>
              <a:ext uri="{FF2B5EF4-FFF2-40B4-BE49-F238E27FC236}">
                <a16:creationId xmlns:a16="http://schemas.microsoft.com/office/drawing/2014/main" id="{5BCA8CA1-B390-D773-8525-1CDC29B63B61}"/>
              </a:ext>
            </a:extLst>
          </p:cNvPr>
          <p:cNvSpPr txBox="1"/>
          <p:nvPr/>
        </p:nvSpPr>
        <p:spPr>
          <a:xfrm>
            <a:off x="7059728" y="658587"/>
            <a:ext cx="4493490" cy="646331"/>
          </a:xfrm>
          <a:prstGeom prst="rect">
            <a:avLst/>
          </a:prstGeom>
          <a:noFill/>
        </p:spPr>
        <p:txBody>
          <a:bodyPr wrap="square" rtlCol="0">
            <a:spAutoFit/>
          </a:bodyPr>
          <a:lstStyle/>
          <a:p>
            <a:pPr algn="ctr"/>
            <a:r>
              <a:rPr lang="en-IN" b="1" dirty="0">
                <a:solidFill>
                  <a:srgbClr val="1D3F69"/>
                </a:solidFill>
              </a:rPr>
              <a:t>STATEMENT OF PROFIT AND LOSS FOR THE YEAR</a:t>
            </a:r>
          </a:p>
        </p:txBody>
      </p:sp>
    </p:spTree>
    <p:extLst>
      <p:ext uri="{BB962C8B-B14F-4D97-AF65-F5344CB8AC3E}">
        <p14:creationId xmlns:p14="http://schemas.microsoft.com/office/powerpoint/2010/main" val="1305014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7565" y="310333"/>
            <a:ext cx="8643342" cy="1077218"/>
          </a:xfrm>
          <a:prstGeom prst="rect">
            <a:avLst/>
          </a:prstGeom>
          <a:noFill/>
        </p:spPr>
        <p:txBody>
          <a:bodyPr wrap="square" rtlCol="0">
            <a:spAutoFit/>
          </a:bodyPr>
          <a:lstStyle/>
          <a:p>
            <a:pPr algn="ctr"/>
            <a:r>
              <a:rPr lang="en-US" sz="3200" b="1" dirty="0">
                <a:solidFill>
                  <a:srgbClr val="1D3F69"/>
                </a:solidFill>
              </a:rPr>
              <a:t>PROPERTY PLANT &amp; EQUIPMENT </a:t>
            </a:r>
          </a:p>
          <a:p>
            <a:pPr algn="ctr"/>
            <a:r>
              <a:rPr lang="en-US" sz="3200" b="1" dirty="0">
                <a:solidFill>
                  <a:srgbClr val="1D3F69"/>
                </a:solidFill>
              </a:rPr>
              <a:t>[AS 10, IND AS 16]</a:t>
            </a:r>
            <a:endParaRPr lang="en-IN" sz="3600" b="1" dirty="0">
              <a:solidFill>
                <a:srgbClr val="1D3F69"/>
              </a:solidFill>
            </a:endParaRPr>
          </a:p>
        </p:txBody>
      </p:sp>
      <p:pic>
        <p:nvPicPr>
          <p:cNvPr id="6" name="Picture 5" descr="ChatGPT Image Nov 30, 2025, 11_44_12 PM.png"/>
          <p:cNvPicPr>
            <a:picLocks noChangeAspect="1"/>
          </p:cNvPicPr>
          <p:nvPr/>
        </p:nvPicPr>
        <p:blipFill>
          <a:blip r:embed="rId3"/>
          <a:stretch>
            <a:fillRect/>
          </a:stretch>
        </p:blipFill>
        <p:spPr>
          <a:xfrm>
            <a:off x="1651510" y="1521533"/>
            <a:ext cx="8935452" cy="426954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360180"/>
            <a:ext cx="10856686" cy="954107"/>
          </a:xfrm>
          <a:prstGeom prst="rect">
            <a:avLst/>
          </a:prstGeom>
        </p:spPr>
        <p:txBody>
          <a:bodyPr wrap="square">
            <a:spAutoFit/>
          </a:bodyPr>
          <a:lstStyle/>
          <a:p>
            <a:r>
              <a:rPr lang="en-IN" b="1" dirty="0">
                <a:solidFill>
                  <a:srgbClr val="1D3F69"/>
                </a:solidFill>
              </a:rPr>
              <a:t>Scenario:</a:t>
            </a:r>
            <a:r>
              <a:rPr lang="en-US" dirty="0">
                <a:solidFill>
                  <a:srgbClr val="1D3F69"/>
                </a:solidFill>
                <a:latin typeface="Google Sans"/>
              </a:rPr>
              <a:t> A company builds a factory on leased land, costing ₹1 </a:t>
            </a:r>
            <a:r>
              <a:rPr lang="en-US" dirty="0" err="1">
                <a:solidFill>
                  <a:srgbClr val="1D3F69"/>
                </a:solidFill>
                <a:latin typeface="Google Sans"/>
              </a:rPr>
              <a:t>crore</a:t>
            </a:r>
            <a:r>
              <a:rPr lang="en-US" dirty="0">
                <a:solidFill>
                  <a:srgbClr val="1D3F69"/>
                </a:solidFill>
                <a:latin typeface="Google Sans"/>
              </a:rPr>
              <a:t>. Per the lease agreement, the company is contractually obligated to dismantle the factory and restore the site at the end of the 10-year lease term. The present value of the estimated dismantling costs is calculated as ₹5,00,000 (Implicit Interest Rate – 9%)</a:t>
            </a:r>
            <a:endParaRPr lang="en-IN" dirty="0">
              <a:solidFill>
                <a:srgbClr val="1D3F69"/>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769853128"/>
              </p:ext>
            </p:extLst>
          </p:nvPr>
        </p:nvGraphicFramePr>
        <p:xfrm>
          <a:off x="827314" y="1314287"/>
          <a:ext cx="10537371" cy="4887992"/>
        </p:xfrm>
        <a:graphic>
          <a:graphicData uri="http://schemas.openxmlformats.org/drawingml/2006/table">
            <a:tbl>
              <a:tblPr firstRow="1" firstCol="1" bandRow="1">
                <a:tableStyleId>{5C22544A-7EE6-4342-B048-85BDC9FD1C3A}</a:tableStyleId>
              </a:tblPr>
              <a:tblGrid>
                <a:gridCol w="1821293">
                  <a:extLst>
                    <a:ext uri="{9D8B030D-6E8A-4147-A177-3AD203B41FA5}">
                      <a16:colId xmlns:a16="http://schemas.microsoft.com/office/drawing/2014/main" val="20000"/>
                    </a:ext>
                  </a:extLst>
                </a:gridCol>
                <a:gridCol w="4506936">
                  <a:extLst>
                    <a:ext uri="{9D8B030D-6E8A-4147-A177-3AD203B41FA5}">
                      <a16:colId xmlns:a16="http://schemas.microsoft.com/office/drawing/2014/main" val="20001"/>
                    </a:ext>
                  </a:extLst>
                </a:gridCol>
                <a:gridCol w="4209142">
                  <a:extLst>
                    <a:ext uri="{9D8B030D-6E8A-4147-A177-3AD203B41FA5}">
                      <a16:colId xmlns:a16="http://schemas.microsoft.com/office/drawing/2014/main" val="20002"/>
                    </a:ext>
                  </a:extLst>
                </a:gridCol>
              </a:tblGrid>
              <a:tr h="707525">
                <a:tc>
                  <a:txBody>
                    <a:bodyPr/>
                    <a:lstStyle/>
                    <a:p>
                      <a:pPr algn="ctr">
                        <a:lnSpc>
                          <a:spcPts val="1650"/>
                        </a:lnSpc>
                        <a:spcAft>
                          <a:spcPts val="0"/>
                        </a:spcAft>
                      </a:pPr>
                      <a:r>
                        <a:rPr lang="en-IN" sz="1600" dirty="0">
                          <a:effectLst/>
                        </a:rPr>
                        <a:t>Particulars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600" dirty="0">
                          <a:effectLst/>
                        </a:rPr>
                        <a:t>Accounting Standard 10</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600">
                          <a:effectLst/>
                        </a:rPr>
                        <a:t>Indian Accounting Standard 16</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76200" marB="76200"/>
                </a:tc>
                <a:extLst>
                  <a:ext uri="{0D108BD9-81ED-4DB2-BD59-A6C34878D82A}">
                    <a16:rowId xmlns:a16="http://schemas.microsoft.com/office/drawing/2014/main" val="10000"/>
                  </a:ext>
                </a:extLst>
              </a:tr>
              <a:tr h="1389437">
                <a:tc>
                  <a:txBody>
                    <a:bodyPr/>
                    <a:lstStyle/>
                    <a:p>
                      <a:pPr algn="ctr">
                        <a:lnSpc>
                          <a:spcPts val="1650"/>
                        </a:lnSpc>
                        <a:spcAft>
                          <a:spcPts val="0"/>
                        </a:spcAft>
                      </a:pPr>
                      <a:r>
                        <a:rPr lang="en-IN" sz="1600" dirty="0">
                          <a:effectLst/>
                        </a:rPr>
                        <a:t>Initial Recognition</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Does not explicitly require the capitalization of dismantling costs as part of the asset cost. These were often expensed in the year incurred.</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The PV of the dismantling liability must be capitalized as part of the PPE cost.</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1"/>
                  </a:ext>
                </a:extLst>
              </a:tr>
              <a:tr h="809830">
                <a:tc>
                  <a:txBody>
                    <a:bodyPr/>
                    <a:lstStyle/>
                    <a:p>
                      <a:pPr algn="ctr">
                        <a:lnSpc>
                          <a:spcPts val="1650"/>
                        </a:lnSpc>
                        <a:spcAft>
                          <a:spcPts val="0"/>
                        </a:spcAft>
                      </a:pPr>
                      <a:r>
                        <a:rPr lang="en-IN" sz="1600" dirty="0">
                          <a:effectLst/>
                        </a:rPr>
                        <a:t>Initial Asset Value</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₹1,00,00,000 (Cost to construct)</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₹1,05,00,000 (Cost + PV of dismantling liability)</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2"/>
                  </a:ext>
                </a:extLst>
              </a:tr>
              <a:tr h="860917">
                <a:tc>
                  <a:txBody>
                    <a:bodyPr/>
                    <a:lstStyle/>
                    <a:p>
                      <a:pPr algn="ctr">
                        <a:lnSpc>
                          <a:spcPts val="1650"/>
                        </a:lnSpc>
                        <a:spcAft>
                          <a:spcPts val="0"/>
                        </a:spcAft>
                      </a:pPr>
                      <a:r>
                        <a:rPr lang="en-IN" sz="1600" dirty="0">
                          <a:effectLst/>
                        </a:rPr>
                        <a:t>Subsequent Accounting</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Liability recognised later or expensed when paid.</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The liability amount is "unwound" over time (interest expense recognized in P&amp;L), and the higher asset value is depreciated over 10 years</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3"/>
                  </a:ext>
                </a:extLst>
              </a:tr>
              <a:tr h="646768">
                <a:tc>
                  <a:txBody>
                    <a:bodyPr/>
                    <a:lstStyle/>
                    <a:p>
                      <a:pPr algn="ctr">
                        <a:lnSpc>
                          <a:spcPts val="165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Expense recognized every year</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₹10,00,000 (Depreciation)</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₹10,50,000 - Depreciation</a:t>
                      </a:r>
                    </a:p>
                    <a:p>
                      <a:pPr algn="ctr">
                        <a:lnSpc>
                          <a:spcPts val="1650"/>
                        </a:lnSpc>
                        <a:spcAft>
                          <a:spcPts val="0"/>
                        </a:spcAft>
                      </a:pPr>
                      <a:r>
                        <a:rPr lang="en-IN" sz="1800" dirty="0">
                          <a:solidFill>
                            <a:srgbClr val="1D3F69"/>
                          </a:solidFill>
                          <a:effectLst/>
                        </a:rPr>
                        <a:t>₹45,000 – Interest Cost</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2070067252"/>
                  </a:ext>
                </a:extLst>
              </a:tr>
            </a:tbl>
          </a:graphicData>
        </a:graphic>
      </p:graphicFrame>
    </p:spTree>
    <p:extLst>
      <p:ext uri="{BB962C8B-B14F-4D97-AF65-F5344CB8AC3E}">
        <p14:creationId xmlns:p14="http://schemas.microsoft.com/office/powerpoint/2010/main" val="348525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D4535-EB1E-0455-88F0-BE6D5E48F59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BF2486-0CAE-9AF9-B236-8D2BA23921F3}"/>
              </a:ext>
            </a:extLst>
          </p:cNvPr>
          <p:cNvGraphicFramePr>
            <a:graphicFrameLocks noGrp="1"/>
          </p:cNvGraphicFramePr>
          <p:nvPr>
            <p:extLst>
              <p:ext uri="{D42A27DB-BD31-4B8C-83A1-F6EECF244321}">
                <p14:modId xmlns:p14="http://schemas.microsoft.com/office/powerpoint/2010/main" val="2222046442"/>
              </p:ext>
            </p:extLst>
          </p:nvPr>
        </p:nvGraphicFramePr>
        <p:xfrm>
          <a:off x="2032000" y="772218"/>
          <a:ext cx="8127999" cy="45974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700248186"/>
                    </a:ext>
                  </a:extLst>
                </a:gridCol>
                <a:gridCol w="2709333">
                  <a:extLst>
                    <a:ext uri="{9D8B030D-6E8A-4147-A177-3AD203B41FA5}">
                      <a16:colId xmlns:a16="http://schemas.microsoft.com/office/drawing/2014/main" val="1316449925"/>
                    </a:ext>
                  </a:extLst>
                </a:gridCol>
                <a:gridCol w="2709333">
                  <a:extLst>
                    <a:ext uri="{9D8B030D-6E8A-4147-A177-3AD203B41FA5}">
                      <a16:colId xmlns:a16="http://schemas.microsoft.com/office/drawing/2014/main" val="3775960646"/>
                    </a:ext>
                  </a:extLst>
                </a:gridCol>
              </a:tblGrid>
              <a:tr h="370840">
                <a:tc>
                  <a:txBody>
                    <a:bodyPr/>
                    <a:lstStyle/>
                    <a:p>
                      <a:r>
                        <a:rPr lang="en-US" dirty="0"/>
                        <a:t>Particulars</a:t>
                      </a:r>
                      <a:endParaRPr lang="en-IN" dirty="0"/>
                    </a:p>
                  </a:txBody>
                  <a:tcPr/>
                </a:tc>
                <a:tc>
                  <a:txBody>
                    <a:bodyPr/>
                    <a:lstStyle/>
                    <a:p>
                      <a:r>
                        <a:rPr lang="en-US" dirty="0"/>
                        <a:t>As per AS</a:t>
                      </a:r>
                      <a:endParaRPr lang="en-IN" dirty="0"/>
                    </a:p>
                  </a:txBody>
                  <a:tcPr/>
                </a:tc>
                <a:tc>
                  <a:txBody>
                    <a:bodyPr/>
                    <a:lstStyle/>
                    <a:p>
                      <a:r>
                        <a:rPr lang="en-US" dirty="0"/>
                        <a:t>As per IND AS</a:t>
                      </a:r>
                      <a:endParaRPr lang="en-IN" dirty="0"/>
                    </a:p>
                  </a:txBody>
                  <a:tcPr/>
                </a:tc>
                <a:extLst>
                  <a:ext uri="{0D108BD9-81ED-4DB2-BD59-A6C34878D82A}">
                    <a16:rowId xmlns:a16="http://schemas.microsoft.com/office/drawing/2014/main" val="639419171"/>
                  </a:ext>
                </a:extLst>
              </a:tr>
              <a:tr h="370840">
                <a:tc>
                  <a:txBody>
                    <a:bodyPr/>
                    <a:lstStyle/>
                    <a:p>
                      <a:r>
                        <a:rPr lang="en-US" b="1" dirty="0"/>
                        <a:t>Fixed Asset (AS); Property Plant and Equipment (IND AS)</a:t>
                      </a:r>
                      <a:endParaRPr lang="en-IN" b="1" dirty="0"/>
                    </a:p>
                  </a:txBody>
                  <a:tcPr/>
                </a:tc>
                <a:tc>
                  <a:txBody>
                    <a:bodyPr/>
                    <a:lstStyle/>
                    <a:p>
                      <a:pPr algn="r"/>
                      <a:r>
                        <a:rPr lang="en-US" b="1" dirty="0"/>
                        <a:t>90,00,000</a:t>
                      </a:r>
                      <a:endParaRPr lang="en-IN" b="1" dirty="0"/>
                    </a:p>
                  </a:txBody>
                  <a:tcPr/>
                </a:tc>
                <a:tc>
                  <a:txBody>
                    <a:bodyPr/>
                    <a:lstStyle/>
                    <a:p>
                      <a:pPr algn="r"/>
                      <a:r>
                        <a:rPr lang="en-US" b="1" dirty="0"/>
                        <a:t>94,50,000</a:t>
                      </a:r>
                      <a:endParaRPr lang="en-IN" b="1" dirty="0"/>
                    </a:p>
                  </a:txBody>
                  <a:tcPr/>
                </a:tc>
                <a:extLst>
                  <a:ext uri="{0D108BD9-81ED-4DB2-BD59-A6C34878D82A}">
                    <a16:rowId xmlns:a16="http://schemas.microsoft.com/office/drawing/2014/main" val="2232196318"/>
                  </a:ext>
                </a:extLst>
              </a:tr>
              <a:tr h="370840">
                <a:tc>
                  <a:txBody>
                    <a:bodyPr/>
                    <a:lstStyle/>
                    <a:p>
                      <a:r>
                        <a:rPr lang="en-US" b="0" dirty="0"/>
                        <a:t>Initial Recognition</a:t>
                      </a:r>
                      <a:endParaRPr lang="en-IN" b="0" dirty="0"/>
                    </a:p>
                  </a:txBody>
                  <a:tcPr/>
                </a:tc>
                <a:tc>
                  <a:txBody>
                    <a:bodyPr/>
                    <a:lstStyle/>
                    <a:p>
                      <a:pPr algn="r"/>
                      <a:r>
                        <a:rPr lang="en-US" b="0" dirty="0"/>
                        <a:t>1,00,00,000</a:t>
                      </a:r>
                      <a:endParaRPr lang="en-IN" b="0" dirty="0"/>
                    </a:p>
                  </a:txBody>
                  <a:tcPr/>
                </a:tc>
                <a:tc>
                  <a:txBody>
                    <a:bodyPr/>
                    <a:lstStyle/>
                    <a:p>
                      <a:pPr algn="r"/>
                      <a:r>
                        <a:rPr lang="en-US" b="0" dirty="0"/>
                        <a:t>1,05,00,000</a:t>
                      </a:r>
                      <a:endParaRPr lang="en-IN" b="0" dirty="0"/>
                    </a:p>
                  </a:txBody>
                  <a:tcPr/>
                </a:tc>
                <a:extLst>
                  <a:ext uri="{0D108BD9-81ED-4DB2-BD59-A6C34878D82A}">
                    <a16:rowId xmlns:a16="http://schemas.microsoft.com/office/drawing/2014/main" val="4008795577"/>
                  </a:ext>
                </a:extLst>
              </a:tr>
              <a:tr h="370840">
                <a:tc>
                  <a:txBody>
                    <a:bodyPr/>
                    <a:lstStyle/>
                    <a:p>
                      <a:r>
                        <a:rPr lang="en-US" b="0" dirty="0"/>
                        <a:t>Less: Depreciation</a:t>
                      </a:r>
                      <a:endParaRPr lang="en-IN" b="0" dirty="0"/>
                    </a:p>
                  </a:txBody>
                  <a:tcPr/>
                </a:tc>
                <a:tc>
                  <a:txBody>
                    <a:bodyPr/>
                    <a:lstStyle/>
                    <a:p>
                      <a:pPr algn="r"/>
                      <a:r>
                        <a:rPr lang="en-US" b="0" dirty="0"/>
                        <a:t>10,00,000</a:t>
                      </a:r>
                      <a:endParaRPr lang="en-IN" b="0" dirty="0"/>
                    </a:p>
                  </a:txBody>
                  <a:tcPr/>
                </a:tc>
                <a:tc>
                  <a:txBody>
                    <a:bodyPr/>
                    <a:lstStyle/>
                    <a:p>
                      <a:pPr algn="r"/>
                      <a:r>
                        <a:rPr lang="en-US" b="0" dirty="0"/>
                        <a:t>10,50,000</a:t>
                      </a:r>
                      <a:endParaRPr lang="en-IN" b="0" dirty="0"/>
                    </a:p>
                  </a:txBody>
                  <a:tcPr/>
                </a:tc>
                <a:extLst>
                  <a:ext uri="{0D108BD9-81ED-4DB2-BD59-A6C34878D82A}">
                    <a16:rowId xmlns:a16="http://schemas.microsoft.com/office/drawing/2014/main" val="2919119420"/>
                  </a:ext>
                </a:extLst>
              </a:tr>
              <a:tr h="370840">
                <a:tc>
                  <a:txBody>
                    <a:bodyPr/>
                    <a:lstStyle/>
                    <a:p>
                      <a:r>
                        <a:rPr lang="en-US" b="0" dirty="0"/>
                        <a:t>Closing Value</a:t>
                      </a:r>
                      <a:endParaRPr lang="en-IN" b="0" dirty="0"/>
                    </a:p>
                  </a:txBody>
                  <a:tcPr/>
                </a:tc>
                <a:tc>
                  <a:txBody>
                    <a:bodyPr/>
                    <a:lstStyle/>
                    <a:p>
                      <a:pPr algn="r"/>
                      <a:r>
                        <a:rPr lang="en-US" b="0" dirty="0"/>
                        <a:t>90,00,000</a:t>
                      </a:r>
                      <a:endParaRPr lang="en-IN" b="0" dirty="0"/>
                    </a:p>
                  </a:txBody>
                  <a:tcPr/>
                </a:tc>
                <a:tc>
                  <a:txBody>
                    <a:bodyPr/>
                    <a:lstStyle/>
                    <a:p>
                      <a:pPr algn="r"/>
                      <a:r>
                        <a:rPr lang="en-US" b="0" dirty="0"/>
                        <a:t>94,50,000</a:t>
                      </a:r>
                      <a:endParaRPr lang="en-IN" b="0" dirty="0"/>
                    </a:p>
                  </a:txBody>
                  <a:tcPr/>
                </a:tc>
                <a:extLst>
                  <a:ext uri="{0D108BD9-81ED-4DB2-BD59-A6C34878D82A}">
                    <a16:rowId xmlns:a16="http://schemas.microsoft.com/office/drawing/2014/main" val="2146600005"/>
                  </a:ext>
                </a:extLst>
              </a:tr>
              <a:tr h="370840">
                <a:tc>
                  <a:txBody>
                    <a:bodyPr/>
                    <a:lstStyle/>
                    <a:p>
                      <a:r>
                        <a:rPr lang="en-US" b="1" dirty="0"/>
                        <a:t>Reserves and Surplus</a:t>
                      </a:r>
                      <a:endParaRPr lang="en-IN" b="1" dirty="0"/>
                    </a:p>
                  </a:txBody>
                  <a:tcPr/>
                </a:tc>
                <a:tc>
                  <a:txBody>
                    <a:bodyPr/>
                    <a:lstStyle/>
                    <a:p>
                      <a:pPr algn="r"/>
                      <a:endParaRPr lang="en-IN" b="1" dirty="0"/>
                    </a:p>
                  </a:txBody>
                  <a:tcPr/>
                </a:tc>
                <a:tc>
                  <a:txBody>
                    <a:bodyPr/>
                    <a:lstStyle/>
                    <a:p>
                      <a:pPr algn="r"/>
                      <a:endParaRPr lang="en-IN" b="1" dirty="0"/>
                    </a:p>
                  </a:txBody>
                  <a:tcPr/>
                </a:tc>
                <a:extLst>
                  <a:ext uri="{0D108BD9-81ED-4DB2-BD59-A6C34878D82A}">
                    <a16:rowId xmlns:a16="http://schemas.microsoft.com/office/drawing/2014/main" val="1289692297"/>
                  </a:ext>
                </a:extLst>
              </a:tr>
              <a:tr h="370840">
                <a:tc>
                  <a:txBody>
                    <a:bodyPr/>
                    <a:lstStyle/>
                    <a:p>
                      <a:r>
                        <a:rPr lang="en-US" i="1" dirty="0"/>
                        <a:t>-Retained Earnings</a:t>
                      </a:r>
                      <a:endParaRPr lang="en-IN" i="1" dirty="0"/>
                    </a:p>
                  </a:txBody>
                  <a:tcPr/>
                </a:tc>
                <a:tc>
                  <a:txBody>
                    <a:bodyPr/>
                    <a:lstStyle/>
                    <a:p>
                      <a:pPr algn="r"/>
                      <a:r>
                        <a:rPr lang="en-US" i="1" dirty="0"/>
                        <a:t>15,00,000</a:t>
                      </a:r>
                      <a:endParaRPr lang="en-IN" i="1" dirty="0"/>
                    </a:p>
                  </a:txBody>
                  <a:tcPr/>
                </a:tc>
                <a:tc>
                  <a:txBody>
                    <a:bodyPr/>
                    <a:lstStyle/>
                    <a:p>
                      <a:pPr algn="r"/>
                      <a:r>
                        <a:rPr lang="en-US" i="1" dirty="0"/>
                        <a:t>14,05,000 </a:t>
                      </a:r>
                    </a:p>
                    <a:p>
                      <a:pPr algn="r"/>
                      <a:r>
                        <a:rPr lang="en-US" i="1" dirty="0"/>
                        <a:t>[15,00,000 + 10,00,000 – 10,50,000 – 45,000]</a:t>
                      </a:r>
                      <a:endParaRPr lang="en-IN" i="1" dirty="0"/>
                    </a:p>
                  </a:txBody>
                  <a:tcPr/>
                </a:tc>
                <a:extLst>
                  <a:ext uri="{0D108BD9-81ED-4DB2-BD59-A6C34878D82A}">
                    <a16:rowId xmlns:a16="http://schemas.microsoft.com/office/drawing/2014/main" val="4291993876"/>
                  </a:ext>
                </a:extLst>
              </a:tr>
              <a:tr h="370840">
                <a:tc>
                  <a:txBody>
                    <a:bodyPr/>
                    <a:lstStyle/>
                    <a:p>
                      <a:r>
                        <a:rPr lang="en-US" i="0" dirty="0"/>
                        <a:t>Decommissioning Liability (Under Other Non-Current Liabilities)</a:t>
                      </a:r>
                      <a:endParaRPr lang="en-IN" i="0" dirty="0"/>
                    </a:p>
                  </a:txBody>
                  <a:tcPr/>
                </a:tc>
                <a:tc>
                  <a:txBody>
                    <a:bodyPr/>
                    <a:lstStyle/>
                    <a:p>
                      <a:pPr algn="r"/>
                      <a:r>
                        <a:rPr lang="en-US" i="0" dirty="0"/>
                        <a:t>NA</a:t>
                      </a:r>
                      <a:endParaRPr lang="en-IN" i="0" dirty="0"/>
                    </a:p>
                  </a:txBody>
                  <a:tcPr/>
                </a:tc>
                <a:tc>
                  <a:txBody>
                    <a:bodyPr/>
                    <a:lstStyle/>
                    <a:p>
                      <a:pPr algn="r"/>
                      <a:r>
                        <a:rPr lang="en-US" i="0" dirty="0"/>
                        <a:t>5,45,000</a:t>
                      </a:r>
                      <a:endParaRPr lang="en-IN" i="0" dirty="0"/>
                    </a:p>
                  </a:txBody>
                  <a:tcPr/>
                </a:tc>
                <a:extLst>
                  <a:ext uri="{0D108BD9-81ED-4DB2-BD59-A6C34878D82A}">
                    <a16:rowId xmlns:a16="http://schemas.microsoft.com/office/drawing/2014/main" val="40251605"/>
                  </a:ext>
                </a:extLst>
              </a:tr>
            </a:tbl>
          </a:graphicData>
        </a:graphic>
      </p:graphicFrame>
    </p:spTree>
    <p:extLst>
      <p:ext uri="{BB962C8B-B14F-4D97-AF65-F5344CB8AC3E}">
        <p14:creationId xmlns:p14="http://schemas.microsoft.com/office/powerpoint/2010/main" val="277065613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36558"/>
            <a:ext cx="43282" cy="4731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0" rIns="0" bIns="14283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rgbClr val="0A0A0A"/>
                </a:solidFill>
                <a:effectLst/>
                <a:latin typeface="Google Sans"/>
              </a:rPr>
              <a:t> </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2"/>
          <p:cNvSpPr>
            <a:spLocks noChangeArrowheads="1"/>
          </p:cNvSpPr>
          <p:nvPr/>
        </p:nvSpPr>
        <p:spPr bwMode="auto">
          <a:xfrm>
            <a:off x="241738" y="337327"/>
            <a:ext cx="11645461" cy="9040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2830" rIns="0" bIns="14283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IN" sz="2000" b="1" dirty="0">
                <a:solidFill>
                  <a:srgbClr val="1D3F69"/>
                </a:solidFill>
                <a:latin typeface="+mn-lt"/>
              </a:rPr>
              <a:t>Scenario:</a:t>
            </a:r>
            <a:r>
              <a:rPr lang="en-IN" sz="2000" dirty="0">
                <a:solidFill>
                  <a:srgbClr val="1D3F69"/>
                </a:solidFill>
                <a:latin typeface="+mn-lt"/>
              </a:rPr>
              <a:t> A company owns building with a historical cost of ₹50,00,000. It is revalued to its fair value of ₹80,00,000. Remaining useful life of building is 10 years from current year end. SLM Depreciation is </a:t>
            </a:r>
            <a:r>
              <a:rPr lang="en-IN" sz="2000" dirty="0">
                <a:solidFill>
                  <a:srgbClr val="1D3F69"/>
                </a:solidFill>
              </a:rPr>
              <a:t>₹ </a:t>
            </a:r>
            <a:r>
              <a:rPr lang="en-IN" sz="2000" dirty="0">
                <a:solidFill>
                  <a:srgbClr val="1D3F69"/>
                </a:solidFill>
                <a:latin typeface="+mn-lt"/>
              </a:rPr>
              <a:t>1,00,000.</a:t>
            </a:r>
            <a:endParaRPr kumimoji="0" lang="en-US" sz="3200" b="0" i="0" u="none" strike="noStrike" cap="none" normalizeH="0" baseline="0" dirty="0">
              <a:ln>
                <a:noFill/>
              </a:ln>
              <a:solidFill>
                <a:srgbClr val="1D3F69"/>
              </a:solidFill>
              <a:effectLst/>
              <a:latin typeface="+mn-lt"/>
            </a:endParaRPr>
          </a:p>
        </p:txBody>
      </p:sp>
      <p:graphicFrame>
        <p:nvGraphicFramePr>
          <p:cNvPr id="8" name="Table 7"/>
          <p:cNvGraphicFramePr>
            <a:graphicFrameLocks noGrp="1"/>
          </p:cNvGraphicFramePr>
          <p:nvPr>
            <p:extLst>
              <p:ext uri="{D42A27DB-BD31-4B8C-83A1-F6EECF244321}">
                <p14:modId xmlns:p14="http://schemas.microsoft.com/office/powerpoint/2010/main" val="2260770544"/>
              </p:ext>
            </p:extLst>
          </p:nvPr>
        </p:nvGraphicFramePr>
        <p:xfrm>
          <a:off x="783772" y="1335315"/>
          <a:ext cx="10334173" cy="4525744"/>
        </p:xfrm>
        <a:graphic>
          <a:graphicData uri="http://schemas.openxmlformats.org/drawingml/2006/table">
            <a:tbl>
              <a:tblPr firstRow="1" firstCol="1" bandRow="1">
                <a:tableStyleId>{5C22544A-7EE6-4342-B048-85BDC9FD1C3A}</a:tableStyleId>
              </a:tblPr>
              <a:tblGrid>
                <a:gridCol w="2255754">
                  <a:extLst>
                    <a:ext uri="{9D8B030D-6E8A-4147-A177-3AD203B41FA5}">
                      <a16:colId xmlns:a16="http://schemas.microsoft.com/office/drawing/2014/main" val="20000"/>
                    </a:ext>
                  </a:extLst>
                </a:gridCol>
                <a:gridCol w="3721995">
                  <a:extLst>
                    <a:ext uri="{9D8B030D-6E8A-4147-A177-3AD203B41FA5}">
                      <a16:colId xmlns:a16="http://schemas.microsoft.com/office/drawing/2014/main" val="20001"/>
                    </a:ext>
                  </a:extLst>
                </a:gridCol>
                <a:gridCol w="4356424">
                  <a:extLst>
                    <a:ext uri="{9D8B030D-6E8A-4147-A177-3AD203B41FA5}">
                      <a16:colId xmlns:a16="http://schemas.microsoft.com/office/drawing/2014/main" val="20002"/>
                    </a:ext>
                  </a:extLst>
                </a:gridCol>
              </a:tblGrid>
              <a:tr h="402217">
                <a:tc>
                  <a:txBody>
                    <a:bodyPr/>
                    <a:lstStyle/>
                    <a:p>
                      <a:pPr algn="ctr">
                        <a:lnSpc>
                          <a:spcPts val="1650"/>
                        </a:lnSpc>
                        <a:spcAft>
                          <a:spcPts val="0"/>
                        </a:spcAft>
                      </a:pPr>
                      <a:r>
                        <a:rPr lang="en-IN" sz="1800" dirty="0">
                          <a:effectLst/>
                        </a:rPr>
                        <a:t>Particulars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2819" marT="71409" marB="71409"/>
                </a:tc>
                <a:tc>
                  <a:txBody>
                    <a:bodyPr/>
                    <a:lstStyle/>
                    <a:p>
                      <a:pPr algn="ctr">
                        <a:lnSpc>
                          <a:spcPts val="1650"/>
                        </a:lnSpc>
                        <a:spcAft>
                          <a:spcPts val="0"/>
                        </a:spcAft>
                      </a:pPr>
                      <a:r>
                        <a:rPr lang="en-IN" sz="1800">
                          <a:effectLst/>
                        </a:rPr>
                        <a:t>Accounting Standard 10</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42819" marT="71409" marB="71409"/>
                </a:tc>
                <a:tc>
                  <a:txBody>
                    <a:bodyPr/>
                    <a:lstStyle/>
                    <a:p>
                      <a:pPr algn="ctr">
                        <a:lnSpc>
                          <a:spcPts val="1650"/>
                        </a:lnSpc>
                        <a:spcAft>
                          <a:spcPts val="0"/>
                        </a:spcAft>
                      </a:pPr>
                      <a:r>
                        <a:rPr lang="en-IN" sz="1800">
                          <a:effectLst/>
                        </a:rPr>
                        <a:t>Indian Accounting Standard 16</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71409" marB="71409"/>
                </a:tc>
                <a:extLst>
                  <a:ext uri="{0D108BD9-81ED-4DB2-BD59-A6C34878D82A}">
                    <a16:rowId xmlns:a16="http://schemas.microsoft.com/office/drawing/2014/main" val="10000"/>
                  </a:ext>
                </a:extLst>
              </a:tr>
              <a:tr h="1601369">
                <a:tc>
                  <a:txBody>
                    <a:bodyPr/>
                    <a:lstStyle/>
                    <a:p>
                      <a:pPr algn="ctr">
                        <a:lnSpc>
                          <a:spcPts val="1650"/>
                        </a:lnSpc>
                        <a:spcAft>
                          <a:spcPts val="0"/>
                        </a:spcAft>
                      </a:pPr>
                      <a:r>
                        <a:rPr lang="en-IN" sz="1800" dirty="0">
                          <a:effectLst/>
                        </a:rPr>
                        <a:t>Revaluation Entry</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2819" marT="107114" marB="107114"/>
                </a:tc>
                <a:tc>
                  <a:txBody>
                    <a:bodyPr/>
                    <a:lstStyle/>
                    <a:p>
                      <a:pPr algn="ctr">
                        <a:lnSpc>
                          <a:spcPts val="1650"/>
                        </a:lnSpc>
                        <a:spcAft>
                          <a:spcPts val="0"/>
                        </a:spcAft>
                      </a:pPr>
                      <a:r>
                        <a:rPr lang="en-IN" sz="1800" dirty="0">
                          <a:solidFill>
                            <a:srgbClr val="1D3F69"/>
                          </a:solidFill>
                          <a:effectLst/>
                        </a:rPr>
                        <a:t>Revaluation increase of ₹30,00,000 credited to Revaluation Reserve.</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42819" marT="107114" marB="107114"/>
                </a:tc>
                <a:tc>
                  <a:txBody>
                    <a:bodyPr/>
                    <a:lstStyle/>
                    <a:p>
                      <a:pPr algn="ctr">
                        <a:lnSpc>
                          <a:spcPts val="1650"/>
                        </a:lnSpc>
                        <a:spcAft>
                          <a:spcPts val="0"/>
                        </a:spcAft>
                      </a:pPr>
                      <a:r>
                        <a:rPr lang="en-IN" sz="1800">
                          <a:solidFill>
                            <a:srgbClr val="1D3F69"/>
                          </a:solidFill>
                          <a:effectLst/>
                        </a:rPr>
                        <a:t>Revaluation increase of ₹30,00,000 credited to Other Comprehensive Income (OCI) and accumulated in the Revaluation Surplus equity line.</a:t>
                      </a:r>
                      <a:endParaRPr lang="en-IN" sz="18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07114" marB="107114"/>
                </a:tc>
                <a:extLst>
                  <a:ext uri="{0D108BD9-81ED-4DB2-BD59-A6C34878D82A}">
                    <a16:rowId xmlns:a16="http://schemas.microsoft.com/office/drawing/2014/main" val="10001"/>
                  </a:ext>
                </a:extLst>
              </a:tr>
              <a:tr h="1374509">
                <a:tc>
                  <a:txBody>
                    <a:bodyPr/>
                    <a:lstStyle/>
                    <a:p>
                      <a:pPr algn="ctr">
                        <a:lnSpc>
                          <a:spcPts val="1650"/>
                        </a:lnSpc>
                        <a:spcAft>
                          <a:spcPts val="0"/>
                        </a:spcAft>
                      </a:pPr>
                      <a:r>
                        <a:rPr lang="en-IN" sz="1800">
                          <a:effectLst/>
                        </a:rPr>
                        <a:t>Subsequent Treatment</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42819" marT="107114" marB="107114"/>
                </a:tc>
                <a:tc>
                  <a:txBody>
                    <a:bodyPr/>
                    <a:lstStyle/>
                    <a:p>
                      <a:pPr algn="ctr">
                        <a:lnSpc>
                          <a:spcPts val="1650"/>
                        </a:lnSpc>
                        <a:spcAft>
                          <a:spcPts val="0"/>
                        </a:spcAft>
                      </a:pPr>
                      <a:r>
                        <a:rPr lang="en-IN" sz="1800" dirty="0">
                          <a:solidFill>
                            <a:srgbClr val="1D3F69"/>
                          </a:solidFill>
                          <a:effectLst/>
                        </a:rPr>
                        <a:t>Revaluation reserve remains until disposal of asset.</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42819" marT="107114" marB="107114"/>
                </a:tc>
                <a:tc>
                  <a:txBody>
                    <a:bodyPr/>
                    <a:lstStyle/>
                    <a:p>
                      <a:pPr algn="ctr">
                        <a:lnSpc>
                          <a:spcPts val="1650"/>
                        </a:lnSpc>
                        <a:spcAft>
                          <a:spcPts val="0"/>
                        </a:spcAft>
                      </a:pPr>
                      <a:r>
                        <a:rPr lang="en-IN" sz="1800" dirty="0">
                          <a:solidFill>
                            <a:srgbClr val="1D3F69"/>
                          </a:solidFill>
                          <a:effectLst/>
                        </a:rPr>
                        <a:t>Revaluation surplus can be transferred to Retained Earnings over the useful life of the depreciable asset (e.g., building).</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07114" marB="107114"/>
                </a:tc>
                <a:extLst>
                  <a:ext uri="{0D108BD9-81ED-4DB2-BD59-A6C34878D82A}">
                    <a16:rowId xmlns:a16="http://schemas.microsoft.com/office/drawing/2014/main" val="10002"/>
                  </a:ext>
                </a:extLst>
              </a:tr>
              <a:tr h="1147649">
                <a:tc>
                  <a:txBody>
                    <a:bodyPr/>
                    <a:lstStyle/>
                    <a:p>
                      <a:pPr algn="ctr">
                        <a:lnSpc>
                          <a:spcPts val="1650"/>
                        </a:lnSpc>
                        <a:spcAft>
                          <a:spcPts val="0"/>
                        </a:spcAft>
                      </a:pPr>
                      <a:r>
                        <a:rPr lang="en-IN" sz="1800">
                          <a:effectLst/>
                        </a:rPr>
                        <a:t>P&amp;L Impact</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42819" marT="107114" marB="107114"/>
                </a:tc>
                <a:tc>
                  <a:txBody>
                    <a:bodyPr/>
                    <a:lstStyle/>
                    <a:p>
                      <a:pPr algn="ctr">
                        <a:lnSpc>
                          <a:spcPts val="1650"/>
                        </a:lnSpc>
                        <a:spcAft>
                          <a:spcPts val="0"/>
                        </a:spcAft>
                      </a:pPr>
                      <a:r>
                        <a:rPr lang="en-IN" sz="1800" dirty="0">
                          <a:solidFill>
                            <a:srgbClr val="1D3F69"/>
                          </a:solidFill>
                          <a:effectLst/>
                        </a:rPr>
                        <a:t>Revaluation decreases (after previous increases) can be routed to P&amp;L.</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42819" marT="107114" marB="107114"/>
                </a:tc>
                <a:tc>
                  <a:txBody>
                    <a:bodyPr/>
                    <a:lstStyle/>
                    <a:p>
                      <a:pPr algn="ctr">
                        <a:lnSpc>
                          <a:spcPts val="1650"/>
                        </a:lnSpc>
                        <a:spcAft>
                          <a:spcPts val="0"/>
                        </a:spcAft>
                      </a:pPr>
                      <a:r>
                        <a:rPr lang="en-IN" sz="1800" dirty="0">
                          <a:solidFill>
                            <a:srgbClr val="1D3F69"/>
                          </a:solidFill>
                          <a:effectLst/>
                        </a:rPr>
                        <a:t>Transfers from revaluation surplus to retained earnings do not go through the P&amp;L; they are direct movements within equity.</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07114" marB="10711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312744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17FE55B-D820-96AF-B8BB-6FBD897BA4EA}"/>
              </a:ext>
            </a:extLst>
          </p:cNvPr>
          <p:cNvGraphicFramePr>
            <a:graphicFrameLocks noGrp="1"/>
          </p:cNvGraphicFramePr>
          <p:nvPr>
            <p:extLst>
              <p:ext uri="{D42A27DB-BD31-4B8C-83A1-F6EECF244321}">
                <p14:modId xmlns:p14="http://schemas.microsoft.com/office/powerpoint/2010/main" val="4112930381"/>
              </p:ext>
            </p:extLst>
          </p:nvPr>
        </p:nvGraphicFramePr>
        <p:xfrm>
          <a:off x="2158124" y="1130300"/>
          <a:ext cx="8127999" cy="4318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700248186"/>
                    </a:ext>
                  </a:extLst>
                </a:gridCol>
                <a:gridCol w="2709333">
                  <a:extLst>
                    <a:ext uri="{9D8B030D-6E8A-4147-A177-3AD203B41FA5}">
                      <a16:colId xmlns:a16="http://schemas.microsoft.com/office/drawing/2014/main" val="1316449925"/>
                    </a:ext>
                  </a:extLst>
                </a:gridCol>
                <a:gridCol w="2709333">
                  <a:extLst>
                    <a:ext uri="{9D8B030D-6E8A-4147-A177-3AD203B41FA5}">
                      <a16:colId xmlns:a16="http://schemas.microsoft.com/office/drawing/2014/main" val="3775960646"/>
                    </a:ext>
                  </a:extLst>
                </a:gridCol>
              </a:tblGrid>
              <a:tr h="370840">
                <a:tc>
                  <a:txBody>
                    <a:bodyPr/>
                    <a:lstStyle/>
                    <a:p>
                      <a:r>
                        <a:rPr lang="en-US" dirty="0"/>
                        <a:t>Particulars</a:t>
                      </a:r>
                      <a:endParaRPr lang="en-IN" dirty="0"/>
                    </a:p>
                  </a:txBody>
                  <a:tcPr/>
                </a:tc>
                <a:tc>
                  <a:txBody>
                    <a:bodyPr/>
                    <a:lstStyle/>
                    <a:p>
                      <a:r>
                        <a:rPr lang="en-US" dirty="0"/>
                        <a:t>As per AS</a:t>
                      </a:r>
                      <a:endParaRPr lang="en-IN" dirty="0"/>
                    </a:p>
                  </a:txBody>
                  <a:tcPr/>
                </a:tc>
                <a:tc>
                  <a:txBody>
                    <a:bodyPr/>
                    <a:lstStyle/>
                    <a:p>
                      <a:r>
                        <a:rPr lang="en-US" dirty="0"/>
                        <a:t>As per IND AS</a:t>
                      </a:r>
                      <a:endParaRPr lang="en-IN" dirty="0"/>
                    </a:p>
                  </a:txBody>
                  <a:tcPr/>
                </a:tc>
                <a:extLst>
                  <a:ext uri="{0D108BD9-81ED-4DB2-BD59-A6C34878D82A}">
                    <a16:rowId xmlns:a16="http://schemas.microsoft.com/office/drawing/2014/main" val="639419171"/>
                  </a:ext>
                </a:extLst>
              </a:tr>
              <a:tr h="370840">
                <a:tc>
                  <a:txBody>
                    <a:bodyPr/>
                    <a:lstStyle/>
                    <a:p>
                      <a:r>
                        <a:rPr lang="en-US" b="1" dirty="0"/>
                        <a:t>Fixed Asset (AS); Property Plant and Equipment (IND AS)</a:t>
                      </a:r>
                      <a:endParaRPr lang="en-IN" b="1" dirty="0"/>
                    </a:p>
                  </a:txBody>
                  <a:tcPr/>
                </a:tc>
                <a:tc>
                  <a:txBody>
                    <a:bodyPr/>
                    <a:lstStyle/>
                    <a:p>
                      <a:pPr algn="r"/>
                      <a:r>
                        <a:rPr lang="en-US" b="1" dirty="0"/>
                        <a:t>72,00,000</a:t>
                      </a:r>
                      <a:endParaRPr lang="en-IN" b="1" dirty="0"/>
                    </a:p>
                  </a:txBody>
                  <a:tcPr/>
                </a:tc>
                <a:tc>
                  <a:txBody>
                    <a:bodyPr/>
                    <a:lstStyle/>
                    <a:p>
                      <a:pPr algn="r"/>
                      <a:r>
                        <a:rPr lang="en-US" b="1" dirty="0"/>
                        <a:t>72,00,000</a:t>
                      </a:r>
                      <a:endParaRPr lang="en-IN" b="1" dirty="0"/>
                    </a:p>
                  </a:txBody>
                  <a:tcPr/>
                </a:tc>
                <a:extLst>
                  <a:ext uri="{0D108BD9-81ED-4DB2-BD59-A6C34878D82A}">
                    <a16:rowId xmlns:a16="http://schemas.microsoft.com/office/drawing/2014/main" val="2232196318"/>
                  </a:ext>
                </a:extLst>
              </a:tr>
              <a:tr h="370840">
                <a:tc>
                  <a:txBody>
                    <a:bodyPr/>
                    <a:lstStyle/>
                    <a:p>
                      <a:r>
                        <a:rPr lang="en-US" b="0" dirty="0"/>
                        <a:t>Initial Recognition (After Revaluation)</a:t>
                      </a:r>
                      <a:endParaRPr lang="en-IN" b="0" dirty="0"/>
                    </a:p>
                  </a:txBody>
                  <a:tcPr/>
                </a:tc>
                <a:tc>
                  <a:txBody>
                    <a:bodyPr/>
                    <a:lstStyle/>
                    <a:p>
                      <a:pPr algn="r"/>
                      <a:r>
                        <a:rPr lang="en-US" b="0" dirty="0"/>
                        <a:t>80,00,000</a:t>
                      </a:r>
                      <a:endParaRPr lang="en-IN" b="0" dirty="0"/>
                    </a:p>
                  </a:txBody>
                  <a:tcPr/>
                </a:tc>
                <a:tc>
                  <a:txBody>
                    <a:bodyPr/>
                    <a:lstStyle/>
                    <a:p>
                      <a:pPr algn="r"/>
                      <a:r>
                        <a:rPr lang="en-US" b="0" dirty="0"/>
                        <a:t>80,00,000</a:t>
                      </a:r>
                      <a:endParaRPr lang="en-IN" b="0" dirty="0"/>
                    </a:p>
                  </a:txBody>
                  <a:tcPr/>
                </a:tc>
                <a:extLst>
                  <a:ext uri="{0D108BD9-81ED-4DB2-BD59-A6C34878D82A}">
                    <a16:rowId xmlns:a16="http://schemas.microsoft.com/office/drawing/2014/main" val="4008795577"/>
                  </a:ext>
                </a:extLst>
              </a:tr>
              <a:tr h="370840">
                <a:tc>
                  <a:txBody>
                    <a:bodyPr/>
                    <a:lstStyle/>
                    <a:p>
                      <a:r>
                        <a:rPr lang="en-US" b="0" dirty="0"/>
                        <a:t>Less: Depreciation</a:t>
                      </a:r>
                      <a:endParaRPr lang="en-IN" b="0" dirty="0"/>
                    </a:p>
                  </a:txBody>
                  <a:tcPr/>
                </a:tc>
                <a:tc>
                  <a:txBody>
                    <a:bodyPr/>
                    <a:lstStyle/>
                    <a:p>
                      <a:pPr algn="r"/>
                      <a:r>
                        <a:rPr lang="en-US" b="0" dirty="0"/>
                        <a:t>8,00,000</a:t>
                      </a:r>
                      <a:endParaRPr lang="en-IN" b="0" dirty="0"/>
                    </a:p>
                  </a:txBody>
                  <a:tcPr/>
                </a:tc>
                <a:tc>
                  <a:txBody>
                    <a:bodyPr/>
                    <a:lstStyle/>
                    <a:p>
                      <a:pPr algn="r"/>
                      <a:r>
                        <a:rPr lang="en-US" b="0" dirty="0"/>
                        <a:t>8,00,000</a:t>
                      </a:r>
                      <a:endParaRPr lang="en-IN" b="0" dirty="0"/>
                    </a:p>
                  </a:txBody>
                  <a:tcPr/>
                </a:tc>
                <a:extLst>
                  <a:ext uri="{0D108BD9-81ED-4DB2-BD59-A6C34878D82A}">
                    <a16:rowId xmlns:a16="http://schemas.microsoft.com/office/drawing/2014/main" val="2919119420"/>
                  </a:ext>
                </a:extLst>
              </a:tr>
              <a:tr h="370840">
                <a:tc>
                  <a:txBody>
                    <a:bodyPr/>
                    <a:lstStyle/>
                    <a:p>
                      <a:r>
                        <a:rPr lang="en-US" b="0" dirty="0"/>
                        <a:t>Closing Value</a:t>
                      </a:r>
                      <a:endParaRPr lang="en-IN" b="0" dirty="0"/>
                    </a:p>
                  </a:txBody>
                  <a:tcPr/>
                </a:tc>
                <a:tc>
                  <a:txBody>
                    <a:bodyPr/>
                    <a:lstStyle/>
                    <a:p>
                      <a:pPr algn="r"/>
                      <a:r>
                        <a:rPr lang="en-US" b="0" dirty="0"/>
                        <a:t>72,00,000</a:t>
                      </a:r>
                      <a:endParaRPr lang="en-IN" b="0" dirty="0"/>
                    </a:p>
                  </a:txBody>
                  <a:tcPr/>
                </a:tc>
                <a:tc>
                  <a:txBody>
                    <a:bodyPr/>
                    <a:lstStyle/>
                    <a:p>
                      <a:pPr algn="r"/>
                      <a:r>
                        <a:rPr lang="en-US" b="0" dirty="0"/>
                        <a:t>72,00,000</a:t>
                      </a:r>
                      <a:endParaRPr lang="en-IN" b="0" dirty="0"/>
                    </a:p>
                  </a:txBody>
                  <a:tcPr/>
                </a:tc>
                <a:extLst>
                  <a:ext uri="{0D108BD9-81ED-4DB2-BD59-A6C34878D82A}">
                    <a16:rowId xmlns:a16="http://schemas.microsoft.com/office/drawing/2014/main" val="2146600005"/>
                  </a:ext>
                </a:extLst>
              </a:tr>
              <a:tr h="370840">
                <a:tc>
                  <a:txBody>
                    <a:bodyPr/>
                    <a:lstStyle/>
                    <a:p>
                      <a:r>
                        <a:rPr lang="en-US" b="1" dirty="0"/>
                        <a:t>Reserves and Surplus</a:t>
                      </a:r>
                      <a:endParaRPr lang="en-IN" b="1" dirty="0"/>
                    </a:p>
                  </a:txBody>
                  <a:tcPr/>
                </a:tc>
                <a:tc>
                  <a:txBody>
                    <a:bodyPr/>
                    <a:lstStyle/>
                    <a:p>
                      <a:pPr algn="r"/>
                      <a:r>
                        <a:rPr lang="en-US" b="1" dirty="0"/>
                        <a:t>45,00,000</a:t>
                      </a:r>
                      <a:endParaRPr lang="en-IN" b="1" dirty="0"/>
                    </a:p>
                  </a:txBody>
                  <a:tcPr/>
                </a:tc>
                <a:tc>
                  <a:txBody>
                    <a:bodyPr/>
                    <a:lstStyle/>
                    <a:p>
                      <a:pPr algn="r"/>
                      <a:r>
                        <a:rPr lang="en-US" b="1" dirty="0"/>
                        <a:t>45,00,000</a:t>
                      </a:r>
                      <a:endParaRPr lang="en-IN" b="1" dirty="0"/>
                    </a:p>
                  </a:txBody>
                  <a:tcPr/>
                </a:tc>
                <a:extLst>
                  <a:ext uri="{0D108BD9-81ED-4DB2-BD59-A6C34878D82A}">
                    <a16:rowId xmlns:a16="http://schemas.microsoft.com/office/drawing/2014/main" val="1289692297"/>
                  </a:ext>
                </a:extLst>
              </a:tr>
              <a:tr h="370840">
                <a:tc>
                  <a:txBody>
                    <a:bodyPr/>
                    <a:lstStyle/>
                    <a:p>
                      <a:r>
                        <a:rPr lang="en-US" i="1" dirty="0"/>
                        <a:t>-Retained Earnings</a:t>
                      </a:r>
                      <a:endParaRPr lang="en-IN" i="1" dirty="0"/>
                    </a:p>
                  </a:txBody>
                  <a:tcPr/>
                </a:tc>
                <a:tc>
                  <a:txBody>
                    <a:bodyPr/>
                    <a:lstStyle/>
                    <a:p>
                      <a:pPr algn="r"/>
                      <a:r>
                        <a:rPr lang="en-US" i="1" dirty="0"/>
                        <a:t>15,00,000</a:t>
                      </a:r>
                      <a:endParaRPr lang="en-IN" i="1" dirty="0"/>
                    </a:p>
                  </a:txBody>
                  <a:tcPr/>
                </a:tc>
                <a:tc>
                  <a:txBody>
                    <a:bodyPr/>
                    <a:lstStyle/>
                    <a:p>
                      <a:pPr algn="r"/>
                      <a:r>
                        <a:rPr lang="en-US" i="1" dirty="0"/>
                        <a:t>18,00,000 </a:t>
                      </a:r>
                    </a:p>
                    <a:p>
                      <a:pPr algn="r"/>
                      <a:r>
                        <a:rPr lang="en-US" i="1" dirty="0"/>
                        <a:t>[15,00,000 + 3,00,000]</a:t>
                      </a:r>
                      <a:endParaRPr lang="en-IN" i="1" dirty="0"/>
                    </a:p>
                  </a:txBody>
                  <a:tcPr/>
                </a:tc>
                <a:extLst>
                  <a:ext uri="{0D108BD9-81ED-4DB2-BD59-A6C34878D82A}">
                    <a16:rowId xmlns:a16="http://schemas.microsoft.com/office/drawing/2014/main" val="4291993876"/>
                  </a:ext>
                </a:extLst>
              </a:tr>
              <a:tr h="370840">
                <a:tc>
                  <a:txBody>
                    <a:bodyPr/>
                    <a:lstStyle/>
                    <a:p>
                      <a:r>
                        <a:rPr lang="en-US" i="1" dirty="0"/>
                        <a:t>-Revaluation Reserve</a:t>
                      </a:r>
                      <a:endParaRPr lang="en-IN" i="1" dirty="0"/>
                    </a:p>
                  </a:txBody>
                  <a:tcPr/>
                </a:tc>
                <a:tc>
                  <a:txBody>
                    <a:bodyPr/>
                    <a:lstStyle/>
                    <a:p>
                      <a:pPr algn="r"/>
                      <a:r>
                        <a:rPr lang="en-US" i="1" dirty="0"/>
                        <a:t>30,00,000</a:t>
                      </a:r>
                      <a:endParaRPr lang="en-IN" i="1" dirty="0"/>
                    </a:p>
                  </a:txBody>
                  <a:tcPr/>
                </a:tc>
                <a:tc>
                  <a:txBody>
                    <a:bodyPr/>
                    <a:lstStyle/>
                    <a:p>
                      <a:pPr algn="r"/>
                      <a:r>
                        <a:rPr lang="en-US" i="1" dirty="0"/>
                        <a:t>27,00,000</a:t>
                      </a:r>
                    </a:p>
                    <a:p>
                      <a:pPr algn="r"/>
                      <a:r>
                        <a:rPr lang="en-US" i="1" dirty="0"/>
                        <a:t>[30,00,000 – 3,00,000]</a:t>
                      </a:r>
                      <a:endParaRPr lang="en-IN" i="1" dirty="0"/>
                    </a:p>
                  </a:txBody>
                  <a:tcPr/>
                </a:tc>
                <a:extLst>
                  <a:ext uri="{0D108BD9-81ED-4DB2-BD59-A6C34878D82A}">
                    <a16:rowId xmlns:a16="http://schemas.microsoft.com/office/drawing/2014/main" val="40251605"/>
                  </a:ext>
                </a:extLst>
              </a:tr>
            </a:tbl>
          </a:graphicData>
        </a:graphic>
      </p:graphicFrame>
    </p:spTree>
    <p:extLst>
      <p:ext uri="{BB962C8B-B14F-4D97-AF65-F5344CB8AC3E}">
        <p14:creationId xmlns:p14="http://schemas.microsoft.com/office/powerpoint/2010/main" val="404880426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6475" y="358460"/>
            <a:ext cx="7792872" cy="1323439"/>
          </a:xfrm>
          <a:prstGeom prst="rect">
            <a:avLst/>
          </a:prstGeom>
          <a:noFill/>
        </p:spPr>
        <p:txBody>
          <a:bodyPr wrap="square" rtlCol="0">
            <a:spAutoFit/>
          </a:bodyPr>
          <a:lstStyle/>
          <a:p>
            <a:pPr algn="ctr"/>
            <a:r>
              <a:rPr lang="en-US" sz="4000" b="1" dirty="0">
                <a:solidFill>
                  <a:srgbClr val="1D3F69"/>
                </a:solidFill>
              </a:rPr>
              <a:t>NON CONTROLLING INTEREST VS MINORITY INTEREST</a:t>
            </a:r>
            <a:endParaRPr lang="en-IN" sz="4000" dirty="0">
              <a:solidFill>
                <a:srgbClr val="1D3F69"/>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807" y="1681899"/>
            <a:ext cx="8983578" cy="4476466"/>
          </a:xfrm>
          <a:prstGeom prst="rect">
            <a:avLst/>
          </a:prstGeom>
        </p:spPr>
      </p:pic>
    </p:spTree>
    <p:extLst>
      <p:ext uri="{BB962C8B-B14F-4D97-AF65-F5344CB8AC3E}">
        <p14:creationId xmlns:p14="http://schemas.microsoft.com/office/powerpoint/2010/main" val="2547586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4189" y="1246637"/>
            <a:ext cx="10377763" cy="2677656"/>
          </a:xfrm>
          <a:prstGeom prst="rect">
            <a:avLst/>
          </a:prstGeom>
          <a:noFill/>
        </p:spPr>
        <p:txBody>
          <a:bodyPr wrap="square" rtlCol="0">
            <a:spAutoFit/>
          </a:bodyPr>
          <a:lstStyle/>
          <a:p>
            <a:pPr marL="228600" indent="-228600">
              <a:buFont typeface="+mj-lt"/>
              <a:buAutoNum type="arabicPeriod"/>
            </a:pPr>
            <a:r>
              <a:rPr lang="en-US" sz="2400" b="1" dirty="0">
                <a:solidFill>
                  <a:schemeClr val="bg2">
                    <a:lumMod val="25000"/>
                  </a:schemeClr>
                </a:solidFill>
              </a:rPr>
              <a:t>Failure to make provision for Expected Credit Loss (ECL) – Non Compliance with IND AS 109.</a:t>
            </a:r>
          </a:p>
          <a:p>
            <a:pPr marL="228600" indent="-228600">
              <a:buFont typeface="+mj-lt"/>
              <a:buAutoNum type="arabicPeriod"/>
            </a:pPr>
            <a:r>
              <a:rPr lang="en-US" sz="2400" b="1" dirty="0">
                <a:solidFill>
                  <a:schemeClr val="bg2">
                    <a:lumMod val="25000"/>
                  </a:schemeClr>
                </a:solidFill>
              </a:rPr>
              <a:t>Failure to provide depreciation on assets for non operating company – Non Compliance with IND AS 16.</a:t>
            </a:r>
          </a:p>
          <a:p>
            <a:endParaRPr lang="en-US" sz="2400" b="1" dirty="0"/>
          </a:p>
          <a:p>
            <a:r>
              <a:rPr lang="en-US" sz="2400" b="1" dirty="0">
                <a:solidFill>
                  <a:srgbClr val="FF0000"/>
                </a:solidFill>
              </a:rPr>
              <a:t>These errors cost Rs. 2 lakhs in fine and 2 years of debarment for auditor and audit firm from conducting audit</a:t>
            </a:r>
            <a:endParaRPr lang="en-IN" sz="2400" dirty="0">
              <a:solidFill>
                <a:srgbClr val="FF0000"/>
              </a:solidFill>
            </a:endParaRPr>
          </a:p>
        </p:txBody>
      </p:sp>
      <p:sp>
        <p:nvSpPr>
          <p:cNvPr id="6" name="Rectangle 5"/>
          <p:cNvSpPr/>
          <p:nvPr/>
        </p:nvSpPr>
        <p:spPr>
          <a:xfrm>
            <a:off x="834189" y="3950354"/>
            <a:ext cx="9946106" cy="400110"/>
          </a:xfrm>
          <a:prstGeom prst="rect">
            <a:avLst/>
          </a:prstGeom>
        </p:spPr>
        <p:txBody>
          <a:bodyPr wrap="square">
            <a:spAutoFit/>
          </a:bodyPr>
          <a:lstStyle/>
          <a:p>
            <a:pPr marL="285750" indent="-285750">
              <a:buFont typeface="Arial" panose="020B0604020202020204" pitchFamily="34" charset="0"/>
              <a:buChar char="•"/>
            </a:pPr>
            <a:r>
              <a:rPr lang="en-US" sz="2000" b="1" dirty="0">
                <a:solidFill>
                  <a:srgbClr val="1D3F69"/>
                </a:solidFill>
              </a:rPr>
              <a:t>Vikas Proppant and Granite Limited</a:t>
            </a:r>
            <a:endParaRPr lang="en-US" sz="2000" dirty="0">
              <a:solidFill>
                <a:srgbClr val="1D3F69"/>
              </a:solidFill>
            </a:endParaRPr>
          </a:p>
        </p:txBody>
      </p:sp>
    </p:spTree>
    <p:extLst>
      <p:ext uri="{BB962C8B-B14F-4D97-AF65-F5344CB8AC3E}">
        <p14:creationId xmlns:p14="http://schemas.microsoft.com/office/powerpoint/2010/main" val="3575488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59966127"/>
              </p:ext>
            </p:extLst>
          </p:nvPr>
        </p:nvGraphicFramePr>
        <p:xfrm>
          <a:off x="220718" y="157155"/>
          <a:ext cx="11655972" cy="5779530"/>
        </p:xfrm>
        <a:graphic>
          <a:graphicData uri="http://schemas.openxmlformats.org/drawingml/2006/table">
            <a:tbl>
              <a:tblPr firstRow="1" firstCol="1" bandRow="1">
                <a:tableStyleId>{5C22544A-7EE6-4342-B048-85BDC9FD1C3A}</a:tableStyleId>
              </a:tblPr>
              <a:tblGrid>
                <a:gridCol w="2265947">
                  <a:extLst>
                    <a:ext uri="{9D8B030D-6E8A-4147-A177-3AD203B41FA5}">
                      <a16:colId xmlns:a16="http://schemas.microsoft.com/office/drawing/2014/main" val="20000"/>
                    </a:ext>
                  </a:extLst>
                </a:gridCol>
                <a:gridCol w="4701769">
                  <a:extLst>
                    <a:ext uri="{9D8B030D-6E8A-4147-A177-3AD203B41FA5}">
                      <a16:colId xmlns:a16="http://schemas.microsoft.com/office/drawing/2014/main" val="20001"/>
                    </a:ext>
                  </a:extLst>
                </a:gridCol>
                <a:gridCol w="4688256">
                  <a:extLst>
                    <a:ext uri="{9D8B030D-6E8A-4147-A177-3AD203B41FA5}">
                      <a16:colId xmlns:a16="http://schemas.microsoft.com/office/drawing/2014/main" val="20002"/>
                    </a:ext>
                  </a:extLst>
                </a:gridCol>
              </a:tblGrid>
              <a:tr h="624114">
                <a:tc>
                  <a:txBody>
                    <a:bodyPr/>
                    <a:lstStyle/>
                    <a:p>
                      <a:pPr rtl="0">
                        <a:buNone/>
                      </a:pPr>
                      <a:r>
                        <a:rPr lang="en-IN" b="1" dirty="0">
                          <a:solidFill>
                            <a:schemeClr val="bg1"/>
                          </a:solidFill>
                          <a:effectLst/>
                          <a:latin typeface="Google Sans Text"/>
                        </a:rPr>
                        <a:t>Feature</a:t>
                      </a:r>
                      <a:endParaRPr lang="en-IN" dirty="0">
                        <a:solidFill>
                          <a:schemeClr val="bg1"/>
                        </a:solidFill>
                        <a:effectLst/>
                        <a:latin typeface="Google Sans Text"/>
                      </a:endParaRPr>
                    </a:p>
                  </a:txBody>
                  <a:tcPr marL="76200" marR="76200" marT="50800" marB="50800" anchor="ctr"/>
                </a:tc>
                <a:tc>
                  <a:txBody>
                    <a:bodyPr/>
                    <a:lstStyle/>
                    <a:p>
                      <a:pPr rtl="0">
                        <a:buNone/>
                      </a:pPr>
                      <a:r>
                        <a:rPr lang="en-IN" b="1" dirty="0">
                          <a:solidFill>
                            <a:schemeClr val="bg1"/>
                          </a:solidFill>
                          <a:effectLst/>
                          <a:latin typeface="Google Sans Text"/>
                        </a:rPr>
                        <a:t>Minority Interest (AS 21)</a:t>
                      </a:r>
                      <a:endParaRPr lang="en-IN" dirty="0">
                        <a:solidFill>
                          <a:schemeClr val="bg1"/>
                        </a:solidFill>
                        <a:effectLst/>
                        <a:latin typeface="Google Sans Text"/>
                      </a:endParaRPr>
                    </a:p>
                  </a:txBody>
                  <a:tcPr marL="76200" marR="76200" marT="50800" marB="50800" anchor="ctr"/>
                </a:tc>
                <a:tc>
                  <a:txBody>
                    <a:bodyPr/>
                    <a:lstStyle/>
                    <a:p>
                      <a:pPr rtl="0">
                        <a:buNone/>
                      </a:pPr>
                      <a:r>
                        <a:rPr lang="en-US" b="1" dirty="0">
                          <a:solidFill>
                            <a:schemeClr val="bg1"/>
                          </a:solidFill>
                          <a:effectLst/>
                          <a:latin typeface="Google Sans Text"/>
                        </a:rPr>
                        <a:t>Non-Controlling Interest (Ind AS 110)</a:t>
                      </a:r>
                      <a:endParaRPr lang="en-US" dirty="0">
                        <a:solidFill>
                          <a:schemeClr val="bg1"/>
                        </a:solidFill>
                        <a:effectLst/>
                        <a:latin typeface="Google Sans Text"/>
                      </a:endParaRPr>
                    </a:p>
                  </a:txBody>
                  <a:tcPr marL="76200" marR="76200" marT="50800" marB="50800" anchor="ctr"/>
                </a:tc>
                <a:extLst>
                  <a:ext uri="{0D108BD9-81ED-4DB2-BD59-A6C34878D82A}">
                    <a16:rowId xmlns:a16="http://schemas.microsoft.com/office/drawing/2014/main" val="10000"/>
                  </a:ext>
                </a:extLst>
              </a:tr>
              <a:tr h="1288854">
                <a:tc>
                  <a:txBody>
                    <a:bodyPr/>
                    <a:lstStyle/>
                    <a:p>
                      <a:pPr rtl="0">
                        <a:buNone/>
                      </a:pPr>
                      <a:r>
                        <a:rPr lang="en-IN" b="1" dirty="0">
                          <a:solidFill>
                            <a:schemeClr val="bg1"/>
                          </a:solidFill>
                          <a:effectLst/>
                          <a:latin typeface="Google Sans Text"/>
                        </a:rPr>
                        <a:t>Balance Sheet Presentation</a:t>
                      </a:r>
                      <a:endParaRPr lang="en-IN" dirty="0">
                        <a:solidFill>
                          <a:schemeClr val="bg1"/>
                        </a:solidFill>
                        <a:effectLst/>
                        <a:latin typeface="Google Sans Text"/>
                      </a:endParaRPr>
                    </a:p>
                  </a:txBody>
                  <a:tcPr marL="76200" marR="76200" marT="50800" marB="50800" anchor="ctr"/>
                </a:tc>
                <a:tc>
                  <a:txBody>
                    <a:bodyPr/>
                    <a:lstStyle/>
                    <a:p>
                      <a:pPr rtl="0">
                        <a:buNone/>
                      </a:pPr>
                      <a:r>
                        <a:rPr lang="en-US" b="1" dirty="0">
                          <a:solidFill>
                            <a:srgbClr val="1D3F69"/>
                          </a:solidFill>
                          <a:effectLst/>
                          <a:latin typeface="Google Sans Text"/>
                        </a:rPr>
                        <a:t>Outside Equity:</a:t>
                      </a:r>
                      <a:r>
                        <a:rPr lang="en-US" dirty="0">
                          <a:solidFill>
                            <a:srgbClr val="1D3F69"/>
                          </a:solidFill>
                          <a:effectLst/>
                          <a:latin typeface="Google Sans Text"/>
                        </a:rPr>
                        <a:t> Presented separately from liabilities and the parent’s equity. It is often shown as a distinct line item between Equity and Liabilities</a:t>
                      </a:r>
                    </a:p>
                  </a:txBody>
                  <a:tcPr marL="76200" marR="76200" marT="50800" marB="50800" anchor="ctr"/>
                </a:tc>
                <a:tc>
                  <a:txBody>
                    <a:bodyPr/>
                    <a:lstStyle/>
                    <a:p>
                      <a:pPr rtl="0">
                        <a:buNone/>
                      </a:pPr>
                      <a:r>
                        <a:rPr lang="en-US" b="1" dirty="0">
                          <a:solidFill>
                            <a:srgbClr val="1D3F69"/>
                          </a:solidFill>
                          <a:effectLst/>
                          <a:latin typeface="Google Sans Text"/>
                        </a:rPr>
                        <a:t>Inside Equity:</a:t>
                      </a:r>
                      <a:r>
                        <a:rPr lang="en-US" dirty="0">
                          <a:solidFill>
                            <a:srgbClr val="1D3F69"/>
                          </a:solidFill>
                          <a:effectLst/>
                          <a:latin typeface="Google Sans Text"/>
                        </a:rPr>
                        <a:t> Presented </a:t>
                      </a:r>
                      <a:r>
                        <a:rPr lang="en-US" b="1" dirty="0">
                          <a:solidFill>
                            <a:srgbClr val="1D3F69"/>
                          </a:solidFill>
                          <a:effectLst/>
                          <a:latin typeface="Google Sans Text"/>
                        </a:rPr>
                        <a:t>within Equity</a:t>
                      </a:r>
                      <a:r>
                        <a:rPr lang="en-US" dirty="0">
                          <a:solidFill>
                            <a:srgbClr val="1D3F69"/>
                          </a:solidFill>
                          <a:effectLst/>
                          <a:latin typeface="Google Sans Text"/>
                        </a:rPr>
                        <a:t>, but separately from the Parent's Equity. It is treated as a part of the group's total shareholder funds.</a:t>
                      </a:r>
                    </a:p>
                  </a:txBody>
                  <a:tcPr marL="76200" marR="76200" marT="50800" marB="50800" anchor="ctr"/>
                </a:tc>
                <a:extLst>
                  <a:ext uri="{0D108BD9-81ED-4DB2-BD59-A6C34878D82A}">
                    <a16:rowId xmlns:a16="http://schemas.microsoft.com/office/drawing/2014/main" val="10002"/>
                  </a:ext>
                </a:extLst>
              </a:tr>
              <a:tr h="1288854">
                <a:tc>
                  <a:txBody>
                    <a:bodyPr/>
                    <a:lstStyle/>
                    <a:p>
                      <a:pPr rtl="0">
                        <a:buNone/>
                      </a:pPr>
                      <a:r>
                        <a:rPr lang="en-IN" b="1" dirty="0">
                          <a:solidFill>
                            <a:schemeClr val="bg1"/>
                          </a:solidFill>
                          <a:effectLst/>
                          <a:latin typeface="Google Sans Text"/>
                        </a:rPr>
                        <a:t>Initial Measurement</a:t>
                      </a:r>
                      <a:endParaRPr lang="en-IN" dirty="0">
                        <a:solidFill>
                          <a:schemeClr val="bg1"/>
                        </a:solidFill>
                        <a:effectLst/>
                        <a:latin typeface="Google Sans Text"/>
                      </a:endParaRPr>
                    </a:p>
                  </a:txBody>
                  <a:tcPr marL="76200" marR="76200" marT="50800" marB="50800" anchor="ctr"/>
                </a:tc>
                <a:tc>
                  <a:txBody>
                    <a:bodyPr/>
                    <a:lstStyle/>
                    <a:p>
                      <a:pPr rtl="0">
                        <a:buNone/>
                      </a:pPr>
                      <a:r>
                        <a:rPr lang="en-US" b="1" dirty="0">
                          <a:solidFill>
                            <a:srgbClr val="1D3F69"/>
                          </a:solidFill>
                          <a:effectLst/>
                          <a:latin typeface="Google Sans Text"/>
                        </a:rPr>
                        <a:t>Proportionate Share Only:</a:t>
                      </a:r>
                      <a:r>
                        <a:rPr lang="en-US" dirty="0">
                          <a:solidFill>
                            <a:srgbClr val="1D3F69"/>
                          </a:solidFill>
                          <a:effectLst/>
                          <a:latin typeface="Google Sans Text"/>
                        </a:rPr>
                        <a:t> Measured at the minority’s share of the historical Net Asset Value (NAV) of the subsidiary.</a:t>
                      </a:r>
                    </a:p>
                  </a:txBody>
                  <a:tcPr marL="76200" marR="76200" marT="50800" marB="50800" anchor="ctr"/>
                </a:tc>
                <a:tc>
                  <a:txBody>
                    <a:bodyPr/>
                    <a:lstStyle/>
                    <a:p>
                      <a:pPr rtl="0">
                        <a:buNone/>
                      </a:pPr>
                      <a:r>
                        <a:rPr lang="en-US" b="1">
                          <a:solidFill>
                            <a:srgbClr val="1D3F69"/>
                          </a:solidFill>
                          <a:effectLst/>
                          <a:latin typeface="Google Sans Text"/>
                        </a:rPr>
                        <a:t>Fair Value Option:</a:t>
                      </a:r>
                      <a:r>
                        <a:rPr lang="en-US">
                          <a:solidFill>
                            <a:srgbClr val="1D3F69"/>
                          </a:solidFill>
                          <a:effectLst/>
                          <a:latin typeface="Google Sans Text"/>
                        </a:rPr>
                        <a:t> Can be measured either at </a:t>
                      </a:r>
                      <a:r>
                        <a:rPr lang="en-US" b="1">
                          <a:solidFill>
                            <a:srgbClr val="1D3F69"/>
                          </a:solidFill>
                          <a:effectLst/>
                          <a:latin typeface="Google Sans Text"/>
                        </a:rPr>
                        <a:t>Proportionate Share of Net Assets</a:t>
                      </a:r>
                      <a:r>
                        <a:rPr lang="en-US">
                          <a:solidFill>
                            <a:srgbClr val="1D3F69"/>
                          </a:solidFill>
                          <a:effectLst/>
                          <a:latin typeface="Google Sans Text"/>
                        </a:rPr>
                        <a:t> OR at </a:t>
                      </a:r>
                      <a:r>
                        <a:rPr lang="en-US" b="1">
                          <a:solidFill>
                            <a:srgbClr val="1D3F69"/>
                          </a:solidFill>
                          <a:effectLst/>
                          <a:latin typeface="Google Sans Text"/>
                        </a:rPr>
                        <a:t>Fair Value</a:t>
                      </a:r>
                      <a:r>
                        <a:rPr lang="en-US">
                          <a:solidFill>
                            <a:srgbClr val="1D3F69"/>
                          </a:solidFill>
                          <a:effectLst/>
                          <a:latin typeface="Google Sans Text"/>
                        </a:rPr>
                        <a:t> (Full Goodwill method), based on Ind AS 103.</a:t>
                      </a:r>
                    </a:p>
                  </a:txBody>
                  <a:tcPr marL="76200" marR="76200" marT="50800" marB="50800" anchor="ctr"/>
                </a:tc>
                <a:extLst>
                  <a:ext uri="{0D108BD9-81ED-4DB2-BD59-A6C34878D82A}">
                    <a16:rowId xmlns:a16="http://schemas.microsoft.com/office/drawing/2014/main" val="2376971251"/>
                  </a:ext>
                </a:extLst>
              </a:tr>
              <a:tr h="1288854">
                <a:tc>
                  <a:txBody>
                    <a:bodyPr/>
                    <a:lstStyle/>
                    <a:p>
                      <a:pPr rtl="0">
                        <a:buNone/>
                      </a:pPr>
                      <a:r>
                        <a:rPr lang="en-IN" b="1" dirty="0">
                          <a:solidFill>
                            <a:schemeClr val="bg1"/>
                          </a:solidFill>
                          <a:effectLst/>
                          <a:latin typeface="Google Sans Text"/>
                        </a:rPr>
                        <a:t>Treatment of Losses</a:t>
                      </a:r>
                      <a:endParaRPr lang="en-IN" dirty="0">
                        <a:solidFill>
                          <a:schemeClr val="bg1"/>
                        </a:solidFill>
                        <a:effectLst/>
                        <a:latin typeface="Google Sans Text"/>
                      </a:endParaRPr>
                    </a:p>
                  </a:txBody>
                  <a:tcPr marL="76200" marR="76200" marT="50800" marB="50800" anchor="ctr"/>
                </a:tc>
                <a:tc>
                  <a:txBody>
                    <a:bodyPr/>
                    <a:lstStyle/>
                    <a:p>
                      <a:pPr rtl="0">
                        <a:buNone/>
                      </a:pPr>
                      <a:r>
                        <a:rPr lang="en-US" b="1" dirty="0">
                          <a:solidFill>
                            <a:srgbClr val="1D3F69"/>
                          </a:solidFill>
                          <a:effectLst/>
                          <a:latin typeface="Google Sans Text"/>
                        </a:rPr>
                        <a:t>Stops at Zero:</a:t>
                      </a:r>
                      <a:r>
                        <a:rPr lang="en-US" dirty="0">
                          <a:solidFill>
                            <a:srgbClr val="1D3F69"/>
                          </a:solidFill>
                          <a:effectLst/>
                          <a:latin typeface="Google Sans Text"/>
                        </a:rPr>
                        <a:t> Losses are allocated to MI only until the MI balance becomes zero. Excess losses are absorbed by the Parent, unless MI has a binding obligation to pay.</a:t>
                      </a:r>
                    </a:p>
                  </a:txBody>
                  <a:tcPr marL="76200" marR="76200" marT="50800" marB="50800" anchor="ctr"/>
                </a:tc>
                <a:tc>
                  <a:txBody>
                    <a:bodyPr/>
                    <a:lstStyle/>
                    <a:p>
                      <a:pPr rtl="0">
                        <a:buNone/>
                      </a:pPr>
                      <a:r>
                        <a:rPr lang="en-US" b="1">
                          <a:solidFill>
                            <a:srgbClr val="1D3F69"/>
                          </a:solidFill>
                          <a:effectLst/>
                          <a:latin typeface="Google Sans Text"/>
                        </a:rPr>
                        <a:t>Can be Negative:</a:t>
                      </a:r>
                      <a:r>
                        <a:rPr lang="en-US">
                          <a:solidFill>
                            <a:srgbClr val="1D3F69"/>
                          </a:solidFill>
                          <a:effectLst/>
                          <a:latin typeface="Google Sans Text"/>
                        </a:rPr>
                        <a:t> Losses are attributed to NCI even if it results in a </a:t>
                      </a:r>
                      <a:r>
                        <a:rPr lang="en-US" b="1">
                          <a:solidFill>
                            <a:srgbClr val="1D3F69"/>
                          </a:solidFill>
                          <a:effectLst/>
                          <a:latin typeface="Google Sans Text"/>
                        </a:rPr>
                        <a:t>deficit (negative) balance</a:t>
                      </a:r>
                      <a:r>
                        <a:rPr lang="en-US">
                          <a:solidFill>
                            <a:srgbClr val="1D3F69"/>
                          </a:solidFill>
                          <a:effectLst/>
                          <a:latin typeface="Google Sans Text"/>
                        </a:rPr>
                        <a:t>. The NCI continues to share in losses regardless of its balance.</a:t>
                      </a:r>
                    </a:p>
                  </a:txBody>
                  <a:tcPr marL="76200" marR="76200" marT="50800" marB="50800" anchor="ctr"/>
                </a:tc>
                <a:extLst>
                  <a:ext uri="{0D108BD9-81ED-4DB2-BD59-A6C34878D82A}">
                    <a16:rowId xmlns:a16="http://schemas.microsoft.com/office/drawing/2014/main" val="264106360"/>
                  </a:ext>
                </a:extLst>
              </a:tr>
              <a:tr h="1288854">
                <a:tc>
                  <a:txBody>
                    <a:bodyPr/>
                    <a:lstStyle/>
                    <a:p>
                      <a:pPr rtl="0">
                        <a:buNone/>
                      </a:pPr>
                      <a:r>
                        <a:rPr lang="en-US" b="1" dirty="0">
                          <a:solidFill>
                            <a:schemeClr val="bg1"/>
                          </a:solidFill>
                          <a:effectLst/>
                          <a:latin typeface="Google Sans Text"/>
                        </a:rPr>
                        <a:t>Partial Disposal (No loss of control)</a:t>
                      </a:r>
                      <a:endParaRPr lang="en-US" dirty="0">
                        <a:solidFill>
                          <a:schemeClr val="bg1"/>
                        </a:solidFill>
                        <a:effectLst/>
                        <a:latin typeface="Google Sans Text"/>
                      </a:endParaRPr>
                    </a:p>
                  </a:txBody>
                  <a:tcPr marL="76200" marR="76200" marT="50800" marB="50800" anchor="ctr"/>
                </a:tc>
                <a:tc>
                  <a:txBody>
                    <a:bodyPr/>
                    <a:lstStyle/>
                    <a:p>
                      <a:pPr rtl="0">
                        <a:buNone/>
                      </a:pPr>
                      <a:r>
                        <a:rPr lang="en-US" b="1" dirty="0">
                          <a:solidFill>
                            <a:srgbClr val="1D3F69"/>
                          </a:solidFill>
                          <a:effectLst/>
                          <a:latin typeface="Google Sans Text"/>
                        </a:rPr>
                        <a:t>Profit/Loss:</a:t>
                      </a:r>
                      <a:r>
                        <a:rPr lang="en-US" dirty="0">
                          <a:solidFill>
                            <a:srgbClr val="1D3F69"/>
                          </a:solidFill>
                          <a:effectLst/>
                          <a:latin typeface="Google Sans Text"/>
                        </a:rPr>
                        <a:t> If a parent sells a portion of shares but retains control, the difference between proceeds and carrying value of MI is recognized in </a:t>
                      </a:r>
                      <a:r>
                        <a:rPr lang="en-US" b="1" dirty="0">
                          <a:solidFill>
                            <a:srgbClr val="1D3F69"/>
                          </a:solidFill>
                          <a:effectLst/>
                          <a:latin typeface="Google Sans Text"/>
                        </a:rPr>
                        <a:t>P&amp;L</a:t>
                      </a:r>
                      <a:r>
                        <a:rPr lang="en-US" dirty="0">
                          <a:solidFill>
                            <a:srgbClr val="1D3F69"/>
                          </a:solidFill>
                          <a:effectLst/>
                          <a:latin typeface="Google Sans Text"/>
                        </a:rPr>
                        <a:t>.</a:t>
                      </a:r>
                    </a:p>
                  </a:txBody>
                  <a:tcPr marL="76200" marR="76200" marT="50800" marB="50800" anchor="ctr"/>
                </a:tc>
                <a:tc>
                  <a:txBody>
                    <a:bodyPr/>
                    <a:lstStyle/>
                    <a:p>
                      <a:pPr rtl="0">
                        <a:buNone/>
                      </a:pPr>
                      <a:r>
                        <a:rPr lang="en-US" b="1" dirty="0">
                          <a:solidFill>
                            <a:srgbClr val="1D3F69"/>
                          </a:solidFill>
                          <a:effectLst/>
                          <a:latin typeface="Google Sans Text"/>
                        </a:rPr>
                        <a:t>Equity Transaction:</a:t>
                      </a:r>
                      <a:r>
                        <a:rPr lang="en-US" dirty="0">
                          <a:solidFill>
                            <a:srgbClr val="1D3F69"/>
                          </a:solidFill>
                          <a:effectLst/>
                          <a:latin typeface="Google Sans Text"/>
                        </a:rPr>
                        <a:t> Treated as a transaction between owners. The difference is adjusted directly in </a:t>
                      </a:r>
                      <a:r>
                        <a:rPr lang="en-US" b="1" dirty="0">
                          <a:solidFill>
                            <a:srgbClr val="1D3F69"/>
                          </a:solidFill>
                          <a:effectLst/>
                          <a:latin typeface="Google Sans Text"/>
                        </a:rPr>
                        <a:t>Equity</a:t>
                      </a:r>
                      <a:r>
                        <a:rPr lang="en-US" dirty="0">
                          <a:solidFill>
                            <a:srgbClr val="1D3F69"/>
                          </a:solidFill>
                          <a:effectLst/>
                          <a:latin typeface="Google Sans Text"/>
                        </a:rPr>
                        <a:t> (Retained Earnings/Capital Reserve), with </a:t>
                      </a:r>
                      <a:r>
                        <a:rPr lang="en-US" b="1" dirty="0">
                          <a:solidFill>
                            <a:srgbClr val="1D3F69"/>
                          </a:solidFill>
                          <a:effectLst/>
                          <a:latin typeface="Google Sans Text"/>
                        </a:rPr>
                        <a:t>no P&amp;L impact</a:t>
                      </a:r>
                      <a:r>
                        <a:rPr lang="en-US" dirty="0">
                          <a:solidFill>
                            <a:srgbClr val="1D3F69"/>
                          </a:solidFill>
                          <a:effectLst/>
                          <a:latin typeface="Google Sans Text"/>
                        </a:rPr>
                        <a:t>.</a:t>
                      </a:r>
                    </a:p>
                  </a:txBody>
                  <a:tcPr marL="76200" marR="76200" marT="50800" marB="50800" anchor="ctr"/>
                </a:tc>
                <a:extLst>
                  <a:ext uri="{0D108BD9-81ED-4DB2-BD59-A6C34878D82A}">
                    <a16:rowId xmlns:a16="http://schemas.microsoft.com/office/drawing/2014/main" val="3157807887"/>
                  </a:ext>
                </a:extLst>
              </a:tr>
            </a:tbl>
          </a:graphicData>
        </a:graphic>
      </p:graphicFrame>
    </p:spTree>
    <p:extLst>
      <p:ext uri="{BB962C8B-B14F-4D97-AF65-F5344CB8AC3E}">
        <p14:creationId xmlns:p14="http://schemas.microsoft.com/office/powerpoint/2010/main" val="3355245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3732" y="456463"/>
            <a:ext cx="7792872" cy="1938992"/>
          </a:xfrm>
          <a:prstGeom prst="rect">
            <a:avLst/>
          </a:prstGeom>
          <a:noFill/>
        </p:spPr>
        <p:txBody>
          <a:bodyPr wrap="square" rtlCol="0">
            <a:spAutoFit/>
          </a:bodyPr>
          <a:lstStyle/>
          <a:p>
            <a:pPr algn="ctr"/>
            <a:r>
              <a:rPr lang="en-US" sz="4000" b="1" dirty="0">
                <a:solidFill>
                  <a:srgbClr val="1D3F69"/>
                </a:solidFill>
              </a:rPr>
              <a:t>INVESTMENTS </a:t>
            </a:r>
          </a:p>
          <a:p>
            <a:pPr algn="ctr"/>
            <a:r>
              <a:rPr lang="en-US" sz="4000" b="1" dirty="0">
                <a:solidFill>
                  <a:srgbClr val="1D3F69"/>
                </a:solidFill>
              </a:rPr>
              <a:t>(AS 13, IND AS 109)</a:t>
            </a:r>
          </a:p>
          <a:p>
            <a:pPr algn="ctr"/>
            <a:endParaRPr lang="en-IN" sz="4000" dirty="0">
              <a:solidFill>
                <a:srgbClr val="1D3F69"/>
              </a:solidFill>
            </a:endParaRPr>
          </a:p>
        </p:txBody>
      </p:sp>
      <p:pic>
        <p:nvPicPr>
          <p:cNvPr id="6" name="Picture 5" descr="26bdac46-8331-4ba8-ba24-83412cb0b79b.png"/>
          <p:cNvPicPr>
            <a:picLocks noChangeAspect="1"/>
          </p:cNvPicPr>
          <p:nvPr/>
        </p:nvPicPr>
        <p:blipFill>
          <a:blip r:embed="rId3"/>
          <a:stretch>
            <a:fillRect/>
          </a:stretch>
        </p:blipFill>
        <p:spPr>
          <a:xfrm>
            <a:off x="1556084" y="1978360"/>
            <a:ext cx="9208169" cy="3982269"/>
          </a:xfrm>
          <a:prstGeom prst="rect">
            <a:avLst/>
          </a:prstGeom>
        </p:spPr>
      </p:pic>
    </p:spTree>
    <p:extLst>
      <p:ext uri="{BB962C8B-B14F-4D97-AF65-F5344CB8AC3E}">
        <p14:creationId xmlns:p14="http://schemas.microsoft.com/office/powerpoint/2010/main" val="3150985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315" y="207306"/>
            <a:ext cx="11872685" cy="1323439"/>
          </a:xfrm>
          <a:prstGeom prst="rect">
            <a:avLst/>
          </a:prstGeom>
          <a:noFill/>
        </p:spPr>
        <p:txBody>
          <a:bodyPr wrap="square" rtlCol="0">
            <a:spAutoFit/>
          </a:bodyPr>
          <a:lstStyle/>
          <a:p>
            <a:r>
              <a:rPr lang="en-IN" sz="2000" b="1" dirty="0">
                <a:solidFill>
                  <a:srgbClr val="1D3F69"/>
                </a:solidFill>
              </a:rPr>
              <a:t>Scenario:</a:t>
            </a:r>
            <a:r>
              <a:rPr lang="en-IN" sz="2000" dirty="0">
                <a:solidFill>
                  <a:srgbClr val="1D3F69"/>
                </a:solidFill>
              </a:rPr>
              <a:t> A company holds an investment in the shares of Company X (listed) and Company Y (unlisted).</a:t>
            </a:r>
          </a:p>
          <a:p>
            <a:pPr lvl="0"/>
            <a:r>
              <a:rPr lang="en-IN" sz="2000" b="1" dirty="0">
                <a:solidFill>
                  <a:srgbClr val="1D3F69"/>
                </a:solidFill>
              </a:rPr>
              <a:t>Company X (Listed):</a:t>
            </a:r>
            <a:r>
              <a:rPr lang="en-IN" sz="2000" dirty="0">
                <a:solidFill>
                  <a:srgbClr val="1D3F69"/>
                </a:solidFill>
              </a:rPr>
              <a:t> Cost ₹50/share; Current Market Price ₹60/share.</a:t>
            </a:r>
          </a:p>
          <a:p>
            <a:pPr lvl="0"/>
            <a:r>
              <a:rPr lang="en-IN" sz="2000" b="1" dirty="0">
                <a:solidFill>
                  <a:srgbClr val="1D3F69"/>
                </a:solidFill>
              </a:rPr>
              <a:t>Company Y (Unlisted):</a:t>
            </a:r>
            <a:r>
              <a:rPr lang="en-IN" sz="2000" dirty="0">
                <a:solidFill>
                  <a:srgbClr val="1D3F69"/>
                </a:solidFill>
              </a:rPr>
              <a:t> Cost ₹25/share; DCF Model Valuation ₹20/share.</a:t>
            </a:r>
          </a:p>
          <a:p>
            <a:endParaRPr lang="en-IN" sz="2000" dirty="0">
              <a:solidFill>
                <a:srgbClr val="1D3F69"/>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43215602"/>
              </p:ext>
            </p:extLst>
          </p:nvPr>
        </p:nvGraphicFramePr>
        <p:xfrm>
          <a:off x="384628" y="1225945"/>
          <a:ext cx="11422743" cy="4962208"/>
        </p:xfrm>
        <a:graphic>
          <a:graphicData uri="http://schemas.openxmlformats.org/drawingml/2006/table">
            <a:tbl>
              <a:tblPr firstRow="1" firstCol="1" bandRow="1">
                <a:tableStyleId>{5C22544A-7EE6-4342-B048-85BDC9FD1C3A}</a:tableStyleId>
              </a:tblPr>
              <a:tblGrid>
                <a:gridCol w="2206171">
                  <a:extLst>
                    <a:ext uri="{9D8B030D-6E8A-4147-A177-3AD203B41FA5}">
                      <a16:colId xmlns:a16="http://schemas.microsoft.com/office/drawing/2014/main" val="20000"/>
                    </a:ext>
                  </a:extLst>
                </a:gridCol>
                <a:gridCol w="2517229">
                  <a:extLst>
                    <a:ext uri="{9D8B030D-6E8A-4147-A177-3AD203B41FA5}">
                      <a16:colId xmlns:a16="http://schemas.microsoft.com/office/drawing/2014/main" val="20001"/>
                    </a:ext>
                  </a:extLst>
                </a:gridCol>
                <a:gridCol w="2343806">
                  <a:extLst>
                    <a:ext uri="{9D8B030D-6E8A-4147-A177-3AD203B41FA5}">
                      <a16:colId xmlns:a16="http://schemas.microsoft.com/office/drawing/2014/main" val="1633081010"/>
                    </a:ext>
                  </a:extLst>
                </a:gridCol>
                <a:gridCol w="4355537">
                  <a:extLst>
                    <a:ext uri="{9D8B030D-6E8A-4147-A177-3AD203B41FA5}">
                      <a16:colId xmlns:a16="http://schemas.microsoft.com/office/drawing/2014/main" val="20002"/>
                    </a:ext>
                  </a:extLst>
                </a:gridCol>
              </a:tblGrid>
              <a:tr h="454657">
                <a:tc>
                  <a:txBody>
                    <a:bodyPr/>
                    <a:lstStyle/>
                    <a:p>
                      <a:pPr algn="ctr">
                        <a:lnSpc>
                          <a:spcPts val="1650"/>
                        </a:lnSpc>
                        <a:spcAft>
                          <a:spcPts val="0"/>
                        </a:spcAft>
                      </a:pPr>
                      <a:r>
                        <a:rPr lang="en-IN" sz="1800" dirty="0">
                          <a:effectLst/>
                        </a:rPr>
                        <a:t>Impact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59303" marB="59303"/>
                </a:tc>
                <a:tc gridSpan="2">
                  <a:txBody>
                    <a:bodyPr/>
                    <a:lstStyle/>
                    <a:p>
                      <a:pPr algn="ctr">
                        <a:lnSpc>
                          <a:spcPts val="1650"/>
                        </a:lnSpc>
                        <a:spcAft>
                          <a:spcPts val="0"/>
                        </a:spcAft>
                      </a:pPr>
                      <a:r>
                        <a:rPr lang="en-IN" sz="1800">
                          <a:effectLst/>
                        </a:rPr>
                        <a:t>Accounting Standard 13 (AS 13)</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59303" marB="59303"/>
                </a:tc>
                <a:tc hMerge="1">
                  <a:txBody>
                    <a:bodyPr/>
                    <a:lstStyle/>
                    <a:p>
                      <a:endParaRPr lang="en-IN"/>
                    </a:p>
                  </a:txBody>
                  <a:tcPr/>
                </a:tc>
                <a:tc>
                  <a:txBody>
                    <a:bodyPr/>
                    <a:lstStyle/>
                    <a:p>
                      <a:pPr algn="ctr">
                        <a:lnSpc>
                          <a:spcPts val="1650"/>
                        </a:lnSpc>
                        <a:spcAft>
                          <a:spcPts val="0"/>
                        </a:spcAft>
                      </a:pPr>
                      <a:r>
                        <a:rPr lang="en-IN" sz="1800">
                          <a:effectLst/>
                        </a:rPr>
                        <a:t>Indian Accounting Standard 109 &amp; 113</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59303" marB="59303"/>
                </a:tc>
                <a:extLst>
                  <a:ext uri="{0D108BD9-81ED-4DB2-BD59-A6C34878D82A}">
                    <a16:rowId xmlns:a16="http://schemas.microsoft.com/office/drawing/2014/main" val="10000"/>
                  </a:ext>
                </a:extLst>
              </a:tr>
              <a:tr h="850011">
                <a:tc>
                  <a:txBody>
                    <a:bodyPr/>
                    <a:lstStyle/>
                    <a:p>
                      <a:pPr algn="ctr">
                        <a:lnSpc>
                          <a:spcPts val="1650"/>
                        </a:lnSpc>
                        <a:spcAft>
                          <a:spcPts val="0"/>
                        </a:spcAft>
                      </a:pPr>
                      <a:r>
                        <a:rPr lang="en-IN" sz="1800" dirty="0">
                          <a:effectLst/>
                        </a:rPr>
                        <a:t>Initial Recognition</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gridSpan="2">
                  <a:txBody>
                    <a:bodyPr/>
                    <a:lstStyle/>
                    <a:p>
                      <a:pPr algn="ctr">
                        <a:lnSpc>
                          <a:spcPts val="1650"/>
                        </a:lnSpc>
                        <a:spcAft>
                          <a:spcPts val="0"/>
                        </a:spcAft>
                      </a:pPr>
                      <a:r>
                        <a:rPr lang="en-IN" sz="1800" dirty="0">
                          <a:solidFill>
                            <a:srgbClr val="1D3F69"/>
                          </a:solidFill>
                          <a:effectLst/>
                        </a:rPr>
                        <a:t>Cost: ₹5,00,000 (Company X)</a:t>
                      </a:r>
                      <a:br>
                        <a:rPr lang="en-IN" sz="1800" dirty="0">
                          <a:solidFill>
                            <a:srgbClr val="1D3F69"/>
                          </a:solidFill>
                          <a:effectLst/>
                        </a:rPr>
                      </a:br>
                      <a:r>
                        <a:rPr lang="en-IN" sz="1800" dirty="0">
                          <a:solidFill>
                            <a:srgbClr val="1D3F69"/>
                          </a:solidFill>
                          <a:effectLst/>
                        </a:rPr>
                        <a:t>Cost: ₹2,50,000 (Company Y)</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hMerge="1">
                  <a:txBody>
                    <a:bodyPr/>
                    <a:lstStyle/>
                    <a:p>
                      <a:endParaRPr lang="en-IN"/>
                    </a:p>
                  </a:txBody>
                  <a:tcPr/>
                </a:tc>
                <a:tc>
                  <a:txBody>
                    <a:bodyPr/>
                    <a:lstStyle/>
                    <a:p>
                      <a:pPr algn="ctr">
                        <a:lnSpc>
                          <a:spcPts val="1650"/>
                        </a:lnSpc>
                        <a:spcAft>
                          <a:spcPts val="0"/>
                        </a:spcAft>
                      </a:pPr>
                      <a:r>
                        <a:rPr lang="en-IN" sz="1800" dirty="0">
                          <a:solidFill>
                            <a:srgbClr val="1D3F69"/>
                          </a:solidFill>
                          <a:effectLst/>
                        </a:rPr>
                        <a:t>Cost: ₹5,00,000 (Company X)</a:t>
                      </a:r>
                      <a:br>
                        <a:rPr lang="en-IN" sz="1800" dirty="0">
                          <a:solidFill>
                            <a:srgbClr val="1D3F69"/>
                          </a:solidFill>
                          <a:effectLst/>
                        </a:rPr>
                      </a:br>
                      <a:r>
                        <a:rPr lang="en-IN" sz="1800" dirty="0">
                          <a:solidFill>
                            <a:srgbClr val="1D3F69"/>
                          </a:solidFill>
                          <a:effectLst/>
                        </a:rPr>
                        <a:t>Cost: ₹2,50,000 (Company Y)</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88955" marB="88955"/>
                </a:tc>
                <a:extLst>
                  <a:ext uri="{0D108BD9-81ED-4DB2-BD59-A6C34878D82A}">
                    <a16:rowId xmlns:a16="http://schemas.microsoft.com/office/drawing/2014/main" val="10001"/>
                  </a:ext>
                </a:extLst>
              </a:tr>
              <a:tr h="811677">
                <a:tc>
                  <a:txBody>
                    <a:bodyPr/>
                    <a:lstStyle/>
                    <a:p>
                      <a:pPr algn="ctr">
                        <a:lnSpc>
                          <a:spcPts val="1650"/>
                        </a:lnSpc>
                        <a:spcAft>
                          <a:spcPts val="0"/>
                        </a:spcAft>
                      </a:pPr>
                      <a:r>
                        <a:rPr lang="en-IN" sz="1800">
                          <a:effectLst/>
                        </a:rPr>
                        <a:t>Year-End Measurement</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gridSpan="2">
                  <a:txBody>
                    <a:bodyPr/>
                    <a:lstStyle/>
                    <a:p>
                      <a:pPr algn="ctr">
                        <a:lnSpc>
                          <a:spcPts val="1650"/>
                        </a:lnSpc>
                        <a:spcAft>
                          <a:spcPts val="0"/>
                        </a:spcAft>
                      </a:pPr>
                      <a:r>
                        <a:rPr lang="en-IN" sz="1800" dirty="0">
                          <a:solidFill>
                            <a:srgbClr val="1D3F69"/>
                          </a:solidFill>
                          <a:effectLst/>
                        </a:rPr>
                        <a:t>Cost remains unchanged. Assumes no "other than temporary" diminution.</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hMerge="1">
                  <a:txBody>
                    <a:bodyPr/>
                    <a:lstStyle/>
                    <a:p>
                      <a:endParaRPr lang="en-IN"/>
                    </a:p>
                  </a:txBody>
                  <a:tcPr/>
                </a:tc>
                <a:tc>
                  <a:txBody>
                    <a:bodyPr/>
                    <a:lstStyle/>
                    <a:p>
                      <a:pPr algn="ctr">
                        <a:lnSpc>
                          <a:spcPts val="1650"/>
                        </a:lnSpc>
                        <a:spcAft>
                          <a:spcPts val="0"/>
                        </a:spcAft>
                      </a:pPr>
                      <a:r>
                        <a:rPr lang="en-IN" sz="1800" dirty="0">
                          <a:solidFill>
                            <a:srgbClr val="1D3F69"/>
                          </a:solidFill>
                          <a:effectLst/>
                        </a:rPr>
                        <a:t>Fair Value Measurement.</a:t>
                      </a:r>
                      <a:br>
                        <a:rPr lang="en-IN" sz="1800" dirty="0">
                          <a:solidFill>
                            <a:srgbClr val="1D3F69"/>
                          </a:solidFill>
                          <a:effectLst/>
                        </a:rPr>
                      </a:br>
                      <a:r>
                        <a:rPr lang="en-IN" sz="1800" dirty="0">
                          <a:solidFill>
                            <a:srgbClr val="1D3F69"/>
                          </a:solidFill>
                          <a:effectLst/>
                        </a:rPr>
                        <a:t>• Company X: ₹6,00,000 (Level 1 input).</a:t>
                      </a:r>
                      <a:br>
                        <a:rPr lang="en-IN" sz="1800" dirty="0">
                          <a:solidFill>
                            <a:srgbClr val="1D3F69"/>
                          </a:solidFill>
                          <a:effectLst/>
                        </a:rPr>
                      </a:br>
                      <a:r>
                        <a:rPr lang="en-IN" sz="1800" dirty="0">
                          <a:solidFill>
                            <a:srgbClr val="1D3F69"/>
                          </a:solidFill>
                          <a:effectLst/>
                        </a:rPr>
                        <a:t>• Company Y: ₹2,00,000(Level 3 inputs).</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88955" marB="88955"/>
                </a:tc>
                <a:extLst>
                  <a:ext uri="{0D108BD9-81ED-4DB2-BD59-A6C34878D82A}">
                    <a16:rowId xmlns:a16="http://schemas.microsoft.com/office/drawing/2014/main" val="10002"/>
                  </a:ext>
                </a:extLst>
              </a:tr>
              <a:tr h="1299299">
                <a:tc>
                  <a:txBody>
                    <a:bodyPr/>
                    <a:lstStyle/>
                    <a:p>
                      <a:pPr algn="ctr">
                        <a:lnSpc>
                          <a:spcPts val="1650"/>
                        </a:lnSpc>
                        <a:spcAft>
                          <a:spcPts val="0"/>
                        </a:spcAft>
                      </a:pPr>
                      <a:r>
                        <a:rPr lang="en-IN" sz="1800">
                          <a:effectLst/>
                        </a:rPr>
                        <a:t>P&amp;L Impact (Year-End)</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a:txBody>
                    <a:bodyPr/>
                    <a:lstStyle/>
                    <a:p>
                      <a:pPr algn="ctr">
                        <a:lnSpc>
                          <a:spcPts val="1650"/>
                        </a:lnSpc>
                        <a:spcAft>
                          <a:spcPts val="0"/>
                        </a:spcAft>
                      </a:pPr>
                      <a:r>
                        <a:rPr lang="en-IN" sz="1800" b="1" dirty="0">
                          <a:solidFill>
                            <a:srgbClr val="1D3F69"/>
                          </a:solidFill>
                          <a:effectLst/>
                        </a:rPr>
                        <a:t>IF CURRENT INVESTMENT:</a:t>
                      </a:r>
                    </a:p>
                    <a:p>
                      <a:pPr algn="ctr">
                        <a:lnSpc>
                          <a:spcPts val="1650"/>
                        </a:lnSpc>
                        <a:spcAft>
                          <a:spcPts val="0"/>
                        </a:spcAft>
                      </a:pPr>
                      <a:r>
                        <a:rPr lang="en-IN" sz="1800" dirty="0">
                          <a:solidFill>
                            <a:srgbClr val="1D3F69"/>
                          </a:solidFill>
                          <a:effectLst/>
                        </a:rPr>
                        <a:t>₹0 for Company X (Unrealized gains are ignored).</a:t>
                      </a:r>
                    </a:p>
                    <a:p>
                      <a:pPr algn="ctr">
                        <a:lnSpc>
                          <a:spcPts val="1650"/>
                        </a:lnSpc>
                        <a:spcAft>
                          <a:spcPts val="0"/>
                        </a:spcAft>
                      </a:pPr>
                      <a:r>
                        <a:rPr lang="en-IN" sz="1800" dirty="0">
                          <a:solidFill>
                            <a:srgbClr val="1D3F69"/>
                          </a:solidFill>
                          <a:effectLst/>
                        </a:rPr>
                        <a:t>₹50,000 Loss on Company Y (P&amp;L)</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a:txBody>
                    <a:bodyPr/>
                    <a:lstStyle/>
                    <a:p>
                      <a:pPr algn="ctr">
                        <a:lnSpc>
                          <a:spcPts val="1650"/>
                        </a:lnSpc>
                        <a:spcAft>
                          <a:spcPts val="0"/>
                        </a:spcAft>
                      </a:pPr>
                      <a:r>
                        <a:rPr lang="en-IN" sz="1800" b="1" dirty="0">
                          <a:solidFill>
                            <a:srgbClr val="1D3F69"/>
                          </a:solidFill>
                          <a:effectLst/>
                        </a:rPr>
                        <a:t>IF NON CURRENT INVESTMENT:</a:t>
                      </a:r>
                    </a:p>
                    <a:p>
                      <a:pPr algn="ctr">
                        <a:lnSpc>
                          <a:spcPts val="1650"/>
                        </a:lnSpc>
                        <a:spcAft>
                          <a:spcPts val="0"/>
                        </a:spcAft>
                      </a:pPr>
                      <a:r>
                        <a:rPr lang="en-IN" sz="1800" dirty="0">
                          <a:solidFill>
                            <a:srgbClr val="1D3F69"/>
                          </a:solidFill>
                          <a:effectLst/>
                        </a:rPr>
                        <a:t>₹0 for Company X and Y (Unrealized gains/losses are ignored).</a:t>
                      </a:r>
                    </a:p>
                  </a:txBody>
                  <a:tcPr marL="0" marR="118606" marT="88955" marB="88955"/>
                </a:tc>
                <a:tc>
                  <a:txBody>
                    <a:bodyPr/>
                    <a:lstStyle/>
                    <a:p>
                      <a:pPr algn="ctr">
                        <a:lnSpc>
                          <a:spcPts val="1650"/>
                        </a:lnSpc>
                        <a:spcAft>
                          <a:spcPts val="0"/>
                        </a:spcAft>
                      </a:pPr>
                      <a:r>
                        <a:rPr lang="en-IN" sz="1800" dirty="0">
                          <a:solidFill>
                            <a:srgbClr val="1D3F69"/>
                          </a:solidFill>
                          <a:effectLst/>
                        </a:rPr>
                        <a:t>₹1,00,000 Gain on Company X (FVTPL or OCI).</a:t>
                      </a:r>
                      <a:br>
                        <a:rPr lang="en-IN" sz="1800" dirty="0">
                          <a:solidFill>
                            <a:srgbClr val="1D3F69"/>
                          </a:solidFill>
                          <a:effectLst/>
                        </a:rPr>
                      </a:br>
                      <a:r>
                        <a:rPr lang="en-IN" sz="1800" dirty="0">
                          <a:solidFill>
                            <a:srgbClr val="1D3F69"/>
                          </a:solidFill>
                          <a:effectLst/>
                        </a:rPr>
                        <a:t>₹50,000 Loss on Company Y (FVTPL or OCI).</a:t>
                      </a:r>
                    </a:p>
                    <a:p>
                      <a:pPr algn="ctr">
                        <a:lnSpc>
                          <a:spcPts val="1650"/>
                        </a:lnSpc>
                        <a:spcAft>
                          <a:spcPts val="0"/>
                        </a:spcAft>
                      </a:pPr>
                      <a:r>
                        <a:rPr lang="en-IN" sz="1800" dirty="0">
                          <a:solidFill>
                            <a:srgbClr val="1D3F69"/>
                          </a:solidFill>
                          <a:effectLst/>
                        </a:rPr>
                        <a:t>[To P&amp;L if held for trading, to OCI if held as long term investment]</a:t>
                      </a:r>
                    </a:p>
                  </a:txBody>
                  <a:tcPr marL="0" marR="0" marT="88955" marB="88955"/>
                </a:tc>
                <a:extLst>
                  <a:ext uri="{0D108BD9-81ED-4DB2-BD59-A6C34878D82A}">
                    <a16:rowId xmlns:a16="http://schemas.microsoft.com/office/drawing/2014/main" val="10003"/>
                  </a:ext>
                </a:extLst>
              </a:tr>
              <a:tr h="513960">
                <a:tc>
                  <a:txBody>
                    <a:bodyPr/>
                    <a:lstStyle/>
                    <a:p>
                      <a:pPr algn="ctr">
                        <a:lnSpc>
                          <a:spcPts val="1650"/>
                        </a:lnSpc>
                        <a:spcAft>
                          <a:spcPts val="0"/>
                        </a:spcAft>
                      </a:pPr>
                      <a:r>
                        <a:rPr lang="en-IN" sz="1800">
                          <a:effectLst/>
                        </a:rPr>
                        <a:t>Balance Sheet Value (Year-End)</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a:txBody>
                    <a:bodyPr/>
                    <a:lstStyle/>
                    <a:p>
                      <a:pPr algn="ctr">
                        <a:lnSpc>
                          <a:spcPts val="1650"/>
                        </a:lnSpc>
                        <a:spcAft>
                          <a:spcPts val="0"/>
                        </a:spcAft>
                      </a:pPr>
                      <a:r>
                        <a:rPr lang="en-IN" sz="1800" dirty="0">
                          <a:solidFill>
                            <a:srgbClr val="1D3F69"/>
                          </a:solidFill>
                          <a:effectLst/>
                        </a:rPr>
                        <a:t>₹5,00,000 (Company X)</a:t>
                      </a:r>
                      <a:br>
                        <a:rPr lang="en-IN" sz="1800" dirty="0">
                          <a:solidFill>
                            <a:srgbClr val="1D3F69"/>
                          </a:solidFill>
                          <a:effectLst/>
                        </a:rPr>
                      </a:br>
                      <a:r>
                        <a:rPr lang="en-IN" sz="1800" dirty="0">
                          <a:solidFill>
                            <a:srgbClr val="1D3F69"/>
                          </a:solidFill>
                          <a:effectLst/>
                        </a:rPr>
                        <a:t>₹2,00,000 (Company Y)</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a:txBody>
                    <a:bodyPr/>
                    <a:lstStyle/>
                    <a:p>
                      <a:pPr marL="0" marR="0" lvl="0" indent="0" algn="ctr" defTabSz="914400" rtl="0" eaLnBrk="1" fontAlgn="auto" latinLnBrk="0" hangingPunct="1">
                        <a:lnSpc>
                          <a:spcPts val="1650"/>
                        </a:lnSpc>
                        <a:spcBef>
                          <a:spcPts val="0"/>
                        </a:spcBef>
                        <a:spcAft>
                          <a:spcPts val="0"/>
                        </a:spcAft>
                        <a:buClrTx/>
                        <a:buSzTx/>
                        <a:buFontTx/>
                        <a:buNone/>
                        <a:tabLst/>
                        <a:defRPr/>
                      </a:pPr>
                      <a:r>
                        <a:rPr lang="en-IN" sz="1800" dirty="0">
                          <a:solidFill>
                            <a:srgbClr val="1D3F69"/>
                          </a:solidFill>
                          <a:effectLst/>
                        </a:rPr>
                        <a:t>₹5,00,000 (Company X)</a:t>
                      </a:r>
                      <a:br>
                        <a:rPr lang="en-IN" sz="1800" dirty="0">
                          <a:solidFill>
                            <a:srgbClr val="1D3F69"/>
                          </a:solidFill>
                          <a:effectLst/>
                        </a:rPr>
                      </a:br>
                      <a:r>
                        <a:rPr lang="en-IN" sz="1800" dirty="0">
                          <a:solidFill>
                            <a:srgbClr val="1D3F69"/>
                          </a:solidFill>
                          <a:effectLst/>
                        </a:rPr>
                        <a:t>₹2,50,000 (Company Y)</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18606" marT="88955" marB="88955"/>
                </a:tc>
                <a:tc>
                  <a:txBody>
                    <a:bodyPr/>
                    <a:lstStyle/>
                    <a:p>
                      <a:pPr algn="ctr">
                        <a:lnSpc>
                          <a:spcPts val="1650"/>
                        </a:lnSpc>
                        <a:spcAft>
                          <a:spcPts val="0"/>
                        </a:spcAft>
                      </a:pPr>
                      <a:r>
                        <a:rPr lang="en-IN" sz="1800" dirty="0">
                          <a:solidFill>
                            <a:srgbClr val="1D3F69"/>
                          </a:solidFill>
                          <a:effectLst/>
                        </a:rPr>
                        <a:t>₹6,00,000 (Company X)</a:t>
                      </a:r>
                      <a:br>
                        <a:rPr lang="en-IN" sz="1800" dirty="0">
                          <a:solidFill>
                            <a:srgbClr val="1D3F69"/>
                          </a:solidFill>
                          <a:effectLst/>
                        </a:rPr>
                      </a:br>
                      <a:r>
                        <a:rPr lang="en-IN" sz="1800" dirty="0">
                          <a:solidFill>
                            <a:srgbClr val="1D3F69"/>
                          </a:solidFill>
                          <a:effectLst/>
                        </a:rPr>
                        <a:t>₹2,00,000 (Company Y)</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88955" marB="88955"/>
                </a:tc>
                <a:extLst>
                  <a:ext uri="{0D108BD9-81ED-4DB2-BD59-A6C34878D82A}">
                    <a16:rowId xmlns:a16="http://schemas.microsoft.com/office/drawing/2014/main" val="10004"/>
                  </a:ext>
                </a:extLst>
              </a:tr>
              <a:tr h="513960">
                <a:tc>
                  <a:txBody>
                    <a:bodyPr/>
                    <a:lstStyle/>
                    <a:p>
                      <a:pPr algn="ctr">
                        <a:lnSpc>
                          <a:spcPts val="1650"/>
                        </a:lnSpc>
                        <a:spcAft>
                          <a:spcPts val="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Impact on metrics</a:t>
                      </a:r>
                    </a:p>
                  </a:txBody>
                  <a:tcPr marL="0" marR="118606" marT="88955" marB="88955"/>
                </a:tc>
                <a:tc gridSpan="3">
                  <a:txBody>
                    <a:bodyPr/>
                    <a:lstStyle/>
                    <a:p>
                      <a:pPr algn="ctr">
                        <a:lnSpc>
                          <a:spcPts val="1650"/>
                        </a:lnSpc>
                        <a:spcAft>
                          <a:spcPts val="0"/>
                        </a:spcAft>
                      </a:pPr>
                      <a:r>
                        <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rPr>
                        <a:t>Improved Return on Investment Ratios</a:t>
                      </a:r>
                    </a:p>
                  </a:txBody>
                  <a:tcPr marL="0" marR="118606" marT="88955" marB="88955"/>
                </a:tc>
                <a:tc hMerge="1">
                  <a:txBody>
                    <a:bodyPr/>
                    <a:lstStyle/>
                    <a:p>
                      <a:endParaRPr lang="en-IN"/>
                    </a:p>
                  </a:txBody>
                  <a:tcPr/>
                </a:tc>
                <a:tc hMerge="1">
                  <a:txBody>
                    <a:bodyPr/>
                    <a:lstStyle/>
                    <a:p>
                      <a:pPr algn="ctr">
                        <a:lnSpc>
                          <a:spcPts val="1650"/>
                        </a:lnSpc>
                        <a:spcAft>
                          <a:spcPts val="0"/>
                        </a:spcAft>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88955" marB="88955"/>
                </a:tc>
                <a:extLst>
                  <a:ext uri="{0D108BD9-81ED-4DB2-BD59-A6C34878D82A}">
                    <a16:rowId xmlns:a16="http://schemas.microsoft.com/office/drawing/2014/main" val="157573541"/>
                  </a:ext>
                </a:extLst>
              </a:tr>
            </a:tbl>
          </a:graphicData>
        </a:graphic>
      </p:graphicFrame>
    </p:spTree>
    <p:extLst>
      <p:ext uri="{BB962C8B-B14F-4D97-AF65-F5344CB8AC3E}">
        <p14:creationId xmlns:p14="http://schemas.microsoft.com/office/powerpoint/2010/main" val="3163263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572" y="551544"/>
            <a:ext cx="10943771" cy="707886"/>
          </a:xfrm>
          <a:prstGeom prst="rect">
            <a:avLst/>
          </a:prstGeom>
          <a:noFill/>
        </p:spPr>
        <p:txBody>
          <a:bodyPr wrap="square" rtlCol="0">
            <a:spAutoFit/>
          </a:bodyPr>
          <a:lstStyle/>
          <a:p>
            <a:pPr algn="ctr"/>
            <a:r>
              <a:rPr lang="en-US" sz="2000" b="1" dirty="0">
                <a:solidFill>
                  <a:srgbClr val="1D3F69"/>
                </a:solidFill>
              </a:rPr>
              <a:t>Scenario:</a:t>
            </a:r>
            <a:r>
              <a:rPr lang="en-US" sz="2000" dirty="0">
                <a:solidFill>
                  <a:srgbClr val="1D3F69"/>
                </a:solidFill>
              </a:rPr>
              <a:t> On April 1, 20X1, Entity F purchases a ₹10,00,000, 2-year, 8% annual coupon bond for ₹10,05,000 (including ₹5,000 transaction costs). The effective interest rate is 7.72%</a:t>
            </a:r>
            <a:endParaRPr lang="en-IN" dirty="0">
              <a:solidFill>
                <a:srgbClr val="1D3F69"/>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490777689"/>
              </p:ext>
            </p:extLst>
          </p:nvPr>
        </p:nvGraphicFramePr>
        <p:xfrm>
          <a:off x="696686" y="1497771"/>
          <a:ext cx="10537371" cy="4268721"/>
        </p:xfrm>
        <a:graphic>
          <a:graphicData uri="http://schemas.openxmlformats.org/drawingml/2006/table">
            <a:tbl>
              <a:tblPr firstRow="1" firstCol="1" bandRow="1">
                <a:tableStyleId>{5C22544A-7EE6-4342-B048-85BDC9FD1C3A}</a:tableStyleId>
              </a:tblPr>
              <a:tblGrid>
                <a:gridCol w="1857828">
                  <a:extLst>
                    <a:ext uri="{9D8B030D-6E8A-4147-A177-3AD203B41FA5}">
                      <a16:colId xmlns:a16="http://schemas.microsoft.com/office/drawing/2014/main" val="20000"/>
                    </a:ext>
                  </a:extLst>
                </a:gridCol>
                <a:gridCol w="4586515">
                  <a:extLst>
                    <a:ext uri="{9D8B030D-6E8A-4147-A177-3AD203B41FA5}">
                      <a16:colId xmlns:a16="http://schemas.microsoft.com/office/drawing/2014/main" val="20001"/>
                    </a:ext>
                  </a:extLst>
                </a:gridCol>
                <a:gridCol w="4093028">
                  <a:extLst>
                    <a:ext uri="{9D8B030D-6E8A-4147-A177-3AD203B41FA5}">
                      <a16:colId xmlns:a16="http://schemas.microsoft.com/office/drawing/2014/main" val="20002"/>
                    </a:ext>
                  </a:extLst>
                </a:gridCol>
              </a:tblGrid>
              <a:tr h="648163">
                <a:tc>
                  <a:txBody>
                    <a:bodyPr/>
                    <a:lstStyle/>
                    <a:p>
                      <a:pPr algn="ctr">
                        <a:lnSpc>
                          <a:spcPts val="1650"/>
                        </a:lnSpc>
                        <a:spcAft>
                          <a:spcPts val="0"/>
                        </a:spcAft>
                      </a:pPr>
                      <a:r>
                        <a:rPr lang="en-US" sz="1600" dirty="0">
                          <a:effectLst/>
                          <a:latin typeface="+mn-lt"/>
                          <a:ea typeface="+mn-ea"/>
                          <a:cs typeface="+mn-cs"/>
                        </a:rPr>
                        <a:t>Impact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61730" marB="61730"/>
                </a:tc>
                <a:tc>
                  <a:txBody>
                    <a:bodyPr/>
                    <a:lstStyle/>
                    <a:p>
                      <a:pPr algn="ctr">
                        <a:lnSpc>
                          <a:spcPts val="1650"/>
                        </a:lnSpc>
                        <a:spcAft>
                          <a:spcPts val="0"/>
                        </a:spcAft>
                      </a:pPr>
                      <a:r>
                        <a:rPr lang="en-IN" sz="1600" dirty="0">
                          <a:effectLst/>
                        </a:rPr>
                        <a:t>Accounting Standard 13 (Long-Term Investment Cost Method)</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61730" marB="61730"/>
                </a:tc>
                <a:tc>
                  <a:txBody>
                    <a:bodyPr/>
                    <a:lstStyle/>
                    <a:p>
                      <a:pPr algn="ctr">
                        <a:lnSpc>
                          <a:spcPts val="1650"/>
                        </a:lnSpc>
                        <a:spcAft>
                          <a:spcPts val="0"/>
                        </a:spcAft>
                      </a:pPr>
                      <a:r>
                        <a:rPr lang="en-IN" sz="1600">
                          <a:effectLst/>
                        </a:rPr>
                        <a:t>Indian Accounting Standard 109 (Amortised Cost / EIR Method)</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61730" marB="61730"/>
                </a:tc>
                <a:extLst>
                  <a:ext uri="{0D108BD9-81ED-4DB2-BD59-A6C34878D82A}">
                    <a16:rowId xmlns:a16="http://schemas.microsoft.com/office/drawing/2014/main" val="10000"/>
                  </a:ext>
                </a:extLst>
              </a:tr>
              <a:tr h="534992">
                <a:tc>
                  <a:txBody>
                    <a:bodyPr/>
                    <a:lstStyle/>
                    <a:p>
                      <a:pPr algn="ctr">
                        <a:lnSpc>
                          <a:spcPts val="1650"/>
                        </a:lnSpc>
                        <a:spcAft>
                          <a:spcPts val="0"/>
                        </a:spcAft>
                      </a:pPr>
                      <a:r>
                        <a:rPr lang="en-IN" sz="1600" dirty="0">
                          <a:effectLst/>
                        </a:rPr>
                        <a:t>Initial Recognition Value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dirty="0">
                          <a:solidFill>
                            <a:srgbClr val="1D3F69"/>
                          </a:solidFill>
                          <a:effectLst/>
                        </a:rPr>
                        <a:t>₹10,05,000 (Historical Cost)</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a:solidFill>
                            <a:srgbClr val="1D3F69"/>
                          </a:solidFill>
                          <a:effectLst/>
                        </a:rPr>
                        <a:t>₹10,05,000 (Fair Value + Transaction Cost)</a:t>
                      </a:r>
                      <a:endParaRPr lang="en-IN" sz="16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2595" marB="92595"/>
                </a:tc>
                <a:extLst>
                  <a:ext uri="{0D108BD9-81ED-4DB2-BD59-A6C34878D82A}">
                    <a16:rowId xmlns:a16="http://schemas.microsoft.com/office/drawing/2014/main" val="10001"/>
                  </a:ext>
                </a:extLst>
              </a:tr>
              <a:tr h="709893">
                <a:tc>
                  <a:txBody>
                    <a:bodyPr/>
                    <a:lstStyle/>
                    <a:p>
                      <a:pPr algn="ctr">
                        <a:lnSpc>
                          <a:spcPts val="1650"/>
                        </a:lnSpc>
                        <a:spcAft>
                          <a:spcPts val="0"/>
                        </a:spcAft>
                      </a:pPr>
                      <a:r>
                        <a:rPr lang="en-IN" sz="1600" dirty="0">
                          <a:effectLst/>
                        </a:rPr>
                        <a:t>P&amp;L Entry Year 1 (Interest Income)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dirty="0">
                          <a:solidFill>
                            <a:srgbClr val="1D3F69"/>
                          </a:solidFill>
                          <a:effectLst/>
                        </a:rPr>
                        <a:t>Straight-line Interest Income: ₹80,000 (Based on coupon received)</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a:solidFill>
                            <a:srgbClr val="1D3F69"/>
                          </a:solidFill>
                          <a:effectLst/>
                        </a:rPr>
                        <a:t>Effective Interest Income: ₹77,724 (₹10,05,000 * 7.72%)</a:t>
                      </a:r>
                      <a:endParaRPr lang="en-IN" sz="16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2595" marB="92595"/>
                </a:tc>
                <a:extLst>
                  <a:ext uri="{0D108BD9-81ED-4DB2-BD59-A6C34878D82A}">
                    <a16:rowId xmlns:a16="http://schemas.microsoft.com/office/drawing/2014/main" val="10002"/>
                  </a:ext>
                </a:extLst>
              </a:tr>
              <a:tr h="534992">
                <a:tc>
                  <a:txBody>
                    <a:bodyPr/>
                    <a:lstStyle/>
                    <a:p>
                      <a:pPr algn="ctr">
                        <a:lnSpc>
                          <a:spcPts val="1650"/>
                        </a:lnSpc>
                        <a:spcAft>
                          <a:spcPts val="0"/>
                        </a:spcAft>
                      </a:pPr>
                      <a:r>
                        <a:rPr lang="en-IN" sz="1600">
                          <a:effectLst/>
                        </a:rPr>
                        <a:t>Balance Sheet (End of Year 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dirty="0">
                          <a:solidFill>
                            <a:srgbClr val="1D3F69"/>
                          </a:solidFill>
                          <a:effectLst/>
                        </a:rPr>
                        <a:t>Investment value remains at ₹10,05,000</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dirty="0">
                          <a:solidFill>
                            <a:srgbClr val="1D3F69"/>
                          </a:solidFill>
                          <a:effectLst/>
                        </a:rPr>
                        <a:t>Investment value adjusted to ₹10,02,724 (Amortised Cost)</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2595" marB="92595"/>
                </a:tc>
                <a:extLst>
                  <a:ext uri="{0D108BD9-81ED-4DB2-BD59-A6C34878D82A}">
                    <a16:rowId xmlns:a16="http://schemas.microsoft.com/office/drawing/2014/main" val="10003"/>
                  </a:ext>
                </a:extLst>
              </a:tr>
              <a:tr h="534992">
                <a:tc>
                  <a:txBody>
                    <a:bodyPr/>
                    <a:lstStyle/>
                    <a:p>
                      <a:pPr algn="ctr">
                        <a:lnSpc>
                          <a:spcPts val="1650"/>
                        </a:lnSpc>
                        <a:spcAft>
                          <a:spcPts val="0"/>
                        </a:spcAft>
                      </a:pPr>
                      <a:r>
                        <a:rPr lang="en-IN" sz="1600">
                          <a:effectLst/>
                        </a:rPr>
                        <a:t>P&amp;L Entry Year 2 (Interest Income)</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dirty="0">
                          <a:solidFill>
                            <a:srgbClr val="1D3F69"/>
                          </a:solidFill>
                          <a:effectLst/>
                        </a:rPr>
                        <a:t>Straight-line Interest Income: ₹80,000</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dirty="0">
                          <a:solidFill>
                            <a:srgbClr val="1D3F69"/>
                          </a:solidFill>
                          <a:effectLst/>
                        </a:rPr>
                        <a:t>Effective Interest Income: ₹78,000</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2595" marB="92595"/>
                </a:tc>
                <a:extLst>
                  <a:ext uri="{0D108BD9-81ED-4DB2-BD59-A6C34878D82A}">
                    <a16:rowId xmlns:a16="http://schemas.microsoft.com/office/drawing/2014/main" val="10004"/>
                  </a:ext>
                </a:extLst>
              </a:tr>
              <a:tr h="1059695">
                <a:tc>
                  <a:txBody>
                    <a:bodyPr/>
                    <a:lstStyle/>
                    <a:p>
                      <a:pPr algn="ctr">
                        <a:lnSpc>
                          <a:spcPts val="1650"/>
                        </a:lnSpc>
                        <a:spcAft>
                          <a:spcPts val="0"/>
                        </a:spcAft>
                      </a:pPr>
                      <a:r>
                        <a:rPr lang="en-IN" sz="1600">
                          <a:effectLst/>
                        </a:rPr>
                        <a:t>Treatment of Premium/Discount</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dirty="0">
                          <a:solidFill>
                            <a:srgbClr val="1D3F69"/>
                          </a:solidFill>
                          <a:effectLst/>
                        </a:rPr>
                        <a:t>Premium/Discount (₹5,000) is adjusted only upon maturity/sale via a P&amp;L Gain/Loss on Disposal.</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3460" marT="92595" marB="92595"/>
                </a:tc>
                <a:tc>
                  <a:txBody>
                    <a:bodyPr/>
                    <a:lstStyle/>
                    <a:p>
                      <a:pPr algn="ctr">
                        <a:lnSpc>
                          <a:spcPts val="1650"/>
                        </a:lnSpc>
                        <a:spcAft>
                          <a:spcPts val="0"/>
                        </a:spcAft>
                      </a:pPr>
                      <a:r>
                        <a:rPr lang="en-IN" sz="1600" dirty="0">
                          <a:solidFill>
                            <a:srgbClr val="1D3F69"/>
                          </a:solidFill>
                          <a:effectLst/>
                        </a:rPr>
                        <a:t>Premium/Discount is systematically amortised to the P&amp;L over the life of the bond using the EIR method (adjusting the B/S value yearly).</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2595" marB="9259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79181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934" y="397648"/>
            <a:ext cx="6301493" cy="1323439"/>
          </a:xfrm>
          <a:prstGeom prst="rect">
            <a:avLst/>
          </a:prstGeom>
          <a:noFill/>
        </p:spPr>
        <p:txBody>
          <a:bodyPr wrap="square" rtlCol="0">
            <a:spAutoFit/>
          </a:bodyPr>
          <a:lstStyle/>
          <a:p>
            <a:pPr algn="ctr"/>
            <a:r>
              <a:rPr lang="en-US" sz="2400" b="1" dirty="0">
                <a:solidFill>
                  <a:srgbClr val="1D3F69"/>
                </a:solidFill>
              </a:rPr>
              <a:t> </a:t>
            </a:r>
            <a:r>
              <a:rPr lang="en-US" sz="4000" b="1" dirty="0">
                <a:solidFill>
                  <a:srgbClr val="1D3F69"/>
                </a:solidFill>
              </a:rPr>
              <a:t>INTEREST FREE LOAN </a:t>
            </a:r>
          </a:p>
          <a:p>
            <a:pPr algn="ctr"/>
            <a:r>
              <a:rPr lang="en-US" sz="4000" b="1" dirty="0">
                <a:solidFill>
                  <a:srgbClr val="1D3F69"/>
                </a:solidFill>
              </a:rPr>
              <a:t>(IND AS 109</a:t>
            </a:r>
            <a:r>
              <a:rPr lang="en-US" sz="3600" b="1" dirty="0">
                <a:solidFill>
                  <a:srgbClr val="1D3F69"/>
                </a:solidFill>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417" y="1721087"/>
            <a:ext cx="8220528" cy="442928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599" y="391887"/>
            <a:ext cx="10987315" cy="707886"/>
          </a:xfrm>
          <a:prstGeom prst="rect">
            <a:avLst/>
          </a:prstGeom>
          <a:noFill/>
        </p:spPr>
        <p:txBody>
          <a:bodyPr wrap="square" rtlCol="0">
            <a:spAutoFit/>
          </a:bodyPr>
          <a:lstStyle/>
          <a:p>
            <a:pPr algn="ctr"/>
            <a:r>
              <a:rPr lang="en-US" sz="2000" b="1" dirty="0">
                <a:solidFill>
                  <a:srgbClr val="1D3F69"/>
                </a:solidFill>
              </a:rPr>
              <a:t>Scenario:</a:t>
            </a:r>
            <a:r>
              <a:rPr lang="en-US" sz="2000" dirty="0">
                <a:solidFill>
                  <a:srgbClr val="1D3F69"/>
                </a:solidFill>
              </a:rPr>
              <a:t> On April 1, 20X1, a parent company provides its subsidiary with an interest-free loan of </a:t>
            </a:r>
            <a:r>
              <a:rPr lang="en-US" sz="2000" b="1" dirty="0">
                <a:solidFill>
                  <a:srgbClr val="1D3F69"/>
                </a:solidFill>
              </a:rPr>
              <a:t>₹1,00,000</a:t>
            </a:r>
            <a:r>
              <a:rPr lang="en-US" sz="2000" dirty="0">
                <a:solidFill>
                  <a:srgbClr val="1D3F69"/>
                </a:solidFill>
              </a:rPr>
              <a:t>, repayable in full at the end of 5 years. A market interest rate for a similar loan would be 8%</a:t>
            </a:r>
            <a:endParaRPr lang="en-IN" sz="2000" dirty="0">
              <a:solidFill>
                <a:srgbClr val="1D3F69"/>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250072610"/>
              </p:ext>
            </p:extLst>
          </p:nvPr>
        </p:nvGraphicFramePr>
        <p:xfrm>
          <a:off x="885372" y="2126788"/>
          <a:ext cx="10392228" cy="2967725"/>
        </p:xfrm>
        <a:graphic>
          <a:graphicData uri="http://schemas.openxmlformats.org/drawingml/2006/table">
            <a:tbl>
              <a:tblPr firstRow="1" firstCol="1" bandRow="1">
                <a:tableStyleId>{5C22544A-7EE6-4342-B048-85BDC9FD1C3A}</a:tableStyleId>
              </a:tblPr>
              <a:tblGrid>
                <a:gridCol w="1667120">
                  <a:extLst>
                    <a:ext uri="{9D8B030D-6E8A-4147-A177-3AD203B41FA5}">
                      <a16:colId xmlns:a16="http://schemas.microsoft.com/office/drawing/2014/main" val="20000"/>
                    </a:ext>
                  </a:extLst>
                </a:gridCol>
                <a:gridCol w="2757757">
                  <a:extLst>
                    <a:ext uri="{9D8B030D-6E8A-4147-A177-3AD203B41FA5}">
                      <a16:colId xmlns:a16="http://schemas.microsoft.com/office/drawing/2014/main" val="20001"/>
                    </a:ext>
                  </a:extLst>
                </a:gridCol>
                <a:gridCol w="5967351">
                  <a:extLst>
                    <a:ext uri="{9D8B030D-6E8A-4147-A177-3AD203B41FA5}">
                      <a16:colId xmlns:a16="http://schemas.microsoft.com/office/drawing/2014/main" val="20002"/>
                    </a:ext>
                  </a:extLst>
                </a:gridCol>
              </a:tblGrid>
              <a:tr h="361732">
                <a:tc>
                  <a:txBody>
                    <a:bodyPr/>
                    <a:lstStyle/>
                    <a:p>
                      <a:pPr algn="ctr">
                        <a:lnSpc>
                          <a:spcPts val="1650"/>
                        </a:lnSpc>
                        <a:spcAft>
                          <a:spcPts val="0"/>
                        </a:spcAft>
                      </a:pPr>
                      <a:r>
                        <a:rPr lang="en-IN" sz="1600" dirty="0">
                          <a:effectLst/>
                        </a:rPr>
                        <a:t>Particulars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3669" marT="71834" marB="71834"/>
                </a:tc>
                <a:tc>
                  <a:txBody>
                    <a:bodyPr/>
                    <a:lstStyle/>
                    <a:p>
                      <a:pPr algn="ctr">
                        <a:lnSpc>
                          <a:spcPts val="1650"/>
                        </a:lnSpc>
                        <a:spcAft>
                          <a:spcPts val="0"/>
                        </a:spcAft>
                      </a:pPr>
                      <a:r>
                        <a:rPr lang="en-IN" sz="1600">
                          <a:effectLst/>
                        </a:rPr>
                        <a:t>Accounting Standard (AS)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43669" marT="71834" marB="71834"/>
                </a:tc>
                <a:tc>
                  <a:txBody>
                    <a:bodyPr/>
                    <a:lstStyle/>
                    <a:p>
                      <a:pPr algn="ctr">
                        <a:lnSpc>
                          <a:spcPts val="1650"/>
                        </a:lnSpc>
                        <a:spcAft>
                          <a:spcPts val="0"/>
                        </a:spcAft>
                      </a:pPr>
                      <a:r>
                        <a:rPr lang="en-IN" sz="1600">
                          <a:effectLst/>
                        </a:rPr>
                        <a:t>Indian Accounting Standard (Ind AS)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71834" marB="71834"/>
                </a:tc>
                <a:extLst>
                  <a:ext uri="{0D108BD9-81ED-4DB2-BD59-A6C34878D82A}">
                    <a16:rowId xmlns:a16="http://schemas.microsoft.com/office/drawing/2014/main" val="10000"/>
                  </a:ext>
                </a:extLst>
              </a:tr>
              <a:tr h="2605993">
                <a:tc>
                  <a:txBody>
                    <a:bodyPr/>
                    <a:lstStyle/>
                    <a:p>
                      <a:pPr algn="ctr">
                        <a:lnSpc>
                          <a:spcPts val="1650"/>
                        </a:lnSpc>
                        <a:spcAft>
                          <a:spcPts val="0"/>
                        </a:spcAft>
                      </a:pPr>
                      <a:r>
                        <a:rPr lang="en-IN" sz="1600" dirty="0">
                          <a:effectLst/>
                        </a:rPr>
                        <a:t>Initial Recognition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3669" marT="107752" marB="107752"/>
                </a:tc>
                <a:tc>
                  <a:txBody>
                    <a:bodyPr/>
                    <a:lstStyle/>
                    <a:p>
                      <a:pPr algn="ctr">
                        <a:lnSpc>
                          <a:spcPts val="1650"/>
                        </a:lnSpc>
                        <a:spcAft>
                          <a:spcPts val="0"/>
                        </a:spcAft>
                      </a:pPr>
                      <a:r>
                        <a:rPr lang="en-IN" sz="1800" dirty="0">
                          <a:solidFill>
                            <a:srgbClr val="1D3F69"/>
                          </a:solidFill>
                          <a:effectLst/>
                        </a:rPr>
                        <a:t>Loan recognized at face value: ₹1,00,000</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43669" marT="107752" marB="107752"/>
                </a:tc>
                <a:tc>
                  <a:txBody>
                    <a:bodyPr/>
                    <a:lstStyle/>
                    <a:p>
                      <a:pPr algn="ctr">
                        <a:lnSpc>
                          <a:spcPts val="1650"/>
                        </a:lnSpc>
                        <a:spcAft>
                          <a:spcPts val="0"/>
                        </a:spcAft>
                      </a:pPr>
                      <a:r>
                        <a:rPr lang="en-IN" sz="1800" dirty="0">
                          <a:solidFill>
                            <a:srgbClr val="1D3F69"/>
                          </a:solidFill>
                          <a:effectLst/>
                        </a:rPr>
                        <a:t>1. Calculate Fair Value: Present Value of ₹1,00,000 payable in 5 years at 8%</a:t>
                      </a:r>
                      <a:br>
                        <a:rPr lang="en-IN" sz="1800" dirty="0">
                          <a:solidFill>
                            <a:srgbClr val="1D3F69"/>
                          </a:solidFill>
                          <a:effectLst/>
                        </a:rPr>
                      </a:br>
                      <a:r>
                        <a:rPr lang="en-IN" sz="1800" dirty="0">
                          <a:solidFill>
                            <a:srgbClr val="1D3F69"/>
                          </a:solidFill>
                          <a:effectLst/>
                        </a:rPr>
                        <a:t>PV = ₹1,00,000 / (1.08)^5 = ₹68,058</a:t>
                      </a:r>
                      <a:br>
                        <a:rPr lang="en-IN" sz="1800" dirty="0">
                          <a:solidFill>
                            <a:srgbClr val="1D3F69"/>
                          </a:solidFill>
                          <a:effectLst/>
                        </a:rPr>
                      </a:br>
                      <a:r>
                        <a:rPr lang="en-IN" sz="1800" dirty="0">
                          <a:solidFill>
                            <a:srgbClr val="1D3F69"/>
                          </a:solidFill>
                          <a:effectLst/>
                        </a:rPr>
                        <a:t>2. Record Loan:</a:t>
                      </a:r>
                      <a:br>
                        <a:rPr lang="en-IN" sz="1800" dirty="0">
                          <a:solidFill>
                            <a:srgbClr val="1D3F69"/>
                          </a:solidFill>
                          <a:effectLst/>
                        </a:rPr>
                      </a:br>
                      <a:r>
                        <a:rPr lang="en-IN" sz="1800" dirty="0">
                          <a:solidFill>
                            <a:srgbClr val="1D3F69"/>
                          </a:solidFill>
                          <a:effectLst/>
                        </a:rPr>
                        <a:t>Loan to Subsidiary </a:t>
                      </a:r>
                      <a:r>
                        <a:rPr lang="en-IN" sz="1800" dirty="0" err="1">
                          <a:solidFill>
                            <a:srgbClr val="1D3F69"/>
                          </a:solidFill>
                          <a:effectLst/>
                        </a:rPr>
                        <a:t>Dr.</a:t>
                      </a:r>
                      <a:r>
                        <a:rPr lang="en-IN" sz="1800" dirty="0">
                          <a:solidFill>
                            <a:srgbClr val="1D3F69"/>
                          </a:solidFill>
                          <a:effectLst/>
                        </a:rPr>
                        <a:t> ₹68,058</a:t>
                      </a:r>
                      <a:br>
                        <a:rPr lang="en-IN" sz="1800" dirty="0">
                          <a:solidFill>
                            <a:srgbClr val="1D3F69"/>
                          </a:solidFill>
                          <a:effectLst/>
                        </a:rPr>
                      </a:br>
                      <a:r>
                        <a:rPr lang="en-IN" sz="1800" dirty="0">
                          <a:solidFill>
                            <a:srgbClr val="1D3F69"/>
                          </a:solidFill>
                          <a:effectLst/>
                        </a:rPr>
                        <a:t>Bank Cr. ₹1,00,000</a:t>
                      </a:r>
                      <a:br>
                        <a:rPr lang="en-IN" sz="1800" dirty="0">
                          <a:solidFill>
                            <a:srgbClr val="1D3F69"/>
                          </a:solidFill>
                          <a:effectLst/>
                        </a:rPr>
                      </a:br>
                      <a:r>
                        <a:rPr lang="en-IN" sz="1800" dirty="0">
                          <a:solidFill>
                            <a:srgbClr val="1D3F69"/>
                          </a:solidFill>
                          <a:effectLst/>
                        </a:rPr>
                        <a:t>Investment in Subsidiary Dr. ₹31,942</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07752" marB="107752"/>
                </a:tc>
                <a:extLst>
                  <a:ext uri="{0D108BD9-81ED-4DB2-BD59-A6C34878D82A}">
                    <a16:rowId xmlns:a16="http://schemas.microsoft.com/office/drawing/2014/main" val="10001"/>
                  </a:ext>
                </a:extLst>
              </a:tr>
            </a:tbl>
          </a:graphicData>
        </a:graphic>
      </p:graphicFrame>
      <p:sp>
        <p:nvSpPr>
          <p:cNvPr id="11" name="TextBox 10"/>
          <p:cNvSpPr txBox="1"/>
          <p:nvPr/>
        </p:nvSpPr>
        <p:spPr>
          <a:xfrm>
            <a:off x="885371" y="1480458"/>
            <a:ext cx="5588000" cy="646331"/>
          </a:xfrm>
          <a:prstGeom prst="rect">
            <a:avLst/>
          </a:prstGeom>
          <a:noFill/>
        </p:spPr>
        <p:txBody>
          <a:bodyPr wrap="square" rtlCol="0">
            <a:spAutoFit/>
          </a:bodyPr>
          <a:lstStyle/>
          <a:p>
            <a:r>
              <a:rPr lang="en-IN" b="1" dirty="0">
                <a:solidFill>
                  <a:srgbClr val="1D3F69"/>
                </a:solidFill>
              </a:rPr>
              <a:t>Year 0 (Initial Recognition: April 1, 20X1)</a:t>
            </a:r>
            <a:endParaRPr lang="en-IN" dirty="0">
              <a:solidFill>
                <a:srgbClr val="1D3F69"/>
              </a:solidFill>
            </a:endParaRPr>
          </a:p>
          <a:p>
            <a:endParaRPr lang="en-IN" dirty="0">
              <a:solidFill>
                <a:srgbClr val="1D3F69"/>
              </a:solidFill>
            </a:endParaRPr>
          </a:p>
        </p:txBody>
      </p:sp>
    </p:spTree>
    <p:extLst>
      <p:ext uri="{BB962C8B-B14F-4D97-AF65-F5344CB8AC3E}">
        <p14:creationId xmlns:p14="http://schemas.microsoft.com/office/powerpoint/2010/main" val="30578115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43626467"/>
              </p:ext>
            </p:extLst>
          </p:nvPr>
        </p:nvGraphicFramePr>
        <p:xfrm>
          <a:off x="669699" y="897618"/>
          <a:ext cx="10941729" cy="2159000"/>
        </p:xfrm>
        <a:graphic>
          <a:graphicData uri="http://schemas.openxmlformats.org/drawingml/2006/table">
            <a:tbl>
              <a:tblPr firstRow="1" firstCol="1" bandRow="1">
                <a:tableStyleId>{5C22544A-7EE6-4342-B048-85BDC9FD1C3A}</a:tableStyleId>
              </a:tblPr>
              <a:tblGrid>
                <a:gridCol w="2391869">
                  <a:extLst>
                    <a:ext uri="{9D8B030D-6E8A-4147-A177-3AD203B41FA5}">
                      <a16:colId xmlns:a16="http://schemas.microsoft.com/office/drawing/2014/main" val="20000"/>
                    </a:ext>
                  </a:extLst>
                </a:gridCol>
                <a:gridCol w="3925502">
                  <a:extLst>
                    <a:ext uri="{9D8B030D-6E8A-4147-A177-3AD203B41FA5}">
                      <a16:colId xmlns:a16="http://schemas.microsoft.com/office/drawing/2014/main" val="20001"/>
                    </a:ext>
                  </a:extLst>
                </a:gridCol>
                <a:gridCol w="4624358">
                  <a:extLst>
                    <a:ext uri="{9D8B030D-6E8A-4147-A177-3AD203B41FA5}">
                      <a16:colId xmlns:a16="http://schemas.microsoft.com/office/drawing/2014/main" val="20002"/>
                    </a:ext>
                  </a:extLst>
                </a:gridCol>
              </a:tblGrid>
              <a:tr h="0">
                <a:tc>
                  <a:txBody>
                    <a:bodyPr/>
                    <a:lstStyle/>
                    <a:p>
                      <a:pPr algn="ctr">
                        <a:lnSpc>
                          <a:spcPts val="1650"/>
                        </a:lnSpc>
                        <a:spcAft>
                          <a:spcPts val="0"/>
                        </a:spcAft>
                      </a:pPr>
                      <a:r>
                        <a:rPr lang="en-IN" sz="1800" dirty="0">
                          <a:effectLst/>
                        </a:rPr>
                        <a:t>Particulars </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800">
                          <a:effectLst/>
                        </a:rPr>
                        <a:t>Accounting Standard (AS)</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800">
                          <a:effectLst/>
                        </a:rPr>
                        <a:t>Indian Accounting Standard (Ind AS)</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76200" marB="76200"/>
                </a:tc>
                <a:extLst>
                  <a:ext uri="{0D108BD9-81ED-4DB2-BD59-A6C34878D82A}">
                    <a16:rowId xmlns:a16="http://schemas.microsoft.com/office/drawing/2014/main" val="10000"/>
                  </a:ext>
                </a:extLst>
              </a:tr>
              <a:tr h="0">
                <a:tc>
                  <a:txBody>
                    <a:bodyPr/>
                    <a:lstStyle/>
                    <a:p>
                      <a:pPr algn="ctr">
                        <a:lnSpc>
                          <a:spcPts val="1650"/>
                        </a:lnSpc>
                        <a:spcAft>
                          <a:spcPts val="0"/>
                        </a:spcAft>
                      </a:pPr>
                      <a:r>
                        <a:rPr lang="en-IN" sz="1800" dirty="0">
                          <a:effectLst/>
                        </a:rPr>
                        <a:t>Loan Balance</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₹1,00,000 (Remains at face value)</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a:solidFill>
                            <a:srgbClr val="1D3F69"/>
                          </a:solidFill>
                          <a:effectLst/>
                        </a:rPr>
                        <a:t>₹73,503</a:t>
                      </a:r>
                      <a:br>
                        <a:rPr lang="en-IN" sz="1800">
                          <a:solidFill>
                            <a:srgbClr val="1D3F69"/>
                          </a:solidFill>
                          <a:effectLst/>
                        </a:rPr>
                      </a:br>
                      <a:r>
                        <a:rPr lang="en-IN" sz="1800">
                          <a:solidFill>
                            <a:srgbClr val="1D3F69"/>
                          </a:solidFill>
                          <a:effectLst/>
                        </a:rPr>
                        <a:t>(₹68,058 + 8% interest)</a:t>
                      </a:r>
                      <a:endParaRPr lang="en-IN" sz="20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1"/>
                  </a:ext>
                </a:extLst>
              </a:tr>
              <a:tr h="0">
                <a:tc>
                  <a:txBody>
                    <a:bodyPr/>
                    <a:lstStyle/>
                    <a:p>
                      <a:pPr algn="ctr">
                        <a:lnSpc>
                          <a:spcPts val="1650"/>
                        </a:lnSpc>
                        <a:spcAft>
                          <a:spcPts val="0"/>
                        </a:spcAft>
                      </a:pPr>
                      <a:r>
                        <a:rPr lang="en-IN" sz="1800">
                          <a:effectLst/>
                        </a:rPr>
                        <a:t>Interest Income</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₹0</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₹5,445</a:t>
                      </a:r>
                      <a:br>
                        <a:rPr lang="en-IN" sz="1800" dirty="0">
                          <a:solidFill>
                            <a:srgbClr val="1D3F69"/>
                          </a:solidFill>
                          <a:effectLst/>
                        </a:rPr>
                      </a:br>
                      <a:r>
                        <a:rPr lang="en-IN" sz="1800" dirty="0">
                          <a:solidFill>
                            <a:srgbClr val="1D3F69"/>
                          </a:solidFill>
                          <a:effectLst/>
                        </a:rPr>
                        <a:t>(8% of ₹68,058)</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2"/>
                  </a:ext>
                </a:extLst>
              </a:tr>
              <a:tr h="0">
                <a:tc>
                  <a:txBody>
                    <a:bodyPr/>
                    <a:lstStyle/>
                    <a:p>
                      <a:pPr algn="ctr">
                        <a:lnSpc>
                          <a:spcPts val="1650"/>
                        </a:lnSpc>
                        <a:spcAft>
                          <a:spcPts val="0"/>
                        </a:spcAft>
                      </a:pPr>
                      <a:r>
                        <a:rPr lang="en-IN" sz="1800">
                          <a:effectLst/>
                        </a:rPr>
                        <a:t>P&amp;L Impact</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₹0</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₹5,445 (Interest Income)</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3"/>
                  </a:ext>
                </a:extLst>
              </a:tr>
            </a:tbl>
          </a:graphicData>
        </a:graphic>
      </p:graphicFrame>
      <p:sp>
        <p:nvSpPr>
          <p:cNvPr id="4" name="TextBox 3"/>
          <p:cNvSpPr txBox="1"/>
          <p:nvPr/>
        </p:nvSpPr>
        <p:spPr>
          <a:xfrm>
            <a:off x="638628" y="507999"/>
            <a:ext cx="5486400" cy="646331"/>
          </a:xfrm>
          <a:prstGeom prst="rect">
            <a:avLst/>
          </a:prstGeom>
          <a:noFill/>
        </p:spPr>
        <p:txBody>
          <a:bodyPr wrap="square" rtlCol="0">
            <a:spAutoFit/>
          </a:bodyPr>
          <a:lstStyle/>
          <a:p>
            <a:r>
              <a:rPr lang="en-IN" b="1" dirty="0">
                <a:solidFill>
                  <a:srgbClr val="1D3F69"/>
                </a:solidFill>
              </a:rPr>
              <a:t>Subsequent Measurement (Year 1: March 31, 20X2)</a:t>
            </a:r>
            <a:endParaRPr lang="en-IN" dirty="0">
              <a:solidFill>
                <a:srgbClr val="1D3F69"/>
              </a:solidFill>
            </a:endParaRPr>
          </a:p>
          <a:p>
            <a:endParaRPr lang="en-IN" dirty="0">
              <a:solidFill>
                <a:srgbClr val="1D3F69"/>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547438694"/>
              </p:ext>
            </p:extLst>
          </p:nvPr>
        </p:nvGraphicFramePr>
        <p:xfrm>
          <a:off x="638628" y="3462111"/>
          <a:ext cx="10987316" cy="2628900"/>
        </p:xfrm>
        <a:graphic>
          <a:graphicData uri="http://schemas.openxmlformats.org/drawingml/2006/table">
            <a:tbl>
              <a:tblPr firstRow="1" firstCol="1" bandRow="1">
                <a:tableStyleId>{5C22544A-7EE6-4342-B048-85BDC9FD1C3A}</a:tableStyleId>
              </a:tblPr>
              <a:tblGrid>
                <a:gridCol w="1959429">
                  <a:extLst>
                    <a:ext uri="{9D8B030D-6E8A-4147-A177-3AD203B41FA5}">
                      <a16:colId xmlns:a16="http://schemas.microsoft.com/office/drawing/2014/main" val="20000"/>
                    </a:ext>
                  </a:extLst>
                </a:gridCol>
                <a:gridCol w="3534229">
                  <a:extLst>
                    <a:ext uri="{9D8B030D-6E8A-4147-A177-3AD203B41FA5}">
                      <a16:colId xmlns:a16="http://schemas.microsoft.com/office/drawing/2014/main" val="20001"/>
                    </a:ext>
                  </a:extLst>
                </a:gridCol>
                <a:gridCol w="2746829">
                  <a:extLst>
                    <a:ext uri="{9D8B030D-6E8A-4147-A177-3AD203B41FA5}">
                      <a16:colId xmlns:a16="http://schemas.microsoft.com/office/drawing/2014/main" val="20002"/>
                    </a:ext>
                  </a:extLst>
                </a:gridCol>
                <a:gridCol w="2746829">
                  <a:extLst>
                    <a:ext uri="{9D8B030D-6E8A-4147-A177-3AD203B41FA5}">
                      <a16:colId xmlns:a16="http://schemas.microsoft.com/office/drawing/2014/main" val="20003"/>
                    </a:ext>
                  </a:extLst>
                </a:gridCol>
              </a:tblGrid>
              <a:tr h="0">
                <a:tc>
                  <a:txBody>
                    <a:bodyPr/>
                    <a:lstStyle/>
                    <a:p>
                      <a:pPr algn="ctr">
                        <a:lnSpc>
                          <a:spcPts val="1650"/>
                        </a:lnSpc>
                        <a:spcAft>
                          <a:spcPts val="0"/>
                        </a:spcAft>
                      </a:pPr>
                      <a:r>
                        <a:rPr lang="en-IN" sz="1800" dirty="0">
                          <a:effectLst/>
                        </a:rPr>
                        <a:t>Year</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800">
                          <a:effectLst/>
                        </a:rPr>
                        <a:t>Opening Balance</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800">
                          <a:effectLst/>
                        </a:rPr>
                        <a:t>Interest @ 8%</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800">
                          <a:effectLst/>
                        </a:rPr>
                        <a:t>Closing Balance</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76200" marB="76200"/>
                </a:tc>
                <a:extLst>
                  <a:ext uri="{0D108BD9-81ED-4DB2-BD59-A6C34878D82A}">
                    <a16:rowId xmlns:a16="http://schemas.microsoft.com/office/drawing/2014/main" val="10000"/>
                  </a:ext>
                </a:extLst>
              </a:tr>
              <a:tr h="0">
                <a:tc>
                  <a:txBody>
                    <a:bodyPr/>
                    <a:lstStyle/>
                    <a:p>
                      <a:pPr algn="ctr">
                        <a:lnSpc>
                          <a:spcPts val="1650"/>
                        </a:lnSpc>
                        <a:spcAft>
                          <a:spcPts val="0"/>
                        </a:spcAft>
                      </a:pPr>
                      <a:r>
                        <a:rPr lang="en-IN" sz="1800" dirty="0">
                          <a:effectLst/>
                        </a:rPr>
                        <a:t>1</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₹68,058</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a:solidFill>
                            <a:srgbClr val="1D3F69"/>
                          </a:solidFill>
                          <a:effectLst/>
                        </a:rPr>
                        <a:t>₹5,445</a:t>
                      </a:r>
                      <a:endParaRPr lang="en-IN" sz="20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a:solidFill>
                            <a:srgbClr val="1D3F69"/>
                          </a:solidFill>
                          <a:effectLst/>
                        </a:rPr>
                        <a:t>₹73,503</a:t>
                      </a:r>
                      <a:endParaRPr lang="en-IN" sz="20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1"/>
                  </a:ext>
                </a:extLst>
              </a:tr>
              <a:tr h="0">
                <a:tc>
                  <a:txBody>
                    <a:bodyPr/>
                    <a:lstStyle/>
                    <a:p>
                      <a:pPr algn="ctr">
                        <a:lnSpc>
                          <a:spcPts val="1650"/>
                        </a:lnSpc>
                        <a:spcAft>
                          <a:spcPts val="0"/>
                        </a:spcAft>
                      </a:pPr>
                      <a:r>
                        <a:rPr lang="en-IN" sz="1800" dirty="0">
                          <a:effectLst/>
                        </a:rPr>
                        <a:t>2</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₹73,503</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₹5,880</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a:solidFill>
                            <a:srgbClr val="1D3F69"/>
                          </a:solidFill>
                          <a:effectLst/>
                        </a:rPr>
                        <a:t>₹79,383</a:t>
                      </a:r>
                      <a:endParaRPr lang="en-IN" sz="20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2"/>
                  </a:ext>
                </a:extLst>
              </a:tr>
              <a:tr h="0">
                <a:tc>
                  <a:txBody>
                    <a:bodyPr/>
                    <a:lstStyle/>
                    <a:p>
                      <a:pPr algn="ctr">
                        <a:lnSpc>
                          <a:spcPts val="1650"/>
                        </a:lnSpc>
                        <a:spcAft>
                          <a:spcPts val="0"/>
                        </a:spcAft>
                      </a:pPr>
                      <a:r>
                        <a:rPr lang="en-IN" sz="1800">
                          <a:effectLst/>
                        </a:rPr>
                        <a:t>3</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₹79,383</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₹6,351</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₹85,734</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3"/>
                  </a:ext>
                </a:extLst>
              </a:tr>
              <a:tr h="0">
                <a:tc>
                  <a:txBody>
                    <a:bodyPr/>
                    <a:lstStyle/>
                    <a:p>
                      <a:pPr algn="ctr">
                        <a:lnSpc>
                          <a:spcPts val="1650"/>
                        </a:lnSpc>
                        <a:spcAft>
                          <a:spcPts val="0"/>
                        </a:spcAft>
                      </a:pPr>
                      <a:r>
                        <a:rPr lang="en-IN" sz="1800">
                          <a:effectLst/>
                        </a:rPr>
                        <a:t>4</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₹85,734</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₹6,859</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₹92,593</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4"/>
                  </a:ext>
                </a:extLst>
              </a:tr>
              <a:tr h="0">
                <a:tc>
                  <a:txBody>
                    <a:bodyPr/>
                    <a:lstStyle/>
                    <a:p>
                      <a:pPr algn="ctr">
                        <a:lnSpc>
                          <a:spcPts val="1650"/>
                        </a:lnSpc>
                        <a:spcAft>
                          <a:spcPts val="0"/>
                        </a:spcAft>
                      </a:pPr>
                      <a:r>
                        <a:rPr lang="en-IN" sz="1800">
                          <a:effectLst/>
                        </a:rPr>
                        <a:t>5</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₹92,593</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₹7,407</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₹1,00,000</a:t>
                      </a:r>
                      <a:endParaRPr lang="en-IN" sz="20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5"/>
                  </a:ext>
                </a:extLst>
              </a:tr>
            </a:tbl>
          </a:graphicData>
        </a:graphic>
      </p:graphicFrame>
      <p:sp>
        <p:nvSpPr>
          <p:cNvPr id="6" name="TextBox 5"/>
          <p:cNvSpPr txBox="1"/>
          <p:nvPr/>
        </p:nvSpPr>
        <p:spPr>
          <a:xfrm>
            <a:off x="638628" y="3106057"/>
            <a:ext cx="4934857" cy="369332"/>
          </a:xfrm>
          <a:prstGeom prst="rect">
            <a:avLst/>
          </a:prstGeom>
          <a:noFill/>
        </p:spPr>
        <p:txBody>
          <a:bodyPr wrap="square" rtlCol="0">
            <a:spAutoFit/>
          </a:bodyPr>
          <a:lstStyle/>
          <a:p>
            <a:r>
              <a:rPr lang="en-IN" b="1" dirty="0">
                <a:solidFill>
                  <a:srgbClr val="1D3F69"/>
                </a:solidFill>
              </a:rPr>
              <a:t>Balance Sheet Movement</a:t>
            </a:r>
            <a:endParaRPr lang="en-IN" dirty="0">
              <a:solidFill>
                <a:srgbClr val="1D3F69"/>
              </a:solidFill>
            </a:endParaRPr>
          </a:p>
        </p:txBody>
      </p:sp>
    </p:spTree>
    <p:extLst>
      <p:ext uri="{BB962C8B-B14F-4D97-AF65-F5344CB8AC3E}">
        <p14:creationId xmlns:p14="http://schemas.microsoft.com/office/powerpoint/2010/main" val="14372806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1336" y="337048"/>
            <a:ext cx="7792872" cy="1384995"/>
          </a:xfrm>
          <a:prstGeom prst="rect">
            <a:avLst/>
          </a:prstGeom>
          <a:noFill/>
        </p:spPr>
        <p:txBody>
          <a:bodyPr wrap="square" rtlCol="0">
            <a:spAutoFit/>
          </a:bodyPr>
          <a:lstStyle/>
          <a:p>
            <a:pPr algn="ctr"/>
            <a:r>
              <a:rPr lang="en-US" sz="2800" b="1" dirty="0">
                <a:solidFill>
                  <a:srgbClr val="1D3F69"/>
                </a:solidFill>
              </a:rPr>
              <a:t>FOREIGN EXCHANGE RATE DIFFERENCES </a:t>
            </a:r>
          </a:p>
          <a:p>
            <a:pPr algn="ctr"/>
            <a:r>
              <a:rPr lang="en-US" sz="2800" b="1" dirty="0">
                <a:solidFill>
                  <a:srgbClr val="1D3F69"/>
                </a:solidFill>
              </a:rPr>
              <a:t>(AS 11, IND AS 21)</a:t>
            </a:r>
          </a:p>
          <a:p>
            <a:pPr algn="ctr"/>
            <a:endParaRPr lang="en-IN" sz="2800" dirty="0">
              <a:solidFill>
                <a:srgbClr val="1D3F69"/>
              </a:solidFill>
            </a:endParaRPr>
          </a:p>
        </p:txBody>
      </p:sp>
      <p:pic>
        <p:nvPicPr>
          <p:cNvPr id="5" name="Picture 4" descr="ChatGPT Image Nov 30, 2025, 11_59_36 PM.png"/>
          <p:cNvPicPr>
            <a:picLocks noChangeAspect="1"/>
          </p:cNvPicPr>
          <p:nvPr/>
        </p:nvPicPr>
        <p:blipFill>
          <a:blip r:embed="rId3"/>
          <a:stretch>
            <a:fillRect/>
          </a:stretch>
        </p:blipFill>
        <p:spPr>
          <a:xfrm>
            <a:off x="1297118" y="1299680"/>
            <a:ext cx="9582567" cy="47759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743" y="304800"/>
            <a:ext cx="10987314" cy="1538883"/>
          </a:xfrm>
          <a:prstGeom prst="rect">
            <a:avLst/>
          </a:prstGeom>
          <a:noFill/>
        </p:spPr>
        <p:txBody>
          <a:bodyPr wrap="square" rtlCol="0">
            <a:spAutoFit/>
          </a:bodyPr>
          <a:lstStyle/>
          <a:p>
            <a:r>
              <a:rPr lang="en-IN" sz="2000" b="1" dirty="0">
                <a:solidFill>
                  <a:srgbClr val="1D3F69"/>
                </a:solidFill>
              </a:rPr>
              <a:t>Scenario:</a:t>
            </a:r>
            <a:r>
              <a:rPr lang="en-IN" sz="2000" dirty="0">
                <a:solidFill>
                  <a:srgbClr val="1D3F69"/>
                </a:solidFill>
              </a:rPr>
              <a:t> An Indian company takes a USD 100,000 loan on April 1, 20X1, to purchase a depreciable asset, repayable after 5 years.</a:t>
            </a:r>
          </a:p>
          <a:p>
            <a:r>
              <a:rPr lang="en-IN" b="1" dirty="0">
                <a:solidFill>
                  <a:srgbClr val="1D3F69"/>
                </a:solidFill>
              </a:rPr>
              <a:t>Exchange Rates:</a:t>
            </a:r>
            <a:endParaRPr lang="en-IN" dirty="0">
              <a:solidFill>
                <a:srgbClr val="1D3F69"/>
              </a:solidFill>
            </a:endParaRPr>
          </a:p>
          <a:p>
            <a:pPr lvl="0"/>
            <a:r>
              <a:rPr lang="en-IN" b="1" dirty="0">
                <a:solidFill>
                  <a:srgbClr val="1D3F69"/>
                </a:solidFill>
              </a:rPr>
              <a:t>April 1, 20X1 (Loan Date):</a:t>
            </a:r>
            <a:r>
              <a:rPr lang="en-IN" dirty="0">
                <a:solidFill>
                  <a:srgbClr val="1D3F69"/>
                </a:solidFill>
              </a:rPr>
              <a:t> USD 1 = INR 75.00</a:t>
            </a:r>
          </a:p>
          <a:p>
            <a:r>
              <a:rPr lang="en-IN" b="1" dirty="0">
                <a:solidFill>
                  <a:srgbClr val="1D3F69"/>
                </a:solidFill>
              </a:rPr>
              <a:t>March 31, 20X2 (Year-End):</a:t>
            </a:r>
            <a:r>
              <a:rPr lang="en-IN" dirty="0">
                <a:solidFill>
                  <a:srgbClr val="1D3F69"/>
                </a:solidFill>
              </a:rPr>
              <a:t> USD 1 = INR 78.00</a:t>
            </a:r>
          </a:p>
        </p:txBody>
      </p:sp>
      <p:graphicFrame>
        <p:nvGraphicFramePr>
          <p:cNvPr id="3" name="Table 2"/>
          <p:cNvGraphicFramePr>
            <a:graphicFrameLocks noGrp="1"/>
          </p:cNvGraphicFramePr>
          <p:nvPr>
            <p:extLst>
              <p:ext uri="{D42A27DB-BD31-4B8C-83A1-F6EECF244321}">
                <p14:modId xmlns:p14="http://schemas.microsoft.com/office/powerpoint/2010/main" val="2997962820"/>
              </p:ext>
            </p:extLst>
          </p:nvPr>
        </p:nvGraphicFramePr>
        <p:xfrm>
          <a:off x="754743" y="1919561"/>
          <a:ext cx="10798629" cy="4218480"/>
        </p:xfrm>
        <a:graphic>
          <a:graphicData uri="http://schemas.openxmlformats.org/drawingml/2006/table">
            <a:tbl>
              <a:tblPr firstRow="1" firstCol="1" bandRow="1">
                <a:tableStyleId>{5C22544A-7EE6-4342-B048-85BDC9FD1C3A}</a:tableStyleId>
              </a:tblPr>
              <a:tblGrid>
                <a:gridCol w="2688331">
                  <a:extLst>
                    <a:ext uri="{9D8B030D-6E8A-4147-A177-3AD203B41FA5}">
                      <a16:colId xmlns:a16="http://schemas.microsoft.com/office/drawing/2014/main" val="20000"/>
                    </a:ext>
                  </a:extLst>
                </a:gridCol>
                <a:gridCol w="4343482">
                  <a:extLst>
                    <a:ext uri="{9D8B030D-6E8A-4147-A177-3AD203B41FA5}">
                      <a16:colId xmlns:a16="http://schemas.microsoft.com/office/drawing/2014/main" val="20001"/>
                    </a:ext>
                  </a:extLst>
                </a:gridCol>
                <a:gridCol w="3766816">
                  <a:extLst>
                    <a:ext uri="{9D8B030D-6E8A-4147-A177-3AD203B41FA5}">
                      <a16:colId xmlns:a16="http://schemas.microsoft.com/office/drawing/2014/main" val="20002"/>
                    </a:ext>
                  </a:extLst>
                </a:gridCol>
              </a:tblGrid>
              <a:tr h="508505">
                <a:tc>
                  <a:txBody>
                    <a:bodyPr/>
                    <a:lstStyle/>
                    <a:p>
                      <a:pPr algn="ctr">
                        <a:lnSpc>
                          <a:spcPts val="1650"/>
                        </a:lnSpc>
                        <a:spcAft>
                          <a:spcPts val="0"/>
                        </a:spcAft>
                      </a:pPr>
                      <a:r>
                        <a:rPr lang="en-IN" sz="1800" dirty="0">
                          <a:effectLst/>
                        </a:rPr>
                        <a:t>Metric/Accounting Entry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800">
                          <a:effectLst/>
                        </a:rPr>
                        <a:t>Accounting Standard 11 (AS 11)</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76200" marB="76200"/>
                </a:tc>
                <a:tc>
                  <a:txBody>
                    <a:bodyPr/>
                    <a:lstStyle/>
                    <a:p>
                      <a:pPr algn="ctr">
                        <a:lnSpc>
                          <a:spcPts val="1650"/>
                        </a:lnSpc>
                        <a:spcAft>
                          <a:spcPts val="0"/>
                        </a:spcAft>
                      </a:pPr>
                      <a:r>
                        <a:rPr lang="en-IN" sz="1800">
                          <a:effectLst/>
                        </a:rPr>
                        <a:t>Indian Accounting Standard 21 (Ind AS 21)</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76200" marB="76200"/>
                </a:tc>
                <a:extLst>
                  <a:ext uri="{0D108BD9-81ED-4DB2-BD59-A6C34878D82A}">
                    <a16:rowId xmlns:a16="http://schemas.microsoft.com/office/drawing/2014/main" val="10000"/>
                  </a:ext>
                </a:extLst>
              </a:tr>
              <a:tr h="911802">
                <a:tc>
                  <a:txBody>
                    <a:bodyPr/>
                    <a:lstStyle/>
                    <a:p>
                      <a:pPr algn="ctr">
                        <a:lnSpc>
                          <a:spcPts val="1650"/>
                        </a:lnSpc>
                        <a:spcAft>
                          <a:spcPts val="0"/>
                        </a:spcAft>
                      </a:pPr>
                      <a:r>
                        <a:rPr lang="en-IN" sz="1800" dirty="0">
                          <a:effectLst/>
                        </a:rPr>
                        <a:t>Initial Recognition (Asset/Liability)</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Asset: ₹75,00,000</a:t>
                      </a:r>
                      <a:br>
                        <a:rPr lang="en-IN" sz="1800" dirty="0">
                          <a:solidFill>
                            <a:srgbClr val="1D3F69"/>
                          </a:solidFill>
                          <a:effectLst/>
                        </a:rPr>
                      </a:br>
                      <a:r>
                        <a:rPr lang="en-IN" sz="1800" dirty="0">
                          <a:solidFill>
                            <a:srgbClr val="1D3F69"/>
                          </a:solidFill>
                          <a:effectLst/>
                        </a:rPr>
                        <a:t>Loan: ₹75,00,000</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a:solidFill>
                            <a:srgbClr val="1D3F69"/>
                          </a:solidFill>
                          <a:effectLst/>
                        </a:rPr>
                        <a:t>Asset: ₹75,00,000</a:t>
                      </a:r>
                      <a:br>
                        <a:rPr lang="en-IN" sz="1800">
                          <a:solidFill>
                            <a:srgbClr val="1D3F69"/>
                          </a:solidFill>
                          <a:effectLst/>
                        </a:rPr>
                      </a:br>
                      <a:r>
                        <a:rPr lang="en-IN" sz="1800">
                          <a:solidFill>
                            <a:srgbClr val="1D3F69"/>
                          </a:solidFill>
                          <a:effectLst/>
                        </a:rPr>
                        <a:t>Loan: ₹75,00,000</a:t>
                      </a:r>
                      <a:endParaRPr lang="en-IN" sz="18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1"/>
                  </a:ext>
                </a:extLst>
              </a:tr>
              <a:tr h="613713">
                <a:tc>
                  <a:txBody>
                    <a:bodyPr/>
                    <a:lstStyle/>
                    <a:p>
                      <a:pPr algn="ctr">
                        <a:lnSpc>
                          <a:spcPts val="1650"/>
                        </a:lnSpc>
                        <a:spcAft>
                          <a:spcPts val="0"/>
                        </a:spcAft>
                      </a:pPr>
                      <a:r>
                        <a:rPr lang="en-IN" sz="1800" dirty="0">
                          <a:effectLst/>
                        </a:rPr>
                        <a:t>P&amp;L Impact (Year 1)</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₹0 (Forex loss capitalized to asset)</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a:solidFill>
                            <a:srgbClr val="1D3F69"/>
                          </a:solidFill>
                          <a:effectLst/>
                        </a:rPr>
                        <a:t>₹3,00,000 (Forex loss charged to P&amp;L)</a:t>
                      </a:r>
                      <a:endParaRPr lang="en-IN" sz="18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2"/>
                  </a:ext>
                </a:extLst>
              </a:tr>
              <a:tr h="911802">
                <a:tc>
                  <a:txBody>
                    <a:bodyPr/>
                    <a:lstStyle/>
                    <a:p>
                      <a:pPr algn="ctr">
                        <a:lnSpc>
                          <a:spcPts val="1650"/>
                        </a:lnSpc>
                        <a:spcAft>
                          <a:spcPts val="0"/>
                        </a:spcAft>
                      </a:pPr>
                      <a:r>
                        <a:rPr lang="en-IN" sz="1800">
                          <a:effectLst/>
                        </a:rPr>
                        <a:t>Balance Sheet Impact (End of Year 1)</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Asset: ₹78,00,000</a:t>
                      </a:r>
                      <a:br>
                        <a:rPr lang="en-IN" sz="1800" dirty="0">
                          <a:solidFill>
                            <a:srgbClr val="1D3F69"/>
                          </a:solidFill>
                          <a:effectLst/>
                        </a:rPr>
                      </a:br>
                      <a:r>
                        <a:rPr lang="en-IN" sz="1800" dirty="0">
                          <a:solidFill>
                            <a:srgbClr val="1D3F69"/>
                          </a:solidFill>
                          <a:effectLst/>
                        </a:rPr>
                        <a:t>Loan: ₹78,00,000</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Asset: ₹75,00,000</a:t>
                      </a:r>
                      <a:br>
                        <a:rPr lang="en-IN" sz="1800" dirty="0">
                          <a:solidFill>
                            <a:srgbClr val="1D3F69"/>
                          </a:solidFill>
                          <a:effectLst/>
                        </a:rPr>
                      </a:br>
                      <a:r>
                        <a:rPr lang="en-IN" sz="1800" dirty="0">
                          <a:solidFill>
                            <a:srgbClr val="1D3F69"/>
                          </a:solidFill>
                          <a:effectLst/>
                        </a:rPr>
                        <a:t>Loan: ₹78,00,000</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3"/>
                  </a:ext>
                </a:extLst>
              </a:tr>
              <a:tr h="633565">
                <a:tc>
                  <a:txBody>
                    <a:bodyPr/>
                    <a:lstStyle/>
                    <a:p>
                      <a:pPr algn="ctr">
                        <a:lnSpc>
                          <a:spcPts val="1650"/>
                        </a:lnSpc>
                        <a:spcAft>
                          <a:spcPts val="0"/>
                        </a:spcAft>
                      </a:pPr>
                      <a:r>
                        <a:rPr lang="en-IN" sz="1800">
                          <a:effectLst/>
                        </a:rPr>
                        <a:t>Treatment of Exchange Difference</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Exchange loss on long-term monetary item is capitalized to the cost of the asset.</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IN" sz="1800" dirty="0">
                          <a:solidFill>
                            <a:srgbClr val="1D3F69"/>
                          </a:solidFill>
                          <a:effectLst/>
                        </a:rPr>
                        <a:t>Exchange difference on the long-term monetary item is charged to the P&amp;L.</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10004"/>
                  </a:ext>
                </a:extLst>
              </a:tr>
              <a:tr h="523863">
                <a:tc>
                  <a:txBody>
                    <a:bodyPr/>
                    <a:lstStyle/>
                    <a:p>
                      <a:pPr algn="ctr">
                        <a:lnSpc>
                          <a:spcPts val="165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Depreciation for next year</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US"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rPr>
                        <a:t>Charged on asset value of 78,00,000</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52400" marT="114300" marB="114300"/>
                </a:tc>
                <a:tc>
                  <a:txBody>
                    <a:bodyPr/>
                    <a:lstStyle/>
                    <a:p>
                      <a:pPr algn="ctr">
                        <a:lnSpc>
                          <a:spcPts val="1650"/>
                        </a:lnSpc>
                        <a:spcAft>
                          <a:spcPts val="0"/>
                        </a:spcAft>
                      </a:pPr>
                      <a:r>
                        <a:rPr lang="en-US"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rPr>
                        <a:t>Charged on asset value of 75,00,000</a:t>
                      </a:r>
                      <a:endParaRPr lang="en-IN" sz="18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14300" marB="114300"/>
                </a:tc>
                <a:extLst>
                  <a:ext uri="{0D108BD9-81ED-4DB2-BD59-A6C34878D82A}">
                    <a16:rowId xmlns:a16="http://schemas.microsoft.com/office/drawing/2014/main" val="2272761724"/>
                  </a:ext>
                </a:extLst>
              </a:tr>
            </a:tbl>
          </a:graphicData>
        </a:graphic>
      </p:graphicFrame>
    </p:spTree>
    <p:extLst>
      <p:ext uri="{BB962C8B-B14F-4D97-AF65-F5344CB8AC3E}">
        <p14:creationId xmlns:p14="http://schemas.microsoft.com/office/powerpoint/2010/main" val="873173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029" y="275771"/>
            <a:ext cx="11234057" cy="1631216"/>
          </a:xfrm>
          <a:prstGeom prst="rect">
            <a:avLst/>
          </a:prstGeom>
          <a:noFill/>
        </p:spPr>
        <p:txBody>
          <a:bodyPr wrap="square" rtlCol="0">
            <a:spAutoFit/>
          </a:bodyPr>
          <a:lstStyle/>
          <a:p>
            <a:r>
              <a:rPr lang="en-IN" sz="2000" b="1" dirty="0">
                <a:solidFill>
                  <a:srgbClr val="1D3F69"/>
                </a:solidFill>
              </a:rPr>
              <a:t>Scenario: Derivative (Forward Contract)</a:t>
            </a:r>
            <a:endParaRPr lang="en-IN" sz="2000" dirty="0">
              <a:solidFill>
                <a:srgbClr val="1D3F69"/>
              </a:solidFill>
            </a:endParaRPr>
          </a:p>
          <a:p>
            <a:pPr lvl="0"/>
            <a:r>
              <a:rPr lang="en-IN" sz="2000" b="1" dirty="0">
                <a:solidFill>
                  <a:srgbClr val="1D3F69"/>
                </a:solidFill>
              </a:rPr>
              <a:t>Details:</a:t>
            </a:r>
            <a:r>
              <a:rPr lang="en-IN" sz="2000" dirty="0">
                <a:solidFill>
                  <a:srgbClr val="1D3F69"/>
                </a:solidFill>
              </a:rPr>
              <a:t> On April 1, 20X1, an Indian company enters a forward contract to sell USD 100,000 in 3 months (June 30, 20X1) at a contracted forward rate of INR 80.00.</a:t>
            </a:r>
          </a:p>
          <a:p>
            <a:pPr lvl="0"/>
            <a:r>
              <a:rPr lang="en-IN" sz="2000" b="1" dirty="0">
                <a:solidFill>
                  <a:srgbClr val="1D3F69"/>
                </a:solidFill>
              </a:rPr>
              <a:t>Balance Sheet Date (April 30, 20X1):</a:t>
            </a:r>
            <a:r>
              <a:rPr lang="en-IN" sz="2000" dirty="0">
                <a:solidFill>
                  <a:srgbClr val="1D3F69"/>
                </a:solidFill>
              </a:rPr>
              <a:t> The new market forward rate for June 30 is INR 79.50. The contract has a negative fair value (liability) for the company</a:t>
            </a:r>
          </a:p>
        </p:txBody>
      </p:sp>
      <p:graphicFrame>
        <p:nvGraphicFramePr>
          <p:cNvPr id="4" name="Table 3"/>
          <p:cNvGraphicFramePr>
            <a:graphicFrameLocks noGrp="1"/>
          </p:cNvGraphicFramePr>
          <p:nvPr>
            <p:extLst>
              <p:ext uri="{D42A27DB-BD31-4B8C-83A1-F6EECF244321}">
                <p14:modId xmlns:p14="http://schemas.microsoft.com/office/powerpoint/2010/main" val="1486155368"/>
              </p:ext>
            </p:extLst>
          </p:nvPr>
        </p:nvGraphicFramePr>
        <p:xfrm>
          <a:off x="653145" y="1906987"/>
          <a:ext cx="10987313" cy="4022726"/>
        </p:xfrm>
        <a:graphic>
          <a:graphicData uri="http://schemas.openxmlformats.org/drawingml/2006/table">
            <a:tbl>
              <a:tblPr firstRow="1" firstCol="1" bandRow="1">
                <a:tableStyleId>{5C22544A-7EE6-4342-B048-85BDC9FD1C3A}</a:tableStyleId>
              </a:tblPr>
              <a:tblGrid>
                <a:gridCol w="2249714">
                  <a:extLst>
                    <a:ext uri="{9D8B030D-6E8A-4147-A177-3AD203B41FA5}">
                      <a16:colId xmlns:a16="http://schemas.microsoft.com/office/drawing/2014/main" val="20000"/>
                    </a:ext>
                  </a:extLst>
                </a:gridCol>
                <a:gridCol w="4528456">
                  <a:extLst>
                    <a:ext uri="{9D8B030D-6E8A-4147-A177-3AD203B41FA5}">
                      <a16:colId xmlns:a16="http://schemas.microsoft.com/office/drawing/2014/main" val="20001"/>
                    </a:ext>
                  </a:extLst>
                </a:gridCol>
                <a:gridCol w="4209143">
                  <a:extLst>
                    <a:ext uri="{9D8B030D-6E8A-4147-A177-3AD203B41FA5}">
                      <a16:colId xmlns:a16="http://schemas.microsoft.com/office/drawing/2014/main" val="20002"/>
                    </a:ext>
                  </a:extLst>
                </a:gridCol>
              </a:tblGrid>
              <a:tr h="496100">
                <a:tc>
                  <a:txBody>
                    <a:bodyPr/>
                    <a:lstStyle/>
                    <a:p>
                      <a:pPr algn="ctr">
                        <a:lnSpc>
                          <a:spcPts val="1650"/>
                        </a:lnSpc>
                        <a:spcAft>
                          <a:spcPts val="0"/>
                        </a:spcAft>
                      </a:pPr>
                      <a:r>
                        <a:rPr lang="en-IN" sz="1600" dirty="0">
                          <a:effectLst/>
                        </a:rPr>
                        <a:t>Metric/Accounting Entry</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64709" marB="64709"/>
                </a:tc>
                <a:tc>
                  <a:txBody>
                    <a:bodyPr/>
                    <a:lstStyle/>
                    <a:p>
                      <a:pPr algn="ctr">
                        <a:lnSpc>
                          <a:spcPts val="1650"/>
                        </a:lnSpc>
                        <a:spcAft>
                          <a:spcPts val="0"/>
                        </a:spcAft>
                      </a:pPr>
                      <a:r>
                        <a:rPr lang="en-IN" sz="1600">
                          <a:effectLst/>
                        </a:rPr>
                        <a:t>Accounting Standard (AS 11)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64709" marB="64709"/>
                </a:tc>
                <a:tc>
                  <a:txBody>
                    <a:bodyPr/>
                    <a:lstStyle/>
                    <a:p>
                      <a:pPr algn="ctr">
                        <a:lnSpc>
                          <a:spcPts val="1650"/>
                        </a:lnSpc>
                        <a:spcAft>
                          <a:spcPts val="0"/>
                        </a:spcAft>
                      </a:pPr>
                      <a:r>
                        <a:rPr lang="en-IN" sz="1600">
                          <a:effectLst/>
                        </a:rPr>
                        <a:t>Indian Accounting Standard (Ind AS 109)</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64709" marB="64709"/>
                </a:tc>
                <a:extLst>
                  <a:ext uri="{0D108BD9-81ED-4DB2-BD59-A6C34878D82A}">
                    <a16:rowId xmlns:a16="http://schemas.microsoft.com/office/drawing/2014/main" val="10000"/>
                  </a:ext>
                </a:extLst>
              </a:tr>
              <a:tr h="927492">
                <a:tc>
                  <a:txBody>
                    <a:bodyPr/>
                    <a:lstStyle/>
                    <a:p>
                      <a:pPr algn="ctr">
                        <a:lnSpc>
                          <a:spcPts val="1650"/>
                        </a:lnSpc>
                        <a:spcAft>
                          <a:spcPts val="0"/>
                        </a:spcAft>
                      </a:pPr>
                      <a:r>
                        <a:rPr lang="en-IN" sz="1600" dirty="0">
                          <a:effectLst/>
                        </a:rPr>
                        <a:t>Initial Recognition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97063" marB="97063"/>
                </a:tc>
                <a:tc>
                  <a:txBody>
                    <a:bodyPr/>
                    <a:lstStyle/>
                    <a:p>
                      <a:pPr algn="ctr">
                        <a:lnSpc>
                          <a:spcPts val="1650"/>
                        </a:lnSpc>
                        <a:spcAft>
                          <a:spcPts val="0"/>
                        </a:spcAft>
                      </a:pPr>
                      <a:r>
                        <a:rPr lang="en-IN" sz="1600" dirty="0">
                          <a:solidFill>
                            <a:srgbClr val="1D3F69"/>
                          </a:solidFill>
                          <a:effectLst/>
                        </a:rPr>
                        <a:t>No entry. Derivatives are typically off-balance sheet items under AS, often treated as executory contracts.</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97063" marB="97063"/>
                </a:tc>
                <a:tc>
                  <a:txBody>
                    <a:bodyPr/>
                    <a:lstStyle/>
                    <a:p>
                      <a:pPr algn="ctr">
                        <a:lnSpc>
                          <a:spcPts val="1650"/>
                        </a:lnSpc>
                        <a:spcAft>
                          <a:spcPts val="0"/>
                        </a:spcAft>
                      </a:pPr>
                      <a:r>
                        <a:rPr lang="en-IN" sz="1600">
                          <a:solidFill>
                            <a:srgbClr val="1D3F69"/>
                          </a:solidFill>
                          <a:effectLst/>
                        </a:rPr>
                        <a:t>The derivative is recognized on the balance sheet as an asset or liability at fair value (₹0 initially).</a:t>
                      </a:r>
                      <a:endParaRPr lang="en-IN" sz="160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7063" marB="97063"/>
                </a:tc>
                <a:extLst>
                  <a:ext uri="{0D108BD9-81ED-4DB2-BD59-A6C34878D82A}">
                    <a16:rowId xmlns:a16="http://schemas.microsoft.com/office/drawing/2014/main" val="10001"/>
                  </a:ext>
                </a:extLst>
              </a:tr>
              <a:tr h="1110833">
                <a:tc>
                  <a:txBody>
                    <a:bodyPr/>
                    <a:lstStyle/>
                    <a:p>
                      <a:pPr algn="ctr">
                        <a:lnSpc>
                          <a:spcPts val="1650"/>
                        </a:lnSpc>
                        <a:spcAft>
                          <a:spcPts val="0"/>
                        </a:spcAft>
                      </a:pPr>
                      <a:r>
                        <a:rPr lang="en-IN" sz="1600">
                          <a:effectLst/>
                        </a:rPr>
                        <a:t>B/S Date Measurement</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97063" marB="97063"/>
                </a:tc>
                <a:tc>
                  <a:txBody>
                    <a:bodyPr/>
                    <a:lstStyle/>
                    <a:p>
                      <a:pPr algn="ctr">
                        <a:lnSpc>
                          <a:spcPts val="1650"/>
                        </a:lnSpc>
                        <a:spcAft>
                          <a:spcPts val="0"/>
                        </a:spcAft>
                      </a:pPr>
                      <a:r>
                        <a:rPr lang="en-IN" sz="1600" dirty="0">
                          <a:solidFill>
                            <a:srgbClr val="1D3F69"/>
                          </a:solidFill>
                          <a:effectLst/>
                        </a:rPr>
                        <a:t>No revaluation required on an ongoing basis for a hedging contract.</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97063" marB="97063"/>
                </a:tc>
                <a:tc>
                  <a:txBody>
                    <a:bodyPr/>
                    <a:lstStyle/>
                    <a:p>
                      <a:pPr algn="ctr">
                        <a:lnSpc>
                          <a:spcPts val="1650"/>
                        </a:lnSpc>
                        <a:spcAft>
                          <a:spcPts val="0"/>
                        </a:spcAft>
                      </a:pPr>
                      <a:r>
                        <a:rPr lang="en-IN" sz="1600" dirty="0">
                          <a:solidFill>
                            <a:srgbClr val="1D3F69"/>
                          </a:solidFill>
                          <a:effectLst/>
                        </a:rPr>
                        <a:t>The contract is marked to market. A liability is created because the company must sell USD at ₹80, but the market rate is now ₹79.50 (loss of ₹0.50/USD).</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7063" marB="97063"/>
                </a:tc>
                <a:extLst>
                  <a:ext uri="{0D108BD9-81ED-4DB2-BD59-A6C34878D82A}">
                    <a16:rowId xmlns:a16="http://schemas.microsoft.com/office/drawing/2014/main" val="10002"/>
                  </a:ext>
                </a:extLst>
              </a:tr>
              <a:tr h="560809">
                <a:tc>
                  <a:txBody>
                    <a:bodyPr/>
                    <a:lstStyle/>
                    <a:p>
                      <a:pPr algn="ctr">
                        <a:lnSpc>
                          <a:spcPts val="1650"/>
                        </a:lnSpc>
                        <a:spcAft>
                          <a:spcPts val="0"/>
                        </a:spcAft>
                      </a:pPr>
                      <a:r>
                        <a:rPr lang="en-IN" sz="1600">
                          <a:effectLst/>
                        </a:rPr>
                        <a:t>B/S Liability (Apr 30)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97063" marB="97063"/>
                </a:tc>
                <a:tc>
                  <a:txBody>
                    <a:bodyPr/>
                    <a:lstStyle/>
                    <a:p>
                      <a:pPr algn="ctr">
                        <a:lnSpc>
                          <a:spcPts val="1650"/>
                        </a:lnSpc>
                        <a:spcAft>
                          <a:spcPts val="0"/>
                        </a:spcAft>
                      </a:pPr>
                      <a:r>
                        <a:rPr lang="en-IN" sz="1600" dirty="0">
                          <a:solidFill>
                            <a:srgbClr val="1D3F69"/>
                          </a:solidFill>
                          <a:effectLst/>
                        </a:rPr>
                        <a:t>₹0 (Off-balance sheet)</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97063" marB="97063"/>
                </a:tc>
                <a:tc>
                  <a:txBody>
                    <a:bodyPr/>
                    <a:lstStyle/>
                    <a:p>
                      <a:pPr algn="ctr">
                        <a:lnSpc>
                          <a:spcPts val="1650"/>
                        </a:lnSpc>
                        <a:spcAft>
                          <a:spcPts val="0"/>
                        </a:spcAft>
                      </a:pPr>
                      <a:r>
                        <a:rPr lang="en-IN" sz="1600" dirty="0">
                          <a:solidFill>
                            <a:srgbClr val="1D3F69"/>
                          </a:solidFill>
                          <a:effectLst/>
                        </a:rPr>
                        <a:t>₹50,000 Liability (USD 100k * ₹0.50)</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7063" marB="97063"/>
                </a:tc>
                <a:extLst>
                  <a:ext uri="{0D108BD9-81ED-4DB2-BD59-A6C34878D82A}">
                    <a16:rowId xmlns:a16="http://schemas.microsoft.com/office/drawing/2014/main" val="10003"/>
                  </a:ext>
                </a:extLst>
              </a:tr>
              <a:tr h="927492">
                <a:tc>
                  <a:txBody>
                    <a:bodyPr/>
                    <a:lstStyle/>
                    <a:p>
                      <a:pPr algn="ctr">
                        <a:lnSpc>
                          <a:spcPts val="1650"/>
                        </a:lnSpc>
                        <a:spcAft>
                          <a:spcPts val="0"/>
                        </a:spcAft>
                      </a:pPr>
                      <a:r>
                        <a:rPr lang="en-IN" sz="1600">
                          <a:effectLst/>
                        </a:rPr>
                        <a:t>P&amp;L Impact</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97063" marB="97063"/>
                </a:tc>
                <a:tc>
                  <a:txBody>
                    <a:bodyPr/>
                    <a:lstStyle/>
                    <a:p>
                      <a:pPr algn="ctr">
                        <a:lnSpc>
                          <a:spcPts val="1650"/>
                        </a:lnSpc>
                        <a:spcAft>
                          <a:spcPts val="0"/>
                        </a:spcAft>
                      </a:pPr>
                      <a:r>
                        <a:rPr lang="en-IN" sz="1600" dirty="0">
                          <a:solidFill>
                            <a:srgbClr val="1D3F69"/>
                          </a:solidFill>
                          <a:effectLst/>
                        </a:rPr>
                        <a:t>No impact until the settlement date. Gain/loss is booked on settlement as an adjustment to the underlying transaction.</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129417" marT="97063" marB="97063"/>
                </a:tc>
                <a:tc>
                  <a:txBody>
                    <a:bodyPr/>
                    <a:lstStyle/>
                    <a:p>
                      <a:pPr algn="ctr">
                        <a:lnSpc>
                          <a:spcPts val="1650"/>
                        </a:lnSpc>
                        <a:spcAft>
                          <a:spcPts val="0"/>
                        </a:spcAft>
                      </a:pPr>
                      <a:r>
                        <a:rPr lang="en-IN" sz="1600" dirty="0">
                          <a:solidFill>
                            <a:srgbClr val="1D3F69"/>
                          </a:solidFill>
                          <a:effectLst/>
                        </a:rPr>
                        <a:t>₹50,000 loss booked in P&amp;L (unless classified as an effective hedge, in which case it may go to OCI).</a:t>
                      </a:r>
                      <a:endParaRPr lang="en-IN" sz="1600" dirty="0">
                        <a:solidFill>
                          <a:srgbClr val="1D3F69"/>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97063" marB="97063"/>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022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23" y="103768"/>
            <a:ext cx="10007104" cy="873456"/>
          </a:xfrm>
        </p:spPr>
        <p:txBody>
          <a:bodyPr>
            <a:normAutofit/>
          </a:bodyPr>
          <a:lstStyle/>
          <a:p>
            <a:r>
              <a:rPr lang="en-US" b="1" dirty="0">
                <a:solidFill>
                  <a:srgbClr val="1D3F69"/>
                </a:solidFill>
              </a:rPr>
              <a:t>IND AS APPLICABILITY</a:t>
            </a:r>
            <a:endParaRPr lang="en-IN" b="1" dirty="0">
              <a:solidFill>
                <a:srgbClr val="1D3F69"/>
              </a:solidFill>
            </a:endParaRPr>
          </a:p>
        </p:txBody>
      </p:sp>
      <p:graphicFrame>
        <p:nvGraphicFramePr>
          <p:cNvPr id="4" name="Diagram 3"/>
          <p:cNvGraphicFramePr/>
          <p:nvPr>
            <p:extLst>
              <p:ext uri="{D42A27DB-BD31-4B8C-83A1-F6EECF244321}">
                <p14:modId xmlns:p14="http://schemas.microsoft.com/office/powerpoint/2010/main" val="3307196673"/>
              </p:ext>
            </p:extLst>
          </p:nvPr>
        </p:nvGraphicFramePr>
        <p:xfrm>
          <a:off x="295223" y="977224"/>
          <a:ext cx="11245754" cy="5158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18127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9852" y="632584"/>
            <a:ext cx="9028831" cy="1077218"/>
          </a:xfrm>
          <a:prstGeom prst="rect">
            <a:avLst/>
          </a:prstGeom>
          <a:noFill/>
        </p:spPr>
        <p:txBody>
          <a:bodyPr wrap="square" rtlCol="0">
            <a:spAutoFit/>
          </a:bodyPr>
          <a:lstStyle/>
          <a:p>
            <a:r>
              <a:rPr lang="en-IN" sz="3200" b="1" dirty="0">
                <a:solidFill>
                  <a:srgbClr val="1D3F69"/>
                </a:solidFill>
              </a:rPr>
              <a:t>KEY CHALLENGES IN AS VS. IND AS FRAMEWORKS</a:t>
            </a:r>
            <a:endParaRPr lang="en-IN" sz="3200" dirty="0">
              <a:solidFill>
                <a:srgbClr val="1D3F69"/>
              </a:solidFill>
            </a:endParaRPr>
          </a:p>
          <a:p>
            <a:endParaRPr lang="en-IN" sz="3200" dirty="0">
              <a:solidFill>
                <a:srgbClr val="1D3F69"/>
              </a:solidFill>
            </a:endParaRPr>
          </a:p>
        </p:txBody>
      </p:sp>
      <p:graphicFrame>
        <p:nvGraphicFramePr>
          <p:cNvPr id="2" name="Diagram 1"/>
          <p:cNvGraphicFramePr/>
          <p:nvPr>
            <p:extLst>
              <p:ext uri="{D42A27DB-BD31-4B8C-83A1-F6EECF244321}">
                <p14:modId xmlns:p14="http://schemas.microsoft.com/office/powerpoint/2010/main" val="2766490457"/>
              </p:ext>
            </p:extLst>
          </p:nvPr>
        </p:nvGraphicFramePr>
        <p:xfrm>
          <a:off x="1248410" y="1367329"/>
          <a:ext cx="9593179" cy="4421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2734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6412" y="472882"/>
            <a:ext cx="7915701" cy="954107"/>
          </a:xfrm>
          <a:prstGeom prst="rect">
            <a:avLst/>
          </a:prstGeom>
          <a:noFill/>
        </p:spPr>
        <p:txBody>
          <a:bodyPr wrap="square" rtlCol="0">
            <a:spAutoFit/>
          </a:bodyPr>
          <a:lstStyle/>
          <a:p>
            <a:r>
              <a:rPr lang="en-IN" sz="2800" b="1" dirty="0">
                <a:solidFill>
                  <a:srgbClr val="1D3F69"/>
                </a:solidFill>
              </a:rPr>
              <a:t>OPPORTUNITIES IN IND AS</a:t>
            </a:r>
            <a:endParaRPr lang="en-IN" sz="2800" dirty="0">
              <a:solidFill>
                <a:srgbClr val="1D3F69"/>
              </a:solidFill>
            </a:endParaRPr>
          </a:p>
          <a:p>
            <a:endParaRPr lang="en-IN" sz="2800" dirty="0">
              <a:solidFill>
                <a:srgbClr val="1D3F69"/>
              </a:solidFill>
            </a:endParaRPr>
          </a:p>
        </p:txBody>
      </p:sp>
      <p:graphicFrame>
        <p:nvGraphicFramePr>
          <p:cNvPr id="3" name="Diagram 2"/>
          <p:cNvGraphicFramePr/>
          <p:nvPr>
            <p:extLst>
              <p:ext uri="{D42A27DB-BD31-4B8C-83A1-F6EECF244321}">
                <p14:modId xmlns:p14="http://schemas.microsoft.com/office/powerpoint/2010/main" val="1379944504"/>
              </p:ext>
            </p:extLst>
          </p:nvPr>
        </p:nvGraphicFramePr>
        <p:xfrm>
          <a:off x="1620253" y="1239709"/>
          <a:ext cx="8742947" cy="4808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6473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7808" y="227406"/>
            <a:ext cx="8693834" cy="461665"/>
          </a:xfrm>
          <a:prstGeom prst="rect">
            <a:avLst/>
          </a:prstGeom>
          <a:noFill/>
        </p:spPr>
        <p:txBody>
          <a:bodyPr wrap="square" rtlCol="0">
            <a:spAutoFit/>
          </a:bodyPr>
          <a:lstStyle/>
          <a:p>
            <a:r>
              <a:rPr lang="en-US" sz="2400" b="1" dirty="0">
                <a:solidFill>
                  <a:srgbClr val="1D3F69"/>
                </a:solidFill>
              </a:rPr>
              <a:t>NFRA Circular on </a:t>
            </a:r>
            <a:r>
              <a:rPr lang="en-US" sz="2400" b="1" dirty="0" err="1">
                <a:solidFill>
                  <a:srgbClr val="1D3F69"/>
                </a:solidFill>
              </a:rPr>
              <a:t>Ind</a:t>
            </a:r>
            <a:r>
              <a:rPr lang="en-US" sz="2400" b="1" dirty="0">
                <a:solidFill>
                  <a:srgbClr val="1D3F69"/>
                </a:solidFill>
              </a:rPr>
              <a:t> AS Non-Compliance (March 2023)</a:t>
            </a:r>
            <a:endParaRPr lang="en-IN" sz="2400" dirty="0">
              <a:solidFill>
                <a:srgbClr val="1D3F69"/>
              </a:solidFill>
            </a:endParaRPr>
          </a:p>
        </p:txBody>
      </p:sp>
      <p:sp>
        <p:nvSpPr>
          <p:cNvPr id="4" name="TextBox 3"/>
          <p:cNvSpPr txBox="1"/>
          <p:nvPr/>
        </p:nvSpPr>
        <p:spPr>
          <a:xfrm>
            <a:off x="278228" y="877758"/>
            <a:ext cx="11913772" cy="5355312"/>
          </a:xfrm>
          <a:prstGeom prst="rect">
            <a:avLst/>
          </a:prstGeom>
          <a:noFill/>
        </p:spPr>
        <p:txBody>
          <a:bodyPr wrap="square" rtlCol="0">
            <a:spAutoFit/>
          </a:bodyPr>
          <a:lstStyle/>
          <a:p>
            <a:r>
              <a:rPr lang="en-US" b="1" dirty="0" err="1">
                <a:solidFill>
                  <a:srgbClr val="1D3F69"/>
                </a:solidFill>
              </a:rPr>
              <a:t>AutCircular</a:t>
            </a:r>
            <a:r>
              <a:rPr lang="en-US" b="1" dirty="0">
                <a:solidFill>
                  <a:srgbClr val="1D3F69"/>
                </a:solidFill>
              </a:rPr>
              <a:t> (Ref: NF-25011/1/2023-O/o </a:t>
            </a:r>
            <a:r>
              <a:rPr lang="en-US" b="1" dirty="0" err="1">
                <a:solidFill>
                  <a:srgbClr val="1D3F69"/>
                </a:solidFill>
              </a:rPr>
              <a:t>Secy</a:t>
            </a:r>
            <a:r>
              <a:rPr lang="en-US" b="1" dirty="0">
                <a:solidFill>
                  <a:srgbClr val="1D3F69"/>
                </a:solidFill>
              </a:rPr>
              <a:t>-NFRA)</a:t>
            </a:r>
            <a:r>
              <a:rPr lang="en-US" dirty="0">
                <a:solidFill>
                  <a:srgbClr val="1D3F69"/>
                </a:solidFill>
              </a:rPr>
              <a:t> (p. 1)</a:t>
            </a:r>
          </a:p>
          <a:p>
            <a:r>
              <a:rPr lang="en-US" b="1" dirty="0">
                <a:solidFill>
                  <a:srgbClr val="1D3F69"/>
                </a:solidFill>
              </a:rPr>
              <a:t>Date: 29 March 2023</a:t>
            </a:r>
          </a:p>
          <a:p>
            <a:endParaRPr lang="en-US" dirty="0">
              <a:solidFill>
                <a:srgbClr val="1D3F69"/>
              </a:solidFill>
            </a:endParaRPr>
          </a:p>
          <a:p>
            <a:r>
              <a:rPr lang="en-US" b="1" dirty="0">
                <a:solidFill>
                  <a:srgbClr val="1D3F69"/>
                </a:solidFill>
              </a:rPr>
              <a:t>Subject:</a:t>
            </a:r>
            <a:r>
              <a:rPr lang="en-US" dirty="0">
                <a:solidFill>
                  <a:srgbClr val="1D3F69"/>
                </a:solidFill>
              </a:rPr>
              <a:t> Instances of non-compliance with </a:t>
            </a:r>
            <a:r>
              <a:rPr lang="en-US" dirty="0" err="1">
                <a:solidFill>
                  <a:srgbClr val="1D3F69"/>
                </a:solidFill>
              </a:rPr>
              <a:t>Ind</a:t>
            </a:r>
            <a:r>
              <a:rPr lang="en-US" dirty="0">
                <a:solidFill>
                  <a:srgbClr val="1D3F69"/>
                </a:solidFill>
              </a:rPr>
              <a:t> AS on Accounting Policies for measurement of Revenue from Contracts with Customers (</a:t>
            </a:r>
            <a:r>
              <a:rPr lang="en-US" dirty="0" err="1">
                <a:solidFill>
                  <a:srgbClr val="1D3F69"/>
                </a:solidFill>
              </a:rPr>
              <a:t>Ind</a:t>
            </a:r>
            <a:r>
              <a:rPr lang="en-US" dirty="0">
                <a:solidFill>
                  <a:srgbClr val="1D3F69"/>
                </a:solidFill>
              </a:rPr>
              <a:t> AS 115) and Trade </a:t>
            </a:r>
            <a:r>
              <a:rPr lang="en-US" b="1" dirty="0" err="1">
                <a:solidFill>
                  <a:srgbClr val="1D3F69"/>
                </a:solidFill>
              </a:rPr>
              <a:t>hority</a:t>
            </a:r>
            <a:r>
              <a:rPr lang="en-US" b="1" dirty="0">
                <a:solidFill>
                  <a:srgbClr val="1D3F69"/>
                </a:solidFill>
              </a:rPr>
              <a:t>: National Financial Reporting Authority (NFRA) </a:t>
            </a:r>
          </a:p>
          <a:p>
            <a:r>
              <a:rPr lang="en-US" dirty="0">
                <a:solidFill>
                  <a:srgbClr val="1D3F69"/>
                </a:solidFill>
              </a:rPr>
              <a:t>Receivables (</a:t>
            </a:r>
            <a:r>
              <a:rPr lang="en-US" dirty="0" err="1">
                <a:solidFill>
                  <a:srgbClr val="1D3F69"/>
                </a:solidFill>
              </a:rPr>
              <a:t>Ind</a:t>
            </a:r>
            <a:r>
              <a:rPr lang="en-US" dirty="0">
                <a:solidFill>
                  <a:srgbClr val="1D3F69"/>
                </a:solidFill>
              </a:rPr>
              <a:t> AS 109). (p. 1)</a:t>
            </a:r>
          </a:p>
          <a:p>
            <a:endParaRPr lang="en-US" dirty="0">
              <a:solidFill>
                <a:srgbClr val="1D3F69"/>
              </a:solidFill>
            </a:endParaRPr>
          </a:p>
          <a:p>
            <a:r>
              <a:rPr lang="en-US" b="1" dirty="0">
                <a:solidFill>
                  <a:srgbClr val="1D3F69"/>
                </a:solidFill>
              </a:rPr>
              <a:t>Key Observation:</a:t>
            </a:r>
            <a:endParaRPr lang="en-US" dirty="0">
              <a:solidFill>
                <a:srgbClr val="1D3F69"/>
              </a:solidFill>
            </a:endParaRPr>
          </a:p>
          <a:p>
            <a:r>
              <a:rPr lang="en-US" dirty="0">
                <a:solidFill>
                  <a:srgbClr val="1D3F69"/>
                </a:solidFill>
              </a:rPr>
              <a:t>Many companies are incorrectly stating that revenue and trade receivables are measured at </a:t>
            </a:r>
            <a:r>
              <a:rPr lang="en-US" b="1" dirty="0">
                <a:solidFill>
                  <a:srgbClr val="1D3F69"/>
                </a:solidFill>
              </a:rPr>
              <a:t>"fair value"</a:t>
            </a:r>
            <a:r>
              <a:rPr lang="en-US" dirty="0">
                <a:solidFill>
                  <a:srgbClr val="1D3F69"/>
                </a:solidFill>
              </a:rPr>
              <a:t> in their accounting policies. (pp. 1-2)</a:t>
            </a:r>
          </a:p>
          <a:p>
            <a:endParaRPr lang="en-US" dirty="0">
              <a:solidFill>
                <a:srgbClr val="1D3F69"/>
              </a:solidFill>
            </a:endParaRPr>
          </a:p>
          <a:p>
            <a:r>
              <a:rPr lang="en-US" b="1" dirty="0">
                <a:solidFill>
                  <a:srgbClr val="1D3F69"/>
                </a:solidFill>
              </a:rPr>
              <a:t>Required Treatment (as per NFRA):</a:t>
            </a:r>
            <a:endParaRPr lang="en-US" dirty="0">
              <a:solidFill>
                <a:srgbClr val="1D3F69"/>
              </a:solidFill>
            </a:endParaRPr>
          </a:p>
          <a:p>
            <a:r>
              <a:rPr lang="en-US" b="1" dirty="0">
                <a:solidFill>
                  <a:srgbClr val="1D3F69"/>
                </a:solidFill>
              </a:rPr>
              <a:t>Revenue (</a:t>
            </a:r>
            <a:r>
              <a:rPr lang="en-US" b="1" dirty="0" err="1">
                <a:solidFill>
                  <a:srgbClr val="1D3F69"/>
                </a:solidFill>
              </a:rPr>
              <a:t>Ind</a:t>
            </a:r>
            <a:r>
              <a:rPr lang="en-US" b="1" dirty="0">
                <a:solidFill>
                  <a:srgbClr val="1D3F69"/>
                </a:solidFill>
              </a:rPr>
              <a:t> AS 115):</a:t>
            </a:r>
            <a:r>
              <a:rPr lang="en-US" dirty="0">
                <a:solidFill>
                  <a:srgbClr val="1D3F69"/>
                </a:solidFill>
              </a:rPr>
              <a:t> Must be measured at the </a:t>
            </a:r>
            <a:r>
              <a:rPr lang="en-US" b="1" dirty="0">
                <a:solidFill>
                  <a:srgbClr val="1D3F69"/>
                </a:solidFill>
              </a:rPr>
              <a:t>"transaction price"</a:t>
            </a:r>
            <a:r>
              <a:rPr lang="en-US" dirty="0">
                <a:solidFill>
                  <a:srgbClr val="1D3F69"/>
                </a:solidFill>
              </a:rPr>
              <a:t> (net of variable consideration), not fair value. (pp. 1-2)</a:t>
            </a:r>
          </a:p>
          <a:p>
            <a:r>
              <a:rPr lang="en-US" b="1" dirty="0">
                <a:solidFill>
                  <a:srgbClr val="1D3F69"/>
                </a:solidFill>
              </a:rPr>
              <a:t>Trade Receivables (</a:t>
            </a:r>
            <a:r>
              <a:rPr lang="en-US" b="1" dirty="0" err="1">
                <a:solidFill>
                  <a:srgbClr val="1D3F69"/>
                </a:solidFill>
              </a:rPr>
              <a:t>Ind</a:t>
            </a:r>
            <a:r>
              <a:rPr lang="en-US" b="1" dirty="0">
                <a:solidFill>
                  <a:srgbClr val="1D3F69"/>
                </a:solidFill>
              </a:rPr>
              <a:t> AS 109):</a:t>
            </a:r>
            <a:r>
              <a:rPr lang="en-US" dirty="0">
                <a:solidFill>
                  <a:srgbClr val="1D3F69"/>
                </a:solidFill>
              </a:rPr>
              <a:t> Must be initially measured at their </a:t>
            </a:r>
            <a:r>
              <a:rPr lang="en-US" b="1" dirty="0">
                <a:solidFill>
                  <a:srgbClr val="1D3F69"/>
                </a:solidFill>
              </a:rPr>
              <a:t>"transaction price"</a:t>
            </a:r>
            <a:r>
              <a:rPr lang="en-US" dirty="0">
                <a:solidFill>
                  <a:srgbClr val="1D3F69"/>
                </a:solidFill>
              </a:rPr>
              <a:t>, unless they contain a significant financing component. (p. 2)</a:t>
            </a:r>
          </a:p>
          <a:p>
            <a:endParaRPr lang="en-US" dirty="0">
              <a:solidFill>
                <a:srgbClr val="1D3F69"/>
              </a:solidFill>
            </a:endParaRPr>
          </a:p>
          <a:p>
            <a:r>
              <a:rPr lang="en-US" b="1" dirty="0">
                <a:solidFill>
                  <a:srgbClr val="1D3F69"/>
                </a:solidFill>
              </a:rPr>
              <a:t>Action Required:</a:t>
            </a:r>
            <a:endParaRPr lang="en-US" dirty="0">
              <a:solidFill>
                <a:srgbClr val="1D3F69"/>
              </a:solidFill>
            </a:endParaRPr>
          </a:p>
          <a:p>
            <a:r>
              <a:rPr lang="en-US" dirty="0">
                <a:solidFill>
                  <a:srgbClr val="1D3F69"/>
                </a:solidFill>
              </a:rPr>
              <a:t>Listed companies and their auditors are advised to ensure strict compliance with </a:t>
            </a:r>
            <a:r>
              <a:rPr lang="en-US" dirty="0" err="1">
                <a:solidFill>
                  <a:srgbClr val="1D3F69"/>
                </a:solidFill>
              </a:rPr>
              <a:t>Ind</a:t>
            </a:r>
            <a:r>
              <a:rPr lang="en-US" dirty="0">
                <a:solidFill>
                  <a:srgbClr val="1D3F69"/>
                </a:solidFill>
              </a:rPr>
              <a:t> AS 115 and </a:t>
            </a:r>
            <a:r>
              <a:rPr lang="en-US" dirty="0" err="1">
                <a:solidFill>
                  <a:srgbClr val="1D3F69"/>
                </a:solidFill>
              </a:rPr>
              <a:t>Ind</a:t>
            </a:r>
            <a:r>
              <a:rPr lang="en-US" dirty="0">
                <a:solidFill>
                  <a:srgbClr val="1D3F69"/>
                </a:solidFill>
              </a:rPr>
              <a:t> AS 109 provisions. (p. 3)</a:t>
            </a:r>
          </a:p>
          <a:p>
            <a:endParaRPr lang="en-US" dirty="0">
              <a:solidFill>
                <a:srgbClr val="1D3F6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1000"/>
                                        <p:tgtEl>
                                          <p:spTgt spid="4">
                                            <p:txEl>
                                              <p:pRg st="6" end="6"/>
                                            </p:txEl>
                                          </p:spTgt>
                                        </p:tgtEl>
                                      </p:cBhvr>
                                    </p:animEffect>
                                    <p:anim calcmode="lin" valueType="num">
                                      <p:cBhvr>
                                        <p:cTn id="3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1000"/>
                                        <p:tgtEl>
                                          <p:spTgt spid="4">
                                            <p:txEl>
                                              <p:pRg st="7" end="7"/>
                                            </p:txEl>
                                          </p:spTgt>
                                        </p:tgtEl>
                                      </p:cBhvr>
                                    </p:animEffect>
                                    <p:anim calcmode="lin" valueType="num">
                                      <p:cBhvr>
                                        <p:cTn id="4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1000"/>
                                        <p:tgtEl>
                                          <p:spTgt spid="4">
                                            <p:txEl>
                                              <p:pRg st="9" end="9"/>
                                            </p:txEl>
                                          </p:spTgt>
                                        </p:tgtEl>
                                      </p:cBhvr>
                                    </p:animEffect>
                                    <p:anim calcmode="lin" valueType="num">
                                      <p:cBhvr>
                                        <p:cTn id="4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animEffect transition="in" filter="fade">
                                      <p:cBhvr>
                                        <p:cTn id="53" dur="1000"/>
                                        <p:tgtEl>
                                          <p:spTgt spid="4">
                                            <p:txEl>
                                              <p:pRg st="10" end="10"/>
                                            </p:txEl>
                                          </p:spTgt>
                                        </p:tgtEl>
                                      </p:cBhvr>
                                    </p:animEffect>
                                    <p:anim calcmode="lin" valueType="num">
                                      <p:cBhvr>
                                        <p:cTn id="5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
                                            <p:txEl>
                                              <p:pRg st="11" end="11"/>
                                            </p:txEl>
                                          </p:spTgt>
                                        </p:tgtEl>
                                        <p:attrNameLst>
                                          <p:attrName>style.visibility</p:attrName>
                                        </p:attrNameLst>
                                      </p:cBhvr>
                                      <p:to>
                                        <p:strVal val="visible"/>
                                      </p:to>
                                    </p:set>
                                    <p:animEffect transition="in" filter="fade">
                                      <p:cBhvr>
                                        <p:cTn id="58" dur="1000"/>
                                        <p:tgtEl>
                                          <p:spTgt spid="4">
                                            <p:txEl>
                                              <p:pRg st="11" end="11"/>
                                            </p:txEl>
                                          </p:spTgt>
                                        </p:tgtEl>
                                      </p:cBhvr>
                                    </p:animEffect>
                                    <p:anim calcmode="lin" valueType="num">
                                      <p:cBhvr>
                                        <p:cTn id="59"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
                                            <p:txEl>
                                              <p:pRg st="13" end="13"/>
                                            </p:txEl>
                                          </p:spTgt>
                                        </p:tgtEl>
                                        <p:attrNameLst>
                                          <p:attrName>style.visibility</p:attrName>
                                        </p:attrNameLst>
                                      </p:cBhvr>
                                      <p:to>
                                        <p:strVal val="visible"/>
                                      </p:to>
                                    </p:set>
                                    <p:animEffect transition="in" filter="fade">
                                      <p:cBhvr>
                                        <p:cTn id="65" dur="1000"/>
                                        <p:tgtEl>
                                          <p:spTgt spid="4">
                                            <p:txEl>
                                              <p:pRg st="13" end="13"/>
                                            </p:txEl>
                                          </p:spTgt>
                                        </p:tgtEl>
                                      </p:cBhvr>
                                    </p:animEffect>
                                    <p:anim calcmode="lin" valueType="num">
                                      <p:cBhvr>
                                        <p:cTn id="66"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xEl>
                                              <p:pRg st="14" end="14"/>
                                            </p:txEl>
                                          </p:spTgt>
                                        </p:tgtEl>
                                        <p:attrNameLst>
                                          <p:attrName>style.visibility</p:attrName>
                                        </p:attrNameLst>
                                      </p:cBhvr>
                                      <p:to>
                                        <p:strVal val="visible"/>
                                      </p:to>
                                    </p:set>
                                    <p:animEffect transition="in" filter="fade">
                                      <p:cBhvr>
                                        <p:cTn id="70" dur="1000"/>
                                        <p:tgtEl>
                                          <p:spTgt spid="4">
                                            <p:txEl>
                                              <p:pRg st="14" end="14"/>
                                            </p:txEl>
                                          </p:spTgt>
                                        </p:tgtEl>
                                      </p:cBhvr>
                                    </p:animEffect>
                                    <p:anim calcmode="lin" valueType="num">
                                      <p:cBhvr>
                                        <p:cTn id="71"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8437" y="198378"/>
            <a:ext cx="8693834" cy="461665"/>
          </a:xfrm>
          <a:prstGeom prst="rect">
            <a:avLst/>
          </a:prstGeom>
          <a:noFill/>
        </p:spPr>
        <p:txBody>
          <a:bodyPr wrap="square" rtlCol="0">
            <a:spAutoFit/>
          </a:bodyPr>
          <a:lstStyle/>
          <a:p>
            <a:r>
              <a:rPr lang="en-US" sz="2400" b="1" dirty="0">
                <a:solidFill>
                  <a:srgbClr val="1D3F69"/>
                </a:solidFill>
              </a:rPr>
              <a:t>NFRA Circular on </a:t>
            </a:r>
            <a:r>
              <a:rPr lang="en-US" sz="2400" b="1" dirty="0" err="1">
                <a:solidFill>
                  <a:srgbClr val="1D3F69"/>
                </a:solidFill>
              </a:rPr>
              <a:t>Ind</a:t>
            </a:r>
            <a:r>
              <a:rPr lang="en-US" sz="2400" b="1" dirty="0">
                <a:solidFill>
                  <a:srgbClr val="1D3F69"/>
                </a:solidFill>
              </a:rPr>
              <a:t> AS Non-Compliance (March 2023)</a:t>
            </a:r>
            <a:endParaRPr lang="en-IN" sz="2400" dirty="0">
              <a:solidFill>
                <a:srgbClr val="1D3F69"/>
              </a:solidFill>
            </a:endParaRPr>
          </a:p>
        </p:txBody>
      </p:sp>
      <p:sp>
        <p:nvSpPr>
          <p:cNvPr id="3" name="TextBox 2"/>
          <p:cNvSpPr txBox="1"/>
          <p:nvPr/>
        </p:nvSpPr>
        <p:spPr>
          <a:xfrm>
            <a:off x="465125" y="1004834"/>
            <a:ext cx="11352629" cy="5355312"/>
          </a:xfrm>
          <a:prstGeom prst="rect">
            <a:avLst/>
          </a:prstGeom>
          <a:noFill/>
        </p:spPr>
        <p:txBody>
          <a:bodyPr wrap="square" rtlCol="0">
            <a:spAutoFit/>
          </a:bodyPr>
          <a:lstStyle/>
          <a:p>
            <a:r>
              <a:rPr lang="en-US" b="1" dirty="0">
                <a:solidFill>
                  <a:srgbClr val="1D3F69"/>
                </a:solidFill>
              </a:rPr>
              <a:t>Authority: National Financial Reporting Authority (NFRA)</a:t>
            </a:r>
          </a:p>
          <a:p>
            <a:r>
              <a:rPr lang="en-US" b="1" dirty="0">
                <a:solidFill>
                  <a:srgbClr val="1D3F69"/>
                </a:solidFill>
              </a:rPr>
              <a:t>Circular (Ref: NF-25011/5/2022-O/o </a:t>
            </a:r>
            <a:r>
              <a:rPr lang="en-US" b="1" dirty="0" err="1">
                <a:solidFill>
                  <a:srgbClr val="1D3F69"/>
                </a:solidFill>
              </a:rPr>
              <a:t>Secy</a:t>
            </a:r>
            <a:r>
              <a:rPr lang="en-US" b="1" dirty="0">
                <a:solidFill>
                  <a:srgbClr val="1D3F69"/>
                </a:solidFill>
              </a:rPr>
              <a:t>-NFRA)</a:t>
            </a:r>
          </a:p>
          <a:p>
            <a:r>
              <a:rPr lang="en-US" b="1" dirty="0">
                <a:solidFill>
                  <a:srgbClr val="1D3F69"/>
                </a:solidFill>
              </a:rPr>
              <a:t>Date:</a:t>
            </a:r>
            <a:r>
              <a:rPr lang="en-US" dirty="0">
                <a:solidFill>
                  <a:srgbClr val="1D3F69"/>
                </a:solidFill>
              </a:rPr>
              <a:t> 20 October 2022 </a:t>
            </a:r>
          </a:p>
          <a:p>
            <a:endParaRPr lang="en-US" dirty="0">
              <a:solidFill>
                <a:srgbClr val="1D3F69"/>
              </a:solidFill>
            </a:endParaRPr>
          </a:p>
          <a:p>
            <a:r>
              <a:rPr lang="en-US" b="1" dirty="0">
                <a:solidFill>
                  <a:srgbClr val="1D3F69"/>
                </a:solidFill>
              </a:rPr>
              <a:t>Subject:</a:t>
            </a:r>
            <a:r>
              <a:rPr lang="en-US" dirty="0">
                <a:solidFill>
                  <a:srgbClr val="1D3F69"/>
                </a:solidFill>
              </a:rPr>
              <a:t> Non-Accrual of interest on borrowings by the companies in violation of Indian Accounting Standards (</a:t>
            </a:r>
            <a:r>
              <a:rPr lang="en-US" dirty="0" err="1">
                <a:solidFill>
                  <a:srgbClr val="1D3F69"/>
                </a:solidFill>
              </a:rPr>
              <a:t>Ind</a:t>
            </a:r>
            <a:r>
              <a:rPr lang="en-US" dirty="0">
                <a:solidFill>
                  <a:srgbClr val="1D3F69"/>
                </a:solidFill>
              </a:rPr>
              <a:t> AS). (p. 1)</a:t>
            </a:r>
          </a:p>
          <a:p>
            <a:endParaRPr lang="en-US" dirty="0">
              <a:solidFill>
                <a:srgbClr val="1D3F69"/>
              </a:solidFill>
            </a:endParaRPr>
          </a:p>
          <a:p>
            <a:r>
              <a:rPr lang="en-US" b="1" dirty="0">
                <a:solidFill>
                  <a:srgbClr val="1D3F69"/>
                </a:solidFill>
              </a:rPr>
              <a:t>Key Observation:</a:t>
            </a:r>
          </a:p>
          <a:p>
            <a:endParaRPr lang="en-US" dirty="0">
              <a:solidFill>
                <a:srgbClr val="1D3F69"/>
              </a:solidFill>
            </a:endParaRPr>
          </a:p>
          <a:p>
            <a:pPr marL="342900" indent="-342900">
              <a:buFont typeface="+mj-lt"/>
              <a:buAutoNum type="arabicPeriod"/>
            </a:pPr>
            <a:r>
              <a:rPr lang="en-US" dirty="0">
                <a:solidFill>
                  <a:srgbClr val="1D3F69"/>
                </a:solidFill>
              </a:rPr>
              <a:t>Companies were found to be discontinuing the accrual/recognition of interest expense on bank borrowings classified as Non-Performing Assets (NPA) by lenders. (p. 1)</a:t>
            </a:r>
          </a:p>
          <a:p>
            <a:pPr marL="342900" indent="-342900">
              <a:buFont typeface="+mj-lt"/>
              <a:buAutoNum type="arabicPeriod"/>
            </a:pPr>
            <a:endParaRPr lang="en-US" dirty="0">
              <a:solidFill>
                <a:srgbClr val="1D3F69"/>
              </a:solidFill>
            </a:endParaRPr>
          </a:p>
          <a:p>
            <a:pPr marL="342900" indent="-342900">
              <a:buFont typeface="+mj-lt"/>
              <a:buAutoNum type="arabicPeriod"/>
            </a:pPr>
            <a:r>
              <a:rPr lang="en-US" dirty="0">
                <a:solidFill>
                  <a:srgbClr val="1D3F69"/>
                </a:solidFill>
              </a:rPr>
              <a:t>This unilateral action by the borrower is a violation of </a:t>
            </a:r>
            <a:r>
              <a:rPr lang="en-US" dirty="0" err="1">
                <a:solidFill>
                  <a:srgbClr val="1D3F69"/>
                </a:solidFill>
              </a:rPr>
              <a:t>Ind</a:t>
            </a:r>
            <a:r>
              <a:rPr lang="en-US" dirty="0">
                <a:solidFill>
                  <a:srgbClr val="1D3F69"/>
                </a:solidFill>
              </a:rPr>
              <a:t> AS 109, as the debt liability and interest payable remain a legal obligation. (pp. 1-2)</a:t>
            </a:r>
          </a:p>
          <a:p>
            <a:pPr marL="342900" indent="-342900">
              <a:buFont typeface="+mj-lt"/>
              <a:buAutoNum type="arabicPeriod"/>
            </a:pPr>
            <a:endParaRPr lang="en-US" dirty="0">
              <a:solidFill>
                <a:srgbClr val="1D3F69"/>
              </a:solidFill>
            </a:endParaRPr>
          </a:p>
          <a:p>
            <a:pPr marL="342900" indent="-342900">
              <a:buFont typeface="+mj-lt"/>
              <a:buAutoNum type="arabicPeriod"/>
            </a:pPr>
            <a:r>
              <a:rPr lang="en-US" dirty="0">
                <a:solidFill>
                  <a:srgbClr val="1D3F69"/>
                </a:solidFill>
              </a:rPr>
              <a:t>3. RBI guidelines only permit </a:t>
            </a:r>
            <a:r>
              <a:rPr lang="en-US" i="1" dirty="0">
                <a:solidFill>
                  <a:srgbClr val="1D3F69"/>
                </a:solidFill>
              </a:rPr>
              <a:t>banks</a:t>
            </a:r>
            <a:r>
              <a:rPr lang="en-US" dirty="0">
                <a:solidFill>
                  <a:srgbClr val="1D3F69"/>
                </a:solidFill>
              </a:rPr>
              <a:t> to stop recognizing </a:t>
            </a:r>
            <a:r>
              <a:rPr lang="en-US" i="1" dirty="0">
                <a:solidFill>
                  <a:srgbClr val="1D3F69"/>
                </a:solidFill>
              </a:rPr>
              <a:t>interest income</a:t>
            </a:r>
            <a:r>
              <a:rPr lang="en-US" dirty="0">
                <a:solidFill>
                  <a:srgbClr val="1D3F69"/>
                </a:solidFill>
              </a:rPr>
              <a:t> in their accounts; they do not release the borrower from their contractual liability. (pp. 1-2)</a:t>
            </a:r>
          </a:p>
          <a:p>
            <a:pPr marL="342900" indent="-342900"/>
            <a:endParaRPr lang="en-US" dirty="0">
              <a:solidFill>
                <a:srgbClr val="1D3F69"/>
              </a:solidFill>
            </a:endParaRPr>
          </a:p>
          <a:p>
            <a:endParaRPr lang="en-US" dirty="0">
              <a:solidFill>
                <a:srgbClr val="1D3F6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1000"/>
                                        <p:tgtEl>
                                          <p:spTgt spid="3">
                                            <p:txEl>
                                              <p:pRg st="8" end="8"/>
                                            </p:txEl>
                                          </p:spTgt>
                                        </p:tgtEl>
                                      </p:cBhvr>
                                    </p:animEffect>
                                    <p:anim calcmode="lin" valueType="num">
                                      <p:cBhvr>
                                        <p:cTn id="4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1000"/>
                                        <p:tgtEl>
                                          <p:spTgt spid="3">
                                            <p:txEl>
                                              <p:pRg st="10" end="10"/>
                                            </p:txEl>
                                          </p:spTgt>
                                        </p:tgtEl>
                                      </p:cBhvr>
                                    </p:animEffect>
                                    <p:anim calcmode="lin" valueType="num">
                                      <p:cBhvr>
                                        <p:cTn id="5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1000"/>
                                        <p:tgtEl>
                                          <p:spTgt spid="3">
                                            <p:txEl>
                                              <p:pRg st="12" end="12"/>
                                            </p:txEl>
                                          </p:spTgt>
                                        </p:tgtEl>
                                      </p:cBhvr>
                                    </p:animEffect>
                                    <p:anim calcmode="lin" valueType="num">
                                      <p:cBhvr>
                                        <p:cTn id="6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4551" y="154835"/>
            <a:ext cx="8693834" cy="461665"/>
          </a:xfrm>
          <a:prstGeom prst="rect">
            <a:avLst/>
          </a:prstGeom>
          <a:noFill/>
        </p:spPr>
        <p:txBody>
          <a:bodyPr wrap="square" rtlCol="0">
            <a:spAutoFit/>
          </a:bodyPr>
          <a:lstStyle/>
          <a:p>
            <a:r>
              <a:rPr lang="en-US" sz="2400" b="1" dirty="0">
                <a:solidFill>
                  <a:srgbClr val="1D3F69"/>
                </a:solidFill>
              </a:rPr>
              <a:t>NFRA Circular on </a:t>
            </a:r>
            <a:r>
              <a:rPr lang="en-US" sz="2400" b="1" dirty="0" err="1">
                <a:solidFill>
                  <a:srgbClr val="1D3F69"/>
                </a:solidFill>
              </a:rPr>
              <a:t>Ind</a:t>
            </a:r>
            <a:r>
              <a:rPr lang="en-US" sz="2400" b="1" dirty="0">
                <a:solidFill>
                  <a:srgbClr val="1D3F69"/>
                </a:solidFill>
              </a:rPr>
              <a:t> AS Non-Compliance (March 2023)</a:t>
            </a:r>
            <a:endParaRPr lang="en-IN" sz="2400" dirty="0">
              <a:solidFill>
                <a:srgbClr val="1D3F69"/>
              </a:solidFill>
            </a:endParaRPr>
          </a:p>
        </p:txBody>
      </p:sp>
      <p:sp>
        <p:nvSpPr>
          <p:cNvPr id="3" name="TextBox 2"/>
          <p:cNvSpPr txBox="1"/>
          <p:nvPr/>
        </p:nvSpPr>
        <p:spPr>
          <a:xfrm>
            <a:off x="605357" y="804774"/>
            <a:ext cx="10972800" cy="5632311"/>
          </a:xfrm>
          <a:prstGeom prst="rect">
            <a:avLst/>
          </a:prstGeom>
          <a:noFill/>
        </p:spPr>
        <p:txBody>
          <a:bodyPr wrap="square" rtlCol="0">
            <a:spAutoFit/>
          </a:bodyPr>
          <a:lstStyle/>
          <a:p>
            <a:r>
              <a:rPr lang="en-US" b="1" dirty="0">
                <a:solidFill>
                  <a:srgbClr val="1D3F69"/>
                </a:solidFill>
              </a:rPr>
              <a:t>Required Treatment (as per NFRA and </a:t>
            </a:r>
            <a:r>
              <a:rPr lang="en-US" b="1" dirty="0" err="1">
                <a:solidFill>
                  <a:srgbClr val="1D3F69"/>
                </a:solidFill>
              </a:rPr>
              <a:t>Ind</a:t>
            </a:r>
            <a:r>
              <a:rPr lang="en-US" b="1" dirty="0">
                <a:solidFill>
                  <a:srgbClr val="1D3F69"/>
                </a:solidFill>
              </a:rPr>
              <a:t> AS 109):</a:t>
            </a:r>
          </a:p>
          <a:p>
            <a:endParaRPr lang="en-US" dirty="0">
              <a:solidFill>
                <a:srgbClr val="1D3F69"/>
              </a:solidFill>
            </a:endParaRPr>
          </a:p>
          <a:p>
            <a:pPr marL="342900" indent="-342900">
              <a:buFont typeface="+mj-lt"/>
              <a:buAutoNum type="arabicPeriod"/>
            </a:pPr>
            <a:r>
              <a:rPr lang="en-US" dirty="0">
                <a:solidFill>
                  <a:srgbClr val="1D3F69"/>
                </a:solidFill>
              </a:rPr>
              <a:t>Financial liabilities (borrowings) must be accounted for at </a:t>
            </a:r>
            <a:r>
              <a:rPr lang="en-US" b="1" dirty="0">
                <a:solidFill>
                  <a:srgbClr val="1D3F69"/>
                </a:solidFill>
              </a:rPr>
              <a:t>amortized cost</a:t>
            </a:r>
            <a:r>
              <a:rPr lang="en-US" dirty="0">
                <a:solidFill>
                  <a:srgbClr val="1D3F69"/>
                </a:solidFill>
              </a:rPr>
              <a:t> using the </a:t>
            </a:r>
            <a:r>
              <a:rPr lang="en-US" b="1" dirty="0">
                <a:solidFill>
                  <a:srgbClr val="1D3F69"/>
                </a:solidFill>
              </a:rPr>
              <a:t>Effective Interest Method (EIM)</a:t>
            </a:r>
            <a:r>
              <a:rPr lang="en-US" dirty="0">
                <a:solidFill>
                  <a:srgbClr val="1D3F69"/>
                </a:solidFill>
              </a:rPr>
              <a:t>. (p. 1)</a:t>
            </a:r>
          </a:p>
          <a:p>
            <a:pPr marL="342900" indent="-342900">
              <a:buFont typeface="+mj-lt"/>
              <a:buAutoNum type="arabicPeriod"/>
            </a:pPr>
            <a:endParaRPr lang="en-US" dirty="0">
              <a:solidFill>
                <a:srgbClr val="1D3F69"/>
              </a:solidFill>
            </a:endParaRPr>
          </a:p>
          <a:p>
            <a:pPr marL="342900" indent="-342900">
              <a:buFont typeface="+mj-lt"/>
              <a:buAutoNum type="arabicPeriod"/>
            </a:pPr>
            <a:r>
              <a:rPr lang="en-US" dirty="0">
                <a:solidFill>
                  <a:srgbClr val="1D3F69"/>
                </a:solidFill>
              </a:rPr>
              <a:t>A financial liability shall be removed from the Balance Sheet </a:t>
            </a:r>
            <a:r>
              <a:rPr lang="en-US" i="1" dirty="0">
                <a:solidFill>
                  <a:srgbClr val="1D3F69"/>
                </a:solidFill>
              </a:rPr>
              <a:t>only</a:t>
            </a:r>
            <a:r>
              <a:rPr lang="en-US" dirty="0">
                <a:solidFill>
                  <a:srgbClr val="1D3F69"/>
                </a:solidFill>
              </a:rPr>
              <a:t> when it is extinguished (i.e., the borrower is legally released from the primary responsibility). (p. 2)</a:t>
            </a:r>
          </a:p>
          <a:p>
            <a:pPr marL="342900" indent="-342900">
              <a:buFont typeface="+mj-lt"/>
              <a:buAutoNum type="arabicPeriod"/>
            </a:pPr>
            <a:endParaRPr lang="en-US" dirty="0">
              <a:solidFill>
                <a:srgbClr val="1D3F69"/>
              </a:solidFill>
            </a:endParaRPr>
          </a:p>
          <a:p>
            <a:pPr marL="342900" indent="-342900">
              <a:buFont typeface="+mj-lt"/>
              <a:buAutoNum type="arabicPeriod"/>
            </a:pPr>
            <a:r>
              <a:rPr lang="en-US" dirty="0">
                <a:solidFill>
                  <a:srgbClr val="1D3F69"/>
                </a:solidFill>
              </a:rPr>
              <a:t>Discontinuing interest expense recognition based solely on expectations of a loan waiver or concession is non-compliant. (p. 2)</a:t>
            </a:r>
          </a:p>
          <a:p>
            <a:pPr marL="342900" indent="-342900">
              <a:buFont typeface="+mj-lt"/>
              <a:buAutoNum type="arabicPeriod"/>
            </a:pPr>
            <a:endParaRPr lang="en-US" dirty="0">
              <a:solidFill>
                <a:srgbClr val="1D3F69"/>
              </a:solidFill>
            </a:endParaRPr>
          </a:p>
          <a:p>
            <a:r>
              <a:rPr lang="en-US" b="1" dirty="0">
                <a:solidFill>
                  <a:srgbClr val="1D3F69"/>
                </a:solidFill>
              </a:rPr>
              <a:t>Action Required:</a:t>
            </a:r>
          </a:p>
          <a:p>
            <a:endParaRPr lang="en-US" dirty="0">
              <a:solidFill>
                <a:srgbClr val="1D3F69"/>
              </a:solidFill>
            </a:endParaRPr>
          </a:p>
          <a:p>
            <a:pPr marL="342900" indent="-342900">
              <a:buFont typeface="+mj-lt"/>
              <a:buAutoNum type="arabicPeriod"/>
            </a:pPr>
            <a:r>
              <a:rPr lang="en-US" dirty="0">
                <a:solidFill>
                  <a:srgbClr val="1D3F69"/>
                </a:solidFill>
              </a:rPr>
              <a:t>All companies required to follow </a:t>
            </a:r>
            <a:r>
              <a:rPr lang="en-US" dirty="0" err="1">
                <a:solidFill>
                  <a:srgbClr val="1D3F69"/>
                </a:solidFill>
              </a:rPr>
              <a:t>Ind</a:t>
            </a:r>
            <a:r>
              <a:rPr lang="en-US" dirty="0">
                <a:solidFill>
                  <a:srgbClr val="1D3F69"/>
                </a:solidFill>
              </a:rPr>
              <a:t> AS and their audit committees are advised not to discontinue the recognition of principal or interest merely because borrowings are declared NPA. (p. 2)</a:t>
            </a:r>
          </a:p>
          <a:p>
            <a:pPr marL="342900" indent="-342900">
              <a:buFont typeface="+mj-lt"/>
              <a:buAutoNum type="arabicPeriod"/>
            </a:pPr>
            <a:endParaRPr lang="en-US" dirty="0">
              <a:solidFill>
                <a:srgbClr val="1D3F69"/>
              </a:solidFill>
            </a:endParaRPr>
          </a:p>
          <a:p>
            <a:pPr marL="342900" indent="-342900">
              <a:buFont typeface="+mj-lt"/>
              <a:buAutoNum type="arabicPeriod"/>
            </a:pPr>
            <a:r>
              <a:rPr lang="en-US" dirty="0">
                <a:solidFill>
                  <a:srgbClr val="1D3F69"/>
                </a:solidFill>
              </a:rPr>
              <a:t>Auditors are required to ensure strict compliance with this circular. (p. 2)</a:t>
            </a:r>
          </a:p>
          <a:p>
            <a:br>
              <a:rPr lang="en-US" dirty="0">
                <a:solidFill>
                  <a:srgbClr val="1D3F69"/>
                </a:solidFill>
              </a:rPr>
            </a:br>
            <a:endParaRPr lang="en-US" dirty="0">
              <a:solidFill>
                <a:srgbClr val="1D3F69"/>
              </a:solidFill>
            </a:endParaRPr>
          </a:p>
          <a:p>
            <a:pPr marL="342900" indent="-342900">
              <a:buFont typeface="+mj-lt"/>
              <a:buAutoNum type="arabicPeriod"/>
            </a:pPr>
            <a:endParaRPr lang="en-US" dirty="0">
              <a:solidFill>
                <a:srgbClr val="1D3F6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1000"/>
                                        <p:tgtEl>
                                          <p:spTgt spid="3">
                                            <p:txEl>
                                              <p:pRg st="10" end="10"/>
                                            </p:txEl>
                                          </p:spTgt>
                                        </p:tgtEl>
                                      </p:cBhvr>
                                    </p:animEffect>
                                    <p:anim calcmode="lin" valueType="num">
                                      <p:cBhvr>
                                        <p:cTn id="5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1000"/>
                                        <p:tgtEl>
                                          <p:spTgt spid="3">
                                            <p:txEl>
                                              <p:pRg st="12" end="12"/>
                                            </p:txEl>
                                          </p:spTgt>
                                        </p:tgtEl>
                                      </p:cBhvr>
                                    </p:animEffect>
                                    <p:anim calcmode="lin" valueType="num">
                                      <p:cBhvr>
                                        <p:cTn id="5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8947" y="365760"/>
            <a:ext cx="1533379" cy="584775"/>
          </a:xfrm>
          <a:prstGeom prst="rect">
            <a:avLst/>
          </a:prstGeom>
          <a:noFill/>
        </p:spPr>
        <p:txBody>
          <a:bodyPr wrap="square" rtlCol="0">
            <a:spAutoFit/>
          </a:bodyPr>
          <a:lstStyle/>
          <a:p>
            <a:r>
              <a:rPr lang="en-US" sz="3200" b="1" dirty="0">
                <a:solidFill>
                  <a:srgbClr val="1D3F69"/>
                </a:solidFill>
              </a:rPr>
              <a:t>MCQs</a:t>
            </a:r>
          </a:p>
        </p:txBody>
      </p:sp>
      <p:sp>
        <p:nvSpPr>
          <p:cNvPr id="3" name="TextBox 2"/>
          <p:cNvSpPr txBox="1"/>
          <p:nvPr/>
        </p:nvSpPr>
        <p:spPr>
          <a:xfrm>
            <a:off x="606250" y="1312536"/>
            <a:ext cx="10972800" cy="4154984"/>
          </a:xfrm>
          <a:prstGeom prst="rect">
            <a:avLst/>
          </a:prstGeom>
          <a:noFill/>
          <a:ln>
            <a:solidFill>
              <a:schemeClr val="tx1"/>
            </a:solidFill>
          </a:ln>
          <a:effectLst/>
        </p:spPr>
        <p:txBody>
          <a:bodyPr wrap="square" rtlCol="0">
            <a:spAutoFit/>
          </a:bodyPr>
          <a:lstStyle/>
          <a:p>
            <a:pPr marL="342900" indent="-342900">
              <a:buFont typeface="+mj-lt"/>
              <a:buAutoNum type="arabicPeriod"/>
            </a:pPr>
            <a:endParaRPr lang="en-US" sz="2400" dirty="0">
              <a:solidFill>
                <a:srgbClr val="1D3F69"/>
              </a:solidFill>
            </a:endParaRPr>
          </a:p>
          <a:p>
            <a:pPr marL="342900" indent="-342900">
              <a:buFont typeface="+mj-lt"/>
              <a:buAutoNum type="arabicPeriod"/>
            </a:pPr>
            <a:r>
              <a:rPr lang="en-US" sz="2400" dirty="0">
                <a:solidFill>
                  <a:srgbClr val="1D3F69"/>
                </a:solidFill>
              </a:rPr>
              <a:t>Under which standard is the use of the revaluation model for measuring Property, Plant, and Equipment (PPE) after initial recognition generally permitted?</a:t>
            </a:r>
          </a:p>
          <a:p>
            <a:pPr marL="342900" indent="-342900">
              <a:buFont typeface="+mj-lt"/>
              <a:buAutoNum type="arabicPeriod"/>
            </a:pPr>
            <a:endParaRPr lang="en-US" sz="2400" dirty="0">
              <a:solidFill>
                <a:srgbClr val="1D3F69"/>
              </a:solidFill>
            </a:endParaRPr>
          </a:p>
          <a:p>
            <a:pPr marL="342900" indent="-342900"/>
            <a:r>
              <a:rPr lang="en-US" sz="2400" dirty="0">
                <a:solidFill>
                  <a:srgbClr val="1D3F69"/>
                </a:solidFill>
              </a:rPr>
              <a:t>     (a) Accounting Standards (AS)</a:t>
            </a:r>
            <a:br>
              <a:rPr lang="en-US" sz="2400" dirty="0">
                <a:solidFill>
                  <a:srgbClr val="1D3F69"/>
                </a:solidFill>
              </a:rPr>
            </a:br>
            <a:r>
              <a:rPr lang="en-US" sz="2400" dirty="0">
                <a:solidFill>
                  <a:srgbClr val="1D3F69"/>
                </a:solidFill>
              </a:rPr>
              <a:t>(b) Indian Accounting Standards (</a:t>
            </a:r>
            <a:r>
              <a:rPr lang="en-US" sz="2400" dirty="0" err="1">
                <a:solidFill>
                  <a:srgbClr val="1D3F69"/>
                </a:solidFill>
              </a:rPr>
              <a:t>Ind</a:t>
            </a:r>
            <a:r>
              <a:rPr lang="en-US" sz="2400" dirty="0">
                <a:solidFill>
                  <a:srgbClr val="1D3F69"/>
                </a:solidFill>
              </a:rPr>
              <a:t> AS)</a:t>
            </a:r>
            <a:br>
              <a:rPr lang="en-US" sz="2400" dirty="0">
                <a:solidFill>
                  <a:srgbClr val="1D3F69"/>
                </a:solidFill>
              </a:rPr>
            </a:br>
            <a:r>
              <a:rPr lang="en-US" sz="2400" dirty="0">
                <a:solidFill>
                  <a:srgbClr val="1D3F69"/>
                </a:solidFill>
              </a:rPr>
              <a:t>(c) Both (a) and (b)</a:t>
            </a:r>
            <a:br>
              <a:rPr lang="en-US" sz="2400" dirty="0">
                <a:solidFill>
                  <a:srgbClr val="1D3F69"/>
                </a:solidFill>
              </a:rPr>
            </a:br>
            <a:r>
              <a:rPr lang="en-US" sz="2400" dirty="0">
                <a:solidFill>
                  <a:srgbClr val="1D3F69"/>
                </a:solidFill>
              </a:rPr>
              <a:t>(d) Neither (a) nor (b)</a:t>
            </a:r>
          </a:p>
          <a:p>
            <a:pPr marL="342900" indent="-342900"/>
            <a:endParaRPr lang="en-US" sz="2400" dirty="0">
              <a:solidFill>
                <a:srgbClr val="1D3F69"/>
              </a:solidFill>
            </a:endParaRPr>
          </a:p>
          <a:p>
            <a:r>
              <a:rPr lang="en-US" sz="2400" dirty="0">
                <a:solidFill>
                  <a:srgbClr val="1D3F69"/>
                </a:solidFill>
              </a:rPr>
              <a:t> Answer: </a:t>
            </a:r>
            <a:r>
              <a:rPr lang="en-US" sz="2400" b="1" dirty="0">
                <a:solidFill>
                  <a:srgbClr val="1D3F69"/>
                </a:solidFill>
              </a:rPr>
              <a:t>(b) Indian Accounting Standards (</a:t>
            </a:r>
            <a:r>
              <a:rPr lang="en-US" sz="2400" b="1" dirty="0" err="1">
                <a:solidFill>
                  <a:srgbClr val="1D3F69"/>
                </a:solidFill>
              </a:rPr>
              <a:t>Ind</a:t>
            </a:r>
            <a:r>
              <a:rPr lang="en-US" sz="2400" b="1" dirty="0">
                <a:solidFill>
                  <a:srgbClr val="1D3F69"/>
                </a:solidFill>
              </a:rPr>
              <a:t> AS)</a:t>
            </a:r>
          </a:p>
          <a:p>
            <a:endParaRPr lang="en-US" sz="2400" dirty="0">
              <a:solidFill>
                <a:srgbClr val="1D3F6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8947" y="365760"/>
            <a:ext cx="1533379" cy="584775"/>
          </a:xfrm>
          <a:prstGeom prst="rect">
            <a:avLst/>
          </a:prstGeom>
          <a:noFill/>
        </p:spPr>
        <p:txBody>
          <a:bodyPr wrap="square" rtlCol="0">
            <a:spAutoFit/>
          </a:bodyPr>
          <a:lstStyle/>
          <a:p>
            <a:r>
              <a:rPr lang="en-US" sz="3200" b="1" dirty="0">
                <a:solidFill>
                  <a:srgbClr val="1D3F69"/>
                </a:solidFill>
              </a:rPr>
              <a:t>MCQs</a:t>
            </a:r>
          </a:p>
        </p:txBody>
      </p:sp>
      <p:sp>
        <p:nvSpPr>
          <p:cNvPr id="3" name="TextBox 2"/>
          <p:cNvSpPr txBox="1"/>
          <p:nvPr/>
        </p:nvSpPr>
        <p:spPr>
          <a:xfrm>
            <a:off x="533679" y="1109337"/>
            <a:ext cx="10972800" cy="4524315"/>
          </a:xfrm>
          <a:prstGeom prst="rect">
            <a:avLst/>
          </a:prstGeom>
          <a:noFill/>
          <a:ln>
            <a:solidFill>
              <a:schemeClr val="tx1"/>
            </a:solidFill>
          </a:ln>
          <a:effectLst/>
        </p:spPr>
        <p:txBody>
          <a:bodyPr wrap="square" rtlCol="0">
            <a:spAutoFit/>
          </a:bodyPr>
          <a:lstStyle/>
          <a:p>
            <a:pPr marL="342900" indent="-342900">
              <a:buFont typeface="+mj-lt"/>
              <a:buAutoNum type="arabicPeriod"/>
            </a:pPr>
            <a:endParaRPr lang="en-US" sz="2400" dirty="0">
              <a:solidFill>
                <a:srgbClr val="1D3F69"/>
              </a:solidFill>
            </a:endParaRPr>
          </a:p>
          <a:p>
            <a:pPr marL="342900" indent="-342900"/>
            <a:r>
              <a:rPr lang="en-US" sz="2400" dirty="0">
                <a:solidFill>
                  <a:srgbClr val="1D3F69"/>
                </a:solidFill>
              </a:rPr>
              <a:t>2.  Which standard mandates that the present value of a decommissioning cost should be capitalized as part of the initial cost of the PPE asset?</a:t>
            </a:r>
          </a:p>
          <a:p>
            <a:pPr marL="342900" indent="-342900"/>
            <a:endParaRPr lang="en-US" sz="2400" dirty="0">
              <a:solidFill>
                <a:srgbClr val="1D3F69"/>
              </a:solidFill>
            </a:endParaRPr>
          </a:p>
          <a:p>
            <a:pPr marL="342900" indent="-342900"/>
            <a:r>
              <a:rPr lang="en-US" sz="2400" dirty="0">
                <a:solidFill>
                  <a:srgbClr val="1D3F69"/>
                </a:solidFill>
              </a:rPr>
              <a:t>     (a) Accounting Standards (AS)</a:t>
            </a:r>
            <a:br>
              <a:rPr lang="en-US" sz="2400" dirty="0">
                <a:solidFill>
                  <a:srgbClr val="1D3F69"/>
                </a:solidFill>
              </a:rPr>
            </a:br>
            <a:r>
              <a:rPr lang="en-US" sz="2400" dirty="0">
                <a:solidFill>
                  <a:srgbClr val="1D3F69"/>
                </a:solidFill>
              </a:rPr>
              <a:t>(b) Indian Accounting Standards (</a:t>
            </a:r>
            <a:r>
              <a:rPr lang="en-US" sz="2400" dirty="0" err="1">
                <a:solidFill>
                  <a:srgbClr val="1D3F69"/>
                </a:solidFill>
              </a:rPr>
              <a:t>Ind</a:t>
            </a:r>
            <a:r>
              <a:rPr lang="en-US" sz="2400" dirty="0">
                <a:solidFill>
                  <a:srgbClr val="1D3F69"/>
                </a:solidFill>
              </a:rPr>
              <a:t> AS)</a:t>
            </a:r>
            <a:br>
              <a:rPr lang="en-US" sz="2400" dirty="0">
                <a:solidFill>
                  <a:srgbClr val="1D3F69"/>
                </a:solidFill>
              </a:rPr>
            </a:br>
            <a:r>
              <a:rPr lang="en-US" sz="2400" dirty="0">
                <a:solidFill>
                  <a:srgbClr val="1D3F69"/>
                </a:solidFill>
              </a:rPr>
              <a:t>(c) Both (a) and (b)</a:t>
            </a:r>
            <a:br>
              <a:rPr lang="en-US" sz="2400" dirty="0">
                <a:solidFill>
                  <a:srgbClr val="1D3F69"/>
                </a:solidFill>
              </a:rPr>
            </a:br>
            <a:r>
              <a:rPr lang="en-US" sz="2400" dirty="0">
                <a:solidFill>
                  <a:srgbClr val="1D3F69"/>
                </a:solidFill>
              </a:rPr>
              <a:t>(d) Neither (a) nor (b)</a:t>
            </a:r>
          </a:p>
          <a:p>
            <a:pPr marL="342900" indent="-342900"/>
            <a:endParaRPr lang="en-US" sz="2400" dirty="0">
              <a:solidFill>
                <a:srgbClr val="1D3F69"/>
              </a:solidFill>
            </a:endParaRPr>
          </a:p>
          <a:p>
            <a:pPr marL="342900" indent="-342900"/>
            <a:r>
              <a:rPr lang="en-US" sz="2400" dirty="0">
                <a:solidFill>
                  <a:srgbClr val="1D3F69"/>
                </a:solidFill>
              </a:rPr>
              <a:t>     Answer: </a:t>
            </a:r>
            <a:r>
              <a:rPr lang="en-US" sz="2400" b="1" dirty="0">
                <a:solidFill>
                  <a:srgbClr val="1D3F69"/>
                </a:solidFill>
              </a:rPr>
              <a:t>(b) Indian Accounting Standards (</a:t>
            </a:r>
            <a:r>
              <a:rPr lang="en-US" sz="2400" b="1" dirty="0" err="1">
                <a:solidFill>
                  <a:srgbClr val="1D3F69"/>
                </a:solidFill>
              </a:rPr>
              <a:t>Ind</a:t>
            </a:r>
            <a:r>
              <a:rPr lang="en-US" sz="2400" b="1" dirty="0">
                <a:solidFill>
                  <a:srgbClr val="1D3F69"/>
                </a:solidFill>
              </a:rPr>
              <a:t> AS)</a:t>
            </a:r>
            <a:endParaRPr lang="en-US" sz="2400" dirty="0">
              <a:solidFill>
                <a:srgbClr val="1D3F69"/>
              </a:solidFill>
            </a:endParaRPr>
          </a:p>
          <a:p>
            <a:pPr marL="342900" indent="-342900"/>
            <a:endParaRPr lang="en-US" sz="2400" dirty="0">
              <a:solidFill>
                <a:srgbClr val="1D3F69"/>
              </a:solidFill>
            </a:endParaRPr>
          </a:p>
          <a:p>
            <a:pPr marL="342900" indent="-342900"/>
            <a:endParaRPr lang="en-US" sz="2400" dirty="0">
              <a:solidFill>
                <a:srgbClr val="1D3F6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8947" y="365760"/>
            <a:ext cx="1533379" cy="584775"/>
          </a:xfrm>
          <a:prstGeom prst="rect">
            <a:avLst/>
          </a:prstGeom>
          <a:noFill/>
        </p:spPr>
        <p:txBody>
          <a:bodyPr wrap="square" rtlCol="0">
            <a:spAutoFit/>
          </a:bodyPr>
          <a:lstStyle/>
          <a:p>
            <a:r>
              <a:rPr lang="en-US" sz="3200" b="1" dirty="0">
                <a:solidFill>
                  <a:srgbClr val="1D3F69"/>
                </a:solidFill>
              </a:rPr>
              <a:t>MCQs</a:t>
            </a:r>
          </a:p>
        </p:txBody>
      </p:sp>
      <p:sp>
        <p:nvSpPr>
          <p:cNvPr id="3" name="TextBox 2"/>
          <p:cNvSpPr txBox="1"/>
          <p:nvPr/>
        </p:nvSpPr>
        <p:spPr>
          <a:xfrm>
            <a:off x="562707" y="1196423"/>
            <a:ext cx="10972800" cy="4216539"/>
          </a:xfrm>
          <a:prstGeom prst="rect">
            <a:avLst/>
          </a:prstGeom>
          <a:noFill/>
          <a:ln>
            <a:solidFill>
              <a:schemeClr val="tx1"/>
            </a:solidFill>
          </a:ln>
          <a:effectLst/>
        </p:spPr>
        <p:txBody>
          <a:bodyPr wrap="square" rtlCol="0">
            <a:spAutoFit/>
          </a:bodyPr>
          <a:lstStyle/>
          <a:p>
            <a:pPr marL="342900" indent="-342900"/>
            <a:endParaRPr lang="en-US" sz="2400" dirty="0">
              <a:solidFill>
                <a:srgbClr val="1D3F69"/>
              </a:solidFill>
            </a:endParaRPr>
          </a:p>
          <a:p>
            <a:pPr marL="342900" indent="-342900"/>
            <a:r>
              <a:rPr lang="en-US" sz="2400" dirty="0">
                <a:solidFill>
                  <a:srgbClr val="1D3F69"/>
                </a:solidFill>
              </a:rPr>
              <a:t>3. Which impairment model is used under </a:t>
            </a:r>
            <a:r>
              <a:rPr lang="en-US" sz="2400" dirty="0" err="1">
                <a:solidFill>
                  <a:srgbClr val="1D3F69"/>
                </a:solidFill>
              </a:rPr>
              <a:t>Ind</a:t>
            </a:r>
            <a:r>
              <a:rPr lang="en-US" sz="2400" dirty="0">
                <a:solidFill>
                  <a:srgbClr val="1D3F69"/>
                </a:solidFill>
              </a:rPr>
              <a:t> AS 109 for financial assets like trade receivables?</a:t>
            </a:r>
          </a:p>
          <a:p>
            <a:pPr marL="342900" indent="-342900"/>
            <a:endParaRPr lang="en-US" sz="2400" dirty="0">
              <a:solidFill>
                <a:srgbClr val="1D3F69"/>
              </a:solidFill>
            </a:endParaRPr>
          </a:p>
          <a:p>
            <a:pPr marL="342900" indent="-342900"/>
            <a:r>
              <a:rPr lang="en-US" sz="2400" dirty="0">
                <a:solidFill>
                  <a:srgbClr val="1D3F69"/>
                </a:solidFill>
              </a:rPr>
              <a:t>     (a) Incurred Loss Model</a:t>
            </a:r>
            <a:br>
              <a:rPr lang="en-US" sz="2400" dirty="0">
                <a:solidFill>
                  <a:srgbClr val="1D3F69"/>
                </a:solidFill>
              </a:rPr>
            </a:br>
            <a:r>
              <a:rPr lang="en-US" sz="2400" dirty="0">
                <a:solidFill>
                  <a:srgbClr val="1D3F69"/>
                </a:solidFill>
              </a:rPr>
              <a:t>(b) Permanent Diminution Model</a:t>
            </a:r>
            <a:br>
              <a:rPr lang="en-US" sz="2400" dirty="0">
                <a:solidFill>
                  <a:srgbClr val="1D3F69"/>
                </a:solidFill>
              </a:rPr>
            </a:br>
            <a:r>
              <a:rPr lang="en-US" sz="2400" dirty="0">
                <a:solidFill>
                  <a:srgbClr val="1D3F69"/>
                </a:solidFill>
              </a:rPr>
              <a:t>(c) Expected Credit Loss (ECL) Model</a:t>
            </a:r>
            <a:br>
              <a:rPr lang="en-US" sz="2400" dirty="0">
                <a:solidFill>
                  <a:srgbClr val="1D3F69"/>
                </a:solidFill>
              </a:rPr>
            </a:br>
            <a:r>
              <a:rPr lang="en-US" sz="2400" dirty="0">
                <a:solidFill>
                  <a:srgbClr val="1D3F69"/>
                </a:solidFill>
              </a:rPr>
              <a:t>(d) Fair Value Model</a:t>
            </a:r>
          </a:p>
          <a:p>
            <a:pPr marL="342900" indent="-342900"/>
            <a:endParaRPr lang="en-US" sz="2400" dirty="0">
              <a:solidFill>
                <a:srgbClr val="1D3F69"/>
              </a:solidFill>
            </a:endParaRPr>
          </a:p>
          <a:p>
            <a:pPr marL="342900" indent="-342900"/>
            <a:r>
              <a:rPr lang="en-US" sz="2400" dirty="0">
                <a:solidFill>
                  <a:srgbClr val="1D3F69"/>
                </a:solidFill>
              </a:rPr>
              <a:t> Answer: </a:t>
            </a:r>
            <a:r>
              <a:rPr lang="en-US" sz="2400" b="1" dirty="0">
                <a:solidFill>
                  <a:srgbClr val="1D3F69"/>
                </a:solidFill>
              </a:rPr>
              <a:t> (c) Expected Credit Loss (ECL) Model</a:t>
            </a:r>
            <a:endParaRPr lang="en-US" sz="2400" dirty="0">
              <a:solidFill>
                <a:srgbClr val="1D3F69"/>
              </a:solidFill>
            </a:endParaRPr>
          </a:p>
          <a:p>
            <a:pPr marL="342900" indent="-342900"/>
            <a:endParaRPr lang="en-US" sz="2400" dirty="0">
              <a:solidFill>
                <a:srgbClr val="1D3F6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8947" y="365760"/>
            <a:ext cx="1533379" cy="584775"/>
          </a:xfrm>
          <a:prstGeom prst="rect">
            <a:avLst/>
          </a:prstGeom>
          <a:noFill/>
        </p:spPr>
        <p:txBody>
          <a:bodyPr wrap="square" rtlCol="0">
            <a:spAutoFit/>
          </a:bodyPr>
          <a:lstStyle/>
          <a:p>
            <a:r>
              <a:rPr lang="en-US" sz="3200" b="1" dirty="0">
                <a:solidFill>
                  <a:srgbClr val="1D3F69"/>
                </a:solidFill>
              </a:rPr>
              <a:t>MCQs</a:t>
            </a:r>
          </a:p>
        </p:txBody>
      </p:sp>
      <p:sp>
        <p:nvSpPr>
          <p:cNvPr id="3" name="TextBox 2"/>
          <p:cNvSpPr txBox="1"/>
          <p:nvPr/>
        </p:nvSpPr>
        <p:spPr>
          <a:xfrm>
            <a:off x="624113" y="1123851"/>
            <a:ext cx="10809793" cy="4154984"/>
          </a:xfrm>
          <a:prstGeom prst="rect">
            <a:avLst/>
          </a:prstGeom>
          <a:noFill/>
          <a:ln>
            <a:solidFill>
              <a:schemeClr val="tx1"/>
            </a:solidFill>
          </a:ln>
          <a:effectLst/>
        </p:spPr>
        <p:txBody>
          <a:bodyPr wrap="square" rtlCol="0">
            <a:spAutoFit/>
          </a:bodyPr>
          <a:lstStyle/>
          <a:p>
            <a:pPr marL="342900" indent="-342900"/>
            <a:endParaRPr lang="en-US" sz="2400" dirty="0">
              <a:solidFill>
                <a:srgbClr val="1D3F69"/>
              </a:solidFill>
            </a:endParaRPr>
          </a:p>
          <a:p>
            <a:pPr marL="342900" indent="-342900"/>
            <a:r>
              <a:rPr lang="en-US" sz="2400" dirty="0">
                <a:solidFill>
                  <a:srgbClr val="1D3F69"/>
                </a:solidFill>
              </a:rPr>
              <a:t>4. Which standard requires a long-term interest-free loan to be initially recognized at its transaction amount (face value), without mandatory discounting to fair value?</a:t>
            </a:r>
          </a:p>
          <a:p>
            <a:pPr marL="342900" indent="-342900"/>
            <a:endParaRPr lang="en-US" sz="2400" dirty="0">
              <a:solidFill>
                <a:srgbClr val="1D3F69"/>
              </a:solidFill>
            </a:endParaRPr>
          </a:p>
          <a:p>
            <a:pPr marL="342900" indent="-342900"/>
            <a:r>
              <a:rPr lang="en-US" sz="2400" dirty="0">
                <a:solidFill>
                  <a:srgbClr val="1D3F69"/>
                </a:solidFill>
              </a:rPr>
              <a:t>     (a) Accounting Standards (AS)</a:t>
            </a:r>
            <a:br>
              <a:rPr lang="en-US" sz="2400" dirty="0">
                <a:solidFill>
                  <a:srgbClr val="1D3F69"/>
                </a:solidFill>
              </a:rPr>
            </a:br>
            <a:r>
              <a:rPr lang="en-US" sz="2400" dirty="0">
                <a:solidFill>
                  <a:srgbClr val="1D3F69"/>
                </a:solidFill>
              </a:rPr>
              <a:t>(b) Indian Accounting Standards (</a:t>
            </a:r>
            <a:r>
              <a:rPr lang="en-US" sz="2400" dirty="0" err="1">
                <a:solidFill>
                  <a:srgbClr val="1D3F69"/>
                </a:solidFill>
              </a:rPr>
              <a:t>Ind</a:t>
            </a:r>
            <a:r>
              <a:rPr lang="en-US" sz="2400" dirty="0">
                <a:solidFill>
                  <a:srgbClr val="1D3F69"/>
                </a:solidFill>
              </a:rPr>
              <a:t> AS)</a:t>
            </a:r>
            <a:br>
              <a:rPr lang="en-US" sz="2400" dirty="0">
                <a:solidFill>
                  <a:srgbClr val="1D3F69"/>
                </a:solidFill>
              </a:rPr>
            </a:br>
            <a:r>
              <a:rPr lang="en-US" sz="2400" dirty="0">
                <a:solidFill>
                  <a:srgbClr val="1D3F69"/>
                </a:solidFill>
              </a:rPr>
              <a:t>(c) Both (a) and (b)</a:t>
            </a:r>
            <a:br>
              <a:rPr lang="en-US" sz="2400" dirty="0">
                <a:solidFill>
                  <a:srgbClr val="1D3F69"/>
                </a:solidFill>
              </a:rPr>
            </a:br>
            <a:r>
              <a:rPr lang="en-US" sz="2400" dirty="0">
                <a:solidFill>
                  <a:srgbClr val="1D3F69"/>
                </a:solidFill>
              </a:rPr>
              <a:t>(d) Neither (a) nor (b)</a:t>
            </a:r>
          </a:p>
          <a:p>
            <a:pPr marL="342900" indent="-342900"/>
            <a:endParaRPr lang="en-US" sz="2400" dirty="0">
              <a:solidFill>
                <a:srgbClr val="1D3F69"/>
              </a:solidFill>
            </a:endParaRPr>
          </a:p>
          <a:p>
            <a:pPr marL="342900" indent="-342900"/>
            <a:r>
              <a:rPr lang="en-US" sz="2400" dirty="0">
                <a:solidFill>
                  <a:srgbClr val="1D3F69"/>
                </a:solidFill>
              </a:rPr>
              <a:t>     Answer: </a:t>
            </a:r>
            <a:r>
              <a:rPr lang="en-US" sz="2400" b="1" dirty="0">
                <a:solidFill>
                  <a:srgbClr val="1D3F69"/>
                </a:solidFill>
              </a:rPr>
              <a:t>(a) Accounting Standards (AS)</a:t>
            </a:r>
            <a:endParaRPr lang="en-US" sz="2400" dirty="0">
              <a:solidFill>
                <a:srgbClr val="1D3F69"/>
              </a:solidFill>
            </a:endParaRPr>
          </a:p>
          <a:p>
            <a:pPr marL="342900" indent="-342900"/>
            <a:endParaRPr lang="en-US" sz="2400" dirty="0">
              <a:solidFill>
                <a:srgbClr val="1D3F6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8947" y="365760"/>
            <a:ext cx="1533379" cy="584775"/>
          </a:xfrm>
          <a:prstGeom prst="rect">
            <a:avLst/>
          </a:prstGeom>
          <a:noFill/>
        </p:spPr>
        <p:txBody>
          <a:bodyPr wrap="square" rtlCol="0">
            <a:spAutoFit/>
          </a:bodyPr>
          <a:lstStyle/>
          <a:p>
            <a:r>
              <a:rPr lang="en-US" sz="3200" b="1" dirty="0">
                <a:solidFill>
                  <a:srgbClr val="1D3F69"/>
                </a:solidFill>
              </a:rPr>
              <a:t>MCQs</a:t>
            </a:r>
          </a:p>
        </p:txBody>
      </p:sp>
      <p:sp>
        <p:nvSpPr>
          <p:cNvPr id="3" name="TextBox 2"/>
          <p:cNvSpPr txBox="1"/>
          <p:nvPr/>
        </p:nvSpPr>
        <p:spPr>
          <a:xfrm>
            <a:off x="519164" y="1138365"/>
            <a:ext cx="10972800" cy="4216539"/>
          </a:xfrm>
          <a:prstGeom prst="rect">
            <a:avLst/>
          </a:prstGeom>
          <a:noFill/>
          <a:ln>
            <a:solidFill>
              <a:schemeClr val="tx1"/>
            </a:solidFill>
          </a:ln>
          <a:effectLst/>
        </p:spPr>
        <p:txBody>
          <a:bodyPr wrap="square" rtlCol="0">
            <a:spAutoFit/>
          </a:bodyPr>
          <a:lstStyle/>
          <a:p>
            <a:pPr marL="342900" indent="-342900"/>
            <a:endParaRPr lang="en-US" sz="2400" dirty="0">
              <a:solidFill>
                <a:srgbClr val="1D3F69"/>
              </a:solidFill>
            </a:endParaRPr>
          </a:p>
          <a:p>
            <a:pPr marL="342900" indent="-342900"/>
            <a:r>
              <a:rPr lang="en-US" sz="2400" dirty="0">
                <a:solidFill>
                  <a:srgbClr val="1D3F69"/>
                </a:solidFill>
              </a:rPr>
              <a:t>5. Under </a:t>
            </a:r>
            <a:r>
              <a:rPr lang="en-US" sz="2400" dirty="0" err="1">
                <a:solidFill>
                  <a:srgbClr val="1D3F69"/>
                </a:solidFill>
              </a:rPr>
              <a:t>Ind</a:t>
            </a:r>
            <a:r>
              <a:rPr lang="en-US" sz="2400" dirty="0">
                <a:solidFill>
                  <a:srgbClr val="1D3F69"/>
                </a:solidFill>
              </a:rPr>
              <a:t> AS 36, how often must goodwill acquired in a business combination be tested for impairment?</a:t>
            </a:r>
          </a:p>
          <a:p>
            <a:pPr marL="342900" indent="-342900"/>
            <a:endParaRPr lang="en-US" sz="2400" dirty="0">
              <a:solidFill>
                <a:srgbClr val="1D3F69"/>
              </a:solidFill>
            </a:endParaRPr>
          </a:p>
          <a:p>
            <a:pPr marL="342900" indent="-342900"/>
            <a:r>
              <a:rPr lang="en-US" sz="2400" dirty="0">
                <a:solidFill>
                  <a:srgbClr val="1D3F69"/>
                </a:solidFill>
              </a:rPr>
              <a:t>     (a) Only if a triggering event occurs</a:t>
            </a:r>
            <a:br>
              <a:rPr lang="en-US" sz="2400" dirty="0">
                <a:solidFill>
                  <a:srgbClr val="1D3F69"/>
                </a:solidFill>
              </a:rPr>
            </a:br>
            <a:r>
              <a:rPr lang="en-US" sz="2400" dirty="0">
                <a:solidFill>
                  <a:srgbClr val="1D3F69"/>
                </a:solidFill>
              </a:rPr>
              <a:t>(b) At least annually</a:t>
            </a:r>
            <a:br>
              <a:rPr lang="en-US" sz="2400" dirty="0">
                <a:solidFill>
                  <a:srgbClr val="1D3F69"/>
                </a:solidFill>
              </a:rPr>
            </a:br>
            <a:r>
              <a:rPr lang="en-US" sz="2400" dirty="0">
                <a:solidFill>
                  <a:srgbClr val="1D3F69"/>
                </a:solidFill>
              </a:rPr>
              <a:t>(c) Every five years</a:t>
            </a:r>
            <a:br>
              <a:rPr lang="en-US" sz="2400" dirty="0">
                <a:solidFill>
                  <a:srgbClr val="1D3F69"/>
                </a:solidFill>
              </a:rPr>
            </a:br>
            <a:r>
              <a:rPr lang="en-US" sz="2400" dirty="0">
                <a:solidFill>
                  <a:srgbClr val="1D3F69"/>
                </a:solidFill>
              </a:rPr>
              <a:t>(d) Never, it is </a:t>
            </a:r>
            <a:r>
              <a:rPr lang="en-US" sz="2400" dirty="0" err="1">
                <a:solidFill>
                  <a:srgbClr val="1D3F69"/>
                </a:solidFill>
              </a:rPr>
              <a:t>amortised</a:t>
            </a:r>
            <a:endParaRPr lang="en-US" sz="2400" dirty="0">
              <a:solidFill>
                <a:srgbClr val="1D3F69"/>
              </a:solidFill>
            </a:endParaRPr>
          </a:p>
          <a:p>
            <a:pPr marL="342900" indent="-342900"/>
            <a:endParaRPr lang="en-US" sz="2400" dirty="0">
              <a:solidFill>
                <a:srgbClr val="1D3F69"/>
              </a:solidFill>
            </a:endParaRPr>
          </a:p>
          <a:p>
            <a:pPr marL="342900" indent="-342900"/>
            <a:r>
              <a:rPr lang="en-US" sz="2400" dirty="0">
                <a:solidFill>
                  <a:srgbClr val="1D3F69"/>
                </a:solidFill>
              </a:rPr>
              <a:t>      Answer: </a:t>
            </a:r>
            <a:r>
              <a:rPr lang="en-US" sz="2400" b="1" dirty="0">
                <a:solidFill>
                  <a:srgbClr val="1D3F69"/>
                </a:solidFill>
              </a:rPr>
              <a:t>(a) Accounting Standards (AS)</a:t>
            </a:r>
            <a:endParaRPr lang="en-US" sz="2400" dirty="0">
              <a:solidFill>
                <a:srgbClr val="1D3F69"/>
              </a:solidFill>
            </a:endParaRPr>
          </a:p>
          <a:p>
            <a:pPr marL="342900" indent="-342900"/>
            <a:endParaRPr lang="en-US" sz="2400" dirty="0">
              <a:solidFill>
                <a:srgbClr val="1D3F6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1890" y="393386"/>
            <a:ext cx="10181230" cy="2154436"/>
          </a:xfrm>
          <a:prstGeom prst="rect">
            <a:avLst/>
          </a:prstGeom>
          <a:noFill/>
        </p:spPr>
        <p:txBody>
          <a:bodyPr wrap="square" rtlCol="0">
            <a:spAutoFit/>
          </a:bodyPr>
          <a:lstStyle/>
          <a:p>
            <a:pPr algn="ctr"/>
            <a:r>
              <a:rPr lang="en-IN" sz="4000" b="1" dirty="0">
                <a:solidFill>
                  <a:srgbClr val="1D3F69"/>
                </a:solidFill>
              </a:rPr>
              <a:t>Why should we know about INDAS?</a:t>
            </a:r>
          </a:p>
          <a:p>
            <a:pPr lvl="0"/>
            <a:endParaRPr lang="en-IN" sz="4000" dirty="0"/>
          </a:p>
          <a:p>
            <a:pPr lvl="0"/>
            <a:endParaRPr lang="en-US" b="1" dirty="0"/>
          </a:p>
          <a:p>
            <a:pPr marL="342900" lvl="0" indent="-342900">
              <a:buFont typeface="Wingdings" panose="05000000000000000000" pitchFamily="2" charset="2"/>
              <a:buChar char="ü"/>
            </a:pPr>
            <a:endParaRPr lang="en-IN" dirty="0"/>
          </a:p>
          <a:p>
            <a:pPr lvl="0"/>
            <a:endParaRPr lang="en-IN" dirty="0"/>
          </a:p>
        </p:txBody>
      </p:sp>
      <p:graphicFrame>
        <p:nvGraphicFramePr>
          <p:cNvPr id="4" name="Diagram 3"/>
          <p:cNvGraphicFramePr/>
          <p:nvPr>
            <p:extLst>
              <p:ext uri="{D42A27DB-BD31-4B8C-83A1-F6EECF244321}">
                <p14:modId xmlns:p14="http://schemas.microsoft.com/office/powerpoint/2010/main" val="86591306"/>
              </p:ext>
            </p:extLst>
          </p:nvPr>
        </p:nvGraphicFramePr>
        <p:xfrm>
          <a:off x="465221" y="1152803"/>
          <a:ext cx="11438021" cy="4622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2260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0996" y="562707"/>
            <a:ext cx="6414868" cy="523220"/>
          </a:xfrm>
          <a:prstGeom prst="rect">
            <a:avLst/>
          </a:prstGeom>
          <a:noFill/>
        </p:spPr>
        <p:txBody>
          <a:bodyPr wrap="square" rtlCol="0">
            <a:spAutoFit/>
          </a:bodyPr>
          <a:lstStyle/>
          <a:p>
            <a:pPr algn="ctr"/>
            <a:r>
              <a:rPr lang="en-US" sz="2800" b="1" dirty="0">
                <a:solidFill>
                  <a:srgbClr val="1D3F69"/>
                </a:solidFill>
              </a:rPr>
              <a:t>True/ False Statements</a:t>
            </a:r>
          </a:p>
        </p:txBody>
      </p:sp>
      <p:sp>
        <p:nvSpPr>
          <p:cNvPr id="3" name="Rectangle 2"/>
          <p:cNvSpPr/>
          <p:nvPr/>
        </p:nvSpPr>
        <p:spPr>
          <a:xfrm>
            <a:off x="575992" y="1784440"/>
            <a:ext cx="10664875" cy="3046988"/>
          </a:xfrm>
          <a:prstGeom prst="rect">
            <a:avLst/>
          </a:prstGeom>
          <a:ln>
            <a:solidFill>
              <a:schemeClr val="tx1">
                <a:lumMod val="95000"/>
              </a:schemeClr>
            </a:solidFill>
          </a:ln>
        </p:spPr>
        <p:txBody>
          <a:bodyPr wrap="square">
            <a:spAutoFit/>
          </a:bodyPr>
          <a:lstStyle/>
          <a:p>
            <a:pPr algn="ctr"/>
            <a:endParaRPr lang="en-US" sz="3200" dirty="0">
              <a:solidFill>
                <a:srgbClr val="1D3F69"/>
              </a:solidFill>
            </a:endParaRPr>
          </a:p>
          <a:p>
            <a:pPr algn="ctr"/>
            <a:r>
              <a:rPr lang="en-US" sz="3200" dirty="0">
                <a:solidFill>
                  <a:srgbClr val="1D3F69"/>
                </a:solidFill>
              </a:rPr>
              <a:t>Statement:</a:t>
            </a:r>
          </a:p>
          <a:p>
            <a:pPr algn="ctr"/>
            <a:br>
              <a:rPr lang="en-US" sz="3200" dirty="0">
                <a:solidFill>
                  <a:srgbClr val="1D3F69"/>
                </a:solidFill>
              </a:rPr>
            </a:br>
            <a:r>
              <a:rPr lang="en-US" sz="3200" dirty="0" err="1">
                <a:solidFill>
                  <a:srgbClr val="1D3F69"/>
                </a:solidFill>
              </a:rPr>
              <a:t>Ind</a:t>
            </a:r>
            <a:r>
              <a:rPr lang="en-US" sz="3200" dirty="0">
                <a:solidFill>
                  <a:srgbClr val="1D3F69"/>
                </a:solidFill>
              </a:rPr>
              <a:t> AS emphasizes the </a:t>
            </a:r>
            <a:r>
              <a:rPr lang="en-US" sz="3200" i="1" dirty="0">
                <a:solidFill>
                  <a:srgbClr val="1D3F69"/>
                </a:solidFill>
              </a:rPr>
              <a:t>legal form</a:t>
            </a:r>
            <a:r>
              <a:rPr lang="en-US" sz="3200" dirty="0">
                <a:solidFill>
                  <a:srgbClr val="1D3F69"/>
                </a:solidFill>
              </a:rPr>
              <a:t> of a transaction, whereas AS emphasizes its </a:t>
            </a:r>
            <a:r>
              <a:rPr lang="en-US" sz="3200" i="1" dirty="0">
                <a:solidFill>
                  <a:srgbClr val="1D3F69"/>
                </a:solidFill>
              </a:rPr>
              <a:t>economic substance</a:t>
            </a:r>
            <a:r>
              <a:rPr lang="en-US" sz="3200" dirty="0">
                <a:solidFill>
                  <a:srgbClr val="1D3F69"/>
                </a:solidFill>
              </a:rPr>
              <a:t>.</a:t>
            </a:r>
          </a:p>
          <a:p>
            <a:pPr algn="ctr"/>
            <a:endParaRPr lang="en-US" sz="3200" dirty="0">
              <a:solidFill>
                <a:srgbClr val="1D3F69"/>
              </a:solidFill>
            </a:endParaRPr>
          </a:p>
        </p:txBody>
      </p:sp>
      <p:pic>
        <p:nvPicPr>
          <p:cNvPr id="4" name="Picture 3" descr="360_F_92442295_csi8HENmEDi5aldr7lC5ABQRR2uJq2bJ.jpg"/>
          <p:cNvPicPr>
            <a:picLocks noChangeAspect="1"/>
          </p:cNvPicPr>
          <p:nvPr/>
        </p:nvPicPr>
        <p:blipFill>
          <a:blip r:embed="rId2"/>
          <a:stretch>
            <a:fillRect/>
          </a:stretch>
        </p:blipFill>
        <p:spPr>
          <a:xfrm rot="709708">
            <a:off x="5021593" y="5054378"/>
            <a:ext cx="1773671" cy="95112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0996" y="562707"/>
            <a:ext cx="6414868" cy="523220"/>
          </a:xfrm>
          <a:prstGeom prst="rect">
            <a:avLst/>
          </a:prstGeom>
          <a:noFill/>
        </p:spPr>
        <p:txBody>
          <a:bodyPr wrap="square" rtlCol="0">
            <a:spAutoFit/>
          </a:bodyPr>
          <a:lstStyle/>
          <a:p>
            <a:pPr algn="ctr"/>
            <a:r>
              <a:rPr lang="en-US" sz="2800" b="1" dirty="0">
                <a:solidFill>
                  <a:srgbClr val="1D3F69"/>
                </a:solidFill>
              </a:rPr>
              <a:t>True/ False Statements</a:t>
            </a:r>
          </a:p>
        </p:txBody>
      </p:sp>
      <p:sp>
        <p:nvSpPr>
          <p:cNvPr id="3" name="Rectangle 2"/>
          <p:cNvSpPr/>
          <p:nvPr/>
        </p:nvSpPr>
        <p:spPr>
          <a:xfrm>
            <a:off x="772381" y="1921469"/>
            <a:ext cx="10677378" cy="2554545"/>
          </a:xfrm>
          <a:prstGeom prst="rect">
            <a:avLst/>
          </a:prstGeom>
          <a:ln>
            <a:solidFill>
              <a:schemeClr val="tx1">
                <a:lumMod val="95000"/>
              </a:schemeClr>
            </a:solidFill>
          </a:ln>
        </p:spPr>
        <p:txBody>
          <a:bodyPr wrap="square">
            <a:spAutoFit/>
          </a:bodyPr>
          <a:lstStyle/>
          <a:p>
            <a:pPr algn="ctr"/>
            <a:r>
              <a:rPr lang="en-US" sz="3200" dirty="0">
                <a:solidFill>
                  <a:srgbClr val="1D3F69"/>
                </a:solidFill>
              </a:rPr>
              <a:t>Statement:</a:t>
            </a:r>
          </a:p>
          <a:p>
            <a:pPr algn="ctr"/>
            <a:br>
              <a:rPr lang="en-US" sz="3200" dirty="0">
                <a:solidFill>
                  <a:srgbClr val="1D3F69"/>
                </a:solidFill>
              </a:rPr>
            </a:br>
            <a:r>
              <a:rPr lang="en-US" sz="3200" dirty="0" err="1">
                <a:solidFill>
                  <a:srgbClr val="1D3F69"/>
                </a:solidFill>
              </a:rPr>
              <a:t>Ind</a:t>
            </a:r>
            <a:r>
              <a:rPr lang="en-US" sz="3200" dirty="0">
                <a:solidFill>
                  <a:srgbClr val="1D3F69"/>
                </a:solidFill>
              </a:rPr>
              <a:t> AS allows for the use of fair value measurement more broadly than AS</a:t>
            </a:r>
          </a:p>
          <a:p>
            <a:pPr algn="ctr"/>
            <a:endParaRPr lang="en-US" sz="3200" dirty="0">
              <a:solidFill>
                <a:srgbClr val="1D3F69"/>
              </a:solidFill>
            </a:endParaRPr>
          </a:p>
        </p:txBody>
      </p:sp>
      <p:pic>
        <p:nvPicPr>
          <p:cNvPr id="4" name="Picture 3" descr="images (1).jpg"/>
          <p:cNvPicPr>
            <a:picLocks noChangeAspect="1"/>
          </p:cNvPicPr>
          <p:nvPr/>
        </p:nvPicPr>
        <p:blipFill>
          <a:blip r:embed="rId2"/>
          <a:stretch>
            <a:fillRect/>
          </a:stretch>
        </p:blipFill>
        <p:spPr>
          <a:xfrm rot="805746">
            <a:off x="4900502" y="4710988"/>
            <a:ext cx="2015857" cy="120113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0996" y="562707"/>
            <a:ext cx="6414868" cy="523220"/>
          </a:xfrm>
          <a:prstGeom prst="rect">
            <a:avLst/>
          </a:prstGeom>
          <a:noFill/>
        </p:spPr>
        <p:txBody>
          <a:bodyPr wrap="square" rtlCol="0">
            <a:spAutoFit/>
          </a:bodyPr>
          <a:lstStyle/>
          <a:p>
            <a:pPr algn="ctr"/>
            <a:r>
              <a:rPr lang="en-US" sz="2800" b="1" dirty="0">
                <a:solidFill>
                  <a:srgbClr val="1D3F69"/>
                </a:solidFill>
              </a:rPr>
              <a:t>True/ False Statements</a:t>
            </a:r>
          </a:p>
        </p:txBody>
      </p:sp>
      <p:sp>
        <p:nvSpPr>
          <p:cNvPr id="3" name="Rectangle 2"/>
          <p:cNvSpPr/>
          <p:nvPr/>
        </p:nvSpPr>
        <p:spPr>
          <a:xfrm>
            <a:off x="728840" y="1460814"/>
            <a:ext cx="10677378" cy="2554545"/>
          </a:xfrm>
          <a:prstGeom prst="rect">
            <a:avLst/>
          </a:prstGeom>
          <a:ln>
            <a:solidFill>
              <a:schemeClr val="tx1">
                <a:lumMod val="95000"/>
              </a:schemeClr>
            </a:solidFill>
          </a:ln>
        </p:spPr>
        <p:txBody>
          <a:bodyPr wrap="square">
            <a:spAutoFit/>
          </a:bodyPr>
          <a:lstStyle/>
          <a:p>
            <a:pPr algn="ctr"/>
            <a:r>
              <a:rPr lang="en-US" sz="3200" dirty="0">
                <a:solidFill>
                  <a:srgbClr val="1D3F69"/>
                </a:solidFill>
              </a:rPr>
              <a:t>Statement:</a:t>
            </a:r>
          </a:p>
          <a:p>
            <a:pPr algn="ctr"/>
            <a:br>
              <a:rPr lang="en-US" sz="3200" dirty="0">
                <a:solidFill>
                  <a:srgbClr val="1D3F69"/>
                </a:solidFill>
              </a:rPr>
            </a:br>
            <a:r>
              <a:rPr lang="en-US" sz="3200" dirty="0">
                <a:solidFill>
                  <a:srgbClr val="1D3F69"/>
                </a:solidFill>
              </a:rPr>
              <a:t>AS are primarily </a:t>
            </a:r>
            <a:r>
              <a:rPr lang="en-US" sz="3200" i="1" dirty="0">
                <a:solidFill>
                  <a:srgbClr val="1D3F69"/>
                </a:solidFill>
              </a:rPr>
              <a:t>principles-based</a:t>
            </a:r>
            <a:r>
              <a:rPr lang="en-US" sz="3200" dirty="0">
                <a:solidFill>
                  <a:srgbClr val="1D3F69"/>
                </a:solidFill>
              </a:rPr>
              <a:t> standards, requiring significant management judgment in application.</a:t>
            </a:r>
          </a:p>
          <a:p>
            <a:pPr algn="ctr"/>
            <a:endParaRPr lang="en-US" sz="3200" dirty="0">
              <a:solidFill>
                <a:srgbClr val="1D3F69"/>
              </a:solidFill>
            </a:endParaRPr>
          </a:p>
        </p:txBody>
      </p:sp>
      <p:pic>
        <p:nvPicPr>
          <p:cNvPr id="4" name="Picture 3" descr="360_F_92442295_csi8HENmEDi5aldr7lC5ABQRR2uJq2bJ.jpg"/>
          <p:cNvPicPr>
            <a:picLocks noChangeAspect="1"/>
          </p:cNvPicPr>
          <p:nvPr/>
        </p:nvPicPr>
        <p:blipFill>
          <a:blip r:embed="rId2"/>
          <a:stretch>
            <a:fillRect/>
          </a:stretch>
        </p:blipFill>
        <p:spPr>
          <a:xfrm rot="709708">
            <a:off x="5021595" y="4851177"/>
            <a:ext cx="1773671" cy="95112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0996" y="562707"/>
            <a:ext cx="6414868" cy="523220"/>
          </a:xfrm>
          <a:prstGeom prst="rect">
            <a:avLst/>
          </a:prstGeom>
          <a:noFill/>
        </p:spPr>
        <p:txBody>
          <a:bodyPr wrap="square" rtlCol="0">
            <a:spAutoFit/>
          </a:bodyPr>
          <a:lstStyle/>
          <a:p>
            <a:pPr algn="ctr"/>
            <a:r>
              <a:rPr lang="en-US" sz="2800" b="1" dirty="0">
                <a:solidFill>
                  <a:srgbClr val="1D3F69"/>
                </a:solidFill>
              </a:rPr>
              <a:t>True/ False Statements</a:t>
            </a:r>
          </a:p>
        </p:txBody>
      </p:sp>
      <p:sp>
        <p:nvSpPr>
          <p:cNvPr id="3" name="Rectangle 2"/>
          <p:cNvSpPr/>
          <p:nvPr/>
        </p:nvSpPr>
        <p:spPr>
          <a:xfrm>
            <a:off x="699811" y="1239297"/>
            <a:ext cx="10677378" cy="3046988"/>
          </a:xfrm>
          <a:prstGeom prst="rect">
            <a:avLst/>
          </a:prstGeom>
          <a:ln>
            <a:solidFill>
              <a:schemeClr val="tx1">
                <a:lumMod val="95000"/>
              </a:schemeClr>
            </a:solidFill>
          </a:ln>
        </p:spPr>
        <p:txBody>
          <a:bodyPr wrap="square">
            <a:spAutoFit/>
          </a:bodyPr>
          <a:lstStyle/>
          <a:p>
            <a:pPr algn="ctr"/>
            <a:endParaRPr lang="en-US" sz="3200" dirty="0">
              <a:solidFill>
                <a:srgbClr val="1D3F69"/>
              </a:solidFill>
            </a:endParaRPr>
          </a:p>
          <a:p>
            <a:pPr algn="ctr"/>
            <a:r>
              <a:rPr lang="en-US" sz="3200" dirty="0">
                <a:solidFill>
                  <a:srgbClr val="1D3F69"/>
                </a:solidFill>
              </a:rPr>
              <a:t>Statement:</a:t>
            </a:r>
          </a:p>
          <a:p>
            <a:pPr algn="ctr"/>
            <a:br>
              <a:rPr lang="en-US" sz="3200" dirty="0">
                <a:solidFill>
                  <a:srgbClr val="1D3F69"/>
                </a:solidFill>
              </a:rPr>
            </a:br>
            <a:r>
              <a:rPr lang="en-US" sz="3200" dirty="0" err="1">
                <a:solidFill>
                  <a:srgbClr val="1D3F69"/>
                </a:solidFill>
              </a:rPr>
              <a:t>Ind</a:t>
            </a:r>
            <a:r>
              <a:rPr lang="en-US" sz="3200" dirty="0">
                <a:solidFill>
                  <a:srgbClr val="1D3F69"/>
                </a:solidFill>
              </a:rPr>
              <a:t> AS financial statements automatically meet all requirements for full IFRS compliance internationally.</a:t>
            </a:r>
          </a:p>
          <a:p>
            <a:pPr algn="ctr"/>
            <a:endParaRPr lang="en-US" sz="3200" dirty="0">
              <a:solidFill>
                <a:srgbClr val="1D3F69"/>
              </a:solidFill>
            </a:endParaRPr>
          </a:p>
        </p:txBody>
      </p:sp>
      <p:pic>
        <p:nvPicPr>
          <p:cNvPr id="4" name="Picture 3" descr="360_F_92442295_csi8HENmEDi5aldr7lC5ABQRR2uJq2bJ.jpg"/>
          <p:cNvPicPr>
            <a:picLocks noChangeAspect="1"/>
          </p:cNvPicPr>
          <p:nvPr/>
        </p:nvPicPr>
        <p:blipFill>
          <a:blip r:embed="rId2"/>
          <a:stretch>
            <a:fillRect/>
          </a:stretch>
        </p:blipFill>
        <p:spPr>
          <a:xfrm rot="709708">
            <a:off x="5021595" y="4851177"/>
            <a:ext cx="1773671" cy="95112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0996" y="562707"/>
            <a:ext cx="6414868" cy="523220"/>
          </a:xfrm>
          <a:prstGeom prst="rect">
            <a:avLst/>
          </a:prstGeom>
          <a:noFill/>
        </p:spPr>
        <p:txBody>
          <a:bodyPr wrap="square" rtlCol="0">
            <a:spAutoFit/>
          </a:bodyPr>
          <a:lstStyle/>
          <a:p>
            <a:pPr algn="ctr"/>
            <a:r>
              <a:rPr lang="en-US" sz="2800" b="1" dirty="0">
                <a:solidFill>
                  <a:srgbClr val="1D3F69"/>
                </a:solidFill>
              </a:rPr>
              <a:t>True/ False Statements</a:t>
            </a:r>
          </a:p>
        </p:txBody>
      </p:sp>
      <p:sp>
        <p:nvSpPr>
          <p:cNvPr id="3" name="Rectangle 2"/>
          <p:cNvSpPr/>
          <p:nvPr/>
        </p:nvSpPr>
        <p:spPr>
          <a:xfrm>
            <a:off x="815925" y="1602154"/>
            <a:ext cx="10677378" cy="3046988"/>
          </a:xfrm>
          <a:prstGeom prst="rect">
            <a:avLst/>
          </a:prstGeom>
          <a:ln>
            <a:solidFill>
              <a:schemeClr val="tx1">
                <a:lumMod val="95000"/>
              </a:schemeClr>
            </a:solidFill>
          </a:ln>
        </p:spPr>
        <p:txBody>
          <a:bodyPr wrap="square">
            <a:spAutoFit/>
          </a:bodyPr>
          <a:lstStyle/>
          <a:p>
            <a:pPr algn="ctr"/>
            <a:r>
              <a:rPr lang="en-US" sz="3200" dirty="0">
                <a:solidFill>
                  <a:srgbClr val="1D3F69"/>
                </a:solidFill>
              </a:rPr>
              <a:t>Statement:</a:t>
            </a:r>
          </a:p>
          <a:p>
            <a:pPr algn="ctr"/>
            <a:br>
              <a:rPr lang="en-US" sz="3200" dirty="0">
                <a:solidFill>
                  <a:srgbClr val="1D3F69"/>
                </a:solidFill>
              </a:rPr>
            </a:br>
            <a:r>
              <a:rPr lang="en-US" sz="3200" dirty="0">
                <a:solidFill>
                  <a:srgbClr val="1D3F69"/>
                </a:solidFill>
              </a:rPr>
              <a:t>The core objective of adopting </a:t>
            </a:r>
            <a:r>
              <a:rPr lang="en-US" sz="3200" dirty="0" err="1">
                <a:solidFill>
                  <a:srgbClr val="1D3F69"/>
                </a:solidFill>
              </a:rPr>
              <a:t>Ind</a:t>
            </a:r>
            <a:r>
              <a:rPr lang="en-US" sz="3200" dirty="0">
                <a:solidFill>
                  <a:srgbClr val="1D3F69"/>
                </a:solidFill>
              </a:rPr>
              <a:t> AS was to align Indian financial reporting with global best practices and enhance comparability.</a:t>
            </a:r>
          </a:p>
          <a:p>
            <a:pPr algn="ctr"/>
            <a:endParaRPr lang="en-US" sz="3200" dirty="0">
              <a:solidFill>
                <a:srgbClr val="1D3F69"/>
              </a:solidFill>
            </a:endParaRPr>
          </a:p>
        </p:txBody>
      </p:sp>
      <p:pic>
        <p:nvPicPr>
          <p:cNvPr id="4" name="Picture 3" descr="images (1).jpg"/>
          <p:cNvPicPr>
            <a:picLocks noChangeAspect="1"/>
          </p:cNvPicPr>
          <p:nvPr/>
        </p:nvPicPr>
        <p:blipFill>
          <a:blip r:embed="rId2"/>
          <a:stretch>
            <a:fillRect/>
          </a:stretch>
        </p:blipFill>
        <p:spPr>
          <a:xfrm rot="643726">
            <a:off x="4945073" y="4818446"/>
            <a:ext cx="1926712" cy="114801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ry.jp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you-from-christian-vision-alliance.jpg"/>
          <p:cNvPicPr>
            <a:picLocks noChangeAspect="1"/>
          </p:cNvPicPr>
          <p:nvPr/>
        </p:nvPicPr>
        <p:blipFill>
          <a:blip r:embed="rId2"/>
          <a:stretch>
            <a:fillRect/>
          </a:stretch>
        </p:blipFill>
        <p:spPr>
          <a:xfrm>
            <a:off x="5255" y="0"/>
            <a:ext cx="12192000" cy="6858000"/>
          </a:xfrm>
          <a:prstGeom prst="rect">
            <a:avLst/>
          </a:prstGeom>
        </p:spPr>
      </p:pic>
      <p:sp>
        <p:nvSpPr>
          <p:cNvPr id="7" name="TextBox 6">
            <a:extLst>
              <a:ext uri="{FF2B5EF4-FFF2-40B4-BE49-F238E27FC236}">
                <a16:creationId xmlns:a16="http://schemas.microsoft.com/office/drawing/2014/main" id="{F01F3F4C-DF8A-AA19-9229-282C91F8FA6D}"/>
              </a:ext>
            </a:extLst>
          </p:cNvPr>
          <p:cNvSpPr txBox="1"/>
          <p:nvPr/>
        </p:nvSpPr>
        <p:spPr>
          <a:xfrm>
            <a:off x="3055883" y="3057775"/>
            <a:ext cx="6111764" cy="369332"/>
          </a:xfrm>
          <a:prstGeom prst="rect">
            <a:avLst/>
          </a:prstGeom>
          <a:noFill/>
        </p:spPr>
        <p:txBody>
          <a:bodyPr wrap="square">
            <a:spAutoFit/>
          </a:bodyPr>
          <a:lstStyle/>
          <a:p>
            <a:endParaRPr lang="en-IN" dirty="0"/>
          </a:p>
        </p:txBody>
      </p:sp>
      <p:pic>
        <p:nvPicPr>
          <p:cNvPr id="11" name="Picture 10">
            <a:extLst>
              <a:ext uri="{FF2B5EF4-FFF2-40B4-BE49-F238E27FC236}">
                <a16:creationId xmlns:a16="http://schemas.microsoft.com/office/drawing/2014/main" id="{1BD6AE2D-CA81-1695-7ABB-865A03FA3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5" y="4630541"/>
            <a:ext cx="1629406" cy="1629406"/>
          </a:xfrm>
          <a:prstGeom prst="rect">
            <a:avLst/>
          </a:prstGeom>
        </p:spPr>
      </p:pic>
      <p:sp>
        <p:nvSpPr>
          <p:cNvPr id="12" name="TextBox 11">
            <a:extLst>
              <a:ext uri="{FF2B5EF4-FFF2-40B4-BE49-F238E27FC236}">
                <a16:creationId xmlns:a16="http://schemas.microsoft.com/office/drawing/2014/main" id="{5BF8BC67-2ACF-04BA-2C90-34B13158ADBD}"/>
              </a:ext>
            </a:extLst>
          </p:cNvPr>
          <p:cNvSpPr txBox="1"/>
          <p:nvPr/>
        </p:nvSpPr>
        <p:spPr>
          <a:xfrm>
            <a:off x="273345" y="3799544"/>
            <a:ext cx="1492393" cy="830997"/>
          </a:xfrm>
          <a:prstGeom prst="rect">
            <a:avLst/>
          </a:prstGeom>
          <a:noFill/>
        </p:spPr>
        <p:txBody>
          <a:bodyPr wrap="square" rtlCol="0">
            <a:spAutoFit/>
          </a:bodyPr>
          <a:lstStyle/>
          <a:p>
            <a:r>
              <a:rPr lang="en-IN" sz="2400" b="1" dirty="0">
                <a:solidFill>
                  <a:srgbClr val="1D3F69"/>
                </a:solidFill>
              </a:rPr>
              <a:t>Connect with me:</a:t>
            </a:r>
          </a:p>
        </p:txBody>
      </p:sp>
      <p:sp>
        <p:nvSpPr>
          <p:cNvPr id="13" name="TextBox 12">
            <a:extLst>
              <a:ext uri="{FF2B5EF4-FFF2-40B4-BE49-F238E27FC236}">
                <a16:creationId xmlns:a16="http://schemas.microsoft.com/office/drawing/2014/main" id="{DAFBF441-A373-B372-5B0B-1912500526E0}"/>
              </a:ext>
            </a:extLst>
          </p:cNvPr>
          <p:cNvSpPr txBox="1"/>
          <p:nvPr/>
        </p:nvSpPr>
        <p:spPr>
          <a:xfrm>
            <a:off x="273343" y="6265936"/>
            <a:ext cx="7851154" cy="369332"/>
          </a:xfrm>
          <a:prstGeom prst="rect">
            <a:avLst/>
          </a:prstGeom>
          <a:noFill/>
        </p:spPr>
        <p:txBody>
          <a:bodyPr wrap="square" rtlCol="0">
            <a:spAutoFit/>
          </a:bodyPr>
          <a:lstStyle/>
          <a:p>
            <a:r>
              <a:rPr lang="en-IN" b="1" dirty="0">
                <a:solidFill>
                  <a:srgbClr val="1D3F69"/>
                </a:solidFill>
                <a:hlinkClick r:id="rId4">
                  <a:extLst>
                    <a:ext uri="{A12FA001-AC4F-418D-AE19-62706E023703}">
                      <ahyp:hlinkClr xmlns:ahyp="http://schemas.microsoft.com/office/drawing/2018/hyperlinkcolor" val="tx"/>
                    </a:ext>
                  </a:extLst>
                </a:hlinkClick>
              </a:rPr>
              <a:t>rushabh@rbshah.co.in</a:t>
            </a:r>
            <a:r>
              <a:rPr lang="en-IN" b="1" dirty="0">
                <a:solidFill>
                  <a:srgbClr val="1D3F69"/>
                </a:solidFill>
              </a:rPr>
              <a:t> | </a:t>
            </a:r>
            <a:r>
              <a:rPr lang="en-IN" b="1" dirty="0">
                <a:solidFill>
                  <a:srgbClr val="1D3F69"/>
                </a:solidFill>
                <a:hlinkClick r:id="rId5">
                  <a:extLst>
                    <a:ext uri="{A12FA001-AC4F-418D-AE19-62706E023703}">
                      <ahyp:hlinkClr xmlns:ahyp="http://schemas.microsoft.com/office/drawing/2018/hyperlinkcolor" val="tx"/>
                    </a:ext>
                  </a:extLst>
                </a:hlinkClick>
              </a:rPr>
              <a:t>www.linkedin.com/ca-rushabhshah</a:t>
            </a:r>
            <a:r>
              <a:rPr lang="en-IN" b="1" dirty="0">
                <a:solidFill>
                  <a:srgbClr val="1D3F69"/>
                </a:solidFill>
              </a:rPr>
              <a:t> | +91 73838 76074</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95534"/>
            <a:ext cx="12192000" cy="6953534"/>
          </a:xfrm>
        </p:spPr>
      </p:pic>
      <p:sp>
        <p:nvSpPr>
          <p:cNvPr id="7" name="TextBox 6"/>
          <p:cNvSpPr txBox="1"/>
          <p:nvPr/>
        </p:nvSpPr>
        <p:spPr>
          <a:xfrm>
            <a:off x="4484710" y="255042"/>
            <a:ext cx="4599295" cy="646331"/>
          </a:xfrm>
          <a:prstGeom prst="rect">
            <a:avLst/>
          </a:prstGeom>
          <a:noFill/>
        </p:spPr>
        <p:txBody>
          <a:bodyPr wrap="square" rtlCol="0">
            <a:spAutoFit/>
          </a:bodyPr>
          <a:lstStyle/>
          <a:p>
            <a:r>
              <a:rPr lang="en-US" sz="3600" b="1" u="sng" dirty="0">
                <a:solidFill>
                  <a:schemeClr val="bg1"/>
                </a:solidFill>
              </a:rPr>
              <a:t>NFRA Penalties</a:t>
            </a:r>
            <a:endParaRPr lang="en-IN" sz="3600" b="1" u="sng" dirty="0">
              <a:solidFill>
                <a:schemeClr val="bg1"/>
              </a:solidFill>
            </a:endParaRPr>
          </a:p>
        </p:txBody>
      </p:sp>
    </p:spTree>
    <p:extLst>
      <p:ext uri="{BB962C8B-B14F-4D97-AF65-F5344CB8AC3E}">
        <p14:creationId xmlns:p14="http://schemas.microsoft.com/office/powerpoint/2010/main" val="154389805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844159211"/>
              </p:ext>
            </p:extLst>
          </p:nvPr>
        </p:nvGraphicFramePr>
        <p:xfrm>
          <a:off x="2384927" y="4148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8009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032" y="477561"/>
            <a:ext cx="10789920" cy="523220"/>
          </a:xfrm>
          <a:prstGeom prst="rect">
            <a:avLst/>
          </a:prstGeom>
          <a:noFill/>
        </p:spPr>
        <p:txBody>
          <a:bodyPr wrap="square" rtlCol="0">
            <a:spAutoFit/>
          </a:bodyPr>
          <a:lstStyle/>
          <a:p>
            <a:pPr algn="ctr"/>
            <a:r>
              <a:rPr lang="en-US" sz="2800" b="1" dirty="0" err="1">
                <a:solidFill>
                  <a:srgbClr val="1D3F69"/>
                </a:solidFill>
              </a:rPr>
              <a:t>Sanwaria</a:t>
            </a:r>
            <a:r>
              <a:rPr lang="en-US" sz="2800" b="1" dirty="0">
                <a:solidFill>
                  <a:srgbClr val="1D3F69"/>
                </a:solidFill>
              </a:rPr>
              <a:t> Consumer Limited</a:t>
            </a:r>
            <a:endParaRPr lang="en-US" sz="2800" dirty="0">
              <a:solidFill>
                <a:srgbClr val="1D3F69"/>
              </a:solidFill>
            </a:endParaRPr>
          </a:p>
        </p:txBody>
      </p:sp>
      <p:sp>
        <p:nvSpPr>
          <p:cNvPr id="4" name="TextBox 3"/>
          <p:cNvSpPr txBox="1"/>
          <p:nvPr/>
        </p:nvSpPr>
        <p:spPr>
          <a:xfrm>
            <a:off x="422032" y="1315453"/>
            <a:ext cx="11080157" cy="3970318"/>
          </a:xfrm>
          <a:prstGeom prst="rect">
            <a:avLst/>
          </a:prstGeom>
          <a:noFill/>
        </p:spPr>
        <p:txBody>
          <a:bodyPr wrap="square" rtlCol="0">
            <a:spAutoFit/>
          </a:bodyPr>
          <a:lstStyle/>
          <a:p>
            <a:r>
              <a:rPr lang="en-US" b="1" dirty="0">
                <a:solidFill>
                  <a:srgbClr val="1D3F69"/>
                </a:solidFill>
              </a:rPr>
              <a:t>Key audit failures noticed by NFRA:</a:t>
            </a:r>
          </a:p>
          <a:p>
            <a:endParaRPr lang="en-US" b="1" dirty="0">
              <a:solidFill>
                <a:srgbClr val="1D3F69"/>
              </a:solidFill>
            </a:endParaRPr>
          </a:p>
          <a:p>
            <a:r>
              <a:rPr lang="en-IN" b="1" dirty="0" err="1">
                <a:solidFill>
                  <a:srgbClr val="1D3F69"/>
                </a:solidFill>
              </a:rPr>
              <a:t>Ind</a:t>
            </a:r>
            <a:r>
              <a:rPr lang="en-IN" b="1" dirty="0">
                <a:solidFill>
                  <a:srgbClr val="1D3F69"/>
                </a:solidFill>
              </a:rPr>
              <a:t> AS 2 – Inventories</a:t>
            </a:r>
          </a:p>
          <a:p>
            <a:r>
              <a:rPr lang="en-US" b="1" dirty="0" err="1">
                <a:solidFill>
                  <a:srgbClr val="1D3F69"/>
                </a:solidFill>
              </a:rPr>
              <a:t>Ind</a:t>
            </a:r>
            <a:r>
              <a:rPr lang="en-US" b="1" dirty="0">
                <a:solidFill>
                  <a:srgbClr val="1D3F69"/>
                </a:solidFill>
              </a:rPr>
              <a:t> AS 36 - Impairment of Assets</a:t>
            </a:r>
          </a:p>
          <a:p>
            <a:r>
              <a:rPr lang="en-US" b="1" dirty="0" err="1">
                <a:solidFill>
                  <a:srgbClr val="1D3F69"/>
                </a:solidFill>
              </a:rPr>
              <a:t>Ind</a:t>
            </a:r>
            <a:r>
              <a:rPr lang="en-US" b="1" dirty="0">
                <a:solidFill>
                  <a:srgbClr val="1D3F69"/>
                </a:solidFill>
              </a:rPr>
              <a:t> AS 110 - Consolidated Financial Statements and </a:t>
            </a:r>
            <a:r>
              <a:rPr lang="en-US" b="1" dirty="0" err="1">
                <a:solidFill>
                  <a:srgbClr val="1D3F69"/>
                </a:solidFill>
              </a:rPr>
              <a:t>Ind</a:t>
            </a:r>
            <a:r>
              <a:rPr lang="en-US" b="1" dirty="0">
                <a:solidFill>
                  <a:srgbClr val="1D3F69"/>
                </a:solidFill>
              </a:rPr>
              <a:t> AS 28 - Investments in Associates</a:t>
            </a:r>
          </a:p>
          <a:p>
            <a:r>
              <a:rPr lang="en-IN" b="1" dirty="0" err="1">
                <a:solidFill>
                  <a:srgbClr val="1D3F69"/>
                </a:solidFill>
              </a:rPr>
              <a:t>Ind</a:t>
            </a:r>
            <a:r>
              <a:rPr lang="en-IN" b="1" dirty="0">
                <a:solidFill>
                  <a:srgbClr val="1D3F69"/>
                </a:solidFill>
              </a:rPr>
              <a:t> AS 115 - Revenue Recognition</a:t>
            </a:r>
          </a:p>
          <a:p>
            <a:r>
              <a:rPr lang="en-US" b="1" dirty="0" err="1">
                <a:solidFill>
                  <a:srgbClr val="1D3F69"/>
                </a:solidFill>
              </a:rPr>
              <a:t>Ind</a:t>
            </a:r>
            <a:r>
              <a:rPr lang="en-US" b="1" dirty="0">
                <a:solidFill>
                  <a:srgbClr val="1D3F69"/>
                </a:solidFill>
              </a:rPr>
              <a:t> AS 24 - </a:t>
            </a:r>
            <a:r>
              <a:rPr lang="en-IN" b="1" dirty="0">
                <a:solidFill>
                  <a:srgbClr val="1D3F69"/>
                </a:solidFill>
              </a:rPr>
              <a:t>Related Party Transactions</a:t>
            </a:r>
          </a:p>
          <a:p>
            <a:endParaRPr lang="en-US" dirty="0"/>
          </a:p>
          <a:p>
            <a:endParaRPr lang="en-IN" b="1" dirty="0"/>
          </a:p>
          <a:p>
            <a:r>
              <a:rPr lang="en-IN" b="1" dirty="0">
                <a:solidFill>
                  <a:srgbClr val="FF0000"/>
                </a:solidFill>
              </a:rPr>
              <a:t>Penalties Imposed</a:t>
            </a:r>
          </a:p>
          <a:p>
            <a:endParaRPr lang="en-US" dirty="0">
              <a:solidFill>
                <a:srgbClr val="FF0000"/>
              </a:solidFill>
            </a:endParaRPr>
          </a:p>
          <a:p>
            <a:r>
              <a:rPr lang="en-US" dirty="0">
                <a:solidFill>
                  <a:srgbClr val="FF0000"/>
                </a:solidFill>
              </a:rPr>
              <a:t>NFRA imposed a monetary penalty of ₹5 lakh and a one-year debarment on Chartered Accountant Santosh </a:t>
            </a:r>
            <a:r>
              <a:rPr lang="en-US" dirty="0" err="1">
                <a:solidFill>
                  <a:srgbClr val="FF0000"/>
                </a:solidFill>
              </a:rPr>
              <a:t>Deshmukh</a:t>
            </a:r>
            <a:r>
              <a:rPr lang="en-US" dirty="0">
                <a:solidFill>
                  <a:srgbClr val="FF0000"/>
                </a:solidFill>
              </a:rPr>
              <a:t> for his misconduct during the audit of </a:t>
            </a:r>
            <a:r>
              <a:rPr lang="en-US" dirty="0" err="1">
                <a:solidFill>
                  <a:srgbClr val="FF0000"/>
                </a:solidFill>
              </a:rPr>
              <a:t>Sanwaria</a:t>
            </a:r>
            <a:r>
              <a:rPr lang="en-US" dirty="0">
                <a:solidFill>
                  <a:srgbClr val="FF0000"/>
                </a:solidFill>
              </a:rPr>
              <a:t> Consumer Limited for the financial year 2017-18.</a:t>
            </a:r>
          </a:p>
          <a:p>
            <a:endParaRPr lang="en-IN" dirty="0"/>
          </a:p>
        </p:txBody>
      </p:sp>
    </p:spTree>
    <p:extLst>
      <p:ext uri="{BB962C8B-B14F-4D97-AF65-F5344CB8AC3E}">
        <p14:creationId xmlns:p14="http://schemas.microsoft.com/office/powerpoint/2010/main" val="3419894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Effect transition="in" filter="fade">
                                      <p:cBhvr>
                                        <p:cTn id="46" dur="1000"/>
                                        <p:tgtEl>
                                          <p:spTgt spid="4">
                                            <p:txEl>
                                              <p:pRg st="9" end="9"/>
                                            </p:txEl>
                                          </p:spTgt>
                                        </p:tgtEl>
                                      </p:cBhvr>
                                    </p:animEffect>
                                    <p:anim calcmode="lin" valueType="num">
                                      <p:cBhvr>
                                        <p:cTn id="4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animEffect transition="in" filter="fade">
                                      <p:cBhvr>
                                        <p:cTn id="51" dur="1000"/>
                                        <p:tgtEl>
                                          <p:spTgt spid="4">
                                            <p:txEl>
                                              <p:pRg st="11" end="11"/>
                                            </p:txEl>
                                          </p:spTgt>
                                        </p:tgtEl>
                                      </p:cBhvr>
                                    </p:animEffect>
                                    <p:anim calcmode="lin" valueType="num">
                                      <p:cBhvr>
                                        <p:cTn id="52"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032" y="477561"/>
            <a:ext cx="10789920" cy="523220"/>
          </a:xfrm>
          <a:prstGeom prst="rect">
            <a:avLst/>
          </a:prstGeom>
          <a:noFill/>
        </p:spPr>
        <p:txBody>
          <a:bodyPr wrap="square" rtlCol="0">
            <a:spAutoFit/>
          </a:bodyPr>
          <a:lstStyle/>
          <a:p>
            <a:pPr algn="ctr"/>
            <a:r>
              <a:rPr lang="en-US" sz="2800" b="1" dirty="0">
                <a:solidFill>
                  <a:srgbClr val="1D3F69"/>
                </a:solidFill>
              </a:rPr>
              <a:t>Man Industries (India) Limited</a:t>
            </a:r>
            <a:endParaRPr lang="en-US" sz="2800" dirty="0">
              <a:solidFill>
                <a:srgbClr val="1D3F69"/>
              </a:solidFill>
            </a:endParaRPr>
          </a:p>
        </p:txBody>
      </p:sp>
      <p:sp>
        <p:nvSpPr>
          <p:cNvPr id="3" name="TextBox 2"/>
          <p:cNvSpPr txBox="1"/>
          <p:nvPr/>
        </p:nvSpPr>
        <p:spPr>
          <a:xfrm>
            <a:off x="422033" y="1475874"/>
            <a:ext cx="10903694" cy="4716379"/>
          </a:xfrm>
          <a:prstGeom prst="rect">
            <a:avLst/>
          </a:prstGeom>
          <a:noFill/>
        </p:spPr>
        <p:txBody>
          <a:bodyPr wrap="square" rtlCol="0">
            <a:spAutoFit/>
          </a:bodyPr>
          <a:lstStyle/>
          <a:p>
            <a:endParaRPr lang="en-IN" dirty="0"/>
          </a:p>
        </p:txBody>
      </p:sp>
      <p:sp>
        <p:nvSpPr>
          <p:cNvPr id="5" name="TextBox 4"/>
          <p:cNvSpPr txBox="1"/>
          <p:nvPr/>
        </p:nvSpPr>
        <p:spPr>
          <a:xfrm>
            <a:off x="422032" y="1556084"/>
            <a:ext cx="11112242" cy="3139321"/>
          </a:xfrm>
          <a:prstGeom prst="rect">
            <a:avLst/>
          </a:prstGeom>
          <a:noFill/>
        </p:spPr>
        <p:txBody>
          <a:bodyPr wrap="square" rtlCol="0">
            <a:spAutoFit/>
          </a:bodyPr>
          <a:lstStyle/>
          <a:p>
            <a:r>
              <a:rPr lang="en-US" b="1" dirty="0">
                <a:solidFill>
                  <a:srgbClr val="1D3F69"/>
                </a:solidFill>
              </a:rPr>
              <a:t>Key audit failures noticed by NFRA:</a:t>
            </a:r>
          </a:p>
          <a:p>
            <a:endParaRPr lang="en-US" dirty="0">
              <a:solidFill>
                <a:srgbClr val="1D3F69"/>
              </a:solidFill>
            </a:endParaRPr>
          </a:p>
          <a:p>
            <a:r>
              <a:rPr lang="en-US" b="1" dirty="0" err="1">
                <a:solidFill>
                  <a:srgbClr val="1D3F69"/>
                </a:solidFill>
              </a:rPr>
              <a:t>Ind</a:t>
            </a:r>
            <a:r>
              <a:rPr lang="en-US" b="1" dirty="0">
                <a:solidFill>
                  <a:srgbClr val="1D3F69"/>
                </a:solidFill>
              </a:rPr>
              <a:t> AS 110 - Consolidated Financial Statements</a:t>
            </a:r>
          </a:p>
          <a:p>
            <a:r>
              <a:rPr lang="en-US" b="1" dirty="0" err="1">
                <a:solidFill>
                  <a:srgbClr val="1D3F69"/>
                </a:solidFill>
              </a:rPr>
              <a:t>Ind</a:t>
            </a:r>
            <a:r>
              <a:rPr lang="en-US" b="1" dirty="0">
                <a:solidFill>
                  <a:srgbClr val="1D3F69"/>
                </a:solidFill>
              </a:rPr>
              <a:t> AS 24 - Related Party Disclosures</a:t>
            </a:r>
          </a:p>
          <a:p>
            <a:r>
              <a:rPr lang="en-US" b="1" dirty="0" err="1">
                <a:solidFill>
                  <a:srgbClr val="1D3F69"/>
                </a:solidFill>
              </a:rPr>
              <a:t>Ind</a:t>
            </a:r>
            <a:r>
              <a:rPr lang="en-US" b="1" dirty="0">
                <a:solidFill>
                  <a:srgbClr val="1D3F69"/>
                </a:solidFill>
              </a:rPr>
              <a:t> AS 107 - Financial Instruments: Disclosures</a:t>
            </a:r>
          </a:p>
          <a:p>
            <a:endParaRPr lang="en-US" b="1" dirty="0"/>
          </a:p>
          <a:p>
            <a:r>
              <a:rPr lang="en-IN" b="1" dirty="0">
                <a:solidFill>
                  <a:srgbClr val="FF0000"/>
                </a:solidFill>
              </a:rPr>
              <a:t>Penalties Imposed:</a:t>
            </a:r>
          </a:p>
          <a:p>
            <a:endParaRPr lang="en-IN" b="1" dirty="0">
              <a:solidFill>
                <a:srgbClr val="FF0000"/>
              </a:solidFill>
            </a:endParaRPr>
          </a:p>
          <a:p>
            <a:r>
              <a:rPr lang="en-US" dirty="0">
                <a:solidFill>
                  <a:srgbClr val="FF0000"/>
                </a:solidFill>
              </a:rPr>
              <a:t>A monetary penalty of </a:t>
            </a:r>
            <a:r>
              <a:rPr lang="en-US" b="1" dirty="0">
                <a:solidFill>
                  <a:srgbClr val="FF0000"/>
                </a:solidFill>
              </a:rPr>
              <a:t>₹30 lakh</a:t>
            </a:r>
            <a:r>
              <a:rPr lang="en-US" dirty="0">
                <a:solidFill>
                  <a:srgbClr val="FF0000"/>
                </a:solidFill>
              </a:rPr>
              <a:t> each on both CA </a:t>
            </a:r>
            <a:r>
              <a:rPr lang="en-US" dirty="0" err="1">
                <a:solidFill>
                  <a:srgbClr val="FF0000"/>
                </a:solidFill>
              </a:rPr>
              <a:t>Devang</a:t>
            </a:r>
            <a:r>
              <a:rPr lang="en-US" dirty="0">
                <a:solidFill>
                  <a:srgbClr val="FF0000"/>
                </a:solidFill>
              </a:rPr>
              <a:t> </a:t>
            </a:r>
            <a:r>
              <a:rPr lang="en-US" dirty="0" err="1">
                <a:solidFill>
                  <a:srgbClr val="FF0000"/>
                </a:solidFill>
              </a:rPr>
              <a:t>Dalal</a:t>
            </a:r>
            <a:r>
              <a:rPr lang="en-US" dirty="0">
                <a:solidFill>
                  <a:srgbClr val="FF0000"/>
                </a:solidFill>
              </a:rPr>
              <a:t> and M/s. M H </a:t>
            </a:r>
            <a:r>
              <a:rPr lang="en-US" dirty="0" err="1">
                <a:solidFill>
                  <a:srgbClr val="FF0000"/>
                </a:solidFill>
              </a:rPr>
              <a:t>Dalal</a:t>
            </a:r>
            <a:r>
              <a:rPr lang="en-US" dirty="0">
                <a:solidFill>
                  <a:srgbClr val="FF0000"/>
                </a:solidFill>
              </a:rPr>
              <a:t> &amp; Associates, totaling ₹60 lakh.</a:t>
            </a:r>
          </a:p>
          <a:p>
            <a:endParaRPr lang="en-US" dirty="0">
              <a:solidFill>
                <a:srgbClr val="FF0000"/>
              </a:solidFill>
            </a:endParaRPr>
          </a:p>
          <a:p>
            <a:endParaRPr lang="en-IN" b="1" dirty="0"/>
          </a:p>
        </p:txBody>
      </p:sp>
    </p:spTree>
    <p:extLst>
      <p:ext uri="{BB962C8B-B14F-4D97-AF65-F5344CB8AC3E}">
        <p14:creationId xmlns:p14="http://schemas.microsoft.com/office/powerpoint/2010/main" val="3882835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1000"/>
                                        <p:tgtEl>
                                          <p:spTgt spid="5">
                                            <p:txEl>
                                              <p:pRg st="6" end="6"/>
                                            </p:txEl>
                                          </p:spTgt>
                                        </p:tgtEl>
                                      </p:cBhvr>
                                    </p:animEffect>
                                    <p:anim calcmode="lin" valueType="num">
                                      <p:cBhvr>
                                        <p:cTn id="3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1000"/>
                                        <p:tgtEl>
                                          <p:spTgt spid="5">
                                            <p:txEl>
                                              <p:pRg st="8" end="8"/>
                                            </p:txEl>
                                          </p:spTgt>
                                        </p:tgtEl>
                                      </p:cBhvr>
                                    </p:animEffect>
                                    <p:anim calcmode="lin" valueType="num">
                                      <p:cBhvr>
                                        <p:cTn id="4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2209</TotalTime>
  <Words>6566</Words>
  <Application>Microsoft Office PowerPoint</Application>
  <PresentationFormat>Widescreen</PresentationFormat>
  <Paragraphs>735</Paragraphs>
  <Slides>56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Google Sans</vt:lpstr>
      <vt:lpstr>Google Sans Text</vt:lpstr>
      <vt:lpstr>Wingdings</vt:lpstr>
      <vt:lpstr>Retrospect</vt:lpstr>
      <vt:lpstr>PowerPoint Presentation</vt:lpstr>
      <vt:lpstr>PowerPoint Presentation</vt:lpstr>
      <vt:lpstr>PowerPoint Presentation</vt:lpstr>
      <vt:lpstr>IND AS APPLICABILITY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CA Rushabh Shah</cp:lastModifiedBy>
  <cp:revision>192</cp:revision>
  <dcterms:created xsi:type="dcterms:W3CDTF">2025-11-25T06:20:34Z</dcterms:created>
  <dcterms:modified xsi:type="dcterms:W3CDTF">2025-12-05T07:23:20Z</dcterms:modified>
</cp:coreProperties>
</file>