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 id="2147484195" r:id="rId2"/>
  </p:sldMasterIdLst>
  <p:notesMasterIdLst>
    <p:notesMasterId r:id="rId63"/>
  </p:notesMasterIdLst>
  <p:sldIdLst>
    <p:sldId id="256" r:id="rId3"/>
    <p:sldId id="306" r:id="rId4"/>
    <p:sldId id="344" r:id="rId5"/>
    <p:sldId id="360" r:id="rId6"/>
    <p:sldId id="366" r:id="rId7"/>
    <p:sldId id="355" r:id="rId8"/>
    <p:sldId id="276" r:id="rId9"/>
    <p:sldId id="362" r:id="rId10"/>
    <p:sldId id="348" r:id="rId11"/>
    <p:sldId id="334" r:id="rId12"/>
    <p:sldId id="335" r:id="rId13"/>
    <p:sldId id="345" r:id="rId14"/>
    <p:sldId id="313" r:id="rId15"/>
    <p:sldId id="336" r:id="rId16"/>
    <p:sldId id="315" r:id="rId17"/>
    <p:sldId id="324" r:id="rId18"/>
    <p:sldId id="353" r:id="rId19"/>
    <p:sldId id="333" r:id="rId20"/>
    <p:sldId id="339" r:id="rId21"/>
    <p:sldId id="337" r:id="rId22"/>
    <p:sldId id="332" r:id="rId23"/>
    <p:sldId id="338" r:id="rId24"/>
    <p:sldId id="340" r:id="rId25"/>
    <p:sldId id="341" r:id="rId26"/>
    <p:sldId id="304" r:id="rId27"/>
    <p:sldId id="305" r:id="rId28"/>
    <p:sldId id="318" r:id="rId29"/>
    <p:sldId id="302" r:id="rId30"/>
    <p:sldId id="303" r:id="rId31"/>
    <p:sldId id="356" r:id="rId32"/>
    <p:sldId id="357" r:id="rId33"/>
    <p:sldId id="361" r:id="rId34"/>
    <p:sldId id="346" r:id="rId35"/>
    <p:sldId id="347" r:id="rId36"/>
    <p:sldId id="300" r:id="rId37"/>
    <p:sldId id="342" r:id="rId38"/>
    <p:sldId id="308" r:id="rId39"/>
    <p:sldId id="343" r:id="rId40"/>
    <p:sldId id="309" r:id="rId41"/>
    <p:sldId id="312" r:id="rId42"/>
    <p:sldId id="316" r:id="rId43"/>
    <p:sldId id="323" r:id="rId44"/>
    <p:sldId id="317" r:id="rId45"/>
    <p:sldId id="322" r:id="rId46"/>
    <p:sldId id="325" r:id="rId47"/>
    <p:sldId id="326" r:id="rId48"/>
    <p:sldId id="358" r:id="rId49"/>
    <p:sldId id="363" r:id="rId50"/>
    <p:sldId id="364" r:id="rId51"/>
    <p:sldId id="365" r:id="rId52"/>
    <p:sldId id="359" r:id="rId53"/>
    <p:sldId id="354" r:id="rId54"/>
    <p:sldId id="349" r:id="rId55"/>
    <p:sldId id="350" r:id="rId56"/>
    <p:sldId id="351" r:id="rId57"/>
    <p:sldId id="352" r:id="rId58"/>
    <p:sldId id="274" r:id="rId59"/>
    <p:sldId id="258" r:id="rId60"/>
    <p:sldId id="259" r:id="rId61"/>
    <p:sldId id="284" r:id="rId6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EPAK RINDANI" initials="DR" lastIdx="1" clrIdx="0">
    <p:extLst>
      <p:ext uri="{19B8F6BF-5375-455C-9EA6-DF929625EA0E}">
        <p15:presenceInfo xmlns:p15="http://schemas.microsoft.com/office/powerpoint/2012/main" userId="655c6c4ec6fa4b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5" autoAdjust="0"/>
    <p:restoredTop sz="94620" autoAdjust="0"/>
  </p:normalViewPr>
  <p:slideViewPr>
    <p:cSldViewPr snapToGrid="0">
      <p:cViewPr varScale="1">
        <p:scale>
          <a:sx n="84" d="100"/>
          <a:sy n="84" d="100"/>
        </p:scale>
        <p:origin x="798" y="96"/>
      </p:cViewPr>
      <p:guideLst/>
    </p:cSldViewPr>
  </p:slideViewPr>
  <p:outlineViewPr>
    <p:cViewPr>
      <p:scale>
        <a:sx n="33" d="100"/>
        <a:sy n="33" d="100"/>
      </p:scale>
      <p:origin x="0" y="-54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Reasons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New Associations</c:v>
                </c:pt>
                <c:pt idx="1">
                  <c:v>Competition</c:v>
                </c:pt>
                <c:pt idx="2">
                  <c:v>Service Dissatisfaction</c:v>
                </c:pt>
                <c:pt idx="3">
                  <c:v>Miscellaneous</c:v>
                </c:pt>
              </c:strCache>
            </c:strRef>
          </c:cat>
          <c:val>
            <c:numRef>
              <c:f>Sheet1!$B$2:$B$5</c:f>
              <c:numCache>
                <c:formatCode>General</c:formatCode>
                <c:ptCount val="4"/>
                <c:pt idx="0">
                  <c:v>5</c:v>
                </c:pt>
                <c:pt idx="1">
                  <c:v>9</c:v>
                </c:pt>
                <c:pt idx="2">
                  <c:v>83</c:v>
                </c:pt>
                <c:pt idx="3">
                  <c:v>3</c:v>
                </c:pt>
              </c:numCache>
            </c:numRef>
          </c:val>
          <c:extLst>
            <c:ext xmlns:c16="http://schemas.microsoft.com/office/drawing/2014/chart" uri="{C3380CC4-5D6E-409C-BE32-E72D297353CC}">
              <c16:uniqueId val="{00000000-E5E7-47C2-B7D8-1F029D34E13C}"/>
            </c:ext>
          </c:extLst>
        </c:ser>
        <c:dLbls>
          <c:showLegendKey val="0"/>
          <c:showVal val="0"/>
          <c:showCatName val="0"/>
          <c:showSerName val="0"/>
          <c:showPercent val="0"/>
          <c:showBubbleSize val="0"/>
          <c:showLeaderLines val="1"/>
        </c:dLbls>
      </c:pie3DChart>
    </c:plotArea>
    <c:legend>
      <c:legendPos val="r"/>
      <c:layout>
        <c:manualLayout>
          <c:xMode val="edge"/>
          <c:yMode val="edge"/>
          <c:x val="0.65847817633906869"/>
          <c:y val="0.15966352329045266"/>
          <c:w val="0.34152182366093126"/>
          <c:h val="0.69820689033097727"/>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D7956-D94F-473F-99E6-E9FE0FDB9BE7}"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IN"/>
        </a:p>
      </dgm:t>
    </dgm:pt>
    <dgm:pt modelId="{A62CC5B1-AABF-4A9E-BEAD-9065C273384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DUTY TOWARDS</a:t>
          </a:r>
        </a:p>
      </dgm:t>
    </dgm:pt>
    <dgm:pt modelId="{B2B8CA9B-10B6-492A-AD8E-F40714D148D9}" type="parTrans" cxnId="{3C9D80AF-0CF4-4D8E-9309-65F3BEB72607}">
      <dgm:prSet/>
      <dgm:spPr/>
      <dgm:t>
        <a:bodyPr/>
        <a:lstStyle/>
        <a:p>
          <a:endParaRPr lang="en-US"/>
        </a:p>
      </dgm:t>
    </dgm:pt>
    <dgm:pt modelId="{78ED5479-597D-4F09-9C27-92FEE2AD9B38}" type="sibTrans" cxnId="{3C9D80AF-0CF4-4D8E-9309-65F3BEB72607}">
      <dgm:prSet/>
      <dgm:spPr/>
      <dgm:t>
        <a:bodyPr/>
        <a:lstStyle/>
        <a:p>
          <a:endParaRPr lang="en-US"/>
        </a:p>
      </dgm:t>
    </dgm:pt>
    <dgm:pt modelId="{C523B704-BD6A-4EC6-928A-D16C70F5192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effectLst/>
              <a:latin typeface="Verdana" pitchFamily="34" charset="0"/>
            </a:rPr>
            <a:t>LAW &amp; ICAI</a:t>
          </a:r>
        </a:p>
      </dgm:t>
    </dgm:pt>
    <dgm:pt modelId="{702D7F0D-BBB8-4CAA-9246-4A9F688D1F8F}" type="parTrans" cxnId="{BE023B5B-9B8B-4863-9D05-9EC71D0CB1A5}">
      <dgm:prSet/>
      <dgm:spPr/>
      <dgm:t>
        <a:bodyPr/>
        <a:lstStyle/>
        <a:p>
          <a:endParaRPr lang="en-US" dirty="0"/>
        </a:p>
      </dgm:t>
    </dgm:pt>
    <dgm:pt modelId="{0D1469AA-B709-4CC2-AF49-32CD4ADE9041}" type="sibTrans" cxnId="{BE023B5B-9B8B-4863-9D05-9EC71D0CB1A5}">
      <dgm:prSet/>
      <dgm:spPr/>
      <dgm:t>
        <a:bodyPr/>
        <a:lstStyle/>
        <a:p>
          <a:endParaRPr lang="en-US"/>
        </a:p>
      </dgm:t>
    </dgm:pt>
    <dgm:pt modelId="{355E72F3-B8AE-4D9B-9C38-45A88FEB514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CLIENT</a:t>
          </a:r>
        </a:p>
      </dgm:t>
    </dgm:pt>
    <dgm:pt modelId="{8F590823-C4F2-454C-A319-E3F5D2DD6651}" type="parTrans" cxnId="{7F8316EF-819F-462D-8D05-13DC666C2FAC}">
      <dgm:prSet/>
      <dgm:spPr/>
      <dgm:t>
        <a:bodyPr/>
        <a:lstStyle/>
        <a:p>
          <a:endParaRPr lang="en-US" dirty="0"/>
        </a:p>
      </dgm:t>
    </dgm:pt>
    <dgm:pt modelId="{7FA69752-3610-46A3-9919-59A98E1FD193}" type="sibTrans" cxnId="{7F8316EF-819F-462D-8D05-13DC666C2FAC}">
      <dgm:prSet/>
      <dgm:spPr/>
      <dgm:t>
        <a:bodyPr/>
        <a:lstStyle/>
        <a:p>
          <a:endParaRPr lang="en-US"/>
        </a:p>
      </dgm:t>
    </dgm:pt>
    <dgm:pt modelId="{6EC16167-1A3E-4635-8A09-0DECE776B324}" type="pres">
      <dgm:prSet presAssocID="{3C3D7956-D94F-473F-99E6-E9FE0FDB9BE7}" presName="hierChild1" presStyleCnt="0">
        <dgm:presLayoutVars>
          <dgm:orgChart val="1"/>
          <dgm:chPref val="1"/>
          <dgm:dir/>
          <dgm:animOne val="branch"/>
          <dgm:animLvl val="lvl"/>
          <dgm:resizeHandles/>
        </dgm:presLayoutVars>
      </dgm:prSet>
      <dgm:spPr/>
    </dgm:pt>
    <dgm:pt modelId="{D65BF8EF-BBC0-4CC7-8722-299713A253D5}" type="pres">
      <dgm:prSet presAssocID="{A62CC5B1-AABF-4A9E-BEAD-9065C2733842}" presName="hierRoot1" presStyleCnt="0">
        <dgm:presLayoutVars>
          <dgm:hierBranch/>
        </dgm:presLayoutVars>
      </dgm:prSet>
      <dgm:spPr/>
    </dgm:pt>
    <dgm:pt modelId="{7A227ED5-DBAA-4DA4-8312-112C11C36E13}" type="pres">
      <dgm:prSet presAssocID="{A62CC5B1-AABF-4A9E-BEAD-9065C2733842}" presName="rootComposite1" presStyleCnt="0"/>
      <dgm:spPr/>
    </dgm:pt>
    <dgm:pt modelId="{FAA991C4-4300-4ACE-858B-0D6BE7D6FAD1}" type="pres">
      <dgm:prSet presAssocID="{A62CC5B1-AABF-4A9E-BEAD-9065C2733842}" presName="rootText1" presStyleLbl="node0" presStyleIdx="0" presStyleCnt="1">
        <dgm:presLayoutVars>
          <dgm:chPref val="3"/>
        </dgm:presLayoutVars>
      </dgm:prSet>
      <dgm:spPr/>
    </dgm:pt>
    <dgm:pt modelId="{324D1C2E-19DF-4B10-B4FE-60B012B28C9F}" type="pres">
      <dgm:prSet presAssocID="{A62CC5B1-AABF-4A9E-BEAD-9065C2733842}" presName="rootConnector1" presStyleLbl="node1" presStyleIdx="0" presStyleCnt="0"/>
      <dgm:spPr/>
    </dgm:pt>
    <dgm:pt modelId="{21EF9A23-8555-48D1-AD9B-FA2BD2F83D36}" type="pres">
      <dgm:prSet presAssocID="{A62CC5B1-AABF-4A9E-BEAD-9065C2733842}" presName="hierChild2" presStyleCnt="0"/>
      <dgm:spPr/>
    </dgm:pt>
    <dgm:pt modelId="{6ACA49E1-5C8C-4EA8-9C6D-E9EFCEA613CA}" type="pres">
      <dgm:prSet presAssocID="{702D7F0D-BBB8-4CAA-9246-4A9F688D1F8F}" presName="Name35" presStyleLbl="parChTrans1D2" presStyleIdx="0" presStyleCnt="2"/>
      <dgm:spPr/>
    </dgm:pt>
    <dgm:pt modelId="{835C701E-F9D9-4C81-A6CE-5EAF0EF4C2E9}" type="pres">
      <dgm:prSet presAssocID="{C523B704-BD6A-4EC6-928A-D16C70F51927}" presName="hierRoot2" presStyleCnt="0">
        <dgm:presLayoutVars>
          <dgm:hierBranch/>
        </dgm:presLayoutVars>
      </dgm:prSet>
      <dgm:spPr/>
    </dgm:pt>
    <dgm:pt modelId="{237D8222-4C3E-49AF-8EEE-580A65B1AB84}" type="pres">
      <dgm:prSet presAssocID="{C523B704-BD6A-4EC6-928A-D16C70F51927}" presName="rootComposite" presStyleCnt="0"/>
      <dgm:spPr/>
    </dgm:pt>
    <dgm:pt modelId="{9FC10D22-443A-4E55-8D17-61C425E158E8}" type="pres">
      <dgm:prSet presAssocID="{C523B704-BD6A-4EC6-928A-D16C70F51927}" presName="rootText" presStyleLbl="node2" presStyleIdx="0" presStyleCnt="2">
        <dgm:presLayoutVars>
          <dgm:chPref val="3"/>
        </dgm:presLayoutVars>
      </dgm:prSet>
      <dgm:spPr/>
    </dgm:pt>
    <dgm:pt modelId="{FCE3144C-D920-4BBF-9C03-894883311211}" type="pres">
      <dgm:prSet presAssocID="{C523B704-BD6A-4EC6-928A-D16C70F51927}" presName="rootConnector" presStyleLbl="node2" presStyleIdx="0" presStyleCnt="2"/>
      <dgm:spPr/>
    </dgm:pt>
    <dgm:pt modelId="{94397755-E757-4928-9E01-A285AE58ED26}" type="pres">
      <dgm:prSet presAssocID="{C523B704-BD6A-4EC6-928A-D16C70F51927}" presName="hierChild4" presStyleCnt="0"/>
      <dgm:spPr/>
    </dgm:pt>
    <dgm:pt modelId="{BD1763A4-BEF8-42A9-A146-2E9EB15B9308}" type="pres">
      <dgm:prSet presAssocID="{C523B704-BD6A-4EC6-928A-D16C70F51927}" presName="hierChild5" presStyleCnt="0"/>
      <dgm:spPr/>
    </dgm:pt>
    <dgm:pt modelId="{FC811142-BB01-445B-B22B-4BD8D4DDA63F}" type="pres">
      <dgm:prSet presAssocID="{8F590823-C4F2-454C-A319-E3F5D2DD6651}" presName="Name35" presStyleLbl="parChTrans1D2" presStyleIdx="1" presStyleCnt="2"/>
      <dgm:spPr/>
    </dgm:pt>
    <dgm:pt modelId="{52BB4FF9-06EC-4522-9B3A-7357E95CF841}" type="pres">
      <dgm:prSet presAssocID="{355E72F3-B8AE-4D9B-9C38-45A88FEB514B}" presName="hierRoot2" presStyleCnt="0">
        <dgm:presLayoutVars>
          <dgm:hierBranch/>
        </dgm:presLayoutVars>
      </dgm:prSet>
      <dgm:spPr/>
    </dgm:pt>
    <dgm:pt modelId="{98E22D6D-D228-43B7-8F49-D0F1F83402B4}" type="pres">
      <dgm:prSet presAssocID="{355E72F3-B8AE-4D9B-9C38-45A88FEB514B}" presName="rootComposite" presStyleCnt="0"/>
      <dgm:spPr/>
    </dgm:pt>
    <dgm:pt modelId="{41D63096-8D41-4669-A1B4-467060D87ABF}" type="pres">
      <dgm:prSet presAssocID="{355E72F3-B8AE-4D9B-9C38-45A88FEB514B}" presName="rootText" presStyleLbl="node2" presStyleIdx="1" presStyleCnt="2">
        <dgm:presLayoutVars>
          <dgm:chPref val="3"/>
        </dgm:presLayoutVars>
      </dgm:prSet>
      <dgm:spPr/>
    </dgm:pt>
    <dgm:pt modelId="{0EEAD31E-0AF3-4E76-B847-61D0E77232D9}" type="pres">
      <dgm:prSet presAssocID="{355E72F3-B8AE-4D9B-9C38-45A88FEB514B}" presName="rootConnector" presStyleLbl="node2" presStyleIdx="1" presStyleCnt="2"/>
      <dgm:spPr/>
    </dgm:pt>
    <dgm:pt modelId="{DC45074C-C3D6-4F5F-9BC0-9BDBE08B72E1}" type="pres">
      <dgm:prSet presAssocID="{355E72F3-B8AE-4D9B-9C38-45A88FEB514B}" presName="hierChild4" presStyleCnt="0"/>
      <dgm:spPr/>
    </dgm:pt>
    <dgm:pt modelId="{12791794-03D5-495C-9FC1-9A62271588FA}" type="pres">
      <dgm:prSet presAssocID="{355E72F3-B8AE-4D9B-9C38-45A88FEB514B}" presName="hierChild5" presStyleCnt="0"/>
      <dgm:spPr/>
    </dgm:pt>
    <dgm:pt modelId="{4228AF65-926E-4BAB-9875-79384ADB6C28}" type="pres">
      <dgm:prSet presAssocID="{A62CC5B1-AABF-4A9E-BEAD-9065C2733842}" presName="hierChild3" presStyleCnt="0"/>
      <dgm:spPr/>
    </dgm:pt>
  </dgm:ptLst>
  <dgm:cxnLst>
    <dgm:cxn modelId="{73263939-CA18-409F-B7C3-57DFD2BF668F}" type="presOf" srcId="{702D7F0D-BBB8-4CAA-9246-4A9F688D1F8F}" destId="{6ACA49E1-5C8C-4EA8-9C6D-E9EFCEA613CA}" srcOrd="0" destOrd="0" presId="urn:microsoft.com/office/officeart/2005/8/layout/orgChart1"/>
    <dgm:cxn modelId="{BE023B5B-9B8B-4863-9D05-9EC71D0CB1A5}" srcId="{A62CC5B1-AABF-4A9E-BEAD-9065C2733842}" destId="{C523B704-BD6A-4EC6-928A-D16C70F51927}" srcOrd="0" destOrd="0" parTransId="{702D7F0D-BBB8-4CAA-9246-4A9F688D1F8F}" sibTransId="{0D1469AA-B709-4CC2-AF49-32CD4ADE9041}"/>
    <dgm:cxn modelId="{77BB6E52-3DD7-4620-8C90-4A1AB48B156A}" type="presOf" srcId="{C523B704-BD6A-4EC6-928A-D16C70F51927}" destId="{9FC10D22-443A-4E55-8D17-61C425E158E8}" srcOrd="0" destOrd="0" presId="urn:microsoft.com/office/officeart/2005/8/layout/orgChart1"/>
    <dgm:cxn modelId="{51911053-B4C5-441E-B536-1FEC286D751E}" type="presOf" srcId="{3C3D7956-D94F-473F-99E6-E9FE0FDB9BE7}" destId="{6EC16167-1A3E-4635-8A09-0DECE776B324}" srcOrd="0" destOrd="0" presId="urn:microsoft.com/office/officeart/2005/8/layout/orgChart1"/>
    <dgm:cxn modelId="{1910DE91-7D6D-47B4-85F8-6D3B8F8BF25E}" type="presOf" srcId="{A62CC5B1-AABF-4A9E-BEAD-9065C2733842}" destId="{324D1C2E-19DF-4B10-B4FE-60B012B28C9F}" srcOrd="1" destOrd="0" presId="urn:microsoft.com/office/officeart/2005/8/layout/orgChart1"/>
    <dgm:cxn modelId="{AEE7F097-2751-481C-816F-4EFC9AD5B713}" type="presOf" srcId="{A62CC5B1-AABF-4A9E-BEAD-9065C2733842}" destId="{FAA991C4-4300-4ACE-858B-0D6BE7D6FAD1}" srcOrd="0" destOrd="0" presId="urn:microsoft.com/office/officeart/2005/8/layout/orgChart1"/>
    <dgm:cxn modelId="{691A7BAE-8D0D-4C60-87A9-28B4C0DC1CD1}" type="presOf" srcId="{355E72F3-B8AE-4D9B-9C38-45A88FEB514B}" destId="{41D63096-8D41-4669-A1B4-467060D87ABF}" srcOrd="0" destOrd="0" presId="urn:microsoft.com/office/officeart/2005/8/layout/orgChart1"/>
    <dgm:cxn modelId="{3C9D80AF-0CF4-4D8E-9309-65F3BEB72607}" srcId="{3C3D7956-D94F-473F-99E6-E9FE0FDB9BE7}" destId="{A62CC5B1-AABF-4A9E-BEAD-9065C2733842}" srcOrd="0" destOrd="0" parTransId="{B2B8CA9B-10B6-492A-AD8E-F40714D148D9}" sibTransId="{78ED5479-597D-4F09-9C27-92FEE2AD9B38}"/>
    <dgm:cxn modelId="{E9027ED2-7342-49B2-BC5B-22DE20EFD17C}" type="presOf" srcId="{355E72F3-B8AE-4D9B-9C38-45A88FEB514B}" destId="{0EEAD31E-0AF3-4E76-B847-61D0E77232D9}" srcOrd="1" destOrd="0" presId="urn:microsoft.com/office/officeart/2005/8/layout/orgChart1"/>
    <dgm:cxn modelId="{60FE68E4-285A-4880-BEEC-8B914D16040D}" type="presOf" srcId="{C523B704-BD6A-4EC6-928A-D16C70F51927}" destId="{FCE3144C-D920-4BBF-9C03-894883311211}" srcOrd="1" destOrd="0" presId="urn:microsoft.com/office/officeart/2005/8/layout/orgChart1"/>
    <dgm:cxn modelId="{7F8316EF-819F-462D-8D05-13DC666C2FAC}" srcId="{A62CC5B1-AABF-4A9E-BEAD-9065C2733842}" destId="{355E72F3-B8AE-4D9B-9C38-45A88FEB514B}" srcOrd="1" destOrd="0" parTransId="{8F590823-C4F2-454C-A319-E3F5D2DD6651}" sibTransId="{7FA69752-3610-46A3-9919-59A98E1FD193}"/>
    <dgm:cxn modelId="{80CAC3F8-02F6-4B5A-8CC1-6BB632180E7D}" type="presOf" srcId="{8F590823-C4F2-454C-A319-E3F5D2DD6651}" destId="{FC811142-BB01-445B-B22B-4BD8D4DDA63F}" srcOrd="0" destOrd="0" presId="urn:microsoft.com/office/officeart/2005/8/layout/orgChart1"/>
    <dgm:cxn modelId="{38D62543-DF62-4766-9787-EFB6DB7E7C4C}" type="presParOf" srcId="{6EC16167-1A3E-4635-8A09-0DECE776B324}" destId="{D65BF8EF-BBC0-4CC7-8722-299713A253D5}" srcOrd="0" destOrd="0" presId="urn:microsoft.com/office/officeart/2005/8/layout/orgChart1"/>
    <dgm:cxn modelId="{97FC3489-1A27-4366-B3BB-1B9C17EB5F0C}" type="presParOf" srcId="{D65BF8EF-BBC0-4CC7-8722-299713A253D5}" destId="{7A227ED5-DBAA-4DA4-8312-112C11C36E13}" srcOrd="0" destOrd="0" presId="urn:microsoft.com/office/officeart/2005/8/layout/orgChart1"/>
    <dgm:cxn modelId="{E0F22344-08A4-4AFA-944A-823481A15E58}" type="presParOf" srcId="{7A227ED5-DBAA-4DA4-8312-112C11C36E13}" destId="{FAA991C4-4300-4ACE-858B-0D6BE7D6FAD1}" srcOrd="0" destOrd="0" presId="urn:microsoft.com/office/officeart/2005/8/layout/orgChart1"/>
    <dgm:cxn modelId="{1BDBF849-5ADA-4737-88E0-2101DCFF3E2B}" type="presParOf" srcId="{7A227ED5-DBAA-4DA4-8312-112C11C36E13}" destId="{324D1C2E-19DF-4B10-B4FE-60B012B28C9F}" srcOrd="1" destOrd="0" presId="urn:microsoft.com/office/officeart/2005/8/layout/orgChart1"/>
    <dgm:cxn modelId="{76C7374F-97CB-4F46-9349-74A56F261C5F}" type="presParOf" srcId="{D65BF8EF-BBC0-4CC7-8722-299713A253D5}" destId="{21EF9A23-8555-48D1-AD9B-FA2BD2F83D36}" srcOrd="1" destOrd="0" presId="urn:microsoft.com/office/officeart/2005/8/layout/orgChart1"/>
    <dgm:cxn modelId="{A721EAA9-2B2B-468B-819D-8852F01E4AE5}" type="presParOf" srcId="{21EF9A23-8555-48D1-AD9B-FA2BD2F83D36}" destId="{6ACA49E1-5C8C-4EA8-9C6D-E9EFCEA613CA}" srcOrd="0" destOrd="0" presId="urn:microsoft.com/office/officeart/2005/8/layout/orgChart1"/>
    <dgm:cxn modelId="{049AC92B-7689-493F-A07A-6DF2057FA968}" type="presParOf" srcId="{21EF9A23-8555-48D1-AD9B-FA2BD2F83D36}" destId="{835C701E-F9D9-4C81-A6CE-5EAF0EF4C2E9}" srcOrd="1" destOrd="0" presId="urn:microsoft.com/office/officeart/2005/8/layout/orgChart1"/>
    <dgm:cxn modelId="{E3823500-0525-4E71-8173-16805A1B470F}" type="presParOf" srcId="{835C701E-F9D9-4C81-A6CE-5EAF0EF4C2E9}" destId="{237D8222-4C3E-49AF-8EEE-580A65B1AB84}" srcOrd="0" destOrd="0" presId="urn:microsoft.com/office/officeart/2005/8/layout/orgChart1"/>
    <dgm:cxn modelId="{6157D293-3EF8-4786-AE5D-5C2AD13FB2EA}" type="presParOf" srcId="{237D8222-4C3E-49AF-8EEE-580A65B1AB84}" destId="{9FC10D22-443A-4E55-8D17-61C425E158E8}" srcOrd="0" destOrd="0" presId="urn:microsoft.com/office/officeart/2005/8/layout/orgChart1"/>
    <dgm:cxn modelId="{14F3C824-88E7-420A-B476-1737676CDC5F}" type="presParOf" srcId="{237D8222-4C3E-49AF-8EEE-580A65B1AB84}" destId="{FCE3144C-D920-4BBF-9C03-894883311211}" srcOrd="1" destOrd="0" presId="urn:microsoft.com/office/officeart/2005/8/layout/orgChart1"/>
    <dgm:cxn modelId="{7F873CBC-E080-48C0-BC08-04D3F209655B}" type="presParOf" srcId="{835C701E-F9D9-4C81-A6CE-5EAF0EF4C2E9}" destId="{94397755-E757-4928-9E01-A285AE58ED26}" srcOrd="1" destOrd="0" presId="urn:microsoft.com/office/officeart/2005/8/layout/orgChart1"/>
    <dgm:cxn modelId="{59E47DCC-03C7-4108-A902-1B831173FFBD}" type="presParOf" srcId="{835C701E-F9D9-4C81-A6CE-5EAF0EF4C2E9}" destId="{BD1763A4-BEF8-42A9-A146-2E9EB15B9308}" srcOrd="2" destOrd="0" presId="urn:microsoft.com/office/officeart/2005/8/layout/orgChart1"/>
    <dgm:cxn modelId="{EFD1B19E-3993-4F12-B9B9-769E1DA7A897}" type="presParOf" srcId="{21EF9A23-8555-48D1-AD9B-FA2BD2F83D36}" destId="{FC811142-BB01-445B-B22B-4BD8D4DDA63F}" srcOrd="2" destOrd="0" presId="urn:microsoft.com/office/officeart/2005/8/layout/orgChart1"/>
    <dgm:cxn modelId="{8D137B6E-4567-40CB-90AC-A29D2E8030A0}" type="presParOf" srcId="{21EF9A23-8555-48D1-AD9B-FA2BD2F83D36}" destId="{52BB4FF9-06EC-4522-9B3A-7357E95CF841}" srcOrd="3" destOrd="0" presId="urn:microsoft.com/office/officeart/2005/8/layout/orgChart1"/>
    <dgm:cxn modelId="{E17988FD-A058-4269-B7C4-FD82A576C39B}" type="presParOf" srcId="{52BB4FF9-06EC-4522-9B3A-7357E95CF841}" destId="{98E22D6D-D228-43B7-8F49-D0F1F83402B4}" srcOrd="0" destOrd="0" presId="urn:microsoft.com/office/officeart/2005/8/layout/orgChart1"/>
    <dgm:cxn modelId="{C2FC403B-CCB8-4778-A15B-D831A43D708F}" type="presParOf" srcId="{98E22D6D-D228-43B7-8F49-D0F1F83402B4}" destId="{41D63096-8D41-4669-A1B4-467060D87ABF}" srcOrd="0" destOrd="0" presId="urn:microsoft.com/office/officeart/2005/8/layout/orgChart1"/>
    <dgm:cxn modelId="{340F75BF-81D6-4517-A75C-2F91C786DB0A}" type="presParOf" srcId="{98E22D6D-D228-43B7-8F49-D0F1F83402B4}" destId="{0EEAD31E-0AF3-4E76-B847-61D0E77232D9}" srcOrd="1" destOrd="0" presId="urn:microsoft.com/office/officeart/2005/8/layout/orgChart1"/>
    <dgm:cxn modelId="{3976D964-0221-4014-8027-44EFE02D5364}" type="presParOf" srcId="{52BB4FF9-06EC-4522-9B3A-7357E95CF841}" destId="{DC45074C-C3D6-4F5F-9BC0-9BDBE08B72E1}" srcOrd="1" destOrd="0" presId="urn:microsoft.com/office/officeart/2005/8/layout/orgChart1"/>
    <dgm:cxn modelId="{E6CD971E-EB7A-4013-B36A-CFF4A657A658}" type="presParOf" srcId="{52BB4FF9-06EC-4522-9B3A-7357E95CF841}" destId="{12791794-03D5-495C-9FC1-9A62271588FA}" srcOrd="2" destOrd="0" presId="urn:microsoft.com/office/officeart/2005/8/layout/orgChart1"/>
    <dgm:cxn modelId="{97885745-8C46-4BFC-9A71-95FDA2EF857F}" type="presParOf" srcId="{D65BF8EF-BBC0-4CC7-8722-299713A253D5}" destId="{4228AF65-926E-4BAB-9875-79384ADB6C2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C6AEF-BD2D-47DC-AF7C-2E876024C4A6}" type="doc">
      <dgm:prSet loTypeId="urn:microsoft.com/office/officeart/2005/8/layout/orgChart1" loCatId="hierarchy" qsTypeId="urn:microsoft.com/office/officeart/2005/8/quickstyle/simple5" qsCatId="simple" csTypeId="urn:microsoft.com/office/officeart/2005/8/colors/accent1_2" csCatId="accent1" phldr="1"/>
      <dgm:spPr/>
    </dgm:pt>
    <dgm:pt modelId="{4E2C303C-FB2D-4D1F-8148-18B7E9ACC13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Virtues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of  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Good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Professional</a:t>
          </a:r>
        </a:p>
      </dgm:t>
    </dgm:pt>
    <dgm:pt modelId="{212C247D-C135-4C8C-808A-702B385FC4C6}" type="parTrans" cxnId="{4076BF86-0E53-4FCA-AC91-40D7C816DD7B}">
      <dgm:prSet/>
      <dgm:spPr/>
      <dgm:t>
        <a:bodyPr/>
        <a:lstStyle/>
        <a:p>
          <a:endParaRPr lang="en-US"/>
        </a:p>
      </dgm:t>
    </dgm:pt>
    <dgm:pt modelId="{94D8DE2B-0237-4F6E-A39E-823AF5922086}" type="sibTrans" cxnId="{4076BF86-0E53-4FCA-AC91-40D7C816DD7B}">
      <dgm:prSet/>
      <dgm:spPr/>
      <dgm:t>
        <a:bodyPr/>
        <a:lstStyle/>
        <a:p>
          <a:endParaRPr lang="en-US"/>
        </a:p>
      </dgm:t>
    </dgm:pt>
    <dgm:pt modelId="{5145DD3A-2C82-4E48-87A8-68F420B9770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INDUSTRY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effectLst/>
              <a:latin typeface="Verdana" pitchFamily="34" charset="0"/>
            </a:rPr>
            <a:t>(Hard work)</a:t>
          </a:r>
        </a:p>
      </dgm:t>
    </dgm:pt>
    <dgm:pt modelId="{FEC73621-269C-4314-8EE4-7C8506F52F88}" type="parTrans" cxnId="{60BF1E93-F483-4077-B56A-2080FE371EF2}">
      <dgm:prSet/>
      <dgm:spPr/>
      <dgm:t>
        <a:bodyPr/>
        <a:lstStyle/>
        <a:p>
          <a:endParaRPr lang="en-US" dirty="0"/>
        </a:p>
      </dgm:t>
    </dgm:pt>
    <dgm:pt modelId="{FB9180C6-11FE-4379-B2AA-B0787C012811}" type="sibTrans" cxnId="{60BF1E93-F483-4077-B56A-2080FE371EF2}">
      <dgm:prSet/>
      <dgm:spPr/>
      <dgm:t>
        <a:bodyPr/>
        <a:lstStyle/>
        <a:p>
          <a:endParaRPr lang="en-US"/>
        </a:p>
      </dgm:t>
    </dgm:pt>
    <dgm:pt modelId="{514D2723-35BA-4FF2-80BE-AC81E89A3EA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INTEGRITY</a:t>
          </a:r>
          <a:r>
            <a:rPr kumimoji="0" lang="en-US" b="0" i="0" u="none" strike="noStrike" cap="none" normalizeH="0" baseline="0" dirty="0">
              <a:ln/>
              <a:effectLst/>
              <a:latin typeface="Verdana"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effectLst/>
              <a:latin typeface="Verdana" pitchFamily="34" charset="0"/>
            </a:rPr>
            <a:t>(Honesty to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effectLst/>
              <a:latin typeface="Verdana" pitchFamily="34" charset="0"/>
            </a:rPr>
            <a:t>cause)</a:t>
          </a:r>
        </a:p>
      </dgm:t>
    </dgm:pt>
    <dgm:pt modelId="{1EED7C4F-58A7-4869-9A9C-FC272BD54CFD}" type="parTrans" cxnId="{EDC5741F-370D-4926-9083-6773F204C17A}">
      <dgm:prSet/>
      <dgm:spPr/>
      <dgm:t>
        <a:bodyPr/>
        <a:lstStyle/>
        <a:p>
          <a:endParaRPr lang="en-US" dirty="0"/>
        </a:p>
      </dgm:t>
    </dgm:pt>
    <dgm:pt modelId="{02E65194-4A90-4061-8FD1-584774068F3A}" type="sibTrans" cxnId="{EDC5741F-370D-4926-9083-6773F204C17A}">
      <dgm:prSet/>
      <dgm:spPr/>
      <dgm:t>
        <a:bodyPr/>
        <a:lstStyle/>
        <a:p>
          <a:endParaRPr lang="en-US"/>
        </a:p>
      </dgm:t>
    </dgm:pt>
    <dgm:pt modelId="{72210300-4C79-449D-AE9C-3B73864331FE}" type="pres">
      <dgm:prSet presAssocID="{9ABC6AEF-BD2D-47DC-AF7C-2E876024C4A6}" presName="hierChild1" presStyleCnt="0">
        <dgm:presLayoutVars>
          <dgm:orgChart val="1"/>
          <dgm:chPref val="1"/>
          <dgm:dir/>
          <dgm:animOne val="branch"/>
          <dgm:animLvl val="lvl"/>
          <dgm:resizeHandles/>
        </dgm:presLayoutVars>
      </dgm:prSet>
      <dgm:spPr/>
    </dgm:pt>
    <dgm:pt modelId="{95F96BF5-F865-413B-BB1B-DEDC3707F445}" type="pres">
      <dgm:prSet presAssocID="{4E2C303C-FB2D-4D1F-8148-18B7E9ACC13E}" presName="hierRoot1" presStyleCnt="0">
        <dgm:presLayoutVars>
          <dgm:hierBranch/>
        </dgm:presLayoutVars>
      </dgm:prSet>
      <dgm:spPr/>
    </dgm:pt>
    <dgm:pt modelId="{A9A3D278-C2E7-42C5-826A-FE3F0F8D7ABD}" type="pres">
      <dgm:prSet presAssocID="{4E2C303C-FB2D-4D1F-8148-18B7E9ACC13E}" presName="rootComposite1" presStyleCnt="0"/>
      <dgm:spPr/>
    </dgm:pt>
    <dgm:pt modelId="{989FEFAC-6726-4FE2-B38A-5EB8B2817406}" type="pres">
      <dgm:prSet presAssocID="{4E2C303C-FB2D-4D1F-8148-18B7E9ACC13E}" presName="rootText1" presStyleLbl="node0" presStyleIdx="0" presStyleCnt="1" custScaleX="108628" custScaleY="138951" custLinFactNeighborX="-2148" custLinFactNeighborY="-44777">
        <dgm:presLayoutVars>
          <dgm:chPref val="3"/>
        </dgm:presLayoutVars>
      </dgm:prSet>
      <dgm:spPr/>
    </dgm:pt>
    <dgm:pt modelId="{0275F6E2-4254-4699-ADBB-BBA9E344AA6A}" type="pres">
      <dgm:prSet presAssocID="{4E2C303C-FB2D-4D1F-8148-18B7E9ACC13E}" presName="rootConnector1" presStyleLbl="node1" presStyleIdx="0" presStyleCnt="0"/>
      <dgm:spPr/>
    </dgm:pt>
    <dgm:pt modelId="{500F7A47-9D34-4104-83CE-9BD8AA220653}" type="pres">
      <dgm:prSet presAssocID="{4E2C303C-FB2D-4D1F-8148-18B7E9ACC13E}" presName="hierChild2" presStyleCnt="0"/>
      <dgm:spPr/>
    </dgm:pt>
    <dgm:pt modelId="{77C0EFDC-715A-4D4C-B1D9-474826AE7FE3}" type="pres">
      <dgm:prSet presAssocID="{FEC73621-269C-4314-8EE4-7C8506F52F88}" presName="Name35" presStyleLbl="parChTrans1D2" presStyleIdx="0" presStyleCnt="2"/>
      <dgm:spPr/>
    </dgm:pt>
    <dgm:pt modelId="{D716AAAC-82A8-4DA3-AF40-F4835F6CE9B7}" type="pres">
      <dgm:prSet presAssocID="{5145DD3A-2C82-4E48-87A8-68F420B97708}" presName="hierRoot2" presStyleCnt="0">
        <dgm:presLayoutVars>
          <dgm:hierBranch/>
        </dgm:presLayoutVars>
      </dgm:prSet>
      <dgm:spPr/>
    </dgm:pt>
    <dgm:pt modelId="{4CABC0AD-E433-4F0F-A394-E8380DD0183A}" type="pres">
      <dgm:prSet presAssocID="{5145DD3A-2C82-4E48-87A8-68F420B97708}" presName="rootComposite" presStyleCnt="0"/>
      <dgm:spPr/>
    </dgm:pt>
    <dgm:pt modelId="{A9BF2FB7-E5F6-4CF2-992A-87C09657DBDB}" type="pres">
      <dgm:prSet presAssocID="{5145DD3A-2C82-4E48-87A8-68F420B97708}" presName="rootText" presStyleLbl="node2" presStyleIdx="0" presStyleCnt="2" custScaleX="91763" custScaleY="138777">
        <dgm:presLayoutVars>
          <dgm:chPref val="3"/>
        </dgm:presLayoutVars>
      </dgm:prSet>
      <dgm:spPr/>
    </dgm:pt>
    <dgm:pt modelId="{354F5512-CB38-4D81-AB3C-7521932A8E2B}" type="pres">
      <dgm:prSet presAssocID="{5145DD3A-2C82-4E48-87A8-68F420B97708}" presName="rootConnector" presStyleLbl="node2" presStyleIdx="0" presStyleCnt="2"/>
      <dgm:spPr/>
    </dgm:pt>
    <dgm:pt modelId="{A997F83D-D6A3-4919-9035-77A5601ECA88}" type="pres">
      <dgm:prSet presAssocID="{5145DD3A-2C82-4E48-87A8-68F420B97708}" presName="hierChild4" presStyleCnt="0"/>
      <dgm:spPr/>
    </dgm:pt>
    <dgm:pt modelId="{86223AEC-CF76-45A1-B088-CD1B6FDB241D}" type="pres">
      <dgm:prSet presAssocID="{5145DD3A-2C82-4E48-87A8-68F420B97708}" presName="hierChild5" presStyleCnt="0"/>
      <dgm:spPr/>
    </dgm:pt>
    <dgm:pt modelId="{44303AEA-6276-4346-ACB4-831EB745A5CC}" type="pres">
      <dgm:prSet presAssocID="{1EED7C4F-58A7-4869-9A9C-FC272BD54CFD}" presName="Name35" presStyleLbl="parChTrans1D2" presStyleIdx="1" presStyleCnt="2"/>
      <dgm:spPr/>
    </dgm:pt>
    <dgm:pt modelId="{2F36ADF3-EF63-4138-A639-EA44BF01C9DD}" type="pres">
      <dgm:prSet presAssocID="{514D2723-35BA-4FF2-80BE-AC81E89A3EA9}" presName="hierRoot2" presStyleCnt="0">
        <dgm:presLayoutVars>
          <dgm:hierBranch/>
        </dgm:presLayoutVars>
      </dgm:prSet>
      <dgm:spPr/>
    </dgm:pt>
    <dgm:pt modelId="{7CC2ABE0-9F38-4282-A6E9-C7A3868337BE}" type="pres">
      <dgm:prSet presAssocID="{514D2723-35BA-4FF2-80BE-AC81E89A3EA9}" presName="rootComposite" presStyleCnt="0"/>
      <dgm:spPr/>
    </dgm:pt>
    <dgm:pt modelId="{416A8933-1E5B-49E1-BB53-D2CD3FBAF4F4}" type="pres">
      <dgm:prSet presAssocID="{514D2723-35BA-4FF2-80BE-AC81E89A3EA9}" presName="rootText" presStyleLbl="node2" presStyleIdx="1" presStyleCnt="2" custScaleX="91987" custScaleY="138777">
        <dgm:presLayoutVars>
          <dgm:chPref val="3"/>
        </dgm:presLayoutVars>
      </dgm:prSet>
      <dgm:spPr/>
    </dgm:pt>
    <dgm:pt modelId="{165982FC-FE43-4915-AC2E-70521F00DF15}" type="pres">
      <dgm:prSet presAssocID="{514D2723-35BA-4FF2-80BE-AC81E89A3EA9}" presName="rootConnector" presStyleLbl="node2" presStyleIdx="1" presStyleCnt="2"/>
      <dgm:spPr/>
    </dgm:pt>
    <dgm:pt modelId="{0D8BF66B-4F4F-4FEB-931E-63D0A917E3C8}" type="pres">
      <dgm:prSet presAssocID="{514D2723-35BA-4FF2-80BE-AC81E89A3EA9}" presName="hierChild4" presStyleCnt="0"/>
      <dgm:spPr/>
    </dgm:pt>
    <dgm:pt modelId="{E9A9FB8F-29FF-4786-82DE-378353395CA9}" type="pres">
      <dgm:prSet presAssocID="{514D2723-35BA-4FF2-80BE-AC81E89A3EA9}" presName="hierChild5" presStyleCnt="0"/>
      <dgm:spPr/>
    </dgm:pt>
    <dgm:pt modelId="{0B8593AB-E0BB-4EC4-A4F7-19206F5D0AC6}" type="pres">
      <dgm:prSet presAssocID="{4E2C303C-FB2D-4D1F-8148-18B7E9ACC13E}" presName="hierChild3" presStyleCnt="0"/>
      <dgm:spPr/>
    </dgm:pt>
  </dgm:ptLst>
  <dgm:cxnLst>
    <dgm:cxn modelId="{47AFEF1B-CC8B-42B7-8742-298C320464ED}" type="presOf" srcId="{514D2723-35BA-4FF2-80BE-AC81E89A3EA9}" destId="{165982FC-FE43-4915-AC2E-70521F00DF15}" srcOrd="1" destOrd="0" presId="urn:microsoft.com/office/officeart/2005/8/layout/orgChart1"/>
    <dgm:cxn modelId="{EDC5741F-370D-4926-9083-6773F204C17A}" srcId="{4E2C303C-FB2D-4D1F-8148-18B7E9ACC13E}" destId="{514D2723-35BA-4FF2-80BE-AC81E89A3EA9}" srcOrd="1" destOrd="0" parTransId="{1EED7C4F-58A7-4869-9A9C-FC272BD54CFD}" sibTransId="{02E65194-4A90-4061-8FD1-584774068F3A}"/>
    <dgm:cxn modelId="{FDD44828-EDB6-4210-95AE-632A4EB56E8A}" type="presOf" srcId="{4E2C303C-FB2D-4D1F-8148-18B7E9ACC13E}" destId="{989FEFAC-6726-4FE2-B38A-5EB8B2817406}" srcOrd="0" destOrd="0" presId="urn:microsoft.com/office/officeart/2005/8/layout/orgChart1"/>
    <dgm:cxn modelId="{4B256361-926C-4D92-AC12-2E0EB5E5A90E}" type="presOf" srcId="{5145DD3A-2C82-4E48-87A8-68F420B97708}" destId="{A9BF2FB7-E5F6-4CF2-992A-87C09657DBDB}" srcOrd="0" destOrd="0" presId="urn:microsoft.com/office/officeart/2005/8/layout/orgChart1"/>
    <dgm:cxn modelId="{779E2B44-EE51-44B6-855B-FA3A297E62BF}" type="presOf" srcId="{1EED7C4F-58A7-4869-9A9C-FC272BD54CFD}" destId="{44303AEA-6276-4346-ACB4-831EB745A5CC}" srcOrd="0" destOrd="0" presId="urn:microsoft.com/office/officeart/2005/8/layout/orgChart1"/>
    <dgm:cxn modelId="{E6302056-03E1-4457-A672-FE8EB353E951}" type="presOf" srcId="{4E2C303C-FB2D-4D1F-8148-18B7E9ACC13E}" destId="{0275F6E2-4254-4699-ADBB-BBA9E344AA6A}" srcOrd="1" destOrd="0" presId="urn:microsoft.com/office/officeart/2005/8/layout/orgChart1"/>
    <dgm:cxn modelId="{4076BF86-0E53-4FCA-AC91-40D7C816DD7B}" srcId="{9ABC6AEF-BD2D-47DC-AF7C-2E876024C4A6}" destId="{4E2C303C-FB2D-4D1F-8148-18B7E9ACC13E}" srcOrd="0" destOrd="0" parTransId="{212C247D-C135-4C8C-808A-702B385FC4C6}" sibTransId="{94D8DE2B-0237-4F6E-A39E-823AF5922086}"/>
    <dgm:cxn modelId="{60BF1E93-F483-4077-B56A-2080FE371EF2}" srcId="{4E2C303C-FB2D-4D1F-8148-18B7E9ACC13E}" destId="{5145DD3A-2C82-4E48-87A8-68F420B97708}" srcOrd="0" destOrd="0" parTransId="{FEC73621-269C-4314-8EE4-7C8506F52F88}" sibTransId="{FB9180C6-11FE-4379-B2AA-B0787C012811}"/>
    <dgm:cxn modelId="{0A6A8EC2-7E3E-487F-BC29-8AFBD36AA9CB}" type="presOf" srcId="{5145DD3A-2C82-4E48-87A8-68F420B97708}" destId="{354F5512-CB38-4D81-AB3C-7521932A8E2B}" srcOrd="1" destOrd="0" presId="urn:microsoft.com/office/officeart/2005/8/layout/orgChart1"/>
    <dgm:cxn modelId="{38C5A4DF-73D7-4944-BAB4-BA40362C4D4C}" type="presOf" srcId="{9ABC6AEF-BD2D-47DC-AF7C-2E876024C4A6}" destId="{72210300-4C79-449D-AE9C-3B73864331FE}" srcOrd="0" destOrd="0" presId="urn:microsoft.com/office/officeart/2005/8/layout/orgChart1"/>
    <dgm:cxn modelId="{B588D8E5-1D94-42B3-A214-5FB972DCE07D}" type="presOf" srcId="{FEC73621-269C-4314-8EE4-7C8506F52F88}" destId="{77C0EFDC-715A-4D4C-B1D9-474826AE7FE3}" srcOrd="0" destOrd="0" presId="urn:microsoft.com/office/officeart/2005/8/layout/orgChart1"/>
    <dgm:cxn modelId="{FFA14DF7-47ED-4DCB-A3FF-573BEE5ABC27}" type="presOf" srcId="{514D2723-35BA-4FF2-80BE-AC81E89A3EA9}" destId="{416A8933-1E5B-49E1-BB53-D2CD3FBAF4F4}" srcOrd="0" destOrd="0" presId="urn:microsoft.com/office/officeart/2005/8/layout/orgChart1"/>
    <dgm:cxn modelId="{DD944087-A0AB-4B0A-AD94-96AB44E47B0B}" type="presParOf" srcId="{72210300-4C79-449D-AE9C-3B73864331FE}" destId="{95F96BF5-F865-413B-BB1B-DEDC3707F445}" srcOrd="0" destOrd="0" presId="urn:microsoft.com/office/officeart/2005/8/layout/orgChart1"/>
    <dgm:cxn modelId="{45FB15BD-7B4B-407B-B684-D95E27DF2C09}" type="presParOf" srcId="{95F96BF5-F865-413B-BB1B-DEDC3707F445}" destId="{A9A3D278-C2E7-42C5-826A-FE3F0F8D7ABD}" srcOrd="0" destOrd="0" presId="urn:microsoft.com/office/officeart/2005/8/layout/orgChart1"/>
    <dgm:cxn modelId="{FEAE38AA-78EF-45A6-A90D-E05DAF5256B0}" type="presParOf" srcId="{A9A3D278-C2E7-42C5-826A-FE3F0F8D7ABD}" destId="{989FEFAC-6726-4FE2-B38A-5EB8B2817406}" srcOrd="0" destOrd="0" presId="urn:microsoft.com/office/officeart/2005/8/layout/orgChart1"/>
    <dgm:cxn modelId="{C798FABF-78B7-4D94-9681-9A231855DDEB}" type="presParOf" srcId="{A9A3D278-C2E7-42C5-826A-FE3F0F8D7ABD}" destId="{0275F6E2-4254-4699-ADBB-BBA9E344AA6A}" srcOrd="1" destOrd="0" presId="urn:microsoft.com/office/officeart/2005/8/layout/orgChart1"/>
    <dgm:cxn modelId="{AD8BC11B-6B4A-45A0-86A9-C8181D09C9A8}" type="presParOf" srcId="{95F96BF5-F865-413B-BB1B-DEDC3707F445}" destId="{500F7A47-9D34-4104-83CE-9BD8AA220653}" srcOrd="1" destOrd="0" presId="urn:microsoft.com/office/officeart/2005/8/layout/orgChart1"/>
    <dgm:cxn modelId="{0F91770F-0F08-49CE-9680-3CD699F49482}" type="presParOf" srcId="{500F7A47-9D34-4104-83CE-9BD8AA220653}" destId="{77C0EFDC-715A-4D4C-B1D9-474826AE7FE3}" srcOrd="0" destOrd="0" presId="urn:microsoft.com/office/officeart/2005/8/layout/orgChart1"/>
    <dgm:cxn modelId="{46B36DD6-3250-4BD3-B022-D3F06B18F3FF}" type="presParOf" srcId="{500F7A47-9D34-4104-83CE-9BD8AA220653}" destId="{D716AAAC-82A8-4DA3-AF40-F4835F6CE9B7}" srcOrd="1" destOrd="0" presId="urn:microsoft.com/office/officeart/2005/8/layout/orgChart1"/>
    <dgm:cxn modelId="{F948160A-C513-4B95-959E-BB2D77A1A79F}" type="presParOf" srcId="{D716AAAC-82A8-4DA3-AF40-F4835F6CE9B7}" destId="{4CABC0AD-E433-4F0F-A394-E8380DD0183A}" srcOrd="0" destOrd="0" presId="urn:microsoft.com/office/officeart/2005/8/layout/orgChart1"/>
    <dgm:cxn modelId="{C2F410D0-7B4F-48BD-8E9F-2495AE9AFDCF}" type="presParOf" srcId="{4CABC0AD-E433-4F0F-A394-E8380DD0183A}" destId="{A9BF2FB7-E5F6-4CF2-992A-87C09657DBDB}" srcOrd="0" destOrd="0" presId="urn:microsoft.com/office/officeart/2005/8/layout/orgChart1"/>
    <dgm:cxn modelId="{6C602A29-067D-4398-B020-508B9D2B8A6E}" type="presParOf" srcId="{4CABC0AD-E433-4F0F-A394-E8380DD0183A}" destId="{354F5512-CB38-4D81-AB3C-7521932A8E2B}" srcOrd="1" destOrd="0" presId="urn:microsoft.com/office/officeart/2005/8/layout/orgChart1"/>
    <dgm:cxn modelId="{DE57FDD0-E1DA-4869-AD3C-C114CE070D43}" type="presParOf" srcId="{D716AAAC-82A8-4DA3-AF40-F4835F6CE9B7}" destId="{A997F83D-D6A3-4919-9035-77A5601ECA88}" srcOrd="1" destOrd="0" presId="urn:microsoft.com/office/officeart/2005/8/layout/orgChart1"/>
    <dgm:cxn modelId="{D78C49A7-C479-4FDA-A09A-2D5E68D170A3}" type="presParOf" srcId="{D716AAAC-82A8-4DA3-AF40-F4835F6CE9B7}" destId="{86223AEC-CF76-45A1-B088-CD1B6FDB241D}" srcOrd="2" destOrd="0" presId="urn:microsoft.com/office/officeart/2005/8/layout/orgChart1"/>
    <dgm:cxn modelId="{852B5EE7-D1FD-42EF-9B2C-F70268F98738}" type="presParOf" srcId="{500F7A47-9D34-4104-83CE-9BD8AA220653}" destId="{44303AEA-6276-4346-ACB4-831EB745A5CC}" srcOrd="2" destOrd="0" presId="urn:microsoft.com/office/officeart/2005/8/layout/orgChart1"/>
    <dgm:cxn modelId="{CC9D164C-8EFE-4A81-BB7E-A8A2897523AC}" type="presParOf" srcId="{500F7A47-9D34-4104-83CE-9BD8AA220653}" destId="{2F36ADF3-EF63-4138-A639-EA44BF01C9DD}" srcOrd="3" destOrd="0" presId="urn:microsoft.com/office/officeart/2005/8/layout/orgChart1"/>
    <dgm:cxn modelId="{F162A450-1080-4DD3-AF1D-7B6FCF1B28E1}" type="presParOf" srcId="{2F36ADF3-EF63-4138-A639-EA44BF01C9DD}" destId="{7CC2ABE0-9F38-4282-A6E9-C7A3868337BE}" srcOrd="0" destOrd="0" presId="urn:microsoft.com/office/officeart/2005/8/layout/orgChart1"/>
    <dgm:cxn modelId="{1FBF05FB-0F29-448B-B3CA-0BDB85C22412}" type="presParOf" srcId="{7CC2ABE0-9F38-4282-A6E9-C7A3868337BE}" destId="{416A8933-1E5B-49E1-BB53-D2CD3FBAF4F4}" srcOrd="0" destOrd="0" presId="urn:microsoft.com/office/officeart/2005/8/layout/orgChart1"/>
    <dgm:cxn modelId="{4321614D-1351-4108-B43D-5536FE8EDC8A}" type="presParOf" srcId="{7CC2ABE0-9F38-4282-A6E9-C7A3868337BE}" destId="{165982FC-FE43-4915-AC2E-70521F00DF15}" srcOrd="1" destOrd="0" presId="urn:microsoft.com/office/officeart/2005/8/layout/orgChart1"/>
    <dgm:cxn modelId="{7B457769-1D47-4E15-A238-043E5B98449D}" type="presParOf" srcId="{2F36ADF3-EF63-4138-A639-EA44BF01C9DD}" destId="{0D8BF66B-4F4F-4FEB-931E-63D0A917E3C8}" srcOrd="1" destOrd="0" presId="urn:microsoft.com/office/officeart/2005/8/layout/orgChart1"/>
    <dgm:cxn modelId="{61982E0E-1B25-4F90-9AD2-5BFA197F1503}" type="presParOf" srcId="{2F36ADF3-EF63-4138-A639-EA44BF01C9DD}" destId="{E9A9FB8F-29FF-4786-82DE-378353395CA9}" srcOrd="2" destOrd="0" presId="urn:microsoft.com/office/officeart/2005/8/layout/orgChart1"/>
    <dgm:cxn modelId="{4E673163-95A4-4278-B166-2E84B7EC709C}" type="presParOf" srcId="{95F96BF5-F865-413B-BB1B-DEDC3707F445}" destId="{0B8593AB-E0BB-4EC4-A4F7-19206F5D0AC6}"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4F9CBA-C887-4CE2-87DE-699D4A3FE49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IN"/>
        </a:p>
      </dgm:t>
    </dgm:pt>
    <dgm:pt modelId="{C76F5588-EE9E-4CC7-A6C2-434FA046263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Client attitude and culture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endParaRPr>
        </a:p>
      </dgm:t>
    </dgm:pt>
    <dgm:pt modelId="{C021D7E0-FDDF-4722-A5D9-6ACA1B67B79E}" type="parTrans" cxnId="{E84842DB-5593-4837-8DD6-47BE64580D53}">
      <dgm:prSet/>
      <dgm:spPr/>
      <dgm:t>
        <a:bodyPr/>
        <a:lstStyle/>
        <a:p>
          <a:endParaRPr lang="en-IN"/>
        </a:p>
      </dgm:t>
    </dgm:pt>
    <dgm:pt modelId="{6B3B8F39-7CE9-4449-9E28-1CE5A24019A7}" type="sibTrans" cxnId="{E84842DB-5593-4837-8DD6-47BE64580D53}">
      <dgm:prSet/>
      <dgm:spPr/>
      <dgm:t>
        <a:bodyPr/>
        <a:lstStyle/>
        <a:p>
          <a:endParaRPr lang="en-IN"/>
        </a:p>
      </dgm:t>
    </dgm:pt>
    <dgm:pt modelId="{AC3A9A79-40CF-40A1-9C38-39966EE5702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Expectations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of Client to match with your skill set </a:t>
          </a:r>
        </a:p>
      </dgm:t>
    </dgm:pt>
    <dgm:pt modelId="{BCF9E1BB-23F0-496D-8E44-0CBEA9EE2E2C}" type="parTrans" cxnId="{CC1B0B1C-F7AC-4C5E-9386-CF0A7380847A}">
      <dgm:prSet/>
      <dgm:spPr/>
      <dgm:t>
        <a:bodyPr/>
        <a:lstStyle/>
        <a:p>
          <a:endParaRPr lang="en-IN"/>
        </a:p>
      </dgm:t>
    </dgm:pt>
    <dgm:pt modelId="{E6B7FA7A-A3D2-4822-B4F9-4644A62112FE}" type="sibTrans" cxnId="{CC1B0B1C-F7AC-4C5E-9386-CF0A7380847A}">
      <dgm:prSet/>
      <dgm:spPr/>
      <dgm:t>
        <a:bodyPr/>
        <a:lstStyle/>
        <a:p>
          <a:endParaRPr lang="en-IN"/>
        </a:p>
      </dgm:t>
    </dgm:pt>
    <dgm:pt modelId="{6C53F4CA-DDD1-41FB-8230-1D8951918A3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Merits &amp; Demerits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rPr>
            <a:t>of Engagement </a:t>
          </a:r>
        </a:p>
      </dgm:t>
    </dgm:pt>
    <dgm:pt modelId="{1D73E4B1-41BA-4FEB-A290-60EAF1300B59}" type="parTrans" cxnId="{3A6CF307-9CB3-4002-B05E-C6CC0453F4F2}">
      <dgm:prSet/>
      <dgm:spPr/>
      <dgm:t>
        <a:bodyPr/>
        <a:lstStyle/>
        <a:p>
          <a:endParaRPr lang="en-IN"/>
        </a:p>
      </dgm:t>
    </dgm:pt>
    <dgm:pt modelId="{F22F29E3-8B2A-432A-AFD2-471A39A4978D}" type="sibTrans" cxnId="{3A6CF307-9CB3-4002-B05E-C6CC0453F4F2}">
      <dgm:prSet/>
      <dgm:spPr/>
      <dgm:t>
        <a:bodyPr/>
        <a:lstStyle/>
        <a:p>
          <a:endParaRPr lang="en-IN"/>
        </a:p>
      </dgm:t>
    </dgm:pt>
    <dgm:pt modelId="{FF0A4339-0C51-4552-BFD4-27CFF80363B5}" type="pres">
      <dgm:prSet presAssocID="{444F9CBA-C887-4CE2-87DE-699D4A3FE495}" presName="compositeShape" presStyleCnt="0">
        <dgm:presLayoutVars>
          <dgm:chMax val="7"/>
          <dgm:dir/>
          <dgm:resizeHandles val="exact"/>
        </dgm:presLayoutVars>
      </dgm:prSet>
      <dgm:spPr/>
    </dgm:pt>
    <dgm:pt modelId="{8D906491-B80F-4D3B-B2FE-C1D77A93EF64}" type="pres">
      <dgm:prSet presAssocID="{C76F5588-EE9E-4CC7-A6C2-434FA0462639}" presName="circ1" presStyleLbl="vennNode1" presStyleIdx="0" presStyleCnt="3"/>
      <dgm:spPr/>
    </dgm:pt>
    <dgm:pt modelId="{5C7B5752-E56E-48A3-BC5C-A12D7FBDA8EB}" type="pres">
      <dgm:prSet presAssocID="{C76F5588-EE9E-4CC7-A6C2-434FA0462639}" presName="circ1Tx" presStyleLbl="revTx" presStyleIdx="0" presStyleCnt="0">
        <dgm:presLayoutVars>
          <dgm:chMax val="0"/>
          <dgm:chPref val="0"/>
          <dgm:bulletEnabled val="1"/>
        </dgm:presLayoutVars>
      </dgm:prSet>
      <dgm:spPr/>
    </dgm:pt>
    <dgm:pt modelId="{F414FD03-10E2-4695-85F1-7194C955F3A6}" type="pres">
      <dgm:prSet presAssocID="{AC3A9A79-40CF-40A1-9C38-39966EE57020}" presName="circ2" presStyleLbl="vennNode1" presStyleIdx="1" presStyleCnt="3"/>
      <dgm:spPr/>
    </dgm:pt>
    <dgm:pt modelId="{D2055384-CABB-48FA-A290-CD3F58D693A7}" type="pres">
      <dgm:prSet presAssocID="{AC3A9A79-40CF-40A1-9C38-39966EE57020}" presName="circ2Tx" presStyleLbl="revTx" presStyleIdx="0" presStyleCnt="0">
        <dgm:presLayoutVars>
          <dgm:chMax val="0"/>
          <dgm:chPref val="0"/>
          <dgm:bulletEnabled val="1"/>
        </dgm:presLayoutVars>
      </dgm:prSet>
      <dgm:spPr/>
    </dgm:pt>
    <dgm:pt modelId="{E8CCBA53-85F5-4DAB-B3B1-9F27BD828209}" type="pres">
      <dgm:prSet presAssocID="{6C53F4CA-DDD1-41FB-8230-1D8951918A34}" presName="circ3" presStyleLbl="vennNode1" presStyleIdx="2" presStyleCnt="3"/>
      <dgm:spPr/>
    </dgm:pt>
    <dgm:pt modelId="{38C48BD8-DA82-44D9-BAEA-A509A2A0E9D6}" type="pres">
      <dgm:prSet presAssocID="{6C53F4CA-DDD1-41FB-8230-1D8951918A34}" presName="circ3Tx" presStyleLbl="revTx" presStyleIdx="0" presStyleCnt="0">
        <dgm:presLayoutVars>
          <dgm:chMax val="0"/>
          <dgm:chPref val="0"/>
          <dgm:bulletEnabled val="1"/>
        </dgm:presLayoutVars>
      </dgm:prSet>
      <dgm:spPr/>
    </dgm:pt>
  </dgm:ptLst>
  <dgm:cxnLst>
    <dgm:cxn modelId="{3A6CF307-9CB3-4002-B05E-C6CC0453F4F2}" srcId="{444F9CBA-C887-4CE2-87DE-699D4A3FE495}" destId="{6C53F4CA-DDD1-41FB-8230-1D8951918A34}" srcOrd="2" destOrd="0" parTransId="{1D73E4B1-41BA-4FEB-A290-60EAF1300B59}" sibTransId="{F22F29E3-8B2A-432A-AFD2-471A39A4978D}"/>
    <dgm:cxn modelId="{3941D010-DEB9-43B6-91A2-96CC384629B8}" type="presOf" srcId="{444F9CBA-C887-4CE2-87DE-699D4A3FE495}" destId="{FF0A4339-0C51-4552-BFD4-27CFF80363B5}" srcOrd="0" destOrd="0" presId="urn:microsoft.com/office/officeart/2005/8/layout/venn1"/>
    <dgm:cxn modelId="{CC1B0B1C-F7AC-4C5E-9386-CF0A7380847A}" srcId="{444F9CBA-C887-4CE2-87DE-699D4A3FE495}" destId="{AC3A9A79-40CF-40A1-9C38-39966EE57020}" srcOrd="1" destOrd="0" parTransId="{BCF9E1BB-23F0-496D-8E44-0CBEA9EE2E2C}" sibTransId="{E6B7FA7A-A3D2-4822-B4F9-4644A62112FE}"/>
    <dgm:cxn modelId="{624F7B1D-4F2F-4C79-A575-04F1F43216A5}" type="presOf" srcId="{6C53F4CA-DDD1-41FB-8230-1D8951918A34}" destId="{E8CCBA53-85F5-4DAB-B3B1-9F27BD828209}" srcOrd="0" destOrd="0" presId="urn:microsoft.com/office/officeart/2005/8/layout/venn1"/>
    <dgm:cxn modelId="{EBAA572D-0DC2-4E20-8E34-C6DC44B7C837}" type="presOf" srcId="{AC3A9A79-40CF-40A1-9C38-39966EE57020}" destId="{D2055384-CABB-48FA-A290-CD3F58D693A7}" srcOrd="1" destOrd="0" presId="urn:microsoft.com/office/officeart/2005/8/layout/venn1"/>
    <dgm:cxn modelId="{62C2F865-A26A-4799-B1F4-3E79F03E185D}" type="presOf" srcId="{C76F5588-EE9E-4CC7-A6C2-434FA0462639}" destId="{5C7B5752-E56E-48A3-BC5C-A12D7FBDA8EB}" srcOrd="1" destOrd="0" presId="urn:microsoft.com/office/officeart/2005/8/layout/venn1"/>
    <dgm:cxn modelId="{7A17AF6A-072C-41A3-A27D-A5E7647385C2}" type="presOf" srcId="{AC3A9A79-40CF-40A1-9C38-39966EE57020}" destId="{F414FD03-10E2-4695-85F1-7194C955F3A6}" srcOrd="0" destOrd="0" presId="urn:microsoft.com/office/officeart/2005/8/layout/venn1"/>
    <dgm:cxn modelId="{52195B54-C34B-47BB-8D6D-C13B03C8F44D}" type="presOf" srcId="{C76F5588-EE9E-4CC7-A6C2-434FA0462639}" destId="{8D906491-B80F-4D3B-B2FE-C1D77A93EF64}" srcOrd="0" destOrd="0" presId="urn:microsoft.com/office/officeart/2005/8/layout/venn1"/>
    <dgm:cxn modelId="{DFA82EB4-0D9A-4120-A6F9-1BB38D52C689}" type="presOf" srcId="{6C53F4CA-DDD1-41FB-8230-1D8951918A34}" destId="{38C48BD8-DA82-44D9-BAEA-A509A2A0E9D6}" srcOrd="1" destOrd="0" presId="urn:microsoft.com/office/officeart/2005/8/layout/venn1"/>
    <dgm:cxn modelId="{E84842DB-5593-4837-8DD6-47BE64580D53}" srcId="{444F9CBA-C887-4CE2-87DE-699D4A3FE495}" destId="{C76F5588-EE9E-4CC7-A6C2-434FA0462639}" srcOrd="0" destOrd="0" parTransId="{C021D7E0-FDDF-4722-A5D9-6ACA1B67B79E}" sibTransId="{6B3B8F39-7CE9-4449-9E28-1CE5A24019A7}"/>
    <dgm:cxn modelId="{6648B6B4-D275-4E1F-B04D-BF377493413A}" type="presParOf" srcId="{FF0A4339-0C51-4552-BFD4-27CFF80363B5}" destId="{8D906491-B80F-4D3B-B2FE-C1D77A93EF64}" srcOrd="0" destOrd="0" presId="urn:microsoft.com/office/officeart/2005/8/layout/venn1"/>
    <dgm:cxn modelId="{E5F81F46-293B-49B7-97AE-35B6C3219B57}" type="presParOf" srcId="{FF0A4339-0C51-4552-BFD4-27CFF80363B5}" destId="{5C7B5752-E56E-48A3-BC5C-A12D7FBDA8EB}" srcOrd="1" destOrd="0" presId="urn:microsoft.com/office/officeart/2005/8/layout/venn1"/>
    <dgm:cxn modelId="{48C5EAF7-C432-45C2-811D-BFDEF077DBEB}" type="presParOf" srcId="{FF0A4339-0C51-4552-BFD4-27CFF80363B5}" destId="{F414FD03-10E2-4695-85F1-7194C955F3A6}" srcOrd="2" destOrd="0" presId="urn:microsoft.com/office/officeart/2005/8/layout/venn1"/>
    <dgm:cxn modelId="{7AD5F95C-2B6B-429D-8111-1CB6B19DC55E}" type="presParOf" srcId="{FF0A4339-0C51-4552-BFD4-27CFF80363B5}" destId="{D2055384-CABB-48FA-A290-CD3F58D693A7}" srcOrd="3" destOrd="0" presId="urn:microsoft.com/office/officeart/2005/8/layout/venn1"/>
    <dgm:cxn modelId="{E50CC3E6-3ABC-490C-AD1D-23C47DD7C5F5}" type="presParOf" srcId="{FF0A4339-0C51-4552-BFD4-27CFF80363B5}" destId="{E8CCBA53-85F5-4DAB-B3B1-9F27BD828209}" srcOrd="4" destOrd="0" presId="urn:microsoft.com/office/officeart/2005/8/layout/venn1"/>
    <dgm:cxn modelId="{89B1B8B2-967D-4E27-889D-45E76589D846}" type="presParOf" srcId="{FF0A4339-0C51-4552-BFD4-27CFF80363B5}" destId="{38C48BD8-DA82-44D9-BAEA-A509A2A0E9D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E4F777-2D60-429E-A3B3-F4FAED2DA407}" type="doc">
      <dgm:prSet loTypeId="urn:microsoft.com/office/officeart/2005/8/layout/pyramid1" loCatId="pyramid" qsTypeId="urn:microsoft.com/office/officeart/2005/8/quickstyle/simple1" qsCatId="simple" csTypeId="urn:microsoft.com/office/officeart/2005/8/colors/accent1_2" csCatId="accent1" phldr="1"/>
      <dgm:spPr/>
    </dgm:pt>
    <dgm:pt modelId="{B2DA76B9-0A72-4A01-9FD4-C46B55F401EC}">
      <dgm:prSet phldrT="[Text]" custT="1"/>
      <dgm:spPr/>
      <dgm:t>
        <a:bodyPr/>
        <a:lstStyle/>
        <a:p>
          <a:pPr algn="ctr"/>
          <a:endParaRPr lang="en-US" sz="2400" dirty="0">
            <a:solidFill>
              <a:schemeClr val="bg1"/>
            </a:solidFill>
          </a:endParaRPr>
        </a:p>
      </dgm:t>
    </dgm:pt>
    <dgm:pt modelId="{846EB0AE-9773-480B-8024-745997F4EA74}" type="parTrans" cxnId="{E0A52D20-8C0A-4F43-9DDB-78BFD80EB24D}">
      <dgm:prSet/>
      <dgm:spPr/>
      <dgm:t>
        <a:bodyPr/>
        <a:lstStyle/>
        <a:p>
          <a:endParaRPr lang="en-US">
            <a:solidFill>
              <a:schemeClr val="bg1"/>
            </a:solidFill>
          </a:endParaRPr>
        </a:p>
      </dgm:t>
    </dgm:pt>
    <dgm:pt modelId="{661CBF1B-062B-487B-AB9A-1AF4B92704FA}" type="sibTrans" cxnId="{E0A52D20-8C0A-4F43-9DDB-78BFD80EB24D}">
      <dgm:prSet/>
      <dgm:spPr/>
      <dgm:t>
        <a:bodyPr/>
        <a:lstStyle/>
        <a:p>
          <a:endParaRPr lang="en-US">
            <a:solidFill>
              <a:schemeClr val="bg1"/>
            </a:solidFill>
          </a:endParaRPr>
        </a:p>
      </dgm:t>
    </dgm:pt>
    <dgm:pt modelId="{98448883-B739-4CBE-8D19-2C61B8D71D4F}">
      <dgm:prSet phldrT="[Text]" custT="1"/>
      <dgm:spPr/>
      <dgm:t>
        <a:bodyPr/>
        <a:lstStyle/>
        <a:p>
          <a:r>
            <a:rPr lang="en-US" sz="3200" dirty="0">
              <a:solidFill>
                <a:schemeClr val="bg1"/>
              </a:solidFill>
            </a:rPr>
            <a:t>Cost of acquiring new client</a:t>
          </a:r>
        </a:p>
      </dgm:t>
    </dgm:pt>
    <dgm:pt modelId="{ADB1827B-C095-4D49-BF98-72AA6F48274D}" type="parTrans" cxnId="{DA79E67A-DB1B-4DEB-979D-522EAE4324DB}">
      <dgm:prSet/>
      <dgm:spPr/>
      <dgm:t>
        <a:bodyPr/>
        <a:lstStyle/>
        <a:p>
          <a:endParaRPr lang="en-US">
            <a:solidFill>
              <a:schemeClr val="bg1"/>
            </a:solidFill>
          </a:endParaRPr>
        </a:p>
      </dgm:t>
    </dgm:pt>
    <dgm:pt modelId="{DF076C33-5FF9-4D20-B341-1BDD0D486B1B}" type="sibTrans" cxnId="{DA79E67A-DB1B-4DEB-979D-522EAE4324DB}">
      <dgm:prSet/>
      <dgm:spPr/>
      <dgm:t>
        <a:bodyPr/>
        <a:lstStyle/>
        <a:p>
          <a:endParaRPr lang="en-US">
            <a:solidFill>
              <a:schemeClr val="bg1"/>
            </a:solidFill>
          </a:endParaRPr>
        </a:p>
      </dgm:t>
    </dgm:pt>
    <dgm:pt modelId="{3D1BB169-B75B-43D4-A95A-09C0482F8C87}">
      <dgm:prSet phldrT="[Text]" custT="1"/>
      <dgm:spPr/>
      <dgm:t>
        <a:bodyPr/>
        <a:lstStyle/>
        <a:p>
          <a:r>
            <a:rPr lang="en-US" sz="3600" dirty="0">
              <a:solidFill>
                <a:schemeClr val="bg1"/>
              </a:solidFill>
            </a:rPr>
            <a:t>Cost of winning back lost client</a:t>
          </a:r>
        </a:p>
      </dgm:t>
    </dgm:pt>
    <dgm:pt modelId="{B2F6A7AF-F40B-4B2E-B08F-56BACE2A7EB2}" type="parTrans" cxnId="{3F0F16C8-6BF7-436A-9904-DC3E0C7BCC23}">
      <dgm:prSet/>
      <dgm:spPr/>
      <dgm:t>
        <a:bodyPr/>
        <a:lstStyle/>
        <a:p>
          <a:endParaRPr lang="en-US">
            <a:solidFill>
              <a:schemeClr val="bg1"/>
            </a:solidFill>
          </a:endParaRPr>
        </a:p>
      </dgm:t>
    </dgm:pt>
    <dgm:pt modelId="{FCCD2EF8-02D5-4888-A9FF-835BE919802D}" type="sibTrans" cxnId="{3F0F16C8-6BF7-436A-9904-DC3E0C7BCC23}">
      <dgm:prSet/>
      <dgm:spPr/>
      <dgm:t>
        <a:bodyPr/>
        <a:lstStyle/>
        <a:p>
          <a:endParaRPr lang="en-US">
            <a:solidFill>
              <a:schemeClr val="bg1"/>
            </a:solidFill>
          </a:endParaRPr>
        </a:p>
      </dgm:t>
    </dgm:pt>
    <dgm:pt modelId="{8D7C9E15-2871-4D83-B06F-BE82DD47680A}" type="pres">
      <dgm:prSet presAssocID="{31E4F777-2D60-429E-A3B3-F4FAED2DA407}" presName="Name0" presStyleCnt="0">
        <dgm:presLayoutVars>
          <dgm:dir/>
          <dgm:animLvl val="lvl"/>
          <dgm:resizeHandles val="exact"/>
        </dgm:presLayoutVars>
      </dgm:prSet>
      <dgm:spPr/>
    </dgm:pt>
    <dgm:pt modelId="{5C44305D-A24B-4548-B176-315A61C7CBD0}" type="pres">
      <dgm:prSet presAssocID="{B2DA76B9-0A72-4A01-9FD4-C46B55F401EC}" presName="Name8" presStyleCnt="0"/>
      <dgm:spPr/>
    </dgm:pt>
    <dgm:pt modelId="{A5F23B5A-4941-4E77-A7F1-3C82841F5F53}" type="pres">
      <dgm:prSet presAssocID="{B2DA76B9-0A72-4A01-9FD4-C46B55F401EC}" presName="level" presStyleLbl="node1" presStyleIdx="0" presStyleCnt="3" custScaleY="180810">
        <dgm:presLayoutVars>
          <dgm:chMax val="1"/>
          <dgm:bulletEnabled val="1"/>
        </dgm:presLayoutVars>
      </dgm:prSet>
      <dgm:spPr/>
    </dgm:pt>
    <dgm:pt modelId="{9210AD96-6D73-4001-BAA5-148A94A8EF00}" type="pres">
      <dgm:prSet presAssocID="{B2DA76B9-0A72-4A01-9FD4-C46B55F401EC}" presName="levelTx" presStyleLbl="revTx" presStyleIdx="0" presStyleCnt="0">
        <dgm:presLayoutVars>
          <dgm:chMax val="1"/>
          <dgm:bulletEnabled val="1"/>
        </dgm:presLayoutVars>
      </dgm:prSet>
      <dgm:spPr/>
    </dgm:pt>
    <dgm:pt modelId="{688D9B0C-B845-4C69-9C56-33898BFFFEA5}" type="pres">
      <dgm:prSet presAssocID="{98448883-B739-4CBE-8D19-2C61B8D71D4F}" presName="Name8" presStyleCnt="0"/>
      <dgm:spPr/>
    </dgm:pt>
    <dgm:pt modelId="{E5C5D76D-D9CC-4ECD-B00F-FD836381CA46}" type="pres">
      <dgm:prSet presAssocID="{98448883-B739-4CBE-8D19-2C61B8D71D4F}" presName="level" presStyleLbl="node1" presStyleIdx="1" presStyleCnt="3">
        <dgm:presLayoutVars>
          <dgm:chMax val="1"/>
          <dgm:bulletEnabled val="1"/>
        </dgm:presLayoutVars>
      </dgm:prSet>
      <dgm:spPr/>
    </dgm:pt>
    <dgm:pt modelId="{757C2255-0D84-4320-BC57-81D6E2613D52}" type="pres">
      <dgm:prSet presAssocID="{98448883-B739-4CBE-8D19-2C61B8D71D4F}" presName="levelTx" presStyleLbl="revTx" presStyleIdx="0" presStyleCnt="0">
        <dgm:presLayoutVars>
          <dgm:chMax val="1"/>
          <dgm:bulletEnabled val="1"/>
        </dgm:presLayoutVars>
      </dgm:prSet>
      <dgm:spPr/>
    </dgm:pt>
    <dgm:pt modelId="{C1B13489-A26A-4E2E-9BCD-A50C952BE34D}" type="pres">
      <dgm:prSet presAssocID="{3D1BB169-B75B-43D4-A95A-09C0482F8C87}" presName="Name8" presStyleCnt="0"/>
      <dgm:spPr/>
    </dgm:pt>
    <dgm:pt modelId="{8E168123-4EA7-4F57-9D5B-27E21CB10C8A}" type="pres">
      <dgm:prSet presAssocID="{3D1BB169-B75B-43D4-A95A-09C0482F8C87}" presName="level" presStyleLbl="node1" presStyleIdx="2" presStyleCnt="3">
        <dgm:presLayoutVars>
          <dgm:chMax val="1"/>
          <dgm:bulletEnabled val="1"/>
        </dgm:presLayoutVars>
      </dgm:prSet>
      <dgm:spPr/>
    </dgm:pt>
    <dgm:pt modelId="{123E9079-B872-45B7-9FCE-1503EDFAA137}" type="pres">
      <dgm:prSet presAssocID="{3D1BB169-B75B-43D4-A95A-09C0482F8C87}" presName="levelTx" presStyleLbl="revTx" presStyleIdx="0" presStyleCnt="0">
        <dgm:presLayoutVars>
          <dgm:chMax val="1"/>
          <dgm:bulletEnabled val="1"/>
        </dgm:presLayoutVars>
      </dgm:prSet>
      <dgm:spPr/>
    </dgm:pt>
  </dgm:ptLst>
  <dgm:cxnLst>
    <dgm:cxn modelId="{E0A52D20-8C0A-4F43-9DDB-78BFD80EB24D}" srcId="{31E4F777-2D60-429E-A3B3-F4FAED2DA407}" destId="{B2DA76B9-0A72-4A01-9FD4-C46B55F401EC}" srcOrd="0" destOrd="0" parTransId="{846EB0AE-9773-480B-8024-745997F4EA74}" sibTransId="{661CBF1B-062B-487B-AB9A-1AF4B92704FA}"/>
    <dgm:cxn modelId="{C4EA8529-1767-43A4-A6AD-6512C76F389D}" type="presOf" srcId="{B2DA76B9-0A72-4A01-9FD4-C46B55F401EC}" destId="{A5F23B5A-4941-4E77-A7F1-3C82841F5F53}" srcOrd="0" destOrd="0" presId="urn:microsoft.com/office/officeart/2005/8/layout/pyramid1"/>
    <dgm:cxn modelId="{0AAECD65-6C18-4E93-B0B2-DC4709606979}" type="presOf" srcId="{3D1BB169-B75B-43D4-A95A-09C0482F8C87}" destId="{8E168123-4EA7-4F57-9D5B-27E21CB10C8A}" srcOrd="0" destOrd="0" presId="urn:microsoft.com/office/officeart/2005/8/layout/pyramid1"/>
    <dgm:cxn modelId="{A12F8166-0837-4B79-9C9C-2BEE1A705DF1}" type="presOf" srcId="{3D1BB169-B75B-43D4-A95A-09C0482F8C87}" destId="{123E9079-B872-45B7-9FCE-1503EDFAA137}" srcOrd="1" destOrd="0" presId="urn:microsoft.com/office/officeart/2005/8/layout/pyramid1"/>
    <dgm:cxn modelId="{86D9E946-1F21-4643-A84E-48E5484ECA5E}" type="presOf" srcId="{98448883-B739-4CBE-8D19-2C61B8D71D4F}" destId="{E5C5D76D-D9CC-4ECD-B00F-FD836381CA46}" srcOrd="0" destOrd="0" presId="urn:microsoft.com/office/officeart/2005/8/layout/pyramid1"/>
    <dgm:cxn modelId="{34BC754C-F9E2-472B-80EF-A6B1583617A8}" type="presOf" srcId="{98448883-B739-4CBE-8D19-2C61B8D71D4F}" destId="{757C2255-0D84-4320-BC57-81D6E2613D52}" srcOrd="1" destOrd="0" presId="urn:microsoft.com/office/officeart/2005/8/layout/pyramid1"/>
    <dgm:cxn modelId="{A4005359-C9EE-4298-814A-72E885A916A9}" type="presOf" srcId="{31E4F777-2D60-429E-A3B3-F4FAED2DA407}" destId="{8D7C9E15-2871-4D83-B06F-BE82DD47680A}" srcOrd="0" destOrd="0" presId="urn:microsoft.com/office/officeart/2005/8/layout/pyramid1"/>
    <dgm:cxn modelId="{DA79E67A-DB1B-4DEB-979D-522EAE4324DB}" srcId="{31E4F777-2D60-429E-A3B3-F4FAED2DA407}" destId="{98448883-B739-4CBE-8D19-2C61B8D71D4F}" srcOrd="1" destOrd="0" parTransId="{ADB1827B-C095-4D49-BF98-72AA6F48274D}" sibTransId="{DF076C33-5FF9-4D20-B341-1BDD0D486B1B}"/>
    <dgm:cxn modelId="{3F0F16C8-6BF7-436A-9904-DC3E0C7BCC23}" srcId="{31E4F777-2D60-429E-A3B3-F4FAED2DA407}" destId="{3D1BB169-B75B-43D4-A95A-09C0482F8C87}" srcOrd="2" destOrd="0" parTransId="{B2F6A7AF-F40B-4B2E-B08F-56BACE2A7EB2}" sibTransId="{FCCD2EF8-02D5-4888-A9FF-835BE919802D}"/>
    <dgm:cxn modelId="{5B46F3CF-500D-4E74-A89E-D1B249095A4F}" type="presOf" srcId="{B2DA76B9-0A72-4A01-9FD4-C46B55F401EC}" destId="{9210AD96-6D73-4001-BAA5-148A94A8EF00}" srcOrd="1" destOrd="0" presId="urn:microsoft.com/office/officeart/2005/8/layout/pyramid1"/>
    <dgm:cxn modelId="{2720750D-CBD5-452C-9D33-0433B6321588}" type="presParOf" srcId="{8D7C9E15-2871-4D83-B06F-BE82DD47680A}" destId="{5C44305D-A24B-4548-B176-315A61C7CBD0}" srcOrd="0" destOrd="0" presId="urn:microsoft.com/office/officeart/2005/8/layout/pyramid1"/>
    <dgm:cxn modelId="{D088F873-45E8-49C1-90DB-53990C34D244}" type="presParOf" srcId="{5C44305D-A24B-4548-B176-315A61C7CBD0}" destId="{A5F23B5A-4941-4E77-A7F1-3C82841F5F53}" srcOrd="0" destOrd="0" presId="urn:microsoft.com/office/officeart/2005/8/layout/pyramid1"/>
    <dgm:cxn modelId="{5046284E-069E-4F54-80CB-A4FF4376D4E6}" type="presParOf" srcId="{5C44305D-A24B-4548-B176-315A61C7CBD0}" destId="{9210AD96-6D73-4001-BAA5-148A94A8EF00}" srcOrd="1" destOrd="0" presId="urn:microsoft.com/office/officeart/2005/8/layout/pyramid1"/>
    <dgm:cxn modelId="{C440ADD2-27DB-481C-8345-2F2062DCE79F}" type="presParOf" srcId="{8D7C9E15-2871-4D83-B06F-BE82DD47680A}" destId="{688D9B0C-B845-4C69-9C56-33898BFFFEA5}" srcOrd="1" destOrd="0" presId="urn:microsoft.com/office/officeart/2005/8/layout/pyramid1"/>
    <dgm:cxn modelId="{2630F119-E25C-4930-8597-8AAD93FFA5AE}" type="presParOf" srcId="{688D9B0C-B845-4C69-9C56-33898BFFFEA5}" destId="{E5C5D76D-D9CC-4ECD-B00F-FD836381CA46}" srcOrd="0" destOrd="0" presId="urn:microsoft.com/office/officeart/2005/8/layout/pyramid1"/>
    <dgm:cxn modelId="{B46C02DF-3456-441B-BDFA-AC2850ACB40B}" type="presParOf" srcId="{688D9B0C-B845-4C69-9C56-33898BFFFEA5}" destId="{757C2255-0D84-4320-BC57-81D6E2613D52}" srcOrd="1" destOrd="0" presId="urn:microsoft.com/office/officeart/2005/8/layout/pyramid1"/>
    <dgm:cxn modelId="{7A58A176-4FA9-4014-8BF3-9C7CF8B7DA52}" type="presParOf" srcId="{8D7C9E15-2871-4D83-B06F-BE82DD47680A}" destId="{C1B13489-A26A-4E2E-9BCD-A50C952BE34D}" srcOrd="2" destOrd="0" presId="urn:microsoft.com/office/officeart/2005/8/layout/pyramid1"/>
    <dgm:cxn modelId="{7D798254-39CF-4EF8-8C68-173D3C26A9B2}" type="presParOf" srcId="{C1B13489-A26A-4E2E-9BCD-A50C952BE34D}" destId="{8E168123-4EA7-4F57-9D5B-27E21CB10C8A}" srcOrd="0" destOrd="0" presId="urn:microsoft.com/office/officeart/2005/8/layout/pyramid1"/>
    <dgm:cxn modelId="{F668C42C-86CE-4B9E-B462-BA2F599D4FE2}" type="presParOf" srcId="{C1B13489-A26A-4E2E-9BCD-A50C952BE34D}" destId="{123E9079-B872-45B7-9FCE-1503EDFAA13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11142-BB01-445B-B22B-4BD8D4DDA63F}">
      <dsp:nvSpPr>
        <dsp:cNvPr id="0" name=""/>
        <dsp:cNvSpPr/>
      </dsp:nvSpPr>
      <dsp:spPr>
        <a:xfrm>
          <a:off x="2019299" y="1435451"/>
          <a:ext cx="1105056" cy="383573"/>
        </a:xfrm>
        <a:custGeom>
          <a:avLst/>
          <a:gdLst/>
          <a:ahLst/>
          <a:cxnLst/>
          <a:rect l="0" t="0" r="0" b="0"/>
          <a:pathLst>
            <a:path>
              <a:moveTo>
                <a:pt x="0" y="0"/>
              </a:moveTo>
              <a:lnTo>
                <a:pt x="0" y="191786"/>
              </a:lnTo>
              <a:lnTo>
                <a:pt x="1105056" y="191786"/>
              </a:lnTo>
              <a:lnTo>
                <a:pt x="1105056" y="38357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CA49E1-5C8C-4EA8-9C6D-E9EFCEA613CA}">
      <dsp:nvSpPr>
        <dsp:cNvPr id="0" name=""/>
        <dsp:cNvSpPr/>
      </dsp:nvSpPr>
      <dsp:spPr>
        <a:xfrm>
          <a:off x="914243" y="1435451"/>
          <a:ext cx="1105056" cy="383573"/>
        </a:xfrm>
        <a:custGeom>
          <a:avLst/>
          <a:gdLst/>
          <a:ahLst/>
          <a:cxnLst/>
          <a:rect l="0" t="0" r="0" b="0"/>
          <a:pathLst>
            <a:path>
              <a:moveTo>
                <a:pt x="1105056" y="0"/>
              </a:moveTo>
              <a:lnTo>
                <a:pt x="1105056" y="191786"/>
              </a:lnTo>
              <a:lnTo>
                <a:pt x="0" y="191786"/>
              </a:lnTo>
              <a:lnTo>
                <a:pt x="0" y="38357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A991C4-4300-4ACE-858B-0D6BE7D6FAD1}">
      <dsp:nvSpPr>
        <dsp:cNvPr id="0" name=""/>
        <dsp:cNvSpPr/>
      </dsp:nvSpPr>
      <dsp:spPr>
        <a:xfrm>
          <a:off x="1106030" y="522181"/>
          <a:ext cx="1826539" cy="913269"/>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a:ln/>
              <a:effectLst/>
              <a:latin typeface="Verdana" pitchFamily="34" charset="0"/>
            </a:rPr>
            <a:t>DUTY TOWARDS</a:t>
          </a:r>
        </a:p>
      </dsp:txBody>
      <dsp:txXfrm>
        <a:off x="1106030" y="522181"/>
        <a:ext cx="1826539" cy="913269"/>
      </dsp:txXfrm>
    </dsp:sp>
    <dsp:sp modelId="{9FC10D22-443A-4E55-8D17-61C425E158E8}">
      <dsp:nvSpPr>
        <dsp:cNvPr id="0" name=""/>
        <dsp:cNvSpPr/>
      </dsp:nvSpPr>
      <dsp:spPr>
        <a:xfrm>
          <a:off x="973" y="1819025"/>
          <a:ext cx="1826539" cy="913269"/>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effectLst/>
              <a:latin typeface="Verdana" pitchFamily="34" charset="0"/>
            </a:rPr>
            <a:t>LAW &amp; ICAI</a:t>
          </a:r>
        </a:p>
      </dsp:txBody>
      <dsp:txXfrm>
        <a:off x="973" y="1819025"/>
        <a:ext cx="1826539" cy="913269"/>
      </dsp:txXfrm>
    </dsp:sp>
    <dsp:sp modelId="{41D63096-8D41-4669-A1B4-467060D87ABF}">
      <dsp:nvSpPr>
        <dsp:cNvPr id="0" name=""/>
        <dsp:cNvSpPr/>
      </dsp:nvSpPr>
      <dsp:spPr>
        <a:xfrm>
          <a:off x="2211086" y="1819025"/>
          <a:ext cx="1826539" cy="913269"/>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a:ln/>
              <a:effectLst/>
              <a:latin typeface="Verdana" pitchFamily="34" charset="0"/>
            </a:rPr>
            <a:t>CLIENT</a:t>
          </a:r>
        </a:p>
      </dsp:txBody>
      <dsp:txXfrm>
        <a:off x="2211086" y="1819025"/>
        <a:ext cx="1826539" cy="913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03AEA-6276-4346-ACB4-831EB745A5CC}">
      <dsp:nvSpPr>
        <dsp:cNvPr id="0" name=""/>
        <dsp:cNvSpPr/>
      </dsp:nvSpPr>
      <dsp:spPr>
        <a:xfrm>
          <a:off x="1976942" y="1612496"/>
          <a:ext cx="1154185" cy="855609"/>
        </a:xfrm>
        <a:custGeom>
          <a:avLst/>
          <a:gdLst/>
          <a:ahLst/>
          <a:cxnLst/>
          <a:rect l="0" t="0" r="0" b="0"/>
          <a:pathLst>
            <a:path>
              <a:moveTo>
                <a:pt x="0" y="0"/>
              </a:moveTo>
              <a:lnTo>
                <a:pt x="0" y="648552"/>
              </a:lnTo>
              <a:lnTo>
                <a:pt x="1154185" y="648552"/>
              </a:lnTo>
              <a:lnTo>
                <a:pt x="1154185" y="8556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0EFDC-715A-4D4C-B1D9-474826AE7FE3}">
      <dsp:nvSpPr>
        <dsp:cNvPr id="0" name=""/>
        <dsp:cNvSpPr/>
      </dsp:nvSpPr>
      <dsp:spPr>
        <a:xfrm>
          <a:off x="905263" y="1612496"/>
          <a:ext cx="1071678" cy="855609"/>
        </a:xfrm>
        <a:custGeom>
          <a:avLst/>
          <a:gdLst/>
          <a:ahLst/>
          <a:cxnLst/>
          <a:rect l="0" t="0" r="0" b="0"/>
          <a:pathLst>
            <a:path>
              <a:moveTo>
                <a:pt x="1071678" y="0"/>
              </a:moveTo>
              <a:lnTo>
                <a:pt x="1071678" y="648552"/>
              </a:lnTo>
              <a:lnTo>
                <a:pt x="0" y="648552"/>
              </a:lnTo>
              <a:lnTo>
                <a:pt x="0" y="8556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FEFAC-6726-4FE2-B38A-5EB8B2817406}">
      <dsp:nvSpPr>
        <dsp:cNvPr id="0" name=""/>
        <dsp:cNvSpPr/>
      </dsp:nvSpPr>
      <dsp:spPr>
        <a:xfrm>
          <a:off x="905884" y="242458"/>
          <a:ext cx="2142114" cy="1370037"/>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a:ln/>
              <a:effectLst/>
              <a:latin typeface="Verdana" pitchFamily="34" charset="0"/>
            </a:rPr>
            <a:t>Virtues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a:ln/>
              <a:effectLst/>
              <a:latin typeface="Verdana" pitchFamily="34" charset="0"/>
            </a:rPr>
            <a:t>of  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a:ln/>
              <a:effectLst/>
              <a:latin typeface="Verdana" pitchFamily="34" charset="0"/>
            </a:rPr>
            <a:t>Good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a:ln/>
              <a:effectLst/>
              <a:latin typeface="Verdana" pitchFamily="34" charset="0"/>
            </a:rPr>
            <a:t>Professional</a:t>
          </a:r>
        </a:p>
      </dsp:txBody>
      <dsp:txXfrm>
        <a:off x="905884" y="242458"/>
        <a:ext cx="2142114" cy="1370037"/>
      </dsp:txXfrm>
    </dsp:sp>
    <dsp:sp modelId="{A9BF2FB7-E5F6-4CF2-992A-87C09657DBDB}">
      <dsp:nvSpPr>
        <dsp:cNvPr id="0" name=""/>
        <dsp:cNvSpPr/>
      </dsp:nvSpPr>
      <dsp:spPr>
        <a:xfrm>
          <a:off x="492" y="2468105"/>
          <a:ext cx="1809541" cy="1368322"/>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a:ln/>
              <a:effectLst/>
              <a:latin typeface="Verdana" pitchFamily="34" charset="0"/>
            </a:rPr>
            <a:t>INDUSTRY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a:ln/>
              <a:effectLst/>
              <a:latin typeface="Verdana" pitchFamily="34" charset="0"/>
            </a:rPr>
            <a:t>(Hard work)</a:t>
          </a:r>
        </a:p>
      </dsp:txBody>
      <dsp:txXfrm>
        <a:off x="492" y="2468105"/>
        <a:ext cx="1809541" cy="1368322"/>
      </dsp:txXfrm>
    </dsp:sp>
    <dsp:sp modelId="{416A8933-1E5B-49E1-BB53-D2CD3FBAF4F4}">
      <dsp:nvSpPr>
        <dsp:cNvPr id="0" name=""/>
        <dsp:cNvSpPr/>
      </dsp:nvSpPr>
      <dsp:spPr>
        <a:xfrm>
          <a:off x="2224148" y="2468105"/>
          <a:ext cx="1813958" cy="1368322"/>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kern="1200" cap="none" normalizeH="0" baseline="0" dirty="0">
              <a:ln/>
              <a:effectLst/>
              <a:latin typeface="Verdana" pitchFamily="34" charset="0"/>
            </a:rPr>
            <a:t>INTEGRITY</a:t>
          </a:r>
          <a:r>
            <a:rPr kumimoji="0" lang="en-US" sz="2100" b="0" i="0" u="none" strike="noStrike" kern="1200" cap="none" normalizeH="0" baseline="0" dirty="0">
              <a:ln/>
              <a:effectLst/>
              <a:latin typeface="Verdana"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a:ln/>
              <a:effectLst/>
              <a:latin typeface="Verdana" pitchFamily="34" charset="0"/>
            </a:rPr>
            <a:t>(Honesty to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a:ln/>
              <a:effectLst/>
              <a:latin typeface="Verdana" pitchFamily="34" charset="0"/>
            </a:rPr>
            <a:t>cause)</a:t>
          </a:r>
        </a:p>
      </dsp:txBody>
      <dsp:txXfrm>
        <a:off x="2224148" y="2468105"/>
        <a:ext cx="1813958" cy="1368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06491-B80F-4D3B-B2FE-C1D77A93EF64}">
      <dsp:nvSpPr>
        <dsp:cNvPr id="0" name=""/>
        <dsp:cNvSpPr/>
      </dsp:nvSpPr>
      <dsp:spPr>
        <a:xfrm>
          <a:off x="2708541" y="53831"/>
          <a:ext cx="2583916" cy="2583916"/>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kern="1200" cap="none" normalizeH="0" baseline="0" dirty="0">
              <a:ln>
                <a:noFill/>
              </a:ln>
              <a:solidFill>
                <a:schemeClr val="tx1"/>
              </a:solidFill>
              <a:effectLst/>
            </a:rPr>
            <a:t>Client attitude and culture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900" b="1" i="0" u="none" strike="noStrike" kern="1200" cap="none" normalizeH="0" baseline="0" dirty="0">
            <a:ln>
              <a:noFill/>
            </a:ln>
            <a:solidFill>
              <a:schemeClr val="tx1"/>
            </a:solidFill>
            <a:effectLst/>
          </a:endParaRPr>
        </a:p>
      </dsp:txBody>
      <dsp:txXfrm>
        <a:off x="3053063" y="506017"/>
        <a:ext cx="1894872" cy="1162762"/>
      </dsp:txXfrm>
    </dsp:sp>
    <dsp:sp modelId="{F414FD03-10E2-4695-85F1-7194C955F3A6}">
      <dsp:nvSpPr>
        <dsp:cNvPr id="0" name=""/>
        <dsp:cNvSpPr/>
      </dsp:nvSpPr>
      <dsp:spPr>
        <a:xfrm>
          <a:off x="3640904" y="1668779"/>
          <a:ext cx="2583916" cy="2583916"/>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kern="1200" cap="none" normalizeH="0" baseline="0" dirty="0">
              <a:ln>
                <a:noFill/>
              </a:ln>
              <a:solidFill>
                <a:schemeClr val="tx1"/>
              </a:solidFill>
              <a:effectLst/>
            </a:rPr>
            <a:t>Expectations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kern="1200" cap="none" normalizeH="0" baseline="0" dirty="0">
              <a:ln>
                <a:noFill/>
              </a:ln>
              <a:solidFill>
                <a:schemeClr val="tx1"/>
              </a:solidFill>
              <a:effectLst/>
            </a:rPr>
            <a:t>of Client to match with your skill set </a:t>
          </a:r>
        </a:p>
      </dsp:txBody>
      <dsp:txXfrm>
        <a:off x="4431152" y="2336291"/>
        <a:ext cx="1550350" cy="1421154"/>
      </dsp:txXfrm>
    </dsp:sp>
    <dsp:sp modelId="{E8CCBA53-85F5-4DAB-B3B1-9F27BD828209}">
      <dsp:nvSpPr>
        <dsp:cNvPr id="0" name=""/>
        <dsp:cNvSpPr/>
      </dsp:nvSpPr>
      <dsp:spPr>
        <a:xfrm>
          <a:off x="1776178" y="1668779"/>
          <a:ext cx="2583916" cy="2583916"/>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kern="1200" cap="none" normalizeH="0" baseline="0" dirty="0">
              <a:ln>
                <a:noFill/>
              </a:ln>
              <a:solidFill>
                <a:schemeClr val="tx1"/>
              </a:solidFill>
              <a:effectLst/>
            </a:rPr>
            <a:t>Merits &amp; Demerits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kern="1200" cap="none" normalizeH="0" baseline="0" dirty="0">
              <a:ln>
                <a:noFill/>
              </a:ln>
              <a:solidFill>
                <a:schemeClr val="tx1"/>
              </a:solidFill>
              <a:effectLst/>
            </a:rPr>
            <a:t>of Engagement </a:t>
          </a:r>
        </a:p>
      </dsp:txBody>
      <dsp:txXfrm>
        <a:off x="2019497" y="2336291"/>
        <a:ext cx="1550350" cy="1421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23B5A-4941-4E77-A7F1-3C82841F5F53}">
      <dsp:nvSpPr>
        <dsp:cNvPr id="0" name=""/>
        <dsp:cNvSpPr/>
      </dsp:nvSpPr>
      <dsp:spPr>
        <a:xfrm>
          <a:off x="2161077" y="0"/>
          <a:ext cx="3907444" cy="214894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bg1"/>
            </a:solidFill>
          </a:endParaRPr>
        </a:p>
      </dsp:txBody>
      <dsp:txXfrm>
        <a:off x="2161077" y="0"/>
        <a:ext cx="3907444" cy="2148944"/>
      </dsp:txXfrm>
    </dsp:sp>
    <dsp:sp modelId="{E5C5D76D-D9CC-4ECD-B00F-FD836381CA46}">
      <dsp:nvSpPr>
        <dsp:cNvPr id="0" name=""/>
        <dsp:cNvSpPr/>
      </dsp:nvSpPr>
      <dsp:spPr>
        <a:xfrm>
          <a:off x="1080538" y="2148944"/>
          <a:ext cx="6068522" cy="1188509"/>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Cost of acquiring new client</a:t>
          </a:r>
        </a:p>
      </dsp:txBody>
      <dsp:txXfrm>
        <a:off x="2142530" y="2148944"/>
        <a:ext cx="3944539" cy="1188509"/>
      </dsp:txXfrm>
    </dsp:sp>
    <dsp:sp modelId="{8E168123-4EA7-4F57-9D5B-27E21CB10C8A}">
      <dsp:nvSpPr>
        <dsp:cNvPr id="0" name=""/>
        <dsp:cNvSpPr/>
      </dsp:nvSpPr>
      <dsp:spPr>
        <a:xfrm>
          <a:off x="0" y="3337453"/>
          <a:ext cx="8229599" cy="1188509"/>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Cost of winning back lost client</a:t>
          </a:r>
        </a:p>
      </dsp:txBody>
      <dsp:txXfrm>
        <a:off x="1440179" y="3337453"/>
        <a:ext cx="5349240" cy="11885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4143375" y="1"/>
            <a:ext cx="3170238" cy="481013"/>
          </a:xfrm>
          <a:prstGeom prst="rect">
            <a:avLst/>
          </a:prstGeom>
        </p:spPr>
        <p:txBody>
          <a:bodyPr vert="horz" lIns="91440" tIns="45720" rIns="91440" bIns="45720" rtlCol="0"/>
          <a:lstStyle>
            <a:lvl1pPr algn="r">
              <a:defRPr sz="1200"/>
            </a:lvl1pPr>
          </a:lstStyle>
          <a:p>
            <a:fld id="{158E3D3B-1F7C-4332-93B8-B77CE902DAE1}" type="datetimeFigureOut">
              <a:rPr lang="en-IN" smtClean="0"/>
              <a:t>03-12-2025</a:t>
            </a:fld>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31838" y="4621214"/>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1" y="9120189"/>
            <a:ext cx="3170238" cy="481012"/>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4143375" y="9120189"/>
            <a:ext cx="3170238" cy="481012"/>
          </a:xfrm>
          <a:prstGeom prst="rect">
            <a:avLst/>
          </a:prstGeom>
        </p:spPr>
        <p:txBody>
          <a:bodyPr vert="horz" lIns="91440" tIns="45720" rIns="91440" bIns="45720" rtlCol="0" anchor="b"/>
          <a:lstStyle>
            <a:lvl1pPr algn="r">
              <a:defRPr sz="1200"/>
            </a:lvl1pPr>
          </a:lstStyle>
          <a:p>
            <a:fld id="{64990CC5-B8A0-4F96-B9E4-0B99E88EC71E}" type="slidenum">
              <a:rPr lang="en-IN" smtClean="0"/>
              <a:t>‹#›</a:t>
            </a:fld>
            <a:endParaRPr lang="en-IN"/>
          </a:p>
        </p:txBody>
      </p:sp>
    </p:spTree>
    <p:extLst>
      <p:ext uri="{BB962C8B-B14F-4D97-AF65-F5344CB8AC3E}">
        <p14:creationId xmlns:p14="http://schemas.microsoft.com/office/powerpoint/2010/main" val="2940238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4990CC5-B8A0-4F96-B9E4-0B99E88EC71E}" type="slidenum">
              <a:rPr lang="en-IN" smtClean="0"/>
              <a:t>7</a:t>
            </a:fld>
            <a:endParaRPr lang="en-IN"/>
          </a:p>
        </p:txBody>
      </p:sp>
    </p:spTree>
    <p:extLst>
      <p:ext uri="{BB962C8B-B14F-4D97-AF65-F5344CB8AC3E}">
        <p14:creationId xmlns:p14="http://schemas.microsoft.com/office/powerpoint/2010/main" val="3738716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9051470-4A6E-481C-B8B9-C70E3645193E}" type="datetime1">
              <a:rPr lang="en-IN" smtClean="0"/>
              <a:t>03-12-2025</a:t>
            </a:fld>
            <a:endParaRPr lang="en-IN"/>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IN"/>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699732D-D36E-46B6-8C0D-AFD72F48E673}" type="slidenum">
              <a:rPr lang="en-IN" smtClean="0"/>
              <a:t>‹#›</a:t>
            </a:fld>
            <a:endParaRPr lang="en-IN"/>
          </a:p>
        </p:txBody>
      </p:sp>
    </p:spTree>
    <p:extLst>
      <p:ext uri="{BB962C8B-B14F-4D97-AF65-F5344CB8AC3E}">
        <p14:creationId xmlns:p14="http://schemas.microsoft.com/office/powerpoint/2010/main" val="2258970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IN"/>
            </a:p>
          </p:txBody>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IN"/>
            </a:p>
          </p:txBody>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319855-75AA-41C4-8610-316A50F5371E}" type="datetime1">
              <a:rPr lang="en-IN" smtClean="0"/>
              <a:t>03-12-2025</a:t>
            </a:fld>
            <a:endParaRPr lang="en-IN"/>
          </a:p>
        </p:txBody>
      </p:sp>
      <p:sp>
        <p:nvSpPr>
          <p:cNvPr id="6" name="Footer Placeholder 5"/>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 name="Slide Number Placeholder 6"/>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343658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IN"/>
            </a:p>
          </p:txBody>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txBody>
            <a:bodyPr/>
            <a:lstStyle/>
            <a:p>
              <a:endParaRPr lang="en-IN"/>
            </a:p>
          </p:txBody>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86FD18-541E-4392-8675-168083CD9F82}" type="datetime1">
              <a:rPr lang="en-IN" smtClean="0"/>
              <a:t>03-12-2025</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6" name="Slide Number Placeholder 5"/>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1371753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IN"/>
            </a:p>
          </p:txBody>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IN"/>
            </a:p>
          </p:txBody>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A8E34E8-5514-4D2A-9964-55E28BD2C54B}" type="datetime1">
              <a:rPr lang="en-IN" smtClean="0"/>
              <a:t>03-12-2025</a:t>
            </a:fld>
            <a:endParaRPr lang="en-IN"/>
          </a:p>
        </p:txBody>
      </p:sp>
      <p:sp>
        <p:nvSpPr>
          <p:cNvPr id="5" name="Footer Placeholder 4"/>
          <p:cNvSpPr>
            <a:spLocks noGrp="1"/>
          </p:cNvSpPr>
          <p:nvPr>
            <p:ph type="ftr" sz="quarter" idx="11"/>
          </p:nvPr>
        </p:nvSpPr>
        <p:spPr/>
        <p:txBody>
          <a:bodyPr/>
          <a:lstStyle/>
          <a:p>
            <a:endParaRPr lang="en-IN"/>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6" name="Slide Number Placeholder 5"/>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229876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IN"/>
            </a:p>
          </p:txBody>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IN"/>
            </a:p>
          </p:txBody>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8F83B8-9F33-43D7-B962-DAB400A2AFD3}" type="datetime1">
              <a:rPr lang="en-IN" smtClean="0"/>
              <a:t>03-12-2025</a:t>
            </a:fld>
            <a:endParaRPr lang="en-IN"/>
          </a:p>
        </p:txBody>
      </p:sp>
      <p:sp>
        <p:nvSpPr>
          <p:cNvPr id="5" name="Footer Placeholder 4"/>
          <p:cNvSpPr>
            <a:spLocks noGrp="1"/>
          </p:cNvSpPr>
          <p:nvPr>
            <p:ph type="ftr" sz="quarter" idx="11"/>
          </p:nvPr>
        </p:nvSpPr>
        <p:spPr/>
        <p:txBody>
          <a:bodyPr/>
          <a:lstStyle/>
          <a:p>
            <a:endParaRPr lang="en-IN"/>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6" name="Slide Number Placeholder 5"/>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3728063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D03D073-3A21-46BF-B791-3516268BC698}" type="datetime1">
              <a:rPr lang="en-IN" smtClean="0"/>
              <a:t>03-12-2025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4199892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EC3676-C6EE-4F02-AACD-A3BA9AF98C4B}" type="datetime1">
              <a:rPr lang="en-IN" smtClean="0"/>
              <a:t>03-12-2025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427344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1CBF6-D33B-4F06-A643-43D1AEFEF3CB}" type="datetime1">
              <a:rPr lang="en-IN" smtClean="0"/>
              <a:t>03-12-2025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507510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IN"/>
            </a:p>
          </p:txBody>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IN"/>
            </a:p>
          </p:txBody>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B26D16-24A4-452C-9878-D3314B9F436E}" type="datetime1">
              <a:rPr lang="en-IN" smtClean="0"/>
              <a:t>03-12-2025</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6" name="Slide Number Placeholder 5"/>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269561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384E8892-6D14-4835-B1D6-D725FF041B6E}" type="slidenum">
              <a:rPr lang="en-US"/>
              <a:pPr/>
              <a:t>‹#›</a:t>
            </a:fld>
            <a:endParaRPr lang="en-US"/>
          </a:p>
        </p:txBody>
      </p:sp>
    </p:spTree>
    <p:extLst>
      <p:ext uri="{BB962C8B-B14F-4D97-AF65-F5344CB8AC3E}">
        <p14:creationId xmlns:p14="http://schemas.microsoft.com/office/powerpoint/2010/main" val="9576319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3638"/>
            <a:ext cx="28448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3638"/>
            <a:ext cx="2844800" cy="457200"/>
          </a:xfrm>
        </p:spPr>
        <p:txBody>
          <a:bodyPr/>
          <a:lstStyle>
            <a:lvl1pPr>
              <a:defRPr/>
            </a:lvl1pPr>
          </a:lstStyle>
          <a:p>
            <a:fld id="{A88CF7BE-A880-4D21-AAC7-39ABF42B90AC}" type="slidenum">
              <a:rPr lang="en-US"/>
              <a:pPr/>
              <a:t>‹#›</a:t>
            </a:fld>
            <a:endParaRPr lang="en-US"/>
          </a:p>
        </p:txBody>
      </p:sp>
    </p:spTree>
    <p:extLst>
      <p:ext uri="{BB962C8B-B14F-4D97-AF65-F5344CB8AC3E}">
        <p14:creationId xmlns:p14="http://schemas.microsoft.com/office/powerpoint/2010/main" val="2077821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D040A7-5573-4EF9-91C0-567FA7921438}" type="datetime1">
              <a:rPr lang="en-IN" smtClean="0"/>
              <a:t>03-12-2025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661519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B21119-AE44-4807-B123-08DEA58DEA2F}" type="datetimeFigureOut">
              <a:rPr lang="en-US" smtClean="0"/>
              <a:pPr/>
              <a:t>03/12/2025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5E33F-46C4-43BF-9843-54F58A15FD66}" type="slidenum">
              <a:rPr lang="en-US" smtClean="0"/>
              <a:pPr/>
              <a:t>‹#›</a:t>
            </a:fld>
            <a:endParaRPr lang="en-US"/>
          </a:p>
        </p:txBody>
      </p:sp>
    </p:spTree>
    <p:extLst>
      <p:ext uri="{BB962C8B-B14F-4D97-AF65-F5344CB8AC3E}">
        <p14:creationId xmlns:p14="http://schemas.microsoft.com/office/powerpoint/2010/main" val="41317680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B21119-AE44-4807-B123-08DEA58DEA2F}" type="datetimeFigureOut">
              <a:rPr lang="en-US" smtClean="0"/>
              <a:pPr/>
              <a:t>03/12/2025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5E33F-46C4-43BF-9843-54F58A15FD66}" type="slidenum">
              <a:rPr lang="en-US" smtClean="0"/>
              <a:pPr/>
              <a:t>‹#›</a:t>
            </a:fld>
            <a:endParaRPr lang="en-US"/>
          </a:p>
        </p:txBody>
      </p:sp>
    </p:spTree>
    <p:extLst>
      <p:ext uri="{BB962C8B-B14F-4D97-AF65-F5344CB8AC3E}">
        <p14:creationId xmlns:p14="http://schemas.microsoft.com/office/powerpoint/2010/main" val="151118419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B21119-AE44-4807-B123-08DEA58DEA2F}" type="datetimeFigureOut">
              <a:rPr lang="en-US" smtClean="0"/>
              <a:pPr/>
              <a:t>03/12/2025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5E33F-46C4-43BF-9843-54F58A15FD66}" type="slidenum">
              <a:rPr lang="en-US" smtClean="0"/>
              <a:pPr/>
              <a:t>‹#›</a:t>
            </a:fld>
            <a:endParaRPr lang="en-US"/>
          </a:p>
        </p:txBody>
      </p:sp>
    </p:spTree>
    <p:extLst>
      <p:ext uri="{BB962C8B-B14F-4D97-AF65-F5344CB8AC3E}">
        <p14:creationId xmlns:p14="http://schemas.microsoft.com/office/powerpoint/2010/main" val="37643170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B21119-AE44-4807-B123-08DEA58DEA2F}" type="datetimeFigureOut">
              <a:rPr lang="en-US" smtClean="0"/>
              <a:pPr/>
              <a:t>03/12/2025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5E33F-46C4-43BF-9843-54F58A15FD66}" type="slidenum">
              <a:rPr lang="en-US" smtClean="0"/>
              <a:pPr/>
              <a:t>‹#›</a:t>
            </a:fld>
            <a:endParaRPr lang="en-US"/>
          </a:p>
        </p:txBody>
      </p:sp>
    </p:spTree>
    <p:extLst>
      <p:ext uri="{BB962C8B-B14F-4D97-AF65-F5344CB8AC3E}">
        <p14:creationId xmlns:p14="http://schemas.microsoft.com/office/powerpoint/2010/main" val="383125528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B21119-AE44-4807-B123-08DEA58DEA2F}" type="datetimeFigureOut">
              <a:rPr lang="en-US" smtClean="0"/>
              <a:pPr/>
              <a:t>03/12/2025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5E33F-46C4-43BF-9843-54F58A15FD66}" type="slidenum">
              <a:rPr lang="en-US" smtClean="0"/>
              <a:pPr/>
              <a:t>‹#›</a:t>
            </a:fld>
            <a:endParaRPr lang="en-US"/>
          </a:p>
        </p:txBody>
      </p:sp>
    </p:spTree>
    <p:extLst>
      <p:ext uri="{BB962C8B-B14F-4D97-AF65-F5344CB8AC3E}">
        <p14:creationId xmlns:p14="http://schemas.microsoft.com/office/powerpoint/2010/main" val="23829992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B21119-AE44-4807-B123-08DEA58DEA2F}" type="datetimeFigureOut">
              <a:rPr lang="en-US" smtClean="0"/>
              <a:pPr/>
              <a:t>03/12/2025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5E33F-46C4-43BF-9843-54F58A15FD66}" type="slidenum">
              <a:rPr lang="en-US" smtClean="0"/>
              <a:pPr/>
              <a:t>‹#›</a:t>
            </a:fld>
            <a:endParaRPr lang="en-US"/>
          </a:p>
        </p:txBody>
      </p:sp>
    </p:spTree>
    <p:extLst>
      <p:ext uri="{BB962C8B-B14F-4D97-AF65-F5344CB8AC3E}">
        <p14:creationId xmlns:p14="http://schemas.microsoft.com/office/powerpoint/2010/main" val="241548455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21119-AE44-4807-B123-08DEA58DEA2F}" type="datetimeFigureOut">
              <a:rPr lang="en-US" smtClean="0"/>
              <a:pPr/>
              <a:t>03/12/2025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5E33F-46C4-43BF-9843-54F58A15FD66}" type="slidenum">
              <a:rPr lang="en-US" smtClean="0"/>
              <a:pPr/>
              <a:t>‹#›</a:t>
            </a:fld>
            <a:endParaRPr lang="en-US"/>
          </a:p>
        </p:txBody>
      </p:sp>
    </p:spTree>
    <p:extLst>
      <p:ext uri="{BB962C8B-B14F-4D97-AF65-F5344CB8AC3E}">
        <p14:creationId xmlns:p14="http://schemas.microsoft.com/office/powerpoint/2010/main" val="243005436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B21119-AE44-4807-B123-08DEA58DEA2F}" type="datetimeFigureOut">
              <a:rPr lang="en-US" smtClean="0"/>
              <a:pPr/>
              <a:t>03/12/2025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5E33F-46C4-43BF-9843-54F58A15FD66}" type="slidenum">
              <a:rPr lang="en-US" smtClean="0"/>
              <a:pPr/>
              <a:t>‹#›</a:t>
            </a:fld>
            <a:endParaRPr lang="en-US"/>
          </a:p>
        </p:txBody>
      </p:sp>
    </p:spTree>
    <p:extLst>
      <p:ext uri="{BB962C8B-B14F-4D97-AF65-F5344CB8AC3E}">
        <p14:creationId xmlns:p14="http://schemas.microsoft.com/office/powerpoint/2010/main" val="762556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B21119-AE44-4807-B123-08DEA58DEA2F}" type="datetimeFigureOut">
              <a:rPr lang="en-US" smtClean="0"/>
              <a:pPr/>
              <a:t>03/12/2025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5E33F-46C4-43BF-9843-54F58A15FD66}" type="slidenum">
              <a:rPr lang="en-US" smtClean="0"/>
              <a:pPr/>
              <a:t>‹#›</a:t>
            </a:fld>
            <a:endParaRPr lang="en-US"/>
          </a:p>
        </p:txBody>
      </p:sp>
    </p:spTree>
    <p:extLst>
      <p:ext uri="{BB962C8B-B14F-4D97-AF65-F5344CB8AC3E}">
        <p14:creationId xmlns:p14="http://schemas.microsoft.com/office/powerpoint/2010/main" val="183394280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B21119-AE44-4807-B123-08DEA58DEA2F}" type="datetimeFigureOut">
              <a:rPr lang="en-US" smtClean="0"/>
              <a:pPr/>
              <a:t>03/12/2025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5E33F-46C4-43BF-9843-54F58A15FD66}" type="slidenum">
              <a:rPr lang="en-US" smtClean="0"/>
              <a:pPr/>
              <a:t>‹#›</a:t>
            </a:fld>
            <a:endParaRPr lang="en-US"/>
          </a:p>
        </p:txBody>
      </p:sp>
    </p:spTree>
    <p:extLst>
      <p:ext uri="{BB962C8B-B14F-4D97-AF65-F5344CB8AC3E}">
        <p14:creationId xmlns:p14="http://schemas.microsoft.com/office/powerpoint/2010/main" val="2893834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IN"/>
            </a:p>
          </p:txBody>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IN"/>
            </a:p>
          </p:txBody>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5878A7-E337-419C-BA30-9F48F5937D23}" type="datetime1">
              <a:rPr lang="en-IN" smtClean="0"/>
              <a:t>03-12-2025</a:t>
            </a:fld>
            <a:endParaRPr lang="en-IN"/>
          </a:p>
        </p:txBody>
      </p:sp>
      <p:sp>
        <p:nvSpPr>
          <p:cNvPr id="5" name="Footer Placeholder 4"/>
          <p:cNvSpPr>
            <a:spLocks noGrp="1"/>
          </p:cNvSpPr>
          <p:nvPr>
            <p:ph type="ftr" sz="quarter" idx="11"/>
          </p:nvPr>
        </p:nvSpPr>
        <p:spPr/>
        <p:txBody>
          <a:bodyPr/>
          <a:lstStyle/>
          <a:p>
            <a:endParaRPr lang="en-IN"/>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6" name="Slide Number Placeholder 5"/>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3878795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B21119-AE44-4807-B123-08DEA58DEA2F}" type="datetimeFigureOut">
              <a:rPr lang="en-US" smtClean="0"/>
              <a:pPr/>
              <a:t>03/12/2025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5E33F-46C4-43BF-9843-54F58A15FD66}" type="slidenum">
              <a:rPr lang="en-US" smtClean="0"/>
              <a:pPr/>
              <a:t>‹#›</a:t>
            </a:fld>
            <a:endParaRPr lang="en-US"/>
          </a:p>
        </p:txBody>
      </p:sp>
    </p:spTree>
    <p:extLst>
      <p:ext uri="{BB962C8B-B14F-4D97-AF65-F5344CB8AC3E}">
        <p14:creationId xmlns:p14="http://schemas.microsoft.com/office/powerpoint/2010/main" val="424086809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384E8892-6D14-4835-B1D6-D725FF041B6E}" type="slidenum">
              <a:rPr lang="en-US"/>
              <a:pPr/>
              <a:t>‹#›</a:t>
            </a:fld>
            <a:endParaRPr lang="en-US"/>
          </a:p>
        </p:txBody>
      </p:sp>
    </p:spTree>
    <p:extLst>
      <p:ext uri="{BB962C8B-B14F-4D97-AF65-F5344CB8AC3E}">
        <p14:creationId xmlns:p14="http://schemas.microsoft.com/office/powerpoint/2010/main" val="246410378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3638"/>
            <a:ext cx="28448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3638"/>
            <a:ext cx="2844800" cy="457200"/>
          </a:xfrm>
        </p:spPr>
        <p:txBody>
          <a:bodyPr/>
          <a:lstStyle>
            <a:lvl1pPr>
              <a:defRPr/>
            </a:lvl1pPr>
          </a:lstStyle>
          <a:p>
            <a:fld id="{A88CF7BE-A880-4D21-AAC7-39ABF42B90AC}" type="slidenum">
              <a:rPr lang="en-US"/>
              <a:pPr/>
              <a:t>‹#›</a:t>
            </a:fld>
            <a:endParaRPr lang="en-US"/>
          </a:p>
        </p:txBody>
      </p:sp>
    </p:spTree>
    <p:extLst>
      <p:ext uri="{BB962C8B-B14F-4D97-AF65-F5344CB8AC3E}">
        <p14:creationId xmlns:p14="http://schemas.microsoft.com/office/powerpoint/2010/main" val="18026487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BD46B1-4A1E-461C-AB8B-1D12186AAE8A}" type="datetime1">
              <a:rPr lang="en-IN" smtClean="0"/>
              <a:t>03-12-2025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63284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C7EEC8-6982-475C-87B0-164744FA4277}" type="datetime1">
              <a:rPr lang="en-IN" smtClean="0"/>
              <a:t>03-12-2025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210368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125A82-4961-4392-87C5-AABA261A09AF}" type="datetime1">
              <a:rPr lang="en-IN" smtClean="0"/>
              <a:t>03-12-2025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246091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D492F-1485-40A7-BF3F-C438CF3F5C40}" type="datetime1">
              <a:rPr lang="en-IN" smtClean="0"/>
              <a:t>03-12-2025</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 name="Slide Number Placeholder 3"/>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67379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IN"/>
            </a:p>
          </p:txBody>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IN"/>
            </a:p>
          </p:txBody>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D72984-1D9F-47EA-9A4F-60C9C4387524}" type="datetime1">
              <a:rPr lang="en-IN" smtClean="0"/>
              <a:t>03-12-2025</a:t>
            </a:fld>
            <a:endParaRPr lang="en-IN"/>
          </a:p>
        </p:txBody>
      </p:sp>
      <p:sp>
        <p:nvSpPr>
          <p:cNvPr id="6" name="Footer Placeholder 5"/>
          <p:cNvSpPr>
            <a:spLocks noGrp="1"/>
          </p:cNvSpPr>
          <p:nvPr>
            <p:ph type="ftr" sz="quarter" idx="11"/>
          </p:nvPr>
        </p:nvSpPr>
        <p:spPr/>
        <p:txBody>
          <a:bodyPr/>
          <a:lstStyle/>
          <a:p>
            <a:endParaRPr lang="en-IN"/>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 name="Slide Number Placeholder 6"/>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270189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IN"/>
            </a:p>
          </p:txBody>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IN"/>
            </a:p>
          </p:txBody>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57A0BA-1B25-4881-9E9B-D8A2BB3E9B37}" type="datetime1">
              <a:rPr lang="en-IN" smtClean="0"/>
              <a:t>03-12-2025</a:t>
            </a:fld>
            <a:endParaRPr lang="en-IN"/>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 name="Slide Number Placeholder 6"/>
          <p:cNvSpPr>
            <a:spLocks noGrp="1"/>
          </p:cNvSpPr>
          <p:nvPr>
            <p:ph type="sldNum" sz="quarter" idx="12"/>
          </p:nvPr>
        </p:nvSpPr>
        <p:spPr/>
        <p:txBody>
          <a:bodyPr/>
          <a:lstStyle/>
          <a:p>
            <a:fld id="{4699732D-D36E-46B6-8C0D-AFD72F48E673}" type="slidenum">
              <a:rPr lang="en-IN" smtClean="0"/>
              <a:t>‹#›</a:t>
            </a:fld>
            <a:endParaRPr lang="en-IN"/>
          </a:p>
        </p:txBody>
      </p:sp>
    </p:spTree>
    <p:extLst>
      <p:ext uri="{BB962C8B-B14F-4D97-AF65-F5344CB8AC3E}">
        <p14:creationId xmlns:p14="http://schemas.microsoft.com/office/powerpoint/2010/main" val="23383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2.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1">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IN"/>
            </a:p>
          </p:txBody>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IN"/>
            </a:p>
          </p:txBody>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IN"/>
            </a:p>
          </p:txBody>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4187D7FD-08F0-4894-8609-A4CEA91E6CB7}" type="datetime1">
              <a:rPr lang="en-IN" smtClean="0"/>
              <a:t>03-12-2025</a:t>
            </a:fld>
            <a:endParaRPr lang="en-IN"/>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IN"/>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699732D-D36E-46B6-8C0D-AFD72F48E673}" type="slidenum">
              <a:rPr lang="en-IN" smtClean="0"/>
              <a:t>‹#›</a:t>
            </a:fld>
            <a:endParaRPr lang="en-IN"/>
          </a:p>
        </p:txBody>
      </p:sp>
    </p:spTree>
    <p:extLst>
      <p:ext uri="{BB962C8B-B14F-4D97-AF65-F5344CB8AC3E}">
        <p14:creationId xmlns:p14="http://schemas.microsoft.com/office/powerpoint/2010/main" val="1246556543"/>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 id="2147484190" r:id="rId15"/>
    <p:sldLayoutId id="2147484191" r:id="rId16"/>
    <p:sldLayoutId id="2147484192" r:id="rId17"/>
    <p:sldLayoutId id="2147484193" r:id="rId18"/>
    <p:sldLayoutId id="2147484194" r:id="rId19"/>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21119-AE44-4807-B123-08DEA58DEA2F}" type="datetimeFigureOut">
              <a:rPr lang="en-US" smtClean="0"/>
              <a:pPr/>
              <a:t>03/12/2025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5E33F-46C4-43BF-9843-54F58A15FD66}" type="slidenum">
              <a:rPr lang="en-US" smtClean="0"/>
              <a:pPr/>
              <a:t>‹#›</a:t>
            </a:fld>
            <a:endParaRPr lang="en-US"/>
          </a:p>
        </p:txBody>
      </p:sp>
    </p:spTree>
    <p:extLst>
      <p:ext uri="{BB962C8B-B14F-4D97-AF65-F5344CB8AC3E}">
        <p14:creationId xmlns:p14="http://schemas.microsoft.com/office/powerpoint/2010/main" val="6561104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3D39-F8B3-429A-A528-62C8742D503A}"/>
              </a:ext>
            </a:extLst>
          </p:cNvPr>
          <p:cNvSpPr>
            <a:spLocks noGrp="1"/>
          </p:cNvSpPr>
          <p:nvPr>
            <p:ph type="ctrTitle"/>
          </p:nvPr>
        </p:nvSpPr>
        <p:spPr>
          <a:xfrm>
            <a:off x="2747338" y="1830122"/>
            <a:ext cx="6905667" cy="1739347"/>
          </a:xfrm>
        </p:spPr>
        <p:txBody>
          <a:bodyPr>
            <a:normAutofit/>
          </a:bodyPr>
          <a:lstStyle/>
          <a:p>
            <a:pPr algn="ctr"/>
            <a:r>
              <a:rPr lang="en-US" b="1" dirty="0"/>
              <a:t>CODE OF ETHICS</a:t>
            </a:r>
            <a:br>
              <a:rPr lang="en-US" b="1" dirty="0"/>
            </a:br>
            <a:r>
              <a:rPr lang="en-US" sz="3800" b="1" dirty="0"/>
              <a:t> </a:t>
            </a:r>
            <a:endParaRPr lang="en-IN" sz="3800" b="1" dirty="0"/>
          </a:p>
        </p:txBody>
      </p:sp>
      <p:sp>
        <p:nvSpPr>
          <p:cNvPr id="3" name="Subtitle 2">
            <a:extLst>
              <a:ext uri="{FF2B5EF4-FFF2-40B4-BE49-F238E27FC236}">
                <a16:creationId xmlns:a16="http://schemas.microsoft.com/office/drawing/2014/main" id="{A19CB386-016E-473A-A6DE-595BD1AB2BF3}"/>
              </a:ext>
            </a:extLst>
          </p:cNvPr>
          <p:cNvSpPr>
            <a:spLocks noGrp="1"/>
          </p:cNvSpPr>
          <p:nvPr>
            <p:ph type="subTitle" idx="1"/>
          </p:nvPr>
        </p:nvSpPr>
        <p:spPr>
          <a:xfrm>
            <a:off x="3070225" y="3355699"/>
            <a:ext cx="6905667" cy="1640009"/>
          </a:xfrm>
        </p:spPr>
        <p:txBody>
          <a:bodyPr>
            <a:normAutofit fontScale="92500" lnSpcReduction="20000"/>
          </a:bodyPr>
          <a:lstStyle/>
          <a:p>
            <a:pPr marL="285750" indent="-285750" algn="r">
              <a:buFontTx/>
              <a:buChar char="-"/>
            </a:pPr>
            <a:r>
              <a:rPr lang="en-US" sz="2000" b="1" dirty="0"/>
              <a:t>CA. Deepak M. Rindani</a:t>
            </a:r>
          </a:p>
          <a:p>
            <a:pPr marL="285750" indent="-285750" algn="r">
              <a:buFontTx/>
              <a:buChar char="-"/>
            </a:pPr>
            <a:endParaRPr lang="en-US" sz="2000" dirty="0"/>
          </a:p>
          <a:p>
            <a:pPr marL="342900" indent="-342900" algn="r">
              <a:buFontTx/>
              <a:buChar char="-"/>
            </a:pPr>
            <a:r>
              <a:rPr lang="en-US" sz="2000" dirty="0"/>
              <a:t>At SEMINAR by Rajkot Branch of WIRC of ICAI FOR NEWLY Qualified members</a:t>
            </a:r>
          </a:p>
          <a:p>
            <a:pPr marL="342900" indent="-342900" algn="r">
              <a:buFontTx/>
              <a:buChar char="-"/>
            </a:pPr>
            <a:r>
              <a:rPr lang="en-US" sz="2000" dirty="0"/>
              <a:t>  December 03, 2025</a:t>
            </a:r>
            <a:endParaRPr lang="en-IN" sz="2000" dirty="0"/>
          </a:p>
        </p:txBody>
      </p:sp>
      <p:sp>
        <p:nvSpPr>
          <p:cNvPr id="6" name="Content Placeholder 2">
            <a:extLst>
              <a:ext uri="{FF2B5EF4-FFF2-40B4-BE49-F238E27FC236}">
                <a16:creationId xmlns:a16="http://schemas.microsoft.com/office/drawing/2014/main" id="{C6696190-0415-8EEA-F454-92ADC4517DB1}"/>
              </a:ext>
            </a:extLst>
          </p:cNvPr>
          <p:cNvSpPr txBox="1">
            <a:spLocks/>
          </p:cNvSpPr>
          <p:nvPr/>
        </p:nvSpPr>
        <p:spPr>
          <a:xfrm>
            <a:off x="698997" y="5202720"/>
            <a:ext cx="10569078" cy="2912806"/>
          </a:xfrm>
          <a:prstGeom prst="rect">
            <a:avLst/>
          </a:prstGeom>
        </p:spPr>
        <p:txBody>
          <a:bodyPr vert="horz" lIns="91440" tIns="45720" rIns="91440" bIns="45720" numCol="1"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179388" algn="just">
              <a:lnSpc>
                <a:spcPct val="150000"/>
              </a:lnSpc>
            </a:pPr>
            <a:r>
              <a:rPr lang="en-US" sz="1400" i="1" dirty="0"/>
              <a:t>Disclaimer – this is a general-purpose broad presentation used only during the seminar interaction; needed references may be made to </a:t>
            </a:r>
            <a:r>
              <a:rPr lang="en-US" sz="1400" i="1" dirty="0" err="1"/>
              <a:t>icai</a:t>
            </a:r>
            <a:r>
              <a:rPr lang="en-US" sz="1400" i="1" dirty="0"/>
              <a:t> publications and applicable law</a:t>
            </a:r>
          </a:p>
        </p:txBody>
      </p:sp>
    </p:spTree>
    <p:extLst>
      <p:ext uri="{BB962C8B-B14F-4D97-AF65-F5344CB8AC3E}">
        <p14:creationId xmlns:p14="http://schemas.microsoft.com/office/powerpoint/2010/main" val="222776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6E450-AA8D-D705-4260-050F6B3446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919800-15F8-1CF9-53AD-6FCDE33A4C42}"/>
              </a:ext>
            </a:extLst>
          </p:cNvPr>
          <p:cNvSpPr>
            <a:spLocks noGrp="1"/>
          </p:cNvSpPr>
          <p:nvPr>
            <p:ph idx="1"/>
          </p:nvPr>
        </p:nvSpPr>
        <p:spPr>
          <a:xfrm>
            <a:off x="284812" y="2358571"/>
            <a:ext cx="11239531" cy="4397335"/>
          </a:xfrm>
        </p:spPr>
        <p:txBody>
          <a:bodyPr numCol="1">
            <a:normAutofit fontScale="92500"/>
          </a:bodyPr>
          <a:lstStyle/>
          <a:p>
            <a:pPr marL="719138" indent="-539750" algn="just">
              <a:lnSpc>
                <a:spcPct val="150000"/>
              </a:lnSpc>
            </a:pPr>
            <a:r>
              <a:rPr lang="en-US" sz="2400" b="1" dirty="0"/>
              <a:t>Whether a member in practice can list themselves with online application-based service provider aggregators ?</a:t>
            </a:r>
          </a:p>
          <a:p>
            <a:pPr marL="711200" indent="0" algn="just">
              <a:lnSpc>
                <a:spcPct val="150000"/>
              </a:lnSpc>
              <a:buNone/>
            </a:pPr>
            <a:r>
              <a:rPr lang="en-US" sz="2400" dirty="0"/>
              <a:t>No, as per Council Guidelines for Advertisement, 2008</a:t>
            </a:r>
          </a:p>
          <a:p>
            <a:pPr marL="719138" lvl="1" indent="-539750" algn="just">
              <a:lnSpc>
                <a:spcPct val="150000"/>
              </a:lnSpc>
            </a:pPr>
            <a:r>
              <a:rPr lang="en-IN" sz="2400" b="1" dirty="0"/>
              <a:t>Whether a member in practice/firm of Chartered Accountants register themselves on </a:t>
            </a:r>
            <a:r>
              <a:rPr lang="en-IN" sz="2400" b="1" dirty="0" err="1"/>
              <a:t>GeM</a:t>
            </a:r>
            <a:r>
              <a:rPr lang="en-IN" sz="2400" b="1" dirty="0"/>
              <a:t> Portal (Government e-marketplace)? </a:t>
            </a:r>
          </a:p>
          <a:p>
            <a:pPr marL="719138" indent="-539750" algn="just">
              <a:lnSpc>
                <a:spcPct val="150000"/>
              </a:lnSpc>
              <a:buNone/>
            </a:pPr>
            <a:r>
              <a:rPr lang="en-US" sz="2400" dirty="0"/>
              <a:t>	</a:t>
            </a:r>
            <a:r>
              <a:rPr lang="en-IN" sz="2400" dirty="0"/>
              <a:t>Yes, ensure compliance with the tender guidelines issued by the Institute while participating in tender or bid floated through </a:t>
            </a:r>
            <a:r>
              <a:rPr lang="en-IN" sz="2400" dirty="0" err="1"/>
              <a:t>GeM</a:t>
            </a:r>
            <a:r>
              <a:rPr lang="en-IN" sz="2400" dirty="0"/>
              <a:t> Portal.</a:t>
            </a:r>
            <a:endParaRPr lang="en-US" sz="2400" dirty="0"/>
          </a:p>
        </p:txBody>
      </p:sp>
      <p:sp>
        <p:nvSpPr>
          <p:cNvPr id="6" name="Title 5">
            <a:extLst>
              <a:ext uri="{FF2B5EF4-FFF2-40B4-BE49-F238E27FC236}">
                <a16:creationId xmlns:a16="http://schemas.microsoft.com/office/drawing/2014/main" id="{C585623D-2608-BD43-1234-C309CA73271A}"/>
              </a:ext>
            </a:extLst>
          </p:cNvPr>
          <p:cNvSpPr>
            <a:spLocks noGrp="1"/>
          </p:cNvSpPr>
          <p:nvPr>
            <p:ph type="title"/>
          </p:nvPr>
        </p:nvSpPr>
        <p:spPr>
          <a:xfrm>
            <a:off x="1158140" y="1158863"/>
            <a:ext cx="9875720" cy="706964"/>
          </a:xfrm>
        </p:spPr>
        <p:txBody>
          <a:bodyPr/>
          <a:lstStyle/>
          <a:p>
            <a:pPr algn="ctr"/>
            <a:r>
              <a:rPr lang="en-US" b="1" dirty="0"/>
              <a:t>SOCIALISING AND SOLICITATION – THIN LINE</a:t>
            </a:r>
            <a:endParaRPr lang="en-IN" dirty="0"/>
          </a:p>
        </p:txBody>
      </p:sp>
    </p:spTree>
    <p:extLst>
      <p:ext uri="{BB962C8B-B14F-4D97-AF65-F5344CB8AC3E}">
        <p14:creationId xmlns:p14="http://schemas.microsoft.com/office/powerpoint/2010/main" val="232872205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A3DF1-8A7C-E3F3-F69A-53E595EEFB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DB35-23BB-2059-ACB5-138EBC5444D0}"/>
              </a:ext>
            </a:extLst>
          </p:cNvPr>
          <p:cNvSpPr>
            <a:spLocks noGrp="1"/>
          </p:cNvSpPr>
          <p:nvPr>
            <p:ph idx="1"/>
          </p:nvPr>
        </p:nvSpPr>
        <p:spPr>
          <a:xfrm>
            <a:off x="284812" y="2358571"/>
            <a:ext cx="11239531" cy="4397335"/>
          </a:xfrm>
        </p:spPr>
        <p:txBody>
          <a:bodyPr numCol="1">
            <a:normAutofit fontScale="70000" lnSpcReduction="20000"/>
          </a:bodyPr>
          <a:lstStyle/>
          <a:p>
            <a:r>
              <a:rPr lang="en-IN" sz="2400" b="1" dirty="0"/>
              <a:t>Whether a member can appear on television, films, internet and broadcast in the Radio or give lectures at forums? </a:t>
            </a:r>
          </a:p>
          <a:p>
            <a:pPr marL="719138" indent="-539750" algn="just">
              <a:lnSpc>
                <a:spcPct val="150000"/>
              </a:lnSpc>
              <a:buNone/>
            </a:pPr>
            <a:r>
              <a:rPr lang="en-US" sz="2400" dirty="0"/>
              <a:t>	</a:t>
            </a:r>
            <a:r>
              <a:rPr lang="en-IN" sz="2400" dirty="0"/>
              <a:t>Yes, Council direction under Paragraph 2.14.1.7(x) under Clause (7) of Part I of the First Schedule to the Act; </a:t>
            </a:r>
          </a:p>
          <a:p>
            <a:pPr marL="719138" indent="-539750" algn="just">
              <a:lnSpc>
                <a:spcPct val="150000"/>
              </a:lnSpc>
              <a:buNone/>
            </a:pPr>
            <a:r>
              <a:rPr lang="en-IN" sz="2400" dirty="0"/>
              <a:t>	- may give his name and describe himself as chartered accountant. </a:t>
            </a:r>
          </a:p>
          <a:p>
            <a:pPr marL="719138" indent="-539750" algn="just">
              <a:lnSpc>
                <a:spcPct val="150000"/>
              </a:lnSpc>
              <a:buNone/>
            </a:pPr>
            <a:r>
              <a:rPr lang="en-IN" sz="2400" dirty="0"/>
              <a:t>	- Special qualifications or specialized knowledge directly relevant to the subject matter of the programme may also be given. </a:t>
            </a:r>
          </a:p>
          <a:p>
            <a:pPr marL="719138" indent="-539750" algn="just">
              <a:lnSpc>
                <a:spcPct val="150000"/>
              </a:lnSpc>
              <a:buNone/>
            </a:pPr>
            <a:r>
              <a:rPr lang="en-IN" sz="2400" dirty="0"/>
              <a:t>	- Firm name may also be mentioned</a:t>
            </a:r>
          </a:p>
          <a:p>
            <a:pPr marL="719138" indent="-539750" algn="just">
              <a:lnSpc>
                <a:spcPct val="150000"/>
              </a:lnSpc>
              <a:buNone/>
            </a:pPr>
            <a:r>
              <a:rPr lang="en-IN" sz="2400" dirty="0"/>
              <a:t>	- any exaggerated claim or any kind of comparison is not permissible.</a:t>
            </a:r>
          </a:p>
          <a:p>
            <a:pPr marL="719138" indent="-539750" algn="just">
              <a:lnSpc>
                <a:spcPct val="150000"/>
              </a:lnSpc>
              <a:buNone/>
            </a:pPr>
            <a:r>
              <a:rPr lang="en-IN" sz="2400" dirty="0"/>
              <a:t>	- must not be promotional of him or his firm but must be an objective professional view of the topic under consideration.</a:t>
            </a:r>
            <a:endParaRPr lang="en-US" sz="2400" dirty="0"/>
          </a:p>
        </p:txBody>
      </p:sp>
      <p:sp>
        <p:nvSpPr>
          <p:cNvPr id="8" name="Title 5">
            <a:extLst>
              <a:ext uri="{FF2B5EF4-FFF2-40B4-BE49-F238E27FC236}">
                <a16:creationId xmlns:a16="http://schemas.microsoft.com/office/drawing/2014/main" id="{55CEAE58-40D6-AB01-4E57-B8A6B2A7EE4D}"/>
              </a:ext>
            </a:extLst>
          </p:cNvPr>
          <p:cNvSpPr txBox="1">
            <a:spLocks/>
          </p:cNvSpPr>
          <p:nvPr/>
        </p:nvSpPr>
        <p:spPr bwMode="gray">
          <a:xfrm>
            <a:off x="1307353" y="1126068"/>
            <a:ext cx="9883386"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SOCIALISING AND SOLICITATION – THIN LINE</a:t>
            </a:r>
            <a:endParaRPr lang="en-IN" b="1" dirty="0"/>
          </a:p>
        </p:txBody>
      </p:sp>
    </p:spTree>
    <p:extLst>
      <p:ext uri="{BB962C8B-B14F-4D97-AF65-F5344CB8AC3E}">
        <p14:creationId xmlns:p14="http://schemas.microsoft.com/office/powerpoint/2010/main" val="353235040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4968C-7A9F-2162-35F3-7DDA778735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973FC-7F5E-64BB-8862-1164EF458377}"/>
              </a:ext>
            </a:extLst>
          </p:cNvPr>
          <p:cNvSpPr>
            <a:spLocks noGrp="1"/>
          </p:cNvSpPr>
          <p:nvPr>
            <p:ph idx="1"/>
          </p:nvPr>
        </p:nvSpPr>
        <p:spPr>
          <a:xfrm>
            <a:off x="284812" y="2358571"/>
            <a:ext cx="11239531" cy="4397335"/>
          </a:xfrm>
        </p:spPr>
        <p:txBody>
          <a:bodyPr numCol="1">
            <a:normAutofit fontScale="92500"/>
          </a:bodyPr>
          <a:lstStyle/>
          <a:p>
            <a:r>
              <a:rPr lang="en-IN" sz="2400" b="1" dirty="0"/>
              <a:t>Professional Updates:</a:t>
            </a:r>
          </a:p>
          <a:p>
            <a:pPr>
              <a:buFont typeface="Arial" panose="020B0604020202020204" pitchFamily="34" charset="0"/>
              <a:buChar char="•"/>
            </a:pPr>
            <a:r>
              <a:rPr lang="en-GB" sz="2400" dirty="0"/>
              <a:t>Members in practice or the firm of Chartered Accountants are generally permitted to send professional updates containing information of professional relevance. </a:t>
            </a:r>
          </a:p>
          <a:p>
            <a:pPr>
              <a:buFont typeface="Arial" panose="020B0604020202020204" pitchFamily="34" charset="0"/>
              <a:buChar char="•"/>
            </a:pPr>
            <a:r>
              <a:rPr lang="en-GB" sz="2400" dirty="0"/>
              <a:t>may send the same in his individual name and without mentioning firm name</a:t>
            </a:r>
          </a:p>
          <a:p>
            <a:pPr>
              <a:buFont typeface="Arial" panose="020B0604020202020204" pitchFamily="34" charset="0"/>
              <a:buChar char="•"/>
            </a:pPr>
            <a:r>
              <a:rPr lang="en-GB" sz="2400" dirty="0"/>
              <a:t>may be sent in the form of newsletter or emails etc.</a:t>
            </a:r>
          </a:p>
          <a:p>
            <a:pPr>
              <a:buFont typeface="Arial" panose="020B0604020202020204" pitchFamily="34" charset="0"/>
              <a:buChar char="•"/>
            </a:pPr>
            <a:r>
              <a:rPr lang="en-GB" sz="2400" dirty="0"/>
              <a:t>may also include articles, professional information, bulletin boards, professional updation and other matters of larger importance or of professional interest on their website as per the website guidelines issued by the Institute. </a:t>
            </a:r>
          </a:p>
          <a:p>
            <a:pPr>
              <a:buFont typeface="Arial" panose="020B0604020202020204" pitchFamily="34" charset="0"/>
              <a:buChar char="•"/>
            </a:pPr>
            <a:r>
              <a:rPr lang="en-GB" sz="2400" dirty="0"/>
              <a:t>Should not be in nature of solicitation of services provided by him/her</a:t>
            </a:r>
            <a:endParaRPr lang="en-IN" sz="2400" dirty="0"/>
          </a:p>
        </p:txBody>
      </p:sp>
      <p:sp>
        <p:nvSpPr>
          <p:cNvPr id="8" name="Title 5">
            <a:extLst>
              <a:ext uri="{FF2B5EF4-FFF2-40B4-BE49-F238E27FC236}">
                <a16:creationId xmlns:a16="http://schemas.microsoft.com/office/drawing/2014/main" id="{E8B1BEF1-B803-3443-22B5-22E96B4636B1}"/>
              </a:ext>
            </a:extLst>
          </p:cNvPr>
          <p:cNvSpPr txBox="1">
            <a:spLocks/>
          </p:cNvSpPr>
          <p:nvPr/>
        </p:nvSpPr>
        <p:spPr bwMode="gray">
          <a:xfrm>
            <a:off x="1307353" y="1126068"/>
            <a:ext cx="9883386"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SOCIALISING AND SOLICITATION – THIN LINE</a:t>
            </a:r>
            <a:endParaRPr lang="en-IN" b="1" dirty="0"/>
          </a:p>
        </p:txBody>
      </p:sp>
    </p:spTree>
    <p:extLst>
      <p:ext uri="{BB962C8B-B14F-4D97-AF65-F5344CB8AC3E}">
        <p14:creationId xmlns:p14="http://schemas.microsoft.com/office/powerpoint/2010/main" val="421980711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9A13F-0ECF-939D-EE1E-DA52045CD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413316-A643-2001-D4A0-8BFE36FC78E8}"/>
              </a:ext>
            </a:extLst>
          </p:cNvPr>
          <p:cNvSpPr>
            <a:spLocks noGrp="1"/>
          </p:cNvSpPr>
          <p:nvPr>
            <p:ph type="title"/>
          </p:nvPr>
        </p:nvSpPr>
        <p:spPr>
          <a:xfrm>
            <a:off x="1154953" y="973668"/>
            <a:ext cx="10180704" cy="706964"/>
          </a:xfrm>
        </p:spPr>
        <p:txBody>
          <a:bodyPr>
            <a:normAutofit/>
          </a:bodyPr>
          <a:lstStyle/>
          <a:p>
            <a:pPr algn="ctr"/>
            <a:r>
              <a:rPr lang="en-US" b="1" dirty="0"/>
              <a:t>SOCIALISING AND SOLICITATION – THIN LINE</a:t>
            </a:r>
            <a:endParaRPr lang="en-IN" dirty="0"/>
          </a:p>
        </p:txBody>
      </p:sp>
      <p:sp>
        <p:nvSpPr>
          <p:cNvPr id="3" name="Content Placeholder 2">
            <a:extLst>
              <a:ext uri="{FF2B5EF4-FFF2-40B4-BE49-F238E27FC236}">
                <a16:creationId xmlns:a16="http://schemas.microsoft.com/office/drawing/2014/main" id="{BB8FE7F3-4BA1-832D-A881-A05BB602C709}"/>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sz="2400" b="1" dirty="0"/>
              <a:t>Can a member in practice indicate in a book or an article, published by him, association with any firm of Chartered Accountant ? </a:t>
            </a:r>
          </a:p>
          <a:p>
            <a:pPr marL="711200" indent="0" algn="just">
              <a:lnSpc>
                <a:spcPct val="150000"/>
              </a:lnSpc>
              <a:buNone/>
            </a:pPr>
            <a:r>
              <a:rPr lang="en-US" sz="2400" dirty="0"/>
              <a:t>No, as per para 2.14.1.6(iv)D under clause (6) of Part-I of First Schedule, However, he may indicate designation “Chartered Accountant”</a:t>
            </a:r>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60903284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B2077-1A70-524F-5BEA-C4AE66543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F96FF-EABB-B2A1-F93C-3DC31566F321}"/>
              </a:ext>
            </a:extLst>
          </p:cNvPr>
          <p:cNvSpPr>
            <a:spLocks noGrp="1"/>
          </p:cNvSpPr>
          <p:nvPr>
            <p:ph type="title"/>
          </p:nvPr>
        </p:nvSpPr>
        <p:spPr>
          <a:xfrm>
            <a:off x="1154953" y="1043116"/>
            <a:ext cx="10180704" cy="706964"/>
          </a:xfrm>
        </p:spPr>
        <p:txBody>
          <a:bodyPr>
            <a:normAutofit/>
          </a:bodyPr>
          <a:lstStyle/>
          <a:p>
            <a:pPr algn="ctr"/>
            <a:r>
              <a:rPr lang="en-US" b="1" dirty="0"/>
              <a:t>SOCIALISING AND SOLICITATION – THIN LINE</a:t>
            </a:r>
            <a:endParaRPr lang="en-IN" dirty="0"/>
          </a:p>
        </p:txBody>
      </p:sp>
      <p:sp>
        <p:nvSpPr>
          <p:cNvPr id="3" name="Content Placeholder 2">
            <a:extLst>
              <a:ext uri="{FF2B5EF4-FFF2-40B4-BE49-F238E27FC236}">
                <a16:creationId xmlns:a16="http://schemas.microsoft.com/office/drawing/2014/main" id="{552DC731-CF44-3CE2-325B-2D7C4924E4DB}"/>
              </a:ext>
            </a:extLst>
          </p:cNvPr>
          <p:cNvSpPr>
            <a:spLocks noGrp="1"/>
          </p:cNvSpPr>
          <p:nvPr>
            <p:ph idx="1"/>
          </p:nvPr>
        </p:nvSpPr>
        <p:spPr>
          <a:xfrm>
            <a:off x="284812" y="2358571"/>
            <a:ext cx="11239531" cy="4397335"/>
          </a:xfrm>
        </p:spPr>
        <p:txBody>
          <a:bodyPr numCol="1">
            <a:normAutofit fontScale="92500" lnSpcReduction="20000"/>
          </a:bodyPr>
          <a:lstStyle/>
          <a:p>
            <a:pPr marL="719138" indent="-539750" algn="just">
              <a:lnSpc>
                <a:spcPct val="150000"/>
              </a:lnSpc>
            </a:pPr>
            <a:r>
              <a:rPr lang="en-US" sz="2400" b="1" dirty="0"/>
              <a:t>Whether CA in practice can give public interviews and also whether he can furnish details about himself or his firm in such interviews ? </a:t>
            </a:r>
          </a:p>
          <a:p>
            <a:pPr marL="711200" indent="0" algn="just">
              <a:lnSpc>
                <a:spcPct val="150000"/>
              </a:lnSpc>
              <a:buNone/>
            </a:pPr>
            <a:r>
              <a:rPr lang="en-US" sz="2400" dirty="0"/>
              <a:t>Yes, he can give public interviews, as per para 2.14.1.6(iv)O under clause (6) of Part-I of First Schedule. However, it should not highlight their professional attainments and  any details given must be only as a response to specific question, and of factual nature only.</a:t>
            </a:r>
          </a:p>
          <a:p>
            <a:pPr marL="719138" indent="-539750" algn="just">
              <a:lnSpc>
                <a:spcPct val="150000"/>
              </a:lnSpc>
            </a:pPr>
            <a:r>
              <a:rPr lang="en-US" sz="2400" b="1" dirty="0"/>
              <a:t>Whether CA in practice can upload educational videos on internet ?</a:t>
            </a:r>
          </a:p>
          <a:p>
            <a:pPr marL="711200" indent="0" algn="just">
              <a:lnSpc>
                <a:spcPct val="150000"/>
              </a:lnSpc>
              <a:buNone/>
            </a:pPr>
            <a:r>
              <a:rPr lang="en-US" sz="2400" dirty="0"/>
              <a:t>Yes, as para 2.14.1.6(iv)Q under clause (6) of Part-I of First Schedule. No reference to CA firms, contact details or website address.</a:t>
            </a:r>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256541980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B32BF-FADE-1BFC-8F57-9D9E59B5E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0CCCD-EFAE-19A9-0F05-612DE4495248}"/>
              </a:ext>
            </a:extLst>
          </p:cNvPr>
          <p:cNvSpPr>
            <a:spLocks noGrp="1"/>
          </p:cNvSpPr>
          <p:nvPr>
            <p:ph type="title"/>
          </p:nvPr>
        </p:nvSpPr>
        <p:spPr>
          <a:xfrm>
            <a:off x="1154953" y="973668"/>
            <a:ext cx="10180704" cy="706964"/>
          </a:xfrm>
        </p:spPr>
        <p:txBody>
          <a:bodyPr>
            <a:normAutofit/>
          </a:bodyPr>
          <a:lstStyle/>
          <a:p>
            <a:pPr algn="ctr"/>
            <a:r>
              <a:rPr lang="en-US" b="1" dirty="0"/>
              <a:t>SOCIALISING AND SOLICITATION – THIN LINE</a:t>
            </a:r>
            <a:endParaRPr lang="en-IN" u="sng" dirty="0"/>
          </a:p>
        </p:txBody>
      </p:sp>
      <p:sp>
        <p:nvSpPr>
          <p:cNvPr id="3" name="Content Placeholder 2">
            <a:extLst>
              <a:ext uri="{FF2B5EF4-FFF2-40B4-BE49-F238E27FC236}">
                <a16:creationId xmlns:a16="http://schemas.microsoft.com/office/drawing/2014/main" id="{F5B5C813-A45C-365F-3684-38A3C599B128}"/>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sz="2400" b="1" dirty="0"/>
              <a:t>Can a Chartered Accountant in practice / Firm of Chartered Accountants post the particulars of himself/ itself on a website ? </a:t>
            </a:r>
          </a:p>
          <a:p>
            <a:pPr marL="711200" indent="0" algn="just">
              <a:lnSpc>
                <a:spcPct val="150000"/>
              </a:lnSpc>
              <a:buNone/>
            </a:pPr>
            <a:r>
              <a:rPr lang="en-US" sz="2400" dirty="0"/>
              <a:t>Yes, as per detailed guidelines of the Council</a:t>
            </a:r>
          </a:p>
          <a:p>
            <a:pPr marL="719138" indent="-539750" algn="just">
              <a:lnSpc>
                <a:spcPct val="150000"/>
              </a:lnSpc>
            </a:pPr>
            <a:r>
              <a:rPr lang="en-US" sz="2400" b="1" dirty="0"/>
              <a:t>Whether a Firm of Chartered Accountants can use catchwords/ catchphrases on its website, Letter heads and visiting cards ?</a:t>
            </a:r>
          </a:p>
          <a:p>
            <a:pPr marL="711200" indent="0" algn="just">
              <a:lnSpc>
                <a:spcPct val="150000"/>
              </a:lnSpc>
              <a:buNone/>
            </a:pPr>
            <a:r>
              <a:rPr lang="en-US" sz="2400" dirty="0"/>
              <a:t>No, as per clause (6) &amp; (7) of Part-I of First Schedule</a:t>
            </a:r>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311705603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118B7-9251-3A8B-6CBF-3CC4720FE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AA549-09C5-88A4-69A7-FB98D07A7836}"/>
              </a:ext>
            </a:extLst>
          </p:cNvPr>
          <p:cNvSpPr>
            <a:spLocks noGrp="1"/>
          </p:cNvSpPr>
          <p:nvPr>
            <p:ph type="title"/>
          </p:nvPr>
        </p:nvSpPr>
        <p:spPr>
          <a:xfrm>
            <a:off x="1154953" y="973668"/>
            <a:ext cx="10180704" cy="706964"/>
          </a:xfrm>
        </p:spPr>
        <p:txBody>
          <a:bodyPr>
            <a:normAutofit/>
          </a:bodyPr>
          <a:lstStyle/>
          <a:p>
            <a:pPr algn="ctr"/>
            <a:r>
              <a:rPr lang="en-US" b="1" dirty="0"/>
              <a:t>SOCIALISING AND SOLICITATION – THIN LINE</a:t>
            </a:r>
            <a:endParaRPr lang="en-IN" dirty="0"/>
          </a:p>
        </p:txBody>
      </p:sp>
      <p:sp>
        <p:nvSpPr>
          <p:cNvPr id="3" name="Content Placeholder 2">
            <a:extLst>
              <a:ext uri="{FF2B5EF4-FFF2-40B4-BE49-F238E27FC236}">
                <a16:creationId xmlns:a16="http://schemas.microsoft.com/office/drawing/2014/main" id="{3622C11B-32F4-2C73-BA96-4FB296A55FF4}"/>
              </a:ext>
            </a:extLst>
          </p:cNvPr>
          <p:cNvSpPr>
            <a:spLocks noGrp="1"/>
          </p:cNvSpPr>
          <p:nvPr>
            <p:ph idx="1"/>
          </p:nvPr>
        </p:nvSpPr>
        <p:spPr>
          <a:xfrm>
            <a:off x="284812" y="2358571"/>
            <a:ext cx="11239531" cy="4397335"/>
          </a:xfrm>
        </p:spPr>
        <p:txBody>
          <a:bodyPr numCol="1">
            <a:normAutofit fontScale="85000" lnSpcReduction="10000"/>
          </a:bodyPr>
          <a:lstStyle/>
          <a:p>
            <a:pPr marL="719138" indent="-539750" algn="just">
              <a:lnSpc>
                <a:spcPct val="150000"/>
              </a:lnSpc>
            </a:pPr>
            <a:r>
              <a:rPr lang="en-US" sz="2400" b="1" dirty="0"/>
              <a:t>Whether member in practice can respond to Tenders, Advertisements and Circulars ? </a:t>
            </a:r>
          </a:p>
          <a:p>
            <a:pPr marL="1054100" algn="just">
              <a:lnSpc>
                <a:spcPct val="150000"/>
              </a:lnSpc>
              <a:buFont typeface="Wingdings" panose="05000000000000000000" pitchFamily="2" charset="2"/>
              <a:buChar char="§"/>
            </a:pPr>
            <a:r>
              <a:rPr lang="en-GB" sz="2400" dirty="0"/>
              <a:t>Not respond to any tender issued by an organization or user of professional services in areas of services which are exclusively reserved for Chartered Accountants, such as audit and attestation services.</a:t>
            </a:r>
            <a:endParaRPr lang="en-US" sz="2400" dirty="0"/>
          </a:p>
          <a:p>
            <a:pPr marL="1054100" algn="just">
              <a:lnSpc>
                <a:spcPct val="150000"/>
              </a:lnSpc>
              <a:buFont typeface="Wingdings" panose="05000000000000000000" pitchFamily="2" charset="2"/>
              <a:buChar char="§"/>
            </a:pPr>
            <a:r>
              <a:rPr lang="en-GB" sz="2400" dirty="0"/>
              <a:t>Restriction shall not apply where</a:t>
            </a:r>
          </a:p>
          <a:p>
            <a:pPr marL="1454150" lvl="1" algn="just">
              <a:lnSpc>
                <a:spcPct val="150000"/>
              </a:lnSpc>
              <a:buFont typeface="Courier New" panose="02070309020205020404" pitchFamily="49" charset="0"/>
              <a:buChar char="o"/>
            </a:pPr>
            <a:r>
              <a:rPr lang="en-GB" sz="2200" dirty="0"/>
              <a:t>minimum fee of the assignment is prescribed</a:t>
            </a:r>
          </a:p>
          <a:p>
            <a:pPr marL="1454150" lvl="1" algn="just">
              <a:lnSpc>
                <a:spcPct val="150000"/>
              </a:lnSpc>
              <a:buFont typeface="Courier New" panose="02070309020205020404" pitchFamily="49" charset="0"/>
              <a:buChar char="o"/>
            </a:pPr>
            <a:r>
              <a:rPr lang="en-GB" sz="2200" dirty="0"/>
              <a:t>or where the areas are open to other professionals along with the Chartered Accountants</a:t>
            </a:r>
            <a:endParaRPr lang="en-US" sz="2200" dirty="0"/>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164740632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11388-418C-9090-96A1-B111257D4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ED1FC-F2C3-2DBA-9D03-9352F53F4F34}"/>
              </a:ext>
            </a:extLst>
          </p:cNvPr>
          <p:cNvSpPr>
            <a:spLocks noGrp="1"/>
          </p:cNvSpPr>
          <p:nvPr>
            <p:ph type="title"/>
          </p:nvPr>
        </p:nvSpPr>
        <p:spPr>
          <a:xfrm>
            <a:off x="1154953" y="973668"/>
            <a:ext cx="10180704" cy="706964"/>
          </a:xfrm>
        </p:spPr>
        <p:txBody>
          <a:bodyPr>
            <a:normAutofit/>
          </a:bodyPr>
          <a:lstStyle/>
          <a:p>
            <a:pPr algn="ctr"/>
            <a:r>
              <a:rPr lang="en-US" b="1" dirty="0"/>
              <a:t>SOCIALISING AND SOLICITATION – THIN LINE</a:t>
            </a:r>
            <a:endParaRPr lang="en-IN" dirty="0"/>
          </a:p>
        </p:txBody>
      </p:sp>
      <p:sp>
        <p:nvSpPr>
          <p:cNvPr id="3" name="Content Placeholder 2">
            <a:extLst>
              <a:ext uri="{FF2B5EF4-FFF2-40B4-BE49-F238E27FC236}">
                <a16:creationId xmlns:a16="http://schemas.microsoft.com/office/drawing/2014/main" id="{27BB35E3-ED3D-A2BE-AEF7-43F0E7BDF49B}"/>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endParaRPr lang="en-GB" sz="2400" b="1" dirty="0"/>
          </a:p>
          <a:p>
            <a:pPr marL="719138" indent="-539750" algn="just">
              <a:lnSpc>
                <a:spcPct val="150000"/>
              </a:lnSpc>
            </a:pPr>
            <a:r>
              <a:rPr lang="en-IN" sz="2400" b="1" dirty="0"/>
              <a:t>Whether a designation “Chartered Accountant” along with the name of Chartered Accountants Firm can be used on the greeting cards or invitations</a:t>
            </a:r>
            <a:r>
              <a:rPr lang="en-US" sz="2400" b="1" dirty="0"/>
              <a:t>? </a:t>
            </a:r>
          </a:p>
          <a:p>
            <a:pPr marL="711200" indent="0" algn="just">
              <a:lnSpc>
                <a:spcPct val="150000"/>
              </a:lnSpc>
              <a:buNone/>
            </a:pPr>
            <a:r>
              <a:rPr lang="en-US" sz="2400" dirty="0"/>
              <a:t>Yes</a:t>
            </a:r>
          </a:p>
          <a:p>
            <a:pPr marL="711200" indent="0" algn="just">
              <a:lnSpc>
                <a:spcPct val="150000"/>
              </a:lnSpc>
              <a:buNone/>
            </a:pPr>
            <a:endParaRPr lang="en-US" sz="2400" dirty="0"/>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61094570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A4FAD-2275-B2CE-83EA-5B4AC3D98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DF5D12-4ECD-FD3F-0CC9-8CFD615F30C4}"/>
              </a:ext>
            </a:extLst>
          </p:cNvPr>
          <p:cNvSpPr>
            <a:spLocks noGrp="1"/>
          </p:cNvSpPr>
          <p:nvPr>
            <p:ph type="title"/>
          </p:nvPr>
        </p:nvSpPr>
        <p:spPr>
          <a:xfrm>
            <a:off x="1154953" y="973668"/>
            <a:ext cx="10180704" cy="706964"/>
          </a:xfrm>
        </p:spPr>
        <p:txBody>
          <a:bodyPr>
            <a:normAutofit/>
          </a:bodyPr>
          <a:lstStyle/>
          <a:p>
            <a:pPr algn="ctr"/>
            <a:r>
              <a:rPr lang="en-US" b="1" dirty="0"/>
              <a:t>SOCIALISING AND SOLICITATION – THIN LINE</a:t>
            </a:r>
            <a:endParaRPr lang="en-IN" dirty="0"/>
          </a:p>
        </p:txBody>
      </p:sp>
      <p:sp>
        <p:nvSpPr>
          <p:cNvPr id="3" name="Content Placeholder 2">
            <a:extLst>
              <a:ext uri="{FF2B5EF4-FFF2-40B4-BE49-F238E27FC236}">
                <a16:creationId xmlns:a16="http://schemas.microsoft.com/office/drawing/2014/main" id="{28BDD147-352F-F0EB-252D-B02CF2F8A00C}"/>
              </a:ext>
            </a:extLst>
          </p:cNvPr>
          <p:cNvSpPr>
            <a:spLocks noGrp="1"/>
          </p:cNvSpPr>
          <p:nvPr>
            <p:ph idx="1"/>
          </p:nvPr>
        </p:nvSpPr>
        <p:spPr>
          <a:xfrm>
            <a:off x="284812" y="2358571"/>
            <a:ext cx="11239531" cy="4397335"/>
          </a:xfrm>
        </p:spPr>
        <p:txBody>
          <a:bodyPr numCol="1">
            <a:normAutofit fontScale="92500" lnSpcReduction="10000"/>
          </a:bodyPr>
          <a:lstStyle/>
          <a:p>
            <a:pPr marL="719138" indent="-539750" algn="just">
              <a:lnSpc>
                <a:spcPct val="150000"/>
              </a:lnSpc>
            </a:pPr>
            <a:r>
              <a:rPr lang="en-US" sz="2400" b="1" dirty="0"/>
              <a:t>Whether it is permissible for a firm of Chartered Accountants to sponsor an event ? </a:t>
            </a:r>
          </a:p>
          <a:p>
            <a:pPr marL="711200" indent="0" algn="just">
              <a:lnSpc>
                <a:spcPct val="150000"/>
              </a:lnSpc>
              <a:buNone/>
            </a:pPr>
            <a:r>
              <a:rPr lang="en-US" sz="2400" dirty="0"/>
              <a:t>No, However can sponsor event conducted by Programme Organization Unit (</a:t>
            </a:r>
            <a:r>
              <a:rPr lang="en-US" sz="2400" dirty="0" err="1"/>
              <a:t>PoU</a:t>
            </a:r>
            <a:r>
              <a:rPr lang="en-US" sz="2400" dirty="0"/>
              <a:t>) of ICAI, provided such event has prior approval of CPE Directorate of ICAI.</a:t>
            </a:r>
          </a:p>
          <a:p>
            <a:pPr marL="719138" indent="-539750" algn="just">
              <a:lnSpc>
                <a:spcPct val="150000"/>
              </a:lnSpc>
            </a:pPr>
            <a:r>
              <a:rPr lang="en-US" sz="2400" b="1" dirty="0"/>
              <a:t>Can a member publish a change in partnership or change in address of practice and telephone numbers ? </a:t>
            </a:r>
          </a:p>
          <a:p>
            <a:pPr marL="711200" indent="0" algn="just">
              <a:lnSpc>
                <a:spcPct val="150000"/>
              </a:lnSpc>
              <a:buNone/>
            </a:pPr>
            <a:r>
              <a:rPr lang="en-US" sz="2400" dirty="0"/>
              <a:t>Yes</a:t>
            </a:r>
          </a:p>
          <a:p>
            <a:pPr marL="711200" indent="0" algn="just">
              <a:lnSpc>
                <a:spcPct val="150000"/>
              </a:lnSpc>
              <a:buNone/>
            </a:pPr>
            <a:endParaRPr lang="en-US" sz="2400" dirty="0"/>
          </a:p>
        </p:txBody>
      </p:sp>
    </p:spTree>
    <p:extLst>
      <p:ext uri="{BB962C8B-B14F-4D97-AF65-F5344CB8AC3E}">
        <p14:creationId xmlns:p14="http://schemas.microsoft.com/office/powerpoint/2010/main" val="395041612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445DA-3906-9CED-17B1-1BDB2FCE8E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826AF-07D7-813E-9329-0CEC0CF9EA24}"/>
              </a:ext>
            </a:extLst>
          </p:cNvPr>
          <p:cNvSpPr>
            <a:spLocks noGrp="1"/>
          </p:cNvSpPr>
          <p:nvPr>
            <p:ph type="title"/>
          </p:nvPr>
        </p:nvSpPr>
        <p:spPr>
          <a:xfrm>
            <a:off x="1154953" y="973668"/>
            <a:ext cx="10180704" cy="706964"/>
          </a:xfrm>
        </p:spPr>
        <p:txBody>
          <a:bodyPr>
            <a:normAutofit/>
          </a:bodyPr>
          <a:lstStyle/>
          <a:p>
            <a:pPr algn="ctr"/>
            <a:r>
              <a:rPr lang="en-US" b="1" dirty="0"/>
              <a:t>CAN A CA BE A DIRECTOR IN A COMPANY?</a:t>
            </a:r>
            <a:endParaRPr lang="en-IN" dirty="0"/>
          </a:p>
        </p:txBody>
      </p:sp>
      <p:sp>
        <p:nvSpPr>
          <p:cNvPr id="3" name="Content Placeholder 2">
            <a:extLst>
              <a:ext uri="{FF2B5EF4-FFF2-40B4-BE49-F238E27FC236}">
                <a16:creationId xmlns:a16="http://schemas.microsoft.com/office/drawing/2014/main" id="{070E3FCA-0E01-8E7A-6FE2-C6FCF546E9E7}"/>
              </a:ext>
            </a:extLst>
          </p:cNvPr>
          <p:cNvSpPr>
            <a:spLocks noGrp="1"/>
          </p:cNvSpPr>
          <p:nvPr>
            <p:ph idx="1"/>
          </p:nvPr>
        </p:nvSpPr>
        <p:spPr>
          <a:xfrm>
            <a:off x="284812" y="2358571"/>
            <a:ext cx="11239531" cy="4397335"/>
          </a:xfrm>
        </p:spPr>
        <p:txBody>
          <a:bodyPr numCol="1">
            <a:normAutofit fontScale="85000" lnSpcReduction="10000"/>
          </a:bodyPr>
          <a:lstStyle/>
          <a:p>
            <a:pPr>
              <a:lnSpc>
                <a:spcPct val="150000"/>
              </a:lnSpc>
            </a:pPr>
            <a:r>
              <a:rPr lang="en-GB" sz="2000" dirty="0"/>
              <a:t>A member in practice permitted generally to be a ‘Director Simplicitor’, which includes Independent Director</a:t>
            </a:r>
          </a:p>
          <a:p>
            <a:pPr>
              <a:lnSpc>
                <a:spcPct val="150000"/>
              </a:lnSpc>
            </a:pPr>
            <a:r>
              <a:rPr lang="en-GB" sz="2000" dirty="0"/>
              <a:t>Not MD or WTD (only after specific and prior permission of the Council)</a:t>
            </a:r>
          </a:p>
          <a:p>
            <a:pPr>
              <a:lnSpc>
                <a:spcPct val="150000"/>
              </a:lnSpc>
            </a:pPr>
            <a:r>
              <a:rPr lang="en-GB" sz="2000" dirty="0"/>
              <a:t>Required only in Board Meetings of Company</a:t>
            </a:r>
          </a:p>
          <a:p>
            <a:pPr>
              <a:lnSpc>
                <a:spcPct val="150000"/>
              </a:lnSpc>
            </a:pPr>
            <a:r>
              <a:rPr lang="en-GB" sz="2000" dirty="0"/>
              <a:t>Not paid remuneration except for attending such meetings</a:t>
            </a:r>
          </a:p>
          <a:p>
            <a:pPr>
              <a:lnSpc>
                <a:spcPct val="150000"/>
              </a:lnSpc>
            </a:pPr>
            <a:r>
              <a:rPr lang="en-GB" sz="2000" dirty="0"/>
              <a:t>Cannot operate accounts of the Company</a:t>
            </a:r>
          </a:p>
          <a:p>
            <a:pPr>
              <a:lnSpc>
                <a:spcPct val="150000"/>
              </a:lnSpc>
            </a:pPr>
            <a:r>
              <a:rPr lang="en-GB" sz="2000" dirty="0"/>
              <a:t>Can sign FS and other documents of Company</a:t>
            </a:r>
          </a:p>
          <a:p>
            <a:pPr>
              <a:lnSpc>
                <a:spcPct val="150000"/>
              </a:lnSpc>
            </a:pPr>
            <a:r>
              <a:rPr lang="en-GB" sz="2000" dirty="0"/>
              <a:t>Specific permission not required</a:t>
            </a:r>
          </a:p>
          <a:p>
            <a:pPr>
              <a:lnSpc>
                <a:spcPct val="150000"/>
              </a:lnSpc>
            </a:pPr>
            <a:r>
              <a:rPr lang="en-GB" sz="2000" dirty="0"/>
              <a:t>Can be MD, WTD, Manager of Management Consultancy Company, registered with the ICAI</a:t>
            </a:r>
          </a:p>
          <a:p>
            <a:endParaRPr lang="en-GB" sz="2000" dirty="0"/>
          </a:p>
          <a:p>
            <a:endParaRPr lang="en-GB" sz="2000" dirty="0"/>
          </a:p>
          <a:p>
            <a:endParaRPr lang="en-IN" sz="2000" dirty="0"/>
          </a:p>
        </p:txBody>
      </p:sp>
    </p:spTree>
    <p:extLst>
      <p:ext uri="{BB962C8B-B14F-4D97-AF65-F5344CB8AC3E}">
        <p14:creationId xmlns:p14="http://schemas.microsoft.com/office/powerpoint/2010/main" val="97214180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F597-7F6B-EA1E-E64B-B41E0A6DBF9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0CF5E85-731C-0326-59CE-D84B20E6AACA}"/>
              </a:ext>
            </a:extLst>
          </p:cNvPr>
          <p:cNvPicPr>
            <a:picLocks noChangeAspect="1"/>
          </p:cNvPicPr>
          <p:nvPr/>
        </p:nvPicPr>
        <p:blipFill>
          <a:blip r:embed="rId2"/>
          <a:stretch>
            <a:fillRect/>
          </a:stretch>
        </p:blipFill>
        <p:spPr>
          <a:xfrm>
            <a:off x="17830" y="0"/>
            <a:ext cx="12174169" cy="6858000"/>
          </a:xfrm>
          <a:prstGeom prst="rect">
            <a:avLst/>
          </a:prstGeom>
        </p:spPr>
      </p:pic>
    </p:spTree>
    <p:extLst>
      <p:ext uri="{BB962C8B-B14F-4D97-AF65-F5344CB8AC3E}">
        <p14:creationId xmlns:p14="http://schemas.microsoft.com/office/powerpoint/2010/main" val="318126981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B1B69-74F3-91E2-D147-CC44F7A369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856B5-6469-5A4F-CD98-23E9A6DABAF0}"/>
              </a:ext>
            </a:extLst>
          </p:cNvPr>
          <p:cNvSpPr>
            <a:spLocks noGrp="1"/>
          </p:cNvSpPr>
          <p:nvPr>
            <p:ph type="title"/>
          </p:nvPr>
        </p:nvSpPr>
        <p:spPr>
          <a:xfrm>
            <a:off x="1154953" y="973668"/>
            <a:ext cx="10180704" cy="706964"/>
          </a:xfrm>
        </p:spPr>
        <p:txBody>
          <a:bodyPr>
            <a:normAutofit/>
          </a:bodyPr>
          <a:lstStyle/>
          <a:p>
            <a:pPr algn="ctr"/>
            <a:r>
              <a:rPr lang="en-US" b="1" dirty="0"/>
              <a:t>OTHER BUSINESS ACTIVITIES</a:t>
            </a:r>
            <a:endParaRPr lang="en-IN" dirty="0"/>
          </a:p>
        </p:txBody>
      </p:sp>
      <p:sp>
        <p:nvSpPr>
          <p:cNvPr id="3" name="Content Placeholder 2">
            <a:extLst>
              <a:ext uri="{FF2B5EF4-FFF2-40B4-BE49-F238E27FC236}">
                <a16:creationId xmlns:a16="http://schemas.microsoft.com/office/drawing/2014/main" id="{3F558E3E-1758-B8A3-8B95-0779AEF7D1CB}"/>
              </a:ext>
            </a:extLst>
          </p:cNvPr>
          <p:cNvSpPr>
            <a:spLocks noGrp="1"/>
          </p:cNvSpPr>
          <p:nvPr>
            <p:ph idx="1"/>
          </p:nvPr>
        </p:nvSpPr>
        <p:spPr>
          <a:xfrm>
            <a:off x="284812" y="2358571"/>
            <a:ext cx="11239531" cy="4397335"/>
          </a:xfrm>
        </p:spPr>
        <p:txBody>
          <a:bodyPr numCol="1">
            <a:normAutofit lnSpcReduction="10000"/>
          </a:bodyPr>
          <a:lstStyle/>
          <a:p>
            <a:r>
              <a:rPr lang="en-IN" sz="2200" b="1" dirty="0"/>
              <a:t>Whether members in practice are allowed to transact in commodity derivatives?</a:t>
            </a:r>
          </a:p>
          <a:p>
            <a:pPr marL="1054100" algn="just">
              <a:lnSpc>
                <a:spcPct val="150000"/>
              </a:lnSpc>
              <a:buFontTx/>
              <a:buChar char="-"/>
            </a:pPr>
            <a:r>
              <a:rPr lang="en-IN" dirty="0"/>
              <a:t>permissible for a member in practice to engage in derivative transactions in his personal capacity, but not in professional capacity </a:t>
            </a:r>
            <a:r>
              <a:rPr lang="en-IN" dirty="0" err="1"/>
              <a:t>i.e</a:t>
            </a:r>
            <a:r>
              <a:rPr lang="en-IN" dirty="0"/>
              <a:t> for clients. </a:t>
            </a:r>
          </a:p>
          <a:p>
            <a:pPr marL="1054100" algn="just">
              <a:lnSpc>
                <a:spcPct val="150000"/>
              </a:lnSpc>
              <a:buFontTx/>
              <a:buChar char="-"/>
            </a:pPr>
            <a:r>
              <a:rPr lang="en-IN" dirty="0"/>
              <a:t>allowed to transact only in future and options derivatives, equity and currency derivatives</a:t>
            </a:r>
          </a:p>
          <a:p>
            <a:pPr marL="1054100" algn="just">
              <a:lnSpc>
                <a:spcPct val="150000"/>
              </a:lnSpc>
              <a:buFontTx/>
              <a:buChar char="-"/>
            </a:pPr>
            <a:r>
              <a:rPr lang="en-IN" dirty="0"/>
              <a:t>not permissible for members in practice to transact in commodity derivative transactions.</a:t>
            </a:r>
          </a:p>
          <a:p>
            <a:pPr marL="1054100" algn="just">
              <a:lnSpc>
                <a:spcPct val="150000"/>
              </a:lnSpc>
              <a:buFontTx/>
              <a:buChar char="-"/>
            </a:pPr>
            <a:r>
              <a:rPr lang="en-IN" dirty="0"/>
              <a:t>Members in practice are not allowed to transact in derivatives in the name of his proprietary firm or partnership firm. </a:t>
            </a:r>
          </a:p>
          <a:p>
            <a:pPr marL="1054100" algn="just">
              <a:lnSpc>
                <a:spcPct val="150000"/>
              </a:lnSpc>
              <a:buFontTx/>
              <a:buChar char="-"/>
            </a:pPr>
            <a:r>
              <a:rPr lang="en-IN" dirty="0"/>
              <a:t>no restriction for members not holding Certificate of Practice to transact in Derivatives transaction on his own account or on behalf of others.</a:t>
            </a:r>
            <a:endParaRPr lang="en-US" dirty="0"/>
          </a:p>
        </p:txBody>
      </p:sp>
    </p:spTree>
    <p:extLst>
      <p:ext uri="{BB962C8B-B14F-4D97-AF65-F5344CB8AC3E}">
        <p14:creationId xmlns:p14="http://schemas.microsoft.com/office/powerpoint/2010/main" val="240950811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44CCD-BA92-A221-BA6D-737B9559D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485F5-F98E-E3E8-1B87-B2C87D8ED0AB}"/>
              </a:ext>
            </a:extLst>
          </p:cNvPr>
          <p:cNvSpPr>
            <a:spLocks noGrp="1"/>
          </p:cNvSpPr>
          <p:nvPr>
            <p:ph type="title"/>
          </p:nvPr>
        </p:nvSpPr>
        <p:spPr>
          <a:xfrm>
            <a:off x="1154953" y="973668"/>
            <a:ext cx="10180704" cy="706964"/>
          </a:xfrm>
        </p:spPr>
        <p:txBody>
          <a:bodyPr>
            <a:normAutofit/>
          </a:bodyPr>
          <a:lstStyle/>
          <a:p>
            <a:pPr algn="ctr"/>
            <a:r>
              <a:rPr lang="en-US" b="1" dirty="0"/>
              <a:t>CAN A CA BE A PARTNER?</a:t>
            </a:r>
            <a:endParaRPr lang="en-IN" b="1" dirty="0"/>
          </a:p>
        </p:txBody>
      </p:sp>
      <p:sp>
        <p:nvSpPr>
          <p:cNvPr id="3" name="Content Placeholder 2">
            <a:extLst>
              <a:ext uri="{FF2B5EF4-FFF2-40B4-BE49-F238E27FC236}">
                <a16:creationId xmlns:a16="http://schemas.microsoft.com/office/drawing/2014/main" id="{EE365EAD-297B-FF62-F3E7-8AE50870BFE0}"/>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sz="2400" b="1" dirty="0"/>
              <a:t>Can a member in practice be sleeping partner in family business concern ? </a:t>
            </a:r>
          </a:p>
          <a:p>
            <a:pPr marL="711200" indent="0" algn="just">
              <a:lnSpc>
                <a:spcPct val="150000"/>
              </a:lnSpc>
              <a:buNone/>
            </a:pPr>
            <a:r>
              <a:rPr lang="en-US" sz="2400" dirty="0"/>
              <a:t>Yes, provided he takes prior and specific permission from the Council                          </a:t>
            </a:r>
          </a:p>
        </p:txBody>
      </p:sp>
    </p:spTree>
    <p:extLst>
      <p:ext uri="{BB962C8B-B14F-4D97-AF65-F5344CB8AC3E}">
        <p14:creationId xmlns:p14="http://schemas.microsoft.com/office/powerpoint/2010/main" val="394289166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E5B9D-A38C-384C-F09E-BA59353E4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05008-CB06-CCA4-980E-204185477C3F}"/>
              </a:ext>
            </a:extLst>
          </p:cNvPr>
          <p:cNvSpPr>
            <a:spLocks noGrp="1"/>
          </p:cNvSpPr>
          <p:nvPr>
            <p:ph type="title"/>
          </p:nvPr>
        </p:nvSpPr>
        <p:spPr>
          <a:xfrm>
            <a:off x="1154953" y="973668"/>
            <a:ext cx="10180704" cy="706964"/>
          </a:xfrm>
        </p:spPr>
        <p:txBody>
          <a:bodyPr>
            <a:normAutofit/>
          </a:bodyPr>
          <a:lstStyle/>
          <a:p>
            <a:pPr algn="ctr"/>
            <a:r>
              <a:rPr lang="en-US" b="1" dirty="0"/>
              <a:t>OTHER BUSINESS ACTIVITIES</a:t>
            </a:r>
            <a:endParaRPr lang="en-IN" dirty="0"/>
          </a:p>
        </p:txBody>
      </p:sp>
      <p:sp>
        <p:nvSpPr>
          <p:cNvPr id="3" name="Content Placeholder 2">
            <a:extLst>
              <a:ext uri="{FF2B5EF4-FFF2-40B4-BE49-F238E27FC236}">
                <a16:creationId xmlns:a16="http://schemas.microsoft.com/office/drawing/2014/main" id="{C60035A0-6DB7-9823-FA0E-82625385E4C9}"/>
              </a:ext>
            </a:extLst>
          </p:cNvPr>
          <p:cNvSpPr>
            <a:spLocks noGrp="1"/>
          </p:cNvSpPr>
          <p:nvPr>
            <p:ph idx="1"/>
          </p:nvPr>
        </p:nvSpPr>
        <p:spPr>
          <a:xfrm>
            <a:off x="284812" y="2358571"/>
            <a:ext cx="11239531" cy="4397335"/>
          </a:xfrm>
        </p:spPr>
        <p:txBody>
          <a:bodyPr numCol="1">
            <a:normAutofit/>
          </a:bodyPr>
          <a:lstStyle/>
          <a:p>
            <a:r>
              <a:rPr lang="en-IN" sz="2400" b="1" dirty="0"/>
              <a:t>Whether a member in practice can take the class as guest lecturer and receive honorarium based on per class basis. (June, 2016) </a:t>
            </a:r>
            <a:endParaRPr lang="en-IN" sz="2400" dirty="0"/>
          </a:p>
          <a:p>
            <a:pPr marL="685800" lvl="1">
              <a:buFont typeface="Arial" panose="020B0604020202020204" pitchFamily="34" charset="0"/>
              <a:buChar char="•"/>
            </a:pPr>
            <a:r>
              <a:rPr lang="en-IN" sz="2000" dirty="0"/>
              <a:t>“Visiting Lecturer‟ is someone engaged on a regular basis (not necessarily daily ); </a:t>
            </a:r>
          </a:p>
          <a:p>
            <a:pPr marL="685800" lvl="1">
              <a:buFont typeface="Arial" panose="020B0604020202020204" pitchFamily="34" charset="0"/>
              <a:buChar char="•"/>
            </a:pPr>
            <a:r>
              <a:rPr lang="en-IN" sz="2000" dirty="0"/>
              <a:t>however, “Guest Lecturer”, as the name suggests, is someone who is only occasionally invited, and as such, cannot be said to be included under “Other Business and Occupation” under Clause (11) of Part I of the First Schedule to the Chartered Accountants Act, 1949. </a:t>
            </a:r>
          </a:p>
          <a:p>
            <a:pPr marL="685800" lvl="1">
              <a:buFont typeface="Arial" panose="020B0604020202020204" pitchFamily="34" charset="0"/>
              <a:buChar char="•"/>
            </a:pPr>
            <a:r>
              <a:rPr lang="en-IN" sz="2000" dirty="0"/>
              <a:t>Accordingly, it was clarified that there would be no bar to a member being a “Guest lecturer”.</a:t>
            </a:r>
          </a:p>
        </p:txBody>
      </p:sp>
    </p:spTree>
    <p:extLst>
      <p:ext uri="{BB962C8B-B14F-4D97-AF65-F5344CB8AC3E}">
        <p14:creationId xmlns:p14="http://schemas.microsoft.com/office/powerpoint/2010/main" val="217510484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F237F-E5D6-E9A4-A654-0CC448F6F2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CB3FD8-CA60-5F11-1ADE-B3563305FB6B}"/>
              </a:ext>
            </a:extLst>
          </p:cNvPr>
          <p:cNvSpPr>
            <a:spLocks noGrp="1"/>
          </p:cNvSpPr>
          <p:nvPr>
            <p:ph type="title"/>
          </p:nvPr>
        </p:nvSpPr>
        <p:spPr>
          <a:xfrm>
            <a:off x="1154953" y="973668"/>
            <a:ext cx="10180704" cy="706964"/>
          </a:xfrm>
        </p:spPr>
        <p:txBody>
          <a:bodyPr>
            <a:normAutofit/>
          </a:bodyPr>
          <a:lstStyle/>
          <a:p>
            <a:pPr algn="ctr"/>
            <a:r>
              <a:rPr lang="en-US" b="1" dirty="0"/>
              <a:t>OTHER BUSINESS ACTIVITIES</a:t>
            </a:r>
            <a:endParaRPr lang="en-IN" dirty="0"/>
          </a:p>
        </p:txBody>
      </p:sp>
      <p:sp>
        <p:nvSpPr>
          <p:cNvPr id="3" name="Content Placeholder 2">
            <a:extLst>
              <a:ext uri="{FF2B5EF4-FFF2-40B4-BE49-F238E27FC236}">
                <a16:creationId xmlns:a16="http://schemas.microsoft.com/office/drawing/2014/main" id="{04643F81-5C24-7E19-57C2-352AEBF0EE66}"/>
              </a:ext>
            </a:extLst>
          </p:cNvPr>
          <p:cNvSpPr>
            <a:spLocks noGrp="1"/>
          </p:cNvSpPr>
          <p:nvPr>
            <p:ph idx="1"/>
          </p:nvPr>
        </p:nvSpPr>
        <p:spPr>
          <a:xfrm>
            <a:off x="284812" y="2358571"/>
            <a:ext cx="11239531" cy="4397335"/>
          </a:xfrm>
        </p:spPr>
        <p:txBody>
          <a:bodyPr numCol="1">
            <a:normAutofit/>
          </a:bodyPr>
          <a:lstStyle/>
          <a:p>
            <a:pPr>
              <a:lnSpc>
                <a:spcPct val="150000"/>
              </a:lnSpc>
            </a:pPr>
            <a:r>
              <a:rPr lang="en-IN" sz="2400" b="1" dirty="0"/>
              <a:t>Whether a member may provide Virtual CFO Services?</a:t>
            </a:r>
            <a:endParaRPr lang="en-IN" sz="2400" dirty="0"/>
          </a:p>
          <a:p>
            <a:pPr algn="just">
              <a:lnSpc>
                <a:spcPct val="150000"/>
              </a:lnSpc>
              <a:buFont typeface="Arial" panose="020B0604020202020204" pitchFamily="34" charset="0"/>
              <a:buChar char="•"/>
            </a:pPr>
            <a:r>
              <a:rPr lang="en-IN" sz="2400" dirty="0"/>
              <a:t>It was noted that nomenclature being same, the services of Virtual CFO in common parlance would partake the nature of services of CFO (under Companies Act, 2013) as it cannot be contradistinguished in the eyes of general public. </a:t>
            </a:r>
          </a:p>
          <a:p>
            <a:pPr algn="just">
              <a:lnSpc>
                <a:spcPct val="150000"/>
              </a:lnSpc>
              <a:buFont typeface="Arial" panose="020B0604020202020204" pitchFamily="34" charset="0"/>
              <a:buChar char="•"/>
            </a:pPr>
            <a:r>
              <a:rPr lang="en-IN" sz="2400" dirty="0"/>
              <a:t>It was clarified that the services of Virtual CFO be not permitted to be undertaken by a member in practice.</a:t>
            </a:r>
          </a:p>
        </p:txBody>
      </p:sp>
    </p:spTree>
    <p:extLst>
      <p:ext uri="{BB962C8B-B14F-4D97-AF65-F5344CB8AC3E}">
        <p14:creationId xmlns:p14="http://schemas.microsoft.com/office/powerpoint/2010/main" val="18457179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7204-6842-2ED0-2093-33C94FE3F2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F135C6-D427-B1F8-7156-271D5EE196BD}"/>
              </a:ext>
            </a:extLst>
          </p:cNvPr>
          <p:cNvSpPr>
            <a:spLocks noGrp="1"/>
          </p:cNvSpPr>
          <p:nvPr>
            <p:ph type="title"/>
          </p:nvPr>
        </p:nvSpPr>
        <p:spPr>
          <a:xfrm>
            <a:off x="1154953" y="973668"/>
            <a:ext cx="10180704" cy="706964"/>
          </a:xfrm>
        </p:spPr>
        <p:txBody>
          <a:bodyPr>
            <a:normAutofit/>
          </a:bodyPr>
          <a:lstStyle/>
          <a:p>
            <a:pPr algn="ctr"/>
            <a:r>
              <a:rPr lang="en-US" b="1" dirty="0"/>
              <a:t>NON-AUDIT SERVICES</a:t>
            </a:r>
            <a:endParaRPr lang="en-IN" dirty="0"/>
          </a:p>
        </p:txBody>
      </p:sp>
      <p:sp>
        <p:nvSpPr>
          <p:cNvPr id="3" name="Content Placeholder 2">
            <a:extLst>
              <a:ext uri="{FF2B5EF4-FFF2-40B4-BE49-F238E27FC236}">
                <a16:creationId xmlns:a16="http://schemas.microsoft.com/office/drawing/2014/main" id="{BAE230D4-008F-DF13-0473-23810BB0CAF9}"/>
              </a:ext>
            </a:extLst>
          </p:cNvPr>
          <p:cNvSpPr>
            <a:spLocks noGrp="1"/>
          </p:cNvSpPr>
          <p:nvPr>
            <p:ph idx="1"/>
          </p:nvPr>
        </p:nvSpPr>
        <p:spPr>
          <a:xfrm>
            <a:off x="284812" y="2358571"/>
            <a:ext cx="11239531" cy="4397335"/>
          </a:xfrm>
        </p:spPr>
        <p:txBody>
          <a:bodyPr numCol="1">
            <a:normAutofit/>
          </a:bodyPr>
          <a:lstStyle/>
          <a:p>
            <a:pPr>
              <a:lnSpc>
                <a:spcPct val="200000"/>
              </a:lnSpc>
            </a:pPr>
            <a:r>
              <a:rPr lang="en-IN" sz="2200" b="1" dirty="0"/>
              <a:t>Can a Chartered Accountant provide `Portfolio Management Services' (PMS) as part of CA practice? </a:t>
            </a:r>
          </a:p>
          <a:p>
            <a:pPr marL="400050" lvl="1" indent="0" algn="just">
              <a:lnSpc>
                <a:spcPct val="200000"/>
              </a:lnSpc>
              <a:buNone/>
            </a:pPr>
            <a:r>
              <a:rPr lang="en-IN" sz="2000" dirty="0"/>
              <a:t>No, the Explanation to Clause (xix) of the definition of 'Management Consultancy and other Services' as appearing in Appendix-3 expressly bars the activities of broking, underwriting and Portfolio Management.</a:t>
            </a:r>
          </a:p>
        </p:txBody>
      </p:sp>
    </p:spTree>
    <p:extLst>
      <p:ext uri="{BB962C8B-B14F-4D97-AF65-F5344CB8AC3E}">
        <p14:creationId xmlns:p14="http://schemas.microsoft.com/office/powerpoint/2010/main" val="161737067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7F1F7-0CD7-5266-3FB8-F52B42232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E310FA-6F99-9DD8-AF0C-6E8350793266}"/>
              </a:ext>
            </a:extLst>
          </p:cNvPr>
          <p:cNvSpPr>
            <a:spLocks noGrp="1"/>
          </p:cNvSpPr>
          <p:nvPr>
            <p:ph type="title"/>
          </p:nvPr>
        </p:nvSpPr>
        <p:spPr>
          <a:xfrm>
            <a:off x="1154953" y="973668"/>
            <a:ext cx="10180704" cy="706964"/>
          </a:xfrm>
        </p:spPr>
        <p:txBody>
          <a:bodyPr>
            <a:normAutofit/>
          </a:bodyPr>
          <a:lstStyle/>
          <a:p>
            <a:pPr algn="ctr"/>
            <a:r>
              <a:rPr lang="en-US" b="1" dirty="0"/>
              <a:t>NON-AUDIT SERVICES</a:t>
            </a:r>
            <a:endParaRPr lang="en-IN" dirty="0"/>
          </a:p>
        </p:txBody>
      </p:sp>
      <p:sp>
        <p:nvSpPr>
          <p:cNvPr id="3" name="Content Placeholder 2">
            <a:extLst>
              <a:ext uri="{FF2B5EF4-FFF2-40B4-BE49-F238E27FC236}">
                <a16:creationId xmlns:a16="http://schemas.microsoft.com/office/drawing/2014/main" id="{5229B23F-0BF6-76D0-2143-DB37816893A9}"/>
              </a:ext>
            </a:extLst>
          </p:cNvPr>
          <p:cNvSpPr>
            <a:spLocks noGrp="1"/>
          </p:cNvSpPr>
          <p:nvPr>
            <p:ph idx="1"/>
          </p:nvPr>
        </p:nvSpPr>
        <p:spPr>
          <a:xfrm>
            <a:off x="284812" y="2358571"/>
            <a:ext cx="11239531" cy="4397335"/>
          </a:xfrm>
        </p:spPr>
        <p:txBody>
          <a:bodyPr numCol="1">
            <a:normAutofit fontScale="92500"/>
          </a:bodyPr>
          <a:lstStyle/>
          <a:p>
            <a:pPr marL="719138" indent="-539750" algn="just">
              <a:lnSpc>
                <a:spcPct val="150000"/>
              </a:lnSpc>
            </a:pPr>
            <a:r>
              <a:rPr lang="en-US" sz="2400" b="1" dirty="0"/>
              <a:t>Can a chartered accountant in practice work as a ‘Collection Agent/ Recovery Agent’ ? </a:t>
            </a:r>
          </a:p>
          <a:p>
            <a:pPr marL="711200" indent="0" algn="just">
              <a:lnSpc>
                <a:spcPct val="150000"/>
              </a:lnSpc>
              <a:buNone/>
            </a:pPr>
            <a:r>
              <a:rPr lang="en-US" sz="2400" dirty="0"/>
              <a:t>No. However, he can act as Recovery Consultant in the banking sector as provided in clause (xxv) of ‘Management Consultancy and other Service’.</a:t>
            </a:r>
          </a:p>
          <a:p>
            <a:pPr marL="719138" indent="-539750" algn="just">
              <a:lnSpc>
                <a:spcPct val="150000"/>
              </a:lnSpc>
            </a:pPr>
            <a:r>
              <a:rPr lang="en-US" sz="2400" b="1" dirty="0"/>
              <a:t>Can a Management Consultancy Company advertise its services or using a logo ?</a:t>
            </a:r>
          </a:p>
          <a:p>
            <a:pPr marL="711200" indent="0" algn="just">
              <a:lnSpc>
                <a:spcPct val="150000"/>
              </a:lnSpc>
              <a:buNone/>
            </a:pPr>
            <a:r>
              <a:rPr lang="en-US" sz="2400" dirty="0"/>
              <a:t>No, as per the Guidelines for Corporate Forum of Practice </a:t>
            </a:r>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425658508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DBF14-315C-E72F-1B3D-FB5D7E772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38A5A-58BC-EA20-B8DD-1FB60C9D71B8}"/>
              </a:ext>
            </a:extLst>
          </p:cNvPr>
          <p:cNvSpPr>
            <a:spLocks noGrp="1"/>
          </p:cNvSpPr>
          <p:nvPr>
            <p:ph type="title"/>
          </p:nvPr>
        </p:nvSpPr>
        <p:spPr>
          <a:xfrm>
            <a:off x="1154953" y="973668"/>
            <a:ext cx="10180704" cy="706964"/>
          </a:xfrm>
        </p:spPr>
        <p:txBody>
          <a:bodyPr>
            <a:normAutofit/>
          </a:bodyPr>
          <a:lstStyle/>
          <a:p>
            <a:pPr algn="ctr"/>
            <a:r>
              <a:rPr lang="en-US" b="1" dirty="0"/>
              <a:t>NON-AUDIT SERVICES</a:t>
            </a:r>
            <a:endParaRPr lang="en-IN" dirty="0"/>
          </a:p>
        </p:txBody>
      </p:sp>
      <p:sp>
        <p:nvSpPr>
          <p:cNvPr id="3" name="Content Placeholder 2">
            <a:extLst>
              <a:ext uri="{FF2B5EF4-FFF2-40B4-BE49-F238E27FC236}">
                <a16:creationId xmlns:a16="http://schemas.microsoft.com/office/drawing/2014/main" id="{7504AE6C-6773-77F2-0054-4FD549672A10}"/>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sz="2400" b="1" dirty="0"/>
              <a:t>Whether a practicing Chartered Accountant can agree to select and recruit personnel, conduct training programme and work studies for and on behalf of a client ? </a:t>
            </a:r>
          </a:p>
          <a:p>
            <a:pPr marL="711200" indent="0" algn="just">
              <a:lnSpc>
                <a:spcPct val="150000"/>
              </a:lnSpc>
              <a:buNone/>
            </a:pPr>
            <a:r>
              <a:rPr lang="en-US" sz="2400" dirty="0"/>
              <a:t>Yes</a:t>
            </a:r>
          </a:p>
          <a:p>
            <a:pPr marL="719138" indent="-539750" algn="just">
              <a:lnSpc>
                <a:spcPct val="150000"/>
              </a:lnSpc>
            </a:pPr>
            <a:r>
              <a:rPr lang="en-US" sz="2400" b="1" dirty="0"/>
              <a:t>Whether a member in practice can provide payroll services ?</a:t>
            </a:r>
          </a:p>
          <a:p>
            <a:pPr marL="711200" indent="0" algn="just">
              <a:lnSpc>
                <a:spcPct val="150000"/>
              </a:lnSpc>
              <a:buNone/>
            </a:pPr>
            <a:r>
              <a:rPr lang="en-US" sz="2400" dirty="0"/>
              <a:t>Yes. However, it is not permissible if member is statutory auditor.</a:t>
            </a:r>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185090564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7E244-C693-BC0F-1EBD-27B691673E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2AA95-40D7-60BC-B164-C6DF88BFB5D1}"/>
              </a:ext>
            </a:extLst>
          </p:cNvPr>
          <p:cNvSpPr>
            <a:spLocks noGrp="1"/>
          </p:cNvSpPr>
          <p:nvPr>
            <p:ph type="title"/>
          </p:nvPr>
        </p:nvSpPr>
        <p:spPr>
          <a:xfrm>
            <a:off x="1154953" y="973668"/>
            <a:ext cx="10180704" cy="706964"/>
          </a:xfrm>
        </p:spPr>
        <p:txBody>
          <a:bodyPr>
            <a:normAutofit/>
          </a:bodyPr>
          <a:lstStyle/>
          <a:p>
            <a:pPr algn="ctr"/>
            <a:r>
              <a:rPr lang="en-US" b="1" dirty="0"/>
              <a:t>NON-AUDIT SERVICES</a:t>
            </a:r>
            <a:endParaRPr lang="en-IN" dirty="0"/>
          </a:p>
        </p:txBody>
      </p:sp>
      <p:sp>
        <p:nvSpPr>
          <p:cNvPr id="3" name="Content Placeholder 2">
            <a:extLst>
              <a:ext uri="{FF2B5EF4-FFF2-40B4-BE49-F238E27FC236}">
                <a16:creationId xmlns:a16="http://schemas.microsoft.com/office/drawing/2014/main" id="{34E335F6-376A-A487-4B82-3BEDA680B5CF}"/>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IN" sz="2400" b="1" dirty="0"/>
              <a:t>Due diligence services </a:t>
            </a:r>
            <a:r>
              <a:rPr lang="en-US" sz="2400" b="1" dirty="0"/>
              <a:t>? </a:t>
            </a:r>
          </a:p>
          <a:p>
            <a:pPr marL="711200" indent="0" algn="just">
              <a:lnSpc>
                <a:spcPct val="150000"/>
              </a:lnSpc>
              <a:buNone/>
            </a:pPr>
            <a:r>
              <a:rPr lang="en-US" sz="2400" dirty="0"/>
              <a:t>Yes</a:t>
            </a:r>
          </a:p>
          <a:p>
            <a:pPr marL="719138" indent="-539750" algn="just">
              <a:lnSpc>
                <a:spcPct val="150000"/>
              </a:lnSpc>
            </a:pPr>
            <a:r>
              <a:rPr lang="en-US" sz="2400" b="1" dirty="0"/>
              <a:t>Whether a statutory auditor can accept the system audit of same entity ? </a:t>
            </a:r>
          </a:p>
          <a:p>
            <a:pPr marL="711200" indent="0" algn="just">
              <a:lnSpc>
                <a:spcPct val="150000"/>
              </a:lnSpc>
              <a:buNone/>
            </a:pPr>
            <a:r>
              <a:rPr lang="en-US" sz="2400" dirty="0"/>
              <a:t>Yes</a:t>
            </a:r>
          </a:p>
          <a:p>
            <a:pPr marL="711200" indent="0" algn="just">
              <a:lnSpc>
                <a:spcPct val="150000"/>
              </a:lnSpc>
              <a:buNone/>
            </a:pPr>
            <a:endParaRPr lang="en-US" sz="2400" dirty="0"/>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110421038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31F8-B65B-A7E7-CAB3-6F65183B3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55566-195B-668B-82C3-9CF69031C589}"/>
              </a:ext>
            </a:extLst>
          </p:cNvPr>
          <p:cNvSpPr>
            <a:spLocks noGrp="1"/>
          </p:cNvSpPr>
          <p:nvPr>
            <p:ph type="title"/>
          </p:nvPr>
        </p:nvSpPr>
        <p:spPr>
          <a:xfrm>
            <a:off x="1154953" y="973668"/>
            <a:ext cx="10180704" cy="706964"/>
          </a:xfrm>
        </p:spPr>
        <p:txBody>
          <a:bodyPr>
            <a:normAutofit/>
          </a:bodyPr>
          <a:lstStyle/>
          <a:p>
            <a:pPr algn="ctr"/>
            <a:r>
              <a:rPr lang="en-US" b="1" dirty="0"/>
              <a:t>NON-AUDIT SERVICES</a:t>
            </a:r>
            <a:endParaRPr lang="en-IN" dirty="0"/>
          </a:p>
        </p:txBody>
      </p:sp>
      <p:sp>
        <p:nvSpPr>
          <p:cNvPr id="3" name="Content Placeholder 2">
            <a:extLst>
              <a:ext uri="{FF2B5EF4-FFF2-40B4-BE49-F238E27FC236}">
                <a16:creationId xmlns:a16="http://schemas.microsoft.com/office/drawing/2014/main" id="{CD7565A7-E1C5-AB5A-2B90-3D0692F27371}"/>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sz="2400" b="1" dirty="0"/>
              <a:t>Can an auditor write the books of accounts of the auditee ? </a:t>
            </a:r>
          </a:p>
          <a:p>
            <a:pPr marL="711200" indent="0" algn="just">
              <a:lnSpc>
                <a:spcPct val="150000"/>
              </a:lnSpc>
              <a:buNone/>
            </a:pPr>
            <a:r>
              <a:rPr lang="en-US" sz="2400" dirty="0"/>
              <a:t>No, as per Council directions under Para 2.15.1.4(xi) under clause (4) of Part-I of the Second Schedule; self-review threat</a:t>
            </a:r>
          </a:p>
          <a:p>
            <a:pPr marL="719138" indent="-539750" algn="just">
              <a:lnSpc>
                <a:spcPct val="150000"/>
              </a:lnSpc>
            </a:pPr>
            <a:r>
              <a:rPr lang="en-US" sz="2400" b="1" dirty="0"/>
              <a:t>Whether a member in practice can provide equity research service, and publish retail research report ? </a:t>
            </a:r>
          </a:p>
          <a:p>
            <a:pPr marL="711200" indent="0" algn="just">
              <a:lnSpc>
                <a:spcPct val="150000"/>
              </a:lnSpc>
              <a:buNone/>
            </a:pPr>
            <a:r>
              <a:rPr lang="en-US" sz="2400" dirty="0"/>
              <a:t>No, as per clause (11) of Part-I of First Schedule (However, he can be an equity research adviser)</a:t>
            </a:r>
          </a:p>
          <a:p>
            <a:pPr marL="711200" indent="0" algn="just">
              <a:lnSpc>
                <a:spcPct val="150000"/>
              </a:lnSpc>
              <a:buNone/>
            </a:pPr>
            <a:endParaRPr lang="en-US" sz="2400" b="1" dirty="0"/>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178453872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CB6BE-D63B-2CB7-6F28-65F46BFD0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7A634-36C7-E651-9DD1-642E0F79C09D}"/>
              </a:ext>
            </a:extLst>
          </p:cNvPr>
          <p:cNvSpPr>
            <a:spLocks noGrp="1"/>
          </p:cNvSpPr>
          <p:nvPr>
            <p:ph type="title"/>
          </p:nvPr>
        </p:nvSpPr>
        <p:spPr>
          <a:xfrm>
            <a:off x="1154953" y="973668"/>
            <a:ext cx="10180704" cy="706964"/>
          </a:xfrm>
        </p:spPr>
        <p:txBody>
          <a:bodyPr>
            <a:normAutofit/>
          </a:bodyPr>
          <a:lstStyle/>
          <a:p>
            <a:pPr algn="ctr"/>
            <a:r>
              <a:rPr lang="en-US" b="1" dirty="0"/>
              <a:t>AUDIT SERVICES</a:t>
            </a:r>
            <a:endParaRPr lang="en-IN" dirty="0"/>
          </a:p>
        </p:txBody>
      </p:sp>
      <p:sp>
        <p:nvSpPr>
          <p:cNvPr id="3" name="Content Placeholder 2">
            <a:extLst>
              <a:ext uri="{FF2B5EF4-FFF2-40B4-BE49-F238E27FC236}">
                <a16:creationId xmlns:a16="http://schemas.microsoft.com/office/drawing/2014/main" id="{9511BB27-95FF-611E-AD62-113FCB590B84}"/>
              </a:ext>
            </a:extLst>
          </p:cNvPr>
          <p:cNvSpPr>
            <a:spLocks noGrp="1"/>
          </p:cNvSpPr>
          <p:nvPr>
            <p:ph idx="1"/>
          </p:nvPr>
        </p:nvSpPr>
        <p:spPr>
          <a:xfrm>
            <a:off x="284812" y="2358571"/>
            <a:ext cx="11239531" cy="4397335"/>
          </a:xfrm>
        </p:spPr>
        <p:txBody>
          <a:bodyPr numCol="1">
            <a:normAutofit fontScale="92500" lnSpcReduction="10000"/>
          </a:bodyPr>
          <a:lstStyle/>
          <a:p>
            <a:pPr marL="719138" indent="-539750" algn="just">
              <a:lnSpc>
                <a:spcPct val="150000"/>
              </a:lnSpc>
            </a:pPr>
            <a:r>
              <a:rPr lang="en-US" sz="2400" b="1" dirty="0"/>
              <a:t>Can a member in practice express his opinion on financial statements of any business or enterprise in which he, his relative, his firm or a partner in his firm has a substantial interest ? </a:t>
            </a:r>
          </a:p>
          <a:p>
            <a:pPr marL="711200" indent="0" algn="just">
              <a:lnSpc>
                <a:spcPct val="150000"/>
              </a:lnSpc>
              <a:buNone/>
            </a:pPr>
            <a:r>
              <a:rPr lang="en-US" sz="2400" dirty="0"/>
              <a:t>No, as per clause (4) of Part-I of Second Schedule</a:t>
            </a:r>
          </a:p>
          <a:p>
            <a:pPr marL="711200" indent="0" algn="just">
              <a:lnSpc>
                <a:spcPct val="150000"/>
              </a:lnSpc>
              <a:buNone/>
            </a:pPr>
            <a:r>
              <a:rPr lang="en-US" sz="2400" dirty="0"/>
              <a:t>However, as per S. 141(3)(d)(i) of Companies Act, 2013, member cannot accept audit even if he or his partner holds a single share.</a:t>
            </a:r>
          </a:p>
          <a:p>
            <a:pPr marL="711200" indent="0" algn="just">
              <a:lnSpc>
                <a:spcPct val="150000"/>
              </a:lnSpc>
              <a:buNone/>
            </a:pPr>
            <a:r>
              <a:rPr lang="en-US" sz="2400" dirty="0"/>
              <a:t>Also relative of an auditor cannot hold security or interest in company of face value in excess of Rs. 1,00,000/- </a:t>
            </a:r>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45846518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F7E86-4D52-7C9F-1151-588455C12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CAACE-24A1-C57B-208F-32ED42F5E60A}"/>
              </a:ext>
            </a:extLst>
          </p:cNvPr>
          <p:cNvSpPr>
            <a:spLocks noGrp="1"/>
          </p:cNvSpPr>
          <p:nvPr>
            <p:ph type="title"/>
          </p:nvPr>
        </p:nvSpPr>
        <p:spPr>
          <a:xfrm>
            <a:off x="1154953" y="973668"/>
            <a:ext cx="10180704" cy="706964"/>
          </a:xfrm>
        </p:spPr>
        <p:txBody>
          <a:bodyPr>
            <a:normAutofit/>
          </a:bodyPr>
          <a:lstStyle/>
          <a:p>
            <a:pPr algn="ctr"/>
            <a:r>
              <a:rPr lang="en-US" b="1" u="sng" dirty="0"/>
              <a:t>BROAD STATISTICS</a:t>
            </a:r>
            <a:endParaRPr lang="en-IN" dirty="0"/>
          </a:p>
        </p:txBody>
      </p:sp>
      <p:sp>
        <p:nvSpPr>
          <p:cNvPr id="6" name="Content Placeholder 2">
            <a:extLst>
              <a:ext uri="{FF2B5EF4-FFF2-40B4-BE49-F238E27FC236}">
                <a16:creationId xmlns:a16="http://schemas.microsoft.com/office/drawing/2014/main" id="{454D53FA-7E2E-AC61-C003-04851426A2ED}"/>
              </a:ext>
            </a:extLst>
          </p:cNvPr>
          <p:cNvSpPr>
            <a:spLocks noGrp="1"/>
          </p:cNvSpPr>
          <p:nvPr>
            <p:ph idx="1"/>
          </p:nvPr>
        </p:nvSpPr>
        <p:spPr>
          <a:xfrm>
            <a:off x="708521" y="2535465"/>
            <a:ext cx="10350003" cy="2912806"/>
          </a:xfrm>
        </p:spPr>
        <p:txBody>
          <a:bodyPr numCol="1">
            <a:normAutofit fontScale="92500" lnSpcReduction="20000"/>
          </a:bodyPr>
          <a:lstStyle/>
          <a:p>
            <a:pPr marL="719138" indent="-539750" algn="just">
              <a:lnSpc>
                <a:spcPct val="150000"/>
              </a:lnSpc>
              <a:buFont typeface="Arial" panose="020B0604020202020204" pitchFamily="34" charset="0"/>
              <a:buChar char="•"/>
            </a:pPr>
            <a:r>
              <a:rPr lang="en-US" sz="3200" b="1" dirty="0"/>
              <a:t>Total firms just over 1 lakh</a:t>
            </a:r>
          </a:p>
          <a:p>
            <a:pPr marL="719138" indent="-539750" algn="just">
              <a:lnSpc>
                <a:spcPct val="150000"/>
              </a:lnSpc>
              <a:buFont typeface="Arial" panose="020B0604020202020204" pitchFamily="34" charset="0"/>
              <a:buChar char="•"/>
            </a:pPr>
            <a:r>
              <a:rPr lang="en-US" sz="3200" b="1" dirty="0"/>
              <a:t>Over 70% firms are proprietorships</a:t>
            </a:r>
          </a:p>
          <a:p>
            <a:pPr marL="719138" indent="-539750" algn="just">
              <a:lnSpc>
                <a:spcPct val="150000"/>
              </a:lnSpc>
              <a:buFont typeface="Arial" panose="020B0604020202020204" pitchFamily="34" charset="0"/>
              <a:buChar char="•"/>
            </a:pPr>
            <a:r>
              <a:rPr lang="en-US" sz="3200" b="1" dirty="0"/>
              <a:t>25% - 2 to 5 partners</a:t>
            </a:r>
          </a:p>
          <a:p>
            <a:pPr marL="719138" indent="-539750" algn="just">
              <a:lnSpc>
                <a:spcPct val="150000"/>
              </a:lnSpc>
              <a:buFont typeface="Arial" panose="020B0604020202020204" pitchFamily="34" charset="0"/>
              <a:buChar char="•"/>
            </a:pPr>
            <a:r>
              <a:rPr lang="en-US" sz="3200" b="1" dirty="0"/>
              <a:t>&gt; 20 partners : 120 firms</a:t>
            </a:r>
          </a:p>
          <a:p>
            <a:pPr marL="719138" indent="-539750" algn="just">
              <a:lnSpc>
                <a:spcPct val="150000"/>
              </a:lnSpc>
              <a:buFont typeface="Arial" panose="020B0604020202020204" pitchFamily="34" charset="0"/>
              <a:buChar char="•"/>
            </a:pPr>
            <a:endParaRPr lang="en-US" sz="3200" b="1" dirty="0"/>
          </a:p>
        </p:txBody>
      </p:sp>
    </p:spTree>
    <p:extLst>
      <p:ext uri="{BB962C8B-B14F-4D97-AF65-F5344CB8AC3E}">
        <p14:creationId xmlns:p14="http://schemas.microsoft.com/office/powerpoint/2010/main" val="280889220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D49F5-7990-EFB1-71B1-4DF85F7C9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10017-C119-BA44-0DB1-B2B10C9BF64A}"/>
              </a:ext>
            </a:extLst>
          </p:cNvPr>
          <p:cNvSpPr>
            <a:spLocks noGrp="1"/>
          </p:cNvSpPr>
          <p:nvPr>
            <p:ph type="title"/>
          </p:nvPr>
        </p:nvSpPr>
        <p:spPr>
          <a:xfrm>
            <a:off x="1154953" y="973668"/>
            <a:ext cx="10180704" cy="706964"/>
          </a:xfrm>
        </p:spPr>
        <p:txBody>
          <a:bodyPr>
            <a:normAutofit fontScale="90000"/>
          </a:bodyPr>
          <a:lstStyle/>
          <a:p>
            <a:pPr algn="ctr"/>
            <a:r>
              <a:rPr lang="en-US" b="1" dirty="0"/>
              <a:t>RESTRICTIONS AS COMPANY AUDITOR</a:t>
            </a:r>
            <a:br>
              <a:rPr lang="en-US" b="1" dirty="0"/>
            </a:br>
            <a:r>
              <a:rPr lang="en-US" b="1" dirty="0"/>
              <a:t>(Direct as well as Indirect) </a:t>
            </a:r>
            <a:endParaRPr lang="en-IN" dirty="0"/>
          </a:p>
        </p:txBody>
      </p:sp>
      <p:pic>
        <p:nvPicPr>
          <p:cNvPr id="5" name="Picture 4">
            <a:extLst>
              <a:ext uri="{FF2B5EF4-FFF2-40B4-BE49-F238E27FC236}">
                <a16:creationId xmlns:a16="http://schemas.microsoft.com/office/drawing/2014/main" id="{D42757E6-A39B-E0F1-CC84-0405BFD79A45}"/>
              </a:ext>
            </a:extLst>
          </p:cNvPr>
          <p:cNvPicPr>
            <a:picLocks noChangeAspect="1"/>
          </p:cNvPicPr>
          <p:nvPr/>
        </p:nvPicPr>
        <p:blipFill>
          <a:blip r:embed="rId2"/>
          <a:stretch>
            <a:fillRect/>
          </a:stretch>
        </p:blipFill>
        <p:spPr>
          <a:xfrm>
            <a:off x="2012540" y="2358572"/>
            <a:ext cx="7025542" cy="4397334"/>
          </a:xfrm>
          <a:prstGeom prst="rect">
            <a:avLst/>
          </a:prstGeom>
        </p:spPr>
      </p:pic>
    </p:spTree>
    <p:extLst>
      <p:ext uri="{BB962C8B-B14F-4D97-AF65-F5344CB8AC3E}">
        <p14:creationId xmlns:p14="http://schemas.microsoft.com/office/powerpoint/2010/main" val="312834149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81028-8801-5301-CFA4-B35170F44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0FB06-1B4D-ABF0-0240-8C6A536853B1}"/>
              </a:ext>
            </a:extLst>
          </p:cNvPr>
          <p:cNvSpPr>
            <a:spLocks noGrp="1"/>
          </p:cNvSpPr>
          <p:nvPr>
            <p:ph type="title"/>
          </p:nvPr>
        </p:nvSpPr>
        <p:spPr>
          <a:xfrm>
            <a:off x="1154953" y="973668"/>
            <a:ext cx="10180704" cy="706964"/>
          </a:xfrm>
        </p:spPr>
        <p:txBody>
          <a:bodyPr>
            <a:normAutofit fontScale="90000"/>
          </a:bodyPr>
          <a:lstStyle/>
          <a:p>
            <a:pPr algn="ctr"/>
            <a:r>
              <a:rPr lang="en-US" b="1" dirty="0"/>
              <a:t>RESTRICTIONS AS AUDITOR</a:t>
            </a:r>
            <a:br>
              <a:rPr lang="en-US" b="1" dirty="0"/>
            </a:br>
            <a:r>
              <a:rPr lang="en-US" b="1" dirty="0"/>
              <a:t>(For all Audit Assignments)</a:t>
            </a:r>
            <a:endParaRPr lang="en-IN" dirty="0"/>
          </a:p>
        </p:txBody>
      </p:sp>
      <p:pic>
        <p:nvPicPr>
          <p:cNvPr id="4" name="Picture 3">
            <a:extLst>
              <a:ext uri="{FF2B5EF4-FFF2-40B4-BE49-F238E27FC236}">
                <a16:creationId xmlns:a16="http://schemas.microsoft.com/office/drawing/2014/main" id="{52E3FFCF-DA07-99D2-D009-016BF0BE70F0}"/>
              </a:ext>
            </a:extLst>
          </p:cNvPr>
          <p:cNvPicPr>
            <a:picLocks noChangeAspect="1"/>
          </p:cNvPicPr>
          <p:nvPr/>
        </p:nvPicPr>
        <p:blipFill>
          <a:blip r:embed="rId2"/>
          <a:srcRect r="1158" b="46667"/>
          <a:stretch>
            <a:fillRect/>
          </a:stretch>
        </p:blipFill>
        <p:spPr>
          <a:xfrm>
            <a:off x="2324631" y="1912100"/>
            <a:ext cx="7330646" cy="4864684"/>
          </a:xfrm>
          <a:prstGeom prst="rect">
            <a:avLst/>
          </a:prstGeom>
        </p:spPr>
      </p:pic>
    </p:spTree>
    <p:extLst>
      <p:ext uri="{BB962C8B-B14F-4D97-AF65-F5344CB8AC3E}">
        <p14:creationId xmlns:p14="http://schemas.microsoft.com/office/powerpoint/2010/main" val="388681122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7DB0C-4092-711B-462F-21A2E03D7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0D8B8-43F5-F9E4-5358-5C1A0E927133}"/>
              </a:ext>
            </a:extLst>
          </p:cNvPr>
          <p:cNvSpPr>
            <a:spLocks noGrp="1"/>
          </p:cNvSpPr>
          <p:nvPr>
            <p:ph type="title"/>
          </p:nvPr>
        </p:nvSpPr>
        <p:spPr>
          <a:xfrm>
            <a:off x="1154953" y="973668"/>
            <a:ext cx="10180704" cy="706964"/>
          </a:xfrm>
        </p:spPr>
        <p:txBody>
          <a:bodyPr>
            <a:normAutofit fontScale="90000"/>
          </a:bodyPr>
          <a:lstStyle/>
          <a:p>
            <a:pPr algn="ctr"/>
            <a:r>
              <a:rPr lang="en-US" b="1" dirty="0"/>
              <a:t>CHARTERED ACCOUNTANT IN SERVICE - MISCONDUCT</a:t>
            </a:r>
            <a:endParaRPr lang="en-IN" b="1" dirty="0"/>
          </a:p>
        </p:txBody>
      </p:sp>
      <p:sp>
        <p:nvSpPr>
          <p:cNvPr id="4" name="Content Placeholder 3">
            <a:extLst>
              <a:ext uri="{FF2B5EF4-FFF2-40B4-BE49-F238E27FC236}">
                <a16:creationId xmlns:a16="http://schemas.microsoft.com/office/drawing/2014/main" id="{788F3194-67DC-0FB7-9D51-70258D9CB551}"/>
              </a:ext>
            </a:extLst>
          </p:cNvPr>
          <p:cNvSpPr>
            <a:spLocks noGrp="1"/>
          </p:cNvSpPr>
          <p:nvPr>
            <p:ph idx="1"/>
          </p:nvPr>
        </p:nvSpPr>
        <p:spPr>
          <a:xfrm>
            <a:off x="1154955" y="2603500"/>
            <a:ext cx="9989295" cy="3416300"/>
          </a:xfrm>
        </p:spPr>
        <p:txBody>
          <a:bodyPr>
            <a:normAutofit fontScale="70000" lnSpcReduction="20000"/>
          </a:bodyPr>
          <a:lstStyle/>
          <a:p>
            <a:pPr>
              <a:lnSpc>
                <a:spcPct val="200000"/>
              </a:lnSpc>
            </a:pPr>
            <a:r>
              <a:rPr lang="en-US" sz="2400" dirty="0"/>
              <a:t>Paying to any person any share in the employment emoluments</a:t>
            </a:r>
          </a:p>
          <a:p>
            <a:pPr>
              <a:lnSpc>
                <a:spcPct val="200000"/>
              </a:lnSpc>
            </a:pPr>
            <a:r>
              <a:rPr lang="en-US" sz="2400" dirty="0"/>
              <a:t>Accepting fees, profits or gains from any other person by way of commission or gratification</a:t>
            </a:r>
          </a:p>
          <a:p>
            <a:pPr>
              <a:lnSpc>
                <a:spcPct val="200000"/>
              </a:lnSpc>
            </a:pPr>
            <a:r>
              <a:rPr lang="en-US" sz="2400" dirty="0"/>
              <a:t>Disclosure of employer information without consent</a:t>
            </a:r>
          </a:p>
          <a:p>
            <a:pPr>
              <a:lnSpc>
                <a:spcPct val="200000"/>
              </a:lnSpc>
            </a:pPr>
            <a:r>
              <a:rPr lang="en-US" sz="2400" dirty="0"/>
              <a:t>Providing false information to the Institute</a:t>
            </a:r>
          </a:p>
          <a:p>
            <a:pPr>
              <a:lnSpc>
                <a:spcPct val="200000"/>
              </a:lnSpc>
            </a:pPr>
            <a:r>
              <a:rPr lang="en-IN" sz="2400" dirty="0"/>
              <a:t>Embezzlement of money received in Professional capacity</a:t>
            </a:r>
          </a:p>
        </p:txBody>
      </p:sp>
    </p:spTree>
    <p:extLst>
      <p:ext uri="{BB962C8B-B14F-4D97-AF65-F5344CB8AC3E}">
        <p14:creationId xmlns:p14="http://schemas.microsoft.com/office/powerpoint/2010/main" val="167278896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681E7-6D46-894D-7E3C-A584706DC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4E968-1145-D635-137D-A0B8407EA6D9}"/>
              </a:ext>
            </a:extLst>
          </p:cNvPr>
          <p:cNvSpPr>
            <a:spLocks noGrp="1"/>
          </p:cNvSpPr>
          <p:nvPr>
            <p:ph type="title"/>
          </p:nvPr>
        </p:nvSpPr>
        <p:spPr>
          <a:xfrm>
            <a:off x="1154953" y="973668"/>
            <a:ext cx="10180704" cy="706964"/>
          </a:xfrm>
        </p:spPr>
        <p:txBody>
          <a:bodyPr>
            <a:normAutofit/>
          </a:bodyPr>
          <a:lstStyle/>
          <a:p>
            <a:pPr algn="ctr"/>
            <a:r>
              <a:rPr lang="en-US" b="1" dirty="0"/>
              <a:t>CHARTERED ACCOUNTANT IN SERVICE</a:t>
            </a:r>
            <a:endParaRPr lang="en-IN" dirty="0"/>
          </a:p>
        </p:txBody>
      </p:sp>
      <p:sp>
        <p:nvSpPr>
          <p:cNvPr id="3" name="Content Placeholder 2">
            <a:extLst>
              <a:ext uri="{FF2B5EF4-FFF2-40B4-BE49-F238E27FC236}">
                <a16:creationId xmlns:a16="http://schemas.microsoft.com/office/drawing/2014/main" id="{4ADD7A97-AE86-3D93-97A1-538B9B761110}"/>
              </a:ext>
            </a:extLst>
          </p:cNvPr>
          <p:cNvSpPr>
            <a:spLocks noGrp="1"/>
          </p:cNvSpPr>
          <p:nvPr>
            <p:ph idx="1"/>
          </p:nvPr>
        </p:nvSpPr>
        <p:spPr>
          <a:xfrm>
            <a:off x="284812" y="2358571"/>
            <a:ext cx="11239531" cy="4397335"/>
          </a:xfrm>
        </p:spPr>
        <p:txBody>
          <a:bodyPr numCol="1">
            <a:normAutofit fontScale="70000" lnSpcReduction="20000"/>
          </a:bodyPr>
          <a:lstStyle/>
          <a:p>
            <a:pPr marL="719138" indent="-539750" algn="just">
              <a:lnSpc>
                <a:spcPct val="150000"/>
              </a:lnSpc>
            </a:pPr>
            <a:r>
              <a:rPr lang="en-GB" sz="2400" dirty="0"/>
              <a:t>The members are required to follow the five fundamental principles, which are common for all chartered accountants, whether in service, or in practice.</a:t>
            </a:r>
          </a:p>
          <a:p>
            <a:pPr marL="719138" indent="-539750" algn="just">
              <a:lnSpc>
                <a:spcPct val="150000"/>
              </a:lnSpc>
            </a:pPr>
            <a:r>
              <a:rPr lang="en-GB" sz="2400" dirty="0"/>
              <a:t>if a member who is in employment of listed entity and is a senior professional accountant, If, in the course of carrying out professional activities, becomes aware of information concerning non-compliance or suspected non-compliance with laws and regulations (NOCLAR), the accountant shall obtain an understanding of the matter, address the matter and take appropriate steps as contained in the section</a:t>
            </a:r>
          </a:p>
          <a:p>
            <a:pPr marL="719138" indent="-539750" algn="just">
              <a:lnSpc>
                <a:spcPct val="150000"/>
              </a:lnSpc>
            </a:pPr>
            <a:r>
              <a:rPr lang="en-GB" sz="2400" dirty="0"/>
              <a:t>Senior professional accountants in service (“senior professional accountants”) refers to Key Managerial Personnel. They are directors, officers or senior employees able to exert significant influence over, and make decisions regarding, the acquisition, deployment and control of the employing organization’s human, financial, technological, physical and intangible resources.</a:t>
            </a:r>
            <a:endParaRPr lang="en-US" sz="2400" b="1" dirty="0"/>
          </a:p>
        </p:txBody>
      </p:sp>
    </p:spTree>
    <p:extLst>
      <p:ext uri="{BB962C8B-B14F-4D97-AF65-F5344CB8AC3E}">
        <p14:creationId xmlns:p14="http://schemas.microsoft.com/office/powerpoint/2010/main" val="280596175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490FA-355F-4EC7-3108-BB9663C7E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146C65-5F37-D6A1-8501-3C55954370CD}"/>
              </a:ext>
            </a:extLst>
          </p:cNvPr>
          <p:cNvSpPr>
            <a:spLocks noGrp="1"/>
          </p:cNvSpPr>
          <p:nvPr>
            <p:ph type="title"/>
          </p:nvPr>
        </p:nvSpPr>
        <p:spPr>
          <a:xfrm>
            <a:off x="662940" y="2811780"/>
            <a:ext cx="6054692" cy="2640330"/>
          </a:xfrm>
        </p:spPr>
        <p:txBody>
          <a:bodyPr>
            <a:normAutofit/>
          </a:bodyPr>
          <a:lstStyle/>
          <a:p>
            <a:pPr algn="ctr"/>
            <a:r>
              <a:rPr lang="en-US" b="1" dirty="0">
                <a:solidFill>
                  <a:srgbClr val="7030A0"/>
                </a:solidFill>
              </a:rPr>
              <a:t>NOCLAR </a:t>
            </a:r>
            <a:br>
              <a:rPr lang="en-US" b="1" dirty="0">
                <a:solidFill>
                  <a:srgbClr val="7030A0"/>
                </a:solidFill>
              </a:rPr>
            </a:br>
            <a:r>
              <a:rPr lang="en-US" b="1" dirty="0">
                <a:solidFill>
                  <a:srgbClr val="7030A0"/>
                </a:solidFill>
              </a:rPr>
              <a:t>(Non-Compliance with Laws and Regulations)</a:t>
            </a:r>
            <a:endParaRPr lang="en-IN" dirty="0">
              <a:solidFill>
                <a:srgbClr val="7030A0"/>
              </a:solidFill>
            </a:endParaRPr>
          </a:p>
        </p:txBody>
      </p:sp>
      <p:sp>
        <p:nvSpPr>
          <p:cNvPr id="4" name="Slide Number Placeholder 3">
            <a:extLst>
              <a:ext uri="{FF2B5EF4-FFF2-40B4-BE49-F238E27FC236}">
                <a16:creationId xmlns:a16="http://schemas.microsoft.com/office/drawing/2014/main" id="{3F9892AD-3926-73D3-FAF3-5A4E09E604DD}"/>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699732D-D36E-46B6-8C0D-AFD72F48E673}" type="slidenum">
              <a:rPr kumimoji="0" lang="en-IN"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IN"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275586AF-AA55-5525-EA56-541A261D0DD5}"/>
              </a:ext>
            </a:extLst>
          </p:cNvPr>
          <p:cNvPicPr>
            <a:picLocks noChangeAspect="1"/>
          </p:cNvPicPr>
          <p:nvPr/>
        </p:nvPicPr>
        <p:blipFill>
          <a:blip r:embed="rId2"/>
          <a:stretch>
            <a:fillRect/>
          </a:stretch>
        </p:blipFill>
        <p:spPr>
          <a:xfrm>
            <a:off x="6717632" y="295729"/>
            <a:ext cx="5020376" cy="6068272"/>
          </a:xfrm>
          <a:prstGeom prst="rect">
            <a:avLst/>
          </a:prstGeom>
        </p:spPr>
      </p:pic>
    </p:spTree>
    <p:extLst>
      <p:ext uri="{BB962C8B-B14F-4D97-AF65-F5344CB8AC3E}">
        <p14:creationId xmlns:p14="http://schemas.microsoft.com/office/powerpoint/2010/main" val="121188577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9C05-B0DE-4A00-AF7B-D4BFBEFAE33C}"/>
              </a:ext>
            </a:extLst>
          </p:cNvPr>
          <p:cNvSpPr>
            <a:spLocks noGrp="1"/>
          </p:cNvSpPr>
          <p:nvPr>
            <p:ph type="title"/>
          </p:nvPr>
        </p:nvSpPr>
        <p:spPr>
          <a:xfrm>
            <a:off x="1154953" y="973668"/>
            <a:ext cx="10180704" cy="706964"/>
          </a:xfrm>
        </p:spPr>
        <p:txBody>
          <a:bodyPr>
            <a:normAutofit/>
          </a:bodyPr>
          <a:lstStyle/>
          <a:p>
            <a:pPr algn="ctr"/>
            <a:r>
              <a:rPr lang="en-US" b="1" dirty="0"/>
              <a:t>CHARTERED ACCOUNTANT IN SERVICE</a:t>
            </a:r>
            <a:endParaRPr lang="en-IN" dirty="0"/>
          </a:p>
        </p:txBody>
      </p:sp>
      <p:sp>
        <p:nvSpPr>
          <p:cNvPr id="3" name="Content Placeholder 2">
            <a:extLst>
              <a:ext uri="{FF2B5EF4-FFF2-40B4-BE49-F238E27FC236}">
                <a16:creationId xmlns:a16="http://schemas.microsoft.com/office/drawing/2014/main" id="{5C938B81-B41E-4AF6-BD03-093CECF6F520}"/>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sz="2400" b="1" dirty="0"/>
              <a:t>Can a Chartered Accountant in Service accept or agree to accept any part of fees, profits or gain from a lawyer, a CA or broker engaged in such company, firm or person or agent or customer of such company, firm or person by way of commission or gratification ? </a:t>
            </a:r>
          </a:p>
          <a:p>
            <a:pPr marL="711200" indent="0" algn="just">
              <a:lnSpc>
                <a:spcPct val="150000"/>
              </a:lnSpc>
              <a:buNone/>
            </a:pPr>
            <a:r>
              <a:rPr lang="en-US" sz="2400" dirty="0"/>
              <a:t>No, as per clause (2) of Part-II of First Schedule</a:t>
            </a:r>
          </a:p>
          <a:p>
            <a:pPr marL="719138" indent="-539750" algn="just">
              <a:lnSpc>
                <a:spcPct val="150000"/>
              </a:lnSpc>
            </a:pPr>
            <a:endParaRPr lang="en-US" sz="2400" b="1" dirty="0"/>
          </a:p>
        </p:txBody>
      </p:sp>
    </p:spTree>
    <p:extLst>
      <p:ext uri="{BB962C8B-B14F-4D97-AF65-F5344CB8AC3E}">
        <p14:creationId xmlns:p14="http://schemas.microsoft.com/office/powerpoint/2010/main" val="20159337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7C458-E1BD-E1E7-58CA-893F2545D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A1909F-6A0F-57F6-EAD3-A11007D67EFF}"/>
              </a:ext>
            </a:extLst>
          </p:cNvPr>
          <p:cNvSpPr>
            <a:spLocks noGrp="1"/>
          </p:cNvSpPr>
          <p:nvPr>
            <p:ph type="title"/>
          </p:nvPr>
        </p:nvSpPr>
        <p:spPr>
          <a:xfrm>
            <a:off x="1154953" y="973668"/>
            <a:ext cx="10180704" cy="706964"/>
          </a:xfrm>
        </p:spPr>
        <p:txBody>
          <a:bodyPr>
            <a:normAutofit/>
          </a:bodyPr>
          <a:lstStyle/>
          <a:p>
            <a:pPr algn="ctr"/>
            <a:r>
              <a:rPr lang="en-US" b="1" dirty="0"/>
              <a:t>MEMBER IN PRACTICE</a:t>
            </a:r>
            <a:endParaRPr lang="en-IN" dirty="0"/>
          </a:p>
        </p:txBody>
      </p:sp>
      <p:sp>
        <p:nvSpPr>
          <p:cNvPr id="3" name="Content Placeholder 2">
            <a:extLst>
              <a:ext uri="{FF2B5EF4-FFF2-40B4-BE49-F238E27FC236}">
                <a16:creationId xmlns:a16="http://schemas.microsoft.com/office/drawing/2014/main" id="{201045C1-D576-E5EB-1F73-EBB13640B9F9}"/>
              </a:ext>
            </a:extLst>
          </p:cNvPr>
          <p:cNvSpPr>
            <a:spLocks noGrp="1"/>
          </p:cNvSpPr>
          <p:nvPr>
            <p:ph idx="1"/>
          </p:nvPr>
        </p:nvSpPr>
        <p:spPr>
          <a:xfrm>
            <a:off x="284812" y="2358571"/>
            <a:ext cx="11239531" cy="4397335"/>
          </a:xfrm>
        </p:spPr>
        <p:txBody>
          <a:bodyPr numCol="1">
            <a:normAutofit fontScale="92500" lnSpcReduction="10000"/>
          </a:bodyPr>
          <a:lstStyle/>
          <a:p>
            <a:pPr marL="719138" indent="-539750" algn="just">
              <a:lnSpc>
                <a:spcPct val="150000"/>
              </a:lnSpc>
            </a:pPr>
            <a:r>
              <a:rPr lang="en-US" sz="2400" b="1" dirty="0"/>
              <a:t>Can a Chartered Accountant in practice disclose information acquired in the course of his professional engagements? </a:t>
            </a:r>
          </a:p>
          <a:p>
            <a:pPr marL="719138" indent="-539750" algn="just">
              <a:lnSpc>
                <a:spcPct val="150000"/>
              </a:lnSpc>
              <a:buNone/>
            </a:pPr>
            <a:r>
              <a:rPr lang="en-US" sz="2400" b="1" dirty="0"/>
              <a:t>	</a:t>
            </a:r>
            <a:r>
              <a:rPr lang="en-US" sz="2400" dirty="0"/>
              <a:t>No, as per clause (1) of Part-I of Second Schedule; Confidentiality</a:t>
            </a:r>
          </a:p>
          <a:p>
            <a:pPr marL="719138" indent="-539750" algn="just">
              <a:lnSpc>
                <a:spcPct val="150000"/>
              </a:lnSpc>
            </a:pPr>
            <a:r>
              <a:rPr lang="en-US" sz="2400" b="1" dirty="0"/>
              <a:t>Whether the member in practice can permit his name or the name of his firm to be used in connection with an estimate of earnings contingent upon future transactions in a manner which may lead to belief that he vouches for the accuracy of the forecast ? </a:t>
            </a:r>
          </a:p>
          <a:p>
            <a:pPr marL="711200" indent="0" algn="just">
              <a:lnSpc>
                <a:spcPct val="150000"/>
              </a:lnSpc>
              <a:buNone/>
            </a:pPr>
            <a:r>
              <a:rPr lang="en-US" sz="2400" dirty="0"/>
              <a:t>No, as per clause (3) of Part-I of Second Schedule</a:t>
            </a:r>
          </a:p>
        </p:txBody>
      </p:sp>
    </p:spTree>
    <p:extLst>
      <p:ext uri="{BB962C8B-B14F-4D97-AF65-F5344CB8AC3E}">
        <p14:creationId xmlns:p14="http://schemas.microsoft.com/office/powerpoint/2010/main" val="234944076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125AE-FE8C-8B8C-8008-DED8B85D4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B2E4D8-6800-BD4D-A314-4516F7CE7A63}"/>
              </a:ext>
            </a:extLst>
          </p:cNvPr>
          <p:cNvSpPr>
            <a:spLocks noGrp="1"/>
          </p:cNvSpPr>
          <p:nvPr>
            <p:ph type="title"/>
          </p:nvPr>
        </p:nvSpPr>
        <p:spPr>
          <a:xfrm>
            <a:off x="1154953" y="973668"/>
            <a:ext cx="10180704" cy="706964"/>
          </a:xfrm>
        </p:spPr>
        <p:txBody>
          <a:bodyPr>
            <a:normAutofit/>
          </a:bodyPr>
          <a:lstStyle/>
          <a:p>
            <a:pPr algn="ctr"/>
            <a:r>
              <a:rPr lang="en-US" b="1" dirty="0"/>
              <a:t>MEMBER IN PRACTICE</a:t>
            </a:r>
            <a:endParaRPr lang="en-IN" dirty="0"/>
          </a:p>
        </p:txBody>
      </p:sp>
      <p:sp>
        <p:nvSpPr>
          <p:cNvPr id="3" name="Content Placeholder 2">
            <a:extLst>
              <a:ext uri="{FF2B5EF4-FFF2-40B4-BE49-F238E27FC236}">
                <a16:creationId xmlns:a16="http://schemas.microsoft.com/office/drawing/2014/main" id="{747A3E9B-D53B-7680-1A01-2E1FEB5F4482}"/>
              </a:ext>
            </a:extLst>
          </p:cNvPr>
          <p:cNvSpPr>
            <a:spLocks noGrp="1"/>
          </p:cNvSpPr>
          <p:nvPr>
            <p:ph idx="1"/>
          </p:nvPr>
        </p:nvSpPr>
        <p:spPr>
          <a:xfrm>
            <a:off x="284812" y="2358571"/>
            <a:ext cx="11239531" cy="4397335"/>
          </a:xfrm>
        </p:spPr>
        <p:txBody>
          <a:bodyPr numCol="1">
            <a:normAutofit lnSpcReduction="10000"/>
          </a:bodyPr>
          <a:lstStyle/>
          <a:p>
            <a:pPr marL="719138" indent="-539750" algn="just">
              <a:lnSpc>
                <a:spcPct val="150000"/>
              </a:lnSpc>
            </a:pPr>
            <a:r>
              <a:rPr lang="en-US" sz="2400" b="1" dirty="0"/>
              <a:t>Can a Chartered Accountant in practice pay to any person any share, commission or brokerage in the fees or profits of his professional business ? </a:t>
            </a:r>
          </a:p>
          <a:p>
            <a:pPr marL="711200" indent="0" algn="just">
              <a:lnSpc>
                <a:spcPct val="150000"/>
              </a:lnSpc>
              <a:buNone/>
            </a:pPr>
            <a:r>
              <a:rPr lang="en-US" sz="2400" dirty="0"/>
              <a:t>No, clause (2) of Part-I of First Schedule prohibits to share, to any person other than a member of the Institute or a partner or a retired partner or legal representative of the deceased partner or member of any other professional body or with such persons have qualifications as may be prescribed in or outside India</a:t>
            </a:r>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3252307290"/>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D75CD-21BE-2C41-2DDB-65EE6F472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4BEF3-E884-D86C-BC43-99F0019E91C9}"/>
              </a:ext>
            </a:extLst>
          </p:cNvPr>
          <p:cNvSpPr>
            <a:spLocks noGrp="1"/>
          </p:cNvSpPr>
          <p:nvPr>
            <p:ph type="title"/>
          </p:nvPr>
        </p:nvSpPr>
        <p:spPr>
          <a:xfrm>
            <a:off x="1154953" y="973668"/>
            <a:ext cx="10180704" cy="706964"/>
          </a:xfrm>
        </p:spPr>
        <p:txBody>
          <a:bodyPr>
            <a:normAutofit/>
          </a:bodyPr>
          <a:lstStyle/>
          <a:p>
            <a:pPr algn="ctr"/>
            <a:r>
              <a:rPr lang="en-US" b="1" dirty="0"/>
              <a:t>MEMBER IN PRACTICE</a:t>
            </a:r>
            <a:endParaRPr lang="en-IN" dirty="0"/>
          </a:p>
        </p:txBody>
      </p:sp>
      <p:sp>
        <p:nvSpPr>
          <p:cNvPr id="3" name="Content Placeholder 2">
            <a:extLst>
              <a:ext uri="{FF2B5EF4-FFF2-40B4-BE49-F238E27FC236}">
                <a16:creationId xmlns:a16="http://schemas.microsoft.com/office/drawing/2014/main" id="{F7CC0108-E0E0-D93B-6EBF-46EA8437A3EA}"/>
              </a:ext>
            </a:extLst>
          </p:cNvPr>
          <p:cNvSpPr>
            <a:spLocks noGrp="1"/>
          </p:cNvSpPr>
          <p:nvPr>
            <p:ph idx="1"/>
          </p:nvPr>
        </p:nvSpPr>
        <p:spPr>
          <a:xfrm>
            <a:off x="284812" y="2358571"/>
            <a:ext cx="11239531" cy="4397335"/>
          </a:xfrm>
        </p:spPr>
        <p:txBody>
          <a:bodyPr numCol="1">
            <a:normAutofit fontScale="92500"/>
          </a:bodyPr>
          <a:lstStyle/>
          <a:p>
            <a:pPr marL="719138" indent="-539750" algn="just">
              <a:lnSpc>
                <a:spcPct val="150000"/>
              </a:lnSpc>
            </a:pPr>
            <a:r>
              <a:rPr lang="en-US" sz="2400" b="1" dirty="0"/>
              <a:t>Can Chartered Accountant in practice accept original professional work emanating from the client introduced to him by another member ?</a:t>
            </a:r>
          </a:p>
          <a:p>
            <a:pPr marL="711200" indent="0" algn="just">
              <a:lnSpc>
                <a:spcPct val="150000"/>
              </a:lnSpc>
              <a:buNone/>
            </a:pPr>
            <a:r>
              <a:rPr lang="en-US" sz="2400" dirty="0"/>
              <a:t>No, as para 2.14.1.6(iv)N under clause (6) of Part-I of First Schedule</a:t>
            </a:r>
          </a:p>
          <a:p>
            <a:pPr marL="719138" indent="-539750" algn="just">
              <a:lnSpc>
                <a:spcPct val="150000"/>
              </a:lnSpc>
            </a:pPr>
            <a:r>
              <a:rPr lang="en-US" sz="2400" b="1" dirty="0"/>
              <a:t>Can a practicing Chartered Accountant secure any professional business through the services of a person who is not his employee or partner ?</a:t>
            </a:r>
          </a:p>
          <a:p>
            <a:pPr marL="711200" indent="0" algn="just">
              <a:lnSpc>
                <a:spcPct val="150000"/>
              </a:lnSpc>
              <a:buNone/>
            </a:pPr>
            <a:r>
              <a:rPr lang="en-US" sz="2400" dirty="0"/>
              <a:t>No, as per clause (5) of Part-I of First Schedule</a:t>
            </a:r>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671177025"/>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2CECD-92B7-5CC8-BF7A-4607D6DCB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3BA51-542E-B9EE-465D-94AACDB59E54}"/>
              </a:ext>
            </a:extLst>
          </p:cNvPr>
          <p:cNvSpPr>
            <a:spLocks noGrp="1"/>
          </p:cNvSpPr>
          <p:nvPr>
            <p:ph type="title"/>
          </p:nvPr>
        </p:nvSpPr>
        <p:spPr>
          <a:xfrm>
            <a:off x="1154953" y="973668"/>
            <a:ext cx="10180704" cy="706964"/>
          </a:xfrm>
        </p:spPr>
        <p:txBody>
          <a:bodyPr>
            <a:normAutofit/>
          </a:bodyPr>
          <a:lstStyle/>
          <a:p>
            <a:pPr algn="ctr"/>
            <a:r>
              <a:rPr lang="en-US" b="1" dirty="0"/>
              <a:t>MEMBER IN PRACTICE</a:t>
            </a:r>
            <a:endParaRPr lang="en-IN" u="sng" dirty="0"/>
          </a:p>
        </p:txBody>
      </p:sp>
      <p:sp>
        <p:nvSpPr>
          <p:cNvPr id="3" name="Content Placeholder 2">
            <a:extLst>
              <a:ext uri="{FF2B5EF4-FFF2-40B4-BE49-F238E27FC236}">
                <a16:creationId xmlns:a16="http://schemas.microsoft.com/office/drawing/2014/main" id="{631FA1D4-F9F3-D8B2-5143-B3917BA32DDF}"/>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sz="2400" b="1" dirty="0"/>
              <a:t>Can a Chartered Accountant in practice enter into partnership with a practicing Chartered Accountant of a recognized foreign professional body for sharing fee of their partnership within India ?</a:t>
            </a:r>
          </a:p>
          <a:p>
            <a:pPr marL="711200" indent="0" algn="just">
              <a:lnSpc>
                <a:spcPct val="150000"/>
              </a:lnSpc>
              <a:buNone/>
            </a:pPr>
            <a:r>
              <a:rPr lang="en-US" sz="2400" dirty="0"/>
              <a:t>Yes, clause (4) of Part-I of First Schedule permits partnership either by the Central Government or the Council of the Institute by virtue of either under S. 29(2) of the Act or under regulation 53B(2) provided they share fees of partnership business both within and outside India</a:t>
            </a:r>
            <a:r>
              <a:rPr lang="en-US" sz="2400" b="1" dirty="0"/>
              <a:t>.</a:t>
            </a:r>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140095751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9F1E0-B735-3593-4989-169E8633FFA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6F626D-6D6F-457E-71D0-D6AAAF76E0FF}"/>
              </a:ext>
            </a:extLst>
          </p:cNvPr>
          <p:cNvPicPr>
            <a:picLocks noChangeAspect="1"/>
          </p:cNvPicPr>
          <p:nvPr/>
        </p:nvPicPr>
        <p:blipFill>
          <a:blip r:embed="rId2">
            <a:extLst>
              <a:ext uri="{28A0092B-C50C-407E-A947-70E740481C1C}">
                <a14:useLocalDpi xmlns:a14="http://schemas.microsoft.com/office/drawing/2010/main" val="0"/>
              </a:ext>
            </a:extLst>
          </a:blip>
          <a:srcRect l="4266" t="-486" r="4607" b="1719"/>
          <a:stretch>
            <a:fillRect/>
          </a:stretch>
        </p:blipFill>
        <p:spPr>
          <a:xfrm>
            <a:off x="2800350" y="581026"/>
            <a:ext cx="6219826" cy="6019799"/>
          </a:xfrm>
          <a:prstGeom prst="rect">
            <a:avLst/>
          </a:prstGeom>
        </p:spPr>
      </p:pic>
    </p:spTree>
    <p:extLst>
      <p:ext uri="{BB962C8B-B14F-4D97-AF65-F5344CB8AC3E}">
        <p14:creationId xmlns:p14="http://schemas.microsoft.com/office/powerpoint/2010/main" val="364219562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E3C0E-C365-36AB-A124-647E149D5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2A7C5-57D5-0618-DE84-0DB2511D5EFF}"/>
              </a:ext>
            </a:extLst>
          </p:cNvPr>
          <p:cNvSpPr>
            <a:spLocks noGrp="1"/>
          </p:cNvSpPr>
          <p:nvPr>
            <p:ph type="title"/>
          </p:nvPr>
        </p:nvSpPr>
        <p:spPr>
          <a:xfrm>
            <a:off x="1154953" y="973668"/>
            <a:ext cx="10180704" cy="706964"/>
          </a:xfrm>
        </p:spPr>
        <p:txBody>
          <a:bodyPr>
            <a:normAutofit/>
          </a:bodyPr>
          <a:lstStyle/>
          <a:p>
            <a:pPr algn="ctr"/>
            <a:r>
              <a:rPr lang="en-US" b="1" dirty="0"/>
              <a:t>MEMBER IN PRACTICE</a:t>
            </a:r>
            <a:endParaRPr lang="en-IN" dirty="0"/>
          </a:p>
        </p:txBody>
      </p:sp>
      <p:sp>
        <p:nvSpPr>
          <p:cNvPr id="3" name="Content Placeholder 2">
            <a:extLst>
              <a:ext uri="{FF2B5EF4-FFF2-40B4-BE49-F238E27FC236}">
                <a16:creationId xmlns:a16="http://schemas.microsoft.com/office/drawing/2014/main" id="{E43A9660-51C0-D682-C0C3-45A17FF56BD2}"/>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sz="2400" b="1" dirty="0"/>
              <a:t>Whether a practicing Chartered Accountant can be a partner or designated partner in a LLP, which is not doing professional work, but is in the commercial activities ? </a:t>
            </a:r>
          </a:p>
          <a:p>
            <a:pPr marL="711200" indent="0" algn="just">
              <a:lnSpc>
                <a:spcPct val="150000"/>
              </a:lnSpc>
              <a:buNone/>
            </a:pPr>
            <a:r>
              <a:rPr lang="en-US" sz="2400" dirty="0"/>
              <a:t>No, as per para 2.14.1.4(ii) under clause (4) of Part-I of First Schedule</a:t>
            </a: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3478386048"/>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74A17-D5D8-37FB-84CD-AAC895382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AB4579-7199-CB0C-4012-8E728B9035CD}"/>
              </a:ext>
            </a:extLst>
          </p:cNvPr>
          <p:cNvSpPr>
            <a:spLocks noGrp="1"/>
          </p:cNvSpPr>
          <p:nvPr>
            <p:ph type="title"/>
          </p:nvPr>
        </p:nvSpPr>
        <p:spPr>
          <a:xfrm>
            <a:off x="1154953" y="973668"/>
            <a:ext cx="10180704" cy="706964"/>
          </a:xfrm>
        </p:spPr>
        <p:txBody>
          <a:bodyPr>
            <a:normAutofit/>
          </a:bodyPr>
          <a:lstStyle/>
          <a:p>
            <a:pPr algn="ctr"/>
            <a:r>
              <a:rPr lang="en-US" b="1" dirty="0"/>
              <a:t>MEMBER IN PRACTICE</a:t>
            </a:r>
            <a:endParaRPr lang="en-IN" dirty="0"/>
          </a:p>
        </p:txBody>
      </p:sp>
      <p:sp>
        <p:nvSpPr>
          <p:cNvPr id="3" name="Content Placeholder 2">
            <a:extLst>
              <a:ext uri="{FF2B5EF4-FFF2-40B4-BE49-F238E27FC236}">
                <a16:creationId xmlns:a16="http://schemas.microsoft.com/office/drawing/2014/main" id="{725225C9-4888-A464-4520-CAA489C9428A}"/>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sz="2400" b="1" dirty="0"/>
              <a:t>Can a Chartered Accountant in practice use expression like Income Tax Consultant, Cost Accountant, Company Secretary, Cost Consultant or a Management Consultant ? </a:t>
            </a:r>
          </a:p>
          <a:p>
            <a:pPr marL="711200" indent="0" algn="just">
              <a:lnSpc>
                <a:spcPct val="150000"/>
              </a:lnSpc>
              <a:buNone/>
            </a:pPr>
            <a:r>
              <a:rPr lang="en-US" sz="2400" dirty="0"/>
              <a:t>No</a:t>
            </a:r>
          </a:p>
          <a:p>
            <a:pPr marL="719138" indent="-539750" algn="just">
              <a:lnSpc>
                <a:spcPct val="150000"/>
              </a:lnSpc>
            </a:pPr>
            <a:r>
              <a:rPr lang="en-US" sz="2400" b="1" dirty="0"/>
              <a:t>Can a CA in practice / firm give advertisement in press ?</a:t>
            </a:r>
          </a:p>
          <a:p>
            <a:pPr marL="711200" indent="0" algn="just">
              <a:lnSpc>
                <a:spcPct val="150000"/>
              </a:lnSpc>
              <a:buNone/>
            </a:pPr>
            <a:r>
              <a:rPr lang="en-US" sz="2400" dirty="0"/>
              <a:t>No, however, may advertise through a ‘Write-Up’, subject to Advertisement Guidelines of the Council</a:t>
            </a:r>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2673214395"/>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8D914-5C0E-5533-247E-6A2FB5974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C2DAF0-7487-80B7-BF3E-7F3CA52193C3}"/>
              </a:ext>
            </a:extLst>
          </p:cNvPr>
          <p:cNvSpPr>
            <a:spLocks noGrp="1"/>
          </p:cNvSpPr>
          <p:nvPr>
            <p:ph type="title"/>
          </p:nvPr>
        </p:nvSpPr>
        <p:spPr>
          <a:xfrm>
            <a:off x="1154953" y="973668"/>
            <a:ext cx="10180704" cy="706964"/>
          </a:xfrm>
        </p:spPr>
        <p:txBody>
          <a:bodyPr>
            <a:normAutofit/>
          </a:bodyPr>
          <a:lstStyle/>
          <a:p>
            <a:pPr algn="ctr"/>
            <a:r>
              <a:rPr lang="en-US" b="1" dirty="0"/>
              <a:t>MEMBER IN PRACTICE</a:t>
            </a:r>
            <a:endParaRPr lang="en-IN" dirty="0"/>
          </a:p>
        </p:txBody>
      </p:sp>
      <p:sp>
        <p:nvSpPr>
          <p:cNvPr id="3" name="Content Placeholder 2">
            <a:extLst>
              <a:ext uri="{FF2B5EF4-FFF2-40B4-BE49-F238E27FC236}">
                <a16:creationId xmlns:a16="http://schemas.microsoft.com/office/drawing/2014/main" id="{D9CD9FEF-26CA-618A-4F53-B33CBA07B74E}"/>
              </a:ext>
            </a:extLst>
          </p:cNvPr>
          <p:cNvSpPr>
            <a:spLocks noGrp="1"/>
          </p:cNvSpPr>
          <p:nvPr>
            <p:ph idx="1"/>
          </p:nvPr>
        </p:nvSpPr>
        <p:spPr>
          <a:xfrm>
            <a:off x="284812" y="2358571"/>
            <a:ext cx="11239531" cy="4397335"/>
          </a:xfrm>
        </p:spPr>
        <p:txBody>
          <a:bodyPr numCol="1">
            <a:normAutofit fontScale="70000" lnSpcReduction="20000"/>
          </a:bodyPr>
          <a:lstStyle/>
          <a:p>
            <a:pPr marL="719138" indent="-539750" algn="just">
              <a:lnSpc>
                <a:spcPct val="150000"/>
              </a:lnSpc>
            </a:pPr>
            <a:r>
              <a:rPr lang="en-US" sz="2400" b="1" dirty="0"/>
              <a:t>Can a member in practice be part of Association of persons (AOP), with other members, or other professionals? </a:t>
            </a:r>
          </a:p>
          <a:p>
            <a:pPr marL="711200" indent="0" algn="just">
              <a:lnSpc>
                <a:spcPct val="150000"/>
              </a:lnSpc>
              <a:buNone/>
            </a:pPr>
            <a:r>
              <a:rPr lang="en-US" sz="2400" dirty="0"/>
              <a:t>No, only Firms and LLPs are the two modes of practice, apart from practicing in individual capacity.</a:t>
            </a:r>
          </a:p>
          <a:p>
            <a:pPr marL="719138" indent="-539750" algn="just">
              <a:lnSpc>
                <a:spcPct val="150000"/>
              </a:lnSpc>
            </a:pPr>
            <a:r>
              <a:rPr lang="en-IN" sz="2400" b="1" dirty="0"/>
              <a:t>Whether a member in practice is permitted to respond to announcement  for empanelment for allotment of audit and other professional work and quote fees for enquiries being received</a:t>
            </a:r>
            <a:r>
              <a:rPr lang="en-US" sz="2400" b="1" dirty="0"/>
              <a:t>? </a:t>
            </a:r>
          </a:p>
          <a:p>
            <a:pPr marL="711200" indent="0" algn="just">
              <a:lnSpc>
                <a:spcPct val="150000"/>
              </a:lnSpc>
              <a:buNone/>
            </a:pPr>
            <a:r>
              <a:rPr lang="en-US" sz="2400" dirty="0"/>
              <a:t>It is clarified by the council that if announcements are made for empanelment by the Government, Corporations, Courts, Cooperative Societies, Banks and other similar institutions, the members may respond to such announcements provided the existence of panel is within their knowledge. The council has further clarified that quotations of fees can be sent, if enquiries are received by members in this regard.</a:t>
            </a:r>
          </a:p>
          <a:p>
            <a:pPr marL="711200" indent="0" algn="just">
              <a:lnSpc>
                <a:spcPct val="150000"/>
              </a:lnSpc>
              <a:buNone/>
            </a:pPr>
            <a:endParaRPr lang="en-US" sz="2400" dirty="0"/>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283317577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161FF-1012-5B98-3196-BE5072317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F4BAD-20A4-6A15-6926-E4E9902D0628}"/>
              </a:ext>
            </a:extLst>
          </p:cNvPr>
          <p:cNvSpPr>
            <a:spLocks noGrp="1"/>
          </p:cNvSpPr>
          <p:nvPr>
            <p:ph type="title"/>
          </p:nvPr>
        </p:nvSpPr>
        <p:spPr>
          <a:xfrm>
            <a:off x="1154953" y="973668"/>
            <a:ext cx="10180704" cy="706964"/>
          </a:xfrm>
        </p:spPr>
        <p:txBody>
          <a:bodyPr>
            <a:normAutofit/>
          </a:bodyPr>
          <a:lstStyle/>
          <a:p>
            <a:pPr algn="ctr"/>
            <a:r>
              <a:rPr lang="en-US" b="1" dirty="0"/>
              <a:t>MEMBER IN PRACTICE</a:t>
            </a:r>
            <a:endParaRPr lang="en-IN" dirty="0"/>
          </a:p>
        </p:txBody>
      </p:sp>
      <p:sp>
        <p:nvSpPr>
          <p:cNvPr id="3" name="Content Placeholder 2">
            <a:extLst>
              <a:ext uri="{FF2B5EF4-FFF2-40B4-BE49-F238E27FC236}">
                <a16:creationId xmlns:a16="http://schemas.microsoft.com/office/drawing/2014/main" id="{A84F8F87-CA45-A5CC-BFFB-C5DE0E5F3D42}"/>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sz="2400" b="1" dirty="0"/>
              <a:t>Whether a member in practice can quote fees on % of utilization amount of an educational Institute for certifying the amount (utilization) spent by an educational Institute out of grant ? </a:t>
            </a:r>
          </a:p>
          <a:p>
            <a:pPr marL="711200" indent="0" algn="just">
              <a:lnSpc>
                <a:spcPct val="150000"/>
              </a:lnSpc>
              <a:buNone/>
            </a:pPr>
            <a:r>
              <a:rPr lang="en-US" sz="2400" dirty="0"/>
              <a:t>Yes</a:t>
            </a:r>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344861671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FD1A7-6F08-055D-98F8-F764A82E4F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4C761-6725-E19B-69C7-8916BCD643CF}"/>
              </a:ext>
            </a:extLst>
          </p:cNvPr>
          <p:cNvSpPr>
            <a:spLocks noGrp="1"/>
          </p:cNvSpPr>
          <p:nvPr>
            <p:ph type="title"/>
          </p:nvPr>
        </p:nvSpPr>
        <p:spPr>
          <a:xfrm>
            <a:off x="1154953" y="973668"/>
            <a:ext cx="10180704" cy="706964"/>
          </a:xfrm>
        </p:spPr>
        <p:txBody>
          <a:bodyPr>
            <a:normAutofit/>
          </a:bodyPr>
          <a:lstStyle/>
          <a:p>
            <a:pPr algn="ctr"/>
            <a:r>
              <a:rPr lang="en-US" b="1" dirty="0"/>
              <a:t>MEMBER IN PRACTICE</a:t>
            </a:r>
            <a:endParaRPr lang="en-IN" dirty="0"/>
          </a:p>
        </p:txBody>
      </p:sp>
      <p:sp>
        <p:nvSpPr>
          <p:cNvPr id="3" name="Content Placeholder 2">
            <a:extLst>
              <a:ext uri="{FF2B5EF4-FFF2-40B4-BE49-F238E27FC236}">
                <a16:creationId xmlns:a16="http://schemas.microsoft.com/office/drawing/2014/main" id="{3AA99941-D4CE-C2AC-5050-CCE909EE4AEA}"/>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sz="2400" b="1" dirty="0"/>
              <a:t>If there is a change of auditor but the predecessor auditor is aware of an act or suspected act of NOCLAR that has not yet been addressed, does the predecessor auditor have to communicate information concerning the NOCLAR to proposed to a proposed auditor ? </a:t>
            </a:r>
          </a:p>
          <a:p>
            <a:pPr marL="711200" indent="0" algn="just">
              <a:lnSpc>
                <a:spcPct val="150000"/>
              </a:lnSpc>
              <a:buNone/>
            </a:pPr>
            <a:r>
              <a:rPr lang="en-US" sz="2400" dirty="0"/>
              <a:t>Yes, the predecessor auditor on request of proposed accountant shall provide all relevant facts and other information</a:t>
            </a:r>
          </a:p>
          <a:p>
            <a:pPr marL="711200" indent="0" algn="just">
              <a:lnSpc>
                <a:spcPct val="150000"/>
              </a:lnSpc>
              <a:buNone/>
            </a:pPr>
            <a:endParaRPr lang="en-US" sz="2400" dirty="0"/>
          </a:p>
          <a:p>
            <a:pPr marL="711200" indent="0" algn="just">
              <a:lnSpc>
                <a:spcPct val="150000"/>
              </a:lnSpc>
              <a:buNone/>
            </a:pP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1313570867"/>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8B2FF-E092-0C78-64D0-A43A46710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0E6A1-44A0-2B96-89FA-C610252D7E4B}"/>
              </a:ext>
            </a:extLst>
          </p:cNvPr>
          <p:cNvSpPr>
            <a:spLocks noGrp="1"/>
          </p:cNvSpPr>
          <p:nvPr>
            <p:ph type="title"/>
          </p:nvPr>
        </p:nvSpPr>
        <p:spPr>
          <a:xfrm>
            <a:off x="1154953" y="973668"/>
            <a:ext cx="10180704" cy="706964"/>
          </a:xfrm>
        </p:spPr>
        <p:txBody>
          <a:bodyPr>
            <a:normAutofit/>
          </a:bodyPr>
          <a:lstStyle/>
          <a:p>
            <a:pPr algn="ctr"/>
            <a:r>
              <a:rPr lang="en-US" b="1" dirty="0"/>
              <a:t>MEMBER IN PRACTICE</a:t>
            </a:r>
            <a:endParaRPr lang="en-IN" dirty="0"/>
          </a:p>
        </p:txBody>
      </p:sp>
      <p:sp>
        <p:nvSpPr>
          <p:cNvPr id="3" name="Content Placeholder 2">
            <a:extLst>
              <a:ext uri="{FF2B5EF4-FFF2-40B4-BE49-F238E27FC236}">
                <a16:creationId xmlns:a16="http://schemas.microsoft.com/office/drawing/2014/main" id="{9D6EF53B-BC99-2D46-D5D6-C9622ED6A9DF}"/>
              </a:ext>
            </a:extLst>
          </p:cNvPr>
          <p:cNvSpPr>
            <a:spLocks noGrp="1"/>
          </p:cNvSpPr>
          <p:nvPr>
            <p:ph idx="1"/>
          </p:nvPr>
        </p:nvSpPr>
        <p:spPr>
          <a:xfrm>
            <a:off x="284812" y="2358571"/>
            <a:ext cx="11239531" cy="4397335"/>
          </a:xfrm>
        </p:spPr>
        <p:txBody>
          <a:bodyPr numCol="1">
            <a:normAutofit fontScale="92500"/>
          </a:bodyPr>
          <a:lstStyle/>
          <a:p>
            <a:pPr marL="719138" indent="-539750" algn="just">
              <a:lnSpc>
                <a:spcPct val="150000"/>
              </a:lnSpc>
            </a:pPr>
            <a:r>
              <a:rPr lang="en-US" sz="2400" b="1" dirty="0"/>
              <a:t>Can a CA in practice use/fix a monogram of the Institute on any column/wall located inside the office or on professional documents ? </a:t>
            </a:r>
          </a:p>
          <a:p>
            <a:pPr marL="711200" indent="0" algn="just">
              <a:lnSpc>
                <a:spcPct val="150000"/>
              </a:lnSpc>
              <a:buNone/>
            </a:pPr>
            <a:r>
              <a:rPr lang="en-US" sz="2400" dirty="0"/>
              <a:t>No, as per Council directions under clause (7) of Part-I of First Schedule</a:t>
            </a:r>
          </a:p>
          <a:p>
            <a:pPr marL="719138" indent="-539750" algn="just">
              <a:lnSpc>
                <a:spcPct val="150000"/>
              </a:lnSpc>
            </a:pPr>
            <a:r>
              <a:rPr lang="en-IN" sz="2400" b="1" dirty="0"/>
              <a:t>Whether a CA in  practice also practice as an Advocate </a:t>
            </a:r>
            <a:r>
              <a:rPr lang="en-US" sz="2400" b="1" dirty="0"/>
              <a:t>? </a:t>
            </a:r>
          </a:p>
          <a:p>
            <a:pPr marL="711200" indent="0" algn="just">
              <a:lnSpc>
                <a:spcPct val="150000"/>
              </a:lnSpc>
              <a:buNone/>
            </a:pPr>
            <a:r>
              <a:rPr lang="en-US" sz="2400" dirty="0"/>
              <a:t>Yes, as per Council directions under para 2.14.1.7(v) under clause (7) of Part-I of First Schedule subject to permission of Bar Council and should not use the designation ‘Chartered Accountant’ and ‘Advocate’ simultaneously</a:t>
            </a: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1885795815"/>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32F22-1F66-88B6-2DA1-28F4814F48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86870B-9F80-1C52-C650-B0A9D24D5664}"/>
              </a:ext>
            </a:extLst>
          </p:cNvPr>
          <p:cNvSpPr>
            <a:spLocks noGrp="1"/>
          </p:cNvSpPr>
          <p:nvPr>
            <p:ph type="title"/>
          </p:nvPr>
        </p:nvSpPr>
        <p:spPr>
          <a:xfrm>
            <a:off x="1154953" y="973668"/>
            <a:ext cx="10180704" cy="706964"/>
          </a:xfrm>
        </p:spPr>
        <p:txBody>
          <a:bodyPr>
            <a:normAutofit/>
          </a:bodyPr>
          <a:lstStyle/>
          <a:p>
            <a:pPr algn="ctr"/>
            <a:r>
              <a:rPr lang="en-US" b="1" dirty="0"/>
              <a:t>MEMBER IN PRACTICE</a:t>
            </a:r>
            <a:endParaRPr lang="en-IN" dirty="0"/>
          </a:p>
        </p:txBody>
      </p:sp>
      <p:sp>
        <p:nvSpPr>
          <p:cNvPr id="3" name="Content Placeholder 2">
            <a:extLst>
              <a:ext uri="{FF2B5EF4-FFF2-40B4-BE49-F238E27FC236}">
                <a16:creationId xmlns:a16="http://schemas.microsoft.com/office/drawing/2014/main" id="{ED847664-D74C-7ECA-026A-C0006719A46B}"/>
              </a:ext>
            </a:extLst>
          </p:cNvPr>
          <p:cNvSpPr>
            <a:spLocks noGrp="1"/>
          </p:cNvSpPr>
          <p:nvPr>
            <p:ph idx="1"/>
          </p:nvPr>
        </p:nvSpPr>
        <p:spPr>
          <a:xfrm>
            <a:off x="284812" y="2358571"/>
            <a:ext cx="11239531" cy="4397335"/>
          </a:xfrm>
        </p:spPr>
        <p:txBody>
          <a:bodyPr numCol="1">
            <a:normAutofit fontScale="85000" lnSpcReduction="20000"/>
          </a:bodyPr>
          <a:lstStyle/>
          <a:p>
            <a:pPr marL="719138" indent="-539750" algn="just">
              <a:lnSpc>
                <a:spcPct val="150000"/>
              </a:lnSpc>
            </a:pPr>
            <a:r>
              <a:rPr lang="en-US" sz="2400" b="1" dirty="0"/>
              <a:t>Whether the information contained in the website of the Chartered Accountants and or Chartered Accountant firms can be circulated on their own or through e-mail or by any other mode or technique ? </a:t>
            </a:r>
          </a:p>
          <a:p>
            <a:pPr marL="711200" indent="0" algn="just">
              <a:lnSpc>
                <a:spcPct val="150000"/>
              </a:lnSpc>
              <a:buNone/>
            </a:pPr>
            <a:r>
              <a:rPr lang="en-US" sz="2400" dirty="0"/>
              <a:t>Para 3.3.3 and 3.3.4 of Council Guidelines for Advertisement, 2008 states that none of the information contained in website be circulated except a specific “pull” request. </a:t>
            </a:r>
          </a:p>
          <a:p>
            <a:pPr marL="719138" indent="-539750" algn="just">
              <a:lnSpc>
                <a:spcPct val="150000"/>
              </a:lnSpc>
            </a:pPr>
            <a:r>
              <a:rPr lang="en-IN" sz="2400" b="1" dirty="0"/>
              <a:t>Whether the names of clients or fees charges be mentioned on the website of Chartered Accountant or Chartered Accountant firms </a:t>
            </a:r>
            <a:r>
              <a:rPr lang="en-US" sz="2400" b="1" dirty="0"/>
              <a:t>? </a:t>
            </a:r>
          </a:p>
          <a:p>
            <a:pPr marL="711200" indent="0" algn="just">
              <a:lnSpc>
                <a:spcPct val="150000"/>
              </a:lnSpc>
              <a:buNone/>
            </a:pPr>
            <a:r>
              <a:rPr lang="en-US" sz="2400" dirty="0"/>
              <a:t>No, except required by regulator and made only till such period that member works under purview of such regulator / such requirements of the regulator are in force. </a:t>
            </a:r>
            <a:endParaRPr lang="en-US" sz="2400" b="1" dirty="0"/>
          </a:p>
        </p:txBody>
      </p:sp>
    </p:spTree>
    <p:extLst>
      <p:ext uri="{BB962C8B-B14F-4D97-AF65-F5344CB8AC3E}">
        <p14:creationId xmlns:p14="http://schemas.microsoft.com/office/powerpoint/2010/main" val="3632131120"/>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F1780-B4DA-E58E-1E73-8F2600D45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9B545A-D030-4EE8-BE06-BDCB955BAE8D}"/>
              </a:ext>
            </a:extLst>
          </p:cNvPr>
          <p:cNvSpPr>
            <a:spLocks noGrp="1"/>
          </p:cNvSpPr>
          <p:nvPr>
            <p:ph type="title"/>
          </p:nvPr>
        </p:nvSpPr>
        <p:spPr>
          <a:xfrm>
            <a:off x="1154953" y="973668"/>
            <a:ext cx="10180704" cy="706964"/>
          </a:xfrm>
        </p:spPr>
        <p:txBody>
          <a:bodyPr>
            <a:normAutofit/>
          </a:bodyPr>
          <a:lstStyle/>
          <a:p>
            <a:pPr algn="ctr"/>
            <a:r>
              <a:rPr lang="en-US" b="1" dirty="0"/>
              <a:t>FEES</a:t>
            </a:r>
            <a:endParaRPr lang="en-IN" dirty="0"/>
          </a:p>
        </p:txBody>
      </p:sp>
      <p:sp>
        <p:nvSpPr>
          <p:cNvPr id="3" name="Content Placeholder 2">
            <a:extLst>
              <a:ext uri="{FF2B5EF4-FFF2-40B4-BE49-F238E27FC236}">
                <a16:creationId xmlns:a16="http://schemas.microsoft.com/office/drawing/2014/main" id="{03550A19-4AEA-F617-29F4-458095243732}"/>
              </a:ext>
            </a:extLst>
          </p:cNvPr>
          <p:cNvSpPr>
            <a:spLocks noGrp="1"/>
          </p:cNvSpPr>
          <p:nvPr>
            <p:ph idx="1"/>
          </p:nvPr>
        </p:nvSpPr>
        <p:spPr>
          <a:xfrm>
            <a:off x="284812" y="2358571"/>
            <a:ext cx="11239531" cy="4397335"/>
          </a:xfrm>
        </p:spPr>
        <p:txBody>
          <a:bodyPr numCol="1">
            <a:normAutofit fontScale="92500" lnSpcReduction="10000"/>
          </a:bodyPr>
          <a:lstStyle/>
          <a:p>
            <a:pPr marL="719138" indent="-539750" algn="just">
              <a:lnSpc>
                <a:spcPct val="150000"/>
              </a:lnSpc>
            </a:pPr>
            <a:r>
              <a:rPr lang="en-US" sz="2400" b="1" dirty="0"/>
              <a:t>Recommended level of fees provided by the ICAI</a:t>
            </a:r>
          </a:p>
          <a:p>
            <a:pPr marL="719138" indent="-539750" algn="just">
              <a:lnSpc>
                <a:spcPct val="150000"/>
              </a:lnSpc>
            </a:pPr>
            <a:r>
              <a:rPr lang="en-US" sz="2400" dirty="0"/>
              <a:t>There is no bar for members in practice for taking the fees in advance for services, except for audit since self-interest threat</a:t>
            </a:r>
          </a:p>
          <a:p>
            <a:pPr marL="719138" indent="-539750" algn="just">
              <a:lnSpc>
                <a:spcPct val="150000"/>
              </a:lnSpc>
            </a:pPr>
            <a:r>
              <a:rPr lang="en-US" sz="2400" dirty="0"/>
              <a:t>where </a:t>
            </a:r>
            <a:r>
              <a:rPr lang="en-US" sz="2400" b="1" dirty="0"/>
              <a:t>an audit client</a:t>
            </a:r>
            <a:r>
              <a:rPr lang="en-US" sz="2400" dirty="0"/>
              <a:t> is </a:t>
            </a:r>
            <a:r>
              <a:rPr lang="en-US" sz="2400" b="1" dirty="0"/>
              <a:t>not a public interest entity</a:t>
            </a:r>
            <a:r>
              <a:rPr lang="en-US" sz="2400" dirty="0"/>
              <a:t> and </a:t>
            </a:r>
            <a:r>
              <a:rPr lang="en-US" sz="2400" b="1" dirty="0"/>
              <a:t>for two consecutive years</a:t>
            </a:r>
            <a:r>
              <a:rPr lang="en-US" sz="2400" dirty="0"/>
              <a:t>, the </a:t>
            </a:r>
            <a:r>
              <a:rPr lang="en-US" sz="2400" b="1" dirty="0"/>
              <a:t>total gross annual professional fees </a:t>
            </a:r>
            <a:r>
              <a:rPr lang="en-US" sz="2400" dirty="0"/>
              <a:t>(“total fees”) from the </a:t>
            </a:r>
            <a:r>
              <a:rPr lang="en-US" sz="2400" b="1" dirty="0"/>
              <a:t>client and its related entities </a:t>
            </a:r>
            <a:r>
              <a:rPr lang="en-US" sz="2400" dirty="0"/>
              <a:t>represent </a:t>
            </a:r>
            <a:r>
              <a:rPr lang="en-US" sz="2400" b="1" dirty="0"/>
              <a:t>more than 40% of the total fees</a:t>
            </a:r>
            <a:r>
              <a:rPr lang="en-US" sz="2400" dirty="0"/>
              <a:t> received by the firm - disclose to the Institute the fact </a:t>
            </a:r>
          </a:p>
          <a:p>
            <a:pPr marL="719138" indent="-539750" algn="just">
              <a:lnSpc>
                <a:spcPct val="150000"/>
              </a:lnSpc>
            </a:pPr>
            <a:r>
              <a:rPr lang="en-US" sz="2400" b="1" dirty="0"/>
              <a:t>For Public Interest Entity – threshold is of 20%</a:t>
            </a:r>
          </a:p>
          <a:p>
            <a:pPr marL="719138" indent="-539750" algn="just">
              <a:lnSpc>
                <a:spcPct val="150000"/>
              </a:lnSpc>
            </a:pPr>
            <a:endParaRPr lang="en-US" sz="2400" b="1" dirty="0"/>
          </a:p>
        </p:txBody>
      </p:sp>
    </p:spTree>
    <p:extLst>
      <p:ext uri="{BB962C8B-B14F-4D97-AF65-F5344CB8AC3E}">
        <p14:creationId xmlns:p14="http://schemas.microsoft.com/office/powerpoint/2010/main" val="1095873209"/>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2A8F-1884-802E-9CFB-81846C0FF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D53E8-2731-1175-8473-54E519A979C5}"/>
              </a:ext>
            </a:extLst>
          </p:cNvPr>
          <p:cNvSpPr>
            <a:spLocks noGrp="1"/>
          </p:cNvSpPr>
          <p:nvPr>
            <p:ph type="title"/>
          </p:nvPr>
        </p:nvSpPr>
        <p:spPr>
          <a:xfrm>
            <a:off x="1154953" y="973668"/>
            <a:ext cx="10180704" cy="706964"/>
          </a:xfrm>
        </p:spPr>
        <p:txBody>
          <a:bodyPr>
            <a:normAutofit/>
          </a:bodyPr>
          <a:lstStyle/>
          <a:p>
            <a:pPr algn="ctr"/>
            <a:r>
              <a:rPr lang="en-US" b="1" dirty="0"/>
              <a:t>ETHICS IN THE EMERGING ERA OF AI</a:t>
            </a:r>
            <a:endParaRPr lang="en-IN" dirty="0"/>
          </a:p>
        </p:txBody>
      </p:sp>
      <p:sp>
        <p:nvSpPr>
          <p:cNvPr id="3" name="Content Placeholder 2">
            <a:extLst>
              <a:ext uri="{FF2B5EF4-FFF2-40B4-BE49-F238E27FC236}">
                <a16:creationId xmlns:a16="http://schemas.microsoft.com/office/drawing/2014/main" id="{844E9AFF-9089-283F-3D6B-612A5ED47A9F}"/>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sz="2400" b="1" dirty="0"/>
              <a:t>Data Source and its Integrity / Reliability</a:t>
            </a:r>
          </a:p>
          <a:p>
            <a:pPr marL="719138" indent="-539750" algn="just">
              <a:lnSpc>
                <a:spcPct val="150000"/>
              </a:lnSpc>
            </a:pPr>
            <a:r>
              <a:rPr lang="en-US" sz="2400" b="1" dirty="0"/>
              <a:t>Transparency</a:t>
            </a:r>
          </a:p>
          <a:p>
            <a:pPr marL="719138" indent="-539750" algn="just">
              <a:lnSpc>
                <a:spcPct val="150000"/>
              </a:lnSpc>
            </a:pPr>
            <a:r>
              <a:rPr lang="en-US" sz="2400" b="1" dirty="0"/>
              <a:t>Disclosure of process of decision making through AI</a:t>
            </a:r>
          </a:p>
          <a:p>
            <a:pPr marL="719138" indent="-539750" algn="just">
              <a:lnSpc>
                <a:spcPct val="150000"/>
              </a:lnSpc>
            </a:pPr>
            <a:r>
              <a:rPr lang="en-US" sz="2400" b="1" dirty="0"/>
              <a:t>Taking responsibility through AI-generated results</a:t>
            </a:r>
          </a:p>
          <a:p>
            <a:pPr marL="719138" indent="-539750" algn="just">
              <a:lnSpc>
                <a:spcPct val="150000"/>
              </a:lnSpc>
            </a:pPr>
            <a:r>
              <a:rPr lang="en-US" sz="2400" b="1" dirty="0"/>
              <a:t>Dilemma of disclosure of client data to AI sources</a:t>
            </a:r>
          </a:p>
          <a:p>
            <a:pPr marL="719138" indent="-539750" algn="just">
              <a:lnSpc>
                <a:spcPct val="150000"/>
              </a:lnSpc>
            </a:pPr>
            <a:r>
              <a:rPr lang="en-US" sz="2400" b="1" dirty="0"/>
              <a:t>Overriding importance of Human judgement</a:t>
            </a:r>
          </a:p>
          <a:p>
            <a:pPr marL="719138" indent="-539750" algn="just">
              <a:lnSpc>
                <a:spcPct val="150000"/>
              </a:lnSpc>
            </a:pPr>
            <a:endParaRPr lang="en-US" sz="2400" b="1" dirty="0"/>
          </a:p>
        </p:txBody>
      </p:sp>
    </p:spTree>
    <p:extLst>
      <p:ext uri="{BB962C8B-B14F-4D97-AF65-F5344CB8AC3E}">
        <p14:creationId xmlns:p14="http://schemas.microsoft.com/office/powerpoint/2010/main" val="1174135931"/>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6A636-8B8E-6A47-B1E5-2B280519A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EF1DB-CD83-3425-A631-E78A63838C7A}"/>
              </a:ext>
            </a:extLst>
          </p:cNvPr>
          <p:cNvSpPr>
            <a:spLocks noGrp="1"/>
          </p:cNvSpPr>
          <p:nvPr>
            <p:ph type="title"/>
          </p:nvPr>
        </p:nvSpPr>
        <p:spPr>
          <a:xfrm>
            <a:off x="1154953" y="973668"/>
            <a:ext cx="10180704" cy="706964"/>
          </a:xfrm>
        </p:spPr>
        <p:txBody>
          <a:bodyPr>
            <a:normAutofit fontScale="90000"/>
          </a:bodyPr>
          <a:lstStyle/>
          <a:p>
            <a:pPr algn="ctr"/>
            <a:r>
              <a:rPr lang="en-US" b="1" dirty="0"/>
              <a:t>MULTI-DISCIPLINARY FIRM OR LLP (NOT A COMPANY)</a:t>
            </a:r>
            <a:endParaRPr lang="en-IN" dirty="0"/>
          </a:p>
        </p:txBody>
      </p:sp>
      <p:sp>
        <p:nvSpPr>
          <p:cNvPr id="3" name="Content Placeholder 2">
            <a:extLst>
              <a:ext uri="{FF2B5EF4-FFF2-40B4-BE49-F238E27FC236}">
                <a16:creationId xmlns:a16="http://schemas.microsoft.com/office/drawing/2014/main" id="{C8A9EECC-6979-9D25-C765-E4B6E7F41091}"/>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dirty="0"/>
              <a:t>SPECIFIED PROFESSIONALS: Regulations 53B prescribes following specified professionals’ who can become a partner under MDP provisions: –</a:t>
            </a:r>
            <a:endParaRPr lang="en-US" sz="2400" dirty="0"/>
          </a:p>
          <a:p>
            <a:pPr marL="719138" indent="-539750" algn="just">
              <a:lnSpc>
                <a:spcPct val="150000"/>
              </a:lnSpc>
            </a:pPr>
            <a:r>
              <a:rPr lang="en-US" dirty="0"/>
              <a:t>(a) Company Secretary; </a:t>
            </a:r>
          </a:p>
          <a:p>
            <a:pPr marL="719138" indent="-539750" algn="just">
              <a:lnSpc>
                <a:spcPct val="150000"/>
              </a:lnSpc>
            </a:pPr>
            <a:r>
              <a:rPr lang="en-US" dirty="0"/>
              <a:t>(b) Cost Accountant; </a:t>
            </a:r>
          </a:p>
          <a:p>
            <a:pPr marL="719138" indent="-539750" algn="just">
              <a:lnSpc>
                <a:spcPct val="150000"/>
              </a:lnSpc>
            </a:pPr>
            <a:r>
              <a:rPr lang="en-US" dirty="0"/>
              <a:t>(c) Advocate.</a:t>
            </a:r>
          </a:p>
          <a:p>
            <a:pPr marL="719138" indent="-539750" algn="just">
              <a:lnSpc>
                <a:spcPct val="150000"/>
              </a:lnSpc>
            </a:pPr>
            <a:r>
              <a:rPr lang="en-US" dirty="0"/>
              <a:t>(d) Engineer;</a:t>
            </a:r>
          </a:p>
          <a:p>
            <a:pPr marL="719138" indent="-539750" algn="just">
              <a:lnSpc>
                <a:spcPct val="150000"/>
              </a:lnSpc>
            </a:pPr>
            <a:r>
              <a:rPr lang="en-US" dirty="0"/>
              <a:t>(e) Architect;</a:t>
            </a:r>
          </a:p>
          <a:p>
            <a:pPr marL="719138" indent="-539750" algn="just">
              <a:lnSpc>
                <a:spcPct val="150000"/>
              </a:lnSpc>
            </a:pPr>
            <a:r>
              <a:rPr lang="en-US" dirty="0"/>
              <a:t>(f) Actuary</a:t>
            </a:r>
          </a:p>
        </p:txBody>
      </p:sp>
    </p:spTree>
    <p:extLst>
      <p:ext uri="{BB962C8B-B14F-4D97-AF65-F5344CB8AC3E}">
        <p14:creationId xmlns:p14="http://schemas.microsoft.com/office/powerpoint/2010/main" val="138228709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0FFB6-DA56-592E-8A56-B32C0FDD62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00C29-3D7A-3F68-6129-5261502B5DB3}"/>
              </a:ext>
            </a:extLst>
          </p:cNvPr>
          <p:cNvSpPr>
            <a:spLocks noGrp="1"/>
          </p:cNvSpPr>
          <p:nvPr>
            <p:ph type="title"/>
          </p:nvPr>
        </p:nvSpPr>
        <p:spPr>
          <a:xfrm>
            <a:off x="1154953" y="973668"/>
            <a:ext cx="10180704" cy="706964"/>
          </a:xfrm>
        </p:spPr>
        <p:txBody>
          <a:bodyPr>
            <a:normAutofit fontScale="90000"/>
          </a:bodyPr>
          <a:lstStyle/>
          <a:p>
            <a:pPr algn="ctr"/>
            <a:r>
              <a:rPr lang="en-US" b="1" u="sng" dirty="0"/>
              <a:t>PROFESSIONAL ETHICS</a:t>
            </a:r>
            <a:br>
              <a:rPr lang="en-US" b="1" dirty="0"/>
            </a:br>
            <a:r>
              <a:rPr lang="en-US" b="1" dirty="0"/>
              <a:t>2 </a:t>
            </a:r>
            <a:r>
              <a:rPr lang="en-US" b="1" dirty="0">
                <a:latin typeface="Times New Roman" panose="02020603050405020304" pitchFamily="18" charset="0"/>
                <a:cs typeface="Times New Roman" panose="02020603050405020304" pitchFamily="18" charset="0"/>
              </a:rPr>
              <a:t>I</a:t>
            </a:r>
            <a:r>
              <a:rPr lang="en-US" b="1" dirty="0"/>
              <a:t>s &amp; 3Cs</a:t>
            </a:r>
            <a:endParaRPr lang="en-IN" dirty="0"/>
          </a:p>
        </p:txBody>
      </p:sp>
      <p:sp>
        <p:nvSpPr>
          <p:cNvPr id="6" name="Content Placeholder 2">
            <a:extLst>
              <a:ext uri="{FF2B5EF4-FFF2-40B4-BE49-F238E27FC236}">
                <a16:creationId xmlns:a16="http://schemas.microsoft.com/office/drawing/2014/main" id="{FDFCEC53-8E23-F106-13E9-B7D09161267D}"/>
              </a:ext>
            </a:extLst>
          </p:cNvPr>
          <p:cNvSpPr>
            <a:spLocks noGrp="1"/>
          </p:cNvSpPr>
          <p:nvPr>
            <p:ph idx="1"/>
          </p:nvPr>
        </p:nvSpPr>
        <p:spPr>
          <a:xfrm>
            <a:off x="432297" y="3316515"/>
            <a:ext cx="4326516" cy="2912806"/>
          </a:xfrm>
        </p:spPr>
        <p:txBody>
          <a:bodyPr numCol="1">
            <a:normAutofit/>
          </a:bodyPr>
          <a:lstStyle/>
          <a:p>
            <a:pPr marL="719138" indent="-539750" algn="just">
              <a:lnSpc>
                <a:spcPct val="150000"/>
              </a:lnSpc>
              <a:buFont typeface="Arial" panose="020B0604020202020204" pitchFamily="34" charset="0"/>
              <a:buChar char="•"/>
            </a:pPr>
            <a:r>
              <a:rPr lang="en-US" sz="3200" b="1" dirty="0"/>
              <a:t>Independence</a:t>
            </a:r>
          </a:p>
          <a:p>
            <a:pPr marL="719138" indent="-539750" algn="just">
              <a:lnSpc>
                <a:spcPct val="150000"/>
              </a:lnSpc>
              <a:buFont typeface="Arial" panose="020B0604020202020204" pitchFamily="34" charset="0"/>
              <a:buChar char="•"/>
            </a:pPr>
            <a:r>
              <a:rPr lang="en-US" sz="3200" b="1" dirty="0"/>
              <a:t>Integrity</a:t>
            </a:r>
          </a:p>
        </p:txBody>
      </p:sp>
      <p:sp>
        <p:nvSpPr>
          <p:cNvPr id="7" name="Content Placeholder 2">
            <a:extLst>
              <a:ext uri="{FF2B5EF4-FFF2-40B4-BE49-F238E27FC236}">
                <a16:creationId xmlns:a16="http://schemas.microsoft.com/office/drawing/2014/main" id="{D8E481D4-603B-4313-65F2-FB4900D35582}"/>
              </a:ext>
            </a:extLst>
          </p:cNvPr>
          <p:cNvSpPr txBox="1">
            <a:spLocks/>
          </p:cNvSpPr>
          <p:nvPr/>
        </p:nvSpPr>
        <p:spPr>
          <a:xfrm>
            <a:off x="6661053" y="2888226"/>
            <a:ext cx="4596881" cy="2727867"/>
          </a:xfrm>
          <a:prstGeom prst="rect">
            <a:avLst/>
          </a:prstGeom>
        </p:spPr>
        <p:txBody>
          <a:bodyPr vert="horz" lIns="91440" tIns="45720" rIns="91440" bIns="45720" numCol="1"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719138" indent="-539750" algn="just">
              <a:lnSpc>
                <a:spcPct val="150000"/>
              </a:lnSpc>
              <a:buFont typeface="Arial" panose="020B0604020202020204" pitchFamily="34" charset="0"/>
              <a:buChar char="•"/>
            </a:pPr>
            <a:r>
              <a:rPr lang="en-US" sz="3200" b="1" dirty="0"/>
              <a:t>Competence</a:t>
            </a:r>
          </a:p>
          <a:p>
            <a:pPr marL="719138" indent="-539750" algn="just">
              <a:lnSpc>
                <a:spcPct val="150000"/>
              </a:lnSpc>
              <a:buFont typeface="Arial" panose="020B0604020202020204" pitchFamily="34" charset="0"/>
              <a:buChar char="•"/>
            </a:pPr>
            <a:r>
              <a:rPr lang="en-US" sz="3200" b="1" dirty="0"/>
              <a:t>Conduct</a:t>
            </a:r>
          </a:p>
          <a:p>
            <a:pPr marL="719138" indent="-539750" algn="just">
              <a:lnSpc>
                <a:spcPct val="150000"/>
              </a:lnSpc>
              <a:buFont typeface="Arial" panose="020B0604020202020204" pitchFamily="34" charset="0"/>
              <a:buChar char="•"/>
            </a:pPr>
            <a:r>
              <a:rPr lang="en-US" sz="3200" b="1" dirty="0"/>
              <a:t>Confidentiality</a:t>
            </a:r>
          </a:p>
        </p:txBody>
      </p:sp>
    </p:spTree>
    <p:extLst>
      <p:ext uri="{BB962C8B-B14F-4D97-AF65-F5344CB8AC3E}">
        <p14:creationId xmlns:p14="http://schemas.microsoft.com/office/powerpoint/2010/main" val="1472838467"/>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88418-2CD8-36D7-BB3D-17E087A20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B3BA6-F4C2-9065-69BD-910B44E992D6}"/>
              </a:ext>
            </a:extLst>
          </p:cNvPr>
          <p:cNvSpPr>
            <a:spLocks noGrp="1"/>
          </p:cNvSpPr>
          <p:nvPr>
            <p:ph type="title"/>
          </p:nvPr>
        </p:nvSpPr>
        <p:spPr>
          <a:xfrm>
            <a:off x="1154953" y="973668"/>
            <a:ext cx="10180704" cy="706964"/>
          </a:xfrm>
        </p:spPr>
        <p:txBody>
          <a:bodyPr>
            <a:normAutofit fontScale="90000"/>
          </a:bodyPr>
          <a:lstStyle/>
          <a:p>
            <a:pPr algn="ctr"/>
            <a:r>
              <a:rPr lang="en-US" b="1" dirty="0"/>
              <a:t>MULTI-DISCIPLINARY FIRM OR LLP (NOT A COMPANY)</a:t>
            </a:r>
            <a:endParaRPr lang="en-IN" dirty="0"/>
          </a:p>
        </p:txBody>
      </p:sp>
      <p:sp>
        <p:nvSpPr>
          <p:cNvPr id="3" name="Content Placeholder 2">
            <a:extLst>
              <a:ext uri="{FF2B5EF4-FFF2-40B4-BE49-F238E27FC236}">
                <a16:creationId xmlns:a16="http://schemas.microsoft.com/office/drawing/2014/main" id="{F00B6BFF-8256-75C0-DFB2-DF91EDD1D675}"/>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dirty="0"/>
              <a:t>A Chartered Accountant partner of MDP Firm can become partners in other firms or engage in other occupations as agreed among the partners as per their partnership deed.</a:t>
            </a:r>
          </a:p>
          <a:p>
            <a:pPr marL="719138" indent="-539750" algn="just">
              <a:lnSpc>
                <a:spcPct val="150000"/>
              </a:lnSpc>
            </a:pPr>
            <a:r>
              <a:rPr lang="en-US" dirty="0"/>
              <a:t>MDP Firm can accept other engagement like Bank Audit, audit of Co-operative society</a:t>
            </a:r>
          </a:p>
          <a:p>
            <a:pPr marL="719138" indent="-539750" algn="just">
              <a:lnSpc>
                <a:spcPct val="150000"/>
              </a:lnSpc>
            </a:pPr>
            <a:r>
              <a:rPr lang="en-US" dirty="0"/>
              <a:t>MDP Firm can undertake Tax Audit assignments.</a:t>
            </a:r>
          </a:p>
          <a:p>
            <a:pPr marL="719138" indent="-539750" algn="just">
              <a:lnSpc>
                <a:spcPct val="150000"/>
              </a:lnSpc>
            </a:pPr>
            <a:r>
              <a:rPr lang="en-US" dirty="0"/>
              <a:t>MDP Firm can do Networking, subject to conditions prescribed in Guidelines the Networking issued by Council</a:t>
            </a:r>
          </a:p>
          <a:p>
            <a:pPr marL="719138" indent="-539750" algn="just">
              <a:lnSpc>
                <a:spcPct val="150000"/>
              </a:lnSpc>
            </a:pPr>
            <a:r>
              <a:rPr lang="en-US" dirty="0"/>
              <a:t>MDP Firm is required to comply with the provisions of the CA Act, CA Regulations, and Rules framed thereunder.</a:t>
            </a:r>
          </a:p>
          <a:p>
            <a:pPr marL="719138" indent="-539750" algn="just">
              <a:lnSpc>
                <a:spcPct val="150000"/>
              </a:lnSpc>
            </a:pPr>
            <a:r>
              <a:rPr lang="en-US" dirty="0"/>
              <a:t>Statutory Audit – only if majority partners CA holding COP</a:t>
            </a:r>
          </a:p>
        </p:txBody>
      </p:sp>
    </p:spTree>
    <p:extLst>
      <p:ext uri="{BB962C8B-B14F-4D97-AF65-F5344CB8AC3E}">
        <p14:creationId xmlns:p14="http://schemas.microsoft.com/office/powerpoint/2010/main" val="1716066479"/>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6BF3B-6F77-82C2-96DC-5E2241884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76D3D-34E8-09CD-86A3-506F93BC56BE}"/>
              </a:ext>
            </a:extLst>
          </p:cNvPr>
          <p:cNvSpPr>
            <a:spLocks noGrp="1"/>
          </p:cNvSpPr>
          <p:nvPr>
            <p:ph type="title"/>
          </p:nvPr>
        </p:nvSpPr>
        <p:spPr>
          <a:xfrm>
            <a:off x="1154953" y="973668"/>
            <a:ext cx="10180704" cy="706964"/>
          </a:xfrm>
        </p:spPr>
        <p:txBody>
          <a:bodyPr>
            <a:normAutofit/>
          </a:bodyPr>
          <a:lstStyle/>
          <a:p>
            <a:pPr algn="ctr"/>
            <a:r>
              <a:rPr lang="en-US" b="1" dirty="0"/>
              <a:t>ICAI PUBLICATIONS AND WEBSITES</a:t>
            </a:r>
            <a:endParaRPr lang="en-IN" dirty="0"/>
          </a:p>
        </p:txBody>
      </p:sp>
      <p:sp>
        <p:nvSpPr>
          <p:cNvPr id="3" name="Content Placeholder 2">
            <a:extLst>
              <a:ext uri="{FF2B5EF4-FFF2-40B4-BE49-F238E27FC236}">
                <a16:creationId xmlns:a16="http://schemas.microsoft.com/office/drawing/2014/main" id="{C7769BAD-CF29-5265-650E-9BBB85C9B0E8}"/>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sz="2400" b="1" dirty="0"/>
              <a:t>Professional Opportunities for Members</a:t>
            </a:r>
          </a:p>
          <a:p>
            <a:pPr marL="719138" indent="-539750" algn="just">
              <a:lnSpc>
                <a:spcPct val="150000"/>
              </a:lnSpc>
            </a:pPr>
            <a:r>
              <a:rPr lang="en-US" sz="2400" b="1" dirty="0"/>
              <a:t>Network of Firms</a:t>
            </a:r>
          </a:p>
          <a:p>
            <a:pPr marL="719138" indent="-539750" algn="just">
              <a:lnSpc>
                <a:spcPct val="150000"/>
              </a:lnSpc>
            </a:pPr>
            <a:r>
              <a:rPr lang="en-US" sz="2400" b="1" dirty="0"/>
              <a:t>Multi-disciplinary Firms / LLPs</a:t>
            </a:r>
          </a:p>
          <a:p>
            <a:pPr marL="719138" indent="-539750" algn="just">
              <a:lnSpc>
                <a:spcPct val="150000"/>
              </a:lnSpc>
            </a:pPr>
            <a:r>
              <a:rPr lang="en-US" sz="2400" b="1" dirty="0"/>
              <a:t>Post qualification courses</a:t>
            </a:r>
          </a:p>
          <a:p>
            <a:pPr marL="719138" indent="-539750" algn="just">
              <a:lnSpc>
                <a:spcPct val="150000"/>
              </a:lnSpc>
            </a:pPr>
            <a:r>
              <a:rPr lang="en-US" sz="2400" b="1" dirty="0"/>
              <a:t>Ethical Standards Board</a:t>
            </a:r>
          </a:p>
          <a:p>
            <a:pPr marL="719138" indent="-539750" algn="just">
              <a:lnSpc>
                <a:spcPct val="150000"/>
              </a:lnSpc>
            </a:pPr>
            <a:r>
              <a:rPr lang="en-US" sz="2400" b="1" dirty="0"/>
              <a:t>Peer / Quality Review Board</a:t>
            </a:r>
          </a:p>
          <a:p>
            <a:pPr marL="719138" indent="-539750" algn="just">
              <a:lnSpc>
                <a:spcPct val="150000"/>
              </a:lnSpc>
            </a:pPr>
            <a:endParaRPr lang="en-US" sz="2400" b="1" dirty="0"/>
          </a:p>
        </p:txBody>
      </p:sp>
    </p:spTree>
    <p:extLst>
      <p:ext uri="{BB962C8B-B14F-4D97-AF65-F5344CB8AC3E}">
        <p14:creationId xmlns:p14="http://schemas.microsoft.com/office/powerpoint/2010/main" val="2214204467"/>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1B283-3BF7-6D76-86E3-6C08FA9B2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209B42-792F-1B9F-6486-C275B9BBF3B5}"/>
              </a:ext>
            </a:extLst>
          </p:cNvPr>
          <p:cNvSpPr>
            <a:spLocks noGrp="1"/>
          </p:cNvSpPr>
          <p:nvPr>
            <p:ph type="title"/>
          </p:nvPr>
        </p:nvSpPr>
        <p:spPr>
          <a:xfrm>
            <a:off x="1154953" y="973668"/>
            <a:ext cx="10180704" cy="706964"/>
          </a:xfrm>
        </p:spPr>
        <p:txBody>
          <a:bodyPr>
            <a:normAutofit fontScale="90000"/>
          </a:bodyPr>
          <a:lstStyle/>
          <a:p>
            <a:pPr algn="ctr"/>
            <a:r>
              <a:rPr lang="en-US" b="1" dirty="0"/>
              <a:t>MANAGEMENT CONSULTANCY AND OTHER SERVICES (Permitted Activities)</a:t>
            </a:r>
            <a:endParaRPr lang="en-IN" dirty="0"/>
          </a:p>
        </p:txBody>
      </p:sp>
      <p:pic>
        <p:nvPicPr>
          <p:cNvPr id="9" name="Picture 8">
            <a:extLst>
              <a:ext uri="{FF2B5EF4-FFF2-40B4-BE49-F238E27FC236}">
                <a16:creationId xmlns:a16="http://schemas.microsoft.com/office/drawing/2014/main" id="{C7D8B3B8-0D13-2159-048E-0735B3745DF0}"/>
              </a:ext>
            </a:extLst>
          </p:cNvPr>
          <p:cNvPicPr>
            <a:picLocks noChangeAspect="1"/>
          </p:cNvPicPr>
          <p:nvPr/>
        </p:nvPicPr>
        <p:blipFill>
          <a:blip r:embed="rId2"/>
          <a:stretch>
            <a:fillRect/>
          </a:stretch>
        </p:blipFill>
        <p:spPr>
          <a:xfrm>
            <a:off x="1" y="2359590"/>
            <a:ext cx="12192000" cy="4406970"/>
          </a:xfrm>
          <a:prstGeom prst="rect">
            <a:avLst/>
          </a:prstGeom>
        </p:spPr>
      </p:pic>
    </p:spTree>
    <p:extLst>
      <p:ext uri="{BB962C8B-B14F-4D97-AF65-F5344CB8AC3E}">
        <p14:creationId xmlns:p14="http://schemas.microsoft.com/office/powerpoint/2010/main" val="2422181553"/>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F7E86-4D52-7C9F-1151-588455C12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CAACE-24A1-C57B-208F-32ED42F5E60A}"/>
              </a:ext>
            </a:extLst>
          </p:cNvPr>
          <p:cNvSpPr>
            <a:spLocks noGrp="1"/>
          </p:cNvSpPr>
          <p:nvPr>
            <p:ph type="title"/>
          </p:nvPr>
        </p:nvSpPr>
        <p:spPr>
          <a:xfrm>
            <a:off x="1154953" y="973668"/>
            <a:ext cx="10180704" cy="706964"/>
          </a:xfrm>
        </p:spPr>
        <p:txBody>
          <a:bodyPr>
            <a:normAutofit fontScale="90000"/>
          </a:bodyPr>
          <a:lstStyle/>
          <a:p>
            <a:pPr algn="ctr"/>
            <a:r>
              <a:rPr lang="en-US" b="1" dirty="0"/>
              <a:t>MANAGEMENT CONSULTANCY AND OTHER SERVICES</a:t>
            </a:r>
            <a:endParaRPr lang="en-IN" dirty="0"/>
          </a:p>
        </p:txBody>
      </p:sp>
      <p:pic>
        <p:nvPicPr>
          <p:cNvPr id="4" name="Picture 3">
            <a:extLst>
              <a:ext uri="{FF2B5EF4-FFF2-40B4-BE49-F238E27FC236}">
                <a16:creationId xmlns:a16="http://schemas.microsoft.com/office/drawing/2014/main" id="{CF130E05-D698-8958-73CE-E3D157DAAA18}"/>
              </a:ext>
            </a:extLst>
          </p:cNvPr>
          <p:cNvPicPr>
            <a:picLocks noChangeAspect="1"/>
          </p:cNvPicPr>
          <p:nvPr/>
        </p:nvPicPr>
        <p:blipFill>
          <a:blip r:embed="rId2"/>
          <a:srcRect r="-291" b="12726"/>
          <a:stretch>
            <a:fillRect/>
          </a:stretch>
        </p:blipFill>
        <p:spPr>
          <a:xfrm>
            <a:off x="160020" y="2305729"/>
            <a:ext cx="11830050" cy="3957911"/>
          </a:xfrm>
          <a:prstGeom prst="rect">
            <a:avLst/>
          </a:prstGeom>
        </p:spPr>
      </p:pic>
    </p:spTree>
    <p:extLst>
      <p:ext uri="{BB962C8B-B14F-4D97-AF65-F5344CB8AC3E}">
        <p14:creationId xmlns:p14="http://schemas.microsoft.com/office/powerpoint/2010/main" val="147219845"/>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9A769-F8E3-E5DB-D007-C27208C80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8E904-6E96-A939-EB32-706224189915}"/>
              </a:ext>
            </a:extLst>
          </p:cNvPr>
          <p:cNvSpPr>
            <a:spLocks noGrp="1"/>
          </p:cNvSpPr>
          <p:nvPr>
            <p:ph type="title"/>
          </p:nvPr>
        </p:nvSpPr>
        <p:spPr>
          <a:xfrm>
            <a:off x="1154953" y="973668"/>
            <a:ext cx="10180704" cy="706964"/>
          </a:xfrm>
        </p:spPr>
        <p:txBody>
          <a:bodyPr>
            <a:normAutofit fontScale="90000"/>
          </a:bodyPr>
          <a:lstStyle/>
          <a:p>
            <a:pPr algn="ctr"/>
            <a:r>
              <a:rPr lang="en-US" b="1" dirty="0"/>
              <a:t>MANAGEMENT CONSULTANCY AND OTHER SERVICES</a:t>
            </a:r>
            <a:endParaRPr lang="en-IN" dirty="0"/>
          </a:p>
        </p:txBody>
      </p:sp>
      <p:pic>
        <p:nvPicPr>
          <p:cNvPr id="5" name="Picture 4">
            <a:extLst>
              <a:ext uri="{FF2B5EF4-FFF2-40B4-BE49-F238E27FC236}">
                <a16:creationId xmlns:a16="http://schemas.microsoft.com/office/drawing/2014/main" id="{C1A341F7-4E5F-7121-8A98-3AC1614616CA}"/>
              </a:ext>
            </a:extLst>
          </p:cNvPr>
          <p:cNvPicPr>
            <a:picLocks noChangeAspect="1"/>
          </p:cNvPicPr>
          <p:nvPr/>
        </p:nvPicPr>
        <p:blipFill>
          <a:blip r:embed="rId2"/>
          <a:srcRect r="1149" b="40352"/>
          <a:stretch>
            <a:fillRect/>
          </a:stretch>
        </p:blipFill>
        <p:spPr>
          <a:xfrm>
            <a:off x="0" y="2262685"/>
            <a:ext cx="12076659" cy="4595315"/>
          </a:xfrm>
          <a:prstGeom prst="rect">
            <a:avLst/>
          </a:prstGeom>
        </p:spPr>
      </p:pic>
    </p:spTree>
    <p:extLst>
      <p:ext uri="{BB962C8B-B14F-4D97-AF65-F5344CB8AC3E}">
        <p14:creationId xmlns:p14="http://schemas.microsoft.com/office/powerpoint/2010/main" val="507514014"/>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B757D-674F-2E85-D947-710877F414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5EE906-C087-C39C-8277-085B3BCA4CD7}"/>
              </a:ext>
            </a:extLst>
          </p:cNvPr>
          <p:cNvSpPr>
            <a:spLocks noGrp="1"/>
          </p:cNvSpPr>
          <p:nvPr>
            <p:ph type="title"/>
          </p:nvPr>
        </p:nvSpPr>
        <p:spPr>
          <a:xfrm>
            <a:off x="1154953" y="973668"/>
            <a:ext cx="10180704" cy="706964"/>
          </a:xfrm>
        </p:spPr>
        <p:txBody>
          <a:bodyPr>
            <a:normAutofit fontScale="90000"/>
          </a:bodyPr>
          <a:lstStyle/>
          <a:p>
            <a:pPr algn="ctr"/>
            <a:r>
              <a:rPr lang="en-US" b="1" dirty="0"/>
              <a:t>MANAGEMENT CONSULTANCY AND OTHER SERVICES</a:t>
            </a:r>
            <a:endParaRPr lang="en-IN" dirty="0"/>
          </a:p>
        </p:txBody>
      </p:sp>
      <p:pic>
        <p:nvPicPr>
          <p:cNvPr id="4" name="Picture 3">
            <a:extLst>
              <a:ext uri="{FF2B5EF4-FFF2-40B4-BE49-F238E27FC236}">
                <a16:creationId xmlns:a16="http://schemas.microsoft.com/office/drawing/2014/main" id="{2BDCBC8A-D9F8-E287-F949-3486D8C462D0}"/>
              </a:ext>
            </a:extLst>
          </p:cNvPr>
          <p:cNvPicPr>
            <a:picLocks noChangeAspect="1"/>
          </p:cNvPicPr>
          <p:nvPr/>
        </p:nvPicPr>
        <p:blipFill>
          <a:blip r:embed="rId2"/>
          <a:stretch>
            <a:fillRect/>
          </a:stretch>
        </p:blipFill>
        <p:spPr>
          <a:xfrm>
            <a:off x="205256" y="2256234"/>
            <a:ext cx="11986744" cy="4436162"/>
          </a:xfrm>
          <a:prstGeom prst="rect">
            <a:avLst/>
          </a:prstGeom>
        </p:spPr>
      </p:pic>
    </p:spTree>
    <p:extLst>
      <p:ext uri="{BB962C8B-B14F-4D97-AF65-F5344CB8AC3E}">
        <p14:creationId xmlns:p14="http://schemas.microsoft.com/office/powerpoint/2010/main" val="965524761"/>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3FFBA-C287-265E-9632-F64BB87F9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46F8E-D6BF-9EEE-5F0C-14E1E0DA3AED}"/>
              </a:ext>
            </a:extLst>
          </p:cNvPr>
          <p:cNvSpPr>
            <a:spLocks noGrp="1"/>
          </p:cNvSpPr>
          <p:nvPr>
            <p:ph type="title"/>
          </p:nvPr>
        </p:nvSpPr>
        <p:spPr>
          <a:xfrm>
            <a:off x="1154953" y="973668"/>
            <a:ext cx="10180704" cy="706964"/>
          </a:xfrm>
        </p:spPr>
        <p:txBody>
          <a:bodyPr>
            <a:normAutofit fontScale="90000"/>
          </a:bodyPr>
          <a:lstStyle/>
          <a:p>
            <a:pPr algn="ctr"/>
            <a:r>
              <a:rPr lang="en-US" b="1" dirty="0"/>
              <a:t>MANAGEMENT CONSULTANCY AND OTHER SERVICES</a:t>
            </a:r>
            <a:endParaRPr lang="en-IN" dirty="0"/>
          </a:p>
        </p:txBody>
      </p:sp>
      <p:pic>
        <p:nvPicPr>
          <p:cNvPr id="5" name="Picture 4">
            <a:extLst>
              <a:ext uri="{FF2B5EF4-FFF2-40B4-BE49-F238E27FC236}">
                <a16:creationId xmlns:a16="http://schemas.microsoft.com/office/drawing/2014/main" id="{B2E88FF4-AC8A-C618-3A3F-5AEFD6230DC9}"/>
              </a:ext>
            </a:extLst>
          </p:cNvPr>
          <p:cNvPicPr>
            <a:picLocks noChangeAspect="1"/>
          </p:cNvPicPr>
          <p:nvPr/>
        </p:nvPicPr>
        <p:blipFill>
          <a:blip r:embed="rId2"/>
          <a:stretch>
            <a:fillRect/>
          </a:stretch>
        </p:blipFill>
        <p:spPr>
          <a:xfrm>
            <a:off x="0" y="1799519"/>
            <a:ext cx="12061421" cy="5058481"/>
          </a:xfrm>
          <a:prstGeom prst="rect">
            <a:avLst/>
          </a:prstGeom>
        </p:spPr>
      </p:pic>
    </p:spTree>
    <p:extLst>
      <p:ext uri="{BB962C8B-B14F-4D97-AF65-F5344CB8AC3E}">
        <p14:creationId xmlns:p14="http://schemas.microsoft.com/office/powerpoint/2010/main" val="3431427365"/>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z="4000" b="1" dirty="0"/>
              <a:t>                     </a:t>
            </a:r>
            <a:br>
              <a:rPr lang="en-US" sz="4000" b="1" dirty="0"/>
            </a:br>
            <a:r>
              <a:rPr lang="en-US" sz="4000" b="1" dirty="0"/>
              <a:t>                        Choosing a Client</a:t>
            </a:r>
          </a:p>
        </p:txBody>
      </p:sp>
      <p:graphicFrame>
        <p:nvGraphicFramePr>
          <p:cNvPr id="2" name="Diagram 1">
            <a:extLst>
              <a:ext uri="{FF2B5EF4-FFF2-40B4-BE49-F238E27FC236}">
                <a16:creationId xmlns:a16="http://schemas.microsoft.com/office/drawing/2014/main" id="{36AD8CEC-4948-CD02-E814-F02E12276ABC}"/>
              </a:ext>
            </a:extLst>
          </p:cNvPr>
          <p:cNvGraphicFramePr/>
          <p:nvPr>
            <p:extLst>
              <p:ext uri="{D42A27DB-BD31-4B8C-83A1-F6EECF244321}">
                <p14:modId xmlns:p14="http://schemas.microsoft.com/office/powerpoint/2010/main" val="1419282366"/>
              </p:ext>
            </p:extLst>
          </p:nvPr>
        </p:nvGraphicFramePr>
        <p:xfrm>
          <a:off x="1991032" y="2369575"/>
          <a:ext cx="8001000" cy="4306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Why clients move away?</a:t>
            </a:r>
            <a:r>
              <a:rPr lang="en-US"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8080678"/>
              </p:ext>
            </p:extLst>
          </p:nvPr>
        </p:nvGraphicFramePr>
        <p:xfrm>
          <a:off x="1981200" y="2408903"/>
          <a:ext cx="8229600" cy="43458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Economics of client management </a:t>
            </a:r>
          </a:p>
        </p:txBody>
      </p:sp>
      <p:graphicFrame>
        <p:nvGraphicFramePr>
          <p:cNvPr id="6" name="Content Placeholder 5"/>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953000" y="2743200"/>
            <a:ext cx="2514600" cy="1107996"/>
          </a:xfrm>
          <a:prstGeom prst="rect">
            <a:avLst/>
          </a:prstGeom>
          <a:noFill/>
        </p:spPr>
        <p:txBody>
          <a:bodyPr wrap="square" rtlCol="0">
            <a:spAutoFit/>
          </a:bodyPr>
          <a:lstStyle/>
          <a:p>
            <a:pPr defTabSz="914400"/>
            <a:r>
              <a:rPr lang="en-US" sz="2400" dirty="0">
                <a:solidFill>
                  <a:prstClr val="white"/>
                </a:solidFill>
                <a:latin typeface="Calibri"/>
              </a:rPr>
              <a:t>Cost of retaining current client</a:t>
            </a:r>
          </a:p>
          <a:p>
            <a:pPr defTabSz="914400"/>
            <a:endParaRPr lang="en-US" dirty="0">
              <a:solidFill>
                <a:prstClr val="white"/>
              </a:solidFill>
              <a:latin typeface="Calibri"/>
            </a:endParaRPr>
          </a:p>
        </p:txBody>
      </p:sp>
      <p:cxnSp>
        <p:nvCxnSpPr>
          <p:cNvPr id="8" name="Straight Arrow Connector 7"/>
          <p:cNvCxnSpPr/>
          <p:nvPr/>
        </p:nvCxnSpPr>
        <p:spPr>
          <a:xfrm rot="5400000">
            <a:off x="1905000" y="2133600"/>
            <a:ext cx="3276600" cy="2819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2667000" y="2907268"/>
            <a:ext cx="2057400" cy="369332"/>
          </a:xfrm>
          <a:prstGeom prst="rect">
            <a:avLst/>
          </a:prstGeom>
          <a:noFill/>
        </p:spPr>
        <p:txBody>
          <a:bodyPr wrap="square" rtlCol="0">
            <a:spAutoFit/>
          </a:bodyPr>
          <a:lstStyle/>
          <a:p>
            <a:pPr defTabSz="914400"/>
            <a:r>
              <a:rPr lang="en-US" dirty="0">
                <a:solidFill>
                  <a:prstClr val="black"/>
                </a:solidFill>
                <a:latin typeface="Calibri"/>
              </a:rPr>
              <a:t>Increasing</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28419-CB9C-8E66-47F7-9836D5A3D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177EF-79A7-0A9E-709B-379B331C4760}"/>
              </a:ext>
            </a:extLst>
          </p:cNvPr>
          <p:cNvSpPr>
            <a:spLocks noGrp="1"/>
          </p:cNvSpPr>
          <p:nvPr>
            <p:ph type="title"/>
          </p:nvPr>
        </p:nvSpPr>
        <p:spPr>
          <a:xfrm>
            <a:off x="1154953" y="973668"/>
            <a:ext cx="10180704" cy="706964"/>
          </a:xfrm>
        </p:spPr>
        <p:txBody>
          <a:bodyPr>
            <a:normAutofit/>
          </a:bodyPr>
          <a:lstStyle/>
          <a:p>
            <a:pPr algn="ctr"/>
            <a:r>
              <a:rPr lang="en-US" b="1" dirty="0"/>
              <a:t>PILLARS OF PROFESSIONAL ETHICS</a:t>
            </a:r>
            <a:endParaRPr lang="en-IN" dirty="0"/>
          </a:p>
        </p:txBody>
      </p:sp>
      <p:sp>
        <p:nvSpPr>
          <p:cNvPr id="6" name="Content Placeholder 2">
            <a:extLst>
              <a:ext uri="{FF2B5EF4-FFF2-40B4-BE49-F238E27FC236}">
                <a16:creationId xmlns:a16="http://schemas.microsoft.com/office/drawing/2014/main" id="{E5CCA98D-47F1-7BFE-893B-33BA58ECDFCA}"/>
              </a:ext>
            </a:extLst>
          </p:cNvPr>
          <p:cNvSpPr>
            <a:spLocks noGrp="1"/>
          </p:cNvSpPr>
          <p:nvPr>
            <p:ph idx="1"/>
          </p:nvPr>
        </p:nvSpPr>
        <p:spPr>
          <a:xfrm>
            <a:off x="432297" y="3316515"/>
            <a:ext cx="4326516" cy="2912806"/>
          </a:xfrm>
        </p:spPr>
        <p:txBody>
          <a:bodyPr numCol="1">
            <a:normAutofit/>
          </a:bodyPr>
          <a:lstStyle/>
          <a:p>
            <a:pPr marL="719138" indent="-539750" algn="just">
              <a:lnSpc>
                <a:spcPct val="150000"/>
              </a:lnSpc>
              <a:buFont typeface="Arial" panose="020B0604020202020204" pitchFamily="34" charset="0"/>
              <a:buChar char="•"/>
            </a:pPr>
            <a:r>
              <a:rPr lang="en-US" sz="3200" b="1" dirty="0"/>
              <a:t>Codified </a:t>
            </a:r>
          </a:p>
        </p:txBody>
      </p:sp>
      <p:sp>
        <p:nvSpPr>
          <p:cNvPr id="7" name="Content Placeholder 2">
            <a:extLst>
              <a:ext uri="{FF2B5EF4-FFF2-40B4-BE49-F238E27FC236}">
                <a16:creationId xmlns:a16="http://schemas.microsoft.com/office/drawing/2014/main" id="{7897D911-48E0-DF22-4EB7-289DD68C7F37}"/>
              </a:ext>
            </a:extLst>
          </p:cNvPr>
          <p:cNvSpPr txBox="1">
            <a:spLocks/>
          </p:cNvSpPr>
          <p:nvPr/>
        </p:nvSpPr>
        <p:spPr>
          <a:xfrm>
            <a:off x="6611892" y="3242188"/>
            <a:ext cx="4596881" cy="1310148"/>
          </a:xfrm>
          <a:prstGeom prst="rect">
            <a:avLst/>
          </a:prstGeom>
        </p:spPr>
        <p:txBody>
          <a:bodyPr vert="horz" lIns="91440" tIns="45720" rIns="91440" bIns="45720" numCol="1"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719138" indent="-539750" algn="just">
              <a:lnSpc>
                <a:spcPct val="150000"/>
              </a:lnSpc>
              <a:buFont typeface="Arial" panose="020B0604020202020204" pitchFamily="34" charset="0"/>
              <a:buChar char="•"/>
            </a:pPr>
            <a:r>
              <a:rPr lang="en-US" sz="3200" b="1" dirty="0"/>
              <a:t>Self-made</a:t>
            </a:r>
          </a:p>
        </p:txBody>
      </p:sp>
    </p:spTree>
    <p:extLst>
      <p:ext uri="{BB962C8B-B14F-4D97-AF65-F5344CB8AC3E}">
        <p14:creationId xmlns:p14="http://schemas.microsoft.com/office/powerpoint/2010/main" val="2261301212"/>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3D39-F8B3-429A-A528-62C8742D503A}"/>
              </a:ext>
            </a:extLst>
          </p:cNvPr>
          <p:cNvSpPr>
            <a:spLocks noGrp="1"/>
          </p:cNvSpPr>
          <p:nvPr>
            <p:ph type="ctrTitle"/>
          </p:nvPr>
        </p:nvSpPr>
        <p:spPr>
          <a:xfrm>
            <a:off x="2643167" y="2994163"/>
            <a:ext cx="7908719" cy="869674"/>
          </a:xfrm>
        </p:spPr>
        <p:txBody>
          <a:bodyPr>
            <a:noAutofit/>
          </a:bodyPr>
          <a:lstStyle/>
          <a:p>
            <a:pPr algn="ctr"/>
            <a:r>
              <a:rPr lang="en-US" dirty="0"/>
              <a:t>Education begins when schooling ends!</a:t>
            </a:r>
            <a:endParaRPr lang="en-IN" dirty="0"/>
          </a:p>
        </p:txBody>
      </p:sp>
      <p:sp>
        <p:nvSpPr>
          <p:cNvPr id="3" name="Subtitle 2">
            <a:extLst>
              <a:ext uri="{FF2B5EF4-FFF2-40B4-BE49-F238E27FC236}">
                <a16:creationId xmlns:a16="http://schemas.microsoft.com/office/drawing/2014/main" id="{A19CB386-016E-473A-A6DE-595BD1AB2BF3}"/>
              </a:ext>
            </a:extLst>
          </p:cNvPr>
          <p:cNvSpPr>
            <a:spLocks noGrp="1"/>
          </p:cNvSpPr>
          <p:nvPr>
            <p:ph type="subTitle" idx="1"/>
          </p:nvPr>
        </p:nvSpPr>
        <p:spPr>
          <a:xfrm>
            <a:off x="2802824" y="4142631"/>
            <a:ext cx="5673519" cy="1224641"/>
          </a:xfrm>
        </p:spPr>
        <p:txBody>
          <a:bodyPr>
            <a:normAutofit/>
          </a:bodyPr>
          <a:lstStyle/>
          <a:p>
            <a:pPr marL="285750" indent="-285750" algn="r">
              <a:buFontTx/>
              <a:buChar char="-"/>
            </a:pPr>
            <a:r>
              <a:rPr lang="en-US" sz="2000" dirty="0"/>
              <a:t>Mark twain </a:t>
            </a:r>
          </a:p>
        </p:txBody>
      </p:sp>
    </p:spTree>
    <p:extLst>
      <p:ext uri="{BB962C8B-B14F-4D97-AF65-F5344CB8AC3E}">
        <p14:creationId xmlns:p14="http://schemas.microsoft.com/office/powerpoint/2010/main" val="354811331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dirty="0"/>
              <a:t>                     </a:t>
            </a:r>
            <a:br>
              <a:rPr lang="en-US" b="1" dirty="0"/>
            </a:br>
            <a:r>
              <a:rPr lang="en-US" b="1" dirty="0"/>
              <a:t>                  Professional Approach </a:t>
            </a:r>
          </a:p>
        </p:txBody>
      </p:sp>
      <p:graphicFrame>
        <p:nvGraphicFramePr>
          <p:cNvPr id="5" name="Diagram 4"/>
          <p:cNvGraphicFramePr/>
          <p:nvPr>
            <p:extLst>
              <p:ext uri="{D42A27DB-BD31-4B8C-83A1-F6EECF244321}">
                <p14:modId xmlns:p14="http://schemas.microsoft.com/office/powerpoint/2010/main" val="1555258841"/>
              </p:ext>
            </p:extLst>
          </p:nvPr>
        </p:nvGraphicFramePr>
        <p:xfrm>
          <a:off x="6172200" y="2536722"/>
          <a:ext cx="4038600" cy="3254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72512477"/>
              </p:ext>
            </p:extLst>
          </p:nvPr>
        </p:nvGraphicFramePr>
        <p:xfrm>
          <a:off x="1905000" y="2261418"/>
          <a:ext cx="4038600" cy="45203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EB998-D060-2388-3906-08C6DD02D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F1A7C-CD8F-6C79-3D98-872E8AE64A0D}"/>
              </a:ext>
            </a:extLst>
          </p:cNvPr>
          <p:cNvSpPr>
            <a:spLocks noGrp="1"/>
          </p:cNvSpPr>
          <p:nvPr>
            <p:ph type="title"/>
          </p:nvPr>
        </p:nvSpPr>
        <p:spPr>
          <a:xfrm>
            <a:off x="1154953" y="973668"/>
            <a:ext cx="10180704" cy="706964"/>
          </a:xfrm>
        </p:spPr>
        <p:txBody>
          <a:bodyPr>
            <a:normAutofit/>
          </a:bodyPr>
          <a:lstStyle/>
          <a:p>
            <a:pPr algn="ctr"/>
            <a:r>
              <a:rPr lang="en-US" b="1" dirty="0"/>
              <a:t>THREATS IN COMPLIANCE OF ETHICS</a:t>
            </a:r>
            <a:endParaRPr lang="en-IN" dirty="0"/>
          </a:p>
        </p:txBody>
      </p:sp>
      <p:pic>
        <p:nvPicPr>
          <p:cNvPr id="8" name="Picture 7">
            <a:extLst>
              <a:ext uri="{FF2B5EF4-FFF2-40B4-BE49-F238E27FC236}">
                <a16:creationId xmlns:a16="http://schemas.microsoft.com/office/drawing/2014/main" id="{1A8C671E-B186-AEFD-EA5D-82763B575A36}"/>
              </a:ext>
            </a:extLst>
          </p:cNvPr>
          <p:cNvPicPr>
            <a:picLocks noChangeAspect="1"/>
          </p:cNvPicPr>
          <p:nvPr/>
        </p:nvPicPr>
        <p:blipFill>
          <a:blip r:embed="rId2"/>
          <a:stretch>
            <a:fillRect/>
          </a:stretch>
        </p:blipFill>
        <p:spPr>
          <a:xfrm>
            <a:off x="2938463" y="2314575"/>
            <a:ext cx="5500194" cy="4543425"/>
          </a:xfrm>
          <a:prstGeom prst="rect">
            <a:avLst/>
          </a:prstGeom>
        </p:spPr>
      </p:pic>
    </p:spTree>
    <p:extLst>
      <p:ext uri="{BB962C8B-B14F-4D97-AF65-F5344CB8AC3E}">
        <p14:creationId xmlns:p14="http://schemas.microsoft.com/office/powerpoint/2010/main" val="209984718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1F760-9431-6A9F-DD0C-3712025B7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CCE22-E5D6-6F6A-A35B-58E7AC0B33BD}"/>
              </a:ext>
            </a:extLst>
          </p:cNvPr>
          <p:cNvSpPr>
            <a:spLocks noGrp="1"/>
          </p:cNvSpPr>
          <p:nvPr>
            <p:ph type="title"/>
          </p:nvPr>
        </p:nvSpPr>
        <p:spPr>
          <a:xfrm>
            <a:off x="1154953" y="973668"/>
            <a:ext cx="10180704" cy="706964"/>
          </a:xfrm>
        </p:spPr>
        <p:txBody>
          <a:bodyPr>
            <a:normAutofit/>
          </a:bodyPr>
          <a:lstStyle/>
          <a:p>
            <a:pPr algn="ctr"/>
            <a:r>
              <a:rPr lang="en-US" b="1" dirty="0"/>
              <a:t>SOCIALISING AND SOLICITATION – THIN LINE</a:t>
            </a:r>
            <a:endParaRPr lang="en-IN" dirty="0"/>
          </a:p>
        </p:txBody>
      </p:sp>
      <p:sp>
        <p:nvSpPr>
          <p:cNvPr id="3" name="Content Placeholder 2">
            <a:extLst>
              <a:ext uri="{FF2B5EF4-FFF2-40B4-BE49-F238E27FC236}">
                <a16:creationId xmlns:a16="http://schemas.microsoft.com/office/drawing/2014/main" id="{C4FD7035-7E5D-DB5A-C643-6ED62EE5CEA5}"/>
              </a:ext>
            </a:extLst>
          </p:cNvPr>
          <p:cNvSpPr>
            <a:spLocks noGrp="1"/>
          </p:cNvSpPr>
          <p:nvPr>
            <p:ph idx="1"/>
          </p:nvPr>
        </p:nvSpPr>
        <p:spPr>
          <a:xfrm>
            <a:off x="284812" y="2358571"/>
            <a:ext cx="11239531" cy="4397335"/>
          </a:xfrm>
        </p:spPr>
        <p:txBody>
          <a:bodyPr numCol="1">
            <a:normAutofit/>
          </a:bodyPr>
          <a:lstStyle/>
          <a:p>
            <a:pPr marL="719138" indent="-539750" algn="just">
              <a:lnSpc>
                <a:spcPct val="150000"/>
              </a:lnSpc>
            </a:pPr>
            <a:r>
              <a:rPr lang="en-US" sz="2400" b="1" dirty="0"/>
              <a:t>Whether a member in practice or a Firm may give link of its website on a social networking site ?</a:t>
            </a:r>
          </a:p>
          <a:p>
            <a:pPr marL="711200" indent="0" algn="just">
              <a:lnSpc>
                <a:spcPct val="150000"/>
              </a:lnSpc>
              <a:buNone/>
            </a:pPr>
            <a:r>
              <a:rPr lang="en-US" sz="2400" dirty="0"/>
              <a:t>Yes; But, under “Pull” model not “Push” model</a:t>
            </a:r>
          </a:p>
          <a:p>
            <a:pPr marL="719138" indent="-539750" algn="just">
              <a:lnSpc>
                <a:spcPct val="150000"/>
              </a:lnSpc>
            </a:pPr>
            <a:r>
              <a:rPr lang="en-US" sz="2400" b="1" dirty="0"/>
              <a:t>Whether a messaging application can be used by a member in practice to send messages to make people aware about their new practice and mention the services provided therein ? </a:t>
            </a:r>
          </a:p>
          <a:p>
            <a:pPr marL="711200" indent="0" algn="just">
              <a:lnSpc>
                <a:spcPct val="150000"/>
              </a:lnSpc>
              <a:buNone/>
            </a:pPr>
            <a:r>
              <a:rPr lang="en-US" sz="2400" dirty="0"/>
              <a:t>No</a:t>
            </a:r>
            <a:endParaRPr lang="en-US" sz="2400" b="1" dirty="0"/>
          </a:p>
          <a:p>
            <a:pPr marL="719138" indent="-539750" algn="just">
              <a:lnSpc>
                <a:spcPct val="150000"/>
              </a:lnSpc>
            </a:pPr>
            <a:endParaRPr lang="en-US" sz="2400" b="1" dirty="0"/>
          </a:p>
        </p:txBody>
      </p:sp>
    </p:spTree>
    <p:extLst>
      <p:ext uri="{BB962C8B-B14F-4D97-AF65-F5344CB8AC3E}">
        <p14:creationId xmlns:p14="http://schemas.microsoft.com/office/powerpoint/2010/main" val="4231463791"/>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962</TotalTime>
  <Words>3443</Words>
  <Application>Microsoft Office PowerPoint</Application>
  <PresentationFormat>Widescreen</PresentationFormat>
  <Paragraphs>265</Paragraphs>
  <Slides>60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60</vt:i4>
      </vt:variant>
    </vt:vector>
  </HeadingPairs>
  <TitlesOfParts>
    <vt:vector size="70" baseType="lpstr">
      <vt:lpstr>Arial</vt:lpstr>
      <vt:lpstr>Calibri</vt:lpstr>
      <vt:lpstr>Century Gothic</vt:lpstr>
      <vt:lpstr>Courier New</vt:lpstr>
      <vt:lpstr>Times New Roman</vt:lpstr>
      <vt:lpstr>Verdana</vt:lpstr>
      <vt:lpstr>Wingdings</vt:lpstr>
      <vt:lpstr>Wingdings 3</vt:lpstr>
      <vt:lpstr>Ion Boardroom</vt:lpstr>
      <vt:lpstr>Office Theme</vt:lpstr>
      <vt:lpstr>CODE OF ETHICS  </vt:lpstr>
      <vt:lpstr>PowerPoint Presentation</vt:lpstr>
      <vt:lpstr>BROAD STATISTICS</vt:lpstr>
      <vt:lpstr>PowerPoint Presentation</vt:lpstr>
      <vt:lpstr>PROFESSIONAL ETHICS 2 Is &amp; 3Cs</vt:lpstr>
      <vt:lpstr>PILLARS OF PROFESSIONAL ETHICS</vt:lpstr>
      <vt:lpstr>                                        Professional Approach </vt:lpstr>
      <vt:lpstr>THREATS IN COMPLIANCE OF ETHICS</vt:lpstr>
      <vt:lpstr>SOCIALISING AND SOLICITATION – THIN LINE</vt:lpstr>
      <vt:lpstr>SOCIALISING AND SOLICITATION – THIN LINE</vt:lpstr>
      <vt:lpstr>PowerPoint Presentation</vt:lpstr>
      <vt:lpstr>PowerPoint Presentation</vt:lpstr>
      <vt:lpstr>SOCIALISING AND SOLICITATION – THIN LINE</vt:lpstr>
      <vt:lpstr>SOCIALISING AND SOLICITATION – THIN LINE</vt:lpstr>
      <vt:lpstr>SOCIALISING AND SOLICITATION – THIN LINE</vt:lpstr>
      <vt:lpstr>SOCIALISING AND SOLICITATION – THIN LINE</vt:lpstr>
      <vt:lpstr>SOCIALISING AND SOLICITATION – THIN LINE</vt:lpstr>
      <vt:lpstr>SOCIALISING AND SOLICITATION – THIN LINE</vt:lpstr>
      <vt:lpstr>CAN A CA BE A DIRECTOR IN A COMPANY?</vt:lpstr>
      <vt:lpstr>OTHER BUSINESS ACTIVITIES</vt:lpstr>
      <vt:lpstr>CAN A CA BE A PARTNER?</vt:lpstr>
      <vt:lpstr>OTHER BUSINESS ACTIVITIES</vt:lpstr>
      <vt:lpstr>OTHER BUSINESS ACTIVITIES</vt:lpstr>
      <vt:lpstr>NON-AUDIT SERVICES</vt:lpstr>
      <vt:lpstr>NON-AUDIT SERVICES</vt:lpstr>
      <vt:lpstr>NON-AUDIT SERVICES</vt:lpstr>
      <vt:lpstr>NON-AUDIT SERVICES</vt:lpstr>
      <vt:lpstr>NON-AUDIT SERVICES</vt:lpstr>
      <vt:lpstr>AUDIT SERVICES</vt:lpstr>
      <vt:lpstr>RESTRICTIONS AS COMPANY AUDITOR (Direct as well as Indirect) </vt:lpstr>
      <vt:lpstr>RESTRICTIONS AS AUDITOR (For all Audit Assignments)</vt:lpstr>
      <vt:lpstr>CHARTERED ACCOUNTANT IN SERVICE - MISCONDUCT</vt:lpstr>
      <vt:lpstr>CHARTERED ACCOUNTANT IN SERVICE</vt:lpstr>
      <vt:lpstr>NOCLAR  (Non-Compliance with Laws and Regulations)</vt:lpstr>
      <vt:lpstr>CHARTERED ACCOUNTANT IN SERVICE</vt:lpstr>
      <vt:lpstr>MEMBER IN PRACTICE</vt:lpstr>
      <vt:lpstr>MEMBER IN PRACTICE</vt:lpstr>
      <vt:lpstr>MEMBER IN PRACTICE</vt:lpstr>
      <vt:lpstr>MEMBER IN PRACTICE</vt:lpstr>
      <vt:lpstr>MEMBER IN PRACTICE</vt:lpstr>
      <vt:lpstr>MEMBER IN PRACTICE</vt:lpstr>
      <vt:lpstr>MEMBER IN PRACTICE</vt:lpstr>
      <vt:lpstr>MEMBER IN PRACTICE</vt:lpstr>
      <vt:lpstr>MEMBER IN PRACTICE</vt:lpstr>
      <vt:lpstr>MEMBER IN PRACTICE</vt:lpstr>
      <vt:lpstr>MEMBER IN PRACTICE</vt:lpstr>
      <vt:lpstr>FEES</vt:lpstr>
      <vt:lpstr>ETHICS IN THE EMERGING ERA OF AI</vt:lpstr>
      <vt:lpstr>MULTI-DISCIPLINARY FIRM OR LLP (NOT A COMPANY)</vt:lpstr>
      <vt:lpstr>MULTI-DISCIPLINARY FIRM OR LLP (NOT A COMPANY)</vt:lpstr>
      <vt:lpstr>ICAI PUBLICATIONS AND WEBSITES</vt:lpstr>
      <vt:lpstr>MANAGEMENT CONSULTANCY AND OTHER SERVICES (Permitted Activities)</vt:lpstr>
      <vt:lpstr>MANAGEMENT CONSULTANCY AND OTHER SERVICES</vt:lpstr>
      <vt:lpstr>MANAGEMENT CONSULTANCY AND OTHER SERVICES</vt:lpstr>
      <vt:lpstr>MANAGEMENT CONSULTANCY AND OTHER SERVICES</vt:lpstr>
      <vt:lpstr>MANAGEMENT CONSULTANCY AND OTHER SERVICES</vt:lpstr>
      <vt:lpstr>                                              Choosing a Client</vt:lpstr>
      <vt:lpstr>          Why clients move away? </vt:lpstr>
      <vt:lpstr>Economics of client management </vt:lpstr>
      <vt:lpstr>Education begins when schooling 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PREPARATION FOR FACELESS ASSESSMENTS AND APPEALS </dc:title>
  <dc:creator>DIPAK RINDANI</dc:creator>
  <cp:lastModifiedBy>dipak rindani</cp:lastModifiedBy>
  <cp:revision>449</cp:revision>
  <cp:lastPrinted>2025-12-03T09:02:59Z</cp:lastPrinted>
  <dcterms:created xsi:type="dcterms:W3CDTF">2020-11-26T13:27:59Z</dcterms:created>
  <dcterms:modified xsi:type="dcterms:W3CDTF">2025-12-03T11:34:21Z</dcterms:modified>
</cp:coreProperties>
</file>