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5"/>
  </p:notesMasterIdLst>
  <p:sldIdLst>
    <p:sldId id="256" r:id="rId3"/>
    <p:sldId id="261" r:id="rId4"/>
    <p:sldId id="288" r:id="rId5"/>
    <p:sldId id="270" r:id="rId6"/>
    <p:sldId id="280" r:id="rId7"/>
    <p:sldId id="294" r:id="rId8"/>
    <p:sldId id="269" r:id="rId9"/>
    <p:sldId id="291" r:id="rId10"/>
    <p:sldId id="271" r:id="rId11"/>
    <p:sldId id="287" r:id="rId12"/>
    <p:sldId id="276" r:id="rId13"/>
    <p:sldId id="262" r:id="rId14"/>
    <p:sldId id="274" r:id="rId15"/>
    <p:sldId id="284" r:id="rId16"/>
    <p:sldId id="281" r:id="rId17"/>
    <p:sldId id="282" r:id="rId18"/>
    <p:sldId id="268" r:id="rId19"/>
    <p:sldId id="295" r:id="rId20"/>
    <p:sldId id="296" r:id="rId21"/>
    <p:sldId id="260" r:id="rId22"/>
    <p:sldId id="266" r:id="rId23"/>
    <p:sldId id="272" r:id="rId24"/>
    <p:sldId id="293" r:id="rId25"/>
    <p:sldId id="290" r:id="rId26"/>
    <p:sldId id="273" r:id="rId27"/>
    <p:sldId id="289" r:id="rId28"/>
    <p:sldId id="277" r:id="rId29"/>
    <p:sldId id="278" r:id="rId30"/>
    <p:sldId id="275" r:id="rId31"/>
    <p:sldId id="285" r:id="rId32"/>
    <p:sldId id="283" r:id="rId33"/>
    <p:sldId id="2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1BD1-1C2B-468C-9DBC-D5F57CF0542B}" v="56" dt="2025-11-28T16:42:15.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548"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C3934-34F0-4EB8-A946-B3DEC5A97D65}" type="datetimeFigureOut">
              <a:rPr lang="en-IN" smtClean="0"/>
              <a:t>28-11-2025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871C6-E2B3-4367-BCA1-145B40D0E481}" type="slidenum">
              <a:rPr lang="en-IN" smtClean="0"/>
              <a:t>‹#›</a:t>
            </a:fld>
            <a:endParaRPr lang="en-IN"/>
          </a:p>
        </p:txBody>
      </p:sp>
    </p:spTree>
    <p:extLst>
      <p:ext uri="{BB962C8B-B14F-4D97-AF65-F5344CB8AC3E}">
        <p14:creationId xmlns:p14="http://schemas.microsoft.com/office/powerpoint/2010/main" val="14269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2FD9A13-012C-4912-B41B-6108EBD44DE7}" type="datetimeFigureOut">
              <a:rPr lang="en-IN" smtClean="0"/>
              <a:t>28-11-2025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231577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FD9A13-012C-4912-B41B-6108EBD44DE7}" type="datetimeFigureOut">
              <a:rPr lang="en-IN" smtClean="0"/>
              <a:t>28-11-2025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67155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FD9A13-012C-4912-B41B-6108EBD44DE7}" type="datetimeFigureOut">
              <a:rPr lang="en-IN" smtClean="0"/>
              <a:t>28-11-2025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270494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reeform 58">
            <a:extLst>
              <a:ext uri="{FF2B5EF4-FFF2-40B4-BE49-F238E27FC236}">
                <a16:creationId xmlns:a16="http://schemas.microsoft.com/office/drawing/2014/main" id="{7A653E8E-B0FC-4D86-BF55-7D876B48C097}"/>
              </a:ext>
            </a:extLst>
          </p:cNvPr>
          <p:cNvSpPr>
            <a:spLocks/>
          </p:cNvSpPr>
          <p:nvPr userDrawn="1"/>
        </p:nvSpPr>
        <p:spPr bwMode="auto">
          <a:xfrm>
            <a:off x="1" y="0"/>
            <a:ext cx="9143999" cy="6858000"/>
          </a:xfrm>
          <a:custGeom>
            <a:avLst/>
            <a:gdLst>
              <a:gd name="T0" fmla="*/ 1634 w 2228"/>
              <a:gd name="T1" fmla="*/ 534 h 958"/>
              <a:gd name="T2" fmla="*/ 2228 w 2228"/>
              <a:gd name="T3" fmla="*/ 408 h 958"/>
              <a:gd name="T4" fmla="*/ 2228 w 2228"/>
              <a:gd name="T5" fmla="*/ 0 h 958"/>
              <a:gd name="T6" fmla="*/ 1163 w 2228"/>
              <a:gd name="T7" fmla="*/ 0 h 958"/>
              <a:gd name="T8" fmla="*/ 1078 w 2228"/>
              <a:gd name="T9" fmla="*/ 479 h 958"/>
              <a:gd name="T10" fmla="*/ 0 w 2228"/>
              <a:gd name="T11" fmla="*/ 703 h 958"/>
              <a:gd name="T12" fmla="*/ 0 w 2228"/>
              <a:gd name="T13" fmla="*/ 958 h 958"/>
              <a:gd name="T14" fmla="*/ 1486 w 2228"/>
              <a:gd name="T15" fmla="*/ 958 h 958"/>
              <a:gd name="T16" fmla="*/ 1634 w 2228"/>
              <a:gd name="T17" fmla="*/ 53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958">
                <a:moveTo>
                  <a:pt x="1634" y="534"/>
                </a:moveTo>
                <a:cubicBezTo>
                  <a:pt x="1791" y="415"/>
                  <a:pt x="2016" y="433"/>
                  <a:pt x="2228" y="408"/>
                </a:cubicBezTo>
                <a:cubicBezTo>
                  <a:pt x="2228" y="0"/>
                  <a:pt x="2228" y="0"/>
                  <a:pt x="2228" y="0"/>
                </a:cubicBezTo>
                <a:cubicBezTo>
                  <a:pt x="1163" y="0"/>
                  <a:pt x="1163" y="0"/>
                  <a:pt x="1163" y="0"/>
                </a:cubicBezTo>
                <a:cubicBezTo>
                  <a:pt x="1219" y="145"/>
                  <a:pt x="1243" y="337"/>
                  <a:pt x="1078" y="479"/>
                </a:cubicBezTo>
                <a:cubicBezTo>
                  <a:pt x="907" y="627"/>
                  <a:pt x="411" y="648"/>
                  <a:pt x="0" y="703"/>
                </a:cubicBezTo>
                <a:cubicBezTo>
                  <a:pt x="0" y="958"/>
                  <a:pt x="0" y="958"/>
                  <a:pt x="0" y="958"/>
                </a:cubicBezTo>
                <a:cubicBezTo>
                  <a:pt x="1486" y="958"/>
                  <a:pt x="1486" y="958"/>
                  <a:pt x="1486" y="958"/>
                </a:cubicBezTo>
                <a:cubicBezTo>
                  <a:pt x="1461" y="837"/>
                  <a:pt x="1465" y="661"/>
                  <a:pt x="1634" y="534"/>
                </a:cubicBezTo>
                <a:close/>
              </a:path>
            </a:pathLst>
          </a:custGeom>
          <a:solidFill>
            <a:schemeClr val="tx2">
              <a:lumMod val="60000"/>
              <a:lumOff val="40000"/>
              <a:alpha val="8000"/>
            </a:schemeClr>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58837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406071"/>
            <a:ext cx="9144000" cy="3615872"/>
          </a:xfrm>
          <a:custGeom>
            <a:avLst/>
            <a:gdLst>
              <a:gd name="connsiteX0" fmla="*/ 0 w 12192000"/>
              <a:gd name="connsiteY0" fmla="*/ 0 h 3615872"/>
              <a:gd name="connsiteX1" fmla="*/ 12192000 w 12192000"/>
              <a:gd name="connsiteY1" fmla="*/ 0 h 3615872"/>
              <a:gd name="connsiteX2" fmla="*/ 12192000 w 12192000"/>
              <a:gd name="connsiteY2" fmla="*/ 3615872 h 3615872"/>
              <a:gd name="connsiteX3" fmla="*/ 0 w 12192000"/>
              <a:gd name="connsiteY3" fmla="*/ 3615872 h 3615872"/>
            </a:gdLst>
            <a:ahLst/>
            <a:cxnLst>
              <a:cxn ang="0">
                <a:pos x="connsiteX0" y="connsiteY0"/>
              </a:cxn>
              <a:cxn ang="0">
                <a:pos x="connsiteX1" y="connsiteY1"/>
              </a:cxn>
              <a:cxn ang="0">
                <a:pos x="connsiteX2" y="connsiteY2"/>
              </a:cxn>
              <a:cxn ang="0">
                <a:pos x="connsiteX3" y="connsiteY3"/>
              </a:cxn>
            </a:cxnLst>
            <a:rect l="l" t="t" r="r" b="b"/>
            <a:pathLst>
              <a:path w="12192000" h="3615872">
                <a:moveTo>
                  <a:pt x="0" y="0"/>
                </a:moveTo>
                <a:lnTo>
                  <a:pt x="12192000" y="0"/>
                </a:lnTo>
                <a:lnTo>
                  <a:pt x="12192000" y="3615872"/>
                </a:lnTo>
                <a:lnTo>
                  <a:pt x="0" y="3615872"/>
                </a:lnTo>
                <a:close/>
              </a:path>
            </a:pathLst>
          </a:custGeom>
        </p:spPr>
        <p:txBody>
          <a:bodyPr wrap="square">
            <a:noAutofit/>
          </a:bodyPr>
          <a:lstStyle/>
          <a:p>
            <a:endParaRPr lang="en-US"/>
          </a:p>
        </p:txBody>
      </p:sp>
    </p:spTree>
    <p:extLst>
      <p:ext uri="{BB962C8B-B14F-4D97-AF65-F5344CB8AC3E}">
        <p14:creationId xmlns:p14="http://schemas.microsoft.com/office/powerpoint/2010/main" val="368550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8602" y="323850"/>
            <a:ext cx="4350704" cy="6210300"/>
          </a:xfrm>
          <a:custGeom>
            <a:avLst/>
            <a:gdLst>
              <a:gd name="connsiteX0" fmla="*/ 142961 w 5800939"/>
              <a:gd name="connsiteY0" fmla="*/ 0 h 6210300"/>
              <a:gd name="connsiteX1" fmla="*/ 5800939 w 5800939"/>
              <a:gd name="connsiteY1" fmla="*/ 0 h 6210300"/>
              <a:gd name="connsiteX2" fmla="*/ 5183388 w 5800939"/>
              <a:gd name="connsiteY2" fmla="*/ 6210300 h 6210300"/>
              <a:gd name="connsiteX3" fmla="*/ 142961 w 5800939"/>
              <a:gd name="connsiteY3" fmla="*/ 6210300 h 6210300"/>
              <a:gd name="connsiteX4" fmla="*/ 0 w 5800939"/>
              <a:gd name="connsiteY4" fmla="*/ 6067339 h 6210300"/>
              <a:gd name="connsiteX5" fmla="*/ 0 w 5800939"/>
              <a:gd name="connsiteY5" fmla="*/ 142961 h 6210300"/>
              <a:gd name="connsiteX6" fmla="*/ 142961 w 5800939"/>
              <a:gd name="connsiteY6" fmla="*/ 0 h 62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939" h="6210300">
                <a:moveTo>
                  <a:pt x="142961" y="0"/>
                </a:moveTo>
                <a:lnTo>
                  <a:pt x="5800939" y="0"/>
                </a:lnTo>
                <a:lnTo>
                  <a:pt x="5183388" y="6210300"/>
                </a:lnTo>
                <a:lnTo>
                  <a:pt x="142961" y="6210300"/>
                </a:lnTo>
                <a:cubicBezTo>
                  <a:pt x="64006" y="6210300"/>
                  <a:pt x="0" y="6146294"/>
                  <a:pt x="0" y="6067339"/>
                </a:cubicBezTo>
                <a:lnTo>
                  <a:pt x="0" y="142961"/>
                </a:lnTo>
                <a:cubicBezTo>
                  <a:pt x="0" y="64006"/>
                  <a:pt x="64006" y="0"/>
                  <a:pt x="14296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01709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flipH="1">
            <a:off x="4529140" y="323850"/>
            <a:ext cx="4350704" cy="6210300"/>
          </a:xfrm>
          <a:custGeom>
            <a:avLst/>
            <a:gdLst>
              <a:gd name="connsiteX0" fmla="*/ 142961 w 5800939"/>
              <a:gd name="connsiteY0" fmla="*/ 0 h 6210300"/>
              <a:gd name="connsiteX1" fmla="*/ 5800939 w 5800939"/>
              <a:gd name="connsiteY1" fmla="*/ 0 h 6210300"/>
              <a:gd name="connsiteX2" fmla="*/ 5183388 w 5800939"/>
              <a:gd name="connsiteY2" fmla="*/ 6210300 h 6210300"/>
              <a:gd name="connsiteX3" fmla="*/ 142961 w 5800939"/>
              <a:gd name="connsiteY3" fmla="*/ 6210300 h 6210300"/>
              <a:gd name="connsiteX4" fmla="*/ 0 w 5800939"/>
              <a:gd name="connsiteY4" fmla="*/ 6067339 h 6210300"/>
              <a:gd name="connsiteX5" fmla="*/ 0 w 5800939"/>
              <a:gd name="connsiteY5" fmla="*/ 142961 h 6210300"/>
              <a:gd name="connsiteX6" fmla="*/ 142961 w 5800939"/>
              <a:gd name="connsiteY6" fmla="*/ 0 h 62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939" h="6210300">
                <a:moveTo>
                  <a:pt x="142961" y="0"/>
                </a:moveTo>
                <a:lnTo>
                  <a:pt x="5800939" y="0"/>
                </a:lnTo>
                <a:lnTo>
                  <a:pt x="5183388" y="6210300"/>
                </a:lnTo>
                <a:lnTo>
                  <a:pt x="142961" y="6210300"/>
                </a:lnTo>
                <a:cubicBezTo>
                  <a:pt x="64006" y="6210300"/>
                  <a:pt x="0" y="6146294"/>
                  <a:pt x="0" y="6067339"/>
                </a:cubicBezTo>
                <a:lnTo>
                  <a:pt x="0" y="142961"/>
                </a:lnTo>
                <a:cubicBezTo>
                  <a:pt x="0" y="64006"/>
                  <a:pt x="64006" y="0"/>
                  <a:pt x="14296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53868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404517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7200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91878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reeform 58">
            <a:extLst>
              <a:ext uri="{FF2B5EF4-FFF2-40B4-BE49-F238E27FC236}">
                <a16:creationId xmlns:a16="http://schemas.microsoft.com/office/drawing/2014/main" id="{3789BEAC-D6C9-470B-9AE9-E6BCD7509326}"/>
              </a:ext>
            </a:extLst>
          </p:cNvPr>
          <p:cNvSpPr>
            <a:spLocks/>
          </p:cNvSpPr>
          <p:nvPr userDrawn="1"/>
        </p:nvSpPr>
        <p:spPr bwMode="auto">
          <a:xfrm>
            <a:off x="1" y="0"/>
            <a:ext cx="9143999" cy="6858000"/>
          </a:xfrm>
          <a:custGeom>
            <a:avLst/>
            <a:gdLst>
              <a:gd name="T0" fmla="*/ 1634 w 2228"/>
              <a:gd name="T1" fmla="*/ 534 h 958"/>
              <a:gd name="T2" fmla="*/ 2228 w 2228"/>
              <a:gd name="T3" fmla="*/ 408 h 958"/>
              <a:gd name="T4" fmla="*/ 2228 w 2228"/>
              <a:gd name="T5" fmla="*/ 0 h 958"/>
              <a:gd name="T6" fmla="*/ 1163 w 2228"/>
              <a:gd name="T7" fmla="*/ 0 h 958"/>
              <a:gd name="T8" fmla="*/ 1078 w 2228"/>
              <a:gd name="T9" fmla="*/ 479 h 958"/>
              <a:gd name="T10" fmla="*/ 0 w 2228"/>
              <a:gd name="T11" fmla="*/ 703 h 958"/>
              <a:gd name="T12" fmla="*/ 0 w 2228"/>
              <a:gd name="T13" fmla="*/ 958 h 958"/>
              <a:gd name="T14" fmla="*/ 1486 w 2228"/>
              <a:gd name="T15" fmla="*/ 958 h 958"/>
              <a:gd name="T16" fmla="*/ 1634 w 2228"/>
              <a:gd name="T17" fmla="*/ 53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958">
                <a:moveTo>
                  <a:pt x="1634" y="534"/>
                </a:moveTo>
                <a:cubicBezTo>
                  <a:pt x="1791" y="415"/>
                  <a:pt x="2016" y="433"/>
                  <a:pt x="2228" y="408"/>
                </a:cubicBezTo>
                <a:cubicBezTo>
                  <a:pt x="2228" y="0"/>
                  <a:pt x="2228" y="0"/>
                  <a:pt x="2228" y="0"/>
                </a:cubicBezTo>
                <a:cubicBezTo>
                  <a:pt x="1163" y="0"/>
                  <a:pt x="1163" y="0"/>
                  <a:pt x="1163" y="0"/>
                </a:cubicBezTo>
                <a:cubicBezTo>
                  <a:pt x="1219" y="145"/>
                  <a:pt x="1243" y="337"/>
                  <a:pt x="1078" y="479"/>
                </a:cubicBezTo>
                <a:cubicBezTo>
                  <a:pt x="907" y="627"/>
                  <a:pt x="411" y="648"/>
                  <a:pt x="0" y="703"/>
                </a:cubicBezTo>
                <a:cubicBezTo>
                  <a:pt x="0" y="958"/>
                  <a:pt x="0" y="958"/>
                  <a:pt x="0" y="958"/>
                </a:cubicBezTo>
                <a:cubicBezTo>
                  <a:pt x="1486" y="958"/>
                  <a:pt x="1486" y="958"/>
                  <a:pt x="1486" y="958"/>
                </a:cubicBezTo>
                <a:cubicBezTo>
                  <a:pt x="1461" y="837"/>
                  <a:pt x="1465" y="661"/>
                  <a:pt x="1634" y="534"/>
                </a:cubicBezTo>
                <a:close/>
              </a:path>
            </a:pathLst>
          </a:custGeom>
          <a:solidFill>
            <a:schemeClr val="tx2">
              <a:lumMod val="60000"/>
              <a:lumOff val="40000"/>
              <a:alpha val="8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 name="Picture Placeholder 6"/>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360478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71462" y="257175"/>
            <a:ext cx="4186238" cy="6343650"/>
          </a:xfrm>
          <a:custGeom>
            <a:avLst/>
            <a:gdLst>
              <a:gd name="connsiteX0" fmla="*/ 0 w 5581650"/>
              <a:gd name="connsiteY0" fmla="*/ 0 h 6343650"/>
              <a:gd name="connsiteX1" fmla="*/ 5581650 w 5581650"/>
              <a:gd name="connsiteY1" fmla="*/ 0 h 6343650"/>
              <a:gd name="connsiteX2" fmla="*/ 5581650 w 5581650"/>
              <a:gd name="connsiteY2" fmla="*/ 4162425 h 6343650"/>
              <a:gd name="connsiteX3" fmla="*/ 4019550 w 5581650"/>
              <a:gd name="connsiteY3" fmla="*/ 4162425 h 6343650"/>
              <a:gd name="connsiteX4" fmla="*/ 4019550 w 5581650"/>
              <a:gd name="connsiteY4" fmla="*/ 6343650 h 6343650"/>
              <a:gd name="connsiteX5" fmla="*/ 0 w 5581650"/>
              <a:gd name="connsiteY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1650" h="6343650">
                <a:moveTo>
                  <a:pt x="0" y="0"/>
                </a:moveTo>
                <a:lnTo>
                  <a:pt x="5581650" y="0"/>
                </a:lnTo>
                <a:lnTo>
                  <a:pt x="5581650" y="4162425"/>
                </a:lnTo>
                <a:lnTo>
                  <a:pt x="4019550" y="4162425"/>
                </a:lnTo>
                <a:lnTo>
                  <a:pt x="4019550" y="6343650"/>
                </a:lnTo>
                <a:lnTo>
                  <a:pt x="0" y="6343650"/>
                </a:lnTo>
                <a:close/>
              </a:path>
            </a:pathLst>
          </a:custGeom>
        </p:spPr>
        <p:txBody>
          <a:bodyPr wrap="square">
            <a:noAutofit/>
          </a:bodyPr>
          <a:lstStyle/>
          <a:p>
            <a:endParaRPr lang="en-US"/>
          </a:p>
        </p:txBody>
      </p:sp>
    </p:spTree>
    <p:extLst>
      <p:ext uri="{BB962C8B-B14F-4D97-AF65-F5344CB8AC3E}">
        <p14:creationId xmlns:p14="http://schemas.microsoft.com/office/powerpoint/2010/main" val="378661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FD9A13-012C-4912-B41B-6108EBD44DE7}" type="datetimeFigureOut">
              <a:rPr lang="en-IN" smtClean="0"/>
              <a:t>28-11-2025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2930552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943600" y="219075"/>
            <a:ext cx="3000375" cy="6419850"/>
          </a:xfrm>
          <a:custGeom>
            <a:avLst/>
            <a:gdLst>
              <a:gd name="connsiteX0" fmla="*/ 0 w 4000500"/>
              <a:gd name="connsiteY0" fmla="*/ 0 h 6419850"/>
              <a:gd name="connsiteX1" fmla="*/ 4000500 w 4000500"/>
              <a:gd name="connsiteY1" fmla="*/ 0 h 6419850"/>
              <a:gd name="connsiteX2" fmla="*/ 4000500 w 4000500"/>
              <a:gd name="connsiteY2" fmla="*/ 6419850 h 6419850"/>
              <a:gd name="connsiteX3" fmla="*/ 0 w 4000500"/>
              <a:gd name="connsiteY3" fmla="*/ 6419850 h 6419850"/>
            </a:gdLst>
            <a:ahLst/>
            <a:cxnLst>
              <a:cxn ang="0">
                <a:pos x="connsiteX0" y="connsiteY0"/>
              </a:cxn>
              <a:cxn ang="0">
                <a:pos x="connsiteX1" y="connsiteY1"/>
              </a:cxn>
              <a:cxn ang="0">
                <a:pos x="connsiteX2" y="connsiteY2"/>
              </a:cxn>
              <a:cxn ang="0">
                <a:pos x="connsiteX3" y="connsiteY3"/>
              </a:cxn>
            </a:cxnLst>
            <a:rect l="l" t="t" r="r" b="b"/>
            <a:pathLst>
              <a:path w="4000500" h="6419850">
                <a:moveTo>
                  <a:pt x="0" y="0"/>
                </a:moveTo>
                <a:lnTo>
                  <a:pt x="4000500" y="0"/>
                </a:lnTo>
                <a:lnTo>
                  <a:pt x="4000500" y="6419850"/>
                </a:lnTo>
                <a:lnTo>
                  <a:pt x="0" y="6419850"/>
                </a:lnTo>
                <a:close/>
              </a:path>
            </a:pathLst>
          </a:custGeom>
        </p:spPr>
        <p:txBody>
          <a:bodyPr wrap="square">
            <a:noAutofit/>
          </a:bodyPr>
          <a:lstStyle/>
          <a:p>
            <a:endParaRPr lang="en-US"/>
          </a:p>
        </p:txBody>
      </p:sp>
    </p:spTree>
    <p:extLst>
      <p:ext uri="{BB962C8B-B14F-4D97-AF65-F5344CB8AC3E}">
        <p14:creationId xmlns:p14="http://schemas.microsoft.com/office/powerpoint/2010/main" val="1721324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0364" y="0"/>
            <a:ext cx="4186238" cy="6858000"/>
          </a:xfrm>
          <a:custGeom>
            <a:avLst/>
            <a:gdLst>
              <a:gd name="connsiteX0" fmla="*/ 0 w 5581650"/>
              <a:gd name="connsiteY0" fmla="*/ 0 h 6858000"/>
              <a:gd name="connsiteX1" fmla="*/ 5581650 w 5581650"/>
              <a:gd name="connsiteY1" fmla="*/ 0 h 6858000"/>
              <a:gd name="connsiteX2" fmla="*/ 5581650 w 5581650"/>
              <a:gd name="connsiteY2" fmla="*/ 6858000 h 6858000"/>
              <a:gd name="connsiteX3" fmla="*/ 0 w 5581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81650" h="6858000">
                <a:moveTo>
                  <a:pt x="0" y="0"/>
                </a:moveTo>
                <a:lnTo>
                  <a:pt x="5581650" y="0"/>
                </a:lnTo>
                <a:lnTo>
                  <a:pt x="55816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703055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638300" y="984250"/>
            <a:ext cx="2847975" cy="4889500"/>
          </a:xfrm>
          <a:custGeom>
            <a:avLst/>
            <a:gdLst>
              <a:gd name="connsiteX0" fmla="*/ 0 w 3797300"/>
              <a:gd name="connsiteY0" fmla="*/ 0 h 4889500"/>
              <a:gd name="connsiteX1" fmla="*/ 3797300 w 3797300"/>
              <a:gd name="connsiteY1" fmla="*/ 0 h 4889500"/>
              <a:gd name="connsiteX2" fmla="*/ 3797300 w 3797300"/>
              <a:gd name="connsiteY2" fmla="*/ 4889500 h 4889500"/>
              <a:gd name="connsiteX3" fmla="*/ 0 w 3797300"/>
              <a:gd name="connsiteY3" fmla="*/ 4889500 h 4889500"/>
            </a:gdLst>
            <a:ahLst/>
            <a:cxnLst>
              <a:cxn ang="0">
                <a:pos x="connsiteX0" y="connsiteY0"/>
              </a:cxn>
              <a:cxn ang="0">
                <a:pos x="connsiteX1" y="connsiteY1"/>
              </a:cxn>
              <a:cxn ang="0">
                <a:pos x="connsiteX2" y="connsiteY2"/>
              </a:cxn>
              <a:cxn ang="0">
                <a:pos x="connsiteX3" y="connsiteY3"/>
              </a:cxn>
            </a:cxnLst>
            <a:rect l="l" t="t" r="r" b="b"/>
            <a:pathLst>
              <a:path w="3797300" h="4889500">
                <a:moveTo>
                  <a:pt x="0" y="0"/>
                </a:moveTo>
                <a:lnTo>
                  <a:pt x="3797300" y="0"/>
                </a:lnTo>
                <a:lnTo>
                  <a:pt x="3797300" y="4889500"/>
                </a:lnTo>
                <a:lnTo>
                  <a:pt x="0" y="4889500"/>
                </a:lnTo>
                <a:close/>
              </a:path>
            </a:pathLst>
          </a:custGeom>
        </p:spPr>
        <p:txBody>
          <a:bodyPr wrap="square">
            <a:noAutofit/>
          </a:bodyPr>
          <a:lstStyle/>
          <a:p>
            <a:endParaRPr lang="en-US"/>
          </a:p>
        </p:txBody>
      </p:sp>
    </p:spTree>
    <p:extLst>
      <p:ext uri="{BB962C8B-B14F-4D97-AF65-F5344CB8AC3E}">
        <p14:creationId xmlns:p14="http://schemas.microsoft.com/office/powerpoint/2010/main" val="3694539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248275" y="603250"/>
            <a:ext cx="3514725" cy="5651500"/>
          </a:xfrm>
          <a:custGeom>
            <a:avLst/>
            <a:gdLst>
              <a:gd name="connsiteX0" fmla="*/ 0 w 4686300"/>
              <a:gd name="connsiteY0" fmla="*/ 0 h 5651500"/>
              <a:gd name="connsiteX1" fmla="*/ 4686300 w 4686300"/>
              <a:gd name="connsiteY1" fmla="*/ 0 h 5651500"/>
              <a:gd name="connsiteX2" fmla="*/ 4686300 w 4686300"/>
              <a:gd name="connsiteY2" fmla="*/ 5651500 h 5651500"/>
              <a:gd name="connsiteX3" fmla="*/ 0 w 4686300"/>
              <a:gd name="connsiteY3" fmla="*/ 5651500 h 5651500"/>
            </a:gdLst>
            <a:ahLst/>
            <a:cxnLst>
              <a:cxn ang="0">
                <a:pos x="connsiteX0" y="connsiteY0"/>
              </a:cxn>
              <a:cxn ang="0">
                <a:pos x="connsiteX1" y="connsiteY1"/>
              </a:cxn>
              <a:cxn ang="0">
                <a:pos x="connsiteX2" y="connsiteY2"/>
              </a:cxn>
              <a:cxn ang="0">
                <a:pos x="connsiteX3" y="connsiteY3"/>
              </a:cxn>
            </a:cxnLst>
            <a:rect l="l" t="t" r="r" b="b"/>
            <a:pathLst>
              <a:path w="4686300" h="5651500">
                <a:moveTo>
                  <a:pt x="0" y="0"/>
                </a:moveTo>
                <a:lnTo>
                  <a:pt x="4686300" y="0"/>
                </a:lnTo>
                <a:lnTo>
                  <a:pt x="4686300" y="5651500"/>
                </a:lnTo>
                <a:lnTo>
                  <a:pt x="0" y="56515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895350" y="2336800"/>
            <a:ext cx="3971925" cy="3917950"/>
          </a:xfrm>
          <a:custGeom>
            <a:avLst/>
            <a:gdLst>
              <a:gd name="connsiteX0" fmla="*/ 0 w 5295900"/>
              <a:gd name="connsiteY0" fmla="*/ 0 h 3917950"/>
              <a:gd name="connsiteX1" fmla="*/ 5295900 w 5295900"/>
              <a:gd name="connsiteY1" fmla="*/ 0 h 3917950"/>
              <a:gd name="connsiteX2" fmla="*/ 5295900 w 5295900"/>
              <a:gd name="connsiteY2" fmla="*/ 3917950 h 3917950"/>
              <a:gd name="connsiteX3" fmla="*/ 0 w 5295900"/>
              <a:gd name="connsiteY3" fmla="*/ 3917950 h 3917950"/>
            </a:gdLst>
            <a:ahLst/>
            <a:cxnLst>
              <a:cxn ang="0">
                <a:pos x="connsiteX0" y="connsiteY0"/>
              </a:cxn>
              <a:cxn ang="0">
                <a:pos x="connsiteX1" y="connsiteY1"/>
              </a:cxn>
              <a:cxn ang="0">
                <a:pos x="connsiteX2" y="connsiteY2"/>
              </a:cxn>
              <a:cxn ang="0">
                <a:pos x="connsiteX3" y="connsiteY3"/>
              </a:cxn>
            </a:cxnLst>
            <a:rect l="l" t="t" r="r" b="b"/>
            <a:pathLst>
              <a:path w="5295900" h="3917950">
                <a:moveTo>
                  <a:pt x="0" y="0"/>
                </a:moveTo>
                <a:lnTo>
                  <a:pt x="5295900" y="0"/>
                </a:lnTo>
                <a:lnTo>
                  <a:pt x="5295900" y="3917950"/>
                </a:lnTo>
                <a:lnTo>
                  <a:pt x="0" y="3917950"/>
                </a:lnTo>
                <a:close/>
              </a:path>
            </a:pathLst>
          </a:custGeom>
        </p:spPr>
        <p:txBody>
          <a:bodyPr wrap="square">
            <a:noAutofit/>
          </a:bodyPr>
          <a:lstStyle/>
          <a:p>
            <a:endParaRPr lang="en-US"/>
          </a:p>
        </p:txBody>
      </p:sp>
    </p:spTree>
    <p:extLst>
      <p:ext uri="{BB962C8B-B14F-4D97-AF65-F5344CB8AC3E}">
        <p14:creationId xmlns:p14="http://schemas.microsoft.com/office/powerpoint/2010/main" val="66423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986338" y="1219200"/>
            <a:ext cx="3314700" cy="4419600"/>
          </a:xfrm>
          <a:custGeom>
            <a:avLst/>
            <a:gdLst>
              <a:gd name="connsiteX0" fmla="*/ 0 w 4419600"/>
              <a:gd name="connsiteY0" fmla="*/ 0 h 4419600"/>
              <a:gd name="connsiteX1" fmla="*/ 4419600 w 4419600"/>
              <a:gd name="connsiteY1" fmla="*/ 0 h 4419600"/>
              <a:gd name="connsiteX2" fmla="*/ 4419600 w 4419600"/>
              <a:gd name="connsiteY2" fmla="*/ 4419600 h 4419600"/>
              <a:gd name="connsiteX3" fmla="*/ 0 w 44196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4419600" h="4419600">
                <a:moveTo>
                  <a:pt x="0" y="0"/>
                </a:moveTo>
                <a:lnTo>
                  <a:pt x="4419600" y="0"/>
                </a:lnTo>
                <a:lnTo>
                  <a:pt x="4419600" y="4419600"/>
                </a:lnTo>
                <a:lnTo>
                  <a:pt x="0" y="44196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2886076" y="3238500"/>
            <a:ext cx="1918607" cy="2400300"/>
          </a:xfrm>
          <a:custGeom>
            <a:avLst/>
            <a:gdLst>
              <a:gd name="connsiteX0" fmla="*/ 0 w 2558143"/>
              <a:gd name="connsiteY0" fmla="*/ 0 h 2400300"/>
              <a:gd name="connsiteX1" fmla="*/ 2558143 w 2558143"/>
              <a:gd name="connsiteY1" fmla="*/ 0 h 2400300"/>
              <a:gd name="connsiteX2" fmla="*/ 2558143 w 2558143"/>
              <a:gd name="connsiteY2" fmla="*/ 2400300 h 2400300"/>
              <a:gd name="connsiteX3" fmla="*/ 0 w 2558143"/>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558143" h="2400300">
                <a:moveTo>
                  <a:pt x="0" y="0"/>
                </a:moveTo>
                <a:lnTo>
                  <a:pt x="2558143" y="0"/>
                </a:lnTo>
                <a:lnTo>
                  <a:pt x="2558143" y="2400300"/>
                </a:lnTo>
                <a:lnTo>
                  <a:pt x="0" y="2400300"/>
                </a:lnTo>
                <a:close/>
              </a:path>
            </a:pathLst>
          </a:custGeom>
        </p:spPr>
        <p:txBody>
          <a:bodyPr wrap="square">
            <a:noAutofit/>
          </a:bodyPr>
          <a:lstStyle/>
          <a:p>
            <a:endParaRPr lang="en-US"/>
          </a:p>
        </p:txBody>
      </p:sp>
    </p:spTree>
    <p:extLst>
      <p:ext uri="{BB962C8B-B14F-4D97-AF65-F5344CB8AC3E}">
        <p14:creationId xmlns:p14="http://schemas.microsoft.com/office/powerpoint/2010/main" val="92869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15075" y="0"/>
            <a:ext cx="2828925" cy="6858000"/>
          </a:xfrm>
          <a:custGeom>
            <a:avLst/>
            <a:gdLst>
              <a:gd name="connsiteX0" fmla="*/ 0 w 3771900"/>
              <a:gd name="connsiteY0" fmla="*/ 0 h 6858000"/>
              <a:gd name="connsiteX1" fmla="*/ 3771900 w 3771900"/>
              <a:gd name="connsiteY1" fmla="*/ 0 h 6858000"/>
              <a:gd name="connsiteX2" fmla="*/ 3771900 w 3771900"/>
              <a:gd name="connsiteY2" fmla="*/ 6858000 h 6858000"/>
              <a:gd name="connsiteX3" fmla="*/ 0 w 37719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1900" h="6858000">
                <a:moveTo>
                  <a:pt x="0" y="0"/>
                </a:moveTo>
                <a:lnTo>
                  <a:pt x="3771900" y="0"/>
                </a:lnTo>
                <a:lnTo>
                  <a:pt x="37719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31083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86137" y="0"/>
            <a:ext cx="3014663" cy="6858000"/>
          </a:xfrm>
          <a:custGeom>
            <a:avLst/>
            <a:gdLst>
              <a:gd name="connsiteX0" fmla="*/ 0 w 4019550"/>
              <a:gd name="connsiteY0" fmla="*/ 0 h 6858000"/>
              <a:gd name="connsiteX1" fmla="*/ 4019550 w 4019550"/>
              <a:gd name="connsiteY1" fmla="*/ 0 h 6858000"/>
              <a:gd name="connsiteX2" fmla="*/ 4019550 w 4019550"/>
              <a:gd name="connsiteY2" fmla="*/ 6858000 h 6858000"/>
              <a:gd name="connsiteX3" fmla="*/ 0 w 4019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19550" h="6858000">
                <a:moveTo>
                  <a:pt x="0" y="0"/>
                </a:moveTo>
                <a:lnTo>
                  <a:pt x="4019550" y="0"/>
                </a:lnTo>
                <a:lnTo>
                  <a:pt x="40195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415875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42888" y="257175"/>
            <a:ext cx="3257550" cy="6343650"/>
          </a:xfrm>
          <a:custGeom>
            <a:avLst/>
            <a:gdLst>
              <a:gd name="connsiteX0" fmla="*/ 0 w 4343400"/>
              <a:gd name="connsiteY0" fmla="*/ 0 h 6343650"/>
              <a:gd name="connsiteX1" fmla="*/ 4343400 w 4343400"/>
              <a:gd name="connsiteY1" fmla="*/ 0 h 6343650"/>
              <a:gd name="connsiteX2" fmla="*/ 4343400 w 4343400"/>
              <a:gd name="connsiteY2" fmla="*/ 6343650 h 6343650"/>
              <a:gd name="connsiteX3" fmla="*/ 0 w 4343400"/>
              <a:gd name="connsiteY3" fmla="*/ 6343650 h 6343650"/>
            </a:gdLst>
            <a:ahLst/>
            <a:cxnLst>
              <a:cxn ang="0">
                <a:pos x="connsiteX0" y="connsiteY0"/>
              </a:cxn>
              <a:cxn ang="0">
                <a:pos x="connsiteX1" y="connsiteY1"/>
              </a:cxn>
              <a:cxn ang="0">
                <a:pos x="connsiteX2" y="connsiteY2"/>
              </a:cxn>
              <a:cxn ang="0">
                <a:pos x="connsiteX3" y="connsiteY3"/>
              </a:cxn>
            </a:cxnLst>
            <a:rect l="l" t="t" r="r" b="b"/>
            <a:pathLst>
              <a:path w="4343400" h="6343650">
                <a:moveTo>
                  <a:pt x="0" y="0"/>
                </a:moveTo>
                <a:lnTo>
                  <a:pt x="4343400" y="0"/>
                </a:lnTo>
                <a:lnTo>
                  <a:pt x="4343400" y="6343650"/>
                </a:lnTo>
                <a:lnTo>
                  <a:pt x="0" y="6343650"/>
                </a:lnTo>
                <a:close/>
              </a:path>
            </a:pathLst>
          </a:custGeom>
        </p:spPr>
        <p:txBody>
          <a:bodyPr wrap="square">
            <a:noAutofit/>
          </a:bodyPr>
          <a:lstStyle/>
          <a:p>
            <a:endParaRPr lang="en-US"/>
          </a:p>
        </p:txBody>
      </p:sp>
    </p:spTree>
    <p:extLst>
      <p:ext uri="{BB962C8B-B14F-4D97-AF65-F5344CB8AC3E}">
        <p14:creationId xmlns:p14="http://schemas.microsoft.com/office/powerpoint/2010/main" val="2565277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781300"/>
            <a:ext cx="9144000" cy="4076700"/>
          </a:xfrm>
          <a:custGeom>
            <a:avLst/>
            <a:gdLst>
              <a:gd name="connsiteX0" fmla="*/ 0 w 12192000"/>
              <a:gd name="connsiteY0" fmla="*/ 0 h 4076700"/>
              <a:gd name="connsiteX1" fmla="*/ 12192000 w 12192000"/>
              <a:gd name="connsiteY1" fmla="*/ 0 h 4076700"/>
              <a:gd name="connsiteX2" fmla="*/ 12192000 w 12192000"/>
              <a:gd name="connsiteY2" fmla="*/ 4076700 h 4076700"/>
              <a:gd name="connsiteX3" fmla="*/ 0 w 121920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12192000" h="4076700">
                <a:moveTo>
                  <a:pt x="0" y="0"/>
                </a:moveTo>
                <a:lnTo>
                  <a:pt x="12192000" y="0"/>
                </a:lnTo>
                <a:lnTo>
                  <a:pt x="12192000" y="4076700"/>
                </a:lnTo>
                <a:lnTo>
                  <a:pt x="0" y="4076700"/>
                </a:lnTo>
                <a:close/>
              </a:path>
            </a:pathLst>
          </a:custGeom>
        </p:spPr>
        <p:txBody>
          <a:bodyPr wrap="square">
            <a:noAutofit/>
          </a:bodyPr>
          <a:lstStyle/>
          <a:p>
            <a:endParaRPr lang="en-US"/>
          </a:p>
        </p:txBody>
      </p:sp>
    </p:spTree>
    <p:extLst>
      <p:ext uri="{BB962C8B-B14F-4D97-AF65-F5344CB8AC3E}">
        <p14:creationId xmlns:p14="http://schemas.microsoft.com/office/powerpoint/2010/main" val="13451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857750" y="400050"/>
            <a:ext cx="4014788" cy="6057900"/>
          </a:xfrm>
          <a:custGeom>
            <a:avLst/>
            <a:gdLst>
              <a:gd name="connsiteX0" fmla="*/ 0 w 5353050"/>
              <a:gd name="connsiteY0" fmla="*/ 0 h 6057900"/>
              <a:gd name="connsiteX1" fmla="*/ 5353050 w 5353050"/>
              <a:gd name="connsiteY1" fmla="*/ 0 h 6057900"/>
              <a:gd name="connsiteX2" fmla="*/ 5353050 w 5353050"/>
              <a:gd name="connsiteY2" fmla="*/ 6057900 h 6057900"/>
              <a:gd name="connsiteX3" fmla="*/ 0 w 5353050"/>
              <a:gd name="connsiteY3" fmla="*/ 6057900 h 6057900"/>
            </a:gdLst>
            <a:ahLst/>
            <a:cxnLst>
              <a:cxn ang="0">
                <a:pos x="connsiteX0" y="connsiteY0"/>
              </a:cxn>
              <a:cxn ang="0">
                <a:pos x="connsiteX1" y="connsiteY1"/>
              </a:cxn>
              <a:cxn ang="0">
                <a:pos x="connsiteX2" y="connsiteY2"/>
              </a:cxn>
              <a:cxn ang="0">
                <a:pos x="connsiteX3" y="connsiteY3"/>
              </a:cxn>
            </a:cxnLst>
            <a:rect l="l" t="t" r="r" b="b"/>
            <a:pathLst>
              <a:path w="5353050" h="6057900">
                <a:moveTo>
                  <a:pt x="0" y="0"/>
                </a:moveTo>
                <a:lnTo>
                  <a:pt x="5353050" y="0"/>
                </a:lnTo>
                <a:lnTo>
                  <a:pt x="5353050" y="6057900"/>
                </a:lnTo>
                <a:lnTo>
                  <a:pt x="0" y="6057900"/>
                </a:lnTo>
                <a:close/>
              </a:path>
            </a:pathLst>
          </a:custGeom>
        </p:spPr>
        <p:txBody>
          <a:bodyPr wrap="square">
            <a:noAutofit/>
          </a:bodyPr>
          <a:lstStyle/>
          <a:p>
            <a:endParaRPr lang="en-US"/>
          </a:p>
        </p:txBody>
      </p:sp>
    </p:spTree>
    <p:extLst>
      <p:ext uri="{BB962C8B-B14F-4D97-AF65-F5344CB8AC3E}">
        <p14:creationId xmlns:p14="http://schemas.microsoft.com/office/powerpoint/2010/main" val="263371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D9A13-012C-4912-B41B-6108EBD44DE7}" type="datetimeFigureOut">
              <a:rPr lang="en-IN" smtClean="0"/>
              <a:t>28-11-2025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3324120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629025" cy="6858000"/>
          </a:xfrm>
          <a:custGeom>
            <a:avLst/>
            <a:gdLst>
              <a:gd name="connsiteX0" fmla="*/ 0 w 4838700"/>
              <a:gd name="connsiteY0" fmla="*/ 0 h 6858000"/>
              <a:gd name="connsiteX1" fmla="*/ 4838700 w 4838700"/>
              <a:gd name="connsiteY1" fmla="*/ 0 h 6858000"/>
              <a:gd name="connsiteX2" fmla="*/ 4838700 w 4838700"/>
              <a:gd name="connsiteY2" fmla="*/ 6858000 h 6858000"/>
              <a:gd name="connsiteX3" fmla="*/ 0 w 4838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38700" h="6858000">
                <a:moveTo>
                  <a:pt x="0" y="0"/>
                </a:moveTo>
                <a:lnTo>
                  <a:pt x="4838700" y="0"/>
                </a:lnTo>
                <a:lnTo>
                  <a:pt x="48387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573115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472112" y="0"/>
            <a:ext cx="3671888" cy="6858000"/>
          </a:xfrm>
          <a:custGeom>
            <a:avLst/>
            <a:gdLst>
              <a:gd name="connsiteX0" fmla="*/ 0 w 4895850"/>
              <a:gd name="connsiteY0" fmla="*/ 0 h 6858000"/>
              <a:gd name="connsiteX1" fmla="*/ 4895850 w 4895850"/>
              <a:gd name="connsiteY1" fmla="*/ 0 h 6858000"/>
              <a:gd name="connsiteX2" fmla="*/ 4895850 w 4895850"/>
              <a:gd name="connsiteY2" fmla="*/ 6858000 h 6858000"/>
              <a:gd name="connsiteX3" fmla="*/ 0 w 489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95850" h="6858000">
                <a:moveTo>
                  <a:pt x="0" y="0"/>
                </a:moveTo>
                <a:lnTo>
                  <a:pt x="4895850" y="0"/>
                </a:lnTo>
                <a:lnTo>
                  <a:pt x="48958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934573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438150"/>
            <a:ext cx="5514975" cy="3676650"/>
          </a:xfrm>
          <a:custGeom>
            <a:avLst/>
            <a:gdLst>
              <a:gd name="connsiteX0" fmla="*/ 0 w 7353300"/>
              <a:gd name="connsiteY0" fmla="*/ 0 h 3676650"/>
              <a:gd name="connsiteX1" fmla="*/ 7353300 w 7353300"/>
              <a:gd name="connsiteY1" fmla="*/ 0 h 3676650"/>
              <a:gd name="connsiteX2" fmla="*/ 7353300 w 7353300"/>
              <a:gd name="connsiteY2" fmla="*/ 3676650 h 3676650"/>
              <a:gd name="connsiteX3" fmla="*/ 0 w 7353300"/>
              <a:gd name="connsiteY3" fmla="*/ 3676650 h 3676650"/>
            </a:gdLst>
            <a:ahLst/>
            <a:cxnLst>
              <a:cxn ang="0">
                <a:pos x="connsiteX0" y="connsiteY0"/>
              </a:cxn>
              <a:cxn ang="0">
                <a:pos x="connsiteX1" y="connsiteY1"/>
              </a:cxn>
              <a:cxn ang="0">
                <a:pos x="connsiteX2" y="connsiteY2"/>
              </a:cxn>
              <a:cxn ang="0">
                <a:pos x="connsiteX3" y="connsiteY3"/>
              </a:cxn>
            </a:cxnLst>
            <a:rect l="l" t="t" r="r" b="b"/>
            <a:pathLst>
              <a:path w="7353300" h="3676650">
                <a:moveTo>
                  <a:pt x="0" y="0"/>
                </a:moveTo>
                <a:lnTo>
                  <a:pt x="7353300" y="0"/>
                </a:lnTo>
                <a:lnTo>
                  <a:pt x="7353300" y="3676650"/>
                </a:lnTo>
                <a:lnTo>
                  <a:pt x="0" y="367665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5514975" y="2590800"/>
            <a:ext cx="3000375" cy="2667000"/>
          </a:xfrm>
          <a:custGeom>
            <a:avLst/>
            <a:gdLst>
              <a:gd name="connsiteX0" fmla="*/ 0 w 4000500"/>
              <a:gd name="connsiteY0" fmla="*/ 0 h 2667000"/>
              <a:gd name="connsiteX1" fmla="*/ 4000500 w 4000500"/>
              <a:gd name="connsiteY1" fmla="*/ 0 h 2667000"/>
              <a:gd name="connsiteX2" fmla="*/ 4000500 w 4000500"/>
              <a:gd name="connsiteY2" fmla="*/ 2667000 h 2667000"/>
              <a:gd name="connsiteX3" fmla="*/ 0 w 4000500"/>
              <a:gd name="connsiteY3" fmla="*/ 2667000 h 2667000"/>
            </a:gdLst>
            <a:ahLst/>
            <a:cxnLst>
              <a:cxn ang="0">
                <a:pos x="connsiteX0" y="connsiteY0"/>
              </a:cxn>
              <a:cxn ang="0">
                <a:pos x="connsiteX1" y="connsiteY1"/>
              </a:cxn>
              <a:cxn ang="0">
                <a:pos x="connsiteX2" y="connsiteY2"/>
              </a:cxn>
              <a:cxn ang="0">
                <a:pos x="connsiteX3" y="connsiteY3"/>
              </a:cxn>
            </a:cxnLst>
            <a:rect l="l" t="t" r="r" b="b"/>
            <a:pathLst>
              <a:path w="4000500" h="2667000">
                <a:moveTo>
                  <a:pt x="0" y="0"/>
                </a:moveTo>
                <a:lnTo>
                  <a:pt x="4000500" y="0"/>
                </a:lnTo>
                <a:lnTo>
                  <a:pt x="4000500" y="2667000"/>
                </a:lnTo>
                <a:lnTo>
                  <a:pt x="0" y="2667000"/>
                </a:lnTo>
                <a:close/>
              </a:path>
            </a:pathLst>
          </a:custGeom>
        </p:spPr>
        <p:txBody>
          <a:bodyPr wrap="square">
            <a:noAutofit/>
          </a:bodyPr>
          <a:lstStyle/>
          <a:p>
            <a:endParaRPr lang="en-US"/>
          </a:p>
        </p:txBody>
      </p:sp>
    </p:spTree>
    <p:extLst>
      <p:ext uri="{BB962C8B-B14F-4D97-AF65-F5344CB8AC3E}">
        <p14:creationId xmlns:p14="http://schemas.microsoft.com/office/powerpoint/2010/main" val="46892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85750" y="457200"/>
            <a:ext cx="5157788" cy="3771900"/>
          </a:xfrm>
          <a:custGeom>
            <a:avLst/>
            <a:gdLst>
              <a:gd name="connsiteX0" fmla="*/ 0 w 6877050"/>
              <a:gd name="connsiteY0" fmla="*/ 0 h 3771900"/>
              <a:gd name="connsiteX1" fmla="*/ 6877050 w 6877050"/>
              <a:gd name="connsiteY1" fmla="*/ 0 h 3771900"/>
              <a:gd name="connsiteX2" fmla="*/ 6877050 w 6877050"/>
              <a:gd name="connsiteY2" fmla="*/ 3771900 h 3771900"/>
              <a:gd name="connsiteX3" fmla="*/ 0 w 687705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6877050" h="3771900">
                <a:moveTo>
                  <a:pt x="0" y="0"/>
                </a:moveTo>
                <a:lnTo>
                  <a:pt x="6877050" y="0"/>
                </a:lnTo>
                <a:lnTo>
                  <a:pt x="6877050" y="3771900"/>
                </a:lnTo>
                <a:lnTo>
                  <a:pt x="0" y="3771900"/>
                </a:lnTo>
                <a:close/>
              </a:path>
            </a:pathLst>
          </a:custGeom>
        </p:spPr>
        <p:txBody>
          <a:bodyPr wrap="square">
            <a:noAutofit/>
          </a:bodyPr>
          <a:lstStyle/>
          <a:p>
            <a:endParaRPr lang="en-US"/>
          </a:p>
        </p:txBody>
      </p:sp>
    </p:spTree>
    <p:extLst>
      <p:ext uri="{BB962C8B-B14F-4D97-AF65-F5344CB8AC3E}">
        <p14:creationId xmlns:p14="http://schemas.microsoft.com/office/powerpoint/2010/main" val="4174462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700587" y="285750"/>
            <a:ext cx="2843213" cy="6248400"/>
          </a:xfrm>
          <a:custGeom>
            <a:avLst/>
            <a:gdLst>
              <a:gd name="connsiteX0" fmla="*/ 0 w 3790950"/>
              <a:gd name="connsiteY0" fmla="*/ 0 h 6248400"/>
              <a:gd name="connsiteX1" fmla="*/ 3790950 w 3790950"/>
              <a:gd name="connsiteY1" fmla="*/ 0 h 6248400"/>
              <a:gd name="connsiteX2" fmla="*/ 3790950 w 3790950"/>
              <a:gd name="connsiteY2" fmla="*/ 6248400 h 6248400"/>
              <a:gd name="connsiteX3" fmla="*/ 0 w 379095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3790950" h="6248400">
                <a:moveTo>
                  <a:pt x="0" y="0"/>
                </a:moveTo>
                <a:lnTo>
                  <a:pt x="3790950" y="0"/>
                </a:lnTo>
                <a:lnTo>
                  <a:pt x="3790950" y="6248400"/>
                </a:lnTo>
                <a:lnTo>
                  <a:pt x="0" y="624840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2457450" y="3276600"/>
            <a:ext cx="2143125" cy="3257550"/>
          </a:xfrm>
          <a:custGeom>
            <a:avLst/>
            <a:gdLst>
              <a:gd name="connsiteX0" fmla="*/ 0 w 2857500"/>
              <a:gd name="connsiteY0" fmla="*/ 0 h 3257550"/>
              <a:gd name="connsiteX1" fmla="*/ 2857500 w 2857500"/>
              <a:gd name="connsiteY1" fmla="*/ 0 h 3257550"/>
              <a:gd name="connsiteX2" fmla="*/ 2857500 w 2857500"/>
              <a:gd name="connsiteY2" fmla="*/ 3257550 h 3257550"/>
              <a:gd name="connsiteX3" fmla="*/ 0 w 2857500"/>
              <a:gd name="connsiteY3" fmla="*/ 3257550 h 3257550"/>
            </a:gdLst>
            <a:ahLst/>
            <a:cxnLst>
              <a:cxn ang="0">
                <a:pos x="connsiteX0" y="connsiteY0"/>
              </a:cxn>
              <a:cxn ang="0">
                <a:pos x="connsiteX1" y="connsiteY1"/>
              </a:cxn>
              <a:cxn ang="0">
                <a:pos x="connsiteX2" y="connsiteY2"/>
              </a:cxn>
              <a:cxn ang="0">
                <a:pos x="connsiteX3" y="connsiteY3"/>
              </a:cxn>
            </a:cxnLst>
            <a:rect l="l" t="t" r="r" b="b"/>
            <a:pathLst>
              <a:path w="2857500" h="3257550">
                <a:moveTo>
                  <a:pt x="0" y="0"/>
                </a:moveTo>
                <a:lnTo>
                  <a:pt x="2857500" y="0"/>
                </a:lnTo>
                <a:lnTo>
                  <a:pt x="2857500" y="3257550"/>
                </a:lnTo>
                <a:lnTo>
                  <a:pt x="0" y="3257550"/>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214313" y="3276600"/>
            <a:ext cx="2143125" cy="3257550"/>
          </a:xfrm>
          <a:custGeom>
            <a:avLst/>
            <a:gdLst>
              <a:gd name="connsiteX0" fmla="*/ 0 w 2857500"/>
              <a:gd name="connsiteY0" fmla="*/ 0 h 3257550"/>
              <a:gd name="connsiteX1" fmla="*/ 2857500 w 2857500"/>
              <a:gd name="connsiteY1" fmla="*/ 0 h 3257550"/>
              <a:gd name="connsiteX2" fmla="*/ 2857500 w 2857500"/>
              <a:gd name="connsiteY2" fmla="*/ 3257550 h 3257550"/>
              <a:gd name="connsiteX3" fmla="*/ 0 w 2857500"/>
              <a:gd name="connsiteY3" fmla="*/ 3257550 h 3257550"/>
            </a:gdLst>
            <a:ahLst/>
            <a:cxnLst>
              <a:cxn ang="0">
                <a:pos x="connsiteX0" y="connsiteY0"/>
              </a:cxn>
              <a:cxn ang="0">
                <a:pos x="connsiteX1" y="connsiteY1"/>
              </a:cxn>
              <a:cxn ang="0">
                <a:pos x="connsiteX2" y="connsiteY2"/>
              </a:cxn>
              <a:cxn ang="0">
                <a:pos x="connsiteX3" y="connsiteY3"/>
              </a:cxn>
            </a:cxnLst>
            <a:rect l="l" t="t" r="r" b="b"/>
            <a:pathLst>
              <a:path w="2857500" h="3257550">
                <a:moveTo>
                  <a:pt x="0" y="0"/>
                </a:moveTo>
                <a:lnTo>
                  <a:pt x="2857500" y="0"/>
                </a:lnTo>
                <a:lnTo>
                  <a:pt x="2857500" y="3257550"/>
                </a:lnTo>
                <a:lnTo>
                  <a:pt x="0" y="3257550"/>
                </a:lnTo>
                <a:close/>
              </a:path>
            </a:pathLst>
          </a:custGeom>
        </p:spPr>
        <p:txBody>
          <a:bodyPr wrap="square">
            <a:noAutofit/>
          </a:bodyPr>
          <a:lstStyle/>
          <a:p>
            <a:endParaRPr lang="en-US"/>
          </a:p>
        </p:txBody>
      </p:sp>
    </p:spTree>
    <p:extLst>
      <p:ext uri="{BB962C8B-B14F-4D97-AF65-F5344CB8AC3E}">
        <p14:creationId xmlns:p14="http://schemas.microsoft.com/office/powerpoint/2010/main" val="1626516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943351" y="171452"/>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6514527" y="171452"/>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3943351" y="3487697"/>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
        <p:nvSpPr>
          <p:cNvPr id="21" name="Picture Placeholder 20"/>
          <p:cNvSpPr>
            <a:spLocks noGrp="1"/>
          </p:cNvSpPr>
          <p:nvPr>
            <p:ph type="pic" sz="quarter" idx="13"/>
          </p:nvPr>
        </p:nvSpPr>
        <p:spPr>
          <a:xfrm>
            <a:off x="6514527" y="3487696"/>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Tree>
    <p:extLst>
      <p:ext uri="{BB962C8B-B14F-4D97-AF65-F5344CB8AC3E}">
        <p14:creationId xmlns:p14="http://schemas.microsoft.com/office/powerpoint/2010/main" val="317012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4301" y="171452"/>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
        <p:nvSpPr>
          <p:cNvPr id="7" name="Picture Placeholder 6"/>
          <p:cNvSpPr>
            <a:spLocks noGrp="1"/>
          </p:cNvSpPr>
          <p:nvPr>
            <p:ph type="pic" sz="quarter" idx="11"/>
          </p:nvPr>
        </p:nvSpPr>
        <p:spPr>
          <a:xfrm>
            <a:off x="2685477" y="171452"/>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
        <p:nvSpPr>
          <p:cNvPr id="8" name="Picture Placeholder 7"/>
          <p:cNvSpPr>
            <a:spLocks noGrp="1"/>
          </p:cNvSpPr>
          <p:nvPr>
            <p:ph type="pic" sz="quarter" idx="12"/>
          </p:nvPr>
        </p:nvSpPr>
        <p:spPr>
          <a:xfrm>
            <a:off x="114301" y="3487697"/>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
        <p:nvSpPr>
          <p:cNvPr id="9" name="Picture Placeholder 8"/>
          <p:cNvSpPr>
            <a:spLocks noGrp="1"/>
          </p:cNvSpPr>
          <p:nvPr>
            <p:ph type="pic" sz="quarter" idx="13"/>
          </p:nvPr>
        </p:nvSpPr>
        <p:spPr>
          <a:xfrm>
            <a:off x="2685477" y="3487696"/>
            <a:ext cx="2486599" cy="3141705"/>
          </a:xfrm>
          <a:custGeom>
            <a:avLst/>
            <a:gdLst>
              <a:gd name="connsiteX0" fmla="*/ 0 w 3315465"/>
              <a:gd name="connsiteY0" fmla="*/ 0 h 3141705"/>
              <a:gd name="connsiteX1" fmla="*/ 3315465 w 3315465"/>
              <a:gd name="connsiteY1" fmla="*/ 0 h 3141705"/>
              <a:gd name="connsiteX2" fmla="*/ 3315465 w 3315465"/>
              <a:gd name="connsiteY2" fmla="*/ 3141705 h 3141705"/>
              <a:gd name="connsiteX3" fmla="*/ 0 w 3315465"/>
              <a:gd name="connsiteY3" fmla="*/ 3141705 h 3141705"/>
            </a:gdLst>
            <a:ahLst/>
            <a:cxnLst>
              <a:cxn ang="0">
                <a:pos x="connsiteX0" y="connsiteY0"/>
              </a:cxn>
              <a:cxn ang="0">
                <a:pos x="connsiteX1" y="connsiteY1"/>
              </a:cxn>
              <a:cxn ang="0">
                <a:pos x="connsiteX2" y="connsiteY2"/>
              </a:cxn>
              <a:cxn ang="0">
                <a:pos x="connsiteX3" y="connsiteY3"/>
              </a:cxn>
            </a:cxnLst>
            <a:rect l="l" t="t" r="r" b="b"/>
            <a:pathLst>
              <a:path w="3315465" h="3141705">
                <a:moveTo>
                  <a:pt x="0" y="0"/>
                </a:moveTo>
                <a:lnTo>
                  <a:pt x="3315465" y="0"/>
                </a:lnTo>
                <a:lnTo>
                  <a:pt x="3315465" y="3141705"/>
                </a:lnTo>
                <a:lnTo>
                  <a:pt x="0" y="3141705"/>
                </a:lnTo>
                <a:close/>
              </a:path>
            </a:pathLst>
          </a:custGeom>
        </p:spPr>
        <p:txBody>
          <a:bodyPr wrap="square">
            <a:noAutofit/>
          </a:bodyPr>
          <a:lstStyle/>
          <a:p>
            <a:endParaRPr lang="en-US"/>
          </a:p>
        </p:txBody>
      </p:sp>
    </p:spTree>
    <p:extLst>
      <p:ext uri="{BB962C8B-B14F-4D97-AF65-F5344CB8AC3E}">
        <p14:creationId xmlns:p14="http://schemas.microsoft.com/office/powerpoint/2010/main" val="3364814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471863" y="171450"/>
            <a:ext cx="2514600" cy="6457950"/>
          </a:xfrm>
          <a:custGeom>
            <a:avLst/>
            <a:gdLst>
              <a:gd name="connsiteX0" fmla="*/ 0 w 3352800"/>
              <a:gd name="connsiteY0" fmla="*/ 0 h 6457950"/>
              <a:gd name="connsiteX1" fmla="*/ 3352800 w 3352800"/>
              <a:gd name="connsiteY1" fmla="*/ 0 h 6457950"/>
              <a:gd name="connsiteX2" fmla="*/ 3352800 w 3352800"/>
              <a:gd name="connsiteY2" fmla="*/ 6457950 h 6457950"/>
              <a:gd name="connsiteX3" fmla="*/ 0 w 3352800"/>
              <a:gd name="connsiteY3" fmla="*/ 6457950 h 6457950"/>
            </a:gdLst>
            <a:ahLst/>
            <a:cxnLst>
              <a:cxn ang="0">
                <a:pos x="connsiteX0" y="connsiteY0"/>
              </a:cxn>
              <a:cxn ang="0">
                <a:pos x="connsiteX1" y="connsiteY1"/>
              </a:cxn>
              <a:cxn ang="0">
                <a:pos x="connsiteX2" y="connsiteY2"/>
              </a:cxn>
              <a:cxn ang="0">
                <a:pos x="connsiteX3" y="connsiteY3"/>
              </a:cxn>
            </a:cxnLst>
            <a:rect l="l" t="t" r="r" b="b"/>
            <a:pathLst>
              <a:path w="3352800" h="6457950">
                <a:moveTo>
                  <a:pt x="0" y="0"/>
                </a:moveTo>
                <a:lnTo>
                  <a:pt x="3352800" y="0"/>
                </a:lnTo>
                <a:lnTo>
                  <a:pt x="3352800" y="6457950"/>
                </a:lnTo>
                <a:lnTo>
                  <a:pt x="0" y="6457950"/>
                </a:lnTo>
                <a:close/>
              </a:path>
            </a:pathLst>
          </a:custGeom>
        </p:spPr>
        <p:txBody>
          <a:bodyPr wrap="square">
            <a:noAutofit/>
          </a:bodyPr>
          <a:lstStyle/>
          <a:p>
            <a:endParaRPr lang="en-US"/>
          </a:p>
        </p:txBody>
      </p:sp>
      <p:sp>
        <p:nvSpPr>
          <p:cNvPr id="14" name="Picture Placeholder 13"/>
          <p:cNvSpPr>
            <a:spLocks noGrp="1"/>
          </p:cNvSpPr>
          <p:nvPr>
            <p:ph type="pic" sz="quarter" idx="11"/>
          </p:nvPr>
        </p:nvSpPr>
        <p:spPr>
          <a:xfrm>
            <a:off x="6072188" y="171450"/>
            <a:ext cx="2971800" cy="3173668"/>
          </a:xfrm>
          <a:custGeom>
            <a:avLst/>
            <a:gdLst>
              <a:gd name="connsiteX0" fmla="*/ 0 w 3962400"/>
              <a:gd name="connsiteY0" fmla="*/ 0 h 3173668"/>
              <a:gd name="connsiteX1" fmla="*/ 3962400 w 3962400"/>
              <a:gd name="connsiteY1" fmla="*/ 0 h 3173668"/>
              <a:gd name="connsiteX2" fmla="*/ 3962400 w 3962400"/>
              <a:gd name="connsiteY2" fmla="*/ 3173668 h 3173668"/>
              <a:gd name="connsiteX3" fmla="*/ 0 w 3962400"/>
              <a:gd name="connsiteY3" fmla="*/ 3173668 h 3173668"/>
            </a:gdLst>
            <a:ahLst/>
            <a:cxnLst>
              <a:cxn ang="0">
                <a:pos x="connsiteX0" y="connsiteY0"/>
              </a:cxn>
              <a:cxn ang="0">
                <a:pos x="connsiteX1" y="connsiteY1"/>
              </a:cxn>
              <a:cxn ang="0">
                <a:pos x="connsiteX2" y="connsiteY2"/>
              </a:cxn>
              <a:cxn ang="0">
                <a:pos x="connsiteX3" y="connsiteY3"/>
              </a:cxn>
            </a:cxnLst>
            <a:rect l="l" t="t" r="r" b="b"/>
            <a:pathLst>
              <a:path w="3962400" h="3173668">
                <a:moveTo>
                  <a:pt x="0" y="0"/>
                </a:moveTo>
                <a:lnTo>
                  <a:pt x="3962400" y="0"/>
                </a:lnTo>
                <a:lnTo>
                  <a:pt x="3962400" y="3173668"/>
                </a:lnTo>
                <a:lnTo>
                  <a:pt x="0" y="3173668"/>
                </a:lnTo>
                <a:close/>
              </a:path>
            </a:pathLst>
          </a:custGeom>
        </p:spPr>
        <p:txBody>
          <a:bodyPr wrap="square">
            <a:noAutofit/>
          </a:bodyPr>
          <a:lstStyle/>
          <a:p>
            <a:endParaRPr lang="en-US"/>
          </a:p>
        </p:txBody>
      </p:sp>
      <p:sp>
        <p:nvSpPr>
          <p:cNvPr id="17" name="Picture Placeholder 16"/>
          <p:cNvSpPr>
            <a:spLocks noGrp="1"/>
          </p:cNvSpPr>
          <p:nvPr>
            <p:ph type="pic" sz="quarter" idx="12"/>
          </p:nvPr>
        </p:nvSpPr>
        <p:spPr>
          <a:xfrm>
            <a:off x="6072188" y="3455732"/>
            <a:ext cx="2971800" cy="3173668"/>
          </a:xfrm>
          <a:custGeom>
            <a:avLst/>
            <a:gdLst>
              <a:gd name="connsiteX0" fmla="*/ 0 w 3962400"/>
              <a:gd name="connsiteY0" fmla="*/ 0 h 3173668"/>
              <a:gd name="connsiteX1" fmla="*/ 3962400 w 3962400"/>
              <a:gd name="connsiteY1" fmla="*/ 0 h 3173668"/>
              <a:gd name="connsiteX2" fmla="*/ 3962400 w 3962400"/>
              <a:gd name="connsiteY2" fmla="*/ 3173668 h 3173668"/>
              <a:gd name="connsiteX3" fmla="*/ 0 w 3962400"/>
              <a:gd name="connsiteY3" fmla="*/ 3173668 h 3173668"/>
            </a:gdLst>
            <a:ahLst/>
            <a:cxnLst>
              <a:cxn ang="0">
                <a:pos x="connsiteX0" y="connsiteY0"/>
              </a:cxn>
              <a:cxn ang="0">
                <a:pos x="connsiteX1" y="connsiteY1"/>
              </a:cxn>
              <a:cxn ang="0">
                <a:pos x="connsiteX2" y="connsiteY2"/>
              </a:cxn>
              <a:cxn ang="0">
                <a:pos x="connsiteX3" y="connsiteY3"/>
              </a:cxn>
            </a:cxnLst>
            <a:rect l="l" t="t" r="r" b="b"/>
            <a:pathLst>
              <a:path w="3962400" h="3173668">
                <a:moveTo>
                  <a:pt x="0" y="0"/>
                </a:moveTo>
                <a:lnTo>
                  <a:pt x="3962400" y="0"/>
                </a:lnTo>
                <a:lnTo>
                  <a:pt x="3962400" y="3173668"/>
                </a:lnTo>
                <a:lnTo>
                  <a:pt x="0" y="3173668"/>
                </a:lnTo>
                <a:close/>
              </a:path>
            </a:pathLst>
          </a:custGeom>
        </p:spPr>
        <p:txBody>
          <a:bodyPr wrap="square">
            <a:noAutofit/>
          </a:bodyPr>
          <a:lstStyle/>
          <a:p>
            <a:endParaRPr lang="en-US"/>
          </a:p>
        </p:txBody>
      </p:sp>
    </p:spTree>
    <p:extLst>
      <p:ext uri="{BB962C8B-B14F-4D97-AF65-F5344CB8AC3E}">
        <p14:creationId xmlns:p14="http://schemas.microsoft.com/office/powerpoint/2010/main" val="1846297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929187" y="0"/>
            <a:ext cx="4214813" cy="6858000"/>
          </a:xfrm>
          <a:custGeom>
            <a:avLst/>
            <a:gdLst>
              <a:gd name="connsiteX0" fmla="*/ 0 w 5619750"/>
              <a:gd name="connsiteY0" fmla="*/ 0 h 6858000"/>
              <a:gd name="connsiteX1" fmla="*/ 5619750 w 5619750"/>
              <a:gd name="connsiteY1" fmla="*/ 0 h 6858000"/>
              <a:gd name="connsiteX2" fmla="*/ 5619750 w 5619750"/>
              <a:gd name="connsiteY2" fmla="*/ 6858000 h 6858000"/>
              <a:gd name="connsiteX3" fmla="*/ 0 w 5619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19750" h="6858000">
                <a:moveTo>
                  <a:pt x="0" y="0"/>
                </a:moveTo>
                <a:lnTo>
                  <a:pt x="5619750" y="0"/>
                </a:lnTo>
                <a:lnTo>
                  <a:pt x="561975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368991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42887" y="314325"/>
            <a:ext cx="3929063" cy="6229350"/>
          </a:xfrm>
          <a:custGeom>
            <a:avLst/>
            <a:gdLst>
              <a:gd name="connsiteX0" fmla="*/ 0 w 5238750"/>
              <a:gd name="connsiteY0" fmla="*/ 0 h 6229350"/>
              <a:gd name="connsiteX1" fmla="*/ 5238750 w 5238750"/>
              <a:gd name="connsiteY1" fmla="*/ 0 h 6229350"/>
              <a:gd name="connsiteX2" fmla="*/ 5238750 w 5238750"/>
              <a:gd name="connsiteY2" fmla="*/ 6229350 h 6229350"/>
              <a:gd name="connsiteX3" fmla="*/ 0 w 523875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5238750" h="6229350">
                <a:moveTo>
                  <a:pt x="0" y="0"/>
                </a:moveTo>
                <a:lnTo>
                  <a:pt x="5238750" y="0"/>
                </a:lnTo>
                <a:lnTo>
                  <a:pt x="5238750" y="6229350"/>
                </a:lnTo>
                <a:lnTo>
                  <a:pt x="0" y="6229350"/>
                </a:lnTo>
                <a:close/>
              </a:path>
            </a:pathLst>
          </a:custGeom>
        </p:spPr>
        <p:txBody>
          <a:bodyPr wrap="square">
            <a:noAutofit/>
          </a:bodyPr>
          <a:lstStyle/>
          <a:p>
            <a:endParaRPr lang="en-US"/>
          </a:p>
        </p:txBody>
      </p:sp>
    </p:spTree>
    <p:extLst>
      <p:ext uri="{BB962C8B-B14F-4D97-AF65-F5344CB8AC3E}">
        <p14:creationId xmlns:p14="http://schemas.microsoft.com/office/powerpoint/2010/main" val="41761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2FD9A13-012C-4912-B41B-6108EBD44DE7}" type="datetimeFigureOut">
              <a:rPr lang="en-IN" smtClean="0"/>
              <a:t>28-11-2025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2731568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71712" y="419100"/>
            <a:ext cx="6872288" cy="4267200"/>
          </a:xfrm>
          <a:custGeom>
            <a:avLst/>
            <a:gdLst>
              <a:gd name="connsiteX0" fmla="*/ 0 w 9163050"/>
              <a:gd name="connsiteY0" fmla="*/ 0 h 4267200"/>
              <a:gd name="connsiteX1" fmla="*/ 9163050 w 9163050"/>
              <a:gd name="connsiteY1" fmla="*/ 0 h 4267200"/>
              <a:gd name="connsiteX2" fmla="*/ 9163050 w 9163050"/>
              <a:gd name="connsiteY2" fmla="*/ 4267200 h 4267200"/>
              <a:gd name="connsiteX3" fmla="*/ 0 w 9163050"/>
              <a:gd name="connsiteY3" fmla="*/ 4267200 h 4267200"/>
            </a:gdLst>
            <a:ahLst/>
            <a:cxnLst>
              <a:cxn ang="0">
                <a:pos x="connsiteX0" y="connsiteY0"/>
              </a:cxn>
              <a:cxn ang="0">
                <a:pos x="connsiteX1" y="connsiteY1"/>
              </a:cxn>
              <a:cxn ang="0">
                <a:pos x="connsiteX2" y="connsiteY2"/>
              </a:cxn>
              <a:cxn ang="0">
                <a:pos x="connsiteX3" y="connsiteY3"/>
              </a:cxn>
            </a:cxnLst>
            <a:rect l="l" t="t" r="r" b="b"/>
            <a:pathLst>
              <a:path w="9163050" h="4267200">
                <a:moveTo>
                  <a:pt x="0" y="0"/>
                </a:moveTo>
                <a:lnTo>
                  <a:pt x="9163050" y="0"/>
                </a:lnTo>
                <a:lnTo>
                  <a:pt x="9163050" y="4267200"/>
                </a:lnTo>
                <a:lnTo>
                  <a:pt x="0" y="4267200"/>
                </a:lnTo>
                <a:close/>
              </a:path>
            </a:pathLst>
          </a:custGeom>
        </p:spPr>
        <p:txBody>
          <a:bodyPr wrap="square">
            <a:noAutofit/>
          </a:bodyPr>
          <a:lstStyle/>
          <a:p>
            <a:endParaRPr lang="en-US"/>
          </a:p>
        </p:txBody>
      </p:sp>
    </p:spTree>
    <p:extLst>
      <p:ext uri="{BB962C8B-B14F-4D97-AF65-F5344CB8AC3E}">
        <p14:creationId xmlns:p14="http://schemas.microsoft.com/office/powerpoint/2010/main" val="3421573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2"/>
            <a:ext cx="9144000" cy="5080279"/>
          </a:xfrm>
          <a:custGeom>
            <a:avLst/>
            <a:gdLst>
              <a:gd name="connsiteX0" fmla="*/ 0 w 12192000"/>
              <a:gd name="connsiteY0" fmla="*/ 0 h 5080279"/>
              <a:gd name="connsiteX1" fmla="*/ 12192000 w 12192000"/>
              <a:gd name="connsiteY1" fmla="*/ 0 h 5080279"/>
              <a:gd name="connsiteX2" fmla="*/ 12192000 w 12192000"/>
              <a:gd name="connsiteY2" fmla="*/ 5080279 h 5080279"/>
              <a:gd name="connsiteX3" fmla="*/ 0 w 12192000"/>
              <a:gd name="connsiteY3" fmla="*/ 5080279 h 5080279"/>
            </a:gdLst>
            <a:ahLst/>
            <a:cxnLst>
              <a:cxn ang="0">
                <a:pos x="connsiteX0" y="connsiteY0"/>
              </a:cxn>
              <a:cxn ang="0">
                <a:pos x="connsiteX1" y="connsiteY1"/>
              </a:cxn>
              <a:cxn ang="0">
                <a:pos x="connsiteX2" y="connsiteY2"/>
              </a:cxn>
              <a:cxn ang="0">
                <a:pos x="connsiteX3" y="connsiteY3"/>
              </a:cxn>
            </a:cxnLst>
            <a:rect l="l" t="t" r="r" b="b"/>
            <a:pathLst>
              <a:path w="12192000" h="5080279">
                <a:moveTo>
                  <a:pt x="0" y="0"/>
                </a:moveTo>
                <a:lnTo>
                  <a:pt x="12192000" y="0"/>
                </a:lnTo>
                <a:lnTo>
                  <a:pt x="12192000" y="5080279"/>
                </a:lnTo>
                <a:lnTo>
                  <a:pt x="0" y="5080279"/>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5661520" y="2096842"/>
            <a:ext cx="2785795" cy="2388073"/>
          </a:xfrm>
          <a:custGeom>
            <a:avLst/>
            <a:gdLst>
              <a:gd name="connsiteX0" fmla="*/ 0 w 3714393"/>
              <a:gd name="connsiteY0" fmla="*/ 0 h 2388073"/>
              <a:gd name="connsiteX1" fmla="*/ 3714393 w 3714393"/>
              <a:gd name="connsiteY1" fmla="*/ 0 h 2388073"/>
              <a:gd name="connsiteX2" fmla="*/ 3714393 w 3714393"/>
              <a:gd name="connsiteY2" fmla="*/ 2388073 h 2388073"/>
              <a:gd name="connsiteX3" fmla="*/ 0 w 3714393"/>
              <a:gd name="connsiteY3" fmla="*/ 2388073 h 2388073"/>
            </a:gdLst>
            <a:ahLst/>
            <a:cxnLst>
              <a:cxn ang="0">
                <a:pos x="connsiteX0" y="connsiteY0"/>
              </a:cxn>
              <a:cxn ang="0">
                <a:pos x="connsiteX1" y="connsiteY1"/>
              </a:cxn>
              <a:cxn ang="0">
                <a:pos x="connsiteX2" y="connsiteY2"/>
              </a:cxn>
              <a:cxn ang="0">
                <a:pos x="connsiteX3" y="connsiteY3"/>
              </a:cxn>
            </a:cxnLst>
            <a:rect l="l" t="t" r="r" b="b"/>
            <a:pathLst>
              <a:path w="3714393" h="2388073">
                <a:moveTo>
                  <a:pt x="0" y="0"/>
                </a:moveTo>
                <a:lnTo>
                  <a:pt x="3714393" y="0"/>
                </a:lnTo>
                <a:lnTo>
                  <a:pt x="3714393" y="2388073"/>
                </a:lnTo>
                <a:lnTo>
                  <a:pt x="0" y="2388073"/>
                </a:lnTo>
                <a:close/>
              </a:path>
            </a:pathLst>
          </a:custGeom>
          <a:solidFill>
            <a:schemeClr val="bg1">
              <a:lumMod val="95000"/>
            </a:schemeClr>
          </a:solidFill>
        </p:spPr>
        <p:txBody>
          <a:bodyPr wrap="square">
            <a:noAutofit/>
          </a:bodyPr>
          <a:lstStyle/>
          <a:p>
            <a:endParaRPr lang="en-US"/>
          </a:p>
        </p:txBody>
      </p:sp>
      <p:sp>
        <p:nvSpPr>
          <p:cNvPr id="22" name="Picture Placeholder 21"/>
          <p:cNvSpPr>
            <a:spLocks noGrp="1"/>
          </p:cNvSpPr>
          <p:nvPr>
            <p:ph type="pic" sz="quarter" idx="13"/>
          </p:nvPr>
        </p:nvSpPr>
        <p:spPr>
          <a:xfrm>
            <a:off x="784151" y="2096841"/>
            <a:ext cx="2764592" cy="2388073"/>
          </a:xfrm>
          <a:custGeom>
            <a:avLst/>
            <a:gdLst>
              <a:gd name="connsiteX0" fmla="*/ 0 w 3686122"/>
              <a:gd name="connsiteY0" fmla="*/ 0 h 2388073"/>
              <a:gd name="connsiteX1" fmla="*/ 3686122 w 3686122"/>
              <a:gd name="connsiteY1" fmla="*/ 0 h 2388073"/>
              <a:gd name="connsiteX2" fmla="*/ 3686122 w 3686122"/>
              <a:gd name="connsiteY2" fmla="*/ 2388073 h 2388073"/>
              <a:gd name="connsiteX3" fmla="*/ 0 w 3686122"/>
              <a:gd name="connsiteY3" fmla="*/ 2388073 h 2388073"/>
            </a:gdLst>
            <a:ahLst/>
            <a:cxnLst>
              <a:cxn ang="0">
                <a:pos x="connsiteX0" y="connsiteY0"/>
              </a:cxn>
              <a:cxn ang="0">
                <a:pos x="connsiteX1" y="connsiteY1"/>
              </a:cxn>
              <a:cxn ang="0">
                <a:pos x="connsiteX2" y="connsiteY2"/>
              </a:cxn>
              <a:cxn ang="0">
                <a:pos x="connsiteX3" y="connsiteY3"/>
              </a:cxn>
            </a:cxnLst>
            <a:rect l="l" t="t" r="r" b="b"/>
            <a:pathLst>
              <a:path w="3686122" h="2388073">
                <a:moveTo>
                  <a:pt x="0" y="0"/>
                </a:moveTo>
                <a:lnTo>
                  <a:pt x="3686122" y="0"/>
                </a:lnTo>
                <a:lnTo>
                  <a:pt x="3686122" y="2388073"/>
                </a:lnTo>
                <a:lnTo>
                  <a:pt x="0" y="2388073"/>
                </a:lnTo>
                <a:close/>
              </a:path>
            </a:pathLst>
          </a:custGeom>
          <a:solidFill>
            <a:schemeClr val="bg1">
              <a:lumMod val="95000"/>
            </a:schemeClr>
          </a:solidFill>
        </p:spPr>
        <p:txBody>
          <a:bodyPr wrap="square">
            <a:noAutofit/>
          </a:bodyPr>
          <a:lstStyle/>
          <a:p>
            <a:endParaRPr lang="en-US"/>
          </a:p>
        </p:txBody>
      </p:sp>
      <p:sp>
        <p:nvSpPr>
          <p:cNvPr id="16" name="Picture Placeholder 15"/>
          <p:cNvSpPr>
            <a:spLocks noGrp="1"/>
          </p:cNvSpPr>
          <p:nvPr>
            <p:ph type="pic" sz="quarter" idx="11"/>
          </p:nvPr>
        </p:nvSpPr>
        <p:spPr>
          <a:xfrm>
            <a:off x="2786366" y="1832976"/>
            <a:ext cx="3451149" cy="2958101"/>
          </a:xfrm>
          <a:custGeom>
            <a:avLst/>
            <a:gdLst>
              <a:gd name="connsiteX0" fmla="*/ 0 w 4601532"/>
              <a:gd name="connsiteY0" fmla="*/ 0 h 2958101"/>
              <a:gd name="connsiteX1" fmla="*/ 4601532 w 4601532"/>
              <a:gd name="connsiteY1" fmla="*/ 0 h 2958101"/>
              <a:gd name="connsiteX2" fmla="*/ 4601532 w 4601532"/>
              <a:gd name="connsiteY2" fmla="*/ 2958101 h 2958101"/>
              <a:gd name="connsiteX3" fmla="*/ 0 w 4601532"/>
              <a:gd name="connsiteY3" fmla="*/ 2958101 h 2958101"/>
            </a:gdLst>
            <a:ahLst/>
            <a:cxnLst>
              <a:cxn ang="0">
                <a:pos x="connsiteX0" y="connsiteY0"/>
              </a:cxn>
              <a:cxn ang="0">
                <a:pos x="connsiteX1" y="connsiteY1"/>
              </a:cxn>
              <a:cxn ang="0">
                <a:pos x="connsiteX2" y="connsiteY2"/>
              </a:cxn>
              <a:cxn ang="0">
                <a:pos x="connsiteX3" y="connsiteY3"/>
              </a:cxn>
            </a:cxnLst>
            <a:rect l="l" t="t" r="r" b="b"/>
            <a:pathLst>
              <a:path w="4601532" h="2958101">
                <a:moveTo>
                  <a:pt x="0" y="0"/>
                </a:moveTo>
                <a:lnTo>
                  <a:pt x="4601532" y="0"/>
                </a:lnTo>
                <a:lnTo>
                  <a:pt x="4601532" y="2958101"/>
                </a:lnTo>
                <a:lnTo>
                  <a:pt x="0" y="2958101"/>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521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944510" y="2052313"/>
            <a:ext cx="1378240" cy="3164212"/>
          </a:xfrm>
          <a:custGeom>
            <a:avLst/>
            <a:gdLst>
              <a:gd name="connsiteX0" fmla="*/ 28542 w 1837653"/>
              <a:gd name="connsiteY0" fmla="*/ 0 h 3164212"/>
              <a:gd name="connsiteX1" fmla="*/ 1836281 w 1837653"/>
              <a:gd name="connsiteY1" fmla="*/ 237592 h 3164212"/>
              <a:gd name="connsiteX2" fmla="*/ 1836280 w 1837653"/>
              <a:gd name="connsiteY2" fmla="*/ 3164212 h 3164212"/>
              <a:gd name="connsiteX3" fmla="*/ 0 w 1837653"/>
              <a:gd name="connsiteY3" fmla="*/ 3121013 h 3164212"/>
            </a:gdLst>
            <a:ahLst/>
            <a:cxnLst>
              <a:cxn ang="0">
                <a:pos x="connsiteX0" y="connsiteY0"/>
              </a:cxn>
              <a:cxn ang="0">
                <a:pos x="connsiteX1" y="connsiteY1"/>
              </a:cxn>
              <a:cxn ang="0">
                <a:pos x="connsiteX2" y="connsiteY2"/>
              </a:cxn>
              <a:cxn ang="0">
                <a:pos x="connsiteX3" y="connsiteY3"/>
              </a:cxn>
            </a:cxnLst>
            <a:rect l="l" t="t" r="r" b="b"/>
            <a:pathLst>
              <a:path w="1837653" h="3164212">
                <a:moveTo>
                  <a:pt x="28542" y="0"/>
                </a:moveTo>
                <a:lnTo>
                  <a:pt x="1836281" y="237592"/>
                </a:lnTo>
                <a:cubicBezTo>
                  <a:pt x="1831523" y="1183532"/>
                  <a:pt x="1841037" y="2218271"/>
                  <a:pt x="1836280" y="3164212"/>
                </a:cubicBezTo>
                <a:lnTo>
                  <a:pt x="0" y="3121013"/>
                </a:lnTo>
                <a:close/>
              </a:path>
            </a:pathLst>
          </a:custGeom>
          <a:solidFill>
            <a:schemeClr val="bg1">
              <a:lumMod val="95000"/>
            </a:schemeClr>
          </a:solidFill>
        </p:spPr>
        <p:txBody>
          <a:bodyPr wrap="square">
            <a:noAutofit/>
          </a:bodyPr>
          <a:lstStyle/>
          <a:p>
            <a:endParaRPr lang="en-US"/>
          </a:p>
        </p:txBody>
      </p:sp>
      <p:sp>
        <p:nvSpPr>
          <p:cNvPr id="7" name="Picture Placeholder 12"/>
          <p:cNvSpPr>
            <a:spLocks noGrp="1"/>
          </p:cNvSpPr>
          <p:nvPr>
            <p:ph type="pic" sz="quarter" idx="11"/>
          </p:nvPr>
        </p:nvSpPr>
        <p:spPr>
          <a:xfrm>
            <a:off x="1633629" y="1945951"/>
            <a:ext cx="1557246" cy="3550069"/>
          </a:xfrm>
          <a:custGeom>
            <a:avLst/>
            <a:gdLst>
              <a:gd name="connsiteX0" fmla="*/ 28542 w 1837653"/>
              <a:gd name="connsiteY0" fmla="*/ 0 h 3141987"/>
              <a:gd name="connsiteX1" fmla="*/ 1836281 w 1837653"/>
              <a:gd name="connsiteY1" fmla="*/ 235923 h 3141987"/>
              <a:gd name="connsiteX2" fmla="*/ 1836280 w 1837653"/>
              <a:gd name="connsiteY2" fmla="*/ 3141987 h 3141987"/>
              <a:gd name="connsiteX3" fmla="*/ 0 w 1837653"/>
              <a:gd name="connsiteY3" fmla="*/ 3099092 h 3141987"/>
            </a:gdLst>
            <a:ahLst/>
            <a:cxnLst>
              <a:cxn ang="0">
                <a:pos x="connsiteX0" y="connsiteY0"/>
              </a:cxn>
              <a:cxn ang="0">
                <a:pos x="connsiteX1" y="connsiteY1"/>
              </a:cxn>
              <a:cxn ang="0">
                <a:pos x="connsiteX2" y="connsiteY2"/>
              </a:cxn>
              <a:cxn ang="0">
                <a:pos x="connsiteX3" y="connsiteY3"/>
              </a:cxn>
            </a:cxnLst>
            <a:rect l="l" t="t" r="r" b="b"/>
            <a:pathLst>
              <a:path w="1837653" h="3141987">
                <a:moveTo>
                  <a:pt x="28542" y="0"/>
                </a:moveTo>
                <a:lnTo>
                  <a:pt x="1836281" y="235923"/>
                </a:lnTo>
                <a:cubicBezTo>
                  <a:pt x="1831523" y="1175219"/>
                  <a:pt x="1841037" y="2202691"/>
                  <a:pt x="1836280" y="3141987"/>
                </a:cubicBezTo>
                <a:lnTo>
                  <a:pt x="0" y="3099092"/>
                </a:lnTo>
                <a:close/>
              </a:path>
            </a:pathLst>
          </a:custGeom>
          <a:solidFill>
            <a:schemeClr val="bg1">
              <a:lumMod val="95000"/>
            </a:schemeClr>
          </a:solidFill>
          <a:effectLst>
            <a:outerShdw blurRad="127000" dist="38100" algn="l" rotWithShape="0">
              <a:prstClr val="black">
                <a:alpha val="40000"/>
              </a:prstClr>
            </a:outerShdw>
          </a:effectLst>
        </p:spPr>
        <p:txBody>
          <a:bodyPr wrap="square">
            <a:noAutofit/>
          </a:bodyPr>
          <a:lstStyle/>
          <a:p>
            <a:endParaRPr lang="en-US"/>
          </a:p>
        </p:txBody>
      </p:sp>
    </p:spTree>
    <p:extLst>
      <p:ext uri="{BB962C8B-B14F-4D97-AF65-F5344CB8AC3E}">
        <p14:creationId xmlns:p14="http://schemas.microsoft.com/office/powerpoint/2010/main" val="2155082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668070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3F3C06D-3231-4275-8669-49004ED3AEC4}" type="datetimeFigureOut">
              <a:rPr lang="en-US" smtClean="0"/>
              <a:t>11/28/2025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A488EAD-6C64-4DB0-81AF-70A134129629}" type="slidenum">
              <a:rPr lang="en-US" smtClean="0"/>
              <a:t>‹#›</a:t>
            </a:fld>
            <a:endParaRPr lang="en-US"/>
          </a:p>
        </p:txBody>
      </p:sp>
    </p:spTree>
    <p:extLst>
      <p:ext uri="{BB962C8B-B14F-4D97-AF65-F5344CB8AC3E}">
        <p14:creationId xmlns:p14="http://schemas.microsoft.com/office/powerpoint/2010/main" val="1686779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C57C-AC97-4D57-BDE2-30E6DA277D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4E57DB6-E5AF-4BC4-AE50-BEC93683E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638DA9-44AC-440C-9612-A516139689F0}"/>
              </a:ext>
            </a:extLst>
          </p:cNvPr>
          <p:cNvSpPr>
            <a:spLocks noGrp="1"/>
          </p:cNvSpPr>
          <p:nvPr>
            <p:ph type="dt" sz="half" idx="10"/>
          </p:nvPr>
        </p:nvSpPr>
        <p:spPr/>
        <p:txBody>
          <a:bodyPr/>
          <a:lstStyle/>
          <a:p>
            <a:fld id="{629A0EB5-D7EE-42B8-AEAF-B4A261F6545E}" type="datetime1">
              <a:rPr lang="en-IN" smtClean="0"/>
              <a:t>28-11-2025</a:t>
            </a:fld>
            <a:endParaRPr lang="en-IN" dirty="0"/>
          </a:p>
        </p:txBody>
      </p:sp>
      <p:sp>
        <p:nvSpPr>
          <p:cNvPr id="5" name="Footer Placeholder 4">
            <a:extLst>
              <a:ext uri="{FF2B5EF4-FFF2-40B4-BE49-F238E27FC236}">
                <a16:creationId xmlns:a16="http://schemas.microsoft.com/office/drawing/2014/main" id="{0294B4A6-56B3-42E9-A8E5-EF28DC26BE1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80217F0-8E81-4611-B1CF-D272C4C95ADF}"/>
              </a:ext>
            </a:extLst>
          </p:cNvPr>
          <p:cNvSpPr>
            <a:spLocks noGrp="1"/>
          </p:cNvSpPr>
          <p:nvPr>
            <p:ph type="sldNum" sz="quarter" idx="12"/>
          </p:nvPr>
        </p:nvSpPr>
        <p:spPr/>
        <p:txBody>
          <a:bodyPr/>
          <a:lstStyle/>
          <a:p>
            <a:fld id="{DD6419A8-16E7-4FD6-94BE-81477DDC8ECC}" type="slidenum">
              <a:rPr lang="en-IN" smtClean="0"/>
              <a:t>‹#›</a:t>
            </a:fld>
            <a:endParaRPr lang="en-IN" dirty="0"/>
          </a:p>
        </p:txBody>
      </p:sp>
    </p:spTree>
    <p:extLst>
      <p:ext uri="{BB962C8B-B14F-4D97-AF65-F5344CB8AC3E}">
        <p14:creationId xmlns:p14="http://schemas.microsoft.com/office/powerpoint/2010/main" val="3106014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1DC4-C5F4-B227-E4B3-2E41B5D398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A1823A3A-8A15-E3A4-0352-29C87C92F7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9E02E22-5FEC-572B-06FD-CAD8FA6A3A41}"/>
              </a:ext>
            </a:extLst>
          </p:cNvPr>
          <p:cNvSpPr>
            <a:spLocks noGrp="1"/>
          </p:cNvSpPr>
          <p:nvPr>
            <p:ph type="dt" sz="half" idx="10"/>
          </p:nvPr>
        </p:nvSpPr>
        <p:spPr/>
        <p:txBody>
          <a:bodyPr/>
          <a:lstStyle/>
          <a:p>
            <a:fld id="{EA648E62-C647-4DDD-83F1-88CBCEDDDE0F}" type="datetimeFigureOut">
              <a:rPr lang="en-IN" smtClean="0"/>
              <a:t>28-11-2025</a:t>
            </a:fld>
            <a:endParaRPr lang="en-IN"/>
          </a:p>
        </p:txBody>
      </p:sp>
      <p:sp>
        <p:nvSpPr>
          <p:cNvPr id="5" name="Footer Placeholder 4">
            <a:extLst>
              <a:ext uri="{FF2B5EF4-FFF2-40B4-BE49-F238E27FC236}">
                <a16:creationId xmlns:a16="http://schemas.microsoft.com/office/drawing/2014/main" id="{E33DCB39-2EBB-1B2E-7EAA-857D129A5A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74E8C9-8BEC-B2D3-AF7F-823E5AEFCC09}"/>
              </a:ext>
            </a:extLst>
          </p:cNvPr>
          <p:cNvSpPr>
            <a:spLocks noGrp="1"/>
          </p:cNvSpPr>
          <p:nvPr>
            <p:ph type="sldNum" sz="quarter" idx="12"/>
          </p:nvPr>
        </p:nvSpPr>
        <p:spPr/>
        <p:txBody>
          <a:bodyPr/>
          <a:lstStyle/>
          <a:p>
            <a:fld id="{675681EE-607E-42D2-9B84-B46C46379CAF}" type="slidenum">
              <a:rPr lang="en-IN" smtClean="0"/>
              <a:t>‹#›</a:t>
            </a:fld>
            <a:endParaRPr lang="en-IN"/>
          </a:p>
        </p:txBody>
      </p:sp>
    </p:spTree>
    <p:extLst>
      <p:ext uri="{BB962C8B-B14F-4D97-AF65-F5344CB8AC3E}">
        <p14:creationId xmlns:p14="http://schemas.microsoft.com/office/powerpoint/2010/main" val="134276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2FD9A13-012C-4912-B41B-6108EBD44DE7}" type="datetimeFigureOut">
              <a:rPr lang="en-IN" smtClean="0"/>
              <a:t>28-11-2025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420309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2FD9A13-012C-4912-B41B-6108EBD44DE7}" type="datetimeFigureOut">
              <a:rPr lang="en-IN" smtClean="0"/>
              <a:t>28-11-2025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9084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9A13-012C-4912-B41B-6108EBD44DE7}" type="datetimeFigureOut">
              <a:rPr lang="en-IN" smtClean="0"/>
              <a:t>28-11-2025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393288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9A13-012C-4912-B41B-6108EBD44DE7}" type="datetimeFigureOut">
              <a:rPr lang="en-IN" smtClean="0"/>
              <a:t>28-11-2025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339287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9A13-012C-4912-B41B-6108EBD44DE7}" type="datetimeFigureOut">
              <a:rPr lang="en-IN" smtClean="0"/>
              <a:t>28-11-2025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CA6E42-34FC-49BC-872D-45C753626161}" type="slidenum">
              <a:rPr lang="en-IN" smtClean="0"/>
              <a:t>‹#›</a:t>
            </a:fld>
            <a:endParaRPr lang="en-IN"/>
          </a:p>
        </p:txBody>
      </p:sp>
    </p:spTree>
    <p:extLst>
      <p:ext uri="{BB962C8B-B14F-4D97-AF65-F5344CB8AC3E}">
        <p14:creationId xmlns:p14="http://schemas.microsoft.com/office/powerpoint/2010/main" val="149903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9A13-012C-4912-B41B-6108EBD44DE7}" type="datetimeFigureOut">
              <a:rPr lang="en-IN" smtClean="0"/>
              <a:t>28-11-2025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A6E42-34FC-49BC-872D-45C753626161}" type="slidenum">
              <a:rPr lang="en-IN" smtClean="0"/>
              <a:t>‹#›</a:t>
            </a:fld>
            <a:endParaRPr lang="en-IN"/>
          </a:p>
        </p:txBody>
      </p:sp>
    </p:spTree>
    <p:extLst>
      <p:ext uri="{BB962C8B-B14F-4D97-AF65-F5344CB8AC3E}">
        <p14:creationId xmlns:p14="http://schemas.microsoft.com/office/powerpoint/2010/main" val="113851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856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poplatform.com/ipo/ola-electric-ipo/2953?utm_source=chatgpt.co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ipohub.in/ola-electric-ipo/?utm_source=chatgpt.com" TargetMode="External"/><Relationship Id="rId4" Type="http://schemas.openxmlformats.org/officeDocument/2006/relationships/hyperlink" Target="https://www.forbesindia.com/article/news/mapmyindia-alleges-ola-copied-data-for-maps-slaps-legal-notice/93765/1?utm_source=chatgpt.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365104"/>
            <a:ext cx="4968552" cy="648072"/>
          </a:xfrm>
        </p:spPr>
        <p:txBody>
          <a:bodyPr>
            <a:noAutofit/>
          </a:bodyPr>
          <a:lstStyle/>
          <a:p>
            <a:pPr algn="l"/>
            <a:r>
              <a:rPr lang="en-US" sz="2000" dirty="0">
                <a:latin typeface="Arial Narrow" pitchFamily="34" charset="0"/>
              </a:rPr>
              <a:t>PREPARING FOR AN IPO</a:t>
            </a:r>
            <a:br>
              <a:rPr lang="en-US" sz="2000" dirty="0">
                <a:latin typeface="Arial Narrow" pitchFamily="34" charset="0"/>
              </a:rPr>
            </a:br>
            <a:br>
              <a:rPr lang="en-US" sz="2000" dirty="0">
                <a:latin typeface="Arial Narrow" pitchFamily="34" charset="0"/>
              </a:rPr>
            </a:br>
            <a:r>
              <a:rPr lang="en-US" sz="1600" dirty="0">
                <a:latin typeface="Arial Narrow" pitchFamily="34" charset="0"/>
              </a:rPr>
              <a:t>Navigating the legal landscape of listings</a:t>
            </a:r>
            <a:br>
              <a:rPr lang="en-US" sz="2000" dirty="0">
                <a:latin typeface="Arial Narrow" pitchFamily="34" charset="0"/>
              </a:rPr>
            </a:br>
            <a:br>
              <a:rPr lang="en-US" sz="2000" dirty="0">
                <a:latin typeface="Arial Narrow" pitchFamily="34" charset="0"/>
              </a:rPr>
            </a:br>
            <a:r>
              <a:rPr lang="en-US" sz="1400" dirty="0">
                <a:latin typeface="Arial Narrow" pitchFamily="34" charset="0"/>
              </a:rPr>
              <a:t>JANAK BATHIYA (ADVOCATE, CA,CS)</a:t>
            </a:r>
            <a:endParaRPr lang="en-IN" sz="2000" dirty="0">
              <a:latin typeface="Arial Narrow" pitchFamily="34" charset="0"/>
            </a:endParaRPr>
          </a:p>
        </p:txBody>
      </p:sp>
      <p:sp>
        <p:nvSpPr>
          <p:cNvPr id="3" name="Subtitle 2"/>
          <p:cNvSpPr>
            <a:spLocks noGrp="1"/>
          </p:cNvSpPr>
          <p:nvPr>
            <p:ph type="subTitle" idx="1"/>
          </p:nvPr>
        </p:nvSpPr>
        <p:spPr>
          <a:xfrm>
            <a:off x="251520" y="5373216"/>
            <a:ext cx="2088232" cy="432048"/>
          </a:xfrm>
        </p:spPr>
        <p:txBody>
          <a:bodyPr>
            <a:normAutofit/>
          </a:bodyPr>
          <a:lstStyle/>
          <a:p>
            <a:pPr algn="l"/>
            <a:r>
              <a:rPr lang="en-US" sz="1100" dirty="0">
                <a:latin typeface="Arial Narrow" pitchFamily="34" charset="0"/>
              </a:rPr>
              <a:t>29/11/2025</a:t>
            </a:r>
            <a:endParaRPr lang="en-IN" sz="1100" dirty="0">
              <a:latin typeface="Arial Narrow"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6296" y="6237312"/>
            <a:ext cx="1626015" cy="408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AFFB51-BF3B-AD4D-0982-D468550E2F8E}"/>
              </a:ext>
            </a:extLst>
          </p:cNvPr>
          <p:cNvSpPr txBox="1"/>
          <p:nvPr/>
        </p:nvSpPr>
        <p:spPr>
          <a:xfrm>
            <a:off x="755576" y="2492896"/>
            <a:ext cx="7560840" cy="584775"/>
          </a:xfrm>
          <a:prstGeom prst="rect">
            <a:avLst/>
          </a:prstGeom>
          <a:noFill/>
        </p:spPr>
        <p:txBody>
          <a:bodyPr wrap="square" rtlCol="0">
            <a:spAutoFit/>
          </a:bodyPr>
          <a:lstStyle/>
          <a:p>
            <a:r>
              <a:rPr lang="en-US" sz="3200" dirty="0"/>
              <a:t>ICAI National Conference on Capital Markets</a:t>
            </a:r>
            <a:endParaRPr lang="en-IN" sz="3200" dirty="0"/>
          </a:p>
        </p:txBody>
      </p:sp>
    </p:spTree>
    <p:extLst>
      <p:ext uri="{BB962C8B-B14F-4D97-AF65-F5344CB8AC3E}">
        <p14:creationId xmlns:p14="http://schemas.microsoft.com/office/powerpoint/2010/main" val="254314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388A3-DB5E-5E5B-5570-D9AC397F6A14}"/>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F364397B-BF0B-54EA-4B10-1B04C28F0ADE}"/>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KEY DIFFERENCES</a:t>
            </a:r>
            <a:endParaRPr lang="en-IN" sz="2000" b="1" dirty="0">
              <a:latin typeface="Arial Narrow" pitchFamily="34" charset="0"/>
            </a:endParaRPr>
          </a:p>
        </p:txBody>
      </p:sp>
      <p:pic>
        <p:nvPicPr>
          <p:cNvPr id="2" name="Picture 2">
            <a:extLst>
              <a:ext uri="{FF2B5EF4-FFF2-40B4-BE49-F238E27FC236}">
                <a16:creationId xmlns:a16="http://schemas.microsoft.com/office/drawing/2014/main" id="{3E63DA45-4CA2-06E9-3EC4-C188B360E0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87621" y="215330"/>
            <a:ext cx="1626015" cy="4085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a:extLst>
              <a:ext uri="{FF2B5EF4-FFF2-40B4-BE49-F238E27FC236}">
                <a16:creationId xmlns:a16="http://schemas.microsoft.com/office/drawing/2014/main" id="{607BCB04-77C4-922F-3F86-D49B93EC4EAB}"/>
              </a:ext>
            </a:extLst>
          </p:cNvPr>
          <p:cNvGraphicFramePr>
            <a:graphicFrameLocks noChangeAspect="1"/>
          </p:cNvGraphicFramePr>
          <p:nvPr>
            <p:extLst>
              <p:ext uri="{D42A27DB-BD31-4B8C-83A1-F6EECF244321}">
                <p14:modId xmlns:p14="http://schemas.microsoft.com/office/powerpoint/2010/main" val="44429201"/>
              </p:ext>
            </p:extLst>
          </p:nvPr>
        </p:nvGraphicFramePr>
        <p:xfrm>
          <a:off x="358775" y="774700"/>
          <a:ext cx="8396288" cy="5591175"/>
        </p:xfrm>
        <a:graphic>
          <a:graphicData uri="http://schemas.openxmlformats.org/presentationml/2006/ole">
            <mc:AlternateContent xmlns:mc="http://schemas.openxmlformats.org/markup-compatibility/2006">
              <mc:Choice xmlns:v="urn:schemas-microsoft-com:vml" Requires="v">
                <p:oleObj name="Worksheet" r:id="rId3" imgW="6858000" imgH="4567464" progId="Excel.Sheet.12">
                  <p:embed/>
                </p:oleObj>
              </mc:Choice>
              <mc:Fallback>
                <p:oleObj name="Worksheet" r:id="rId3" imgW="6858000" imgH="4567464" progId="Excel.Sheet.12">
                  <p:embed/>
                  <p:pic>
                    <p:nvPicPr>
                      <p:cNvPr id="9" name="Object 8">
                        <a:extLst>
                          <a:ext uri="{FF2B5EF4-FFF2-40B4-BE49-F238E27FC236}">
                            <a16:creationId xmlns:a16="http://schemas.microsoft.com/office/drawing/2014/main" id="{607BCB04-77C4-922F-3F86-D49B93EC4EAB}"/>
                          </a:ext>
                        </a:extLst>
                      </p:cNvPr>
                      <p:cNvPicPr/>
                      <p:nvPr/>
                    </p:nvPicPr>
                    <p:blipFill>
                      <a:blip r:embed="rId4"/>
                      <a:stretch>
                        <a:fillRect/>
                      </a:stretch>
                    </p:blipFill>
                    <p:spPr>
                      <a:xfrm>
                        <a:off x="358775" y="774700"/>
                        <a:ext cx="8396288" cy="5591175"/>
                      </a:xfrm>
                      <a:prstGeom prst="rect">
                        <a:avLst/>
                      </a:prstGeom>
                    </p:spPr>
                  </p:pic>
                </p:oleObj>
              </mc:Fallback>
            </mc:AlternateContent>
          </a:graphicData>
        </a:graphic>
      </p:graphicFrame>
    </p:spTree>
    <p:extLst>
      <p:ext uri="{BB962C8B-B14F-4D97-AF65-F5344CB8AC3E}">
        <p14:creationId xmlns:p14="http://schemas.microsoft.com/office/powerpoint/2010/main" val="24909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0357-67F4-E035-67CB-BF9C1DF78FA7}"/>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16114A46-3D63-F858-0A72-CB2B56474422}"/>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AGENCIES INVOLVED</a:t>
            </a:r>
            <a:endParaRPr lang="en-IN" sz="2000" b="1" dirty="0">
              <a:latin typeface="Arial Narrow" pitchFamily="34" charset="0"/>
            </a:endParaRPr>
          </a:p>
        </p:txBody>
      </p:sp>
      <p:sp>
        <p:nvSpPr>
          <p:cNvPr id="2" name="TextBox 1">
            <a:extLst>
              <a:ext uri="{FF2B5EF4-FFF2-40B4-BE49-F238E27FC236}">
                <a16:creationId xmlns:a16="http://schemas.microsoft.com/office/drawing/2014/main" id="{34ADF716-227B-0160-947D-1CEF0795ABF8}"/>
              </a:ext>
            </a:extLst>
          </p:cNvPr>
          <p:cNvSpPr txBox="1"/>
          <p:nvPr/>
        </p:nvSpPr>
        <p:spPr>
          <a:xfrm>
            <a:off x="395536" y="1154609"/>
            <a:ext cx="8352928" cy="5632311"/>
          </a:xfrm>
          <a:prstGeom prst="rect">
            <a:avLst/>
          </a:prstGeom>
          <a:noFill/>
          <a:ln>
            <a:solidFill>
              <a:schemeClr val="accent1"/>
            </a:solidFill>
            <a:prstDash val="dash"/>
          </a:ln>
        </p:spPr>
        <p:txBody>
          <a:bodyPr wrap="square" rtlCol="0">
            <a:spAutoFit/>
          </a:bodyPr>
          <a:lstStyle/>
          <a:p>
            <a:pPr marL="285750" indent="-285750">
              <a:buFont typeface="Arial" panose="020B0604020202020204" pitchFamily="34" charset="0"/>
              <a:buChar char="•"/>
            </a:pPr>
            <a:r>
              <a:rPr lang="en-US" dirty="0"/>
              <a:t>Lead Managers</a:t>
            </a:r>
          </a:p>
          <a:p>
            <a:pPr marL="285750" indent="-285750">
              <a:buFont typeface="Arial" panose="020B0604020202020204" pitchFamily="34" charset="0"/>
              <a:buChar char="•"/>
            </a:pPr>
            <a:r>
              <a:rPr lang="en-US" dirty="0"/>
              <a:t>RTA</a:t>
            </a:r>
          </a:p>
          <a:p>
            <a:pPr marL="285750" indent="-285750">
              <a:buFont typeface="Arial" panose="020B0604020202020204" pitchFamily="34" charset="0"/>
              <a:buChar char="•"/>
            </a:pPr>
            <a:r>
              <a:rPr lang="en-IN" dirty="0"/>
              <a:t>Bankers</a:t>
            </a:r>
          </a:p>
          <a:p>
            <a:pPr marL="285750" indent="-285750">
              <a:buFont typeface="Arial" panose="020B0604020202020204" pitchFamily="34" charset="0"/>
              <a:buChar char="•"/>
            </a:pPr>
            <a:r>
              <a:rPr lang="en-IN" dirty="0"/>
              <a:t>Brokers</a:t>
            </a:r>
          </a:p>
          <a:p>
            <a:pPr marL="285750" indent="-285750">
              <a:buFont typeface="Arial" panose="020B0604020202020204" pitchFamily="34" charset="0"/>
              <a:buChar char="•"/>
            </a:pPr>
            <a:r>
              <a:rPr lang="en-IN" dirty="0"/>
              <a:t>Syndicate Banks</a:t>
            </a:r>
          </a:p>
          <a:p>
            <a:pPr marL="285750" indent="-285750">
              <a:buFont typeface="Arial" panose="020B0604020202020204" pitchFamily="34" charset="0"/>
              <a:buChar char="•"/>
            </a:pPr>
            <a:r>
              <a:rPr lang="en-IN" dirty="0"/>
              <a:t>Legal Advisor to the Company</a:t>
            </a:r>
          </a:p>
          <a:p>
            <a:pPr marL="285750" indent="-285750">
              <a:buFont typeface="Arial" panose="020B0604020202020204" pitchFamily="34" charset="0"/>
              <a:buChar char="•"/>
            </a:pPr>
            <a:r>
              <a:rPr lang="en-IN" dirty="0"/>
              <a:t>Legal Advisor to Selling Shareholders</a:t>
            </a:r>
          </a:p>
          <a:p>
            <a:pPr marL="285750" indent="-285750">
              <a:buFont typeface="Arial" panose="020B0604020202020204" pitchFamily="34" charset="0"/>
              <a:buChar char="•"/>
            </a:pPr>
            <a:r>
              <a:rPr lang="en-IN" dirty="0"/>
              <a:t>Legal Advisor to the Lead Manager/Issue</a:t>
            </a:r>
          </a:p>
          <a:p>
            <a:pPr marL="285750" indent="-285750">
              <a:buFont typeface="Arial" panose="020B0604020202020204" pitchFamily="34" charset="0"/>
              <a:buChar char="•"/>
            </a:pPr>
            <a:r>
              <a:rPr lang="en-IN" dirty="0"/>
              <a:t>International Counsel</a:t>
            </a:r>
          </a:p>
          <a:p>
            <a:pPr marL="285750" indent="-285750">
              <a:buFont typeface="Arial" panose="020B0604020202020204" pitchFamily="34" charset="0"/>
              <a:buChar char="•"/>
            </a:pPr>
            <a:r>
              <a:rPr lang="en-IN" dirty="0"/>
              <a:t>Advertising Agency</a:t>
            </a:r>
          </a:p>
          <a:p>
            <a:pPr marL="285750" indent="-285750">
              <a:buFont typeface="Arial" panose="020B0604020202020204" pitchFamily="34" charset="0"/>
              <a:buChar char="•"/>
            </a:pPr>
            <a:r>
              <a:rPr lang="en-IN" dirty="0"/>
              <a:t>Printers</a:t>
            </a:r>
          </a:p>
          <a:p>
            <a:pPr marL="285750" indent="-285750">
              <a:buFont typeface="Arial" panose="020B0604020202020204" pitchFamily="34" charset="0"/>
              <a:buChar char="•"/>
            </a:pPr>
            <a:r>
              <a:rPr lang="en-IN" dirty="0"/>
              <a:t>Auditors</a:t>
            </a:r>
          </a:p>
          <a:p>
            <a:pPr marL="285750" indent="-285750">
              <a:buFont typeface="Arial" panose="020B0604020202020204" pitchFamily="34" charset="0"/>
              <a:buChar char="•"/>
            </a:pPr>
            <a:r>
              <a:rPr lang="en-IN" dirty="0"/>
              <a:t>ICA</a:t>
            </a:r>
          </a:p>
          <a:p>
            <a:pPr marL="285750" indent="-285750">
              <a:buFont typeface="Arial" panose="020B0604020202020204" pitchFamily="34" charset="0"/>
              <a:buChar char="•"/>
            </a:pPr>
            <a:r>
              <a:rPr lang="en-IN" dirty="0"/>
              <a:t>PCS</a:t>
            </a:r>
          </a:p>
          <a:p>
            <a:pPr marL="285750" indent="-285750">
              <a:buFont typeface="Arial" panose="020B0604020202020204" pitchFamily="34" charset="0"/>
              <a:buChar char="•"/>
            </a:pPr>
            <a:r>
              <a:rPr lang="en-IN" dirty="0"/>
              <a:t>Credit Rating</a:t>
            </a:r>
          </a:p>
          <a:p>
            <a:pPr marL="285750" indent="-285750">
              <a:buFont typeface="Arial" panose="020B0604020202020204" pitchFamily="34" charset="0"/>
              <a:buChar char="•"/>
            </a:pPr>
            <a:r>
              <a:rPr lang="en-IN" dirty="0"/>
              <a:t>Monitoring Agencies</a:t>
            </a:r>
          </a:p>
          <a:p>
            <a:pPr marL="285750" indent="-285750">
              <a:buFont typeface="Arial" panose="020B0604020202020204" pitchFamily="34" charset="0"/>
              <a:buChar char="•"/>
            </a:pPr>
            <a:r>
              <a:rPr lang="en-IN" dirty="0"/>
              <a:t>Industry Report agency</a:t>
            </a:r>
          </a:p>
          <a:p>
            <a:pPr marL="285750" indent="-285750">
              <a:buFont typeface="Arial" panose="020B0604020202020204" pitchFamily="34" charset="0"/>
              <a:buChar char="•"/>
            </a:pPr>
            <a:r>
              <a:rPr lang="en-IN" dirty="0"/>
              <a:t>Independent litigation search</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pic>
        <p:nvPicPr>
          <p:cNvPr id="5" name="Picture 2">
            <a:extLst>
              <a:ext uri="{FF2B5EF4-FFF2-40B4-BE49-F238E27FC236}">
                <a16:creationId xmlns:a16="http://schemas.microsoft.com/office/drawing/2014/main" id="{412A4A34-DF60-1D26-ED2A-B91F6F35F6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4B193C2-1908-96E8-394C-C7D948EA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212767"/>
            <a:ext cx="3554842" cy="4432465"/>
          </a:xfrm>
          <a:prstGeom prst="rect">
            <a:avLst/>
          </a:prstGeom>
        </p:spPr>
      </p:pic>
    </p:spTree>
    <p:extLst>
      <p:ext uri="{BB962C8B-B14F-4D97-AF65-F5344CB8AC3E}">
        <p14:creationId xmlns:p14="http://schemas.microsoft.com/office/powerpoint/2010/main" val="123624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1">
                <a:solidFill>
                  <a:srgbClr val="003366"/>
                </a:solidFill>
              </a:defRPr>
            </a:pPr>
            <a:r>
              <a:rPr dirty="0"/>
              <a:t>IPO Risk Responsibilities: </a:t>
            </a:r>
            <a:r>
              <a:rPr lang="en-US" dirty="0"/>
              <a:t>Prospectus Page 1</a:t>
            </a:r>
            <a:endParaRPr dirty="0"/>
          </a:p>
        </p:txBody>
      </p:sp>
      <p:pic>
        <p:nvPicPr>
          <p:cNvPr id="4" name="Picture 2">
            <a:extLst>
              <a:ext uri="{FF2B5EF4-FFF2-40B4-BE49-F238E27FC236}">
                <a16:creationId xmlns:a16="http://schemas.microsoft.com/office/drawing/2014/main" id="{B5C7E5EF-23AB-40A5-EE21-93F71D7EC3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diagram of a risk&#10;&#10;AI-generated content may be incorrect.">
            <a:extLst>
              <a:ext uri="{FF2B5EF4-FFF2-40B4-BE49-F238E27FC236}">
                <a16:creationId xmlns:a16="http://schemas.microsoft.com/office/drawing/2014/main" id="{97514364-F1F8-6971-EDE4-883F767D0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0" y="1124744"/>
            <a:ext cx="8388424" cy="55922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000A4-3B88-8305-2006-353D6AB998E7}"/>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2474626B-4D2E-31FD-F8BC-D9D60E64E51C}"/>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ATTACKING THE LONG LEAD ITEMS</a:t>
            </a:r>
            <a:endParaRPr lang="en-IN" sz="2000" b="1" dirty="0">
              <a:latin typeface="Arial Narrow" pitchFamily="34" charset="0"/>
            </a:endParaRPr>
          </a:p>
        </p:txBody>
      </p:sp>
      <p:sp>
        <p:nvSpPr>
          <p:cNvPr id="2" name="TextBox 1">
            <a:extLst>
              <a:ext uri="{FF2B5EF4-FFF2-40B4-BE49-F238E27FC236}">
                <a16:creationId xmlns:a16="http://schemas.microsoft.com/office/drawing/2014/main" id="{9D03478F-19C1-C1C9-833C-5A5EE48F4C70}"/>
              </a:ext>
            </a:extLst>
          </p:cNvPr>
          <p:cNvSpPr txBox="1"/>
          <p:nvPr/>
        </p:nvSpPr>
        <p:spPr>
          <a:xfrm>
            <a:off x="179512" y="764704"/>
            <a:ext cx="8618100" cy="7109639"/>
          </a:xfrm>
          <a:prstGeom prst="rect">
            <a:avLst/>
          </a:prstGeom>
          <a:noFill/>
          <a:ln>
            <a:solidFill>
              <a:schemeClr val="accent1"/>
            </a:solidFill>
            <a:prstDash val="dash"/>
          </a:ln>
        </p:spPr>
        <p:txBody>
          <a:bodyPr wrap="square" rtlCol="0">
            <a:spAutoFit/>
          </a:bodyPr>
          <a:lstStyle/>
          <a:p>
            <a:pPr marL="285750" indent="-285750">
              <a:lnSpc>
                <a:spcPct val="150000"/>
              </a:lnSpc>
              <a:buFont typeface="Arial" panose="020B0604020202020204" pitchFamily="34" charset="0"/>
              <a:buChar char="•"/>
            </a:pPr>
            <a:r>
              <a:rPr lang="en-US" sz="2400" dirty="0"/>
              <a:t>Bonus</a:t>
            </a:r>
          </a:p>
          <a:p>
            <a:pPr marL="285750" indent="-285750">
              <a:lnSpc>
                <a:spcPct val="150000"/>
              </a:lnSpc>
              <a:buFont typeface="Arial" panose="020B0604020202020204" pitchFamily="34" charset="0"/>
              <a:buChar char="•"/>
            </a:pPr>
            <a:r>
              <a:rPr lang="en-US" sz="2400" dirty="0"/>
              <a:t>Dividend</a:t>
            </a:r>
          </a:p>
          <a:p>
            <a:pPr marL="285750" indent="-285750">
              <a:lnSpc>
                <a:spcPct val="150000"/>
              </a:lnSpc>
              <a:buFont typeface="Arial" panose="020B0604020202020204" pitchFamily="34" charset="0"/>
              <a:buChar char="•"/>
            </a:pPr>
            <a:r>
              <a:rPr lang="en-US" sz="2400" dirty="0"/>
              <a:t>Buyback</a:t>
            </a:r>
          </a:p>
          <a:p>
            <a:pPr marL="285750" indent="-285750">
              <a:lnSpc>
                <a:spcPct val="150000"/>
              </a:lnSpc>
              <a:buFont typeface="Arial" panose="020B0604020202020204" pitchFamily="34" charset="0"/>
              <a:buChar char="•"/>
            </a:pPr>
            <a:r>
              <a:rPr lang="en-US" sz="2400" dirty="0"/>
              <a:t>Peer review auditor</a:t>
            </a:r>
          </a:p>
          <a:p>
            <a:pPr marL="285750" indent="-285750">
              <a:lnSpc>
                <a:spcPct val="150000"/>
              </a:lnSpc>
              <a:buFont typeface="Arial" panose="020B0604020202020204" pitchFamily="34" charset="0"/>
              <a:buChar char="•"/>
            </a:pPr>
            <a:r>
              <a:rPr lang="en-US" sz="2400" dirty="0"/>
              <a:t>Split or consolidation</a:t>
            </a:r>
          </a:p>
          <a:p>
            <a:pPr marL="285750" indent="-285750">
              <a:lnSpc>
                <a:spcPct val="150000"/>
              </a:lnSpc>
              <a:buFont typeface="Arial" panose="020B0604020202020204" pitchFamily="34" charset="0"/>
              <a:buChar char="•"/>
            </a:pPr>
            <a:r>
              <a:rPr lang="en-US" sz="2400" dirty="0"/>
              <a:t>Independent Directors</a:t>
            </a:r>
          </a:p>
          <a:p>
            <a:pPr marL="285750" indent="-285750">
              <a:lnSpc>
                <a:spcPct val="150000"/>
              </a:lnSpc>
              <a:buFont typeface="Arial" panose="020B0604020202020204" pitchFamily="34" charset="0"/>
              <a:buChar char="•"/>
            </a:pPr>
            <a:r>
              <a:rPr lang="en-US" sz="2400" dirty="0"/>
              <a:t>Succession, Transmission, HUF</a:t>
            </a:r>
          </a:p>
          <a:p>
            <a:pPr marL="285750" indent="-285750">
              <a:lnSpc>
                <a:spcPct val="150000"/>
              </a:lnSpc>
              <a:buFont typeface="Arial" panose="020B0604020202020204" pitchFamily="34" charset="0"/>
              <a:buChar char="•"/>
            </a:pPr>
            <a:r>
              <a:rPr lang="en-US" sz="2400" dirty="0"/>
              <a:t>ESOPs</a:t>
            </a:r>
          </a:p>
          <a:p>
            <a:pPr marL="285750" indent="-285750">
              <a:lnSpc>
                <a:spcPct val="150000"/>
              </a:lnSpc>
              <a:buFont typeface="Arial" panose="020B0604020202020204" pitchFamily="34" charset="0"/>
              <a:buChar char="•"/>
            </a:pPr>
            <a:r>
              <a:rPr lang="en-US" sz="2400" dirty="0"/>
              <a:t>Regulation 56. Restriction on further capital issues- permitted in pre-filed DRHP- 59E</a:t>
            </a:r>
          </a:p>
          <a:p>
            <a:pPr marL="285750" indent="-285750">
              <a:lnSpc>
                <a:spcPct val="150000"/>
              </a:lnSpc>
              <a:buFont typeface="Arial" panose="020B0604020202020204" pitchFamily="34" charset="0"/>
              <a:buChar char="•"/>
            </a:pPr>
            <a:r>
              <a:rPr lang="en-US" sz="2400" dirty="0"/>
              <a:t>Remove real estate?</a:t>
            </a:r>
          </a:p>
          <a:p>
            <a:pPr marL="285750" indent="-285750">
              <a:lnSpc>
                <a:spcPct val="150000"/>
              </a:lnSpc>
              <a:buFont typeface="Arial" panose="020B0604020202020204" pitchFamily="34" charset="0"/>
              <a:buChar char="•"/>
            </a:pPr>
            <a:endParaRPr lang="en-US" sz="2400" dirty="0"/>
          </a:p>
          <a:p>
            <a:pPr marL="285750" indent="-285750">
              <a:buFont typeface="Arial" panose="020B0604020202020204" pitchFamily="34" charset="0"/>
              <a:buChar char="•"/>
            </a:pPr>
            <a:endParaRPr lang="en-IN" sz="2400" dirty="0"/>
          </a:p>
        </p:txBody>
      </p:sp>
      <p:pic>
        <p:nvPicPr>
          <p:cNvPr id="7" name="Picture 2">
            <a:extLst>
              <a:ext uri="{FF2B5EF4-FFF2-40B4-BE49-F238E27FC236}">
                <a16:creationId xmlns:a16="http://schemas.microsoft.com/office/drawing/2014/main" id="{6BE2A3B6-8A56-5401-1293-3D7F76B72A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36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44A37-7188-B2EA-BAA4-0508CEF7D45C}"/>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E875A172-B1EA-CF78-70D3-EDC66BC52F25}"/>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ATTACKING THE LONG LEAD ITEMS</a:t>
            </a:r>
            <a:endParaRPr lang="en-IN" sz="2000" b="1" dirty="0">
              <a:latin typeface="Arial Narrow" pitchFamily="34" charset="0"/>
            </a:endParaRPr>
          </a:p>
        </p:txBody>
      </p:sp>
      <p:sp>
        <p:nvSpPr>
          <p:cNvPr id="2" name="TextBox 1">
            <a:extLst>
              <a:ext uri="{FF2B5EF4-FFF2-40B4-BE49-F238E27FC236}">
                <a16:creationId xmlns:a16="http://schemas.microsoft.com/office/drawing/2014/main" id="{12E21879-F718-F2A0-D293-C720FFAE0ED6}"/>
              </a:ext>
            </a:extLst>
          </p:cNvPr>
          <p:cNvSpPr txBox="1"/>
          <p:nvPr/>
        </p:nvSpPr>
        <p:spPr>
          <a:xfrm>
            <a:off x="395536" y="764704"/>
            <a:ext cx="8352928" cy="6555641"/>
          </a:xfrm>
          <a:prstGeom prst="rect">
            <a:avLst/>
          </a:prstGeom>
          <a:noFill/>
          <a:ln>
            <a:solidFill>
              <a:schemeClr val="accent1"/>
            </a:solidFill>
            <a:prstDash val="dash"/>
          </a:ln>
        </p:spPr>
        <p:txBody>
          <a:bodyPr wrap="square" rtlCol="0">
            <a:spAutoFit/>
          </a:bodyPr>
          <a:lstStyle/>
          <a:p>
            <a:pPr marL="285750" indent="-285750">
              <a:lnSpc>
                <a:spcPct val="150000"/>
              </a:lnSpc>
              <a:buFont typeface="Arial" panose="020B0604020202020204" pitchFamily="34" charset="0"/>
              <a:buChar char="•"/>
            </a:pPr>
            <a:r>
              <a:rPr lang="en-US" sz="2400" dirty="0"/>
              <a:t>Internal Transfers</a:t>
            </a:r>
          </a:p>
          <a:p>
            <a:pPr marL="285750" indent="-285750">
              <a:lnSpc>
                <a:spcPct val="150000"/>
              </a:lnSpc>
              <a:buFont typeface="Arial" panose="020B0604020202020204" pitchFamily="34" charset="0"/>
              <a:buChar char="•"/>
            </a:pPr>
            <a:r>
              <a:rPr lang="en-US" sz="2400" dirty="0"/>
              <a:t>Restructuring and clubbing of numbers in financial statements</a:t>
            </a:r>
          </a:p>
          <a:p>
            <a:pPr marL="285750" indent="-285750">
              <a:lnSpc>
                <a:spcPct val="150000"/>
              </a:lnSpc>
              <a:buFont typeface="Arial" panose="020B0604020202020204" pitchFamily="34" charset="0"/>
              <a:buChar char="•"/>
            </a:pPr>
            <a:r>
              <a:rPr lang="en-US" sz="2400" dirty="0"/>
              <a:t>Name change in last 12 months </a:t>
            </a:r>
          </a:p>
          <a:p>
            <a:pPr marL="285750" indent="-285750">
              <a:lnSpc>
                <a:spcPct val="150000"/>
              </a:lnSpc>
              <a:buFont typeface="Arial" panose="020B0604020202020204" pitchFamily="34" charset="0"/>
              <a:buChar char="•"/>
            </a:pPr>
            <a:r>
              <a:rPr lang="en-US" sz="2400" dirty="0"/>
              <a:t>Weighted average cost of acquisition</a:t>
            </a:r>
          </a:p>
          <a:p>
            <a:pPr marL="285750" indent="-285750">
              <a:lnSpc>
                <a:spcPct val="150000"/>
              </a:lnSpc>
              <a:buFont typeface="Arial" panose="020B0604020202020204" pitchFamily="34" charset="0"/>
              <a:buChar char="•"/>
            </a:pPr>
            <a:r>
              <a:rPr lang="en-US" sz="2400" dirty="0"/>
              <a:t>Senior Management Personnel</a:t>
            </a:r>
          </a:p>
          <a:p>
            <a:pPr marL="285750" indent="-285750">
              <a:lnSpc>
                <a:spcPct val="150000"/>
              </a:lnSpc>
              <a:buFont typeface="Arial" panose="020B0604020202020204" pitchFamily="34" charset="0"/>
              <a:buChar char="•"/>
            </a:pPr>
            <a:r>
              <a:rPr lang="en-US" sz="2400" dirty="0"/>
              <a:t>Authorized share capital increase</a:t>
            </a:r>
          </a:p>
          <a:p>
            <a:pPr marL="285750" indent="-285750">
              <a:lnSpc>
                <a:spcPct val="150000"/>
              </a:lnSpc>
              <a:buFont typeface="Arial" panose="020B0604020202020204" pitchFamily="34" charset="0"/>
              <a:buChar char="•"/>
            </a:pPr>
            <a:r>
              <a:rPr lang="en-US" sz="2400" dirty="0"/>
              <a:t>Exemption Applications- Promoter Group identification</a:t>
            </a:r>
          </a:p>
          <a:p>
            <a:pPr marL="285750" indent="-285750">
              <a:lnSpc>
                <a:spcPct val="150000"/>
              </a:lnSpc>
              <a:buFont typeface="Arial" panose="020B0604020202020204" pitchFamily="34" charset="0"/>
              <a:buChar char="•"/>
            </a:pPr>
            <a:r>
              <a:rPr lang="en-US" sz="2400" dirty="0"/>
              <a:t>KPI identification and data availability</a:t>
            </a:r>
          </a:p>
          <a:p>
            <a:pPr marL="285750" indent="-285750">
              <a:lnSpc>
                <a:spcPct val="150000"/>
              </a:lnSpc>
              <a:buFont typeface="Arial" panose="020B0604020202020204" pitchFamily="34" charset="0"/>
              <a:buChar char="•"/>
            </a:pPr>
            <a:r>
              <a:rPr lang="en-US" sz="2400" dirty="0"/>
              <a:t>The KPIs disclosed have been used historically by Company</a:t>
            </a:r>
          </a:p>
          <a:p>
            <a:pPr marL="285750" indent="-285750">
              <a:lnSpc>
                <a:spcPct val="150000"/>
              </a:lnSpc>
              <a:buFont typeface="Arial" panose="020B0604020202020204" pitchFamily="34" charset="0"/>
              <a:buChar char="•"/>
            </a:pPr>
            <a:r>
              <a:rPr lang="en-US" sz="2400" dirty="0" err="1"/>
              <a:t>IndAS</a:t>
            </a:r>
            <a:r>
              <a:rPr lang="en-US" sz="2400" dirty="0"/>
              <a:t> Conversion</a:t>
            </a:r>
          </a:p>
          <a:p>
            <a:pPr marL="285750" indent="-285750">
              <a:lnSpc>
                <a:spcPct val="150000"/>
              </a:lnSpc>
              <a:buFont typeface="Arial" panose="020B0604020202020204" pitchFamily="34" charset="0"/>
              <a:buChar char="•"/>
            </a:pPr>
            <a:r>
              <a:rPr lang="en-US" sz="2400"/>
              <a:t>Material foreign Subsidiary </a:t>
            </a:r>
            <a:r>
              <a:rPr lang="en-US" sz="2400" dirty="0"/>
              <a:t>- counsel opinion-STB, RFS</a:t>
            </a:r>
          </a:p>
          <a:p>
            <a:pPr marL="285750" indent="-285750">
              <a:buFont typeface="Arial" panose="020B0604020202020204" pitchFamily="34" charset="0"/>
              <a:buChar char="•"/>
            </a:pPr>
            <a:endParaRPr lang="en-IN" sz="2400" dirty="0"/>
          </a:p>
        </p:txBody>
      </p:sp>
      <p:pic>
        <p:nvPicPr>
          <p:cNvPr id="7" name="Picture 2">
            <a:extLst>
              <a:ext uri="{FF2B5EF4-FFF2-40B4-BE49-F238E27FC236}">
                <a16:creationId xmlns:a16="http://schemas.microsoft.com/office/drawing/2014/main" id="{24D476D5-DDAB-A953-984F-0E54ED7CC2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9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F035-B2EB-F853-F21A-AC977CC20E03}"/>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9BB1952D-F6F6-931A-DE1C-31482E051431}"/>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PRE-IPO CAPITAL STRUCTURING ISSUES</a:t>
            </a:r>
            <a:endParaRPr lang="en-IN" sz="2000" b="1" dirty="0">
              <a:latin typeface="Arial Narrow" pitchFamily="34" charset="0"/>
            </a:endParaRPr>
          </a:p>
        </p:txBody>
      </p:sp>
      <p:pic>
        <p:nvPicPr>
          <p:cNvPr id="13" name="Picture 12">
            <a:extLst>
              <a:ext uri="{FF2B5EF4-FFF2-40B4-BE49-F238E27FC236}">
                <a16:creationId xmlns:a16="http://schemas.microsoft.com/office/drawing/2014/main" id="{8B78B85A-4AD9-F0EE-5B99-0FA5C39D0DAD}"/>
              </a:ext>
            </a:extLst>
          </p:cNvPr>
          <p:cNvPicPr>
            <a:picLocks noChangeAspect="1"/>
          </p:cNvPicPr>
          <p:nvPr/>
        </p:nvPicPr>
        <p:blipFill>
          <a:blip r:embed="rId2"/>
          <a:stretch>
            <a:fillRect/>
          </a:stretch>
        </p:blipFill>
        <p:spPr>
          <a:xfrm>
            <a:off x="323528" y="1340768"/>
            <a:ext cx="4928497" cy="4363070"/>
          </a:xfrm>
          <a:prstGeom prst="rect">
            <a:avLst/>
          </a:prstGeom>
        </p:spPr>
      </p:pic>
      <p:sp>
        <p:nvSpPr>
          <p:cNvPr id="16" name="TextBox 15">
            <a:extLst>
              <a:ext uri="{FF2B5EF4-FFF2-40B4-BE49-F238E27FC236}">
                <a16:creationId xmlns:a16="http://schemas.microsoft.com/office/drawing/2014/main" id="{2561A1C7-B480-B1F3-FF76-C31D5FB48241}"/>
              </a:ext>
            </a:extLst>
          </p:cNvPr>
          <p:cNvSpPr txBox="1"/>
          <p:nvPr/>
        </p:nvSpPr>
        <p:spPr>
          <a:xfrm>
            <a:off x="5004048" y="714938"/>
            <a:ext cx="3989040" cy="3338735"/>
          </a:xfrm>
          <a:prstGeom prst="rect">
            <a:avLst/>
          </a:prstGeom>
          <a:noFill/>
        </p:spPr>
        <p:txBody>
          <a:bodyPr wrap="square" rtlCol="0">
            <a:spAutoFit/>
          </a:bodyPr>
          <a:lstStyle/>
          <a:p>
            <a:r>
              <a:rPr lang="en-US" b="1" dirty="0"/>
              <a:t>Objectives</a:t>
            </a:r>
          </a:p>
          <a:p>
            <a:endParaRPr lang="en-US" dirty="0"/>
          </a:p>
          <a:p>
            <a:pPr marL="285750" indent="-285750">
              <a:lnSpc>
                <a:spcPct val="200000"/>
              </a:lnSpc>
              <a:buFont typeface="Arial" panose="020B0604020202020204" pitchFamily="34" charset="0"/>
              <a:buChar char="•"/>
            </a:pPr>
            <a:r>
              <a:rPr lang="en-US" dirty="0"/>
              <a:t>Offer for sale through IPO</a:t>
            </a:r>
          </a:p>
          <a:p>
            <a:pPr marL="285750" indent="-285750">
              <a:lnSpc>
                <a:spcPct val="200000"/>
              </a:lnSpc>
              <a:buFont typeface="Arial" panose="020B0604020202020204" pitchFamily="34" charset="0"/>
              <a:buChar char="•"/>
            </a:pPr>
            <a:r>
              <a:rPr lang="en-US" dirty="0"/>
              <a:t>Value unlocking</a:t>
            </a:r>
          </a:p>
          <a:p>
            <a:pPr marL="285750" indent="-285750">
              <a:lnSpc>
                <a:spcPct val="200000"/>
              </a:lnSpc>
              <a:buFont typeface="Arial" panose="020B0604020202020204" pitchFamily="34" charset="0"/>
              <a:buChar char="•"/>
            </a:pPr>
            <a:r>
              <a:rPr lang="en-US" dirty="0"/>
              <a:t>Better valuation than a private equity firm who is after the company</a:t>
            </a:r>
          </a:p>
          <a:p>
            <a:pPr marL="285750" indent="-285750">
              <a:lnSpc>
                <a:spcPct val="200000"/>
              </a:lnSpc>
              <a:buFont typeface="Arial" panose="020B0604020202020204" pitchFamily="34" charset="0"/>
              <a:buChar char="•"/>
            </a:pPr>
            <a:r>
              <a:rPr lang="en-US" dirty="0"/>
              <a:t>Pre-IPO exit to friends and family</a:t>
            </a:r>
            <a:endParaRPr lang="en-IN" dirty="0"/>
          </a:p>
        </p:txBody>
      </p:sp>
      <p:pic>
        <p:nvPicPr>
          <p:cNvPr id="2" name="Picture 2">
            <a:extLst>
              <a:ext uri="{FF2B5EF4-FFF2-40B4-BE49-F238E27FC236}">
                <a16:creationId xmlns:a16="http://schemas.microsoft.com/office/drawing/2014/main" id="{CB79A6A0-3A9E-0787-55FC-7F245F369E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6A8B-0149-D5A6-3E5A-643C24A3D138}"/>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9904182E-2733-EADC-AB1B-17455F2CAFFA}"/>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PRE-IPO CAPITAL STRUCTURING ISSUES</a:t>
            </a:r>
            <a:endParaRPr lang="en-IN" sz="2000" b="1" dirty="0">
              <a:latin typeface="Arial Narrow" pitchFamily="34" charset="0"/>
            </a:endParaRPr>
          </a:p>
        </p:txBody>
      </p:sp>
      <p:sp>
        <p:nvSpPr>
          <p:cNvPr id="16" name="TextBox 15">
            <a:extLst>
              <a:ext uri="{FF2B5EF4-FFF2-40B4-BE49-F238E27FC236}">
                <a16:creationId xmlns:a16="http://schemas.microsoft.com/office/drawing/2014/main" id="{7887BBE6-09DE-0511-767D-9CDA5E460C27}"/>
              </a:ext>
            </a:extLst>
          </p:cNvPr>
          <p:cNvSpPr txBox="1"/>
          <p:nvPr/>
        </p:nvSpPr>
        <p:spPr>
          <a:xfrm>
            <a:off x="2483768" y="849439"/>
            <a:ext cx="6342300" cy="5632311"/>
          </a:xfrm>
          <a:prstGeom prst="rect">
            <a:avLst/>
          </a:prstGeom>
          <a:noFill/>
        </p:spPr>
        <p:txBody>
          <a:bodyPr wrap="square" rtlCol="0">
            <a:spAutoFit/>
          </a:bodyPr>
          <a:lstStyle/>
          <a:p>
            <a:r>
              <a:rPr lang="en-US" b="1" dirty="0"/>
              <a:t>Issues at hand</a:t>
            </a:r>
          </a:p>
          <a:p>
            <a:endParaRPr lang="en-US" u="sng" dirty="0"/>
          </a:p>
          <a:p>
            <a:r>
              <a:rPr lang="en-US" u="sng" dirty="0"/>
              <a:t>Tax</a:t>
            </a:r>
          </a:p>
          <a:p>
            <a:pPr marL="342900" indent="-342900">
              <a:buAutoNum type="arabicPeriod"/>
            </a:pPr>
            <a:r>
              <a:rPr lang="en-US" dirty="0"/>
              <a:t>Reinvestment of OFS gains and retaining long term nature</a:t>
            </a:r>
          </a:p>
          <a:p>
            <a:pPr marL="342900" indent="-342900">
              <a:buAutoNum type="arabicPeriod"/>
            </a:pPr>
            <a:r>
              <a:rPr lang="en-US" dirty="0"/>
              <a:t>Stamp Duty</a:t>
            </a:r>
          </a:p>
          <a:p>
            <a:pPr marL="342900" indent="-342900">
              <a:buAutoNum type="arabicPeriod"/>
            </a:pPr>
            <a:r>
              <a:rPr lang="en-US" dirty="0"/>
              <a:t>Conversion of larger firm into company 47(xiii)</a:t>
            </a:r>
          </a:p>
          <a:p>
            <a:pPr marL="342900" indent="-342900">
              <a:buAutoNum type="arabicPeriod"/>
            </a:pPr>
            <a:r>
              <a:rPr lang="en-US" dirty="0"/>
              <a:t>Slum Sale u/s 50B</a:t>
            </a:r>
          </a:p>
          <a:p>
            <a:endParaRPr lang="en-US" u="sng" dirty="0"/>
          </a:p>
          <a:p>
            <a:r>
              <a:rPr lang="en-US" u="sng" dirty="0"/>
              <a:t>Commercial</a:t>
            </a:r>
          </a:p>
          <a:p>
            <a:pPr marL="342900" indent="-342900">
              <a:buAutoNum type="arabicPeriod"/>
            </a:pPr>
            <a:r>
              <a:rPr lang="en-US" dirty="0"/>
              <a:t>Exit to family and friends before IPO</a:t>
            </a:r>
          </a:p>
          <a:p>
            <a:pPr marL="342900" indent="-342900">
              <a:buAutoNum type="arabicPeriod"/>
            </a:pPr>
            <a:r>
              <a:rPr lang="en-US" dirty="0"/>
              <a:t>Larger company should be on top</a:t>
            </a:r>
          </a:p>
          <a:p>
            <a:endParaRPr lang="en-US" dirty="0"/>
          </a:p>
          <a:p>
            <a:r>
              <a:rPr lang="en-US" u="sng" dirty="0"/>
              <a:t>Legal</a:t>
            </a:r>
          </a:p>
          <a:p>
            <a:pPr marL="342900" indent="-342900">
              <a:buAutoNum type="arabicPeriod"/>
            </a:pPr>
            <a:r>
              <a:rPr lang="en-US" dirty="0"/>
              <a:t>Stamp Duty</a:t>
            </a:r>
          </a:p>
          <a:p>
            <a:pPr marL="342900" indent="-342900">
              <a:buAutoNum type="arabicPeriod"/>
            </a:pPr>
            <a:r>
              <a:rPr lang="en-US" dirty="0"/>
              <a:t>Converted shares can be transferred in OFS?</a:t>
            </a:r>
          </a:p>
          <a:p>
            <a:pPr marL="342900" indent="-342900">
              <a:buAutoNum type="arabicPeriod"/>
            </a:pPr>
            <a:endParaRPr lang="en-US" dirty="0"/>
          </a:p>
          <a:p>
            <a:r>
              <a:rPr lang="en-US" u="sng" dirty="0"/>
              <a:t>Accounting</a:t>
            </a:r>
          </a:p>
          <a:p>
            <a:pPr marL="342900" indent="-342900">
              <a:buAutoNum type="arabicPeriod"/>
            </a:pPr>
            <a:r>
              <a:rPr lang="en-US" dirty="0"/>
              <a:t>Whether consolidation of subsidiary being a firm can have line by line effect under </a:t>
            </a:r>
            <a:r>
              <a:rPr lang="en-US" dirty="0" err="1"/>
              <a:t>IndAS</a:t>
            </a:r>
            <a:endParaRPr lang="en-US" dirty="0"/>
          </a:p>
          <a:p>
            <a:pPr marL="342900" indent="-342900">
              <a:buAutoNum type="arabicPeriod"/>
            </a:pPr>
            <a:r>
              <a:rPr lang="en-US" dirty="0"/>
              <a:t>Bonus issuance</a:t>
            </a:r>
          </a:p>
        </p:txBody>
      </p:sp>
      <p:pic>
        <p:nvPicPr>
          <p:cNvPr id="4" name="Picture 3">
            <a:extLst>
              <a:ext uri="{FF2B5EF4-FFF2-40B4-BE49-F238E27FC236}">
                <a16:creationId xmlns:a16="http://schemas.microsoft.com/office/drawing/2014/main" id="{0BA0E658-DC3F-0296-98C9-20204E33BC22}"/>
              </a:ext>
            </a:extLst>
          </p:cNvPr>
          <p:cNvPicPr>
            <a:picLocks noChangeAspect="1"/>
          </p:cNvPicPr>
          <p:nvPr/>
        </p:nvPicPr>
        <p:blipFill>
          <a:blip r:embed="rId2"/>
          <a:stretch>
            <a:fillRect/>
          </a:stretch>
        </p:blipFill>
        <p:spPr>
          <a:xfrm>
            <a:off x="755576" y="1154609"/>
            <a:ext cx="1270000" cy="3848100"/>
          </a:xfrm>
          <a:prstGeom prst="rect">
            <a:avLst/>
          </a:prstGeom>
        </p:spPr>
      </p:pic>
      <p:pic>
        <p:nvPicPr>
          <p:cNvPr id="5" name="Picture 2">
            <a:extLst>
              <a:ext uri="{FF2B5EF4-FFF2-40B4-BE49-F238E27FC236}">
                <a16:creationId xmlns:a16="http://schemas.microsoft.com/office/drawing/2014/main" id="{1ACC06BE-C933-FCE9-3438-16EA29E0D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8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DAE5-A603-0E1F-2FC1-03DF3CD5105E}"/>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FACC990A-AE3B-EA9E-2E87-A1AFD3B30D5A}"/>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COSTS INVOLVED</a:t>
            </a:r>
            <a:endParaRPr lang="en-IN" sz="2000" b="1" dirty="0">
              <a:latin typeface="Arial Narrow" pitchFamily="34" charset="0"/>
            </a:endParaRPr>
          </a:p>
        </p:txBody>
      </p:sp>
      <p:sp>
        <p:nvSpPr>
          <p:cNvPr id="2" name="TextBox 1">
            <a:extLst>
              <a:ext uri="{FF2B5EF4-FFF2-40B4-BE49-F238E27FC236}">
                <a16:creationId xmlns:a16="http://schemas.microsoft.com/office/drawing/2014/main" id="{048881B6-2C34-CE27-098C-7DF23026FBE3}"/>
              </a:ext>
            </a:extLst>
          </p:cNvPr>
          <p:cNvSpPr txBox="1"/>
          <p:nvPr/>
        </p:nvSpPr>
        <p:spPr>
          <a:xfrm>
            <a:off x="395536" y="1154609"/>
            <a:ext cx="8352928" cy="5632311"/>
          </a:xfrm>
          <a:prstGeom prst="rect">
            <a:avLst/>
          </a:prstGeom>
          <a:noFill/>
          <a:ln>
            <a:solidFill>
              <a:schemeClr val="accent1"/>
            </a:solidFill>
            <a:prstDash val="dash"/>
          </a:ln>
        </p:spPr>
        <p:txBody>
          <a:bodyPr wrap="square" rtlCol="0">
            <a:spAutoFit/>
          </a:bodyPr>
          <a:lstStyle/>
          <a:p>
            <a:pPr marL="285750" indent="-285750">
              <a:buFont typeface="Arial" panose="020B0604020202020204" pitchFamily="34" charset="0"/>
              <a:buChar char="•"/>
            </a:pPr>
            <a:r>
              <a:rPr lang="en-US" dirty="0"/>
              <a:t>Lead Manager</a:t>
            </a:r>
          </a:p>
          <a:p>
            <a:pPr marL="285750" indent="-285750">
              <a:buFont typeface="Arial" panose="020B0604020202020204" pitchFamily="34" charset="0"/>
              <a:buChar char="•"/>
            </a:pPr>
            <a:r>
              <a:rPr lang="en-US" dirty="0"/>
              <a:t>SEBI Filing Fees</a:t>
            </a:r>
          </a:p>
          <a:p>
            <a:pPr marL="285750" indent="-285750">
              <a:buFont typeface="Arial" panose="020B0604020202020204" pitchFamily="34" charset="0"/>
              <a:buChar char="•"/>
            </a:pPr>
            <a:r>
              <a:rPr lang="en-US" dirty="0"/>
              <a:t>Listing Fees</a:t>
            </a:r>
          </a:p>
          <a:p>
            <a:pPr marL="285750" indent="-285750">
              <a:buFont typeface="Arial" panose="020B0604020202020204" pitchFamily="34" charset="0"/>
              <a:buChar char="•"/>
            </a:pPr>
            <a:r>
              <a:rPr lang="en-US" dirty="0"/>
              <a:t>BSE NSE Processing Fees</a:t>
            </a:r>
          </a:p>
          <a:p>
            <a:pPr marL="285750" indent="-285750">
              <a:buFont typeface="Arial" panose="020B0604020202020204" pitchFamily="34" charset="0"/>
              <a:buChar char="•"/>
            </a:pPr>
            <a:r>
              <a:rPr lang="en-US" dirty="0"/>
              <a:t>Book Building Software Fees</a:t>
            </a:r>
          </a:p>
          <a:p>
            <a:pPr marL="285750" indent="-285750">
              <a:buFont typeface="Arial" panose="020B0604020202020204" pitchFamily="34" charset="0"/>
              <a:buChar char="•"/>
            </a:pPr>
            <a:r>
              <a:rPr lang="en-US" dirty="0"/>
              <a:t>Authorized Capital increase cost</a:t>
            </a:r>
          </a:p>
          <a:p>
            <a:pPr marL="285750" indent="-285750">
              <a:buFont typeface="Arial" panose="020B0604020202020204" pitchFamily="34" charset="0"/>
              <a:buChar char="•"/>
            </a:pPr>
            <a:r>
              <a:rPr lang="en-US" dirty="0"/>
              <a:t>Registrars</a:t>
            </a:r>
          </a:p>
          <a:p>
            <a:pPr marL="285750" indent="-285750">
              <a:buFont typeface="Arial" panose="020B0604020202020204" pitchFamily="34" charset="0"/>
              <a:buChar char="•"/>
            </a:pPr>
            <a:r>
              <a:rPr lang="en-US" dirty="0"/>
              <a:t>Legal Counsels- Domestic</a:t>
            </a:r>
          </a:p>
          <a:p>
            <a:pPr marL="285750" indent="-285750">
              <a:buFont typeface="Arial" panose="020B0604020202020204" pitchFamily="34" charset="0"/>
              <a:buChar char="•"/>
            </a:pPr>
            <a:r>
              <a:rPr lang="en-US" dirty="0"/>
              <a:t>Legal Counsels- International</a:t>
            </a:r>
          </a:p>
          <a:p>
            <a:pPr marL="285750" indent="-285750">
              <a:buFont typeface="Arial" panose="020B0604020202020204" pitchFamily="34" charset="0"/>
              <a:buChar char="•"/>
            </a:pPr>
            <a:r>
              <a:rPr lang="en-US" dirty="0"/>
              <a:t>Auditors</a:t>
            </a:r>
          </a:p>
          <a:p>
            <a:pPr marL="285750" indent="-285750">
              <a:buFont typeface="Arial" panose="020B0604020202020204" pitchFamily="34" charset="0"/>
              <a:buChar char="•"/>
            </a:pPr>
            <a:r>
              <a:rPr lang="en-US" dirty="0"/>
              <a:t>ICA</a:t>
            </a:r>
          </a:p>
          <a:p>
            <a:pPr marL="285750" indent="-285750">
              <a:buFont typeface="Arial" panose="020B0604020202020204" pitchFamily="34" charset="0"/>
              <a:buChar char="•"/>
            </a:pPr>
            <a:r>
              <a:rPr lang="en-US" dirty="0"/>
              <a:t>Advisors</a:t>
            </a:r>
          </a:p>
          <a:p>
            <a:pPr marL="285750" indent="-285750">
              <a:buFont typeface="Arial" panose="020B0604020202020204" pitchFamily="34" charset="0"/>
              <a:buChar char="•"/>
            </a:pPr>
            <a:r>
              <a:rPr lang="en-US" dirty="0"/>
              <a:t>Advertisements</a:t>
            </a:r>
          </a:p>
          <a:p>
            <a:pPr marL="285750" indent="-285750">
              <a:buFont typeface="Arial" panose="020B0604020202020204" pitchFamily="34" charset="0"/>
              <a:buChar char="•"/>
            </a:pPr>
            <a:r>
              <a:rPr lang="en-US" dirty="0"/>
              <a:t>Printing</a:t>
            </a:r>
          </a:p>
          <a:p>
            <a:pPr marL="285750" indent="-285750">
              <a:buFont typeface="Arial" panose="020B0604020202020204" pitchFamily="34" charset="0"/>
              <a:buChar char="•"/>
            </a:pPr>
            <a:r>
              <a:rPr lang="en-US" dirty="0"/>
              <a:t>PCS</a:t>
            </a:r>
          </a:p>
          <a:p>
            <a:pPr marL="285750" indent="-285750">
              <a:buFont typeface="Arial" panose="020B0604020202020204" pitchFamily="34" charset="0"/>
              <a:buChar char="•"/>
            </a:pPr>
            <a:r>
              <a:rPr lang="en-US" dirty="0"/>
              <a:t>Chartered Engineers</a:t>
            </a:r>
          </a:p>
          <a:p>
            <a:pPr marL="285750" indent="-285750">
              <a:buFont typeface="Arial" panose="020B0604020202020204" pitchFamily="34" charset="0"/>
              <a:buChar char="•"/>
            </a:pPr>
            <a:r>
              <a:rPr lang="en-US" dirty="0"/>
              <a:t>Monitoring agency fees</a:t>
            </a:r>
          </a:p>
          <a:p>
            <a:pPr marL="285750" indent="-285750">
              <a:buFont typeface="Arial" panose="020B0604020202020204" pitchFamily="34" charset="0"/>
              <a:buChar char="•"/>
            </a:pPr>
            <a:r>
              <a:rPr lang="en-US" dirty="0"/>
              <a:t>Industry Report Provider</a:t>
            </a:r>
          </a:p>
          <a:p>
            <a:pPr marL="285750" indent="-285750">
              <a:buFont typeface="Arial" panose="020B0604020202020204" pitchFamily="34" charset="0"/>
              <a:buChar char="•"/>
            </a:pPr>
            <a:r>
              <a:rPr lang="en-US" dirty="0"/>
              <a:t>3% to 12%- OFS and primary sharing?</a:t>
            </a:r>
          </a:p>
          <a:p>
            <a:pPr marL="285750" indent="-285750">
              <a:buFont typeface="Arial" panose="020B0604020202020204" pitchFamily="34" charset="0"/>
              <a:buChar char="•"/>
            </a:pPr>
            <a:endParaRPr lang="en-US" dirty="0"/>
          </a:p>
        </p:txBody>
      </p:sp>
      <p:pic>
        <p:nvPicPr>
          <p:cNvPr id="4" name="Picture 2">
            <a:extLst>
              <a:ext uri="{FF2B5EF4-FFF2-40B4-BE49-F238E27FC236}">
                <a16:creationId xmlns:a16="http://schemas.microsoft.com/office/drawing/2014/main" id="{53D6C642-07A2-30FD-E19E-5E9552E4E6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CC38A-78A4-9985-B1A4-966056B306AF}"/>
              </a:ext>
            </a:extLst>
          </p:cNvPr>
          <p:cNvPicPr>
            <a:picLocks noChangeAspect="1"/>
          </p:cNvPicPr>
          <p:nvPr/>
        </p:nvPicPr>
        <p:blipFill>
          <a:blip r:embed="rId2"/>
          <a:stretch>
            <a:fillRect/>
          </a:stretch>
        </p:blipFill>
        <p:spPr>
          <a:xfrm>
            <a:off x="35496" y="0"/>
            <a:ext cx="7937453" cy="3747892"/>
          </a:xfrm>
          <a:prstGeom prst="rect">
            <a:avLst/>
          </a:prstGeom>
        </p:spPr>
      </p:pic>
      <p:pic>
        <p:nvPicPr>
          <p:cNvPr id="8" name="Picture 7">
            <a:extLst>
              <a:ext uri="{FF2B5EF4-FFF2-40B4-BE49-F238E27FC236}">
                <a16:creationId xmlns:a16="http://schemas.microsoft.com/office/drawing/2014/main" id="{9A7849A7-0EEC-C58D-ACB7-5C08691EF717}"/>
              </a:ext>
            </a:extLst>
          </p:cNvPr>
          <p:cNvPicPr>
            <a:picLocks noChangeAspect="1"/>
          </p:cNvPicPr>
          <p:nvPr/>
        </p:nvPicPr>
        <p:blipFill>
          <a:blip r:embed="rId3"/>
          <a:stretch>
            <a:fillRect/>
          </a:stretch>
        </p:blipFill>
        <p:spPr>
          <a:xfrm>
            <a:off x="145857" y="3540767"/>
            <a:ext cx="7594496" cy="3317233"/>
          </a:xfrm>
          <a:prstGeom prst="rect">
            <a:avLst/>
          </a:prstGeom>
        </p:spPr>
      </p:pic>
      <p:sp>
        <p:nvSpPr>
          <p:cNvPr id="9" name="TextBox 8">
            <a:extLst>
              <a:ext uri="{FF2B5EF4-FFF2-40B4-BE49-F238E27FC236}">
                <a16:creationId xmlns:a16="http://schemas.microsoft.com/office/drawing/2014/main" id="{CD5CF0AD-3B99-C79E-B9D7-AF4166CFCE5D}"/>
              </a:ext>
            </a:extLst>
          </p:cNvPr>
          <p:cNvSpPr txBox="1"/>
          <p:nvPr/>
        </p:nvSpPr>
        <p:spPr>
          <a:xfrm>
            <a:off x="8003817" y="3059668"/>
            <a:ext cx="88357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a:t>6000 </a:t>
            </a:r>
            <a:r>
              <a:rPr lang="en-IN" dirty="0" err="1"/>
              <a:t>cr</a:t>
            </a:r>
            <a:endParaRPr lang="en-IN" dirty="0"/>
          </a:p>
        </p:txBody>
      </p:sp>
    </p:spTree>
    <p:extLst>
      <p:ext uri="{BB962C8B-B14F-4D97-AF65-F5344CB8AC3E}">
        <p14:creationId xmlns:p14="http://schemas.microsoft.com/office/powerpoint/2010/main" val="376749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3DCAF5-0907-7110-0283-3DB13B836949}"/>
              </a:ext>
            </a:extLst>
          </p:cNvPr>
          <p:cNvPicPr>
            <a:picLocks noChangeAspect="1"/>
          </p:cNvPicPr>
          <p:nvPr/>
        </p:nvPicPr>
        <p:blipFill>
          <a:blip r:embed="rId2"/>
          <a:stretch>
            <a:fillRect/>
          </a:stretch>
        </p:blipFill>
        <p:spPr>
          <a:xfrm>
            <a:off x="0" y="116632"/>
            <a:ext cx="9144000" cy="1893856"/>
          </a:xfrm>
          <a:prstGeom prst="rect">
            <a:avLst/>
          </a:prstGeom>
        </p:spPr>
      </p:pic>
      <p:pic>
        <p:nvPicPr>
          <p:cNvPr id="6" name="Picture 5">
            <a:extLst>
              <a:ext uri="{FF2B5EF4-FFF2-40B4-BE49-F238E27FC236}">
                <a16:creationId xmlns:a16="http://schemas.microsoft.com/office/drawing/2014/main" id="{7824F4B5-8854-5407-AF4A-A22EC0ADEF8E}"/>
              </a:ext>
            </a:extLst>
          </p:cNvPr>
          <p:cNvPicPr>
            <a:picLocks noChangeAspect="1"/>
          </p:cNvPicPr>
          <p:nvPr/>
        </p:nvPicPr>
        <p:blipFill>
          <a:blip r:embed="rId3"/>
          <a:stretch>
            <a:fillRect/>
          </a:stretch>
        </p:blipFill>
        <p:spPr>
          <a:xfrm>
            <a:off x="0" y="2002685"/>
            <a:ext cx="9144000" cy="3576191"/>
          </a:xfrm>
          <a:prstGeom prst="rect">
            <a:avLst/>
          </a:prstGeom>
        </p:spPr>
      </p:pic>
      <p:sp>
        <p:nvSpPr>
          <p:cNvPr id="7" name="TextBox 6">
            <a:extLst>
              <a:ext uri="{FF2B5EF4-FFF2-40B4-BE49-F238E27FC236}">
                <a16:creationId xmlns:a16="http://schemas.microsoft.com/office/drawing/2014/main" id="{C5BA3D6A-505E-A613-29FB-371333ED14FF}"/>
              </a:ext>
            </a:extLst>
          </p:cNvPr>
          <p:cNvSpPr txBox="1"/>
          <p:nvPr/>
        </p:nvSpPr>
        <p:spPr>
          <a:xfrm>
            <a:off x="3635896" y="6093296"/>
            <a:ext cx="88357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a:t>1000 </a:t>
            </a:r>
            <a:r>
              <a:rPr lang="en-IN" dirty="0" err="1"/>
              <a:t>cr</a:t>
            </a:r>
            <a:endParaRPr lang="en-IN" dirty="0"/>
          </a:p>
        </p:txBody>
      </p:sp>
    </p:spTree>
    <p:extLst>
      <p:ext uri="{BB962C8B-B14F-4D97-AF65-F5344CB8AC3E}">
        <p14:creationId xmlns:p14="http://schemas.microsoft.com/office/powerpoint/2010/main" val="356804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DECIPHERING INTENT</a:t>
            </a:r>
            <a:endParaRPr lang="en-IN" sz="2000" b="1" dirty="0">
              <a:latin typeface="Arial Narrow" pitchFamily="34" charset="0"/>
            </a:endParaRPr>
          </a:p>
        </p:txBody>
      </p:sp>
      <p:sp>
        <p:nvSpPr>
          <p:cNvPr id="2" name="TextBox 1">
            <a:extLst>
              <a:ext uri="{FF2B5EF4-FFF2-40B4-BE49-F238E27FC236}">
                <a16:creationId xmlns:a16="http://schemas.microsoft.com/office/drawing/2014/main" id="{EF21B19D-DA5F-8E17-F1AB-3DB26EE89013}"/>
              </a:ext>
            </a:extLst>
          </p:cNvPr>
          <p:cNvSpPr txBox="1"/>
          <p:nvPr/>
        </p:nvSpPr>
        <p:spPr>
          <a:xfrm>
            <a:off x="395536" y="1154609"/>
            <a:ext cx="8352928" cy="5216813"/>
          </a:xfrm>
          <a:prstGeom prst="rect">
            <a:avLst/>
          </a:prstGeom>
          <a:noFill/>
          <a:ln>
            <a:solidFill>
              <a:schemeClr val="accent1"/>
            </a:solidFill>
            <a:prstDash val="dash"/>
          </a:ln>
        </p:spPr>
        <p:txBody>
          <a:bodyPr wrap="square" rtlCol="0">
            <a:spAutoFit/>
          </a:bodyPr>
          <a:lstStyle/>
          <a:p>
            <a:r>
              <a:rPr lang="en-US" dirty="0"/>
              <a:t>Why IPO?</a:t>
            </a:r>
          </a:p>
          <a:p>
            <a:endParaRPr lang="en-US" dirty="0"/>
          </a:p>
          <a:p>
            <a:pPr marL="285750" indent="-285750">
              <a:lnSpc>
                <a:spcPct val="150000"/>
              </a:lnSpc>
              <a:buFont typeface="Arial" panose="020B0604020202020204" pitchFamily="34" charset="0"/>
              <a:buChar char="•"/>
            </a:pPr>
            <a:r>
              <a:rPr lang="en-US" dirty="0"/>
              <a:t>Value unlocking</a:t>
            </a:r>
          </a:p>
          <a:p>
            <a:pPr marL="285750" indent="-285750">
              <a:lnSpc>
                <a:spcPct val="150000"/>
              </a:lnSpc>
              <a:buFont typeface="Arial" panose="020B0604020202020204" pitchFamily="34" charset="0"/>
              <a:buChar char="•"/>
            </a:pPr>
            <a:r>
              <a:rPr lang="en-US" dirty="0"/>
              <a:t>Efficient Resource Raising</a:t>
            </a:r>
          </a:p>
          <a:p>
            <a:pPr marL="285750" indent="-285750">
              <a:lnSpc>
                <a:spcPct val="150000"/>
              </a:lnSpc>
              <a:buFont typeface="Arial" panose="020B0604020202020204" pitchFamily="34" charset="0"/>
              <a:buChar char="•"/>
            </a:pPr>
            <a:r>
              <a:rPr lang="en-US" dirty="0"/>
              <a:t>Image enhancement</a:t>
            </a:r>
          </a:p>
          <a:p>
            <a:pPr marL="285750" indent="-285750">
              <a:lnSpc>
                <a:spcPct val="150000"/>
              </a:lnSpc>
              <a:buFont typeface="Arial" panose="020B0604020202020204" pitchFamily="34" charset="0"/>
              <a:buChar char="•"/>
            </a:pPr>
            <a:r>
              <a:rPr lang="en-US" dirty="0"/>
              <a:t>Lower cost of capital</a:t>
            </a:r>
          </a:p>
          <a:p>
            <a:pPr marL="285750" indent="-285750">
              <a:lnSpc>
                <a:spcPct val="150000"/>
              </a:lnSpc>
              <a:buFont typeface="Arial" panose="020B0604020202020204" pitchFamily="34" charset="0"/>
              <a:buChar char="•"/>
            </a:pPr>
            <a:r>
              <a:rPr lang="en-US" dirty="0"/>
              <a:t>Corporate Governance and Discipline</a:t>
            </a:r>
          </a:p>
          <a:p>
            <a:pPr marL="285750" indent="-285750">
              <a:lnSpc>
                <a:spcPct val="150000"/>
              </a:lnSpc>
              <a:buFont typeface="Arial" panose="020B0604020202020204" pitchFamily="34" charset="0"/>
              <a:buChar char="•"/>
            </a:pPr>
            <a:r>
              <a:rPr lang="en-US" dirty="0"/>
              <a:t>No Personal Guarantees</a:t>
            </a:r>
          </a:p>
          <a:p>
            <a:pPr marL="285750" indent="-285750">
              <a:lnSpc>
                <a:spcPct val="150000"/>
              </a:lnSpc>
              <a:buFont typeface="Arial" panose="020B0604020202020204" pitchFamily="34" charset="0"/>
              <a:buChar char="•"/>
            </a:pPr>
            <a:r>
              <a:rPr lang="en-US" dirty="0"/>
              <a:t>ESOPs</a:t>
            </a:r>
          </a:p>
          <a:p>
            <a:pPr marL="285750" indent="-285750">
              <a:lnSpc>
                <a:spcPct val="150000"/>
              </a:lnSpc>
              <a:buFont typeface="Arial" panose="020B0604020202020204" pitchFamily="34" charset="0"/>
              <a:buChar char="•"/>
            </a:pPr>
            <a:r>
              <a:rPr lang="en-US" dirty="0"/>
              <a:t>Improving balance sheet</a:t>
            </a:r>
          </a:p>
          <a:p>
            <a:pPr marL="285750" indent="-285750">
              <a:lnSpc>
                <a:spcPct val="150000"/>
              </a:lnSpc>
              <a:buFont typeface="Arial" panose="020B0604020202020204" pitchFamily="34" charset="0"/>
              <a:buChar char="•"/>
            </a:pPr>
            <a:r>
              <a:rPr lang="en-US" dirty="0"/>
              <a:t>Separating control from management</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IN" dirty="0"/>
          </a:p>
        </p:txBody>
      </p:sp>
      <p:pic>
        <p:nvPicPr>
          <p:cNvPr id="4" name="Picture 2">
            <a:extLst>
              <a:ext uri="{FF2B5EF4-FFF2-40B4-BE49-F238E27FC236}">
                <a16:creationId xmlns:a16="http://schemas.microsoft.com/office/drawing/2014/main" id="{41507C1C-E151-D7C9-BB29-C0075D0491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87621" y="215330"/>
            <a:ext cx="1626015" cy="4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1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p:cNvSpPr>
            <a:spLocks noGrp="1"/>
          </p:cNvSpPr>
          <p:nvPr>
            <p:ph type="ctrTitle"/>
          </p:nvPr>
        </p:nvSpPr>
        <p:spPr>
          <a:xfrm>
            <a:off x="417399" y="643467"/>
            <a:ext cx="8408193" cy="744836"/>
          </a:xfrm>
        </p:spPr>
        <p:txBody>
          <a:bodyPr vert="horz" lIns="91440" tIns="45720" rIns="91440" bIns="45720" rtlCol="0" anchor="ctr">
            <a:normAutofit/>
          </a:bodyPr>
          <a:lstStyle/>
          <a:p>
            <a:pPr>
              <a:lnSpc>
                <a:spcPct val="90000"/>
              </a:lnSpc>
            </a:pPr>
            <a:r>
              <a:rPr lang="en-US" sz="2800" b="1" kern="1200" dirty="0">
                <a:solidFill>
                  <a:schemeClr val="bg1"/>
                </a:solidFill>
                <a:latin typeface="+mj-lt"/>
                <a:ea typeface="+mj-ea"/>
                <a:cs typeface="+mj-cs"/>
              </a:rPr>
              <a:t>LAST MINUTE EXTERNAL THREATS</a:t>
            </a:r>
          </a:p>
        </p:txBody>
      </p:sp>
      <p:pic>
        <p:nvPicPr>
          <p:cNvPr id="4" name="Picture 2">
            <a:extLst>
              <a:ext uri="{FF2B5EF4-FFF2-40B4-BE49-F238E27FC236}">
                <a16:creationId xmlns:a16="http://schemas.microsoft.com/office/drawing/2014/main" id="{31D46458-2CD8-CCD0-2D68-DF1E56C6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3448413A-6D5D-18B0-791F-190863265C40}"/>
              </a:ext>
            </a:extLst>
          </p:cNvPr>
          <p:cNvGraphicFramePr>
            <a:graphicFrameLocks noGrp="1"/>
          </p:cNvGraphicFramePr>
          <p:nvPr>
            <p:extLst>
              <p:ext uri="{D42A27DB-BD31-4B8C-83A1-F6EECF244321}">
                <p14:modId xmlns:p14="http://schemas.microsoft.com/office/powerpoint/2010/main" val="2469268870"/>
              </p:ext>
            </p:extLst>
          </p:nvPr>
        </p:nvGraphicFramePr>
        <p:xfrm>
          <a:off x="532495" y="1675227"/>
          <a:ext cx="8079012" cy="4394203"/>
        </p:xfrm>
        <a:graphic>
          <a:graphicData uri="http://schemas.openxmlformats.org/drawingml/2006/table">
            <a:tbl>
              <a:tblPr/>
              <a:tblGrid>
                <a:gridCol w="1073920">
                  <a:extLst>
                    <a:ext uri="{9D8B030D-6E8A-4147-A177-3AD203B41FA5}">
                      <a16:colId xmlns:a16="http://schemas.microsoft.com/office/drawing/2014/main" val="2577742813"/>
                    </a:ext>
                  </a:extLst>
                </a:gridCol>
                <a:gridCol w="2506403">
                  <a:extLst>
                    <a:ext uri="{9D8B030D-6E8A-4147-A177-3AD203B41FA5}">
                      <a16:colId xmlns:a16="http://schemas.microsoft.com/office/drawing/2014/main" val="255272957"/>
                    </a:ext>
                  </a:extLst>
                </a:gridCol>
                <a:gridCol w="3623782">
                  <a:extLst>
                    <a:ext uri="{9D8B030D-6E8A-4147-A177-3AD203B41FA5}">
                      <a16:colId xmlns:a16="http://schemas.microsoft.com/office/drawing/2014/main" val="2911239452"/>
                    </a:ext>
                  </a:extLst>
                </a:gridCol>
                <a:gridCol w="874907">
                  <a:extLst>
                    <a:ext uri="{9D8B030D-6E8A-4147-A177-3AD203B41FA5}">
                      <a16:colId xmlns:a16="http://schemas.microsoft.com/office/drawing/2014/main" val="1819167990"/>
                    </a:ext>
                  </a:extLst>
                </a:gridCol>
              </a:tblGrid>
              <a:tr h="300508">
                <a:tc>
                  <a:txBody>
                    <a:bodyPr/>
                    <a:lstStyle/>
                    <a:p>
                      <a:pPr>
                        <a:buNone/>
                      </a:pPr>
                      <a:r>
                        <a:rPr lang="en-IN" sz="1300"/>
                        <a:t>Date</a:t>
                      </a:r>
                    </a:p>
                  </a:txBody>
                  <a:tcPr marL="53730" marR="53730" marT="26866" marB="26866" anchor="ctr">
                    <a:lnL>
                      <a:noFill/>
                    </a:lnL>
                    <a:lnR>
                      <a:noFill/>
                    </a:lnR>
                    <a:lnT>
                      <a:noFill/>
                    </a:lnT>
                    <a:lnB>
                      <a:noFill/>
                    </a:lnB>
                    <a:noFill/>
                  </a:tcPr>
                </a:tc>
                <a:tc>
                  <a:txBody>
                    <a:bodyPr/>
                    <a:lstStyle/>
                    <a:p>
                      <a:pPr>
                        <a:buNone/>
                      </a:pPr>
                      <a:r>
                        <a:rPr lang="en-IN" sz="1300"/>
                        <a:t>Event</a:t>
                      </a:r>
                    </a:p>
                  </a:txBody>
                  <a:tcPr marL="53730" marR="53730" marT="26866" marB="26866" anchor="ctr">
                    <a:lnL>
                      <a:noFill/>
                    </a:lnL>
                    <a:lnR>
                      <a:noFill/>
                    </a:lnR>
                    <a:lnT>
                      <a:noFill/>
                    </a:lnT>
                    <a:lnB>
                      <a:noFill/>
                    </a:lnB>
                    <a:noFill/>
                  </a:tcPr>
                </a:tc>
                <a:tc>
                  <a:txBody>
                    <a:bodyPr/>
                    <a:lstStyle/>
                    <a:p>
                      <a:pPr>
                        <a:buNone/>
                      </a:pPr>
                      <a:r>
                        <a:rPr lang="en-IN" sz="1300"/>
                        <a:t>Description / Remark</a:t>
                      </a:r>
                    </a:p>
                  </a:txBody>
                  <a:tcPr marL="53730" marR="53730" marT="26866" marB="26866" anchor="ctr">
                    <a:lnL>
                      <a:noFill/>
                    </a:lnL>
                    <a:lnR>
                      <a:noFill/>
                    </a:lnR>
                    <a:lnT>
                      <a:noFill/>
                    </a:lnT>
                    <a:lnB>
                      <a:noFill/>
                    </a:lnB>
                    <a:noFill/>
                  </a:tcPr>
                </a:tc>
                <a:tc>
                  <a:txBody>
                    <a:bodyPr/>
                    <a:lstStyle/>
                    <a:p>
                      <a:pPr>
                        <a:buNone/>
                      </a:pPr>
                      <a:r>
                        <a:rPr lang="en-IN" sz="1300"/>
                        <a:t>Source</a:t>
                      </a:r>
                    </a:p>
                  </a:txBody>
                  <a:tcPr marL="53730" marR="53730" marT="26866" marB="26866" anchor="ctr">
                    <a:lnL>
                      <a:noFill/>
                    </a:lnL>
                    <a:lnR>
                      <a:noFill/>
                    </a:lnR>
                    <a:lnT>
                      <a:noFill/>
                    </a:lnT>
                    <a:lnB>
                      <a:noFill/>
                    </a:lnB>
                    <a:noFill/>
                  </a:tcPr>
                </a:tc>
                <a:extLst>
                  <a:ext uri="{0D108BD9-81ED-4DB2-BD59-A6C34878D82A}">
                    <a16:rowId xmlns:a16="http://schemas.microsoft.com/office/drawing/2014/main" val="3892057523"/>
                  </a:ext>
                </a:extLst>
              </a:tr>
              <a:tr h="698536">
                <a:tc>
                  <a:txBody>
                    <a:bodyPr/>
                    <a:lstStyle/>
                    <a:p>
                      <a:pPr>
                        <a:buNone/>
                      </a:pPr>
                      <a:r>
                        <a:rPr lang="en-IN" sz="1300" b="1"/>
                        <a:t>22 December 2023</a:t>
                      </a:r>
                      <a:endParaRPr lang="en-IN" sz="1300"/>
                    </a:p>
                  </a:txBody>
                  <a:tcPr marL="53730" marR="53730" marT="26866" marB="26866" anchor="ctr">
                    <a:lnL>
                      <a:noFill/>
                    </a:lnL>
                    <a:lnR>
                      <a:noFill/>
                    </a:lnR>
                    <a:lnT>
                      <a:noFill/>
                    </a:lnT>
                    <a:lnB>
                      <a:noFill/>
                    </a:lnB>
                    <a:noFill/>
                  </a:tcPr>
                </a:tc>
                <a:tc>
                  <a:txBody>
                    <a:bodyPr/>
                    <a:lstStyle/>
                    <a:p>
                      <a:pPr>
                        <a:buNone/>
                      </a:pPr>
                      <a:r>
                        <a:rPr lang="en-US" sz="1300"/>
                        <a:t>Filing of Draft Red Herring Prospectus (DRHP)</a:t>
                      </a:r>
                    </a:p>
                  </a:txBody>
                  <a:tcPr marL="53730" marR="53730" marT="26866" marB="26866" anchor="ctr">
                    <a:lnL>
                      <a:noFill/>
                    </a:lnL>
                    <a:lnR>
                      <a:noFill/>
                    </a:lnR>
                    <a:lnT>
                      <a:noFill/>
                    </a:lnT>
                    <a:lnB>
                      <a:noFill/>
                    </a:lnB>
                    <a:noFill/>
                  </a:tcPr>
                </a:tc>
                <a:tc>
                  <a:txBody>
                    <a:bodyPr/>
                    <a:lstStyle/>
                    <a:p>
                      <a:pPr>
                        <a:buNone/>
                      </a:pPr>
                      <a:r>
                        <a:rPr lang="en-US" sz="1300"/>
                        <a:t>Ola Electric filed its draft red herring prospectus with SEBI to initiate its IPO process.</a:t>
                      </a:r>
                    </a:p>
                  </a:txBody>
                  <a:tcPr marL="53730" marR="53730" marT="26866" marB="26866" anchor="ctr">
                    <a:lnL>
                      <a:noFill/>
                    </a:lnL>
                    <a:lnR>
                      <a:noFill/>
                    </a:lnR>
                    <a:lnT>
                      <a:noFill/>
                    </a:lnT>
                    <a:lnB>
                      <a:noFill/>
                    </a:lnB>
                    <a:noFill/>
                  </a:tcPr>
                </a:tc>
                <a:tc>
                  <a:txBody>
                    <a:bodyPr/>
                    <a:lstStyle/>
                    <a:p>
                      <a:pPr>
                        <a:buNone/>
                      </a:pPr>
                      <a:r>
                        <a:rPr lang="en-IN" sz="1300">
                          <a:hlinkClick r:id="rId3"/>
                        </a:rPr>
                        <a:t>IPO Platform</a:t>
                      </a:r>
                      <a:endParaRPr lang="en-IN" sz="1300"/>
                    </a:p>
                  </a:txBody>
                  <a:tcPr marL="53730" marR="53730" marT="26866" marB="26866" anchor="ctr">
                    <a:lnL>
                      <a:noFill/>
                    </a:lnL>
                    <a:lnR>
                      <a:noFill/>
                    </a:lnR>
                    <a:lnT>
                      <a:noFill/>
                    </a:lnT>
                    <a:lnB>
                      <a:noFill/>
                    </a:lnB>
                    <a:noFill/>
                  </a:tcPr>
                </a:tc>
                <a:extLst>
                  <a:ext uri="{0D108BD9-81ED-4DB2-BD59-A6C34878D82A}">
                    <a16:rowId xmlns:a16="http://schemas.microsoft.com/office/drawing/2014/main" val="1972785971"/>
                  </a:ext>
                </a:extLst>
              </a:tr>
              <a:tr h="897549">
                <a:tc>
                  <a:txBody>
                    <a:bodyPr/>
                    <a:lstStyle/>
                    <a:p>
                      <a:pPr>
                        <a:buNone/>
                      </a:pPr>
                      <a:r>
                        <a:rPr lang="en-IN" sz="1300" b="1" dirty="0"/>
                        <a:t>29–30 July 2024</a:t>
                      </a:r>
                      <a:endParaRPr lang="en-IN" sz="1300" dirty="0"/>
                    </a:p>
                  </a:txBody>
                  <a:tcPr marL="53730" marR="53730" marT="26866" marB="26866" anchor="ctr">
                    <a:lnL>
                      <a:noFill/>
                    </a:lnL>
                    <a:lnR>
                      <a:noFill/>
                    </a:lnR>
                    <a:lnT>
                      <a:noFill/>
                    </a:lnT>
                    <a:lnB>
                      <a:noFill/>
                    </a:lnB>
                    <a:solidFill>
                      <a:srgbClr val="FFFF00"/>
                    </a:solidFill>
                  </a:tcPr>
                </a:tc>
                <a:tc>
                  <a:txBody>
                    <a:bodyPr/>
                    <a:lstStyle/>
                    <a:p>
                      <a:pPr>
                        <a:buNone/>
                      </a:pPr>
                      <a:r>
                        <a:rPr lang="en-IN" sz="1300" dirty="0" err="1"/>
                        <a:t>MapMyIndia</a:t>
                      </a:r>
                      <a:r>
                        <a:rPr lang="en-IN" sz="1300" dirty="0"/>
                        <a:t> legal notice to Ola Electric</a:t>
                      </a:r>
                    </a:p>
                  </a:txBody>
                  <a:tcPr marL="53730" marR="53730" marT="26866" marB="26866" anchor="ctr">
                    <a:lnL>
                      <a:noFill/>
                    </a:lnL>
                    <a:lnR>
                      <a:noFill/>
                    </a:lnR>
                    <a:lnT>
                      <a:noFill/>
                    </a:lnT>
                    <a:lnB>
                      <a:noFill/>
                    </a:lnB>
                    <a:solidFill>
                      <a:srgbClr val="FFFF00"/>
                    </a:solidFill>
                  </a:tcPr>
                </a:tc>
                <a:tc>
                  <a:txBody>
                    <a:bodyPr/>
                    <a:lstStyle/>
                    <a:p>
                      <a:pPr>
                        <a:buNone/>
                      </a:pPr>
                      <a:r>
                        <a:rPr lang="en-US" sz="1300" dirty="0" err="1"/>
                        <a:t>MapMyIndia</a:t>
                      </a:r>
                      <a:r>
                        <a:rPr lang="en-US" sz="1300" dirty="0"/>
                        <a:t> (CE Info Systems) sent a legal notice alleging Ola Electric copied proprietary map data and breached a 2021 licensing agreement.</a:t>
                      </a:r>
                    </a:p>
                  </a:txBody>
                  <a:tcPr marL="53730" marR="53730" marT="26866" marB="26866" anchor="ctr">
                    <a:lnL>
                      <a:noFill/>
                    </a:lnL>
                    <a:lnR>
                      <a:noFill/>
                    </a:lnR>
                    <a:lnT>
                      <a:noFill/>
                    </a:lnT>
                    <a:lnB>
                      <a:noFill/>
                    </a:lnB>
                    <a:solidFill>
                      <a:srgbClr val="FFFF00"/>
                    </a:solidFill>
                  </a:tcPr>
                </a:tc>
                <a:tc>
                  <a:txBody>
                    <a:bodyPr/>
                    <a:lstStyle/>
                    <a:p>
                      <a:pPr>
                        <a:buNone/>
                      </a:pPr>
                      <a:r>
                        <a:rPr lang="en-IN" sz="1300" dirty="0">
                          <a:hlinkClick r:id="rId4"/>
                        </a:rPr>
                        <a:t>Forbes India</a:t>
                      </a:r>
                      <a:endParaRPr lang="en-IN" sz="1300" dirty="0"/>
                    </a:p>
                  </a:txBody>
                  <a:tcPr marL="53730" marR="53730" marT="26866" marB="26866" anchor="ctr">
                    <a:lnL>
                      <a:noFill/>
                    </a:lnL>
                    <a:lnR>
                      <a:noFill/>
                    </a:lnR>
                    <a:lnT>
                      <a:noFill/>
                    </a:lnT>
                    <a:lnB>
                      <a:noFill/>
                    </a:lnB>
                    <a:solidFill>
                      <a:srgbClr val="FFFF00"/>
                    </a:solidFill>
                  </a:tcPr>
                </a:tc>
                <a:extLst>
                  <a:ext uri="{0D108BD9-81ED-4DB2-BD59-A6C34878D82A}">
                    <a16:rowId xmlns:a16="http://schemas.microsoft.com/office/drawing/2014/main" val="3458535705"/>
                  </a:ext>
                </a:extLst>
              </a:tr>
              <a:tr h="499522">
                <a:tc>
                  <a:txBody>
                    <a:bodyPr/>
                    <a:lstStyle/>
                    <a:p>
                      <a:pPr>
                        <a:buNone/>
                      </a:pPr>
                      <a:r>
                        <a:rPr lang="en-IN" sz="1300" b="1"/>
                        <a:t>2 August 2024</a:t>
                      </a:r>
                      <a:endParaRPr lang="en-IN" sz="1300"/>
                    </a:p>
                  </a:txBody>
                  <a:tcPr marL="53730" marR="53730" marT="26866" marB="26866" anchor="ctr">
                    <a:lnL>
                      <a:noFill/>
                    </a:lnL>
                    <a:lnR>
                      <a:noFill/>
                    </a:lnR>
                    <a:lnT>
                      <a:noFill/>
                    </a:lnT>
                    <a:lnB>
                      <a:noFill/>
                    </a:lnB>
                    <a:noFill/>
                  </a:tcPr>
                </a:tc>
                <a:tc>
                  <a:txBody>
                    <a:bodyPr/>
                    <a:lstStyle/>
                    <a:p>
                      <a:pPr>
                        <a:buNone/>
                      </a:pPr>
                      <a:r>
                        <a:rPr lang="en-US" sz="1300"/>
                        <a:t>IPO opens for public subscription</a:t>
                      </a:r>
                    </a:p>
                  </a:txBody>
                  <a:tcPr marL="53730" marR="53730" marT="26866" marB="26866" anchor="ctr">
                    <a:lnL>
                      <a:noFill/>
                    </a:lnL>
                    <a:lnR>
                      <a:noFill/>
                    </a:lnR>
                    <a:lnT>
                      <a:noFill/>
                    </a:lnT>
                    <a:lnB>
                      <a:noFill/>
                    </a:lnB>
                    <a:noFill/>
                  </a:tcPr>
                </a:tc>
                <a:tc>
                  <a:txBody>
                    <a:bodyPr/>
                    <a:lstStyle/>
                    <a:p>
                      <a:pPr>
                        <a:buNone/>
                      </a:pPr>
                      <a:r>
                        <a:rPr lang="en-US" sz="1300"/>
                        <a:t>Public bidding for Ola Electric’s IPO opened.</a:t>
                      </a:r>
                    </a:p>
                  </a:txBody>
                  <a:tcPr marL="53730" marR="53730" marT="26866" marB="26866" anchor="ctr">
                    <a:lnL>
                      <a:noFill/>
                    </a:lnL>
                    <a:lnR>
                      <a:noFill/>
                    </a:lnR>
                    <a:lnT>
                      <a:noFill/>
                    </a:lnT>
                    <a:lnB>
                      <a:noFill/>
                    </a:lnB>
                    <a:noFill/>
                  </a:tcPr>
                </a:tc>
                <a:tc>
                  <a:txBody>
                    <a:bodyPr/>
                    <a:lstStyle/>
                    <a:p>
                      <a:pPr>
                        <a:buNone/>
                      </a:pPr>
                      <a:r>
                        <a:rPr lang="en-IN" sz="1300">
                          <a:hlinkClick r:id="rId5"/>
                        </a:rPr>
                        <a:t>IPO Hub</a:t>
                      </a:r>
                      <a:endParaRPr lang="en-IN" sz="1300"/>
                    </a:p>
                  </a:txBody>
                  <a:tcPr marL="53730" marR="53730" marT="26866" marB="26866" anchor="ctr">
                    <a:lnL>
                      <a:noFill/>
                    </a:lnL>
                    <a:lnR>
                      <a:noFill/>
                    </a:lnR>
                    <a:lnT>
                      <a:noFill/>
                    </a:lnT>
                    <a:lnB>
                      <a:noFill/>
                    </a:lnB>
                    <a:noFill/>
                  </a:tcPr>
                </a:tc>
                <a:extLst>
                  <a:ext uri="{0D108BD9-81ED-4DB2-BD59-A6C34878D82A}">
                    <a16:rowId xmlns:a16="http://schemas.microsoft.com/office/drawing/2014/main" val="256048427"/>
                  </a:ext>
                </a:extLst>
              </a:tr>
              <a:tr h="499522">
                <a:tc>
                  <a:txBody>
                    <a:bodyPr/>
                    <a:lstStyle/>
                    <a:p>
                      <a:pPr>
                        <a:buNone/>
                      </a:pPr>
                      <a:r>
                        <a:rPr lang="en-IN" sz="1300" b="1"/>
                        <a:t>6 August 2024</a:t>
                      </a:r>
                      <a:endParaRPr lang="en-IN" sz="1300"/>
                    </a:p>
                  </a:txBody>
                  <a:tcPr marL="53730" marR="53730" marT="26866" marB="26866" anchor="ctr">
                    <a:lnL>
                      <a:noFill/>
                    </a:lnL>
                    <a:lnR>
                      <a:noFill/>
                    </a:lnR>
                    <a:lnT>
                      <a:noFill/>
                    </a:lnT>
                    <a:lnB>
                      <a:noFill/>
                    </a:lnB>
                    <a:noFill/>
                  </a:tcPr>
                </a:tc>
                <a:tc>
                  <a:txBody>
                    <a:bodyPr/>
                    <a:lstStyle/>
                    <a:p>
                      <a:pPr>
                        <a:buNone/>
                      </a:pPr>
                      <a:r>
                        <a:rPr lang="en-IN" sz="1300"/>
                        <a:t>IPO closes</a:t>
                      </a:r>
                    </a:p>
                  </a:txBody>
                  <a:tcPr marL="53730" marR="53730" marT="26866" marB="26866" anchor="ctr">
                    <a:lnL>
                      <a:noFill/>
                    </a:lnL>
                    <a:lnR>
                      <a:noFill/>
                    </a:lnR>
                    <a:lnT>
                      <a:noFill/>
                    </a:lnT>
                    <a:lnB>
                      <a:noFill/>
                    </a:lnB>
                    <a:noFill/>
                  </a:tcPr>
                </a:tc>
                <a:tc>
                  <a:txBody>
                    <a:bodyPr/>
                    <a:lstStyle/>
                    <a:p>
                      <a:pPr>
                        <a:buNone/>
                      </a:pPr>
                      <a:r>
                        <a:rPr lang="en-US" sz="1300"/>
                        <a:t>Final day for investors to subscribe to the IPO.</a:t>
                      </a:r>
                    </a:p>
                  </a:txBody>
                  <a:tcPr marL="53730" marR="53730" marT="26866" marB="26866" anchor="ctr">
                    <a:lnL>
                      <a:noFill/>
                    </a:lnL>
                    <a:lnR>
                      <a:noFill/>
                    </a:lnR>
                    <a:lnT>
                      <a:noFill/>
                    </a:lnT>
                    <a:lnB>
                      <a:noFill/>
                    </a:lnB>
                    <a:noFill/>
                  </a:tcPr>
                </a:tc>
                <a:tc>
                  <a:txBody>
                    <a:bodyPr/>
                    <a:lstStyle/>
                    <a:p>
                      <a:pPr>
                        <a:buNone/>
                      </a:pPr>
                      <a:r>
                        <a:rPr lang="en-IN" sz="1300">
                          <a:hlinkClick r:id="rId5"/>
                        </a:rPr>
                        <a:t>IPO Hub</a:t>
                      </a:r>
                      <a:endParaRPr lang="en-IN" sz="1300"/>
                    </a:p>
                  </a:txBody>
                  <a:tcPr marL="53730" marR="53730" marT="26866" marB="26866" anchor="ctr">
                    <a:lnL>
                      <a:noFill/>
                    </a:lnL>
                    <a:lnR>
                      <a:noFill/>
                    </a:lnR>
                    <a:lnT>
                      <a:noFill/>
                    </a:lnT>
                    <a:lnB>
                      <a:noFill/>
                    </a:lnB>
                    <a:noFill/>
                  </a:tcPr>
                </a:tc>
                <a:extLst>
                  <a:ext uri="{0D108BD9-81ED-4DB2-BD59-A6C34878D82A}">
                    <a16:rowId xmlns:a16="http://schemas.microsoft.com/office/drawing/2014/main" val="3307944025"/>
                  </a:ext>
                </a:extLst>
              </a:tr>
              <a:tr h="499522">
                <a:tc>
                  <a:txBody>
                    <a:bodyPr/>
                    <a:lstStyle/>
                    <a:p>
                      <a:pPr>
                        <a:buNone/>
                      </a:pPr>
                      <a:r>
                        <a:rPr lang="en-IN" sz="1300" b="1"/>
                        <a:t>7 August 2024</a:t>
                      </a:r>
                      <a:endParaRPr lang="en-IN" sz="1300"/>
                    </a:p>
                  </a:txBody>
                  <a:tcPr marL="53730" marR="53730" marT="26866" marB="26866" anchor="ctr">
                    <a:lnL>
                      <a:noFill/>
                    </a:lnL>
                    <a:lnR>
                      <a:noFill/>
                    </a:lnR>
                    <a:lnT>
                      <a:noFill/>
                    </a:lnT>
                    <a:lnB>
                      <a:noFill/>
                    </a:lnB>
                    <a:noFill/>
                  </a:tcPr>
                </a:tc>
                <a:tc>
                  <a:txBody>
                    <a:bodyPr/>
                    <a:lstStyle/>
                    <a:p>
                      <a:pPr>
                        <a:buNone/>
                      </a:pPr>
                      <a:r>
                        <a:rPr lang="en-IN" sz="1300"/>
                        <a:t>Basis of share allotment</a:t>
                      </a:r>
                    </a:p>
                  </a:txBody>
                  <a:tcPr marL="53730" marR="53730" marT="26866" marB="26866" anchor="ctr">
                    <a:lnL>
                      <a:noFill/>
                    </a:lnL>
                    <a:lnR>
                      <a:noFill/>
                    </a:lnR>
                    <a:lnT>
                      <a:noFill/>
                    </a:lnT>
                    <a:lnB>
                      <a:noFill/>
                    </a:lnB>
                    <a:noFill/>
                  </a:tcPr>
                </a:tc>
                <a:tc>
                  <a:txBody>
                    <a:bodyPr/>
                    <a:lstStyle/>
                    <a:p>
                      <a:pPr>
                        <a:buNone/>
                      </a:pPr>
                      <a:r>
                        <a:rPr lang="en-US" sz="1300"/>
                        <a:t>Allocation of shares to investors completed.</a:t>
                      </a:r>
                    </a:p>
                  </a:txBody>
                  <a:tcPr marL="53730" marR="53730" marT="26866" marB="26866" anchor="ctr">
                    <a:lnL>
                      <a:noFill/>
                    </a:lnL>
                    <a:lnR>
                      <a:noFill/>
                    </a:lnR>
                    <a:lnT>
                      <a:noFill/>
                    </a:lnT>
                    <a:lnB>
                      <a:noFill/>
                    </a:lnB>
                    <a:noFill/>
                  </a:tcPr>
                </a:tc>
                <a:tc>
                  <a:txBody>
                    <a:bodyPr/>
                    <a:lstStyle/>
                    <a:p>
                      <a:pPr>
                        <a:buNone/>
                      </a:pPr>
                      <a:r>
                        <a:rPr lang="en-IN" sz="1300">
                          <a:hlinkClick r:id="rId5"/>
                        </a:rPr>
                        <a:t>IPO Hub</a:t>
                      </a:r>
                      <a:endParaRPr lang="en-IN" sz="1300"/>
                    </a:p>
                  </a:txBody>
                  <a:tcPr marL="53730" marR="53730" marT="26866" marB="26866" anchor="ctr">
                    <a:lnL>
                      <a:noFill/>
                    </a:lnL>
                    <a:lnR>
                      <a:noFill/>
                    </a:lnR>
                    <a:lnT>
                      <a:noFill/>
                    </a:lnT>
                    <a:lnB>
                      <a:noFill/>
                    </a:lnB>
                    <a:noFill/>
                  </a:tcPr>
                </a:tc>
                <a:extLst>
                  <a:ext uri="{0D108BD9-81ED-4DB2-BD59-A6C34878D82A}">
                    <a16:rowId xmlns:a16="http://schemas.microsoft.com/office/drawing/2014/main" val="827788695"/>
                  </a:ext>
                </a:extLst>
              </a:tr>
              <a:tr h="499522">
                <a:tc>
                  <a:txBody>
                    <a:bodyPr/>
                    <a:lstStyle/>
                    <a:p>
                      <a:pPr>
                        <a:buNone/>
                      </a:pPr>
                      <a:r>
                        <a:rPr lang="en-IN" sz="1300" b="1"/>
                        <a:t>8 August 2024</a:t>
                      </a:r>
                      <a:endParaRPr lang="en-IN" sz="1300"/>
                    </a:p>
                  </a:txBody>
                  <a:tcPr marL="53730" marR="53730" marT="26866" marB="26866" anchor="ctr">
                    <a:lnL>
                      <a:noFill/>
                    </a:lnL>
                    <a:lnR>
                      <a:noFill/>
                    </a:lnR>
                    <a:lnT>
                      <a:noFill/>
                    </a:lnT>
                    <a:lnB>
                      <a:noFill/>
                    </a:lnB>
                    <a:noFill/>
                  </a:tcPr>
                </a:tc>
                <a:tc>
                  <a:txBody>
                    <a:bodyPr/>
                    <a:lstStyle/>
                    <a:p>
                      <a:pPr>
                        <a:buNone/>
                      </a:pPr>
                      <a:r>
                        <a:rPr lang="en-US" sz="1300"/>
                        <a:t>Refunds &amp; credit to Demat accounts</a:t>
                      </a:r>
                    </a:p>
                  </a:txBody>
                  <a:tcPr marL="53730" marR="53730" marT="26866" marB="26866" anchor="ctr">
                    <a:lnL>
                      <a:noFill/>
                    </a:lnL>
                    <a:lnR>
                      <a:noFill/>
                    </a:lnR>
                    <a:lnT>
                      <a:noFill/>
                    </a:lnT>
                    <a:lnB>
                      <a:noFill/>
                    </a:lnB>
                    <a:noFill/>
                  </a:tcPr>
                </a:tc>
                <a:tc>
                  <a:txBody>
                    <a:bodyPr/>
                    <a:lstStyle/>
                    <a:p>
                      <a:pPr>
                        <a:buNone/>
                      </a:pPr>
                      <a:r>
                        <a:rPr lang="en-US" sz="1300"/>
                        <a:t>Refunds initiated and allotted shares credited to investors’ Demat accounts.</a:t>
                      </a:r>
                    </a:p>
                  </a:txBody>
                  <a:tcPr marL="53730" marR="53730" marT="26866" marB="26866" anchor="ctr">
                    <a:lnL>
                      <a:noFill/>
                    </a:lnL>
                    <a:lnR>
                      <a:noFill/>
                    </a:lnR>
                    <a:lnT>
                      <a:noFill/>
                    </a:lnT>
                    <a:lnB>
                      <a:noFill/>
                    </a:lnB>
                    <a:noFill/>
                  </a:tcPr>
                </a:tc>
                <a:tc>
                  <a:txBody>
                    <a:bodyPr/>
                    <a:lstStyle/>
                    <a:p>
                      <a:pPr>
                        <a:buNone/>
                      </a:pPr>
                      <a:r>
                        <a:rPr lang="en-IN" sz="1300">
                          <a:hlinkClick r:id="rId5"/>
                        </a:rPr>
                        <a:t>IPO Hub</a:t>
                      </a:r>
                      <a:endParaRPr lang="en-IN" sz="1300"/>
                    </a:p>
                  </a:txBody>
                  <a:tcPr marL="53730" marR="53730" marT="26866" marB="26866" anchor="ctr">
                    <a:lnL>
                      <a:noFill/>
                    </a:lnL>
                    <a:lnR>
                      <a:noFill/>
                    </a:lnR>
                    <a:lnT>
                      <a:noFill/>
                    </a:lnT>
                    <a:lnB>
                      <a:noFill/>
                    </a:lnB>
                    <a:noFill/>
                  </a:tcPr>
                </a:tc>
                <a:extLst>
                  <a:ext uri="{0D108BD9-81ED-4DB2-BD59-A6C34878D82A}">
                    <a16:rowId xmlns:a16="http://schemas.microsoft.com/office/drawing/2014/main" val="4292199881"/>
                  </a:ext>
                </a:extLst>
              </a:tr>
              <a:tr h="499522">
                <a:tc>
                  <a:txBody>
                    <a:bodyPr/>
                    <a:lstStyle/>
                    <a:p>
                      <a:pPr>
                        <a:buNone/>
                      </a:pPr>
                      <a:r>
                        <a:rPr lang="en-IN" sz="1300" b="1"/>
                        <a:t>9 August 2024</a:t>
                      </a:r>
                      <a:endParaRPr lang="en-IN" sz="1300"/>
                    </a:p>
                  </a:txBody>
                  <a:tcPr marL="53730" marR="53730" marT="26866" marB="26866" anchor="ctr">
                    <a:lnL>
                      <a:noFill/>
                    </a:lnL>
                    <a:lnR>
                      <a:noFill/>
                    </a:lnR>
                    <a:lnT>
                      <a:noFill/>
                    </a:lnT>
                    <a:lnB>
                      <a:noFill/>
                    </a:lnB>
                    <a:noFill/>
                  </a:tcPr>
                </a:tc>
                <a:tc>
                  <a:txBody>
                    <a:bodyPr/>
                    <a:lstStyle/>
                    <a:p>
                      <a:pPr>
                        <a:buNone/>
                      </a:pPr>
                      <a:r>
                        <a:rPr lang="en-US" sz="1300"/>
                        <a:t>Listing on stock exchanges (BSE &amp; NSE)</a:t>
                      </a:r>
                    </a:p>
                  </a:txBody>
                  <a:tcPr marL="53730" marR="53730" marT="26866" marB="26866" anchor="ctr">
                    <a:lnL>
                      <a:noFill/>
                    </a:lnL>
                    <a:lnR>
                      <a:noFill/>
                    </a:lnR>
                    <a:lnT>
                      <a:noFill/>
                    </a:lnT>
                    <a:lnB>
                      <a:noFill/>
                    </a:lnB>
                    <a:noFill/>
                  </a:tcPr>
                </a:tc>
                <a:tc>
                  <a:txBody>
                    <a:bodyPr/>
                    <a:lstStyle/>
                    <a:p>
                      <a:pPr>
                        <a:buNone/>
                      </a:pPr>
                      <a:r>
                        <a:rPr lang="en-US" sz="1300"/>
                        <a:t>Ola Electric shares listed and commenced trading.</a:t>
                      </a:r>
                    </a:p>
                  </a:txBody>
                  <a:tcPr marL="53730" marR="53730" marT="26866" marB="26866" anchor="ctr">
                    <a:lnL>
                      <a:noFill/>
                    </a:lnL>
                    <a:lnR>
                      <a:noFill/>
                    </a:lnR>
                    <a:lnT>
                      <a:noFill/>
                    </a:lnT>
                    <a:lnB>
                      <a:noFill/>
                    </a:lnB>
                    <a:noFill/>
                  </a:tcPr>
                </a:tc>
                <a:tc>
                  <a:txBody>
                    <a:bodyPr/>
                    <a:lstStyle/>
                    <a:p>
                      <a:pPr>
                        <a:buNone/>
                      </a:pPr>
                      <a:r>
                        <a:rPr lang="en-IN" sz="1300" dirty="0">
                          <a:hlinkClick r:id="rId5"/>
                        </a:rPr>
                        <a:t>IPO Hub</a:t>
                      </a:r>
                      <a:endParaRPr lang="en-IN" sz="1300" dirty="0"/>
                    </a:p>
                  </a:txBody>
                  <a:tcPr marL="53730" marR="53730" marT="26866" marB="26866" anchor="ctr">
                    <a:lnL>
                      <a:noFill/>
                    </a:lnL>
                    <a:lnR>
                      <a:noFill/>
                    </a:lnR>
                    <a:lnT>
                      <a:noFill/>
                    </a:lnT>
                    <a:lnB>
                      <a:noFill/>
                    </a:lnB>
                    <a:noFill/>
                  </a:tcPr>
                </a:tc>
                <a:extLst>
                  <a:ext uri="{0D108BD9-81ED-4DB2-BD59-A6C34878D82A}">
                    <a16:rowId xmlns:a16="http://schemas.microsoft.com/office/drawing/2014/main" val="3042956513"/>
                  </a:ext>
                </a:extLst>
              </a:tr>
            </a:tbl>
          </a:graphicData>
        </a:graphic>
      </p:graphicFrame>
    </p:spTree>
    <p:extLst>
      <p:ext uri="{BB962C8B-B14F-4D97-AF65-F5344CB8AC3E}">
        <p14:creationId xmlns:p14="http://schemas.microsoft.com/office/powerpoint/2010/main" val="270517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CEA54-7CC0-A115-C90D-2AAC06BFC57F}"/>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F83970CA-BA75-1697-FC0A-183886F32BB8}"/>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LEARNING FROM MISTAKES</a:t>
            </a:r>
            <a:endParaRPr lang="en-IN" sz="2000" b="1" dirty="0">
              <a:latin typeface="Arial Narrow" pitchFamily="34" charset="0"/>
            </a:endParaRPr>
          </a:p>
        </p:txBody>
      </p:sp>
      <p:sp>
        <p:nvSpPr>
          <p:cNvPr id="4" name="TextBox 3">
            <a:extLst>
              <a:ext uri="{FF2B5EF4-FFF2-40B4-BE49-F238E27FC236}">
                <a16:creationId xmlns:a16="http://schemas.microsoft.com/office/drawing/2014/main" id="{10A6E676-BFE2-9431-C193-AA3FADDF30D4}"/>
              </a:ext>
            </a:extLst>
          </p:cNvPr>
          <p:cNvSpPr txBox="1"/>
          <p:nvPr/>
        </p:nvSpPr>
        <p:spPr>
          <a:xfrm>
            <a:off x="395536" y="1154609"/>
            <a:ext cx="8352928" cy="4446730"/>
          </a:xfrm>
          <a:prstGeom prst="rect">
            <a:avLst/>
          </a:prstGeom>
          <a:noFill/>
          <a:ln>
            <a:solidFill>
              <a:schemeClr val="accent1"/>
            </a:solidFill>
            <a:prstDash val="dash"/>
          </a:ln>
        </p:spPr>
        <p:txBody>
          <a:bodyPr wrap="square" rtlCol="0">
            <a:spAutoFit/>
          </a:bodyPr>
          <a:lstStyle/>
          <a:p>
            <a:pPr>
              <a:lnSpc>
                <a:spcPct val="200000"/>
              </a:lnSpc>
            </a:pPr>
            <a:r>
              <a:rPr lang="en-US" dirty="0"/>
              <a:t>SEBI may return draft offer documents if:</a:t>
            </a:r>
          </a:p>
          <a:p>
            <a:pPr>
              <a:lnSpc>
                <a:spcPct val="200000"/>
              </a:lnSpc>
            </a:pPr>
            <a:r>
              <a:rPr lang="en-US" dirty="0"/>
              <a:t>• 	Disclosures lack clarity, simplicity, or visual representation.</a:t>
            </a:r>
          </a:p>
          <a:p>
            <a:pPr>
              <a:lnSpc>
                <a:spcPct val="200000"/>
              </a:lnSpc>
            </a:pPr>
            <a:r>
              <a:rPr lang="en-US" dirty="0"/>
              <a:t>• 	Language is complex, ambiguous, or overly technical.</a:t>
            </a:r>
          </a:p>
          <a:p>
            <a:pPr>
              <a:lnSpc>
                <a:spcPct val="200000"/>
              </a:lnSpc>
            </a:pPr>
            <a:r>
              <a:rPr lang="en-US" dirty="0"/>
              <a:t>• 	Risk factors are not clearly articulated.</a:t>
            </a:r>
          </a:p>
          <a:p>
            <a:pPr>
              <a:lnSpc>
                <a:spcPct val="200000"/>
              </a:lnSpc>
            </a:pPr>
            <a:r>
              <a:rPr lang="en-US" dirty="0"/>
              <a:t>• 	Substantial revisions or regulatory clarifications are needed.</a:t>
            </a:r>
          </a:p>
          <a:p>
            <a:pPr>
              <a:lnSpc>
                <a:spcPct val="200000"/>
              </a:lnSpc>
            </a:pPr>
            <a:r>
              <a:rPr lang="en-US" dirty="0"/>
              <a:t>• 	Information is not understandable without referring to regulations.</a:t>
            </a:r>
          </a:p>
          <a:p>
            <a:pPr>
              <a:lnSpc>
                <a:spcPct val="200000"/>
              </a:lnSpc>
            </a:pPr>
            <a:r>
              <a:rPr lang="en-US" dirty="0"/>
              <a:t>• 	Other regulators raise material concerns.</a:t>
            </a:r>
          </a:p>
          <a:p>
            <a:pPr>
              <a:lnSpc>
                <a:spcPct val="200000"/>
              </a:lnSpc>
            </a:pPr>
            <a:r>
              <a:rPr lang="en-US" dirty="0"/>
              <a:t>• 	Pending litigation affects eligibility under ICDR Regulations</a:t>
            </a:r>
            <a:endParaRPr lang="en-IN" dirty="0"/>
          </a:p>
        </p:txBody>
      </p:sp>
      <p:pic>
        <p:nvPicPr>
          <p:cNvPr id="5" name="Picture 2">
            <a:extLst>
              <a:ext uri="{FF2B5EF4-FFF2-40B4-BE49-F238E27FC236}">
                <a16:creationId xmlns:a16="http://schemas.microsoft.com/office/drawing/2014/main" id="{01BB1BBB-D3CE-CD93-28C0-D7DBACD17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0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BCD6-AB9A-8941-5EEA-B77121F348B2}"/>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10FF7564-9AD4-80CC-267C-0ABB03E1E183}"/>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STRUCTURING CONSIDERATIONS</a:t>
            </a:r>
            <a:endParaRPr lang="en-IN" sz="2000" b="1" dirty="0">
              <a:latin typeface="Arial Narrow" pitchFamily="34" charset="0"/>
            </a:endParaRPr>
          </a:p>
        </p:txBody>
      </p:sp>
      <p:sp>
        <p:nvSpPr>
          <p:cNvPr id="2" name="TextBox 1">
            <a:extLst>
              <a:ext uri="{FF2B5EF4-FFF2-40B4-BE49-F238E27FC236}">
                <a16:creationId xmlns:a16="http://schemas.microsoft.com/office/drawing/2014/main" id="{0657CD52-D36F-E6E0-AE67-28BB5AE1FE89}"/>
              </a:ext>
            </a:extLst>
          </p:cNvPr>
          <p:cNvSpPr txBox="1"/>
          <p:nvPr/>
        </p:nvSpPr>
        <p:spPr>
          <a:xfrm>
            <a:off x="323528" y="764704"/>
            <a:ext cx="8352928" cy="4939814"/>
          </a:xfrm>
          <a:prstGeom prst="rect">
            <a:avLst/>
          </a:prstGeom>
          <a:noFill/>
          <a:ln>
            <a:solidFill>
              <a:schemeClr val="accent1"/>
            </a:solidFill>
            <a:prstDash val="dash"/>
          </a:ln>
        </p:spPr>
        <p:txBody>
          <a:bodyPr wrap="square" rtlCol="0">
            <a:spAutoFit/>
          </a:bodyPr>
          <a:lstStyle/>
          <a:p>
            <a:pPr marL="285750" indent="-285750">
              <a:lnSpc>
                <a:spcPct val="150000"/>
              </a:lnSpc>
              <a:buFont typeface="Arial" panose="020B0604020202020204" pitchFamily="34" charset="0"/>
              <a:buChar char="•"/>
            </a:pPr>
            <a:r>
              <a:rPr lang="en-US" dirty="0"/>
              <a:t>Conversion of firm to Company</a:t>
            </a:r>
          </a:p>
          <a:p>
            <a:pPr marL="285750" indent="-285750">
              <a:lnSpc>
                <a:spcPct val="150000"/>
              </a:lnSpc>
              <a:buFont typeface="Arial" panose="020B0604020202020204" pitchFamily="34" charset="0"/>
              <a:buChar char="•"/>
            </a:pPr>
            <a:r>
              <a:rPr lang="en-US" dirty="0"/>
              <a:t>Slump sale</a:t>
            </a:r>
          </a:p>
          <a:p>
            <a:pPr marL="285750" indent="-285750">
              <a:lnSpc>
                <a:spcPct val="150000"/>
              </a:lnSpc>
              <a:buFont typeface="Arial" panose="020B0604020202020204" pitchFamily="34" charset="0"/>
              <a:buChar char="•"/>
            </a:pPr>
            <a:r>
              <a:rPr lang="en-US" dirty="0"/>
              <a:t>Scheme of arrangement</a:t>
            </a:r>
          </a:p>
          <a:p>
            <a:pPr marL="285750" indent="-285750">
              <a:lnSpc>
                <a:spcPct val="150000"/>
              </a:lnSpc>
              <a:buFont typeface="Arial" panose="020B0604020202020204" pitchFamily="34" charset="0"/>
              <a:buChar char="•"/>
            </a:pPr>
            <a:r>
              <a:rPr lang="en-US" dirty="0"/>
              <a:t>Stamp duty</a:t>
            </a:r>
          </a:p>
          <a:p>
            <a:pPr marL="285750" indent="-285750">
              <a:lnSpc>
                <a:spcPct val="150000"/>
              </a:lnSpc>
              <a:buFont typeface="Arial" panose="020B0604020202020204" pitchFamily="34" charset="0"/>
              <a:buChar char="•"/>
            </a:pPr>
            <a:r>
              <a:rPr lang="en-US" dirty="0"/>
              <a:t>Intellectual Property Arrangements</a:t>
            </a:r>
          </a:p>
          <a:p>
            <a:pPr marL="285750" indent="-285750">
              <a:lnSpc>
                <a:spcPct val="150000"/>
              </a:lnSpc>
              <a:buFont typeface="Arial" panose="020B0604020202020204" pitchFamily="34" charset="0"/>
              <a:buChar char="•"/>
            </a:pPr>
            <a:r>
              <a:rPr lang="en-US" dirty="0"/>
              <a:t>Consolidation of all entities in the group</a:t>
            </a:r>
          </a:p>
          <a:p>
            <a:pPr marL="285750" indent="-285750">
              <a:lnSpc>
                <a:spcPct val="150000"/>
              </a:lnSpc>
              <a:buFont typeface="Arial" panose="020B0604020202020204" pitchFamily="34" charset="0"/>
              <a:buChar char="•"/>
            </a:pPr>
            <a:r>
              <a:rPr lang="en-US" dirty="0"/>
              <a:t>Private Company to Public company conversion</a:t>
            </a:r>
          </a:p>
          <a:p>
            <a:pPr marL="285750" indent="-285750">
              <a:lnSpc>
                <a:spcPct val="150000"/>
              </a:lnSpc>
              <a:buFont typeface="Arial" panose="020B0604020202020204" pitchFamily="34" charset="0"/>
              <a:buChar char="•"/>
            </a:pPr>
            <a:r>
              <a:rPr lang="en-US" dirty="0"/>
              <a:t>Ideal Price Band</a:t>
            </a:r>
          </a:p>
          <a:p>
            <a:pPr marL="285750" indent="-285750">
              <a:lnSpc>
                <a:spcPct val="150000"/>
              </a:lnSpc>
              <a:buFont typeface="Arial" panose="020B0604020202020204" pitchFamily="34" charset="0"/>
              <a:buChar char="•"/>
            </a:pPr>
            <a:r>
              <a:rPr lang="en-US" dirty="0"/>
              <a:t>Pre-IPO issuances to promoters or employees- others</a:t>
            </a:r>
          </a:p>
          <a:p>
            <a:pPr marL="285750" indent="-285750">
              <a:lnSpc>
                <a:spcPct val="150000"/>
              </a:lnSpc>
              <a:buFont typeface="Arial" panose="020B0604020202020204" pitchFamily="34" charset="0"/>
              <a:buChar char="•"/>
            </a:pPr>
            <a:r>
              <a:rPr lang="en-US" dirty="0"/>
              <a:t>Existing shareholders agreements</a:t>
            </a:r>
          </a:p>
          <a:p>
            <a:pPr marL="285750" indent="-285750">
              <a:lnSpc>
                <a:spcPct val="150000"/>
              </a:lnSpc>
              <a:buFont typeface="Arial" panose="020B0604020202020204" pitchFamily="34" charset="0"/>
              <a:buChar char="•"/>
            </a:pPr>
            <a:r>
              <a:rPr lang="en-US" dirty="0"/>
              <a:t>End use purposes- acquisitions not identified</a:t>
            </a:r>
          </a:p>
          <a:p>
            <a:pPr marL="285750" indent="-285750">
              <a:buFont typeface="Arial" panose="020B0604020202020204" pitchFamily="34" charset="0"/>
              <a:buChar char="•"/>
            </a:pPr>
            <a:endParaRPr lang="en-IN" dirty="0"/>
          </a:p>
        </p:txBody>
      </p:sp>
      <p:pic>
        <p:nvPicPr>
          <p:cNvPr id="5" name="Picture 2">
            <a:extLst>
              <a:ext uri="{FF2B5EF4-FFF2-40B4-BE49-F238E27FC236}">
                <a16:creationId xmlns:a16="http://schemas.microsoft.com/office/drawing/2014/main" id="{65D8F0CA-CFAC-D4AD-2E5A-7C35BF2AA6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8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F8FD-C11F-53A5-B25D-AB143A75DFE1}"/>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000D6D9F-79F0-D235-3FB6-0989C67A0962}"/>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STRUCTURING CONSIDERATIONS</a:t>
            </a:r>
            <a:endParaRPr lang="en-IN" sz="2000" b="1" dirty="0">
              <a:latin typeface="Arial Narrow" pitchFamily="34" charset="0"/>
            </a:endParaRPr>
          </a:p>
        </p:txBody>
      </p:sp>
      <p:sp>
        <p:nvSpPr>
          <p:cNvPr id="2" name="TextBox 1">
            <a:extLst>
              <a:ext uri="{FF2B5EF4-FFF2-40B4-BE49-F238E27FC236}">
                <a16:creationId xmlns:a16="http://schemas.microsoft.com/office/drawing/2014/main" id="{8B57B754-2B25-8311-42C0-0E340C9E2B7F}"/>
              </a:ext>
            </a:extLst>
          </p:cNvPr>
          <p:cNvSpPr txBox="1"/>
          <p:nvPr/>
        </p:nvSpPr>
        <p:spPr>
          <a:xfrm>
            <a:off x="323528" y="764704"/>
            <a:ext cx="8352928" cy="4247317"/>
          </a:xfrm>
          <a:prstGeom prst="rect">
            <a:avLst/>
          </a:prstGeom>
          <a:noFill/>
          <a:ln>
            <a:solidFill>
              <a:schemeClr val="accent1"/>
            </a:solidFill>
            <a:prstDash val="dash"/>
          </a:ln>
        </p:spPr>
        <p:txBody>
          <a:bodyPr wrap="square" rtlCol="0">
            <a:spAutoFit/>
          </a:bodyPr>
          <a:lstStyle/>
          <a:p>
            <a:pPr marL="285750" indent="-285750">
              <a:lnSpc>
                <a:spcPct val="200000"/>
              </a:lnSpc>
              <a:buFont typeface="Arial" panose="020B0604020202020204" pitchFamily="34" charset="0"/>
              <a:buChar char="•"/>
            </a:pPr>
            <a:r>
              <a:rPr lang="en-US" dirty="0"/>
              <a:t>Convertible securities</a:t>
            </a:r>
          </a:p>
          <a:p>
            <a:pPr marL="285750" indent="-285750">
              <a:lnSpc>
                <a:spcPct val="200000"/>
              </a:lnSpc>
              <a:buFont typeface="Arial" panose="020B0604020202020204" pitchFamily="34" charset="0"/>
              <a:buChar char="•"/>
            </a:pPr>
            <a:r>
              <a:rPr lang="en-US" dirty="0" err="1"/>
              <a:t>MoA</a:t>
            </a:r>
            <a:r>
              <a:rPr lang="en-US" dirty="0"/>
              <a:t>/</a:t>
            </a:r>
            <a:r>
              <a:rPr lang="en-US" dirty="0" err="1"/>
              <a:t>AoA</a:t>
            </a:r>
            <a:r>
              <a:rPr lang="en-US" dirty="0"/>
              <a:t> Amendment-object, Authorized capital, </a:t>
            </a:r>
          </a:p>
          <a:p>
            <a:pPr marL="285750" indent="-285750">
              <a:lnSpc>
                <a:spcPct val="200000"/>
              </a:lnSpc>
              <a:buFont typeface="Arial" panose="020B0604020202020204" pitchFamily="34" charset="0"/>
              <a:buChar char="•"/>
            </a:pPr>
            <a:r>
              <a:rPr lang="en-US" dirty="0"/>
              <a:t>Special rights (SR)</a:t>
            </a:r>
          </a:p>
          <a:p>
            <a:pPr marL="285750" indent="-285750">
              <a:lnSpc>
                <a:spcPct val="200000"/>
              </a:lnSpc>
              <a:buFont typeface="Arial" panose="020B0604020202020204" pitchFamily="34" charset="0"/>
              <a:buChar char="•"/>
            </a:pPr>
            <a:r>
              <a:rPr lang="en-US" dirty="0"/>
              <a:t>Transfer by way of gift?</a:t>
            </a:r>
          </a:p>
          <a:p>
            <a:pPr marL="285750" indent="-285750">
              <a:lnSpc>
                <a:spcPct val="200000"/>
              </a:lnSpc>
              <a:buFont typeface="Arial" panose="020B0604020202020204" pitchFamily="34" charset="0"/>
              <a:buChar char="•"/>
            </a:pPr>
            <a:r>
              <a:rPr lang="en-US" dirty="0"/>
              <a:t>End use purposes- acquisitions not identified</a:t>
            </a:r>
          </a:p>
          <a:p>
            <a:pPr marL="285750" indent="-285750">
              <a:lnSpc>
                <a:spcPct val="200000"/>
              </a:lnSpc>
              <a:buFont typeface="Arial" panose="020B0604020202020204" pitchFamily="34" charset="0"/>
              <a:buChar char="•"/>
            </a:pPr>
            <a:r>
              <a:rPr lang="en-IN" dirty="0"/>
              <a:t>18 months validity of SEBI approval– 59E instead of 12 months after board observations</a:t>
            </a:r>
            <a:endParaRPr lang="en-US" dirty="0"/>
          </a:p>
          <a:p>
            <a:pPr marL="285750" indent="-285750">
              <a:buFont typeface="Arial" panose="020B0604020202020204" pitchFamily="34" charset="0"/>
              <a:buChar char="•"/>
            </a:pPr>
            <a:endParaRPr lang="en-IN" dirty="0"/>
          </a:p>
        </p:txBody>
      </p:sp>
      <p:pic>
        <p:nvPicPr>
          <p:cNvPr id="5" name="Picture 2">
            <a:extLst>
              <a:ext uri="{FF2B5EF4-FFF2-40B4-BE49-F238E27FC236}">
                <a16:creationId xmlns:a16="http://schemas.microsoft.com/office/drawing/2014/main" id="{E36D9073-0C1B-F050-CFE7-53EB15E93C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6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D6512-2187-58E5-0C5C-6D8A4CA4B525}"/>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32A3575C-4A7B-9874-535C-5F4C2803A09A}"/>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STRUCTURING CONSIDERATIONS</a:t>
            </a:r>
            <a:endParaRPr lang="en-IN" sz="2000" b="1" dirty="0">
              <a:latin typeface="Arial Narrow" pitchFamily="34" charset="0"/>
            </a:endParaRPr>
          </a:p>
        </p:txBody>
      </p:sp>
      <p:sp>
        <p:nvSpPr>
          <p:cNvPr id="2" name="TextBox 1">
            <a:extLst>
              <a:ext uri="{FF2B5EF4-FFF2-40B4-BE49-F238E27FC236}">
                <a16:creationId xmlns:a16="http://schemas.microsoft.com/office/drawing/2014/main" id="{E5645103-7822-A39A-34D4-CC13DCBAE634}"/>
              </a:ext>
            </a:extLst>
          </p:cNvPr>
          <p:cNvSpPr txBox="1"/>
          <p:nvPr/>
        </p:nvSpPr>
        <p:spPr>
          <a:xfrm>
            <a:off x="323528" y="764704"/>
            <a:ext cx="8352928" cy="3970318"/>
          </a:xfrm>
          <a:prstGeom prst="rect">
            <a:avLst/>
          </a:prstGeom>
          <a:noFill/>
          <a:ln>
            <a:solidFill>
              <a:schemeClr val="accent1"/>
            </a:solidFill>
            <a:prstDash val="dash"/>
          </a:ln>
        </p:spPr>
        <p:txBody>
          <a:bodyPr wrap="square" rtlCol="0">
            <a:spAutoFit/>
          </a:bodyPr>
          <a:lstStyle/>
          <a:p>
            <a:pPr marL="285750" indent="-285750">
              <a:buFont typeface="Arial" panose="020B0604020202020204" pitchFamily="34" charset="0"/>
              <a:buChar char="•"/>
            </a:pPr>
            <a:endParaRPr lang="en-US" dirty="0"/>
          </a:p>
          <a:p>
            <a:r>
              <a:rPr lang="en-US" dirty="0"/>
              <a:t>Disclosure in </a:t>
            </a:r>
            <a:r>
              <a:rPr lang="en-US" dirty="0" err="1"/>
              <a:t>Groww</a:t>
            </a:r>
            <a:r>
              <a:rPr lang="en-US" dirty="0"/>
              <a:t> prospectus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Exceptional Item (taxes) We recorded a one-time tax expense under exceptional item (taxes) of ₹13,396.84 million in Fiscal 2024 compared to nil in Fiscal 2025 in relation to the business combination between our Company and </a:t>
            </a:r>
            <a:r>
              <a:rPr lang="en-US" dirty="0" err="1"/>
              <a:t>Groww</a:t>
            </a:r>
            <a:r>
              <a:rPr lang="en-US" dirty="0"/>
              <a:t> Inc. The merger of </a:t>
            </a:r>
            <a:r>
              <a:rPr lang="en-US" dirty="0" err="1"/>
              <a:t>Groww</a:t>
            </a:r>
            <a:r>
              <a:rPr lang="en-US" dirty="0"/>
              <a:t> Inc. (</a:t>
            </a:r>
            <a:r>
              <a:rPr lang="en-US" dirty="0" err="1"/>
              <a:t>Groww</a:t>
            </a:r>
            <a:r>
              <a:rPr lang="en-US" dirty="0"/>
              <a:t>) with </a:t>
            </a:r>
            <a:r>
              <a:rPr lang="en-US" dirty="0" err="1"/>
              <a:t>Billionbrains</a:t>
            </a:r>
            <a:r>
              <a:rPr lang="en-US" dirty="0"/>
              <a:t> Garage Ventures Private Limited is subject to a US “Outbound” merger Tax wherein </a:t>
            </a:r>
            <a:r>
              <a:rPr lang="en-US" dirty="0" err="1"/>
              <a:t>Groww</a:t>
            </a:r>
            <a:r>
              <a:rPr lang="en-US" dirty="0"/>
              <a:t> Inc. would have to recognize the gain in its assets (i.e. difference between the fair market value of such assets and the U.S. tax basis in such assets), which would be subject to a U.S. tax at the rate of 21%. Hence, we created an estimated tax liability of ₹13,396.84 million on account of the U.S. taxes applicable on the “Outbound” merger as of March 31, 2024.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p:txBody>
      </p:sp>
      <p:pic>
        <p:nvPicPr>
          <p:cNvPr id="5" name="Picture 2">
            <a:extLst>
              <a:ext uri="{FF2B5EF4-FFF2-40B4-BE49-F238E27FC236}">
                <a16:creationId xmlns:a16="http://schemas.microsoft.com/office/drawing/2014/main" id="{F90A9D77-70A8-2DFF-A338-59C10A8301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1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C117-12DE-3CD9-16F8-33C42810B5A0}"/>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0AD0F45A-6DE8-C382-352C-BBFBE5F46E81}"/>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Project Management Office</a:t>
            </a:r>
            <a:endParaRPr lang="en-IN" sz="2000" b="1" dirty="0">
              <a:latin typeface="Arial Narrow" pitchFamily="34" charset="0"/>
            </a:endParaRPr>
          </a:p>
        </p:txBody>
      </p:sp>
      <p:sp>
        <p:nvSpPr>
          <p:cNvPr id="2" name="TextBox 1">
            <a:extLst>
              <a:ext uri="{FF2B5EF4-FFF2-40B4-BE49-F238E27FC236}">
                <a16:creationId xmlns:a16="http://schemas.microsoft.com/office/drawing/2014/main" id="{365DE1B5-F3AF-7475-F4C7-9D11BDC2B1DD}"/>
              </a:ext>
            </a:extLst>
          </p:cNvPr>
          <p:cNvSpPr txBox="1"/>
          <p:nvPr/>
        </p:nvSpPr>
        <p:spPr>
          <a:xfrm>
            <a:off x="395536" y="1154609"/>
            <a:ext cx="8352928" cy="4619854"/>
          </a:xfrm>
          <a:prstGeom prst="rect">
            <a:avLst/>
          </a:prstGeom>
          <a:noFill/>
          <a:ln>
            <a:solidFill>
              <a:schemeClr val="accent1"/>
            </a:solidFill>
            <a:prstDash val="dash"/>
          </a:ln>
        </p:spPr>
        <p:txBody>
          <a:bodyPr wrap="square" rtlCol="0">
            <a:spAutoFit/>
          </a:bodyPr>
          <a:lstStyle/>
          <a:p>
            <a:pPr marL="285750" indent="-285750">
              <a:lnSpc>
                <a:spcPct val="150000"/>
              </a:lnSpc>
              <a:buFont typeface="Arial" panose="020B0604020202020204" pitchFamily="34" charset="0"/>
              <a:buChar char="•"/>
            </a:pPr>
            <a:r>
              <a:rPr lang="en-IN" dirty="0"/>
              <a:t>Board Compositions</a:t>
            </a:r>
          </a:p>
          <a:p>
            <a:pPr marL="285750" indent="-285750">
              <a:lnSpc>
                <a:spcPct val="150000"/>
              </a:lnSpc>
              <a:buFont typeface="Arial" panose="020B0604020202020204" pitchFamily="34" charset="0"/>
              <a:buChar char="•"/>
            </a:pPr>
            <a:r>
              <a:rPr lang="en-IN" dirty="0"/>
              <a:t>Directorships</a:t>
            </a:r>
          </a:p>
          <a:p>
            <a:pPr marL="285750" indent="-285750">
              <a:lnSpc>
                <a:spcPct val="150000"/>
              </a:lnSpc>
              <a:buFont typeface="Arial" panose="020B0604020202020204" pitchFamily="34" charset="0"/>
              <a:buChar char="•"/>
            </a:pPr>
            <a:r>
              <a:rPr lang="en-IN" dirty="0"/>
              <a:t>Committee formations and term of reference</a:t>
            </a:r>
          </a:p>
          <a:p>
            <a:pPr marL="285750" indent="-285750">
              <a:lnSpc>
                <a:spcPct val="150000"/>
              </a:lnSpc>
              <a:buFont typeface="Arial" panose="020B0604020202020204" pitchFamily="34" charset="0"/>
              <a:buChar char="•"/>
            </a:pPr>
            <a:r>
              <a:rPr lang="en-US" dirty="0"/>
              <a:t>Independent Directors</a:t>
            </a:r>
          </a:p>
          <a:p>
            <a:pPr marL="285750" indent="-285750">
              <a:lnSpc>
                <a:spcPct val="150000"/>
              </a:lnSpc>
              <a:buFont typeface="Arial" panose="020B0604020202020204" pitchFamily="34" charset="0"/>
              <a:buChar char="•"/>
            </a:pPr>
            <a:r>
              <a:rPr lang="en-US" dirty="0"/>
              <a:t>Audit committee</a:t>
            </a:r>
          </a:p>
          <a:p>
            <a:pPr marL="285750" indent="-285750">
              <a:lnSpc>
                <a:spcPct val="150000"/>
              </a:lnSpc>
              <a:buFont typeface="Arial" panose="020B0604020202020204" pitchFamily="34" charset="0"/>
              <a:buChar char="•"/>
            </a:pPr>
            <a:r>
              <a:rPr lang="en-IN" dirty="0"/>
              <a:t>Stakeholders Relationship Committee</a:t>
            </a:r>
          </a:p>
          <a:p>
            <a:pPr marL="285750" indent="-285750">
              <a:lnSpc>
                <a:spcPct val="150000"/>
              </a:lnSpc>
              <a:buFont typeface="Arial" panose="020B0604020202020204" pitchFamily="34" charset="0"/>
              <a:buChar char="•"/>
            </a:pPr>
            <a:r>
              <a:rPr lang="en-IN" dirty="0"/>
              <a:t>Nomination and Remuneration Committee</a:t>
            </a:r>
          </a:p>
          <a:p>
            <a:pPr marL="285750" indent="-285750">
              <a:lnSpc>
                <a:spcPct val="150000"/>
              </a:lnSpc>
              <a:buFont typeface="Arial" panose="020B0604020202020204" pitchFamily="34" charset="0"/>
              <a:buChar char="•"/>
            </a:pPr>
            <a:r>
              <a:rPr lang="en-IN" dirty="0"/>
              <a:t>Compliance Officer</a:t>
            </a:r>
          </a:p>
          <a:p>
            <a:pPr marL="285750" indent="-285750">
              <a:lnSpc>
                <a:spcPct val="150000"/>
              </a:lnSpc>
              <a:buFont typeface="Arial" panose="020B0604020202020204" pitchFamily="34" charset="0"/>
              <a:buChar char="•"/>
            </a:pPr>
            <a:r>
              <a:rPr lang="en-IN" dirty="0"/>
              <a:t>Insider Trading Regulations –silence period- board resolution</a:t>
            </a:r>
          </a:p>
          <a:p>
            <a:pPr marL="285750" indent="-285750">
              <a:lnSpc>
                <a:spcPct val="150000"/>
              </a:lnSpc>
              <a:buFont typeface="Arial" panose="020B0604020202020204" pitchFamily="34" charset="0"/>
              <a:buChar char="•"/>
            </a:pPr>
            <a:r>
              <a:rPr lang="en-IN" dirty="0"/>
              <a:t>Website</a:t>
            </a:r>
          </a:p>
          <a:p>
            <a:pPr marL="285750" indent="-285750">
              <a:lnSpc>
                <a:spcPct val="150000"/>
              </a:lnSpc>
              <a:buFont typeface="Arial" panose="020B0604020202020204" pitchFamily="34" charset="0"/>
              <a:buChar char="•"/>
            </a:pPr>
            <a:r>
              <a:rPr lang="en-IN" dirty="0"/>
              <a:t>RFS</a:t>
            </a:r>
          </a:p>
        </p:txBody>
      </p:sp>
      <p:pic>
        <p:nvPicPr>
          <p:cNvPr id="5" name="Picture 2">
            <a:extLst>
              <a:ext uri="{FF2B5EF4-FFF2-40B4-BE49-F238E27FC236}">
                <a16:creationId xmlns:a16="http://schemas.microsoft.com/office/drawing/2014/main" id="{262CFB9E-0A85-21DC-B925-9BBA9E5A58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7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01BE-4799-E1E7-4898-E10434C76932}"/>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883F9A53-3F9E-1455-B7B2-5D63DB1A9284}"/>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Project Management Office</a:t>
            </a:r>
            <a:endParaRPr lang="en-IN" sz="2000" b="1" dirty="0">
              <a:latin typeface="Arial Narrow" pitchFamily="34" charset="0"/>
            </a:endParaRPr>
          </a:p>
        </p:txBody>
      </p:sp>
      <p:sp>
        <p:nvSpPr>
          <p:cNvPr id="2" name="TextBox 1">
            <a:extLst>
              <a:ext uri="{FF2B5EF4-FFF2-40B4-BE49-F238E27FC236}">
                <a16:creationId xmlns:a16="http://schemas.microsoft.com/office/drawing/2014/main" id="{6A96FF5A-85A3-7197-7A50-7F0AFF0B8EB3}"/>
              </a:ext>
            </a:extLst>
          </p:cNvPr>
          <p:cNvSpPr txBox="1"/>
          <p:nvPr/>
        </p:nvSpPr>
        <p:spPr>
          <a:xfrm>
            <a:off x="395536" y="1154609"/>
            <a:ext cx="8352928" cy="6074099"/>
          </a:xfrm>
          <a:prstGeom prst="rect">
            <a:avLst/>
          </a:prstGeom>
          <a:noFill/>
          <a:ln>
            <a:solidFill>
              <a:schemeClr val="accent1"/>
            </a:solidFill>
            <a:prstDash val="dash"/>
          </a:ln>
        </p:spPr>
        <p:txBody>
          <a:bodyPr wrap="square" rtlCol="0">
            <a:spAutoFit/>
          </a:bodyPr>
          <a:lstStyle/>
          <a:p>
            <a:pPr marL="285750" indent="-285750">
              <a:lnSpc>
                <a:spcPct val="150000"/>
              </a:lnSpc>
              <a:buFont typeface="Arial" panose="020B0604020202020204" pitchFamily="34" charset="0"/>
              <a:buChar char="•"/>
            </a:pPr>
            <a:r>
              <a:rPr lang="en-IN" dirty="0"/>
              <a:t>Mindset change</a:t>
            </a:r>
          </a:p>
          <a:p>
            <a:pPr marL="285750" indent="-285750">
              <a:lnSpc>
                <a:spcPct val="150000"/>
              </a:lnSpc>
              <a:buFont typeface="Arial" panose="020B0604020202020204" pitchFamily="34" charset="0"/>
              <a:buChar char="•"/>
            </a:pPr>
            <a:r>
              <a:rPr lang="en-IN" dirty="0"/>
              <a:t>Remuneration</a:t>
            </a:r>
          </a:p>
          <a:p>
            <a:pPr marL="285750" indent="-285750">
              <a:lnSpc>
                <a:spcPct val="150000"/>
              </a:lnSpc>
              <a:buFont typeface="Arial" panose="020B0604020202020204" pitchFamily="34" charset="0"/>
              <a:buChar char="•"/>
            </a:pPr>
            <a:r>
              <a:rPr lang="en-IN" dirty="0"/>
              <a:t>Code of conduct</a:t>
            </a:r>
          </a:p>
          <a:p>
            <a:pPr marL="285750" indent="-285750">
              <a:lnSpc>
                <a:spcPct val="150000"/>
              </a:lnSpc>
              <a:buFont typeface="Arial" panose="020B0604020202020204" pitchFamily="34" charset="0"/>
              <a:buChar char="•"/>
            </a:pPr>
            <a:r>
              <a:rPr lang="en-IN" dirty="0"/>
              <a:t>Policies</a:t>
            </a:r>
          </a:p>
          <a:p>
            <a:pPr marL="285750" indent="-285750">
              <a:lnSpc>
                <a:spcPct val="150000"/>
              </a:lnSpc>
              <a:buFont typeface="Arial" panose="020B0604020202020204" pitchFamily="34" charset="0"/>
              <a:buChar char="•"/>
            </a:pPr>
            <a:r>
              <a:rPr lang="en-IN" dirty="0"/>
              <a:t>Litigations</a:t>
            </a:r>
          </a:p>
          <a:p>
            <a:pPr marL="285750" indent="-285750">
              <a:lnSpc>
                <a:spcPct val="150000"/>
              </a:lnSpc>
              <a:buFont typeface="Arial" panose="020B0604020202020204" pitchFamily="34" charset="0"/>
              <a:buChar char="•"/>
            </a:pPr>
            <a:r>
              <a:rPr lang="en-IN" dirty="0"/>
              <a:t>Related Party Transactions</a:t>
            </a:r>
          </a:p>
          <a:p>
            <a:pPr marL="285750" indent="-285750">
              <a:lnSpc>
                <a:spcPct val="150000"/>
              </a:lnSpc>
              <a:buFont typeface="Arial" panose="020B0604020202020204" pitchFamily="34" charset="0"/>
              <a:buChar char="•"/>
            </a:pPr>
            <a:r>
              <a:rPr lang="en-IN" dirty="0"/>
              <a:t>RFS Readiness</a:t>
            </a:r>
          </a:p>
          <a:p>
            <a:pPr marL="285750" indent="-285750">
              <a:lnSpc>
                <a:spcPct val="150000"/>
              </a:lnSpc>
              <a:buFont typeface="Arial" panose="020B0604020202020204" pitchFamily="34" charset="0"/>
              <a:buChar char="•"/>
            </a:pPr>
            <a:r>
              <a:rPr lang="en-IN" dirty="0"/>
              <a:t>Consent management</a:t>
            </a:r>
          </a:p>
          <a:p>
            <a:pPr marL="285750" indent="-285750">
              <a:lnSpc>
                <a:spcPct val="150000"/>
              </a:lnSpc>
              <a:buFont typeface="Arial" panose="020B0604020202020204" pitchFamily="34" charset="0"/>
              <a:buChar char="•"/>
            </a:pPr>
            <a:r>
              <a:rPr lang="en-IN" dirty="0"/>
              <a:t>Data Pipeline</a:t>
            </a:r>
          </a:p>
          <a:p>
            <a:pPr marL="285750" indent="-285750">
              <a:lnSpc>
                <a:spcPct val="150000"/>
              </a:lnSpc>
              <a:buFont typeface="Arial" panose="020B0604020202020204" pitchFamily="34" charset="0"/>
              <a:buChar char="•"/>
            </a:pPr>
            <a:r>
              <a:rPr lang="en-IN" dirty="0"/>
              <a:t>Subsidiary companies and material identification</a:t>
            </a:r>
          </a:p>
          <a:p>
            <a:pPr marL="285750" indent="-285750">
              <a:lnSpc>
                <a:spcPct val="150000"/>
              </a:lnSpc>
              <a:buFont typeface="Arial" panose="020B0604020202020204" pitchFamily="34" charset="0"/>
              <a:buChar char="•"/>
            </a:pPr>
            <a:r>
              <a:rPr lang="en-IN" dirty="0"/>
              <a:t>Vigil Mechanism</a:t>
            </a:r>
          </a:p>
          <a:p>
            <a:pPr marL="285750" indent="-285750">
              <a:lnSpc>
                <a:spcPct val="150000"/>
              </a:lnSpc>
              <a:buFont typeface="Arial" panose="020B0604020202020204" pitchFamily="34" charset="0"/>
              <a:buChar char="•"/>
            </a:pPr>
            <a:r>
              <a:rPr lang="en-IN" dirty="0"/>
              <a:t>Code of conduct</a:t>
            </a:r>
          </a:p>
          <a:p>
            <a:pPr marL="285750" indent="-285750">
              <a:lnSpc>
                <a:spcPct val="150000"/>
              </a:lnSpc>
              <a:buFont typeface="Arial" panose="020B0604020202020204" pitchFamily="34" charset="0"/>
              <a:buChar char="•"/>
            </a:pPr>
            <a:r>
              <a:rPr lang="en-IN" dirty="0"/>
              <a:t>Archival and preservation of documents</a:t>
            </a:r>
          </a:p>
          <a:p>
            <a:pPr marL="285750" indent="-285750">
              <a:lnSpc>
                <a:spcPct val="250000"/>
              </a:lnSpc>
              <a:buFont typeface="Arial" panose="020B0604020202020204" pitchFamily="34" charset="0"/>
              <a:buChar char="•"/>
            </a:pPr>
            <a:endParaRPr lang="en-IN" dirty="0"/>
          </a:p>
        </p:txBody>
      </p:sp>
      <p:pic>
        <p:nvPicPr>
          <p:cNvPr id="4" name="Picture 2">
            <a:extLst>
              <a:ext uri="{FF2B5EF4-FFF2-40B4-BE49-F238E27FC236}">
                <a16:creationId xmlns:a16="http://schemas.microsoft.com/office/drawing/2014/main" id="{EEC14C17-D5B1-A4DC-DA4D-7C1E04C2E2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6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F9B93-916F-CDF7-25A6-0D588624BBAA}"/>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C6C71C06-4F9E-CE72-9151-95E908C57F67}"/>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INDICATIVE LIST OF POLICIES TO BE IMBIBED (1/2)</a:t>
            </a:r>
            <a:endParaRPr lang="en-IN" sz="2000" b="1" dirty="0">
              <a:latin typeface="Arial Narrow" pitchFamily="34" charset="0"/>
            </a:endParaRPr>
          </a:p>
        </p:txBody>
      </p:sp>
      <p:graphicFrame>
        <p:nvGraphicFramePr>
          <p:cNvPr id="4" name="Table 3">
            <a:extLst>
              <a:ext uri="{FF2B5EF4-FFF2-40B4-BE49-F238E27FC236}">
                <a16:creationId xmlns:a16="http://schemas.microsoft.com/office/drawing/2014/main" id="{6DFFB2E1-AE97-DB19-1ECF-21FEA221CC3C}"/>
              </a:ext>
            </a:extLst>
          </p:cNvPr>
          <p:cNvGraphicFramePr>
            <a:graphicFrameLocks noGrp="1"/>
          </p:cNvGraphicFramePr>
          <p:nvPr>
            <p:extLst>
              <p:ext uri="{D42A27DB-BD31-4B8C-83A1-F6EECF244321}">
                <p14:modId xmlns:p14="http://schemas.microsoft.com/office/powerpoint/2010/main" val="763426637"/>
              </p:ext>
            </p:extLst>
          </p:nvPr>
        </p:nvGraphicFramePr>
        <p:xfrm>
          <a:off x="251520" y="993573"/>
          <a:ext cx="8352928" cy="5323917"/>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1096016513"/>
                    </a:ext>
                  </a:extLst>
                </a:gridCol>
                <a:gridCol w="4968552">
                  <a:extLst>
                    <a:ext uri="{9D8B030D-6E8A-4147-A177-3AD203B41FA5}">
                      <a16:colId xmlns:a16="http://schemas.microsoft.com/office/drawing/2014/main" val="4159179331"/>
                    </a:ext>
                  </a:extLst>
                </a:gridCol>
              </a:tblGrid>
              <a:tr h="478827">
                <a:tc>
                  <a:txBody>
                    <a:bodyPr/>
                    <a:lstStyle/>
                    <a:p>
                      <a:r>
                        <a:rPr lang="en-US" dirty="0"/>
                        <a:t>Policies</a:t>
                      </a:r>
                      <a:endParaRPr lang="en-IN" dirty="0"/>
                    </a:p>
                  </a:txBody>
                  <a:tcPr/>
                </a:tc>
                <a:tc>
                  <a:txBody>
                    <a:bodyPr/>
                    <a:lstStyle/>
                    <a:p>
                      <a:r>
                        <a:rPr lang="en-US" dirty="0"/>
                        <a:t>Regulations under LODR and section under Companies Act 2013</a:t>
                      </a:r>
                      <a:endParaRPr lang="en-IN" dirty="0"/>
                    </a:p>
                  </a:txBody>
                  <a:tcPr/>
                </a:tc>
                <a:extLst>
                  <a:ext uri="{0D108BD9-81ED-4DB2-BD59-A6C34878D82A}">
                    <a16:rowId xmlns:a16="http://schemas.microsoft.com/office/drawing/2014/main" val="3855770202"/>
                  </a:ext>
                </a:extLst>
              </a:tr>
              <a:tr h="761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on Preservation of Documents</a:t>
                      </a:r>
                      <a:endParaRPr lang="en-IN" dirty="0"/>
                    </a:p>
                  </a:txBody>
                  <a:tcPr/>
                </a:tc>
                <a:tc>
                  <a:txBody>
                    <a:bodyPr/>
                    <a:lstStyle/>
                    <a:p>
                      <a:r>
                        <a:rPr lang="en-US" dirty="0"/>
                        <a:t>Regulation 9</a:t>
                      </a:r>
                      <a:endParaRPr lang="en-IN" dirty="0"/>
                    </a:p>
                  </a:txBody>
                  <a:tcPr/>
                </a:tc>
                <a:extLst>
                  <a:ext uri="{0D108BD9-81ED-4DB2-BD59-A6C34878D82A}">
                    <a16:rowId xmlns:a16="http://schemas.microsoft.com/office/drawing/2014/main" val="2118992737"/>
                  </a:ext>
                </a:extLst>
              </a:tr>
              <a:tr h="720080">
                <a:tc>
                  <a:txBody>
                    <a:bodyPr/>
                    <a:lstStyle/>
                    <a:p>
                      <a:r>
                        <a:rPr lang="en-US" dirty="0"/>
                        <a:t>Policy for Determining Material Subsidiaries</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16(1)(c)</a:t>
                      </a:r>
                      <a:endParaRPr lang="en-IN" dirty="0"/>
                    </a:p>
                  </a:txBody>
                  <a:tcPr/>
                </a:tc>
                <a:extLst>
                  <a:ext uri="{0D108BD9-81ED-4DB2-BD59-A6C34878D82A}">
                    <a16:rowId xmlns:a16="http://schemas.microsoft.com/office/drawing/2014/main" val="3027074846"/>
                  </a:ext>
                </a:extLst>
              </a:tr>
              <a:tr h="1008112">
                <a:tc>
                  <a:txBody>
                    <a:bodyPr/>
                    <a:lstStyle/>
                    <a:p>
                      <a:r>
                        <a:rPr lang="en-US" dirty="0"/>
                        <a:t>Code of Conduct for Board Members and Senior Management</a:t>
                      </a:r>
                    </a:p>
                  </a:txBody>
                  <a:tcPr/>
                </a:tc>
                <a:tc>
                  <a:txBody>
                    <a:bodyPr/>
                    <a:lstStyle/>
                    <a:p>
                      <a:r>
                        <a:rPr lang="en-US" dirty="0"/>
                        <a:t>Regulation 17(5) and Section 149(8) and Schedule IV of Companies Act, 2013</a:t>
                      </a:r>
                      <a:endParaRPr lang="en-IN" dirty="0"/>
                    </a:p>
                  </a:txBody>
                  <a:tcPr/>
                </a:tc>
                <a:extLst>
                  <a:ext uri="{0D108BD9-81ED-4DB2-BD59-A6C34878D82A}">
                    <a16:rowId xmlns:a16="http://schemas.microsoft.com/office/drawing/2014/main" val="2333560996"/>
                  </a:ext>
                </a:extLst>
              </a:tr>
              <a:tr h="478827">
                <a:tc>
                  <a:txBody>
                    <a:bodyPr/>
                    <a:lstStyle/>
                    <a:p>
                      <a:r>
                        <a:rPr lang="en-US" dirty="0"/>
                        <a:t>Remuneration Policy of Directors, Key Managerial Personnel and Other Employees</a:t>
                      </a:r>
                    </a:p>
                  </a:txBody>
                  <a:tcPr/>
                </a:tc>
                <a:tc>
                  <a:txBody>
                    <a:bodyPr/>
                    <a:lstStyle/>
                    <a:p>
                      <a:r>
                        <a:rPr lang="en-US" dirty="0"/>
                        <a:t>Section 178(3) and Regulation 19 read with Part D of Schedule II of SEBI [LODR], 2015</a:t>
                      </a:r>
                    </a:p>
                  </a:txBody>
                  <a:tcPr/>
                </a:tc>
                <a:extLst>
                  <a:ext uri="{0D108BD9-81ED-4DB2-BD59-A6C34878D82A}">
                    <a16:rowId xmlns:a16="http://schemas.microsoft.com/office/drawing/2014/main" val="2198175819"/>
                  </a:ext>
                </a:extLst>
              </a:tr>
              <a:tr h="478827">
                <a:tc>
                  <a:txBody>
                    <a:bodyPr/>
                    <a:lstStyle/>
                    <a:p>
                      <a:r>
                        <a:rPr lang="en-IN" dirty="0"/>
                        <a:t>Risk Management Policy</a:t>
                      </a:r>
                    </a:p>
                    <a:p>
                      <a:endParaRPr lang="en-IN" dirty="0"/>
                    </a:p>
                  </a:txBody>
                  <a:tcPr/>
                </a:tc>
                <a:tc>
                  <a:txBody>
                    <a:bodyPr/>
                    <a:lstStyle/>
                    <a:p>
                      <a:r>
                        <a:rPr lang="en-US" dirty="0"/>
                        <a:t>Regulation 17(9)(b), Regulation 21 &amp; Section 134(3)(n)</a:t>
                      </a:r>
                    </a:p>
                  </a:txBody>
                  <a:tcPr/>
                </a:tc>
                <a:extLst>
                  <a:ext uri="{0D108BD9-81ED-4DB2-BD59-A6C34878D82A}">
                    <a16:rowId xmlns:a16="http://schemas.microsoft.com/office/drawing/2014/main" val="4262937159"/>
                  </a:ext>
                </a:extLst>
              </a:tr>
              <a:tr h="478827">
                <a:tc>
                  <a:txBody>
                    <a:bodyPr/>
                    <a:lstStyle/>
                    <a:p>
                      <a:r>
                        <a:rPr lang="en-US" dirty="0"/>
                        <a:t>Vigil Mechanism /</a:t>
                      </a:r>
                    </a:p>
                    <a:p>
                      <a:r>
                        <a:rPr lang="en-US" dirty="0"/>
                        <a:t>Whistle Blower Policy</a:t>
                      </a:r>
                    </a:p>
                  </a:txBody>
                  <a:tcPr/>
                </a:tc>
                <a:tc>
                  <a:txBody>
                    <a:bodyPr/>
                    <a:lstStyle/>
                    <a:p>
                      <a:r>
                        <a:rPr lang="en-US" dirty="0"/>
                        <a:t>Section 177 (9) of the Companies Act, 2013 &amp;</a:t>
                      </a:r>
                    </a:p>
                    <a:p>
                      <a:r>
                        <a:rPr lang="en-US" dirty="0"/>
                        <a:t>Regulation 22(1) SEBI [LODR] Regulations, 2015</a:t>
                      </a:r>
                    </a:p>
                  </a:txBody>
                  <a:tcPr/>
                </a:tc>
                <a:extLst>
                  <a:ext uri="{0D108BD9-81ED-4DB2-BD59-A6C34878D82A}">
                    <a16:rowId xmlns:a16="http://schemas.microsoft.com/office/drawing/2014/main" val="374831913"/>
                  </a:ext>
                </a:extLst>
              </a:tr>
            </a:tbl>
          </a:graphicData>
        </a:graphic>
      </p:graphicFrame>
      <p:pic>
        <p:nvPicPr>
          <p:cNvPr id="5" name="Picture 2">
            <a:extLst>
              <a:ext uri="{FF2B5EF4-FFF2-40B4-BE49-F238E27FC236}">
                <a16:creationId xmlns:a16="http://schemas.microsoft.com/office/drawing/2014/main" id="{AC637608-FE13-4257-33DA-5A95A5C317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2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85BEE-6212-17CC-B593-D48D94514F65}"/>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22C31529-87F7-1772-61B8-1E58367FA828}"/>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INDICATIVE LIST OF POLICIES TO BE IMBIBED (2/2)</a:t>
            </a:r>
            <a:endParaRPr lang="en-IN" sz="2000" b="1" dirty="0">
              <a:latin typeface="Arial Narrow" pitchFamily="34" charset="0"/>
            </a:endParaRPr>
          </a:p>
        </p:txBody>
      </p:sp>
      <p:graphicFrame>
        <p:nvGraphicFramePr>
          <p:cNvPr id="4" name="Table 3">
            <a:extLst>
              <a:ext uri="{FF2B5EF4-FFF2-40B4-BE49-F238E27FC236}">
                <a16:creationId xmlns:a16="http://schemas.microsoft.com/office/drawing/2014/main" id="{35153D7F-422A-0D3D-F08F-52BA30976688}"/>
              </a:ext>
            </a:extLst>
          </p:cNvPr>
          <p:cNvGraphicFramePr>
            <a:graphicFrameLocks noGrp="1"/>
          </p:cNvGraphicFramePr>
          <p:nvPr>
            <p:extLst>
              <p:ext uri="{D42A27DB-BD31-4B8C-83A1-F6EECF244321}">
                <p14:modId xmlns:p14="http://schemas.microsoft.com/office/powerpoint/2010/main" val="266208834"/>
              </p:ext>
            </p:extLst>
          </p:nvPr>
        </p:nvGraphicFramePr>
        <p:xfrm>
          <a:off x="251520" y="993573"/>
          <a:ext cx="8640960" cy="5467779"/>
        </p:xfrm>
        <a:graphic>
          <a:graphicData uri="http://schemas.openxmlformats.org/drawingml/2006/table">
            <a:tbl>
              <a:tblPr firstRow="1" bandRow="1">
                <a:tableStyleId>{5C22544A-7EE6-4342-B048-85BDC9FD1C3A}</a:tableStyleId>
              </a:tblPr>
              <a:tblGrid>
                <a:gridCol w="6442821">
                  <a:extLst>
                    <a:ext uri="{9D8B030D-6E8A-4147-A177-3AD203B41FA5}">
                      <a16:colId xmlns:a16="http://schemas.microsoft.com/office/drawing/2014/main" val="1096016513"/>
                    </a:ext>
                  </a:extLst>
                </a:gridCol>
                <a:gridCol w="2198139">
                  <a:extLst>
                    <a:ext uri="{9D8B030D-6E8A-4147-A177-3AD203B41FA5}">
                      <a16:colId xmlns:a16="http://schemas.microsoft.com/office/drawing/2014/main" val="4159179331"/>
                    </a:ext>
                  </a:extLst>
                </a:gridCol>
              </a:tblGrid>
              <a:tr h="478827">
                <a:tc>
                  <a:txBody>
                    <a:bodyPr/>
                    <a:lstStyle/>
                    <a:p>
                      <a:r>
                        <a:rPr lang="en-US" dirty="0"/>
                        <a:t>Policies</a:t>
                      </a:r>
                      <a:endParaRPr lang="en-IN" dirty="0"/>
                    </a:p>
                  </a:txBody>
                  <a:tcPr/>
                </a:tc>
                <a:tc>
                  <a:txBody>
                    <a:bodyPr/>
                    <a:lstStyle/>
                    <a:p>
                      <a:r>
                        <a:rPr lang="en-US" dirty="0"/>
                        <a:t>Regulations under LODR and section under Companies Act 2013</a:t>
                      </a:r>
                      <a:endParaRPr lang="en-IN" dirty="0"/>
                    </a:p>
                  </a:txBody>
                  <a:tcPr/>
                </a:tc>
                <a:extLst>
                  <a:ext uri="{0D108BD9-81ED-4DB2-BD59-A6C34878D82A}">
                    <a16:rowId xmlns:a16="http://schemas.microsoft.com/office/drawing/2014/main" val="3855770202"/>
                  </a:ext>
                </a:extLst>
              </a:tr>
              <a:tr h="761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on Dealing with Related Party Transactions and Disclosure of materiality of Related Party Transactions</a:t>
                      </a:r>
                    </a:p>
                  </a:txBody>
                  <a:tcPr/>
                </a:tc>
                <a:tc>
                  <a:txBody>
                    <a:bodyPr/>
                    <a:lstStyle/>
                    <a:p>
                      <a:r>
                        <a:rPr lang="en-US" dirty="0"/>
                        <a:t>Section 188 and Regulation 23(1)</a:t>
                      </a:r>
                      <a:endParaRPr lang="en-IN" dirty="0"/>
                    </a:p>
                  </a:txBody>
                  <a:tcPr/>
                </a:tc>
                <a:extLst>
                  <a:ext uri="{0D108BD9-81ED-4DB2-BD59-A6C34878D82A}">
                    <a16:rowId xmlns:a16="http://schemas.microsoft.com/office/drawing/2014/main" val="2118992737"/>
                  </a:ext>
                </a:extLst>
              </a:tr>
              <a:tr h="413614">
                <a:tc>
                  <a:txBody>
                    <a:bodyPr/>
                    <a:lstStyle/>
                    <a:p>
                      <a:r>
                        <a:rPr lang="en-US" dirty="0"/>
                        <a:t>Policy on Determination of Materiality of Events and Information</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Regulation 30(4)(ii)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3027074846"/>
                  </a:ext>
                </a:extLst>
              </a:tr>
              <a:tr h="347148">
                <a:tc>
                  <a:txBody>
                    <a:bodyPr/>
                    <a:lstStyle/>
                    <a:p>
                      <a:r>
                        <a:rPr lang="en-US" dirty="0"/>
                        <a:t>Archival Policy</a:t>
                      </a:r>
                    </a:p>
                    <a:p>
                      <a:endParaRPr lang="en-US" dirty="0"/>
                    </a:p>
                  </a:txBody>
                  <a:tcPr/>
                </a:tc>
                <a:tc>
                  <a:txBody>
                    <a:bodyPr/>
                    <a:lstStyle/>
                    <a:p>
                      <a:r>
                        <a:rPr lang="en-US" dirty="0"/>
                        <a:t>Regulation 30(8)</a:t>
                      </a:r>
                    </a:p>
                    <a:p>
                      <a:endParaRPr lang="en-IN" dirty="0"/>
                    </a:p>
                  </a:txBody>
                  <a:tcPr/>
                </a:tc>
                <a:extLst>
                  <a:ext uri="{0D108BD9-81ED-4DB2-BD59-A6C34878D82A}">
                    <a16:rowId xmlns:a16="http://schemas.microsoft.com/office/drawing/2014/main" val="2333560996"/>
                  </a:ext>
                </a:extLst>
              </a:tr>
              <a:tr h="268345">
                <a:tc>
                  <a:txBody>
                    <a:bodyPr/>
                    <a:lstStyle/>
                    <a:p>
                      <a:r>
                        <a:rPr lang="en-US" dirty="0"/>
                        <a:t>Dividend Distribution Policy</a:t>
                      </a:r>
                    </a:p>
                    <a:p>
                      <a:endParaRPr lang="en-US" dirty="0"/>
                    </a:p>
                  </a:txBody>
                  <a:tcPr/>
                </a:tc>
                <a:tc>
                  <a:txBody>
                    <a:bodyPr/>
                    <a:lstStyle/>
                    <a:p>
                      <a:r>
                        <a:rPr lang="en-US" dirty="0"/>
                        <a:t>Regulation 43A(2) </a:t>
                      </a:r>
                    </a:p>
                    <a:p>
                      <a:endParaRPr lang="en-US" dirty="0"/>
                    </a:p>
                  </a:txBody>
                  <a:tcPr/>
                </a:tc>
                <a:extLst>
                  <a:ext uri="{0D108BD9-81ED-4DB2-BD59-A6C34878D82A}">
                    <a16:rowId xmlns:a16="http://schemas.microsoft.com/office/drawing/2014/main" val="2198175819"/>
                  </a:ext>
                </a:extLst>
              </a:tr>
              <a:tr h="132321">
                <a:tc>
                  <a:txBody>
                    <a:bodyPr/>
                    <a:lstStyle/>
                    <a:p>
                      <a:r>
                        <a:rPr lang="en-IN" dirty="0"/>
                        <a:t>CSR Policy</a:t>
                      </a:r>
                    </a:p>
                    <a:p>
                      <a:endParaRPr lang="en-IN" dirty="0"/>
                    </a:p>
                  </a:txBody>
                  <a:tcPr/>
                </a:tc>
                <a:tc>
                  <a:txBody>
                    <a:bodyPr/>
                    <a:lstStyle/>
                    <a:p>
                      <a:r>
                        <a:rPr lang="en-US" dirty="0"/>
                        <a:t>Section 135(3)(a)</a:t>
                      </a:r>
                    </a:p>
                  </a:txBody>
                  <a:tcPr/>
                </a:tc>
                <a:extLst>
                  <a:ext uri="{0D108BD9-81ED-4DB2-BD59-A6C34878D82A}">
                    <a16:rowId xmlns:a16="http://schemas.microsoft.com/office/drawing/2014/main" val="4262937159"/>
                  </a:ext>
                </a:extLst>
              </a:tr>
              <a:tr h="478827">
                <a:tc>
                  <a:txBody>
                    <a:bodyPr/>
                    <a:lstStyle/>
                    <a:p>
                      <a:r>
                        <a:rPr lang="en-US" dirty="0"/>
                        <a:t>Code of Fair Disclosure and Conduct</a:t>
                      </a:r>
                    </a:p>
                  </a:txBody>
                  <a:tcPr/>
                </a:tc>
                <a:tc>
                  <a:txBody>
                    <a:bodyPr/>
                    <a:lstStyle/>
                    <a:p>
                      <a:r>
                        <a:rPr lang="en-US" dirty="0"/>
                        <a:t>Regulation 8 and 9</a:t>
                      </a:r>
                    </a:p>
                  </a:txBody>
                  <a:tcPr/>
                </a:tc>
                <a:extLst>
                  <a:ext uri="{0D108BD9-81ED-4DB2-BD59-A6C34878D82A}">
                    <a16:rowId xmlns:a16="http://schemas.microsoft.com/office/drawing/2014/main" val="374831913"/>
                  </a:ext>
                </a:extLst>
              </a:tr>
              <a:tr h="478827">
                <a:tc>
                  <a:txBody>
                    <a:bodyPr/>
                    <a:lstStyle/>
                    <a:p>
                      <a:r>
                        <a:rPr lang="en-US" dirty="0"/>
                        <a:t>Familiarization </a:t>
                      </a:r>
                      <a:r>
                        <a:rPr lang="en-US" dirty="0" err="1"/>
                        <a:t>Programme</a:t>
                      </a:r>
                      <a:r>
                        <a:rPr lang="en-US" dirty="0"/>
                        <a:t> for Independent Directors</a:t>
                      </a:r>
                    </a:p>
                  </a:txBody>
                  <a:tcPr/>
                </a:tc>
                <a:tc>
                  <a:txBody>
                    <a:bodyPr/>
                    <a:lstStyle/>
                    <a:p>
                      <a:r>
                        <a:rPr lang="en-US" dirty="0"/>
                        <a:t>Regulation 25(7) </a:t>
                      </a:r>
                    </a:p>
                  </a:txBody>
                  <a:tcPr/>
                </a:tc>
                <a:extLst>
                  <a:ext uri="{0D108BD9-81ED-4DB2-BD59-A6C34878D82A}">
                    <a16:rowId xmlns:a16="http://schemas.microsoft.com/office/drawing/2014/main" val="2716668307"/>
                  </a:ext>
                </a:extLst>
              </a:tr>
            </a:tbl>
          </a:graphicData>
        </a:graphic>
      </p:graphicFrame>
      <p:pic>
        <p:nvPicPr>
          <p:cNvPr id="5" name="Picture 2">
            <a:extLst>
              <a:ext uri="{FF2B5EF4-FFF2-40B4-BE49-F238E27FC236}">
                <a16:creationId xmlns:a16="http://schemas.microsoft.com/office/drawing/2014/main" id="{27B34D25-494D-D368-C89A-4FD42A6664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0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17CE-DCED-A06C-8B2E-70A568CE0285}"/>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08C24B9F-512E-7D1A-C0CC-A3E726C99D42}"/>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OBJECTS OF THE ISSUE</a:t>
            </a:r>
            <a:endParaRPr lang="en-IN" sz="2000" b="1" dirty="0">
              <a:latin typeface="Arial Narrow" pitchFamily="34" charset="0"/>
            </a:endParaRPr>
          </a:p>
        </p:txBody>
      </p:sp>
      <p:sp>
        <p:nvSpPr>
          <p:cNvPr id="2" name="TextBox 1">
            <a:extLst>
              <a:ext uri="{FF2B5EF4-FFF2-40B4-BE49-F238E27FC236}">
                <a16:creationId xmlns:a16="http://schemas.microsoft.com/office/drawing/2014/main" id="{1EAEDA15-8722-9753-EF02-578D3279AC0A}"/>
              </a:ext>
            </a:extLst>
          </p:cNvPr>
          <p:cNvSpPr txBox="1"/>
          <p:nvPr/>
        </p:nvSpPr>
        <p:spPr>
          <a:xfrm>
            <a:off x="395536" y="1154609"/>
            <a:ext cx="8352928" cy="4801314"/>
          </a:xfrm>
          <a:prstGeom prst="rect">
            <a:avLst/>
          </a:prstGeom>
          <a:noFill/>
          <a:ln>
            <a:solidFill>
              <a:schemeClr val="accent1"/>
            </a:solidFill>
            <a:prstDash val="dash"/>
          </a:ln>
        </p:spPr>
        <p:txBody>
          <a:bodyPr wrap="square" rtlCol="0">
            <a:spAutoFit/>
          </a:bodyPr>
          <a:lstStyle/>
          <a:p>
            <a:pPr marL="285750" indent="-285750">
              <a:lnSpc>
                <a:spcPct val="200000"/>
              </a:lnSpc>
              <a:buFont typeface="Arial" panose="020B0604020202020204" pitchFamily="34" charset="0"/>
              <a:buChar char="•"/>
            </a:pPr>
            <a:r>
              <a:rPr lang="en-US" dirty="0"/>
              <a:t>New Projects, Expansion, Diversification, Forward and Backward integration</a:t>
            </a:r>
          </a:p>
          <a:p>
            <a:pPr marL="285750" indent="-285750">
              <a:lnSpc>
                <a:spcPct val="200000"/>
              </a:lnSpc>
              <a:buFont typeface="Arial" panose="020B0604020202020204" pitchFamily="34" charset="0"/>
              <a:buChar char="•"/>
            </a:pPr>
            <a:r>
              <a:rPr lang="en-US" dirty="0"/>
              <a:t>Long-term working capital requirements</a:t>
            </a:r>
          </a:p>
          <a:p>
            <a:pPr marL="285750" indent="-285750">
              <a:lnSpc>
                <a:spcPct val="200000"/>
              </a:lnSpc>
              <a:buFont typeface="Arial" panose="020B0604020202020204" pitchFamily="34" charset="0"/>
              <a:buChar char="•"/>
            </a:pPr>
            <a:r>
              <a:rPr lang="en-US" dirty="0"/>
              <a:t>Acquisition of business, companies, brands and other assets</a:t>
            </a:r>
          </a:p>
          <a:p>
            <a:pPr marL="285750" indent="-285750">
              <a:lnSpc>
                <a:spcPct val="200000"/>
              </a:lnSpc>
              <a:buFont typeface="Arial" panose="020B0604020202020204" pitchFamily="34" charset="0"/>
              <a:buChar char="•"/>
            </a:pPr>
            <a:r>
              <a:rPr lang="en-US" dirty="0"/>
              <a:t>Investments in subsidiaries</a:t>
            </a:r>
          </a:p>
          <a:p>
            <a:pPr marL="285750" indent="-285750">
              <a:lnSpc>
                <a:spcPct val="200000"/>
              </a:lnSpc>
              <a:buFont typeface="Arial" panose="020B0604020202020204" pitchFamily="34" charset="0"/>
              <a:buChar char="•"/>
            </a:pPr>
            <a:r>
              <a:rPr lang="en-US" dirty="0"/>
              <a:t>Repayment of liabilities</a:t>
            </a:r>
          </a:p>
          <a:p>
            <a:pPr marL="285750" indent="-285750">
              <a:lnSpc>
                <a:spcPct val="200000"/>
              </a:lnSpc>
              <a:buFont typeface="Arial" panose="020B0604020202020204" pitchFamily="34" charset="0"/>
              <a:buChar char="•"/>
            </a:pPr>
            <a:r>
              <a:rPr lang="en-US" dirty="0"/>
              <a:t>General Corporate Purposes</a:t>
            </a:r>
          </a:p>
          <a:p>
            <a:pPr marL="285750" indent="-285750">
              <a:lnSpc>
                <a:spcPct val="200000"/>
              </a:lnSpc>
              <a:buFont typeface="Arial" panose="020B0604020202020204" pitchFamily="34" charset="0"/>
              <a:buChar char="•"/>
            </a:pPr>
            <a:r>
              <a:rPr lang="en-US" dirty="0"/>
              <a:t>Meeting expenses of the issue</a:t>
            </a:r>
          </a:p>
          <a:p>
            <a:pPr marL="285750" indent="-285750">
              <a:lnSpc>
                <a:spcPct val="200000"/>
              </a:lnSpc>
              <a:buFont typeface="Arial" panose="020B0604020202020204" pitchFamily="34" charset="0"/>
              <a:buChar char="•"/>
            </a:pPr>
            <a:r>
              <a:rPr lang="en-US" dirty="0"/>
              <a:t>Capex?</a:t>
            </a:r>
          </a:p>
          <a:p>
            <a:pPr marL="285750" indent="-285750">
              <a:buFont typeface="Arial" panose="020B0604020202020204" pitchFamily="34" charset="0"/>
              <a:buChar char="•"/>
            </a:pPr>
            <a:endParaRPr lang="en-IN" dirty="0"/>
          </a:p>
        </p:txBody>
      </p:sp>
      <p:pic>
        <p:nvPicPr>
          <p:cNvPr id="4" name="Picture 2">
            <a:extLst>
              <a:ext uri="{FF2B5EF4-FFF2-40B4-BE49-F238E27FC236}">
                <a16:creationId xmlns:a16="http://schemas.microsoft.com/office/drawing/2014/main" id="{37FB68BB-9E1A-7CD5-4557-C054D95899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4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F021-E623-D15C-F9A3-2D72C182D36F}"/>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AA2BEBDD-FE15-EBC3-100F-514C3216564F}"/>
              </a:ext>
            </a:extLst>
          </p:cNvPr>
          <p:cNvSpPr>
            <a:spLocks noGrp="1"/>
          </p:cNvSpPr>
          <p:nvPr>
            <p:ph type="ctrTitle"/>
          </p:nvPr>
        </p:nvSpPr>
        <p:spPr>
          <a:xfrm>
            <a:off x="130364" y="-315416"/>
            <a:ext cx="7772400" cy="1470025"/>
          </a:xfrm>
        </p:spPr>
        <p:txBody>
          <a:bodyPr>
            <a:normAutofit/>
          </a:bodyPr>
          <a:lstStyle/>
          <a:p>
            <a:pPr algn="l"/>
            <a:r>
              <a:rPr lang="en-US" sz="2000" b="1">
                <a:latin typeface="Arial Narrow" pitchFamily="34" charset="0"/>
              </a:rPr>
              <a:t>WHEN</a:t>
            </a:r>
            <a:endParaRPr lang="en-IN" sz="2000" b="1" dirty="0">
              <a:latin typeface="Arial Narrow" pitchFamily="34" charset="0"/>
            </a:endParaRPr>
          </a:p>
        </p:txBody>
      </p:sp>
      <p:pic>
        <p:nvPicPr>
          <p:cNvPr id="4" name="Picture 2">
            <a:extLst>
              <a:ext uri="{FF2B5EF4-FFF2-40B4-BE49-F238E27FC236}">
                <a16:creationId xmlns:a16="http://schemas.microsoft.com/office/drawing/2014/main" id="{01FA491F-4897-59D9-60D4-A0D763595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87621" y="215330"/>
            <a:ext cx="1626015" cy="408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301C779-C6AB-343E-3C82-2EBFFAEA17D6}"/>
              </a:ext>
            </a:extLst>
          </p:cNvPr>
          <p:cNvPicPr>
            <a:picLocks noChangeAspect="1"/>
          </p:cNvPicPr>
          <p:nvPr/>
        </p:nvPicPr>
        <p:blipFill>
          <a:blip r:embed="rId3"/>
          <a:stretch>
            <a:fillRect/>
          </a:stretch>
        </p:blipFill>
        <p:spPr>
          <a:xfrm>
            <a:off x="279179" y="3739408"/>
            <a:ext cx="8541294" cy="2918697"/>
          </a:xfrm>
          <a:prstGeom prst="rect">
            <a:avLst/>
          </a:prstGeom>
        </p:spPr>
      </p:pic>
      <p:pic>
        <p:nvPicPr>
          <p:cNvPr id="5" name="Picture 4">
            <a:extLst>
              <a:ext uri="{FF2B5EF4-FFF2-40B4-BE49-F238E27FC236}">
                <a16:creationId xmlns:a16="http://schemas.microsoft.com/office/drawing/2014/main" id="{9C1646B5-8676-6376-80DC-97DE0B4A1D82}"/>
              </a:ext>
            </a:extLst>
          </p:cNvPr>
          <p:cNvPicPr>
            <a:picLocks noChangeAspect="1"/>
          </p:cNvPicPr>
          <p:nvPr/>
        </p:nvPicPr>
        <p:blipFill>
          <a:blip r:embed="rId4"/>
          <a:stretch>
            <a:fillRect/>
          </a:stretch>
        </p:blipFill>
        <p:spPr>
          <a:xfrm>
            <a:off x="35496" y="855139"/>
            <a:ext cx="9139141" cy="2717878"/>
          </a:xfrm>
          <a:prstGeom prst="rect">
            <a:avLst/>
          </a:prstGeom>
        </p:spPr>
      </p:pic>
      <p:cxnSp>
        <p:nvCxnSpPr>
          <p:cNvPr id="7" name="Straight Arrow Connector 6">
            <a:extLst>
              <a:ext uri="{FF2B5EF4-FFF2-40B4-BE49-F238E27FC236}">
                <a16:creationId xmlns:a16="http://schemas.microsoft.com/office/drawing/2014/main" id="{84C18350-EA82-8240-EAE2-9FC95455835F}"/>
              </a:ext>
            </a:extLst>
          </p:cNvPr>
          <p:cNvCxnSpPr>
            <a:cxnSpLocks/>
          </p:cNvCxnSpPr>
          <p:nvPr/>
        </p:nvCxnSpPr>
        <p:spPr>
          <a:xfrm flipV="1">
            <a:off x="7740352" y="3284984"/>
            <a:ext cx="198416" cy="2376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965049-DE64-CD65-1CDC-4054D38E5F52}"/>
              </a:ext>
            </a:extLst>
          </p:cNvPr>
          <p:cNvCxnSpPr/>
          <p:nvPr/>
        </p:nvCxnSpPr>
        <p:spPr>
          <a:xfrm flipV="1">
            <a:off x="4499992" y="2348880"/>
            <a:ext cx="72008" cy="216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39AF514-0979-5367-64EB-C85DB97F470A}"/>
              </a:ext>
            </a:extLst>
          </p:cNvPr>
          <p:cNvCxnSpPr/>
          <p:nvPr/>
        </p:nvCxnSpPr>
        <p:spPr>
          <a:xfrm flipV="1">
            <a:off x="7308304" y="2348880"/>
            <a:ext cx="144016" cy="223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605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B23B1-F051-1B14-8E3E-1C5941F3BB4E}"/>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CEC95DC9-4A94-F40F-9C41-C0F8458E4966}"/>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OBJECTS OF THE ISSUE</a:t>
            </a:r>
            <a:endParaRPr lang="en-IN" sz="2000" b="1" dirty="0">
              <a:latin typeface="Arial Narrow" pitchFamily="34" charset="0"/>
            </a:endParaRPr>
          </a:p>
        </p:txBody>
      </p:sp>
      <p:pic>
        <p:nvPicPr>
          <p:cNvPr id="4" name="Picture 2">
            <a:extLst>
              <a:ext uri="{FF2B5EF4-FFF2-40B4-BE49-F238E27FC236}">
                <a16:creationId xmlns:a16="http://schemas.microsoft.com/office/drawing/2014/main" id="{C606F492-EE35-A0FB-BDE5-34F8EC78EA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6B57F32-18DE-F6AE-D4C5-15890BC51255}"/>
              </a:ext>
            </a:extLst>
          </p:cNvPr>
          <p:cNvGraphicFramePr>
            <a:graphicFrameLocks noGrp="1"/>
          </p:cNvGraphicFramePr>
          <p:nvPr>
            <p:extLst>
              <p:ext uri="{D42A27DB-BD31-4B8C-83A1-F6EECF244321}">
                <p14:modId xmlns:p14="http://schemas.microsoft.com/office/powerpoint/2010/main" val="3436954889"/>
              </p:ext>
            </p:extLst>
          </p:nvPr>
        </p:nvGraphicFramePr>
        <p:xfrm>
          <a:off x="130364" y="794666"/>
          <a:ext cx="8978139" cy="5963728"/>
        </p:xfrm>
        <a:graphic>
          <a:graphicData uri="http://schemas.openxmlformats.org/drawingml/2006/table">
            <a:tbl>
              <a:tblPr firstRow="1" bandRow="1">
                <a:tableStyleId>{5C22544A-7EE6-4342-B048-85BDC9FD1C3A}</a:tableStyleId>
              </a:tblPr>
              <a:tblGrid>
                <a:gridCol w="3145492">
                  <a:extLst>
                    <a:ext uri="{9D8B030D-6E8A-4147-A177-3AD203B41FA5}">
                      <a16:colId xmlns:a16="http://schemas.microsoft.com/office/drawing/2014/main" val="2617334032"/>
                    </a:ext>
                  </a:extLst>
                </a:gridCol>
                <a:gridCol w="1222251">
                  <a:extLst>
                    <a:ext uri="{9D8B030D-6E8A-4147-A177-3AD203B41FA5}">
                      <a16:colId xmlns:a16="http://schemas.microsoft.com/office/drawing/2014/main" val="3735006260"/>
                    </a:ext>
                  </a:extLst>
                </a:gridCol>
                <a:gridCol w="1795499">
                  <a:extLst>
                    <a:ext uri="{9D8B030D-6E8A-4147-A177-3AD203B41FA5}">
                      <a16:colId xmlns:a16="http://schemas.microsoft.com/office/drawing/2014/main" val="1148217166"/>
                    </a:ext>
                  </a:extLst>
                </a:gridCol>
                <a:gridCol w="1674172">
                  <a:extLst>
                    <a:ext uri="{9D8B030D-6E8A-4147-A177-3AD203B41FA5}">
                      <a16:colId xmlns:a16="http://schemas.microsoft.com/office/drawing/2014/main" val="3004071854"/>
                    </a:ext>
                  </a:extLst>
                </a:gridCol>
                <a:gridCol w="1140725">
                  <a:extLst>
                    <a:ext uri="{9D8B030D-6E8A-4147-A177-3AD203B41FA5}">
                      <a16:colId xmlns:a16="http://schemas.microsoft.com/office/drawing/2014/main" val="1302430619"/>
                    </a:ext>
                  </a:extLst>
                </a:gridCol>
              </a:tblGrid>
              <a:tr h="449135">
                <a:tc>
                  <a:txBody>
                    <a:bodyPr/>
                    <a:lstStyle/>
                    <a:p>
                      <a:r>
                        <a:rPr lang="en-US" dirty="0"/>
                        <a:t>Objects</a:t>
                      </a:r>
                      <a:endParaRPr lang="en-IN" dirty="0"/>
                    </a:p>
                  </a:txBody>
                  <a:tcPr/>
                </a:tc>
                <a:tc gridSpan="2">
                  <a:txBody>
                    <a:bodyPr/>
                    <a:lstStyle/>
                    <a:p>
                      <a:pPr algn="ctr"/>
                      <a:r>
                        <a:rPr lang="en-US" dirty="0"/>
                        <a:t>IPO</a:t>
                      </a:r>
                    </a:p>
                    <a:p>
                      <a:pPr algn="ctr"/>
                      <a:endParaRPr lang="en-IN" dirty="0"/>
                    </a:p>
                  </a:txBody>
                  <a:tcPr/>
                </a:tc>
                <a:tc hMerge="1">
                  <a:txBody>
                    <a:bodyPr/>
                    <a:lstStyle/>
                    <a:p>
                      <a:endParaRPr dirty="0"/>
                    </a:p>
                  </a:txBody>
                  <a:tcPr/>
                </a:tc>
                <a:tc gridSpan="2">
                  <a:txBody>
                    <a:bodyPr/>
                    <a:lstStyle/>
                    <a:p>
                      <a:pPr algn="ctr"/>
                      <a:r>
                        <a:rPr lang="en-US" dirty="0"/>
                        <a:t>SME IPO</a:t>
                      </a:r>
                    </a:p>
                    <a:p>
                      <a:pPr algn="ctr"/>
                      <a:endParaRPr lang="en-IN" dirty="0"/>
                    </a:p>
                  </a:txBody>
                  <a:tcPr/>
                </a:tc>
                <a:tc hMerge="1">
                  <a:txBody>
                    <a:bodyPr/>
                    <a:lstStyle/>
                    <a:p>
                      <a:endParaRPr dirty="0"/>
                    </a:p>
                  </a:txBody>
                  <a:tcPr/>
                </a:tc>
                <a:extLst>
                  <a:ext uri="{0D108BD9-81ED-4DB2-BD59-A6C34878D82A}">
                    <a16:rowId xmlns:a16="http://schemas.microsoft.com/office/drawing/2014/main" val="759060068"/>
                  </a:ext>
                </a:extLst>
              </a:tr>
              <a:tr h="878744">
                <a:tc>
                  <a:txBody>
                    <a:bodyPr/>
                    <a:lstStyle/>
                    <a:p>
                      <a:r>
                        <a:rPr lang="en-US" dirty="0"/>
                        <a:t>Objects where investor has not identified acquisition target</a:t>
                      </a:r>
                      <a:endParaRPr lang="en-IN" dirty="0"/>
                    </a:p>
                  </a:txBody>
                  <a:tcPr/>
                </a:tc>
                <a:tc>
                  <a:txBody>
                    <a:bodyPr/>
                    <a:lstStyle/>
                    <a:p>
                      <a:pPr algn="ctr"/>
                      <a:r>
                        <a:rPr lang="en-US" dirty="0"/>
                        <a:t>25% of issue size</a:t>
                      </a:r>
                      <a:endParaRPr lang="en-IN"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35% of issue size</a:t>
                      </a:r>
                    </a:p>
                    <a:p>
                      <a:pPr algn="ctr"/>
                      <a:endParaRPr lang="en-IN" dirty="0"/>
                    </a:p>
                  </a:txBody>
                  <a:tcPr/>
                </a:tc>
                <a:tc>
                  <a:txBody>
                    <a:bodyPr/>
                    <a:lstStyle/>
                    <a:p>
                      <a:pPr algn="ctr"/>
                      <a:r>
                        <a:rPr lang="en-US" dirty="0"/>
                        <a:t>25% of issue size</a:t>
                      </a:r>
                      <a:endParaRPr lang="en-IN" dirty="0"/>
                    </a:p>
                  </a:txBody>
                  <a:tcPr/>
                </a:tc>
                <a:tc rowSpan="2">
                  <a:txBody>
                    <a:bodyPr/>
                    <a:lstStyle/>
                    <a:p>
                      <a:pPr algn="ctr"/>
                      <a:r>
                        <a:rPr lang="en-US" dirty="0"/>
                        <a:t>35% of issue size</a:t>
                      </a:r>
                    </a:p>
                  </a:txBody>
                  <a:tcPr anchor="ctr"/>
                </a:tc>
                <a:extLst>
                  <a:ext uri="{0D108BD9-81ED-4DB2-BD59-A6C34878D82A}">
                    <a16:rowId xmlns:a16="http://schemas.microsoft.com/office/drawing/2014/main" val="1058483671"/>
                  </a:ext>
                </a:extLst>
              </a:tr>
              <a:tr h="647806">
                <a:tc>
                  <a:txBody>
                    <a:bodyPr/>
                    <a:lstStyle/>
                    <a:p>
                      <a:r>
                        <a:rPr lang="en-US" dirty="0"/>
                        <a:t>General Corporate Purposes</a:t>
                      </a:r>
                      <a:endParaRPr lang="en-IN" dirty="0"/>
                    </a:p>
                  </a:txBody>
                  <a:tcPr/>
                </a:tc>
                <a:tc>
                  <a:txBody>
                    <a:bodyPr/>
                    <a:lstStyle/>
                    <a:p>
                      <a:pPr algn="ctr"/>
                      <a:r>
                        <a:rPr lang="en-US" dirty="0"/>
                        <a:t>25% of issue size</a:t>
                      </a:r>
                      <a:endParaRPr lang="en-IN" dirty="0"/>
                    </a:p>
                  </a:txBody>
                  <a:tcPr/>
                </a:tc>
                <a:tc vMerge="1">
                  <a:txBody>
                    <a:bodyPr/>
                    <a:lstStyle/>
                    <a:p>
                      <a:pPr algn="ctr"/>
                      <a:endParaRPr lang="en-IN" dirty="0"/>
                    </a:p>
                  </a:txBody>
                  <a:tcPr/>
                </a:tc>
                <a:tc>
                  <a:txBody>
                    <a:bodyPr/>
                    <a:lstStyle/>
                    <a:p>
                      <a:pPr algn="ctr"/>
                      <a:r>
                        <a:rPr lang="en-US" dirty="0"/>
                        <a:t>15% or 10 cr. whichever is less</a:t>
                      </a:r>
                      <a:endParaRPr lang="en-IN" dirty="0"/>
                    </a:p>
                  </a:txBody>
                  <a:tcPr/>
                </a:tc>
                <a:tc vMerge="1">
                  <a:txBody>
                    <a:bodyPr/>
                    <a:lstStyle/>
                    <a:p>
                      <a:pPr algn="ctr"/>
                      <a:endParaRPr lang="en-IN" dirty="0"/>
                    </a:p>
                  </a:txBody>
                  <a:tcPr/>
                </a:tc>
                <a:extLst>
                  <a:ext uri="{0D108BD9-81ED-4DB2-BD59-A6C34878D82A}">
                    <a16:rowId xmlns:a16="http://schemas.microsoft.com/office/drawing/2014/main" val="3222818325"/>
                  </a:ext>
                </a:extLst>
              </a:tr>
              <a:tr h="1669614">
                <a:tc>
                  <a:txBody>
                    <a:bodyPr/>
                    <a:lstStyle/>
                    <a:p>
                      <a:r>
                        <a:rPr lang="en-US" dirty="0"/>
                        <a:t>Size of OFS</a:t>
                      </a:r>
                      <a:endParaRPr lang="en-IN" dirty="0"/>
                    </a:p>
                  </a:txBody>
                  <a:tcPr/>
                </a:tc>
                <a:tc>
                  <a:txBody>
                    <a:bodyPr/>
                    <a:lstStyle/>
                    <a:p>
                      <a:pPr algn="ctr"/>
                      <a:endParaRPr lang="en-IN" dirty="0"/>
                    </a:p>
                  </a:txBody>
                  <a:tcPr/>
                </a:tc>
                <a:tc>
                  <a:txBody>
                    <a:bodyPr/>
                    <a:lstStyle/>
                    <a:p>
                      <a:pPr algn="ctr"/>
                      <a:r>
                        <a:rPr lang="en-US" dirty="0"/>
                        <a:t>For 6(2) - 10% of pre issue offered by existing shareholders</a:t>
                      </a:r>
                      <a:endParaRPr lang="en-IN" dirty="0"/>
                    </a:p>
                  </a:txBody>
                  <a:tcPr/>
                </a:tc>
                <a:tc gridSpan="2">
                  <a:txBody>
                    <a:bodyPr/>
                    <a:lstStyle/>
                    <a:p>
                      <a:pPr algn="ctr"/>
                      <a:r>
                        <a:rPr lang="en-US" dirty="0"/>
                        <a:t>Not to exceed 20% of total issue size</a:t>
                      </a:r>
                      <a:br>
                        <a:rPr lang="en-US" dirty="0"/>
                      </a:br>
                      <a:br>
                        <a:rPr lang="en-US" dirty="0"/>
                      </a:br>
                      <a:r>
                        <a:rPr lang="en-US" dirty="0"/>
                        <a:t>Not to exceed selling shareholders 50% of the pre issue shareholding</a:t>
                      </a:r>
                      <a:endParaRPr lang="en-IN" dirty="0"/>
                    </a:p>
                  </a:txBody>
                  <a:tcPr/>
                </a:tc>
                <a:tc hMerge="1">
                  <a:txBody>
                    <a:bodyPr/>
                    <a:lstStyle/>
                    <a:p>
                      <a:pPr algn="ctr"/>
                      <a:endParaRPr lang="en-IN" dirty="0"/>
                    </a:p>
                  </a:txBody>
                  <a:tcPr/>
                </a:tc>
                <a:extLst>
                  <a:ext uri="{0D108BD9-81ED-4DB2-BD59-A6C34878D82A}">
                    <a16:rowId xmlns:a16="http://schemas.microsoft.com/office/drawing/2014/main" val="1407499538"/>
                  </a:ext>
                </a:extLst>
              </a:tr>
              <a:tr h="76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Selling Shareholders holding more than 20% in OFS shall continue</a:t>
                      </a:r>
                      <a:endParaRPr lang="en-IN" dirty="0"/>
                    </a:p>
                  </a:txBody>
                  <a:tcPr/>
                </a:tc>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For 6(2) - Large shareholders At least 50%</a:t>
                      </a:r>
                      <a:endParaRPr lang="en-IN" dirty="0"/>
                    </a:p>
                  </a:txBody>
                  <a:tcPr/>
                </a:tc>
                <a:tc gridSpan="2">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1207804239"/>
                  </a:ext>
                </a:extLst>
              </a:tr>
              <a:tr h="878744">
                <a:tc>
                  <a:txBody>
                    <a:bodyPr/>
                    <a:lstStyle/>
                    <a:p>
                      <a:r>
                        <a:rPr lang="en-US" b="0" u="none" dirty="0"/>
                        <a:t>Repayment of Promoter or RPT Loan directly or indirectly</a:t>
                      </a:r>
                      <a:endParaRPr lang="en-IN" b="0" u="none" dirty="0"/>
                    </a:p>
                  </a:txBody>
                  <a:tcPr/>
                </a:tc>
                <a:tc>
                  <a:txBody>
                    <a:bodyPr/>
                    <a:lstStyle/>
                    <a:p>
                      <a:pPr algn="ctr"/>
                      <a:endParaRPr lang="en-IN" dirty="0"/>
                    </a:p>
                  </a:txBody>
                  <a:tcPr/>
                </a:tc>
                <a:tc>
                  <a:txBody>
                    <a:bodyPr/>
                    <a:lstStyle/>
                    <a:p>
                      <a:pPr algn="ctr"/>
                      <a:endParaRPr lang="en-IN" dirty="0"/>
                    </a:p>
                  </a:txBody>
                  <a:tcPr/>
                </a:tc>
                <a:tc gridSpan="2">
                  <a:txBody>
                    <a:bodyPr/>
                    <a:lstStyle/>
                    <a:p>
                      <a:pPr algn="ctr"/>
                      <a:r>
                        <a:rPr lang="en-US" dirty="0"/>
                        <a:t>Not Permitted</a:t>
                      </a:r>
                      <a:endParaRPr lang="en-IN" dirty="0"/>
                    </a:p>
                  </a:txBody>
                  <a:tcPr/>
                </a:tc>
                <a:tc hMerge="1">
                  <a:txBody>
                    <a:bodyPr/>
                    <a:lstStyle/>
                    <a:p>
                      <a:pPr algn="ctr"/>
                      <a:endParaRPr lang="en-IN" dirty="0"/>
                    </a:p>
                  </a:txBody>
                  <a:tcPr/>
                </a:tc>
                <a:extLst>
                  <a:ext uri="{0D108BD9-81ED-4DB2-BD59-A6C34878D82A}">
                    <a16:rowId xmlns:a16="http://schemas.microsoft.com/office/drawing/2014/main" val="873175589"/>
                  </a:ext>
                </a:extLst>
              </a:tr>
            </a:tbl>
          </a:graphicData>
        </a:graphic>
      </p:graphicFrame>
    </p:spTree>
    <p:extLst>
      <p:ext uri="{BB962C8B-B14F-4D97-AF65-F5344CB8AC3E}">
        <p14:creationId xmlns:p14="http://schemas.microsoft.com/office/powerpoint/2010/main" val="1990549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DED17-15A8-186E-6FA3-EC6ED014773E}"/>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38C16839-2E01-5A3E-B3F0-9345D3E8374A}"/>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Room for creativity</a:t>
            </a:r>
            <a:endParaRPr lang="en-IN" sz="2000" b="1" dirty="0">
              <a:latin typeface="Arial Narrow" pitchFamily="34" charset="0"/>
            </a:endParaRPr>
          </a:p>
        </p:txBody>
      </p:sp>
      <p:sp>
        <p:nvSpPr>
          <p:cNvPr id="2" name="TextBox 1">
            <a:extLst>
              <a:ext uri="{FF2B5EF4-FFF2-40B4-BE49-F238E27FC236}">
                <a16:creationId xmlns:a16="http://schemas.microsoft.com/office/drawing/2014/main" id="{89464BFB-A20E-A2B3-C929-A706B161E990}"/>
              </a:ext>
            </a:extLst>
          </p:cNvPr>
          <p:cNvSpPr txBox="1"/>
          <p:nvPr/>
        </p:nvSpPr>
        <p:spPr>
          <a:xfrm>
            <a:off x="395536" y="1154609"/>
            <a:ext cx="8352928" cy="3442609"/>
          </a:xfrm>
          <a:prstGeom prst="rect">
            <a:avLst/>
          </a:prstGeom>
          <a:noFill/>
          <a:ln>
            <a:solidFill>
              <a:schemeClr val="accent1"/>
            </a:solidFill>
            <a:prstDash val="dash"/>
          </a:ln>
        </p:spPr>
        <p:txBody>
          <a:bodyPr wrap="square" rtlCol="0">
            <a:spAutoFit/>
          </a:bodyPr>
          <a:lstStyle/>
          <a:p>
            <a:pPr marL="285750" indent="-285750">
              <a:lnSpc>
                <a:spcPct val="250000"/>
              </a:lnSpc>
              <a:buFont typeface="Arial" panose="020B0604020202020204" pitchFamily="34" charset="0"/>
              <a:buChar char="•"/>
            </a:pPr>
            <a:r>
              <a:rPr lang="en-US" dirty="0"/>
              <a:t>Triple Option Convertible Debentures</a:t>
            </a:r>
          </a:p>
          <a:p>
            <a:pPr marL="285750" indent="-285750">
              <a:lnSpc>
                <a:spcPct val="250000"/>
              </a:lnSpc>
              <a:buFont typeface="Arial" panose="020B0604020202020204" pitchFamily="34" charset="0"/>
              <a:buChar char="•"/>
            </a:pPr>
            <a:r>
              <a:rPr lang="en-US" dirty="0"/>
              <a:t>Warrants along with IPO</a:t>
            </a:r>
          </a:p>
          <a:p>
            <a:pPr marL="285750" indent="-285750">
              <a:lnSpc>
                <a:spcPct val="250000"/>
              </a:lnSpc>
              <a:buFont typeface="Arial" panose="020B0604020202020204" pitchFamily="34" charset="0"/>
              <a:buChar char="•"/>
            </a:pPr>
            <a:r>
              <a:rPr lang="en-US" dirty="0"/>
              <a:t>Convertible securities IPO</a:t>
            </a:r>
          </a:p>
          <a:p>
            <a:pPr marL="285750" indent="-285750">
              <a:lnSpc>
                <a:spcPct val="250000"/>
              </a:lnSpc>
              <a:buFont typeface="Arial" panose="020B0604020202020204" pitchFamily="34" charset="0"/>
              <a:buChar char="•"/>
            </a:pPr>
            <a:r>
              <a:rPr lang="en-US" dirty="0"/>
              <a:t>Bonus CCPS</a:t>
            </a:r>
          </a:p>
          <a:p>
            <a:pPr marL="285750" indent="-285750">
              <a:lnSpc>
                <a:spcPct val="250000"/>
              </a:lnSpc>
              <a:buFont typeface="Arial" panose="020B0604020202020204" pitchFamily="34" charset="0"/>
              <a:buChar char="•"/>
            </a:pPr>
            <a:r>
              <a:rPr lang="en-US" dirty="0"/>
              <a:t>Many more…</a:t>
            </a:r>
            <a:endParaRPr lang="en-IN" dirty="0"/>
          </a:p>
        </p:txBody>
      </p:sp>
      <p:pic>
        <p:nvPicPr>
          <p:cNvPr id="4" name="Picture 2">
            <a:extLst>
              <a:ext uri="{FF2B5EF4-FFF2-40B4-BE49-F238E27FC236}">
                <a16:creationId xmlns:a16="http://schemas.microsoft.com/office/drawing/2014/main" id="{9F7FE2B7-D151-5586-9D6A-A94241E40F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7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291795"/>
            <a:ext cx="4374916" cy="3477875"/>
          </a:xfrm>
          <a:prstGeom prst="rect">
            <a:avLst/>
          </a:prstGeom>
          <a:noFill/>
        </p:spPr>
        <p:txBody>
          <a:bodyPr wrap="none" rtlCol="0">
            <a:spAutoFit/>
          </a:bodyPr>
          <a:lstStyle/>
          <a:p>
            <a:r>
              <a:rPr lang="en-IN" sz="4000" dirty="0">
                <a:latin typeface="Arial Narrow" panose="020B0606020202030204" pitchFamily="34" charset="0"/>
                <a:ea typeface="Source Sans Pro ExtraLight" panose="020B0303030403020204" pitchFamily="34" charset="0"/>
                <a:cs typeface="Times New Roman" panose="02020603050405020304" pitchFamily="18" charset="0"/>
              </a:rPr>
              <a:t>Thank You</a:t>
            </a:r>
            <a:endParaRPr lang="en-IN" sz="2000" dirty="0">
              <a:latin typeface="Arial Narrow" panose="020B0606020202030204" pitchFamily="34" charset="0"/>
              <a:ea typeface="Source Sans Pro ExtraLight" panose="020B0303030403020204" pitchFamily="34" charset="0"/>
              <a:cs typeface="Times New Roman" panose="02020603050405020304" pitchFamily="18" charset="0"/>
            </a:endParaRPr>
          </a:p>
          <a:p>
            <a:endParaRPr lang="en-IN" sz="1600" dirty="0">
              <a:latin typeface="Arial Narrow" panose="020B0606020202030204" pitchFamily="34" charset="0"/>
              <a:ea typeface="Source Sans Pro ExtraLight" panose="020B0303030403020204" pitchFamily="34" charset="0"/>
              <a:cs typeface="Times New Roman" panose="02020603050405020304" pitchFamily="18" charset="0"/>
            </a:endParaRPr>
          </a:p>
          <a:p>
            <a:r>
              <a:rPr lang="en-IN" sz="2000" dirty="0">
                <a:latin typeface="Arial Narrow" panose="020B0606020202030204" pitchFamily="34" charset="0"/>
                <a:ea typeface="Source Sans Pro ExtraLight" panose="020B0303030403020204" pitchFamily="34" charset="0"/>
                <a:cs typeface="Times New Roman" panose="02020603050405020304" pitchFamily="18" charset="0"/>
              </a:rPr>
              <a:t>Janak.bathiya@bathiyalegal.com</a:t>
            </a:r>
          </a:p>
          <a:p>
            <a:endParaRPr lang="en-IN" sz="2000" dirty="0">
              <a:latin typeface="Arial Narrow" panose="020B0606020202030204" pitchFamily="34" charset="0"/>
              <a:ea typeface="Source Sans Pro ExtraLight" panose="020B0303030403020204" pitchFamily="34" charset="0"/>
              <a:cs typeface="Times New Roman" panose="02020603050405020304" pitchFamily="18" charset="0"/>
            </a:endParaRPr>
          </a:p>
          <a:p>
            <a:r>
              <a:rPr lang="en-IN" sz="2000" dirty="0">
                <a:latin typeface="Arial Narrow" panose="020B0606020202030204" pitchFamily="34" charset="0"/>
                <a:ea typeface="Source Sans Pro ExtraLight" panose="020B0303030403020204" pitchFamily="34" charset="0"/>
                <a:cs typeface="Times New Roman" panose="02020603050405020304" pitchFamily="18" charset="0"/>
              </a:rPr>
              <a:t>+919820075833</a:t>
            </a:r>
          </a:p>
          <a:p>
            <a:endParaRPr lang="en-IN" sz="4000" dirty="0">
              <a:latin typeface="Arial Narrow" panose="020B0606020202030204" pitchFamily="34" charset="0"/>
              <a:ea typeface="Source Sans Pro ExtraLight" panose="020B0303030403020204" pitchFamily="34" charset="0"/>
              <a:cs typeface="Times New Roman" panose="02020603050405020304" pitchFamily="18" charset="0"/>
            </a:endParaRPr>
          </a:p>
          <a:p>
            <a:r>
              <a:rPr lang="en-IN" sz="1500" b="1" dirty="0">
                <a:latin typeface="Arial Narrow" panose="020B0606020202030204" pitchFamily="34" charset="0"/>
                <a:ea typeface="Source Sans Pro ExtraLight" panose="020B0303030403020204" pitchFamily="34" charset="0"/>
                <a:cs typeface="Times New Roman" panose="02020603050405020304" pitchFamily="18" charset="0"/>
              </a:rPr>
              <a:t>bathiyalegal.com</a:t>
            </a:r>
          </a:p>
          <a:p>
            <a:pPr>
              <a:lnSpc>
                <a:spcPct val="150000"/>
              </a:lnSpc>
            </a:pPr>
            <a:r>
              <a:rPr lang="en-IN" sz="1400" b="1" dirty="0">
                <a:latin typeface="Arial Narrow" panose="020B0606020202030204" pitchFamily="34" charset="0"/>
                <a:ea typeface="Source Sans Pro ExtraLight" panose="020B0303030403020204" pitchFamily="34" charset="0"/>
                <a:cs typeface="Times New Roman" panose="02020603050405020304" pitchFamily="18" charset="0"/>
              </a:rPr>
              <a:t>Bathiya Legal</a:t>
            </a:r>
          </a:p>
          <a:p>
            <a:r>
              <a:rPr lang="en-IN" sz="1000" dirty="0">
                <a:latin typeface="Arial Narrow" panose="020B0606020202030204" pitchFamily="34" charset="0"/>
                <a:ea typeface="Source Sans Pro ExtraLight" panose="020B0303030403020204" pitchFamily="34" charset="0"/>
                <a:cs typeface="Times New Roman" panose="02020603050405020304" pitchFamily="18" charset="0"/>
              </a:rPr>
              <a:t>Mumbai | Bengaluru | Ahmedabad | Vadodara | Hyderabad | Pune | Delhi | Vapi | Chennai </a:t>
            </a:r>
            <a:endParaRPr lang="en-IN" sz="1050" dirty="0">
              <a:latin typeface="Arial Narrow" panose="020B0606020202030204" pitchFamily="34" charset="0"/>
              <a:ea typeface="Source Sans Pro ExtraLight" panose="020B0303030403020204" pitchFamily="34" charset="0"/>
              <a:cs typeface="Times New Roman" panose="02020603050405020304" pitchFamily="18" charset="0"/>
            </a:endParaRPr>
          </a:p>
          <a:p>
            <a:endParaRPr lang="en-IN" dirty="0">
              <a:latin typeface="Arial Narrow" panose="020B0606020202030204" pitchFamily="34" charset="0"/>
              <a:ea typeface="Source Sans Pro ExtraLight" panose="020B0303030403020204" pitchFamily="34" charset="0"/>
              <a:cs typeface="Times New Roman" panose="02020603050405020304" pitchFamily="18" charset="0"/>
            </a:endParaRPr>
          </a:p>
        </p:txBody>
      </p:sp>
    </p:spTree>
    <p:extLst>
      <p:ext uri="{BB962C8B-B14F-4D97-AF65-F5344CB8AC3E}">
        <p14:creationId xmlns:p14="http://schemas.microsoft.com/office/powerpoint/2010/main" val="402106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3638-4832-8D0C-FE44-6FECC003702B}"/>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AAD3F729-1860-D651-B260-1CF04361B159}"/>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PREPARATION PHASES </a:t>
            </a:r>
            <a:endParaRPr lang="en-IN" sz="2000" b="1" dirty="0">
              <a:latin typeface="Arial Narrow" pitchFamily="34" charset="0"/>
            </a:endParaRPr>
          </a:p>
        </p:txBody>
      </p:sp>
      <p:sp>
        <p:nvSpPr>
          <p:cNvPr id="2" name="TextBox 1">
            <a:extLst>
              <a:ext uri="{FF2B5EF4-FFF2-40B4-BE49-F238E27FC236}">
                <a16:creationId xmlns:a16="http://schemas.microsoft.com/office/drawing/2014/main" id="{95DAEFBF-CC44-2A38-3CEF-AEA9C8F37375}"/>
              </a:ext>
            </a:extLst>
          </p:cNvPr>
          <p:cNvSpPr txBox="1"/>
          <p:nvPr/>
        </p:nvSpPr>
        <p:spPr>
          <a:xfrm>
            <a:off x="395536" y="1154609"/>
            <a:ext cx="8352928" cy="369332"/>
          </a:xfrm>
          <a:prstGeom prst="rect">
            <a:avLst/>
          </a:prstGeom>
          <a:noFill/>
          <a:ln>
            <a:solidFill>
              <a:schemeClr val="accent1"/>
            </a:solidFill>
            <a:prstDash val="dash"/>
          </a:ln>
        </p:spPr>
        <p:txBody>
          <a:bodyPr wrap="square" rtlCol="0">
            <a:spAutoFit/>
          </a:bodyPr>
          <a:lstStyle/>
          <a:p>
            <a:pPr marL="285750" indent="-285750">
              <a:buFont typeface="Arial" panose="020B0604020202020204" pitchFamily="34" charset="0"/>
              <a:buChar char="•"/>
            </a:pPr>
            <a:endParaRPr lang="en-IN" dirty="0"/>
          </a:p>
        </p:txBody>
      </p:sp>
      <p:pic>
        <p:nvPicPr>
          <p:cNvPr id="5" name="Picture 4" descr="A timeline for ipo preparation&#10;&#10;AI-generated content may be incorrect.">
            <a:extLst>
              <a:ext uri="{FF2B5EF4-FFF2-40B4-BE49-F238E27FC236}">
                <a16:creationId xmlns:a16="http://schemas.microsoft.com/office/drawing/2014/main" id="{57BE7906-2B81-CD25-74E7-F8FE042A8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6" y="676182"/>
            <a:ext cx="9144000" cy="6096000"/>
          </a:xfrm>
          <a:prstGeom prst="rect">
            <a:avLst/>
          </a:prstGeom>
        </p:spPr>
      </p:pic>
      <p:pic>
        <p:nvPicPr>
          <p:cNvPr id="4" name="Picture 2">
            <a:extLst>
              <a:ext uri="{FF2B5EF4-FFF2-40B4-BE49-F238E27FC236}">
                <a16:creationId xmlns:a16="http://schemas.microsoft.com/office/drawing/2014/main" id="{703C44E1-8DC7-CD68-27DB-F1A3265AC4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87621" y="215330"/>
            <a:ext cx="1626015" cy="4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0" name="Rectangle 22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31" name="Freeform: Shape 23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1098550"/>
            <a:ext cx="8660121" cy="46609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32" name="Right Triangle 23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CB6EA297-B427-C856-D68F-F35851274901}"/>
              </a:ext>
            </a:extLst>
          </p:cNvPr>
          <p:cNvSpPr/>
          <p:nvPr/>
        </p:nvSpPr>
        <p:spPr>
          <a:xfrm>
            <a:off x="996382" y="1792085"/>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1</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45BFF19-8FB5-F901-74D7-F5D08C24D990}"/>
              </a:ext>
            </a:extLst>
          </p:cNvPr>
          <p:cNvSpPr/>
          <p:nvPr/>
        </p:nvSpPr>
        <p:spPr>
          <a:xfrm>
            <a:off x="1615309" y="1793478"/>
            <a:ext cx="2527895"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Data collection and analysing / internal restructuring</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1E6A4CF-3C2F-1894-2D43-956FC7141E7E}"/>
              </a:ext>
            </a:extLst>
          </p:cNvPr>
          <p:cNvSpPr/>
          <p:nvPr/>
        </p:nvSpPr>
        <p:spPr>
          <a:xfrm>
            <a:off x="4157721" y="2347713"/>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Pre-IPO Activities / Diligence</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6AF9043-8555-862D-F356-221561102A18}"/>
              </a:ext>
            </a:extLst>
          </p:cNvPr>
          <p:cNvSpPr/>
          <p:nvPr/>
        </p:nvSpPr>
        <p:spPr>
          <a:xfrm>
            <a:off x="5425566" y="2768421"/>
            <a:ext cx="1006974"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Appointing MB/Intermediaries</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3CE34F-9360-D927-9F98-3A9ABFC36237}"/>
              </a:ext>
            </a:extLst>
          </p:cNvPr>
          <p:cNvSpPr/>
          <p:nvPr/>
        </p:nvSpPr>
        <p:spPr>
          <a:xfrm>
            <a:off x="1621891" y="2968084"/>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DRHP</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87CF459-742F-7AD2-E80F-5A963C0CEC64}"/>
              </a:ext>
            </a:extLst>
          </p:cNvPr>
          <p:cNvSpPr/>
          <p:nvPr/>
        </p:nvSpPr>
        <p:spPr>
          <a:xfrm>
            <a:off x="1615309" y="3544142"/>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SEBI/SE Approval</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8C02163-8C14-A5A9-A311-06DADE6C8B80}"/>
              </a:ext>
            </a:extLst>
          </p:cNvPr>
          <p:cNvSpPr/>
          <p:nvPr/>
        </p:nvSpPr>
        <p:spPr>
          <a:xfrm>
            <a:off x="1615309" y="4159647"/>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RHP</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80851A2-A1C7-1513-7ABD-932D0CBEC2A0}"/>
              </a:ext>
            </a:extLst>
          </p:cNvPr>
          <p:cNvSpPr/>
          <p:nvPr/>
        </p:nvSpPr>
        <p:spPr>
          <a:xfrm>
            <a:off x="3080427" y="3765031"/>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Underwriting</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B1385F1-A0DF-6595-29AA-A0161EAD41A6}"/>
              </a:ext>
            </a:extLst>
          </p:cNvPr>
          <p:cNvSpPr/>
          <p:nvPr/>
        </p:nvSpPr>
        <p:spPr>
          <a:xfrm>
            <a:off x="4348273" y="3765032"/>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Roadshow</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1BC0B4F-F743-F144-749B-DF5239EEB364}"/>
              </a:ext>
            </a:extLst>
          </p:cNvPr>
          <p:cNvSpPr/>
          <p:nvPr/>
        </p:nvSpPr>
        <p:spPr>
          <a:xfrm>
            <a:off x="1615309" y="4881295"/>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Issue Opening</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A03D8A4-65B3-A57C-3753-15990F382572}"/>
              </a:ext>
            </a:extLst>
          </p:cNvPr>
          <p:cNvSpPr/>
          <p:nvPr/>
        </p:nvSpPr>
        <p:spPr>
          <a:xfrm>
            <a:off x="5425566" y="3765032"/>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Price Discovery</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B890F7A6-14EE-B9A3-10F2-95A0485D42E8}"/>
              </a:ext>
            </a:extLst>
          </p:cNvPr>
          <p:cNvSpPr/>
          <p:nvPr/>
        </p:nvSpPr>
        <p:spPr>
          <a:xfrm>
            <a:off x="3080426" y="4881295"/>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Allotment/Listing</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1DA7E74-60C2-25CF-302F-77D4DE693AF9}"/>
              </a:ext>
            </a:extLst>
          </p:cNvPr>
          <p:cNvSpPr/>
          <p:nvPr/>
        </p:nvSpPr>
        <p:spPr>
          <a:xfrm>
            <a:off x="996382" y="2370498"/>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3</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E4A5911C-89FD-3CBA-1954-9B2E6ADD4CE1}"/>
              </a:ext>
            </a:extLst>
          </p:cNvPr>
          <p:cNvSpPr/>
          <p:nvPr/>
        </p:nvSpPr>
        <p:spPr>
          <a:xfrm>
            <a:off x="996382" y="2965729"/>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6</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14B92E15-C984-81A2-2070-D2069A42A6C4}"/>
              </a:ext>
            </a:extLst>
          </p:cNvPr>
          <p:cNvSpPr/>
          <p:nvPr/>
        </p:nvSpPr>
        <p:spPr>
          <a:xfrm>
            <a:off x="996382" y="3544143"/>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9</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7CEE4E2E-37C3-8596-3FDC-BA10E8533CA3}"/>
              </a:ext>
            </a:extLst>
          </p:cNvPr>
          <p:cNvSpPr/>
          <p:nvPr/>
        </p:nvSpPr>
        <p:spPr>
          <a:xfrm>
            <a:off x="1006001" y="4043889"/>
            <a:ext cx="286898" cy="12367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12</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E98EB211-DBCB-E86B-981A-18F1E4B2D3BA}"/>
              </a:ext>
            </a:extLst>
          </p:cNvPr>
          <p:cNvSpPr/>
          <p:nvPr/>
        </p:nvSpPr>
        <p:spPr>
          <a:xfrm>
            <a:off x="894447" y="1546160"/>
            <a:ext cx="571537" cy="2008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78" b="1" u="sng">
                <a:solidFill>
                  <a:prstClr val="black"/>
                </a:solidFill>
                <a:latin typeface="Times New Roman" panose="02020603050405020304" pitchFamily="18" charset="0"/>
                <a:cs typeface="Times New Roman" panose="02020603050405020304" pitchFamily="18" charset="0"/>
              </a:rPr>
              <a:t>Months</a:t>
            </a:r>
            <a:endParaRPr lang="en-IN" sz="1125" b="1" u="sng">
              <a:solidFill>
                <a:prstClr val="black"/>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73100DA9-48C2-89BA-8803-513CA17ACC54}"/>
              </a:ext>
            </a:extLst>
          </p:cNvPr>
          <p:cNvSpPr/>
          <p:nvPr/>
        </p:nvSpPr>
        <p:spPr>
          <a:xfrm>
            <a:off x="1615309" y="1572588"/>
            <a:ext cx="868580" cy="15321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78" b="1" u="sng">
                <a:solidFill>
                  <a:prstClr val="black"/>
                </a:solidFill>
                <a:latin typeface="Times New Roman" panose="02020603050405020304" pitchFamily="18" charset="0"/>
                <a:cs typeface="Times New Roman" panose="02020603050405020304" pitchFamily="18" charset="0"/>
              </a:rPr>
              <a:t>Key Activities</a:t>
            </a:r>
            <a:endParaRPr lang="en-IN" sz="1125" b="1" u="sng">
              <a:solidFill>
                <a:prstClr val="black"/>
              </a:solidFill>
              <a:latin typeface="Times New Roman" panose="02020603050405020304" pitchFamily="18" charset="0"/>
              <a:cs typeface="Times New Roman" panose="02020603050405020304" pitchFamily="18" charset="0"/>
            </a:endParaRPr>
          </a:p>
        </p:txBody>
      </p:sp>
      <p:cxnSp>
        <p:nvCxnSpPr>
          <p:cNvPr id="61" name="Connector: Elbow 60">
            <a:extLst>
              <a:ext uri="{FF2B5EF4-FFF2-40B4-BE49-F238E27FC236}">
                <a16:creationId xmlns:a16="http://schemas.microsoft.com/office/drawing/2014/main" id="{0844B863-41E6-B8BF-B9CE-4BF3F58B366A}"/>
              </a:ext>
            </a:extLst>
          </p:cNvPr>
          <p:cNvCxnSpPr>
            <a:stCxn id="19" idx="3"/>
            <a:endCxn id="21" idx="1"/>
          </p:cNvCxnSpPr>
          <p:nvPr/>
        </p:nvCxnSpPr>
        <p:spPr>
          <a:xfrm flipV="1">
            <a:off x="2548571" y="5078604"/>
            <a:ext cx="531855"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Connector: Elbow 62">
            <a:extLst>
              <a:ext uri="{FF2B5EF4-FFF2-40B4-BE49-F238E27FC236}">
                <a16:creationId xmlns:a16="http://schemas.microsoft.com/office/drawing/2014/main" id="{0D0524CE-70BE-8F23-FC96-9EF0344341AF}"/>
              </a:ext>
            </a:extLst>
          </p:cNvPr>
          <p:cNvCxnSpPr>
            <a:stCxn id="16" idx="2"/>
            <a:endCxn id="19" idx="0"/>
          </p:cNvCxnSpPr>
          <p:nvPr/>
        </p:nvCxnSpPr>
        <p:spPr>
          <a:xfrm rot="5400000">
            <a:off x="1918425" y="4717779"/>
            <a:ext cx="327034"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5187DEE4-E5C0-F249-3065-7651154570D4}"/>
              </a:ext>
            </a:extLst>
          </p:cNvPr>
          <p:cNvCxnSpPr>
            <a:stCxn id="6" idx="3"/>
            <a:endCxn id="9" idx="0"/>
          </p:cNvCxnSpPr>
          <p:nvPr/>
        </p:nvCxnSpPr>
        <p:spPr>
          <a:xfrm>
            <a:off x="4143203" y="1990786"/>
            <a:ext cx="481150" cy="3569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73A103C0-929A-D401-810E-2B220F2C9EC3}"/>
              </a:ext>
            </a:extLst>
          </p:cNvPr>
          <p:cNvCxnSpPr>
            <a:stCxn id="6" idx="2"/>
            <a:endCxn id="11" idx="0"/>
          </p:cNvCxnSpPr>
          <p:nvPr/>
        </p:nvCxnSpPr>
        <p:spPr>
          <a:xfrm rot="5400000">
            <a:off x="2093895" y="2182723"/>
            <a:ext cx="779990" cy="79073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06FC6C6B-842C-9A71-1753-B3D15C8C4F1E}"/>
              </a:ext>
            </a:extLst>
          </p:cNvPr>
          <p:cNvCxnSpPr>
            <a:stCxn id="9" idx="1"/>
            <a:endCxn id="11" idx="3"/>
          </p:cNvCxnSpPr>
          <p:nvPr/>
        </p:nvCxnSpPr>
        <p:spPr>
          <a:xfrm rot="10800000" flipV="1">
            <a:off x="2555154" y="2545021"/>
            <a:ext cx="1602567" cy="62037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26265184-7D7D-50A7-17AC-B7A8CE6B8440}"/>
              </a:ext>
            </a:extLst>
          </p:cNvPr>
          <p:cNvCxnSpPr>
            <a:cxnSpLocks/>
            <a:stCxn id="9" idx="3"/>
            <a:endCxn id="10" idx="0"/>
          </p:cNvCxnSpPr>
          <p:nvPr/>
        </p:nvCxnSpPr>
        <p:spPr>
          <a:xfrm>
            <a:off x="5090984" y="2545021"/>
            <a:ext cx="838069" cy="22340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Connector: Elbow 78">
            <a:extLst>
              <a:ext uri="{FF2B5EF4-FFF2-40B4-BE49-F238E27FC236}">
                <a16:creationId xmlns:a16="http://schemas.microsoft.com/office/drawing/2014/main" id="{F4E27EAF-46CA-AF65-83A2-7E50D1CF6240}"/>
              </a:ext>
            </a:extLst>
          </p:cNvPr>
          <p:cNvCxnSpPr>
            <a:cxnSpLocks/>
            <a:stCxn id="10" idx="2"/>
            <a:endCxn id="20" idx="0"/>
          </p:cNvCxnSpPr>
          <p:nvPr/>
        </p:nvCxnSpPr>
        <p:spPr>
          <a:xfrm rot="5400000">
            <a:off x="5609629" y="3445607"/>
            <a:ext cx="601995" cy="368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0F5463FF-EA33-3941-5534-D6D4FFC7ED75}"/>
              </a:ext>
            </a:extLst>
          </p:cNvPr>
          <p:cNvCxnSpPr>
            <a:cxnSpLocks/>
            <a:stCxn id="10" idx="2"/>
            <a:endCxn id="18" idx="0"/>
          </p:cNvCxnSpPr>
          <p:nvPr/>
        </p:nvCxnSpPr>
        <p:spPr>
          <a:xfrm rot="5400000">
            <a:off x="5070982" y="2906960"/>
            <a:ext cx="601995" cy="111414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Connector: Elbow 82">
            <a:extLst>
              <a:ext uri="{FF2B5EF4-FFF2-40B4-BE49-F238E27FC236}">
                <a16:creationId xmlns:a16="http://schemas.microsoft.com/office/drawing/2014/main" id="{D2B4BB83-AC40-903E-879C-C4F9A4010FF2}"/>
              </a:ext>
            </a:extLst>
          </p:cNvPr>
          <p:cNvCxnSpPr>
            <a:cxnSpLocks/>
            <a:stCxn id="10" idx="2"/>
            <a:endCxn id="17" idx="0"/>
          </p:cNvCxnSpPr>
          <p:nvPr/>
        </p:nvCxnSpPr>
        <p:spPr>
          <a:xfrm rot="5400000">
            <a:off x="4437059" y="2273037"/>
            <a:ext cx="601994" cy="238199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Connector: Elbow 84">
            <a:extLst>
              <a:ext uri="{FF2B5EF4-FFF2-40B4-BE49-F238E27FC236}">
                <a16:creationId xmlns:a16="http://schemas.microsoft.com/office/drawing/2014/main" id="{78AA24E7-BB61-71FF-DBBA-52115E67288D}"/>
              </a:ext>
            </a:extLst>
          </p:cNvPr>
          <p:cNvCxnSpPr>
            <a:stCxn id="11" idx="2"/>
            <a:endCxn id="13" idx="0"/>
          </p:cNvCxnSpPr>
          <p:nvPr/>
        </p:nvCxnSpPr>
        <p:spPr>
          <a:xfrm rot="5400000">
            <a:off x="1994511" y="3450131"/>
            <a:ext cx="181443" cy="658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Connector: Elbow 86">
            <a:extLst>
              <a:ext uri="{FF2B5EF4-FFF2-40B4-BE49-F238E27FC236}">
                <a16:creationId xmlns:a16="http://schemas.microsoft.com/office/drawing/2014/main" id="{451E74BA-067B-AD73-A7F9-25E7D4C8B20D}"/>
              </a:ext>
            </a:extLst>
          </p:cNvPr>
          <p:cNvCxnSpPr>
            <a:stCxn id="17" idx="2"/>
            <a:endCxn id="16" idx="3"/>
          </p:cNvCxnSpPr>
          <p:nvPr/>
        </p:nvCxnSpPr>
        <p:spPr>
          <a:xfrm rot="5400000">
            <a:off x="2949162" y="3759058"/>
            <a:ext cx="197308" cy="99848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Connector: Elbow 88">
            <a:extLst>
              <a:ext uri="{FF2B5EF4-FFF2-40B4-BE49-F238E27FC236}">
                <a16:creationId xmlns:a16="http://schemas.microsoft.com/office/drawing/2014/main" id="{C0C76E51-6EFC-22BD-8F85-822A12A941F6}"/>
              </a:ext>
            </a:extLst>
          </p:cNvPr>
          <p:cNvCxnSpPr>
            <a:cxnSpLocks/>
          </p:cNvCxnSpPr>
          <p:nvPr/>
        </p:nvCxnSpPr>
        <p:spPr>
          <a:xfrm rot="5400000">
            <a:off x="3583085" y="3132851"/>
            <a:ext cx="197307" cy="226633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Connector: Elbow 92">
            <a:extLst>
              <a:ext uri="{FF2B5EF4-FFF2-40B4-BE49-F238E27FC236}">
                <a16:creationId xmlns:a16="http://schemas.microsoft.com/office/drawing/2014/main" id="{A10E1B92-EAFA-7D7A-E6BF-DAF66D039799}"/>
              </a:ext>
            </a:extLst>
          </p:cNvPr>
          <p:cNvCxnSpPr>
            <a:stCxn id="20" idx="2"/>
            <a:endCxn id="16" idx="3"/>
          </p:cNvCxnSpPr>
          <p:nvPr/>
        </p:nvCxnSpPr>
        <p:spPr>
          <a:xfrm rot="5400000">
            <a:off x="4121731" y="2586489"/>
            <a:ext cx="197308" cy="334362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Connector: Elbow 94">
            <a:extLst>
              <a:ext uri="{FF2B5EF4-FFF2-40B4-BE49-F238E27FC236}">
                <a16:creationId xmlns:a16="http://schemas.microsoft.com/office/drawing/2014/main" id="{35BC39C2-9C0F-7A7A-EF96-210BDC540AF1}"/>
              </a:ext>
            </a:extLst>
          </p:cNvPr>
          <p:cNvCxnSpPr>
            <a:stCxn id="13" idx="2"/>
            <a:endCxn id="16" idx="0"/>
          </p:cNvCxnSpPr>
          <p:nvPr/>
        </p:nvCxnSpPr>
        <p:spPr>
          <a:xfrm rot="5400000">
            <a:off x="1971498" y="4049202"/>
            <a:ext cx="220889"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itle 4">
            <a:extLst>
              <a:ext uri="{FF2B5EF4-FFF2-40B4-BE49-F238E27FC236}">
                <a16:creationId xmlns:a16="http://schemas.microsoft.com/office/drawing/2014/main" id="{F12E6082-C321-30E4-6DFD-F2615E555634}"/>
              </a:ext>
            </a:extLst>
          </p:cNvPr>
          <p:cNvSpPr>
            <a:spLocks noGrp="1"/>
          </p:cNvSpPr>
          <p:nvPr>
            <p:ph type="ctrTitle"/>
          </p:nvPr>
        </p:nvSpPr>
        <p:spPr>
          <a:xfrm>
            <a:off x="130364" y="-315416"/>
            <a:ext cx="7772400" cy="1470025"/>
          </a:xfrm>
        </p:spPr>
        <p:txBody>
          <a:bodyPr anchor="ctr">
            <a:normAutofit/>
          </a:bodyPr>
          <a:lstStyle/>
          <a:p>
            <a:pPr algn="l"/>
            <a:r>
              <a:rPr lang="en-US" sz="2000" b="1" dirty="0">
                <a:latin typeface="Arial Narrow" pitchFamily="34" charset="0"/>
              </a:rPr>
              <a:t>KEY ACTIVITIES INVOLVED IN IPO – Chapter II</a:t>
            </a:r>
            <a:endParaRPr lang="en-IN" sz="2000" b="1" dirty="0">
              <a:latin typeface="Arial Narrow" pitchFamily="34" charset="0"/>
            </a:endParaRPr>
          </a:p>
        </p:txBody>
      </p:sp>
      <p:pic>
        <p:nvPicPr>
          <p:cNvPr id="12" name="Picture 2">
            <a:extLst>
              <a:ext uri="{FF2B5EF4-FFF2-40B4-BE49-F238E27FC236}">
                <a16:creationId xmlns:a16="http://schemas.microsoft.com/office/drawing/2014/main" id="{02301E23-95F9-F2FE-2730-BC30995760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5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2AF9B-48BF-0D06-2913-3B55845374D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957637-38C4-36D9-DAEF-B4D2EDBB0327}"/>
              </a:ext>
            </a:extLst>
          </p:cNvPr>
          <p:cNvSpPr/>
          <p:nvPr/>
        </p:nvSpPr>
        <p:spPr>
          <a:xfrm>
            <a:off x="996382" y="1792085"/>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1</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C59073A-3729-1071-C2D5-7042062E7CEC}"/>
              </a:ext>
            </a:extLst>
          </p:cNvPr>
          <p:cNvSpPr/>
          <p:nvPr/>
        </p:nvSpPr>
        <p:spPr>
          <a:xfrm>
            <a:off x="1615309" y="1793478"/>
            <a:ext cx="2527895"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Data collection and analysing / internal restructuring</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BC4F1F6-3D1B-E6F8-A956-155C555905DD}"/>
              </a:ext>
            </a:extLst>
          </p:cNvPr>
          <p:cNvSpPr/>
          <p:nvPr/>
        </p:nvSpPr>
        <p:spPr>
          <a:xfrm>
            <a:off x="4157721" y="2347713"/>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Pre-IPO Activities / Diligence</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BE00FD0-9277-4936-F436-84B664121486}"/>
              </a:ext>
            </a:extLst>
          </p:cNvPr>
          <p:cNvSpPr/>
          <p:nvPr/>
        </p:nvSpPr>
        <p:spPr>
          <a:xfrm>
            <a:off x="5425566" y="2768421"/>
            <a:ext cx="1006974"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Appointing MB/Intermediaries</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88AD278-75AC-3E81-31A4-2B60E0F55B2A}"/>
              </a:ext>
            </a:extLst>
          </p:cNvPr>
          <p:cNvSpPr/>
          <p:nvPr/>
        </p:nvSpPr>
        <p:spPr>
          <a:xfrm>
            <a:off x="1621891" y="2968084"/>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err="1">
                <a:solidFill>
                  <a:prstClr val="black"/>
                </a:solidFill>
                <a:highlight>
                  <a:srgbClr val="FFFF00"/>
                </a:highlight>
                <a:latin typeface="Times New Roman" panose="02020603050405020304" pitchFamily="18" charset="0"/>
                <a:cs typeface="Times New Roman" panose="02020603050405020304" pitchFamily="18" charset="0"/>
              </a:rPr>
              <a:t>Prefiled</a:t>
            </a:r>
            <a:r>
              <a:rPr lang="en-IN" sz="819" dirty="0">
                <a:solidFill>
                  <a:prstClr val="black"/>
                </a:solidFill>
                <a:latin typeface="Times New Roman" panose="02020603050405020304" pitchFamily="18" charset="0"/>
                <a:cs typeface="Times New Roman" panose="02020603050405020304" pitchFamily="18" charset="0"/>
              </a:rPr>
              <a:t> DRHP</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EF06AF9-11C8-79D8-0866-15F3154797F9}"/>
              </a:ext>
            </a:extLst>
          </p:cNvPr>
          <p:cNvSpPr/>
          <p:nvPr/>
        </p:nvSpPr>
        <p:spPr>
          <a:xfrm>
            <a:off x="1615309" y="3544142"/>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SEBI/SE Approval</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E8696CE-13E6-5FEF-528D-1191FF89D9D9}"/>
              </a:ext>
            </a:extLst>
          </p:cNvPr>
          <p:cNvSpPr/>
          <p:nvPr/>
        </p:nvSpPr>
        <p:spPr>
          <a:xfrm>
            <a:off x="1615309" y="4159647"/>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RHP</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E575727-3C1B-9179-02C2-747BCFD29354}"/>
              </a:ext>
            </a:extLst>
          </p:cNvPr>
          <p:cNvSpPr/>
          <p:nvPr/>
        </p:nvSpPr>
        <p:spPr>
          <a:xfrm>
            <a:off x="3080427" y="3765031"/>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Underwriting</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92A3BB2-BDB9-F795-EB38-6708BA584B7A}"/>
              </a:ext>
            </a:extLst>
          </p:cNvPr>
          <p:cNvSpPr/>
          <p:nvPr/>
        </p:nvSpPr>
        <p:spPr>
          <a:xfrm>
            <a:off x="4348273" y="3765032"/>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Roadshow</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8A757CF-D4BD-7142-B3A5-ACEAF9597C57}"/>
              </a:ext>
            </a:extLst>
          </p:cNvPr>
          <p:cNvSpPr/>
          <p:nvPr/>
        </p:nvSpPr>
        <p:spPr>
          <a:xfrm>
            <a:off x="1615309" y="4881295"/>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Issue Opening</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F40DA1B-7BAB-BD23-2019-33E58D30B2CF}"/>
              </a:ext>
            </a:extLst>
          </p:cNvPr>
          <p:cNvSpPr/>
          <p:nvPr/>
        </p:nvSpPr>
        <p:spPr>
          <a:xfrm>
            <a:off x="5425566" y="3765032"/>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Price Discovery</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03980D0-C823-884D-B529-0585A8FEAD3F}"/>
              </a:ext>
            </a:extLst>
          </p:cNvPr>
          <p:cNvSpPr/>
          <p:nvPr/>
        </p:nvSpPr>
        <p:spPr>
          <a:xfrm>
            <a:off x="3080426" y="4881295"/>
            <a:ext cx="933263" cy="394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a:solidFill>
                  <a:prstClr val="black"/>
                </a:solidFill>
                <a:latin typeface="Times New Roman" panose="02020603050405020304" pitchFamily="18" charset="0"/>
                <a:cs typeface="Times New Roman" panose="02020603050405020304" pitchFamily="18" charset="0"/>
              </a:rPr>
              <a:t>Allotment/Listing</a:t>
            </a:r>
            <a:endParaRPr lang="en-IN" sz="1050">
              <a:solidFill>
                <a:prstClr val="black"/>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0F51DE26-F2AB-E271-4BF1-71988ED28AB9}"/>
              </a:ext>
            </a:extLst>
          </p:cNvPr>
          <p:cNvSpPr/>
          <p:nvPr/>
        </p:nvSpPr>
        <p:spPr>
          <a:xfrm>
            <a:off x="996382" y="2370498"/>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3</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C84DC00B-5E5A-FBE1-D1C5-B6CEB058EDB7}"/>
              </a:ext>
            </a:extLst>
          </p:cNvPr>
          <p:cNvSpPr/>
          <p:nvPr/>
        </p:nvSpPr>
        <p:spPr>
          <a:xfrm>
            <a:off x="996382" y="2965729"/>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6</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D61DC31D-5227-6ED8-1E6B-F6E30D8F34CC}"/>
              </a:ext>
            </a:extLst>
          </p:cNvPr>
          <p:cNvSpPr/>
          <p:nvPr/>
        </p:nvSpPr>
        <p:spPr>
          <a:xfrm>
            <a:off x="996382" y="3544143"/>
            <a:ext cx="211637" cy="3042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9</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DC42995-1C86-EA3C-3FEA-1F7D3EEF2F4B}"/>
              </a:ext>
            </a:extLst>
          </p:cNvPr>
          <p:cNvSpPr/>
          <p:nvPr/>
        </p:nvSpPr>
        <p:spPr>
          <a:xfrm>
            <a:off x="1006001" y="4043889"/>
            <a:ext cx="286898" cy="12367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19" dirty="0">
                <a:solidFill>
                  <a:prstClr val="black"/>
                </a:solidFill>
                <a:latin typeface="Times New Roman" panose="02020603050405020304" pitchFamily="18" charset="0"/>
                <a:cs typeface="Times New Roman" panose="02020603050405020304" pitchFamily="18" charset="0"/>
              </a:rPr>
              <a:t>12</a:t>
            </a:r>
            <a:endParaRPr lang="en-IN" sz="1050" dirty="0">
              <a:solidFill>
                <a:prstClr val="black"/>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24BF89D7-4C71-0666-7F08-3123B18A0013}"/>
              </a:ext>
            </a:extLst>
          </p:cNvPr>
          <p:cNvSpPr/>
          <p:nvPr/>
        </p:nvSpPr>
        <p:spPr>
          <a:xfrm>
            <a:off x="894447" y="1546160"/>
            <a:ext cx="571537" cy="2008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78" b="1" u="sng">
                <a:solidFill>
                  <a:prstClr val="black"/>
                </a:solidFill>
                <a:latin typeface="Times New Roman" panose="02020603050405020304" pitchFamily="18" charset="0"/>
                <a:cs typeface="Times New Roman" panose="02020603050405020304" pitchFamily="18" charset="0"/>
              </a:rPr>
              <a:t>Months</a:t>
            </a:r>
            <a:endParaRPr lang="en-IN" sz="1125" b="1" u="sng">
              <a:solidFill>
                <a:prstClr val="black"/>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ED0A2786-B622-2F3C-C2C4-9B0B15C03883}"/>
              </a:ext>
            </a:extLst>
          </p:cNvPr>
          <p:cNvSpPr/>
          <p:nvPr/>
        </p:nvSpPr>
        <p:spPr>
          <a:xfrm>
            <a:off x="1615309" y="1572588"/>
            <a:ext cx="868580" cy="15321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534924">
              <a:spcAft>
                <a:spcPts val="450"/>
              </a:spcAft>
              <a:defRPr/>
            </a:pPr>
            <a:r>
              <a:rPr lang="en-IN" sz="878" b="1" u="sng">
                <a:solidFill>
                  <a:prstClr val="black"/>
                </a:solidFill>
                <a:latin typeface="Times New Roman" panose="02020603050405020304" pitchFamily="18" charset="0"/>
                <a:cs typeface="Times New Roman" panose="02020603050405020304" pitchFamily="18" charset="0"/>
              </a:rPr>
              <a:t>Key Activities</a:t>
            </a:r>
            <a:endParaRPr lang="en-IN" sz="1125" b="1" u="sng">
              <a:solidFill>
                <a:prstClr val="black"/>
              </a:solidFill>
              <a:latin typeface="Times New Roman" panose="02020603050405020304" pitchFamily="18" charset="0"/>
              <a:cs typeface="Times New Roman" panose="02020603050405020304" pitchFamily="18" charset="0"/>
            </a:endParaRPr>
          </a:p>
        </p:txBody>
      </p:sp>
      <p:cxnSp>
        <p:nvCxnSpPr>
          <p:cNvPr id="61" name="Connector: Elbow 60">
            <a:extLst>
              <a:ext uri="{FF2B5EF4-FFF2-40B4-BE49-F238E27FC236}">
                <a16:creationId xmlns:a16="http://schemas.microsoft.com/office/drawing/2014/main" id="{D4B60630-52CB-5C14-59AB-F3D40104EAD7}"/>
              </a:ext>
            </a:extLst>
          </p:cNvPr>
          <p:cNvCxnSpPr>
            <a:stCxn id="19" idx="3"/>
            <a:endCxn id="21" idx="1"/>
          </p:cNvCxnSpPr>
          <p:nvPr/>
        </p:nvCxnSpPr>
        <p:spPr>
          <a:xfrm flipV="1">
            <a:off x="2548571" y="5078604"/>
            <a:ext cx="531855"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Connector: Elbow 62">
            <a:extLst>
              <a:ext uri="{FF2B5EF4-FFF2-40B4-BE49-F238E27FC236}">
                <a16:creationId xmlns:a16="http://schemas.microsoft.com/office/drawing/2014/main" id="{2A53DFF7-1FA3-598B-0360-657D7F455868}"/>
              </a:ext>
            </a:extLst>
          </p:cNvPr>
          <p:cNvCxnSpPr>
            <a:stCxn id="16" idx="2"/>
            <a:endCxn id="19" idx="0"/>
          </p:cNvCxnSpPr>
          <p:nvPr/>
        </p:nvCxnSpPr>
        <p:spPr>
          <a:xfrm rot="5400000">
            <a:off x="1918425" y="4717779"/>
            <a:ext cx="327034"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2ABBEFF8-9753-137E-61CD-1C31C27A144D}"/>
              </a:ext>
            </a:extLst>
          </p:cNvPr>
          <p:cNvCxnSpPr>
            <a:stCxn id="6" idx="3"/>
            <a:endCxn id="9" idx="0"/>
          </p:cNvCxnSpPr>
          <p:nvPr/>
        </p:nvCxnSpPr>
        <p:spPr>
          <a:xfrm>
            <a:off x="4143203" y="1990786"/>
            <a:ext cx="481150" cy="3569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id="{400BBC51-A7A5-5911-84D6-026535046CDF}"/>
              </a:ext>
            </a:extLst>
          </p:cNvPr>
          <p:cNvCxnSpPr>
            <a:stCxn id="6" idx="2"/>
            <a:endCxn id="11" idx="0"/>
          </p:cNvCxnSpPr>
          <p:nvPr/>
        </p:nvCxnSpPr>
        <p:spPr>
          <a:xfrm rot="5400000">
            <a:off x="2093895" y="2182723"/>
            <a:ext cx="779990" cy="79073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Connector: Elbow 68">
            <a:extLst>
              <a:ext uri="{FF2B5EF4-FFF2-40B4-BE49-F238E27FC236}">
                <a16:creationId xmlns:a16="http://schemas.microsoft.com/office/drawing/2014/main" id="{2C7E73AE-94CD-B82C-D269-7F165933DD6F}"/>
              </a:ext>
            </a:extLst>
          </p:cNvPr>
          <p:cNvCxnSpPr>
            <a:stCxn id="9" idx="1"/>
            <a:endCxn id="11" idx="3"/>
          </p:cNvCxnSpPr>
          <p:nvPr/>
        </p:nvCxnSpPr>
        <p:spPr>
          <a:xfrm rot="10800000" flipV="1">
            <a:off x="2555154" y="2545021"/>
            <a:ext cx="1602567" cy="62037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Connector: Elbow 70">
            <a:extLst>
              <a:ext uri="{FF2B5EF4-FFF2-40B4-BE49-F238E27FC236}">
                <a16:creationId xmlns:a16="http://schemas.microsoft.com/office/drawing/2014/main" id="{653D5F04-61E7-7933-43C6-DF0BCD4749D5}"/>
              </a:ext>
            </a:extLst>
          </p:cNvPr>
          <p:cNvCxnSpPr>
            <a:cxnSpLocks/>
            <a:stCxn id="9" idx="3"/>
            <a:endCxn id="10" idx="0"/>
          </p:cNvCxnSpPr>
          <p:nvPr/>
        </p:nvCxnSpPr>
        <p:spPr>
          <a:xfrm>
            <a:off x="5090984" y="2545021"/>
            <a:ext cx="838069" cy="22340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Connector: Elbow 78">
            <a:extLst>
              <a:ext uri="{FF2B5EF4-FFF2-40B4-BE49-F238E27FC236}">
                <a16:creationId xmlns:a16="http://schemas.microsoft.com/office/drawing/2014/main" id="{E3ADCF3B-E662-3EF5-8D4D-9D9FADAC4724}"/>
              </a:ext>
            </a:extLst>
          </p:cNvPr>
          <p:cNvCxnSpPr>
            <a:cxnSpLocks/>
            <a:stCxn id="10" idx="2"/>
            <a:endCxn id="20" idx="0"/>
          </p:cNvCxnSpPr>
          <p:nvPr/>
        </p:nvCxnSpPr>
        <p:spPr>
          <a:xfrm rot="5400000">
            <a:off x="5609629" y="3445607"/>
            <a:ext cx="601995" cy="368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E06D9266-1884-1E60-5DBC-E5B4C2910D6F}"/>
              </a:ext>
            </a:extLst>
          </p:cNvPr>
          <p:cNvCxnSpPr>
            <a:cxnSpLocks/>
            <a:stCxn id="10" idx="2"/>
            <a:endCxn id="18" idx="0"/>
          </p:cNvCxnSpPr>
          <p:nvPr/>
        </p:nvCxnSpPr>
        <p:spPr>
          <a:xfrm rot="5400000">
            <a:off x="5070982" y="2906960"/>
            <a:ext cx="601995" cy="111414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Connector: Elbow 82">
            <a:extLst>
              <a:ext uri="{FF2B5EF4-FFF2-40B4-BE49-F238E27FC236}">
                <a16:creationId xmlns:a16="http://schemas.microsoft.com/office/drawing/2014/main" id="{D2A4FF9B-0730-344B-B816-CA9482D90FA1}"/>
              </a:ext>
            </a:extLst>
          </p:cNvPr>
          <p:cNvCxnSpPr>
            <a:cxnSpLocks/>
            <a:stCxn id="10" idx="2"/>
            <a:endCxn id="17" idx="0"/>
          </p:cNvCxnSpPr>
          <p:nvPr/>
        </p:nvCxnSpPr>
        <p:spPr>
          <a:xfrm rot="5400000">
            <a:off x="4437059" y="2273037"/>
            <a:ext cx="601994" cy="238199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Connector: Elbow 84">
            <a:extLst>
              <a:ext uri="{FF2B5EF4-FFF2-40B4-BE49-F238E27FC236}">
                <a16:creationId xmlns:a16="http://schemas.microsoft.com/office/drawing/2014/main" id="{6ED018F1-E5A9-1B67-B95A-FBAEC60B978B}"/>
              </a:ext>
            </a:extLst>
          </p:cNvPr>
          <p:cNvCxnSpPr>
            <a:stCxn id="11" idx="2"/>
            <a:endCxn id="13" idx="0"/>
          </p:cNvCxnSpPr>
          <p:nvPr/>
        </p:nvCxnSpPr>
        <p:spPr>
          <a:xfrm rot="5400000">
            <a:off x="1994511" y="3450131"/>
            <a:ext cx="181443" cy="658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Connector: Elbow 86">
            <a:extLst>
              <a:ext uri="{FF2B5EF4-FFF2-40B4-BE49-F238E27FC236}">
                <a16:creationId xmlns:a16="http://schemas.microsoft.com/office/drawing/2014/main" id="{825867F0-64E3-4B41-A90D-8FAAE11F83D9}"/>
              </a:ext>
            </a:extLst>
          </p:cNvPr>
          <p:cNvCxnSpPr>
            <a:stCxn id="17" idx="2"/>
            <a:endCxn id="16" idx="3"/>
          </p:cNvCxnSpPr>
          <p:nvPr/>
        </p:nvCxnSpPr>
        <p:spPr>
          <a:xfrm rot="5400000">
            <a:off x="2949162" y="3759058"/>
            <a:ext cx="197308" cy="99848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Connector: Elbow 88">
            <a:extLst>
              <a:ext uri="{FF2B5EF4-FFF2-40B4-BE49-F238E27FC236}">
                <a16:creationId xmlns:a16="http://schemas.microsoft.com/office/drawing/2014/main" id="{10E5DC08-B088-4249-145C-CD358577B378}"/>
              </a:ext>
            </a:extLst>
          </p:cNvPr>
          <p:cNvCxnSpPr>
            <a:cxnSpLocks/>
          </p:cNvCxnSpPr>
          <p:nvPr/>
        </p:nvCxnSpPr>
        <p:spPr>
          <a:xfrm rot="5400000">
            <a:off x="3583085" y="3132851"/>
            <a:ext cx="197307" cy="226633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Connector: Elbow 92">
            <a:extLst>
              <a:ext uri="{FF2B5EF4-FFF2-40B4-BE49-F238E27FC236}">
                <a16:creationId xmlns:a16="http://schemas.microsoft.com/office/drawing/2014/main" id="{5DC34565-B2F5-3629-61F1-349A663F2276}"/>
              </a:ext>
            </a:extLst>
          </p:cNvPr>
          <p:cNvCxnSpPr>
            <a:stCxn id="20" idx="2"/>
            <a:endCxn id="16" idx="3"/>
          </p:cNvCxnSpPr>
          <p:nvPr/>
        </p:nvCxnSpPr>
        <p:spPr>
          <a:xfrm rot="5400000">
            <a:off x="4121731" y="2586489"/>
            <a:ext cx="197308" cy="334362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Connector: Elbow 94">
            <a:extLst>
              <a:ext uri="{FF2B5EF4-FFF2-40B4-BE49-F238E27FC236}">
                <a16:creationId xmlns:a16="http://schemas.microsoft.com/office/drawing/2014/main" id="{50D89C3C-E60E-C89C-25E2-EC4AB3879224}"/>
              </a:ext>
            </a:extLst>
          </p:cNvPr>
          <p:cNvCxnSpPr>
            <a:stCxn id="13" idx="2"/>
            <a:endCxn id="16" idx="0"/>
          </p:cNvCxnSpPr>
          <p:nvPr/>
        </p:nvCxnSpPr>
        <p:spPr>
          <a:xfrm rot="5400000">
            <a:off x="1971498" y="4049202"/>
            <a:ext cx="220889"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itle 4">
            <a:extLst>
              <a:ext uri="{FF2B5EF4-FFF2-40B4-BE49-F238E27FC236}">
                <a16:creationId xmlns:a16="http://schemas.microsoft.com/office/drawing/2014/main" id="{F8F5C26A-A190-BBBD-D751-7A2932C7E639}"/>
              </a:ext>
            </a:extLst>
          </p:cNvPr>
          <p:cNvSpPr>
            <a:spLocks noGrp="1"/>
          </p:cNvSpPr>
          <p:nvPr>
            <p:ph type="ctrTitle"/>
          </p:nvPr>
        </p:nvSpPr>
        <p:spPr>
          <a:xfrm>
            <a:off x="130364" y="-315416"/>
            <a:ext cx="7772400" cy="1470025"/>
          </a:xfrm>
        </p:spPr>
        <p:txBody>
          <a:bodyPr anchor="ctr">
            <a:normAutofit/>
          </a:bodyPr>
          <a:lstStyle/>
          <a:p>
            <a:pPr algn="l"/>
            <a:r>
              <a:rPr lang="en-US" sz="2000" b="1" dirty="0">
                <a:latin typeface="Arial Narrow" pitchFamily="34" charset="0"/>
              </a:rPr>
              <a:t>KEY ACTIVITIES INVOLVED IN IPO- Chapter IIA- Confidential Filing</a:t>
            </a:r>
            <a:endParaRPr lang="en-IN" sz="2000" b="1" dirty="0">
              <a:latin typeface="Arial Narrow" pitchFamily="34" charset="0"/>
            </a:endParaRPr>
          </a:p>
        </p:txBody>
      </p:sp>
      <p:pic>
        <p:nvPicPr>
          <p:cNvPr id="12" name="Picture 2">
            <a:extLst>
              <a:ext uri="{FF2B5EF4-FFF2-40B4-BE49-F238E27FC236}">
                <a16:creationId xmlns:a16="http://schemas.microsoft.com/office/drawing/2014/main" id="{14D0F395-7609-DE8D-5086-6F5C860DD4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2B75A748-5313-8B3A-EB89-66B2FD1B32CB}"/>
              </a:ext>
            </a:extLst>
          </p:cNvPr>
          <p:cNvCxnSpPr/>
          <p:nvPr/>
        </p:nvCxnSpPr>
        <p:spPr>
          <a:xfrm flipH="1" flipV="1">
            <a:off x="2123728" y="4043889"/>
            <a:ext cx="3960440" cy="1113303"/>
          </a:xfrm>
          <a:prstGeom prst="straightConnector1">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95DA6E6B-C6AE-8DB1-D614-16D1513885B7}"/>
              </a:ext>
            </a:extLst>
          </p:cNvPr>
          <p:cNvSpPr txBox="1"/>
          <p:nvPr/>
        </p:nvSpPr>
        <p:spPr>
          <a:xfrm>
            <a:off x="6084168" y="4881294"/>
            <a:ext cx="24482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IN" dirty="0"/>
              <a:t>Updated DRHP 1 for public comments</a:t>
            </a:r>
          </a:p>
        </p:txBody>
      </p:sp>
      <p:sp>
        <p:nvSpPr>
          <p:cNvPr id="15" name="Oval 14">
            <a:extLst>
              <a:ext uri="{FF2B5EF4-FFF2-40B4-BE49-F238E27FC236}">
                <a16:creationId xmlns:a16="http://schemas.microsoft.com/office/drawing/2014/main" id="{F378649D-173C-C73C-369E-94AB26D829C5}"/>
              </a:ext>
            </a:extLst>
          </p:cNvPr>
          <p:cNvSpPr/>
          <p:nvPr/>
        </p:nvSpPr>
        <p:spPr>
          <a:xfrm>
            <a:off x="6643126" y="2753616"/>
            <a:ext cx="1259637" cy="3946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dirty="0"/>
              <a:t>Select QIB discussions</a:t>
            </a:r>
          </a:p>
        </p:txBody>
      </p:sp>
    </p:spTree>
    <p:extLst>
      <p:ext uri="{BB962C8B-B14F-4D97-AF65-F5344CB8AC3E}">
        <p14:creationId xmlns:p14="http://schemas.microsoft.com/office/powerpoint/2010/main" val="3158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5CF98-23EA-2A87-0F77-23055CD442A6}"/>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88D293A2-84B5-8A6B-B7F4-0378EA16A18E}"/>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ELIGIBILITY (crores)</a:t>
            </a:r>
            <a:endParaRPr lang="en-IN" sz="2000" b="1" dirty="0">
              <a:latin typeface="Arial Narrow" pitchFamily="34" charset="0"/>
            </a:endParaRPr>
          </a:p>
        </p:txBody>
      </p:sp>
      <p:graphicFrame>
        <p:nvGraphicFramePr>
          <p:cNvPr id="4" name="Table 3">
            <a:extLst>
              <a:ext uri="{FF2B5EF4-FFF2-40B4-BE49-F238E27FC236}">
                <a16:creationId xmlns:a16="http://schemas.microsoft.com/office/drawing/2014/main" id="{02B7A848-5C3C-59C6-84CF-B589C1045760}"/>
              </a:ext>
            </a:extLst>
          </p:cNvPr>
          <p:cNvGraphicFramePr>
            <a:graphicFrameLocks noGrp="1"/>
          </p:cNvGraphicFramePr>
          <p:nvPr>
            <p:extLst>
              <p:ext uri="{D42A27DB-BD31-4B8C-83A1-F6EECF244321}">
                <p14:modId xmlns:p14="http://schemas.microsoft.com/office/powerpoint/2010/main" val="3444605187"/>
              </p:ext>
            </p:extLst>
          </p:nvPr>
        </p:nvGraphicFramePr>
        <p:xfrm>
          <a:off x="130364" y="886719"/>
          <a:ext cx="8690106" cy="5687514"/>
        </p:xfrm>
        <a:graphic>
          <a:graphicData uri="http://schemas.openxmlformats.org/drawingml/2006/table">
            <a:tbl>
              <a:tblPr firstRow="1" bandRow="1">
                <a:tableStyleId>{5C22544A-7EE6-4342-B048-85BDC9FD1C3A}</a:tableStyleId>
              </a:tblPr>
              <a:tblGrid>
                <a:gridCol w="1777340">
                  <a:extLst>
                    <a:ext uri="{9D8B030D-6E8A-4147-A177-3AD203B41FA5}">
                      <a16:colId xmlns:a16="http://schemas.microsoft.com/office/drawing/2014/main" val="2617334032"/>
                    </a:ext>
                  </a:extLst>
                </a:gridCol>
                <a:gridCol w="1698703">
                  <a:extLst>
                    <a:ext uri="{9D8B030D-6E8A-4147-A177-3AD203B41FA5}">
                      <a16:colId xmlns:a16="http://schemas.microsoft.com/office/drawing/2014/main" val="3735006260"/>
                    </a:ext>
                  </a:extLst>
                </a:gridCol>
                <a:gridCol w="1253625">
                  <a:extLst>
                    <a:ext uri="{9D8B030D-6E8A-4147-A177-3AD203B41FA5}">
                      <a16:colId xmlns:a16="http://schemas.microsoft.com/office/drawing/2014/main" val="1148217166"/>
                    </a:ext>
                  </a:extLst>
                </a:gridCol>
                <a:gridCol w="2222417">
                  <a:extLst>
                    <a:ext uri="{9D8B030D-6E8A-4147-A177-3AD203B41FA5}">
                      <a16:colId xmlns:a16="http://schemas.microsoft.com/office/drawing/2014/main" val="3004071854"/>
                    </a:ext>
                  </a:extLst>
                </a:gridCol>
                <a:gridCol w="1738021">
                  <a:extLst>
                    <a:ext uri="{9D8B030D-6E8A-4147-A177-3AD203B41FA5}">
                      <a16:colId xmlns:a16="http://schemas.microsoft.com/office/drawing/2014/main" val="1302430619"/>
                    </a:ext>
                  </a:extLst>
                </a:gridCol>
              </a:tblGrid>
              <a:tr h="448017">
                <a:tc>
                  <a:txBody>
                    <a:bodyPr/>
                    <a:lstStyle/>
                    <a:p>
                      <a:r>
                        <a:rPr lang="en-US" dirty="0"/>
                        <a:t>Criteria </a:t>
                      </a:r>
                      <a:endParaRPr lang="en-IN" dirty="0"/>
                    </a:p>
                  </a:txBody>
                  <a:tcPr/>
                </a:tc>
                <a:tc>
                  <a:txBody>
                    <a:bodyPr/>
                    <a:lstStyle/>
                    <a:p>
                      <a:pPr algn="ctr"/>
                      <a:r>
                        <a:rPr lang="en-US" dirty="0"/>
                        <a:t>IPO 6(1)</a:t>
                      </a:r>
                      <a:endParaRPr lang="en-IN" dirty="0"/>
                    </a:p>
                  </a:txBody>
                  <a:tcPr/>
                </a:tc>
                <a:tc>
                  <a:txBody>
                    <a:bodyPr/>
                    <a:lstStyle/>
                    <a:p>
                      <a:pPr algn="ctr"/>
                      <a:r>
                        <a:rPr lang="en-US" dirty="0"/>
                        <a:t>IPO 6(2)</a:t>
                      </a:r>
                      <a:endParaRPr lang="en-IN" dirty="0"/>
                    </a:p>
                  </a:txBody>
                  <a:tcPr/>
                </a:tc>
                <a:tc>
                  <a:txBody>
                    <a:bodyPr/>
                    <a:lstStyle/>
                    <a:p>
                      <a:pPr algn="ctr"/>
                      <a:r>
                        <a:rPr lang="en-US" dirty="0"/>
                        <a:t>SME BSE</a:t>
                      </a:r>
                      <a:endParaRPr lang="en-IN" dirty="0"/>
                    </a:p>
                  </a:txBody>
                  <a:tcPr/>
                </a:tc>
                <a:tc>
                  <a:txBody>
                    <a:bodyPr/>
                    <a:lstStyle/>
                    <a:p>
                      <a:pPr algn="ctr"/>
                      <a:r>
                        <a:rPr lang="en-US" dirty="0"/>
                        <a:t>SME NSE</a:t>
                      </a:r>
                      <a:endParaRPr lang="en-IN" dirty="0"/>
                    </a:p>
                  </a:txBody>
                  <a:tcPr/>
                </a:tc>
                <a:extLst>
                  <a:ext uri="{0D108BD9-81ED-4DB2-BD59-A6C34878D82A}">
                    <a16:rowId xmlns:a16="http://schemas.microsoft.com/office/drawing/2014/main" val="759060068"/>
                  </a:ext>
                </a:extLst>
              </a:tr>
              <a:tr h="347903">
                <a:tc>
                  <a:txBody>
                    <a:bodyPr/>
                    <a:lstStyle/>
                    <a:p>
                      <a:r>
                        <a:rPr lang="en-US" b="1" u="sng" dirty="0"/>
                        <a:t>Consolidated</a:t>
                      </a:r>
                      <a:endParaRPr lang="en-IN" b="1" u="sng"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a:p>
                  </a:txBody>
                  <a:tcPr/>
                </a:tc>
                <a:tc>
                  <a:txBody>
                    <a:bodyPr/>
                    <a:lstStyle/>
                    <a:p>
                      <a:pPr algn="ctr"/>
                      <a:endParaRPr lang="en-IN"/>
                    </a:p>
                  </a:txBody>
                  <a:tcPr/>
                </a:tc>
                <a:extLst>
                  <a:ext uri="{0D108BD9-81ED-4DB2-BD59-A6C34878D82A}">
                    <a16:rowId xmlns:a16="http://schemas.microsoft.com/office/drawing/2014/main" val="3828032398"/>
                  </a:ext>
                </a:extLst>
              </a:tr>
              <a:tr h="347903">
                <a:tc>
                  <a:txBody>
                    <a:bodyPr/>
                    <a:lstStyle/>
                    <a:p>
                      <a:r>
                        <a:rPr lang="en-US" dirty="0"/>
                        <a:t>Net worth</a:t>
                      </a:r>
                      <a:endParaRPr lang="en-IN" dirty="0"/>
                    </a:p>
                  </a:txBody>
                  <a:tcPr/>
                </a:tc>
                <a:tc>
                  <a:txBody>
                    <a:bodyPr/>
                    <a:lstStyle/>
                    <a:p>
                      <a:pPr algn="ctr"/>
                      <a:r>
                        <a:rPr lang="en-US" dirty="0"/>
                        <a:t>1 cr. (3 yrs)</a:t>
                      </a:r>
                      <a:endParaRPr lang="en-IN" dirty="0"/>
                    </a:p>
                  </a:txBody>
                  <a:tcPr/>
                </a:tc>
                <a:tc>
                  <a:txBody>
                    <a:bodyPr/>
                    <a:lstStyle/>
                    <a:p>
                      <a:pPr algn="ctr"/>
                      <a:r>
                        <a:rPr lang="en-US" dirty="0"/>
                        <a:t>X</a:t>
                      </a:r>
                      <a:endParaRPr lang="en-IN" dirty="0"/>
                    </a:p>
                  </a:txBody>
                  <a:tcPr/>
                </a:tc>
                <a:tc>
                  <a:txBody>
                    <a:bodyPr/>
                    <a:lstStyle/>
                    <a:p>
                      <a:pPr algn="ctr"/>
                      <a:r>
                        <a:rPr lang="en-US" dirty="0"/>
                        <a:t>1 cr. for 2 years</a:t>
                      </a:r>
                      <a:endParaRPr lang="en-IN" dirty="0"/>
                    </a:p>
                  </a:txBody>
                  <a:tcPr/>
                </a:tc>
                <a:tc>
                  <a:txBody>
                    <a:bodyPr/>
                    <a:lstStyle/>
                    <a:p>
                      <a:pPr algn="ctr"/>
                      <a:r>
                        <a:rPr lang="en-US" dirty="0"/>
                        <a:t>Positive</a:t>
                      </a:r>
                      <a:endParaRPr lang="en-IN" dirty="0"/>
                    </a:p>
                  </a:txBody>
                  <a:tcPr/>
                </a:tc>
                <a:extLst>
                  <a:ext uri="{0D108BD9-81ED-4DB2-BD59-A6C34878D82A}">
                    <a16:rowId xmlns:a16="http://schemas.microsoft.com/office/drawing/2014/main" val="1058483671"/>
                  </a:ext>
                </a:extLst>
              </a:tr>
              <a:tr h="468566">
                <a:tc>
                  <a:txBody>
                    <a:bodyPr/>
                    <a:lstStyle/>
                    <a:p>
                      <a:r>
                        <a:rPr lang="en-US" dirty="0"/>
                        <a:t>Net tangible assets </a:t>
                      </a:r>
                      <a:endParaRPr lang="en-IN" dirty="0"/>
                    </a:p>
                  </a:txBody>
                  <a:tcPr/>
                </a:tc>
                <a:tc>
                  <a:txBody>
                    <a:bodyPr/>
                    <a:lstStyle/>
                    <a:p>
                      <a:pPr algn="ctr"/>
                      <a:r>
                        <a:rPr lang="en-US" dirty="0"/>
                        <a:t>3 cr. (3 yrs)</a:t>
                      </a:r>
                      <a:endParaRPr lang="en-IN" dirty="0"/>
                    </a:p>
                  </a:txBody>
                  <a:tcPr/>
                </a:tc>
                <a:tc>
                  <a:txBody>
                    <a:bodyPr/>
                    <a:lstStyle/>
                    <a:p>
                      <a:pPr algn="ctr"/>
                      <a:r>
                        <a:rPr lang="en-US" dirty="0"/>
                        <a:t>X</a:t>
                      </a:r>
                      <a:endParaRPr lang="en-IN" dirty="0"/>
                    </a:p>
                  </a:txBody>
                  <a:tcPr/>
                </a:tc>
                <a:tc>
                  <a:txBody>
                    <a:bodyPr/>
                    <a:lstStyle/>
                    <a:p>
                      <a:pPr algn="ctr"/>
                      <a:r>
                        <a:rPr lang="en-US" dirty="0"/>
                        <a:t>3 cr. last year</a:t>
                      </a:r>
                      <a:endParaRPr lang="en-IN" dirty="0"/>
                    </a:p>
                  </a:txBody>
                  <a:tcPr/>
                </a:tc>
                <a:tc>
                  <a:txBody>
                    <a:bodyPr/>
                    <a:lstStyle/>
                    <a:p>
                      <a:pPr algn="ctr"/>
                      <a:endParaRPr lang="en-IN" dirty="0"/>
                    </a:p>
                  </a:txBody>
                  <a:tcPr/>
                </a:tc>
                <a:extLst>
                  <a:ext uri="{0D108BD9-81ED-4DB2-BD59-A6C34878D82A}">
                    <a16:rowId xmlns:a16="http://schemas.microsoft.com/office/drawing/2014/main" val="3222818325"/>
                  </a:ext>
                </a:extLst>
              </a:tr>
              <a:tr h="608831">
                <a:tc>
                  <a:txBody>
                    <a:bodyPr/>
                    <a:lstStyle/>
                    <a:p>
                      <a:r>
                        <a:rPr lang="en-US" dirty="0"/>
                        <a:t>NTA Monetary*</a:t>
                      </a:r>
                      <a:endParaRPr lang="en-IN" dirty="0"/>
                    </a:p>
                  </a:txBody>
                  <a:tcPr/>
                </a:tc>
                <a:tc>
                  <a:txBody>
                    <a:bodyPr/>
                    <a:lstStyle/>
                    <a:p>
                      <a:pPr algn="ctr"/>
                      <a:r>
                        <a:rPr lang="en-US" dirty="0"/>
                        <a:t>50% of above (3 yrs)</a:t>
                      </a:r>
                      <a:endParaRPr lang="en-IN" dirty="0"/>
                    </a:p>
                  </a:txBody>
                  <a:tcPr/>
                </a:tc>
                <a:tc>
                  <a:txBody>
                    <a:bodyPr/>
                    <a:lstStyle/>
                    <a:p>
                      <a:pPr algn="ctr"/>
                      <a:r>
                        <a:rPr lang="en-US" dirty="0"/>
                        <a:t>X</a:t>
                      </a: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1407499538"/>
                  </a:ext>
                </a:extLst>
              </a:tr>
              <a:tr h="658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Operating Profit</a:t>
                      </a:r>
                      <a:endParaRPr lang="en-IN" dirty="0"/>
                    </a:p>
                  </a:txBody>
                  <a:tcPr/>
                </a:tc>
                <a:tc>
                  <a:txBody>
                    <a:bodyPr/>
                    <a:lstStyle/>
                    <a:p>
                      <a:pPr algn="ctr"/>
                      <a:r>
                        <a:rPr lang="en-US" dirty="0"/>
                        <a:t>15 cr. Average (3 yrs)</a:t>
                      </a:r>
                      <a:endParaRPr lang="en-IN" dirty="0"/>
                    </a:p>
                  </a:txBody>
                  <a:tcPr/>
                </a:tc>
                <a:tc>
                  <a:txBody>
                    <a:bodyPr/>
                    <a:lstStyle/>
                    <a:p>
                      <a:pPr algn="ctr"/>
                      <a:r>
                        <a:rPr lang="en-US" dirty="0"/>
                        <a:t>X</a:t>
                      </a:r>
                      <a:endParaRPr lang="en-IN" dirty="0"/>
                    </a:p>
                  </a:txBody>
                  <a:tcPr/>
                </a:tc>
                <a:tc>
                  <a:txBody>
                    <a:bodyPr/>
                    <a:lstStyle/>
                    <a:p>
                      <a:pPr algn="ctr"/>
                      <a:r>
                        <a:rPr lang="en-US" dirty="0"/>
                        <a:t>1cr. in 2 out of 3 (including last year)</a:t>
                      </a:r>
                      <a:endParaRPr lang="en-IN" dirty="0"/>
                    </a:p>
                  </a:txBody>
                  <a:tcPr/>
                </a:tc>
                <a:tc>
                  <a:txBody>
                    <a:bodyPr/>
                    <a:lstStyle/>
                    <a:p>
                      <a:pPr algn="ctr"/>
                      <a:r>
                        <a:rPr lang="en-US" dirty="0"/>
                        <a:t>1 cr. for any 2 out of 3 years</a:t>
                      </a:r>
                      <a:endParaRPr lang="en-IN" dirty="0"/>
                    </a:p>
                  </a:txBody>
                  <a:tcPr/>
                </a:tc>
                <a:extLst>
                  <a:ext uri="{0D108BD9-81ED-4DB2-BD59-A6C34878D82A}">
                    <a16:rowId xmlns:a16="http://schemas.microsoft.com/office/drawing/2014/main" val="1207804239"/>
                  </a:ext>
                </a:extLst>
              </a:tr>
              <a:tr h="608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Cash Flow</a:t>
                      </a: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r>
                        <a:rPr lang="en-US" dirty="0"/>
                        <a:t>Positive FCF for 2 out of 3 FY</a:t>
                      </a:r>
                      <a:endParaRPr lang="en-IN" dirty="0"/>
                    </a:p>
                  </a:txBody>
                  <a:tcPr/>
                </a:tc>
                <a:extLst>
                  <a:ext uri="{0D108BD9-81ED-4DB2-BD59-A6C34878D82A}">
                    <a16:rowId xmlns:a16="http://schemas.microsoft.com/office/drawing/2014/main" val="3372356963"/>
                  </a:ext>
                </a:extLst>
              </a:tr>
              <a:tr h="410955">
                <a:tc>
                  <a:txBody>
                    <a:bodyPr/>
                    <a:lstStyle/>
                    <a:p>
                      <a:r>
                        <a:rPr lang="en-US" b="1" u="sng" dirty="0"/>
                        <a:t>Standalone</a:t>
                      </a:r>
                      <a:endParaRPr lang="en-IN" b="1" u="sng"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873175589"/>
                  </a:ext>
                </a:extLst>
              </a:tr>
              <a:tr h="759067">
                <a:tc>
                  <a:txBody>
                    <a:bodyPr/>
                    <a:lstStyle/>
                    <a:p>
                      <a:r>
                        <a:rPr lang="en-US" dirty="0"/>
                        <a:t>Post Issue Capital</a:t>
                      </a:r>
                      <a:endParaRPr lang="en-IN" dirty="0"/>
                    </a:p>
                  </a:txBody>
                  <a:tcPr/>
                </a:tc>
                <a:tc>
                  <a:txBody>
                    <a:bodyPr/>
                    <a:lstStyle/>
                    <a:p>
                      <a:pPr algn="ctr"/>
                      <a:r>
                        <a:rPr lang="en-US" dirty="0"/>
                        <a:t>More than 10 cr.</a:t>
                      </a:r>
                      <a:endParaRPr lang="en-IN" dirty="0"/>
                    </a:p>
                  </a:txBody>
                  <a:tcPr/>
                </a:tc>
                <a:tc>
                  <a:txBody>
                    <a:bodyPr/>
                    <a:lstStyle/>
                    <a:p>
                      <a:pPr algn="ctr"/>
                      <a:r>
                        <a:rPr lang="en-US" dirty="0"/>
                        <a:t>More than 10 cr.</a:t>
                      </a:r>
                      <a:endParaRPr lang="en-IN" dirty="0"/>
                    </a:p>
                  </a:txBody>
                  <a:tcPr/>
                </a:tc>
                <a:tc>
                  <a:txBody>
                    <a:bodyPr/>
                    <a:lstStyle/>
                    <a:p>
                      <a:pPr algn="ctr"/>
                      <a:r>
                        <a:rPr lang="en-US" dirty="0"/>
                        <a:t>Less than 25 cr.</a:t>
                      </a:r>
                      <a:endParaRPr lang="en-IN" dirty="0"/>
                    </a:p>
                  </a:txBody>
                  <a:tcPr/>
                </a:tc>
                <a:tc>
                  <a:txBody>
                    <a:bodyPr/>
                    <a:lstStyle/>
                    <a:p>
                      <a:pPr algn="ctr"/>
                      <a:r>
                        <a:rPr lang="en-US" dirty="0"/>
                        <a:t>Less than 25 cr.</a:t>
                      </a:r>
                      <a:endParaRPr lang="en-IN" dirty="0"/>
                    </a:p>
                  </a:txBody>
                  <a:tcPr/>
                </a:tc>
                <a:extLst>
                  <a:ext uri="{0D108BD9-81ED-4DB2-BD59-A6C34878D82A}">
                    <a16:rowId xmlns:a16="http://schemas.microsoft.com/office/drawing/2014/main" val="309678709"/>
                  </a:ext>
                </a:extLst>
              </a:tr>
              <a:tr h="759067">
                <a:tc>
                  <a:txBody>
                    <a:bodyPr/>
                    <a:lstStyle/>
                    <a:p>
                      <a:r>
                        <a:rPr lang="en-US" dirty="0"/>
                        <a:t>Leverage Ratio</a:t>
                      </a: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r>
                        <a:rPr lang="en-US" dirty="0"/>
                        <a:t>3:1</a:t>
                      </a:r>
                      <a:endParaRPr lang="en-IN" dirty="0"/>
                    </a:p>
                  </a:txBody>
                  <a:tcPr/>
                </a:tc>
                <a:tc>
                  <a:txBody>
                    <a:bodyPr/>
                    <a:lstStyle/>
                    <a:p>
                      <a:pPr algn="ctr"/>
                      <a:endParaRPr lang="en-IN" dirty="0"/>
                    </a:p>
                  </a:txBody>
                  <a:tcPr/>
                </a:tc>
                <a:extLst>
                  <a:ext uri="{0D108BD9-81ED-4DB2-BD59-A6C34878D82A}">
                    <a16:rowId xmlns:a16="http://schemas.microsoft.com/office/drawing/2014/main" val="1768632418"/>
                  </a:ext>
                </a:extLst>
              </a:tr>
            </a:tbl>
          </a:graphicData>
        </a:graphic>
      </p:graphicFrame>
      <p:pic>
        <p:nvPicPr>
          <p:cNvPr id="2" name="Picture 2">
            <a:extLst>
              <a:ext uri="{FF2B5EF4-FFF2-40B4-BE49-F238E27FC236}">
                <a16:creationId xmlns:a16="http://schemas.microsoft.com/office/drawing/2014/main" id="{F5ABCED8-827C-A28D-F7C4-3489A5F83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87621" y="215330"/>
            <a:ext cx="1626015" cy="4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98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C656E-30BC-EB4F-DBD7-DCA50B232F03}"/>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4F81B70F-8D1E-B4DD-8249-40311DDD4105}"/>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ELIGIBILITY (crores)</a:t>
            </a:r>
            <a:endParaRPr lang="en-IN" sz="2000" b="1" dirty="0">
              <a:latin typeface="Arial Narrow" pitchFamily="34" charset="0"/>
            </a:endParaRPr>
          </a:p>
        </p:txBody>
      </p:sp>
      <p:graphicFrame>
        <p:nvGraphicFramePr>
          <p:cNvPr id="4" name="Table 3">
            <a:extLst>
              <a:ext uri="{FF2B5EF4-FFF2-40B4-BE49-F238E27FC236}">
                <a16:creationId xmlns:a16="http://schemas.microsoft.com/office/drawing/2014/main" id="{A9A8AE14-223B-FB8B-DBCD-3B22D69FA6F1}"/>
              </a:ext>
            </a:extLst>
          </p:cNvPr>
          <p:cNvGraphicFramePr>
            <a:graphicFrameLocks noGrp="1"/>
          </p:cNvGraphicFramePr>
          <p:nvPr>
            <p:extLst>
              <p:ext uri="{D42A27DB-BD31-4B8C-83A1-F6EECF244321}">
                <p14:modId xmlns:p14="http://schemas.microsoft.com/office/powerpoint/2010/main" val="1037467166"/>
              </p:ext>
            </p:extLst>
          </p:nvPr>
        </p:nvGraphicFramePr>
        <p:xfrm>
          <a:off x="226946" y="1340768"/>
          <a:ext cx="8665533" cy="3931920"/>
        </p:xfrm>
        <a:graphic>
          <a:graphicData uri="http://schemas.openxmlformats.org/drawingml/2006/table">
            <a:tbl>
              <a:tblPr firstRow="1" bandRow="1">
                <a:tableStyleId>{5C22544A-7EE6-4342-B048-85BDC9FD1C3A}</a:tableStyleId>
              </a:tblPr>
              <a:tblGrid>
                <a:gridCol w="2035881">
                  <a:extLst>
                    <a:ext uri="{9D8B030D-6E8A-4147-A177-3AD203B41FA5}">
                      <a16:colId xmlns:a16="http://schemas.microsoft.com/office/drawing/2014/main" val="2617334032"/>
                    </a:ext>
                  </a:extLst>
                </a:gridCol>
                <a:gridCol w="2669213">
                  <a:extLst>
                    <a:ext uri="{9D8B030D-6E8A-4147-A177-3AD203B41FA5}">
                      <a16:colId xmlns:a16="http://schemas.microsoft.com/office/drawing/2014/main" val="3735006260"/>
                    </a:ext>
                  </a:extLst>
                </a:gridCol>
                <a:gridCol w="1944216">
                  <a:extLst>
                    <a:ext uri="{9D8B030D-6E8A-4147-A177-3AD203B41FA5}">
                      <a16:colId xmlns:a16="http://schemas.microsoft.com/office/drawing/2014/main" val="1148217166"/>
                    </a:ext>
                  </a:extLst>
                </a:gridCol>
                <a:gridCol w="2016223">
                  <a:extLst>
                    <a:ext uri="{9D8B030D-6E8A-4147-A177-3AD203B41FA5}">
                      <a16:colId xmlns:a16="http://schemas.microsoft.com/office/drawing/2014/main" val="3004071854"/>
                    </a:ext>
                  </a:extLst>
                </a:gridCol>
              </a:tblGrid>
              <a:tr h="448017">
                <a:tc>
                  <a:txBody>
                    <a:bodyPr/>
                    <a:lstStyle/>
                    <a:p>
                      <a:r>
                        <a:rPr lang="en-US" dirty="0"/>
                        <a:t>Criteria </a:t>
                      </a:r>
                      <a:r>
                        <a:rPr lang="en-US"/>
                        <a:t>– book-built </a:t>
                      </a:r>
                      <a:r>
                        <a:rPr lang="en-US" dirty="0"/>
                        <a:t>issue</a:t>
                      </a:r>
                      <a:endParaRPr lang="en-IN" dirty="0"/>
                    </a:p>
                  </a:txBody>
                  <a:tcPr/>
                </a:tc>
                <a:tc>
                  <a:txBody>
                    <a:bodyPr/>
                    <a:lstStyle/>
                    <a:p>
                      <a:pPr algn="ctr"/>
                      <a:r>
                        <a:rPr lang="en-US" dirty="0"/>
                        <a:t>IPO 6(1)</a:t>
                      </a:r>
                      <a:endParaRPr lang="en-IN" dirty="0"/>
                    </a:p>
                  </a:txBody>
                  <a:tcPr/>
                </a:tc>
                <a:tc>
                  <a:txBody>
                    <a:bodyPr/>
                    <a:lstStyle/>
                    <a:p>
                      <a:pPr algn="ctr"/>
                      <a:r>
                        <a:rPr lang="en-US" dirty="0"/>
                        <a:t>IPO 6(2)</a:t>
                      </a:r>
                      <a:endParaRPr lang="en-IN" dirty="0"/>
                    </a:p>
                  </a:txBody>
                  <a:tcPr/>
                </a:tc>
                <a:tc>
                  <a:txBody>
                    <a:bodyPr/>
                    <a:lstStyle/>
                    <a:p>
                      <a:pPr algn="ctr"/>
                      <a:r>
                        <a:rPr lang="en-US" dirty="0"/>
                        <a:t>SME BSE</a:t>
                      </a:r>
                      <a:endParaRPr lang="en-IN" dirty="0"/>
                    </a:p>
                  </a:txBody>
                  <a:tcPr/>
                </a:tc>
                <a:extLst>
                  <a:ext uri="{0D108BD9-81ED-4DB2-BD59-A6C34878D82A}">
                    <a16:rowId xmlns:a16="http://schemas.microsoft.com/office/drawing/2014/main" val="759060068"/>
                  </a:ext>
                </a:extLst>
              </a:tr>
              <a:tr h="347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QIB</a:t>
                      </a:r>
                    </a:p>
                  </a:txBody>
                  <a:tcPr/>
                </a:tc>
                <a:tc>
                  <a:txBody>
                    <a:bodyPr/>
                    <a:lstStyle/>
                    <a:p>
                      <a:pPr algn="ctr"/>
                      <a:r>
                        <a:rPr lang="en-IN" dirty="0"/>
                        <a:t>50 % (5% for MF)</a:t>
                      </a:r>
                      <a:br>
                        <a:rPr lang="en-IN" dirty="0"/>
                      </a:br>
                      <a:br>
                        <a:rPr lang="en-IN" dirty="0"/>
                      </a:br>
                      <a:r>
                        <a:rPr lang="en-IN" dirty="0"/>
                        <a:t>30% can be for anchor</a:t>
                      </a:r>
                    </a:p>
                  </a:txBody>
                  <a:tcPr/>
                </a:tc>
                <a:tc>
                  <a:txBody>
                    <a:bodyPr/>
                    <a:lstStyle/>
                    <a:p>
                      <a:pPr algn="ctr"/>
                      <a:r>
                        <a:rPr lang="en-IN" dirty="0"/>
                        <a:t>75% (5% for MF)</a:t>
                      </a:r>
                      <a:br>
                        <a:rPr lang="en-IN" dirty="0"/>
                      </a:br>
                      <a:endParaRPr lang="en-IN" dirty="0"/>
                    </a:p>
                  </a:txBody>
                  <a:tcPr/>
                </a:tc>
                <a:tc>
                  <a:txBody>
                    <a:bodyPr/>
                    <a:lstStyle/>
                    <a:p>
                      <a:pPr algn="ctr"/>
                      <a:r>
                        <a:rPr lang="en-IN" dirty="0"/>
                        <a:t>50 % (5% for MF)</a:t>
                      </a:r>
                      <a:br>
                        <a:rPr lang="en-IN" dirty="0"/>
                      </a:br>
                      <a:br>
                        <a:rPr lang="en-IN" dirty="0"/>
                      </a:br>
                      <a:r>
                        <a:rPr lang="en-IN" dirty="0"/>
                        <a:t>30% can be for anchor</a:t>
                      </a:r>
                    </a:p>
                  </a:txBody>
                  <a:tcPr/>
                </a:tc>
                <a:extLst>
                  <a:ext uri="{0D108BD9-81ED-4DB2-BD59-A6C34878D82A}">
                    <a16:rowId xmlns:a16="http://schemas.microsoft.com/office/drawing/2014/main" val="3828032398"/>
                  </a:ext>
                </a:extLst>
              </a:tr>
              <a:tr h="347903">
                <a:tc>
                  <a:txBody>
                    <a:bodyPr/>
                    <a:lstStyle/>
                    <a:p>
                      <a:r>
                        <a:rPr lang="en-IN" dirty="0"/>
                        <a:t>Retail</a:t>
                      </a:r>
                    </a:p>
                  </a:txBody>
                  <a:tcPr/>
                </a:tc>
                <a:tc>
                  <a:txBody>
                    <a:bodyPr/>
                    <a:lstStyle/>
                    <a:p>
                      <a:pPr algn="ctr"/>
                      <a:r>
                        <a:rPr lang="en-IN" dirty="0"/>
                        <a:t>35%</a:t>
                      </a:r>
                    </a:p>
                  </a:txBody>
                  <a:tcPr/>
                </a:tc>
                <a:tc>
                  <a:txBody>
                    <a:bodyPr/>
                    <a:lstStyle/>
                    <a:p>
                      <a:pPr algn="ctr"/>
                      <a:r>
                        <a:rPr lang="en-IN" dirty="0"/>
                        <a:t>10%</a:t>
                      </a:r>
                    </a:p>
                  </a:txBody>
                  <a:tcPr/>
                </a:tc>
                <a:tc>
                  <a:txBody>
                    <a:bodyPr/>
                    <a:lstStyle/>
                    <a:p>
                      <a:pPr algn="ctr"/>
                      <a:r>
                        <a:rPr lang="en-IN" dirty="0"/>
                        <a:t>35%</a:t>
                      </a:r>
                    </a:p>
                  </a:txBody>
                  <a:tcPr/>
                </a:tc>
                <a:extLst>
                  <a:ext uri="{0D108BD9-81ED-4DB2-BD59-A6C34878D82A}">
                    <a16:rowId xmlns:a16="http://schemas.microsoft.com/office/drawing/2014/main" val="1058483671"/>
                  </a:ext>
                </a:extLst>
              </a:tr>
              <a:tr h="468566">
                <a:tc>
                  <a:txBody>
                    <a:bodyPr/>
                    <a:lstStyle/>
                    <a:p>
                      <a:r>
                        <a:rPr lang="en-IN" dirty="0"/>
                        <a:t>Non-institutional</a:t>
                      </a:r>
                    </a:p>
                  </a:txBody>
                  <a:tcPr/>
                </a:tc>
                <a:tc>
                  <a:txBody>
                    <a:bodyPr/>
                    <a:lstStyle/>
                    <a:p>
                      <a:pPr algn="ctr"/>
                      <a:r>
                        <a:rPr lang="en-IN" dirty="0"/>
                        <a:t>15%</a:t>
                      </a:r>
                      <a:br>
                        <a:rPr lang="en-IN" dirty="0"/>
                      </a:br>
                      <a:br>
                        <a:rPr lang="en-IN" dirty="0"/>
                      </a:br>
                      <a:r>
                        <a:rPr lang="en-IN" dirty="0"/>
                        <a:t>1/3</a:t>
                      </a:r>
                      <a:r>
                        <a:rPr lang="en-IN" baseline="30000" dirty="0"/>
                        <a:t>rd</a:t>
                      </a:r>
                      <a:r>
                        <a:rPr lang="en-IN" dirty="0"/>
                        <a:t> for 2 to 10 lakhs</a:t>
                      </a:r>
                      <a:br>
                        <a:rPr lang="en-IN" dirty="0"/>
                      </a:br>
                      <a:br>
                        <a:rPr lang="en-IN" dirty="0"/>
                      </a:br>
                      <a:r>
                        <a:rPr lang="en-IN" dirty="0"/>
                        <a:t>2/3</a:t>
                      </a:r>
                      <a:r>
                        <a:rPr lang="en-IN" baseline="30000" dirty="0"/>
                        <a:t>rd</a:t>
                      </a:r>
                      <a:r>
                        <a:rPr lang="en-IN" dirty="0"/>
                        <a:t> for 10 plus</a:t>
                      </a:r>
                    </a:p>
                  </a:txBody>
                  <a:tcPr/>
                </a:tc>
                <a:tc>
                  <a:txBody>
                    <a:bodyPr/>
                    <a:lstStyle/>
                    <a:p>
                      <a:pPr algn="ctr"/>
                      <a:r>
                        <a:rPr lang="en-IN" dirty="0"/>
                        <a:t>15%</a:t>
                      </a:r>
                    </a:p>
                  </a:txBody>
                  <a:tcPr/>
                </a:tc>
                <a:tc>
                  <a:txBody>
                    <a:bodyPr/>
                    <a:lstStyle/>
                    <a:p>
                      <a:pPr algn="ctr"/>
                      <a:r>
                        <a:rPr lang="en-IN" dirty="0"/>
                        <a:t>15%</a:t>
                      </a:r>
                      <a:br>
                        <a:rPr lang="en-IN" dirty="0"/>
                      </a:br>
                      <a:br>
                        <a:rPr lang="en-IN" dirty="0"/>
                      </a:br>
                      <a:r>
                        <a:rPr lang="en-IN" dirty="0"/>
                        <a:t>1/3</a:t>
                      </a:r>
                      <a:r>
                        <a:rPr lang="en-IN" baseline="30000" dirty="0"/>
                        <a:t>rd</a:t>
                      </a:r>
                      <a:r>
                        <a:rPr lang="en-IN" dirty="0"/>
                        <a:t> for 2 to 10 lakhs</a:t>
                      </a:r>
                      <a:br>
                        <a:rPr lang="en-IN" dirty="0"/>
                      </a:br>
                      <a:br>
                        <a:rPr lang="en-IN" dirty="0"/>
                      </a:br>
                      <a:r>
                        <a:rPr lang="en-IN" dirty="0"/>
                        <a:t>2/3</a:t>
                      </a:r>
                      <a:r>
                        <a:rPr lang="en-IN" baseline="30000" dirty="0"/>
                        <a:t>rd</a:t>
                      </a:r>
                      <a:r>
                        <a:rPr lang="en-IN" dirty="0"/>
                        <a:t> for 10 plus</a:t>
                      </a:r>
                    </a:p>
                  </a:txBody>
                  <a:tcPr/>
                </a:tc>
                <a:extLst>
                  <a:ext uri="{0D108BD9-81ED-4DB2-BD59-A6C34878D82A}">
                    <a16:rowId xmlns:a16="http://schemas.microsoft.com/office/drawing/2014/main" val="3222818325"/>
                  </a:ext>
                </a:extLst>
              </a:tr>
            </a:tbl>
          </a:graphicData>
        </a:graphic>
      </p:graphicFrame>
      <p:pic>
        <p:nvPicPr>
          <p:cNvPr id="2" name="Picture 2">
            <a:extLst>
              <a:ext uri="{FF2B5EF4-FFF2-40B4-BE49-F238E27FC236}">
                <a16:creationId xmlns:a16="http://schemas.microsoft.com/office/drawing/2014/main" id="{D0CEBEEF-C758-6658-6E4E-18FC4D2D50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87621" y="215330"/>
            <a:ext cx="1626015" cy="4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2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4418C-C4C3-44CF-6F27-40F24869705D}"/>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121B839C-2EA5-0CA5-9C56-DFEE23EBC7E4}"/>
              </a:ext>
            </a:extLst>
          </p:cNvPr>
          <p:cNvSpPr>
            <a:spLocks noGrp="1"/>
          </p:cNvSpPr>
          <p:nvPr>
            <p:ph type="ctrTitle"/>
          </p:nvPr>
        </p:nvSpPr>
        <p:spPr>
          <a:xfrm>
            <a:off x="130364" y="-315416"/>
            <a:ext cx="7772400" cy="1470025"/>
          </a:xfrm>
        </p:spPr>
        <p:txBody>
          <a:bodyPr>
            <a:normAutofit/>
          </a:bodyPr>
          <a:lstStyle/>
          <a:p>
            <a:pPr algn="l"/>
            <a:r>
              <a:rPr lang="en-US" sz="2000" b="1" dirty="0">
                <a:latin typeface="Arial Narrow" pitchFamily="34" charset="0"/>
              </a:rPr>
              <a:t>MINIMUM PROMOTER CONTRIBUTION AND LOCK IN</a:t>
            </a:r>
            <a:endParaRPr lang="en-IN" sz="2000" b="1" dirty="0">
              <a:latin typeface="Arial Narrow" pitchFamily="34" charset="0"/>
            </a:endParaRPr>
          </a:p>
        </p:txBody>
      </p:sp>
      <p:pic>
        <p:nvPicPr>
          <p:cNvPr id="5" name="Picture 2">
            <a:extLst>
              <a:ext uri="{FF2B5EF4-FFF2-40B4-BE49-F238E27FC236}">
                <a16:creationId xmlns:a16="http://schemas.microsoft.com/office/drawing/2014/main" id="{51233D4B-3E2A-5F89-13B3-7CADD09FD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66068" y="215330"/>
            <a:ext cx="1247568" cy="3134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24F688DC-60C6-E596-CDF9-D73D810E556D}"/>
              </a:ext>
            </a:extLst>
          </p:cNvPr>
          <p:cNvGraphicFramePr>
            <a:graphicFrameLocks noGrp="1"/>
          </p:cNvGraphicFramePr>
          <p:nvPr>
            <p:extLst>
              <p:ext uri="{D42A27DB-BD31-4B8C-83A1-F6EECF244321}">
                <p14:modId xmlns:p14="http://schemas.microsoft.com/office/powerpoint/2010/main" val="1934049424"/>
              </p:ext>
            </p:extLst>
          </p:nvPr>
        </p:nvGraphicFramePr>
        <p:xfrm>
          <a:off x="395536" y="1013772"/>
          <a:ext cx="8208912" cy="416033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617334032"/>
                    </a:ext>
                  </a:extLst>
                </a:gridCol>
                <a:gridCol w="2916324">
                  <a:extLst>
                    <a:ext uri="{9D8B030D-6E8A-4147-A177-3AD203B41FA5}">
                      <a16:colId xmlns:a16="http://schemas.microsoft.com/office/drawing/2014/main" val="3735006260"/>
                    </a:ext>
                  </a:extLst>
                </a:gridCol>
                <a:gridCol w="2052228">
                  <a:extLst>
                    <a:ext uri="{9D8B030D-6E8A-4147-A177-3AD203B41FA5}">
                      <a16:colId xmlns:a16="http://schemas.microsoft.com/office/drawing/2014/main" val="3004071854"/>
                    </a:ext>
                  </a:extLst>
                </a:gridCol>
              </a:tblGrid>
              <a:tr h="480202">
                <a:tc>
                  <a:txBody>
                    <a:bodyPr/>
                    <a:lstStyle/>
                    <a:p>
                      <a:r>
                        <a:rPr lang="en-US" dirty="0"/>
                        <a:t>Criteria </a:t>
                      </a:r>
                      <a:endParaRPr lang="en-IN" dirty="0"/>
                    </a:p>
                  </a:txBody>
                  <a:tcPr/>
                </a:tc>
                <a:tc>
                  <a:txBody>
                    <a:bodyPr/>
                    <a:lstStyle/>
                    <a:p>
                      <a:pPr algn="ctr"/>
                      <a:r>
                        <a:rPr lang="en-US" dirty="0"/>
                        <a:t>Main Board</a:t>
                      </a:r>
                      <a:endParaRPr lang="en-IN" dirty="0"/>
                    </a:p>
                  </a:txBody>
                  <a:tcPr/>
                </a:tc>
                <a:tc>
                  <a:txBody>
                    <a:bodyPr/>
                    <a:lstStyle/>
                    <a:p>
                      <a:pPr algn="ctr"/>
                      <a:r>
                        <a:rPr lang="en-US" dirty="0"/>
                        <a:t>SME</a:t>
                      </a:r>
                      <a:endParaRPr lang="en-IN" dirty="0"/>
                    </a:p>
                  </a:txBody>
                  <a:tcPr/>
                </a:tc>
                <a:extLst>
                  <a:ext uri="{0D108BD9-81ED-4DB2-BD59-A6C34878D82A}">
                    <a16:rowId xmlns:a16="http://schemas.microsoft.com/office/drawing/2014/main" val="759060068"/>
                  </a:ext>
                </a:extLst>
              </a:tr>
              <a:tr h="372896">
                <a:tc>
                  <a:txBody>
                    <a:bodyPr/>
                    <a:lstStyle/>
                    <a:p>
                      <a:r>
                        <a:rPr lang="en-US" b="0" u="none" dirty="0"/>
                        <a:t>Identified Promoter</a:t>
                      </a:r>
                      <a:endParaRPr lang="en-IN" b="0" u="none" dirty="0"/>
                    </a:p>
                  </a:txBody>
                  <a:tcPr/>
                </a:tc>
                <a:tc>
                  <a:txBody>
                    <a:bodyPr/>
                    <a:lstStyle/>
                    <a:p>
                      <a:pPr algn="ctr"/>
                      <a:r>
                        <a:rPr lang="en-US" dirty="0"/>
                        <a:t>20% Post Issue Capital</a:t>
                      </a:r>
                      <a:endParaRPr lang="en-IN" dirty="0"/>
                    </a:p>
                  </a:txBody>
                  <a:tcPr/>
                </a:tc>
                <a:tc>
                  <a:txBody>
                    <a:bodyPr/>
                    <a:lstStyle/>
                    <a:p>
                      <a:pPr algn="ctr"/>
                      <a:r>
                        <a:rPr lang="en-US" dirty="0"/>
                        <a:t>20%</a:t>
                      </a:r>
                      <a:endParaRPr lang="en-IN" dirty="0"/>
                    </a:p>
                  </a:txBody>
                  <a:tcPr/>
                </a:tc>
                <a:extLst>
                  <a:ext uri="{0D108BD9-81ED-4DB2-BD59-A6C34878D82A}">
                    <a16:rowId xmlns:a16="http://schemas.microsoft.com/office/drawing/2014/main" val="3828032398"/>
                  </a:ext>
                </a:extLst>
              </a:tr>
              <a:tr h="372896">
                <a:tc>
                  <a:txBody>
                    <a:bodyPr/>
                    <a:lstStyle/>
                    <a:p>
                      <a:r>
                        <a:rPr lang="en-US" dirty="0"/>
                        <a:t>No Identified Promoter</a:t>
                      </a:r>
                      <a:endParaRPr lang="en-IN" dirty="0"/>
                    </a:p>
                  </a:txBody>
                  <a:tcPr/>
                </a:tc>
                <a:tc>
                  <a:txBody>
                    <a:bodyPr/>
                    <a:lstStyle/>
                    <a:p>
                      <a:pPr algn="ctr"/>
                      <a:r>
                        <a:rPr lang="en-US" dirty="0"/>
                        <a:t>0%</a:t>
                      </a:r>
                      <a:endParaRPr lang="en-IN" dirty="0"/>
                    </a:p>
                  </a:txBody>
                  <a:tcPr/>
                </a:tc>
                <a:tc>
                  <a:txBody>
                    <a:bodyPr/>
                    <a:lstStyle/>
                    <a:p>
                      <a:pPr algn="ctr"/>
                      <a:r>
                        <a:rPr lang="en-US" dirty="0"/>
                        <a:t>0%</a:t>
                      </a:r>
                      <a:endParaRPr lang="en-IN" dirty="0"/>
                    </a:p>
                  </a:txBody>
                  <a:tcPr/>
                </a:tc>
                <a:extLst>
                  <a:ext uri="{0D108BD9-81ED-4DB2-BD59-A6C34878D82A}">
                    <a16:rowId xmlns:a16="http://schemas.microsoft.com/office/drawing/2014/main" val="1058483671"/>
                  </a:ext>
                </a:extLst>
              </a:tr>
              <a:tr h="502228">
                <a:tc>
                  <a:txBody>
                    <a:bodyPr/>
                    <a:lstStyle/>
                    <a:p>
                      <a:r>
                        <a:rPr lang="en-US" dirty="0"/>
                        <a:t>Lock in (MPS)</a:t>
                      </a:r>
                      <a:endParaRPr lang="en-IN" dirty="0"/>
                    </a:p>
                  </a:txBody>
                  <a:tcPr/>
                </a:tc>
                <a:tc>
                  <a:txBody>
                    <a:bodyPr/>
                    <a:lstStyle/>
                    <a:p>
                      <a:pPr algn="ctr"/>
                      <a:r>
                        <a:rPr lang="en-US" dirty="0"/>
                        <a:t>18 months</a:t>
                      </a:r>
                      <a:endParaRPr lang="en-IN" dirty="0"/>
                    </a:p>
                  </a:txBody>
                  <a:tcPr/>
                </a:tc>
                <a:tc>
                  <a:txBody>
                    <a:bodyPr/>
                    <a:lstStyle/>
                    <a:p>
                      <a:pPr algn="ctr"/>
                      <a:r>
                        <a:rPr lang="en-US" dirty="0"/>
                        <a:t>3 years from commercial production of project</a:t>
                      </a:r>
                      <a:endParaRPr lang="en-IN" dirty="0"/>
                    </a:p>
                  </a:txBody>
                  <a:tcPr/>
                </a:tc>
                <a:extLst>
                  <a:ext uri="{0D108BD9-81ED-4DB2-BD59-A6C34878D82A}">
                    <a16:rowId xmlns:a16="http://schemas.microsoft.com/office/drawing/2014/main" val="3222818325"/>
                  </a:ext>
                </a:extLst>
              </a:tr>
              <a:tr h="652569">
                <a:tc>
                  <a:txBody>
                    <a:bodyPr/>
                    <a:lstStyle/>
                    <a:p>
                      <a:r>
                        <a:rPr lang="en-US" dirty="0"/>
                        <a:t>Lock in (Non MPS-Promoter)</a:t>
                      </a:r>
                      <a:endParaRPr lang="en-IN" dirty="0"/>
                    </a:p>
                  </a:txBody>
                  <a:tcPr/>
                </a:tc>
                <a:tc>
                  <a:txBody>
                    <a:bodyPr/>
                    <a:lstStyle/>
                    <a:p>
                      <a:pPr algn="ctr"/>
                      <a:r>
                        <a:rPr lang="en-US" dirty="0"/>
                        <a:t>6 months</a:t>
                      </a:r>
                      <a:endParaRPr lang="en-IN" dirty="0"/>
                    </a:p>
                  </a:txBody>
                  <a:tcPr/>
                </a:tc>
                <a:tc>
                  <a:txBody>
                    <a:bodyPr/>
                    <a:lstStyle/>
                    <a:p>
                      <a:pPr algn="ctr"/>
                      <a:r>
                        <a:rPr lang="en-US" dirty="0"/>
                        <a:t>50% for 2 years</a:t>
                      </a:r>
                    </a:p>
                    <a:p>
                      <a:pPr algn="ctr"/>
                      <a:r>
                        <a:rPr lang="en-US" dirty="0"/>
                        <a:t>50% for 1 year</a:t>
                      </a:r>
                      <a:endParaRPr lang="en-IN" dirty="0"/>
                    </a:p>
                  </a:txBody>
                  <a:tcPr/>
                </a:tc>
                <a:extLst>
                  <a:ext uri="{0D108BD9-81ED-4DB2-BD59-A6C34878D82A}">
                    <a16:rowId xmlns:a16="http://schemas.microsoft.com/office/drawing/2014/main" val="1407499538"/>
                  </a:ext>
                </a:extLst>
              </a:tr>
              <a:tr h="652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End Use is Capex- Promoter Lock in</a:t>
                      </a:r>
                      <a:endParaRPr lang="en-IN" dirty="0"/>
                    </a:p>
                  </a:txBody>
                  <a:tcPr/>
                </a:tc>
                <a:tc>
                  <a:txBody>
                    <a:bodyPr/>
                    <a:lstStyle/>
                    <a:p>
                      <a:pPr algn="ctr"/>
                      <a:r>
                        <a:rPr lang="en-US" dirty="0"/>
                        <a:t>12 months</a:t>
                      </a:r>
                      <a:endParaRPr lang="en-IN" dirty="0"/>
                    </a:p>
                  </a:txBody>
                  <a:tcPr/>
                </a:tc>
                <a:tc>
                  <a:txBody>
                    <a:bodyPr/>
                    <a:lstStyle/>
                    <a:p>
                      <a:pPr algn="ctr"/>
                      <a:endParaRPr lang="en-IN" dirty="0"/>
                    </a:p>
                  </a:txBody>
                  <a:tcPr/>
                </a:tc>
                <a:extLst>
                  <a:ext uri="{0D108BD9-81ED-4DB2-BD59-A6C34878D82A}">
                    <a16:rowId xmlns:a16="http://schemas.microsoft.com/office/drawing/2014/main" val="1207804239"/>
                  </a:ext>
                </a:extLst>
              </a:tr>
              <a:tr h="440478">
                <a:tc>
                  <a:txBody>
                    <a:bodyPr/>
                    <a:lstStyle/>
                    <a:p>
                      <a:r>
                        <a:rPr lang="en-US" b="0" u="none" dirty="0"/>
                        <a:t>Lock in (pre </a:t>
                      </a:r>
                      <a:r>
                        <a:rPr lang="en-US" b="0" u="none" dirty="0" err="1"/>
                        <a:t>ipo</a:t>
                      </a:r>
                      <a:r>
                        <a:rPr lang="en-US" b="0" u="none" dirty="0"/>
                        <a:t> others)</a:t>
                      </a:r>
                      <a:endParaRPr lang="en-IN" b="0" u="none" dirty="0"/>
                    </a:p>
                  </a:txBody>
                  <a:tcPr/>
                </a:tc>
                <a:tc>
                  <a:txBody>
                    <a:bodyPr/>
                    <a:lstStyle/>
                    <a:p>
                      <a:pPr algn="ctr"/>
                      <a:r>
                        <a:rPr lang="en-US" dirty="0"/>
                        <a:t>6 months</a:t>
                      </a:r>
                      <a:endParaRPr lang="en-IN" dirty="0"/>
                    </a:p>
                  </a:txBody>
                  <a:tcPr/>
                </a:tc>
                <a:tc>
                  <a:txBody>
                    <a:bodyPr/>
                    <a:lstStyle/>
                    <a:p>
                      <a:pPr algn="ctr"/>
                      <a:r>
                        <a:rPr lang="en-US" dirty="0"/>
                        <a:t>12 months</a:t>
                      </a:r>
                      <a:endParaRPr lang="en-IN" dirty="0"/>
                    </a:p>
                  </a:txBody>
                  <a:tcPr/>
                </a:tc>
                <a:extLst>
                  <a:ext uri="{0D108BD9-81ED-4DB2-BD59-A6C34878D82A}">
                    <a16:rowId xmlns:a16="http://schemas.microsoft.com/office/drawing/2014/main" val="873175589"/>
                  </a:ext>
                </a:extLst>
              </a:tr>
            </a:tbl>
          </a:graphicData>
        </a:graphic>
      </p:graphicFrame>
      <p:sp>
        <p:nvSpPr>
          <p:cNvPr id="2" name="TextBox 1">
            <a:extLst>
              <a:ext uri="{FF2B5EF4-FFF2-40B4-BE49-F238E27FC236}">
                <a16:creationId xmlns:a16="http://schemas.microsoft.com/office/drawing/2014/main" id="{3ACB3B0A-3689-D9BE-19BC-04A38898753D}"/>
              </a:ext>
            </a:extLst>
          </p:cNvPr>
          <p:cNvSpPr txBox="1"/>
          <p:nvPr/>
        </p:nvSpPr>
        <p:spPr>
          <a:xfrm>
            <a:off x="539552" y="5244063"/>
            <a:ext cx="5832648" cy="1200329"/>
          </a:xfrm>
          <a:prstGeom prst="rect">
            <a:avLst/>
          </a:prstGeom>
          <a:noFill/>
        </p:spPr>
        <p:txBody>
          <a:bodyPr wrap="square" rtlCol="0">
            <a:spAutoFit/>
          </a:bodyPr>
          <a:lstStyle/>
          <a:p>
            <a:r>
              <a:rPr lang="en-IN" dirty="0"/>
              <a:t>Lock in not to apply for </a:t>
            </a:r>
            <a:br>
              <a:rPr lang="en-IN" dirty="0"/>
            </a:br>
            <a:r>
              <a:rPr lang="en-IN" dirty="0"/>
              <a:t>1. ESOPS</a:t>
            </a:r>
            <a:br>
              <a:rPr lang="en-IN" dirty="0"/>
            </a:br>
            <a:r>
              <a:rPr lang="en-IN" dirty="0"/>
              <a:t>2. Shares held pursuant to ESOPs</a:t>
            </a:r>
          </a:p>
          <a:p>
            <a:r>
              <a:rPr lang="en-IN" dirty="0"/>
              <a:t>3. Shares help by AIF I and II for six months</a:t>
            </a:r>
          </a:p>
        </p:txBody>
      </p:sp>
    </p:spTree>
    <p:extLst>
      <p:ext uri="{BB962C8B-B14F-4D97-AF65-F5344CB8AC3E}">
        <p14:creationId xmlns:p14="http://schemas.microsoft.com/office/powerpoint/2010/main" val="99280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On-screen Show (4:3)</PresentationFormat>
  <Paragraphs>395</Paragraphs>
  <Slides>32</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0" baseType="lpstr">
      <vt:lpstr>Aptos</vt:lpstr>
      <vt:lpstr>Arial</vt:lpstr>
      <vt:lpstr>Arial Narrow</vt:lpstr>
      <vt:lpstr>Calibri</vt:lpstr>
      <vt:lpstr>Times New Roman</vt:lpstr>
      <vt:lpstr>Office Theme</vt:lpstr>
      <vt:lpstr>1_Office Theme</vt:lpstr>
      <vt:lpstr>Microsoft Excel Worksheet</vt:lpstr>
      <vt:lpstr>PREPARING FOR AN IPO  Navigating the legal landscape of listings  JANAK BATHIYA (ADVOCATE, CA,CS)</vt:lpstr>
      <vt:lpstr>DECIPHERING INTENT</vt:lpstr>
      <vt:lpstr>WHEN</vt:lpstr>
      <vt:lpstr>PREPARATION PHASES </vt:lpstr>
      <vt:lpstr>KEY ACTIVITIES INVOLVED IN IPO – Chapter II</vt:lpstr>
      <vt:lpstr>KEY ACTIVITIES INVOLVED IN IPO- Chapter IIA- Confidential Filing</vt:lpstr>
      <vt:lpstr>ELIGIBILITY (crores)</vt:lpstr>
      <vt:lpstr>ELIGIBILITY (crores)</vt:lpstr>
      <vt:lpstr>MINIMUM PROMOTER CONTRIBUTION AND LOCK IN</vt:lpstr>
      <vt:lpstr>KEY DIFFERENCES</vt:lpstr>
      <vt:lpstr>AGENCIES INVOLVED</vt:lpstr>
      <vt:lpstr>IPO Risk Responsibilities: Prospectus Page 1</vt:lpstr>
      <vt:lpstr>ATTACKING THE LONG LEAD ITEMS</vt:lpstr>
      <vt:lpstr>ATTACKING THE LONG LEAD ITEMS</vt:lpstr>
      <vt:lpstr>PRE-IPO CAPITAL STRUCTURING ISSUES</vt:lpstr>
      <vt:lpstr>PRE-IPO CAPITAL STRUCTURING ISSUES</vt:lpstr>
      <vt:lpstr>COSTS INVOLVED</vt:lpstr>
      <vt:lpstr>PowerPoint Presentation</vt:lpstr>
      <vt:lpstr>PowerPoint Presentation</vt:lpstr>
      <vt:lpstr>LAST MINUTE EXTERNAL THREATS</vt:lpstr>
      <vt:lpstr>LEARNING FROM MISTAKES</vt:lpstr>
      <vt:lpstr>STRUCTURING CONSIDERATIONS</vt:lpstr>
      <vt:lpstr>STRUCTURING CONSIDERATIONS</vt:lpstr>
      <vt:lpstr>STRUCTURING CONSIDERATIONS</vt:lpstr>
      <vt:lpstr>Project Management Office</vt:lpstr>
      <vt:lpstr>Project Management Office</vt:lpstr>
      <vt:lpstr>INDICATIVE LIST OF POLICIES TO BE IMBIBED (1/2)</vt:lpstr>
      <vt:lpstr>INDICATIVE LIST OF POLICIES TO BE IMBIBED (2/2)</vt:lpstr>
      <vt:lpstr>OBJECTS OF THE ISSUE</vt:lpstr>
      <vt:lpstr>OBJECTS OF THE ISSUE</vt:lpstr>
      <vt:lpstr>Room for creativity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2025-10-07T01:42:39Z</dcterms:created>
  <dcterms:modified xsi:type="dcterms:W3CDTF">2025-11-28T16:42:54Z</dcterms:modified>
</cp:coreProperties>
</file>