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97" r:id="rId5"/>
    <p:sldId id="551" r:id="rId6"/>
    <p:sldId id="552" r:id="rId7"/>
    <p:sldId id="531" r:id="rId8"/>
    <p:sldId id="279" r:id="rId9"/>
    <p:sldId id="260" r:id="rId10"/>
    <p:sldId id="553" r:id="rId11"/>
    <p:sldId id="554" r:id="rId12"/>
    <p:sldId id="568" r:id="rId13"/>
    <p:sldId id="563" r:id="rId14"/>
    <p:sldId id="569" r:id="rId15"/>
    <p:sldId id="570" r:id="rId16"/>
    <p:sldId id="572" r:id="rId17"/>
    <p:sldId id="573" r:id="rId18"/>
    <p:sldId id="571" r:id="rId19"/>
    <p:sldId id="574" r:id="rId20"/>
    <p:sldId id="575" r:id="rId21"/>
    <p:sldId id="576" r:id="rId22"/>
    <p:sldId id="577" r:id="rId23"/>
    <p:sldId id="578" r:id="rId24"/>
    <p:sldId id="579" r:id="rId25"/>
    <p:sldId id="536" r:id="rId26"/>
    <p:sldId id="580" r:id="rId27"/>
    <p:sldId id="29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395F-06A7-2FD7-5DB7-E84B41933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6452" y="938980"/>
            <a:ext cx="9783096" cy="1810709"/>
          </a:xfrm>
        </p:spPr>
        <p:txBody>
          <a:bodyPr>
            <a:normAutofit/>
          </a:bodyPr>
          <a:lstStyle/>
          <a:p>
            <a:r>
              <a:rPr lang="en-IN" sz="4000" u="sng" dirty="0"/>
              <a:t>Understanding Market Trends through Technical Analysis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FD4B449-16BC-4203-E8EC-1A46242C3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3912" y="4709826"/>
            <a:ext cx="6384176" cy="1810709"/>
          </a:xfrm>
        </p:spPr>
        <p:txBody>
          <a:bodyPr/>
          <a:lstStyle/>
          <a:p>
            <a:r>
              <a:rPr lang="en-IN" sz="2800" b="1" u="sng" dirty="0">
                <a:solidFill>
                  <a:srgbClr val="0070C0"/>
                </a:solidFill>
              </a:rPr>
              <a:t>Presented By:</a:t>
            </a:r>
          </a:p>
          <a:p>
            <a:r>
              <a:rPr lang="en-IN" sz="2800" b="1" u="sng" dirty="0">
                <a:solidFill>
                  <a:srgbClr val="002060"/>
                </a:solidFill>
              </a:rPr>
              <a:t>Bharat Tharwani CFTe, CMT </a:t>
            </a:r>
          </a:p>
          <a:p>
            <a:r>
              <a:rPr lang="en-IN" sz="2800" b="1" i="1" dirty="0"/>
              <a:t>Technical analyst</a:t>
            </a:r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6F7A8-4B5D-4367-3DF2-79E4C141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971" y="4974720"/>
            <a:ext cx="2063743" cy="15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C5A1-4BA7-ECE5-51C2-F6646232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4" y="246244"/>
            <a:ext cx="9408753" cy="720213"/>
          </a:xfrm>
        </p:spPr>
        <p:txBody>
          <a:bodyPr/>
          <a:lstStyle/>
          <a:p>
            <a:r>
              <a:rPr lang="en-US" u="sng" dirty="0"/>
              <a:t>Simple ways to determine a trend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E7D2-AF95-A207-B9F8-82F16E526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982" y="1123337"/>
            <a:ext cx="9605397" cy="2494935"/>
          </a:xfrm>
        </p:spPr>
        <p:txBody>
          <a:bodyPr/>
          <a:lstStyle/>
          <a:p>
            <a:r>
              <a:rPr lang="en-US" sz="2400" b="1" dirty="0">
                <a:latin typeface="Arial Narrow" panose="020B0606020202030204" pitchFamily="34" charset="0"/>
              </a:rPr>
              <a:t>By looking at peaks and troughs.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Drawing </a:t>
            </a:r>
            <a:r>
              <a:rPr lang="en-US" sz="2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Trend lines</a:t>
            </a:r>
            <a:r>
              <a:rPr lang="en-US" sz="2400" b="1" dirty="0">
                <a:latin typeface="Arial Narrow" panose="020B0606020202030204" pitchFamily="34" charset="0"/>
              </a:rPr>
              <a:t>.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Looking at breach of </a:t>
            </a:r>
            <a:r>
              <a:rPr lang="en-US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support and resistances </a:t>
            </a:r>
            <a:r>
              <a:rPr lang="en-US" sz="2400" b="1" dirty="0">
                <a:latin typeface="Arial Narrow" panose="020B0606020202030204" pitchFamily="34" charset="0"/>
              </a:rPr>
              <a:t>levels.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Looking for </a:t>
            </a:r>
            <a:r>
              <a:rPr lang="en-US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breakouts</a:t>
            </a:r>
            <a:r>
              <a:rPr lang="en-US" sz="2400" b="1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and</a:t>
            </a:r>
            <a:r>
              <a:rPr lang="en-US" sz="2400" b="1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chart patterns.</a:t>
            </a:r>
          </a:p>
          <a:p>
            <a:endParaRPr lang="en-US" dirty="0"/>
          </a:p>
        </p:txBody>
      </p:sp>
      <p:pic>
        <p:nvPicPr>
          <p:cNvPr id="2052" name="Picture 4" descr="Uptrend Definition | Forexpedia™ by BabyPips.com">
            <a:extLst>
              <a:ext uri="{FF2B5EF4-FFF2-40B4-BE49-F238E27FC236}">
                <a16:creationId xmlns:a16="http://schemas.microsoft.com/office/drawing/2014/main" id="{08FA28A6-567B-7B0C-58EA-86B6E4F1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40" y="3618272"/>
            <a:ext cx="3031189" cy="227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sic concepts of trend - Fidelity">
            <a:extLst>
              <a:ext uri="{FF2B5EF4-FFF2-40B4-BE49-F238E27FC236}">
                <a16:creationId xmlns:a16="http://schemas.microsoft.com/office/drawing/2014/main" id="{D1F4D080-005E-45DA-A7DF-300D53A8B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/>
          <a:stretch/>
        </p:blipFill>
        <p:spPr bwMode="auto">
          <a:xfrm>
            <a:off x="4945165" y="3618271"/>
            <a:ext cx="3629026" cy="227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R1">
            <a:extLst>
              <a:ext uri="{FF2B5EF4-FFF2-40B4-BE49-F238E27FC236}">
                <a16:creationId xmlns:a16="http://schemas.microsoft.com/office/drawing/2014/main" id="{DE9320C6-052D-6249-1ADA-011EFD916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t="5668" b="8015"/>
          <a:stretch/>
        </p:blipFill>
        <p:spPr bwMode="auto">
          <a:xfrm>
            <a:off x="8753440" y="3625183"/>
            <a:ext cx="3064934" cy="22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0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3694-E287-3E80-7C2C-CF609F8C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458" y="307258"/>
            <a:ext cx="2958792" cy="759542"/>
          </a:xfrm>
        </p:spPr>
        <p:txBody>
          <a:bodyPr/>
          <a:lstStyle/>
          <a:p>
            <a:r>
              <a:rPr lang="en-US" u="sng" dirty="0"/>
              <a:t>Trend 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751CE-3A0F-1364-5E1F-2CCB33B66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136" y="1066801"/>
            <a:ext cx="10638864" cy="2362200"/>
          </a:xfrm>
        </p:spPr>
        <p:txBody>
          <a:bodyPr/>
          <a:lstStyle/>
          <a:p>
            <a:pPr marL="457200" indent="-457200"/>
            <a:r>
              <a:rPr lang="en-US" dirty="0"/>
              <a:t>Trend lines are important tools in TA for </a:t>
            </a:r>
            <a:r>
              <a:rPr lang="en-US" b="1" dirty="0">
                <a:solidFill>
                  <a:srgbClr val="FFC000"/>
                </a:solidFill>
              </a:rPr>
              <a:t>trend identification </a:t>
            </a:r>
            <a:r>
              <a:rPr lang="en-US" dirty="0"/>
              <a:t>and </a:t>
            </a:r>
            <a:r>
              <a:rPr lang="en-US" b="1" dirty="0">
                <a:solidFill>
                  <a:srgbClr val="FFC000"/>
                </a:solidFill>
              </a:rPr>
              <a:t>confirmation.</a:t>
            </a:r>
          </a:p>
          <a:p>
            <a:pPr marL="457200" indent="-457200"/>
            <a:r>
              <a:rPr lang="en-US" dirty="0"/>
              <a:t>They serve as </a:t>
            </a:r>
            <a:r>
              <a:rPr lang="en-US" b="1" dirty="0">
                <a:solidFill>
                  <a:srgbClr val="00B050"/>
                </a:solidFill>
              </a:rPr>
              <a:t>support</a:t>
            </a:r>
            <a:r>
              <a:rPr lang="en-US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resistance</a:t>
            </a:r>
            <a:r>
              <a:rPr lang="en-US" dirty="0"/>
              <a:t> levels.</a:t>
            </a:r>
          </a:p>
          <a:p>
            <a:pPr marL="457200" indent="-457200"/>
            <a:r>
              <a:rPr lang="en-US" dirty="0"/>
              <a:t>Use trend lines in conjunction with candlesticks, MACD and RSI.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FA04B7-6077-C72C-CD25-85CF969756D8}"/>
              </a:ext>
            </a:extLst>
          </p:cNvPr>
          <p:cNvSpPr txBox="1">
            <a:spLocks/>
          </p:cNvSpPr>
          <p:nvPr/>
        </p:nvSpPr>
        <p:spPr>
          <a:xfrm>
            <a:off x="1135240" y="3120686"/>
            <a:ext cx="4309917" cy="616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spc="6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tx1"/>
                </a:solidFill>
              </a:rPr>
              <a:t>patterns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B1B9BDB2-3785-9E18-4A6E-6D16A3121EE7}"/>
              </a:ext>
            </a:extLst>
          </p:cNvPr>
          <p:cNvSpPr txBox="1">
            <a:spLocks/>
          </p:cNvSpPr>
          <p:nvPr/>
        </p:nvSpPr>
        <p:spPr>
          <a:xfrm>
            <a:off x="1553136" y="3996813"/>
            <a:ext cx="10363561" cy="2290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34747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chemeClr val="tx1"/>
                </a:solidFill>
              </a:rPr>
              <a:t>Pattern analysis is universal and independent of time.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Know the </a:t>
            </a:r>
            <a:r>
              <a:rPr lang="en-US" b="1" i="1" dirty="0">
                <a:solidFill>
                  <a:schemeClr val="tx1"/>
                </a:solidFill>
              </a:rPr>
              <a:t>continuation, reversal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high-performance </a:t>
            </a:r>
            <a:r>
              <a:rPr lang="en-US" dirty="0">
                <a:solidFill>
                  <a:schemeClr val="tx1"/>
                </a:solidFill>
              </a:rPr>
              <a:t>patterns.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Like trends, patterns are also fractal in nature.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Recognizable patterns form within trends.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0" indent="0">
              <a:buFont typeface="Courier New" panose="02070309020205020404" pitchFamily="49" charset="0"/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374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3409-F28E-CD17-643E-BC333721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323" y="194520"/>
            <a:ext cx="4610608" cy="658029"/>
          </a:xfrm>
        </p:spPr>
        <p:txBody>
          <a:bodyPr>
            <a:normAutofit fontScale="90000"/>
          </a:bodyPr>
          <a:lstStyle/>
          <a:p>
            <a:r>
              <a:rPr lang="en-IN" u="sng" dirty="0"/>
              <a:t>CANDLESTICKS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E58A1-6D74-B11C-0C3F-B350981B9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819" y="1288026"/>
            <a:ext cx="10353368" cy="2835242"/>
          </a:xfrm>
        </p:spPr>
        <p:txBody>
          <a:bodyPr>
            <a:normAutofit fontScale="92500" lnSpcReduction="20000"/>
          </a:bodyPr>
          <a:lstStyle/>
          <a:p>
            <a:r>
              <a:rPr lang="en-IN" sz="2400" dirty="0"/>
              <a:t>Candle charts indicate </a:t>
            </a:r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early trend reversal</a:t>
            </a:r>
            <a:r>
              <a:rPr lang="en-IN" sz="2400" dirty="0"/>
              <a:t>. Every candle has a story to tell about market’s moods and manners.</a:t>
            </a:r>
          </a:p>
          <a:p>
            <a:r>
              <a:rPr lang="en-IN" sz="2400" dirty="0"/>
              <a:t>When analysing candlesticks, </a:t>
            </a:r>
            <a:r>
              <a:rPr lang="en-IN" sz="2400" b="1" dirty="0">
                <a:solidFill>
                  <a:schemeClr val="tx2"/>
                </a:solidFill>
              </a:rPr>
              <a:t>look at both real bodies and shadows</a:t>
            </a:r>
            <a:r>
              <a:rPr lang="en-IN" sz="2400" dirty="0"/>
              <a:t>.</a:t>
            </a:r>
          </a:p>
          <a:p>
            <a:r>
              <a:rPr lang="en-IN" sz="2400" dirty="0"/>
              <a:t>Use at least </a:t>
            </a:r>
            <a:r>
              <a:rPr lang="en-IN" sz="2400" b="1" dirty="0">
                <a:solidFill>
                  <a:srgbClr val="E218A3"/>
                </a:solidFill>
              </a:rPr>
              <a:t>two time frames </a:t>
            </a:r>
            <a:r>
              <a:rPr lang="en-IN" sz="2400" dirty="0"/>
              <a:t>to get a feel of market’s direction.</a:t>
            </a:r>
          </a:p>
          <a:p>
            <a:r>
              <a:rPr lang="en-IN" sz="2400" b="1" u="sng" dirty="0">
                <a:solidFill>
                  <a:srgbClr val="002060"/>
                </a:solidFill>
              </a:rPr>
              <a:t>Convergence Concept:</a:t>
            </a:r>
          </a:p>
          <a:p>
            <a:r>
              <a:rPr lang="en-IN" sz="2400" b="1" dirty="0"/>
              <a:t>The more the technical signals that emerge at Support and Resistance, the higher the likelihood of reversal.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0B3A4-C2EC-3126-906C-3D44E3842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6" name="Picture 2" descr="Advanced Candlestick Patterns">
            <a:extLst>
              <a:ext uri="{FF2B5EF4-FFF2-40B4-BE49-F238E27FC236}">
                <a16:creationId xmlns:a16="http://schemas.microsoft.com/office/drawing/2014/main" id="{3AFEA6C9-43F8-991C-056B-74B6D1B7C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8" t="21699" r="1338" b="10694"/>
          <a:stretch/>
        </p:blipFill>
        <p:spPr bwMode="auto">
          <a:xfrm>
            <a:off x="6555333" y="4399237"/>
            <a:ext cx="5235444" cy="208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F88CE05-F720-B75C-6060-F10D25167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48900"/>
              </p:ext>
            </p:extLst>
          </p:nvPr>
        </p:nvGraphicFramePr>
        <p:xfrm>
          <a:off x="1806639" y="4399237"/>
          <a:ext cx="3703368" cy="208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684">
                  <a:extLst>
                    <a:ext uri="{9D8B030D-6E8A-4147-A177-3AD203B41FA5}">
                      <a16:colId xmlns:a16="http://schemas.microsoft.com/office/drawing/2014/main" val="2629896975"/>
                    </a:ext>
                  </a:extLst>
                </a:gridCol>
                <a:gridCol w="1851684">
                  <a:extLst>
                    <a:ext uri="{9D8B030D-6E8A-4147-A177-3AD203B41FA5}">
                      <a16:colId xmlns:a16="http://schemas.microsoft.com/office/drawing/2014/main" val="1213943366"/>
                    </a:ext>
                  </a:extLst>
                </a:gridCol>
              </a:tblGrid>
              <a:tr h="400961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219952"/>
                  </a:ext>
                </a:extLst>
              </a:tr>
              <a:tr h="572803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2F21F3"/>
                          </a:solidFill>
                        </a:rPr>
                        <a:t>Weekly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2F21F3"/>
                          </a:solidFill>
                        </a:rPr>
                        <a:t>For Trend Identification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251714"/>
                  </a:ext>
                </a:extLst>
              </a:tr>
              <a:tr h="400961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2F21F3"/>
                          </a:solidFill>
                        </a:rPr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2F21F3"/>
                          </a:solidFill>
                        </a:rPr>
                        <a:t>To see breakouts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578649"/>
                  </a:ext>
                </a:extLst>
              </a:tr>
              <a:tr h="519311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2F21F3"/>
                          </a:solidFill>
                        </a:rPr>
                        <a:t>5min/30 min</a:t>
                      </a:r>
                    </a:p>
                    <a:p>
                      <a:r>
                        <a:rPr lang="en-IN" b="1" dirty="0">
                          <a:solidFill>
                            <a:srgbClr val="2F21F3"/>
                          </a:solidFill>
                        </a:rPr>
                        <a:t>candles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2F21F3"/>
                          </a:solidFill>
                        </a:rPr>
                        <a:t>For entries and exits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794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32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988888-4643-6B5B-34A4-4814FF950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48" y="1052915"/>
            <a:ext cx="10017083" cy="200597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9E73D4-535B-6DCC-2268-43A5E9E1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886" y="172530"/>
            <a:ext cx="8305800" cy="64027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tx2"/>
                </a:solidFill>
              </a:rPr>
              <a:t>VOLUME:AN important indicator of trend strength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14BF8E8-96CB-DB11-901F-4741C9098897}"/>
              </a:ext>
            </a:extLst>
          </p:cNvPr>
          <p:cNvSpPr txBox="1">
            <a:spLocks/>
          </p:cNvSpPr>
          <p:nvPr/>
        </p:nvSpPr>
        <p:spPr>
          <a:xfrm>
            <a:off x="1632857" y="936171"/>
            <a:ext cx="10352314" cy="15567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Remember: </a:t>
            </a:r>
            <a:r>
              <a:rPr lang="en-US" sz="2000" b="1" dirty="0">
                <a:latin typeface="Aptos Narrow" panose="020B0004020202020204" pitchFamily="34" charset="0"/>
              </a:rPr>
              <a:t>Volume precedes price</a:t>
            </a:r>
            <a:r>
              <a:rPr lang="en-US" sz="2000" dirty="0"/>
              <a:t>. Look for big accelerating volumes on prior uptrends.</a:t>
            </a:r>
          </a:p>
          <a:p>
            <a:r>
              <a:rPr lang="en-US" sz="2000" dirty="0"/>
              <a:t>Volume can help us identify whether a stock is under accumulation or distribution. 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Big volumes at key points is indispensable.</a:t>
            </a:r>
          </a:p>
          <a:p>
            <a:r>
              <a:rPr lang="en-US" sz="2000" b="1" u="sng" dirty="0">
                <a:solidFill>
                  <a:schemeClr val="accent4"/>
                </a:solidFill>
              </a:rPr>
              <a:t>Exit when new highs are on low volume </a:t>
            </a:r>
            <a:r>
              <a:rPr lang="en-US" sz="2000" dirty="0"/>
              <a:t>and price starts to approach below 50-day MA.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8E4FC-5A4B-5514-288F-137972958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" t="7992" r="2971" b="10825"/>
          <a:stretch/>
        </p:blipFill>
        <p:spPr>
          <a:xfrm>
            <a:off x="0" y="2609654"/>
            <a:ext cx="12192000" cy="42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3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E1477-F163-F8E4-90CC-F9CE3CEC4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14BF8E8-96CB-DB11-901F-4741C909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570" y="76200"/>
            <a:ext cx="10018712" cy="576943"/>
          </a:xfrm>
        </p:spPr>
        <p:txBody>
          <a:bodyPr>
            <a:normAutofit fontScale="92500"/>
          </a:bodyPr>
          <a:lstStyle/>
          <a:p>
            <a:r>
              <a:rPr lang="en-US" sz="2200" b="1" u="sng" dirty="0">
                <a:solidFill>
                  <a:srgbClr val="002060"/>
                </a:solidFill>
              </a:rPr>
              <a:t>High volumes on breakouts suggests that move is going to sustain. It confirms the trend.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A4DD8-E860-48DB-07CB-376B890A5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6" t="10469" r="1970" b="10181"/>
          <a:stretch/>
        </p:blipFill>
        <p:spPr>
          <a:xfrm>
            <a:off x="0" y="838200"/>
            <a:ext cx="12192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4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9E73D4-535B-6DCC-2268-43A5E9E1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742" y="172530"/>
            <a:ext cx="10548257" cy="640270"/>
          </a:xfrm>
        </p:spPr>
        <p:txBody>
          <a:bodyPr/>
          <a:lstStyle/>
          <a:p>
            <a:r>
              <a:rPr lang="en-US" sz="2800" u="sng" dirty="0">
                <a:solidFill>
                  <a:schemeClr val="tx2"/>
                </a:solidFill>
              </a:rPr>
              <a:t>VOLUME</a:t>
            </a:r>
            <a:r>
              <a:rPr lang="en-US" sz="2400" u="sng" dirty="0">
                <a:solidFill>
                  <a:schemeClr val="tx2"/>
                </a:solidFill>
              </a:rPr>
              <a:t>:AN important indicator of trend strength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14BF8E8-96CB-DB11-901F-4741C9098897}"/>
              </a:ext>
            </a:extLst>
          </p:cNvPr>
          <p:cNvSpPr txBox="1">
            <a:spLocks/>
          </p:cNvSpPr>
          <p:nvPr/>
        </p:nvSpPr>
        <p:spPr>
          <a:xfrm>
            <a:off x="1484311" y="907697"/>
            <a:ext cx="10239604" cy="45301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b="1" u="sng" dirty="0">
                <a:solidFill>
                  <a:srgbClr val="002060"/>
                </a:solidFill>
              </a:rPr>
              <a:t>If  breakout is on low volumes, there is less conviction, it contradicts the trend.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376DD-8DBB-362C-8CA3-2613E44BF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5613"/>
            <a:ext cx="12192000" cy="54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9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99FC4DD-8ACC-D2BD-5771-A3A51B3E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58" y="208281"/>
            <a:ext cx="10799742" cy="69900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Moving averages: Best way to identify trends</a:t>
            </a:r>
            <a:endParaRPr lang="en-IN" u="sng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BA1B2CF-D5C7-F891-F787-3153BEF102E1}"/>
              </a:ext>
            </a:extLst>
          </p:cNvPr>
          <p:cNvSpPr txBox="1">
            <a:spLocks/>
          </p:cNvSpPr>
          <p:nvPr/>
        </p:nvSpPr>
        <p:spPr>
          <a:xfrm>
            <a:off x="2245488" y="949914"/>
            <a:ext cx="8553691" cy="23064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u="sng" dirty="0"/>
          </a:p>
          <a:p>
            <a:pPr marL="342900" indent="-342900">
              <a:buFont typeface="Arial"/>
              <a:buAutoNum type="arabicParenR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Determining the Trend</a:t>
            </a:r>
          </a:p>
          <a:p>
            <a:pPr marL="342900" indent="-342900">
              <a:buFont typeface="Arial"/>
              <a:buAutoNum type="arabicParenR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Determining Support and Resistance</a:t>
            </a:r>
          </a:p>
          <a:p>
            <a:pPr marL="342900" indent="-342900">
              <a:buFont typeface="Arial"/>
              <a:buAutoNum type="arabicParenR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To give specific trading signals like crossovers</a:t>
            </a:r>
          </a:p>
          <a:p>
            <a:pPr marL="342900" indent="-342900">
              <a:buFont typeface="Arial"/>
              <a:buAutoNum type="arabicParenR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Determining price extremes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99A988-DD10-99ED-4BF4-47797048E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8" t="7234" r="535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1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227E-2E54-C430-C77F-D1919737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825" y="462987"/>
            <a:ext cx="11759879" cy="69448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MOVING AVERAGE CONVERGENCE DIVERGENCE (MACD)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4A3B4-3B76-79F6-F997-182F4F42F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080" y="1301188"/>
            <a:ext cx="10018713" cy="2773102"/>
          </a:xfrm>
        </p:spPr>
        <p:txBody>
          <a:bodyPr/>
          <a:lstStyle/>
          <a:p>
            <a:pPr marL="342900" indent="-342900"/>
            <a:r>
              <a:rPr lang="en-US" sz="2400" b="0" i="0" dirty="0">
                <a:effectLst/>
                <a:latin typeface="Arial" panose="020B0604020202020204" pitchFamily="34" charset="0"/>
              </a:rPr>
              <a:t>It encompasses both momentum and trend and is a useful trend following indicator.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Buy: When MACD line crosses from below to above the signal line.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Sell: When MACD line crosses from above to below the signal line.</a:t>
            </a:r>
          </a:p>
          <a:p>
            <a:r>
              <a:rPr lang="en-US" sz="2400" b="0" i="0" dirty="0">
                <a:effectLst/>
                <a:latin typeface="Arial" panose="020B0604020202020204" pitchFamily="34" charset="0"/>
              </a:rPr>
              <a:t>The MACD Line is higher in uptrend and lower in downtrend.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EE441-5249-C661-6C74-399482F47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4290"/>
            <a:ext cx="12192000" cy="27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3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9E73D4-535B-6DCC-2268-43A5E9E1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448" y="311624"/>
            <a:ext cx="6773333" cy="1059975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PRICE VOLUME RELATIONSHIP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2BF2C43-5F68-9BB5-6EA7-6B68518FA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18021"/>
              </p:ext>
            </p:extLst>
          </p:nvPr>
        </p:nvGraphicFramePr>
        <p:xfrm>
          <a:off x="1856619" y="1707223"/>
          <a:ext cx="9543469" cy="3037246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925972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152890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164466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141317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158824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34488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w Cen MT" panose="020B0602020104020603" pitchFamily="34" charset="77"/>
                          <a:cs typeface="Segoe UI Light" panose="020B0502040204020203" pitchFamily="34" charset="0"/>
                        </a:rPr>
                        <a:t>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w Cen MT" panose="020B0602020104020603" pitchFamily="34" charset="77"/>
                          <a:cs typeface="Segoe UI Light" panose="020B0502040204020203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 i="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w Cen MT" panose="020B0602020104020603" pitchFamily="34" charset="77"/>
                          <a:cs typeface="Segoe UI Light" panose="020B0502040204020203" pitchFamily="34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accent3">
                              <a:lumMod val="25000"/>
                            </a:schemeClr>
                          </a:solidFill>
                          <a:highlight>
                            <a:srgbClr val="FFFF00"/>
                          </a:highlight>
                          <a:latin typeface="Tw Cen MT" panose="020B0602020104020603" pitchFamily="34" charset="77"/>
                          <a:cs typeface="Segoe UI Light" panose="020B0502040204020203" pitchFamily="34" charset="0"/>
                        </a:rPr>
                        <a:t>Implication</a:t>
                      </a:r>
                      <a:endParaRPr lang="en-US" sz="2400" b="1" i="0" dirty="0">
                        <a:solidFill>
                          <a:schemeClr val="accent3">
                            <a:lumMod val="25000"/>
                          </a:schemeClr>
                        </a:solidFill>
                        <a:highlight>
                          <a:srgbClr val="FFFF00"/>
                        </a:highlight>
                        <a:latin typeface="Tw Cen MT" panose="020B0602020104020603" pitchFamily="34" charset="77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60786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Rising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Increasing Demand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206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Bullish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61059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Rising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Falling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Decreasing Demand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206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Bearish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62790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Falling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Rising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Increasing 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206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Bearish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659806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Falling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Falling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Decreasing 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206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Bullish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251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72FB-0CFE-7E51-2396-EF5A17A6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76567" cy="1203768"/>
          </a:xfrm>
        </p:spPr>
        <p:txBody>
          <a:bodyPr>
            <a:normAutofit fontScale="90000"/>
          </a:bodyPr>
          <a:lstStyle/>
          <a:p>
            <a:r>
              <a:rPr lang="en-US" sz="4000" u="sng" dirty="0"/>
              <a:t>BOLLINGER Bands: </a:t>
            </a:r>
            <a:br>
              <a:rPr lang="en-US" sz="4000" u="sng" dirty="0"/>
            </a:br>
            <a:r>
              <a:rPr lang="en-US" sz="4000" u="sng" dirty="0"/>
              <a:t>A Unique Blend of</a:t>
            </a:r>
            <a:r>
              <a:rPr lang="en-US" sz="4000" u="sng" dirty="0">
                <a:solidFill>
                  <a:srgbClr val="002060"/>
                </a:solidFill>
              </a:rPr>
              <a:t> Trend </a:t>
            </a:r>
            <a:r>
              <a:rPr lang="en-US" sz="4000" u="sng" dirty="0"/>
              <a:t>and </a:t>
            </a:r>
            <a:r>
              <a:rPr lang="en-US" sz="4000" u="sng" dirty="0">
                <a:solidFill>
                  <a:srgbClr val="002060"/>
                </a:solidFill>
              </a:rPr>
              <a:t>Volatility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83075-9B49-6BAC-C70F-FF93F4C0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720" y="1487346"/>
            <a:ext cx="10773280" cy="270268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 closes outside the Bollinger Bands are </a:t>
            </a:r>
            <a:r>
              <a:rPr lang="en-US" sz="2400" b="1" dirty="0">
                <a:solidFill>
                  <a:srgbClr val="FFC000"/>
                </a:solidFill>
              </a:rPr>
              <a:t>continuation signals</a:t>
            </a:r>
            <a:r>
              <a:rPr lang="en-US" sz="2400" dirty="0"/>
              <a:t>, not reversals.</a:t>
            </a:r>
          </a:p>
          <a:p>
            <a:r>
              <a:rPr lang="en-US" sz="2400" dirty="0"/>
              <a:t>The central concept is that “</a:t>
            </a:r>
            <a:r>
              <a:rPr lang="en-US" sz="2400" u="sng" dirty="0"/>
              <a:t>when volatility has fallen to a very low level, that its very lowness anticipates increased volatility”.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Many trends are born in trading range </a:t>
            </a:r>
            <a:r>
              <a:rPr lang="en-US" sz="2400" dirty="0"/>
              <a:t>when Bandwidth is quite narrow.</a:t>
            </a:r>
          </a:p>
          <a:p>
            <a:r>
              <a:rPr lang="en-US" sz="2800" b="1" dirty="0"/>
              <a:t>“A breakout from trading range accompanied by sharp expansion in bandwidth marks the beginning of sustainable trend.”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8E38C-9E32-968B-F6E4-8B5AA952E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4" t="1806" r="314" b="-1806"/>
          <a:stretch/>
        </p:blipFill>
        <p:spPr>
          <a:xfrm>
            <a:off x="0" y="3965925"/>
            <a:ext cx="12191999" cy="30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8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6127-A135-03F3-1602-3DAE2E4E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493" y="932328"/>
            <a:ext cx="4078942" cy="824754"/>
          </a:xfrm>
        </p:spPr>
        <p:txBody>
          <a:bodyPr/>
          <a:lstStyle/>
          <a:p>
            <a:r>
              <a:rPr lang="en-IN" u="sng" dirty="0"/>
              <a:t>ABOUT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3C096-DA7A-7465-36BD-9AA0F8269805}"/>
              </a:ext>
            </a:extLst>
          </p:cNvPr>
          <p:cNvSpPr txBox="1"/>
          <p:nvPr/>
        </p:nvSpPr>
        <p:spPr>
          <a:xfrm>
            <a:off x="1390648" y="2140020"/>
            <a:ext cx="99328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>
                <a:effectLst/>
                <a:latin typeface="Glacial Indifference"/>
                <a:ea typeface="Calibri" panose="020F0502020204030204" pitchFamily="34" charset="0"/>
                <a:cs typeface="Times New Roman" panose="02020603050405020304" pitchFamily="18" charset="0"/>
              </a:rPr>
              <a:t>TECHNICAL ANALYST AND PROFESSIONAL TRADER.</a:t>
            </a:r>
          </a:p>
          <a:p>
            <a:endParaRPr lang="en-IN" sz="2400" dirty="0">
              <a:effectLst/>
              <a:latin typeface="Glacial Indifferenc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Glacial Indifference"/>
                <a:ea typeface="Calibri" panose="020F0502020204030204" pitchFamily="34" charset="0"/>
                <a:cs typeface="Times New Roman" panose="02020603050405020304" pitchFamily="18" charset="0"/>
              </a:rPr>
              <a:t>Have obtained the </a:t>
            </a:r>
            <a:r>
              <a:rPr lang="en-IN" sz="2400" b="1" dirty="0">
                <a:solidFill>
                  <a:schemeClr val="accent6">
                    <a:lumMod val="75000"/>
                  </a:schemeClr>
                </a:solidFill>
                <a:effectLst/>
                <a:latin typeface="Glacial Indifference"/>
                <a:ea typeface="Calibri" panose="020F0502020204030204" pitchFamily="34" charset="0"/>
                <a:cs typeface="Times New Roman" panose="02020603050405020304" pitchFamily="18" charset="0"/>
              </a:rPr>
              <a:t>CFTe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  <a:effectLst/>
                <a:latin typeface="Glacial Indifference"/>
                <a:ea typeface="Calibri" panose="020F0502020204030204" pitchFamily="34" charset="0"/>
                <a:cs typeface="Times New Roman" panose="02020603050405020304" pitchFamily="18" charset="0"/>
              </a:rPr>
              <a:t> Designation </a:t>
            </a:r>
            <a:r>
              <a:rPr lang="en-IN" sz="2400" dirty="0">
                <a:effectLst/>
                <a:latin typeface="Glacial Indifference"/>
                <a:ea typeface="Calibri" panose="020F0502020204030204" pitchFamily="34" charset="0"/>
                <a:cs typeface="Times New Roman" panose="02020603050405020304" pitchFamily="18" charset="0"/>
              </a:rPr>
              <a:t>from the </a:t>
            </a:r>
            <a:r>
              <a:rPr lang="en-IN" sz="2400" dirty="0">
                <a:solidFill>
                  <a:schemeClr val="tx2"/>
                </a:solidFill>
                <a:effectLst/>
                <a:latin typeface="Glacial Indifference"/>
                <a:ea typeface="Calibri" panose="020F0502020204030204" pitchFamily="34" charset="0"/>
                <a:cs typeface="Times New Roman" panose="02020603050405020304" pitchFamily="18" charset="0"/>
              </a:rPr>
              <a:t>International Federation of Technical Analysts (IFTA).</a:t>
            </a:r>
          </a:p>
          <a:p>
            <a:endParaRPr lang="en-IN" sz="2400" dirty="0">
              <a:solidFill>
                <a:schemeClr val="tx2"/>
              </a:solidFill>
              <a:effectLst/>
              <a:latin typeface="Glacial Indifferenc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Glacial Indifference"/>
                <a:ea typeface="Calibri" panose="020F0502020204030204" pitchFamily="34" charset="0"/>
                <a:cs typeface="Times New Roman" panose="02020603050405020304" pitchFamily="18" charset="0"/>
              </a:rPr>
              <a:t>Have cleared all three levels of </a:t>
            </a:r>
            <a:r>
              <a:rPr lang="en-IN" sz="2400" b="1" dirty="0">
                <a:solidFill>
                  <a:srgbClr val="FF0000"/>
                </a:solidFill>
                <a:latin typeface="Glacial Indifference"/>
                <a:ea typeface="Calibri" panose="020F0502020204030204" pitchFamily="34" charset="0"/>
                <a:cs typeface="Times New Roman" panose="02020603050405020304" pitchFamily="18" charset="0"/>
              </a:rPr>
              <a:t>CMT</a:t>
            </a:r>
            <a:r>
              <a:rPr lang="en-IN" sz="2400" dirty="0">
                <a:solidFill>
                  <a:srgbClr val="FF0000"/>
                </a:solidFill>
                <a:latin typeface="Glacial Indifference"/>
                <a:ea typeface="Calibri" panose="020F0502020204030204" pitchFamily="34" charset="0"/>
                <a:cs typeface="Times New Roman" panose="02020603050405020304" pitchFamily="18" charset="0"/>
              </a:rPr>
              <a:t> (Chartered Market Technician Designation)</a:t>
            </a:r>
            <a:r>
              <a:rPr lang="en-IN" sz="2400" dirty="0">
                <a:solidFill>
                  <a:srgbClr val="FFC000"/>
                </a:solidFill>
                <a:latin typeface="Glacial Indifferenc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Glacial Indifference"/>
                <a:ea typeface="Calibri" panose="020F0502020204030204" pitchFamily="34" charset="0"/>
                <a:cs typeface="Times New Roman" panose="02020603050405020304" pitchFamily="18" charset="0"/>
              </a:rPr>
              <a:t>from USA and </a:t>
            </a:r>
            <a:r>
              <a:rPr lang="en-IN" sz="2400" dirty="0">
                <a:effectLst/>
                <a:latin typeface="Glacial Indifference"/>
                <a:ea typeface="Calibri" panose="020F0502020204030204" pitchFamily="34" charset="0"/>
                <a:cs typeface="Times New Roman" panose="02020603050405020304" pitchFamily="18" charset="0"/>
              </a:rPr>
              <a:t>serve as an affiliate member and volunteer with CMT Association. AIF member.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latin typeface="Glacial Indifferenc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i="1" u="sng" dirty="0">
                <a:latin typeface="Glacial Indifference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en-IN" sz="2400" b="1" dirty="0">
                <a:latin typeface="Glacial Indifference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N" sz="2400" dirty="0">
                <a:latin typeface="Glacial Indifference"/>
                <a:ea typeface="Calibri" panose="020F0502020204030204" pitchFamily="34" charset="0"/>
                <a:cs typeface="Times New Roman" panose="02020603050405020304" pitchFamily="18" charset="0"/>
              </a:rPr>
              <a:t> Deep understanding of charts, patterns, indicators, Behavioural finance, Data interpretation, Sectoral analysis and Risk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/>
          </a:p>
        </p:txBody>
      </p:sp>
      <p:pic>
        <p:nvPicPr>
          <p:cNvPr id="5" name="Picture Placeholder 14">
            <a:extLst>
              <a:ext uri="{FF2B5EF4-FFF2-40B4-BE49-F238E27FC236}">
                <a16:creationId xmlns:a16="http://schemas.microsoft.com/office/drawing/2014/main" id="{00B595A4-D85A-092E-EAD9-764423E8B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46" b="11346"/>
          <a:stretch>
            <a:fillRect/>
          </a:stretch>
        </p:blipFill>
        <p:spPr>
          <a:xfrm>
            <a:off x="9144001" y="207565"/>
            <a:ext cx="2588924" cy="25889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15696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DB0F-7733-3DEA-B41D-D23E6C7D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9" y="176515"/>
            <a:ext cx="10018713" cy="668438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rgbClr val="002060"/>
                </a:solidFill>
              </a:rPr>
              <a:t>ARE WE IN A STRONG TREND?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9DE315-13A5-5CB3-DFA2-01DC591BF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4954"/>
            <a:ext cx="12192000" cy="60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00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6AB3A-A298-B3F1-A855-DF935C415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580" y="1054115"/>
            <a:ext cx="10018713" cy="3540890"/>
          </a:xfrm>
        </p:spPr>
        <p:txBody>
          <a:bodyPr/>
          <a:lstStyle/>
          <a:p>
            <a:r>
              <a:rPr lang="en-US" sz="2400" b="1" dirty="0"/>
              <a:t>Momentum oscillator that measures speed of price change.</a:t>
            </a:r>
          </a:p>
          <a:p>
            <a:r>
              <a:rPr lang="en-US" sz="2400" b="0" i="0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Aptos Narrow" panose="020B0004020202020204" pitchFamily="34" charset="0"/>
              </a:rPr>
              <a:t>It can help us validate</a:t>
            </a:r>
            <a:r>
              <a:rPr lang="en-US" sz="2400" b="1" i="0" dirty="0">
                <a:solidFill>
                  <a:schemeClr val="tx2"/>
                </a:solidFill>
                <a:effectLst/>
                <a:latin typeface="Aptos Narrow" panose="020B0004020202020204" pitchFamily="34" charset="0"/>
              </a:rPr>
              <a:t> trends 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Aptos Narrow" panose="020B0004020202020204" pitchFamily="34" charset="0"/>
              </a:rPr>
              <a:t>and </a:t>
            </a:r>
            <a:r>
              <a:rPr lang="en-US" sz="2400" b="1" i="0" dirty="0">
                <a:solidFill>
                  <a:schemeClr val="tx2"/>
                </a:solidFill>
                <a:effectLst/>
                <a:latin typeface="Aptos Narrow" panose="020B0004020202020204" pitchFamily="34" charset="0"/>
              </a:rPr>
              <a:t>trend reversals.</a:t>
            </a:r>
          </a:p>
          <a:p>
            <a:r>
              <a:rPr lang="en-US" sz="2400" b="1" u="sng" dirty="0">
                <a:latin typeface="Aptos Narrow" panose="020B0004020202020204" pitchFamily="34" charset="0"/>
              </a:rPr>
              <a:t>Strategies:</a:t>
            </a:r>
          </a:p>
          <a:p>
            <a:r>
              <a:rPr lang="en-US" sz="2400" b="0" i="0" dirty="0">
                <a:solidFill>
                  <a:srgbClr val="002060"/>
                </a:solidFill>
                <a:effectLst/>
                <a:latin typeface="Aptos Narrow" panose="020B0004020202020204" pitchFamily="34" charset="0"/>
              </a:rPr>
              <a:t>Modify RSI levels to fit trends.</a:t>
            </a:r>
          </a:p>
          <a:p>
            <a:r>
              <a:rPr lang="en-US" sz="2400" b="0" i="0" dirty="0">
                <a:solidFill>
                  <a:srgbClr val="002060"/>
                </a:solidFill>
                <a:effectLst/>
                <a:latin typeface="Aptos Narrow" panose="020B0004020202020204" pitchFamily="34" charset="0"/>
              </a:rPr>
              <a:t>Look for Divergences.</a:t>
            </a:r>
          </a:p>
          <a:p>
            <a:r>
              <a:rPr lang="en-US" sz="2400" dirty="0">
                <a:solidFill>
                  <a:srgbClr val="002060"/>
                </a:solidFill>
                <a:latin typeface="Aptos Narrow" panose="020B0004020202020204" pitchFamily="34" charset="0"/>
              </a:rPr>
              <a:t>You can apply trend lines, S&amp;R concept to RSI.</a:t>
            </a:r>
            <a:endParaRPr lang="en-US" sz="2400" b="0" i="0" dirty="0">
              <a:solidFill>
                <a:srgbClr val="002060"/>
              </a:solidFill>
              <a:effectLst/>
              <a:latin typeface="Aptos Narrow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0D9949-64CC-9D3D-0961-B85BBB98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580" y="152300"/>
            <a:ext cx="6363864" cy="716619"/>
          </a:xfrm>
        </p:spPr>
        <p:txBody>
          <a:bodyPr/>
          <a:lstStyle/>
          <a:p>
            <a:r>
              <a:rPr lang="en-US" u="sng" dirty="0">
                <a:ln w="28575">
                  <a:noFill/>
                  <a:prstDash val="solid"/>
                </a:ln>
                <a:solidFill>
                  <a:srgbClr val="002060"/>
                </a:solidFill>
                <a:latin typeface="Tw Cen MT" panose="020B0602020104020603" pitchFamily="34" charset="77"/>
              </a:rPr>
              <a:t>RSI (Relative strength index)</a:t>
            </a:r>
            <a:endParaRPr lang="en-US" sz="4000" b="1" u="sng" spc="600" dirty="0">
              <a:ln w="28575">
                <a:noFill/>
                <a:prstDash val="solid"/>
              </a:ln>
              <a:solidFill>
                <a:srgbClr val="002060"/>
              </a:solidFill>
              <a:latin typeface="Tw Cen MT" panose="020B06020201040206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70A6D-6876-9F06-4EC9-40D740C5A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1" t="4376" r="2181" b="9563"/>
          <a:stretch/>
        </p:blipFill>
        <p:spPr>
          <a:xfrm>
            <a:off x="0" y="4166886"/>
            <a:ext cx="12191999" cy="26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92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9BC2-AE5D-1883-1089-E01E7076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881" y="0"/>
            <a:ext cx="10160361" cy="876782"/>
          </a:xfrm>
        </p:spPr>
        <p:txBody>
          <a:bodyPr>
            <a:normAutofit fontScale="90000"/>
          </a:bodyPr>
          <a:lstStyle/>
          <a:p>
            <a:r>
              <a:rPr lang="en-US" sz="3200" b="1" u="sng" spc="600" dirty="0">
                <a:ln w="28575">
                  <a:noFill/>
                  <a:prstDash val="solid"/>
                </a:ln>
                <a:latin typeface="Tw Cen MT" panose="020B0602020104020603" pitchFamily="34" charset="77"/>
              </a:rPr>
              <a:t>SENTIMENT MEASURES FROM MARKET DATA</a:t>
            </a:r>
            <a:endParaRPr lang="en-US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F08F3-8F6F-E5A0-DB65-DCBBCC678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997" y="876782"/>
            <a:ext cx="7046232" cy="1742955"/>
          </a:xfrm>
        </p:spPr>
        <p:txBody>
          <a:bodyPr/>
          <a:lstStyle/>
          <a:p>
            <a:r>
              <a:rPr lang="en-US" sz="2400" b="1" i="0" dirty="0">
                <a:effectLst/>
                <a:latin typeface="Aptos Narrow" panose="020B0004020202020204" pitchFamily="34" charset="0"/>
              </a:rPr>
              <a:t>Futures open Interest (Increase or decreasing)</a:t>
            </a:r>
          </a:p>
          <a:p>
            <a:r>
              <a:rPr lang="en-US" sz="2400" b="1" dirty="0">
                <a:latin typeface="Aptos Narrow" panose="020B0004020202020204" pitchFamily="34" charset="0"/>
              </a:rPr>
              <a:t>Put call ratio (PCR)</a:t>
            </a:r>
          </a:p>
          <a:p>
            <a:r>
              <a:rPr lang="en-US" sz="2400" b="1" i="0" dirty="0">
                <a:effectLst/>
                <a:latin typeface="Aptos Narrow" panose="020B0004020202020204" pitchFamily="34" charset="0"/>
              </a:rPr>
              <a:t>India VIX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122BB-3CAB-0C42-4FFA-B435AC1EB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7" t="7479" r="2850" b="9817"/>
          <a:stretch/>
        </p:blipFill>
        <p:spPr>
          <a:xfrm>
            <a:off x="0" y="2531534"/>
            <a:ext cx="12192000" cy="432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3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3D35CA-C652-8F95-7FBD-475BE9BA38BF}"/>
              </a:ext>
            </a:extLst>
          </p:cNvPr>
          <p:cNvSpPr txBox="1">
            <a:spLocks/>
          </p:cNvSpPr>
          <p:nvPr/>
        </p:nvSpPr>
        <p:spPr>
          <a:xfrm>
            <a:off x="3611622" y="93866"/>
            <a:ext cx="4732866" cy="7166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spc="6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ln w="28575">
                  <a:noFill/>
                  <a:prstDash val="solid"/>
                </a:ln>
                <a:solidFill>
                  <a:schemeClr val="tx1"/>
                </a:solidFill>
                <a:latin typeface="Tw Cen MT" panose="020B0602020104020603" pitchFamily="34" charset="77"/>
              </a:rPr>
              <a:t>OPEN INTEREST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9D68F59-516E-6D1F-5B41-801102E0CDCD}"/>
              </a:ext>
            </a:extLst>
          </p:cNvPr>
          <p:cNvSpPr txBox="1">
            <a:spLocks/>
          </p:cNvSpPr>
          <p:nvPr/>
        </p:nvSpPr>
        <p:spPr>
          <a:xfrm>
            <a:off x="1484311" y="1066800"/>
            <a:ext cx="10018712" cy="1439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2400" b="1" kern="120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It is the total number of futures or options contracts that have not been exercised or closed.</a:t>
            </a:r>
          </a:p>
          <a:p>
            <a:r>
              <a:rPr lang="en-US" dirty="0">
                <a:solidFill>
                  <a:schemeClr val="tx1"/>
                </a:solidFill>
              </a:rPr>
              <a:t>It represents difference of opinion amongst Bulls and Bears.</a:t>
            </a:r>
          </a:p>
          <a:p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9E73D4-535B-6DCC-2268-43A5E9E1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645" y="2506133"/>
            <a:ext cx="7754820" cy="640270"/>
          </a:xfrm>
        </p:spPr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</a:rPr>
              <a:t>PRICE-VOLUME-open interest RELATIONSHIP</a:t>
            </a:r>
            <a:endParaRPr lang="en-US" sz="24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12BF2C43-5F68-9BB5-6EA7-6B68518FA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717857"/>
              </p:ext>
            </p:extLst>
          </p:nvPr>
        </p:nvGraphicFramePr>
        <p:xfrm>
          <a:off x="1342409" y="3301181"/>
          <a:ext cx="9939865" cy="3075438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964433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242312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254369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230258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248493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43201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  <a:latin typeface="Tw Cen MT" panose="020B0602020104020603" pitchFamily="34" charset="77"/>
                          <a:cs typeface="Segoe UI Light" panose="020B0502040204020203" pitchFamily="34" charset="0"/>
                        </a:rPr>
                        <a:t>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  <a:latin typeface="Tw Cen MT" panose="020B0602020104020603" pitchFamily="34" charset="77"/>
                          <a:cs typeface="Segoe UI Light" panose="020B0502040204020203" pitchFamily="34" charset="0"/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 i="0" dirty="0">
                          <a:solidFill>
                            <a:schemeClr val="bg1"/>
                          </a:solidFill>
                          <a:latin typeface="Tw Cen MT" panose="020B0602020104020603" pitchFamily="34" charset="77"/>
                          <a:cs typeface="Segoe UI Light" panose="020B0502040204020203" pitchFamily="34" charset="0"/>
                        </a:rPr>
                        <a:t>Open Interest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Tw Cen MT" panose="020B0602020104020603" pitchFamily="34" charset="77"/>
                          <a:cs typeface="Segoe UI Light" panose="020B0502040204020203" pitchFamily="34" charset="0"/>
                        </a:rPr>
                        <a:t>Implication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Tw Cen MT" panose="020B0602020104020603" pitchFamily="34" charset="77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64955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Rising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New Buyers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64955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Rising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Falling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Falling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Short covering Rally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64955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Falling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Rising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New shorts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66957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Falling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Falling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Falling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Bottoming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665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EDCF4-58ED-4ED6-939F-AF257372D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4" y="1060905"/>
            <a:ext cx="10420788" cy="2330245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Primary exits from trends are </a:t>
            </a:r>
            <a:r>
              <a:rPr lang="en-US" sz="2400" b="1" dirty="0">
                <a:solidFill>
                  <a:srgbClr val="002060"/>
                </a:solidFill>
              </a:rPr>
              <a:t>stops.</a:t>
            </a:r>
          </a:p>
          <a:p>
            <a:r>
              <a:rPr lang="en-US" sz="2400" dirty="0"/>
              <a:t>Exit stops are used to protect capital from further loss </a:t>
            </a:r>
            <a:r>
              <a:rPr lang="en-US" sz="2400" b="1" dirty="0">
                <a:solidFill>
                  <a:srgbClr val="002060"/>
                </a:solidFill>
              </a:rPr>
              <a:t>(protective stops)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or protect profits from getting deteriorated (</a:t>
            </a:r>
            <a:r>
              <a:rPr lang="en-US" sz="2400" b="1" dirty="0">
                <a:solidFill>
                  <a:srgbClr val="002060"/>
                </a:solidFill>
              </a:rPr>
              <a:t>Trailing stops</a:t>
            </a:r>
            <a:r>
              <a:rPr lang="en-US" sz="2400" dirty="0"/>
              <a:t>).</a:t>
            </a:r>
          </a:p>
          <a:p>
            <a:r>
              <a:rPr lang="en-IN" sz="2400" dirty="0"/>
              <a:t>Cut every single loss when it is </a:t>
            </a:r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7-8% </a:t>
            </a:r>
            <a:r>
              <a:rPr lang="en-IN" sz="2400" dirty="0"/>
              <a:t>below your purchase. </a:t>
            </a:r>
          </a:p>
          <a:p>
            <a:r>
              <a:rPr lang="en-IN" sz="2400" dirty="0"/>
              <a:t>Cutting losses is like buying an </a:t>
            </a:r>
            <a:r>
              <a:rPr lang="en-IN" sz="2400" b="1" dirty="0">
                <a:solidFill>
                  <a:schemeClr val="tx2"/>
                </a:solidFill>
              </a:rPr>
              <a:t>insurance policy</a:t>
            </a:r>
            <a:r>
              <a:rPr lang="en-IN" sz="2400" dirty="0"/>
              <a:t>. Take losses quickly, and profits slowly.</a:t>
            </a:r>
          </a:p>
          <a:p>
            <a:r>
              <a:rPr lang="en-IN" sz="2400" dirty="0"/>
              <a:t>The protective stop loss should never be cancelled or changed against the trend of security.</a:t>
            </a:r>
          </a:p>
          <a:p>
            <a:r>
              <a:rPr lang="en-IN" sz="2400" dirty="0"/>
              <a:t>Trail SL only in direction of the trend, not against it.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30DEE9-2DBD-C997-C208-027230B5A3EA}"/>
              </a:ext>
            </a:extLst>
          </p:cNvPr>
          <p:cNvSpPr txBox="1">
            <a:spLocks/>
          </p:cNvSpPr>
          <p:nvPr/>
        </p:nvSpPr>
        <p:spPr>
          <a:xfrm>
            <a:off x="3608438" y="118533"/>
            <a:ext cx="4748784" cy="6912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u="sng">
                <a:ln w="28575">
                  <a:noFill/>
                  <a:prstDash val="solid"/>
                </a:ln>
                <a:latin typeface="Tw Cen MT" panose="020B0602020104020603" pitchFamily="34" charset="77"/>
              </a:rPr>
              <a:t>STOPS/Exit strategies</a:t>
            </a:r>
            <a:endParaRPr lang="en-US" b="1" u="sng" spc="600" dirty="0">
              <a:ln w="28575">
                <a:noFill/>
                <a:prstDash val="solid"/>
              </a:ln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9F62DF-3AD5-C70C-2EB0-7698D70ECFF0}"/>
              </a:ext>
            </a:extLst>
          </p:cNvPr>
          <p:cNvSpPr txBox="1">
            <a:spLocks/>
          </p:cNvSpPr>
          <p:nvPr/>
        </p:nvSpPr>
        <p:spPr>
          <a:xfrm>
            <a:off x="2497394" y="3853798"/>
            <a:ext cx="4756003" cy="267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IN" sz="1800" dirty="0"/>
          </a:p>
          <a:p>
            <a:r>
              <a:rPr lang="en-IN" sz="1800" b="1" u="sng" dirty="0">
                <a:solidFill>
                  <a:schemeClr val="accent6">
                    <a:lumMod val="75000"/>
                  </a:schemeClr>
                </a:solidFill>
              </a:rPr>
              <a:t>Methods for Trailing Stop Loss:</a:t>
            </a:r>
          </a:p>
          <a:p>
            <a:r>
              <a:rPr lang="en-IN" sz="1800" dirty="0"/>
              <a:t>Trend line based</a:t>
            </a:r>
          </a:p>
          <a:p>
            <a:r>
              <a:rPr lang="en-IN" sz="1800" dirty="0"/>
              <a:t>Moving Average based</a:t>
            </a:r>
          </a:p>
          <a:p>
            <a:r>
              <a:rPr lang="en-IN" sz="1800" dirty="0"/>
              <a:t>Parabolic SAR</a:t>
            </a:r>
          </a:p>
          <a:p>
            <a:r>
              <a:rPr lang="en-IN" sz="1800" b="1" dirty="0">
                <a:solidFill>
                  <a:srgbClr val="002060"/>
                </a:solidFill>
              </a:rPr>
              <a:t>ATR based (Super trend)</a:t>
            </a:r>
          </a:p>
          <a:p>
            <a:r>
              <a:rPr lang="en-IN" sz="1800" dirty="0"/>
              <a:t>Percentage Gain based</a:t>
            </a:r>
          </a:p>
          <a:p>
            <a:r>
              <a:rPr lang="en-IN" sz="1800" dirty="0"/>
              <a:t>Time and Money stops</a:t>
            </a:r>
          </a:p>
          <a:p>
            <a:endParaRPr lang="en-IN" sz="2800" dirty="0"/>
          </a:p>
          <a:p>
            <a:endParaRPr lang="en-IN" dirty="0"/>
          </a:p>
        </p:txBody>
      </p:sp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63044AE4-BEEC-89C6-A2CA-8F2ACAA6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95" y="3466851"/>
            <a:ext cx="3073400" cy="318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92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EEBDB6D-B767-2478-9E9A-8AAA7CF8A94F}"/>
              </a:ext>
            </a:extLst>
          </p:cNvPr>
          <p:cNvSpPr txBox="1"/>
          <p:nvPr/>
        </p:nvSpPr>
        <p:spPr>
          <a:xfrm>
            <a:off x="1465008" y="1351197"/>
            <a:ext cx="994778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There is no easy magic formula for wealth. Build  a system and follow it.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100" dirty="0">
                <a:latin typeface="Arial" panose="020B0604020202020204" pitchFamily="34" charset="0"/>
                <a:cs typeface="Arial" panose="020B0604020202020204" pitchFamily="34" charset="0"/>
              </a:rPr>
              <a:t>In financial markets, </a:t>
            </a:r>
            <a:r>
              <a:rPr lang="en-IN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equilibrium is rarely reached</a:t>
            </a:r>
            <a:r>
              <a:rPr lang="en-IN" sz="2100" dirty="0">
                <a:latin typeface="Arial" panose="020B0604020202020204" pitchFamily="34" charset="0"/>
                <a:cs typeface="Arial" panose="020B0604020202020204" pitchFamily="34" charset="0"/>
              </a:rPr>
              <a:t>. Prices change constantly. Nothing is perfectly stable or constant in markets.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From time-to-time market will shift its emphasis from </a:t>
            </a: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caps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caps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and vice-versa.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Buy 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fundamentally sound companies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when they are emerging from sound consolidated bases and are close to making new highs on increases volumes.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Look for companies with low float.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Learn to </a:t>
            </a:r>
            <a:r>
              <a:rPr lang="en-US" sz="2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quickly when you have a small loss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rather than waiting or hoping they will come back.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Extremes in sentiment </a:t>
            </a:r>
            <a:r>
              <a:rPr lang="en-IN" sz="2100" dirty="0">
                <a:latin typeface="Arial" panose="020B0604020202020204" pitchFamily="34" charset="0"/>
                <a:cs typeface="Arial" panose="020B0604020202020204" pitchFamily="34" charset="0"/>
              </a:rPr>
              <a:t>mark the end of trend.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upwards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en-U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downwards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Look for abnormal strength on a weak day.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prefer strong stocks in strong sectors in upward trending market. 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B98470-274A-D3A0-90FA-C69631D8E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838" y="220916"/>
            <a:ext cx="5974324" cy="891988"/>
          </a:xfrm>
        </p:spPr>
        <p:txBody>
          <a:bodyPr>
            <a:normAutofit fontScale="90000"/>
          </a:bodyPr>
          <a:lstStyle/>
          <a:p>
            <a:r>
              <a:rPr lang="en-IN" u="sng" dirty="0"/>
              <a:t>SUMMARY-KEY TAKEAWAYS</a:t>
            </a:r>
          </a:p>
        </p:txBody>
      </p:sp>
    </p:spTree>
    <p:extLst>
      <p:ext uri="{BB962C8B-B14F-4D97-AF65-F5344CB8AC3E}">
        <p14:creationId xmlns:p14="http://schemas.microsoft.com/office/powerpoint/2010/main" val="1208724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1FC3FB-4B64-BE73-0B2F-BFDBA6CA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838" y="220916"/>
            <a:ext cx="5974324" cy="891988"/>
          </a:xfrm>
        </p:spPr>
        <p:txBody>
          <a:bodyPr>
            <a:normAutofit fontScale="90000"/>
          </a:bodyPr>
          <a:lstStyle/>
          <a:p>
            <a:r>
              <a:rPr lang="en-IN" u="sng" dirty="0"/>
              <a:t>SUMMARY-KEY TAKEAWAYS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4BE3F-197D-594C-D80D-0F0BD87A922F}"/>
              </a:ext>
            </a:extLst>
          </p:cNvPr>
          <p:cNvSpPr txBox="1"/>
          <p:nvPr/>
        </p:nvSpPr>
        <p:spPr>
          <a:xfrm>
            <a:off x="1436913" y="1305342"/>
            <a:ext cx="1009105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Profits are made by riding the trend. Oscillators and indicators should only be used as 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evidence to confirm the trend.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Its excellent to buy a 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trending stock at its support levels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 are mostly chaotic, within these chaos, periods of order and structure appear</a:t>
            </a:r>
            <a:r>
              <a:rPr lang="en-US" sz="2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essence of market analysis is for the trader to have discipline and recognize when these periods appear and courage to trade them.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 trending markets, the oscillators may remain in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overbought conditions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for a prolonged period.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What is more important in market fluctuations are not the events themselves, but </a:t>
            </a:r>
            <a:r>
              <a:rPr lang="en-U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reaction to these events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That is why it becomes very important to gauge the emotional aspect of markets, which is done by Technical Analysis.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E2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the Leaders, avoid Laggards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“MAKE USE OF YOUR OPPORTUNITIES”.</a:t>
            </a:r>
          </a:p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15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940A6-60EE-592D-CA40-6537CE3E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61" y="219075"/>
            <a:ext cx="10018713" cy="2171700"/>
          </a:xfrm>
        </p:spPr>
        <p:txBody>
          <a:bodyPr/>
          <a:lstStyle/>
          <a:p>
            <a:r>
              <a:rPr lang="en-US" dirty="0"/>
              <a:t>THANK YOU!!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69F7D-5C71-D1E1-D54A-8FB0C80C9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025" y="1882158"/>
            <a:ext cx="8066996" cy="762001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002060"/>
                </a:solidFill>
                <a:latin typeface="Aptos Narrow" panose="020B0004020202020204" pitchFamily="34" charset="0"/>
              </a:rPr>
              <a:t>My Email: bharattharwani756@gmail.com</a:t>
            </a:r>
          </a:p>
        </p:txBody>
      </p:sp>
      <p:pic>
        <p:nvPicPr>
          <p:cNvPr id="5" name="Picture Placeholder 14">
            <a:extLst>
              <a:ext uri="{FF2B5EF4-FFF2-40B4-BE49-F238E27FC236}">
                <a16:creationId xmlns:a16="http://schemas.microsoft.com/office/drawing/2014/main" id="{A7B004AD-7544-E6D8-2C8C-8093D02668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46" b="11346"/>
          <a:stretch>
            <a:fillRect/>
          </a:stretch>
        </p:blipFill>
        <p:spPr>
          <a:xfrm>
            <a:off x="9791021" y="534279"/>
            <a:ext cx="1845353" cy="1845353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0B09F0-F979-0B3E-8545-81700B3CC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971" y="4974720"/>
            <a:ext cx="2063743" cy="15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7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CEFA-4C2B-35FB-E384-9F8564FB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74" y="292607"/>
            <a:ext cx="10018713" cy="941832"/>
          </a:xfrm>
        </p:spPr>
        <p:txBody>
          <a:bodyPr/>
          <a:lstStyle/>
          <a:p>
            <a:r>
              <a:rPr lang="en-IN" b="1" u="sng" dirty="0">
                <a:solidFill>
                  <a:srgbClr val="C00000"/>
                </a:solidFill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AA68D-4D5A-C97C-96C7-0F241E00A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74" y="1100709"/>
            <a:ext cx="10594914" cy="5202936"/>
          </a:xfrm>
        </p:spPr>
        <p:txBody>
          <a:bodyPr>
            <a:normAutofit/>
          </a:bodyPr>
          <a:lstStyle/>
          <a:p>
            <a:pPr marL="12700" marR="173990">
              <a:lnSpc>
                <a:spcPct val="80000"/>
              </a:lnSpc>
              <a:spcBef>
                <a:spcPts val="530"/>
              </a:spcBef>
            </a:pPr>
            <a:r>
              <a:rPr lang="en-US" sz="2400" b="1" spc="-50" dirty="0">
                <a:latin typeface="Arial"/>
                <a:cs typeface="Arial"/>
              </a:rPr>
              <a:t>NO</a:t>
            </a:r>
            <a:r>
              <a:rPr lang="en-US" sz="2400" b="1" spc="-85" dirty="0">
                <a:latin typeface="Arial"/>
                <a:cs typeface="Arial"/>
              </a:rPr>
              <a:t> </a:t>
            </a:r>
            <a:r>
              <a:rPr lang="en-US" sz="2400" b="1" spc="-100" dirty="0">
                <a:latin typeface="Arial"/>
                <a:cs typeface="Arial"/>
              </a:rPr>
              <a:t>FINANCIAL</a:t>
            </a:r>
            <a:r>
              <a:rPr lang="en-US" sz="2400" b="1" spc="-150" dirty="0">
                <a:latin typeface="Arial"/>
                <a:cs typeface="Arial"/>
              </a:rPr>
              <a:t> </a:t>
            </a:r>
            <a:r>
              <a:rPr lang="en-US" sz="2400" b="1" spc="-125" dirty="0">
                <a:latin typeface="Arial"/>
                <a:cs typeface="Arial"/>
              </a:rPr>
              <a:t>ADVICE</a:t>
            </a:r>
            <a:r>
              <a:rPr lang="en-US" sz="2400" b="1" spc="-9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-</a:t>
            </a:r>
            <a:r>
              <a:rPr lang="en-US" sz="2400" spc="-235" dirty="0">
                <a:latin typeface="Arial"/>
                <a:cs typeface="Arial"/>
              </a:rPr>
              <a:t> </a:t>
            </a:r>
            <a:r>
              <a:rPr lang="en-US" sz="2400" spc="-90" dirty="0">
                <a:latin typeface="Arial"/>
                <a:cs typeface="Arial"/>
              </a:rPr>
              <a:t>The </a:t>
            </a:r>
            <a:r>
              <a:rPr lang="en-US" sz="2400" spc="-30" dirty="0">
                <a:latin typeface="Arial"/>
                <a:cs typeface="Arial"/>
              </a:rPr>
              <a:t>Information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30" dirty="0">
                <a:latin typeface="Arial"/>
                <a:cs typeface="Arial"/>
              </a:rPr>
              <a:t>in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this</a:t>
            </a:r>
            <a:r>
              <a:rPr lang="en-US" sz="2400" spc="-114" dirty="0">
                <a:latin typeface="Arial"/>
                <a:cs typeface="Arial"/>
              </a:rPr>
              <a:t> </a:t>
            </a:r>
            <a:r>
              <a:rPr lang="en-US" sz="2400" spc="-50" dirty="0">
                <a:latin typeface="Arial"/>
                <a:cs typeface="Arial"/>
              </a:rPr>
              <a:t>presentation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90" dirty="0">
                <a:latin typeface="Arial"/>
                <a:cs typeface="Arial"/>
              </a:rPr>
              <a:t>is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spc="-50" dirty="0">
                <a:latin typeface="Arial"/>
                <a:cs typeface="Arial"/>
              </a:rPr>
              <a:t>provided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for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60" dirty="0">
                <a:latin typeface="Arial"/>
                <a:cs typeface="Arial"/>
              </a:rPr>
              <a:t>education</a:t>
            </a:r>
            <a:r>
              <a:rPr lang="en-US" sz="2400" spc="-90" dirty="0">
                <a:latin typeface="Arial"/>
                <a:cs typeface="Arial"/>
              </a:rPr>
              <a:t> </a:t>
            </a:r>
            <a:r>
              <a:rPr lang="en-US" sz="2400" spc="-25" dirty="0">
                <a:latin typeface="Arial"/>
                <a:cs typeface="Arial"/>
              </a:rPr>
              <a:t>and </a:t>
            </a:r>
            <a:r>
              <a:rPr lang="en-US" sz="2400" spc="-30" dirty="0">
                <a:latin typeface="Arial"/>
                <a:cs typeface="Arial"/>
              </a:rPr>
              <a:t>informational</a:t>
            </a:r>
            <a:r>
              <a:rPr lang="en-US" sz="2400" spc="-90" dirty="0">
                <a:latin typeface="Arial"/>
                <a:cs typeface="Arial"/>
              </a:rPr>
              <a:t> </a:t>
            </a:r>
            <a:r>
              <a:rPr lang="en-US" sz="2400" spc="-95" dirty="0">
                <a:latin typeface="Arial"/>
                <a:cs typeface="Arial"/>
              </a:rPr>
              <a:t>purposes</a:t>
            </a:r>
            <a:r>
              <a:rPr lang="en-US" sz="2400" spc="-114" dirty="0">
                <a:latin typeface="Arial"/>
                <a:cs typeface="Arial"/>
              </a:rPr>
              <a:t> </a:t>
            </a:r>
            <a:r>
              <a:rPr lang="en-US" sz="2400" spc="-50" dirty="0">
                <a:latin typeface="Arial"/>
                <a:cs typeface="Arial"/>
              </a:rPr>
              <a:t>only.</a:t>
            </a:r>
            <a:r>
              <a:rPr lang="en-US" sz="2400" spc="-250" dirty="0">
                <a:latin typeface="Arial"/>
                <a:cs typeface="Arial"/>
              </a:rPr>
              <a:t> </a:t>
            </a:r>
            <a:r>
              <a:rPr lang="en-US" sz="2400" spc="-90" dirty="0">
                <a:latin typeface="Arial"/>
                <a:cs typeface="Arial"/>
              </a:rPr>
              <a:t>The</a:t>
            </a:r>
            <a:r>
              <a:rPr lang="en-US" sz="2400" spc="-80" dirty="0">
                <a:latin typeface="Arial"/>
                <a:cs typeface="Arial"/>
              </a:rPr>
              <a:t> </a:t>
            </a:r>
            <a:r>
              <a:rPr lang="en-US" sz="2400" spc="-30" dirty="0">
                <a:latin typeface="Arial"/>
                <a:cs typeface="Arial"/>
              </a:rPr>
              <a:t>Information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90" dirty="0">
                <a:latin typeface="Arial"/>
                <a:cs typeface="Arial"/>
              </a:rPr>
              <a:t>is</a:t>
            </a:r>
            <a:r>
              <a:rPr lang="en-US" sz="2400" spc="-114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not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40" dirty="0">
                <a:latin typeface="Arial"/>
                <a:cs typeface="Arial"/>
              </a:rPr>
              <a:t>intended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80" dirty="0">
                <a:latin typeface="Arial"/>
                <a:cs typeface="Arial"/>
              </a:rPr>
              <a:t>be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85" dirty="0">
                <a:latin typeface="Arial"/>
                <a:cs typeface="Arial"/>
              </a:rPr>
              <a:t>and </a:t>
            </a:r>
            <a:r>
              <a:rPr lang="en-US" sz="2400" spc="-110" dirty="0">
                <a:latin typeface="Arial"/>
                <a:cs typeface="Arial"/>
              </a:rPr>
              <a:t>does </a:t>
            </a:r>
            <a:r>
              <a:rPr lang="en-US" sz="2400" dirty="0">
                <a:latin typeface="Arial"/>
                <a:cs typeface="Arial"/>
              </a:rPr>
              <a:t>not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25" dirty="0">
                <a:latin typeface="Arial"/>
                <a:cs typeface="Arial"/>
              </a:rPr>
              <a:t>constitute</a:t>
            </a:r>
            <a:r>
              <a:rPr lang="en-US" sz="2400" spc="-114" dirty="0">
                <a:latin typeface="Arial"/>
                <a:cs typeface="Arial"/>
              </a:rPr>
              <a:t> </a:t>
            </a:r>
            <a:r>
              <a:rPr lang="en-US" sz="2400" spc="-50" dirty="0">
                <a:latin typeface="Arial"/>
                <a:cs typeface="Arial"/>
              </a:rPr>
              <a:t>financial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advice, </a:t>
            </a:r>
            <a:r>
              <a:rPr lang="en-US" sz="2400" spc="-50" dirty="0">
                <a:latin typeface="Arial"/>
                <a:cs typeface="Arial"/>
              </a:rPr>
              <a:t>investment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80" dirty="0">
                <a:latin typeface="Arial"/>
                <a:cs typeface="Arial"/>
              </a:rPr>
              <a:t>advice, </a:t>
            </a:r>
            <a:r>
              <a:rPr lang="en-US" sz="2400" spc="-30" dirty="0">
                <a:latin typeface="Arial"/>
                <a:cs typeface="Arial"/>
              </a:rPr>
              <a:t>trading</a:t>
            </a:r>
            <a:r>
              <a:rPr lang="en-US" sz="2400" spc="-90" dirty="0">
                <a:latin typeface="Arial"/>
                <a:cs typeface="Arial"/>
              </a:rPr>
              <a:t> </a:t>
            </a:r>
            <a:r>
              <a:rPr lang="en-US" sz="2400" spc="-85" dirty="0">
                <a:latin typeface="Arial"/>
                <a:cs typeface="Arial"/>
              </a:rPr>
              <a:t>advice</a:t>
            </a:r>
            <a:r>
              <a:rPr lang="en-US" sz="2400" spc="-80" dirty="0">
                <a:latin typeface="Arial"/>
                <a:cs typeface="Arial"/>
              </a:rPr>
              <a:t> </a:t>
            </a:r>
            <a:r>
              <a:rPr lang="en-US" sz="2400" spc="-30" dirty="0">
                <a:latin typeface="Arial"/>
                <a:cs typeface="Arial"/>
              </a:rPr>
              <a:t>or</a:t>
            </a:r>
            <a:r>
              <a:rPr lang="en-US" sz="2400" spc="-85" dirty="0">
                <a:latin typeface="Arial"/>
                <a:cs typeface="Arial"/>
              </a:rPr>
              <a:t> </a:t>
            </a:r>
            <a:r>
              <a:rPr lang="en-US" sz="2400" spc="-80" dirty="0">
                <a:latin typeface="Arial"/>
                <a:cs typeface="Arial"/>
              </a:rPr>
              <a:t>any</a:t>
            </a:r>
            <a:r>
              <a:rPr lang="en-US" sz="2400" spc="-90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other</a:t>
            </a:r>
            <a:r>
              <a:rPr lang="en-US" sz="2400" spc="-85" dirty="0">
                <a:latin typeface="Arial"/>
                <a:cs typeface="Arial"/>
              </a:rPr>
              <a:t> </a:t>
            </a:r>
            <a:r>
              <a:rPr lang="en-US" sz="2400" spc="-80" dirty="0">
                <a:latin typeface="Arial"/>
                <a:cs typeface="Arial"/>
              </a:rPr>
              <a:t>advice.</a:t>
            </a:r>
            <a:r>
              <a:rPr lang="en-US" sz="2400" spc="-225" dirty="0">
                <a:latin typeface="Arial"/>
                <a:cs typeface="Arial"/>
              </a:rPr>
              <a:t> </a:t>
            </a:r>
            <a:r>
              <a:rPr lang="en-US" sz="2400" spc="-90" dirty="0">
                <a:latin typeface="Arial"/>
                <a:cs typeface="Arial"/>
              </a:rPr>
              <a:t>The</a:t>
            </a:r>
            <a:r>
              <a:rPr lang="en-US" sz="2400" spc="-80" dirty="0">
                <a:latin typeface="Arial"/>
                <a:cs typeface="Arial"/>
              </a:rPr>
              <a:t> </a:t>
            </a:r>
            <a:r>
              <a:rPr lang="en-US" sz="2400" spc="-30" dirty="0">
                <a:latin typeface="Arial"/>
                <a:cs typeface="Arial"/>
              </a:rPr>
              <a:t>Information</a:t>
            </a:r>
            <a:r>
              <a:rPr lang="en-US" sz="2400" spc="-85" dirty="0">
                <a:latin typeface="Arial"/>
                <a:cs typeface="Arial"/>
              </a:rPr>
              <a:t> </a:t>
            </a:r>
            <a:r>
              <a:rPr lang="en-US" sz="2400" spc="-30" dirty="0">
                <a:latin typeface="Arial"/>
                <a:cs typeface="Arial"/>
              </a:rPr>
              <a:t>in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spc="-30" dirty="0">
                <a:latin typeface="Arial"/>
                <a:cs typeface="Arial"/>
              </a:rPr>
              <a:t>this</a:t>
            </a:r>
            <a:r>
              <a:rPr lang="en-US" sz="2400" spc="-90" dirty="0">
                <a:latin typeface="Arial"/>
                <a:cs typeface="Arial"/>
              </a:rPr>
              <a:t> </a:t>
            </a:r>
            <a:r>
              <a:rPr lang="en-US" sz="2400" spc="-40" dirty="0">
                <a:latin typeface="Arial"/>
                <a:cs typeface="Arial"/>
              </a:rPr>
              <a:t>material</a:t>
            </a:r>
            <a:r>
              <a:rPr lang="en-US" sz="2400" spc="-85" dirty="0">
                <a:latin typeface="Arial"/>
                <a:cs typeface="Arial"/>
              </a:rPr>
              <a:t> </a:t>
            </a:r>
            <a:r>
              <a:rPr lang="en-US" sz="2400" spc="-90" dirty="0">
                <a:latin typeface="Arial"/>
                <a:cs typeface="Arial"/>
              </a:rPr>
              <a:t>is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70" dirty="0">
                <a:latin typeface="Arial"/>
                <a:cs typeface="Arial"/>
              </a:rPr>
              <a:t>general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25" dirty="0">
                <a:latin typeface="Arial"/>
                <a:cs typeface="Arial"/>
              </a:rPr>
              <a:t>in </a:t>
            </a:r>
            <a:r>
              <a:rPr lang="en-US" sz="2400" spc="-45" dirty="0">
                <a:latin typeface="Arial"/>
                <a:cs typeface="Arial"/>
              </a:rPr>
              <a:t>nature,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55" dirty="0">
                <a:latin typeface="Arial"/>
                <a:cs typeface="Arial"/>
              </a:rPr>
              <a:t>educational</a:t>
            </a:r>
            <a:r>
              <a:rPr lang="en-US" sz="2400" spc="-90" dirty="0">
                <a:latin typeface="Arial"/>
                <a:cs typeface="Arial"/>
              </a:rPr>
              <a:t> </a:t>
            </a:r>
            <a:r>
              <a:rPr lang="en-US" sz="2400" spc="-85" dirty="0">
                <a:latin typeface="Arial"/>
                <a:cs typeface="Arial"/>
              </a:rPr>
              <a:t>and </a:t>
            </a:r>
            <a:r>
              <a:rPr lang="en-US" sz="2400" spc="-90" dirty="0">
                <a:latin typeface="Arial"/>
                <a:cs typeface="Arial"/>
              </a:rPr>
              <a:t>is</a:t>
            </a:r>
            <a:r>
              <a:rPr lang="en-US" sz="2400" spc="-114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not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65" dirty="0">
                <a:latin typeface="Arial"/>
                <a:cs typeface="Arial"/>
              </a:rPr>
              <a:t>specific</a:t>
            </a:r>
            <a:r>
              <a:rPr lang="en-US" sz="2400" spc="-15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55" dirty="0">
                <a:latin typeface="Arial"/>
                <a:cs typeface="Arial"/>
              </a:rPr>
              <a:t>you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the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60" dirty="0">
                <a:latin typeface="Arial"/>
                <a:cs typeface="Arial"/>
              </a:rPr>
              <a:t>viewer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30" dirty="0">
                <a:latin typeface="Arial"/>
                <a:cs typeface="Arial"/>
              </a:rPr>
              <a:t>or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85" dirty="0">
                <a:latin typeface="Arial"/>
                <a:cs typeface="Arial"/>
              </a:rPr>
              <a:t>anyone</a:t>
            </a:r>
            <a:r>
              <a:rPr lang="en-US" sz="2400" spc="-9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els</a:t>
            </a:r>
            <a:r>
              <a:rPr lang="en-US" spc="-10" dirty="0">
                <a:latin typeface="Arial"/>
                <a:cs typeface="Arial"/>
              </a:rPr>
              <a:t>e.</a:t>
            </a:r>
            <a:endParaRPr lang="en-US" dirty="0">
              <a:latin typeface="Arial"/>
              <a:cs typeface="Arial"/>
            </a:endParaRPr>
          </a:p>
          <a:p>
            <a:pPr marL="12700" marR="173990">
              <a:lnSpc>
                <a:spcPct val="80000"/>
              </a:lnSpc>
              <a:spcBef>
                <a:spcPts val="530"/>
              </a:spcBef>
            </a:pPr>
            <a:r>
              <a:rPr lang="en-US" sz="2400" spc="-130" dirty="0">
                <a:latin typeface="Arial"/>
                <a:cs typeface="Arial"/>
              </a:rPr>
              <a:t>YOU</a:t>
            </a:r>
            <a:r>
              <a:rPr lang="en-US" sz="2400" spc="-125" dirty="0">
                <a:latin typeface="Arial"/>
                <a:cs typeface="Arial"/>
              </a:rPr>
              <a:t> SHOULD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100" dirty="0">
                <a:latin typeface="Arial"/>
                <a:cs typeface="Arial"/>
              </a:rPr>
              <a:t>NOT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120" dirty="0">
                <a:latin typeface="Arial"/>
                <a:cs typeface="Arial"/>
              </a:rPr>
              <a:t>MAKE</a:t>
            </a:r>
            <a:r>
              <a:rPr lang="en-US" sz="2400" spc="-195" dirty="0">
                <a:latin typeface="Arial"/>
                <a:cs typeface="Arial"/>
              </a:rPr>
              <a:t> </a:t>
            </a:r>
            <a:r>
              <a:rPr lang="en-US" sz="2400" spc="-100" dirty="0">
                <a:latin typeface="Arial"/>
                <a:cs typeface="Arial"/>
              </a:rPr>
              <a:t>ANY</a:t>
            </a:r>
            <a:r>
              <a:rPr lang="en-US" sz="2400" spc="-85" dirty="0">
                <a:latin typeface="Arial"/>
                <a:cs typeface="Arial"/>
              </a:rPr>
              <a:t> </a:t>
            </a:r>
            <a:r>
              <a:rPr lang="en-US" sz="2400" spc="-130" dirty="0">
                <a:latin typeface="Arial"/>
                <a:cs typeface="Arial"/>
              </a:rPr>
              <a:t>DECISION,</a:t>
            </a:r>
            <a:r>
              <a:rPr lang="en-US" sz="2400" spc="-105" dirty="0">
                <a:latin typeface="Arial"/>
                <a:cs typeface="Arial"/>
              </a:rPr>
              <a:t> FINANCIAL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spc="-130" dirty="0">
                <a:latin typeface="Arial"/>
                <a:cs typeface="Arial"/>
              </a:rPr>
              <a:t>INVESTMENTS,</a:t>
            </a:r>
            <a:r>
              <a:rPr lang="en-US" sz="2400" spc="-260" dirty="0">
                <a:latin typeface="Arial"/>
                <a:cs typeface="Arial"/>
              </a:rPr>
              <a:t> </a:t>
            </a:r>
            <a:r>
              <a:rPr lang="en-US" sz="2400" spc="-125" dirty="0">
                <a:latin typeface="Arial"/>
                <a:cs typeface="Arial"/>
              </a:rPr>
              <a:t>TRADING</a:t>
            </a:r>
            <a:r>
              <a:rPr lang="en-US" sz="2400" spc="-185" dirty="0">
                <a:latin typeface="Arial"/>
                <a:cs typeface="Arial"/>
              </a:rPr>
              <a:t> </a:t>
            </a:r>
            <a:r>
              <a:rPr lang="en-US" sz="2400" spc="-180" dirty="0">
                <a:latin typeface="Arial"/>
                <a:cs typeface="Arial"/>
              </a:rPr>
              <a:t>OR</a:t>
            </a:r>
            <a:r>
              <a:rPr lang="en-US" sz="2400" spc="-185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OTHERWISE, </a:t>
            </a:r>
            <a:r>
              <a:rPr lang="en-US" sz="2400" spc="-155" dirty="0">
                <a:latin typeface="Arial"/>
                <a:cs typeface="Arial"/>
              </a:rPr>
              <a:t>BASED</a:t>
            </a:r>
            <a:r>
              <a:rPr lang="en-US" sz="2400" spc="-200" dirty="0">
                <a:latin typeface="Arial"/>
                <a:cs typeface="Arial"/>
              </a:rPr>
              <a:t> </a:t>
            </a:r>
            <a:r>
              <a:rPr lang="en-US" sz="2400" spc="-75" dirty="0">
                <a:latin typeface="Arial"/>
                <a:cs typeface="Arial"/>
              </a:rPr>
              <a:t>ON</a:t>
            </a:r>
            <a:r>
              <a:rPr lang="en-US" sz="2400" spc="-195" dirty="0">
                <a:latin typeface="Arial"/>
                <a:cs typeface="Arial"/>
              </a:rPr>
              <a:t> </a:t>
            </a:r>
            <a:r>
              <a:rPr lang="en-US" sz="2400" spc="-100" dirty="0">
                <a:latin typeface="Arial"/>
                <a:cs typeface="Arial"/>
              </a:rPr>
              <a:t>ANY</a:t>
            </a:r>
            <a:r>
              <a:rPr lang="en-US" sz="2400" spc="-165" dirty="0">
                <a:latin typeface="Arial"/>
                <a:cs typeface="Arial"/>
              </a:rPr>
              <a:t> </a:t>
            </a:r>
            <a:r>
              <a:rPr lang="en-US" sz="2400" spc="-155" dirty="0">
                <a:latin typeface="Arial"/>
                <a:cs typeface="Arial"/>
              </a:rPr>
              <a:t>OF</a:t>
            </a:r>
            <a:r>
              <a:rPr lang="en-US" sz="2400" spc="-229" dirty="0">
                <a:latin typeface="Arial"/>
                <a:cs typeface="Arial"/>
              </a:rPr>
              <a:t> </a:t>
            </a:r>
            <a:r>
              <a:rPr lang="en-US" sz="2400" spc="-155" dirty="0">
                <a:latin typeface="Arial"/>
                <a:cs typeface="Arial"/>
              </a:rPr>
              <a:t>THE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114" dirty="0">
                <a:latin typeface="Arial"/>
                <a:cs typeface="Arial"/>
              </a:rPr>
              <a:t>INFORMATION</a:t>
            </a:r>
            <a:r>
              <a:rPr lang="en-US" sz="2400" spc="-140" dirty="0">
                <a:latin typeface="Arial"/>
                <a:cs typeface="Arial"/>
              </a:rPr>
              <a:t> </a:t>
            </a:r>
            <a:r>
              <a:rPr lang="en-US" sz="2400" spc="-185" dirty="0">
                <a:latin typeface="Arial"/>
                <a:cs typeface="Arial"/>
              </a:rPr>
              <a:t>PRESENTED</a:t>
            </a:r>
            <a:r>
              <a:rPr lang="en-US" sz="2400" spc="-215" dirty="0">
                <a:latin typeface="Arial"/>
                <a:cs typeface="Arial"/>
              </a:rPr>
              <a:t> </a:t>
            </a:r>
            <a:r>
              <a:rPr lang="en-US" sz="2400" spc="-75" dirty="0">
                <a:latin typeface="Arial"/>
                <a:cs typeface="Arial"/>
              </a:rPr>
              <a:t>ON</a:t>
            </a:r>
            <a:r>
              <a:rPr lang="en-US" sz="2400" spc="-235" dirty="0">
                <a:latin typeface="Arial"/>
                <a:cs typeface="Arial"/>
              </a:rPr>
              <a:t> </a:t>
            </a:r>
            <a:r>
              <a:rPr lang="en-US" sz="2400" spc="-130" dirty="0">
                <a:latin typeface="Arial"/>
                <a:cs typeface="Arial"/>
              </a:rPr>
              <a:t>THIS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spc="-125" dirty="0">
                <a:latin typeface="Arial"/>
                <a:cs typeface="Arial"/>
              </a:rPr>
              <a:t>MATERIAL</a:t>
            </a:r>
            <a:r>
              <a:rPr lang="en-US" sz="2400" spc="-220" dirty="0">
                <a:latin typeface="Arial"/>
                <a:cs typeface="Arial"/>
              </a:rPr>
              <a:t> </a:t>
            </a:r>
            <a:r>
              <a:rPr lang="en-US" sz="2400" spc="-110" dirty="0">
                <a:latin typeface="Arial"/>
                <a:cs typeface="Arial"/>
              </a:rPr>
              <a:t>WITHOUT</a:t>
            </a:r>
            <a:r>
              <a:rPr lang="en-US" sz="2400" spc="-160" dirty="0">
                <a:latin typeface="Arial"/>
                <a:cs typeface="Arial"/>
              </a:rPr>
              <a:t> </a:t>
            </a:r>
            <a:r>
              <a:rPr lang="en-US" sz="2400" spc="-80" dirty="0">
                <a:latin typeface="Arial"/>
                <a:cs typeface="Arial"/>
              </a:rPr>
              <a:t>UNDERTAKING </a:t>
            </a:r>
            <a:r>
              <a:rPr lang="en-US" sz="2400" spc="-135" dirty="0">
                <a:latin typeface="Arial"/>
                <a:cs typeface="Arial"/>
              </a:rPr>
              <a:t>INDEPENDENT</a:t>
            </a:r>
            <a:r>
              <a:rPr lang="en-US" sz="2400" spc="-120" dirty="0">
                <a:latin typeface="Arial"/>
                <a:cs typeface="Arial"/>
              </a:rPr>
              <a:t> </a:t>
            </a:r>
            <a:r>
              <a:rPr lang="en-US" sz="2400" spc="-145" dirty="0">
                <a:latin typeface="Arial"/>
                <a:cs typeface="Arial"/>
              </a:rPr>
              <a:t>DUE</a:t>
            </a:r>
            <a:r>
              <a:rPr lang="en-US" sz="2400" spc="-85" dirty="0">
                <a:latin typeface="Arial"/>
                <a:cs typeface="Arial"/>
              </a:rPr>
              <a:t> </a:t>
            </a:r>
            <a:r>
              <a:rPr lang="en-US" sz="2400" spc="-150" dirty="0">
                <a:latin typeface="Arial"/>
                <a:cs typeface="Arial"/>
              </a:rPr>
              <a:t>DILIGENCE</a:t>
            </a:r>
            <a:r>
              <a:rPr lang="en-US" sz="2400" spc="-185" dirty="0">
                <a:latin typeface="Arial"/>
                <a:cs typeface="Arial"/>
              </a:rPr>
              <a:t> </a:t>
            </a:r>
            <a:r>
              <a:rPr lang="en-US" sz="2400" spc="-90" dirty="0">
                <a:latin typeface="Arial"/>
                <a:cs typeface="Arial"/>
              </a:rPr>
              <a:t>AND</a:t>
            </a:r>
            <a:r>
              <a:rPr lang="en-US" sz="2400" spc="-145" dirty="0">
                <a:latin typeface="Arial"/>
                <a:cs typeface="Arial"/>
              </a:rPr>
              <a:t> </a:t>
            </a:r>
            <a:r>
              <a:rPr lang="en-US" sz="2400" spc="-150" dirty="0">
                <a:latin typeface="Arial"/>
                <a:cs typeface="Arial"/>
              </a:rPr>
              <a:t>CONSULTATION</a:t>
            </a:r>
            <a:r>
              <a:rPr lang="en-US" sz="2400" spc="-204" dirty="0">
                <a:latin typeface="Arial"/>
                <a:cs typeface="Arial"/>
              </a:rPr>
              <a:t> </a:t>
            </a:r>
            <a:r>
              <a:rPr lang="en-US" sz="2400" spc="-114" dirty="0">
                <a:latin typeface="Arial"/>
                <a:cs typeface="Arial"/>
              </a:rPr>
              <a:t>WITH</a:t>
            </a:r>
            <a:r>
              <a:rPr lang="en-US" sz="2400" spc="-180" dirty="0">
                <a:latin typeface="Arial"/>
                <a:cs typeface="Arial"/>
              </a:rPr>
              <a:t> </a:t>
            </a:r>
            <a:r>
              <a:rPr lang="en-US" sz="2400" spc="-80" dirty="0">
                <a:latin typeface="Arial"/>
                <a:cs typeface="Arial"/>
              </a:rPr>
              <a:t> </a:t>
            </a:r>
            <a:r>
              <a:rPr lang="en-US" sz="2400" spc="-105" dirty="0">
                <a:latin typeface="Arial"/>
                <a:cs typeface="Arial"/>
              </a:rPr>
              <a:t>FINANCIAL</a:t>
            </a:r>
            <a:r>
              <a:rPr lang="en-US" sz="2400" spc="-195" dirty="0">
                <a:latin typeface="Arial"/>
                <a:cs typeface="Arial"/>
              </a:rPr>
              <a:t> </a:t>
            </a:r>
            <a:r>
              <a:rPr lang="en-US" sz="2400" spc="-125" dirty="0">
                <a:latin typeface="Arial"/>
                <a:cs typeface="Arial"/>
              </a:rPr>
              <a:t>ADVISOR.</a:t>
            </a:r>
          </a:p>
          <a:p>
            <a:pPr marL="12700" marR="173990">
              <a:lnSpc>
                <a:spcPct val="80000"/>
              </a:lnSpc>
              <a:spcBef>
                <a:spcPts val="530"/>
              </a:spcBef>
            </a:pPr>
            <a:r>
              <a:rPr lang="en-US" sz="2400" b="1" spc="-135" dirty="0">
                <a:latin typeface="Arial"/>
                <a:cs typeface="Arial"/>
              </a:rPr>
              <a:t>RISK</a:t>
            </a:r>
            <a:r>
              <a:rPr lang="en-US" sz="2400" b="1" spc="-140" dirty="0">
                <a:latin typeface="Arial"/>
                <a:cs typeface="Arial"/>
              </a:rPr>
              <a:t> </a:t>
            </a:r>
            <a:r>
              <a:rPr lang="en-US" sz="2400" b="1" spc="-130" dirty="0">
                <a:latin typeface="Arial"/>
                <a:cs typeface="Arial"/>
              </a:rPr>
              <a:t>STATEMENT</a:t>
            </a:r>
            <a:r>
              <a:rPr lang="en-US" sz="2400" b="1" spc="-10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-</a:t>
            </a:r>
            <a:r>
              <a:rPr lang="en-US" sz="2400" spc="-235" dirty="0">
                <a:latin typeface="Arial"/>
                <a:cs typeface="Arial"/>
              </a:rPr>
              <a:t> </a:t>
            </a:r>
            <a:r>
              <a:rPr lang="en-US" sz="2400" spc="-90" dirty="0">
                <a:latin typeface="Arial"/>
                <a:cs typeface="Arial"/>
              </a:rPr>
              <a:t>The </a:t>
            </a:r>
            <a:r>
              <a:rPr lang="en-US" sz="2400" spc="-30" dirty="0">
                <a:latin typeface="Arial"/>
                <a:cs typeface="Arial"/>
              </a:rPr>
              <a:t>trading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of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75" dirty="0">
                <a:latin typeface="Arial"/>
                <a:cs typeface="Arial"/>
              </a:rPr>
              <a:t>stocks,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spc="-35" dirty="0">
                <a:latin typeface="Arial"/>
                <a:cs typeface="Arial"/>
              </a:rPr>
              <a:t>futures,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spc="-45" dirty="0">
                <a:latin typeface="Arial"/>
                <a:cs typeface="Arial"/>
              </a:rPr>
              <a:t>commodities,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65" dirty="0">
                <a:latin typeface="Arial"/>
                <a:cs typeface="Arial"/>
              </a:rPr>
              <a:t>index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40" dirty="0">
                <a:latin typeface="Arial"/>
                <a:cs typeface="Arial"/>
              </a:rPr>
              <a:t>futures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30" dirty="0">
                <a:latin typeface="Arial"/>
                <a:cs typeface="Arial"/>
              </a:rPr>
              <a:t>or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80" dirty="0">
                <a:latin typeface="Arial"/>
                <a:cs typeface="Arial"/>
              </a:rPr>
              <a:t>any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other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securities </a:t>
            </a:r>
            <a:r>
              <a:rPr lang="en-US" sz="2400" spc="-125" dirty="0">
                <a:latin typeface="Arial"/>
                <a:cs typeface="Arial"/>
              </a:rPr>
              <a:t>has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potential</a:t>
            </a:r>
            <a:r>
              <a:rPr lang="en-US" sz="2400" spc="-125" dirty="0">
                <a:latin typeface="Arial"/>
                <a:cs typeface="Arial"/>
              </a:rPr>
              <a:t> </a:t>
            </a:r>
            <a:r>
              <a:rPr lang="en-US" sz="2400" spc="-65" dirty="0">
                <a:latin typeface="Arial"/>
                <a:cs typeface="Arial"/>
              </a:rPr>
              <a:t>rewards,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75" dirty="0">
                <a:latin typeface="Arial"/>
                <a:cs typeface="Arial"/>
              </a:rPr>
              <a:t>and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65" dirty="0">
                <a:latin typeface="Arial"/>
                <a:cs typeface="Arial"/>
              </a:rPr>
              <a:t>it</a:t>
            </a:r>
            <a:r>
              <a:rPr lang="en-US" sz="2400" spc="-125" dirty="0">
                <a:latin typeface="Arial"/>
                <a:cs typeface="Arial"/>
              </a:rPr>
              <a:t> </a:t>
            </a:r>
            <a:r>
              <a:rPr lang="en-US" sz="2400" spc="-90" dirty="0">
                <a:latin typeface="Arial"/>
                <a:cs typeface="Arial"/>
              </a:rPr>
              <a:t>also</a:t>
            </a:r>
            <a:r>
              <a:rPr lang="en-US" sz="2400" spc="-114" dirty="0">
                <a:latin typeface="Arial"/>
                <a:cs typeface="Arial"/>
              </a:rPr>
              <a:t> </a:t>
            </a:r>
            <a:r>
              <a:rPr lang="en-US" sz="2400" spc="-125" dirty="0">
                <a:latin typeface="Arial"/>
                <a:cs typeface="Arial"/>
              </a:rPr>
              <a:t>has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potential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spc="-80" dirty="0">
                <a:latin typeface="Arial"/>
                <a:cs typeface="Arial"/>
              </a:rPr>
              <a:t>risks</a:t>
            </a:r>
            <a:r>
              <a:rPr lang="en-US" sz="2400" spc="-140" dirty="0">
                <a:latin typeface="Arial"/>
                <a:cs typeface="Arial"/>
              </a:rPr>
              <a:t> </a:t>
            </a:r>
            <a:r>
              <a:rPr lang="en-US" sz="2400" spc="-60" dirty="0">
                <a:latin typeface="Arial"/>
                <a:cs typeface="Arial"/>
              </a:rPr>
              <a:t>involved.</a:t>
            </a:r>
            <a:r>
              <a:rPr lang="en-US" sz="2400" spc="-225" dirty="0">
                <a:latin typeface="Arial"/>
                <a:cs typeface="Arial"/>
              </a:rPr>
              <a:t> </a:t>
            </a:r>
            <a:r>
              <a:rPr lang="en-US" sz="2400" spc="-80" dirty="0">
                <a:latin typeface="Arial"/>
                <a:cs typeface="Arial"/>
              </a:rPr>
              <a:t>Trading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70" dirty="0">
                <a:latin typeface="Arial"/>
                <a:cs typeface="Arial"/>
              </a:rPr>
              <a:t>may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not</a:t>
            </a:r>
            <a:r>
              <a:rPr lang="en-US" sz="2400" spc="-114" dirty="0">
                <a:latin typeface="Arial"/>
                <a:cs typeface="Arial"/>
              </a:rPr>
              <a:t> </a:t>
            </a:r>
            <a:r>
              <a:rPr lang="en-US" sz="2400" spc="-85" dirty="0">
                <a:latin typeface="Arial"/>
                <a:cs typeface="Arial"/>
              </a:rPr>
              <a:t>be</a:t>
            </a:r>
            <a:r>
              <a:rPr lang="en-US" sz="2400" spc="-90" dirty="0">
                <a:latin typeface="Arial"/>
                <a:cs typeface="Arial"/>
              </a:rPr>
              <a:t> </a:t>
            </a:r>
            <a:r>
              <a:rPr lang="en-US" sz="2400" spc="-55" dirty="0">
                <a:latin typeface="Arial"/>
                <a:cs typeface="Arial"/>
              </a:rPr>
              <a:t>suitable</a:t>
            </a:r>
            <a:r>
              <a:rPr lang="en-US" sz="2400" spc="-1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for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40" dirty="0">
                <a:latin typeface="Arial"/>
                <a:cs typeface="Arial"/>
              </a:rPr>
              <a:t>all</a:t>
            </a:r>
            <a:r>
              <a:rPr lang="en-US" spc="-110" dirty="0">
                <a:latin typeface="Arial"/>
                <a:cs typeface="Arial"/>
              </a:rPr>
              <a:t> viewers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of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30" dirty="0">
                <a:latin typeface="Arial"/>
                <a:cs typeface="Arial"/>
              </a:rPr>
              <a:t>this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40" dirty="0">
                <a:latin typeface="Arial"/>
                <a:cs typeface="Arial"/>
              </a:rPr>
              <a:t>material.</a:t>
            </a:r>
            <a:r>
              <a:rPr lang="en-US" sz="2400" spc="-175" dirty="0">
                <a:latin typeface="Arial"/>
                <a:cs typeface="Arial"/>
              </a:rPr>
              <a:t> </a:t>
            </a:r>
            <a:r>
              <a:rPr lang="en-US" sz="2400" spc="-70" dirty="0">
                <a:latin typeface="Arial"/>
                <a:cs typeface="Arial"/>
              </a:rPr>
              <a:t>Anyone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55" dirty="0">
                <a:latin typeface="Arial"/>
                <a:cs typeface="Arial"/>
              </a:rPr>
              <a:t>wishing</a:t>
            </a:r>
            <a:r>
              <a:rPr lang="en-US" sz="2400" spc="-1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-85" dirty="0">
                <a:latin typeface="Arial"/>
                <a:cs typeface="Arial"/>
              </a:rPr>
              <a:t> </a:t>
            </a:r>
            <a:r>
              <a:rPr lang="en-US" sz="2400" spc="-60" dirty="0">
                <a:latin typeface="Arial"/>
                <a:cs typeface="Arial"/>
              </a:rPr>
              <a:t>invest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65" dirty="0">
                <a:latin typeface="Arial"/>
                <a:cs typeface="Arial"/>
              </a:rPr>
              <a:t>should</a:t>
            </a:r>
            <a:r>
              <a:rPr lang="en-US" sz="2400" spc="-120" dirty="0">
                <a:latin typeface="Arial"/>
                <a:cs typeface="Arial"/>
              </a:rPr>
              <a:t> </a:t>
            </a:r>
            <a:r>
              <a:rPr lang="en-US" sz="2400" spc="-110" dirty="0">
                <a:latin typeface="Arial"/>
                <a:cs typeface="Arial"/>
              </a:rPr>
              <a:t>seek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80" dirty="0">
                <a:latin typeface="Arial"/>
                <a:cs typeface="Arial"/>
              </a:rPr>
              <a:t>his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spc="-30" dirty="0">
                <a:latin typeface="Arial"/>
                <a:cs typeface="Arial"/>
              </a:rPr>
              <a:t>or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60" dirty="0">
                <a:latin typeface="Arial"/>
                <a:cs typeface="Arial"/>
              </a:rPr>
              <a:t>her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55" dirty="0">
                <a:latin typeface="Arial"/>
                <a:cs typeface="Arial"/>
              </a:rPr>
              <a:t>own</a:t>
            </a:r>
            <a:r>
              <a:rPr lang="en-US" sz="2400" spc="-95" dirty="0">
                <a:latin typeface="Arial"/>
                <a:cs typeface="Arial"/>
              </a:rPr>
              <a:t> </a:t>
            </a:r>
            <a:r>
              <a:rPr lang="en-US" sz="2400" spc="-50" dirty="0">
                <a:latin typeface="Arial"/>
                <a:cs typeface="Arial"/>
              </a:rPr>
              <a:t>independent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45" dirty="0">
                <a:latin typeface="Arial"/>
                <a:cs typeface="Arial"/>
              </a:rPr>
              <a:t>financial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advice.</a:t>
            </a:r>
            <a:endParaRPr lang="en-US" sz="2400" dirty="0">
              <a:latin typeface="Arial"/>
              <a:cs typeface="Arial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48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5994B-51A8-781C-5ADD-B6FF2157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29" y="196644"/>
            <a:ext cx="10314400" cy="1002890"/>
          </a:xfrm>
        </p:spPr>
        <p:txBody>
          <a:bodyPr/>
          <a:lstStyle/>
          <a:p>
            <a:r>
              <a:rPr lang="en-US" sz="4000" u="sng" dirty="0">
                <a:ln w="28575">
                  <a:noFill/>
                  <a:prstDash val="solid"/>
                </a:ln>
                <a:latin typeface="Trebuchet MS" panose="020B0603020202020204" pitchFamily="34" charset="0"/>
              </a:rPr>
              <a:t>How to benefit from </a:t>
            </a:r>
            <a:r>
              <a:rPr lang="en-US" b="1" u="sng" spc="600" dirty="0">
                <a:ln w="28575">
                  <a:noFill/>
                  <a:prstDash val="solid"/>
                </a:ln>
                <a:latin typeface="Trebuchet MS" panose="020B0603020202020204" pitchFamily="34" charset="0"/>
              </a:rPr>
              <a:t>T</a:t>
            </a:r>
            <a:r>
              <a:rPr lang="en-US" sz="4000" b="1" u="sng" spc="600" dirty="0">
                <a:ln w="28575">
                  <a:noFill/>
                  <a:prstDash val="solid"/>
                </a:ln>
                <a:latin typeface="Trebuchet MS" panose="020B0603020202020204" pitchFamily="34" charset="0"/>
              </a:rPr>
              <a:t>echnical </a:t>
            </a:r>
            <a:r>
              <a:rPr lang="en-US" b="1" u="sng" spc="600" dirty="0">
                <a:ln w="28575">
                  <a:noFill/>
                  <a:prstDash val="solid"/>
                </a:ln>
                <a:latin typeface="Trebuchet MS" panose="020B0603020202020204" pitchFamily="34" charset="0"/>
              </a:rPr>
              <a:t>A</a:t>
            </a:r>
            <a:r>
              <a:rPr lang="en-US" sz="4000" u="sng" dirty="0">
                <a:ln w="28575">
                  <a:noFill/>
                  <a:prstDash val="solid"/>
                </a:ln>
                <a:latin typeface="Trebuchet MS" panose="020B0603020202020204" pitchFamily="34" charset="0"/>
              </a:rPr>
              <a:t>nalysis?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5A09E-5EEA-E2A5-F4BE-76C106D5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735" y="1396181"/>
            <a:ext cx="6311591" cy="439501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002060"/>
                </a:solidFill>
              </a:rPr>
              <a:t>Technical Analysis </a:t>
            </a:r>
            <a:r>
              <a:rPr lang="en-IN" sz="2400" dirty="0"/>
              <a:t>is used to determine the</a:t>
            </a:r>
            <a:r>
              <a:rPr lang="en-IN" sz="2400" b="1" dirty="0">
                <a:solidFill>
                  <a:srgbClr val="0070C0"/>
                </a:solidFill>
              </a:rPr>
              <a:t> trend</a:t>
            </a:r>
            <a:r>
              <a:rPr lang="en-IN" sz="2400" dirty="0"/>
              <a:t>, when is it </a:t>
            </a:r>
            <a:r>
              <a:rPr lang="en-IN" sz="2400" b="1" dirty="0">
                <a:solidFill>
                  <a:srgbClr val="0070C0"/>
                </a:solidFill>
              </a:rPr>
              <a:t>changing</a:t>
            </a:r>
            <a:r>
              <a:rPr lang="en-IN" sz="2400" dirty="0"/>
              <a:t>, when it has </a:t>
            </a:r>
            <a:r>
              <a:rPr lang="en-IN" sz="2400" b="1" dirty="0">
                <a:solidFill>
                  <a:srgbClr val="0070C0"/>
                </a:solidFill>
              </a:rPr>
              <a:t>changed</a:t>
            </a:r>
            <a:r>
              <a:rPr lang="en-IN" sz="2400" b="1" dirty="0">
                <a:solidFill>
                  <a:schemeClr val="tx2"/>
                </a:solidFill>
              </a:rPr>
              <a:t>,</a:t>
            </a:r>
            <a:r>
              <a:rPr lang="en-IN" sz="2400" dirty="0">
                <a:solidFill>
                  <a:schemeClr val="tx2"/>
                </a:solidFill>
              </a:rPr>
              <a:t> </a:t>
            </a:r>
            <a:r>
              <a:rPr lang="en-IN" sz="2400" dirty="0"/>
              <a:t>when to </a:t>
            </a:r>
            <a:r>
              <a:rPr lang="en-IN" sz="2400" dirty="0">
                <a:solidFill>
                  <a:schemeClr val="tx2"/>
                </a:solidFill>
              </a:rPr>
              <a:t>enter a position</a:t>
            </a:r>
            <a:r>
              <a:rPr lang="en-IN" sz="2400" dirty="0"/>
              <a:t>, when to </a:t>
            </a:r>
            <a:r>
              <a:rPr lang="en-IN" sz="2400" dirty="0">
                <a:solidFill>
                  <a:schemeClr val="tx2"/>
                </a:solidFill>
              </a:rPr>
              <a:t>exit an position </a:t>
            </a:r>
            <a:r>
              <a:rPr lang="en-IN" sz="2400" dirty="0"/>
              <a:t>and when the analysis is wrong and </a:t>
            </a:r>
            <a:r>
              <a:rPr lang="en-IN" sz="2400" dirty="0">
                <a:solidFill>
                  <a:schemeClr val="tx2"/>
                </a:solidFill>
              </a:rPr>
              <a:t>position must be closed.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/>
              <a:t>The change in price is due to change in </a:t>
            </a:r>
            <a:r>
              <a:rPr lang="en-IN" sz="2400" b="1" dirty="0"/>
              <a:t>supply </a:t>
            </a:r>
            <a:r>
              <a:rPr lang="en-IN" sz="2400" dirty="0"/>
              <a:t>and </a:t>
            </a:r>
            <a:r>
              <a:rPr lang="en-IN" sz="2400" b="1" dirty="0"/>
              <a:t>demand</a:t>
            </a:r>
            <a:r>
              <a:rPr lang="en-IN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2"/>
                </a:solidFill>
              </a:rPr>
              <a:t>Supply and demand is affected by </a:t>
            </a:r>
            <a:r>
              <a:rPr lang="en-IN" sz="2400" b="1" dirty="0">
                <a:solidFill>
                  <a:schemeClr val="tx2"/>
                </a:solidFill>
              </a:rPr>
              <a:t>emotions of investors.</a:t>
            </a:r>
          </a:p>
        </p:txBody>
      </p:sp>
      <p:pic>
        <p:nvPicPr>
          <p:cNvPr id="1026" name="Picture 2" descr="trends">
            <a:extLst>
              <a:ext uri="{FF2B5EF4-FFF2-40B4-BE49-F238E27FC236}">
                <a16:creationId xmlns:a16="http://schemas.microsoft.com/office/drawing/2014/main" id="{19632D4F-0556-6DE1-80C8-E9DF8F5E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67" y="1922206"/>
            <a:ext cx="3330952" cy="334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8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B9FD-44AE-0C0D-ABF8-7CF57330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55" y="302342"/>
            <a:ext cx="10087179" cy="818536"/>
          </a:xfrm>
        </p:spPr>
        <p:txBody>
          <a:bodyPr>
            <a:normAutofit fontScale="90000"/>
          </a:bodyPr>
          <a:lstStyle/>
          <a:p>
            <a:r>
              <a:rPr lang="en-US" sz="4000" u="sng" dirty="0"/>
              <a:t>The concept of TREND is basis for Technical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B5F0-57CF-FD36-3EB5-2DCC65797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687" y="1238866"/>
            <a:ext cx="10372313" cy="499478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All major moves in the market are an </a:t>
            </a:r>
            <a:r>
              <a:rPr lang="en-US" sz="2400" b="1" u="sng" dirty="0"/>
              <a:t>outcome of trend</a:t>
            </a:r>
            <a:r>
              <a:rPr lang="en-US" sz="2400" b="1" u="sng" dirty="0">
                <a:solidFill>
                  <a:schemeClr val="tx2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Trends are</a:t>
            </a:r>
            <a:r>
              <a:rPr lang="en-US" sz="2400" b="1" u="sng" dirty="0">
                <a:solidFill>
                  <a:schemeClr val="tx2"/>
                </a:solidFill>
              </a:rPr>
              <a:t> fractal </a:t>
            </a:r>
            <a:r>
              <a:rPr lang="en-US" sz="2400" b="1" dirty="0">
                <a:solidFill>
                  <a:schemeClr val="tx2"/>
                </a:solidFill>
              </a:rPr>
              <a:t>in nature.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We want to see action of market participants in form of </a:t>
            </a:r>
            <a:r>
              <a:rPr lang="en-US" sz="2400" b="1" dirty="0"/>
              <a:t>stock charts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Human nature does not change, neither does the law of supply and demand.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When </a:t>
            </a:r>
            <a:r>
              <a:rPr lang="en-US" b="1" dirty="0">
                <a:solidFill>
                  <a:schemeClr val="tx2"/>
                </a:solidFill>
              </a:rPr>
              <a:t>w</a:t>
            </a:r>
            <a:r>
              <a:rPr lang="en-US" sz="2400" b="1" dirty="0">
                <a:solidFill>
                  <a:schemeClr val="tx2"/>
                </a:solidFill>
              </a:rPr>
              <a:t>e have the </a:t>
            </a:r>
            <a:r>
              <a:rPr lang="en-US" sz="2400" b="1" dirty="0"/>
              <a:t>past trading data</a:t>
            </a:r>
            <a:r>
              <a:rPr lang="en-US" b="1" dirty="0">
                <a:solidFill>
                  <a:schemeClr val="tx2"/>
                </a:solidFill>
              </a:rPr>
              <a:t>, it helps </a:t>
            </a:r>
            <a:r>
              <a:rPr lang="en-US" sz="2400" b="1" dirty="0">
                <a:solidFill>
                  <a:schemeClr val="tx2"/>
                </a:solidFill>
              </a:rPr>
              <a:t>to interpret the future price action.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Our </a:t>
            </a:r>
            <a:r>
              <a:rPr lang="en-US" b="1" u="sng" dirty="0">
                <a:solidFill>
                  <a:schemeClr val="tx2"/>
                </a:solidFill>
              </a:rPr>
              <a:t>primary</a:t>
            </a:r>
            <a:r>
              <a:rPr lang="en-US" sz="2400" b="1" u="sng" dirty="0"/>
              <a:t> goal </a:t>
            </a:r>
            <a:r>
              <a:rPr lang="en-US" b="1" dirty="0">
                <a:solidFill>
                  <a:schemeClr val="tx2"/>
                </a:solidFill>
              </a:rPr>
              <a:t>should be</a:t>
            </a:r>
            <a:r>
              <a:rPr lang="en-US" sz="2400" b="1" dirty="0">
                <a:solidFill>
                  <a:schemeClr val="tx2"/>
                </a:solidFill>
              </a:rPr>
              <a:t> to identify </a:t>
            </a:r>
            <a:r>
              <a:rPr lang="en-US" sz="2400" b="1" dirty="0"/>
              <a:t>entry and exit points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Our </a:t>
            </a:r>
            <a:r>
              <a:rPr lang="en-US" sz="2400" b="1" u="sng" dirty="0">
                <a:solidFill>
                  <a:schemeClr val="tx2"/>
                </a:solidFill>
              </a:rPr>
              <a:t>second goal </a:t>
            </a:r>
            <a:r>
              <a:rPr lang="en-US" b="1" dirty="0">
                <a:solidFill>
                  <a:schemeClr val="tx2"/>
                </a:solidFill>
              </a:rPr>
              <a:t>should be to</a:t>
            </a:r>
            <a:r>
              <a:rPr lang="en-US" sz="2400" b="1" dirty="0">
                <a:solidFill>
                  <a:schemeClr val="tx2"/>
                </a:solidFill>
              </a:rPr>
              <a:t> identify </a:t>
            </a:r>
            <a:r>
              <a:rPr lang="en-US" sz="2400" b="1" dirty="0"/>
              <a:t>patterns</a:t>
            </a:r>
            <a:r>
              <a:rPr lang="en-US" sz="2400" b="1" dirty="0">
                <a:solidFill>
                  <a:schemeClr val="tx2"/>
                </a:solidFill>
              </a:rPr>
              <a:t> in these charts which in turn help us identify trading opportunities.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B0F34-1A9C-6A41-E811-AD6F7C81F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687" y="5804261"/>
            <a:ext cx="10115582" cy="8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4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B835C-D4A4-9EF2-0184-2205D62C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307" y="278196"/>
            <a:ext cx="9723385" cy="808703"/>
          </a:xfrm>
        </p:spPr>
        <p:txBody>
          <a:bodyPr/>
          <a:lstStyle/>
          <a:p>
            <a:r>
              <a:rPr lang="en-US" u="sng" dirty="0">
                <a:ln w="28575">
                  <a:noFill/>
                  <a:prstDash val="solid"/>
                </a:ln>
                <a:latin typeface="Tw Cen MT" panose="020B0602020104020603" pitchFamily="34" charset="77"/>
              </a:rPr>
              <a:t>ARMAMENTARIUM FOR TREND ANALYSIS</a:t>
            </a:r>
            <a:r>
              <a:rPr lang="en-US" dirty="0">
                <a:ln w="28575">
                  <a:noFill/>
                  <a:prstDash val="solid"/>
                </a:ln>
                <a:latin typeface="Tw Cen MT" panose="020B0602020104020603" pitchFamily="34" charset="77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57F78-03E4-5FCA-24E0-03D6BAE5D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264" y="1327355"/>
            <a:ext cx="4689987" cy="395502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4500" b="1" dirty="0">
                <a:solidFill>
                  <a:schemeClr val="accent4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Gauging Sector Outperformance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4500" b="1" dirty="0">
                <a:solidFill>
                  <a:schemeClr val="accent4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Trend Lines, Patterns &amp; Candlesticks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4500" b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Volume Analysis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4500" b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Moving Averages and MACD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4500" b="1" dirty="0">
                <a:solidFill>
                  <a:srgbClr val="0070C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Bollinger Bands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4500" b="1" dirty="0">
                <a:solidFill>
                  <a:srgbClr val="0070C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RSI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4500" b="1" dirty="0">
                <a:solidFill>
                  <a:srgbClr val="0070C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Sentiment Measures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4500" b="1" dirty="0">
                <a:solidFill>
                  <a:srgbClr val="0070C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Open Interest Analysis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4500" b="1" dirty="0">
                <a:latin typeface="Arial Black" panose="020B0A04020102020204" pitchFamily="34" charset="0"/>
                <a:cs typeface="Segoe UI Light" panose="020B0502040204020203" pitchFamily="34" charset="0"/>
              </a:rPr>
              <a:t>Exit Strategies (Stop Loss)</a:t>
            </a:r>
          </a:p>
          <a:p>
            <a:endParaRPr lang="en-US" dirty="0"/>
          </a:p>
        </p:txBody>
      </p:sp>
      <p:pic>
        <p:nvPicPr>
          <p:cNvPr id="1026" name="Picture 2" descr="How to Perform Market Trend Analysis?">
            <a:extLst>
              <a:ext uri="{FF2B5EF4-FFF2-40B4-BE49-F238E27FC236}">
                <a16:creationId xmlns:a16="http://schemas.microsoft.com/office/drawing/2014/main" id="{914F2B35-2CB2-6616-6762-BC52BA2A2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r="4919" b="12637"/>
          <a:stretch/>
        </p:blipFill>
        <p:spPr bwMode="auto">
          <a:xfrm>
            <a:off x="7226710" y="1327355"/>
            <a:ext cx="3994548" cy="364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E99789-5D8E-FC79-5191-557C93059251}"/>
              </a:ext>
            </a:extLst>
          </p:cNvPr>
          <p:cNvSpPr txBox="1"/>
          <p:nvPr/>
        </p:nvSpPr>
        <p:spPr>
          <a:xfrm>
            <a:off x="7226710" y="4994788"/>
            <a:ext cx="3682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IDENTIFICATION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002060"/>
                </a:solidFill>
              </a:rPr>
              <a:t>CONFIRMATION </a:t>
            </a:r>
          </a:p>
          <a:p>
            <a:r>
              <a:rPr lang="en-US" b="1" dirty="0">
                <a:solidFill>
                  <a:srgbClr val="0070C0"/>
                </a:solidFill>
              </a:rPr>
              <a:t>DETERMINIG TREND STRENGTH </a:t>
            </a:r>
          </a:p>
          <a:p>
            <a:r>
              <a:rPr lang="en-US" b="1" dirty="0"/>
              <a:t>EXITS</a:t>
            </a:r>
          </a:p>
        </p:txBody>
      </p:sp>
    </p:spTree>
    <p:extLst>
      <p:ext uri="{BB962C8B-B14F-4D97-AF65-F5344CB8AC3E}">
        <p14:creationId xmlns:p14="http://schemas.microsoft.com/office/powerpoint/2010/main" val="49723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E09-6A9E-9FCC-7867-895F21AB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1" y="150780"/>
            <a:ext cx="9284898" cy="686216"/>
          </a:xfrm>
        </p:spPr>
        <p:txBody>
          <a:bodyPr>
            <a:noAutofit/>
          </a:bodyPr>
          <a:lstStyle/>
          <a:p>
            <a:r>
              <a:rPr lang="en-US" sz="4400" u="sng" dirty="0"/>
              <a:t>Identifying Sector Outperformance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58D4-7B61-0A48-E33F-792278D05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52052"/>
            <a:ext cx="5958348" cy="5655168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3200" b="1" dirty="0">
                <a:solidFill>
                  <a:schemeClr val="tx2"/>
                </a:solidFill>
              </a:rPr>
              <a:t>See charts of various Sectoral Indices, identify strong and weak sectors.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Use of Relative Rotation Graphs(RRG’s).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Identify big structural changes in an Industry.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50" name="Picture 2" descr="BSE sector performance and pointers for future outperformance: Part 1">
            <a:extLst>
              <a:ext uri="{FF2B5EF4-FFF2-40B4-BE49-F238E27FC236}">
                <a16:creationId xmlns:a16="http://schemas.microsoft.com/office/drawing/2014/main" id="{F4272588-EFD2-5525-2F36-DF4BD589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27" y="1363207"/>
            <a:ext cx="4316975" cy="39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2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6C3C-ED0C-4550-CD72-B4789E62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78" y="0"/>
            <a:ext cx="4256481" cy="663388"/>
          </a:xfrm>
        </p:spPr>
        <p:txBody>
          <a:bodyPr>
            <a:normAutofit fontScale="90000"/>
          </a:bodyPr>
          <a:lstStyle/>
          <a:p>
            <a:r>
              <a:rPr lang="en-IN" dirty="0"/>
              <a:t>What is a RRG?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5D406-EEB2-A9F3-6228-2C52B1A1F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64" y="726142"/>
            <a:ext cx="10382435" cy="1286436"/>
          </a:xfrm>
        </p:spPr>
        <p:txBody>
          <a:bodyPr>
            <a:normAutofit fontScale="62500" lnSpcReduction="20000"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Rotation Graphs (RRG®) are a unique charting tool that help visualize the relative performance of different securities or asset classes.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RRGs allow you to quickly identify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emerging trends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shifts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market.</a:t>
            </a:r>
          </a:p>
          <a:p>
            <a:r>
              <a:rPr lang="en-US" spc="-35" dirty="0">
                <a:latin typeface="Arial"/>
                <a:cs typeface="Arial"/>
              </a:rPr>
              <a:t>They display </a:t>
            </a:r>
            <a:r>
              <a:rPr lang="en-US" spc="-35" dirty="0">
                <a:solidFill>
                  <a:schemeClr val="accent4"/>
                </a:solidFill>
                <a:latin typeface="Arial"/>
                <a:cs typeface="Arial"/>
              </a:rPr>
              <a:t>trend</a:t>
            </a:r>
            <a:r>
              <a:rPr lang="en-US" spc="-35" dirty="0">
                <a:latin typeface="Arial"/>
                <a:cs typeface="Arial"/>
              </a:rPr>
              <a:t> along with </a:t>
            </a:r>
            <a:r>
              <a:rPr lang="en-US" spc="-35" dirty="0">
                <a:solidFill>
                  <a:schemeClr val="accent4"/>
                </a:solidFill>
                <a:latin typeface="Arial"/>
                <a:cs typeface="Arial"/>
              </a:rPr>
              <a:t>momentum</a:t>
            </a:r>
            <a:r>
              <a:rPr lang="en-US" spc="-35" dirty="0">
                <a:latin typeface="Arial"/>
                <a:cs typeface="Arial"/>
              </a:rPr>
              <a:t> in a unique way to determine relative strength of multiple securities or an index against a benchmark and against each other.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D0A2E-9EDA-B32C-1373-EEDB663D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498" y="2151529"/>
            <a:ext cx="7320654" cy="45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0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D84E4-9131-D037-187B-B4198BEB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871" y="219637"/>
            <a:ext cx="9871448" cy="685800"/>
          </a:xfrm>
        </p:spPr>
        <p:txBody>
          <a:bodyPr>
            <a:noAutofit/>
          </a:bodyPr>
          <a:lstStyle/>
          <a:p>
            <a:r>
              <a:rPr lang="en-IN" b="1" dirty="0"/>
              <a:t>RRG CHART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7ED537-BA60-DFCE-E8D5-0B1746C3D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326" y="1306064"/>
            <a:ext cx="4183297" cy="4983217"/>
          </a:xfrm>
        </p:spPr>
        <p:txBody>
          <a:bodyPr>
            <a:normAutofit/>
          </a:bodyPr>
          <a:lstStyle/>
          <a:p>
            <a:r>
              <a:rPr lang="en-US" b="1" u="sng" spc="-35" dirty="0">
                <a:solidFill>
                  <a:srgbClr val="00B050"/>
                </a:solidFill>
                <a:latin typeface="Arial"/>
                <a:cs typeface="Arial"/>
              </a:rPr>
              <a:t>Leading Quadrant</a:t>
            </a:r>
            <a:r>
              <a:rPr lang="en-US" spc="-35" dirty="0">
                <a:latin typeface="Arial"/>
                <a:cs typeface="Arial"/>
              </a:rPr>
              <a:t>:   Strong relative strength and positive momentum.</a:t>
            </a:r>
          </a:p>
          <a:p>
            <a:r>
              <a:rPr lang="en-US" b="1" u="sng" spc="-35" dirty="0">
                <a:solidFill>
                  <a:srgbClr val="FFC000"/>
                </a:solidFill>
                <a:latin typeface="Arial"/>
                <a:cs typeface="Arial"/>
              </a:rPr>
              <a:t>Weakening Quadrant</a:t>
            </a:r>
            <a:r>
              <a:rPr lang="en-US" spc="-35" dirty="0">
                <a:latin typeface="Arial"/>
                <a:cs typeface="Arial"/>
              </a:rPr>
              <a:t>: Strong relative strength but weakening momentum.</a:t>
            </a:r>
          </a:p>
          <a:p>
            <a:r>
              <a:rPr lang="en-US" b="1" u="sng" spc="-35" dirty="0">
                <a:solidFill>
                  <a:srgbClr val="FF0000"/>
                </a:solidFill>
                <a:latin typeface="Arial"/>
                <a:cs typeface="Arial"/>
              </a:rPr>
              <a:t>Lagging Quadrant</a:t>
            </a:r>
            <a:r>
              <a:rPr lang="en-US" spc="-35" dirty="0">
                <a:latin typeface="Arial"/>
                <a:cs typeface="Arial"/>
              </a:rPr>
              <a:t>:     Weak relative strength and weak momentum.</a:t>
            </a:r>
          </a:p>
          <a:p>
            <a:r>
              <a:rPr lang="en-US" b="1" u="sng" spc="-35" dirty="0">
                <a:solidFill>
                  <a:srgbClr val="0070C0"/>
                </a:solidFill>
                <a:latin typeface="Arial"/>
                <a:cs typeface="Arial"/>
              </a:rPr>
              <a:t>Improving Quadrant</a:t>
            </a:r>
            <a:r>
              <a:rPr lang="en-US" spc="-35" dirty="0">
                <a:latin typeface="Arial"/>
                <a:cs typeface="Arial"/>
              </a:rPr>
              <a:t>: Weak relative strength but positive momentum. 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16F677-D544-9738-8F82-D467BC108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3" y="1306064"/>
            <a:ext cx="6199819" cy="4983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358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3349</TotalTime>
  <Words>1672</Words>
  <Application>Microsoft Office PowerPoint</Application>
  <PresentationFormat>Widescreen</PresentationFormat>
  <Paragraphs>215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Aharoni</vt:lpstr>
      <vt:lpstr>Aptos Narrow</vt:lpstr>
      <vt:lpstr>Arial</vt:lpstr>
      <vt:lpstr>Arial Black</vt:lpstr>
      <vt:lpstr>Arial Narrow</vt:lpstr>
      <vt:lpstr>Arial Rounded MT Bold</vt:lpstr>
      <vt:lpstr>Corbel</vt:lpstr>
      <vt:lpstr>Courier New</vt:lpstr>
      <vt:lpstr>Glacial Indifference</vt:lpstr>
      <vt:lpstr>Segoe UI</vt:lpstr>
      <vt:lpstr>Segoe UI Light</vt:lpstr>
      <vt:lpstr>SourceSansPro</vt:lpstr>
      <vt:lpstr>Trebuchet MS</vt:lpstr>
      <vt:lpstr>Tw Cen MT</vt:lpstr>
      <vt:lpstr>Parallax</vt:lpstr>
      <vt:lpstr>Understanding Market Trends through Technical Analysis</vt:lpstr>
      <vt:lpstr>ABOUT ME</vt:lpstr>
      <vt:lpstr>DISCLAIMER</vt:lpstr>
      <vt:lpstr>How to benefit from Technical Analysis?</vt:lpstr>
      <vt:lpstr>The concept of TREND is basis for Technical Analysis</vt:lpstr>
      <vt:lpstr>ARMAMENTARIUM FOR TREND ANALYSIS </vt:lpstr>
      <vt:lpstr>Identifying Sector Outperformance</vt:lpstr>
      <vt:lpstr>What is a RRG?</vt:lpstr>
      <vt:lpstr>RRG CHART</vt:lpstr>
      <vt:lpstr>Simple ways to determine a trend</vt:lpstr>
      <vt:lpstr>Trend lines</vt:lpstr>
      <vt:lpstr>CANDLESTICKS</vt:lpstr>
      <vt:lpstr>VOLUME:AN important indicator of trend strength</vt:lpstr>
      <vt:lpstr>High volumes on breakouts suggests that move is going to sustain. It confirms the trend.</vt:lpstr>
      <vt:lpstr>VOLUME:AN important indicator of trend strength</vt:lpstr>
      <vt:lpstr>Moving averages: Best way to identify trends</vt:lpstr>
      <vt:lpstr>MOVING AVERAGE CONVERGENCE DIVERGENCE (MACD)</vt:lpstr>
      <vt:lpstr>PRICE VOLUME RELATIONSHIP</vt:lpstr>
      <vt:lpstr>BOLLINGER Bands:  A Unique Blend of Trend and Volatility</vt:lpstr>
      <vt:lpstr>ARE WE IN A STRONG TREND?</vt:lpstr>
      <vt:lpstr>RSI (Relative strength index)</vt:lpstr>
      <vt:lpstr>SENTIMENT MEASURES FROM MARKET DATA</vt:lpstr>
      <vt:lpstr>PRICE-VOLUME-open interest RELATIONSHIP</vt:lpstr>
      <vt:lpstr>PowerPoint Presentation</vt:lpstr>
      <vt:lpstr>SUMMARY-KEY TAKEAWAYS</vt:lpstr>
      <vt:lpstr>SUMMARY-KEY TAKEAWAYS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 Tharwani</dc:creator>
  <cp:lastModifiedBy>Admin</cp:lastModifiedBy>
  <cp:revision>159</cp:revision>
  <dcterms:created xsi:type="dcterms:W3CDTF">2024-05-25T10:12:23Z</dcterms:created>
  <dcterms:modified xsi:type="dcterms:W3CDTF">2025-11-29T19:23:09Z</dcterms:modified>
</cp:coreProperties>
</file>