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handoutMasterIdLst>
    <p:handoutMasterId r:id="rId26"/>
  </p:handoutMasterIdLst>
  <p:sldIdLst>
    <p:sldId id="256" r:id="rId2"/>
    <p:sldId id="257" r:id="rId3"/>
    <p:sldId id="258" r:id="rId4"/>
    <p:sldId id="259" r:id="rId5"/>
    <p:sldId id="268" r:id="rId6"/>
    <p:sldId id="260" r:id="rId7"/>
    <p:sldId id="261" r:id="rId8"/>
    <p:sldId id="262" r:id="rId9"/>
    <p:sldId id="280" r:id="rId10"/>
    <p:sldId id="263" r:id="rId11"/>
    <p:sldId id="276" r:id="rId12"/>
    <p:sldId id="264" r:id="rId13"/>
    <p:sldId id="265" r:id="rId14"/>
    <p:sldId id="266" r:id="rId15"/>
    <p:sldId id="277" r:id="rId16"/>
    <p:sldId id="278" r:id="rId17"/>
    <p:sldId id="279" r:id="rId18"/>
    <p:sldId id="269" r:id="rId19"/>
    <p:sldId id="270" r:id="rId20"/>
    <p:sldId id="271" r:id="rId21"/>
    <p:sldId id="272" r:id="rId22"/>
    <p:sldId id="273" r:id="rId23"/>
    <p:sldId id="275" r:id="rId24"/>
  </p:sldIdLst>
  <p:sldSz cx="14630400" cy="8229600"/>
  <p:notesSz cx="8229600" cy="14630400"/>
  <p:embeddedFontLst>
    <p:embeddedFont>
      <p:font typeface="Tahoma" panose="020B0604030504040204" pitchFamily="3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52751A-4190-41F6-8E5A-10A79E7302AD}">
          <p14:sldIdLst>
            <p14:sldId id="256"/>
            <p14:sldId id="257"/>
            <p14:sldId id="258"/>
            <p14:sldId id="259"/>
            <p14:sldId id="268"/>
            <p14:sldId id="260"/>
            <p14:sldId id="261"/>
            <p14:sldId id="262"/>
            <p14:sldId id="280"/>
            <p14:sldId id="263"/>
            <p14:sldId id="276"/>
            <p14:sldId id="264"/>
            <p14:sldId id="265"/>
            <p14:sldId id="266"/>
            <p14:sldId id="277"/>
            <p14:sldId id="278"/>
            <p14:sldId id="279"/>
            <p14:sldId id="269"/>
            <p14:sldId id="270"/>
            <p14:sldId id="271"/>
            <p14:sldId id="272"/>
            <p14:sldId id="273"/>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977C"/>
    <a:srgbClr val="544432"/>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1" d="100"/>
          <a:sy n="91"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9AA030-ADA0-45E1-27AB-C972056E25FA}"/>
              </a:ext>
            </a:extLst>
          </p:cNvPr>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BD82A0B5-A37E-20D0-2B29-19FA20E66BF9}"/>
              </a:ext>
            </a:extLst>
          </p:cNvPr>
          <p:cNvSpPr>
            <a:spLocks noGrp="1"/>
          </p:cNvSpPr>
          <p:nvPr>
            <p:ph type="dt" sz="quarter" idx="1"/>
          </p:nvPr>
        </p:nvSpPr>
        <p:spPr>
          <a:xfrm>
            <a:off x="4660900" y="0"/>
            <a:ext cx="3567113" cy="733425"/>
          </a:xfrm>
          <a:prstGeom prst="rect">
            <a:avLst/>
          </a:prstGeom>
        </p:spPr>
        <p:txBody>
          <a:bodyPr vert="horz" lIns="91440" tIns="45720" rIns="91440" bIns="45720" rtlCol="0"/>
          <a:lstStyle>
            <a:lvl1pPr algn="r">
              <a:defRPr sz="1200"/>
            </a:lvl1pPr>
          </a:lstStyle>
          <a:p>
            <a:fld id="{76100361-E6D2-4278-AD12-73B9BE9FBCFE}" type="datetimeFigureOut">
              <a:rPr lang="en-IN" smtClean="0"/>
              <a:t>03-12-2025</a:t>
            </a:fld>
            <a:endParaRPr lang="en-IN"/>
          </a:p>
        </p:txBody>
      </p:sp>
      <p:sp>
        <p:nvSpPr>
          <p:cNvPr id="4" name="Footer Placeholder 3">
            <a:extLst>
              <a:ext uri="{FF2B5EF4-FFF2-40B4-BE49-F238E27FC236}">
                <a16:creationId xmlns:a16="http://schemas.microsoft.com/office/drawing/2014/main" id="{17B7F33B-6BA7-AF52-B311-C32B491E8305}"/>
              </a:ext>
            </a:extLst>
          </p:cNvPr>
          <p:cNvSpPr>
            <a:spLocks noGrp="1"/>
          </p:cNvSpPr>
          <p:nvPr>
            <p:ph type="ftr" sz="quarter" idx="2"/>
          </p:nvPr>
        </p:nvSpPr>
        <p:spPr>
          <a:xfrm>
            <a:off x="0" y="13896975"/>
            <a:ext cx="3565525" cy="733425"/>
          </a:xfrm>
          <a:prstGeom prst="rect">
            <a:avLst/>
          </a:prstGeom>
        </p:spPr>
        <p:txBody>
          <a:bodyPr vert="horz" lIns="91440" tIns="45720" rIns="91440" bIns="45720" rtlCol="0" anchor="b"/>
          <a:lstStyle>
            <a:lvl1pPr algn="l">
              <a:defRPr sz="1200"/>
            </a:lvl1pPr>
          </a:lstStyle>
          <a:p>
            <a:r>
              <a:rPr lang="en-IN"/>
              <a:t>Presented By CA Brijen Sampat</a:t>
            </a:r>
          </a:p>
        </p:txBody>
      </p:sp>
      <p:sp>
        <p:nvSpPr>
          <p:cNvPr id="5" name="Slide Number Placeholder 4">
            <a:extLst>
              <a:ext uri="{FF2B5EF4-FFF2-40B4-BE49-F238E27FC236}">
                <a16:creationId xmlns:a16="http://schemas.microsoft.com/office/drawing/2014/main" id="{7377BE65-07DA-ED59-7C7B-58713F39A80E}"/>
              </a:ext>
            </a:extLst>
          </p:cNvPr>
          <p:cNvSpPr>
            <a:spLocks noGrp="1"/>
          </p:cNvSpPr>
          <p:nvPr>
            <p:ph type="sldNum" sz="quarter" idx="3"/>
          </p:nvPr>
        </p:nvSpPr>
        <p:spPr>
          <a:xfrm>
            <a:off x="4660900" y="13896975"/>
            <a:ext cx="3567113" cy="733425"/>
          </a:xfrm>
          <a:prstGeom prst="rect">
            <a:avLst/>
          </a:prstGeom>
        </p:spPr>
        <p:txBody>
          <a:bodyPr vert="horz" lIns="91440" tIns="45720" rIns="91440" bIns="45720" rtlCol="0" anchor="b"/>
          <a:lstStyle>
            <a:lvl1pPr algn="r">
              <a:defRPr sz="1200"/>
            </a:lvl1pPr>
          </a:lstStyle>
          <a:p>
            <a:fld id="{01AD7283-4C05-44A1-8AED-3AF64A014F79}" type="slidenum">
              <a:rPr lang="en-IN" smtClean="0"/>
              <a:t>‹#›</a:t>
            </a:fld>
            <a:endParaRPr lang="en-IN"/>
          </a:p>
        </p:txBody>
      </p:sp>
    </p:spTree>
    <p:extLst>
      <p:ext uri="{BB962C8B-B14F-4D97-AF65-F5344CB8AC3E}">
        <p14:creationId xmlns:p14="http://schemas.microsoft.com/office/powerpoint/2010/main" val="684748349"/>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3T08:31:58.007"/>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0 117 0,'1372'-116'0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03T08:32:04.320"/>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130 268,'1'-3,"-1"0,1 1,0-1,-1 0,1 1,0-1,0 1,1-1,-1 1,1-1,-1 1,1 0,0 0,-1 0,1 0,0 0,0 0,1 0,-1 1,0-1,1 1,-1-1,1 1,-1 0,1 0,-1 0,5 0,11-5,1 2,37-5,-29 5,345-31,1 31,-245 5,-207-1,-52 2,0-7,-136-21,204 15,-35-8,0 5,-123-2,146 15,75 1,-1 0,1 0,-1 0,1 0,0 0,-1 0,1 0,-1 0,1 0,0 0,-1 0,1 0,-1 0,1-1,0 1,-1 0,1 0,0 0,-1-1,1 1,0 0,-1 0,1-1,0 1,0 0,-1-1,1 1,0 0,0-1,-1 1,1 0,0-1,0 1,0-1,0 1,0 0,0-1,0 1,0 0,0-1,0 1,0-1,0 1,0-1,0 1,0 0,0-1,0 1,0 0,0-1,0 1,1-1,-1 1,0 0,0-1,1 1,-1 0,0 0,0-1,1 1,-1 0,1-1,22-15,-6 10,0 1,0 0,1 1,-1 1,31-1,96 4,-78 2,171 0,-201-2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3T08:32:08.770"/>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0 175 0,'1197'-175'0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03T08:32:18.652"/>
    </inkml:context>
    <inkml:brush xml:id="br0">
      <inkml:brushProperty name="width" value="0.5" units="cm"/>
      <inkml:brushProperty name="height" value="1" units="cm"/>
      <inkml:brushProperty name="color" value="#0069AF"/>
      <inkml:brushProperty name="tip" value="rectangle"/>
      <inkml:brushProperty name="rasterOp" value="maskPen"/>
      <inkml:brushProperty name="ignorePressure" value="1"/>
    </inkml:brush>
  </inkml:definitions>
  <inkml:trace contextRef="#ctx0" brushRef="#br0">293 89,'37'-2,"0"-2,-1-1,50-14,-45 9,0 2,46-3,66-3,61-1,176 16,-1607-1,1207 0,-1 0,0 0,1 2,-1-1,0 1,1 1,0 0,0 0,0 1,0 1,0-1,1 2,-15 10,3-3,2-1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5078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IN"/>
          </a:p>
        </p:txBody>
      </p:sp>
      <p:sp>
        <p:nvSpPr>
          <p:cNvPr id="3" name="Shape 1"/>
          <p:cNvSpPr/>
          <p:nvPr/>
        </p:nvSpPr>
        <p:spPr>
          <a:xfrm>
            <a:off x="0" y="0"/>
            <a:ext cx="14630400" cy="8229600"/>
          </a:xfrm>
          <a:prstGeom prst="rect">
            <a:avLst/>
          </a:prstGeom>
          <a:solidFill>
            <a:srgbClr val="F9F6F0"/>
          </a:solidFill>
          <a:ln/>
        </p:spPr>
        <p:txBody>
          <a:bodyPr/>
          <a:lstStyle/>
          <a:p>
            <a:endParaRPr lang="en-IN"/>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customXml" Target="../ink/ink2.xml"/><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customXml" Target="../ink/ink4.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jpg"/><Relationship Id="rId4" Type="http://schemas.openxmlformats.org/officeDocument/2006/relationships/image" Target="../media/image50.png"/><Relationship Id="rId9" Type="http://schemas.openxmlformats.org/officeDocument/2006/relationships/image" Target="../media/image55.svg"/></Relationships>
</file>

<file path=ppt/slides/_rels/slide2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89" y="2271857"/>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Opportunities for Young Chartered Accountants</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4" name="Text 1"/>
          <p:cNvSpPr/>
          <p:nvPr/>
        </p:nvSpPr>
        <p:spPr>
          <a:xfrm>
            <a:off x="6280189" y="3812729"/>
            <a:ext cx="6967657" cy="310158"/>
          </a:xfrm>
          <a:prstGeom prst="rect">
            <a:avLst/>
          </a:prstGeom>
          <a:noFill/>
          <a:ln/>
        </p:spPr>
        <p:txBody>
          <a:bodyPr wrap="none" lIns="0" tIns="0" rIns="0" bIns="0" rtlCol="0" anchor="t"/>
          <a:lstStyle/>
          <a:p>
            <a:pPr marL="0" indent="0" algn="l">
              <a:lnSpc>
                <a:spcPts val="2400"/>
              </a:lnSpc>
              <a:buNone/>
            </a:pPr>
            <a:r>
              <a:rPr lang="en-US" sz="1900" dirty="0">
                <a:solidFill>
                  <a:srgbClr val="484237"/>
                </a:solidFill>
                <a:latin typeface="Tahoma" panose="020B0604030504040204" pitchFamily="34" charset="0"/>
                <a:ea typeface="Tahoma" panose="020B0604030504040204" pitchFamily="34" charset="0"/>
                <a:cs typeface="Tahoma" panose="020B0604030504040204" pitchFamily="34" charset="0"/>
              </a:rPr>
              <a:t>In Today's Dynamic, Digital &amp; Disruptive Business World</a:t>
            </a:r>
            <a:endParaRPr lang="en-US" sz="1900" dirty="0">
              <a:latin typeface="Tahoma" panose="020B0604030504040204" pitchFamily="34" charset="0"/>
              <a:ea typeface="Tahoma" panose="020B0604030504040204" pitchFamily="34" charset="0"/>
              <a:cs typeface="Tahoma" panose="020B0604030504040204" pitchFamily="34" charset="0"/>
            </a:endParaRPr>
          </a:p>
        </p:txBody>
      </p:sp>
      <p:sp>
        <p:nvSpPr>
          <p:cNvPr id="5" name="Text 2"/>
          <p:cNvSpPr/>
          <p:nvPr/>
        </p:nvSpPr>
        <p:spPr>
          <a:xfrm>
            <a:off x="6280189" y="4459555"/>
            <a:ext cx="4499744" cy="317540"/>
          </a:xfrm>
          <a:prstGeom prst="rect">
            <a:avLst/>
          </a:prstGeom>
          <a:noFill/>
          <a:ln/>
        </p:spPr>
        <p:txBody>
          <a:bodyPr wrap="none" lIns="0" tIns="0" rIns="0" bIns="0" rtlCol="0" anchor="t"/>
          <a:lstStyle/>
          <a:p>
            <a:pPr marL="0" indent="0" algn="l">
              <a:lnSpc>
                <a:spcPts val="2500"/>
              </a:lnSpc>
              <a:buNone/>
            </a:pPr>
            <a:r>
              <a:rPr lang="en-US" sz="1900" b="1" dirty="0">
                <a:solidFill>
                  <a:srgbClr val="746558"/>
                </a:solidFill>
                <a:latin typeface="Tahoma" panose="020B0604030504040204" pitchFamily="34" charset="0"/>
                <a:ea typeface="Tahoma" panose="020B0604030504040204" pitchFamily="34" charset="0"/>
                <a:cs typeface="Tahoma" panose="020B0604030504040204" pitchFamily="34" charset="0"/>
              </a:rPr>
              <a:t>Presented by:</a:t>
            </a:r>
            <a:r>
              <a:rPr lang="en-US" sz="1900" dirty="0">
                <a:solidFill>
                  <a:srgbClr val="746558"/>
                </a:solidFill>
                <a:latin typeface="Tahoma" panose="020B0604030504040204" pitchFamily="34" charset="0"/>
                <a:ea typeface="Tahoma" panose="020B0604030504040204" pitchFamily="34" charset="0"/>
                <a:cs typeface="Tahoma" panose="020B0604030504040204" pitchFamily="34" charset="0"/>
              </a:rPr>
              <a:t> CA </a:t>
            </a:r>
            <a:r>
              <a:rPr lang="en-US" sz="1900" dirty="0" err="1">
                <a:solidFill>
                  <a:srgbClr val="746558"/>
                </a:solidFill>
                <a:latin typeface="Tahoma" panose="020B0604030504040204" pitchFamily="34" charset="0"/>
                <a:ea typeface="Tahoma" panose="020B0604030504040204" pitchFamily="34" charset="0"/>
                <a:cs typeface="Tahoma" panose="020B0604030504040204" pitchFamily="34" charset="0"/>
              </a:rPr>
              <a:t>Brijen</a:t>
            </a:r>
            <a:r>
              <a:rPr lang="en-US" sz="1900" dirty="0">
                <a:solidFill>
                  <a:srgbClr val="746558"/>
                </a:solidFill>
                <a:latin typeface="Tahoma" panose="020B0604030504040204" pitchFamily="34" charset="0"/>
                <a:ea typeface="Tahoma" panose="020B0604030504040204" pitchFamily="34" charset="0"/>
                <a:cs typeface="Tahoma" panose="020B0604030504040204" pitchFamily="34" charset="0"/>
              </a:rPr>
              <a:t> Sampat</a:t>
            </a:r>
          </a:p>
          <a:p>
            <a:pPr marL="0" indent="0" algn="l">
              <a:lnSpc>
                <a:spcPts val="2500"/>
              </a:lnSpc>
              <a:buNone/>
            </a:pPr>
            <a:endParaRPr lang="en-US" sz="19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marL="0" indent="0" algn="l">
              <a:lnSpc>
                <a:spcPts val="2500"/>
              </a:lnSpc>
              <a:buNone/>
            </a:pPr>
            <a:r>
              <a:rPr lang="en-US" sz="1900" dirty="0">
                <a:solidFill>
                  <a:srgbClr val="746558"/>
                </a:solidFill>
                <a:latin typeface="Tahoma" panose="020B0604030504040204" pitchFamily="34" charset="0"/>
                <a:ea typeface="Tahoma" panose="020B0604030504040204" pitchFamily="34" charset="0"/>
                <a:cs typeface="Tahoma" panose="020B0604030504040204" pitchFamily="34" charset="0"/>
              </a:rPr>
              <a:t>Rajkot Branch of WIRC of ICAI- 3</a:t>
            </a:r>
            <a:r>
              <a:rPr lang="en-US" sz="1900" baseline="30000" dirty="0">
                <a:solidFill>
                  <a:srgbClr val="746558"/>
                </a:solidFill>
                <a:latin typeface="Tahoma" panose="020B0604030504040204" pitchFamily="34" charset="0"/>
                <a:ea typeface="Tahoma" panose="020B0604030504040204" pitchFamily="34" charset="0"/>
                <a:cs typeface="Tahoma" panose="020B0604030504040204" pitchFamily="34" charset="0"/>
              </a:rPr>
              <a:t>rd</a:t>
            </a:r>
            <a:r>
              <a:rPr lang="en-US" sz="1900" dirty="0">
                <a:solidFill>
                  <a:srgbClr val="746558"/>
                </a:solidFill>
                <a:latin typeface="Tahoma" panose="020B0604030504040204" pitchFamily="34" charset="0"/>
                <a:ea typeface="Tahoma" panose="020B0604030504040204" pitchFamily="34" charset="0"/>
                <a:cs typeface="Tahoma" panose="020B0604030504040204" pitchFamily="34" charset="0"/>
              </a:rPr>
              <a:t> December, 2025</a:t>
            </a:r>
          </a:p>
        </p:txBody>
      </p:sp>
      <p:sp>
        <p:nvSpPr>
          <p:cNvPr id="6" name="Text 3"/>
          <p:cNvSpPr/>
          <p:nvPr/>
        </p:nvSpPr>
        <p:spPr>
          <a:xfrm>
            <a:off x="6577846" y="7156907"/>
            <a:ext cx="7258764" cy="635079"/>
          </a:xfrm>
          <a:prstGeom prst="rect">
            <a:avLst/>
          </a:prstGeom>
          <a:noFill/>
          <a:ln/>
        </p:spPr>
        <p:txBody>
          <a:bodyPr wrap="square" lIns="0" tIns="0" rIns="0" bIns="0" rtlCol="0" anchor="t"/>
          <a:lstStyle/>
          <a:p>
            <a:pPr marL="0" indent="0" algn="l">
              <a:lnSpc>
                <a:spcPts val="2500"/>
              </a:lnSpc>
              <a:buNone/>
            </a:pPr>
            <a:r>
              <a:rPr lang="en-US" sz="1900" dirty="0">
                <a:solidFill>
                  <a:srgbClr val="746558"/>
                </a:solidFill>
                <a:latin typeface="Tahoma" panose="020B0604030504040204" pitchFamily="34" charset="0"/>
                <a:ea typeface="Tahoma" panose="020B0604030504040204" pitchFamily="34" charset="0"/>
                <a:cs typeface="Tahoma" panose="020B0604030504040204" pitchFamily="34" charset="0"/>
              </a:rPr>
              <a:t>"Chartered Accountancy is the only profession where numbers speak — sometimes loudly like a tax notice!"</a:t>
            </a:r>
            <a:endParaRPr lang="en-US" sz="1900" dirty="0">
              <a:latin typeface="Tahoma" panose="020B0604030504040204" pitchFamily="34" charset="0"/>
              <a:ea typeface="Tahoma" panose="020B0604030504040204" pitchFamily="34" charset="0"/>
              <a:cs typeface="Tahoma" panose="020B0604030504040204" pitchFamily="34" charset="0"/>
            </a:endParaRPr>
          </a:p>
        </p:txBody>
      </p:sp>
      <p:sp>
        <p:nvSpPr>
          <p:cNvPr id="7" name="Shape 4"/>
          <p:cNvSpPr/>
          <p:nvPr/>
        </p:nvSpPr>
        <p:spPr>
          <a:xfrm>
            <a:off x="6254582" y="6933664"/>
            <a:ext cx="22860" cy="1081564"/>
          </a:xfrm>
          <a:prstGeom prst="rect">
            <a:avLst/>
          </a:prstGeom>
          <a:solidFill>
            <a:srgbClr val="D3C5B6"/>
          </a:solidFill>
          <a:ln/>
        </p:spPr>
        <p:txBody>
          <a:bodyPr/>
          <a:lstStyle/>
          <a:p>
            <a:endParaRPr lang="en-I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04706" y="682883"/>
            <a:ext cx="4889778" cy="394335"/>
          </a:xfrm>
          <a:prstGeom prst="rect">
            <a:avLst/>
          </a:prstGeom>
          <a:noFill/>
          <a:ln/>
        </p:spPr>
        <p:txBody>
          <a:bodyPr wrap="none" lIns="0" tIns="0" rIns="0" bIns="0" rtlCol="0" anchor="t"/>
          <a:lstStyle/>
          <a:p>
            <a:pPr marL="0" indent="0" algn="l">
              <a:lnSpc>
                <a:spcPts val="310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Capital Markets and Mergers &amp; Acquisition</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3" name="Text 1"/>
          <p:cNvSpPr/>
          <p:nvPr/>
        </p:nvSpPr>
        <p:spPr>
          <a:xfrm>
            <a:off x="504706" y="838650"/>
            <a:ext cx="13620988" cy="356857"/>
          </a:xfrm>
          <a:prstGeom prst="rect">
            <a:avLst/>
          </a:prstGeom>
          <a:noFill/>
          <a:ln/>
        </p:spPr>
        <p:txBody>
          <a:bodyPr wrap="none" lIns="0" tIns="0" rIns="0" bIns="0" rtlCol="0" anchor="t"/>
          <a:lstStyle/>
          <a:p>
            <a:pPr marL="0" indent="0" algn="l">
              <a:lnSpc>
                <a:spcPts val="1550"/>
              </a:lnSpc>
              <a:buNone/>
            </a:pP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4" name="Shape 2"/>
          <p:cNvSpPr/>
          <p:nvPr/>
        </p:nvSpPr>
        <p:spPr>
          <a:xfrm>
            <a:off x="504706" y="1337429"/>
            <a:ext cx="13620988" cy="1130737"/>
          </a:xfrm>
          <a:prstGeom prst="roundRect">
            <a:avLst>
              <a:gd name="adj" fmla="val 1674"/>
            </a:avLst>
          </a:prstGeom>
          <a:solidFill>
            <a:srgbClr val="EEE8DD"/>
          </a:solidFill>
          <a:ln/>
        </p:spPr>
        <p:txBody>
          <a:bodyPr/>
          <a:lstStyle/>
          <a:p>
            <a:endParaRPr lang="en-IN"/>
          </a:p>
        </p:txBody>
      </p:sp>
      <p:sp>
        <p:nvSpPr>
          <p:cNvPr id="5" name="Shape 3"/>
          <p:cNvSpPr/>
          <p:nvPr/>
        </p:nvSpPr>
        <p:spPr>
          <a:xfrm>
            <a:off x="504706" y="1337429"/>
            <a:ext cx="4540329" cy="2025132"/>
          </a:xfrm>
          <a:prstGeom prst="roundRect">
            <a:avLst>
              <a:gd name="adj" fmla="val 1674"/>
            </a:avLst>
          </a:prstGeom>
          <a:solidFill>
            <a:srgbClr val="EEE8DD"/>
          </a:solidFill>
          <a:ln/>
        </p:spPr>
        <p:txBody>
          <a:bodyP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6" name="Text 4"/>
          <p:cNvSpPr/>
          <p:nvPr/>
        </p:nvSpPr>
        <p:spPr>
          <a:xfrm>
            <a:off x="630793" y="1463516"/>
            <a:ext cx="1577459" cy="197168"/>
          </a:xfrm>
          <a:prstGeom prst="rect">
            <a:avLst/>
          </a:prstGeom>
          <a:noFill/>
          <a:ln/>
        </p:spPr>
        <p:txBody>
          <a:bodyPr wrap="none" lIns="0" tIns="0" rIns="0" bIns="0" rtlCol="0" anchor="t"/>
          <a:lstStyle/>
          <a:p>
            <a:pPr marL="0" indent="0" algn="l">
              <a:lnSpc>
                <a:spcPts val="15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IPO Readiness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Text 5"/>
          <p:cNvSpPr/>
          <p:nvPr/>
        </p:nvSpPr>
        <p:spPr>
          <a:xfrm>
            <a:off x="630793" y="1804126"/>
            <a:ext cx="4098846" cy="933569"/>
          </a:xfrm>
          <a:prstGeom prst="rect">
            <a:avLst/>
          </a:prstGeom>
          <a:noFill/>
          <a:ln/>
        </p:spPr>
        <p:txBody>
          <a:bodyPr wrap="square" lIns="0" tIns="0" rIns="0" bIns="0" rtlCol="0" anchor="t"/>
          <a:lstStyle/>
          <a:p>
            <a:pPr marL="0" indent="0" algn="just">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Prepare companies for – </a:t>
            </a:r>
          </a:p>
          <a:p>
            <a:pPr marL="0" indent="0" algn="just">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Public listing</a:t>
            </a:r>
          </a:p>
          <a:p>
            <a:pPr marL="0" indent="0" algn="just">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Draft DRHP (Draft Red Herring Prospectus) </a:t>
            </a:r>
          </a:p>
          <a:p>
            <a:pPr marL="0" indent="0" algn="just">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Coordinate with investment bankers </a:t>
            </a:r>
          </a:p>
          <a:p>
            <a:pPr marL="0" indent="0" algn="just">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Ensure regulatory compliance for successful market entry.</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8" name="Shape 6"/>
          <p:cNvSpPr/>
          <p:nvPr/>
        </p:nvSpPr>
        <p:spPr>
          <a:xfrm>
            <a:off x="5045035" y="1337429"/>
            <a:ext cx="4540329" cy="2015855"/>
          </a:xfrm>
          <a:prstGeom prst="rect">
            <a:avLst/>
          </a:prstGeom>
          <a:solidFill>
            <a:srgbClr val="EEE8DD"/>
          </a:solidFill>
          <a:ln/>
        </p:spPr>
        <p:txBody>
          <a:bodyPr/>
          <a:lstStyle/>
          <a:p>
            <a:endParaRPr lang="en-IN"/>
          </a:p>
        </p:txBody>
      </p:sp>
      <p:sp>
        <p:nvSpPr>
          <p:cNvPr id="9" name="Shape 7"/>
          <p:cNvSpPr/>
          <p:nvPr/>
        </p:nvSpPr>
        <p:spPr>
          <a:xfrm>
            <a:off x="5045035" y="1337429"/>
            <a:ext cx="15240" cy="1130737"/>
          </a:xfrm>
          <a:prstGeom prst="roundRect">
            <a:avLst>
              <a:gd name="adj" fmla="val 124212"/>
            </a:avLst>
          </a:prstGeom>
          <a:solidFill>
            <a:srgbClr val="D4CEC3"/>
          </a:solidFill>
          <a:ln/>
        </p:spPr>
        <p:txBody>
          <a:bodyPr/>
          <a:lstStyle/>
          <a:p>
            <a:endParaRPr lang="en-IN"/>
          </a:p>
        </p:txBody>
      </p:sp>
      <p:sp>
        <p:nvSpPr>
          <p:cNvPr id="10" name="Text 8"/>
          <p:cNvSpPr/>
          <p:nvPr/>
        </p:nvSpPr>
        <p:spPr>
          <a:xfrm>
            <a:off x="5360432" y="1463516"/>
            <a:ext cx="2120503" cy="197168"/>
          </a:xfrm>
          <a:prstGeom prst="rect">
            <a:avLst/>
          </a:prstGeom>
          <a:noFill/>
          <a:ln/>
        </p:spPr>
        <p:txBody>
          <a:bodyPr wrap="none" lIns="0" tIns="0" rIns="0" bIns="0" rtlCol="0" anchor="t"/>
          <a:lstStyle/>
          <a:p>
            <a:pPr marL="0" indent="0" algn="l">
              <a:lnSpc>
                <a:spcPts val="15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Due Diligence &amp; Valuations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Text 9"/>
          <p:cNvSpPr/>
          <p:nvPr/>
        </p:nvSpPr>
        <p:spPr>
          <a:xfrm>
            <a:off x="5360432" y="1823859"/>
            <a:ext cx="3909536" cy="1013852"/>
          </a:xfrm>
          <a:prstGeom prst="rect">
            <a:avLst/>
          </a:prstGeom>
          <a:noFill/>
          <a:ln/>
        </p:spPr>
        <p:txBody>
          <a:bodyPr wrap="square" lIns="0" tIns="0" rIns="0" bIns="0" rtlCol="0" anchor="t"/>
          <a:lstStyle/>
          <a:p>
            <a:pPr marL="0" indent="0" algn="just">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Conduct:</a:t>
            </a:r>
          </a:p>
          <a:p>
            <a:pPr marL="0" indent="0" algn="just">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Comprehensive financial due diligence </a:t>
            </a:r>
          </a:p>
          <a:p>
            <a:pPr marL="0" indent="0" algn="just">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Tax due diligence </a:t>
            </a:r>
          </a:p>
          <a:p>
            <a:pPr marL="0" indent="0" algn="just">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Legal due diligence </a:t>
            </a:r>
          </a:p>
          <a:p>
            <a:pPr marL="0" indent="0">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Perform business valuations using DCF, comparable company analysis, and precedent transactions.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2" name="Shape 10"/>
          <p:cNvSpPr/>
          <p:nvPr/>
        </p:nvSpPr>
        <p:spPr>
          <a:xfrm>
            <a:off x="4887397" y="1745040"/>
            <a:ext cx="315397" cy="315397"/>
          </a:xfrm>
          <a:prstGeom prst="roundRect">
            <a:avLst>
              <a:gd name="adj" fmla="val 6002"/>
            </a:avLst>
          </a:prstGeom>
          <a:solidFill>
            <a:srgbClr val="F9F6F0"/>
          </a:solidFill>
          <a:ln w="15240">
            <a:solidFill>
              <a:srgbClr val="D4CEC3"/>
            </a:solidFill>
            <a:prstDash val="solid"/>
          </a:ln>
        </p:spPr>
        <p:txBody>
          <a:bodyPr/>
          <a:lstStyle/>
          <a:p>
            <a:endParaRPr lang="en-IN"/>
          </a:p>
        </p:txBody>
      </p:sp>
      <p:pic>
        <p:nvPicPr>
          <p:cNvPr id="1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6216" y="1823859"/>
            <a:ext cx="157639" cy="157639"/>
          </a:xfrm>
          <a:prstGeom prst="rect">
            <a:avLst/>
          </a:prstGeom>
        </p:spPr>
      </p:pic>
      <p:sp>
        <p:nvSpPr>
          <p:cNvPr id="14" name="Shape 11"/>
          <p:cNvSpPr/>
          <p:nvPr/>
        </p:nvSpPr>
        <p:spPr>
          <a:xfrm>
            <a:off x="9585365" y="1337429"/>
            <a:ext cx="4540329" cy="2015855"/>
          </a:xfrm>
          <a:prstGeom prst="rect">
            <a:avLst/>
          </a:prstGeom>
          <a:solidFill>
            <a:srgbClr val="EEE8DD"/>
          </a:solidFill>
          <a:ln/>
        </p:spPr>
        <p:txBody>
          <a:bodyPr/>
          <a:lstStyle/>
          <a:p>
            <a:endParaRPr lang="en-IN"/>
          </a:p>
        </p:txBody>
      </p:sp>
      <p:sp>
        <p:nvSpPr>
          <p:cNvPr id="15" name="Shape 12"/>
          <p:cNvSpPr/>
          <p:nvPr/>
        </p:nvSpPr>
        <p:spPr>
          <a:xfrm>
            <a:off x="9585365" y="1337429"/>
            <a:ext cx="15240" cy="1130737"/>
          </a:xfrm>
          <a:prstGeom prst="roundRect">
            <a:avLst>
              <a:gd name="adj" fmla="val 124212"/>
            </a:avLst>
          </a:prstGeom>
          <a:solidFill>
            <a:srgbClr val="D4CEC3"/>
          </a:solidFill>
          <a:ln/>
        </p:spPr>
        <p:txBody>
          <a:bodyPr/>
          <a:lstStyle/>
          <a:p>
            <a:endParaRPr lang="en-IN"/>
          </a:p>
        </p:txBody>
      </p:sp>
      <p:sp>
        <p:nvSpPr>
          <p:cNvPr id="16" name="Text 13"/>
          <p:cNvSpPr/>
          <p:nvPr/>
        </p:nvSpPr>
        <p:spPr>
          <a:xfrm>
            <a:off x="9900761" y="1463516"/>
            <a:ext cx="1577459" cy="197168"/>
          </a:xfrm>
          <a:prstGeom prst="rect">
            <a:avLst/>
          </a:prstGeom>
          <a:noFill/>
          <a:ln/>
        </p:spPr>
        <p:txBody>
          <a:bodyPr wrap="none" lIns="0" tIns="0" rIns="0" bIns="0" rtlCol="0" anchor="t"/>
          <a:lstStyle/>
          <a:p>
            <a:pPr marL="0" indent="0" algn="l">
              <a:lnSpc>
                <a:spcPts val="15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Deal Advisory</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7" name="Text 14"/>
          <p:cNvSpPr/>
          <p:nvPr/>
        </p:nvSpPr>
        <p:spPr>
          <a:xfrm>
            <a:off x="9900761" y="1800348"/>
            <a:ext cx="4098846" cy="605790"/>
          </a:xfrm>
          <a:prstGeom prst="rect">
            <a:avLst/>
          </a:prstGeom>
          <a:noFill/>
          <a:ln/>
        </p:spPr>
        <p:txBody>
          <a:bodyPr wrap="square" lIns="0" tIns="0" rIns="0" bIns="0" rtlCol="0" anchor="t"/>
          <a:lstStyle/>
          <a:p>
            <a:pPr marL="0" indent="0" algn="l">
              <a:lnSpc>
                <a:spcPts val="155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Structure mergers, acquisitions, and strategic investments. </a:t>
            </a:r>
          </a:p>
          <a:p>
            <a:pPr marL="0" indent="0" algn="l">
              <a:lnSpc>
                <a:spcPts val="155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Negotiate deal terms, model financial scenarios, and guide clients through complex transaction processes.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8" name="Shape 15"/>
          <p:cNvSpPr/>
          <p:nvPr/>
        </p:nvSpPr>
        <p:spPr>
          <a:xfrm>
            <a:off x="9427726" y="1745040"/>
            <a:ext cx="315397" cy="315397"/>
          </a:xfrm>
          <a:prstGeom prst="roundRect">
            <a:avLst>
              <a:gd name="adj" fmla="val 6002"/>
            </a:avLst>
          </a:prstGeom>
          <a:solidFill>
            <a:srgbClr val="F9F6F0"/>
          </a:solidFill>
          <a:ln w="15240">
            <a:solidFill>
              <a:srgbClr val="D4CEC3"/>
            </a:solidFill>
            <a:prstDash val="solid"/>
          </a:ln>
        </p:spPr>
        <p:txBody>
          <a:bodyPr/>
          <a:lstStyle/>
          <a:p>
            <a:endParaRPr lang="en-IN"/>
          </a:p>
        </p:txBody>
      </p:sp>
      <p:pic>
        <p:nvPicPr>
          <p:cNvPr id="1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6545" y="1823859"/>
            <a:ext cx="157639" cy="157639"/>
          </a:xfrm>
          <a:prstGeom prst="rect">
            <a:avLst/>
          </a:prstGeom>
        </p:spPr>
      </p:pic>
      <p:sp>
        <p:nvSpPr>
          <p:cNvPr id="20" name="Text 16"/>
          <p:cNvSpPr/>
          <p:nvPr/>
        </p:nvSpPr>
        <p:spPr>
          <a:xfrm>
            <a:off x="536376" y="3644535"/>
            <a:ext cx="1892975" cy="236577"/>
          </a:xfrm>
          <a:prstGeom prst="rect">
            <a:avLst/>
          </a:prstGeom>
          <a:noFill/>
          <a:ln/>
        </p:spPr>
        <p:txBody>
          <a:bodyPr wrap="none" lIns="0" tIns="0" rIns="0" bIns="0" rtlCol="0" anchor="t"/>
          <a:lstStyle/>
          <a:p>
            <a:pPr marL="0" indent="0" algn="l">
              <a:lnSpc>
                <a:spcPts val="1850"/>
              </a:lnSpc>
              <a:buNone/>
            </a:pPr>
            <a:r>
              <a:rPr lang="en-US" dirty="0">
                <a:solidFill>
                  <a:srgbClr val="484237"/>
                </a:solidFill>
                <a:latin typeface="Tahoma" panose="020B0604030504040204" pitchFamily="34" charset="0"/>
                <a:ea typeface="Tahoma" panose="020B0604030504040204" pitchFamily="34" charset="0"/>
                <a:cs typeface="Tahoma" panose="020B0604030504040204" pitchFamily="34" charset="0"/>
              </a:rPr>
              <a:t>The SME IPO Boom</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1" name="Text 17"/>
          <p:cNvSpPr/>
          <p:nvPr/>
        </p:nvSpPr>
        <p:spPr>
          <a:xfrm>
            <a:off x="536376" y="4163086"/>
            <a:ext cx="7352943" cy="403860"/>
          </a:xfrm>
          <a:prstGeom prst="rect">
            <a:avLst/>
          </a:prstGeom>
          <a:noFill/>
          <a:ln/>
        </p:spPr>
        <p:txBody>
          <a:bodyPr wrap="square" lIns="0" tIns="0" rIns="0" bIns="0" rtlCol="0" anchor="t"/>
          <a:lstStyle/>
          <a:p>
            <a:pPr marL="0" indent="0" algn="l">
              <a:lnSpc>
                <a:spcPts val="155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The surge in SME IPOs is creating unprecedented opportunities for young CAs to gain early-stage CXO-level exposure. These smaller listings provide hands-on experience with the entire IPO lifecycle, from preparation to post-listing compliance.</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2" name="Text 18"/>
          <p:cNvSpPr/>
          <p:nvPr/>
        </p:nvSpPr>
        <p:spPr>
          <a:xfrm>
            <a:off x="504706" y="4956516"/>
            <a:ext cx="7352943" cy="201930"/>
          </a:xfrm>
          <a:prstGeom prst="rect">
            <a:avLst/>
          </a:prstGeom>
          <a:noFill/>
          <a:ln/>
        </p:spPr>
        <p:txBody>
          <a:bodyPr wrap="none" lIns="0" tIns="0" rIns="0" bIns="0" rtlCol="0" anchor="t"/>
          <a:lstStyle/>
          <a:p>
            <a:pPr marL="0" indent="0" algn="l">
              <a:lnSpc>
                <a:spcPts val="1550"/>
              </a:lnSpc>
              <a:buNone/>
            </a:pPr>
            <a:r>
              <a:rPr lang="en-US" sz="1600" b="1" dirty="0">
                <a:solidFill>
                  <a:srgbClr val="B0977C"/>
                </a:solidFill>
                <a:latin typeface="Tahoma" panose="020B0604030504040204" pitchFamily="34" charset="0"/>
                <a:ea typeface="Tahoma" panose="020B0604030504040204" pitchFamily="34" charset="0"/>
                <a:cs typeface="Tahoma" panose="020B0604030504040204" pitchFamily="34" charset="0"/>
              </a:rPr>
              <a:t>India = Deal Street. Young CAs = Deal Engineers.</a:t>
            </a:r>
            <a:endParaRPr lang="en-US" sz="1600" dirty="0">
              <a:solidFill>
                <a:srgbClr val="B0977C"/>
              </a:solidFill>
              <a:latin typeface="Tahoma" panose="020B0604030504040204" pitchFamily="34" charset="0"/>
              <a:ea typeface="Tahoma" panose="020B0604030504040204" pitchFamily="34" charset="0"/>
              <a:cs typeface="Tahoma" panose="020B0604030504040204" pitchFamily="34" charset="0"/>
            </a:endParaRPr>
          </a:p>
        </p:txBody>
      </p:sp>
      <p:pic>
        <p:nvPicPr>
          <p:cNvPr id="23" name="Image 2" descr="preencoded.png"/>
          <p:cNvPicPr>
            <a:picLocks noChangeAspect="1"/>
          </p:cNvPicPr>
          <p:nvPr/>
        </p:nvPicPr>
        <p:blipFill>
          <a:blip r:embed="rId7"/>
          <a:stretch>
            <a:fillRect/>
          </a:stretch>
        </p:blipFill>
        <p:spPr>
          <a:xfrm>
            <a:off x="8039576" y="3881112"/>
            <a:ext cx="5960031" cy="2987357"/>
          </a:xfrm>
          <a:prstGeom prst="rect">
            <a:avLst/>
          </a:prstGeom>
        </p:spPr>
      </p:pic>
      <p:grpSp>
        <p:nvGrpSpPr>
          <p:cNvPr id="24" name="Group 23">
            <a:extLst>
              <a:ext uri="{FF2B5EF4-FFF2-40B4-BE49-F238E27FC236}">
                <a16:creationId xmlns:a16="http://schemas.microsoft.com/office/drawing/2014/main" id="{74EA9C3F-7482-EF8E-E140-BC371C5D1B82}"/>
              </a:ext>
            </a:extLst>
          </p:cNvPr>
          <p:cNvGrpSpPr/>
          <p:nvPr/>
        </p:nvGrpSpPr>
        <p:grpSpPr>
          <a:xfrm>
            <a:off x="5985640" y="7856103"/>
            <a:ext cx="8476594" cy="390708"/>
            <a:chOff x="5985640" y="7856103"/>
            <a:chExt cx="8476594" cy="390708"/>
          </a:xfrm>
        </p:grpSpPr>
        <p:sp>
          <p:nvSpPr>
            <p:cNvPr id="25" name="TextBox 24">
              <a:extLst>
                <a:ext uri="{FF2B5EF4-FFF2-40B4-BE49-F238E27FC236}">
                  <a16:creationId xmlns:a16="http://schemas.microsoft.com/office/drawing/2014/main" id="{86B87D55-AA6F-0B3F-364E-ED940B4DBA33}"/>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9</a:t>
              </a:r>
              <a:endParaRPr lang="en-IN" b="1" dirty="0">
                <a:solidFill>
                  <a:srgbClr val="B0977C"/>
                </a:solidFill>
              </a:endParaRPr>
            </a:p>
          </p:txBody>
        </p:sp>
        <p:sp>
          <p:nvSpPr>
            <p:cNvPr id="26" name="TextBox 25">
              <a:extLst>
                <a:ext uri="{FF2B5EF4-FFF2-40B4-BE49-F238E27FC236}">
                  <a16:creationId xmlns:a16="http://schemas.microsoft.com/office/drawing/2014/main" id="{5B02E939-02A1-1D5E-060B-4BCF298E233B}"/>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27" name="Group 26">
            <a:extLst>
              <a:ext uri="{FF2B5EF4-FFF2-40B4-BE49-F238E27FC236}">
                <a16:creationId xmlns:a16="http://schemas.microsoft.com/office/drawing/2014/main" id="{D62056D9-291F-B0F7-B87D-521B8BAB09A0}"/>
              </a:ext>
            </a:extLst>
          </p:cNvPr>
          <p:cNvGrpSpPr/>
          <p:nvPr/>
        </p:nvGrpSpPr>
        <p:grpSpPr>
          <a:xfrm>
            <a:off x="425771" y="7877479"/>
            <a:ext cx="8949456" cy="369687"/>
            <a:chOff x="425771" y="7877479"/>
            <a:chExt cx="8949456" cy="369687"/>
          </a:xfrm>
        </p:grpSpPr>
        <p:sp>
          <p:nvSpPr>
            <p:cNvPr id="29" name="TextBox 28">
              <a:extLst>
                <a:ext uri="{FF2B5EF4-FFF2-40B4-BE49-F238E27FC236}">
                  <a16:creationId xmlns:a16="http://schemas.microsoft.com/office/drawing/2014/main" id="{8A52899D-BC97-C826-9CCE-F9B9D176949A}"/>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30" name="TextBox 29">
              <a:extLst>
                <a:ext uri="{FF2B5EF4-FFF2-40B4-BE49-F238E27FC236}">
                  <a16:creationId xmlns:a16="http://schemas.microsoft.com/office/drawing/2014/main" id="{C12DD266-CCBB-0273-EA3D-4D2EA3A85EA9}"/>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113FF1-3C65-6FBC-8FB5-BFBEF7182CB4}"/>
              </a:ext>
            </a:extLst>
          </p:cNvPr>
          <p:cNvSpPr txBox="1"/>
          <p:nvPr/>
        </p:nvSpPr>
        <p:spPr>
          <a:xfrm>
            <a:off x="546538" y="582723"/>
            <a:ext cx="10520855" cy="493212"/>
          </a:xfrm>
          <a:prstGeom prst="rect">
            <a:avLst/>
          </a:prstGeom>
          <a:noFill/>
        </p:spPr>
        <p:txBody>
          <a:bodyPr wrap="square" rtlCol="0">
            <a:spAutoFit/>
          </a:bodyPr>
          <a:lstStyle/>
          <a:p>
            <a:pPr>
              <a:lnSpc>
                <a:spcPts val="3100"/>
              </a:lnSpc>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SME IPO LISTING ELIGIBILITY CRITERIA</a:t>
            </a:r>
            <a:endParaRPr lang="en-IN" sz="3900" dirty="0">
              <a:solidFill>
                <a:srgbClr val="484237"/>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B98815B0-6C52-EE79-100C-C364EDF4DDD6}"/>
              </a:ext>
            </a:extLst>
          </p:cNvPr>
          <p:cNvSpPr txBox="1"/>
          <p:nvPr/>
        </p:nvSpPr>
        <p:spPr>
          <a:xfrm>
            <a:off x="546538" y="1423175"/>
            <a:ext cx="6579475" cy="4026743"/>
          </a:xfrm>
          <a:prstGeom prst="rect">
            <a:avLst/>
          </a:prstGeom>
          <a:noFill/>
        </p:spPr>
        <p:txBody>
          <a:bodyPr wrap="square">
            <a:spAutoFit/>
          </a:bodyPr>
          <a:lstStyle/>
          <a:p>
            <a:pPr>
              <a:lnSpc>
                <a:spcPts val="1850"/>
              </a:lnSpc>
            </a:pPr>
            <a:r>
              <a:rPr lang="en-IN" b="1" u="sng" dirty="0">
                <a:solidFill>
                  <a:srgbClr val="484237"/>
                </a:solidFill>
                <a:latin typeface="Tahoma" panose="020B0604030504040204" pitchFamily="34" charset="0"/>
                <a:ea typeface="Tahoma" panose="020B0604030504040204" pitchFamily="34" charset="0"/>
                <a:cs typeface="Tahoma" panose="020B0604030504040204" pitchFamily="34" charset="0"/>
              </a:rPr>
              <a:t>BSE SME</a:t>
            </a:r>
          </a:p>
          <a:p>
            <a:pPr>
              <a:lnSpc>
                <a:spcPts val="1850"/>
              </a:lnSpc>
            </a:pPr>
            <a:endParaRPr lang="en-IN" dirty="0">
              <a:solidFill>
                <a:srgbClr val="484237"/>
              </a:solidFill>
              <a:latin typeface="Tahoma" panose="020B0604030504040204" pitchFamily="34" charset="0"/>
              <a:ea typeface="Tahoma" panose="020B0604030504040204" pitchFamily="34" charset="0"/>
              <a:cs typeface="Tahoma" panose="020B0604030504040204" pitchFamily="34" charset="0"/>
            </a:endParaRPr>
          </a:p>
          <a:p>
            <a:pPr algn="just"/>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Post issue paid up capital at face value should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not be more than Rs.25 crores</a:t>
            </a:r>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a:t>
            </a:r>
          </a:p>
          <a:p>
            <a:pPr algn="just"/>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Net worth </a:t>
            </a:r>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of at least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Rs.1 crore for 2 preceding full financial years</a:t>
            </a:r>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a:t>
            </a:r>
          </a:p>
          <a:p>
            <a:pPr algn="just"/>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Net tangible Asset of at least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Rs.3 crores in last preceding full financial year</a:t>
            </a:r>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a:t>
            </a:r>
          </a:p>
          <a:p>
            <a:pPr algn="just"/>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Track record </a:t>
            </a:r>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of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at least three years</a:t>
            </a:r>
            <a:r>
              <a:rPr lang="en-IN" sz="14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a:p>
            <a:pPr algn="just"/>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The company/proprietorship concern/registered firm/ LLP should have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operating profit </a:t>
            </a:r>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(earnings before interest, depreciation and tax) from operations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for 2 out of 3 latest  financial years</a:t>
            </a:r>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preceding the application date.</a:t>
            </a:r>
            <a:r>
              <a:rPr lang="en-IN" sz="14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a:p>
            <a:pPr algn="just"/>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Leverage ratio </a:t>
            </a:r>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of not more than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3:1</a:t>
            </a:r>
          </a:p>
          <a:p>
            <a:pPr algn="just"/>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There should not be any change in the promoters of the company in preceding one year from date of filing the application to BSE for listing under SME segment.</a:t>
            </a:r>
          </a:p>
          <a:p>
            <a:pPr algn="just"/>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The Company has not been referred to NCLT under IBC.</a:t>
            </a:r>
          </a:p>
          <a:p>
            <a:pPr algn="just"/>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There is no winding up petition against the company, which has been admitted by the court.</a:t>
            </a:r>
          </a:p>
        </p:txBody>
      </p:sp>
      <p:sp>
        <p:nvSpPr>
          <p:cNvPr id="6" name="TextBox 5">
            <a:extLst>
              <a:ext uri="{FF2B5EF4-FFF2-40B4-BE49-F238E27FC236}">
                <a16:creationId xmlns:a16="http://schemas.microsoft.com/office/drawing/2014/main" id="{81B4D75C-B5B3-38F9-56EB-5FC27AC0F351}"/>
              </a:ext>
            </a:extLst>
          </p:cNvPr>
          <p:cNvSpPr txBox="1"/>
          <p:nvPr/>
        </p:nvSpPr>
        <p:spPr>
          <a:xfrm>
            <a:off x="7399282" y="1415310"/>
            <a:ext cx="6579475" cy="3877985"/>
          </a:xfrm>
          <a:prstGeom prst="rect">
            <a:avLst/>
          </a:prstGeom>
          <a:noFill/>
        </p:spPr>
        <p:txBody>
          <a:bodyPr wrap="square">
            <a:spAutoFit/>
          </a:bodyPr>
          <a:lstStyle/>
          <a:p>
            <a:r>
              <a:rPr lang="en-IN" b="1" u="sng" dirty="0">
                <a:solidFill>
                  <a:srgbClr val="484237"/>
                </a:solidFill>
                <a:latin typeface="Tahoma" panose="020B0604030504040204" pitchFamily="34" charset="0"/>
                <a:ea typeface="Tahoma" panose="020B0604030504040204" pitchFamily="34" charset="0"/>
                <a:cs typeface="Tahoma" panose="020B0604030504040204" pitchFamily="34" charset="0"/>
              </a:rPr>
              <a:t>NSE EMERGE</a:t>
            </a:r>
          </a:p>
          <a:p>
            <a:endParaRPr lang="en-IN" dirty="0">
              <a:solidFill>
                <a:srgbClr val="484237"/>
              </a:solidFill>
              <a:latin typeface="Tahoma" panose="020B0604030504040204" pitchFamily="34" charset="0"/>
              <a:ea typeface="Tahoma" panose="020B0604030504040204" pitchFamily="34" charset="0"/>
              <a:cs typeface="Tahoma" panose="020B0604030504040204" pitchFamily="34" charset="0"/>
            </a:endParaRPr>
          </a:p>
          <a:p>
            <a:pPr algn="just"/>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Post issue paid up capital at face value should </a:t>
            </a: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not be more than Rs. 25 crores.</a:t>
            </a:r>
          </a:p>
          <a:p>
            <a:pPr algn="just"/>
            <a:r>
              <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IN"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Net-worth should be positive</a:t>
            </a:r>
          </a:p>
          <a:p>
            <a:pPr algn="just"/>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Track record of at least three years</a:t>
            </a:r>
            <a:r>
              <a:rPr lang="en-US" sz="1400" b="1" u="sng" dirty="0">
                <a:solidFill>
                  <a:srgbClr val="0070C0"/>
                </a:solidFill>
                <a:latin typeface="Tahoma" panose="020B0604030504040204" pitchFamily="34" charset="0"/>
                <a:ea typeface="Tahoma" panose="020B0604030504040204" pitchFamily="34" charset="0"/>
                <a:cs typeface="Tahoma" panose="020B0604030504040204" pitchFamily="34" charset="0"/>
              </a:rPr>
              <a:t>***</a:t>
            </a:r>
          </a:p>
          <a:p>
            <a:pPr algn="just"/>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The company should have </a:t>
            </a: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operating profit </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(earnings before interest, depreciation and tax) from operations for </a:t>
            </a: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at least any 2 out of 3 financial years preceding the application.</a:t>
            </a:r>
          </a:p>
          <a:p>
            <a:pPr algn="just"/>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The applicant company has not been referred to erstwhile Board for Industrial and Financial Reconstruction (BIFR) or No proceedings have been admitted under Insolvency and Bankruptcy Code against the issuer and Promoting companies</a:t>
            </a:r>
          </a:p>
          <a:p>
            <a:pPr algn="just"/>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The company has not received any winding up petition admitted by a NCLT / Court</a:t>
            </a:r>
          </a:p>
          <a:p>
            <a:pPr algn="just"/>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No material regulatory or disciplinary action by a stock exchange or regulatory authority in the past three years against the applicant company</a:t>
            </a:r>
          </a:p>
        </p:txBody>
      </p:sp>
      <p:sp>
        <p:nvSpPr>
          <p:cNvPr id="8" name="TextBox 7">
            <a:extLst>
              <a:ext uri="{FF2B5EF4-FFF2-40B4-BE49-F238E27FC236}">
                <a16:creationId xmlns:a16="http://schemas.microsoft.com/office/drawing/2014/main" id="{E3280D72-653B-C2EF-E116-B09695DF1918}"/>
              </a:ext>
            </a:extLst>
          </p:cNvPr>
          <p:cNvSpPr txBox="1"/>
          <p:nvPr/>
        </p:nvSpPr>
        <p:spPr>
          <a:xfrm>
            <a:off x="546538" y="5755580"/>
            <a:ext cx="13989269" cy="1815882"/>
          </a:xfrm>
          <a:prstGeom prst="rect">
            <a:avLst/>
          </a:prstGeom>
          <a:noFill/>
        </p:spPr>
        <p:txBody>
          <a:bodyPr wrap="square">
            <a:spAutoFit/>
          </a:bodyPr>
          <a:lstStyle/>
          <a:p>
            <a:pPr algn="just"/>
            <a:r>
              <a:rPr lang="en-US" sz="14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Where the applicant company has taken over a proprietorship concern/ registered partnership firm/ LLP, then the track record together with such proprietorship concern/ registered firm/ LLP should be atleast3 years. Provided, the applicant company seeking listing should have a track record of operations for at least one full financial year and audited financial results for one full financial year</a:t>
            </a:r>
          </a:p>
          <a:p>
            <a:pPr algn="just"/>
            <a:r>
              <a:rPr lang="en-US" sz="14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The company should have operating profit (earnings before interest, depreciation and tax) from operations for one full financial year preceding the application date</a:t>
            </a:r>
          </a:p>
          <a:p>
            <a:pPr algn="just"/>
            <a:r>
              <a:rPr lang="en-US" sz="14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746558"/>
                </a:solidFill>
                <a:latin typeface="Tahoma" panose="020B0604030504040204" pitchFamily="34" charset="0"/>
                <a:ea typeface="Tahoma" panose="020B0604030504040204" pitchFamily="34" charset="0"/>
                <a:cs typeface="Tahoma" panose="020B0604030504040204" pitchFamily="34" charset="0"/>
              </a:rPr>
              <a:t>i</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the applicant seeking listing; or ii. the promoters</a:t>
            </a:r>
            <a:r>
              <a:rPr lang="en-US" sz="14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/promoting company, incorporated in or outside India or iii. Proprietary / Partnership firm and subsequently converted into a Company (not in existence as a Company for three years) and approaches the Exchange for listing.</a:t>
            </a:r>
          </a:p>
          <a:p>
            <a:pPr algn="just"/>
            <a:r>
              <a:rPr lang="en-US" sz="14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Promoters mean one or more persons with minimum 3 years of experience in the same line of business and shall be holding at least 20% of the post issue equity share capital individually or severally. </a:t>
            </a:r>
            <a:endParaRPr lang="en-IN" sz="1400" dirty="0">
              <a:solidFill>
                <a:srgbClr val="746558"/>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F1229431-6F98-82F4-56AF-B0771FD12D86}"/>
              </a:ext>
            </a:extLst>
          </p:cNvPr>
          <p:cNvGrpSpPr/>
          <p:nvPr/>
        </p:nvGrpSpPr>
        <p:grpSpPr>
          <a:xfrm>
            <a:off x="5985640" y="7856103"/>
            <a:ext cx="8476594" cy="390708"/>
            <a:chOff x="5985640" y="7856103"/>
            <a:chExt cx="8476594" cy="390708"/>
          </a:xfrm>
        </p:grpSpPr>
        <p:sp>
          <p:nvSpPr>
            <p:cNvPr id="5" name="TextBox 4">
              <a:extLst>
                <a:ext uri="{FF2B5EF4-FFF2-40B4-BE49-F238E27FC236}">
                  <a16:creationId xmlns:a16="http://schemas.microsoft.com/office/drawing/2014/main" id="{AA653645-83DD-7C66-075A-1241961C661E}"/>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10</a:t>
              </a:r>
              <a:endParaRPr lang="en-IN" b="1" dirty="0">
                <a:solidFill>
                  <a:srgbClr val="B0977C"/>
                </a:solidFill>
              </a:endParaRPr>
            </a:p>
          </p:txBody>
        </p:sp>
        <p:sp>
          <p:nvSpPr>
            <p:cNvPr id="7" name="TextBox 6">
              <a:extLst>
                <a:ext uri="{FF2B5EF4-FFF2-40B4-BE49-F238E27FC236}">
                  <a16:creationId xmlns:a16="http://schemas.microsoft.com/office/drawing/2014/main" id="{2A25B2C0-4775-B754-FC21-F86554C67C85}"/>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9" name="Group 8">
            <a:extLst>
              <a:ext uri="{FF2B5EF4-FFF2-40B4-BE49-F238E27FC236}">
                <a16:creationId xmlns:a16="http://schemas.microsoft.com/office/drawing/2014/main" id="{60E02EEB-4A01-2B5A-5743-1BF6A1F1C053}"/>
              </a:ext>
            </a:extLst>
          </p:cNvPr>
          <p:cNvGrpSpPr/>
          <p:nvPr/>
        </p:nvGrpSpPr>
        <p:grpSpPr>
          <a:xfrm>
            <a:off x="425771" y="7877479"/>
            <a:ext cx="8949456" cy="369687"/>
            <a:chOff x="425771" y="7877479"/>
            <a:chExt cx="8949456" cy="369687"/>
          </a:xfrm>
        </p:grpSpPr>
        <p:sp>
          <p:nvSpPr>
            <p:cNvPr id="11" name="TextBox 10">
              <a:extLst>
                <a:ext uri="{FF2B5EF4-FFF2-40B4-BE49-F238E27FC236}">
                  <a16:creationId xmlns:a16="http://schemas.microsoft.com/office/drawing/2014/main" id="{6E974F9B-328E-19D8-94B6-A63444FC20A6}"/>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12" name="TextBox 11">
              <a:extLst>
                <a:ext uri="{FF2B5EF4-FFF2-40B4-BE49-F238E27FC236}">
                  <a16:creationId xmlns:a16="http://schemas.microsoft.com/office/drawing/2014/main" id="{94CC9FC1-4F9C-CFDC-FAD7-399CA8977A8F}"/>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extLst>
      <p:ext uri="{BB962C8B-B14F-4D97-AF65-F5344CB8AC3E}">
        <p14:creationId xmlns:p14="http://schemas.microsoft.com/office/powerpoint/2010/main" val="1600123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12995" y="783806"/>
            <a:ext cx="4757738" cy="403384"/>
          </a:xfrm>
          <a:prstGeom prst="rect">
            <a:avLst/>
          </a:prstGeom>
          <a:noFill/>
          <a:ln/>
        </p:spPr>
        <p:txBody>
          <a:bodyPr wrap="none" lIns="0" tIns="0" rIns="0" bIns="0" rtlCol="0" anchor="t"/>
          <a:lstStyle/>
          <a:p>
            <a:pPr marL="0" indent="0" algn="l">
              <a:lnSpc>
                <a:spcPts val="31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Startup CFO &amp; Strategic Roles</a:t>
            </a:r>
            <a:endParaRPr lang="en-US" sz="3900"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E83CDDF3-52AF-17FB-36B9-D96964FED0A6}"/>
              </a:ext>
            </a:extLst>
          </p:cNvPr>
          <p:cNvGrpSpPr/>
          <p:nvPr/>
        </p:nvGrpSpPr>
        <p:grpSpPr>
          <a:xfrm>
            <a:off x="615282" y="1694992"/>
            <a:ext cx="1928329" cy="217028"/>
            <a:chOff x="534632" y="1565881"/>
            <a:chExt cx="1928329" cy="217028"/>
          </a:xfrm>
        </p:grpSpPr>
        <p:sp>
          <p:nvSpPr>
            <p:cNvPr id="3" name="Text 1"/>
            <p:cNvSpPr/>
            <p:nvPr/>
          </p:nvSpPr>
          <p:spPr>
            <a:xfrm>
              <a:off x="534632" y="1565881"/>
              <a:ext cx="129064" cy="161330"/>
            </a:xfrm>
            <a:prstGeom prst="rect">
              <a:avLst/>
            </a:prstGeom>
            <a:noFill/>
            <a:ln/>
          </p:spPr>
          <p:txBody>
            <a:bodyPr wrap="none" lIns="0" tIns="0" rIns="0" bIns="0" rtlCol="0" anchor="t"/>
            <a:lstStyle/>
            <a:p>
              <a:pPr marL="0" indent="0" algn="l">
                <a:lnSpc>
                  <a:spcPts val="1600"/>
                </a:lnSpc>
                <a:buNone/>
              </a:pPr>
              <a:r>
                <a:rPr lang="en-US" dirty="0">
                  <a:solidFill>
                    <a:srgbClr val="B0977C"/>
                  </a:solidFill>
                  <a:latin typeface="Tahoma" panose="020B0604030504040204" pitchFamily="34" charset="0"/>
                  <a:ea typeface="Tahoma" panose="020B0604030504040204" pitchFamily="34" charset="0"/>
                  <a:cs typeface="Tahoma" panose="020B0604030504040204" pitchFamily="34" charset="0"/>
                </a:rPr>
                <a:t>•</a:t>
              </a:r>
              <a:endParaRPr lang="en-US" sz="1050" dirty="0">
                <a:solidFill>
                  <a:srgbClr val="B0977C"/>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 3"/>
            <p:cNvSpPr/>
            <p:nvPr/>
          </p:nvSpPr>
          <p:spPr>
            <a:xfrm>
              <a:off x="806563" y="1581336"/>
              <a:ext cx="1656398" cy="201573"/>
            </a:xfrm>
            <a:prstGeom prst="rect">
              <a:avLst/>
            </a:prstGeom>
            <a:noFill/>
            <a:ln/>
          </p:spPr>
          <p:txBody>
            <a:bodyPr wrap="none" lIns="0" tIns="0" rIns="0" bIns="0" rtlCol="0" anchor="t"/>
            <a:lstStyle/>
            <a:p>
              <a:pPr marL="0" indent="0" algn="l">
                <a:lnSpc>
                  <a:spcPts val="15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Fundraising Support</a:t>
              </a:r>
              <a:endParaRPr lang="en-US"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 name="Group 5">
            <a:extLst>
              <a:ext uri="{FF2B5EF4-FFF2-40B4-BE49-F238E27FC236}">
                <a16:creationId xmlns:a16="http://schemas.microsoft.com/office/drawing/2014/main" id="{F268F49F-0A70-593C-50C8-77564002B275}"/>
              </a:ext>
            </a:extLst>
          </p:cNvPr>
          <p:cNvGrpSpPr/>
          <p:nvPr/>
        </p:nvGrpSpPr>
        <p:grpSpPr>
          <a:xfrm>
            <a:off x="606784" y="2119510"/>
            <a:ext cx="1935950" cy="201573"/>
            <a:chOff x="527012" y="2096128"/>
            <a:chExt cx="1935950" cy="201573"/>
          </a:xfrm>
        </p:grpSpPr>
        <p:sp>
          <p:nvSpPr>
            <p:cNvPr id="7" name="Text 5"/>
            <p:cNvSpPr/>
            <p:nvPr/>
          </p:nvSpPr>
          <p:spPr>
            <a:xfrm>
              <a:off x="527012" y="2114099"/>
              <a:ext cx="129064" cy="161330"/>
            </a:xfrm>
            <a:prstGeom prst="rect">
              <a:avLst/>
            </a:prstGeom>
            <a:noFill/>
            <a:ln/>
          </p:spPr>
          <p:txBody>
            <a:bodyPr wrap="none" lIns="0" tIns="0" rIns="0" bIns="0" rtlCol="0" anchor="t"/>
            <a:lstStyle/>
            <a:p>
              <a:pPr marL="0" indent="0" algn="l">
                <a:lnSpc>
                  <a:spcPts val="1600"/>
                </a:lnSpc>
                <a:buNone/>
              </a:pPr>
              <a:r>
                <a:rPr lang="en-US" sz="2000" dirty="0">
                  <a:solidFill>
                    <a:srgbClr val="B0977C"/>
                  </a:solidFill>
                  <a:latin typeface="Tahoma" panose="020B0604030504040204" pitchFamily="34" charset="0"/>
                  <a:ea typeface="Tahoma" panose="020B0604030504040204" pitchFamily="34" charset="0"/>
                  <a:cs typeface="Tahoma" panose="020B0604030504040204" pitchFamily="34" charset="0"/>
                </a:rPr>
                <a:t>•</a:t>
              </a:r>
              <a:endParaRPr lang="en-US" sz="1000" dirty="0">
                <a:solidFill>
                  <a:srgbClr val="B0977C"/>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 7"/>
            <p:cNvSpPr/>
            <p:nvPr/>
          </p:nvSpPr>
          <p:spPr>
            <a:xfrm>
              <a:off x="849189" y="2096128"/>
              <a:ext cx="1613773" cy="201573"/>
            </a:xfrm>
            <a:prstGeom prst="rect">
              <a:avLst/>
            </a:prstGeom>
            <a:noFill/>
            <a:ln/>
          </p:spPr>
          <p:txBody>
            <a:bodyPr wrap="none" lIns="0" tIns="0" rIns="0" bIns="0" rtlCol="0" anchor="t"/>
            <a:lstStyle/>
            <a:p>
              <a:pPr marL="0" indent="0" algn="l">
                <a:lnSpc>
                  <a:spcPts val="15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ESOP Structures</a:t>
              </a:r>
              <a:endParaRPr lang="en-US"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968625B1-A571-C10F-B2EF-0F14918B0573}"/>
              </a:ext>
            </a:extLst>
          </p:cNvPr>
          <p:cNvGrpSpPr/>
          <p:nvPr/>
        </p:nvGrpSpPr>
        <p:grpSpPr>
          <a:xfrm>
            <a:off x="597728" y="2571483"/>
            <a:ext cx="1928329" cy="201573"/>
            <a:chOff x="534632" y="2794698"/>
            <a:chExt cx="1928329" cy="201573"/>
          </a:xfrm>
        </p:grpSpPr>
        <p:sp>
          <p:nvSpPr>
            <p:cNvPr id="11" name="Text 9"/>
            <p:cNvSpPr/>
            <p:nvPr/>
          </p:nvSpPr>
          <p:spPr>
            <a:xfrm>
              <a:off x="534632" y="2794698"/>
              <a:ext cx="129064" cy="161330"/>
            </a:xfrm>
            <a:prstGeom prst="rect">
              <a:avLst/>
            </a:prstGeom>
            <a:noFill/>
            <a:ln/>
          </p:spPr>
          <p:txBody>
            <a:bodyPr wrap="none" lIns="0" tIns="0" rIns="0" bIns="0" rtlCol="0" anchor="t"/>
            <a:lstStyle/>
            <a:p>
              <a:pPr marL="0" indent="0" algn="l">
                <a:lnSpc>
                  <a:spcPts val="1600"/>
                </a:lnSpc>
                <a:buNone/>
              </a:pPr>
              <a:r>
                <a:rPr lang="en-US" dirty="0">
                  <a:solidFill>
                    <a:srgbClr val="B0977C"/>
                  </a:solidFill>
                  <a:latin typeface="Tahoma" panose="020B0604030504040204" pitchFamily="34" charset="0"/>
                  <a:ea typeface="Tahoma" panose="020B0604030504040204" pitchFamily="34" charset="0"/>
                  <a:cs typeface="Tahoma" panose="020B0604030504040204" pitchFamily="34" charset="0"/>
                </a:rPr>
                <a:t>•</a:t>
              </a:r>
              <a:endParaRPr lang="en-US" sz="1050" dirty="0">
                <a:solidFill>
                  <a:srgbClr val="B0977C"/>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11"/>
            <p:cNvSpPr/>
            <p:nvPr/>
          </p:nvSpPr>
          <p:spPr>
            <a:xfrm>
              <a:off x="849188" y="2794698"/>
              <a:ext cx="1613773" cy="201573"/>
            </a:xfrm>
            <a:prstGeom prst="rect">
              <a:avLst/>
            </a:prstGeom>
            <a:noFill/>
            <a:ln/>
          </p:spPr>
          <p:txBody>
            <a:bodyPr wrap="none" lIns="0" tIns="0" rIns="0" bIns="0" rtlCol="0" anchor="t"/>
            <a:lstStyle/>
            <a:p>
              <a:pPr marL="0" indent="0" algn="l">
                <a:lnSpc>
                  <a:spcPts val="15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MIS &amp; Cost Control</a:t>
              </a:r>
              <a:endParaRPr lang="en-US"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 name="Group 7">
            <a:extLst>
              <a:ext uri="{FF2B5EF4-FFF2-40B4-BE49-F238E27FC236}">
                <a16:creationId xmlns:a16="http://schemas.microsoft.com/office/drawing/2014/main" id="{85930BBF-5E67-D899-7EED-A3E3FFC7D740}"/>
              </a:ext>
            </a:extLst>
          </p:cNvPr>
          <p:cNvGrpSpPr/>
          <p:nvPr/>
        </p:nvGrpSpPr>
        <p:grpSpPr>
          <a:xfrm>
            <a:off x="615282" y="3035182"/>
            <a:ext cx="1947561" cy="201573"/>
            <a:chOff x="558030" y="3377748"/>
            <a:chExt cx="1947561" cy="201573"/>
          </a:xfrm>
        </p:grpSpPr>
        <p:sp>
          <p:nvSpPr>
            <p:cNvPr id="15" name="Text 13"/>
            <p:cNvSpPr/>
            <p:nvPr/>
          </p:nvSpPr>
          <p:spPr>
            <a:xfrm>
              <a:off x="558030" y="3377748"/>
              <a:ext cx="117331" cy="161330"/>
            </a:xfrm>
            <a:prstGeom prst="rect">
              <a:avLst/>
            </a:prstGeom>
            <a:noFill/>
            <a:ln/>
          </p:spPr>
          <p:txBody>
            <a:bodyPr wrap="none" lIns="0" tIns="0" rIns="0" bIns="0" rtlCol="0" anchor="t"/>
            <a:lstStyle/>
            <a:p>
              <a:pPr marL="0" indent="0" algn="l">
                <a:lnSpc>
                  <a:spcPts val="1600"/>
                </a:lnSpc>
                <a:buNone/>
              </a:pPr>
              <a:r>
                <a:rPr lang="en-US" dirty="0">
                  <a:solidFill>
                    <a:srgbClr val="B0977C"/>
                  </a:solidFill>
                  <a:latin typeface="Tahoma" panose="020B0604030504040204" pitchFamily="34" charset="0"/>
                  <a:ea typeface="Tahoma" panose="020B0604030504040204" pitchFamily="34" charset="0"/>
                  <a:cs typeface="Tahoma" panose="020B0604030504040204" pitchFamily="34" charset="0"/>
                </a:rPr>
                <a:t>•</a:t>
              </a:r>
              <a:endParaRPr lang="en-US" sz="1000" dirty="0">
                <a:solidFill>
                  <a:srgbClr val="B0977C"/>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 15"/>
            <p:cNvSpPr/>
            <p:nvPr/>
          </p:nvSpPr>
          <p:spPr>
            <a:xfrm>
              <a:off x="891818" y="3377748"/>
              <a:ext cx="1613773" cy="201573"/>
            </a:xfrm>
            <a:prstGeom prst="rect">
              <a:avLst/>
            </a:prstGeom>
            <a:noFill/>
            <a:ln/>
          </p:spPr>
          <p:txBody>
            <a:bodyPr wrap="none" lIns="0" tIns="0" rIns="0" bIns="0" rtlCol="0" anchor="t"/>
            <a:lstStyle/>
            <a:p>
              <a:pPr marL="0" indent="0" algn="l">
                <a:lnSpc>
                  <a:spcPts val="15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Unit Economics</a:t>
              </a:r>
              <a:endParaRPr lang="en-US" dirty="0">
                <a:latin typeface="Tahoma" panose="020B0604030504040204" pitchFamily="34" charset="0"/>
                <a:ea typeface="Tahoma" panose="020B0604030504040204" pitchFamily="34" charset="0"/>
                <a:cs typeface="Tahoma" panose="020B0604030504040204" pitchFamily="34" charset="0"/>
              </a:endParaRPr>
            </a:p>
          </p:txBody>
        </p:sp>
      </p:grpSp>
      <p:pic>
        <p:nvPicPr>
          <p:cNvPr id="20" name="Image 0" descr="preencoded.png"/>
          <p:cNvPicPr>
            <a:picLocks noChangeAspect="1"/>
          </p:cNvPicPr>
          <p:nvPr/>
        </p:nvPicPr>
        <p:blipFill>
          <a:blip r:embed="rId3"/>
          <a:stretch>
            <a:fillRect/>
          </a:stretch>
        </p:blipFill>
        <p:spPr>
          <a:xfrm>
            <a:off x="8405753" y="683179"/>
            <a:ext cx="5930357" cy="6526917"/>
          </a:xfrm>
          <a:prstGeom prst="rect">
            <a:avLst/>
          </a:prstGeom>
        </p:spPr>
      </p:pic>
      <p:sp>
        <p:nvSpPr>
          <p:cNvPr id="21" name="Text 18"/>
          <p:cNvSpPr/>
          <p:nvPr/>
        </p:nvSpPr>
        <p:spPr>
          <a:xfrm>
            <a:off x="6224647" y="3770293"/>
            <a:ext cx="2181106" cy="242054"/>
          </a:xfrm>
          <a:prstGeom prst="rect">
            <a:avLst/>
          </a:prstGeom>
          <a:noFill/>
          <a:ln/>
        </p:spPr>
        <p:txBody>
          <a:bodyPr wrap="none" lIns="0" tIns="0" rIns="0" bIns="0" rtlCol="0" anchor="t"/>
          <a:lstStyle/>
          <a:p>
            <a:pPr marL="0" indent="0" algn="l">
              <a:lnSpc>
                <a:spcPts val="1900"/>
              </a:lnSpc>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4" name="Text 21"/>
          <p:cNvSpPr/>
          <p:nvPr/>
        </p:nvSpPr>
        <p:spPr>
          <a:xfrm>
            <a:off x="736521" y="4140702"/>
            <a:ext cx="7729776" cy="214074"/>
          </a:xfrm>
          <a:prstGeom prst="rect">
            <a:avLst/>
          </a:prstGeom>
          <a:noFill/>
          <a:ln/>
        </p:spPr>
        <p:txBody>
          <a:bodyPr wrap="none" lIns="0" tIns="0" rIns="0" bIns="0" rtlCol="0" anchor="t"/>
          <a:lstStyle/>
          <a:p>
            <a:pPr marL="0" indent="0" algn="l">
              <a:lnSpc>
                <a:spcPts val="160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Where cash is burning… there's a CA asking: Boss, ROCE kitna hai?" </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
        <p:nvSpPr>
          <p:cNvPr id="25" name="Shape 22"/>
          <p:cNvSpPr/>
          <p:nvPr/>
        </p:nvSpPr>
        <p:spPr>
          <a:xfrm>
            <a:off x="591544" y="4114800"/>
            <a:ext cx="15240" cy="214074"/>
          </a:xfrm>
          <a:prstGeom prst="rect">
            <a:avLst/>
          </a:prstGeom>
          <a:solidFill>
            <a:srgbClr val="D3C5B6"/>
          </a:solidFill>
          <a:ln/>
        </p:spPr>
        <p:txBody>
          <a:bodyPr/>
          <a:lstStyle/>
          <a:p>
            <a:endParaRPr lang="en-IN"/>
          </a:p>
        </p:txBody>
      </p:sp>
      <p:grpSp>
        <p:nvGrpSpPr>
          <p:cNvPr id="12" name="Group 11">
            <a:extLst>
              <a:ext uri="{FF2B5EF4-FFF2-40B4-BE49-F238E27FC236}">
                <a16:creationId xmlns:a16="http://schemas.microsoft.com/office/drawing/2014/main" id="{0D350B7C-FEDA-A986-2993-39C593555792}"/>
              </a:ext>
            </a:extLst>
          </p:cNvPr>
          <p:cNvGrpSpPr/>
          <p:nvPr/>
        </p:nvGrpSpPr>
        <p:grpSpPr>
          <a:xfrm>
            <a:off x="5985640" y="7856103"/>
            <a:ext cx="8476594" cy="390708"/>
            <a:chOff x="5985640" y="7856103"/>
            <a:chExt cx="8476594" cy="390708"/>
          </a:xfrm>
        </p:grpSpPr>
        <p:sp>
          <p:nvSpPr>
            <p:cNvPr id="14" name="TextBox 13">
              <a:extLst>
                <a:ext uri="{FF2B5EF4-FFF2-40B4-BE49-F238E27FC236}">
                  <a16:creationId xmlns:a16="http://schemas.microsoft.com/office/drawing/2014/main" id="{A110DD66-B790-A23C-E91C-FAC4DD70B8A8}"/>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11</a:t>
              </a:r>
              <a:endParaRPr lang="en-IN" b="1" dirty="0">
                <a:solidFill>
                  <a:srgbClr val="B0977C"/>
                </a:solidFill>
              </a:endParaRPr>
            </a:p>
          </p:txBody>
        </p:sp>
        <p:sp>
          <p:nvSpPr>
            <p:cNvPr id="16" name="TextBox 15">
              <a:extLst>
                <a:ext uri="{FF2B5EF4-FFF2-40B4-BE49-F238E27FC236}">
                  <a16:creationId xmlns:a16="http://schemas.microsoft.com/office/drawing/2014/main" id="{ED3A408C-CD8F-6E2C-1951-8B512CC23A03}"/>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18" name="Group 17">
            <a:extLst>
              <a:ext uri="{FF2B5EF4-FFF2-40B4-BE49-F238E27FC236}">
                <a16:creationId xmlns:a16="http://schemas.microsoft.com/office/drawing/2014/main" id="{DAABF005-40BA-4BC0-5633-6A3AF120953F}"/>
              </a:ext>
            </a:extLst>
          </p:cNvPr>
          <p:cNvGrpSpPr/>
          <p:nvPr/>
        </p:nvGrpSpPr>
        <p:grpSpPr>
          <a:xfrm>
            <a:off x="425771" y="7877479"/>
            <a:ext cx="8949456" cy="369687"/>
            <a:chOff x="425771" y="7877479"/>
            <a:chExt cx="8949456" cy="369687"/>
          </a:xfrm>
        </p:grpSpPr>
        <p:sp>
          <p:nvSpPr>
            <p:cNvPr id="19" name="TextBox 18">
              <a:extLst>
                <a:ext uri="{FF2B5EF4-FFF2-40B4-BE49-F238E27FC236}">
                  <a16:creationId xmlns:a16="http://schemas.microsoft.com/office/drawing/2014/main" id="{459C6A30-5848-8378-86CA-C902582339C5}"/>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22" name="TextBox 21">
              <a:extLst>
                <a:ext uri="{FF2B5EF4-FFF2-40B4-BE49-F238E27FC236}">
                  <a16:creationId xmlns:a16="http://schemas.microsoft.com/office/drawing/2014/main" id="{710716AE-0277-2FE5-CF73-2A259E388278}"/>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05897" y="661121"/>
            <a:ext cx="2829997" cy="347424"/>
          </a:xfrm>
          <a:prstGeom prst="rect">
            <a:avLst/>
          </a:prstGeom>
          <a:noFill/>
          <a:ln/>
        </p:spPr>
        <p:txBody>
          <a:bodyPr wrap="none" lIns="0" tIns="0" rIns="0" bIns="0" rtlCol="0" anchor="t"/>
          <a:lstStyle/>
          <a:p>
            <a:pPr marL="0" indent="0" algn="l">
              <a:lnSpc>
                <a:spcPts val="270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Sustainability &amp; ESG</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3" name="Text 1"/>
          <p:cNvSpPr/>
          <p:nvPr/>
        </p:nvSpPr>
        <p:spPr>
          <a:xfrm>
            <a:off x="490657" y="1394379"/>
            <a:ext cx="1909405" cy="208478"/>
          </a:xfrm>
          <a:prstGeom prst="rect">
            <a:avLst/>
          </a:prstGeom>
          <a:noFill/>
          <a:ln/>
        </p:spPr>
        <p:txBody>
          <a:bodyPr wrap="none" lIns="0" tIns="0" rIns="0" bIns="0" rtlCol="0" anchor="t"/>
          <a:lstStyle/>
          <a:p>
            <a:pPr marL="0" indent="0" algn="l">
              <a:lnSpc>
                <a:spcPts val="1600"/>
              </a:lnSpc>
              <a:buNone/>
            </a:pPr>
            <a:r>
              <a:rPr lang="en-US" sz="2400" dirty="0">
                <a:solidFill>
                  <a:srgbClr val="484237"/>
                </a:solidFill>
                <a:latin typeface="Tahoma" panose="020B0604030504040204" pitchFamily="34" charset="0"/>
                <a:ea typeface="Tahoma" panose="020B0604030504040204" pitchFamily="34" charset="0"/>
                <a:cs typeface="Tahoma" panose="020B0604030504040204" pitchFamily="34" charset="0"/>
              </a:rPr>
              <a:t>Finance Meets Purpose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4" name="Text 2"/>
          <p:cNvSpPr/>
          <p:nvPr/>
        </p:nvSpPr>
        <p:spPr>
          <a:xfrm>
            <a:off x="481781" y="1747508"/>
            <a:ext cx="13307666" cy="355759"/>
          </a:xfrm>
          <a:prstGeom prst="rect">
            <a:avLst/>
          </a:prstGeom>
          <a:noFill/>
          <a:ln/>
        </p:spPr>
        <p:txBody>
          <a:bodyPr wrap="square" lIns="0" tIns="0" rIns="0" bIns="0" rtlCol="0" anchor="t"/>
          <a:lstStyle/>
          <a:p>
            <a:pPr marL="0" indent="0" algn="l">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Environmental, Social, and Governance (ESG) reporting is no longer optional — it's essential. Investors, regulators, and stakeholders demand transparency on sustainability metrics, and CAs are uniquely positioned to lead this transformation.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ext 3"/>
          <p:cNvSpPr/>
          <p:nvPr/>
        </p:nvSpPr>
        <p:spPr>
          <a:xfrm>
            <a:off x="496902" y="2411038"/>
            <a:ext cx="6656427" cy="177879"/>
          </a:xfrm>
          <a:prstGeom prst="rect">
            <a:avLst/>
          </a:prstGeom>
          <a:noFill/>
          <a:ln/>
        </p:spPr>
        <p:txBody>
          <a:bodyPr wrap="none" lIns="0" tIns="0" rIns="0" bIns="0" rtlCol="0" anchor="t"/>
          <a:lstStyle/>
          <a:p>
            <a:pPr marL="0" indent="0" algn="just">
              <a:buNone/>
            </a:pP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This isn't just about compliance; it's about </a:t>
            </a:r>
            <a:r>
              <a:rPr lang="en-US" sz="1600" b="1" u="sng" dirty="0">
                <a:solidFill>
                  <a:srgbClr val="B0977C"/>
                </a:solidFill>
                <a:latin typeface="Tahoma" panose="020B0604030504040204" pitchFamily="34" charset="0"/>
                <a:ea typeface="Tahoma" panose="020B0604030504040204" pitchFamily="34" charset="0"/>
                <a:cs typeface="Tahoma" panose="020B0604030504040204" pitchFamily="34" charset="0"/>
              </a:rPr>
              <a:t>creating long-term value</a:t>
            </a:r>
            <a:r>
              <a:rPr lang="en-US" sz="1600" dirty="0">
                <a:solidFill>
                  <a:srgbClr val="B0977C"/>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while protecting our planet and society</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6" name="Image 0" descr="preencoded.png"/>
          <p:cNvPicPr>
            <a:picLocks noChangeAspect="1"/>
          </p:cNvPicPr>
          <p:nvPr/>
        </p:nvPicPr>
        <p:blipFill>
          <a:blip r:embed="rId3"/>
          <a:stretch>
            <a:fillRect/>
          </a:stretch>
        </p:blipFill>
        <p:spPr>
          <a:xfrm>
            <a:off x="8062222" y="2892513"/>
            <a:ext cx="6062164" cy="4785232"/>
          </a:xfrm>
          <a:prstGeom prst="rect">
            <a:avLst/>
          </a:prstGeom>
        </p:spPr>
      </p:pic>
      <p:grpSp>
        <p:nvGrpSpPr>
          <p:cNvPr id="24" name="Group 23">
            <a:extLst>
              <a:ext uri="{FF2B5EF4-FFF2-40B4-BE49-F238E27FC236}">
                <a16:creationId xmlns:a16="http://schemas.microsoft.com/office/drawing/2014/main" id="{A323D883-0A06-CE77-9B2D-10D4559F07CF}"/>
              </a:ext>
            </a:extLst>
          </p:cNvPr>
          <p:cNvGrpSpPr/>
          <p:nvPr/>
        </p:nvGrpSpPr>
        <p:grpSpPr>
          <a:xfrm>
            <a:off x="481781" y="2914764"/>
            <a:ext cx="6736437" cy="1854594"/>
            <a:chOff x="546020" y="4807412"/>
            <a:chExt cx="6736437" cy="852993"/>
          </a:xfrm>
        </p:grpSpPr>
        <p:sp>
          <p:nvSpPr>
            <p:cNvPr id="7" name="Shape 4"/>
            <p:cNvSpPr/>
            <p:nvPr/>
          </p:nvSpPr>
          <p:spPr>
            <a:xfrm>
              <a:off x="546020" y="4807412"/>
              <a:ext cx="6736437" cy="848678"/>
            </a:xfrm>
            <a:prstGeom prst="roundRect">
              <a:avLst>
                <a:gd name="adj" fmla="val 8620"/>
              </a:avLst>
            </a:prstGeom>
            <a:solidFill>
              <a:srgbClr val="F9F6F0"/>
            </a:solidFill>
            <a:ln w="15240">
              <a:solidFill>
                <a:srgbClr val="D4CEC3"/>
              </a:solidFill>
              <a:prstDash val="solid"/>
            </a:ln>
          </p:spPr>
          <p:txBody>
            <a:bodyPr/>
            <a:lstStyle/>
            <a:p>
              <a:endParaRPr lang="en-IN"/>
            </a:p>
          </p:txBody>
        </p:sp>
        <p:sp>
          <p:nvSpPr>
            <p:cNvPr id="8" name="Shape 5"/>
            <p:cNvSpPr/>
            <p:nvPr/>
          </p:nvSpPr>
          <p:spPr>
            <a:xfrm>
              <a:off x="546020" y="4811727"/>
              <a:ext cx="60960" cy="848678"/>
            </a:xfrm>
            <a:prstGeom prst="roundRect">
              <a:avLst>
                <a:gd name="adj" fmla="val 27359"/>
              </a:avLst>
            </a:prstGeom>
            <a:solidFill>
              <a:srgbClr val="D3C5B6"/>
            </a:solidFill>
            <a:ln/>
          </p:spPr>
          <p:txBody>
            <a:bodyPr/>
            <a:lstStyle/>
            <a:p>
              <a:endParaRPr lang="en-IN"/>
            </a:p>
          </p:txBody>
        </p:sp>
        <p:sp>
          <p:nvSpPr>
            <p:cNvPr id="9" name="Text 6"/>
            <p:cNvSpPr/>
            <p:nvPr/>
          </p:nvSpPr>
          <p:spPr>
            <a:xfrm>
              <a:off x="618981" y="4913642"/>
              <a:ext cx="1389698" cy="173593"/>
            </a:xfrm>
            <a:prstGeom prst="rect">
              <a:avLst/>
            </a:prstGeom>
            <a:noFill/>
            <a:ln/>
          </p:spPr>
          <p:txBody>
            <a:bodyPr wrap="none" lIns="0" tIns="0" rIns="0" bIns="0" rtlCol="0" anchor="t"/>
            <a:lstStyle/>
            <a:p>
              <a:pPr marL="0" indent="0" algn="l">
                <a:lnSpc>
                  <a:spcPts val="1350"/>
                </a:lnSpc>
                <a:buNone/>
              </a:pP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BRSR Reporting</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 7"/>
            <p:cNvSpPr/>
            <p:nvPr/>
          </p:nvSpPr>
          <p:spPr>
            <a:xfrm>
              <a:off x="632340" y="5182076"/>
              <a:ext cx="6438067" cy="355759"/>
            </a:xfrm>
            <a:prstGeom prst="rect">
              <a:avLst/>
            </a:prstGeom>
            <a:noFill/>
            <a:ln/>
          </p:spPr>
          <p:txBody>
            <a:bodyPr wrap="square" lIns="0" tIns="0" rIns="0" bIns="0" rtlCol="0" anchor="t"/>
            <a:lstStyle/>
            <a:p>
              <a:pPr marL="0" indent="0" algn="just">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Master </a:t>
              </a:r>
              <a:r>
                <a:rPr lang="en-US" u="sng" dirty="0">
                  <a:solidFill>
                    <a:srgbClr val="746558"/>
                  </a:solidFill>
                  <a:latin typeface="Tahoma" panose="020B0604030504040204" pitchFamily="34" charset="0"/>
                  <a:ea typeface="Tahoma" panose="020B0604030504040204" pitchFamily="34" charset="0"/>
                  <a:cs typeface="Tahoma" panose="020B0604030504040204" pitchFamily="34" charset="0"/>
                </a:rPr>
                <a:t>Business Responsibility and Sustainability Reporting </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frameworks mandated by SEBI. Help companies disclose ESG performance metrics accurately and meaningfully.</a:t>
              </a:r>
              <a:endParaRPr lang="en-US" dirty="0">
                <a:latin typeface="Tahoma" panose="020B0604030504040204" pitchFamily="34" charset="0"/>
                <a:ea typeface="Tahoma" panose="020B0604030504040204" pitchFamily="34" charset="0"/>
                <a:cs typeface="Tahoma" panose="020B0604030504040204" pitchFamily="34" charset="0"/>
              </a:endParaRPr>
            </a:p>
          </p:txBody>
        </p:sp>
      </p:grpSp>
      <p:grpSp>
        <p:nvGrpSpPr>
          <p:cNvPr id="25" name="Group 24">
            <a:extLst>
              <a:ext uri="{FF2B5EF4-FFF2-40B4-BE49-F238E27FC236}">
                <a16:creationId xmlns:a16="http://schemas.microsoft.com/office/drawing/2014/main" id="{2ADF5681-6D16-8877-8DC2-D02F2B1D64DE}"/>
              </a:ext>
            </a:extLst>
          </p:cNvPr>
          <p:cNvGrpSpPr/>
          <p:nvPr/>
        </p:nvGrpSpPr>
        <p:grpSpPr>
          <a:xfrm>
            <a:off x="493475" y="5045437"/>
            <a:ext cx="6740353" cy="2008130"/>
            <a:chOff x="7304020" y="4807412"/>
            <a:chExt cx="6740353" cy="860164"/>
          </a:xfrm>
        </p:grpSpPr>
        <p:sp>
          <p:nvSpPr>
            <p:cNvPr id="11" name="Shape 8"/>
            <p:cNvSpPr/>
            <p:nvPr/>
          </p:nvSpPr>
          <p:spPr>
            <a:xfrm>
              <a:off x="7307817" y="4807412"/>
              <a:ext cx="6736556" cy="848678"/>
            </a:xfrm>
            <a:prstGeom prst="roundRect">
              <a:avLst>
                <a:gd name="adj" fmla="val 8620"/>
              </a:avLst>
            </a:prstGeom>
            <a:solidFill>
              <a:srgbClr val="F9F6F0"/>
            </a:solidFill>
            <a:ln w="15240">
              <a:solidFill>
                <a:srgbClr val="D4CEC3"/>
              </a:solidFill>
              <a:prstDash val="solid"/>
            </a:ln>
          </p:spPr>
          <p:txBody>
            <a:bodyPr/>
            <a:lstStyle/>
            <a:p>
              <a:endParaRPr lang="en-IN"/>
            </a:p>
          </p:txBody>
        </p:sp>
        <p:sp>
          <p:nvSpPr>
            <p:cNvPr id="12" name="Shape 9"/>
            <p:cNvSpPr/>
            <p:nvPr/>
          </p:nvSpPr>
          <p:spPr>
            <a:xfrm>
              <a:off x="7304020" y="4818898"/>
              <a:ext cx="60960" cy="848678"/>
            </a:xfrm>
            <a:prstGeom prst="roundRect">
              <a:avLst>
                <a:gd name="adj" fmla="val 27359"/>
              </a:avLst>
            </a:prstGeom>
            <a:solidFill>
              <a:srgbClr val="D3C5B6"/>
            </a:solidFill>
            <a:ln/>
          </p:spPr>
          <p:txBody>
            <a:bodyPr/>
            <a:lstStyle/>
            <a:p>
              <a:endParaRPr lang="en-IN"/>
            </a:p>
          </p:txBody>
        </p:sp>
        <p:sp>
          <p:nvSpPr>
            <p:cNvPr id="13" name="Text 10"/>
            <p:cNvSpPr/>
            <p:nvPr/>
          </p:nvSpPr>
          <p:spPr>
            <a:xfrm>
              <a:off x="7425115" y="4922951"/>
              <a:ext cx="1661279" cy="173593"/>
            </a:xfrm>
            <a:prstGeom prst="rect">
              <a:avLst/>
            </a:prstGeom>
            <a:noFill/>
            <a:ln/>
          </p:spPr>
          <p:txBody>
            <a:bodyPr wrap="none" lIns="0" tIns="0" rIns="0" bIns="0" rtlCol="0" anchor="t"/>
            <a:lstStyle/>
            <a:p>
              <a:pPr marL="0" indent="0" algn="l">
                <a:lnSpc>
                  <a:spcPts val="1350"/>
                </a:lnSpc>
                <a:buNone/>
              </a:pP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ESG Audits &amp; Assurance</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 11"/>
            <p:cNvSpPr/>
            <p:nvPr/>
          </p:nvSpPr>
          <p:spPr>
            <a:xfrm>
              <a:off x="7437268" y="5182075"/>
              <a:ext cx="6438186" cy="355759"/>
            </a:xfrm>
            <a:prstGeom prst="rect">
              <a:avLst/>
            </a:prstGeom>
            <a:noFill/>
            <a:ln/>
          </p:spPr>
          <p:txBody>
            <a:bodyPr wrap="square" lIns="0" tIns="0" rIns="0" bIns="0" rtlCol="0" anchor="t"/>
            <a:lstStyle/>
            <a:p>
              <a:pPr marL="0" indent="0" algn="just">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Provide independent assurance on sustainability disclosures. Verify carbon emissions data, social impact metrics, and governance practices to build stakeholder confidence.</a:t>
              </a:r>
              <a:endParaRPr lang="en-US" dirty="0">
                <a:latin typeface="Tahoma" panose="020B0604030504040204" pitchFamily="34" charset="0"/>
                <a:ea typeface="Tahoma" panose="020B0604030504040204" pitchFamily="34" charset="0"/>
                <a:cs typeface="Tahoma" panose="020B0604030504040204" pitchFamily="34" charset="0"/>
              </a:endParaRPr>
            </a:p>
          </p:txBody>
        </p:sp>
      </p:grpSp>
      <p:sp>
        <p:nvSpPr>
          <p:cNvPr id="23" name="Text 20"/>
          <p:cNvSpPr/>
          <p:nvPr/>
        </p:nvSpPr>
        <p:spPr>
          <a:xfrm>
            <a:off x="505897" y="7527163"/>
            <a:ext cx="13584079" cy="177879"/>
          </a:xfrm>
          <a:prstGeom prst="rect">
            <a:avLst/>
          </a:prstGeom>
          <a:noFill/>
          <a:ln/>
        </p:spPr>
        <p:txBody>
          <a:bodyPr wrap="none" lIns="0" tIns="0" rIns="0" bIns="0" rtlCol="0" anchor="t"/>
          <a:lstStyle/>
          <a:p>
            <a:pPr marL="0" indent="0" algn="l">
              <a:lnSpc>
                <a:spcPts val="1400"/>
              </a:lnSpc>
              <a:buNone/>
            </a:pPr>
            <a:r>
              <a:rPr lang="en-US" sz="2000" b="1" dirty="0">
                <a:solidFill>
                  <a:srgbClr val="B0977C"/>
                </a:solidFill>
                <a:latin typeface="Tahoma" panose="020B0604030504040204" pitchFamily="34" charset="0"/>
                <a:ea typeface="Tahoma" panose="020B0604030504040204" pitchFamily="34" charset="0"/>
                <a:cs typeface="Tahoma" panose="020B0604030504040204" pitchFamily="34" charset="0"/>
              </a:rPr>
              <a:t>Finance + Purpose = Fulfilling Career</a:t>
            </a:r>
            <a:r>
              <a:rPr lang="en-US" sz="2000" dirty="0">
                <a:solidFill>
                  <a:srgbClr val="B0977C"/>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334D7C21-6E9C-61F0-C7EA-A0D81090030E}"/>
              </a:ext>
            </a:extLst>
          </p:cNvPr>
          <p:cNvGrpSpPr/>
          <p:nvPr/>
        </p:nvGrpSpPr>
        <p:grpSpPr>
          <a:xfrm>
            <a:off x="5985640" y="7856103"/>
            <a:ext cx="8476594" cy="390708"/>
            <a:chOff x="5985640" y="7856103"/>
            <a:chExt cx="8476594" cy="390708"/>
          </a:xfrm>
        </p:grpSpPr>
        <p:sp>
          <p:nvSpPr>
            <p:cNvPr id="16" name="TextBox 15">
              <a:extLst>
                <a:ext uri="{FF2B5EF4-FFF2-40B4-BE49-F238E27FC236}">
                  <a16:creationId xmlns:a16="http://schemas.microsoft.com/office/drawing/2014/main" id="{0A490697-F974-6B83-6E65-414638069B4D}"/>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12</a:t>
              </a:r>
              <a:endParaRPr lang="en-IN" b="1" dirty="0">
                <a:solidFill>
                  <a:srgbClr val="B0977C"/>
                </a:solidFill>
              </a:endParaRPr>
            </a:p>
          </p:txBody>
        </p:sp>
        <p:sp>
          <p:nvSpPr>
            <p:cNvPr id="17" name="TextBox 16">
              <a:extLst>
                <a:ext uri="{FF2B5EF4-FFF2-40B4-BE49-F238E27FC236}">
                  <a16:creationId xmlns:a16="http://schemas.microsoft.com/office/drawing/2014/main" id="{726FFFCA-36D4-0C2F-D1B9-FED0A54064FF}"/>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18" name="Group 17">
            <a:extLst>
              <a:ext uri="{FF2B5EF4-FFF2-40B4-BE49-F238E27FC236}">
                <a16:creationId xmlns:a16="http://schemas.microsoft.com/office/drawing/2014/main" id="{06E14B27-0D99-25B3-8AD8-A01649F4E4C5}"/>
              </a:ext>
            </a:extLst>
          </p:cNvPr>
          <p:cNvGrpSpPr/>
          <p:nvPr/>
        </p:nvGrpSpPr>
        <p:grpSpPr>
          <a:xfrm>
            <a:off x="425771" y="7877479"/>
            <a:ext cx="8949456" cy="369687"/>
            <a:chOff x="425771" y="7877479"/>
            <a:chExt cx="8949456" cy="369687"/>
          </a:xfrm>
        </p:grpSpPr>
        <p:sp>
          <p:nvSpPr>
            <p:cNvPr id="20" name="TextBox 19">
              <a:extLst>
                <a:ext uri="{FF2B5EF4-FFF2-40B4-BE49-F238E27FC236}">
                  <a16:creationId xmlns:a16="http://schemas.microsoft.com/office/drawing/2014/main" id="{74CC505F-6D9C-F2FE-222F-8C4817A013DE}"/>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21" name="TextBox 20">
              <a:extLst>
                <a:ext uri="{FF2B5EF4-FFF2-40B4-BE49-F238E27FC236}">
                  <a16:creationId xmlns:a16="http://schemas.microsoft.com/office/drawing/2014/main" id="{CD0B8086-F80F-84A6-D53F-1AA1B71AA3F7}"/>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596232" y="604631"/>
            <a:ext cx="4661535" cy="395288"/>
          </a:xfrm>
          <a:prstGeom prst="rect">
            <a:avLst/>
          </a:prstGeom>
          <a:noFill/>
          <a:ln/>
        </p:spPr>
        <p:txBody>
          <a:bodyPr wrap="none" lIns="0" tIns="0" rIns="0" bIns="0" rtlCol="0" anchor="t"/>
          <a:lstStyle/>
          <a:p>
            <a:pPr marL="0" indent="0" algn="l">
              <a:lnSpc>
                <a:spcPts val="310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Government &amp; Public Finance</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3" name="Text 1"/>
          <p:cNvSpPr/>
          <p:nvPr/>
        </p:nvSpPr>
        <p:spPr>
          <a:xfrm>
            <a:off x="627541" y="1283828"/>
            <a:ext cx="13365480" cy="404813"/>
          </a:xfrm>
          <a:prstGeom prst="rect">
            <a:avLst/>
          </a:prstGeom>
          <a:noFill/>
          <a:ln/>
        </p:spPr>
        <p:txBody>
          <a:bodyPr wrap="square" lIns="0" tIns="0" rIns="0" bIns="0" rtlCol="0" anchor="t"/>
          <a:lstStyle/>
          <a:p>
            <a:pPr marL="0" indent="0" algn="l">
              <a:buNone/>
            </a:pP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India's digital public infrastructure is globally admired, and CAs are the architects behind this success. From ONDC to UPI, from GST systems to fraud detection, public finance offers young CAs the opportunity to work on nation-building projects at scale.</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435" y="2010073"/>
            <a:ext cx="379452" cy="379452"/>
          </a:xfrm>
          <a:prstGeom prst="rect">
            <a:avLst/>
          </a:prstGeom>
        </p:spPr>
      </p:pic>
      <p:sp>
        <p:nvSpPr>
          <p:cNvPr id="5" name="Text 2"/>
          <p:cNvSpPr/>
          <p:nvPr/>
        </p:nvSpPr>
        <p:spPr>
          <a:xfrm>
            <a:off x="1156692" y="2130375"/>
            <a:ext cx="1682948" cy="197644"/>
          </a:xfrm>
          <a:prstGeom prst="rect">
            <a:avLst/>
          </a:prstGeom>
          <a:noFill/>
          <a:ln/>
        </p:spPr>
        <p:txBody>
          <a:bodyPr wrap="none" lIns="0" tIns="0" rIns="0" bIns="0" rtlCol="0" anchor="t"/>
          <a:lstStyle/>
          <a:p>
            <a:pPr marL="0" indent="0" algn="l">
              <a:lnSpc>
                <a:spcPts val="155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Digital Infrastructure leveraged by </a:t>
            </a:r>
            <a:r>
              <a:rPr lang="en-US" b="1" dirty="0" err="1">
                <a:solidFill>
                  <a:srgbClr val="746558"/>
                </a:solidFill>
                <a:latin typeface="Tahoma" panose="020B0604030504040204" pitchFamily="34" charset="0"/>
                <a:ea typeface="Tahoma" panose="020B0604030504040204" pitchFamily="34" charset="0"/>
                <a:cs typeface="Tahoma" panose="020B0604030504040204" pitchFamily="34" charset="0"/>
              </a:rPr>
              <a:t>Fintechs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Text 3"/>
          <p:cNvSpPr/>
          <p:nvPr/>
        </p:nvSpPr>
        <p:spPr>
          <a:xfrm>
            <a:off x="1156692" y="2535024"/>
            <a:ext cx="5047893" cy="1012031"/>
          </a:xfrm>
          <a:prstGeom prst="rect">
            <a:avLst/>
          </a:prstGeom>
          <a:noFill/>
          <a:ln/>
        </p:spPr>
        <p:txBody>
          <a:bodyPr wrap="square" lIns="0" tIns="0" rIns="0" bIns="0" rtlCol="0" anchor="t"/>
          <a:lstStyle/>
          <a:p>
            <a:pPr marL="0" indent="0" algn="just">
              <a:lnSpc>
                <a:spcPts val="155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Work on transformative platforms like ONDC (Open Network for Digital Commerce), UPI (Unified Payments Interface), and GSTN (Goods and Services Tax Network). These systems process billions of transactions and are setting global benchmarks for digital governance.</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016" y="3696949"/>
            <a:ext cx="379452" cy="379452"/>
          </a:xfrm>
          <a:prstGeom prst="rect">
            <a:avLst/>
          </a:prstGeom>
        </p:spPr>
      </p:pic>
      <p:sp>
        <p:nvSpPr>
          <p:cNvPr id="8" name="Text 4"/>
          <p:cNvSpPr/>
          <p:nvPr/>
        </p:nvSpPr>
        <p:spPr>
          <a:xfrm>
            <a:off x="1143357" y="3850271"/>
            <a:ext cx="2348270" cy="197644"/>
          </a:xfrm>
          <a:prstGeom prst="rect">
            <a:avLst/>
          </a:prstGeom>
          <a:noFill/>
          <a:ln/>
        </p:spPr>
        <p:txBody>
          <a:bodyPr wrap="none" lIns="0" tIns="0" rIns="0" bIns="0" rtlCol="0" anchor="t"/>
          <a:lstStyle/>
          <a:p>
            <a:pPr marL="0" indent="0" algn="l">
              <a:lnSpc>
                <a:spcPts val="155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PSU Audits &amp; Fraud Detection</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Text 5"/>
          <p:cNvSpPr/>
          <p:nvPr/>
        </p:nvSpPr>
        <p:spPr>
          <a:xfrm>
            <a:off x="1143357" y="4265704"/>
            <a:ext cx="5061228" cy="607219"/>
          </a:xfrm>
          <a:prstGeom prst="rect">
            <a:avLst/>
          </a:prstGeom>
          <a:noFill/>
          <a:ln/>
        </p:spPr>
        <p:txBody>
          <a:bodyPr wrap="square" lIns="0" tIns="0" rIns="0" bIns="0" rtlCol="0" anchor="t"/>
          <a:lstStyle/>
          <a:p>
            <a:pPr marL="0" indent="0" algn="just">
              <a:lnSpc>
                <a:spcPts val="155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Conduct statutory audits of Public Sector Undertakings, implement fraud detection mechanisms, and ensure accountability in public spending. Your work directly impacts transparency and governance.</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504" y="5318441"/>
            <a:ext cx="379452" cy="379452"/>
          </a:xfrm>
          <a:prstGeom prst="rect">
            <a:avLst/>
          </a:prstGeom>
        </p:spPr>
      </p:pic>
      <p:sp>
        <p:nvSpPr>
          <p:cNvPr id="11" name="Text 6"/>
          <p:cNvSpPr/>
          <p:nvPr/>
        </p:nvSpPr>
        <p:spPr>
          <a:xfrm>
            <a:off x="1156692" y="5409345"/>
            <a:ext cx="2756773" cy="197644"/>
          </a:xfrm>
          <a:prstGeom prst="rect">
            <a:avLst/>
          </a:prstGeom>
          <a:noFill/>
          <a:ln/>
        </p:spPr>
        <p:txBody>
          <a:bodyPr wrap="none" lIns="0" tIns="0" rIns="0" bIns="0" rtlCol="0" anchor="t"/>
          <a:lstStyle/>
          <a:p>
            <a:pPr marL="0" indent="0" algn="l">
              <a:lnSpc>
                <a:spcPts val="155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Scheme Evaluation &amp; Policy Impact</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 7"/>
          <p:cNvSpPr/>
          <p:nvPr/>
        </p:nvSpPr>
        <p:spPr>
          <a:xfrm>
            <a:off x="1143357" y="5819758"/>
            <a:ext cx="5061228" cy="607219"/>
          </a:xfrm>
          <a:prstGeom prst="rect">
            <a:avLst/>
          </a:prstGeom>
          <a:noFill/>
          <a:ln/>
        </p:spPr>
        <p:txBody>
          <a:bodyPr wrap="square" lIns="0" tIns="0" rIns="0" bIns="0" rtlCol="0" anchor="t"/>
          <a:lstStyle/>
          <a:p>
            <a:pPr marL="0" indent="0" algn="just">
              <a:lnSpc>
                <a:spcPts val="155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Assess the effectiveness of government schemes, measure policy outcomes, and provide data-driven recommendations that shape future public finance decisions.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3" name="Text 8"/>
          <p:cNvSpPr/>
          <p:nvPr/>
        </p:nvSpPr>
        <p:spPr>
          <a:xfrm>
            <a:off x="632460" y="3291126"/>
            <a:ext cx="1902619" cy="237173"/>
          </a:xfrm>
          <a:prstGeom prst="rect">
            <a:avLst/>
          </a:prstGeom>
          <a:noFill/>
          <a:ln/>
        </p:spPr>
        <p:txBody>
          <a:bodyPr wrap="none" lIns="0" tIns="0" rIns="0" bIns="0" rtlCol="0" anchor="t"/>
          <a:lstStyle/>
          <a:p>
            <a:pPr marL="0" indent="0" algn="l">
              <a:lnSpc>
                <a:spcPts val="1850"/>
              </a:lnSpc>
              <a:buNone/>
            </a:pPr>
            <a:endParaRPr lang="en-US" sz="1450" dirty="0">
              <a:latin typeface="Tahoma" panose="020B0604030504040204" pitchFamily="34" charset="0"/>
              <a:ea typeface="Tahoma" panose="020B0604030504040204" pitchFamily="34" charset="0"/>
              <a:cs typeface="Tahoma" panose="020B0604030504040204" pitchFamily="34" charset="0"/>
            </a:endParaRPr>
          </a:p>
        </p:txBody>
      </p:sp>
      <p:pic>
        <p:nvPicPr>
          <p:cNvPr id="16" name="Image 3" descr="preencoded.png"/>
          <p:cNvPicPr>
            <a:picLocks noChangeAspect="1"/>
          </p:cNvPicPr>
          <p:nvPr/>
        </p:nvPicPr>
        <p:blipFill>
          <a:blip r:embed="rId9"/>
          <a:stretch>
            <a:fillRect/>
          </a:stretch>
        </p:blipFill>
        <p:spPr>
          <a:xfrm>
            <a:off x="8690134" y="1970179"/>
            <a:ext cx="5302887" cy="5805487"/>
          </a:xfrm>
          <a:prstGeom prst="rect">
            <a:avLst/>
          </a:prstGeom>
        </p:spPr>
      </p:pic>
      <p:sp>
        <p:nvSpPr>
          <p:cNvPr id="17" name="Shape 11"/>
          <p:cNvSpPr/>
          <p:nvPr/>
        </p:nvSpPr>
        <p:spPr>
          <a:xfrm>
            <a:off x="632460" y="6898243"/>
            <a:ext cx="7388744" cy="537448"/>
          </a:xfrm>
          <a:prstGeom prst="roundRect">
            <a:avLst>
              <a:gd name="adj" fmla="val 3531"/>
            </a:avLst>
          </a:prstGeom>
          <a:solidFill>
            <a:srgbClr val="E2D9CF"/>
          </a:solidFill>
          <a:ln/>
        </p:spPr>
        <p:txBody>
          <a:bodyPr/>
          <a:lstStyle/>
          <a:p>
            <a:r>
              <a:rPr lang="en-US" dirty="0">
                <a:solidFill>
                  <a:srgbClr val="544432"/>
                </a:solidFill>
                <a:latin typeface="Tahoma" panose="020B0604030504040204" pitchFamily="34" charset="0"/>
                <a:ea typeface="Tahoma" panose="020B0604030504040204" pitchFamily="34" charset="0"/>
                <a:cs typeface="Tahoma" panose="020B0604030504040204" pitchFamily="34" charset="0"/>
              </a:rPr>
              <a:t>India’s </a:t>
            </a:r>
            <a:r>
              <a:rPr lang="en-US" dirty="0" err="1">
                <a:solidFill>
                  <a:srgbClr val="544432"/>
                </a:solidFill>
                <a:latin typeface="Tahoma" panose="020B0604030504040204" pitchFamily="34" charset="0"/>
                <a:ea typeface="Tahoma" panose="020B0604030504040204" pitchFamily="34" charset="0"/>
                <a:cs typeface="Tahoma" panose="020B0604030504040204" pitchFamily="34" charset="0"/>
              </a:rPr>
              <a:t>RegTech</a:t>
            </a:r>
            <a:r>
              <a:rPr lang="en-US" dirty="0">
                <a:solidFill>
                  <a:srgbClr val="544432"/>
                </a:solidFill>
                <a:latin typeface="Tahoma" panose="020B0604030504040204" pitchFamily="34" charset="0"/>
                <a:ea typeface="Tahoma" panose="020B0604030504040204" pitchFamily="34" charset="0"/>
                <a:cs typeface="Tahoma" panose="020B0604030504040204" pitchFamily="34" charset="0"/>
              </a:rPr>
              <a:t> is globally admired — and CAs drive it!</a:t>
            </a:r>
            <a:endParaRPr lang="en-IN" dirty="0">
              <a:solidFill>
                <a:srgbClr val="544432"/>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12"/>
          <p:cNvSpPr/>
          <p:nvPr/>
        </p:nvSpPr>
        <p:spPr>
          <a:xfrm>
            <a:off x="506016" y="3538686"/>
            <a:ext cx="7786646" cy="408000"/>
          </a:xfrm>
          <a:prstGeom prst="rect">
            <a:avLst/>
          </a:prstGeom>
          <a:noFill/>
          <a:ln/>
        </p:spPr>
        <p:txBody>
          <a:bodyPr wrap="none" lIns="0" tIns="0" rIns="0" bIns="0" rtlCol="0" anchor="t"/>
          <a:lstStyle/>
          <a:p>
            <a:pPr marL="0" indent="0" algn="l">
              <a:lnSpc>
                <a:spcPts val="1550"/>
              </a:lnSpc>
              <a:buNone/>
            </a:pPr>
            <a:r>
              <a:rPr lang="en-US" sz="95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950" dirty="0">
              <a:latin typeface="Tahoma" panose="020B0604030504040204" pitchFamily="34" charset="0"/>
              <a:ea typeface="Tahoma" panose="020B0604030504040204" pitchFamily="34" charset="0"/>
              <a:cs typeface="Tahoma" panose="020B0604030504040204" pitchFamily="34" charset="0"/>
            </a:endParaRPr>
          </a:p>
        </p:txBody>
      </p:sp>
      <p:grpSp>
        <p:nvGrpSpPr>
          <p:cNvPr id="14" name="Group 13">
            <a:extLst>
              <a:ext uri="{FF2B5EF4-FFF2-40B4-BE49-F238E27FC236}">
                <a16:creationId xmlns:a16="http://schemas.microsoft.com/office/drawing/2014/main" id="{68F1048F-7771-5050-E33C-059866826066}"/>
              </a:ext>
            </a:extLst>
          </p:cNvPr>
          <p:cNvGrpSpPr/>
          <p:nvPr/>
        </p:nvGrpSpPr>
        <p:grpSpPr>
          <a:xfrm>
            <a:off x="5985640" y="7856103"/>
            <a:ext cx="8476594" cy="390708"/>
            <a:chOff x="5985640" y="7856103"/>
            <a:chExt cx="8476594" cy="390708"/>
          </a:xfrm>
        </p:grpSpPr>
        <p:sp>
          <p:nvSpPr>
            <p:cNvPr id="15" name="TextBox 14">
              <a:extLst>
                <a:ext uri="{FF2B5EF4-FFF2-40B4-BE49-F238E27FC236}">
                  <a16:creationId xmlns:a16="http://schemas.microsoft.com/office/drawing/2014/main" id="{1D3DFD58-3B7D-A32D-9BE8-895B5DC4A7B7}"/>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13</a:t>
              </a:r>
              <a:endParaRPr lang="en-IN" b="1" dirty="0">
                <a:solidFill>
                  <a:srgbClr val="B0977C"/>
                </a:solidFill>
              </a:endParaRPr>
            </a:p>
          </p:txBody>
        </p:sp>
        <p:sp>
          <p:nvSpPr>
            <p:cNvPr id="18" name="TextBox 17">
              <a:extLst>
                <a:ext uri="{FF2B5EF4-FFF2-40B4-BE49-F238E27FC236}">
                  <a16:creationId xmlns:a16="http://schemas.microsoft.com/office/drawing/2014/main" id="{C61E8F4C-DE52-3BEE-2466-B2BDC2181F14}"/>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20" name="Group 19">
            <a:extLst>
              <a:ext uri="{FF2B5EF4-FFF2-40B4-BE49-F238E27FC236}">
                <a16:creationId xmlns:a16="http://schemas.microsoft.com/office/drawing/2014/main" id="{FBA6A2D7-C257-A535-EB71-11DE7F6E9A89}"/>
              </a:ext>
            </a:extLst>
          </p:cNvPr>
          <p:cNvGrpSpPr/>
          <p:nvPr/>
        </p:nvGrpSpPr>
        <p:grpSpPr>
          <a:xfrm>
            <a:off x="425771" y="7877479"/>
            <a:ext cx="8949456" cy="369687"/>
            <a:chOff x="425771" y="7877479"/>
            <a:chExt cx="8949456" cy="369687"/>
          </a:xfrm>
        </p:grpSpPr>
        <p:sp>
          <p:nvSpPr>
            <p:cNvPr id="22" name="TextBox 21">
              <a:extLst>
                <a:ext uri="{FF2B5EF4-FFF2-40B4-BE49-F238E27FC236}">
                  <a16:creationId xmlns:a16="http://schemas.microsoft.com/office/drawing/2014/main" id="{0381E7CC-56D8-F8D0-9043-FFBA1613A1B5}"/>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23" name="TextBox 22">
              <a:extLst>
                <a:ext uri="{FF2B5EF4-FFF2-40B4-BE49-F238E27FC236}">
                  <a16:creationId xmlns:a16="http://schemas.microsoft.com/office/drawing/2014/main" id="{C0A01A3C-C5FD-BA77-7231-B2B1A8C428D3}"/>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512285A-57CE-9C56-8084-45B633531E4B}"/>
              </a:ext>
            </a:extLst>
          </p:cNvPr>
          <p:cNvSpPr/>
          <p:nvPr/>
        </p:nvSpPr>
        <p:spPr>
          <a:xfrm>
            <a:off x="632460" y="830104"/>
            <a:ext cx="4661535" cy="395288"/>
          </a:xfrm>
          <a:prstGeom prst="rect">
            <a:avLst/>
          </a:prstGeom>
          <a:noFill/>
          <a:ln/>
        </p:spPr>
        <p:txBody>
          <a:bodyPr wrap="none" lIns="0" tIns="0" rIns="0" bIns="0" rtlCol="0" anchor="t"/>
          <a:lstStyle/>
          <a:p>
            <a:pPr marL="0" indent="0" algn="l">
              <a:lnSpc>
                <a:spcPts val="310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Wealth Advisory</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EFB94D67-C5B0-C21C-7111-C37AB03EA710}"/>
              </a:ext>
            </a:extLst>
          </p:cNvPr>
          <p:cNvSpPr txBox="1"/>
          <p:nvPr/>
        </p:nvSpPr>
        <p:spPr>
          <a:xfrm>
            <a:off x="546538" y="1766176"/>
            <a:ext cx="6611008" cy="4524315"/>
          </a:xfrm>
          <a:prstGeom prst="rect">
            <a:avLst/>
          </a:prstGeom>
          <a:noFill/>
        </p:spPr>
        <p:txBody>
          <a:bodyPr wrap="square">
            <a:spAutoFit/>
          </a:bodyPr>
          <a:lstStyle/>
          <a:p>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These services can include financial planning, investment management, tax planning, and estate planning, and are delivered by advisors who help manage a client's assets, risk, and overall financial situation.</a:t>
            </a:r>
          </a:p>
          <a:p>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The specific offerings vary, but they are designed to provide comprehensive solutions for high-net-worth individuals.</a:t>
            </a:r>
          </a:p>
          <a:p>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While China’s wealth rise was powered by industrialization. </a:t>
            </a:r>
          </a:p>
          <a:p>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a:t>
            </a:r>
            <a:r>
              <a:rPr lang="en-US" sz="1600" b="1" dirty="0">
                <a:solidFill>
                  <a:srgbClr val="746558"/>
                </a:solidFill>
                <a:latin typeface="Tahoma" panose="020B0604030504040204" pitchFamily="34" charset="0"/>
                <a:ea typeface="Tahoma" panose="020B0604030504040204" pitchFamily="34" charset="0"/>
                <a:cs typeface="Tahoma" panose="020B0604030504040204" pitchFamily="34" charset="0"/>
              </a:rPr>
              <a:t> India’s next decade of wealth creation is expected to be led by technology, services, manufacturing scale-up, entrepreneurship, and global capital inflows</a:t>
            </a: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—setting the stage for a rapidly expanding wealth management industry.</a:t>
            </a:r>
          </a:p>
          <a:p>
            <a:endPar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D31470F1-EA78-B805-819E-0AD90928AA72}"/>
              </a:ext>
            </a:extLst>
          </p:cNvPr>
          <p:cNvGrpSpPr/>
          <p:nvPr/>
        </p:nvGrpSpPr>
        <p:grpSpPr>
          <a:xfrm>
            <a:off x="5985640" y="7856103"/>
            <a:ext cx="8476594" cy="390708"/>
            <a:chOff x="5985640" y="7856103"/>
            <a:chExt cx="8476594" cy="390708"/>
          </a:xfrm>
        </p:grpSpPr>
        <p:sp>
          <p:nvSpPr>
            <p:cNvPr id="4" name="TextBox 3">
              <a:extLst>
                <a:ext uri="{FF2B5EF4-FFF2-40B4-BE49-F238E27FC236}">
                  <a16:creationId xmlns:a16="http://schemas.microsoft.com/office/drawing/2014/main" id="{21E98DE4-78D0-E8A1-ED4E-0BC665C4A9B5}"/>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14</a:t>
              </a:r>
              <a:endParaRPr lang="en-IN" b="1" dirty="0">
                <a:solidFill>
                  <a:srgbClr val="B0977C"/>
                </a:solidFill>
              </a:endParaRPr>
            </a:p>
          </p:txBody>
        </p:sp>
        <p:sp>
          <p:nvSpPr>
            <p:cNvPr id="5" name="TextBox 4">
              <a:extLst>
                <a:ext uri="{FF2B5EF4-FFF2-40B4-BE49-F238E27FC236}">
                  <a16:creationId xmlns:a16="http://schemas.microsoft.com/office/drawing/2014/main" id="{F94AA01C-46C9-282B-F8EC-B929AF3C587C}"/>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pic>
        <p:nvPicPr>
          <p:cNvPr id="9" name="Picture 8">
            <a:extLst>
              <a:ext uri="{FF2B5EF4-FFF2-40B4-BE49-F238E27FC236}">
                <a16:creationId xmlns:a16="http://schemas.microsoft.com/office/drawing/2014/main" id="{E4DE1C5E-92EA-964E-F18F-9A68FDA17783}"/>
              </a:ext>
            </a:extLst>
          </p:cNvPr>
          <p:cNvPicPr>
            <a:picLocks noChangeAspect="1"/>
          </p:cNvPicPr>
          <p:nvPr/>
        </p:nvPicPr>
        <p:blipFill>
          <a:blip r:embed="rId2"/>
          <a:stretch>
            <a:fillRect/>
          </a:stretch>
        </p:blipFill>
        <p:spPr>
          <a:xfrm>
            <a:off x="7388771" y="1766176"/>
            <a:ext cx="6695091" cy="4524315"/>
          </a:xfrm>
          <a:prstGeom prst="rect">
            <a:avLst/>
          </a:prstGeom>
        </p:spPr>
      </p:pic>
      <p:grpSp>
        <p:nvGrpSpPr>
          <p:cNvPr id="7" name="Group 6">
            <a:extLst>
              <a:ext uri="{FF2B5EF4-FFF2-40B4-BE49-F238E27FC236}">
                <a16:creationId xmlns:a16="http://schemas.microsoft.com/office/drawing/2014/main" id="{6EAF09B4-091F-4CB0-B83A-5389CAB1155E}"/>
              </a:ext>
            </a:extLst>
          </p:cNvPr>
          <p:cNvGrpSpPr/>
          <p:nvPr/>
        </p:nvGrpSpPr>
        <p:grpSpPr>
          <a:xfrm>
            <a:off x="425771" y="7877479"/>
            <a:ext cx="8949456" cy="369687"/>
            <a:chOff x="425771" y="7877479"/>
            <a:chExt cx="8949456" cy="369687"/>
          </a:xfrm>
        </p:grpSpPr>
        <p:sp>
          <p:nvSpPr>
            <p:cNvPr id="10" name="TextBox 9">
              <a:extLst>
                <a:ext uri="{FF2B5EF4-FFF2-40B4-BE49-F238E27FC236}">
                  <a16:creationId xmlns:a16="http://schemas.microsoft.com/office/drawing/2014/main" id="{EF679446-8DA5-0D22-4C79-AF9A2D21DF8A}"/>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11" name="TextBox 10">
              <a:extLst>
                <a:ext uri="{FF2B5EF4-FFF2-40B4-BE49-F238E27FC236}">
                  <a16:creationId xmlns:a16="http://schemas.microsoft.com/office/drawing/2014/main" id="{F32B3C9C-AAC5-9BCB-7262-4D2563A32F7B}"/>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extLst>
      <p:ext uri="{BB962C8B-B14F-4D97-AF65-F5344CB8AC3E}">
        <p14:creationId xmlns:p14="http://schemas.microsoft.com/office/powerpoint/2010/main" val="3083184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34F46-3A46-9286-650F-6328DAAAF988}"/>
              </a:ext>
            </a:extLst>
          </p:cNvPr>
          <p:cNvPicPr>
            <a:picLocks noChangeAspect="1"/>
          </p:cNvPicPr>
          <p:nvPr/>
        </p:nvPicPr>
        <p:blipFill>
          <a:blip r:embed="rId2"/>
          <a:stretch>
            <a:fillRect/>
          </a:stretch>
        </p:blipFill>
        <p:spPr>
          <a:xfrm>
            <a:off x="233139" y="1492468"/>
            <a:ext cx="14092461" cy="6306207"/>
          </a:xfrm>
          <a:prstGeom prst="rect">
            <a:avLst/>
          </a:prstGeom>
        </p:spPr>
      </p:pic>
      <p:sp>
        <p:nvSpPr>
          <p:cNvPr id="2" name="TextBox 1">
            <a:extLst>
              <a:ext uri="{FF2B5EF4-FFF2-40B4-BE49-F238E27FC236}">
                <a16:creationId xmlns:a16="http://schemas.microsoft.com/office/drawing/2014/main" id="{347C0D33-44DA-1714-1DF1-EB953C7C04EC}"/>
              </a:ext>
            </a:extLst>
          </p:cNvPr>
          <p:cNvSpPr txBox="1"/>
          <p:nvPr/>
        </p:nvSpPr>
        <p:spPr>
          <a:xfrm>
            <a:off x="327594" y="728384"/>
            <a:ext cx="12116653" cy="1288301"/>
          </a:xfrm>
          <a:prstGeom prst="rect">
            <a:avLst/>
          </a:prstGeom>
          <a:noFill/>
          <a:ln/>
        </p:spPr>
        <p:txBody>
          <a:bodyPr wrap="none" lIns="0" tIns="0" rIns="0" bIns="0" rtlCol="0" anchor="t"/>
          <a:lstStyle>
            <a:defPPr>
              <a:defRPr lang="en-US"/>
            </a:defPPr>
            <a:lvl1pPr indent="0">
              <a:lnSpc>
                <a:spcPts val="3100"/>
              </a:lnSpc>
              <a:buNone/>
              <a:defRPr sz="3900">
                <a:solidFill>
                  <a:srgbClr val="484237"/>
                </a:solidFill>
                <a:latin typeface="Tahoma" panose="020B0604030504040204" pitchFamily="34" charset="0"/>
                <a:ea typeface="Tahoma" panose="020B0604030504040204" pitchFamily="34" charset="0"/>
                <a:cs typeface="Tahoma" panose="020B0604030504040204" pitchFamily="34" charset="0"/>
              </a:defRPr>
            </a:lvl1pPr>
          </a:lstStyle>
          <a:p>
            <a:r>
              <a:rPr lang="en-US" dirty="0"/>
              <a:t>Financial Hack for Newly Minted Chartered Accountants</a:t>
            </a:r>
            <a:endParaRPr lang="en-IN" dirty="0"/>
          </a:p>
        </p:txBody>
      </p:sp>
      <p:grpSp>
        <p:nvGrpSpPr>
          <p:cNvPr id="4" name="Group 3">
            <a:extLst>
              <a:ext uri="{FF2B5EF4-FFF2-40B4-BE49-F238E27FC236}">
                <a16:creationId xmlns:a16="http://schemas.microsoft.com/office/drawing/2014/main" id="{86A6D7D0-EBBE-EFC9-16C0-8E298FA7CF9A}"/>
              </a:ext>
            </a:extLst>
          </p:cNvPr>
          <p:cNvGrpSpPr/>
          <p:nvPr/>
        </p:nvGrpSpPr>
        <p:grpSpPr>
          <a:xfrm>
            <a:off x="5985640" y="7856103"/>
            <a:ext cx="8476594" cy="390708"/>
            <a:chOff x="5985640" y="7856103"/>
            <a:chExt cx="8476594" cy="390708"/>
          </a:xfrm>
        </p:grpSpPr>
        <p:sp>
          <p:nvSpPr>
            <p:cNvPr id="5" name="TextBox 4">
              <a:extLst>
                <a:ext uri="{FF2B5EF4-FFF2-40B4-BE49-F238E27FC236}">
                  <a16:creationId xmlns:a16="http://schemas.microsoft.com/office/drawing/2014/main" id="{7FBFB299-9E7B-A338-3036-863A4C77B667}"/>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15</a:t>
              </a:r>
              <a:endParaRPr lang="en-IN" b="1" dirty="0">
                <a:solidFill>
                  <a:srgbClr val="B0977C"/>
                </a:solidFill>
              </a:endParaRPr>
            </a:p>
          </p:txBody>
        </p:sp>
        <p:sp>
          <p:nvSpPr>
            <p:cNvPr id="6" name="TextBox 5">
              <a:extLst>
                <a:ext uri="{FF2B5EF4-FFF2-40B4-BE49-F238E27FC236}">
                  <a16:creationId xmlns:a16="http://schemas.microsoft.com/office/drawing/2014/main" id="{94F94D3E-3FFB-58F3-22A1-523D77E78DA2}"/>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7" name="Group 6">
            <a:extLst>
              <a:ext uri="{FF2B5EF4-FFF2-40B4-BE49-F238E27FC236}">
                <a16:creationId xmlns:a16="http://schemas.microsoft.com/office/drawing/2014/main" id="{97ECCB15-9D8A-0248-B993-8BC7130E75AC}"/>
              </a:ext>
            </a:extLst>
          </p:cNvPr>
          <p:cNvGrpSpPr/>
          <p:nvPr/>
        </p:nvGrpSpPr>
        <p:grpSpPr>
          <a:xfrm>
            <a:off x="425771" y="7877479"/>
            <a:ext cx="8949456" cy="369687"/>
            <a:chOff x="425771" y="7877479"/>
            <a:chExt cx="8949456" cy="369687"/>
          </a:xfrm>
        </p:grpSpPr>
        <p:sp>
          <p:nvSpPr>
            <p:cNvPr id="9" name="TextBox 8">
              <a:extLst>
                <a:ext uri="{FF2B5EF4-FFF2-40B4-BE49-F238E27FC236}">
                  <a16:creationId xmlns:a16="http://schemas.microsoft.com/office/drawing/2014/main" id="{A5C652D9-9162-A5F9-E450-2CD1C82133D5}"/>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10" name="TextBox 9">
              <a:extLst>
                <a:ext uri="{FF2B5EF4-FFF2-40B4-BE49-F238E27FC236}">
                  <a16:creationId xmlns:a16="http://schemas.microsoft.com/office/drawing/2014/main" id="{7A29D5EE-DF1A-4CC1-96C5-C75B1128A534}"/>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extLst>
      <p:ext uri="{BB962C8B-B14F-4D97-AF65-F5344CB8AC3E}">
        <p14:creationId xmlns:p14="http://schemas.microsoft.com/office/powerpoint/2010/main" val="3137955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0114C9-6B39-2E3D-21CA-B3CFE26705FB}"/>
              </a:ext>
            </a:extLst>
          </p:cNvPr>
          <p:cNvSpPr txBox="1"/>
          <p:nvPr/>
        </p:nvSpPr>
        <p:spPr>
          <a:xfrm>
            <a:off x="632459" y="1924915"/>
            <a:ext cx="6682741" cy="4234493"/>
          </a:xfrm>
          <a:prstGeom prst="rect">
            <a:avLst/>
          </a:prstGeom>
          <a:noFill/>
        </p:spPr>
        <p:txBody>
          <a:bodyPr wrap="square">
            <a:spAutoFit/>
          </a:bodyPr>
          <a:lstStyle/>
          <a:p>
            <a:pPr>
              <a:lnSpc>
                <a:spcPts val="1550"/>
              </a:lnSpc>
              <a:spcBef>
                <a:spcPts val="750"/>
              </a:spcBef>
              <a:spcAft>
                <a:spcPts val="1500"/>
              </a:spcAft>
              <a:buNone/>
            </a:pPr>
            <a:r>
              <a:rPr lang="en-US" sz="2400" b="1" dirty="0">
                <a:solidFill>
                  <a:srgbClr val="746558"/>
                </a:solidFill>
                <a:latin typeface="Tahoma" panose="020B0604030504040204" pitchFamily="34" charset="0"/>
                <a:ea typeface="Tahoma" panose="020B0604030504040204" pitchFamily="34" charset="0"/>
                <a:cs typeface="Tahoma" panose="020B0604030504040204" pitchFamily="34" charset="0"/>
              </a:rPr>
              <a:t>Benefits of Family Succession Planning:</a:t>
            </a:r>
          </a:p>
          <a:p>
            <a:pPr>
              <a:lnSpc>
                <a:spcPts val="1550"/>
              </a:lnSpc>
              <a:spcBef>
                <a:spcPts val="600"/>
              </a:spcBef>
              <a:spcAft>
                <a:spcPts val="600"/>
              </a:spcAft>
              <a:buNone/>
            </a:pPr>
            <a:endParaRPr lang="en-US" sz="2400" b="1"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nSpc>
                <a:spcPts val="2250"/>
              </a:lnSpc>
              <a:buFont typeface="Arial" panose="020B0604020202020204" pitchFamily="34" charset="0"/>
              <a:buChar char="•"/>
            </a:pP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It helps resolve family ownership and family business leadership issues</a:t>
            </a:r>
          </a:p>
          <a:p>
            <a:pPr>
              <a:lnSpc>
                <a:spcPts val="2250"/>
              </a:lnSpc>
            </a:pPr>
            <a:endPar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nSpc>
                <a:spcPts val="2250"/>
              </a:lnSpc>
            </a:pPr>
            <a:endPar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nSpc>
                <a:spcPts val="2250"/>
              </a:lnSpc>
              <a:buFont typeface="Arial" panose="020B0604020202020204" pitchFamily="34" charset="0"/>
              <a:buChar char="•"/>
            </a:pP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Family and Business remain integrated and synchronized</a:t>
            </a:r>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nSpc>
                <a:spcPts val="2250"/>
              </a:lnSpc>
            </a:pPr>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nSpc>
                <a:spcPts val="2250"/>
              </a:lnSpc>
            </a:pPr>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nSpc>
                <a:spcPts val="2250"/>
              </a:lnSpc>
              <a:buFont typeface="Arial" panose="020B0604020202020204" pitchFamily="34" charset="0"/>
              <a:buChar char="•"/>
            </a:pP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Family Wealth is protected and managed well</a:t>
            </a:r>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nSpc>
                <a:spcPts val="2250"/>
              </a:lnSpc>
            </a:pPr>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nSpc>
                <a:spcPts val="2250"/>
              </a:lnSpc>
            </a:pPr>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nSpc>
                <a:spcPts val="2250"/>
              </a:lnSpc>
              <a:buFont typeface="Arial" panose="020B0604020202020204" pitchFamily="34" charset="0"/>
              <a:buChar char="•"/>
            </a:pP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Family and Business are able to create legacies</a:t>
            </a:r>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0">
            <a:extLst>
              <a:ext uri="{FF2B5EF4-FFF2-40B4-BE49-F238E27FC236}">
                <a16:creationId xmlns:a16="http://schemas.microsoft.com/office/drawing/2014/main" id="{F45FFD03-7A4E-4A64-B25D-9CA871B45942}"/>
              </a:ext>
            </a:extLst>
          </p:cNvPr>
          <p:cNvSpPr/>
          <p:nvPr/>
        </p:nvSpPr>
        <p:spPr>
          <a:xfrm>
            <a:off x="632460" y="830104"/>
            <a:ext cx="4661535" cy="395288"/>
          </a:xfrm>
          <a:prstGeom prst="rect">
            <a:avLst/>
          </a:prstGeom>
          <a:noFill/>
          <a:ln/>
        </p:spPr>
        <p:txBody>
          <a:bodyPr wrap="none" lIns="0" tIns="0" rIns="0" bIns="0" rtlCol="0" anchor="t"/>
          <a:lstStyle/>
          <a:p>
            <a:pPr marL="0" indent="0" algn="l">
              <a:lnSpc>
                <a:spcPts val="310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Succession Planning and Business Continuity</a:t>
            </a:r>
            <a:endParaRPr lang="en-US" sz="3900"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346DF7AB-089C-5B37-D8BC-4A1C2656593F}"/>
              </a:ext>
            </a:extLst>
          </p:cNvPr>
          <p:cNvGrpSpPr/>
          <p:nvPr/>
        </p:nvGrpSpPr>
        <p:grpSpPr>
          <a:xfrm>
            <a:off x="5985640" y="7856103"/>
            <a:ext cx="8476594" cy="390708"/>
            <a:chOff x="5985640" y="7856103"/>
            <a:chExt cx="8476594" cy="390708"/>
          </a:xfrm>
        </p:grpSpPr>
        <p:sp>
          <p:nvSpPr>
            <p:cNvPr id="5" name="TextBox 4">
              <a:extLst>
                <a:ext uri="{FF2B5EF4-FFF2-40B4-BE49-F238E27FC236}">
                  <a16:creationId xmlns:a16="http://schemas.microsoft.com/office/drawing/2014/main" id="{34ED9AF1-C0A7-34FB-0BB2-30DF0A189A66}"/>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16</a:t>
              </a:r>
              <a:endParaRPr lang="en-IN" b="1" dirty="0">
                <a:solidFill>
                  <a:srgbClr val="B0977C"/>
                </a:solidFill>
              </a:endParaRPr>
            </a:p>
          </p:txBody>
        </p:sp>
        <p:sp>
          <p:nvSpPr>
            <p:cNvPr id="6" name="TextBox 5">
              <a:extLst>
                <a:ext uri="{FF2B5EF4-FFF2-40B4-BE49-F238E27FC236}">
                  <a16:creationId xmlns:a16="http://schemas.microsoft.com/office/drawing/2014/main" id="{9C58624E-90E5-681F-E8FC-1C6CB3BC102F}"/>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pic>
        <p:nvPicPr>
          <p:cNvPr id="9" name="Picture 8">
            <a:extLst>
              <a:ext uri="{FF2B5EF4-FFF2-40B4-BE49-F238E27FC236}">
                <a16:creationId xmlns:a16="http://schemas.microsoft.com/office/drawing/2014/main" id="{FBA13100-3456-07A5-F759-555EB8CC5923}"/>
              </a:ext>
            </a:extLst>
          </p:cNvPr>
          <p:cNvPicPr>
            <a:picLocks noChangeAspect="1"/>
          </p:cNvPicPr>
          <p:nvPr/>
        </p:nvPicPr>
        <p:blipFill>
          <a:blip r:embed="rId2"/>
          <a:stretch>
            <a:fillRect/>
          </a:stretch>
        </p:blipFill>
        <p:spPr>
          <a:xfrm>
            <a:off x="7546425" y="1899091"/>
            <a:ext cx="6682741" cy="5097518"/>
          </a:xfrm>
          <a:prstGeom prst="rect">
            <a:avLst/>
          </a:prstGeom>
        </p:spPr>
      </p:pic>
      <p:grpSp>
        <p:nvGrpSpPr>
          <p:cNvPr id="2" name="Group 1">
            <a:extLst>
              <a:ext uri="{FF2B5EF4-FFF2-40B4-BE49-F238E27FC236}">
                <a16:creationId xmlns:a16="http://schemas.microsoft.com/office/drawing/2014/main" id="{D5BF17B3-0DCC-85BB-34B4-F955BD93B82B}"/>
              </a:ext>
            </a:extLst>
          </p:cNvPr>
          <p:cNvGrpSpPr/>
          <p:nvPr/>
        </p:nvGrpSpPr>
        <p:grpSpPr>
          <a:xfrm>
            <a:off x="425771" y="7877479"/>
            <a:ext cx="8949456" cy="369687"/>
            <a:chOff x="425771" y="7877479"/>
            <a:chExt cx="8949456" cy="369687"/>
          </a:xfrm>
        </p:grpSpPr>
        <p:sp>
          <p:nvSpPr>
            <p:cNvPr id="10" name="TextBox 9">
              <a:extLst>
                <a:ext uri="{FF2B5EF4-FFF2-40B4-BE49-F238E27FC236}">
                  <a16:creationId xmlns:a16="http://schemas.microsoft.com/office/drawing/2014/main" id="{6C12534D-67FF-0F07-9D79-042C6BD36DC9}"/>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11" name="TextBox 10">
              <a:extLst>
                <a:ext uri="{FF2B5EF4-FFF2-40B4-BE49-F238E27FC236}">
                  <a16:creationId xmlns:a16="http://schemas.microsoft.com/office/drawing/2014/main" id="{D7945D13-DB86-AD8E-1D60-295657894216}"/>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39193EAA-CD2A-974B-3C1E-92503E74D5E0}"/>
                  </a:ext>
                </a:extLst>
              </p14:cNvPr>
              <p14:cNvContentPartPr/>
              <p14:nvPr/>
            </p14:nvContentPartPr>
            <p14:xfrm>
              <a:off x="7987634" y="6137586"/>
              <a:ext cx="494280" cy="42120"/>
            </p14:xfrm>
          </p:contentPart>
        </mc:Choice>
        <mc:Fallback xmlns="">
          <p:pic>
            <p:nvPicPr>
              <p:cNvPr id="13" name="Ink 12">
                <a:extLst>
                  <a:ext uri="{FF2B5EF4-FFF2-40B4-BE49-F238E27FC236}">
                    <a16:creationId xmlns:a16="http://schemas.microsoft.com/office/drawing/2014/main" id="{39193EAA-CD2A-974B-3C1E-92503E74D5E0}"/>
                  </a:ext>
                </a:extLst>
              </p:cNvPr>
              <p:cNvPicPr/>
              <p:nvPr/>
            </p:nvPicPr>
            <p:blipFill>
              <a:blip r:embed="rId4"/>
              <a:stretch>
                <a:fillRect/>
              </a:stretch>
            </p:blipFill>
            <p:spPr>
              <a:xfrm>
                <a:off x="7933634" y="6029946"/>
                <a:ext cx="60192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4E74819C-D003-9EEF-8585-E25F048C2065}"/>
                  </a:ext>
                </a:extLst>
              </p14:cNvPr>
              <p14:cNvContentPartPr/>
              <p14:nvPr/>
            </p14:nvContentPartPr>
            <p14:xfrm>
              <a:off x="7972154" y="6114906"/>
              <a:ext cx="423000" cy="96480"/>
            </p14:xfrm>
          </p:contentPart>
        </mc:Choice>
        <mc:Fallback xmlns="">
          <p:pic>
            <p:nvPicPr>
              <p:cNvPr id="14" name="Ink 13">
                <a:extLst>
                  <a:ext uri="{FF2B5EF4-FFF2-40B4-BE49-F238E27FC236}">
                    <a16:creationId xmlns:a16="http://schemas.microsoft.com/office/drawing/2014/main" id="{4E74819C-D003-9EEF-8585-E25F048C2065}"/>
                  </a:ext>
                </a:extLst>
              </p:cNvPr>
              <p:cNvPicPr/>
              <p:nvPr/>
            </p:nvPicPr>
            <p:blipFill>
              <a:blip r:embed="rId6"/>
              <a:stretch>
                <a:fillRect/>
              </a:stretch>
            </p:blipFill>
            <p:spPr>
              <a:xfrm>
                <a:off x="7918514" y="6007266"/>
                <a:ext cx="53064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92ED810E-5AA7-F28C-81FC-D4E6B396EB6A}"/>
                  </a:ext>
                </a:extLst>
              </p14:cNvPr>
              <p14:cNvContentPartPr/>
              <p14:nvPr/>
            </p14:nvContentPartPr>
            <p14:xfrm>
              <a:off x="7976834" y="6316506"/>
              <a:ext cx="431280" cy="63360"/>
            </p14:xfrm>
          </p:contentPart>
        </mc:Choice>
        <mc:Fallback xmlns="">
          <p:pic>
            <p:nvPicPr>
              <p:cNvPr id="16" name="Ink 15">
                <a:extLst>
                  <a:ext uri="{FF2B5EF4-FFF2-40B4-BE49-F238E27FC236}">
                    <a16:creationId xmlns:a16="http://schemas.microsoft.com/office/drawing/2014/main" id="{92ED810E-5AA7-F28C-81FC-D4E6B396EB6A}"/>
                  </a:ext>
                </a:extLst>
              </p:cNvPr>
              <p:cNvPicPr/>
              <p:nvPr/>
            </p:nvPicPr>
            <p:blipFill>
              <a:blip r:embed="rId8"/>
              <a:stretch>
                <a:fillRect/>
              </a:stretch>
            </p:blipFill>
            <p:spPr>
              <a:xfrm>
                <a:off x="7922834" y="6208506"/>
                <a:ext cx="5389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09EE95FB-F82A-4D18-78C4-04D4D8AD9A70}"/>
                  </a:ext>
                </a:extLst>
              </p14:cNvPr>
              <p14:cNvContentPartPr/>
              <p14:nvPr/>
            </p14:nvContentPartPr>
            <p14:xfrm>
              <a:off x="7882154" y="6179346"/>
              <a:ext cx="509400" cy="32040"/>
            </p14:xfrm>
          </p:contentPart>
        </mc:Choice>
        <mc:Fallback xmlns="">
          <p:pic>
            <p:nvPicPr>
              <p:cNvPr id="17" name="Ink 16">
                <a:extLst>
                  <a:ext uri="{FF2B5EF4-FFF2-40B4-BE49-F238E27FC236}">
                    <a16:creationId xmlns:a16="http://schemas.microsoft.com/office/drawing/2014/main" id="{09EE95FB-F82A-4D18-78C4-04D4D8AD9A70}"/>
                  </a:ext>
                </a:extLst>
              </p:cNvPr>
              <p:cNvPicPr/>
              <p:nvPr/>
            </p:nvPicPr>
            <p:blipFill>
              <a:blip r:embed="rId10"/>
              <a:stretch>
                <a:fillRect/>
              </a:stretch>
            </p:blipFill>
            <p:spPr>
              <a:xfrm>
                <a:off x="7792514" y="5999706"/>
                <a:ext cx="689040" cy="391680"/>
              </a:xfrm>
              <a:prstGeom prst="rect">
                <a:avLst/>
              </a:prstGeom>
            </p:spPr>
          </p:pic>
        </mc:Fallback>
      </mc:AlternateContent>
    </p:spTree>
    <p:extLst>
      <p:ext uri="{BB962C8B-B14F-4D97-AF65-F5344CB8AC3E}">
        <p14:creationId xmlns:p14="http://schemas.microsoft.com/office/powerpoint/2010/main" val="80069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5A0857-7080-777E-D0F0-4809BE129A19}"/>
              </a:ext>
            </a:extLst>
          </p:cNvPr>
          <p:cNvSpPr txBox="1"/>
          <p:nvPr/>
        </p:nvSpPr>
        <p:spPr>
          <a:xfrm>
            <a:off x="441435" y="453656"/>
            <a:ext cx="10026868" cy="656590"/>
          </a:xfrm>
          <a:prstGeom prst="rect">
            <a:avLst/>
          </a:prstGeom>
          <a:noFill/>
        </p:spPr>
        <p:txBody>
          <a:bodyPr wrap="square">
            <a:spAutoFit/>
          </a:bodyPr>
          <a:lstStyle/>
          <a:p>
            <a:pPr marL="0" indent="0" algn="l">
              <a:lnSpc>
                <a:spcPts val="43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Skills Every Young CA Needs to Thrive</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4" name="Shape 2">
            <a:extLst>
              <a:ext uri="{FF2B5EF4-FFF2-40B4-BE49-F238E27FC236}">
                <a16:creationId xmlns:a16="http://schemas.microsoft.com/office/drawing/2014/main" id="{A3948F1C-E582-34B2-19A2-8813974EFE6B}"/>
              </a:ext>
            </a:extLst>
          </p:cNvPr>
          <p:cNvSpPr/>
          <p:nvPr/>
        </p:nvSpPr>
        <p:spPr>
          <a:xfrm>
            <a:off x="531031" y="1730828"/>
            <a:ext cx="4228505" cy="2600682"/>
          </a:xfrm>
          <a:prstGeom prst="roundRect">
            <a:avLst>
              <a:gd name="adj" fmla="val 1030"/>
            </a:avLst>
          </a:prstGeom>
          <a:solidFill>
            <a:srgbClr val="EEE8DD"/>
          </a:solidFill>
          <a:ln/>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a:p>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Master ERP systems, business intelligence tools, and AI applications. Technology isn't optional—it's your competitive advantage in a data-driven world</a:t>
            </a: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a:t>
            </a:r>
            <a:endParaRPr lang="en-US" sz="1600"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5" name="Shape 6">
            <a:extLst>
              <a:ext uri="{FF2B5EF4-FFF2-40B4-BE49-F238E27FC236}">
                <a16:creationId xmlns:a16="http://schemas.microsoft.com/office/drawing/2014/main" id="{E65E7E66-7EAC-6130-8DD0-CB4D8BC6A6F3}"/>
              </a:ext>
            </a:extLst>
          </p:cNvPr>
          <p:cNvSpPr/>
          <p:nvPr/>
        </p:nvSpPr>
        <p:spPr>
          <a:xfrm>
            <a:off x="4863137" y="1730828"/>
            <a:ext cx="4228505" cy="2600682"/>
          </a:xfrm>
          <a:prstGeom prst="roundRect">
            <a:avLst>
              <a:gd name="adj" fmla="val 1030"/>
            </a:avLst>
          </a:prstGeom>
          <a:solidFill>
            <a:srgbClr val="EEE8DD"/>
          </a:solidFill>
          <a:ln/>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a:p>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Clients crave clarity, not jargon. Translate complex financial concepts into actionable insights that stakeholders can understand and trust.</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6" name="Shape 6">
            <a:extLst>
              <a:ext uri="{FF2B5EF4-FFF2-40B4-BE49-F238E27FC236}">
                <a16:creationId xmlns:a16="http://schemas.microsoft.com/office/drawing/2014/main" id="{002C556B-2AC0-43CB-D4DE-21C4937F17D4}"/>
              </a:ext>
            </a:extLst>
          </p:cNvPr>
          <p:cNvSpPr/>
          <p:nvPr/>
        </p:nvSpPr>
        <p:spPr>
          <a:xfrm>
            <a:off x="9429393" y="1730828"/>
            <a:ext cx="4228505" cy="2600682"/>
          </a:xfrm>
          <a:prstGeom prst="roundRect">
            <a:avLst>
              <a:gd name="adj" fmla="val 1030"/>
            </a:avLst>
          </a:prstGeom>
          <a:solidFill>
            <a:srgbClr val="EEE8DD"/>
          </a:solidFill>
          <a:ln/>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a:p>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Build your LinkedIn presence intentionally. Your professional network is currency—invest in relationships that open doors and create opportunities.</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7" name="Shape 14">
            <a:extLst>
              <a:ext uri="{FF2B5EF4-FFF2-40B4-BE49-F238E27FC236}">
                <a16:creationId xmlns:a16="http://schemas.microsoft.com/office/drawing/2014/main" id="{045E6848-B380-9F7A-D2DC-C460DD62F1A7}"/>
              </a:ext>
            </a:extLst>
          </p:cNvPr>
          <p:cNvSpPr/>
          <p:nvPr/>
        </p:nvSpPr>
        <p:spPr>
          <a:xfrm>
            <a:off x="531031" y="5014289"/>
            <a:ext cx="6432113" cy="1646277"/>
          </a:xfrm>
          <a:prstGeom prst="roundRect">
            <a:avLst>
              <a:gd name="adj" fmla="val 1628"/>
            </a:avLst>
          </a:prstGeom>
          <a:solidFill>
            <a:srgbClr val="F9F6F0"/>
          </a:solidFill>
          <a:ln w="22860">
            <a:solidFill>
              <a:srgbClr val="D4CEC3"/>
            </a:solidFill>
            <a:prstDash val="solid"/>
          </a:ln>
        </p:spPr>
        <p:txBody>
          <a:bodyPr/>
          <a:lstStyle/>
          <a:p>
            <a:endParaRPr lang="en-IN"/>
          </a:p>
        </p:txBody>
      </p:sp>
      <p:sp>
        <p:nvSpPr>
          <p:cNvPr id="8" name="Shape 14">
            <a:extLst>
              <a:ext uri="{FF2B5EF4-FFF2-40B4-BE49-F238E27FC236}">
                <a16:creationId xmlns:a16="http://schemas.microsoft.com/office/drawing/2014/main" id="{821A7E79-3CDE-28AB-6A58-70663AFBD8DF}"/>
              </a:ext>
            </a:extLst>
          </p:cNvPr>
          <p:cNvSpPr/>
          <p:nvPr/>
        </p:nvSpPr>
        <p:spPr>
          <a:xfrm>
            <a:off x="7225903" y="5014289"/>
            <a:ext cx="6432113" cy="1646277"/>
          </a:xfrm>
          <a:prstGeom prst="roundRect">
            <a:avLst>
              <a:gd name="adj" fmla="val 1628"/>
            </a:avLst>
          </a:prstGeom>
          <a:solidFill>
            <a:srgbClr val="F9F6F0"/>
          </a:solidFill>
          <a:ln w="22860">
            <a:solidFill>
              <a:srgbClr val="D4CEC3"/>
            </a:solidFill>
            <a:prstDash val="solid"/>
          </a:ln>
        </p:spPr>
        <p:txBody>
          <a:bodyP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733DBE2A-6097-D34A-E140-C566F5A5AF08}"/>
              </a:ext>
            </a:extLst>
          </p:cNvPr>
          <p:cNvSpPr txBox="1"/>
          <p:nvPr/>
        </p:nvSpPr>
        <p:spPr>
          <a:xfrm>
            <a:off x="531031" y="2478494"/>
            <a:ext cx="4174257" cy="382797"/>
          </a:xfrm>
          <a:prstGeom prst="rect">
            <a:avLst/>
          </a:prstGeom>
          <a:noFill/>
        </p:spPr>
        <p:txBody>
          <a:bodyPr wrap="square">
            <a:spAutoFit/>
          </a:bodyPr>
          <a:lstStyle/>
          <a:p>
            <a:pPr marL="0" indent="0" algn="l">
              <a:lnSpc>
                <a:spcPts val="2150"/>
              </a:lnSpc>
              <a:buNone/>
            </a:pP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Tech Fluency</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1" name="Shape 3">
            <a:extLst>
              <a:ext uri="{FF2B5EF4-FFF2-40B4-BE49-F238E27FC236}">
                <a16:creationId xmlns:a16="http://schemas.microsoft.com/office/drawing/2014/main" id="{4381FB8C-12B8-F4AE-FAE8-4D670C734C7C}"/>
              </a:ext>
            </a:extLst>
          </p:cNvPr>
          <p:cNvSpPr/>
          <p:nvPr/>
        </p:nvSpPr>
        <p:spPr>
          <a:xfrm>
            <a:off x="704611" y="1836771"/>
            <a:ext cx="535781" cy="535781"/>
          </a:xfrm>
          <a:prstGeom prst="roundRect">
            <a:avLst>
              <a:gd name="adj" fmla="val 17064968"/>
            </a:avLst>
          </a:prstGeom>
          <a:solidFill>
            <a:srgbClr val="D3C5B6"/>
          </a:solidFill>
          <a:ln/>
        </p:spPr>
        <p:txBody>
          <a:bodyPr/>
          <a:lstStyle/>
          <a:p>
            <a:endParaRPr lang="en-IN"/>
          </a:p>
        </p:txBody>
      </p:sp>
      <p:pic>
        <p:nvPicPr>
          <p:cNvPr id="13" name="Image 0" descr="preencoded.png">
            <a:extLst>
              <a:ext uri="{FF2B5EF4-FFF2-40B4-BE49-F238E27FC236}">
                <a16:creationId xmlns:a16="http://schemas.microsoft.com/office/drawing/2014/main" id="{0D554A5A-60DE-9AAB-45FD-927B27EA8F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950" y="1984110"/>
            <a:ext cx="241102" cy="241102"/>
          </a:xfrm>
          <a:prstGeom prst="rect">
            <a:avLst/>
          </a:prstGeom>
        </p:spPr>
      </p:pic>
      <p:sp>
        <p:nvSpPr>
          <p:cNvPr id="14" name="Shape 7">
            <a:extLst>
              <a:ext uri="{FF2B5EF4-FFF2-40B4-BE49-F238E27FC236}">
                <a16:creationId xmlns:a16="http://schemas.microsoft.com/office/drawing/2014/main" id="{2BB27669-07F5-006B-51F9-9676E9E12B85}"/>
              </a:ext>
            </a:extLst>
          </p:cNvPr>
          <p:cNvSpPr/>
          <p:nvPr/>
        </p:nvSpPr>
        <p:spPr>
          <a:xfrm>
            <a:off x="5211317" y="1856657"/>
            <a:ext cx="535781" cy="535781"/>
          </a:xfrm>
          <a:prstGeom prst="roundRect">
            <a:avLst>
              <a:gd name="adj" fmla="val 17064968"/>
            </a:avLst>
          </a:prstGeom>
          <a:solidFill>
            <a:srgbClr val="D3C5B6"/>
          </a:solidFill>
          <a:ln/>
        </p:spPr>
        <p:txBody>
          <a:bodyPr/>
          <a:lstStyle/>
          <a:p>
            <a:endParaRPr lang="en-IN"/>
          </a:p>
        </p:txBody>
      </p:sp>
      <p:pic>
        <p:nvPicPr>
          <p:cNvPr id="15" name="Image 1" descr="preencoded.png">
            <a:extLst>
              <a:ext uri="{FF2B5EF4-FFF2-40B4-BE49-F238E27FC236}">
                <a16:creationId xmlns:a16="http://schemas.microsoft.com/office/drawing/2014/main" id="{EB907612-25A3-9457-6FED-D25E2AAC6C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8656" y="2003997"/>
            <a:ext cx="241102" cy="241102"/>
          </a:xfrm>
          <a:prstGeom prst="rect">
            <a:avLst/>
          </a:prstGeom>
        </p:spPr>
      </p:pic>
      <p:sp>
        <p:nvSpPr>
          <p:cNvPr id="17" name="TextBox 16">
            <a:extLst>
              <a:ext uri="{FF2B5EF4-FFF2-40B4-BE49-F238E27FC236}">
                <a16:creationId xmlns:a16="http://schemas.microsoft.com/office/drawing/2014/main" id="{F4B6A729-A315-C139-B9F5-7C7CF020B4EC}"/>
              </a:ext>
            </a:extLst>
          </p:cNvPr>
          <p:cNvSpPr txBox="1"/>
          <p:nvPr/>
        </p:nvSpPr>
        <p:spPr>
          <a:xfrm>
            <a:off x="4863137" y="2479705"/>
            <a:ext cx="4009408" cy="374461"/>
          </a:xfrm>
          <a:prstGeom prst="rect">
            <a:avLst/>
          </a:prstGeom>
          <a:noFill/>
        </p:spPr>
        <p:txBody>
          <a:bodyPr wrap="square">
            <a:spAutoFit/>
          </a:bodyPr>
          <a:lstStyle/>
          <a:p>
            <a:pPr marL="0" indent="0" algn="l">
              <a:lnSpc>
                <a:spcPts val="2150"/>
              </a:lnSpc>
              <a:buNone/>
            </a:pP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Communication Excellence</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9" name="Shape 11">
            <a:extLst>
              <a:ext uri="{FF2B5EF4-FFF2-40B4-BE49-F238E27FC236}">
                <a16:creationId xmlns:a16="http://schemas.microsoft.com/office/drawing/2014/main" id="{F931C4C7-60C5-FA70-45F0-C464378244E3}"/>
              </a:ext>
            </a:extLst>
          </p:cNvPr>
          <p:cNvSpPr/>
          <p:nvPr/>
        </p:nvSpPr>
        <p:spPr>
          <a:xfrm>
            <a:off x="9639182" y="1856657"/>
            <a:ext cx="535781" cy="535781"/>
          </a:xfrm>
          <a:prstGeom prst="roundRect">
            <a:avLst>
              <a:gd name="adj" fmla="val 17064968"/>
            </a:avLst>
          </a:prstGeom>
          <a:solidFill>
            <a:srgbClr val="D3C5B6"/>
          </a:solidFill>
          <a:ln/>
        </p:spPr>
        <p:txBody>
          <a:bodyP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pic>
        <p:nvPicPr>
          <p:cNvPr id="20" name="Image 2" descr="preencoded.png">
            <a:extLst>
              <a:ext uri="{FF2B5EF4-FFF2-40B4-BE49-F238E27FC236}">
                <a16:creationId xmlns:a16="http://schemas.microsoft.com/office/drawing/2014/main" id="{BF665080-2F95-6ED0-9911-77C70B3B3A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86521" y="2003997"/>
            <a:ext cx="241102" cy="241102"/>
          </a:xfrm>
          <a:prstGeom prst="rect">
            <a:avLst/>
          </a:prstGeom>
        </p:spPr>
      </p:pic>
      <p:sp>
        <p:nvSpPr>
          <p:cNvPr id="22" name="TextBox 21">
            <a:extLst>
              <a:ext uri="{FF2B5EF4-FFF2-40B4-BE49-F238E27FC236}">
                <a16:creationId xmlns:a16="http://schemas.microsoft.com/office/drawing/2014/main" id="{22062F2C-C7D2-2400-AC8F-5DA95487D022}"/>
              </a:ext>
            </a:extLst>
          </p:cNvPr>
          <p:cNvSpPr txBox="1"/>
          <p:nvPr/>
        </p:nvSpPr>
        <p:spPr>
          <a:xfrm>
            <a:off x="9440485" y="2478494"/>
            <a:ext cx="4125015" cy="374461"/>
          </a:xfrm>
          <a:prstGeom prst="rect">
            <a:avLst/>
          </a:prstGeom>
          <a:noFill/>
        </p:spPr>
        <p:txBody>
          <a:bodyPr wrap="square">
            <a:spAutoFit/>
          </a:bodyPr>
          <a:lstStyle/>
          <a:p>
            <a:pPr marL="0" indent="0" algn="l">
              <a:lnSpc>
                <a:spcPts val="2150"/>
              </a:lnSpc>
              <a:buNone/>
            </a:pP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Strategic Networking</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25C4C560-EBED-DFD3-70A4-DF6C289C4A5C}"/>
              </a:ext>
            </a:extLst>
          </p:cNvPr>
          <p:cNvSpPr txBox="1"/>
          <p:nvPr/>
        </p:nvSpPr>
        <p:spPr>
          <a:xfrm>
            <a:off x="533127" y="5091500"/>
            <a:ext cx="6258533" cy="374461"/>
          </a:xfrm>
          <a:prstGeom prst="rect">
            <a:avLst/>
          </a:prstGeom>
          <a:noFill/>
        </p:spPr>
        <p:txBody>
          <a:bodyPr wrap="square">
            <a:spAutoFit/>
          </a:bodyPr>
          <a:lstStyle/>
          <a:p>
            <a:pPr marL="0" indent="0" algn="l">
              <a:lnSpc>
                <a:spcPts val="2150"/>
              </a:lnSpc>
              <a:buNone/>
            </a:pP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Commercial Judgment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114E4EA9-64D2-5FB0-2B43-50EC3216081E}"/>
              </a:ext>
            </a:extLst>
          </p:cNvPr>
          <p:cNvSpPr txBox="1"/>
          <p:nvPr/>
        </p:nvSpPr>
        <p:spPr>
          <a:xfrm>
            <a:off x="531031" y="5505197"/>
            <a:ext cx="6258533" cy="962571"/>
          </a:xfrm>
          <a:prstGeom prst="rect">
            <a:avLst/>
          </a:prstGeom>
          <a:noFill/>
        </p:spPr>
        <p:txBody>
          <a:bodyPr wrap="square">
            <a:spAutoFit/>
          </a:bodyPr>
          <a:lstStyle/>
          <a:p>
            <a:pPr marL="0" indent="0" algn="just">
              <a:lnSpc>
                <a:spcPts val="22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Develop business acumen beyond compliance. Understand industry dynamics, market forces, and how financial decisions impact overall strategy.</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50DF9BF6-CB90-2051-04AD-8781818DD828}"/>
              </a:ext>
            </a:extLst>
          </p:cNvPr>
          <p:cNvSpPr txBox="1"/>
          <p:nvPr/>
        </p:nvSpPr>
        <p:spPr>
          <a:xfrm>
            <a:off x="7315200" y="5138126"/>
            <a:ext cx="5434042" cy="382797"/>
          </a:xfrm>
          <a:prstGeom prst="rect">
            <a:avLst/>
          </a:prstGeom>
          <a:noFill/>
        </p:spPr>
        <p:txBody>
          <a:bodyPr wrap="square">
            <a:spAutoFit/>
          </a:bodyPr>
          <a:lstStyle/>
          <a:p>
            <a:pPr marL="0" indent="0" algn="l">
              <a:lnSpc>
                <a:spcPts val="2150"/>
              </a:lnSpc>
              <a:buNone/>
            </a:pP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Entrepreneurial Instinct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739B4F33-523C-5CD9-156F-738FCAB1C8AC}"/>
              </a:ext>
            </a:extLst>
          </p:cNvPr>
          <p:cNvSpPr txBox="1"/>
          <p:nvPr/>
        </p:nvSpPr>
        <p:spPr>
          <a:xfrm>
            <a:off x="7225903" y="5584556"/>
            <a:ext cx="6380249" cy="962571"/>
          </a:xfrm>
          <a:prstGeom prst="rect">
            <a:avLst/>
          </a:prstGeom>
          <a:noFill/>
        </p:spPr>
        <p:txBody>
          <a:bodyPr wrap="square">
            <a:spAutoFit/>
          </a:bodyPr>
          <a:lstStyle/>
          <a:p>
            <a:pPr marL="0" indent="0" algn="l">
              <a:lnSpc>
                <a:spcPts val="2250"/>
              </a:lnSpc>
              <a:buNone/>
            </a:pPr>
            <a:r>
              <a:rPr lang="en-US" sz="1800" dirty="0">
                <a:solidFill>
                  <a:srgbClr val="746558"/>
                </a:solidFill>
                <a:latin typeface="Tahoma" panose="020B0604030504040204" pitchFamily="34" charset="0"/>
                <a:ea typeface="Tahoma" panose="020B0604030504040204" pitchFamily="34" charset="0"/>
                <a:cs typeface="Tahoma" panose="020B0604030504040204" pitchFamily="34" charset="0"/>
              </a:rPr>
              <a:t>Think like a business owner, not just an advisor. Spot opportunities, take calculated risks, and create value proactively.</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32" name="TextBox 31">
            <a:extLst>
              <a:ext uri="{FF2B5EF4-FFF2-40B4-BE49-F238E27FC236}">
                <a16:creationId xmlns:a16="http://schemas.microsoft.com/office/drawing/2014/main" id="{61092E79-8F1D-8847-18C0-011739D54B3E}"/>
              </a:ext>
            </a:extLst>
          </p:cNvPr>
          <p:cNvSpPr txBox="1"/>
          <p:nvPr/>
        </p:nvSpPr>
        <p:spPr>
          <a:xfrm>
            <a:off x="441434" y="6924059"/>
            <a:ext cx="13164717" cy="372603"/>
          </a:xfrm>
          <a:prstGeom prst="rect">
            <a:avLst/>
          </a:prstGeom>
          <a:noFill/>
        </p:spPr>
        <p:txBody>
          <a:bodyPr wrap="square">
            <a:spAutoFit/>
          </a:bodyPr>
          <a:lstStyle/>
          <a:p>
            <a:pPr marL="0" indent="0" algn="l">
              <a:lnSpc>
                <a:spcPts val="2250"/>
              </a:lnSpc>
              <a:buNone/>
            </a:pPr>
            <a:r>
              <a:rPr lang="en-US" sz="1800" dirty="0">
                <a:solidFill>
                  <a:srgbClr val="746558"/>
                </a:solidFill>
                <a:latin typeface="Tahoma" panose="020B0604030504040204" pitchFamily="34" charset="0"/>
                <a:ea typeface="Tahoma" panose="020B0604030504040204" pitchFamily="34" charset="0"/>
                <a:cs typeface="Tahoma" panose="020B0604030504040204" pitchFamily="34" charset="0"/>
              </a:rPr>
              <a:t>You're not just a CA—you're a financial athlete </a:t>
            </a:r>
            <a:r>
              <a:rPr lang="en-US" sz="1800"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1800" dirty="0">
                <a:solidFill>
                  <a:srgbClr val="746558"/>
                </a:solidFill>
                <a:latin typeface="Tahoma" panose="020B0604030504040204" pitchFamily="34" charset="0"/>
                <a:ea typeface="Tahoma" panose="020B0604030504040204" pitchFamily="34" charset="0"/>
                <a:cs typeface="Tahoma" panose="020B0604030504040204" pitchFamily="34" charset="0"/>
              </a:rPr>
              <a:t> competing in the global marketplace.</a:t>
            </a:r>
            <a:endParaRPr lang="en-US" sz="1800" dirty="0">
              <a:latin typeface="Tahoma" panose="020B0604030504040204" pitchFamily="34" charset="0"/>
              <a:ea typeface="Tahoma" panose="020B0604030504040204" pitchFamily="34" charset="0"/>
              <a:cs typeface="Tahoma" panose="020B0604030504040204" pitchFamily="34" charset="0"/>
            </a:endParaRPr>
          </a:p>
        </p:txBody>
      </p:sp>
      <p:grpSp>
        <p:nvGrpSpPr>
          <p:cNvPr id="2" name="Group 1">
            <a:extLst>
              <a:ext uri="{FF2B5EF4-FFF2-40B4-BE49-F238E27FC236}">
                <a16:creationId xmlns:a16="http://schemas.microsoft.com/office/drawing/2014/main" id="{E880C1D2-37FD-C3C4-16A9-CC2788AF5615}"/>
              </a:ext>
            </a:extLst>
          </p:cNvPr>
          <p:cNvGrpSpPr/>
          <p:nvPr/>
        </p:nvGrpSpPr>
        <p:grpSpPr>
          <a:xfrm>
            <a:off x="5985640" y="7856103"/>
            <a:ext cx="8476594" cy="390708"/>
            <a:chOff x="5985640" y="7856103"/>
            <a:chExt cx="8476594" cy="390708"/>
          </a:xfrm>
        </p:grpSpPr>
        <p:sp>
          <p:nvSpPr>
            <p:cNvPr id="9" name="TextBox 8">
              <a:extLst>
                <a:ext uri="{FF2B5EF4-FFF2-40B4-BE49-F238E27FC236}">
                  <a16:creationId xmlns:a16="http://schemas.microsoft.com/office/drawing/2014/main" id="{EE6B0C7F-244B-08EE-B611-3FAB5E588447}"/>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17</a:t>
              </a:r>
              <a:endParaRPr lang="en-IN" b="1" dirty="0">
                <a:solidFill>
                  <a:srgbClr val="B0977C"/>
                </a:solidFill>
              </a:endParaRPr>
            </a:p>
          </p:txBody>
        </p:sp>
        <p:sp>
          <p:nvSpPr>
            <p:cNvPr id="12" name="TextBox 11">
              <a:extLst>
                <a:ext uri="{FF2B5EF4-FFF2-40B4-BE49-F238E27FC236}">
                  <a16:creationId xmlns:a16="http://schemas.microsoft.com/office/drawing/2014/main" id="{7F05782C-D24E-6185-EFED-C565565DA1F0}"/>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16" name="Group 15">
            <a:extLst>
              <a:ext uri="{FF2B5EF4-FFF2-40B4-BE49-F238E27FC236}">
                <a16:creationId xmlns:a16="http://schemas.microsoft.com/office/drawing/2014/main" id="{5B674755-D62B-1AA4-E39D-12D1B01FF341}"/>
              </a:ext>
            </a:extLst>
          </p:cNvPr>
          <p:cNvGrpSpPr/>
          <p:nvPr/>
        </p:nvGrpSpPr>
        <p:grpSpPr>
          <a:xfrm>
            <a:off x="425771" y="7877479"/>
            <a:ext cx="8949456" cy="369687"/>
            <a:chOff x="425771" y="7877479"/>
            <a:chExt cx="8949456" cy="369687"/>
          </a:xfrm>
        </p:grpSpPr>
        <p:sp>
          <p:nvSpPr>
            <p:cNvPr id="21" name="TextBox 20">
              <a:extLst>
                <a:ext uri="{FF2B5EF4-FFF2-40B4-BE49-F238E27FC236}">
                  <a16:creationId xmlns:a16="http://schemas.microsoft.com/office/drawing/2014/main" id="{49842FC2-1309-508C-2EFF-780F29C3B216}"/>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23" name="TextBox 22">
              <a:extLst>
                <a:ext uri="{FF2B5EF4-FFF2-40B4-BE49-F238E27FC236}">
                  <a16:creationId xmlns:a16="http://schemas.microsoft.com/office/drawing/2014/main" id="{3072AEBE-AC56-ECA0-C4C9-BDCE3C635DD7}"/>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extLst>
      <p:ext uri="{BB962C8B-B14F-4D97-AF65-F5344CB8AC3E}">
        <p14:creationId xmlns:p14="http://schemas.microsoft.com/office/powerpoint/2010/main" val="1731439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A311F1-9210-299C-5174-9FA079609BAB}"/>
              </a:ext>
            </a:extLst>
          </p:cNvPr>
          <p:cNvSpPr txBox="1"/>
          <p:nvPr/>
        </p:nvSpPr>
        <p:spPr>
          <a:xfrm>
            <a:off x="515007" y="494571"/>
            <a:ext cx="10373710" cy="454740"/>
          </a:xfrm>
          <a:prstGeom prst="rect">
            <a:avLst/>
          </a:prstGeom>
          <a:noFill/>
        </p:spPr>
        <p:txBody>
          <a:bodyPr wrap="square">
            <a:spAutoFit/>
          </a:bodyPr>
          <a:lstStyle/>
          <a:p>
            <a:pPr marL="0" indent="0" algn="l">
              <a:lnSpc>
                <a:spcPts val="26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Practice vs Industry: Both Paths Are Open</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EC00B6C-60DB-2512-2BCC-E833351A4894}"/>
              </a:ext>
            </a:extLst>
          </p:cNvPr>
          <p:cNvSpPr txBox="1"/>
          <p:nvPr/>
        </p:nvSpPr>
        <p:spPr>
          <a:xfrm>
            <a:off x="725214" y="1341727"/>
            <a:ext cx="4708634" cy="327975"/>
          </a:xfrm>
          <a:prstGeom prst="rect">
            <a:avLst/>
          </a:prstGeom>
          <a:noFill/>
        </p:spPr>
        <p:txBody>
          <a:bodyPr wrap="square">
            <a:spAutoFit/>
          </a:bodyPr>
          <a:lstStyle/>
          <a:p>
            <a:pPr marL="0" indent="0" algn="l">
              <a:lnSpc>
                <a:spcPts val="1600"/>
              </a:lnSpc>
              <a:buNone/>
            </a:pPr>
            <a:r>
              <a:rPr lang="en-US" sz="2400" dirty="0">
                <a:solidFill>
                  <a:srgbClr val="746558"/>
                </a:solidFill>
                <a:latin typeface="Tahoma" panose="020B0604030504040204" pitchFamily="34" charset="0"/>
                <a:ea typeface="Tahoma" panose="020B0604030504040204" pitchFamily="34" charset="0"/>
                <a:cs typeface="Tahoma" panose="020B0604030504040204" pitchFamily="34" charset="0"/>
              </a:rPr>
              <a:t>Practice</a:t>
            </a:r>
            <a:r>
              <a:rPr lang="en-US" sz="2800" b="1" dirty="0">
                <a:solidFill>
                  <a:srgbClr val="CC6600"/>
                </a:solidFill>
                <a:latin typeface="Tahoma" panose="020B0604030504040204" pitchFamily="34" charset="0"/>
                <a:ea typeface="Tahoma" panose="020B0604030504040204" pitchFamily="34" charset="0"/>
                <a:cs typeface="Tahoma" panose="020B0604030504040204" pitchFamily="34" charset="0"/>
              </a:rPr>
              <a:t> </a:t>
            </a:r>
            <a:r>
              <a:rPr lang="en-US" sz="2400" dirty="0">
                <a:solidFill>
                  <a:srgbClr val="746558"/>
                </a:solidFill>
                <a:latin typeface="Tahoma" panose="020B0604030504040204" pitchFamily="34" charset="0"/>
                <a:ea typeface="Tahoma" panose="020B0604030504040204" pitchFamily="34" charset="0"/>
                <a:cs typeface="Tahoma" panose="020B0604030504040204" pitchFamily="34" charset="0"/>
              </a:rPr>
              <a:t>Path</a:t>
            </a:r>
          </a:p>
        </p:txBody>
      </p:sp>
      <p:pic>
        <p:nvPicPr>
          <p:cNvPr id="6" name="Image 0" descr="preencoded.png">
            <a:extLst>
              <a:ext uri="{FF2B5EF4-FFF2-40B4-BE49-F238E27FC236}">
                <a16:creationId xmlns:a16="http://schemas.microsoft.com/office/drawing/2014/main" id="{BD175BC3-2287-274A-74CB-7917542DDA0C}"/>
              </a:ext>
            </a:extLst>
          </p:cNvPr>
          <p:cNvPicPr>
            <a:picLocks noChangeAspect="1"/>
          </p:cNvPicPr>
          <p:nvPr/>
        </p:nvPicPr>
        <p:blipFill>
          <a:blip r:embed="rId2"/>
          <a:stretch>
            <a:fillRect/>
          </a:stretch>
        </p:blipFill>
        <p:spPr>
          <a:xfrm>
            <a:off x="515007" y="1669973"/>
            <a:ext cx="5412827" cy="3038662"/>
          </a:xfrm>
          <a:prstGeom prst="rect">
            <a:avLst/>
          </a:prstGeom>
        </p:spPr>
      </p:pic>
      <p:sp>
        <p:nvSpPr>
          <p:cNvPr id="7" name="TextBox 6">
            <a:extLst>
              <a:ext uri="{FF2B5EF4-FFF2-40B4-BE49-F238E27FC236}">
                <a16:creationId xmlns:a16="http://schemas.microsoft.com/office/drawing/2014/main" id="{4AE95754-000C-3739-3C20-8AC70FF42696}"/>
              </a:ext>
            </a:extLst>
          </p:cNvPr>
          <p:cNvSpPr txBox="1"/>
          <p:nvPr/>
        </p:nvSpPr>
        <p:spPr>
          <a:xfrm>
            <a:off x="7315200" y="1325464"/>
            <a:ext cx="4708634" cy="327975"/>
          </a:xfrm>
          <a:prstGeom prst="rect">
            <a:avLst/>
          </a:prstGeom>
          <a:noFill/>
        </p:spPr>
        <p:txBody>
          <a:bodyPr wrap="square">
            <a:spAutoFit/>
          </a:bodyPr>
          <a:lstStyle/>
          <a:p>
            <a:pPr marL="0" indent="0" algn="l">
              <a:lnSpc>
                <a:spcPts val="1600"/>
              </a:lnSpc>
              <a:buNone/>
            </a:pPr>
            <a:r>
              <a:rPr lang="en-US" sz="2400" dirty="0">
                <a:solidFill>
                  <a:srgbClr val="746558"/>
                </a:solidFill>
                <a:latin typeface="Tahoma" panose="020B0604030504040204" pitchFamily="34" charset="0"/>
                <a:ea typeface="Tahoma" panose="020B0604030504040204" pitchFamily="34" charset="0"/>
                <a:cs typeface="Tahoma" panose="020B0604030504040204" pitchFamily="34" charset="0"/>
              </a:rPr>
              <a:t>Industry</a:t>
            </a:r>
            <a:r>
              <a:rPr lang="en-US" sz="2800" b="1" dirty="0">
                <a:solidFill>
                  <a:srgbClr val="CC6600"/>
                </a:solidFill>
                <a:latin typeface="Tahoma" panose="020B0604030504040204" pitchFamily="34" charset="0"/>
                <a:ea typeface="Tahoma" panose="020B0604030504040204" pitchFamily="34" charset="0"/>
                <a:cs typeface="Tahoma" panose="020B0604030504040204" pitchFamily="34" charset="0"/>
              </a:rPr>
              <a:t> </a:t>
            </a:r>
            <a:r>
              <a:rPr lang="en-US" sz="2400" dirty="0">
                <a:solidFill>
                  <a:srgbClr val="746558"/>
                </a:solidFill>
                <a:latin typeface="Tahoma" panose="020B0604030504040204" pitchFamily="34" charset="0"/>
                <a:ea typeface="Tahoma" panose="020B0604030504040204" pitchFamily="34" charset="0"/>
                <a:cs typeface="Tahoma" panose="020B0604030504040204" pitchFamily="34" charset="0"/>
              </a:rPr>
              <a:t>Path</a:t>
            </a:r>
          </a:p>
        </p:txBody>
      </p:sp>
      <p:pic>
        <p:nvPicPr>
          <p:cNvPr id="8" name="Image 1" descr="preencoded.png">
            <a:extLst>
              <a:ext uri="{FF2B5EF4-FFF2-40B4-BE49-F238E27FC236}">
                <a16:creationId xmlns:a16="http://schemas.microsoft.com/office/drawing/2014/main" id="{A54BB8DC-D607-2B30-8FBF-34DDCBA653F0}"/>
              </a:ext>
            </a:extLst>
          </p:cNvPr>
          <p:cNvPicPr>
            <a:picLocks noChangeAspect="1"/>
          </p:cNvPicPr>
          <p:nvPr/>
        </p:nvPicPr>
        <p:blipFill>
          <a:blip r:embed="rId3"/>
          <a:stretch>
            <a:fillRect/>
          </a:stretch>
        </p:blipFill>
        <p:spPr>
          <a:xfrm>
            <a:off x="7315201" y="1669972"/>
            <a:ext cx="5770178" cy="3038662"/>
          </a:xfrm>
          <a:prstGeom prst="rect">
            <a:avLst/>
          </a:prstGeom>
        </p:spPr>
      </p:pic>
      <p:sp>
        <p:nvSpPr>
          <p:cNvPr id="9" name="Text 3">
            <a:extLst>
              <a:ext uri="{FF2B5EF4-FFF2-40B4-BE49-F238E27FC236}">
                <a16:creationId xmlns:a16="http://schemas.microsoft.com/office/drawing/2014/main" id="{995A4A78-B324-7196-CACB-54540D3F2792}"/>
              </a:ext>
            </a:extLst>
          </p:cNvPr>
          <p:cNvSpPr/>
          <p:nvPr/>
        </p:nvSpPr>
        <p:spPr>
          <a:xfrm>
            <a:off x="350524" y="5051517"/>
            <a:ext cx="6344565" cy="247996"/>
          </a:xfrm>
          <a:prstGeom prst="rect">
            <a:avLst/>
          </a:prstGeom>
          <a:noFill/>
          <a:ln/>
        </p:spPr>
        <p:txBody>
          <a:bodyPr wrap="none" lIns="0" tIns="0" rIns="0" bIns="0" rtlCol="0" anchor="t"/>
          <a:lstStyle/>
          <a:p>
            <a:pPr algn="just">
              <a:buSzPct val="100000"/>
            </a:pP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Niche Tax Advisory</a:t>
            </a:r>
            <a:r>
              <a:rPr lang="en-US" sz="1400" b="1" dirty="0">
                <a:solidFill>
                  <a:srgbClr val="746558"/>
                </a:solidFill>
                <a:latin typeface="Tahoma" panose="020B0604030504040204" pitchFamily="34" charset="0"/>
                <a:ea typeface="Tahoma" panose="020B0604030504040204" pitchFamily="34" charset="0"/>
                <a:cs typeface="Tahoma" panose="020B0604030504040204" pitchFamily="34" charset="0"/>
              </a:rPr>
              <a:t>:</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Specialize in international taxation, GST consulting, or </a:t>
            </a:r>
            <a:b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transfer pricing</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0" name="Text 4">
            <a:extLst>
              <a:ext uri="{FF2B5EF4-FFF2-40B4-BE49-F238E27FC236}">
                <a16:creationId xmlns:a16="http://schemas.microsoft.com/office/drawing/2014/main" id="{591634C5-A116-6D14-F43A-8DC6E14FE234}"/>
              </a:ext>
            </a:extLst>
          </p:cNvPr>
          <p:cNvSpPr/>
          <p:nvPr/>
        </p:nvSpPr>
        <p:spPr>
          <a:xfrm>
            <a:off x="340014" y="5597859"/>
            <a:ext cx="6344565" cy="174784"/>
          </a:xfrm>
          <a:prstGeom prst="rect">
            <a:avLst/>
          </a:prstGeom>
          <a:noFill/>
          <a:ln/>
        </p:spPr>
        <p:txBody>
          <a:bodyPr wrap="none" lIns="0" tIns="0" rIns="0" bIns="0" rtlCol="0" anchor="t"/>
          <a:lstStyle/>
          <a:p>
            <a:pPr algn="l">
              <a:buSzPct val="100000"/>
            </a:pP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Forensic Accounting</a:t>
            </a:r>
            <a:r>
              <a:rPr lang="en-US" sz="1400" b="1"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Fraud investigation, litigation support, and </a:t>
            </a:r>
            <a:b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financial forensics</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 5">
            <a:extLst>
              <a:ext uri="{FF2B5EF4-FFF2-40B4-BE49-F238E27FC236}">
                <a16:creationId xmlns:a16="http://schemas.microsoft.com/office/drawing/2014/main" id="{C4B11259-7F25-4323-82AE-44FC95BD5775}"/>
              </a:ext>
            </a:extLst>
          </p:cNvPr>
          <p:cNvSpPr/>
          <p:nvPr/>
        </p:nvSpPr>
        <p:spPr>
          <a:xfrm>
            <a:off x="340014" y="6142204"/>
            <a:ext cx="6355075" cy="247996"/>
          </a:xfrm>
          <a:prstGeom prst="rect">
            <a:avLst/>
          </a:prstGeom>
          <a:noFill/>
          <a:ln/>
        </p:spPr>
        <p:txBody>
          <a:bodyPr wrap="none" lIns="0" tIns="0" rIns="0" bIns="0" rtlCol="0" anchor="t"/>
          <a:lstStyle/>
          <a:p>
            <a:pPr algn="l">
              <a:lnSpc>
                <a:spcPts val="1350"/>
              </a:lnSpc>
              <a:buSzPct val="100000"/>
            </a:pP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Virtual CFO Services</a:t>
            </a:r>
            <a:r>
              <a:rPr lang="en-US" sz="1200" b="1" dirty="0">
                <a:solidFill>
                  <a:srgbClr val="746558"/>
                </a:solidFill>
                <a:latin typeface="Tahoma" panose="020B0604030504040204" pitchFamily="34" charset="0"/>
                <a:ea typeface="Tahoma" panose="020B0604030504040204" pitchFamily="34" charset="0"/>
                <a:cs typeface="Tahoma" panose="020B0604030504040204" pitchFamily="34" charset="0"/>
              </a:rPr>
              <a:t>:</a:t>
            </a:r>
            <a:r>
              <a:rPr lang="en-US" sz="12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Provide strategic financial leadership to multiple </a:t>
            </a:r>
            <a:b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companies remotely</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2" name="Text 6">
            <a:extLst>
              <a:ext uri="{FF2B5EF4-FFF2-40B4-BE49-F238E27FC236}">
                <a16:creationId xmlns:a16="http://schemas.microsoft.com/office/drawing/2014/main" id="{863FC911-7C92-2B34-8690-C04E30129E45}"/>
              </a:ext>
            </a:extLst>
          </p:cNvPr>
          <p:cNvSpPr/>
          <p:nvPr/>
        </p:nvSpPr>
        <p:spPr>
          <a:xfrm>
            <a:off x="340014" y="6549693"/>
            <a:ext cx="6635710" cy="174784"/>
          </a:xfrm>
          <a:prstGeom prst="rect">
            <a:avLst/>
          </a:prstGeom>
          <a:noFill/>
          <a:ln/>
        </p:spPr>
        <p:txBody>
          <a:bodyPr wrap="none" lIns="0" tIns="0" rIns="0" bIns="0" rtlCol="0" anchor="t"/>
          <a:lstStyle/>
          <a:p>
            <a:pPr algn="l">
              <a:buSzPct val="100000"/>
            </a:pP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Audit Innovation</a:t>
            </a:r>
            <a:r>
              <a:rPr lang="en-US" sz="1200" b="1" dirty="0">
                <a:solidFill>
                  <a:srgbClr val="746558"/>
                </a:solidFill>
                <a:latin typeface="Tahoma" panose="020B0604030504040204" pitchFamily="34" charset="0"/>
                <a:ea typeface="Tahoma" panose="020B0604030504040204" pitchFamily="34" charset="0"/>
                <a:cs typeface="Tahoma" panose="020B0604030504040204" pitchFamily="34" charset="0"/>
              </a:rPr>
              <a:t>:</a:t>
            </a:r>
            <a:r>
              <a:rPr lang="en-US" sz="12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Leverage AI and data analytics to transform traditional </a:t>
            </a:r>
            <a:b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audit practices</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3" name="Text 8">
            <a:extLst>
              <a:ext uri="{FF2B5EF4-FFF2-40B4-BE49-F238E27FC236}">
                <a16:creationId xmlns:a16="http://schemas.microsoft.com/office/drawing/2014/main" id="{5B80242B-49F4-668C-8CB3-68ACE5963E32}"/>
              </a:ext>
            </a:extLst>
          </p:cNvPr>
          <p:cNvSpPr/>
          <p:nvPr/>
        </p:nvSpPr>
        <p:spPr>
          <a:xfrm>
            <a:off x="6882435" y="5084787"/>
            <a:ext cx="6635710" cy="174784"/>
          </a:xfrm>
          <a:prstGeom prst="rect">
            <a:avLst/>
          </a:prstGeom>
          <a:noFill/>
          <a:ln/>
        </p:spPr>
        <p:txBody>
          <a:bodyPr wrap="none" lIns="0" tIns="0" rIns="0" bIns="0" rtlCol="0" anchor="t"/>
          <a:lstStyle/>
          <a:p>
            <a:pPr algn="l">
              <a:lnSpc>
                <a:spcPts val="1350"/>
              </a:lnSpc>
              <a:buSzPct val="100000"/>
            </a:pP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Startup CFO</a:t>
            </a:r>
            <a:r>
              <a:rPr lang="en-US" sz="1200" b="1" dirty="0">
                <a:solidFill>
                  <a:srgbClr val="746558"/>
                </a:solidFill>
                <a:latin typeface="Tahoma" panose="020B0604030504040204" pitchFamily="34" charset="0"/>
                <a:ea typeface="Tahoma" panose="020B0604030504040204" pitchFamily="34" charset="0"/>
                <a:cs typeface="Tahoma" panose="020B0604030504040204" pitchFamily="34" charset="0"/>
              </a:rPr>
              <a:t>:</a:t>
            </a:r>
            <a:r>
              <a:rPr lang="en-US" sz="12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Shape financial strategy in high-growth entrepreneurial environments</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4" name="Text 9">
            <a:extLst>
              <a:ext uri="{FF2B5EF4-FFF2-40B4-BE49-F238E27FC236}">
                <a16:creationId xmlns:a16="http://schemas.microsoft.com/office/drawing/2014/main" id="{E5320BFE-B6F1-DE55-D73E-7E00A49E8D3B}"/>
              </a:ext>
            </a:extLst>
          </p:cNvPr>
          <p:cNvSpPr/>
          <p:nvPr/>
        </p:nvSpPr>
        <p:spPr>
          <a:xfrm>
            <a:off x="6882435" y="5597859"/>
            <a:ext cx="6635710" cy="174784"/>
          </a:xfrm>
          <a:prstGeom prst="rect">
            <a:avLst/>
          </a:prstGeom>
          <a:noFill/>
          <a:ln/>
        </p:spPr>
        <p:txBody>
          <a:bodyPr wrap="none" lIns="0" tIns="0" rIns="0" bIns="0" rtlCol="0" anchor="t"/>
          <a:lstStyle/>
          <a:p>
            <a:pPr algn="l">
              <a:lnSpc>
                <a:spcPts val="1350"/>
              </a:lnSpc>
              <a:buSzPct val="100000"/>
            </a:pP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FP&amp;A Leadership</a:t>
            </a:r>
            <a:r>
              <a:rPr lang="en-US" sz="1200" b="1" dirty="0">
                <a:solidFill>
                  <a:srgbClr val="746558"/>
                </a:solidFill>
                <a:latin typeface="Tahoma" panose="020B0604030504040204" pitchFamily="34" charset="0"/>
                <a:ea typeface="Tahoma" panose="020B0604030504040204" pitchFamily="34" charset="0"/>
                <a:cs typeface="Tahoma" panose="020B0604030504040204" pitchFamily="34" charset="0"/>
              </a:rPr>
              <a:t>:</a:t>
            </a:r>
            <a:r>
              <a:rPr lang="en-US" sz="12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Drive financial planning, analysis, and business intelligence initiatives</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5" name="Text 10">
            <a:extLst>
              <a:ext uri="{FF2B5EF4-FFF2-40B4-BE49-F238E27FC236}">
                <a16:creationId xmlns:a16="http://schemas.microsoft.com/office/drawing/2014/main" id="{0D1BA46E-FF28-0ADC-3B03-B39EF32E102E}"/>
              </a:ext>
            </a:extLst>
          </p:cNvPr>
          <p:cNvSpPr/>
          <p:nvPr/>
        </p:nvSpPr>
        <p:spPr>
          <a:xfrm>
            <a:off x="6882435" y="6135856"/>
            <a:ext cx="6635710" cy="174784"/>
          </a:xfrm>
          <a:prstGeom prst="rect">
            <a:avLst/>
          </a:prstGeom>
          <a:noFill/>
          <a:ln/>
        </p:spPr>
        <p:txBody>
          <a:bodyPr wrap="none" lIns="0" tIns="0" rIns="0" bIns="0" rtlCol="0" anchor="t"/>
          <a:lstStyle/>
          <a:p>
            <a:pPr algn="l">
              <a:lnSpc>
                <a:spcPts val="1350"/>
              </a:lnSpc>
              <a:buSzPct val="100000"/>
            </a:pP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PE/VC Roles</a:t>
            </a:r>
            <a:r>
              <a:rPr lang="en-US" sz="1200" b="1" dirty="0">
                <a:solidFill>
                  <a:srgbClr val="746558"/>
                </a:solidFill>
                <a:latin typeface="Tahoma" panose="020B0604030504040204" pitchFamily="34" charset="0"/>
                <a:ea typeface="Tahoma" panose="020B0604030504040204" pitchFamily="34" charset="0"/>
                <a:cs typeface="Tahoma" panose="020B0604030504040204" pitchFamily="34" charset="0"/>
              </a:rPr>
              <a:t>:</a:t>
            </a:r>
            <a:r>
              <a:rPr lang="en-US" sz="12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Evaluate investments, conduct due diligence, and support portfolio companies</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6" name="Text 11">
            <a:extLst>
              <a:ext uri="{FF2B5EF4-FFF2-40B4-BE49-F238E27FC236}">
                <a16:creationId xmlns:a16="http://schemas.microsoft.com/office/drawing/2014/main" id="{CD00A70F-111E-DC00-8794-58188CFAD37E}"/>
              </a:ext>
            </a:extLst>
          </p:cNvPr>
          <p:cNvSpPr/>
          <p:nvPr/>
        </p:nvSpPr>
        <p:spPr>
          <a:xfrm>
            <a:off x="6882435" y="6551618"/>
            <a:ext cx="6635710" cy="174784"/>
          </a:xfrm>
          <a:prstGeom prst="rect">
            <a:avLst/>
          </a:prstGeom>
          <a:noFill/>
          <a:ln/>
        </p:spPr>
        <p:txBody>
          <a:bodyPr wrap="none" lIns="0" tIns="0" rIns="0" bIns="0" rtlCol="0" anchor="t"/>
          <a:lstStyle/>
          <a:p>
            <a:pPr algn="l">
              <a:lnSpc>
                <a:spcPts val="1350"/>
              </a:lnSpc>
              <a:buSzPct val="100000"/>
            </a:pPr>
            <a:r>
              <a:rPr lang="en-US" sz="1400" b="1" u="sng" dirty="0">
                <a:solidFill>
                  <a:srgbClr val="746558"/>
                </a:solidFill>
                <a:latin typeface="Tahoma" panose="020B0604030504040204" pitchFamily="34" charset="0"/>
                <a:ea typeface="Tahoma" panose="020B0604030504040204" pitchFamily="34" charset="0"/>
                <a:cs typeface="Tahoma" panose="020B0604030504040204" pitchFamily="34" charset="0"/>
              </a:rPr>
              <a:t>Corporate Finance</a:t>
            </a:r>
            <a:r>
              <a:rPr lang="en-US" sz="1200" b="1" dirty="0">
                <a:solidFill>
                  <a:srgbClr val="746558"/>
                </a:solidFill>
                <a:latin typeface="Tahoma" panose="020B0604030504040204" pitchFamily="34" charset="0"/>
                <a:ea typeface="Tahoma" panose="020B0604030504040204" pitchFamily="34" charset="0"/>
                <a:cs typeface="Tahoma" panose="020B0604030504040204" pitchFamily="34" charset="0"/>
              </a:rPr>
              <a:t>:</a:t>
            </a:r>
            <a:r>
              <a:rPr lang="en-US" sz="12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Lead M&amp;A transactions, treasury operations, or investor relations</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7" name="Text 12">
            <a:extLst>
              <a:ext uri="{FF2B5EF4-FFF2-40B4-BE49-F238E27FC236}">
                <a16:creationId xmlns:a16="http://schemas.microsoft.com/office/drawing/2014/main" id="{080EDE4A-965A-15C4-0E4A-F533250078E7}"/>
              </a:ext>
            </a:extLst>
          </p:cNvPr>
          <p:cNvSpPr/>
          <p:nvPr/>
        </p:nvSpPr>
        <p:spPr>
          <a:xfrm>
            <a:off x="345269" y="7032276"/>
            <a:ext cx="13260910" cy="174784"/>
          </a:xfrm>
          <a:prstGeom prst="rect">
            <a:avLst/>
          </a:prstGeom>
          <a:noFill/>
          <a:ln/>
        </p:spPr>
        <p:txBody>
          <a:bodyPr wrap="none" lIns="0" tIns="0" rIns="0" bIns="0" rtlCol="0" anchor="t"/>
          <a:lstStyle/>
          <a:p>
            <a:pPr marL="0" indent="0" algn="ctr">
              <a:buNone/>
            </a:pPr>
            <a:r>
              <a:rPr lang="en-US" sz="1400" b="1" u="sng" dirty="0">
                <a:solidFill>
                  <a:srgbClr val="0070C0"/>
                </a:solidFill>
                <a:latin typeface="Tahoma" panose="020B0604030504040204" pitchFamily="34" charset="0"/>
                <a:ea typeface="Tahoma" panose="020B0604030504040204" pitchFamily="34" charset="0"/>
                <a:cs typeface="Tahoma" panose="020B0604030504040204" pitchFamily="34" charset="0"/>
              </a:rPr>
              <a:t>Great news? You can switch paths anytime. </a:t>
            </a:r>
          </a:p>
          <a:p>
            <a:pPr marL="0" indent="0" algn="ctr">
              <a:buNone/>
            </a:pPr>
            <a:endParaRPr lang="en-US" sz="1400" b="1" u="sng"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1400" b="1" u="sng" dirty="0">
                <a:solidFill>
                  <a:srgbClr val="0070C0"/>
                </a:solidFill>
                <a:latin typeface="Tahoma" panose="020B0604030504040204" pitchFamily="34" charset="0"/>
                <a:ea typeface="Tahoma" panose="020B0604030504040204" pitchFamily="34" charset="0"/>
                <a:cs typeface="Tahoma" panose="020B0604030504040204" pitchFamily="34" charset="0"/>
              </a:rPr>
              <a:t>Your career is a chessboard with infinite moves, not a railway track with a predetermined destination.</a:t>
            </a:r>
          </a:p>
          <a:p>
            <a:pPr marL="0" indent="0" algn="ctr">
              <a:buNone/>
            </a:pPr>
            <a:r>
              <a:rPr lang="en-US" sz="1400" b="1" u="sng" dirty="0">
                <a:solidFill>
                  <a:srgbClr val="0070C0"/>
                </a:solidFill>
                <a:latin typeface="Tahoma" panose="020B0604030504040204" pitchFamily="34" charset="0"/>
                <a:ea typeface="Tahoma" panose="020B0604030504040204" pitchFamily="34" charset="0"/>
                <a:cs typeface="Tahoma" panose="020B0604030504040204" pitchFamily="34" charset="0"/>
              </a:rPr>
              <a:t>Each experience builds transferable skills that open new possibilities.</a:t>
            </a:r>
          </a:p>
        </p:txBody>
      </p:sp>
      <p:grpSp>
        <p:nvGrpSpPr>
          <p:cNvPr id="2" name="Group 1">
            <a:extLst>
              <a:ext uri="{FF2B5EF4-FFF2-40B4-BE49-F238E27FC236}">
                <a16:creationId xmlns:a16="http://schemas.microsoft.com/office/drawing/2014/main" id="{66F70153-3AAA-AFB4-D9DE-6308D88BD9A3}"/>
              </a:ext>
            </a:extLst>
          </p:cNvPr>
          <p:cNvGrpSpPr/>
          <p:nvPr/>
        </p:nvGrpSpPr>
        <p:grpSpPr>
          <a:xfrm>
            <a:off x="5985640" y="7856103"/>
            <a:ext cx="8476594" cy="390708"/>
            <a:chOff x="5985640" y="7856103"/>
            <a:chExt cx="8476594" cy="390708"/>
          </a:xfrm>
        </p:grpSpPr>
        <p:sp>
          <p:nvSpPr>
            <p:cNvPr id="4" name="TextBox 3">
              <a:extLst>
                <a:ext uri="{FF2B5EF4-FFF2-40B4-BE49-F238E27FC236}">
                  <a16:creationId xmlns:a16="http://schemas.microsoft.com/office/drawing/2014/main" id="{F93C22CB-E4B9-6767-D0CE-CAC9E601F5FB}"/>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18</a:t>
              </a:r>
              <a:endParaRPr lang="en-IN" b="1" dirty="0">
                <a:solidFill>
                  <a:srgbClr val="B0977C"/>
                </a:solidFill>
              </a:endParaRPr>
            </a:p>
          </p:txBody>
        </p:sp>
        <p:sp>
          <p:nvSpPr>
            <p:cNvPr id="18" name="TextBox 17">
              <a:extLst>
                <a:ext uri="{FF2B5EF4-FFF2-40B4-BE49-F238E27FC236}">
                  <a16:creationId xmlns:a16="http://schemas.microsoft.com/office/drawing/2014/main" id="{130D4DA4-3688-EE18-3A9F-51F8E4ED9880}"/>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19" name="Group 18">
            <a:extLst>
              <a:ext uri="{FF2B5EF4-FFF2-40B4-BE49-F238E27FC236}">
                <a16:creationId xmlns:a16="http://schemas.microsoft.com/office/drawing/2014/main" id="{19A976D1-1094-4981-BC5A-14752A96A913}"/>
              </a:ext>
            </a:extLst>
          </p:cNvPr>
          <p:cNvGrpSpPr/>
          <p:nvPr/>
        </p:nvGrpSpPr>
        <p:grpSpPr>
          <a:xfrm>
            <a:off x="425771" y="7877479"/>
            <a:ext cx="8949456" cy="369687"/>
            <a:chOff x="425771" y="7877479"/>
            <a:chExt cx="8949456" cy="369687"/>
          </a:xfrm>
        </p:grpSpPr>
        <p:sp>
          <p:nvSpPr>
            <p:cNvPr id="21" name="TextBox 20">
              <a:extLst>
                <a:ext uri="{FF2B5EF4-FFF2-40B4-BE49-F238E27FC236}">
                  <a16:creationId xmlns:a16="http://schemas.microsoft.com/office/drawing/2014/main" id="{60969D2F-803D-A06F-0B8A-9AA97F56A53D}"/>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22" name="TextBox 21">
              <a:extLst>
                <a:ext uri="{FF2B5EF4-FFF2-40B4-BE49-F238E27FC236}">
                  <a16:creationId xmlns:a16="http://schemas.microsoft.com/office/drawing/2014/main" id="{8D4975D4-7744-68C1-C943-415F1D11BACF}"/>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extLst>
      <p:ext uri="{BB962C8B-B14F-4D97-AF65-F5344CB8AC3E}">
        <p14:creationId xmlns:p14="http://schemas.microsoft.com/office/powerpoint/2010/main" val="11158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48070" y="794860"/>
            <a:ext cx="4676061" cy="584359"/>
          </a:xfrm>
          <a:prstGeom prst="rect">
            <a:avLst/>
          </a:prstGeom>
          <a:noFill/>
          <a:ln/>
        </p:spPr>
        <p:txBody>
          <a:bodyPr wrap="none" lIns="0" tIns="0" rIns="0" bIns="0" rtlCol="0" anchor="t"/>
          <a:lstStyle/>
          <a:p>
            <a:pPr marL="0" indent="0" algn="l">
              <a:lnSpc>
                <a:spcPts val="460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Opening Thought</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3" name="Text 1"/>
          <p:cNvSpPr/>
          <p:nvPr/>
        </p:nvSpPr>
        <p:spPr>
          <a:xfrm>
            <a:off x="748070" y="2051951"/>
            <a:ext cx="6339007" cy="1196816"/>
          </a:xfrm>
          <a:prstGeom prst="rect">
            <a:avLst/>
          </a:prstGeom>
          <a:noFill/>
          <a:ln/>
        </p:spPr>
        <p:txBody>
          <a:bodyPr wrap="square" lIns="0" tIns="0" rIns="0" bIns="0" rtlCol="0" anchor="t"/>
          <a:lstStyle/>
          <a:p>
            <a:pPr marL="0" indent="0" algn="l">
              <a:lnSpc>
                <a:spcPts val="2350"/>
              </a:lnSpc>
              <a:buNone/>
            </a:pP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Numbers speak. Sometimes they shout — like a TAX notice! But they also whisper opportunities everywhere.</a:t>
            </a:r>
          </a:p>
          <a:p>
            <a:pPr marL="0" indent="0" algn="l">
              <a:lnSpc>
                <a:spcPts val="2350"/>
              </a:lnSpc>
              <a:buNone/>
            </a:pPr>
            <a:endParaRPr lang="en-US"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marL="0" indent="0" algn="l">
              <a:lnSpc>
                <a:spcPts val="23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 The CA profession today is less about tallying and more about </a:t>
            </a:r>
            <a:r>
              <a:rPr lang="en-US" b="1" dirty="0">
                <a:solidFill>
                  <a:srgbClr val="B0977C"/>
                </a:solidFill>
                <a:latin typeface="Tahoma" panose="020B0604030504040204" pitchFamily="34" charset="0"/>
                <a:ea typeface="Tahoma" panose="020B0604030504040204" pitchFamily="34" charset="0"/>
                <a:cs typeface="Tahoma" panose="020B0604030504040204" pitchFamily="34" charset="0"/>
              </a:rPr>
              <a:t>translating</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 </a:t>
            </a:r>
            <a:r>
              <a:rPr lang="en-US" u="sng" dirty="0">
                <a:solidFill>
                  <a:srgbClr val="746558"/>
                </a:solidFill>
                <a:latin typeface="Tahoma" panose="020B0604030504040204" pitchFamily="34" charset="0"/>
                <a:ea typeface="Tahoma" panose="020B0604030504040204" pitchFamily="34" charset="0"/>
                <a:cs typeface="Tahoma" panose="020B0604030504040204" pitchFamily="34" charset="0"/>
              </a:rPr>
              <a:t>business strategy, data intelligence, AI integration, and financial Planning.</a:t>
            </a:r>
            <a:endParaRPr lang="en-US" u="sng" dirty="0">
              <a:latin typeface="Tahoma" panose="020B0604030504040204" pitchFamily="34" charset="0"/>
              <a:ea typeface="Tahoma" panose="020B0604030504040204" pitchFamily="34" charset="0"/>
              <a:cs typeface="Tahoma" panose="020B0604030504040204" pitchFamily="34" charset="0"/>
            </a:endParaRPr>
          </a:p>
        </p:txBody>
      </p:sp>
      <p:sp>
        <p:nvSpPr>
          <p:cNvPr id="4" name="Text 2"/>
          <p:cNvSpPr/>
          <p:nvPr/>
        </p:nvSpPr>
        <p:spPr>
          <a:xfrm>
            <a:off x="740449" y="4310300"/>
            <a:ext cx="6339007" cy="897612"/>
          </a:xfrm>
          <a:prstGeom prst="rect">
            <a:avLst/>
          </a:prstGeom>
          <a:noFill/>
          <a:ln/>
        </p:spPr>
        <p:txBody>
          <a:bodyPr wrap="square" lIns="0" tIns="0" rIns="0" bIns="0" rtlCol="0" anchor="t"/>
          <a:lstStyle/>
          <a:p>
            <a:pPr marL="0" indent="0" algn="l">
              <a:lnSpc>
                <a:spcPts val="2350"/>
              </a:lnSpc>
              <a:buNone/>
            </a:pPr>
            <a:r>
              <a:rPr lang="en-US" sz="1600" u="sng" dirty="0">
                <a:solidFill>
                  <a:srgbClr val="746558"/>
                </a:solidFill>
                <a:latin typeface="Tahoma" panose="020B0604030504040204" pitchFamily="34" charset="0"/>
                <a:ea typeface="Tahoma" panose="020B0604030504040204" pitchFamily="34" charset="0"/>
                <a:cs typeface="Tahoma" panose="020B0604030504040204" pitchFamily="34" charset="0"/>
              </a:rPr>
              <a:t>• </a:t>
            </a:r>
            <a:r>
              <a:rPr lang="en-US" u="sng" dirty="0">
                <a:solidFill>
                  <a:srgbClr val="746558"/>
                </a:solidFill>
                <a:latin typeface="Tahoma" panose="020B0604030504040204" pitchFamily="34" charset="0"/>
                <a:ea typeface="Tahoma" panose="020B0604030504040204" pitchFamily="34" charset="0"/>
                <a:cs typeface="Tahoma" panose="020B0604030504040204" pitchFamily="34" charset="0"/>
              </a:rPr>
              <a:t>Let's move </a:t>
            </a:r>
          </a:p>
          <a:p>
            <a:pPr marL="0" indent="0" algn="l">
              <a:lnSpc>
                <a:spcPts val="23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From </a:t>
            </a: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compliance to impact</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a:t>
            </a:r>
          </a:p>
          <a:p>
            <a:pPr marL="0" indent="0" algn="l">
              <a:lnSpc>
                <a:spcPts val="23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From </a:t>
            </a: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local to global</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and </a:t>
            </a:r>
          </a:p>
          <a:p>
            <a:pPr marL="0" indent="0" algn="l">
              <a:lnSpc>
                <a:spcPts val="23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From </a:t>
            </a: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traditional accounting to strategic leadership</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roles that shape the future of business.</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 name="Image 0" descr="preencoded.png"/>
          <p:cNvPicPr>
            <a:picLocks noChangeAspect="1"/>
          </p:cNvPicPr>
          <p:nvPr/>
        </p:nvPicPr>
        <p:blipFill>
          <a:blip r:embed="rId3"/>
          <a:stretch>
            <a:fillRect/>
          </a:stretch>
        </p:blipFill>
        <p:spPr>
          <a:xfrm>
            <a:off x="7550944" y="1087039"/>
            <a:ext cx="6339007" cy="6339007"/>
          </a:xfrm>
          <a:prstGeom prst="rect">
            <a:avLst/>
          </a:prstGeom>
        </p:spPr>
      </p:pic>
      <p:grpSp>
        <p:nvGrpSpPr>
          <p:cNvPr id="11" name="Group 10">
            <a:extLst>
              <a:ext uri="{FF2B5EF4-FFF2-40B4-BE49-F238E27FC236}">
                <a16:creationId xmlns:a16="http://schemas.microsoft.com/office/drawing/2014/main" id="{DD8174B9-F290-06A2-E46D-6673CE12CFF6}"/>
              </a:ext>
            </a:extLst>
          </p:cNvPr>
          <p:cNvGrpSpPr/>
          <p:nvPr/>
        </p:nvGrpSpPr>
        <p:grpSpPr>
          <a:xfrm>
            <a:off x="425771" y="7856103"/>
            <a:ext cx="14036463" cy="391063"/>
            <a:chOff x="425771" y="7856103"/>
            <a:chExt cx="14036463" cy="391063"/>
          </a:xfrm>
        </p:grpSpPr>
        <p:sp>
          <p:nvSpPr>
            <p:cNvPr id="8" name="TextBox 7">
              <a:extLst>
                <a:ext uri="{FF2B5EF4-FFF2-40B4-BE49-F238E27FC236}">
                  <a16:creationId xmlns:a16="http://schemas.microsoft.com/office/drawing/2014/main" id="{352EDF59-1803-4B20-FAD8-77A4E0DF4432}"/>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a:t>
              </a:r>
              <a:endParaRPr lang="en-IN" b="1" dirty="0">
                <a:solidFill>
                  <a:srgbClr val="B0977C"/>
                </a:solidFill>
              </a:endParaRPr>
            </a:p>
          </p:txBody>
        </p:sp>
        <p:sp>
          <p:nvSpPr>
            <p:cNvPr id="7" name="TextBox 6">
              <a:extLst>
                <a:ext uri="{FF2B5EF4-FFF2-40B4-BE49-F238E27FC236}">
                  <a16:creationId xmlns:a16="http://schemas.microsoft.com/office/drawing/2014/main" id="{CE94CE73-5675-672B-75ED-6227886EB2EB}"/>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10" name="TextBox 9">
              <a:extLst>
                <a:ext uri="{FF2B5EF4-FFF2-40B4-BE49-F238E27FC236}">
                  <a16:creationId xmlns:a16="http://schemas.microsoft.com/office/drawing/2014/main" id="{1DB8BF1E-DE05-FF2D-E88A-69BD98F961C6}"/>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4BD8C-34B9-F931-BCC5-977C5885F898}"/>
              </a:ext>
            </a:extLst>
          </p:cNvPr>
          <p:cNvSpPr txBox="1"/>
          <p:nvPr/>
        </p:nvSpPr>
        <p:spPr>
          <a:xfrm>
            <a:off x="515007" y="607864"/>
            <a:ext cx="7315200" cy="454740"/>
          </a:xfrm>
          <a:prstGeom prst="rect">
            <a:avLst/>
          </a:prstGeom>
          <a:noFill/>
        </p:spPr>
        <p:txBody>
          <a:bodyPr wrap="square">
            <a:spAutoFit/>
          </a:bodyPr>
          <a:lstStyle/>
          <a:p>
            <a:pPr marL="0" indent="0" algn="l">
              <a:lnSpc>
                <a:spcPts val="26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What to Stop Doing</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C66F430-CAFC-776D-2D10-E29A064C105D}"/>
              </a:ext>
            </a:extLst>
          </p:cNvPr>
          <p:cNvSpPr txBox="1"/>
          <p:nvPr/>
        </p:nvSpPr>
        <p:spPr>
          <a:xfrm>
            <a:off x="4955627" y="449777"/>
            <a:ext cx="704194" cy="523220"/>
          </a:xfrm>
          <a:prstGeom prst="rect">
            <a:avLst/>
          </a:prstGeom>
          <a:noFill/>
        </p:spPr>
        <p:txBody>
          <a:bodyPr wrap="square">
            <a:spAutoFit/>
          </a:bodyPr>
          <a:lstStyle/>
          <a:p>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IN" sz="2800" dirty="0">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a:extLst>
              <a:ext uri="{FF2B5EF4-FFF2-40B4-BE49-F238E27FC236}">
                <a16:creationId xmlns:a16="http://schemas.microsoft.com/office/drawing/2014/main" id="{803C795E-16E4-E40E-F13A-C76F5F247326}"/>
              </a:ext>
            </a:extLst>
          </p:cNvPr>
          <p:cNvGrpSpPr/>
          <p:nvPr/>
        </p:nvGrpSpPr>
        <p:grpSpPr>
          <a:xfrm>
            <a:off x="663987" y="1897646"/>
            <a:ext cx="6445091" cy="454740"/>
            <a:chOff x="770930" y="2664023"/>
            <a:chExt cx="6445091" cy="2459355"/>
          </a:xfrm>
        </p:grpSpPr>
        <p:sp>
          <p:nvSpPr>
            <p:cNvPr id="13" name="Shape 2">
              <a:extLst>
                <a:ext uri="{FF2B5EF4-FFF2-40B4-BE49-F238E27FC236}">
                  <a16:creationId xmlns:a16="http://schemas.microsoft.com/office/drawing/2014/main" id="{52FC57E3-7EC8-08B7-42AC-574B34E9C253}"/>
                </a:ext>
              </a:extLst>
            </p:cNvPr>
            <p:cNvSpPr/>
            <p:nvPr/>
          </p:nvSpPr>
          <p:spPr>
            <a:xfrm>
              <a:off x="793790" y="2664023"/>
              <a:ext cx="6422231" cy="2459355"/>
            </a:xfrm>
            <a:prstGeom prst="roundRect">
              <a:avLst>
                <a:gd name="adj" fmla="val 4462"/>
              </a:avLst>
            </a:prstGeom>
            <a:solidFill>
              <a:srgbClr val="F9F6F0"/>
            </a:solidFill>
            <a:ln w="22860">
              <a:solidFill>
                <a:srgbClr val="D3C5B6"/>
              </a:solidFill>
              <a:prstDash val="solid"/>
            </a:ln>
          </p:spPr>
          <p:txBody>
            <a:bodyPr/>
            <a:lstStyle/>
            <a:p>
              <a:endParaRPr lang="en-IN" dirty="0"/>
            </a:p>
          </p:txBody>
        </p:sp>
        <p:sp>
          <p:nvSpPr>
            <p:cNvPr id="14" name="Shape 3">
              <a:extLst>
                <a:ext uri="{FF2B5EF4-FFF2-40B4-BE49-F238E27FC236}">
                  <a16:creationId xmlns:a16="http://schemas.microsoft.com/office/drawing/2014/main" id="{3CE3D97C-C00F-FD5B-7B34-A30B4050CEBA}"/>
                </a:ext>
              </a:extLst>
            </p:cNvPr>
            <p:cNvSpPr/>
            <p:nvPr/>
          </p:nvSpPr>
          <p:spPr>
            <a:xfrm>
              <a:off x="770930" y="2664023"/>
              <a:ext cx="91440" cy="2459355"/>
            </a:xfrm>
            <a:prstGeom prst="roundRect">
              <a:avLst>
                <a:gd name="adj" fmla="val 32558"/>
              </a:avLst>
            </a:prstGeom>
            <a:solidFill>
              <a:srgbClr val="D3C5B6"/>
            </a:solidFill>
            <a:ln/>
          </p:spPr>
          <p:txBody>
            <a:bodyPr/>
            <a:lstStyle/>
            <a:p>
              <a:endParaRPr lang="en-IN"/>
            </a:p>
          </p:txBody>
        </p:sp>
        <p:sp>
          <p:nvSpPr>
            <p:cNvPr id="15" name="Text 4">
              <a:extLst>
                <a:ext uri="{FF2B5EF4-FFF2-40B4-BE49-F238E27FC236}">
                  <a16:creationId xmlns:a16="http://schemas.microsoft.com/office/drawing/2014/main" id="{C1EE0A71-10C5-5F19-F509-0C7088D9103B}"/>
                </a:ext>
              </a:extLst>
            </p:cNvPr>
            <p:cNvSpPr/>
            <p:nvPr/>
          </p:nvSpPr>
          <p:spPr>
            <a:xfrm>
              <a:off x="1083588" y="2901338"/>
              <a:ext cx="4852987" cy="310159"/>
            </a:xfrm>
            <a:prstGeom prst="rect">
              <a:avLst/>
            </a:prstGeom>
            <a:noFill/>
            <a:ln/>
          </p:spPr>
          <p:txBody>
            <a:bodyPr wrap="none" lIns="0" tIns="0" rIns="0" bIns="0" rtlCol="0" anchor="t"/>
            <a:lstStyle/>
            <a:p>
              <a:pPr marL="0" indent="0" algn="l">
                <a:lnSpc>
                  <a:spcPts val="2400"/>
                </a:lnSpc>
                <a:buNone/>
              </a:pPr>
              <a:r>
                <a:rPr lang="en-US" sz="1950" dirty="0">
                  <a:solidFill>
                    <a:srgbClr val="746558"/>
                  </a:solidFill>
                  <a:latin typeface="Tahoma" panose="020B0604030504040204" pitchFamily="34" charset="0"/>
                  <a:ea typeface="Tahoma" panose="020B0604030504040204" pitchFamily="34" charset="0"/>
                  <a:cs typeface="Tahoma" panose="020B0604030504040204" pitchFamily="34" charset="0"/>
                </a:rPr>
                <a:t>Stop Waiting for Someone to Hire You</a:t>
              </a:r>
              <a:endParaRPr lang="en-US" sz="195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68531835-366D-C9A3-9C35-3576585B40C9}"/>
              </a:ext>
            </a:extLst>
          </p:cNvPr>
          <p:cNvGrpSpPr/>
          <p:nvPr/>
        </p:nvGrpSpPr>
        <p:grpSpPr>
          <a:xfrm>
            <a:off x="686847" y="3325468"/>
            <a:ext cx="6422231" cy="454740"/>
            <a:chOff x="7391519" y="2664023"/>
            <a:chExt cx="6422231" cy="594184"/>
          </a:xfrm>
        </p:grpSpPr>
        <p:sp>
          <p:nvSpPr>
            <p:cNvPr id="16" name="Shape 6">
              <a:extLst>
                <a:ext uri="{FF2B5EF4-FFF2-40B4-BE49-F238E27FC236}">
                  <a16:creationId xmlns:a16="http://schemas.microsoft.com/office/drawing/2014/main" id="{0CA4D0C9-E6BB-4A8D-2A6F-5057DA96EB24}"/>
                </a:ext>
              </a:extLst>
            </p:cNvPr>
            <p:cNvSpPr/>
            <p:nvPr/>
          </p:nvSpPr>
          <p:spPr>
            <a:xfrm>
              <a:off x="7391519" y="2664023"/>
              <a:ext cx="6422231" cy="594184"/>
            </a:xfrm>
            <a:prstGeom prst="roundRect">
              <a:avLst>
                <a:gd name="adj" fmla="val 4462"/>
              </a:avLst>
            </a:prstGeom>
            <a:solidFill>
              <a:srgbClr val="F9F6F0"/>
            </a:solidFill>
            <a:ln w="22860">
              <a:solidFill>
                <a:srgbClr val="DECEBB"/>
              </a:solidFill>
              <a:prstDash val="solid"/>
            </a:ln>
          </p:spPr>
          <p:txBody>
            <a:bodyPr/>
            <a:lstStyle/>
            <a:p>
              <a:endParaRPr lang="en-IN" dirty="0"/>
            </a:p>
          </p:txBody>
        </p:sp>
        <p:sp>
          <p:nvSpPr>
            <p:cNvPr id="17" name="Shape 7">
              <a:extLst>
                <a:ext uri="{FF2B5EF4-FFF2-40B4-BE49-F238E27FC236}">
                  <a16:creationId xmlns:a16="http://schemas.microsoft.com/office/drawing/2014/main" id="{69B755FA-5239-7FBB-30BE-30499092A632}"/>
                </a:ext>
              </a:extLst>
            </p:cNvPr>
            <p:cNvSpPr/>
            <p:nvPr/>
          </p:nvSpPr>
          <p:spPr>
            <a:xfrm>
              <a:off x="7391519" y="2664023"/>
              <a:ext cx="91440" cy="594184"/>
            </a:xfrm>
            <a:prstGeom prst="roundRect">
              <a:avLst>
                <a:gd name="adj" fmla="val 32558"/>
              </a:avLst>
            </a:prstGeom>
            <a:solidFill>
              <a:srgbClr val="DECEBB"/>
            </a:solidFill>
            <a:ln/>
          </p:spPr>
          <p:txBody>
            <a:bodyPr/>
            <a:lstStyle/>
            <a:p>
              <a:endParaRPr lang="en-IN"/>
            </a:p>
          </p:txBody>
        </p:sp>
        <p:sp>
          <p:nvSpPr>
            <p:cNvPr id="18" name="Text 8">
              <a:extLst>
                <a:ext uri="{FF2B5EF4-FFF2-40B4-BE49-F238E27FC236}">
                  <a16:creationId xmlns:a16="http://schemas.microsoft.com/office/drawing/2014/main" id="{D89899D4-C350-21BA-1A13-CD3758404526}"/>
                </a:ext>
              </a:extLst>
            </p:cNvPr>
            <p:cNvSpPr/>
            <p:nvPr/>
          </p:nvSpPr>
          <p:spPr>
            <a:xfrm>
              <a:off x="7704177" y="2793803"/>
              <a:ext cx="3846692" cy="45720"/>
            </a:xfrm>
            <a:prstGeom prst="rect">
              <a:avLst/>
            </a:prstGeom>
            <a:noFill/>
            <a:ln/>
          </p:spPr>
          <p:txBody>
            <a:bodyPr wrap="none" lIns="0" tIns="0" rIns="0" bIns="0" rtlCol="0" anchor="t"/>
            <a:lstStyle/>
            <a:p>
              <a:pPr marL="0" indent="0" algn="l">
                <a:lnSpc>
                  <a:spcPts val="2400"/>
                </a:lnSpc>
                <a:buNone/>
              </a:pPr>
              <a:r>
                <a:rPr lang="en-US" sz="1950" dirty="0">
                  <a:solidFill>
                    <a:srgbClr val="746558"/>
                  </a:solidFill>
                  <a:latin typeface="Tahoma" panose="020B0604030504040204" pitchFamily="34" charset="0"/>
                  <a:ea typeface="Tahoma" panose="020B0604030504040204" pitchFamily="34" charset="0"/>
                  <a:cs typeface="Tahoma" panose="020B0604030504040204" pitchFamily="34" charset="0"/>
                </a:rPr>
                <a:t>Stop Staying in the Back Office</a:t>
              </a:r>
              <a:endParaRPr lang="en-US" sz="195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23" name="Group 22">
            <a:extLst>
              <a:ext uri="{FF2B5EF4-FFF2-40B4-BE49-F238E27FC236}">
                <a16:creationId xmlns:a16="http://schemas.microsoft.com/office/drawing/2014/main" id="{A6925EE7-A8C4-9C26-34DA-C818F26943FD}"/>
              </a:ext>
            </a:extLst>
          </p:cNvPr>
          <p:cNvGrpSpPr/>
          <p:nvPr/>
        </p:nvGrpSpPr>
        <p:grpSpPr>
          <a:xfrm>
            <a:off x="686847" y="4794463"/>
            <a:ext cx="6445091" cy="454741"/>
            <a:chOff x="7391519" y="2664023"/>
            <a:chExt cx="6445091" cy="454741"/>
          </a:xfrm>
        </p:grpSpPr>
        <p:sp>
          <p:nvSpPr>
            <p:cNvPr id="20" name="Shape 6">
              <a:extLst>
                <a:ext uri="{FF2B5EF4-FFF2-40B4-BE49-F238E27FC236}">
                  <a16:creationId xmlns:a16="http://schemas.microsoft.com/office/drawing/2014/main" id="{256F147C-11B1-640F-D970-567DD7FA1ADC}"/>
                </a:ext>
              </a:extLst>
            </p:cNvPr>
            <p:cNvSpPr/>
            <p:nvPr/>
          </p:nvSpPr>
          <p:spPr>
            <a:xfrm>
              <a:off x="7414379" y="2664024"/>
              <a:ext cx="6422231" cy="454740"/>
            </a:xfrm>
            <a:prstGeom prst="roundRect">
              <a:avLst>
                <a:gd name="adj" fmla="val 4462"/>
              </a:avLst>
            </a:prstGeom>
            <a:solidFill>
              <a:srgbClr val="F9F6F0"/>
            </a:solidFill>
            <a:ln w="22860">
              <a:solidFill>
                <a:srgbClr val="DECEBB"/>
              </a:solidFill>
              <a:prstDash val="solid"/>
            </a:ln>
          </p:spPr>
          <p:txBody>
            <a:bodyPr/>
            <a:lstStyle/>
            <a:p>
              <a:endParaRPr lang="en-IN"/>
            </a:p>
          </p:txBody>
        </p:sp>
        <p:sp>
          <p:nvSpPr>
            <p:cNvPr id="21" name="Shape 7">
              <a:extLst>
                <a:ext uri="{FF2B5EF4-FFF2-40B4-BE49-F238E27FC236}">
                  <a16:creationId xmlns:a16="http://schemas.microsoft.com/office/drawing/2014/main" id="{015486F9-CCDF-12CD-FE02-E733BB68C032}"/>
                </a:ext>
              </a:extLst>
            </p:cNvPr>
            <p:cNvSpPr/>
            <p:nvPr/>
          </p:nvSpPr>
          <p:spPr>
            <a:xfrm>
              <a:off x="7391519" y="2664023"/>
              <a:ext cx="106946" cy="454741"/>
            </a:xfrm>
            <a:prstGeom prst="roundRect">
              <a:avLst>
                <a:gd name="adj" fmla="val 32558"/>
              </a:avLst>
            </a:prstGeom>
            <a:solidFill>
              <a:srgbClr val="DECEBB"/>
            </a:solidFill>
            <a:ln/>
          </p:spPr>
          <p:txBody>
            <a:bodyPr/>
            <a:lstStyle/>
            <a:p>
              <a:endParaRPr lang="en-IN"/>
            </a:p>
          </p:txBody>
        </p:sp>
        <p:sp>
          <p:nvSpPr>
            <p:cNvPr id="22" name="Text 8">
              <a:extLst>
                <a:ext uri="{FF2B5EF4-FFF2-40B4-BE49-F238E27FC236}">
                  <a16:creationId xmlns:a16="http://schemas.microsoft.com/office/drawing/2014/main" id="{4120A99E-71D2-D90D-02BA-081A339C7714}"/>
                </a:ext>
              </a:extLst>
            </p:cNvPr>
            <p:cNvSpPr/>
            <p:nvPr/>
          </p:nvSpPr>
          <p:spPr>
            <a:xfrm>
              <a:off x="7742541" y="2782878"/>
              <a:ext cx="3734633" cy="77586"/>
            </a:xfrm>
            <a:prstGeom prst="rect">
              <a:avLst/>
            </a:prstGeom>
            <a:noFill/>
            <a:ln/>
          </p:spPr>
          <p:txBody>
            <a:bodyPr wrap="none" lIns="0" tIns="0" rIns="0" bIns="0" rtlCol="0" anchor="t"/>
            <a:lstStyle/>
            <a:p>
              <a:pPr marL="0" indent="0" algn="l">
                <a:lnSpc>
                  <a:spcPts val="2400"/>
                </a:lnSpc>
                <a:buNone/>
              </a:pPr>
              <a:r>
                <a:rPr lang="en-US" sz="1950" dirty="0">
                  <a:solidFill>
                    <a:srgbClr val="746558"/>
                  </a:solidFill>
                  <a:latin typeface="Tahoma" panose="020B0604030504040204" pitchFamily="34" charset="0"/>
                  <a:ea typeface="Tahoma" panose="020B0604030504040204" pitchFamily="34" charset="0"/>
                  <a:cs typeface="Tahoma" panose="020B0604030504040204" pitchFamily="34" charset="0"/>
                </a:rPr>
                <a:t>Stop Thinking CA = End of Learning</a:t>
              </a:r>
              <a:endParaRPr lang="en-US" sz="195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a16="http://schemas.microsoft.com/office/drawing/2014/main" id="{F44F1C50-841B-3160-15E3-C5186DE20792}"/>
              </a:ext>
            </a:extLst>
          </p:cNvPr>
          <p:cNvGrpSpPr/>
          <p:nvPr/>
        </p:nvGrpSpPr>
        <p:grpSpPr>
          <a:xfrm>
            <a:off x="698275" y="6222286"/>
            <a:ext cx="6445091" cy="454741"/>
            <a:chOff x="7391519" y="2664023"/>
            <a:chExt cx="6445091" cy="454741"/>
          </a:xfrm>
        </p:grpSpPr>
        <p:sp>
          <p:nvSpPr>
            <p:cNvPr id="25" name="Shape 6">
              <a:extLst>
                <a:ext uri="{FF2B5EF4-FFF2-40B4-BE49-F238E27FC236}">
                  <a16:creationId xmlns:a16="http://schemas.microsoft.com/office/drawing/2014/main" id="{8411B6EB-FBCC-8139-547A-BAFA03F3361D}"/>
                </a:ext>
              </a:extLst>
            </p:cNvPr>
            <p:cNvSpPr/>
            <p:nvPr/>
          </p:nvSpPr>
          <p:spPr>
            <a:xfrm>
              <a:off x="7414379" y="2664024"/>
              <a:ext cx="6422231" cy="454740"/>
            </a:xfrm>
            <a:prstGeom prst="roundRect">
              <a:avLst>
                <a:gd name="adj" fmla="val 4462"/>
              </a:avLst>
            </a:prstGeom>
            <a:solidFill>
              <a:srgbClr val="F9F6F0"/>
            </a:solidFill>
            <a:ln w="22860">
              <a:solidFill>
                <a:srgbClr val="DECEBB"/>
              </a:solidFill>
              <a:prstDash val="solid"/>
            </a:ln>
          </p:spPr>
          <p:txBody>
            <a:bodyPr/>
            <a:lstStyle/>
            <a:p>
              <a:endParaRPr lang="en-IN"/>
            </a:p>
          </p:txBody>
        </p:sp>
        <p:sp>
          <p:nvSpPr>
            <p:cNvPr id="26" name="Shape 7">
              <a:extLst>
                <a:ext uri="{FF2B5EF4-FFF2-40B4-BE49-F238E27FC236}">
                  <a16:creationId xmlns:a16="http://schemas.microsoft.com/office/drawing/2014/main" id="{3752DE7F-476D-26A4-751F-81A6383077DA}"/>
                </a:ext>
              </a:extLst>
            </p:cNvPr>
            <p:cNvSpPr/>
            <p:nvPr/>
          </p:nvSpPr>
          <p:spPr>
            <a:xfrm>
              <a:off x="7391519" y="2664023"/>
              <a:ext cx="106946" cy="454741"/>
            </a:xfrm>
            <a:prstGeom prst="roundRect">
              <a:avLst>
                <a:gd name="adj" fmla="val 32558"/>
              </a:avLst>
            </a:prstGeom>
            <a:solidFill>
              <a:srgbClr val="DECEBB"/>
            </a:solidFill>
            <a:ln/>
          </p:spPr>
          <p:txBody>
            <a:bodyPr/>
            <a:lstStyle/>
            <a:p>
              <a:endParaRPr lang="en-IN"/>
            </a:p>
          </p:txBody>
        </p:sp>
        <p:sp>
          <p:nvSpPr>
            <p:cNvPr id="27" name="Text 8">
              <a:extLst>
                <a:ext uri="{FF2B5EF4-FFF2-40B4-BE49-F238E27FC236}">
                  <a16:creationId xmlns:a16="http://schemas.microsoft.com/office/drawing/2014/main" id="{F61263E0-E1F9-8564-BE70-3995BEB685DC}"/>
                </a:ext>
              </a:extLst>
            </p:cNvPr>
            <p:cNvSpPr/>
            <p:nvPr/>
          </p:nvSpPr>
          <p:spPr>
            <a:xfrm>
              <a:off x="7742541" y="2782878"/>
              <a:ext cx="3734633" cy="77586"/>
            </a:xfrm>
            <a:prstGeom prst="rect">
              <a:avLst/>
            </a:prstGeom>
            <a:noFill/>
            <a:ln/>
          </p:spPr>
          <p:txBody>
            <a:bodyPr wrap="none" lIns="0" tIns="0" rIns="0" bIns="0" rtlCol="0" anchor="t"/>
            <a:lstStyle/>
            <a:p>
              <a:pPr marL="0" indent="0" algn="l">
                <a:lnSpc>
                  <a:spcPts val="2400"/>
                </a:lnSpc>
                <a:buNone/>
              </a:pPr>
              <a:r>
                <a:rPr lang="en-US" sz="1950" dirty="0">
                  <a:solidFill>
                    <a:srgbClr val="746558"/>
                  </a:solidFill>
                  <a:latin typeface="Tahoma" panose="020B0604030504040204" pitchFamily="34" charset="0"/>
                  <a:ea typeface="Tahoma" panose="020B0604030504040204" pitchFamily="34" charset="0"/>
                  <a:cs typeface="Tahoma" panose="020B0604030504040204" pitchFamily="34" charset="0"/>
                </a:rPr>
                <a:t>Stop Living in Your Comfort Zone</a:t>
              </a:r>
              <a:endParaRPr lang="en-US" sz="195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3" name="Group 2">
            <a:extLst>
              <a:ext uri="{FF2B5EF4-FFF2-40B4-BE49-F238E27FC236}">
                <a16:creationId xmlns:a16="http://schemas.microsoft.com/office/drawing/2014/main" id="{8C4094C5-3241-B02E-6437-7F9E9FC9E05E}"/>
              </a:ext>
            </a:extLst>
          </p:cNvPr>
          <p:cNvGrpSpPr/>
          <p:nvPr/>
        </p:nvGrpSpPr>
        <p:grpSpPr>
          <a:xfrm>
            <a:off x="5985640" y="7856103"/>
            <a:ext cx="8476594" cy="390708"/>
            <a:chOff x="5985640" y="7856103"/>
            <a:chExt cx="8476594" cy="390708"/>
          </a:xfrm>
        </p:grpSpPr>
        <p:sp>
          <p:nvSpPr>
            <p:cNvPr id="5" name="TextBox 4">
              <a:extLst>
                <a:ext uri="{FF2B5EF4-FFF2-40B4-BE49-F238E27FC236}">
                  <a16:creationId xmlns:a16="http://schemas.microsoft.com/office/drawing/2014/main" id="{FF63131F-09CB-82ED-38A8-F37FE1A4C1A5}"/>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19</a:t>
              </a:r>
              <a:endParaRPr lang="en-IN" b="1" dirty="0">
                <a:solidFill>
                  <a:srgbClr val="B0977C"/>
                </a:solidFill>
              </a:endParaRPr>
            </a:p>
          </p:txBody>
        </p:sp>
        <p:sp>
          <p:nvSpPr>
            <p:cNvPr id="6" name="TextBox 5">
              <a:extLst>
                <a:ext uri="{FF2B5EF4-FFF2-40B4-BE49-F238E27FC236}">
                  <a16:creationId xmlns:a16="http://schemas.microsoft.com/office/drawing/2014/main" id="{CDD7F689-5F2E-640A-6B62-4DAC16943647}"/>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pic>
        <p:nvPicPr>
          <p:cNvPr id="8" name="Picture 7">
            <a:extLst>
              <a:ext uri="{FF2B5EF4-FFF2-40B4-BE49-F238E27FC236}">
                <a16:creationId xmlns:a16="http://schemas.microsoft.com/office/drawing/2014/main" id="{53E314E6-E63F-DA92-0BD3-652368159FB2}"/>
              </a:ext>
            </a:extLst>
          </p:cNvPr>
          <p:cNvPicPr>
            <a:picLocks noChangeAspect="1"/>
          </p:cNvPicPr>
          <p:nvPr/>
        </p:nvPicPr>
        <p:blipFill>
          <a:blip r:embed="rId2"/>
          <a:stretch>
            <a:fillRect/>
          </a:stretch>
        </p:blipFill>
        <p:spPr>
          <a:xfrm>
            <a:off x="7680433" y="1062604"/>
            <a:ext cx="6755023" cy="5841793"/>
          </a:xfrm>
          <a:prstGeom prst="rect">
            <a:avLst/>
          </a:prstGeom>
        </p:spPr>
      </p:pic>
      <p:grpSp>
        <p:nvGrpSpPr>
          <p:cNvPr id="7" name="Group 6">
            <a:extLst>
              <a:ext uri="{FF2B5EF4-FFF2-40B4-BE49-F238E27FC236}">
                <a16:creationId xmlns:a16="http://schemas.microsoft.com/office/drawing/2014/main" id="{6F032883-13E8-640D-4EF5-835443ABA897}"/>
              </a:ext>
            </a:extLst>
          </p:cNvPr>
          <p:cNvGrpSpPr/>
          <p:nvPr/>
        </p:nvGrpSpPr>
        <p:grpSpPr>
          <a:xfrm>
            <a:off x="425771" y="7877479"/>
            <a:ext cx="8949456" cy="369687"/>
            <a:chOff x="425771" y="7877479"/>
            <a:chExt cx="8949456" cy="369687"/>
          </a:xfrm>
        </p:grpSpPr>
        <p:sp>
          <p:nvSpPr>
            <p:cNvPr id="10" name="TextBox 9">
              <a:extLst>
                <a:ext uri="{FF2B5EF4-FFF2-40B4-BE49-F238E27FC236}">
                  <a16:creationId xmlns:a16="http://schemas.microsoft.com/office/drawing/2014/main" id="{0E27B0B0-AE70-48B8-BD56-89142BEC6E2D}"/>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11" name="TextBox 10">
              <a:extLst>
                <a:ext uri="{FF2B5EF4-FFF2-40B4-BE49-F238E27FC236}">
                  <a16:creationId xmlns:a16="http://schemas.microsoft.com/office/drawing/2014/main" id="{6BA8CE5D-A949-CBDE-3A06-95ED1BD167AC}"/>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extLst>
      <p:ext uri="{BB962C8B-B14F-4D97-AF65-F5344CB8AC3E}">
        <p14:creationId xmlns:p14="http://schemas.microsoft.com/office/powerpoint/2010/main" val="3381329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ED6BA8-0B80-0573-0E23-C7FEFA49892C}"/>
              </a:ext>
            </a:extLst>
          </p:cNvPr>
          <p:cNvSpPr txBox="1"/>
          <p:nvPr/>
        </p:nvSpPr>
        <p:spPr>
          <a:xfrm>
            <a:off x="704193" y="572776"/>
            <a:ext cx="7315200" cy="454740"/>
          </a:xfrm>
          <a:prstGeom prst="rect">
            <a:avLst/>
          </a:prstGeom>
          <a:noFill/>
        </p:spPr>
        <p:txBody>
          <a:bodyPr wrap="square">
            <a:spAutoFit/>
          </a:bodyPr>
          <a:lstStyle/>
          <a:p>
            <a:pPr marL="0" indent="0" algn="l">
              <a:lnSpc>
                <a:spcPts val="26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What to Start Doing</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01FB1D6C-55D0-9F22-C432-027E2911BAAC}"/>
              </a:ext>
            </a:extLst>
          </p:cNvPr>
          <p:cNvSpPr txBox="1"/>
          <p:nvPr/>
        </p:nvSpPr>
        <p:spPr>
          <a:xfrm>
            <a:off x="5213130" y="498377"/>
            <a:ext cx="504497" cy="461665"/>
          </a:xfrm>
          <a:prstGeom prst="rect">
            <a:avLst/>
          </a:prstGeom>
          <a:noFill/>
        </p:spPr>
        <p:txBody>
          <a:bodyPr wrap="square">
            <a:spAutoFit/>
          </a:bodyPr>
          <a:lstStyle/>
          <a:p>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IN" sz="2400" dirty="0">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a:extLst>
              <a:ext uri="{FF2B5EF4-FFF2-40B4-BE49-F238E27FC236}">
                <a16:creationId xmlns:a16="http://schemas.microsoft.com/office/drawing/2014/main" id="{E7B2AF02-1971-EBB3-F836-FF56FA5163A9}"/>
              </a:ext>
            </a:extLst>
          </p:cNvPr>
          <p:cNvGrpSpPr/>
          <p:nvPr/>
        </p:nvGrpSpPr>
        <p:grpSpPr>
          <a:xfrm>
            <a:off x="912852" y="1596316"/>
            <a:ext cx="4431424" cy="248007"/>
            <a:chOff x="912852" y="1517410"/>
            <a:chExt cx="4431424" cy="248007"/>
          </a:xfrm>
        </p:grpSpPr>
        <p:pic>
          <p:nvPicPr>
            <p:cNvPr id="6" name="Image 0" descr="preencoded.png">
              <a:extLst>
                <a:ext uri="{FF2B5EF4-FFF2-40B4-BE49-F238E27FC236}">
                  <a16:creationId xmlns:a16="http://schemas.microsoft.com/office/drawing/2014/main" id="{4AF280D3-C93A-CE40-5A75-6A7BDA973C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2852" y="1517410"/>
              <a:ext cx="238125" cy="238125"/>
            </a:xfrm>
            <a:prstGeom prst="rect">
              <a:avLst/>
            </a:prstGeom>
          </p:spPr>
        </p:pic>
        <p:sp>
          <p:nvSpPr>
            <p:cNvPr id="7" name="Text 4">
              <a:extLst>
                <a:ext uri="{FF2B5EF4-FFF2-40B4-BE49-F238E27FC236}">
                  <a16:creationId xmlns:a16="http://schemas.microsoft.com/office/drawing/2014/main" id="{F8047C03-C89E-1AA1-8468-A11EAAA8D9A4}"/>
                </a:ext>
              </a:extLst>
            </p:cNvPr>
            <p:cNvSpPr/>
            <p:nvPr/>
          </p:nvSpPr>
          <p:spPr>
            <a:xfrm>
              <a:off x="1383424" y="1517410"/>
              <a:ext cx="3960852" cy="248007"/>
            </a:xfrm>
            <a:prstGeom prst="rect">
              <a:avLst/>
            </a:prstGeom>
            <a:noFill/>
            <a:ln/>
          </p:spPr>
          <p:txBody>
            <a:bodyPr wrap="none" lIns="0" tIns="0" rIns="0" bIns="0" rtlCol="0" anchor="t"/>
            <a:lstStyle/>
            <a:p>
              <a:pPr marL="0" indent="0" algn="l">
                <a:lnSpc>
                  <a:spcPts val="1950"/>
                </a:lnSpc>
                <a:buNone/>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Build Visibility (LinkedIn = Resume 2.0)</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20" name="Group 19">
            <a:extLst>
              <a:ext uri="{FF2B5EF4-FFF2-40B4-BE49-F238E27FC236}">
                <a16:creationId xmlns:a16="http://schemas.microsoft.com/office/drawing/2014/main" id="{1109169A-D950-990F-60C7-ECDC40C23F51}"/>
              </a:ext>
            </a:extLst>
          </p:cNvPr>
          <p:cNvGrpSpPr/>
          <p:nvPr/>
        </p:nvGrpSpPr>
        <p:grpSpPr>
          <a:xfrm>
            <a:off x="912852" y="2589313"/>
            <a:ext cx="2873968" cy="271114"/>
            <a:chOff x="912852" y="2109535"/>
            <a:chExt cx="2873968" cy="271114"/>
          </a:xfrm>
        </p:grpSpPr>
        <p:pic>
          <p:nvPicPr>
            <p:cNvPr id="8" name="Image 1" descr="preencoded.png">
              <a:extLst>
                <a:ext uri="{FF2B5EF4-FFF2-40B4-BE49-F238E27FC236}">
                  <a16:creationId xmlns:a16="http://schemas.microsoft.com/office/drawing/2014/main" id="{E7CDE147-1C7F-651E-9CBF-FDACDC830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852" y="2142524"/>
              <a:ext cx="238125" cy="238125"/>
            </a:xfrm>
            <a:prstGeom prst="rect">
              <a:avLst/>
            </a:prstGeom>
          </p:spPr>
        </p:pic>
        <p:sp>
          <p:nvSpPr>
            <p:cNvPr id="10" name="Text 8">
              <a:extLst>
                <a:ext uri="{FF2B5EF4-FFF2-40B4-BE49-F238E27FC236}">
                  <a16:creationId xmlns:a16="http://schemas.microsoft.com/office/drawing/2014/main" id="{663E21F5-015B-7789-398C-26D18684C09E}"/>
                </a:ext>
              </a:extLst>
            </p:cNvPr>
            <p:cNvSpPr/>
            <p:nvPr/>
          </p:nvSpPr>
          <p:spPr>
            <a:xfrm>
              <a:off x="1383424" y="2109535"/>
              <a:ext cx="2403396" cy="248007"/>
            </a:xfrm>
            <a:prstGeom prst="rect">
              <a:avLst/>
            </a:prstGeom>
            <a:noFill/>
            <a:ln/>
          </p:spPr>
          <p:txBody>
            <a:bodyPr wrap="none" lIns="0" tIns="0" rIns="0" bIns="0" rtlCol="0" anchor="t"/>
            <a:lstStyle/>
            <a:p>
              <a:pPr marL="0" indent="0" algn="l">
                <a:lnSpc>
                  <a:spcPts val="1950"/>
                </a:lnSpc>
                <a:buNone/>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Speak at Branch Forums</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00592198-8209-FDD9-5D98-528A352D9590}"/>
              </a:ext>
            </a:extLst>
          </p:cNvPr>
          <p:cNvGrpSpPr/>
          <p:nvPr/>
        </p:nvGrpSpPr>
        <p:grpSpPr>
          <a:xfrm>
            <a:off x="975421" y="3638979"/>
            <a:ext cx="2564405" cy="248007"/>
            <a:chOff x="912852" y="2808370"/>
            <a:chExt cx="2564405" cy="248007"/>
          </a:xfrm>
        </p:grpSpPr>
        <p:pic>
          <p:nvPicPr>
            <p:cNvPr id="11" name="Image 2" descr="preencoded.png">
              <a:extLst>
                <a:ext uri="{FF2B5EF4-FFF2-40B4-BE49-F238E27FC236}">
                  <a16:creationId xmlns:a16="http://schemas.microsoft.com/office/drawing/2014/main" id="{E350F860-6343-E130-B2BE-E1181B5EA2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852" y="2818252"/>
              <a:ext cx="238125" cy="238125"/>
            </a:xfrm>
            <a:prstGeom prst="rect">
              <a:avLst/>
            </a:prstGeom>
          </p:spPr>
        </p:pic>
        <p:sp>
          <p:nvSpPr>
            <p:cNvPr id="12" name="Text 12">
              <a:extLst>
                <a:ext uri="{FF2B5EF4-FFF2-40B4-BE49-F238E27FC236}">
                  <a16:creationId xmlns:a16="http://schemas.microsoft.com/office/drawing/2014/main" id="{30ECAE95-3CC1-1E17-7EB1-798DBBA9C127}"/>
                </a:ext>
              </a:extLst>
            </p:cNvPr>
            <p:cNvSpPr/>
            <p:nvPr/>
          </p:nvSpPr>
          <p:spPr>
            <a:xfrm>
              <a:off x="1383424" y="2808370"/>
              <a:ext cx="2093833" cy="248007"/>
            </a:xfrm>
            <a:prstGeom prst="rect">
              <a:avLst/>
            </a:prstGeom>
            <a:noFill/>
            <a:ln/>
          </p:spPr>
          <p:txBody>
            <a:bodyPr wrap="none" lIns="0" tIns="0" rIns="0" bIns="0" rtlCol="0" anchor="t"/>
            <a:lstStyle/>
            <a:p>
              <a:pPr marL="0" indent="0" algn="l">
                <a:lnSpc>
                  <a:spcPts val="1950"/>
                </a:lnSpc>
                <a:buNone/>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Say Yes to Challenges</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46B4D6FB-106A-7A73-0036-E10A4F252B0B}"/>
              </a:ext>
            </a:extLst>
          </p:cNvPr>
          <p:cNvGrpSpPr/>
          <p:nvPr/>
        </p:nvGrpSpPr>
        <p:grpSpPr>
          <a:xfrm>
            <a:off x="1026260" y="4701909"/>
            <a:ext cx="3838612" cy="308577"/>
            <a:chOff x="912852" y="3493980"/>
            <a:chExt cx="3838612" cy="308577"/>
          </a:xfrm>
        </p:grpSpPr>
        <p:pic>
          <p:nvPicPr>
            <p:cNvPr id="13" name="Image 3" descr="preencoded.png">
              <a:extLst>
                <a:ext uri="{FF2B5EF4-FFF2-40B4-BE49-F238E27FC236}">
                  <a16:creationId xmlns:a16="http://schemas.microsoft.com/office/drawing/2014/main" id="{915ED93C-F0E3-5076-4CDC-AD230889C2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2852" y="3493980"/>
              <a:ext cx="238125" cy="238125"/>
            </a:xfrm>
            <a:prstGeom prst="rect">
              <a:avLst/>
            </a:prstGeom>
          </p:spPr>
        </p:pic>
        <p:sp>
          <p:nvSpPr>
            <p:cNvPr id="14" name="Text 16">
              <a:extLst>
                <a:ext uri="{FF2B5EF4-FFF2-40B4-BE49-F238E27FC236}">
                  <a16:creationId xmlns:a16="http://schemas.microsoft.com/office/drawing/2014/main" id="{169428BF-776F-2A44-F4C9-EE0CC923C21A}"/>
                </a:ext>
              </a:extLst>
            </p:cNvPr>
            <p:cNvSpPr/>
            <p:nvPr/>
          </p:nvSpPr>
          <p:spPr>
            <a:xfrm>
              <a:off x="1383424" y="3539310"/>
              <a:ext cx="3368040" cy="263247"/>
            </a:xfrm>
            <a:prstGeom prst="rect">
              <a:avLst/>
            </a:prstGeom>
            <a:noFill/>
            <a:ln/>
          </p:spPr>
          <p:txBody>
            <a:bodyPr wrap="none" lIns="0" tIns="0" rIns="0" bIns="0" rtlCol="0" anchor="t"/>
            <a:lstStyle/>
            <a:p>
              <a:pPr marL="0" indent="0" algn="l">
                <a:lnSpc>
                  <a:spcPts val="1950"/>
                </a:lnSpc>
                <a:buNone/>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Learn AI Tools (Even ChatGPT </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sp>
        <p:nvSpPr>
          <p:cNvPr id="15" name="Text 18">
            <a:extLst>
              <a:ext uri="{FF2B5EF4-FFF2-40B4-BE49-F238E27FC236}">
                <a16:creationId xmlns:a16="http://schemas.microsoft.com/office/drawing/2014/main" id="{E3CD6D77-D612-7209-1821-263EE3B8774C}"/>
              </a:ext>
            </a:extLst>
          </p:cNvPr>
          <p:cNvSpPr/>
          <p:nvPr/>
        </p:nvSpPr>
        <p:spPr>
          <a:xfrm>
            <a:off x="912852" y="6360851"/>
            <a:ext cx="7315201" cy="254079"/>
          </a:xfrm>
          <a:prstGeom prst="rect">
            <a:avLst/>
          </a:prstGeom>
          <a:noFill/>
          <a:ln/>
        </p:spPr>
        <p:txBody>
          <a:bodyPr wrap="none" lIns="0" tIns="0" rIns="0" bIns="0" rtlCol="0" anchor="t"/>
          <a:lstStyle/>
          <a:p>
            <a:pPr marL="0" indent="0" algn="l">
              <a:lnSpc>
                <a:spcPts val="2000"/>
              </a:lnSpc>
              <a:buNone/>
            </a:pPr>
            <a:r>
              <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rPr>
              <a:t>Be the CA clients remember</a:t>
            </a: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—not just for accurate work,</a:t>
            </a:r>
          </a:p>
          <a:p>
            <a:pPr marL="0" indent="0" algn="l">
              <a:lnSpc>
                <a:spcPts val="2000"/>
              </a:lnSpc>
              <a:buNone/>
            </a:pP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                                               but for strategic thinking, </a:t>
            </a:r>
          </a:p>
          <a:p>
            <a:pPr marL="0" indent="0" algn="l">
              <a:lnSpc>
                <a:spcPts val="2000"/>
              </a:lnSpc>
              <a:buNone/>
            </a:pP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                                               proactive communication, and </a:t>
            </a:r>
          </a:p>
          <a:p>
            <a:pPr marL="0" indent="0" algn="l">
              <a:lnSpc>
                <a:spcPts val="2000"/>
              </a:lnSpc>
              <a:buNone/>
            </a:pP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                                               genuine partnership in their success</a:t>
            </a:r>
            <a:r>
              <a:rPr lang="en-US" sz="1200" dirty="0">
                <a:solidFill>
                  <a:srgbClr val="746558"/>
                </a:solidFill>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grpSp>
        <p:nvGrpSpPr>
          <p:cNvPr id="2" name="Group 1">
            <a:extLst>
              <a:ext uri="{FF2B5EF4-FFF2-40B4-BE49-F238E27FC236}">
                <a16:creationId xmlns:a16="http://schemas.microsoft.com/office/drawing/2014/main" id="{83A253B1-D9A1-2477-8B0D-47FD10058C47}"/>
              </a:ext>
            </a:extLst>
          </p:cNvPr>
          <p:cNvGrpSpPr/>
          <p:nvPr/>
        </p:nvGrpSpPr>
        <p:grpSpPr>
          <a:xfrm>
            <a:off x="5985640" y="7856103"/>
            <a:ext cx="8476594" cy="390708"/>
            <a:chOff x="5985640" y="7856103"/>
            <a:chExt cx="8476594" cy="390708"/>
          </a:xfrm>
        </p:grpSpPr>
        <p:sp>
          <p:nvSpPr>
            <p:cNvPr id="4" name="TextBox 3">
              <a:extLst>
                <a:ext uri="{FF2B5EF4-FFF2-40B4-BE49-F238E27FC236}">
                  <a16:creationId xmlns:a16="http://schemas.microsoft.com/office/drawing/2014/main" id="{83B141D6-1D10-8E7F-1EA1-158102C96604}"/>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20</a:t>
              </a:r>
              <a:endParaRPr lang="en-IN" b="1" dirty="0">
                <a:solidFill>
                  <a:srgbClr val="B0977C"/>
                </a:solidFill>
              </a:endParaRPr>
            </a:p>
          </p:txBody>
        </p:sp>
        <p:sp>
          <p:nvSpPr>
            <p:cNvPr id="9" name="TextBox 8">
              <a:extLst>
                <a:ext uri="{FF2B5EF4-FFF2-40B4-BE49-F238E27FC236}">
                  <a16:creationId xmlns:a16="http://schemas.microsoft.com/office/drawing/2014/main" id="{92581C33-ACD0-A2EB-4346-4C8391093301}"/>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pic>
        <p:nvPicPr>
          <p:cNvPr id="17" name="Picture 16">
            <a:extLst>
              <a:ext uri="{FF2B5EF4-FFF2-40B4-BE49-F238E27FC236}">
                <a16:creationId xmlns:a16="http://schemas.microsoft.com/office/drawing/2014/main" id="{BF8BC9DC-310A-3CD4-3DF1-BBE2BBD4336C}"/>
              </a:ext>
            </a:extLst>
          </p:cNvPr>
          <p:cNvPicPr>
            <a:picLocks noChangeAspect="1"/>
          </p:cNvPicPr>
          <p:nvPr/>
        </p:nvPicPr>
        <p:blipFill>
          <a:blip r:embed="rId10"/>
          <a:stretch>
            <a:fillRect/>
          </a:stretch>
        </p:blipFill>
        <p:spPr>
          <a:xfrm>
            <a:off x="8019392" y="1376855"/>
            <a:ext cx="5927835" cy="5980386"/>
          </a:xfrm>
          <a:prstGeom prst="rect">
            <a:avLst/>
          </a:prstGeom>
        </p:spPr>
      </p:pic>
      <p:grpSp>
        <p:nvGrpSpPr>
          <p:cNvPr id="16" name="Group 15">
            <a:extLst>
              <a:ext uri="{FF2B5EF4-FFF2-40B4-BE49-F238E27FC236}">
                <a16:creationId xmlns:a16="http://schemas.microsoft.com/office/drawing/2014/main" id="{796247F9-70FB-487B-1CC3-465043754315}"/>
              </a:ext>
            </a:extLst>
          </p:cNvPr>
          <p:cNvGrpSpPr/>
          <p:nvPr/>
        </p:nvGrpSpPr>
        <p:grpSpPr>
          <a:xfrm>
            <a:off x="425771" y="7877479"/>
            <a:ext cx="8949456" cy="369687"/>
            <a:chOff x="425771" y="7877479"/>
            <a:chExt cx="8949456" cy="369687"/>
          </a:xfrm>
        </p:grpSpPr>
        <p:sp>
          <p:nvSpPr>
            <p:cNvPr id="23" name="TextBox 22">
              <a:extLst>
                <a:ext uri="{FF2B5EF4-FFF2-40B4-BE49-F238E27FC236}">
                  <a16:creationId xmlns:a16="http://schemas.microsoft.com/office/drawing/2014/main" id="{082B79F9-07DE-8AFE-3F15-C850AF3C842B}"/>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24" name="TextBox 23">
              <a:extLst>
                <a:ext uri="{FF2B5EF4-FFF2-40B4-BE49-F238E27FC236}">
                  <a16:creationId xmlns:a16="http://schemas.microsoft.com/office/drawing/2014/main" id="{8A5F7D10-A9ED-182B-6815-B12D03EABFA9}"/>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extLst>
      <p:ext uri="{BB962C8B-B14F-4D97-AF65-F5344CB8AC3E}">
        <p14:creationId xmlns:p14="http://schemas.microsoft.com/office/powerpoint/2010/main" val="299969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84B3C4-A50D-FCF3-2101-7ECBD7E90591}"/>
              </a:ext>
            </a:extLst>
          </p:cNvPr>
          <p:cNvSpPr txBox="1"/>
          <p:nvPr/>
        </p:nvSpPr>
        <p:spPr>
          <a:xfrm>
            <a:off x="641131" y="698900"/>
            <a:ext cx="12864662" cy="454740"/>
          </a:xfrm>
          <a:prstGeom prst="rect">
            <a:avLst/>
          </a:prstGeom>
          <a:noFill/>
        </p:spPr>
        <p:txBody>
          <a:bodyPr wrap="square">
            <a:spAutoFit/>
          </a:bodyPr>
          <a:lstStyle/>
          <a:p>
            <a:pPr marL="0" indent="0" algn="l">
              <a:lnSpc>
                <a:spcPts val="26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The Opportunity Landscape: Perfect Storm for CAs</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4" name="Text 3">
            <a:extLst>
              <a:ext uri="{FF2B5EF4-FFF2-40B4-BE49-F238E27FC236}">
                <a16:creationId xmlns:a16="http://schemas.microsoft.com/office/drawing/2014/main" id="{FF0399E1-4524-B73F-9FC5-DD01E4102F27}"/>
              </a:ext>
            </a:extLst>
          </p:cNvPr>
          <p:cNvSpPr/>
          <p:nvPr/>
        </p:nvSpPr>
        <p:spPr>
          <a:xfrm>
            <a:off x="780660" y="1928074"/>
            <a:ext cx="3230523" cy="582398"/>
          </a:xfrm>
          <a:prstGeom prst="rect">
            <a:avLst/>
          </a:prstGeom>
          <a:noFill/>
          <a:ln/>
        </p:spPr>
        <p:txBody>
          <a:bodyPr wrap="none" lIns="0" tIns="0" rIns="0" bIns="0" rtlCol="0" anchor="t"/>
          <a:lstStyle/>
          <a:p>
            <a:pPr marL="0" indent="0" algn="l">
              <a:lnSpc>
                <a:spcPts val="2150"/>
              </a:lnSpc>
              <a:buNone/>
            </a:pPr>
            <a:r>
              <a:rPr lang="en-US" sz="175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Fastest-Growing Economy</a:t>
            </a:r>
            <a:endParaRPr lang="en-US" sz="1750" dirty="0">
              <a:latin typeface="Tahoma" panose="020B0604030504040204" pitchFamily="34" charset="0"/>
              <a:ea typeface="Tahoma" panose="020B0604030504040204" pitchFamily="34" charset="0"/>
              <a:cs typeface="Tahoma" panose="020B0604030504040204" pitchFamily="34" charset="0"/>
            </a:endParaRPr>
          </a:p>
        </p:txBody>
      </p:sp>
      <p:sp>
        <p:nvSpPr>
          <p:cNvPr id="5" name="Text 6">
            <a:extLst>
              <a:ext uri="{FF2B5EF4-FFF2-40B4-BE49-F238E27FC236}">
                <a16:creationId xmlns:a16="http://schemas.microsoft.com/office/drawing/2014/main" id="{B8DD9B4D-3B03-E102-3C3B-5D2D8F0347B1}"/>
              </a:ext>
            </a:extLst>
          </p:cNvPr>
          <p:cNvSpPr/>
          <p:nvPr/>
        </p:nvSpPr>
        <p:spPr>
          <a:xfrm>
            <a:off x="744098" y="2944881"/>
            <a:ext cx="3476030" cy="294203"/>
          </a:xfrm>
          <a:prstGeom prst="rect">
            <a:avLst/>
          </a:prstGeom>
          <a:noFill/>
          <a:ln/>
        </p:spPr>
        <p:txBody>
          <a:bodyPr wrap="none" lIns="0" tIns="0" rIns="0" bIns="0" rtlCol="0" anchor="t"/>
          <a:lstStyle/>
          <a:p>
            <a:pPr marL="0" indent="0" algn="l">
              <a:lnSpc>
                <a:spcPts val="2150"/>
              </a:lnSpc>
              <a:buNone/>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 Tech + Finance Convergence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Text 9">
            <a:extLst>
              <a:ext uri="{FF2B5EF4-FFF2-40B4-BE49-F238E27FC236}">
                <a16:creationId xmlns:a16="http://schemas.microsoft.com/office/drawing/2014/main" id="{C5FCD139-A66F-1BEF-C648-77672D1FAD56}"/>
              </a:ext>
            </a:extLst>
          </p:cNvPr>
          <p:cNvSpPr/>
          <p:nvPr/>
        </p:nvSpPr>
        <p:spPr>
          <a:xfrm>
            <a:off x="744098" y="4054915"/>
            <a:ext cx="2707481" cy="294203"/>
          </a:xfrm>
          <a:prstGeom prst="rect">
            <a:avLst/>
          </a:prstGeom>
          <a:noFill/>
          <a:ln/>
        </p:spPr>
        <p:txBody>
          <a:bodyPr wrap="none" lIns="0" tIns="0" rIns="0" bIns="0" rtlCol="0" anchor="t"/>
          <a:lstStyle/>
          <a:p>
            <a:pPr marL="0" indent="0" algn="l">
              <a:lnSpc>
                <a:spcPts val="2150"/>
              </a:lnSpc>
              <a:buNone/>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 Startup and Capital Market Boom</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ext 12">
            <a:extLst>
              <a:ext uri="{FF2B5EF4-FFF2-40B4-BE49-F238E27FC236}">
                <a16:creationId xmlns:a16="http://schemas.microsoft.com/office/drawing/2014/main" id="{8CDFDD37-C586-9CCD-5C2F-DA1A63AB3E00}"/>
              </a:ext>
            </a:extLst>
          </p:cNvPr>
          <p:cNvSpPr/>
          <p:nvPr/>
        </p:nvSpPr>
        <p:spPr>
          <a:xfrm>
            <a:off x="744098" y="5164949"/>
            <a:ext cx="3457456" cy="294203"/>
          </a:xfrm>
          <a:prstGeom prst="rect">
            <a:avLst/>
          </a:prstGeom>
          <a:noFill/>
          <a:ln/>
        </p:spPr>
        <p:txBody>
          <a:bodyPr wrap="none" lIns="0" tIns="0" rIns="0" bIns="0" rtlCol="0" anchor="t"/>
          <a:lstStyle/>
          <a:p>
            <a:pPr marL="0" indent="0" algn="l">
              <a:lnSpc>
                <a:spcPts val="2150"/>
              </a:lnSpc>
              <a:buNone/>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 Compliance Shortage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C0152E70-AA32-856F-CAFD-2CE10BF03100}"/>
              </a:ext>
            </a:extLst>
          </p:cNvPr>
          <p:cNvSpPr txBox="1"/>
          <p:nvPr/>
        </p:nvSpPr>
        <p:spPr>
          <a:xfrm>
            <a:off x="549432" y="6752483"/>
            <a:ext cx="13261161" cy="372666"/>
          </a:xfrm>
          <a:prstGeom prst="rect">
            <a:avLst/>
          </a:prstGeom>
          <a:noFill/>
        </p:spPr>
        <p:txBody>
          <a:bodyPr wrap="square">
            <a:spAutoFit/>
          </a:bodyPr>
          <a:lstStyle/>
          <a:p>
            <a:pPr marL="0" indent="0" algn="l">
              <a:lnSpc>
                <a:spcPts val="2250"/>
              </a:lnSpc>
              <a:buNone/>
            </a:pPr>
            <a:r>
              <a:rPr lang="en-US" sz="1800" b="1" dirty="0">
                <a:solidFill>
                  <a:srgbClr val="746558"/>
                </a:solidFill>
                <a:latin typeface="Tahoma" panose="020B0604030504040204" pitchFamily="34" charset="0"/>
                <a:ea typeface="Tahoma" panose="020B0604030504040204" pitchFamily="34" charset="0"/>
                <a:cs typeface="Tahoma" panose="020B0604030504040204" pitchFamily="34" charset="0"/>
              </a:rPr>
              <a:t>Perfect storm = Perfect opportunity.</a:t>
            </a:r>
            <a:r>
              <a:rPr lang="en-US" sz="1800" dirty="0">
                <a:solidFill>
                  <a:srgbClr val="746558"/>
                </a:solidFill>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grpSp>
        <p:nvGrpSpPr>
          <p:cNvPr id="2" name="Group 1">
            <a:extLst>
              <a:ext uri="{FF2B5EF4-FFF2-40B4-BE49-F238E27FC236}">
                <a16:creationId xmlns:a16="http://schemas.microsoft.com/office/drawing/2014/main" id="{98CBE7B1-AE6B-A56B-473D-6F454D0B3DE3}"/>
              </a:ext>
            </a:extLst>
          </p:cNvPr>
          <p:cNvGrpSpPr/>
          <p:nvPr/>
        </p:nvGrpSpPr>
        <p:grpSpPr>
          <a:xfrm>
            <a:off x="5985640" y="7856103"/>
            <a:ext cx="8476594" cy="390708"/>
            <a:chOff x="5985640" y="7856103"/>
            <a:chExt cx="8476594" cy="390708"/>
          </a:xfrm>
        </p:grpSpPr>
        <p:sp>
          <p:nvSpPr>
            <p:cNvPr id="8" name="TextBox 7">
              <a:extLst>
                <a:ext uri="{FF2B5EF4-FFF2-40B4-BE49-F238E27FC236}">
                  <a16:creationId xmlns:a16="http://schemas.microsoft.com/office/drawing/2014/main" id="{20B6FB61-22B9-CE14-5D13-D904712F7B84}"/>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21</a:t>
              </a:r>
              <a:endParaRPr lang="en-IN" b="1" dirty="0">
                <a:solidFill>
                  <a:srgbClr val="B0977C"/>
                </a:solidFill>
              </a:endParaRPr>
            </a:p>
          </p:txBody>
        </p:sp>
        <p:sp>
          <p:nvSpPr>
            <p:cNvPr id="10" name="TextBox 9">
              <a:extLst>
                <a:ext uri="{FF2B5EF4-FFF2-40B4-BE49-F238E27FC236}">
                  <a16:creationId xmlns:a16="http://schemas.microsoft.com/office/drawing/2014/main" id="{96CF7B79-DD7D-63D1-1A20-EB62F88AA51D}"/>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pic>
        <p:nvPicPr>
          <p:cNvPr id="12" name="Picture 11">
            <a:extLst>
              <a:ext uri="{FF2B5EF4-FFF2-40B4-BE49-F238E27FC236}">
                <a16:creationId xmlns:a16="http://schemas.microsoft.com/office/drawing/2014/main" id="{261AFABF-BBDE-3C66-6097-1FAAF2DDCF14}"/>
              </a:ext>
            </a:extLst>
          </p:cNvPr>
          <p:cNvPicPr>
            <a:picLocks noChangeAspect="1"/>
          </p:cNvPicPr>
          <p:nvPr/>
        </p:nvPicPr>
        <p:blipFill>
          <a:blip r:embed="rId2"/>
          <a:srcRect t="24413"/>
          <a:stretch>
            <a:fillRect/>
          </a:stretch>
        </p:blipFill>
        <p:spPr>
          <a:xfrm>
            <a:off x="7641021" y="1702668"/>
            <a:ext cx="6663557" cy="5423345"/>
          </a:xfrm>
          <a:prstGeom prst="rect">
            <a:avLst/>
          </a:prstGeom>
          <a:solidFill>
            <a:srgbClr val="B0977C"/>
          </a:solidFill>
          <a:effectLst/>
        </p:spPr>
      </p:pic>
      <p:grpSp>
        <p:nvGrpSpPr>
          <p:cNvPr id="11" name="Group 10">
            <a:extLst>
              <a:ext uri="{FF2B5EF4-FFF2-40B4-BE49-F238E27FC236}">
                <a16:creationId xmlns:a16="http://schemas.microsoft.com/office/drawing/2014/main" id="{7C155878-8C56-D018-1109-28AC169FBBF4}"/>
              </a:ext>
            </a:extLst>
          </p:cNvPr>
          <p:cNvGrpSpPr/>
          <p:nvPr/>
        </p:nvGrpSpPr>
        <p:grpSpPr>
          <a:xfrm>
            <a:off x="425771" y="7877479"/>
            <a:ext cx="8949456" cy="369687"/>
            <a:chOff x="425771" y="7877479"/>
            <a:chExt cx="8949456" cy="369687"/>
          </a:xfrm>
        </p:grpSpPr>
        <p:sp>
          <p:nvSpPr>
            <p:cNvPr id="14" name="TextBox 13">
              <a:extLst>
                <a:ext uri="{FF2B5EF4-FFF2-40B4-BE49-F238E27FC236}">
                  <a16:creationId xmlns:a16="http://schemas.microsoft.com/office/drawing/2014/main" id="{56193046-8EFD-D5A2-895F-20D646A1A05F}"/>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15" name="TextBox 14">
              <a:extLst>
                <a:ext uri="{FF2B5EF4-FFF2-40B4-BE49-F238E27FC236}">
                  <a16:creationId xmlns:a16="http://schemas.microsoft.com/office/drawing/2014/main" id="{EF834A84-A60A-BECE-8883-3403B734AA2B}"/>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extLst>
      <p:ext uri="{BB962C8B-B14F-4D97-AF65-F5344CB8AC3E}">
        <p14:creationId xmlns:p14="http://schemas.microsoft.com/office/powerpoint/2010/main" val="3764565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1E2E9D-26CB-787D-5658-DD302376CF70}"/>
              </a:ext>
            </a:extLst>
          </p:cNvPr>
          <p:cNvSpPr txBox="1"/>
          <p:nvPr/>
        </p:nvSpPr>
        <p:spPr>
          <a:xfrm>
            <a:off x="8944303" y="1776248"/>
            <a:ext cx="184731" cy="369332"/>
          </a:xfrm>
          <a:prstGeom prst="rect">
            <a:avLst/>
          </a:prstGeom>
          <a:noFill/>
        </p:spPr>
        <p:txBody>
          <a:bodyPr wrap="square" rtlCol="0">
            <a:spAutoFit/>
          </a:bodyPr>
          <a:lstStyle/>
          <a:p>
            <a:endParaRPr lang="en-IN" dirty="0"/>
          </a:p>
        </p:txBody>
      </p:sp>
      <p:pic>
        <p:nvPicPr>
          <p:cNvPr id="3" name="Picture 2">
            <a:extLst>
              <a:ext uri="{FF2B5EF4-FFF2-40B4-BE49-F238E27FC236}">
                <a16:creationId xmlns:a16="http://schemas.microsoft.com/office/drawing/2014/main" id="{0E8EF701-CDEB-DB15-C0E8-8FE3D36CD838}"/>
              </a:ext>
            </a:extLst>
          </p:cNvPr>
          <p:cNvPicPr>
            <a:picLocks noChangeAspect="1"/>
          </p:cNvPicPr>
          <p:nvPr/>
        </p:nvPicPr>
        <p:blipFill>
          <a:blip r:embed="rId2"/>
          <a:stretch>
            <a:fillRect/>
          </a:stretch>
        </p:blipFill>
        <p:spPr>
          <a:xfrm>
            <a:off x="662152" y="1072055"/>
            <a:ext cx="13526814" cy="6852746"/>
          </a:xfrm>
          <a:prstGeom prst="rect">
            <a:avLst/>
          </a:prstGeom>
        </p:spPr>
      </p:pic>
      <p:sp>
        <p:nvSpPr>
          <p:cNvPr id="5" name="TextBox 4">
            <a:extLst>
              <a:ext uri="{FF2B5EF4-FFF2-40B4-BE49-F238E27FC236}">
                <a16:creationId xmlns:a16="http://schemas.microsoft.com/office/drawing/2014/main" id="{16245494-E02E-48A9-39C3-BCC0AE8695D0}"/>
              </a:ext>
            </a:extLst>
          </p:cNvPr>
          <p:cNvSpPr txBox="1"/>
          <p:nvPr/>
        </p:nvSpPr>
        <p:spPr>
          <a:xfrm>
            <a:off x="1177159" y="1397876"/>
            <a:ext cx="5496910" cy="4031873"/>
          </a:xfrm>
          <a:prstGeom prst="rect">
            <a:avLst/>
          </a:prstGeom>
          <a:noFill/>
        </p:spPr>
        <p:txBody>
          <a:bodyPr wrap="square" rtlCol="0">
            <a:spAutoFit/>
          </a:bodyPr>
          <a:lstStyle/>
          <a:p>
            <a:r>
              <a:rPr lang="en-US" sz="3200" dirty="0">
                <a:solidFill>
                  <a:schemeClr val="bg2"/>
                </a:solidFill>
                <a:latin typeface="Tahoma" panose="020B0604030504040204" pitchFamily="34" charset="0"/>
                <a:ea typeface="Tahoma" panose="020B0604030504040204" pitchFamily="34" charset="0"/>
                <a:cs typeface="Tahoma" panose="020B0604030504040204" pitchFamily="34" charset="0"/>
              </a:rPr>
              <a:t>“ READ 500 PAGES EVERY DAY. THAT’S HOW KNOWLEDGE WORKS. IT BUILDS UP, LIKE COMPOUND INTEREST. ALL OF YOU CAN DO IT, BUT I GUARANTEE NOT MANY OF YOU WILL DO IT.” – </a:t>
            </a:r>
            <a:r>
              <a:rPr lang="en-US" sz="3200"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WARREN BUFFET</a:t>
            </a:r>
            <a:endParaRPr lang="en-IN" sz="3200"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57905CEB-8D09-A25C-C988-E0C22A18CFF0}"/>
              </a:ext>
            </a:extLst>
          </p:cNvPr>
          <p:cNvSpPr txBox="1"/>
          <p:nvPr/>
        </p:nvSpPr>
        <p:spPr>
          <a:xfrm>
            <a:off x="662152" y="403913"/>
            <a:ext cx="11235558" cy="454740"/>
          </a:xfrm>
          <a:prstGeom prst="rect">
            <a:avLst/>
          </a:prstGeom>
          <a:noFill/>
        </p:spPr>
        <p:txBody>
          <a:bodyPr wrap="square">
            <a:spAutoFit/>
          </a:bodyPr>
          <a:lstStyle>
            <a:defPPr>
              <a:defRPr lang="en-US"/>
            </a:defPPr>
            <a:lvl1pPr indent="0">
              <a:lnSpc>
                <a:spcPts val="2650"/>
              </a:lnSpc>
              <a:buNone/>
              <a:defRPr sz="3900">
                <a:solidFill>
                  <a:srgbClr val="484237"/>
                </a:solidFill>
                <a:latin typeface="Tahoma" panose="020B0604030504040204" pitchFamily="34" charset="0"/>
                <a:ea typeface="Tahoma" panose="020B0604030504040204" pitchFamily="34" charset="0"/>
                <a:cs typeface="Tahoma" panose="020B0604030504040204" pitchFamily="34" charset="0"/>
              </a:defRPr>
            </a:lvl1pPr>
          </a:lstStyle>
          <a:p>
            <a:r>
              <a:rPr lang="en-US" dirty="0"/>
              <a:t>Recommendation of Someone Who Matters</a:t>
            </a:r>
            <a:endParaRPr lang="en-IN" dirty="0"/>
          </a:p>
        </p:txBody>
      </p:sp>
      <p:grpSp>
        <p:nvGrpSpPr>
          <p:cNvPr id="4" name="Group 3">
            <a:extLst>
              <a:ext uri="{FF2B5EF4-FFF2-40B4-BE49-F238E27FC236}">
                <a16:creationId xmlns:a16="http://schemas.microsoft.com/office/drawing/2014/main" id="{E2529387-3A7F-2DEE-8CCC-8A95F792FFB2}"/>
              </a:ext>
            </a:extLst>
          </p:cNvPr>
          <p:cNvGrpSpPr/>
          <p:nvPr/>
        </p:nvGrpSpPr>
        <p:grpSpPr>
          <a:xfrm>
            <a:off x="5985640" y="7856103"/>
            <a:ext cx="8476594" cy="390708"/>
            <a:chOff x="5985640" y="7856103"/>
            <a:chExt cx="8476594" cy="390708"/>
          </a:xfrm>
        </p:grpSpPr>
        <p:sp>
          <p:nvSpPr>
            <p:cNvPr id="7" name="TextBox 6">
              <a:extLst>
                <a:ext uri="{FF2B5EF4-FFF2-40B4-BE49-F238E27FC236}">
                  <a16:creationId xmlns:a16="http://schemas.microsoft.com/office/drawing/2014/main" id="{54383263-1E46-0A51-DE4E-7510CB101A8F}"/>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22</a:t>
              </a:r>
              <a:endParaRPr lang="en-IN" b="1" dirty="0">
                <a:solidFill>
                  <a:srgbClr val="B0977C"/>
                </a:solidFill>
              </a:endParaRPr>
            </a:p>
          </p:txBody>
        </p:sp>
        <p:sp>
          <p:nvSpPr>
            <p:cNvPr id="8" name="TextBox 7">
              <a:extLst>
                <a:ext uri="{FF2B5EF4-FFF2-40B4-BE49-F238E27FC236}">
                  <a16:creationId xmlns:a16="http://schemas.microsoft.com/office/drawing/2014/main" id="{0A26B52F-9797-35A1-C101-EAE86C6C22B5}"/>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9" name="Group 8">
            <a:extLst>
              <a:ext uri="{FF2B5EF4-FFF2-40B4-BE49-F238E27FC236}">
                <a16:creationId xmlns:a16="http://schemas.microsoft.com/office/drawing/2014/main" id="{F28AF0D6-6D69-49A8-E66C-390D3403C84E}"/>
              </a:ext>
            </a:extLst>
          </p:cNvPr>
          <p:cNvGrpSpPr/>
          <p:nvPr/>
        </p:nvGrpSpPr>
        <p:grpSpPr>
          <a:xfrm>
            <a:off x="425771" y="7877479"/>
            <a:ext cx="8949456" cy="369687"/>
            <a:chOff x="425771" y="7877479"/>
            <a:chExt cx="8949456" cy="369687"/>
          </a:xfrm>
        </p:grpSpPr>
        <p:sp>
          <p:nvSpPr>
            <p:cNvPr id="11" name="TextBox 10">
              <a:extLst>
                <a:ext uri="{FF2B5EF4-FFF2-40B4-BE49-F238E27FC236}">
                  <a16:creationId xmlns:a16="http://schemas.microsoft.com/office/drawing/2014/main" id="{50A93096-BA45-9E39-97A4-4DC29ABE1F60}"/>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12" name="TextBox 11">
              <a:extLst>
                <a:ext uri="{FF2B5EF4-FFF2-40B4-BE49-F238E27FC236}">
                  <a16:creationId xmlns:a16="http://schemas.microsoft.com/office/drawing/2014/main" id="{12A45FD0-E343-2F12-A81E-DC0868962289}"/>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extLst>
      <p:ext uri="{BB962C8B-B14F-4D97-AF65-F5344CB8AC3E}">
        <p14:creationId xmlns:p14="http://schemas.microsoft.com/office/powerpoint/2010/main" val="112705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28437" y="777090"/>
            <a:ext cx="5828228" cy="620078"/>
          </a:xfrm>
          <a:prstGeom prst="rect">
            <a:avLst/>
          </a:prstGeom>
          <a:noFill/>
          <a:ln/>
        </p:spPr>
        <p:txBody>
          <a:bodyPr wrap="none" lIns="0" tIns="0" rIns="0" bIns="0" rtlCol="0" anchor="t"/>
          <a:lstStyle/>
          <a:p>
            <a:pPr marL="0" indent="0" algn="l">
              <a:lnSpc>
                <a:spcPts val="48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Why This Topic Matters</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3" name="Shape 1"/>
          <p:cNvSpPr/>
          <p:nvPr/>
        </p:nvSpPr>
        <p:spPr>
          <a:xfrm>
            <a:off x="828437" y="2292608"/>
            <a:ext cx="4215289" cy="3207306"/>
          </a:xfrm>
          <a:prstGeom prst="roundRect">
            <a:avLst>
              <a:gd name="adj" fmla="val 928"/>
            </a:avLst>
          </a:prstGeom>
          <a:solidFill>
            <a:srgbClr val="EEE8DD"/>
          </a:solidFill>
          <a:ln/>
        </p:spPr>
        <p:txBody>
          <a:bodyPr/>
          <a:lstStyle/>
          <a:p>
            <a:endParaRPr lang="en-IN"/>
          </a:p>
        </p:txBody>
      </p:sp>
      <p:sp>
        <p:nvSpPr>
          <p:cNvPr id="4" name="Shape 2"/>
          <p:cNvSpPr/>
          <p:nvPr/>
        </p:nvSpPr>
        <p:spPr>
          <a:xfrm>
            <a:off x="992147" y="2404169"/>
            <a:ext cx="595313" cy="595313"/>
          </a:xfrm>
          <a:prstGeom prst="roundRect">
            <a:avLst>
              <a:gd name="adj" fmla="val 15358451"/>
            </a:avLst>
          </a:prstGeom>
          <a:solidFill>
            <a:srgbClr val="D3C5B6"/>
          </a:solidFill>
          <a:ln/>
        </p:spPr>
        <p:txBody>
          <a:bodyP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5859" y="2575072"/>
            <a:ext cx="267891" cy="267891"/>
          </a:xfrm>
          <a:prstGeom prst="rect">
            <a:avLst/>
          </a:prstGeom>
        </p:spPr>
      </p:pic>
      <p:sp>
        <p:nvSpPr>
          <p:cNvPr id="6" name="Text 3"/>
          <p:cNvSpPr/>
          <p:nvPr/>
        </p:nvSpPr>
        <p:spPr>
          <a:xfrm>
            <a:off x="1020406" y="3232666"/>
            <a:ext cx="2704028" cy="310158"/>
          </a:xfrm>
          <a:prstGeom prst="rect">
            <a:avLst/>
          </a:prstGeom>
          <a:noFill/>
          <a:ln/>
        </p:spPr>
        <p:txBody>
          <a:bodyPr wrap="none" lIns="0" tIns="0" rIns="0" bIns="0" rtlCol="0" anchor="t"/>
          <a:lstStyle/>
          <a:p>
            <a:pPr marL="0" indent="0" algn="l">
              <a:lnSpc>
                <a:spcPts val="240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India's Economic Rise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7" name="Text 4"/>
          <p:cNvSpPr/>
          <p:nvPr/>
        </p:nvSpPr>
        <p:spPr>
          <a:xfrm>
            <a:off x="997000" y="3686533"/>
            <a:ext cx="3818573" cy="1587698"/>
          </a:xfrm>
          <a:prstGeom prst="rect">
            <a:avLst/>
          </a:prstGeom>
          <a:noFill/>
          <a:ln/>
        </p:spPr>
        <p:txBody>
          <a:bodyPr wrap="square" lIns="0" tIns="0" rIns="0" bIns="0" rtlCol="0" anchor="t"/>
          <a:lstStyle/>
          <a:p>
            <a:pPr marL="0" indent="0" algn="l">
              <a:lnSpc>
                <a:spcPts val="2500"/>
              </a:lnSpc>
              <a:buNone/>
            </a:pP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India is the fastest-growing large economy globally, creating unprecedented opportunities for finance professionals who understand both local compliance and international standards.</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8" name="Shape 5"/>
          <p:cNvSpPr/>
          <p:nvPr/>
        </p:nvSpPr>
        <p:spPr>
          <a:xfrm>
            <a:off x="5177642" y="2292608"/>
            <a:ext cx="4215408" cy="3207306"/>
          </a:xfrm>
          <a:prstGeom prst="roundRect">
            <a:avLst>
              <a:gd name="adj" fmla="val 928"/>
            </a:avLst>
          </a:prstGeom>
          <a:solidFill>
            <a:srgbClr val="EEE8DD"/>
          </a:solidFill>
          <a:ln/>
        </p:spPr>
        <p:txBody>
          <a:bodyP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9" name="Shape 6"/>
          <p:cNvSpPr/>
          <p:nvPr/>
        </p:nvSpPr>
        <p:spPr>
          <a:xfrm>
            <a:off x="5314678" y="2391060"/>
            <a:ext cx="595313" cy="595313"/>
          </a:xfrm>
          <a:prstGeom prst="roundRect">
            <a:avLst>
              <a:gd name="adj" fmla="val 15358451"/>
            </a:avLst>
          </a:prstGeom>
          <a:solidFill>
            <a:srgbClr val="D3C5B6"/>
          </a:solidFill>
          <a:ln/>
        </p:spPr>
        <p:txBody>
          <a:bodyP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6956" y="2564562"/>
            <a:ext cx="267891" cy="267891"/>
          </a:xfrm>
          <a:prstGeom prst="rect">
            <a:avLst/>
          </a:prstGeom>
        </p:spPr>
      </p:pic>
      <p:sp>
        <p:nvSpPr>
          <p:cNvPr id="11" name="Text 7"/>
          <p:cNvSpPr/>
          <p:nvPr/>
        </p:nvSpPr>
        <p:spPr>
          <a:xfrm>
            <a:off x="5426611" y="3171187"/>
            <a:ext cx="2862514" cy="310158"/>
          </a:xfrm>
          <a:prstGeom prst="rect">
            <a:avLst/>
          </a:prstGeom>
          <a:noFill/>
          <a:ln/>
        </p:spPr>
        <p:txBody>
          <a:bodyPr wrap="none" lIns="0" tIns="0" rIns="0" bIns="0" rtlCol="0" anchor="t"/>
          <a:lstStyle/>
          <a:p>
            <a:pPr marL="0" indent="0" algn="l">
              <a:lnSpc>
                <a:spcPts val="240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Global and Local Demand Surge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 8"/>
          <p:cNvSpPr/>
          <p:nvPr/>
        </p:nvSpPr>
        <p:spPr>
          <a:xfrm>
            <a:off x="5405854" y="3636779"/>
            <a:ext cx="3818692" cy="1587698"/>
          </a:xfrm>
          <a:prstGeom prst="rect">
            <a:avLst/>
          </a:prstGeom>
          <a:noFill/>
          <a:ln/>
        </p:spPr>
        <p:txBody>
          <a:bodyPr wrap="square" lIns="0" tIns="0" rIns="0" bIns="0" rtlCol="0" anchor="t"/>
          <a:lstStyle/>
          <a:p>
            <a:pPr marL="0" indent="0" algn="l">
              <a:lnSpc>
                <a:spcPts val="2500"/>
              </a:lnSpc>
              <a:buNone/>
            </a:pP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Skilled finance professionals are in high demand worldwide. Organizations seek CAs who bring technical expertise combined with strategic business acumen and digital fluency.</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13" name="Shape 9"/>
          <p:cNvSpPr/>
          <p:nvPr/>
        </p:nvSpPr>
        <p:spPr>
          <a:xfrm>
            <a:off x="9570194" y="2292608"/>
            <a:ext cx="4215289" cy="3207306"/>
          </a:xfrm>
          <a:prstGeom prst="roundRect">
            <a:avLst>
              <a:gd name="adj" fmla="val 928"/>
            </a:avLst>
          </a:prstGeom>
          <a:solidFill>
            <a:srgbClr val="EEE8DD"/>
          </a:solidFill>
          <a:ln/>
        </p:spPr>
        <p:txBody>
          <a:bodyPr/>
          <a:lstStyle/>
          <a:p>
            <a:endParaRPr lang="en-IN" dirty="0">
              <a:latin typeface="Tahoma" panose="020B0604030504040204" pitchFamily="34" charset="0"/>
              <a:ea typeface="Tahoma" panose="020B0604030504040204" pitchFamily="34" charset="0"/>
              <a:cs typeface="Tahoma" panose="020B0604030504040204" pitchFamily="34" charset="0"/>
            </a:endParaRPr>
          </a:p>
        </p:txBody>
      </p:sp>
      <p:sp>
        <p:nvSpPr>
          <p:cNvPr id="14" name="Shape 10"/>
          <p:cNvSpPr/>
          <p:nvPr/>
        </p:nvSpPr>
        <p:spPr>
          <a:xfrm>
            <a:off x="9819561" y="2390464"/>
            <a:ext cx="595313" cy="595313"/>
          </a:xfrm>
          <a:prstGeom prst="roundRect">
            <a:avLst>
              <a:gd name="adj" fmla="val 15358451"/>
            </a:avLst>
          </a:prstGeom>
          <a:solidFill>
            <a:srgbClr val="D3C5B6"/>
          </a:solidFill>
          <a:ln/>
        </p:spPr>
        <p:txBody>
          <a:bodyPr/>
          <a:lstStyle/>
          <a:p>
            <a:endParaRPr lang="en-IN"/>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3272" y="2564564"/>
            <a:ext cx="267891" cy="267891"/>
          </a:xfrm>
          <a:prstGeom prst="rect">
            <a:avLst/>
          </a:prstGeom>
        </p:spPr>
      </p:pic>
      <p:sp>
        <p:nvSpPr>
          <p:cNvPr id="16" name="Text 11"/>
          <p:cNvSpPr/>
          <p:nvPr/>
        </p:nvSpPr>
        <p:spPr>
          <a:xfrm>
            <a:off x="9819561" y="3159376"/>
            <a:ext cx="2609850" cy="310158"/>
          </a:xfrm>
          <a:prstGeom prst="rect">
            <a:avLst/>
          </a:prstGeom>
          <a:noFill/>
          <a:ln/>
        </p:spPr>
        <p:txBody>
          <a:bodyPr wrap="none" lIns="0" tIns="0" rIns="0" bIns="0" rtlCol="0" anchor="t"/>
          <a:lstStyle/>
          <a:p>
            <a:pPr marL="0" indent="0" algn="l">
              <a:lnSpc>
                <a:spcPts val="240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Evolved Expectations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 12"/>
          <p:cNvSpPr/>
          <p:nvPr/>
        </p:nvSpPr>
        <p:spPr>
          <a:xfrm>
            <a:off x="9819561" y="3634574"/>
            <a:ext cx="3818573" cy="1587698"/>
          </a:xfrm>
          <a:prstGeom prst="rect">
            <a:avLst/>
          </a:prstGeom>
          <a:noFill/>
          <a:ln/>
        </p:spPr>
        <p:txBody>
          <a:bodyPr wrap="square" lIns="0" tIns="0" rIns="0" bIns="0" rtlCol="0" anchor="t"/>
          <a:lstStyle/>
          <a:p>
            <a:pPr marL="0" indent="0" algn="l">
              <a:lnSpc>
                <a:spcPts val="2500"/>
              </a:lnSpc>
              <a:buNone/>
            </a:pP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Today's CAs are expected to understand business models, navigate AI tools effectively, and serve as strategic partners to leadership — not just compliance experts.</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18" name="Text 13"/>
          <p:cNvSpPr/>
          <p:nvPr/>
        </p:nvSpPr>
        <p:spPr>
          <a:xfrm>
            <a:off x="793790" y="6179701"/>
            <a:ext cx="13042821" cy="317540"/>
          </a:xfrm>
          <a:prstGeom prst="rect">
            <a:avLst/>
          </a:prstGeom>
          <a:noFill/>
          <a:ln/>
        </p:spPr>
        <p:txBody>
          <a:bodyPr wrap="none" lIns="0" tIns="0" rIns="0" bIns="0" rtlCol="0" anchor="t"/>
          <a:lstStyle/>
          <a:p>
            <a:pPr marL="0" indent="0" algn="l">
              <a:lnSpc>
                <a:spcPts val="250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We don't just balance books anymore — we balance </a:t>
            </a:r>
            <a:r>
              <a:rPr lang="en-US" u="sng" dirty="0">
                <a:solidFill>
                  <a:srgbClr val="746558"/>
                </a:solidFill>
                <a:latin typeface="Tahoma" panose="020B0604030504040204" pitchFamily="34" charset="0"/>
                <a:ea typeface="Tahoma" panose="020B0604030504040204" pitchFamily="34" charset="0"/>
                <a:cs typeface="Tahoma" panose="020B0604030504040204" pitchFamily="34" charset="0"/>
              </a:rPr>
              <a:t>ambition and accountability, innovation and integrity, growth and governance.</a:t>
            </a:r>
            <a:endParaRPr lang="en-US" u="sng" dirty="0">
              <a:latin typeface="Tahoma" panose="020B0604030504040204" pitchFamily="34" charset="0"/>
              <a:ea typeface="Tahoma" panose="020B0604030504040204" pitchFamily="34" charset="0"/>
              <a:cs typeface="Tahoma" panose="020B0604030504040204" pitchFamily="34" charset="0"/>
            </a:endParaRPr>
          </a:p>
        </p:txBody>
      </p:sp>
      <p:grpSp>
        <p:nvGrpSpPr>
          <p:cNvPr id="19" name="Group 18">
            <a:extLst>
              <a:ext uri="{FF2B5EF4-FFF2-40B4-BE49-F238E27FC236}">
                <a16:creationId xmlns:a16="http://schemas.microsoft.com/office/drawing/2014/main" id="{6145A852-8EDB-93B7-5E7D-7A2B8D54AC1C}"/>
              </a:ext>
            </a:extLst>
          </p:cNvPr>
          <p:cNvGrpSpPr/>
          <p:nvPr/>
        </p:nvGrpSpPr>
        <p:grpSpPr>
          <a:xfrm>
            <a:off x="5985640" y="7856103"/>
            <a:ext cx="8476594" cy="390708"/>
            <a:chOff x="5985640" y="7856103"/>
            <a:chExt cx="8476594" cy="390708"/>
          </a:xfrm>
        </p:grpSpPr>
        <p:sp>
          <p:nvSpPr>
            <p:cNvPr id="20" name="TextBox 19">
              <a:extLst>
                <a:ext uri="{FF2B5EF4-FFF2-40B4-BE49-F238E27FC236}">
                  <a16:creationId xmlns:a16="http://schemas.microsoft.com/office/drawing/2014/main" id="{73A85E9D-79CC-59AA-F2B2-21D1ACC22777}"/>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2</a:t>
              </a:r>
              <a:endParaRPr lang="en-IN" b="1" dirty="0">
                <a:solidFill>
                  <a:srgbClr val="B0977C"/>
                </a:solidFill>
              </a:endParaRPr>
            </a:p>
          </p:txBody>
        </p:sp>
        <p:sp>
          <p:nvSpPr>
            <p:cNvPr id="21" name="TextBox 20">
              <a:extLst>
                <a:ext uri="{FF2B5EF4-FFF2-40B4-BE49-F238E27FC236}">
                  <a16:creationId xmlns:a16="http://schemas.microsoft.com/office/drawing/2014/main" id="{62DBE755-D1B3-272A-D6B0-0AD5AC3ED2E9}"/>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22" name="Group 21">
            <a:extLst>
              <a:ext uri="{FF2B5EF4-FFF2-40B4-BE49-F238E27FC236}">
                <a16:creationId xmlns:a16="http://schemas.microsoft.com/office/drawing/2014/main" id="{0B02A752-7216-E41A-38DC-C36A362DC492}"/>
              </a:ext>
            </a:extLst>
          </p:cNvPr>
          <p:cNvGrpSpPr/>
          <p:nvPr/>
        </p:nvGrpSpPr>
        <p:grpSpPr>
          <a:xfrm>
            <a:off x="425771" y="7877479"/>
            <a:ext cx="8949456" cy="369687"/>
            <a:chOff x="425771" y="7877479"/>
            <a:chExt cx="8949456" cy="369687"/>
          </a:xfrm>
        </p:grpSpPr>
        <p:sp>
          <p:nvSpPr>
            <p:cNvPr id="24" name="TextBox 23">
              <a:extLst>
                <a:ext uri="{FF2B5EF4-FFF2-40B4-BE49-F238E27FC236}">
                  <a16:creationId xmlns:a16="http://schemas.microsoft.com/office/drawing/2014/main" id="{0B1B44F5-E927-B079-4978-EE14B6FD5B34}"/>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25" name="TextBox 24">
              <a:extLst>
                <a:ext uri="{FF2B5EF4-FFF2-40B4-BE49-F238E27FC236}">
                  <a16:creationId xmlns:a16="http://schemas.microsoft.com/office/drawing/2014/main" id="{301C1834-AB90-B29D-3938-315B8630BACC}"/>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90086" y="685899"/>
            <a:ext cx="4683323" cy="431244"/>
          </a:xfrm>
          <a:prstGeom prst="rect">
            <a:avLst/>
          </a:prstGeom>
          <a:noFill/>
          <a:ln/>
        </p:spPr>
        <p:txBody>
          <a:bodyPr wrap="none" lIns="0" tIns="0" rIns="0" bIns="0" rtlCol="0" anchor="t"/>
          <a:lstStyle/>
          <a:p>
            <a:pPr>
              <a:lnSpc>
                <a:spcPts val="4850"/>
              </a:lnSpc>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The Big Shift in the CA Role</a:t>
            </a:r>
          </a:p>
        </p:txBody>
      </p:sp>
      <p:pic>
        <p:nvPicPr>
          <p:cNvPr id="3" name="Image 0" descr="preencoded.png"/>
          <p:cNvPicPr>
            <a:picLocks noChangeAspect="1"/>
          </p:cNvPicPr>
          <p:nvPr/>
        </p:nvPicPr>
        <p:blipFill>
          <a:blip r:embed="rId3"/>
          <a:stretch>
            <a:fillRect/>
          </a:stretch>
        </p:blipFill>
        <p:spPr>
          <a:xfrm>
            <a:off x="552093" y="1541189"/>
            <a:ext cx="4508659" cy="552093"/>
          </a:xfrm>
          <a:prstGeom prst="rect">
            <a:avLst/>
          </a:prstGeom>
        </p:spPr>
      </p:pic>
      <p:sp>
        <p:nvSpPr>
          <p:cNvPr id="4" name="Text 1"/>
          <p:cNvSpPr/>
          <p:nvPr/>
        </p:nvSpPr>
        <p:spPr>
          <a:xfrm>
            <a:off x="690086" y="2243339"/>
            <a:ext cx="1725454" cy="215622"/>
          </a:xfrm>
          <a:prstGeom prst="rect">
            <a:avLst/>
          </a:prstGeom>
          <a:noFill/>
          <a:ln/>
        </p:spPr>
        <p:txBody>
          <a:bodyPr wrap="none" lIns="0" tIns="0" rIns="0" bIns="0" rtlCol="0" anchor="t"/>
          <a:lstStyle/>
          <a:p>
            <a:pPr marL="0" indent="0" algn="l">
              <a:lnSpc>
                <a:spcPts val="1650"/>
              </a:lnSpc>
              <a:buNone/>
            </a:pPr>
            <a:r>
              <a:rPr lang="en-US" sz="2400" b="1" dirty="0">
                <a:solidFill>
                  <a:srgbClr val="746558"/>
                </a:solidFill>
                <a:latin typeface="Tahoma" panose="020B0604030504040204" pitchFamily="34" charset="0"/>
                <a:ea typeface="Tahoma" panose="020B0604030504040204" pitchFamily="34" charset="0"/>
                <a:cs typeface="Tahoma" panose="020B0604030504040204" pitchFamily="34" charset="0"/>
              </a:rPr>
              <a:t>Yesterday</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5" name="Text 2"/>
          <p:cNvSpPr/>
          <p:nvPr/>
        </p:nvSpPr>
        <p:spPr>
          <a:xfrm>
            <a:off x="690086" y="2625372"/>
            <a:ext cx="4232672" cy="220742"/>
          </a:xfrm>
          <a:prstGeom prst="rect">
            <a:avLst/>
          </a:prstGeom>
          <a:noFill/>
          <a:ln/>
        </p:spPr>
        <p:txBody>
          <a:bodyPr wrap="none" lIns="0" tIns="0" rIns="0" bIns="0" rtlCol="0" anchor="t"/>
          <a:lstStyle/>
          <a:p>
            <a:pPr marL="0" indent="0" algn="l">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Audit</a:t>
            </a:r>
          </a:p>
          <a:p>
            <a:pPr marL="0" indent="0" algn="l">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Tax</a:t>
            </a:r>
          </a:p>
          <a:p>
            <a:pPr marL="0" indent="0" algn="l">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Accounting</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Text 3"/>
          <p:cNvSpPr/>
          <p:nvPr/>
        </p:nvSpPr>
        <p:spPr>
          <a:xfrm>
            <a:off x="690086" y="3525337"/>
            <a:ext cx="4232672" cy="441484"/>
          </a:xfrm>
          <a:prstGeom prst="rect">
            <a:avLst/>
          </a:prstGeom>
          <a:noFill/>
          <a:ln/>
        </p:spPr>
        <p:txBody>
          <a:bodyPr wrap="square" lIns="0" tIns="0" rIns="0" bIns="0" rtlCol="0" anchor="t"/>
          <a:lstStyle/>
          <a:p>
            <a:pPr marL="0" indent="0" algn="l">
              <a:lnSpc>
                <a:spcPts val="170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Compliance-focused work, manual processes, traditional financial reporting</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7" name="Image 1" descr="preencoded.png"/>
          <p:cNvPicPr>
            <a:picLocks noChangeAspect="1"/>
          </p:cNvPicPr>
          <p:nvPr/>
        </p:nvPicPr>
        <p:blipFill>
          <a:blip r:embed="rId4"/>
          <a:stretch>
            <a:fillRect/>
          </a:stretch>
        </p:blipFill>
        <p:spPr>
          <a:xfrm>
            <a:off x="5097422" y="1538462"/>
            <a:ext cx="4508778" cy="552093"/>
          </a:xfrm>
          <a:prstGeom prst="rect">
            <a:avLst/>
          </a:prstGeom>
        </p:spPr>
      </p:pic>
      <p:sp>
        <p:nvSpPr>
          <p:cNvPr id="8" name="Text 4"/>
          <p:cNvSpPr/>
          <p:nvPr/>
        </p:nvSpPr>
        <p:spPr>
          <a:xfrm>
            <a:off x="5198745" y="2295823"/>
            <a:ext cx="1725454" cy="255061"/>
          </a:xfrm>
          <a:prstGeom prst="rect">
            <a:avLst/>
          </a:prstGeom>
          <a:noFill/>
          <a:ln/>
        </p:spPr>
        <p:txBody>
          <a:bodyPr wrap="none" lIns="0" tIns="0" rIns="0" bIns="0" rtlCol="0" anchor="t"/>
          <a:lstStyle/>
          <a:p>
            <a:pPr marL="0" indent="0" algn="l">
              <a:lnSpc>
                <a:spcPts val="1650"/>
              </a:lnSpc>
              <a:buNone/>
            </a:pPr>
            <a:r>
              <a:rPr lang="en-US" sz="2400" b="1" dirty="0">
                <a:solidFill>
                  <a:srgbClr val="746558"/>
                </a:solidFill>
                <a:latin typeface="Tahoma" panose="020B0604030504040204" pitchFamily="34" charset="0"/>
                <a:ea typeface="Tahoma" panose="020B0604030504040204" pitchFamily="34" charset="0"/>
                <a:cs typeface="Tahoma" panose="020B0604030504040204" pitchFamily="34" charset="0"/>
              </a:rPr>
              <a:t>Today</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 5"/>
          <p:cNvSpPr/>
          <p:nvPr/>
        </p:nvSpPr>
        <p:spPr>
          <a:xfrm>
            <a:off x="5235416" y="2625372"/>
            <a:ext cx="4232791" cy="220742"/>
          </a:xfrm>
          <a:prstGeom prst="rect">
            <a:avLst/>
          </a:prstGeom>
          <a:noFill/>
          <a:ln/>
        </p:spPr>
        <p:txBody>
          <a:bodyPr wrap="none" lIns="0" tIns="0" rIns="0" bIns="0" rtlCol="0" anchor="t"/>
          <a:lstStyle/>
          <a:p>
            <a:pPr marL="0" indent="0" algn="l">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Strategy</a:t>
            </a:r>
          </a:p>
          <a:p>
            <a:pPr marL="0" indent="0" algn="l">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Tech</a:t>
            </a:r>
          </a:p>
          <a:p>
            <a:pPr marL="0" indent="0" algn="l">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Advisory</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Text 6"/>
          <p:cNvSpPr/>
          <p:nvPr/>
        </p:nvSpPr>
        <p:spPr>
          <a:xfrm>
            <a:off x="5198745" y="3520373"/>
            <a:ext cx="4232791" cy="441484"/>
          </a:xfrm>
          <a:prstGeom prst="rect">
            <a:avLst/>
          </a:prstGeom>
          <a:noFill/>
          <a:ln/>
        </p:spPr>
        <p:txBody>
          <a:bodyPr wrap="square" lIns="0" tIns="0" rIns="0" bIns="0" rtlCol="0" anchor="t"/>
          <a:lstStyle/>
          <a:p>
            <a:pPr marL="0" indent="0" algn="l">
              <a:lnSpc>
                <a:spcPts val="170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Business partnering, digital transformation, value creation through insights</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1" name="Image 2" descr="preencoded.png"/>
          <p:cNvPicPr>
            <a:picLocks noChangeAspect="1"/>
          </p:cNvPicPr>
          <p:nvPr/>
        </p:nvPicPr>
        <p:blipFill>
          <a:blip r:embed="rId5"/>
          <a:stretch>
            <a:fillRect/>
          </a:stretch>
        </p:blipFill>
        <p:spPr>
          <a:xfrm>
            <a:off x="9642870" y="1546941"/>
            <a:ext cx="4508659" cy="552093"/>
          </a:xfrm>
          <a:prstGeom prst="rect">
            <a:avLst/>
          </a:prstGeom>
        </p:spPr>
      </p:pic>
      <p:sp>
        <p:nvSpPr>
          <p:cNvPr id="12" name="Text 7"/>
          <p:cNvSpPr/>
          <p:nvPr/>
        </p:nvSpPr>
        <p:spPr>
          <a:xfrm>
            <a:off x="9707523" y="2243339"/>
            <a:ext cx="1725454" cy="215622"/>
          </a:xfrm>
          <a:prstGeom prst="rect">
            <a:avLst/>
          </a:prstGeom>
          <a:noFill/>
          <a:ln/>
        </p:spPr>
        <p:txBody>
          <a:bodyPr wrap="none" lIns="0" tIns="0" rIns="0" bIns="0" rtlCol="0" anchor="t"/>
          <a:lstStyle/>
          <a:p>
            <a:pPr marL="0" indent="0" algn="l">
              <a:lnSpc>
                <a:spcPts val="1650"/>
              </a:lnSpc>
              <a:buNone/>
            </a:pPr>
            <a:r>
              <a:rPr lang="en-US" sz="2400" b="1" dirty="0">
                <a:solidFill>
                  <a:srgbClr val="746558"/>
                </a:solidFill>
                <a:latin typeface="Tahoma" panose="020B0604030504040204" pitchFamily="34" charset="0"/>
                <a:ea typeface="Tahoma" panose="020B0604030504040204" pitchFamily="34" charset="0"/>
                <a:cs typeface="Tahoma" panose="020B0604030504040204" pitchFamily="34" charset="0"/>
              </a:rPr>
              <a:t>Tomorrow</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 8"/>
          <p:cNvSpPr/>
          <p:nvPr/>
        </p:nvSpPr>
        <p:spPr>
          <a:xfrm>
            <a:off x="9642870" y="2625372"/>
            <a:ext cx="4232672" cy="220742"/>
          </a:xfrm>
          <a:prstGeom prst="rect">
            <a:avLst/>
          </a:prstGeom>
          <a:noFill/>
          <a:ln/>
        </p:spPr>
        <p:txBody>
          <a:bodyPr wrap="none" lIns="0" tIns="0" rIns="0" bIns="0" rtlCol="0" anchor="t"/>
          <a:lstStyle/>
          <a:p>
            <a:pPr marL="0" indent="0" algn="l">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Leadership</a:t>
            </a:r>
          </a:p>
          <a:p>
            <a:pPr marL="0" indent="0" algn="l">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ESG</a:t>
            </a:r>
          </a:p>
          <a:p>
            <a:pPr marL="0" indent="0" algn="l">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Automation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4" name="Text 9"/>
          <p:cNvSpPr/>
          <p:nvPr/>
        </p:nvSpPr>
        <p:spPr>
          <a:xfrm>
            <a:off x="9642870" y="3528654"/>
            <a:ext cx="4232672" cy="441484"/>
          </a:xfrm>
          <a:prstGeom prst="rect">
            <a:avLst/>
          </a:prstGeom>
          <a:noFill/>
          <a:ln/>
        </p:spPr>
        <p:txBody>
          <a:bodyPr wrap="square" lIns="0" tIns="0" rIns="0" bIns="0" rtlCol="0" anchor="t"/>
          <a:lstStyle/>
          <a:p>
            <a:pPr marL="0" indent="0" algn="l">
              <a:lnSpc>
                <a:spcPts val="170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C-suite roles, sustainability integration, AI-augmented decision making</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5" name="Shape 10"/>
          <p:cNvSpPr/>
          <p:nvPr/>
        </p:nvSpPr>
        <p:spPr>
          <a:xfrm>
            <a:off x="552033" y="4289734"/>
            <a:ext cx="13526214" cy="24765"/>
          </a:xfrm>
          <a:prstGeom prst="rect">
            <a:avLst/>
          </a:prstGeom>
          <a:solidFill>
            <a:srgbClr val="746558">
              <a:alpha val="50000"/>
            </a:srgbClr>
          </a:solidFill>
          <a:ln/>
        </p:spPr>
        <p:txBody>
          <a:bodyPr/>
          <a:lstStyle/>
          <a:p>
            <a:endParaRPr lang="en-IN"/>
          </a:p>
        </p:txBody>
      </p:sp>
      <p:sp>
        <p:nvSpPr>
          <p:cNvPr id="16" name="Text 11"/>
          <p:cNvSpPr/>
          <p:nvPr/>
        </p:nvSpPr>
        <p:spPr>
          <a:xfrm>
            <a:off x="552093" y="4889093"/>
            <a:ext cx="7980998" cy="220742"/>
          </a:xfrm>
          <a:prstGeom prst="rect">
            <a:avLst/>
          </a:prstGeom>
          <a:noFill/>
          <a:ln/>
        </p:spPr>
        <p:txBody>
          <a:bodyPr wrap="none" lIns="0" tIns="0" rIns="0" bIns="0" rtlCol="0" anchor="t"/>
          <a:lstStyle/>
          <a:p>
            <a:pPr marL="0" indent="0" algn="l">
              <a:lnSpc>
                <a:spcPts val="1700"/>
              </a:lnSpc>
              <a:buNone/>
            </a:pP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Old joke:</a:t>
            </a: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CAs were bean counters.</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7" name="Text 12"/>
          <p:cNvSpPr/>
          <p:nvPr/>
        </p:nvSpPr>
        <p:spPr>
          <a:xfrm>
            <a:off x="552093" y="5455983"/>
            <a:ext cx="7980998" cy="228362"/>
          </a:xfrm>
          <a:prstGeom prst="rect">
            <a:avLst/>
          </a:prstGeom>
          <a:noFill/>
          <a:ln/>
        </p:spPr>
        <p:txBody>
          <a:bodyPr wrap="none" lIns="0" tIns="0" rIns="0" bIns="0" rtlCol="0" anchor="t"/>
          <a:lstStyle/>
          <a:p>
            <a:pPr marL="0" indent="0" algn="l">
              <a:lnSpc>
                <a:spcPts val="1700"/>
              </a:lnSpc>
              <a:buNone/>
            </a:pP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New reality:</a:t>
            </a: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We decide in which country the beans should be taxed! </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8" name="Text 13"/>
          <p:cNvSpPr/>
          <p:nvPr/>
        </p:nvSpPr>
        <p:spPr>
          <a:xfrm>
            <a:off x="532277" y="7002326"/>
            <a:ext cx="7980998" cy="441484"/>
          </a:xfrm>
          <a:prstGeom prst="rect">
            <a:avLst/>
          </a:prstGeom>
          <a:noFill/>
          <a:ln/>
        </p:spPr>
        <p:txBody>
          <a:bodyPr wrap="square" lIns="0" tIns="0" rIns="0" bIns="0" rtlCol="0" anchor="t"/>
          <a:lstStyle/>
          <a:p>
            <a:pPr marL="0" indent="0" algn="l">
              <a:lnSpc>
                <a:spcPts val="170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The modern CA is a business architect, not just a financial historian.</a:t>
            </a:r>
          </a:p>
          <a:p>
            <a:pPr marL="0" indent="0" algn="l">
              <a:lnSpc>
                <a:spcPts val="1700"/>
              </a:lnSpc>
              <a:buNone/>
            </a:pPr>
            <a:endParaRPr lang="en-US"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marL="0" indent="0" algn="l">
              <a:lnSpc>
                <a:spcPts val="170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We're moving from </a:t>
            </a:r>
            <a:r>
              <a:rPr lang="en-US" i="1" dirty="0">
                <a:solidFill>
                  <a:srgbClr val="746558"/>
                </a:solidFill>
                <a:latin typeface="Tahoma" panose="020B0604030504040204" pitchFamily="34" charset="0"/>
                <a:ea typeface="Tahoma" panose="020B0604030504040204" pitchFamily="34" charset="0"/>
                <a:cs typeface="Tahoma" panose="020B0604030504040204" pitchFamily="34" charset="0"/>
              </a:rPr>
              <a:t>recording what happened</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to </a:t>
            </a:r>
            <a:r>
              <a:rPr lang="en-US" i="1" dirty="0">
                <a:solidFill>
                  <a:srgbClr val="746558"/>
                </a:solidFill>
                <a:latin typeface="Tahoma" panose="020B0604030504040204" pitchFamily="34" charset="0"/>
                <a:ea typeface="Tahoma" panose="020B0604030504040204" pitchFamily="34" charset="0"/>
                <a:cs typeface="Tahoma" panose="020B0604030504040204" pitchFamily="34" charset="0"/>
              </a:rPr>
              <a:t>shaping what happens next</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9" name="Image 3" descr="preencoded.png"/>
          <p:cNvPicPr>
            <a:picLocks noChangeAspect="1"/>
          </p:cNvPicPr>
          <p:nvPr/>
        </p:nvPicPr>
        <p:blipFill>
          <a:blip r:embed="rId6"/>
          <a:stretch>
            <a:fillRect/>
          </a:stretch>
        </p:blipFill>
        <p:spPr>
          <a:xfrm>
            <a:off x="9112562" y="4367937"/>
            <a:ext cx="5208389" cy="3165181"/>
          </a:xfrm>
          <a:prstGeom prst="rect">
            <a:avLst/>
          </a:prstGeom>
        </p:spPr>
      </p:pic>
      <p:grpSp>
        <p:nvGrpSpPr>
          <p:cNvPr id="20" name="Group 19">
            <a:extLst>
              <a:ext uri="{FF2B5EF4-FFF2-40B4-BE49-F238E27FC236}">
                <a16:creationId xmlns:a16="http://schemas.microsoft.com/office/drawing/2014/main" id="{83FE0361-3FD7-8642-A2B6-C76EC4401EDA}"/>
              </a:ext>
            </a:extLst>
          </p:cNvPr>
          <p:cNvGrpSpPr/>
          <p:nvPr/>
        </p:nvGrpSpPr>
        <p:grpSpPr>
          <a:xfrm>
            <a:off x="5985640" y="7856103"/>
            <a:ext cx="8476594" cy="390708"/>
            <a:chOff x="5985640" y="7856103"/>
            <a:chExt cx="8476594" cy="390708"/>
          </a:xfrm>
        </p:grpSpPr>
        <p:sp>
          <p:nvSpPr>
            <p:cNvPr id="21" name="TextBox 20">
              <a:extLst>
                <a:ext uri="{FF2B5EF4-FFF2-40B4-BE49-F238E27FC236}">
                  <a16:creationId xmlns:a16="http://schemas.microsoft.com/office/drawing/2014/main" id="{8101EAAF-4036-2D36-ED44-6A872DE042BE}"/>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3</a:t>
              </a:r>
              <a:endParaRPr lang="en-IN" b="1" dirty="0">
                <a:solidFill>
                  <a:srgbClr val="B0977C"/>
                </a:solidFill>
              </a:endParaRPr>
            </a:p>
          </p:txBody>
        </p:sp>
        <p:sp>
          <p:nvSpPr>
            <p:cNvPr id="22" name="TextBox 21">
              <a:extLst>
                <a:ext uri="{FF2B5EF4-FFF2-40B4-BE49-F238E27FC236}">
                  <a16:creationId xmlns:a16="http://schemas.microsoft.com/office/drawing/2014/main" id="{388B54D4-31A7-1816-9B17-C1DA58D34205}"/>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23" name="Group 22">
            <a:extLst>
              <a:ext uri="{FF2B5EF4-FFF2-40B4-BE49-F238E27FC236}">
                <a16:creationId xmlns:a16="http://schemas.microsoft.com/office/drawing/2014/main" id="{4AAF6BB2-0D59-D830-B611-1AE8BC3D3608}"/>
              </a:ext>
            </a:extLst>
          </p:cNvPr>
          <p:cNvGrpSpPr/>
          <p:nvPr/>
        </p:nvGrpSpPr>
        <p:grpSpPr>
          <a:xfrm>
            <a:off x="425771" y="7856103"/>
            <a:ext cx="14036463" cy="391063"/>
            <a:chOff x="425771" y="7856103"/>
            <a:chExt cx="14036463" cy="391063"/>
          </a:xfrm>
        </p:grpSpPr>
        <p:sp>
          <p:nvSpPr>
            <p:cNvPr id="24" name="TextBox 23">
              <a:extLst>
                <a:ext uri="{FF2B5EF4-FFF2-40B4-BE49-F238E27FC236}">
                  <a16:creationId xmlns:a16="http://schemas.microsoft.com/office/drawing/2014/main" id="{96D76A6F-8672-A75D-91D2-9EFAE1453373}"/>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t>
              </a:r>
              <a:endParaRPr lang="en-IN" b="1" dirty="0">
                <a:solidFill>
                  <a:srgbClr val="B0977C"/>
                </a:solidFill>
              </a:endParaRPr>
            </a:p>
          </p:txBody>
        </p:sp>
        <p:sp>
          <p:nvSpPr>
            <p:cNvPr id="25" name="TextBox 24">
              <a:extLst>
                <a:ext uri="{FF2B5EF4-FFF2-40B4-BE49-F238E27FC236}">
                  <a16:creationId xmlns:a16="http://schemas.microsoft.com/office/drawing/2014/main" id="{F170723D-29FF-1A2F-33E6-B55E271CE140}"/>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26" name="TextBox 25">
              <a:extLst>
                <a:ext uri="{FF2B5EF4-FFF2-40B4-BE49-F238E27FC236}">
                  <a16:creationId xmlns:a16="http://schemas.microsoft.com/office/drawing/2014/main" id="{49CCC2D6-1C3B-1C26-8DA6-F36855FC7A0E}"/>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3BA224-E3E0-97DA-A229-09F53F8FA99E}"/>
              </a:ext>
            </a:extLst>
          </p:cNvPr>
          <p:cNvSpPr txBox="1"/>
          <p:nvPr/>
        </p:nvSpPr>
        <p:spPr>
          <a:xfrm>
            <a:off x="893379" y="595818"/>
            <a:ext cx="11876690" cy="692497"/>
          </a:xfrm>
          <a:prstGeom prst="rect">
            <a:avLst/>
          </a:prstGeom>
          <a:noFill/>
        </p:spPr>
        <p:txBody>
          <a:bodyPr wrap="square" rtlCol="0">
            <a:spAutoFit/>
          </a:bodyPr>
          <a:lstStyle/>
          <a:p>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AUDIT</a:t>
            </a:r>
            <a:endParaRPr lang="en-IN" sz="3900" dirty="0">
              <a:solidFill>
                <a:srgbClr val="484237"/>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4C2EEA63-ACFA-7A03-76C3-FFECD2C01F76}"/>
              </a:ext>
            </a:extLst>
          </p:cNvPr>
          <p:cNvSpPr txBox="1"/>
          <p:nvPr/>
        </p:nvSpPr>
        <p:spPr>
          <a:xfrm>
            <a:off x="861481" y="1555531"/>
            <a:ext cx="5773235" cy="6247864"/>
          </a:xfrm>
          <a:prstGeom prst="rect">
            <a:avLst/>
          </a:prstGeom>
          <a:noFill/>
        </p:spPr>
        <p:txBody>
          <a:bodyPr wrap="square" rtlCol="0">
            <a:spAutoFit/>
          </a:bodyPr>
          <a:lstStyle/>
          <a:p>
            <a:pPr algn="just">
              <a:lnSpc>
                <a:spcPts val="2350"/>
              </a:lnSpc>
            </a:pPr>
            <a:r>
              <a:rPr lang="en-US" sz="2000" b="1" u="sng" dirty="0">
                <a:solidFill>
                  <a:srgbClr val="746558"/>
                </a:solidFill>
                <a:latin typeface="Tahoma" panose="020B0604030504040204" pitchFamily="34" charset="0"/>
                <a:ea typeface="Tahoma" panose="020B0604030504040204" pitchFamily="34" charset="0"/>
                <a:cs typeface="Tahoma" panose="020B0604030504040204" pitchFamily="34" charset="0"/>
              </a:rPr>
              <a:t>AUDIT IS DISAPPEARING. ARE WE READY?</a:t>
            </a:r>
          </a:p>
          <a:p>
            <a:pPr algn="just">
              <a:lnSpc>
                <a:spcPts val="2350"/>
              </a:lnSpc>
            </a:pPr>
            <a:endPar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India is about to exempt companies up to ₹1 crore turnover from statutory audit. </a:t>
            </a: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Another audit category… gone. </a:t>
            </a: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Look at the pattern:</a:t>
            </a: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GST Audit vanished </a:t>
            </a: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Tax Audit limit at ₹10 crore — majority gone</a:t>
            </a: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Bank Audits shrinking </a:t>
            </a: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Now… Statutory Audits on the chopping block </a:t>
            </a:r>
          </a:p>
          <a:p>
            <a:pPr algn="just">
              <a:lnSpc>
                <a:spcPts val="2350"/>
              </a:lnSpc>
            </a:pPr>
            <a:endPar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A former president of the Institute of Chartered Accountants of India already warned: We are heading toward a compliance vacuum. </a:t>
            </a:r>
          </a:p>
          <a:p>
            <a:pPr algn="just">
              <a:lnSpc>
                <a:spcPts val="2350"/>
              </a:lnSpc>
            </a:pPr>
            <a:endPar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If MSMEs won’t need tax audit, GST audit, bank audit, or statutory audit… </a:t>
            </a: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Who checks </a:t>
            </a: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financial truth</a:t>
            </a: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a:t>
            </a: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Who ensures </a:t>
            </a: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governance</a:t>
            </a: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a:t>
            </a:r>
          </a:p>
          <a:p>
            <a:pPr algn="just">
              <a:lnSpc>
                <a:spcPts val="2350"/>
              </a:lnSpc>
            </a:pP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Who protects </a:t>
            </a:r>
            <a:r>
              <a:rPr lang="en-US" sz="2000" b="1" dirty="0">
                <a:solidFill>
                  <a:srgbClr val="746558"/>
                </a:solidFill>
                <a:latin typeface="Tahoma" panose="020B0604030504040204" pitchFamily="34" charset="0"/>
                <a:ea typeface="Tahoma" panose="020B0604030504040204" pitchFamily="34" charset="0"/>
                <a:cs typeface="Tahoma" panose="020B0604030504040204" pitchFamily="34" charset="0"/>
              </a:rPr>
              <a:t>transparency</a:t>
            </a:r>
            <a:r>
              <a:rPr lang="en-US" sz="2000" dirty="0">
                <a:solidFill>
                  <a:srgbClr val="746558"/>
                </a:solidFill>
                <a:latin typeface="Tahoma" panose="020B0604030504040204" pitchFamily="34" charset="0"/>
                <a:ea typeface="Tahoma" panose="020B0604030504040204" pitchFamily="34" charset="0"/>
                <a:cs typeface="Tahoma" panose="020B0604030504040204" pitchFamily="34" charset="0"/>
              </a:rPr>
              <a:t>? </a:t>
            </a:r>
          </a:p>
        </p:txBody>
      </p:sp>
      <p:sp>
        <p:nvSpPr>
          <p:cNvPr id="5" name="TextBox 4">
            <a:extLst>
              <a:ext uri="{FF2B5EF4-FFF2-40B4-BE49-F238E27FC236}">
                <a16:creationId xmlns:a16="http://schemas.microsoft.com/office/drawing/2014/main" id="{D98F8E99-2AA8-A80B-052A-E2C7C1DB9B17}"/>
              </a:ext>
            </a:extLst>
          </p:cNvPr>
          <p:cNvSpPr txBox="1"/>
          <p:nvPr/>
        </p:nvSpPr>
        <p:spPr>
          <a:xfrm>
            <a:off x="7742091" y="1598183"/>
            <a:ext cx="5869172" cy="5613460"/>
          </a:xfrm>
          <a:prstGeom prst="rect">
            <a:avLst/>
          </a:prstGeom>
          <a:noFill/>
        </p:spPr>
        <p:txBody>
          <a:bodyPr wrap="square" rtlCol="0">
            <a:spAutoFit/>
          </a:bodyPr>
          <a:lstStyle/>
          <a:p>
            <a:pPr algn="just">
              <a:lnSpc>
                <a:spcPts val="2350"/>
              </a:lnSpc>
            </a:pPr>
            <a:r>
              <a:rPr lang="en-US" sz="2000" b="1" u="sng" dirty="0">
                <a:solidFill>
                  <a:srgbClr val="746558"/>
                </a:solidFill>
                <a:latin typeface="Tahoma" panose="020B0604030504040204" pitchFamily="34" charset="0"/>
                <a:ea typeface="Tahoma" panose="020B0604030504040204" pitchFamily="34" charset="0"/>
                <a:cs typeface="Tahoma" panose="020B0604030504040204" pitchFamily="34" charset="0"/>
              </a:rPr>
              <a:t>THE NEW PARADIGM SHIFT</a:t>
            </a:r>
          </a:p>
          <a:p>
            <a:pPr algn="just">
              <a:lnSpc>
                <a:spcPts val="2350"/>
              </a:lnSpc>
            </a:pPr>
            <a:endParaRPr lang="en-US" dirty="0"/>
          </a:p>
          <a:p>
            <a:pPr algn="just">
              <a:lnSpc>
                <a:spcPts val="2350"/>
              </a:lnSpc>
            </a:pPr>
            <a:r>
              <a:rPr lang="en-US" u="sng" dirty="0">
                <a:solidFill>
                  <a:srgbClr val="746558"/>
                </a:solidFill>
                <a:latin typeface="Tahoma" panose="020B0604030504040204" pitchFamily="34" charset="0"/>
                <a:ea typeface="Tahoma" panose="020B0604030504040204" pitchFamily="34" charset="0"/>
                <a:cs typeface="Tahoma" panose="020B0604030504040204" pitchFamily="34" charset="0"/>
              </a:rPr>
              <a:t>Because the future of the profession isn’t ticking boxes</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a:t>
            </a:r>
          </a:p>
          <a:p>
            <a:pPr algn="just">
              <a:lnSpc>
                <a:spcPts val="2350"/>
              </a:lnSpc>
            </a:pPr>
            <a:endParaRPr lang="en-US"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lnSpc>
                <a:spcPts val="2350"/>
              </a:lnSpc>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It is</a:t>
            </a: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Internal Audit</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Forensic Audit</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MIS Reporting</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Working Capital Management</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Process Design</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SOP Frameworks</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Compliance Systems</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CFO as a Service</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Performance Dashboards</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Monthly review mechanisms</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Fraud Detection</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Cost Control</a:t>
            </a:r>
          </a:p>
          <a:p>
            <a:pPr algn="just">
              <a:lnSpc>
                <a:spcPts val="2350"/>
              </a:lnSpc>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 Data Analytics</a:t>
            </a:r>
            <a:endParaRPr lang="en-IN" dirty="0"/>
          </a:p>
        </p:txBody>
      </p:sp>
      <p:grpSp>
        <p:nvGrpSpPr>
          <p:cNvPr id="4" name="Group 3">
            <a:extLst>
              <a:ext uri="{FF2B5EF4-FFF2-40B4-BE49-F238E27FC236}">
                <a16:creationId xmlns:a16="http://schemas.microsoft.com/office/drawing/2014/main" id="{ECAEE9BF-AD55-C8D4-D171-55C8C5B5D829}"/>
              </a:ext>
            </a:extLst>
          </p:cNvPr>
          <p:cNvGrpSpPr/>
          <p:nvPr/>
        </p:nvGrpSpPr>
        <p:grpSpPr>
          <a:xfrm>
            <a:off x="5985640" y="7856103"/>
            <a:ext cx="8476594" cy="390708"/>
            <a:chOff x="5985640" y="7856103"/>
            <a:chExt cx="8476594" cy="390708"/>
          </a:xfrm>
        </p:grpSpPr>
        <p:sp>
          <p:nvSpPr>
            <p:cNvPr id="6" name="TextBox 5">
              <a:extLst>
                <a:ext uri="{FF2B5EF4-FFF2-40B4-BE49-F238E27FC236}">
                  <a16:creationId xmlns:a16="http://schemas.microsoft.com/office/drawing/2014/main" id="{475B4BF4-CC71-C9BD-CAFE-58F71EA99FD7}"/>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4</a:t>
              </a:r>
              <a:endParaRPr lang="en-IN" b="1" dirty="0">
                <a:solidFill>
                  <a:srgbClr val="B0977C"/>
                </a:solidFill>
              </a:endParaRPr>
            </a:p>
          </p:txBody>
        </p:sp>
        <p:sp>
          <p:nvSpPr>
            <p:cNvPr id="7" name="TextBox 6">
              <a:extLst>
                <a:ext uri="{FF2B5EF4-FFF2-40B4-BE49-F238E27FC236}">
                  <a16:creationId xmlns:a16="http://schemas.microsoft.com/office/drawing/2014/main" id="{B8953FC1-FC4A-8A49-B905-86398E5AE166}"/>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8" name="Group 7">
            <a:extLst>
              <a:ext uri="{FF2B5EF4-FFF2-40B4-BE49-F238E27FC236}">
                <a16:creationId xmlns:a16="http://schemas.microsoft.com/office/drawing/2014/main" id="{A8E19AEA-6F66-C24E-34DD-E4EF3362B19C}"/>
              </a:ext>
            </a:extLst>
          </p:cNvPr>
          <p:cNvGrpSpPr/>
          <p:nvPr/>
        </p:nvGrpSpPr>
        <p:grpSpPr>
          <a:xfrm>
            <a:off x="425771" y="7856103"/>
            <a:ext cx="14036463" cy="391063"/>
            <a:chOff x="425771" y="7856103"/>
            <a:chExt cx="14036463" cy="391063"/>
          </a:xfrm>
        </p:grpSpPr>
        <p:sp>
          <p:nvSpPr>
            <p:cNvPr id="9" name="TextBox 8">
              <a:extLst>
                <a:ext uri="{FF2B5EF4-FFF2-40B4-BE49-F238E27FC236}">
                  <a16:creationId xmlns:a16="http://schemas.microsoft.com/office/drawing/2014/main" id="{8C8EAA39-DC71-F8AC-9B12-12B1262AF848}"/>
                </a:ext>
              </a:extLst>
            </p:cNvPr>
            <p:cNvSpPr txBox="1"/>
            <p:nvPr/>
          </p:nvSpPr>
          <p:spPr>
            <a:xfrm>
              <a:off x="12822620" y="7856103"/>
              <a:ext cx="1639614" cy="369332"/>
            </a:xfrm>
            <a:prstGeom prst="rect">
              <a:avLst/>
            </a:prstGeom>
            <a:noFill/>
          </p:spPr>
          <p:txBody>
            <a:bodyPr wrap="square" rtlCol="0">
              <a:spAutoFit/>
            </a:bodyPr>
            <a:lstStyle/>
            <a:p>
              <a:endParaRPr lang="en-IN" b="1" dirty="0">
                <a:solidFill>
                  <a:srgbClr val="B0977C"/>
                </a:solidFill>
              </a:endParaRPr>
            </a:p>
          </p:txBody>
        </p:sp>
        <p:sp>
          <p:nvSpPr>
            <p:cNvPr id="10" name="TextBox 9">
              <a:extLst>
                <a:ext uri="{FF2B5EF4-FFF2-40B4-BE49-F238E27FC236}">
                  <a16:creationId xmlns:a16="http://schemas.microsoft.com/office/drawing/2014/main" id="{E05E632C-760D-E922-CA92-10CBD615A7B4}"/>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11" name="TextBox 10">
              <a:extLst>
                <a:ext uri="{FF2B5EF4-FFF2-40B4-BE49-F238E27FC236}">
                  <a16:creationId xmlns:a16="http://schemas.microsoft.com/office/drawing/2014/main" id="{99F612A3-C3E7-154F-010F-7C4BF9C52F2B}"/>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extLst>
      <p:ext uri="{BB962C8B-B14F-4D97-AF65-F5344CB8AC3E}">
        <p14:creationId xmlns:p14="http://schemas.microsoft.com/office/powerpoint/2010/main" val="1642639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36442"/>
            <a:ext cx="5801320" cy="620078"/>
          </a:xfrm>
          <a:prstGeom prst="rect">
            <a:avLst/>
          </a:prstGeom>
          <a:noFill/>
          <a:ln/>
        </p:spPr>
        <p:txBody>
          <a:bodyPr wrap="none" lIns="0" tIns="0" rIns="0" bIns="0" rtlCol="0" anchor="t"/>
          <a:lstStyle/>
          <a:p>
            <a:pPr marL="0" indent="0" algn="l">
              <a:lnSpc>
                <a:spcPts val="48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NEW OPPORTUNITIES</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3" name="Shape 1"/>
          <p:cNvSpPr/>
          <p:nvPr/>
        </p:nvSpPr>
        <p:spPr>
          <a:xfrm>
            <a:off x="793789" y="1884339"/>
            <a:ext cx="13042821" cy="32385"/>
          </a:xfrm>
          <a:prstGeom prst="rect">
            <a:avLst/>
          </a:prstGeom>
          <a:solidFill>
            <a:srgbClr val="746558">
              <a:alpha val="50000"/>
            </a:srgbClr>
          </a:solidFill>
          <a:ln/>
        </p:spPr>
        <p:txBody>
          <a:bodyPr/>
          <a:lstStyle/>
          <a:p>
            <a:endParaRPr lang="en-IN"/>
          </a:p>
        </p:txBody>
      </p:sp>
      <p:sp>
        <p:nvSpPr>
          <p:cNvPr id="4" name="Text 2"/>
          <p:cNvSpPr/>
          <p:nvPr/>
        </p:nvSpPr>
        <p:spPr>
          <a:xfrm>
            <a:off x="793790" y="2244543"/>
            <a:ext cx="13042821"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Business Advisory</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ext 3"/>
          <p:cNvSpPr/>
          <p:nvPr/>
        </p:nvSpPr>
        <p:spPr>
          <a:xfrm>
            <a:off x="793788" y="2747806"/>
            <a:ext cx="13042821"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2"/>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Tech+AI+Digital finance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Text 4"/>
          <p:cNvSpPr/>
          <p:nvPr/>
        </p:nvSpPr>
        <p:spPr>
          <a:xfrm>
            <a:off x="793790" y="3222355"/>
            <a:ext cx="13042821"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3"/>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Capital markets and Mergers &amp; Acquisitions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Text 5"/>
          <p:cNvSpPr/>
          <p:nvPr/>
        </p:nvSpPr>
        <p:spPr>
          <a:xfrm>
            <a:off x="793787" y="3715596"/>
            <a:ext cx="13042821"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4"/>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Startup CFO &amp; Strategic Roles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 6"/>
          <p:cNvSpPr/>
          <p:nvPr/>
        </p:nvSpPr>
        <p:spPr>
          <a:xfrm>
            <a:off x="793790" y="4218859"/>
            <a:ext cx="13042821"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5"/>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Sustainability &amp; ESG</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Text 7"/>
          <p:cNvSpPr/>
          <p:nvPr/>
        </p:nvSpPr>
        <p:spPr>
          <a:xfrm>
            <a:off x="793786" y="4721159"/>
            <a:ext cx="13042821"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6"/>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Government and Public Finance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11F0743D-6225-B8FA-D381-A1F5C81EE0C5}"/>
              </a:ext>
            </a:extLst>
          </p:cNvPr>
          <p:cNvSpPr txBox="1"/>
          <p:nvPr/>
        </p:nvSpPr>
        <p:spPr>
          <a:xfrm>
            <a:off x="793790" y="5244480"/>
            <a:ext cx="4056993" cy="380232"/>
          </a:xfrm>
          <a:prstGeom prst="rect">
            <a:avLst/>
          </a:prstGeom>
          <a:noFill/>
          <a:ln/>
        </p:spPr>
        <p:txBody>
          <a:bodyPr wrap="none" lIns="0" tIns="0" rIns="0" bIns="0" rtlCol="0" anchor="t"/>
          <a:lstStyle>
            <a:defPPr>
              <a:defRPr lang="en-US"/>
            </a:defPPr>
            <a:lvl1pPr marL="342900" indent="-342900">
              <a:lnSpc>
                <a:spcPts val="2500"/>
              </a:lnSpc>
              <a:buSzPct val="100000"/>
              <a:buFont typeface="+mj-lt"/>
              <a:buAutoNum type="arabicPeriod" startAt="6"/>
              <a:defRPr>
                <a:solidFill>
                  <a:srgbClr val="746558"/>
                </a:solidFill>
                <a:latin typeface="Tahoma" panose="020B0604030504040204" pitchFamily="34" charset="0"/>
                <a:ea typeface="Tahoma" panose="020B0604030504040204" pitchFamily="34" charset="0"/>
                <a:cs typeface="Tahoma" panose="020B0604030504040204" pitchFamily="34" charset="0"/>
              </a:defRPr>
            </a:lvl1pPr>
          </a:lstStyle>
          <a:p>
            <a:pPr marL="0" indent="0">
              <a:buNone/>
            </a:pPr>
            <a:r>
              <a:rPr lang="en-US" dirty="0"/>
              <a:t>7.  Wealth Advisory </a:t>
            </a:r>
            <a:endParaRPr lang="en-IN" dirty="0"/>
          </a:p>
        </p:txBody>
      </p:sp>
      <p:sp>
        <p:nvSpPr>
          <p:cNvPr id="10" name="TextBox 9">
            <a:extLst>
              <a:ext uri="{FF2B5EF4-FFF2-40B4-BE49-F238E27FC236}">
                <a16:creationId xmlns:a16="http://schemas.microsoft.com/office/drawing/2014/main" id="{C9CFC68B-6D1D-20D4-50EC-CC6CC1DFF815}"/>
              </a:ext>
            </a:extLst>
          </p:cNvPr>
          <p:cNvSpPr txBox="1"/>
          <p:nvPr/>
        </p:nvSpPr>
        <p:spPr>
          <a:xfrm>
            <a:off x="793786" y="5736992"/>
            <a:ext cx="4056993" cy="380232"/>
          </a:xfrm>
          <a:prstGeom prst="rect">
            <a:avLst/>
          </a:prstGeom>
          <a:noFill/>
          <a:ln/>
        </p:spPr>
        <p:txBody>
          <a:bodyPr wrap="none" lIns="0" tIns="0" rIns="0" bIns="0" rtlCol="0" anchor="t"/>
          <a:lstStyle>
            <a:defPPr>
              <a:defRPr lang="en-US"/>
            </a:defPPr>
            <a:lvl1pPr marL="342900" indent="-342900">
              <a:lnSpc>
                <a:spcPts val="2500"/>
              </a:lnSpc>
              <a:buSzPct val="100000"/>
              <a:buFont typeface="+mj-lt"/>
              <a:buAutoNum type="arabicPeriod" startAt="6"/>
              <a:defRPr>
                <a:solidFill>
                  <a:srgbClr val="746558"/>
                </a:solidFill>
                <a:latin typeface="Tahoma" panose="020B0604030504040204" pitchFamily="34" charset="0"/>
                <a:ea typeface="Tahoma" panose="020B0604030504040204" pitchFamily="34" charset="0"/>
                <a:cs typeface="Tahoma" panose="020B0604030504040204" pitchFamily="34" charset="0"/>
              </a:defRPr>
            </a:lvl1pPr>
          </a:lstStyle>
          <a:p>
            <a:pPr marL="0" indent="0">
              <a:buNone/>
            </a:pPr>
            <a:r>
              <a:rPr lang="en-US" dirty="0"/>
              <a:t>8.  Succession planning and Business Continuity</a:t>
            </a:r>
            <a:endParaRPr lang="en-IN" dirty="0"/>
          </a:p>
        </p:txBody>
      </p:sp>
      <p:grpSp>
        <p:nvGrpSpPr>
          <p:cNvPr id="13" name="Group 12">
            <a:extLst>
              <a:ext uri="{FF2B5EF4-FFF2-40B4-BE49-F238E27FC236}">
                <a16:creationId xmlns:a16="http://schemas.microsoft.com/office/drawing/2014/main" id="{FFAECCFC-7BBC-243F-AB7F-1D6E0D6FF4F1}"/>
              </a:ext>
            </a:extLst>
          </p:cNvPr>
          <p:cNvGrpSpPr/>
          <p:nvPr/>
        </p:nvGrpSpPr>
        <p:grpSpPr>
          <a:xfrm>
            <a:off x="5985640" y="7856103"/>
            <a:ext cx="8476594" cy="390708"/>
            <a:chOff x="5985640" y="7856103"/>
            <a:chExt cx="8476594" cy="390708"/>
          </a:xfrm>
        </p:grpSpPr>
        <p:sp>
          <p:nvSpPr>
            <p:cNvPr id="14" name="TextBox 13">
              <a:extLst>
                <a:ext uri="{FF2B5EF4-FFF2-40B4-BE49-F238E27FC236}">
                  <a16:creationId xmlns:a16="http://schemas.microsoft.com/office/drawing/2014/main" id="{70537D1C-C641-7199-666F-86BAD8852BDF}"/>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5</a:t>
              </a:r>
              <a:endParaRPr lang="en-IN" b="1" dirty="0">
                <a:solidFill>
                  <a:srgbClr val="B0977C"/>
                </a:solidFill>
              </a:endParaRPr>
            </a:p>
          </p:txBody>
        </p:sp>
        <p:sp>
          <p:nvSpPr>
            <p:cNvPr id="15" name="TextBox 14">
              <a:extLst>
                <a:ext uri="{FF2B5EF4-FFF2-40B4-BE49-F238E27FC236}">
                  <a16:creationId xmlns:a16="http://schemas.microsoft.com/office/drawing/2014/main" id="{F3DFDB74-7624-2CA7-F655-7B8BF1F478D4}"/>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12" name="Group 11">
            <a:extLst>
              <a:ext uri="{FF2B5EF4-FFF2-40B4-BE49-F238E27FC236}">
                <a16:creationId xmlns:a16="http://schemas.microsoft.com/office/drawing/2014/main" id="{7A1B0A45-3BC8-FC4D-121C-3F4E6C9D43A4}"/>
              </a:ext>
            </a:extLst>
          </p:cNvPr>
          <p:cNvGrpSpPr/>
          <p:nvPr/>
        </p:nvGrpSpPr>
        <p:grpSpPr>
          <a:xfrm>
            <a:off x="425771" y="7877479"/>
            <a:ext cx="8949456" cy="369687"/>
            <a:chOff x="425771" y="7877479"/>
            <a:chExt cx="8949456" cy="369687"/>
          </a:xfrm>
        </p:grpSpPr>
        <p:sp>
          <p:nvSpPr>
            <p:cNvPr id="17" name="TextBox 16">
              <a:extLst>
                <a:ext uri="{FF2B5EF4-FFF2-40B4-BE49-F238E27FC236}">
                  <a16:creationId xmlns:a16="http://schemas.microsoft.com/office/drawing/2014/main" id="{DD772972-754F-1DC4-6A93-AB0FE54DD7A2}"/>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18" name="TextBox 17">
              <a:extLst>
                <a:ext uri="{FF2B5EF4-FFF2-40B4-BE49-F238E27FC236}">
                  <a16:creationId xmlns:a16="http://schemas.microsoft.com/office/drawing/2014/main" id="{7AA57850-77A7-49B9-D8B5-4BB72BD1C6FF}"/>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86632"/>
            <a:ext cx="5569982" cy="558165"/>
          </a:xfrm>
          <a:prstGeom prst="rect">
            <a:avLst/>
          </a:prstGeom>
          <a:noFill/>
          <a:ln/>
        </p:spPr>
        <p:txBody>
          <a:bodyPr wrap="none" lIns="0" tIns="0" rIns="0" bIns="0" rtlCol="0" anchor="t"/>
          <a:lstStyle/>
          <a:p>
            <a:pPr marL="0" indent="0" algn="l">
              <a:lnSpc>
                <a:spcPts val="43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Business Advisory</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3" name="Text 1"/>
          <p:cNvSpPr/>
          <p:nvPr/>
        </p:nvSpPr>
        <p:spPr>
          <a:xfrm>
            <a:off x="793790" y="1690687"/>
            <a:ext cx="13042821" cy="571500"/>
          </a:xfrm>
          <a:prstGeom prst="rect">
            <a:avLst/>
          </a:prstGeom>
          <a:noFill/>
          <a:ln/>
        </p:spPr>
        <p:txBody>
          <a:bodyPr wrap="square" lIns="0" tIns="0" rIns="0" bIns="0" rtlCol="0" anchor="t"/>
          <a:lstStyle/>
          <a:p>
            <a:pPr marL="0" indent="0" algn="l">
              <a:lnSpc>
                <a:spcPts val="2250"/>
              </a:lnSpc>
              <a:buNone/>
            </a:pPr>
            <a:r>
              <a:rPr lang="en-US" dirty="0">
                <a:solidFill>
                  <a:srgbClr val="746558"/>
                </a:solidFill>
                <a:latin typeface="Tahoma" panose="020B0604030504040204" pitchFamily="34" charset="0"/>
                <a:ea typeface="Tahoma" panose="020B0604030504040204" pitchFamily="34" charset="0"/>
                <a:cs typeface="Tahoma" panose="020B0604030504040204" pitchFamily="34" charset="0"/>
              </a:rPr>
              <a:t>The world is your office. Indian CAs are increasingly becoming the go-to advisors for complex international business structures, cross-border transactions, and global compliance frameworks.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hape 2"/>
          <p:cNvSpPr/>
          <p:nvPr/>
        </p:nvSpPr>
        <p:spPr>
          <a:xfrm>
            <a:off x="793790" y="2730937"/>
            <a:ext cx="6432113" cy="1891308"/>
          </a:xfrm>
          <a:prstGeom prst="roundRect">
            <a:avLst>
              <a:gd name="adj" fmla="val 5802"/>
            </a:avLst>
          </a:prstGeom>
          <a:solidFill>
            <a:srgbClr val="F9F6F0"/>
          </a:solidFill>
          <a:ln/>
        </p:spPr>
        <p:txBody>
          <a:bodyPr/>
          <a:lstStyle/>
          <a:p>
            <a:endParaRPr lang="en-IN"/>
          </a:p>
        </p:txBody>
      </p:sp>
      <p:sp>
        <p:nvSpPr>
          <p:cNvPr id="5" name="Shape 3"/>
          <p:cNvSpPr/>
          <p:nvPr/>
        </p:nvSpPr>
        <p:spPr>
          <a:xfrm>
            <a:off x="793790" y="2708077"/>
            <a:ext cx="6432113" cy="91440"/>
          </a:xfrm>
          <a:prstGeom prst="roundRect">
            <a:avLst>
              <a:gd name="adj" fmla="val 29302"/>
            </a:avLst>
          </a:prstGeom>
          <a:solidFill>
            <a:srgbClr val="D3C5B6"/>
          </a:solidFill>
          <a:ln/>
        </p:spPr>
        <p:txBody>
          <a:bodyPr/>
          <a:lstStyle/>
          <a:p>
            <a:endParaRPr lang="en-IN"/>
          </a:p>
        </p:txBody>
      </p:sp>
      <p:sp>
        <p:nvSpPr>
          <p:cNvPr id="6" name="Shape 4"/>
          <p:cNvSpPr/>
          <p:nvPr/>
        </p:nvSpPr>
        <p:spPr>
          <a:xfrm>
            <a:off x="3741896" y="2463046"/>
            <a:ext cx="535781" cy="535781"/>
          </a:xfrm>
          <a:prstGeom prst="roundRect">
            <a:avLst>
              <a:gd name="adj" fmla="val 170667"/>
            </a:avLst>
          </a:prstGeom>
          <a:solidFill>
            <a:srgbClr val="D3C5B6"/>
          </a:solidFill>
          <a:ln/>
        </p:spPr>
        <p:txBody>
          <a:bodyPr/>
          <a:lstStyle/>
          <a:p>
            <a:endParaRPr lang="en-IN"/>
          </a:p>
        </p:txBody>
      </p:sp>
      <p:sp>
        <p:nvSpPr>
          <p:cNvPr id="7" name="Text 5"/>
          <p:cNvSpPr/>
          <p:nvPr/>
        </p:nvSpPr>
        <p:spPr>
          <a:xfrm>
            <a:off x="3902631" y="2596991"/>
            <a:ext cx="214313" cy="267891"/>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Tahoma" panose="020B0604030504040204" pitchFamily="34" charset="0"/>
                <a:ea typeface="Tahoma" panose="020B0604030504040204" pitchFamily="34" charset="0"/>
                <a:cs typeface="Tahoma" panose="020B0604030504040204" pitchFamily="34" charset="0"/>
              </a:rPr>
              <a:t>1</a:t>
            </a:r>
            <a:endParaRPr lang="en-US" sz="1650" dirty="0">
              <a:latin typeface="Tahoma" panose="020B0604030504040204" pitchFamily="34" charset="0"/>
              <a:ea typeface="Tahoma" panose="020B0604030504040204" pitchFamily="34" charset="0"/>
              <a:cs typeface="Tahoma" panose="020B0604030504040204" pitchFamily="34" charset="0"/>
            </a:endParaRPr>
          </a:p>
        </p:txBody>
      </p:sp>
      <p:sp>
        <p:nvSpPr>
          <p:cNvPr id="8" name="Text 6"/>
          <p:cNvSpPr/>
          <p:nvPr/>
        </p:nvSpPr>
        <p:spPr>
          <a:xfrm>
            <a:off x="995243" y="3177421"/>
            <a:ext cx="3261122" cy="278963"/>
          </a:xfrm>
          <a:prstGeom prst="rect">
            <a:avLst/>
          </a:prstGeom>
          <a:noFill/>
          <a:ln/>
        </p:spPr>
        <p:txBody>
          <a:bodyPr wrap="none" lIns="0" tIns="0" rIns="0" bIns="0" rtlCol="0" anchor="t"/>
          <a:lstStyle/>
          <a:p>
            <a:pPr marL="0" indent="0" algn="l">
              <a:lnSpc>
                <a:spcPts val="215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International Tax Structuring</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Text 7"/>
          <p:cNvSpPr/>
          <p:nvPr/>
        </p:nvSpPr>
        <p:spPr>
          <a:xfrm>
            <a:off x="995243" y="3563541"/>
            <a:ext cx="6029206" cy="857250"/>
          </a:xfrm>
          <a:prstGeom prst="rect">
            <a:avLst/>
          </a:prstGeom>
          <a:noFill/>
          <a:ln/>
        </p:spPr>
        <p:txBody>
          <a:bodyPr wrap="square" lIns="0" tIns="0" rIns="0" bIns="0" rtlCol="0" anchor="t"/>
          <a:lstStyle/>
          <a:p>
            <a:pPr marL="0" indent="0" algn="l">
              <a:lnSpc>
                <a:spcPts val="225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Navigate BEPS (Base Erosion and Profit Shifting) frameworks and Pillar II global minimum tax rules. Help multinationals optimize their tax positions while maintaining full compliance with evolving international standards.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0" name="Shape 8"/>
          <p:cNvSpPr/>
          <p:nvPr/>
        </p:nvSpPr>
        <p:spPr>
          <a:xfrm>
            <a:off x="7404497" y="2730937"/>
            <a:ext cx="6432113" cy="1891308"/>
          </a:xfrm>
          <a:prstGeom prst="roundRect">
            <a:avLst>
              <a:gd name="adj" fmla="val 5802"/>
            </a:avLst>
          </a:prstGeom>
          <a:solidFill>
            <a:srgbClr val="F9F6F0"/>
          </a:solidFill>
          <a:ln/>
        </p:spPr>
        <p:txBody>
          <a:bodyPr/>
          <a:lstStyle/>
          <a:p>
            <a:endParaRPr lang="en-IN"/>
          </a:p>
        </p:txBody>
      </p:sp>
      <p:sp>
        <p:nvSpPr>
          <p:cNvPr id="11" name="Shape 9"/>
          <p:cNvSpPr/>
          <p:nvPr/>
        </p:nvSpPr>
        <p:spPr>
          <a:xfrm>
            <a:off x="7404497" y="2708077"/>
            <a:ext cx="6432113" cy="91440"/>
          </a:xfrm>
          <a:prstGeom prst="roundRect">
            <a:avLst>
              <a:gd name="adj" fmla="val 29302"/>
            </a:avLst>
          </a:prstGeom>
          <a:solidFill>
            <a:srgbClr val="D3C5B6"/>
          </a:solidFill>
          <a:ln/>
        </p:spPr>
        <p:txBody>
          <a:bodyPr/>
          <a:lstStyle/>
          <a:p>
            <a:endParaRPr lang="en-IN"/>
          </a:p>
        </p:txBody>
      </p:sp>
      <p:sp>
        <p:nvSpPr>
          <p:cNvPr id="12" name="Shape 10"/>
          <p:cNvSpPr/>
          <p:nvPr/>
        </p:nvSpPr>
        <p:spPr>
          <a:xfrm>
            <a:off x="10352603" y="2463046"/>
            <a:ext cx="535781" cy="535781"/>
          </a:xfrm>
          <a:prstGeom prst="roundRect">
            <a:avLst>
              <a:gd name="adj" fmla="val 170667"/>
            </a:avLst>
          </a:prstGeom>
          <a:solidFill>
            <a:srgbClr val="D3C5B6"/>
          </a:solidFill>
          <a:ln/>
        </p:spPr>
        <p:txBody>
          <a:bodyPr/>
          <a:lstStyle/>
          <a:p>
            <a:endParaRPr lang="en-IN"/>
          </a:p>
        </p:txBody>
      </p:sp>
      <p:sp>
        <p:nvSpPr>
          <p:cNvPr id="13" name="Text 11"/>
          <p:cNvSpPr/>
          <p:nvPr/>
        </p:nvSpPr>
        <p:spPr>
          <a:xfrm>
            <a:off x="10513338" y="2596991"/>
            <a:ext cx="214313" cy="267891"/>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Tahoma" panose="020B0604030504040204" pitchFamily="34" charset="0"/>
                <a:ea typeface="Tahoma" panose="020B0604030504040204" pitchFamily="34" charset="0"/>
                <a:cs typeface="Tahoma" panose="020B0604030504040204" pitchFamily="34" charset="0"/>
              </a:rPr>
              <a:t>2</a:t>
            </a:r>
            <a:endParaRPr lang="en-US" sz="1650" dirty="0">
              <a:latin typeface="Tahoma" panose="020B0604030504040204" pitchFamily="34" charset="0"/>
              <a:ea typeface="Tahoma" panose="020B0604030504040204" pitchFamily="34" charset="0"/>
              <a:cs typeface="Tahoma" panose="020B0604030504040204" pitchFamily="34" charset="0"/>
            </a:endParaRPr>
          </a:p>
        </p:txBody>
      </p:sp>
      <p:sp>
        <p:nvSpPr>
          <p:cNvPr id="14" name="Text 12"/>
          <p:cNvSpPr/>
          <p:nvPr/>
        </p:nvSpPr>
        <p:spPr>
          <a:xfrm>
            <a:off x="7605951" y="3177421"/>
            <a:ext cx="3810953" cy="278963"/>
          </a:xfrm>
          <a:prstGeom prst="rect">
            <a:avLst/>
          </a:prstGeom>
          <a:noFill/>
          <a:ln/>
        </p:spPr>
        <p:txBody>
          <a:bodyPr wrap="none" lIns="0" tIns="0" rIns="0" bIns="0" rtlCol="0" anchor="t"/>
          <a:lstStyle/>
          <a:p>
            <a:pPr marL="0" indent="0" algn="l">
              <a:lnSpc>
                <a:spcPts val="215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FEMA &amp; Cross-Border Compliance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5" name="Text 13"/>
          <p:cNvSpPr/>
          <p:nvPr/>
        </p:nvSpPr>
        <p:spPr>
          <a:xfrm>
            <a:off x="7605951" y="3563541"/>
            <a:ext cx="6029206" cy="857250"/>
          </a:xfrm>
          <a:prstGeom prst="rect">
            <a:avLst/>
          </a:prstGeom>
          <a:noFill/>
          <a:ln/>
        </p:spPr>
        <p:txBody>
          <a:bodyPr wrap="square" lIns="0" tIns="0" rIns="0" bIns="0" rtlCol="0" anchor="t"/>
          <a:lstStyle/>
          <a:p>
            <a:pPr marL="0" indent="0" algn="l">
              <a:lnSpc>
                <a:spcPts val="225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Expert guidance on Foreign Exchange Management Act, External Commercial Borrowings (ECB), and Overseas Direct Investments (ODI). Enable seamless international capital flows for growing enterprises.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6" name="Shape 14"/>
          <p:cNvSpPr/>
          <p:nvPr/>
        </p:nvSpPr>
        <p:spPr>
          <a:xfrm>
            <a:off x="793790" y="5068729"/>
            <a:ext cx="6432113" cy="1891308"/>
          </a:xfrm>
          <a:prstGeom prst="roundRect">
            <a:avLst>
              <a:gd name="adj" fmla="val 5802"/>
            </a:avLst>
          </a:prstGeom>
          <a:solidFill>
            <a:srgbClr val="F9F6F0"/>
          </a:solidFill>
          <a:ln/>
        </p:spPr>
        <p:txBody>
          <a:bodyPr/>
          <a:lstStyle/>
          <a:p>
            <a:endParaRPr lang="en-IN"/>
          </a:p>
        </p:txBody>
      </p:sp>
      <p:sp>
        <p:nvSpPr>
          <p:cNvPr id="17" name="Shape 15"/>
          <p:cNvSpPr/>
          <p:nvPr/>
        </p:nvSpPr>
        <p:spPr>
          <a:xfrm>
            <a:off x="793790" y="5045869"/>
            <a:ext cx="6432113" cy="91440"/>
          </a:xfrm>
          <a:prstGeom prst="roundRect">
            <a:avLst>
              <a:gd name="adj" fmla="val 29302"/>
            </a:avLst>
          </a:prstGeom>
          <a:solidFill>
            <a:srgbClr val="D3C5B6"/>
          </a:solidFill>
          <a:ln/>
        </p:spPr>
        <p:txBody>
          <a:bodyPr/>
          <a:lstStyle/>
          <a:p>
            <a:endParaRPr lang="en-IN"/>
          </a:p>
        </p:txBody>
      </p:sp>
      <p:sp>
        <p:nvSpPr>
          <p:cNvPr id="18" name="Shape 16"/>
          <p:cNvSpPr/>
          <p:nvPr/>
        </p:nvSpPr>
        <p:spPr>
          <a:xfrm>
            <a:off x="3741896" y="4800838"/>
            <a:ext cx="535781" cy="535781"/>
          </a:xfrm>
          <a:prstGeom prst="roundRect">
            <a:avLst>
              <a:gd name="adj" fmla="val 170667"/>
            </a:avLst>
          </a:prstGeom>
          <a:solidFill>
            <a:srgbClr val="D3C5B6"/>
          </a:solidFill>
          <a:ln/>
        </p:spPr>
        <p:txBody>
          <a:bodyPr/>
          <a:lstStyle/>
          <a:p>
            <a:endParaRPr lang="en-IN"/>
          </a:p>
        </p:txBody>
      </p:sp>
      <p:sp>
        <p:nvSpPr>
          <p:cNvPr id="19" name="Text 17"/>
          <p:cNvSpPr/>
          <p:nvPr/>
        </p:nvSpPr>
        <p:spPr>
          <a:xfrm>
            <a:off x="3902631" y="4934783"/>
            <a:ext cx="214313" cy="267891"/>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Tahoma" panose="020B0604030504040204" pitchFamily="34" charset="0"/>
                <a:ea typeface="Tahoma" panose="020B0604030504040204" pitchFamily="34" charset="0"/>
                <a:cs typeface="Tahoma" panose="020B0604030504040204" pitchFamily="34" charset="0"/>
              </a:rPr>
              <a:t>3</a:t>
            </a:r>
            <a:endParaRPr lang="en-US" sz="1650" dirty="0">
              <a:latin typeface="Tahoma" panose="020B0604030504040204" pitchFamily="34" charset="0"/>
              <a:ea typeface="Tahoma" panose="020B0604030504040204" pitchFamily="34" charset="0"/>
              <a:cs typeface="Tahoma" panose="020B0604030504040204" pitchFamily="34" charset="0"/>
            </a:endParaRPr>
          </a:p>
        </p:txBody>
      </p:sp>
      <p:sp>
        <p:nvSpPr>
          <p:cNvPr id="20" name="Text 18"/>
          <p:cNvSpPr/>
          <p:nvPr/>
        </p:nvSpPr>
        <p:spPr>
          <a:xfrm>
            <a:off x="995243" y="5515213"/>
            <a:ext cx="2351723" cy="278963"/>
          </a:xfrm>
          <a:prstGeom prst="rect">
            <a:avLst/>
          </a:prstGeom>
          <a:noFill/>
          <a:ln/>
        </p:spPr>
        <p:txBody>
          <a:bodyPr wrap="none" lIns="0" tIns="0" rIns="0" bIns="0" rtlCol="0" anchor="t"/>
          <a:lstStyle/>
          <a:p>
            <a:pPr marL="0" indent="0" algn="l">
              <a:lnSpc>
                <a:spcPts val="215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Remote CFO Services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 19"/>
          <p:cNvSpPr/>
          <p:nvPr/>
        </p:nvSpPr>
        <p:spPr>
          <a:xfrm>
            <a:off x="995243" y="5901333"/>
            <a:ext cx="6029206" cy="857250"/>
          </a:xfrm>
          <a:prstGeom prst="rect">
            <a:avLst/>
          </a:prstGeom>
          <a:noFill/>
          <a:ln/>
        </p:spPr>
        <p:txBody>
          <a:bodyPr wrap="square" lIns="0" tIns="0" rIns="0" bIns="0" rtlCol="0" anchor="t"/>
          <a:lstStyle/>
          <a:p>
            <a:pPr marL="0" indent="0" algn="l">
              <a:lnSpc>
                <a:spcPts val="225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Provide global accounting and strategic CFO services remotely to international businesses. Leverage India's cost advantage and deep CA expertise to serve clients worldwide.</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2" name="Shape 20"/>
          <p:cNvSpPr/>
          <p:nvPr/>
        </p:nvSpPr>
        <p:spPr>
          <a:xfrm>
            <a:off x="7404497" y="5068729"/>
            <a:ext cx="6432113" cy="1891308"/>
          </a:xfrm>
          <a:prstGeom prst="roundRect">
            <a:avLst>
              <a:gd name="adj" fmla="val 5802"/>
            </a:avLst>
          </a:prstGeom>
          <a:solidFill>
            <a:srgbClr val="F9F6F0"/>
          </a:solidFill>
          <a:ln/>
        </p:spPr>
        <p:txBody>
          <a:bodyPr/>
          <a:lstStyle/>
          <a:p>
            <a:endParaRPr lang="en-IN"/>
          </a:p>
        </p:txBody>
      </p:sp>
      <p:sp>
        <p:nvSpPr>
          <p:cNvPr id="23" name="Shape 21"/>
          <p:cNvSpPr/>
          <p:nvPr/>
        </p:nvSpPr>
        <p:spPr>
          <a:xfrm>
            <a:off x="7404497" y="5045869"/>
            <a:ext cx="6432113" cy="91440"/>
          </a:xfrm>
          <a:prstGeom prst="roundRect">
            <a:avLst>
              <a:gd name="adj" fmla="val 29302"/>
            </a:avLst>
          </a:prstGeom>
          <a:solidFill>
            <a:srgbClr val="D3C5B6"/>
          </a:solidFill>
          <a:ln/>
        </p:spPr>
        <p:txBody>
          <a:bodyPr/>
          <a:lstStyle/>
          <a:p>
            <a:endParaRPr lang="en-IN"/>
          </a:p>
        </p:txBody>
      </p:sp>
      <p:sp>
        <p:nvSpPr>
          <p:cNvPr id="24" name="Shape 22"/>
          <p:cNvSpPr/>
          <p:nvPr/>
        </p:nvSpPr>
        <p:spPr>
          <a:xfrm>
            <a:off x="10352603" y="4800838"/>
            <a:ext cx="535781" cy="535781"/>
          </a:xfrm>
          <a:prstGeom prst="roundRect">
            <a:avLst>
              <a:gd name="adj" fmla="val 170667"/>
            </a:avLst>
          </a:prstGeom>
          <a:solidFill>
            <a:srgbClr val="D3C5B6"/>
          </a:solidFill>
          <a:ln/>
        </p:spPr>
        <p:txBody>
          <a:bodyPr/>
          <a:lstStyle/>
          <a:p>
            <a:endParaRPr lang="en-IN"/>
          </a:p>
        </p:txBody>
      </p:sp>
      <p:sp>
        <p:nvSpPr>
          <p:cNvPr id="25" name="Text 23"/>
          <p:cNvSpPr/>
          <p:nvPr/>
        </p:nvSpPr>
        <p:spPr>
          <a:xfrm>
            <a:off x="10513338" y="4934783"/>
            <a:ext cx="214313" cy="267891"/>
          </a:xfrm>
          <a:prstGeom prst="rect">
            <a:avLst/>
          </a:prstGeom>
          <a:noFill/>
          <a:ln/>
        </p:spPr>
        <p:txBody>
          <a:bodyPr wrap="none" lIns="0" tIns="0" rIns="0" bIns="0" rtlCol="0" anchor="t"/>
          <a:lstStyle/>
          <a:p>
            <a:pPr marL="0" indent="0" algn="l">
              <a:lnSpc>
                <a:spcPts val="2700"/>
              </a:lnSpc>
              <a:buNone/>
            </a:pPr>
            <a:r>
              <a:rPr lang="en-US" sz="1650" dirty="0">
                <a:solidFill>
                  <a:srgbClr val="000000"/>
                </a:solidFill>
                <a:latin typeface="Tahoma" panose="020B0604030504040204" pitchFamily="34" charset="0"/>
                <a:ea typeface="Tahoma" panose="020B0604030504040204" pitchFamily="34" charset="0"/>
                <a:cs typeface="Tahoma" panose="020B0604030504040204" pitchFamily="34" charset="0"/>
              </a:rPr>
              <a:t>4</a:t>
            </a:r>
            <a:endParaRPr lang="en-US" sz="1650" dirty="0">
              <a:latin typeface="Tahoma" panose="020B0604030504040204" pitchFamily="34" charset="0"/>
              <a:ea typeface="Tahoma" panose="020B0604030504040204" pitchFamily="34" charset="0"/>
              <a:cs typeface="Tahoma" panose="020B0604030504040204" pitchFamily="34" charset="0"/>
            </a:endParaRPr>
          </a:p>
        </p:txBody>
      </p:sp>
      <p:sp>
        <p:nvSpPr>
          <p:cNvPr id="26" name="Text 24"/>
          <p:cNvSpPr/>
          <p:nvPr/>
        </p:nvSpPr>
        <p:spPr>
          <a:xfrm>
            <a:off x="7605951" y="5515213"/>
            <a:ext cx="3886557" cy="278963"/>
          </a:xfrm>
          <a:prstGeom prst="rect">
            <a:avLst/>
          </a:prstGeom>
          <a:noFill/>
          <a:ln/>
        </p:spPr>
        <p:txBody>
          <a:bodyPr wrap="none" lIns="0" tIns="0" rIns="0" bIns="0" rtlCol="0" anchor="t"/>
          <a:lstStyle/>
          <a:p>
            <a:pPr marL="0" indent="0" algn="l">
              <a:lnSpc>
                <a:spcPts val="215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Transfer Pricing &amp; Reorganizations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7" name="Text 25"/>
          <p:cNvSpPr/>
          <p:nvPr/>
        </p:nvSpPr>
        <p:spPr>
          <a:xfrm>
            <a:off x="7605951" y="5901333"/>
            <a:ext cx="6029206" cy="857250"/>
          </a:xfrm>
          <a:prstGeom prst="rect">
            <a:avLst/>
          </a:prstGeom>
          <a:noFill/>
          <a:ln/>
        </p:spPr>
        <p:txBody>
          <a:bodyPr wrap="square" lIns="0" tIns="0" rIns="0" bIns="0" rtlCol="0" anchor="t"/>
          <a:lstStyle/>
          <a:p>
            <a:pPr marL="0" indent="0" algn="l">
              <a:lnSpc>
                <a:spcPts val="2250"/>
              </a:lnSpc>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Design and defend transfer pricing policies. Structure group reorganizations that optimize tax efficiency while meeting regulatory requirements across multiple jurisdictions.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8" name="Text 26"/>
          <p:cNvSpPr/>
          <p:nvPr/>
        </p:nvSpPr>
        <p:spPr>
          <a:xfrm>
            <a:off x="793790" y="7160895"/>
            <a:ext cx="13042821" cy="293370"/>
          </a:xfrm>
          <a:prstGeom prst="rect">
            <a:avLst/>
          </a:prstGeom>
          <a:noFill/>
          <a:ln/>
        </p:spPr>
        <p:txBody>
          <a:bodyPr wrap="none" lIns="0" tIns="0" rIns="0" bIns="0" rtlCol="0" anchor="t"/>
          <a:lstStyle/>
          <a:p>
            <a:pPr marL="0" indent="0" algn="l">
              <a:lnSpc>
                <a:spcPts val="2250"/>
              </a:lnSpc>
              <a:buNone/>
            </a:pPr>
            <a:r>
              <a:rPr lang="en-US" sz="1600" b="1" dirty="0">
                <a:solidFill>
                  <a:srgbClr val="B0977C"/>
                </a:solidFill>
                <a:latin typeface="Tahoma" panose="020B0604030504040204" pitchFamily="34" charset="0"/>
                <a:ea typeface="Tahoma" panose="020B0604030504040204" pitchFamily="34" charset="0"/>
                <a:cs typeface="Tahoma" panose="020B0604030504040204" pitchFamily="34" charset="0"/>
              </a:rPr>
              <a:t>Made in India ➜ Served to the World</a:t>
            </a:r>
            <a:r>
              <a:rPr lang="en-US" sz="1600" dirty="0">
                <a:solidFill>
                  <a:srgbClr val="B0977C"/>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p:txBody>
      </p:sp>
      <p:grpSp>
        <p:nvGrpSpPr>
          <p:cNvPr id="29" name="Group 28">
            <a:extLst>
              <a:ext uri="{FF2B5EF4-FFF2-40B4-BE49-F238E27FC236}">
                <a16:creationId xmlns:a16="http://schemas.microsoft.com/office/drawing/2014/main" id="{9A508C52-F4C5-45A8-DB8D-66A96A279802}"/>
              </a:ext>
            </a:extLst>
          </p:cNvPr>
          <p:cNvGrpSpPr/>
          <p:nvPr/>
        </p:nvGrpSpPr>
        <p:grpSpPr>
          <a:xfrm>
            <a:off x="5985640" y="7856103"/>
            <a:ext cx="8476594" cy="390708"/>
            <a:chOff x="5985640" y="7856103"/>
            <a:chExt cx="8476594" cy="390708"/>
          </a:xfrm>
        </p:grpSpPr>
        <p:sp>
          <p:nvSpPr>
            <p:cNvPr id="30" name="TextBox 29">
              <a:extLst>
                <a:ext uri="{FF2B5EF4-FFF2-40B4-BE49-F238E27FC236}">
                  <a16:creationId xmlns:a16="http://schemas.microsoft.com/office/drawing/2014/main" id="{45B31E21-4E30-C471-1630-112351E36DEF}"/>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6</a:t>
              </a:r>
              <a:endParaRPr lang="en-IN" b="1" dirty="0">
                <a:solidFill>
                  <a:srgbClr val="B0977C"/>
                </a:solidFill>
              </a:endParaRPr>
            </a:p>
          </p:txBody>
        </p:sp>
        <p:sp>
          <p:nvSpPr>
            <p:cNvPr id="31" name="TextBox 30">
              <a:extLst>
                <a:ext uri="{FF2B5EF4-FFF2-40B4-BE49-F238E27FC236}">
                  <a16:creationId xmlns:a16="http://schemas.microsoft.com/office/drawing/2014/main" id="{70BF820A-1502-40AA-47A0-C2C0FB5F9CBB}"/>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32" name="Group 31">
            <a:extLst>
              <a:ext uri="{FF2B5EF4-FFF2-40B4-BE49-F238E27FC236}">
                <a16:creationId xmlns:a16="http://schemas.microsoft.com/office/drawing/2014/main" id="{4E37C38C-B3A3-C3E4-35A3-FA9438F3D830}"/>
              </a:ext>
            </a:extLst>
          </p:cNvPr>
          <p:cNvGrpSpPr/>
          <p:nvPr/>
        </p:nvGrpSpPr>
        <p:grpSpPr>
          <a:xfrm>
            <a:off x="425771" y="7877479"/>
            <a:ext cx="8949456" cy="369687"/>
            <a:chOff x="425771" y="7877479"/>
            <a:chExt cx="8949456" cy="369687"/>
          </a:xfrm>
        </p:grpSpPr>
        <p:sp>
          <p:nvSpPr>
            <p:cNvPr id="34" name="TextBox 33">
              <a:extLst>
                <a:ext uri="{FF2B5EF4-FFF2-40B4-BE49-F238E27FC236}">
                  <a16:creationId xmlns:a16="http://schemas.microsoft.com/office/drawing/2014/main" id="{513A5F8F-632B-D055-BC93-3D84B5B8329D}"/>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35" name="TextBox 34">
              <a:extLst>
                <a:ext uri="{FF2B5EF4-FFF2-40B4-BE49-F238E27FC236}">
                  <a16:creationId xmlns:a16="http://schemas.microsoft.com/office/drawing/2014/main" id="{7A455106-85AC-62BA-837F-767A1E72CB00}"/>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13280" y="877585"/>
            <a:ext cx="3086100" cy="288369"/>
          </a:xfrm>
          <a:prstGeom prst="rect">
            <a:avLst/>
          </a:prstGeom>
          <a:noFill/>
          <a:ln/>
        </p:spPr>
        <p:txBody>
          <a:bodyPr wrap="none" lIns="0" tIns="0" rIns="0" bIns="0" rtlCol="0" anchor="t"/>
          <a:lstStyle/>
          <a:p>
            <a:pPr marL="0" indent="0" algn="l">
              <a:lnSpc>
                <a:spcPts val="22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Tech + AI + Digital Finance</a:t>
            </a:r>
            <a:endParaRPr lang="en-US" sz="3900" dirty="0">
              <a:latin typeface="Tahoma" panose="020B0604030504040204" pitchFamily="34" charset="0"/>
              <a:ea typeface="Tahoma" panose="020B0604030504040204" pitchFamily="34" charset="0"/>
              <a:cs typeface="Tahoma" panose="020B0604030504040204" pitchFamily="34" charset="0"/>
            </a:endParaRPr>
          </a:p>
        </p:txBody>
      </p:sp>
      <p:pic>
        <p:nvPicPr>
          <p:cNvPr id="7" name="Image 1" descr="preencoded.png"/>
          <p:cNvPicPr>
            <a:picLocks noChangeAspect="1"/>
          </p:cNvPicPr>
          <p:nvPr/>
        </p:nvPicPr>
        <p:blipFill>
          <a:blip r:embed="rId3"/>
          <a:stretch>
            <a:fillRect/>
          </a:stretch>
        </p:blipFill>
        <p:spPr>
          <a:xfrm>
            <a:off x="778044" y="1922885"/>
            <a:ext cx="2685039" cy="2084427"/>
          </a:xfrm>
          <a:prstGeom prst="rect">
            <a:avLst/>
          </a:prstGeom>
        </p:spPr>
      </p:pic>
      <p:sp>
        <p:nvSpPr>
          <p:cNvPr id="8" name="Text 4"/>
          <p:cNvSpPr/>
          <p:nvPr/>
        </p:nvSpPr>
        <p:spPr>
          <a:xfrm>
            <a:off x="713280" y="4375678"/>
            <a:ext cx="1358979" cy="144185"/>
          </a:xfrm>
          <a:prstGeom prst="rect">
            <a:avLst/>
          </a:prstGeom>
          <a:noFill/>
          <a:ln/>
        </p:spPr>
        <p:txBody>
          <a:bodyPr wrap="none" lIns="0" tIns="0" rIns="0" bIns="0" rtlCol="0" anchor="t"/>
          <a:lstStyle/>
          <a:p>
            <a:pPr marL="0" indent="0" algn="l">
              <a:lnSpc>
                <a:spcPts val="110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AI Audits &amp; Automation</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Text 5"/>
          <p:cNvSpPr/>
          <p:nvPr/>
        </p:nvSpPr>
        <p:spPr>
          <a:xfrm>
            <a:off x="713280" y="4698354"/>
            <a:ext cx="4571764" cy="737447"/>
          </a:xfrm>
          <a:prstGeom prst="rect">
            <a:avLst/>
          </a:prstGeom>
          <a:noFill/>
          <a:ln/>
        </p:spPr>
        <p:txBody>
          <a:bodyPr wrap="square" lIns="0" tIns="0" rIns="0" bIns="0" rtlCol="0" anchor="t"/>
          <a:lstStyle/>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Leverage AI for :</a:t>
            </a:r>
          </a:p>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continuous auditing,</a:t>
            </a:r>
          </a:p>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ERP automation, and </a:t>
            </a:r>
          </a:p>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Power BI dashboards that transform raw data            into strategic insights</a:t>
            </a:r>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 2" descr="preencoded.png"/>
          <p:cNvPicPr>
            <a:picLocks noChangeAspect="1"/>
          </p:cNvPicPr>
          <p:nvPr/>
        </p:nvPicPr>
        <p:blipFill>
          <a:blip r:embed="rId4"/>
          <a:stretch>
            <a:fillRect/>
          </a:stretch>
        </p:blipFill>
        <p:spPr>
          <a:xfrm>
            <a:off x="5423502" y="1886949"/>
            <a:ext cx="2497417" cy="2084427"/>
          </a:xfrm>
          <a:prstGeom prst="rect">
            <a:avLst/>
          </a:prstGeom>
        </p:spPr>
      </p:pic>
      <p:sp>
        <p:nvSpPr>
          <p:cNvPr id="11" name="Text 6"/>
          <p:cNvSpPr/>
          <p:nvPr/>
        </p:nvSpPr>
        <p:spPr>
          <a:xfrm>
            <a:off x="5394551" y="4390195"/>
            <a:ext cx="1277660" cy="144185"/>
          </a:xfrm>
          <a:prstGeom prst="rect">
            <a:avLst/>
          </a:prstGeom>
          <a:noFill/>
          <a:ln/>
        </p:spPr>
        <p:txBody>
          <a:bodyPr wrap="none" lIns="0" tIns="0" rIns="0" bIns="0" rtlCol="0" anchor="t"/>
          <a:lstStyle/>
          <a:p>
            <a:pPr marL="0" indent="0" algn="l">
              <a:lnSpc>
                <a:spcPts val="110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SaaS Financial Models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 7"/>
          <p:cNvSpPr/>
          <p:nvPr/>
        </p:nvSpPr>
        <p:spPr>
          <a:xfrm>
            <a:off x="5394551" y="4739208"/>
            <a:ext cx="4571764" cy="737447"/>
          </a:xfrm>
          <a:prstGeom prst="rect">
            <a:avLst/>
          </a:prstGeom>
          <a:noFill/>
          <a:ln/>
        </p:spPr>
        <p:txBody>
          <a:bodyPr wrap="square" lIns="0" tIns="0" rIns="0" bIns="0" rtlCol="0" anchor="t"/>
          <a:lstStyle/>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Annual Recurring Revenue (ARR),</a:t>
            </a:r>
          </a:p>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Customer Acquisition Cost (CAC), </a:t>
            </a:r>
          </a:p>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Lifetime Value (LTV), and </a:t>
            </a:r>
          </a:p>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Churn analysis.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13" name="Image 3" descr="preencoded.png"/>
          <p:cNvPicPr>
            <a:picLocks noChangeAspect="1"/>
          </p:cNvPicPr>
          <p:nvPr/>
        </p:nvPicPr>
        <p:blipFill>
          <a:blip r:embed="rId5"/>
          <a:stretch>
            <a:fillRect/>
          </a:stretch>
        </p:blipFill>
        <p:spPr>
          <a:xfrm>
            <a:off x="9536201" y="1876548"/>
            <a:ext cx="3664792" cy="2084427"/>
          </a:xfrm>
          <a:prstGeom prst="rect">
            <a:avLst/>
          </a:prstGeom>
        </p:spPr>
      </p:pic>
      <p:sp>
        <p:nvSpPr>
          <p:cNvPr id="14" name="Text 8"/>
          <p:cNvSpPr/>
          <p:nvPr/>
        </p:nvSpPr>
        <p:spPr>
          <a:xfrm>
            <a:off x="9506102" y="4308327"/>
            <a:ext cx="1862495" cy="144185"/>
          </a:xfrm>
          <a:prstGeom prst="rect">
            <a:avLst/>
          </a:prstGeom>
          <a:noFill/>
          <a:ln/>
        </p:spPr>
        <p:txBody>
          <a:bodyPr wrap="none" lIns="0" tIns="0" rIns="0" bIns="0" rtlCol="0" anchor="t"/>
          <a:lstStyle/>
          <a:p>
            <a:pPr marL="0" indent="0" algn="l">
              <a:lnSpc>
                <a:spcPts val="1100"/>
              </a:lnSpc>
              <a:buNone/>
            </a:pPr>
            <a:r>
              <a:rPr lang="en-US" b="1" dirty="0">
                <a:solidFill>
                  <a:srgbClr val="746558"/>
                </a:solidFill>
                <a:latin typeface="Tahoma" panose="020B0604030504040204" pitchFamily="34" charset="0"/>
                <a:ea typeface="Tahoma" panose="020B0604030504040204" pitchFamily="34" charset="0"/>
                <a:cs typeface="Tahoma" panose="020B0604030504040204" pitchFamily="34" charset="0"/>
              </a:rPr>
              <a:t>Cyber Compliance &amp; Governance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5" name="Text 9"/>
          <p:cNvSpPr/>
          <p:nvPr/>
        </p:nvSpPr>
        <p:spPr>
          <a:xfrm>
            <a:off x="9345723" y="4751523"/>
            <a:ext cx="4726893" cy="737446"/>
          </a:xfrm>
          <a:prstGeom prst="rect">
            <a:avLst/>
          </a:prstGeom>
          <a:noFill/>
          <a:ln/>
        </p:spPr>
        <p:txBody>
          <a:bodyPr wrap="square" lIns="0" tIns="0" rIns="0" bIns="0" rtlCol="0" anchor="t"/>
          <a:lstStyle/>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Navigate data privacy laws, </a:t>
            </a:r>
          </a:p>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Implement cybersecurity frameworks, and </a:t>
            </a:r>
          </a:p>
          <a:p>
            <a:pPr marL="0" indent="0" algn="l">
              <a:buNone/>
            </a:pPr>
            <a:r>
              <a:rPr lang="en-US" sz="1400" dirty="0">
                <a:solidFill>
                  <a:srgbClr val="746558"/>
                </a:solidFill>
                <a:latin typeface="Tahoma" panose="020B0604030504040204" pitchFamily="34" charset="0"/>
                <a:ea typeface="Tahoma" panose="020B0604030504040204" pitchFamily="34" charset="0"/>
                <a:cs typeface="Tahoma" panose="020B0604030504040204" pitchFamily="34" charset="0"/>
              </a:rPr>
              <a:t>• Ensure digital governance meets global standards.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6" name="Shape 10"/>
          <p:cNvSpPr/>
          <p:nvPr/>
        </p:nvSpPr>
        <p:spPr>
          <a:xfrm>
            <a:off x="629533" y="6150056"/>
            <a:ext cx="13707666" cy="391954"/>
          </a:xfrm>
          <a:prstGeom prst="roundRect">
            <a:avLst>
              <a:gd name="adj" fmla="val 3532"/>
            </a:avLst>
          </a:prstGeom>
          <a:solidFill>
            <a:srgbClr val="E2D9CF"/>
          </a:solidFill>
          <a:ln/>
        </p:spPr>
        <p:txBody>
          <a:bodyPr/>
          <a:lstStyle/>
          <a:p>
            <a:endParaRPr lang="en-IN"/>
          </a:p>
        </p:txBody>
      </p:sp>
      <p:sp>
        <p:nvSpPr>
          <p:cNvPr id="18" name="Text 11"/>
          <p:cNvSpPr/>
          <p:nvPr/>
        </p:nvSpPr>
        <p:spPr>
          <a:xfrm>
            <a:off x="778044" y="6306715"/>
            <a:ext cx="13315593" cy="147638"/>
          </a:xfrm>
          <a:prstGeom prst="rect">
            <a:avLst/>
          </a:prstGeom>
          <a:noFill/>
          <a:ln/>
        </p:spPr>
        <p:txBody>
          <a:bodyPr wrap="none" lIns="0" tIns="0" rIns="0" bIns="0" rtlCol="0" anchor="t"/>
          <a:lstStyle/>
          <a:p>
            <a:pPr marL="0" indent="0" algn="l">
              <a:lnSpc>
                <a:spcPts val="1150"/>
              </a:lnSpc>
              <a:buNone/>
            </a:pP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Remember:</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"AI won't replace CAs. But CAs using AI will replace those who don't."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A3E14E52-E1AF-6F43-1D59-48527E45AE07}"/>
              </a:ext>
            </a:extLst>
          </p:cNvPr>
          <p:cNvGrpSpPr/>
          <p:nvPr/>
        </p:nvGrpSpPr>
        <p:grpSpPr>
          <a:xfrm>
            <a:off x="5985640" y="7856103"/>
            <a:ext cx="8476594" cy="390708"/>
            <a:chOff x="5985640" y="7856103"/>
            <a:chExt cx="8476594" cy="390708"/>
          </a:xfrm>
        </p:grpSpPr>
        <p:sp>
          <p:nvSpPr>
            <p:cNvPr id="4" name="TextBox 3">
              <a:extLst>
                <a:ext uri="{FF2B5EF4-FFF2-40B4-BE49-F238E27FC236}">
                  <a16:creationId xmlns:a16="http://schemas.microsoft.com/office/drawing/2014/main" id="{1382ED59-E125-7FB3-F972-CAD2620F5D29}"/>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7</a:t>
              </a:r>
              <a:endParaRPr lang="en-IN" b="1" dirty="0">
                <a:solidFill>
                  <a:srgbClr val="B0977C"/>
                </a:solidFill>
              </a:endParaRPr>
            </a:p>
          </p:txBody>
        </p:sp>
        <p:sp>
          <p:nvSpPr>
            <p:cNvPr id="5" name="TextBox 4">
              <a:extLst>
                <a:ext uri="{FF2B5EF4-FFF2-40B4-BE49-F238E27FC236}">
                  <a16:creationId xmlns:a16="http://schemas.microsoft.com/office/drawing/2014/main" id="{FD015E63-D259-C36C-39ED-8AF5B64397D9}"/>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grpSp>
      <p:grpSp>
        <p:nvGrpSpPr>
          <p:cNvPr id="6" name="Group 5">
            <a:extLst>
              <a:ext uri="{FF2B5EF4-FFF2-40B4-BE49-F238E27FC236}">
                <a16:creationId xmlns:a16="http://schemas.microsoft.com/office/drawing/2014/main" id="{BBBD63DD-D55F-9C44-767B-14C7AB40E06F}"/>
              </a:ext>
            </a:extLst>
          </p:cNvPr>
          <p:cNvGrpSpPr/>
          <p:nvPr/>
        </p:nvGrpSpPr>
        <p:grpSpPr>
          <a:xfrm>
            <a:off x="425771" y="7877479"/>
            <a:ext cx="8949456" cy="369687"/>
            <a:chOff x="425771" y="7877479"/>
            <a:chExt cx="8949456" cy="369687"/>
          </a:xfrm>
        </p:grpSpPr>
        <p:sp>
          <p:nvSpPr>
            <p:cNvPr id="19" name="TextBox 18">
              <a:extLst>
                <a:ext uri="{FF2B5EF4-FFF2-40B4-BE49-F238E27FC236}">
                  <a16:creationId xmlns:a16="http://schemas.microsoft.com/office/drawing/2014/main" id="{B69D23F6-ED57-2839-AC00-F032DC870663}"/>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20" name="TextBox 19">
              <a:extLst>
                <a:ext uri="{FF2B5EF4-FFF2-40B4-BE49-F238E27FC236}">
                  <a16:creationId xmlns:a16="http://schemas.microsoft.com/office/drawing/2014/main" id="{C94BFA5A-DC06-1E86-510B-B639207174D8}"/>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5A00E8EE-55DA-D2B0-01D8-A7372EB34755}"/>
              </a:ext>
            </a:extLst>
          </p:cNvPr>
          <p:cNvSpPr/>
          <p:nvPr/>
        </p:nvSpPr>
        <p:spPr>
          <a:xfrm>
            <a:off x="587492" y="811919"/>
            <a:ext cx="3086100" cy="288369"/>
          </a:xfrm>
          <a:prstGeom prst="rect">
            <a:avLst/>
          </a:prstGeom>
          <a:noFill/>
          <a:ln/>
        </p:spPr>
        <p:txBody>
          <a:bodyPr wrap="none" lIns="0" tIns="0" rIns="0" bIns="0" rtlCol="0" anchor="t"/>
          <a:lstStyle/>
          <a:p>
            <a:pPr marL="0" indent="0" algn="l">
              <a:lnSpc>
                <a:spcPts val="2250"/>
              </a:lnSpc>
              <a:buNone/>
            </a:pPr>
            <a:r>
              <a:rPr lang="en-US" sz="3900" dirty="0">
                <a:solidFill>
                  <a:srgbClr val="484237"/>
                </a:solidFill>
                <a:latin typeface="Tahoma" panose="020B0604030504040204" pitchFamily="34" charset="0"/>
                <a:ea typeface="Tahoma" panose="020B0604030504040204" pitchFamily="34" charset="0"/>
                <a:cs typeface="Tahoma" panose="020B0604030504040204" pitchFamily="34" charset="0"/>
              </a:rPr>
              <a:t>Artificial Intelligence (AI) VS CA</a:t>
            </a:r>
            <a:endParaRPr lang="en-US" sz="39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4BC04AFA-C3C2-1206-D9E5-5B2E56023AD6}"/>
              </a:ext>
            </a:extLst>
          </p:cNvPr>
          <p:cNvSpPr txBox="1"/>
          <p:nvPr/>
        </p:nvSpPr>
        <p:spPr>
          <a:xfrm>
            <a:off x="587492" y="1290599"/>
            <a:ext cx="5645142" cy="6494085"/>
          </a:xfrm>
          <a:prstGeom prst="rect">
            <a:avLst/>
          </a:prstGeom>
          <a:noFill/>
        </p:spPr>
        <p:txBody>
          <a:bodyPr wrap="square" rtlCol="0">
            <a:spAutoFit/>
          </a:bodyPr>
          <a:lstStyle/>
          <a:p>
            <a:pPr algn="just"/>
            <a:r>
              <a:rPr lang="en-US" sz="1600" b="1" dirty="0">
                <a:solidFill>
                  <a:srgbClr val="746558"/>
                </a:solidFill>
                <a:latin typeface="Tahoma" panose="020B0604030504040204" pitchFamily="34" charset="0"/>
                <a:ea typeface="Tahoma" panose="020B0604030504040204" pitchFamily="34" charset="0"/>
                <a:cs typeface="Tahoma" panose="020B0604030504040204" pitchFamily="34" charset="0"/>
              </a:rPr>
              <a:t>How AI Helps the Profession:</a:t>
            </a:r>
          </a:p>
          <a:p>
            <a:pPr algn="just"/>
            <a:endPar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Automates Bookkeeping and reconciliation tasks.</a:t>
            </a:r>
          </a:p>
          <a:p>
            <a:pPr algn="just"/>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Perform OCR, GST matching, and Invoice extraction</a:t>
            </a:r>
          </a:p>
          <a:p>
            <a:pPr algn="just"/>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Enhance forecasting and analytics</a:t>
            </a:r>
            <a:endPar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r>
              <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rPr>
              <a:t>• Saves times on routine works</a:t>
            </a:r>
          </a:p>
          <a:p>
            <a:pPr algn="just"/>
            <a:endPar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r>
              <a:rPr lang="en-IN" sz="1600" b="1" dirty="0">
                <a:solidFill>
                  <a:srgbClr val="746558"/>
                </a:solidFill>
                <a:latin typeface="Tahoma" panose="020B0604030504040204" pitchFamily="34" charset="0"/>
                <a:ea typeface="Tahoma" panose="020B0604030504040204" pitchFamily="34" charset="0"/>
                <a:cs typeface="Tahoma" panose="020B0604030504040204" pitchFamily="34" charset="0"/>
              </a:rPr>
              <a:t>Limitation of AI:</a:t>
            </a:r>
          </a:p>
          <a:p>
            <a:pPr algn="just"/>
            <a:endParaRPr lang="en-IN" sz="1600" b="1"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r>
              <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rPr>
              <a:t>• Lacks contextual and Legal interpretation</a:t>
            </a:r>
          </a:p>
          <a:p>
            <a:pPr algn="just"/>
            <a:r>
              <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rPr>
              <a:t>• Depends heavily on data quality</a:t>
            </a:r>
          </a:p>
          <a:p>
            <a:pPr algn="just"/>
            <a:r>
              <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rPr>
              <a:t>• Cannot ensure ethical or judgement based decisions</a:t>
            </a:r>
          </a:p>
          <a:p>
            <a:pPr algn="just"/>
            <a:r>
              <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rPr>
              <a:t>• Cannot replace professional accountability</a:t>
            </a:r>
          </a:p>
          <a:p>
            <a:pPr algn="just"/>
            <a:endPar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r>
              <a:rPr lang="en-IN" sz="1600" b="1" dirty="0">
                <a:solidFill>
                  <a:srgbClr val="746558"/>
                </a:solidFill>
                <a:latin typeface="Tahoma" panose="020B0604030504040204" pitchFamily="34" charset="0"/>
                <a:ea typeface="Tahoma" panose="020B0604030504040204" pitchFamily="34" charset="0"/>
                <a:cs typeface="Tahoma" panose="020B0604030504040204" pitchFamily="34" charset="0"/>
              </a:rPr>
              <a:t>Why CAs will continue to play a key role:</a:t>
            </a:r>
          </a:p>
          <a:p>
            <a:pPr algn="just"/>
            <a:endParaRPr lang="en-IN" sz="1600" b="1"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r>
              <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rPr>
              <a:t>• Audit and compliance require human oversight</a:t>
            </a:r>
          </a:p>
          <a:p>
            <a:pPr algn="just"/>
            <a:r>
              <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rPr>
              <a:t>• Legal interpretation cannot be automated</a:t>
            </a:r>
          </a:p>
          <a:p>
            <a:pPr algn="just"/>
            <a:r>
              <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rPr>
              <a:t>• Advisory requires trust</a:t>
            </a:r>
          </a:p>
          <a:p>
            <a:pPr algn="just"/>
            <a:r>
              <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rPr>
              <a:t>• Strategic decision-making remains human-driven</a:t>
            </a:r>
          </a:p>
          <a:p>
            <a:pPr algn="just"/>
            <a:endParaRPr lang="en-IN" sz="1600"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r>
              <a:rPr lang="en-IN" sz="1600" b="1" dirty="0">
                <a:solidFill>
                  <a:srgbClr val="746558"/>
                </a:solidFill>
                <a:latin typeface="Tahoma" panose="020B0604030504040204" pitchFamily="34" charset="0"/>
                <a:ea typeface="Tahoma" panose="020B0604030504040204" pitchFamily="34" charset="0"/>
                <a:cs typeface="Tahoma" panose="020B0604030504040204" pitchFamily="34" charset="0"/>
              </a:rPr>
              <a:t>How CAs can upgrade skills:</a:t>
            </a:r>
          </a:p>
          <a:p>
            <a:pPr algn="just"/>
            <a:endParaRPr lang="en-IN" sz="1600" b="1" dirty="0">
              <a:solidFill>
                <a:srgbClr val="746558"/>
              </a:solidFill>
              <a:latin typeface="Tahoma" panose="020B0604030504040204" pitchFamily="34" charset="0"/>
              <a:ea typeface="Tahoma" panose="020B0604030504040204" pitchFamily="34" charset="0"/>
              <a:cs typeface="Tahoma" panose="020B0604030504040204" pitchFamily="34" charset="0"/>
            </a:endParaRPr>
          </a:p>
          <a:p>
            <a:pPr algn="just"/>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Use AI tools to eliminate repetitive work.</a:t>
            </a:r>
          </a:p>
          <a:p>
            <a:pPr algn="just"/>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Develop analytics, automation and advisory capabilities</a:t>
            </a:r>
          </a:p>
          <a:p>
            <a:pPr algn="just"/>
            <a:r>
              <a:rPr lang="en-US" sz="1600" dirty="0">
                <a:solidFill>
                  <a:srgbClr val="746558"/>
                </a:solidFill>
                <a:latin typeface="Tahoma" panose="020B0604030504040204" pitchFamily="34" charset="0"/>
                <a:ea typeface="Tahoma" panose="020B0604030504040204" pitchFamily="34" charset="0"/>
                <a:cs typeface="Tahoma" panose="020B0604030504040204" pitchFamily="34" charset="0"/>
              </a:rPr>
              <a:t>• Shift focus to value-added strategic services</a:t>
            </a:r>
          </a:p>
        </p:txBody>
      </p:sp>
      <p:grpSp>
        <p:nvGrpSpPr>
          <p:cNvPr id="5" name="Group 4">
            <a:extLst>
              <a:ext uri="{FF2B5EF4-FFF2-40B4-BE49-F238E27FC236}">
                <a16:creationId xmlns:a16="http://schemas.microsoft.com/office/drawing/2014/main" id="{646E3D72-05C6-2B53-3FCA-CDE5ABDDACCD}"/>
              </a:ext>
            </a:extLst>
          </p:cNvPr>
          <p:cNvGrpSpPr/>
          <p:nvPr/>
        </p:nvGrpSpPr>
        <p:grpSpPr>
          <a:xfrm>
            <a:off x="425771" y="7856103"/>
            <a:ext cx="14036463" cy="391063"/>
            <a:chOff x="425771" y="7856103"/>
            <a:chExt cx="14036463" cy="391063"/>
          </a:xfrm>
        </p:grpSpPr>
        <p:sp>
          <p:nvSpPr>
            <p:cNvPr id="6" name="TextBox 5">
              <a:extLst>
                <a:ext uri="{FF2B5EF4-FFF2-40B4-BE49-F238E27FC236}">
                  <a16:creationId xmlns:a16="http://schemas.microsoft.com/office/drawing/2014/main" id="{E9E5AC68-1F5B-B530-3084-50227855F958}"/>
                </a:ext>
              </a:extLst>
            </p:cNvPr>
            <p:cNvSpPr txBox="1"/>
            <p:nvPr/>
          </p:nvSpPr>
          <p:spPr>
            <a:xfrm>
              <a:off x="12822620" y="7856103"/>
              <a:ext cx="1639614" cy="369332"/>
            </a:xfrm>
            <a:prstGeom prst="rect">
              <a:avLst/>
            </a:prstGeom>
            <a:noFill/>
          </p:spPr>
          <p:txBody>
            <a:bodyPr wrap="square" rtlCol="0">
              <a:spAutoFit/>
            </a:bodyPr>
            <a:lstStyle/>
            <a:p>
              <a:r>
                <a:rPr lang="en-US" b="1" dirty="0">
                  <a:solidFill>
                    <a:srgbClr val="B0977C"/>
                  </a:solidFill>
                </a:rPr>
                <a:t>Page 8</a:t>
              </a:r>
              <a:endParaRPr lang="en-IN" b="1" dirty="0">
                <a:solidFill>
                  <a:srgbClr val="B0977C"/>
                </a:solidFill>
              </a:endParaRPr>
            </a:p>
          </p:txBody>
        </p:sp>
        <p:sp>
          <p:nvSpPr>
            <p:cNvPr id="7" name="TextBox 6">
              <a:extLst>
                <a:ext uri="{FF2B5EF4-FFF2-40B4-BE49-F238E27FC236}">
                  <a16:creationId xmlns:a16="http://schemas.microsoft.com/office/drawing/2014/main" id="{FA322EF6-0CF6-4BCF-3EDB-38DA975D0809}"/>
                </a:ext>
              </a:extLst>
            </p:cNvPr>
            <p:cNvSpPr txBox="1"/>
            <p:nvPr/>
          </p:nvSpPr>
          <p:spPr>
            <a:xfrm>
              <a:off x="5985640" y="7877479"/>
              <a:ext cx="3389587" cy="369332"/>
            </a:xfrm>
            <a:prstGeom prst="rect">
              <a:avLst/>
            </a:prstGeom>
            <a:noFill/>
          </p:spPr>
          <p:txBody>
            <a:bodyPr wrap="square" rtlCol="0">
              <a:spAutoFit/>
            </a:bodyPr>
            <a:lstStyle/>
            <a:p>
              <a:r>
                <a:rPr lang="en-US" b="1" dirty="0">
                  <a:solidFill>
                    <a:srgbClr val="B0977C"/>
                  </a:solidFill>
                </a:rPr>
                <a:t>Presented by CA Brijen Sampat</a:t>
              </a:r>
              <a:endParaRPr lang="en-IN" b="1" dirty="0">
                <a:solidFill>
                  <a:srgbClr val="B0977C"/>
                </a:solidFill>
              </a:endParaRPr>
            </a:p>
          </p:txBody>
        </p:sp>
        <p:sp>
          <p:nvSpPr>
            <p:cNvPr id="8" name="TextBox 7">
              <a:extLst>
                <a:ext uri="{FF2B5EF4-FFF2-40B4-BE49-F238E27FC236}">
                  <a16:creationId xmlns:a16="http://schemas.microsoft.com/office/drawing/2014/main" id="{B9F96AA7-A5E4-10B2-9475-D7C8BEE2C195}"/>
                </a:ext>
              </a:extLst>
            </p:cNvPr>
            <p:cNvSpPr txBox="1"/>
            <p:nvPr/>
          </p:nvSpPr>
          <p:spPr>
            <a:xfrm>
              <a:off x="425771" y="7877834"/>
              <a:ext cx="3389587" cy="369332"/>
            </a:xfrm>
            <a:prstGeom prst="rect">
              <a:avLst/>
            </a:prstGeom>
            <a:noFill/>
          </p:spPr>
          <p:txBody>
            <a:bodyPr wrap="square" rtlCol="0">
              <a:spAutoFit/>
            </a:bodyPr>
            <a:lstStyle/>
            <a:p>
              <a:r>
                <a:rPr lang="en-US" b="1" dirty="0">
                  <a:solidFill>
                    <a:srgbClr val="B0977C"/>
                  </a:solidFill>
                </a:rPr>
                <a:t>3</a:t>
              </a:r>
              <a:r>
                <a:rPr lang="en-US" b="1" baseline="30000" dirty="0">
                  <a:solidFill>
                    <a:srgbClr val="B0977C"/>
                  </a:solidFill>
                </a:rPr>
                <a:t>rd</a:t>
              </a:r>
              <a:r>
                <a:rPr lang="en-US" b="1" dirty="0">
                  <a:solidFill>
                    <a:srgbClr val="B0977C"/>
                  </a:solidFill>
                </a:rPr>
                <a:t> December, 2025</a:t>
              </a:r>
              <a:endParaRPr lang="en-IN" b="1" dirty="0">
                <a:solidFill>
                  <a:srgbClr val="B0977C"/>
                </a:solidFill>
              </a:endParaRPr>
            </a:p>
          </p:txBody>
        </p:sp>
      </p:grpSp>
      <p:pic>
        <p:nvPicPr>
          <p:cNvPr id="11" name="Picture 10">
            <a:extLst>
              <a:ext uri="{FF2B5EF4-FFF2-40B4-BE49-F238E27FC236}">
                <a16:creationId xmlns:a16="http://schemas.microsoft.com/office/drawing/2014/main" id="{7665A949-A809-6395-856D-F5EAB5162A49}"/>
              </a:ext>
            </a:extLst>
          </p:cNvPr>
          <p:cNvPicPr>
            <a:picLocks noChangeAspect="1"/>
          </p:cNvPicPr>
          <p:nvPr/>
        </p:nvPicPr>
        <p:blipFill>
          <a:blip r:embed="rId2"/>
          <a:stretch>
            <a:fillRect/>
          </a:stretch>
        </p:blipFill>
        <p:spPr>
          <a:xfrm>
            <a:off x="6695090" y="1408386"/>
            <a:ext cx="7472855" cy="5087008"/>
          </a:xfrm>
          <a:prstGeom prst="rect">
            <a:avLst/>
          </a:prstGeom>
        </p:spPr>
      </p:pic>
      <p:sp>
        <p:nvSpPr>
          <p:cNvPr id="12" name="TextBox 11">
            <a:extLst>
              <a:ext uri="{FF2B5EF4-FFF2-40B4-BE49-F238E27FC236}">
                <a16:creationId xmlns:a16="http://schemas.microsoft.com/office/drawing/2014/main" id="{ABB021F5-78B7-CDA6-685C-E5C76F29A7D7}"/>
              </a:ext>
            </a:extLst>
          </p:cNvPr>
          <p:cNvSpPr txBox="1"/>
          <p:nvPr/>
        </p:nvSpPr>
        <p:spPr>
          <a:xfrm>
            <a:off x="6789682" y="6713906"/>
            <a:ext cx="7472855" cy="923330"/>
          </a:xfrm>
          <a:prstGeom prst="rect">
            <a:avLst/>
          </a:prstGeom>
          <a:noFill/>
        </p:spPr>
        <p:txBody>
          <a:bodyPr wrap="square" rtlCol="0">
            <a:spAutoFit/>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AI Will not replace CA; it will replace:</a:t>
            </a:r>
          </a:p>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 Slow and outdated CAs</a:t>
            </a:r>
          </a:p>
          <a:p>
            <a:r>
              <a:rPr lang="en-IN" b="1" dirty="0">
                <a:solidFill>
                  <a:srgbClr val="0070C0"/>
                </a:solidFill>
                <a:latin typeface="Tahoma" panose="020B0604030504040204" pitchFamily="34" charset="0"/>
                <a:ea typeface="Tahoma" panose="020B0604030504040204" pitchFamily="34" charset="0"/>
                <a:cs typeface="Tahoma" panose="020B0604030504040204" pitchFamily="34" charset="0"/>
              </a:rPr>
              <a:t>  • CAs who don’t evolve</a:t>
            </a:r>
          </a:p>
        </p:txBody>
      </p:sp>
    </p:spTree>
    <p:extLst>
      <p:ext uri="{BB962C8B-B14F-4D97-AF65-F5344CB8AC3E}">
        <p14:creationId xmlns:p14="http://schemas.microsoft.com/office/powerpoint/2010/main" val="2272621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TotalTime>
  <Words>2965</Words>
  <Application>Microsoft Office PowerPoint</Application>
  <PresentationFormat>Custom</PresentationFormat>
  <Paragraphs>407</Paragraphs>
  <Slides>23</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Tahoma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admin</cp:lastModifiedBy>
  <cp:revision>352</cp:revision>
  <dcterms:created xsi:type="dcterms:W3CDTF">2025-12-02T08:17:03Z</dcterms:created>
  <dcterms:modified xsi:type="dcterms:W3CDTF">2025-12-03T09:40:30Z</dcterms:modified>
</cp:coreProperties>
</file>