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5" r:id="rId1"/>
    <p:sldMasterId id="2147483939" r:id="rId2"/>
    <p:sldMasterId id="2147483951" r:id="rId3"/>
  </p:sldMasterIdLst>
  <p:notesMasterIdLst>
    <p:notesMasterId r:id="rId54"/>
  </p:notesMasterIdLst>
  <p:handoutMasterIdLst>
    <p:handoutMasterId r:id="rId55"/>
  </p:handoutMasterIdLst>
  <p:sldIdLst>
    <p:sldId id="983" r:id="rId4"/>
    <p:sldId id="3076" r:id="rId5"/>
    <p:sldId id="3101" r:id="rId6"/>
    <p:sldId id="3071" r:id="rId7"/>
    <p:sldId id="3108" r:id="rId8"/>
    <p:sldId id="3107" r:id="rId9"/>
    <p:sldId id="3111" r:id="rId10"/>
    <p:sldId id="3106" r:id="rId11"/>
    <p:sldId id="3105" r:id="rId12"/>
    <p:sldId id="3103" r:id="rId13"/>
    <p:sldId id="3109" r:id="rId14"/>
    <p:sldId id="3110" r:id="rId15"/>
    <p:sldId id="3112" r:id="rId16"/>
    <p:sldId id="3113" r:id="rId17"/>
    <p:sldId id="3114" r:id="rId18"/>
    <p:sldId id="3092" r:id="rId19"/>
    <p:sldId id="674" r:id="rId20"/>
    <p:sldId id="3093" r:id="rId21"/>
    <p:sldId id="3094" r:id="rId22"/>
    <p:sldId id="3095" r:id="rId23"/>
    <p:sldId id="3096" r:id="rId24"/>
    <p:sldId id="3085" r:id="rId25"/>
    <p:sldId id="3079" r:id="rId26"/>
    <p:sldId id="3078" r:id="rId27"/>
    <p:sldId id="3080" r:id="rId28"/>
    <p:sldId id="3077" r:id="rId29"/>
    <p:sldId id="3081" r:id="rId30"/>
    <p:sldId id="3082" r:id="rId31"/>
    <p:sldId id="3083" r:id="rId32"/>
    <p:sldId id="3084" r:id="rId33"/>
    <p:sldId id="3088" r:id="rId34"/>
    <p:sldId id="3091" r:id="rId35"/>
    <p:sldId id="3086" r:id="rId36"/>
    <p:sldId id="3090" r:id="rId37"/>
    <p:sldId id="3089" r:id="rId38"/>
    <p:sldId id="3097" r:id="rId39"/>
    <p:sldId id="3115" r:id="rId40"/>
    <p:sldId id="3098" r:id="rId41"/>
    <p:sldId id="3116" r:id="rId42"/>
    <p:sldId id="3117" r:id="rId43"/>
    <p:sldId id="3118" r:id="rId44"/>
    <p:sldId id="972" r:id="rId45"/>
    <p:sldId id="492" r:id="rId46"/>
    <p:sldId id="2994" r:id="rId47"/>
    <p:sldId id="722" r:id="rId48"/>
    <p:sldId id="723" r:id="rId49"/>
    <p:sldId id="2861" r:id="rId50"/>
    <p:sldId id="2657" r:id="rId51"/>
    <p:sldId id="2892" r:id="rId52"/>
    <p:sldId id="491" r:id="rId53"/>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58"/>
    <p:restoredTop sz="84274"/>
  </p:normalViewPr>
  <p:slideViewPr>
    <p:cSldViewPr snapToGrid="0" snapToObjects="1">
      <p:cViewPr varScale="1">
        <p:scale>
          <a:sx n="103" d="100"/>
          <a:sy n="103" d="100"/>
        </p:scale>
        <p:origin x="760" y="-8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_rels/data1.xml.rels><?xml version="1.0" encoding="UTF-8" standalone="yes"?>
<Relationships xmlns="http://schemas.openxmlformats.org/package/2006/relationships"><Relationship Id="rId1"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C026D3-0DE9-F141-ADB5-F5112130B052}"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5A0ECD59-F9CB-C04C-A297-C865C6C6C7BA}">
      <dgm:prSet phldrT="[Text]"/>
      <dgm:spPr/>
      <dgm:t>
        <a:bodyPr/>
        <a:lstStyle/>
        <a:p>
          <a:r>
            <a:rPr lang="en-GB" strike="noStrike" dirty="0"/>
            <a:t>Charge of tax on RCM basis ! </a:t>
          </a:r>
        </a:p>
      </dgm:t>
    </dgm:pt>
    <dgm:pt modelId="{261325AE-539F-9D40-908F-C51A8125924E}" type="parTrans" cxnId="{45417912-C9E7-984B-80DE-4242ADB66A97}">
      <dgm:prSet/>
      <dgm:spPr/>
      <dgm:t>
        <a:bodyPr/>
        <a:lstStyle/>
        <a:p>
          <a:endParaRPr lang="en-GB" strike="noStrike"/>
        </a:p>
      </dgm:t>
    </dgm:pt>
    <dgm:pt modelId="{71543748-B9F8-D446-A011-D4953CF35178}" type="sibTrans" cxnId="{45417912-C9E7-984B-80DE-4242ADB66A97}">
      <dgm:prSet/>
      <dgm:spPr/>
      <dgm:t>
        <a:bodyPr/>
        <a:lstStyle/>
        <a:p>
          <a:endParaRPr lang="en-GB" strike="noStrike"/>
        </a:p>
      </dgm:t>
    </dgm:pt>
    <dgm:pt modelId="{AEFA0736-B172-FB43-A42C-1F8ACE6A85A5}">
      <dgm:prSet phldrT="[Text]"/>
      <dgm:spPr/>
      <dgm:t>
        <a:bodyPr/>
        <a:lstStyle/>
        <a:p>
          <a:r>
            <a:rPr lang="en-GB" strike="noStrike" dirty="0"/>
            <a:t>Nature of Exemption ! </a:t>
          </a:r>
        </a:p>
      </dgm:t>
    </dgm:pt>
    <dgm:pt modelId="{E428BBB8-4343-C049-B72F-AC72370096C1}" type="parTrans" cxnId="{3BC17B53-FD47-8A42-BBF2-6E577943B81D}">
      <dgm:prSet/>
      <dgm:spPr/>
      <dgm:t>
        <a:bodyPr/>
        <a:lstStyle/>
        <a:p>
          <a:endParaRPr lang="en-GB" strike="noStrike"/>
        </a:p>
      </dgm:t>
    </dgm:pt>
    <dgm:pt modelId="{CB28B551-286A-F34A-BCE5-107613FFD0BC}" type="sibTrans" cxnId="{3BC17B53-FD47-8A42-BBF2-6E577943B81D}">
      <dgm:prSet/>
      <dgm:spPr/>
      <dgm:t>
        <a:bodyPr/>
        <a:lstStyle/>
        <a:p>
          <a:endParaRPr lang="en-GB" strike="noStrike"/>
        </a:p>
      </dgm:t>
    </dgm:pt>
    <dgm:pt modelId="{77380FB4-79AA-0E47-AA4A-7D1286162A17}">
      <dgm:prSet phldrT="[Text]"/>
      <dgm:spPr/>
      <dgm:t>
        <a:bodyPr/>
        <a:lstStyle/>
        <a:p>
          <a:r>
            <a:rPr lang="en-GB" strike="noStrike" dirty="0"/>
            <a:t>Retrospective Application of Exemption ! </a:t>
          </a:r>
        </a:p>
      </dgm:t>
    </dgm:pt>
    <dgm:pt modelId="{EF331C96-FC0D-6C45-867A-AE4713161458}" type="parTrans" cxnId="{E2809AED-AE96-2142-A7AD-96ECE8245AE0}">
      <dgm:prSet/>
      <dgm:spPr/>
      <dgm:t>
        <a:bodyPr/>
        <a:lstStyle/>
        <a:p>
          <a:endParaRPr lang="en-GB" strike="noStrike"/>
        </a:p>
      </dgm:t>
    </dgm:pt>
    <dgm:pt modelId="{F9A36FFD-2458-644B-AE49-BC06B03DA86E}" type="sibTrans" cxnId="{E2809AED-AE96-2142-A7AD-96ECE8245AE0}">
      <dgm:prSet/>
      <dgm:spPr/>
      <dgm:t>
        <a:bodyPr/>
        <a:lstStyle/>
        <a:p>
          <a:endParaRPr lang="en-GB" strike="noStrike"/>
        </a:p>
      </dgm:t>
    </dgm:pt>
    <dgm:pt modelId="{ADE2B150-4CB4-4F4C-A993-2D52C08818E7}">
      <dgm:prSet phldrT="[Text]"/>
      <dgm:spPr/>
      <dgm:t>
        <a:bodyPr/>
        <a:lstStyle/>
        <a:p>
          <a:r>
            <a:rPr lang="en-GB" strike="noStrike" dirty="0"/>
            <a:t>GST 2.0 – Impact of Exemption/ Reduction</a:t>
          </a:r>
        </a:p>
      </dgm:t>
    </dgm:pt>
    <dgm:pt modelId="{C3F3AD07-48B8-2141-A407-6EB7BEB5D4CC}" type="parTrans" cxnId="{C4104D8F-5E7A-1743-A9AB-68AB53FE3E86}">
      <dgm:prSet/>
      <dgm:spPr/>
      <dgm:t>
        <a:bodyPr/>
        <a:lstStyle/>
        <a:p>
          <a:endParaRPr lang="en-GB"/>
        </a:p>
      </dgm:t>
    </dgm:pt>
    <dgm:pt modelId="{A26E8E8B-ABE2-294D-9C1D-2CF14495D15D}" type="sibTrans" cxnId="{C4104D8F-5E7A-1743-A9AB-68AB53FE3E86}">
      <dgm:prSet/>
      <dgm:spPr/>
      <dgm:t>
        <a:bodyPr/>
        <a:lstStyle/>
        <a:p>
          <a:endParaRPr lang="en-GB"/>
        </a:p>
      </dgm:t>
    </dgm:pt>
    <dgm:pt modelId="{1473C4AE-7B11-AB49-800A-2DF5EB58D4ED}">
      <dgm:prSet phldrT="[Text]"/>
      <dgm:spPr/>
      <dgm:t>
        <a:bodyPr/>
        <a:lstStyle/>
        <a:p>
          <a:endParaRPr lang="en-GB" strike="noStrike" dirty="0"/>
        </a:p>
      </dgm:t>
    </dgm:pt>
    <dgm:pt modelId="{1B505CC6-19B6-6846-9FDF-6EEBC899EF9D}" type="parTrans" cxnId="{76E3EB1F-A204-AA4D-AB36-D537818D3124}">
      <dgm:prSet/>
      <dgm:spPr/>
      <dgm:t>
        <a:bodyPr/>
        <a:lstStyle/>
        <a:p>
          <a:endParaRPr lang="en-GB"/>
        </a:p>
      </dgm:t>
    </dgm:pt>
    <dgm:pt modelId="{CD46D419-9F49-A34D-B07A-CF2F16B257F0}" type="sibTrans" cxnId="{76E3EB1F-A204-AA4D-AB36-D537818D3124}">
      <dgm:prSet/>
      <dgm:spPr/>
      <dgm:t>
        <a:bodyPr/>
        <a:lstStyle/>
        <a:p>
          <a:endParaRPr lang="en-GB"/>
        </a:p>
      </dgm:t>
    </dgm:pt>
    <dgm:pt modelId="{686BD009-7AB8-1944-A7D1-50F6D8BD01C7}">
      <dgm:prSet phldrT="[Text]"/>
      <dgm:spPr/>
      <dgm:t>
        <a:bodyPr/>
        <a:lstStyle/>
        <a:p>
          <a:r>
            <a:rPr lang="en-GB" strike="noStrike" dirty="0"/>
            <a:t>Authority of Board to issue Circular for clarification of exemption </a:t>
          </a:r>
        </a:p>
      </dgm:t>
    </dgm:pt>
    <dgm:pt modelId="{4DBF2FE7-A504-8D48-A486-36DFFDC9D60B}" type="parTrans" cxnId="{B252B478-08DF-424C-B7F7-1103A76A96EF}">
      <dgm:prSet/>
      <dgm:spPr/>
      <dgm:t>
        <a:bodyPr/>
        <a:lstStyle/>
        <a:p>
          <a:endParaRPr lang="en-GB"/>
        </a:p>
      </dgm:t>
    </dgm:pt>
    <dgm:pt modelId="{35C3BE60-C281-8343-AC29-6E5965913CBA}" type="sibTrans" cxnId="{B252B478-08DF-424C-B7F7-1103A76A96EF}">
      <dgm:prSet/>
      <dgm:spPr/>
      <dgm:t>
        <a:bodyPr/>
        <a:lstStyle/>
        <a:p>
          <a:endParaRPr lang="en-GB"/>
        </a:p>
      </dgm:t>
    </dgm:pt>
    <dgm:pt modelId="{DFE05F04-F8B0-CE48-B64B-03D8C4A69693}">
      <dgm:prSet phldrT="[Text]"/>
      <dgm:spPr/>
      <dgm:t>
        <a:bodyPr/>
        <a:lstStyle/>
        <a:p>
          <a:r>
            <a:rPr lang="en-GB" strike="noStrike" dirty="0"/>
            <a:t>Interpretation of exemption notification on the basis of HSN/ SAC   </a:t>
          </a:r>
        </a:p>
      </dgm:t>
    </dgm:pt>
    <dgm:pt modelId="{B82E949D-D0EF-9940-A371-40739D6B1BD7}" type="parTrans" cxnId="{DD2F242A-DDDD-4348-ADE4-F66AA7D1779C}">
      <dgm:prSet/>
      <dgm:spPr/>
      <dgm:t>
        <a:bodyPr/>
        <a:lstStyle/>
        <a:p>
          <a:endParaRPr lang="en-GB"/>
        </a:p>
      </dgm:t>
    </dgm:pt>
    <dgm:pt modelId="{8B8588D5-15B7-F44A-9C6E-8413400BB8E6}" type="sibTrans" cxnId="{DD2F242A-DDDD-4348-ADE4-F66AA7D1779C}">
      <dgm:prSet/>
      <dgm:spPr/>
      <dgm:t>
        <a:bodyPr/>
        <a:lstStyle/>
        <a:p>
          <a:endParaRPr lang="en-GB"/>
        </a:p>
      </dgm:t>
    </dgm:pt>
    <dgm:pt modelId="{D0C8CC14-6B52-D349-8F53-F424CA744745}">
      <dgm:prSet phldrT="[Text]"/>
      <dgm:spPr/>
      <dgm:t>
        <a:bodyPr/>
        <a:lstStyle/>
        <a:p>
          <a:r>
            <a:rPr lang="en-IN" dirty="0"/>
            <a:t>Revenue Neutrality</a:t>
          </a:r>
          <a:endParaRPr lang="en-GB" strike="noStrike" dirty="0"/>
        </a:p>
      </dgm:t>
    </dgm:pt>
    <dgm:pt modelId="{2DE5CFE3-6DD3-D242-BE38-9EE07295D044}" type="parTrans" cxnId="{9D12FCC6-5595-0246-8034-9A33AB01AA1F}">
      <dgm:prSet/>
      <dgm:spPr/>
      <dgm:t>
        <a:bodyPr/>
        <a:lstStyle/>
        <a:p>
          <a:endParaRPr lang="en-GB"/>
        </a:p>
      </dgm:t>
    </dgm:pt>
    <dgm:pt modelId="{2E43B067-1F66-E847-A176-C20EC1E7D5CA}" type="sibTrans" cxnId="{9D12FCC6-5595-0246-8034-9A33AB01AA1F}">
      <dgm:prSet/>
      <dgm:spPr/>
      <dgm:t>
        <a:bodyPr/>
        <a:lstStyle/>
        <a:p>
          <a:endParaRPr lang="en-GB"/>
        </a:p>
      </dgm:t>
    </dgm:pt>
    <dgm:pt modelId="{EB4DEC9F-0C8F-DB4F-B4B5-0215FCFD2B58}" type="pres">
      <dgm:prSet presAssocID="{5DC026D3-0DE9-F141-ADB5-F5112130B052}" presName="Name0" presStyleCnt="0">
        <dgm:presLayoutVars>
          <dgm:chMax val="7"/>
          <dgm:chPref val="7"/>
          <dgm:dir/>
        </dgm:presLayoutVars>
      </dgm:prSet>
      <dgm:spPr/>
    </dgm:pt>
    <dgm:pt modelId="{638DE7F9-27CA-9E4F-AE47-A3A5B3157F14}" type="pres">
      <dgm:prSet presAssocID="{5DC026D3-0DE9-F141-ADB5-F5112130B052}" presName="Name1" presStyleCnt="0"/>
      <dgm:spPr/>
    </dgm:pt>
    <dgm:pt modelId="{5B51DB8D-B477-F246-A82F-8142C14A6B76}" type="pres">
      <dgm:prSet presAssocID="{5DC026D3-0DE9-F141-ADB5-F5112130B052}" presName="cycle" presStyleCnt="0"/>
      <dgm:spPr/>
    </dgm:pt>
    <dgm:pt modelId="{89794923-9F74-E549-BC48-B299C4A0D2EE}" type="pres">
      <dgm:prSet presAssocID="{5DC026D3-0DE9-F141-ADB5-F5112130B052}" presName="srcNode" presStyleLbl="node1" presStyleIdx="0" presStyleCnt="7"/>
      <dgm:spPr/>
    </dgm:pt>
    <dgm:pt modelId="{3FF4872D-BD00-6049-9380-CE27FE086881}" type="pres">
      <dgm:prSet presAssocID="{5DC026D3-0DE9-F141-ADB5-F5112130B052}" presName="conn" presStyleLbl="parChTrans1D2" presStyleIdx="0" presStyleCnt="1"/>
      <dgm:spPr/>
    </dgm:pt>
    <dgm:pt modelId="{0C9DA169-4536-684E-8CCE-3213010C5878}" type="pres">
      <dgm:prSet presAssocID="{5DC026D3-0DE9-F141-ADB5-F5112130B052}" presName="extraNode" presStyleLbl="node1" presStyleIdx="0" presStyleCnt="7"/>
      <dgm:spPr/>
    </dgm:pt>
    <dgm:pt modelId="{E22A65B5-8844-734D-A326-C05CD93E1D0F}" type="pres">
      <dgm:prSet presAssocID="{5DC026D3-0DE9-F141-ADB5-F5112130B052}" presName="dstNode" presStyleLbl="node1" presStyleIdx="0" presStyleCnt="7"/>
      <dgm:spPr/>
    </dgm:pt>
    <dgm:pt modelId="{1EC5F8A8-1E07-304E-BF11-9E6C77511439}" type="pres">
      <dgm:prSet presAssocID="{ADE2B150-4CB4-4F4C-A993-2D52C08818E7}" presName="text_1" presStyleLbl="node1" presStyleIdx="0" presStyleCnt="7">
        <dgm:presLayoutVars>
          <dgm:bulletEnabled val="1"/>
        </dgm:presLayoutVars>
      </dgm:prSet>
      <dgm:spPr/>
    </dgm:pt>
    <dgm:pt modelId="{7236F3CD-6966-A841-B7D7-8DFFF0457F40}" type="pres">
      <dgm:prSet presAssocID="{ADE2B150-4CB4-4F4C-A993-2D52C08818E7}" presName="accent_1" presStyleCnt="0"/>
      <dgm:spPr/>
    </dgm:pt>
    <dgm:pt modelId="{93C10E8A-416A-FB43-9A45-DEBA0D82FE06}" type="pres">
      <dgm:prSet presAssocID="{ADE2B150-4CB4-4F4C-A993-2D52C08818E7}" presName="accentRepeatNode" presStyleLbl="solidFgAcc1" presStyleIdx="0" presStyleCnt="7"/>
      <dgm:spPr/>
    </dgm:pt>
    <dgm:pt modelId="{31BA4753-3552-D24B-A42D-225ABFEA1A78}" type="pres">
      <dgm:prSet presAssocID="{686BD009-7AB8-1944-A7D1-50F6D8BD01C7}" presName="text_2" presStyleLbl="node1" presStyleIdx="1" presStyleCnt="7">
        <dgm:presLayoutVars>
          <dgm:bulletEnabled val="1"/>
        </dgm:presLayoutVars>
      </dgm:prSet>
      <dgm:spPr/>
    </dgm:pt>
    <dgm:pt modelId="{5F0BB4B6-5BF6-F64A-B26F-3608EDA0F4FD}" type="pres">
      <dgm:prSet presAssocID="{686BD009-7AB8-1944-A7D1-50F6D8BD01C7}" presName="accent_2" presStyleCnt="0"/>
      <dgm:spPr/>
    </dgm:pt>
    <dgm:pt modelId="{A2C16BB5-FF3E-C54C-B8E8-FFD17FE99029}" type="pres">
      <dgm:prSet presAssocID="{686BD009-7AB8-1944-A7D1-50F6D8BD01C7}" presName="accentRepeatNode" presStyleLbl="solidFgAcc1" presStyleIdx="1" presStyleCnt="7"/>
      <dgm:spPr/>
    </dgm:pt>
    <dgm:pt modelId="{1220DAC9-07C7-5948-87D6-DBEBC83A37B4}" type="pres">
      <dgm:prSet presAssocID="{DFE05F04-F8B0-CE48-B64B-03D8C4A69693}" presName="text_3" presStyleLbl="node1" presStyleIdx="2" presStyleCnt="7">
        <dgm:presLayoutVars>
          <dgm:bulletEnabled val="1"/>
        </dgm:presLayoutVars>
      </dgm:prSet>
      <dgm:spPr/>
    </dgm:pt>
    <dgm:pt modelId="{37C1BB44-F47D-E14B-A4A9-DCCFD9179F25}" type="pres">
      <dgm:prSet presAssocID="{DFE05F04-F8B0-CE48-B64B-03D8C4A69693}" presName="accent_3" presStyleCnt="0"/>
      <dgm:spPr/>
    </dgm:pt>
    <dgm:pt modelId="{0BD06FB0-31A5-F24B-A2E9-F7AB0DFC3CFA}" type="pres">
      <dgm:prSet presAssocID="{DFE05F04-F8B0-CE48-B64B-03D8C4A69693}" presName="accentRepeatNode" presStyleLbl="solidFgAcc1" presStyleIdx="2" presStyleCnt="7"/>
      <dgm:spPr/>
    </dgm:pt>
    <dgm:pt modelId="{88D50BCE-7AF2-8B4D-BD7E-27E468EBFCA3}" type="pres">
      <dgm:prSet presAssocID="{77380FB4-79AA-0E47-AA4A-7D1286162A17}" presName="text_4" presStyleLbl="node1" presStyleIdx="3" presStyleCnt="7">
        <dgm:presLayoutVars>
          <dgm:bulletEnabled val="1"/>
        </dgm:presLayoutVars>
      </dgm:prSet>
      <dgm:spPr/>
    </dgm:pt>
    <dgm:pt modelId="{E0EF6239-9E61-0E49-86CA-58C55C8A6A64}" type="pres">
      <dgm:prSet presAssocID="{77380FB4-79AA-0E47-AA4A-7D1286162A17}" presName="accent_4" presStyleCnt="0"/>
      <dgm:spPr/>
    </dgm:pt>
    <dgm:pt modelId="{1F66BC16-4782-5944-B592-BC3DDB76F1AA}" type="pres">
      <dgm:prSet presAssocID="{77380FB4-79AA-0E47-AA4A-7D1286162A17}" presName="accentRepeatNode" presStyleLbl="solidFgAcc1" presStyleIdx="3" presStyleCnt="7"/>
      <dgm:spPr/>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A0CBE979-9E99-214F-BFB3-C2C17C692307}" type="pres">
      <dgm:prSet presAssocID="{D0C8CC14-6B52-D349-8F53-F424CA744745}" presName="text_5" presStyleLbl="node1" presStyleIdx="4" presStyleCnt="7">
        <dgm:presLayoutVars>
          <dgm:bulletEnabled val="1"/>
        </dgm:presLayoutVars>
      </dgm:prSet>
      <dgm:spPr/>
    </dgm:pt>
    <dgm:pt modelId="{3BBE95A3-EF47-0043-ACAA-416112510317}" type="pres">
      <dgm:prSet presAssocID="{D0C8CC14-6B52-D349-8F53-F424CA744745}" presName="accent_5" presStyleCnt="0"/>
      <dgm:spPr/>
    </dgm:pt>
    <dgm:pt modelId="{284E58DE-976D-894C-8382-D2C21C184EE5}" type="pres">
      <dgm:prSet presAssocID="{D0C8CC14-6B52-D349-8F53-F424CA744745}" presName="accentRepeatNode" presStyleLbl="solidFgAcc1" presStyleIdx="4" presStyleCnt="7"/>
      <dgm:spPr/>
    </dgm:pt>
    <dgm:pt modelId="{8C3149F0-F05D-8C46-A11E-B57246EDD12C}" type="pres">
      <dgm:prSet presAssocID="{5A0ECD59-F9CB-C04C-A297-C865C6C6C7BA}" presName="text_6" presStyleLbl="node1" presStyleIdx="5" presStyleCnt="7">
        <dgm:presLayoutVars>
          <dgm:bulletEnabled val="1"/>
        </dgm:presLayoutVars>
      </dgm:prSet>
      <dgm:spPr/>
    </dgm:pt>
    <dgm:pt modelId="{3CCAD030-7D11-C045-8D2D-7ABC7D76B392}" type="pres">
      <dgm:prSet presAssocID="{5A0ECD59-F9CB-C04C-A297-C865C6C6C7BA}" presName="accent_6" presStyleCnt="0"/>
      <dgm:spPr/>
    </dgm:pt>
    <dgm:pt modelId="{4B59C006-A851-5242-8192-3B8B93BF2FE7}" type="pres">
      <dgm:prSet presAssocID="{5A0ECD59-F9CB-C04C-A297-C865C6C6C7BA}" presName="accentRepeatNode" presStyleLbl="solidFgAcc1" presStyleIdx="5" presStyleCnt="7"/>
      <dgm:spPr/>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EAC3C9E9-FD29-A548-B810-C029CE5CF4CD}" type="pres">
      <dgm:prSet presAssocID="{AEFA0736-B172-FB43-A42C-1F8ACE6A85A5}" presName="text_7" presStyleLbl="node1" presStyleIdx="6" presStyleCnt="7">
        <dgm:presLayoutVars>
          <dgm:bulletEnabled val="1"/>
        </dgm:presLayoutVars>
      </dgm:prSet>
      <dgm:spPr/>
    </dgm:pt>
    <dgm:pt modelId="{8BBDD044-E412-1642-A307-1873377754AB}" type="pres">
      <dgm:prSet presAssocID="{AEFA0736-B172-FB43-A42C-1F8ACE6A85A5}" presName="accent_7" presStyleCnt="0"/>
      <dgm:spPr/>
    </dgm:pt>
    <dgm:pt modelId="{1169075E-FA74-BE45-BABC-5A3CF6991B9B}" type="pres">
      <dgm:prSet presAssocID="{AEFA0736-B172-FB43-A42C-1F8ACE6A85A5}" presName="accentRepeatNode" presStyleLbl="solidFgAcc1" presStyleIdx="6" presStyleCnt="7"/>
      <dgm:spPr/>
    </dgm:pt>
  </dgm:ptLst>
  <dgm:cxnLst>
    <dgm:cxn modelId="{45417912-C9E7-984B-80DE-4242ADB66A97}" srcId="{5DC026D3-0DE9-F141-ADB5-F5112130B052}" destId="{5A0ECD59-F9CB-C04C-A297-C865C6C6C7BA}" srcOrd="5" destOrd="0" parTransId="{261325AE-539F-9D40-908F-C51A8125924E}" sibTransId="{71543748-B9F8-D446-A011-D4953CF35178}"/>
    <dgm:cxn modelId="{76E3EB1F-A204-AA4D-AB36-D537818D3124}" srcId="{5DC026D3-0DE9-F141-ADB5-F5112130B052}" destId="{1473C4AE-7B11-AB49-800A-2DF5EB58D4ED}" srcOrd="7" destOrd="0" parTransId="{1B505CC6-19B6-6846-9FDF-6EEBC899EF9D}" sibTransId="{CD46D419-9F49-A34D-B07A-CF2F16B257F0}"/>
    <dgm:cxn modelId="{DD2F242A-DDDD-4348-ADE4-F66AA7D1779C}" srcId="{5DC026D3-0DE9-F141-ADB5-F5112130B052}" destId="{DFE05F04-F8B0-CE48-B64B-03D8C4A69693}" srcOrd="2" destOrd="0" parTransId="{B82E949D-D0EF-9940-A371-40739D6B1BD7}" sibTransId="{8B8588D5-15B7-F44A-9C6E-8413400BB8E6}"/>
    <dgm:cxn modelId="{02306B43-D97D-C544-870A-C0219F14DEAB}" type="presOf" srcId="{ADE2B150-4CB4-4F4C-A993-2D52C08818E7}" destId="{1EC5F8A8-1E07-304E-BF11-9E6C77511439}" srcOrd="0" destOrd="0" presId="urn:microsoft.com/office/officeart/2008/layout/VerticalCurvedList"/>
    <dgm:cxn modelId="{620A3A44-707D-FB44-BDBA-1699536B1E97}" type="presOf" srcId="{DFE05F04-F8B0-CE48-B64B-03D8C4A69693}" destId="{1220DAC9-07C7-5948-87D6-DBEBC83A37B4}" srcOrd="0" destOrd="0" presId="urn:microsoft.com/office/officeart/2008/layout/VerticalCurvedList"/>
    <dgm:cxn modelId="{3BC17B53-FD47-8A42-BBF2-6E577943B81D}" srcId="{5DC026D3-0DE9-F141-ADB5-F5112130B052}" destId="{AEFA0736-B172-FB43-A42C-1F8ACE6A85A5}" srcOrd="6" destOrd="0" parTransId="{E428BBB8-4343-C049-B72F-AC72370096C1}" sibTransId="{CB28B551-286A-F34A-BCE5-107613FFD0BC}"/>
    <dgm:cxn modelId="{E2C2F568-A353-ED45-B544-627DF3706E1C}" type="presOf" srcId="{D0C8CC14-6B52-D349-8F53-F424CA744745}" destId="{A0CBE979-9E99-214F-BFB3-C2C17C692307}" srcOrd="0" destOrd="0" presId="urn:microsoft.com/office/officeart/2008/layout/VerticalCurvedList"/>
    <dgm:cxn modelId="{B252B478-08DF-424C-B7F7-1103A76A96EF}" srcId="{5DC026D3-0DE9-F141-ADB5-F5112130B052}" destId="{686BD009-7AB8-1944-A7D1-50F6D8BD01C7}" srcOrd="1" destOrd="0" parTransId="{4DBF2FE7-A504-8D48-A486-36DFFDC9D60B}" sibTransId="{35C3BE60-C281-8343-AC29-6E5965913CBA}"/>
    <dgm:cxn modelId="{1DC0317B-B9A9-B947-8DD8-1689E8FC9F21}" type="presOf" srcId="{77380FB4-79AA-0E47-AA4A-7D1286162A17}" destId="{88D50BCE-7AF2-8B4D-BD7E-27E468EBFCA3}" srcOrd="0" destOrd="0" presId="urn:microsoft.com/office/officeart/2008/layout/VerticalCurvedList"/>
    <dgm:cxn modelId="{C4104D8F-5E7A-1743-A9AB-68AB53FE3E86}" srcId="{5DC026D3-0DE9-F141-ADB5-F5112130B052}" destId="{ADE2B150-4CB4-4F4C-A993-2D52C08818E7}" srcOrd="0" destOrd="0" parTransId="{C3F3AD07-48B8-2141-A407-6EB7BEB5D4CC}" sibTransId="{A26E8E8B-ABE2-294D-9C1D-2CF14495D15D}"/>
    <dgm:cxn modelId="{3C1A0593-49C3-FF4B-9D4C-BC07EC50CA2A}" type="presOf" srcId="{AEFA0736-B172-FB43-A42C-1F8ACE6A85A5}" destId="{EAC3C9E9-FD29-A548-B810-C029CE5CF4CD}" srcOrd="0" destOrd="0" presId="urn:microsoft.com/office/officeart/2008/layout/VerticalCurvedList"/>
    <dgm:cxn modelId="{A8836699-C2AC-184E-97F0-C32A57FF90F0}" type="presOf" srcId="{5A0ECD59-F9CB-C04C-A297-C865C6C6C7BA}" destId="{8C3149F0-F05D-8C46-A11E-B57246EDD12C}" srcOrd="0" destOrd="0" presId="urn:microsoft.com/office/officeart/2008/layout/VerticalCurvedList"/>
    <dgm:cxn modelId="{0E3ABCB6-C704-944E-B956-6B7084F4C321}" type="presOf" srcId="{5DC026D3-0DE9-F141-ADB5-F5112130B052}" destId="{EB4DEC9F-0C8F-DB4F-B4B5-0215FCFD2B58}" srcOrd="0" destOrd="0" presId="urn:microsoft.com/office/officeart/2008/layout/VerticalCurvedList"/>
    <dgm:cxn modelId="{9D12FCC6-5595-0246-8034-9A33AB01AA1F}" srcId="{5DC026D3-0DE9-F141-ADB5-F5112130B052}" destId="{D0C8CC14-6B52-D349-8F53-F424CA744745}" srcOrd="4" destOrd="0" parTransId="{2DE5CFE3-6DD3-D242-BE38-9EE07295D044}" sibTransId="{2E43B067-1F66-E847-A176-C20EC1E7D5CA}"/>
    <dgm:cxn modelId="{A92EEBC7-88D2-E749-98FF-BCE837E1F9EB}" type="presOf" srcId="{686BD009-7AB8-1944-A7D1-50F6D8BD01C7}" destId="{31BA4753-3552-D24B-A42D-225ABFEA1A78}" srcOrd="0" destOrd="0" presId="urn:microsoft.com/office/officeart/2008/layout/VerticalCurvedList"/>
    <dgm:cxn modelId="{E0FB53E9-9B89-F243-935B-E168CEB565DC}" type="presOf" srcId="{A26E8E8B-ABE2-294D-9C1D-2CF14495D15D}" destId="{3FF4872D-BD00-6049-9380-CE27FE086881}" srcOrd="0" destOrd="0" presId="urn:microsoft.com/office/officeart/2008/layout/VerticalCurvedList"/>
    <dgm:cxn modelId="{E2809AED-AE96-2142-A7AD-96ECE8245AE0}" srcId="{5DC026D3-0DE9-F141-ADB5-F5112130B052}" destId="{77380FB4-79AA-0E47-AA4A-7D1286162A17}" srcOrd="3" destOrd="0" parTransId="{EF331C96-FC0D-6C45-867A-AE4713161458}" sibTransId="{F9A36FFD-2458-644B-AE49-BC06B03DA86E}"/>
    <dgm:cxn modelId="{F296B22F-AED9-5B47-A40F-596BD437F9B5}" type="presParOf" srcId="{EB4DEC9F-0C8F-DB4F-B4B5-0215FCFD2B58}" destId="{638DE7F9-27CA-9E4F-AE47-A3A5B3157F14}" srcOrd="0" destOrd="0" presId="urn:microsoft.com/office/officeart/2008/layout/VerticalCurvedList"/>
    <dgm:cxn modelId="{66B90141-58D1-4741-A2E7-9DFB0CC1ACA5}" type="presParOf" srcId="{638DE7F9-27CA-9E4F-AE47-A3A5B3157F14}" destId="{5B51DB8D-B477-F246-A82F-8142C14A6B76}" srcOrd="0" destOrd="0" presId="urn:microsoft.com/office/officeart/2008/layout/VerticalCurvedList"/>
    <dgm:cxn modelId="{942235F9-179F-164A-BECE-0F02851C1628}" type="presParOf" srcId="{5B51DB8D-B477-F246-A82F-8142C14A6B76}" destId="{89794923-9F74-E549-BC48-B299C4A0D2EE}" srcOrd="0" destOrd="0" presId="urn:microsoft.com/office/officeart/2008/layout/VerticalCurvedList"/>
    <dgm:cxn modelId="{21A14EC7-0723-B640-BE63-BEE47584FA35}" type="presParOf" srcId="{5B51DB8D-B477-F246-A82F-8142C14A6B76}" destId="{3FF4872D-BD00-6049-9380-CE27FE086881}" srcOrd="1" destOrd="0" presId="urn:microsoft.com/office/officeart/2008/layout/VerticalCurvedList"/>
    <dgm:cxn modelId="{2EE0AE05-A3E6-A242-A359-508D1DF33372}" type="presParOf" srcId="{5B51DB8D-B477-F246-A82F-8142C14A6B76}" destId="{0C9DA169-4536-684E-8CCE-3213010C5878}" srcOrd="2" destOrd="0" presId="urn:microsoft.com/office/officeart/2008/layout/VerticalCurvedList"/>
    <dgm:cxn modelId="{DD4C39DD-2CCA-D442-82BF-908A1DA80FE7}" type="presParOf" srcId="{5B51DB8D-B477-F246-A82F-8142C14A6B76}" destId="{E22A65B5-8844-734D-A326-C05CD93E1D0F}" srcOrd="3" destOrd="0" presId="urn:microsoft.com/office/officeart/2008/layout/VerticalCurvedList"/>
    <dgm:cxn modelId="{05D6C8C6-9F85-8E41-B9FE-BD56BC0E6F87}" type="presParOf" srcId="{638DE7F9-27CA-9E4F-AE47-A3A5B3157F14}" destId="{1EC5F8A8-1E07-304E-BF11-9E6C77511439}" srcOrd="1" destOrd="0" presId="urn:microsoft.com/office/officeart/2008/layout/VerticalCurvedList"/>
    <dgm:cxn modelId="{2BE6ACBE-017B-D64C-A429-C4F9615F4808}" type="presParOf" srcId="{638DE7F9-27CA-9E4F-AE47-A3A5B3157F14}" destId="{7236F3CD-6966-A841-B7D7-8DFFF0457F40}" srcOrd="2" destOrd="0" presId="urn:microsoft.com/office/officeart/2008/layout/VerticalCurvedList"/>
    <dgm:cxn modelId="{07E0A5AD-C850-0746-85DB-6AF94B9C872D}" type="presParOf" srcId="{7236F3CD-6966-A841-B7D7-8DFFF0457F40}" destId="{93C10E8A-416A-FB43-9A45-DEBA0D82FE06}" srcOrd="0" destOrd="0" presId="urn:microsoft.com/office/officeart/2008/layout/VerticalCurvedList"/>
    <dgm:cxn modelId="{ECA6E55B-A9BB-0448-B4B1-D471AF76A25E}" type="presParOf" srcId="{638DE7F9-27CA-9E4F-AE47-A3A5B3157F14}" destId="{31BA4753-3552-D24B-A42D-225ABFEA1A78}" srcOrd="3" destOrd="0" presId="urn:microsoft.com/office/officeart/2008/layout/VerticalCurvedList"/>
    <dgm:cxn modelId="{C242C219-372D-CC4E-B337-1D33A9B66187}" type="presParOf" srcId="{638DE7F9-27CA-9E4F-AE47-A3A5B3157F14}" destId="{5F0BB4B6-5BF6-F64A-B26F-3608EDA0F4FD}" srcOrd="4" destOrd="0" presId="urn:microsoft.com/office/officeart/2008/layout/VerticalCurvedList"/>
    <dgm:cxn modelId="{3A8ABD89-517D-104F-BEDA-83487F96CB31}" type="presParOf" srcId="{5F0BB4B6-5BF6-F64A-B26F-3608EDA0F4FD}" destId="{A2C16BB5-FF3E-C54C-B8E8-FFD17FE99029}" srcOrd="0" destOrd="0" presId="urn:microsoft.com/office/officeart/2008/layout/VerticalCurvedList"/>
    <dgm:cxn modelId="{F78ABE71-5E7A-FD41-AC0D-C3BCB02620DA}" type="presParOf" srcId="{638DE7F9-27CA-9E4F-AE47-A3A5B3157F14}" destId="{1220DAC9-07C7-5948-87D6-DBEBC83A37B4}" srcOrd="5" destOrd="0" presId="urn:microsoft.com/office/officeart/2008/layout/VerticalCurvedList"/>
    <dgm:cxn modelId="{9E42C5CF-8452-FE46-BE49-84339BC6E112}" type="presParOf" srcId="{638DE7F9-27CA-9E4F-AE47-A3A5B3157F14}" destId="{37C1BB44-F47D-E14B-A4A9-DCCFD9179F25}" srcOrd="6" destOrd="0" presId="urn:microsoft.com/office/officeart/2008/layout/VerticalCurvedList"/>
    <dgm:cxn modelId="{C2F683BB-7314-3845-B1AC-67C7E4FC5A35}" type="presParOf" srcId="{37C1BB44-F47D-E14B-A4A9-DCCFD9179F25}" destId="{0BD06FB0-31A5-F24B-A2E9-F7AB0DFC3CFA}" srcOrd="0" destOrd="0" presId="urn:microsoft.com/office/officeart/2008/layout/VerticalCurvedList"/>
    <dgm:cxn modelId="{F5528800-1416-DF47-8189-43A45C569E49}" type="presParOf" srcId="{638DE7F9-27CA-9E4F-AE47-A3A5B3157F14}" destId="{88D50BCE-7AF2-8B4D-BD7E-27E468EBFCA3}" srcOrd="7" destOrd="0" presId="urn:microsoft.com/office/officeart/2008/layout/VerticalCurvedList"/>
    <dgm:cxn modelId="{7ECB7114-00C5-B648-92FC-4F417F8BCBF1}" type="presParOf" srcId="{638DE7F9-27CA-9E4F-AE47-A3A5B3157F14}" destId="{E0EF6239-9E61-0E49-86CA-58C55C8A6A64}" srcOrd="8" destOrd="0" presId="urn:microsoft.com/office/officeart/2008/layout/VerticalCurvedList"/>
    <dgm:cxn modelId="{DAC8883C-5288-AF4D-AB6A-70E789409FA8}" type="presParOf" srcId="{E0EF6239-9E61-0E49-86CA-58C55C8A6A64}" destId="{1F66BC16-4782-5944-B592-BC3DDB76F1AA}" srcOrd="0" destOrd="0" presId="urn:microsoft.com/office/officeart/2008/layout/VerticalCurvedList"/>
    <dgm:cxn modelId="{9D800F75-F2CE-7B43-A6D6-BBCEF0B1A90C}" type="presParOf" srcId="{638DE7F9-27CA-9E4F-AE47-A3A5B3157F14}" destId="{A0CBE979-9E99-214F-BFB3-C2C17C692307}" srcOrd="9" destOrd="0" presId="urn:microsoft.com/office/officeart/2008/layout/VerticalCurvedList"/>
    <dgm:cxn modelId="{AB201F3F-9279-D448-84C3-667F04D89A44}" type="presParOf" srcId="{638DE7F9-27CA-9E4F-AE47-A3A5B3157F14}" destId="{3BBE95A3-EF47-0043-ACAA-416112510317}" srcOrd="10" destOrd="0" presId="urn:microsoft.com/office/officeart/2008/layout/VerticalCurvedList"/>
    <dgm:cxn modelId="{1E4D7A46-39D4-924D-883F-19F0BB2E9976}" type="presParOf" srcId="{3BBE95A3-EF47-0043-ACAA-416112510317}" destId="{284E58DE-976D-894C-8382-D2C21C184EE5}" srcOrd="0" destOrd="0" presId="urn:microsoft.com/office/officeart/2008/layout/VerticalCurvedList"/>
    <dgm:cxn modelId="{13B7EA19-60DF-914D-88FD-5042A03164AA}" type="presParOf" srcId="{638DE7F9-27CA-9E4F-AE47-A3A5B3157F14}" destId="{8C3149F0-F05D-8C46-A11E-B57246EDD12C}" srcOrd="11" destOrd="0" presId="urn:microsoft.com/office/officeart/2008/layout/VerticalCurvedList"/>
    <dgm:cxn modelId="{B19013B3-C8BE-8D4F-9B00-0708C4C31E25}" type="presParOf" srcId="{638DE7F9-27CA-9E4F-AE47-A3A5B3157F14}" destId="{3CCAD030-7D11-C045-8D2D-7ABC7D76B392}" srcOrd="12" destOrd="0" presId="urn:microsoft.com/office/officeart/2008/layout/VerticalCurvedList"/>
    <dgm:cxn modelId="{C5798C82-FE2F-7849-80FE-415D7FAB0226}" type="presParOf" srcId="{3CCAD030-7D11-C045-8D2D-7ABC7D76B392}" destId="{4B59C006-A851-5242-8192-3B8B93BF2FE7}" srcOrd="0" destOrd="0" presId="urn:microsoft.com/office/officeart/2008/layout/VerticalCurvedList"/>
    <dgm:cxn modelId="{024D9771-B34B-5A4B-B627-BC1B5CE6C293}" type="presParOf" srcId="{638DE7F9-27CA-9E4F-AE47-A3A5B3157F14}" destId="{EAC3C9E9-FD29-A548-B810-C029CE5CF4CD}" srcOrd="13" destOrd="0" presId="urn:microsoft.com/office/officeart/2008/layout/VerticalCurvedList"/>
    <dgm:cxn modelId="{78E48304-E43A-9641-B4E9-CEA3398F169C}" type="presParOf" srcId="{638DE7F9-27CA-9E4F-AE47-A3A5B3157F14}" destId="{8BBDD044-E412-1642-A307-1873377754AB}" srcOrd="14" destOrd="0" presId="urn:microsoft.com/office/officeart/2008/layout/VerticalCurvedList"/>
    <dgm:cxn modelId="{540DE638-8940-C54F-B0CB-1881BA0E6FDE}" type="presParOf" srcId="{8BBDD044-E412-1642-A307-1873377754AB}" destId="{1169075E-FA74-BE45-BABC-5A3CF6991B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03F907-754E-6442-9761-6EB20E6A4D6C}"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GB"/>
        </a:p>
      </dgm:t>
    </dgm:pt>
    <dgm:pt modelId="{45C68844-A241-294D-B432-1C3A614B8381}">
      <dgm:prSet phldrT="[Text]"/>
      <dgm:spPr/>
      <dgm:t>
        <a:bodyPr/>
        <a:lstStyle/>
        <a:p>
          <a:r>
            <a:rPr lang="en-GB" dirty="0"/>
            <a:t>IGST</a:t>
          </a:r>
        </a:p>
      </dgm:t>
    </dgm:pt>
    <dgm:pt modelId="{D0B323D8-CD26-0E4B-9D7E-665F52480930}" type="parTrans" cxnId="{1D41C728-B27E-E246-9904-B87E0163D98B}">
      <dgm:prSet/>
      <dgm:spPr/>
      <dgm:t>
        <a:bodyPr/>
        <a:lstStyle/>
        <a:p>
          <a:endParaRPr lang="en-GB"/>
        </a:p>
      </dgm:t>
    </dgm:pt>
    <dgm:pt modelId="{CB16DD9B-F6E5-0445-B76E-4FBDAAABC7D7}" type="sibTrans" cxnId="{1D41C728-B27E-E246-9904-B87E0163D98B}">
      <dgm:prSet/>
      <dgm:spPr/>
      <dgm:t>
        <a:bodyPr/>
        <a:lstStyle/>
        <a:p>
          <a:endParaRPr lang="en-GB"/>
        </a:p>
      </dgm:t>
    </dgm:pt>
    <dgm:pt modelId="{D61B8883-3DE4-B54B-8F97-F0886562311C}">
      <dgm:prSet phldrT="[Text]"/>
      <dgm:spPr/>
      <dgm:t>
        <a:bodyPr/>
        <a:lstStyle/>
        <a:p>
          <a:r>
            <a:rPr lang="en-GB" dirty="0"/>
            <a:t>CGST</a:t>
          </a:r>
        </a:p>
      </dgm:t>
    </dgm:pt>
    <dgm:pt modelId="{853394DD-D055-F941-A619-E8354ED8298A}" type="parTrans" cxnId="{C391AE6A-C676-694A-B9AD-2653AB52A774}">
      <dgm:prSet/>
      <dgm:spPr/>
      <dgm:t>
        <a:bodyPr/>
        <a:lstStyle/>
        <a:p>
          <a:endParaRPr lang="en-GB"/>
        </a:p>
      </dgm:t>
    </dgm:pt>
    <dgm:pt modelId="{EFD062E9-928A-3741-939A-5522570C68EA}" type="sibTrans" cxnId="{C391AE6A-C676-694A-B9AD-2653AB52A774}">
      <dgm:prSet/>
      <dgm:spPr/>
      <dgm:t>
        <a:bodyPr/>
        <a:lstStyle/>
        <a:p>
          <a:endParaRPr lang="en-GB"/>
        </a:p>
      </dgm:t>
    </dgm:pt>
    <dgm:pt modelId="{203D6834-B8D7-A240-9EA2-4C6F22AE721E}">
      <dgm:prSet phldrT="[Text]"/>
      <dgm:spPr/>
      <dgm:t>
        <a:bodyPr/>
        <a:lstStyle/>
        <a:p>
          <a:r>
            <a:rPr lang="en-GB" b="1" dirty="0"/>
            <a:t>GST2.0</a:t>
          </a:r>
        </a:p>
      </dgm:t>
    </dgm:pt>
    <dgm:pt modelId="{3CBCF426-C74F-8C42-906C-A90485DA7308}" type="parTrans" cxnId="{9013840D-42B8-AC47-B9BB-65D29E1E4BD0}">
      <dgm:prSet/>
      <dgm:spPr/>
      <dgm:t>
        <a:bodyPr/>
        <a:lstStyle/>
        <a:p>
          <a:endParaRPr lang="en-GB"/>
        </a:p>
      </dgm:t>
    </dgm:pt>
    <dgm:pt modelId="{6CC7F92C-7DDC-5C42-BA94-9C0F2F246219}" type="sibTrans" cxnId="{9013840D-42B8-AC47-B9BB-65D29E1E4BD0}">
      <dgm:prSet/>
      <dgm:spPr/>
      <dgm:t>
        <a:bodyPr/>
        <a:lstStyle/>
        <a:p>
          <a:endParaRPr lang="en-GB"/>
        </a:p>
      </dgm:t>
    </dgm:pt>
    <dgm:pt modelId="{52032425-BAF8-B54C-A2E7-C3111E4D13C0}">
      <dgm:prSet phldrT="[Text]"/>
      <dgm:spPr/>
      <dgm:t>
        <a:bodyPr/>
        <a:lstStyle/>
        <a:p>
          <a:r>
            <a:rPr lang="en-GB" dirty="0"/>
            <a:t>SGST</a:t>
          </a:r>
        </a:p>
      </dgm:t>
    </dgm:pt>
    <dgm:pt modelId="{69A058C9-EA49-324D-999B-A93E292A6A2E}" type="sibTrans" cxnId="{0A7B5D3A-3F0A-6840-AA1C-AB0C1718F5D7}">
      <dgm:prSet/>
      <dgm:spPr/>
      <dgm:t>
        <a:bodyPr/>
        <a:lstStyle/>
        <a:p>
          <a:endParaRPr lang="en-GB"/>
        </a:p>
      </dgm:t>
    </dgm:pt>
    <dgm:pt modelId="{567A8EC0-5432-C941-95BD-657D5BC1882E}" type="parTrans" cxnId="{0A7B5D3A-3F0A-6840-AA1C-AB0C1718F5D7}">
      <dgm:prSet/>
      <dgm:spPr/>
      <dgm:t>
        <a:bodyPr/>
        <a:lstStyle/>
        <a:p>
          <a:endParaRPr lang="en-GB"/>
        </a:p>
      </dgm:t>
    </dgm:pt>
    <dgm:pt modelId="{6E7C5035-6EAD-6641-A1CA-2D17BEC2207D}" type="pres">
      <dgm:prSet presAssocID="{1403F907-754E-6442-9761-6EB20E6A4D6C}" presName="Name0" presStyleCnt="0">
        <dgm:presLayoutVars>
          <dgm:chMax val="4"/>
          <dgm:resizeHandles val="exact"/>
        </dgm:presLayoutVars>
      </dgm:prSet>
      <dgm:spPr/>
    </dgm:pt>
    <dgm:pt modelId="{E104DA85-2AD0-B544-9979-D0AEEDEA0CEA}" type="pres">
      <dgm:prSet presAssocID="{1403F907-754E-6442-9761-6EB20E6A4D6C}" presName="ellipse" presStyleLbl="trBgShp" presStyleIdx="0" presStyleCnt="1"/>
      <dgm:spPr/>
    </dgm:pt>
    <dgm:pt modelId="{D34D2A88-546F-5945-B198-87F22AD06111}" type="pres">
      <dgm:prSet presAssocID="{1403F907-754E-6442-9761-6EB20E6A4D6C}" presName="arrow1" presStyleLbl="fgShp" presStyleIdx="0" presStyleCnt="1"/>
      <dgm:spPr/>
    </dgm:pt>
    <dgm:pt modelId="{1DF89386-0663-D646-BCB5-43F2A0F67E76}" type="pres">
      <dgm:prSet presAssocID="{1403F907-754E-6442-9761-6EB20E6A4D6C}" presName="rectangle" presStyleLbl="revTx" presStyleIdx="0" presStyleCnt="1">
        <dgm:presLayoutVars>
          <dgm:bulletEnabled val="1"/>
        </dgm:presLayoutVars>
      </dgm:prSet>
      <dgm:spPr/>
    </dgm:pt>
    <dgm:pt modelId="{311D6103-F03B-1342-8EC0-F940C9028B27}" type="pres">
      <dgm:prSet presAssocID="{D61B8883-3DE4-B54B-8F97-F0886562311C}" presName="item1" presStyleLbl="node1" presStyleIdx="0" presStyleCnt="3">
        <dgm:presLayoutVars>
          <dgm:bulletEnabled val="1"/>
        </dgm:presLayoutVars>
      </dgm:prSet>
      <dgm:spPr/>
    </dgm:pt>
    <dgm:pt modelId="{6B6F5E2D-7E77-C04A-ABD9-C640C2C36A13}" type="pres">
      <dgm:prSet presAssocID="{52032425-BAF8-B54C-A2E7-C3111E4D13C0}" presName="item2" presStyleLbl="node1" presStyleIdx="1" presStyleCnt="3">
        <dgm:presLayoutVars>
          <dgm:bulletEnabled val="1"/>
        </dgm:presLayoutVars>
      </dgm:prSet>
      <dgm:spPr/>
    </dgm:pt>
    <dgm:pt modelId="{400F6961-B2E3-5B42-A1F0-5AE3CC3AA9F2}" type="pres">
      <dgm:prSet presAssocID="{203D6834-B8D7-A240-9EA2-4C6F22AE721E}" presName="item3" presStyleLbl="node1" presStyleIdx="2" presStyleCnt="3">
        <dgm:presLayoutVars>
          <dgm:bulletEnabled val="1"/>
        </dgm:presLayoutVars>
      </dgm:prSet>
      <dgm:spPr/>
    </dgm:pt>
    <dgm:pt modelId="{DAE0D102-AB14-FE44-B09C-95829CDC7286}" type="pres">
      <dgm:prSet presAssocID="{1403F907-754E-6442-9761-6EB20E6A4D6C}" presName="funnel" presStyleLbl="trAlignAcc1" presStyleIdx="0" presStyleCnt="1" custLinFactNeighborX="602"/>
      <dgm:spPr/>
    </dgm:pt>
  </dgm:ptLst>
  <dgm:cxnLst>
    <dgm:cxn modelId="{9013840D-42B8-AC47-B9BB-65D29E1E4BD0}" srcId="{1403F907-754E-6442-9761-6EB20E6A4D6C}" destId="{203D6834-B8D7-A240-9EA2-4C6F22AE721E}" srcOrd="3" destOrd="0" parTransId="{3CBCF426-C74F-8C42-906C-A90485DA7308}" sibTransId="{6CC7F92C-7DDC-5C42-BA94-9C0F2F246219}"/>
    <dgm:cxn modelId="{1D41C728-B27E-E246-9904-B87E0163D98B}" srcId="{1403F907-754E-6442-9761-6EB20E6A4D6C}" destId="{45C68844-A241-294D-B432-1C3A614B8381}" srcOrd="0" destOrd="0" parTransId="{D0B323D8-CD26-0E4B-9D7E-665F52480930}" sibTransId="{CB16DD9B-F6E5-0445-B76E-4FBDAAABC7D7}"/>
    <dgm:cxn modelId="{6E0C7931-4E99-454D-8E3B-EE3E79C2B3F6}" type="presOf" srcId="{D61B8883-3DE4-B54B-8F97-F0886562311C}" destId="{6B6F5E2D-7E77-C04A-ABD9-C640C2C36A13}" srcOrd="0" destOrd="0" presId="urn:microsoft.com/office/officeart/2005/8/layout/funnel1"/>
    <dgm:cxn modelId="{0A7B5D3A-3F0A-6840-AA1C-AB0C1718F5D7}" srcId="{1403F907-754E-6442-9761-6EB20E6A4D6C}" destId="{52032425-BAF8-B54C-A2E7-C3111E4D13C0}" srcOrd="2" destOrd="0" parTransId="{567A8EC0-5432-C941-95BD-657D5BC1882E}" sibTransId="{69A058C9-EA49-324D-999B-A93E292A6A2E}"/>
    <dgm:cxn modelId="{E11C6450-F0B7-CF42-BF38-EE94DF25FC3E}" type="presOf" srcId="{52032425-BAF8-B54C-A2E7-C3111E4D13C0}" destId="{311D6103-F03B-1342-8EC0-F940C9028B27}" srcOrd="0" destOrd="0" presId="urn:microsoft.com/office/officeart/2005/8/layout/funnel1"/>
    <dgm:cxn modelId="{C391AE6A-C676-694A-B9AD-2653AB52A774}" srcId="{1403F907-754E-6442-9761-6EB20E6A4D6C}" destId="{D61B8883-3DE4-B54B-8F97-F0886562311C}" srcOrd="1" destOrd="0" parTransId="{853394DD-D055-F941-A619-E8354ED8298A}" sibTransId="{EFD062E9-928A-3741-939A-5522570C68EA}"/>
    <dgm:cxn modelId="{62A9E273-6360-FA43-AE56-7865E92B5694}" type="presOf" srcId="{203D6834-B8D7-A240-9EA2-4C6F22AE721E}" destId="{1DF89386-0663-D646-BCB5-43F2A0F67E76}" srcOrd="0" destOrd="0" presId="urn:microsoft.com/office/officeart/2005/8/layout/funnel1"/>
    <dgm:cxn modelId="{BAFB1BCA-D19A-4949-87BA-FCD31D1F2779}" type="presOf" srcId="{45C68844-A241-294D-B432-1C3A614B8381}" destId="{400F6961-B2E3-5B42-A1F0-5AE3CC3AA9F2}" srcOrd="0" destOrd="0" presId="urn:microsoft.com/office/officeart/2005/8/layout/funnel1"/>
    <dgm:cxn modelId="{864E55DC-8497-554B-8053-73EC17ED087C}" type="presOf" srcId="{1403F907-754E-6442-9761-6EB20E6A4D6C}" destId="{6E7C5035-6EAD-6641-A1CA-2D17BEC2207D}" srcOrd="0" destOrd="0" presId="urn:microsoft.com/office/officeart/2005/8/layout/funnel1"/>
    <dgm:cxn modelId="{3F326F24-22D9-AB4C-AE82-B460783C3A0B}" type="presParOf" srcId="{6E7C5035-6EAD-6641-A1CA-2D17BEC2207D}" destId="{E104DA85-2AD0-B544-9979-D0AEEDEA0CEA}" srcOrd="0" destOrd="0" presId="urn:microsoft.com/office/officeart/2005/8/layout/funnel1"/>
    <dgm:cxn modelId="{378AB3A4-E5FA-394B-980D-C5D5C23C3E88}" type="presParOf" srcId="{6E7C5035-6EAD-6641-A1CA-2D17BEC2207D}" destId="{D34D2A88-546F-5945-B198-87F22AD06111}" srcOrd="1" destOrd="0" presId="urn:microsoft.com/office/officeart/2005/8/layout/funnel1"/>
    <dgm:cxn modelId="{D43EE98C-C98A-0147-983A-0D00BFE7E0B7}" type="presParOf" srcId="{6E7C5035-6EAD-6641-A1CA-2D17BEC2207D}" destId="{1DF89386-0663-D646-BCB5-43F2A0F67E76}" srcOrd="2" destOrd="0" presId="urn:microsoft.com/office/officeart/2005/8/layout/funnel1"/>
    <dgm:cxn modelId="{DB1E00FF-54F0-4141-A599-1D0DD64E0D28}" type="presParOf" srcId="{6E7C5035-6EAD-6641-A1CA-2D17BEC2207D}" destId="{311D6103-F03B-1342-8EC0-F940C9028B27}" srcOrd="3" destOrd="0" presId="urn:microsoft.com/office/officeart/2005/8/layout/funnel1"/>
    <dgm:cxn modelId="{D4D56462-85EA-FB4C-82B5-313ADDBEBA09}" type="presParOf" srcId="{6E7C5035-6EAD-6641-A1CA-2D17BEC2207D}" destId="{6B6F5E2D-7E77-C04A-ABD9-C640C2C36A13}" srcOrd="4" destOrd="0" presId="urn:microsoft.com/office/officeart/2005/8/layout/funnel1"/>
    <dgm:cxn modelId="{8475050C-AA4E-994B-A3F3-E635AD06FC27}" type="presParOf" srcId="{6E7C5035-6EAD-6641-A1CA-2D17BEC2207D}" destId="{400F6961-B2E3-5B42-A1F0-5AE3CC3AA9F2}" srcOrd="5" destOrd="0" presId="urn:microsoft.com/office/officeart/2005/8/layout/funnel1"/>
    <dgm:cxn modelId="{AD042857-C6A3-BE4D-B96C-0B6B664F24BA}" type="presParOf" srcId="{6E7C5035-6EAD-6641-A1CA-2D17BEC2207D}" destId="{DAE0D102-AB14-FE44-B09C-95829CDC7286}"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CEE335-A1A0-5C40-B4F4-29FD2CFB51E9}"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A9A25F58-BEB0-A64D-B47A-DC8161A5684C}">
      <dgm:prSet phldrT="[Text]"/>
      <dgm:spPr/>
      <dgm:t>
        <a:bodyPr/>
        <a:lstStyle/>
        <a:p>
          <a:r>
            <a:rPr lang="en-GB" dirty="0"/>
            <a:t>IGST</a:t>
          </a:r>
        </a:p>
      </dgm:t>
    </dgm:pt>
    <dgm:pt modelId="{B67882F9-3B14-6640-80BD-CF45350C71E9}" type="parTrans" cxnId="{B7D4900A-02A2-3947-B495-2DF5F3C82304}">
      <dgm:prSet/>
      <dgm:spPr/>
      <dgm:t>
        <a:bodyPr/>
        <a:lstStyle/>
        <a:p>
          <a:endParaRPr lang="en-GB"/>
        </a:p>
      </dgm:t>
    </dgm:pt>
    <dgm:pt modelId="{7BA03969-82F6-D148-A228-A27B65B27D06}" type="sibTrans" cxnId="{B7D4900A-02A2-3947-B495-2DF5F3C82304}">
      <dgm:prSet/>
      <dgm:spPr/>
      <dgm:t>
        <a:bodyPr/>
        <a:lstStyle/>
        <a:p>
          <a:endParaRPr lang="en-GB"/>
        </a:p>
      </dgm:t>
    </dgm:pt>
    <dgm:pt modelId="{01B34167-402F-E54C-A462-C2137CA4ED5A}">
      <dgm:prSet phldrT="[Text]"/>
      <dgm:spPr/>
      <dgm:t>
        <a:bodyPr/>
        <a:lstStyle/>
        <a:p>
          <a:r>
            <a:rPr lang="en-GB" dirty="0"/>
            <a:t>CGST</a:t>
          </a:r>
        </a:p>
      </dgm:t>
    </dgm:pt>
    <dgm:pt modelId="{959124B2-9A21-4242-9AAA-B3C927CC7D0E}" type="parTrans" cxnId="{EFD47C2A-F2C2-0B41-9184-F040618886F7}">
      <dgm:prSet/>
      <dgm:spPr/>
      <dgm:t>
        <a:bodyPr/>
        <a:lstStyle/>
        <a:p>
          <a:endParaRPr lang="en-GB"/>
        </a:p>
      </dgm:t>
    </dgm:pt>
    <dgm:pt modelId="{45C4F840-A63F-B241-B6D8-456E787261F2}" type="sibTrans" cxnId="{EFD47C2A-F2C2-0B41-9184-F040618886F7}">
      <dgm:prSet/>
      <dgm:spPr/>
      <dgm:t>
        <a:bodyPr/>
        <a:lstStyle/>
        <a:p>
          <a:endParaRPr lang="en-GB"/>
        </a:p>
      </dgm:t>
    </dgm:pt>
    <dgm:pt modelId="{7F41FFD1-9DC4-4E41-87F3-E14F9AA659E7}">
      <dgm:prSet phldrT="[Text]"/>
      <dgm:spPr/>
      <dgm:t>
        <a:bodyPr/>
        <a:lstStyle/>
        <a:p>
          <a:r>
            <a:rPr lang="en-GB" dirty="0"/>
            <a:t>SGST</a:t>
          </a:r>
        </a:p>
      </dgm:t>
    </dgm:pt>
    <dgm:pt modelId="{3FC85023-7745-6B49-A952-14B22E0DC1B3}" type="parTrans" cxnId="{38766674-266F-FF47-A889-EA2B66D3A394}">
      <dgm:prSet/>
      <dgm:spPr/>
      <dgm:t>
        <a:bodyPr/>
        <a:lstStyle/>
        <a:p>
          <a:endParaRPr lang="en-GB"/>
        </a:p>
      </dgm:t>
    </dgm:pt>
    <dgm:pt modelId="{18BC65EA-9FFF-B746-9036-BB8AC4E539ED}" type="sibTrans" cxnId="{38766674-266F-FF47-A889-EA2B66D3A394}">
      <dgm:prSet/>
      <dgm:spPr/>
      <dgm:t>
        <a:bodyPr/>
        <a:lstStyle/>
        <a:p>
          <a:endParaRPr lang="en-GB"/>
        </a:p>
      </dgm:t>
    </dgm:pt>
    <dgm:pt modelId="{29E5FABE-ADF5-0D4D-9D75-178824AFEDF7}">
      <dgm:prSet phldrT="[Text]"/>
      <dgm:spPr/>
      <dgm:t>
        <a:bodyPr/>
        <a:lstStyle/>
        <a:p>
          <a:r>
            <a:rPr lang="en-GB" dirty="0"/>
            <a:t>C. Cess</a:t>
          </a:r>
        </a:p>
      </dgm:t>
    </dgm:pt>
    <dgm:pt modelId="{E1AD67C1-CFCC-1E4E-B6DF-49E003889F15}" type="parTrans" cxnId="{C5E65FFF-7C57-0048-9707-0B00CCD06C3C}">
      <dgm:prSet/>
      <dgm:spPr/>
      <dgm:t>
        <a:bodyPr/>
        <a:lstStyle/>
        <a:p>
          <a:endParaRPr lang="en-GB"/>
        </a:p>
      </dgm:t>
    </dgm:pt>
    <dgm:pt modelId="{25F6BB9C-CF20-144E-B647-1A6C03308B01}" type="sibTrans" cxnId="{C5E65FFF-7C57-0048-9707-0B00CCD06C3C}">
      <dgm:prSet/>
      <dgm:spPr/>
      <dgm:t>
        <a:bodyPr/>
        <a:lstStyle/>
        <a:p>
          <a:endParaRPr lang="en-GB"/>
        </a:p>
      </dgm:t>
    </dgm:pt>
    <dgm:pt modelId="{8EFBA8EB-99A4-B242-8654-A880CAD8D8B7}" type="pres">
      <dgm:prSet presAssocID="{51CEE335-A1A0-5C40-B4F4-29FD2CFB51E9}" presName="diagram" presStyleCnt="0">
        <dgm:presLayoutVars>
          <dgm:dir/>
          <dgm:resizeHandles val="exact"/>
        </dgm:presLayoutVars>
      </dgm:prSet>
      <dgm:spPr/>
    </dgm:pt>
    <dgm:pt modelId="{791CBDBF-D516-8F4B-AC0D-44F1330DAB80}" type="pres">
      <dgm:prSet presAssocID="{A9A25F58-BEB0-A64D-B47A-DC8161A5684C}" presName="node" presStyleLbl="node1" presStyleIdx="0" presStyleCnt="4">
        <dgm:presLayoutVars>
          <dgm:bulletEnabled val="1"/>
        </dgm:presLayoutVars>
      </dgm:prSet>
      <dgm:spPr/>
    </dgm:pt>
    <dgm:pt modelId="{34D48218-6E60-A241-948E-CC5677AC821F}" type="pres">
      <dgm:prSet presAssocID="{7BA03969-82F6-D148-A228-A27B65B27D06}" presName="sibTrans" presStyleCnt="0"/>
      <dgm:spPr/>
    </dgm:pt>
    <dgm:pt modelId="{217B6CA2-4A67-4648-AD38-686F450EAB5D}" type="pres">
      <dgm:prSet presAssocID="{01B34167-402F-E54C-A462-C2137CA4ED5A}" presName="node" presStyleLbl="node1" presStyleIdx="1" presStyleCnt="4">
        <dgm:presLayoutVars>
          <dgm:bulletEnabled val="1"/>
        </dgm:presLayoutVars>
      </dgm:prSet>
      <dgm:spPr/>
    </dgm:pt>
    <dgm:pt modelId="{217D6601-380B-9749-902E-8CD26D7A8A6A}" type="pres">
      <dgm:prSet presAssocID="{45C4F840-A63F-B241-B6D8-456E787261F2}" presName="sibTrans" presStyleCnt="0"/>
      <dgm:spPr/>
    </dgm:pt>
    <dgm:pt modelId="{484B4867-ED62-6A4E-84F4-01A8E80CDE4D}" type="pres">
      <dgm:prSet presAssocID="{7F41FFD1-9DC4-4E41-87F3-E14F9AA659E7}" presName="node" presStyleLbl="node1" presStyleIdx="2" presStyleCnt="4">
        <dgm:presLayoutVars>
          <dgm:bulletEnabled val="1"/>
        </dgm:presLayoutVars>
      </dgm:prSet>
      <dgm:spPr/>
    </dgm:pt>
    <dgm:pt modelId="{F6E213DB-3A6C-D742-A949-EA81AF61DAE7}" type="pres">
      <dgm:prSet presAssocID="{18BC65EA-9FFF-B746-9036-BB8AC4E539ED}" presName="sibTrans" presStyleCnt="0"/>
      <dgm:spPr/>
    </dgm:pt>
    <dgm:pt modelId="{31A37300-C167-3D47-B189-217A2037C3EE}" type="pres">
      <dgm:prSet presAssocID="{29E5FABE-ADF5-0D4D-9D75-178824AFEDF7}" presName="node" presStyleLbl="node1" presStyleIdx="3" presStyleCnt="4">
        <dgm:presLayoutVars>
          <dgm:bulletEnabled val="1"/>
        </dgm:presLayoutVars>
      </dgm:prSet>
      <dgm:spPr/>
    </dgm:pt>
  </dgm:ptLst>
  <dgm:cxnLst>
    <dgm:cxn modelId="{B7D4900A-02A2-3947-B495-2DF5F3C82304}" srcId="{51CEE335-A1A0-5C40-B4F4-29FD2CFB51E9}" destId="{A9A25F58-BEB0-A64D-B47A-DC8161A5684C}" srcOrd="0" destOrd="0" parTransId="{B67882F9-3B14-6640-80BD-CF45350C71E9}" sibTransId="{7BA03969-82F6-D148-A228-A27B65B27D06}"/>
    <dgm:cxn modelId="{EFD47C2A-F2C2-0B41-9184-F040618886F7}" srcId="{51CEE335-A1A0-5C40-B4F4-29FD2CFB51E9}" destId="{01B34167-402F-E54C-A462-C2137CA4ED5A}" srcOrd="1" destOrd="0" parTransId="{959124B2-9A21-4242-9AAA-B3C927CC7D0E}" sibTransId="{45C4F840-A63F-B241-B6D8-456E787261F2}"/>
    <dgm:cxn modelId="{BE59974B-0807-A948-A727-91FF6D84B1A1}" type="presOf" srcId="{7F41FFD1-9DC4-4E41-87F3-E14F9AA659E7}" destId="{484B4867-ED62-6A4E-84F4-01A8E80CDE4D}" srcOrd="0" destOrd="0" presId="urn:microsoft.com/office/officeart/2005/8/layout/default"/>
    <dgm:cxn modelId="{F9401256-72F2-3148-A5BB-0729C7915172}" type="presOf" srcId="{A9A25F58-BEB0-A64D-B47A-DC8161A5684C}" destId="{791CBDBF-D516-8F4B-AC0D-44F1330DAB80}" srcOrd="0" destOrd="0" presId="urn:microsoft.com/office/officeart/2005/8/layout/default"/>
    <dgm:cxn modelId="{38766674-266F-FF47-A889-EA2B66D3A394}" srcId="{51CEE335-A1A0-5C40-B4F4-29FD2CFB51E9}" destId="{7F41FFD1-9DC4-4E41-87F3-E14F9AA659E7}" srcOrd="2" destOrd="0" parTransId="{3FC85023-7745-6B49-A952-14B22E0DC1B3}" sibTransId="{18BC65EA-9FFF-B746-9036-BB8AC4E539ED}"/>
    <dgm:cxn modelId="{980D9E85-F0B8-2749-B5AB-CABB178377B6}" type="presOf" srcId="{29E5FABE-ADF5-0D4D-9D75-178824AFEDF7}" destId="{31A37300-C167-3D47-B189-217A2037C3EE}" srcOrd="0" destOrd="0" presId="urn:microsoft.com/office/officeart/2005/8/layout/default"/>
    <dgm:cxn modelId="{ED5D529E-D41C-A248-A9DB-D8924906F825}" type="presOf" srcId="{51CEE335-A1A0-5C40-B4F4-29FD2CFB51E9}" destId="{8EFBA8EB-99A4-B242-8654-A880CAD8D8B7}" srcOrd="0" destOrd="0" presId="urn:microsoft.com/office/officeart/2005/8/layout/default"/>
    <dgm:cxn modelId="{F78086C2-7A80-3546-828E-2BCE2E485726}" type="presOf" srcId="{01B34167-402F-E54C-A462-C2137CA4ED5A}" destId="{217B6CA2-4A67-4648-AD38-686F450EAB5D}" srcOrd="0" destOrd="0" presId="urn:microsoft.com/office/officeart/2005/8/layout/default"/>
    <dgm:cxn modelId="{C5E65FFF-7C57-0048-9707-0B00CCD06C3C}" srcId="{51CEE335-A1A0-5C40-B4F4-29FD2CFB51E9}" destId="{29E5FABE-ADF5-0D4D-9D75-178824AFEDF7}" srcOrd="3" destOrd="0" parTransId="{E1AD67C1-CFCC-1E4E-B6DF-49E003889F15}" sibTransId="{25F6BB9C-CF20-144E-B647-1A6C03308B01}"/>
    <dgm:cxn modelId="{B0DD8CE6-31E2-4F42-854E-C49B2E61A0FC}" type="presParOf" srcId="{8EFBA8EB-99A4-B242-8654-A880CAD8D8B7}" destId="{791CBDBF-D516-8F4B-AC0D-44F1330DAB80}" srcOrd="0" destOrd="0" presId="urn:microsoft.com/office/officeart/2005/8/layout/default"/>
    <dgm:cxn modelId="{C156226F-1EE1-E14E-94C2-51E2A31003E6}" type="presParOf" srcId="{8EFBA8EB-99A4-B242-8654-A880CAD8D8B7}" destId="{34D48218-6E60-A241-948E-CC5677AC821F}" srcOrd="1" destOrd="0" presId="urn:microsoft.com/office/officeart/2005/8/layout/default"/>
    <dgm:cxn modelId="{50EAD337-E42C-3047-A235-A181B76D45C6}" type="presParOf" srcId="{8EFBA8EB-99A4-B242-8654-A880CAD8D8B7}" destId="{217B6CA2-4A67-4648-AD38-686F450EAB5D}" srcOrd="2" destOrd="0" presId="urn:microsoft.com/office/officeart/2005/8/layout/default"/>
    <dgm:cxn modelId="{6841C1E2-FBEF-5C41-B003-1E42FF246CE1}" type="presParOf" srcId="{8EFBA8EB-99A4-B242-8654-A880CAD8D8B7}" destId="{217D6601-380B-9749-902E-8CD26D7A8A6A}" srcOrd="3" destOrd="0" presId="urn:microsoft.com/office/officeart/2005/8/layout/default"/>
    <dgm:cxn modelId="{BD942CC4-6C06-F84F-AB85-4AA51B19076B}" type="presParOf" srcId="{8EFBA8EB-99A4-B242-8654-A880CAD8D8B7}" destId="{484B4867-ED62-6A4E-84F4-01A8E80CDE4D}" srcOrd="4" destOrd="0" presId="urn:microsoft.com/office/officeart/2005/8/layout/default"/>
    <dgm:cxn modelId="{39605ED8-F68E-304B-8CAC-F4D2F6923920}" type="presParOf" srcId="{8EFBA8EB-99A4-B242-8654-A880CAD8D8B7}" destId="{F6E213DB-3A6C-D742-A949-EA81AF61DAE7}" srcOrd="5" destOrd="0" presId="urn:microsoft.com/office/officeart/2005/8/layout/default"/>
    <dgm:cxn modelId="{25100F64-A962-8E49-A6BD-30D7E5BAA329}" type="presParOf" srcId="{8EFBA8EB-99A4-B242-8654-A880CAD8D8B7}" destId="{31A37300-C167-3D47-B189-217A2037C3EE}"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D58C51-10C6-184E-BA63-A2BFE936A1ED}"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62CA284A-C461-F944-B2DD-0CD73FEA1591}">
      <dgm:prSet phldrT="[Text]" custT="1"/>
      <dgm:spPr/>
      <dgm:t>
        <a:bodyPr/>
        <a:lstStyle/>
        <a:p>
          <a:r>
            <a:rPr lang="en-US" sz="1800" dirty="0"/>
            <a:t>Upfront payment – By COD</a:t>
          </a:r>
        </a:p>
      </dgm:t>
    </dgm:pt>
    <dgm:pt modelId="{E9B7E83D-2B80-9F44-B6BC-0F5A7B0D88C4}" type="parTrans" cxnId="{45EE96CD-F588-1B4C-AA93-B279D976DAFE}">
      <dgm:prSet/>
      <dgm:spPr/>
      <dgm:t>
        <a:bodyPr/>
        <a:lstStyle/>
        <a:p>
          <a:endParaRPr lang="en-US" sz="1800"/>
        </a:p>
      </dgm:t>
    </dgm:pt>
    <dgm:pt modelId="{9AAEA696-E108-CC4D-AB74-4A2B60064424}" type="sibTrans" cxnId="{45EE96CD-F588-1B4C-AA93-B279D976DAFE}">
      <dgm:prSet/>
      <dgm:spPr/>
      <dgm:t>
        <a:bodyPr/>
        <a:lstStyle/>
        <a:p>
          <a:endParaRPr lang="en-US" sz="1800"/>
        </a:p>
      </dgm:t>
    </dgm:pt>
    <dgm:pt modelId="{E634772B-A938-1643-81BB-51B5BC18F613}">
      <dgm:prSet phldrT="[Text]" custT="1"/>
      <dgm:spPr/>
      <dgm:t>
        <a:bodyPr/>
        <a:lstStyle/>
        <a:p>
          <a:r>
            <a:rPr lang="en-US" sz="1800" dirty="0"/>
            <a:t>Annuity – After COD</a:t>
          </a:r>
        </a:p>
      </dgm:t>
    </dgm:pt>
    <dgm:pt modelId="{9925EFC4-716B-B644-A58B-727167B27EE3}" type="parTrans" cxnId="{FB0112AA-5B1F-9A43-8B38-9D7C39727034}">
      <dgm:prSet/>
      <dgm:spPr/>
      <dgm:t>
        <a:bodyPr/>
        <a:lstStyle/>
        <a:p>
          <a:endParaRPr lang="en-US" sz="1800"/>
        </a:p>
      </dgm:t>
    </dgm:pt>
    <dgm:pt modelId="{C2FAA9B9-5020-5244-B241-7876F6D37A70}" type="sibTrans" cxnId="{FB0112AA-5B1F-9A43-8B38-9D7C39727034}">
      <dgm:prSet/>
      <dgm:spPr/>
      <dgm:t>
        <a:bodyPr/>
        <a:lstStyle/>
        <a:p>
          <a:endParaRPr lang="en-US" sz="1800"/>
        </a:p>
      </dgm:t>
    </dgm:pt>
    <dgm:pt modelId="{EC40ADE1-9B66-6342-B949-76E02A6C17FB}">
      <dgm:prSet phldrT="[Text]" custT="1"/>
      <dgm:spPr/>
      <dgm:t>
        <a:bodyPr/>
        <a:lstStyle/>
        <a:p>
          <a:r>
            <a:rPr lang="en-US" sz="1800" b="0" u="none" dirty="0"/>
            <a:t>Rights Transfer at conclusion</a:t>
          </a:r>
        </a:p>
      </dgm:t>
    </dgm:pt>
    <dgm:pt modelId="{51AABC83-8744-9441-8B26-7A5128AB3737}" type="parTrans" cxnId="{AE45685E-0E5A-0944-A5B4-3650BD36C77B}">
      <dgm:prSet/>
      <dgm:spPr/>
      <dgm:t>
        <a:bodyPr/>
        <a:lstStyle/>
        <a:p>
          <a:endParaRPr lang="en-US" sz="1800"/>
        </a:p>
      </dgm:t>
    </dgm:pt>
    <dgm:pt modelId="{74CB8846-3B3B-1742-95A6-B276F88B18DA}" type="sibTrans" cxnId="{AE45685E-0E5A-0944-A5B4-3650BD36C77B}">
      <dgm:prSet/>
      <dgm:spPr/>
      <dgm:t>
        <a:bodyPr/>
        <a:lstStyle/>
        <a:p>
          <a:endParaRPr lang="en-US" sz="1800"/>
        </a:p>
      </dgm:t>
    </dgm:pt>
    <dgm:pt modelId="{F670842D-3FCD-E94A-8909-8C9180167C50}">
      <dgm:prSet phldrT="[Text]" custT="1"/>
      <dgm:spPr/>
      <dgm:t>
        <a:bodyPr/>
        <a:lstStyle/>
        <a:p>
          <a:r>
            <a:rPr lang="en-US" sz="1800"/>
            <a:t>Toll – Right with Govt.  </a:t>
          </a:r>
          <a:endParaRPr lang="en-US" sz="1800" dirty="0"/>
        </a:p>
      </dgm:t>
    </dgm:pt>
    <dgm:pt modelId="{F7CEFFC7-BAAC-CB40-9D64-C5D89B36317C}" type="parTrans" cxnId="{818CEA90-73BB-154C-863E-9C28D3ED16AA}">
      <dgm:prSet/>
      <dgm:spPr/>
      <dgm:t>
        <a:bodyPr/>
        <a:lstStyle/>
        <a:p>
          <a:endParaRPr lang="en-GB"/>
        </a:p>
      </dgm:t>
    </dgm:pt>
    <dgm:pt modelId="{A1D1D73F-C155-FF41-9798-DF0A1C371050}" type="sibTrans" cxnId="{818CEA90-73BB-154C-863E-9C28D3ED16AA}">
      <dgm:prSet/>
      <dgm:spPr/>
      <dgm:t>
        <a:bodyPr/>
        <a:lstStyle/>
        <a:p>
          <a:endParaRPr lang="en-GB"/>
        </a:p>
      </dgm:t>
    </dgm:pt>
    <dgm:pt modelId="{871B67A8-68F0-474C-9B8D-549BC792FE8C}" type="pres">
      <dgm:prSet presAssocID="{13D58C51-10C6-184E-BA63-A2BFE936A1ED}" presName="Name0" presStyleCnt="0">
        <dgm:presLayoutVars>
          <dgm:chMax val="7"/>
          <dgm:chPref val="7"/>
          <dgm:dir/>
        </dgm:presLayoutVars>
      </dgm:prSet>
      <dgm:spPr/>
    </dgm:pt>
    <dgm:pt modelId="{C4F5A440-51EC-FA4A-9E15-C5A6C7A7E5E9}" type="pres">
      <dgm:prSet presAssocID="{13D58C51-10C6-184E-BA63-A2BFE936A1ED}" presName="Name1" presStyleCnt="0"/>
      <dgm:spPr/>
    </dgm:pt>
    <dgm:pt modelId="{C05C2DB2-DE5C-E94A-B03B-465E179683A8}" type="pres">
      <dgm:prSet presAssocID="{13D58C51-10C6-184E-BA63-A2BFE936A1ED}" presName="cycle" presStyleCnt="0"/>
      <dgm:spPr/>
    </dgm:pt>
    <dgm:pt modelId="{555577D9-328A-F440-8059-A1DAD75D90E3}" type="pres">
      <dgm:prSet presAssocID="{13D58C51-10C6-184E-BA63-A2BFE936A1ED}" presName="srcNode" presStyleLbl="node1" presStyleIdx="0" presStyleCnt="4"/>
      <dgm:spPr/>
    </dgm:pt>
    <dgm:pt modelId="{85363154-CA71-7247-B70B-E12311CA233B}" type="pres">
      <dgm:prSet presAssocID="{13D58C51-10C6-184E-BA63-A2BFE936A1ED}" presName="conn" presStyleLbl="parChTrans1D2" presStyleIdx="0" presStyleCnt="1"/>
      <dgm:spPr/>
    </dgm:pt>
    <dgm:pt modelId="{E79696BF-B2D9-6C42-888E-665CAC267987}" type="pres">
      <dgm:prSet presAssocID="{13D58C51-10C6-184E-BA63-A2BFE936A1ED}" presName="extraNode" presStyleLbl="node1" presStyleIdx="0" presStyleCnt="4"/>
      <dgm:spPr/>
    </dgm:pt>
    <dgm:pt modelId="{B9F77E0A-D0FB-E648-8AC2-0369C881D190}" type="pres">
      <dgm:prSet presAssocID="{13D58C51-10C6-184E-BA63-A2BFE936A1ED}" presName="dstNode" presStyleLbl="node1" presStyleIdx="0" presStyleCnt="4"/>
      <dgm:spPr/>
    </dgm:pt>
    <dgm:pt modelId="{091CDD44-0FF2-9E45-B8F5-2F9394AF7F9A}" type="pres">
      <dgm:prSet presAssocID="{EC40ADE1-9B66-6342-B949-76E02A6C17FB}" presName="text_1" presStyleLbl="node1" presStyleIdx="0" presStyleCnt="4">
        <dgm:presLayoutVars>
          <dgm:bulletEnabled val="1"/>
        </dgm:presLayoutVars>
      </dgm:prSet>
      <dgm:spPr/>
    </dgm:pt>
    <dgm:pt modelId="{3D05BF8C-BDB2-BC49-B09F-6C6391AE6361}" type="pres">
      <dgm:prSet presAssocID="{EC40ADE1-9B66-6342-B949-76E02A6C17FB}" presName="accent_1" presStyleCnt="0"/>
      <dgm:spPr/>
    </dgm:pt>
    <dgm:pt modelId="{9767D4D5-D3B6-DE4B-8378-2F061DDE365A}" type="pres">
      <dgm:prSet presAssocID="{EC40ADE1-9B66-6342-B949-76E02A6C17FB}" presName="accentRepeatNode" presStyleLbl="solidFgAcc1" presStyleIdx="0" presStyleCnt="4"/>
      <dgm:spPr/>
    </dgm:pt>
    <dgm:pt modelId="{7B10CC6E-C710-1E4B-961D-1F5BDFC8B71E}" type="pres">
      <dgm:prSet presAssocID="{62CA284A-C461-F944-B2DD-0CD73FEA1591}" presName="text_2" presStyleLbl="node1" presStyleIdx="1" presStyleCnt="4">
        <dgm:presLayoutVars>
          <dgm:bulletEnabled val="1"/>
        </dgm:presLayoutVars>
      </dgm:prSet>
      <dgm:spPr/>
    </dgm:pt>
    <dgm:pt modelId="{A3ED67CE-5C69-C842-83EB-F8AA068FDD28}" type="pres">
      <dgm:prSet presAssocID="{62CA284A-C461-F944-B2DD-0CD73FEA1591}" presName="accent_2" presStyleCnt="0"/>
      <dgm:spPr/>
    </dgm:pt>
    <dgm:pt modelId="{EC7EC3D1-E954-754E-A970-24181575BC52}" type="pres">
      <dgm:prSet presAssocID="{62CA284A-C461-F944-B2DD-0CD73FEA1591}" presName="accentRepeatNode" presStyleLbl="solidFgAcc1" presStyleIdx="1" presStyleCnt="4"/>
      <dgm:spPr/>
    </dgm:pt>
    <dgm:pt modelId="{2129DF37-B616-1D41-BC44-BD0AC3C15D12}" type="pres">
      <dgm:prSet presAssocID="{E634772B-A938-1643-81BB-51B5BC18F613}" presName="text_3" presStyleLbl="node1" presStyleIdx="2" presStyleCnt="4">
        <dgm:presLayoutVars>
          <dgm:bulletEnabled val="1"/>
        </dgm:presLayoutVars>
      </dgm:prSet>
      <dgm:spPr/>
    </dgm:pt>
    <dgm:pt modelId="{16B4C15F-BA1A-F84F-B920-C01B132C95BC}" type="pres">
      <dgm:prSet presAssocID="{E634772B-A938-1643-81BB-51B5BC18F613}" presName="accent_3" presStyleCnt="0"/>
      <dgm:spPr/>
    </dgm:pt>
    <dgm:pt modelId="{48F7B011-ED26-E341-8407-691850260089}" type="pres">
      <dgm:prSet presAssocID="{E634772B-A938-1643-81BB-51B5BC18F613}" presName="accentRepeatNode" presStyleLbl="solidFgAcc1" presStyleIdx="2" presStyleCnt="4"/>
      <dgm:spPr/>
    </dgm:pt>
    <dgm:pt modelId="{2C88059C-C478-9344-91E1-42D606D65D40}" type="pres">
      <dgm:prSet presAssocID="{F670842D-3FCD-E94A-8909-8C9180167C50}" presName="text_4" presStyleLbl="node1" presStyleIdx="3" presStyleCnt="4">
        <dgm:presLayoutVars>
          <dgm:bulletEnabled val="1"/>
        </dgm:presLayoutVars>
      </dgm:prSet>
      <dgm:spPr/>
    </dgm:pt>
    <dgm:pt modelId="{6872F070-2396-F948-9D33-70D02BD10AB2}" type="pres">
      <dgm:prSet presAssocID="{F670842D-3FCD-E94A-8909-8C9180167C50}" presName="accent_4" presStyleCnt="0"/>
      <dgm:spPr/>
    </dgm:pt>
    <dgm:pt modelId="{97D07704-7333-C74E-A3F5-2384028F205D}" type="pres">
      <dgm:prSet presAssocID="{F670842D-3FCD-E94A-8909-8C9180167C50}" presName="accentRepeatNode" presStyleLbl="solidFgAcc1" presStyleIdx="3" presStyleCnt="4"/>
      <dgm:spPr/>
    </dgm:pt>
  </dgm:ptLst>
  <dgm:cxnLst>
    <dgm:cxn modelId="{4AF86420-E390-374C-9611-40E77BFC774D}" type="presOf" srcId="{13D58C51-10C6-184E-BA63-A2BFE936A1ED}" destId="{871B67A8-68F0-474C-9B8D-549BC792FE8C}" srcOrd="0" destOrd="0" presId="urn:microsoft.com/office/officeart/2008/layout/VerticalCurvedList"/>
    <dgm:cxn modelId="{D25C4827-B799-A74E-B1DA-82BA46BE8D66}" type="presOf" srcId="{62CA284A-C461-F944-B2DD-0CD73FEA1591}" destId="{7B10CC6E-C710-1E4B-961D-1F5BDFC8B71E}" srcOrd="0" destOrd="0" presId="urn:microsoft.com/office/officeart/2008/layout/VerticalCurvedList"/>
    <dgm:cxn modelId="{AE45685E-0E5A-0944-A5B4-3650BD36C77B}" srcId="{13D58C51-10C6-184E-BA63-A2BFE936A1ED}" destId="{EC40ADE1-9B66-6342-B949-76E02A6C17FB}" srcOrd="0" destOrd="0" parTransId="{51AABC83-8744-9441-8B26-7A5128AB3737}" sibTransId="{74CB8846-3B3B-1742-95A6-B276F88B18DA}"/>
    <dgm:cxn modelId="{818CEA90-73BB-154C-863E-9C28D3ED16AA}" srcId="{13D58C51-10C6-184E-BA63-A2BFE936A1ED}" destId="{F670842D-3FCD-E94A-8909-8C9180167C50}" srcOrd="3" destOrd="0" parTransId="{F7CEFFC7-BAAC-CB40-9D64-C5D89B36317C}" sibTransId="{A1D1D73F-C155-FF41-9798-DF0A1C371050}"/>
    <dgm:cxn modelId="{03C00096-8B5F-574F-8FA2-4277B8C0A4BA}" type="presOf" srcId="{74CB8846-3B3B-1742-95A6-B276F88B18DA}" destId="{85363154-CA71-7247-B70B-E12311CA233B}" srcOrd="0" destOrd="0" presId="urn:microsoft.com/office/officeart/2008/layout/VerticalCurvedList"/>
    <dgm:cxn modelId="{9EA1DDA4-A833-714C-9D8D-D8A0CF3B30CD}" type="presOf" srcId="{F670842D-3FCD-E94A-8909-8C9180167C50}" destId="{2C88059C-C478-9344-91E1-42D606D65D40}" srcOrd="0" destOrd="0" presId="urn:microsoft.com/office/officeart/2008/layout/VerticalCurvedList"/>
    <dgm:cxn modelId="{FB0112AA-5B1F-9A43-8B38-9D7C39727034}" srcId="{13D58C51-10C6-184E-BA63-A2BFE936A1ED}" destId="{E634772B-A938-1643-81BB-51B5BC18F613}" srcOrd="2" destOrd="0" parTransId="{9925EFC4-716B-B644-A58B-727167B27EE3}" sibTransId="{C2FAA9B9-5020-5244-B241-7876F6D37A70}"/>
    <dgm:cxn modelId="{105F20AB-5081-164F-8712-0CE8E61860A3}" type="presOf" srcId="{EC40ADE1-9B66-6342-B949-76E02A6C17FB}" destId="{091CDD44-0FF2-9E45-B8F5-2F9394AF7F9A}" srcOrd="0" destOrd="0" presId="urn:microsoft.com/office/officeart/2008/layout/VerticalCurvedList"/>
    <dgm:cxn modelId="{30A8F2B8-C560-214A-ACE3-B96AF3F7C22E}" type="presOf" srcId="{E634772B-A938-1643-81BB-51B5BC18F613}" destId="{2129DF37-B616-1D41-BC44-BD0AC3C15D12}" srcOrd="0" destOrd="0" presId="urn:microsoft.com/office/officeart/2008/layout/VerticalCurvedList"/>
    <dgm:cxn modelId="{45EE96CD-F588-1B4C-AA93-B279D976DAFE}" srcId="{13D58C51-10C6-184E-BA63-A2BFE936A1ED}" destId="{62CA284A-C461-F944-B2DD-0CD73FEA1591}" srcOrd="1" destOrd="0" parTransId="{E9B7E83D-2B80-9F44-B6BC-0F5A7B0D88C4}" sibTransId="{9AAEA696-E108-CC4D-AB74-4A2B60064424}"/>
    <dgm:cxn modelId="{183079C1-F6F3-3A42-B80C-88CEE2136404}" type="presParOf" srcId="{871B67A8-68F0-474C-9B8D-549BC792FE8C}" destId="{C4F5A440-51EC-FA4A-9E15-C5A6C7A7E5E9}" srcOrd="0" destOrd="0" presId="urn:microsoft.com/office/officeart/2008/layout/VerticalCurvedList"/>
    <dgm:cxn modelId="{3B3C695C-0A19-C544-B118-9416006486C3}" type="presParOf" srcId="{C4F5A440-51EC-FA4A-9E15-C5A6C7A7E5E9}" destId="{C05C2DB2-DE5C-E94A-B03B-465E179683A8}" srcOrd="0" destOrd="0" presId="urn:microsoft.com/office/officeart/2008/layout/VerticalCurvedList"/>
    <dgm:cxn modelId="{77CF3A25-A19A-2042-BA4E-7D64A5D4F614}" type="presParOf" srcId="{C05C2DB2-DE5C-E94A-B03B-465E179683A8}" destId="{555577D9-328A-F440-8059-A1DAD75D90E3}" srcOrd="0" destOrd="0" presId="urn:microsoft.com/office/officeart/2008/layout/VerticalCurvedList"/>
    <dgm:cxn modelId="{B8CDF14D-AD8C-BC4A-9B19-B8A5B90ADC32}" type="presParOf" srcId="{C05C2DB2-DE5C-E94A-B03B-465E179683A8}" destId="{85363154-CA71-7247-B70B-E12311CA233B}" srcOrd="1" destOrd="0" presId="urn:microsoft.com/office/officeart/2008/layout/VerticalCurvedList"/>
    <dgm:cxn modelId="{5DA6196E-E703-174E-81F7-A2E863EDACFF}" type="presParOf" srcId="{C05C2DB2-DE5C-E94A-B03B-465E179683A8}" destId="{E79696BF-B2D9-6C42-888E-665CAC267987}" srcOrd="2" destOrd="0" presId="urn:microsoft.com/office/officeart/2008/layout/VerticalCurvedList"/>
    <dgm:cxn modelId="{0123D71C-D35E-174F-BB74-2F666C39E1B6}" type="presParOf" srcId="{C05C2DB2-DE5C-E94A-B03B-465E179683A8}" destId="{B9F77E0A-D0FB-E648-8AC2-0369C881D190}" srcOrd="3" destOrd="0" presId="urn:microsoft.com/office/officeart/2008/layout/VerticalCurvedList"/>
    <dgm:cxn modelId="{CF21B305-8C80-C94F-9F2E-2D7A538805C1}" type="presParOf" srcId="{C4F5A440-51EC-FA4A-9E15-C5A6C7A7E5E9}" destId="{091CDD44-0FF2-9E45-B8F5-2F9394AF7F9A}" srcOrd="1" destOrd="0" presId="urn:microsoft.com/office/officeart/2008/layout/VerticalCurvedList"/>
    <dgm:cxn modelId="{0B072D47-CEDB-D947-A6EE-475A39DCB5C3}" type="presParOf" srcId="{C4F5A440-51EC-FA4A-9E15-C5A6C7A7E5E9}" destId="{3D05BF8C-BDB2-BC49-B09F-6C6391AE6361}" srcOrd="2" destOrd="0" presId="urn:microsoft.com/office/officeart/2008/layout/VerticalCurvedList"/>
    <dgm:cxn modelId="{5B9E84E9-F0BA-6E46-9E12-B44C6419494B}" type="presParOf" srcId="{3D05BF8C-BDB2-BC49-B09F-6C6391AE6361}" destId="{9767D4D5-D3B6-DE4B-8378-2F061DDE365A}" srcOrd="0" destOrd="0" presId="urn:microsoft.com/office/officeart/2008/layout/VerticalCurvedList"/>
    <dgm:cxn modelId="{7256CAD0-4A54-D743-90DD-D2B290336DAD}" type="presParOf" srcId="{C4F5A440-51EC-FA4A-9E15-C5A6C7A7E5E9}" destId="{7B10CC6E-C710-1E4B-961D-1F5BDFC8B71E}" srcOrd="3" destOrd="0" presId="urn:microsoft.com/office/officeart/2008/layout/VerticalCurvedList"/>
    <dgm:cxn modelId="{95C2D881-573A-6A43-AE66-075E5C5CE373}" type="presParOf" srcId="{C4F5A440-51EC-FA4A-9E15-C5A6C7A7E5E9}" destId="{A3ED67CE-5C69-C842-83EB-F8AA068FDD28}" srcOrd="4" destOrd="0" presId="urn:microsoft.com/office/officeart/2008/layout/VerticalCurvedList"/>
    <dgm:cxn modelId="{55CDC619-8D3A-EE4F-891F-72263D00C477}" type="presParOf" srcId="{A3ED67CE-5C69-C842-83EB-F8AA068FDD28}" destId="{EC7EC3D1-E954-754E-A970-24181575BC52}" srcOrd="0" destOrd="0" presId="urn:microsoft.com/office/officeart/2008/layout/VerticalCurvedList"/>
    <dgm:cxn modelId="{A4BD4060-D960-564C-A754-3C4B19767178}" type="presParOf" srcId="{C4F5A440-51EC-FA4A-9E15-C5A6C7A7E5E9}" destId="{2129DF37-B616-1D41-BC44-BD0AC3C15D12}" srcOrd="5" destOrd="0" presId="urn:microsoft.com/office/officeart/2008/layout/VerticalCurvedList"/>
    <dgm:cxn modelId="{A3D79CF8-9D8D-2349-B2D1-FC5E43C93C88}" type="presParOf" srcId="{C4F5A440-51EC-FA4A-9E15-C5A6C7A7E5E9}" destId="{16B4C15F-BA1A-F84F-B920-C01B132C95BC}" srcOrd="6" destOrd="0" presId="urn:microsoft.com/office/officeart/2008/layout/VerticalCurvedList"/>
    <dgm:cxn modelId="{D5C2C008-BDEB-CE4C-9A59-BEAC872A1C85}" type="presParOf" srcId="{16B4C15F-BA1A-F84F-B920-C01B132C95BC}" destId="{48F7B011-ED26-E341-8407-691850260089}" srcOrd="0" destOrd="0" presId="urn:microsoft.com/office/officeart/2008/layout/VerticalCurvedList"/>
    <dgm:cxn modelId="{DA57E264-08E8-EA4D-84F3-E63CE65778AB}" type="presParOf" srcId="{C4F5A440-51EC-FA4A-9E15-C5A6C7A7E5E9}" destId="{2C88059C-C478-9344-91E1-42D606D65D40}" srcOrd="7" destOrd="0" presId="urn:microsoft.com/office/officeart/2008/layout/VerticalCurvedList"/>
    <dgm:cxn modelId="{76F14F1E-9A35-AD47-8F2F-8092149CDAC0}" type="presParOf" srcId="{C4F5A440-51EC-FA4A-9E15-C5A6C7A7E5E9}" destId="{6872F070-2396-F948-9D33-70D02BD10AB2}" srcOrd="8" destOrd="0" presId="urn:microsoft.com/office/officeart/2008/layout/VerticalCurvedList"/>
    <dgm:cxn modelId="{52B5284E-2F5E-CD44-9ADF-8B79D5562BC8}" type="presParOf" srcId="{6872F070-2396-F948-9D33-70D02BD10AB2}" destId="{97D07704-7333-C74E-A3F5-2384028F205D}"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4872D-BD00-6049-9380-CE27FE086881}">
      <dsp:nvSpPr>
        <dsp:cNvPr id="0" name=""/>
        <dsp:cNvSpPr/>
      </dsp:nvSpPr>
      <dsp:spPr>
        <a:xfrm>
          <a:off x="-6637920" y="-1015901"/>
          <a:ext cx="7906812" cy="7906812"/>
        </a:xfrm>
        <a:prstGeom prst="blockArc">
          <a:avLst>
            <a:gd name="adj1" fmla="val 18900000"/>
            <a:gd name="adj2" fmla="val 2700000"/>
            <a:gd name="adj3" fmla="val 273"/>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C5F8A8-1E07-304E-BF11-9E6C77511439}">
      <dsp:nvSpPr>
        <dsp:cNvPr id="0" name=""/>
        <dsp:cNvSpPr/>
      </dsp:nvSpPr>
      <dsp:spPr>
        <a:xfrm>
          <a:off x="412131" y="267077"/>
          <a:ext cx="10939436" cy="53392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0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strike="noStrike" kern="1200" dirty="0"/>
            <a:t>GST 2.0 – Impact of Exemption/ Reduction</a:t>
          </a:r>
        </a:p>
      </dsp:txBody>
      <dsp:txXfrm>
        <a:off x="412131" y="267077"/>
        <a:ext cx="10939436" cy="533920"/>
      </dsp:txXfrm>
    </dsp:sp>
    <dsp:sp modelId="{93C10E8A-416A-FB43-9A45-DEBA0D82FE06}">
      <dsp:nvSpPr>
        <dsp:cNvPr id="0" name=""/>
        <dsp:cNvSpPr/>
      </dsp:nvSpPr>
      <dsp:spPr>
        <a:xfrm>
          <a:off x="78431" y="200337"/>
          <a:ext cx="667401" cy="66740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BA4753-3552-D24B-A42D-225ABFEA1A78}">
      <dsp:nvSpPr>
        <dsp:cNvPr id="0" name=""/>
        <dsp:cNvSpPr/>
      </dsp:nvSpPr>
      <dsp:spPr>
        <a:xfrm>
          <a:off x="895645" y="1068429"/>
          <a:ext cx="10455923" cy="53392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0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strike="noStrike" kern="1200" dirty="0"/>
            <a:t>Authority of Board to issue Circular for clarification of exemption </a:t>
          </a:r>
        </a:p>
      </dsp:txBody>
      <dsp:txXfrm>
        <a:off x="895645" y="1068429"/>
        <a:ext cx="10455923" cy="533920"/>
      </dsp:txXfrm>
    </dsp:sp>
    <dsp:sp modelId="{A2C16BB5-FF3E-C54C-B8E8-FFD17FE99029}">
      <dsp:nvSpPr>
        <dsp:cNvPr id="0" name=""/>
        <dsp:cNvSpPr/>
      </dsp:nvSpPr>
      <dsp:spPr>
        <a:xfrm>
          <a:off x="561944" y="1001689"/>
          <a:ext cx="667401" cy="66740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20DAC9-07C7-5948-87D6-DBEBC83A37B4}">
      <dsp:nvSpPr>
        <dsp:cNvPr id="0" name=""/>
        <dsp:cNvSpPr/>
      </dsp:nvSpPr>
      <dsp:spPr>
        <a:xfrm>
          <a:off x="1160608" y="1869192"/>
          <a:ext cx="10190960" cy="53392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0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strike="noStrike" kern="1200" dirty="0"/>
            <a:t>Interpretation of exemption notification on the basis of HSN/ SAC   </a:t>
          </a:r>
        </a:p>
      </dsp:txBody>
      <dsp:txXfrm>
        <a:off x="1160608" y="1869192"/>
        <a:ext cx="10190960" cy="533920"/>
      </dsp:txXfrm>
    </dsp:sp>
    <dsp:sp modelId="{0BD06FB0-31A5-F24B-A2E9-F7AB0DFC3CFA}">
      <dsp:nvSpPr>
        <dsp:cNvPr id="0" name=""/>
        <dsp:cNvSpPr/>
      </dsp:nvSpPr>
      <dsp:spPr>
        <a:xfrm>
          <a:off x="826907" y="1802452"/>
          <a:ext cx="667401" cy="66740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D50BCE-7AF2-8B4D-BD7E-27E468EBFCA3}">
      <dsp:nvSpPr>
        <dsp:cNvPr id="0" name=""/>
        <dsp:cNvSpPr/>
      </dsp:nvSpPr>
      <dsp:spPr>
        <a:xfrm>
          <a:off x="1245208" y="2670544"/>
          <a:ext cx="10106360" cy="53392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0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strike="noStrike" kern="1200" dirty="0"/>
            <a:t>Retrospective Application of Exemption ! </a:t>
          </a:r>
        </a:p>
      </dsp:txBody>
      <dsp:txXfrm>
        <a:off x="1245208" y="2670544"/>
        <a:ext cx="10106360" cy="533920"/>
      </dsp:txXfrm>
    </dsp:sp>
    <dsp:sp modelId="{1F66BC16-4782-5944-B592-BC3DDB76F1AA}">
      <dsp:nvSpPr>
        <dsp:cNvPr id="0" name=""/>
        <dsp:cNvSpPr/>
      </dsp:nvSpPr>
      <dsp:spPr>
        <a:xfrm>
          <a:off x="911507" y="2603803"/>
          <a:ext cx="667401" cy="66740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CBE979-9E99-214F-BFB3-C2C17C692307}">
      <dsp:nvSpPr>
        <dsp:cNvPr id="0" name=""/>
        <dsp:cNvSpPr/>
      </dsp:nvSpPr>
      <dsp:spPr>
        <a:xfrm>
          <a:off x="1160608" y="3471895"/>
          <a:ext cx="10190960" cy="53392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00" tIns="71120" rIns="71120" bIns="71120" numCol="1" spcCol="1270" anchor="ctr" anchorCtr="0">
          <a:noAutofit/>
        </a:bodyPr>
        <a:lstStyle/>
        <a:p>
          <a:pPr marL="0" lvl="0" indent="0" algn="l" defTabSz="1244600">
            <a:lnSpc>
              <a:spcPct val="90000"/>
            </a:lnSpc>
            <a:spcBef>
              <a:spcPct val="0"/>
            </a:spcBef>
            <a:spcAft>
              <a:spcPct val="35000"/>
            </a:spcAft>
            <a:buNone/>
          </a:pPr>
          <a:r>
            <a:rPr lang="en-IN" sz="2800" kern="1200" dirty="0"/>
            <a:t>Revenue Neutrality</a:t>
          </a:r>
          <a:endParaRPr lang="en-GB" sz="2800" strike="noStrike" kern="1200" dirty="0"/>
        </a:p>
      </dsp:txBody>
      <dsp:txXfrm>
        <a:off x="1160608" y="3471895"/>
        <a:ext cx="10190960" cy="533920"/>
      </dsp:txXfrm>
    </dsp:sp>
    <dsp:sp modelId="{284E58DE-976D-894C-8382-D2C21C184EE5}">
      <dsp:nvSpPr>
        <dsp:cNvPr id="0" name=""/>
        <dsp:cNvSpPr/>
      </dsp:nvSpPr>
      <dsp:spPr>
        <a:xfrm>
          <a:off x="826907" y="3405155"/>
          <a:ext cx="667401" cy="66740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3149F0-F05D-8C46-A11E-B57246EDD12C}">
      <dsp:nvSpPr>
        <dsp:cNvPr id="0" name=""/>
        <dsp:cNvSpPr/>
      </dsp:nvSpPr>
      <dsp:spPr>
        <a:xfrm>
          <a:off x="895645" y="4272659"/>
          <a:ext cx="10455923" cy="53392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0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strike="noStrike" kern="1200" dirty="0"/>
            <a:t>Charge of tax on RCM basis ! </a:t>
          </a:r>
        </a:p>
      </dsp:txBody>
      <dsp:txXfrm>
        <a:off x="895645" y="4272659"/>
        <a:ext cx="10455923" cy="533920"/>
      </dsp:txXfrm>
    </dsp:sp>
    <dsp:sp modelId="{4B59C006-A851-5242-8192-3B8B93BF2FE7}">
      <dsp:nvSpPr>
        <dsp:cNvPr id="0" name=""/>
        <dsp:cNvSpPr/>
      </dsp:nvSpPr>
      <dsp:spPr>
        <a:xfrm>
          <a:off x="561944" y="4205918"/>
          <a:ext cx="667401" cy="66740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C3C9E9-FD29-A548-B810-C029CE5CF4CD}">
      <dsp:nvSpPr>
        <dsp:cNvPr id="0" name=""/>
        <dsp:cNvSpPr/>
      </dsp:nvSpPr>
      <dsp:spPr>
        <a:xfrm>
          <a:off x="412131" y="5074010"/>
          <a:ext cx="10939436" cy="53392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380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strike="noStrike" kern="1200" dirty="0"/>
            <a:t>Nature of Exemption ! </a:t>
          </a:r>
        </a:p>
      </dsp:txBody>
      <dsp:txXfrm>
        <a:off x="412131" y="5074010"/>
        <a:ext cx="10939436" cy="533920"/>
      </dsp:txXfrm>
    </dsp:sp>
    <dsp:sp modelId="{1169075E-FA74-BE45-BABC-5A3CF6991B9B}">
      <dsp:nvSpPr>
        <dsp:cNvPr id="0" name=""/>
        <dsp:cNvSpPr/>
      </dsp:nvSpPr>
      <dsp:spPr>
        <a:xfrm>
          <a:off x="78431" y="5007270"/>
          <a:ext cx="667401" cy="667401"/>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4DA85-2AD0-B544-9979-D0AEEDEA0CEA}">
      <dsp:nvSpPr>
        <dsp:cNvPr id="0" name=""/>
        <dsp:cNvSpPr/>
      </dsp:nvSpPr>
      <dsp:spPr>
        <a:xfrm>
          <a:off x="891198" y="432062"/>
          <a:ext cx="3256788" cy="113103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4D2A88-546F-5945-B198-87F22AD06111}">
      <dsp:nvSpPr>
        <dsp:cNvPr id="0" name=""/>
        <dsp:cNvSpPr/>
      </dsp:nvSpPr>
      <dsp:spPr>
        <a:xfrm>
          <a:off x="2209061" y="3201594"/>
          <a:ext cx="631160" cy="403942"/>
        </a:xfrm>
        <a:prstGeom prst="down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F89386-0663-D646-BCB5-43F2A0F67E76}">
      <dsp:nvSpPr>
        <dsp:cNvPr id="0" name=""/>
        <dsp:cNvSpPr/>
      </dsp:nvSpPr>
      <dsp:spPr>
        <a:xfrm>
          <a:off x="1009856" y="3524748"/>
          <a:ext cx="3029570" cy="757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GB" sz="2600" b="1" kern="1200" dirty="0"/>
            <a:t>GST2.0</a:t>
          </a:r>
        </a:p>
      </dsp:txBody>
      <dsp:txXfrm>
        <a:off x="1009856" y="3524748"/>
        <a:ext cx="3029570" cy="757392"/>
      </dsp:txXfrm>
    </dsp:sp>
    <dsp:sp modelId="{311D6103-F03B-1342-8EC0-F940C9028B27}">
      <dsp:nvSpPr>
        <dsp:cNvPr id="0" name=""/>
        <dsp:cNvSpPr/>
      </dsp:nvSpPr>
      <dsp:spPr>
        <a:xfrm>
          <a:off x="2075255" y="1650454"/>
          <a:ext cx="1136088" cy="113608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SGST</a:t>
          </a:r>
        </a:p>
      </dsp:txBody>
      <dsp:txXfrm>
        <a:off x="2241631" y="1816830"/>
        <a:ext cx="803336" cy="803336"/>
      </dsp:txXfrm>
    </dsp:sp>
    <dsp:sp modelId="{6B6F5E2D-7E77-C04A-ABD9-C640C2C36A13}">
      <dsp:nvSpPr>
        <dsp:cNvPr id="0" name=""/>
        <dsp:cNvSpPr/>
      </dsp:nvSpPr>
      <dsp:spPr>
        <a:xfrm>
          <a:off x="1262321" y="798135"/>
          <a:ext cx="1136088" cy="113608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CGST</a:t>
          </a:r>
        </a:p>
      </dsp:txBody>
      <dsp:txXfrm>
        <a:off x="1428697" y="964511"/>
        <a:ext cx="803336" cy="803336"/>
      </dsp:txXfrm>
    </dsp:sp>
    <dsp:sp modelId="{400F6961-B2E3-5B42-A1F0-5AE3CC3AA9F2}">
      <dsp:nvSpPr>
        <dsp:cNvPr id="0" name=""/>
        <dsp:cNvSpPr/>
      </dsp:nvSpPr>
      <dsp:spPr>
        <a:xfrm>
          <a:off x="2423656" y="523454"/>
          <a:ext cx="1136088" cy="113608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IGST</a:t>
          </a:r>
        </a:p>
      </dsp:txBody>
      <dsp:txXfrm>
        <a:off x="2590032" y="689830"/>
        <a:ext cx="803336" cy="803336"/>
      </dsp:txXfrm>
    </dsp:sp>
    <dsp:sp modelId="{DAE0D102-AB14-FE44-B09C-95829CDC7286}">
      <dsp:nvSpPr>
        <dsp:cNvPr id="0" name=""/>
        <dsp:cNvSpPr/>
      </dsp:nvSpPr>
      <dsp:spPr>
        <a:xfrm>
          <a:off x="778670" y="293206"/>
          <a:ext cx="3534498" cy="2827599"/>
        </a:xfrm>
        <a:prstGeom prst="funnel">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1CBDBF-D516-8F4B-AC0D-44F1330DAB80}">
      <dsp:nvSpPr>
        <dsp:cNvPr id="0" name=""/>
        <dsp:cNvSpPr/>
      </dsp:nvSpPr>
      <dsp:spPr>
        <a:xfrm>
          <a:off x="408" y="532539"/>
          <a:ext cx="1593481" cy="9560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IGST</a:t>
          </a:r>
        </a:p>
      </dsp:txBody>
      <dsp:txXfrm>
        <a:off x="408" y="532539"/>
        <a:ext cx="1593481" cy="956089"/>
      </dsp:txXfrm>
    </dsp:sp>
    <dsp:sp modelId="{217B6CA2-4A67-4648-AD38-686F450EAB5D}">
      <dsp:nvSpPr>
        <dsp:cNvPr id="0" name=""/>
        <dsp:cNvSpPr/>
      </dsp:nvSpPr>
      <dsp:spPr>
        <a:xfrm>
          <a:off x="1753238" y="532539"/>
          <a:ext cx="1593481" cy="9560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CGST</a:t>
          </a:r>
        </a:p>
      </dsp:txBody>
      <dsp:txXfrm>
        <a:off x="1753238" y="532539"/>
        <a:ext cx="1593481" cy="956089"/>
      </dsp:txXfrm>
    </dsp:sp>
    <dsp:sp modelId="{484B4867-ED62-6A4E-84F4-01A8E80CDE4D}">
      <dsp:nvSpPr>
        <dsp:cNvPr id="0" name=""/>
        <dsp:cNvSpPr/>
      </dsp:nvSpPr>
      <dsp:spPr>
        <a:xfrm>
          <a:off x="408" y="1647976"/>
          <a:ext cx="1593481" cy="9560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SGST</a:t>
          </a:r>
        </a:p>
      </dsp:txBody>
      <dsp:txXfrm>
        <a:off x="408" y="1647976"/>
        <a:ext cx="1593481" cy="956089"/>
      </dsp:txXfrm>
    </dsp:sp>
    <dsp:sp modelId="{31A37300-C167-3D47-B189-217A2037C3EE}">
      <dsp:nvSpPr>
        <dsp:cNvPr id="0" name=""/>
        <dsp:cNvSpPr/>
      </dsp:nvSpPr>
      <dsp:spPr>
        <a:xfrm>
          <a:off x="1753238" y="1647976"/>
          <a:ext cx="1593481" cy="95608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dirty="0"/>
            <a:t>C. Cess</a:t>
          </a:r>
        </a:p>
      </dsp:txBody>
      <dsp:txXfrm>
        <a:off x="1753238" y="1647976"/>
        <a:ext cx="1593481" cy="9560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63154-CA71-7247-B70B-E12311CA233B}">
      <dsp:nvSpPr>
        <dsp:cNvPr id="0" name=""/>
        <dsp:cNvSpPr/>
      </dsp:nvSpPr>
      <dsp:spPr>
        <a:xfrm>
          <a:off x="-2923263" y="-450360"/>
          <a:ext cx="3487702" cy="3487702"/>
        </a:xfrm>
        <a:prstGeom prst="blockArc">
          <a:avLst>
            <a:gd name="adj1" fmla="val 18900000"/>
            <a:gd name="adj2" fmla="val 2700000"/>
            <a:gd name="adj3" fmla="val 619"/>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1CDD44-0FF2-9E45-B8F5-2F9394AF7F9A}">
      <dsp:nvSpPr>
        <dsp:cNvPr id="0" name=""/>
        <dsp:cNvSpPr/>
      </dsp:nvSpPr>
      <dsp:spPr>
        <a:xfrm>
          <a:off x="296170" y="198887"/>
          <a:ext cx="4106410" cy="39798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898"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u="none" kern="1200" dirty="0"/>
            <a:t>Rights Transfer at conclusion</a:t>
          </a:r>
        </a:p>
      </dsp:txBody>
      <dsp:txXfrm>
        <a:off x="296170" y="198887"/>
        <a:ext cx="4106410" cy="397981"/>
      </dsp:txXfrm>
    </dsp:sp>
    <dsp:sp modelId="{9767D4D5-D3B6-DE4B-8378-2F061DDE365A}">
      <dsp:nvSpPr>
        <dsp:cNvPr id="0" name=""/>
        <dsp:cNvSpPr/>
      </dsp:nvSpPr>
      <dsp:spPr>
        <a:xfrm>
          <a:off x="47432" y="149139"/>
          <a:ext cx="497476" cy="497476"/>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10CC6E-C710-1E4B-961D-1F5BDFC8B71E}">
      <dsp:nvSpPr>
        <dsp:cNvPr id="0" name=""/>
        <dsp:cNvSpPr/>
      </dsp:nvSpPr>
      <dsp:spPr>
        <a:xfrm>
          <a:off x="524342" y="795962"/>
          <a:ext cx="3878239" cy="39798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89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Upfront payment – By COD</a:t>
          </a:r>
        </a:p>
      </dsp:txBody>
      <dsp:txXfrm>
        <a:off x="524342" y="795962"/>
        <a:ext cx="3878239" cy="397981"/>
      </dsp:txXfrm>
    </dsp:sp>
    <dsp:sp modelId="{EC7EC3D1-E954-754E-A970-24181575BC52}">
      <dsp:nvSpPr>
        <dsp:cNvPr id="0" name=""/>
        <dsp:cNvSpPr/>
      </dsp:nvSpPr>
      <dsp:spPr>
        <a:xfrm>
          <a:off x="275604" y="746214"/>
          <a:ext cx="497476" cy="497476"/>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29DF37-B616-1D41-BC44-BD0AC3C15D12}">
      <dsp:nvSpPr>
        <dsp:cNvPr id="0" name=""/>
        <dsp:cNvSpPr/>
      </dsp:nvSpPr>
      <dsp:spPr>
        <a:xfrm>
          <a:off x="524342" y="1393037"/>
          <a:ext cx="3878239" cy="39798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89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Annuity – After COD</a:t>
          </a:r>
        </a:p>
      </dsp:txBody>
      <dsp:txXfrm>
        <a:off x="524342" y="1393037"/>
        <a:ext cx="3878239" cy="397981"/>
      </dsp:txXfrm>
    </dsp:sp>
    <dsp:sp modelId="{48F7B011-ED26-E341-8407-691850260089}">
      <dsp:nvSpPr>
        <dsp:cNvPr id="0" name=""/>
        <dsp:cNvSpPr/>
      </dsp:nvSpPr>
      <dsp:spPr>
        <a:xfrm>
          <a:off x="275604" y="1343289"/>
          <a:ext cx="497476" cy="497476"/>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88059C-C478-9344-91E1-42D606D65D40}">
      <dsp:nvSpPr>
        <dsp:cNvPr id="0" name=""/>
        <dsp:cNvSpPr/>
      </dsp:nvSpPr>
      <dsp:spPr>
        <a:xfrm>
          <a:off x="296170" y="1990112"/>
          <a:ext cx="4106410" cy="39798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898"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Toll – Right with Govt.  </a:t>
          </a:r>
          <a:endParaRPr lang="en-US" sz="1800" kern="1200" dirty="0"/>
        </a:p>
      </dsp:txBody>
      <dsp:txXfrm>
        <a:off x="296170" y="1990112"/>
        <a:ext cx="4106410" cy="397981"/>
      </dsp:txXfrm>
    </dsp:sp>
    <dsp:sp modelId="{97D07704-7333-C74E-A3F5-2384028F205D}">
      <dsp:nvSpPr>
        <dsp:cNvPr id="0" name=""/>
        <dsp:cNvSpPr/>
      </dsp:nvSpPr>
      <dsp:spPr>
        <a:xfrm>
          <a:off x="47432" y="1940365"/>
          <a:ext cx="497476" cy="497476"/>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r>
              <a:rPr lang="en-US"/>
              <a:t>CA. Jatin Harjai</a:t>
            </a:r>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2BAA179D-FC92-8648-92A6-1E3B0F57FE7B}" type="datetime2">
              <a:rPr lang="en-IN" smtClean="0"/>
              <a:t>Saturday, 7 February 2026</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r>
              <a:rPr lang="en-US"/>
              <a:t>JHA Legal</a:t>
            </a:r>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7CFE3E0-09F5-ED4A-89F8-04F626AB2748}" type="slidenum">
              <a:rPr lang="en-US" smtClean="0"/>
              <a:t>‹#›</a:t>
            </a:fld>
            <a:endParaRPr lang="en-US"/>
          </a:p>
        </p:txBody>
      </p:sp>
    </p:spTree>
    <p:extLst>
      <p:ext uri="{BB962C8B-B14F-4D97-AF65-F5344CB8AC3E}">
        <p14:creationId xmlns:p14="http://schemas.microsoft.com/office/powerpoint/2010/main" val="11659240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r>
              <a:rPr lang="en-US"/>
              <a:t>CA. Jatin Harjai</a:t>
            </a:r>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64444851-F917-0B43-9FD5-F454ECC1AA01}" type="datetime2">
              <a:rPr lang="en-IN" smtClean="0"/>
              <a:t>Saturday, 7 February 2026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r>
              <a:rPr lang="en-US"/>
              <a:t>JHA Legal</a:t>
            </a:r>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15974EA-1221-1346-A1D2-680CF0237BE6}" type="slidenum">
              <a:rPr lang="en-US" smtClean="0"/>
              <a:t>‹#›</a:t>
            </a:fld>
            <a:endParaRPr lang="en-US"/>
          </a:p>
        </p:txBody>
      </p:sp>
    </p:spTree>
    <p:extLst>
      <p:ext uri="{BB962C8B-B14F-4D97-AF65-F5344CB8AC3E}">
        <p14:creationId xmlns:p14="http://schemas.microsoft.com/office/powerpoint/2010/main" val="9479564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5974EA-1221-1346-A1D2-680CF0237BE6}" type="slidenum">
              <a:rPr lang="en-US" smtClean="0"/>
              <a:t>1</a:t>
            </a:fld>
            <a:endParaRPr lang="en-US"/>
          </a:p>
        </p:txBody>
      </p:sp>
      <p:sp>
        <p:nvSpPr>
          <p:cNvPr id="5" name="Date Placeholder 4"/>
          <p:cNvSpPr>
            <a:spLocks noGrp="1"/>
          </p:cNvSpPr>
          <p:nvPr>
            <p:ph type="dt" idx="11"/>
          </p:nvPr>
        </p:nvSpPr>
        <p:spPr/>
        <p:txBody>
          <a:bodyPr/>
          <a:lstStyle/>
          <a:p>
            <a:fld id="{FC133995-C27B-DF4D-98F9-F858C53FADDC}" type="datetime2">
              <a:rPr lang="en-IN" smtClean="0"/>
              <a:t>Saturday, 7 February 2026</a:t>
            </a:fld>
            <a:endParaRPr lang="en-US"/>
          </a:p>
        </p:txBody>
      </p:sp>
      <p:sp>
        <p:nvSpPr>
          <p:cNvPr id="6" name="Footer Placeholder 5"/>
          <p:cNvSpPr>
            <a:spLocks noGrp="1"/>
          </p:cNvSpPr>
          <p:nvPr>
            <p:ph type="ftr" sz="quarter" idx="12"/>
          </p:nvPr>
        </p:nvSpPr>
        <p:spPr/>
        <p:txBody>
          <a:bodyPr/>
          <a:lstStyle/>
          <a:p>
            <a:r>
              <a:rPr lang="en-US"/>
              <a:t>JHA Legal</a:t>
            </a:r>
          </a:p>
        </p:txBody>
      </p:sp>
      <p:sp>
        <p:nvSpPr>
          <p:cNvPr id="7" name="Header Placeholder 6"/>
          <p:cNvSpPr>
            <a:spLocks noGrp="1"/>
          </p:cNvSpPr>
          <p:nvPr>
            <p:ph type="hdr" sz="quarter" idx="13"/>
          </p:nvPr>
        </p:nvSpPr>
        <p:spPr/>
        <p:txBody>
          <a:bodyPr/>
          <a:lstStyle/>
          <a:p>
            <a:r>
              <a:rPr lang="en-US"/>
              <a:t>RRC of Gandhidham Br. of ICAI</a:t>
            </a:r>
          </a:p>
        </p:txBody>
      </p:sp>
    </p:spTree>
    <p:extLst>
      <p:ext uri="{BB962C8B-B14F-4D97-AF65-F5344CB8AC3E}">
        <p14:creationId xmlns:p14="http://schemas.microsoft.com/office/powerpoint/2010/main" val="1870948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DAA84-4482-8224-C282-4BE78BFF3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31177-EC7C-2AC1-8BA8-8E8F80E930A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DD5B93D-0499-F100-9632-0E26E0E0B9D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8390B591-06AF-B5EA-1C3B-D6A079232982}"/>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8175CC25-BFB8-2D49-6675-599B863B4F83}"/>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827B80E7-63FC-1235-9040-0540405EB207}"/>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9028B3C4-5FEA-EAA8-DAEF-54828CB4877C}"/>
              </a:ext>
            </a:extLst>
          </p:cNvPr>
          <p:cNvSpPr>
            <a:spLocks noGrp="1"/>
          </p:cNvSpPr>
          <p:nvPr>
            <p:ph type="sldNum" sz="quarter" idx="13"/>
          </p:nvPr>
        </p:nvSpPr>
        <p:spPr/>
        <p:txBody>
          <a:bodyPr/>
          <a:lstStyle/>
          <a:p>
            <a:fld id="{815974EA-1221-1346-A1D2-680CF0237BE6}" type="slidenum">
              <a:rPr lang="en-US" smtClean="0"/>
              <a:t>13</a:t>
            </a:fld>
            <a:endParaRPr lang="en-US"/>
          </a:p>
        </p:txBody>
      </p:sp>
    </p:spTree>
    <p:extLst>
      <p:ext uri="{BB962C8B-B14F-4D97-AF65-F5344CB8AC3E}">
        <p14:creationId xmlns:p14="http://schemas.microsoft.com/office/powerpoint/2010/main" val="144160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4056A-B438-8416-4758-6E6FD4287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D3846-5272-79EC-7209-A75C0102C2A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0716858-FEBB-0F6C-1E37-820F293AD1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Linkage with Sec. 18(4) – First </a:t>
            </a:r>
          </a:p>
          <a:p>
            <a:endParaRPr lang="en-US" dirty="0"/>
          </a:p>
        </p:txBody>
      </p:sp>
      <p:sp>
        <p:nvSpPr>
          <p:cNvPr id="4" name="Header Placeholder 3">
            <a:extLst>
              <a:ext uri="{FF2B5EF4-FFF2-40B4-BE49-F238E27FC236}">
                <a16:creationId xmlns:a16="http://schemas.microsoft.com/office/drawing/2014/main" id="{5A70ED1C-814F-4380-BE3C-F8ABA4E4568B}"/>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4FACFDF3-F8F1-EE58-DCA1-A399E8034C9A}"/>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E2F75E7B-D1F4-4932-BC96-4F6618C793C9}"/>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898930B2-DC84-4BB2-CB87-DAC2AB5B745C}"/>
              </a:ext>
            </a:extLst>
          </p:cNvPr>
          <p:cNvSpPr>
            <a:spLocks noGrp="1"/>
          </p:cNvSpPr>
          <p:nvPr>
            <p:ph type="sldNum" sz="quarter" idx="13"/>
          </p:nvPr>
        </p:nvSpPr>
        <p:spPr/>
        <p:txBody>
          <a:bodyPr/>
          <a:lstStyle/>
          <a:p>
            <a:fld id="{815974EA-1221-1346-A1D2-680CF0237BE6}" type="slidenum">
              <a:rPr lang="en-US" smtClean="0"/>
              <a:t>14</a:t>
            </a:fld>
            <a:endParaRPr lang="en-US"/>
          </a:p>
        </p:txBody>
      </p:sp>
    </p:spTree>
    <p:extLst>
      <p:ext uri="{BB962C8B-B14F-4D97-AF65-F5344CB8AC3E}">
        <p14:creationId xmlns:p14="http://schemas.microsoft.com/office/powerpoint/2010/main" val="334108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04164-856F-19A9-BC8D-8FFED2847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9F1925-7914-B00C-BFFD-73AE7831956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95DC6DD-47A4-B3E5-DA8F-DFBB39E097C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443814F-D003-2E26-6729-A8410F53EF18}"/>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CFE8EE90-AB4F-B10E-7894-80EE739BB9AD}"/>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32CA87E1-0884-2763-5FD5-A438FC35A1CF}"/>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EF914C39-6D80-78C2-CF5C-4074131F6365}"/>
              </a:ext>
            </a:extLst>
          </p:cNvPr>
          <p:cNvSpPr>
            <a:spLocks noGrp="1"/>
          </p:cNvSpPr>
          <p:nvPr>
            <p:ph type="sldNum" sz="quarter" idx="13"/>
          </p:nvPr>
        </p:nvSpPr>
        <p:spPr/>
        <p:txBody>
          <a:bodyPr/>
          <a:lstStyle/>
          <a:p>
            <a:fld id="{815974EA-1221-1346-A1D2-680CF0237BE6}" type="slidenum">
              <a:rPr lang="en-US" smtClean="0"/>
              <a:t>15</a:t>
            </a:fld>
            <a:endParaRPr lang="en-US"/>
          </a:p>
        </p:txBody>
      </p:sp>
    </p:spTree>
    <p:extLst>
      <p:ext uri="{BB962C8B-B14F-4D97-AF65-F5344CB8AC3E}">
        <p14:creationId xmlns:p14="http://schemas.microsoft.com/office/powerpoint/2010/main" val="243755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562C8-A007-D298-A2E1-6C5E220E4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601C6-E3AB-F704-1043-7E430B6AA6B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CC8DBD9-8786-43CA-D696-830726BD742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A79DC5F1-39AC-2A85-4046-3C816ADA9FD9}"/>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BAD7E789-7560-FADA-4D19-80DB5EBDA6FC}"/>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A082BED0-35AF-CDB5-5E3A-9014B578691C}"/>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E124907E-296C-BCE6-C438-13D97254D518}"/>
              </a:ext>
            </a:extLst>
          </p:cNvPr>
          <p:cNvSpPr>
            <a:spLocks noGrp="1"/>
          </p:cNvSpPr>
          <p:nvPr>
            <p:ph type="sldNum" sz="quarter" idx="13"/>
          </p:nvPr>
        </p:nvSpPr>
        <p:spPr/>
        <p:txBody>
          <a:bodyPr/>
          <a:lstStyle/>
          <a:p>
            <a:fld id="{815974EA-1221-1346-A1D2-680CF0237BE6}" type="slidenum">
              <a:rPr lang="en-US" smtClean="0"/>
              <a:t>16</a:t>
            </a:fld>
            <a:endParaRPr lang="en-US"/>
          </a:p>
        </p:txBody>
      </p:sp>
    </p:spTree>
    <p:extLst>
      <p:ext uri="{BB962C8B-B14F-4D97-AF65-F5344CB8AC3E}">
        <p14:creationId xmlns:p14="http://schemas.microsoft.com/office/powerpoint/2010/main" val="2859190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Commercial Operation Date </a:t>
            </a:r>
          </a:p>
        </p:txBody>
      </p:sp>
      <p:sp>
        <p:nvSpPr>
          <p:cNvPr id="4" name="Header Placeholder 3"/>
          <p:cNvSpPr>
            <a:spLocks noGrp="1"/>
          </p:cNvSpPr>
          <p:nvPr>
            <p:ph type="hdr" sz="quarter" idx="10"/>
          </p:nvPr>
        </p:nvSpPr>
        <p:spPr/>
        <p:txBody>
          <a:bodyPr/>
          <a:lstStyle/>
          <a:p>
            <a:r>
              <a:rPr lang="en-US"/>
              <a:t>HAM - GST Treatment</a:t>
            </a:r>
          </a:p>
        </p:txBody>
      </p:sp>
      <p:sp>
        <p:nvSpPr>
          <p:cNvPr id="5" name="Date Placeholder 4"/>
          <p:cNvSpPr>
            <a:spLocks noGrp="1"/>
          </p:cNvSpPr>
          <p:nvPr>
            <p:ph type="dt" idx="11"/>
          </p:nvPr>
        </p:nvSpPr>
        <p:spPr/>
        <p:txBody>
          <a:bodyPr/>
          <a:lstStyle/>
          <a:p>
            <a:r>
              <a:rPr lang="en-IN"/>
              <a:t>06/09/20</a:t>
            </a:r>
            <a:endParaRPr lang="en-US"/>
          </a:p>
        </p:txBody>
      </p:sp>
      <p:sp>
        <p:nvSpPr>
          <p:cNvPr id="6" name="Footer Placeholder 5"/>
          <p:cNvSpPr>
            <a:spLocks noGrp="1"/>
          </p:cNvSpPr>
          <p:nvPr>
            <p:ph type="ftr" sz="quarter" idx="12"/>
          </p:nvPr>
        </p:nvSpPr>
        <p:spPr/>
        <p:txBody>
          <a:bodyPr/>
          <a:lstStyle/>
          <a:p>
            <a:r>
              <a:rPr lang="en-US"/>
              <a:t>Jatin Harjai FCA, Advocate</a:t>
            </a:r>
          </a:p>
        </p:txBody>
      </p:sp>
      <p:sp>
        <p:nvSpPr>
          <p:cNvPr id="7" name="Slide Number Placeholder 6"/>
          <p:cNvSpPr>
            <a:spLocks noGrp="1"/>
          </p:cNvSpPr>
          <p:nvPr>
            <p:ph type="sldNum" sz="quarter" idx="13"/>
          </p:nvPr>
        </p:nvSpPr>
        <p:spPr/>
        <p:txBody>
          <a:bodyPr/>
          <a:lstStyle/>
          <a:p>
            <a:fld id="{815974EA-1221-1346-A1D2-680CF0237BE6}" type="slidenum">
              <a:rPr lang="en-US" smtClean="0"/>
              <a:t>17</a:t>
            </a:fld>
            <a:endParaRPr lang="en-US"/>
          </a:p>
        </p:txBody>
      </p:sp>
    </p:spTree>
    <p:extLst>
      <p:ext uri="{BB962C8B-B14F-4D97-AF65-F5344CB8AC3E}">
        <p14:creationId xmlns:p14="http://schemas.microsoft.com/office/powerpoint/2010/main" val="105821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84D72-ED5F-9815-D6B9-3FAE883C9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7BB3A-9A90-A2A5-1613-392FFF4035E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858C46A-6A78-40BE-8251-6E87B4845BF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BC87D0CB-2A9E-B22A-EC63-37278A79ECF9}"/>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B38290A2-0AAE-1526-833C-0B825D9F0D40}"/>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0712D14B-590F-1A29-A5DE-3086A2D9A5F3}"/>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4DB34060-C391-4647-B6C2-52C287EB552C}"/>
              </a:ext>
            </a:extLst>
          </p:cNvPr>
          <p:cNvSpPr>
            <a:spLocks noGrp="1"/>
          </p:cNvSpPr>
          <p:nvPr>
            <p:ph type="sldNum" sz="quarter" idx="13"/>
          </p:nvPr>
        </p:nvSpPr>
        <p:spPr/>
        <p:txBody>
          <a:bodyPr/>
          <a:lstStyle/>
          <a:p>
            <a:fld id="{815974EA-1221-1346-A1D2-680CF0237BE6}" type="slidenum">
              <a:rPr lang="en-US" smtClean="0"/>
              <a:t>18</a:t>
            </a:fld>
            <a:endParaRPr lang="en-US"/>
          </a:p>
        </p:txBody>
      </p:sp>
    </p:spTree>
    <p:extLst>
      <p:ext uri="{BB962C8B-B14F-4D97-AF65-F5344CB8AC3E}">
        <p14:creationId xmlns:p14="http://schemas.microsoft.com/office/powerpoint/2010/main" val="472894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59510-1792-6DE3-18AA-A3A69CDE6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3894B-CB9E-DBC9-297D-273B37E0FA1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23C0FDD-5AC0-C179-58C5-7589AAE63A4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6B1DBC3-5FF2-C6C4-2FF8-B27E2E40BEFA}"/>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61B71F25-33DB-1DEB-7D09-656E61F57D3B}"/>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343DCE01-9B0B-D2FB-214E-3748003D3117}"/>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3999592C-65FC-9B7E-1663-1539EA7B9CF9}"/>
              </a:ext>
            </a:extLst>
          </p:cNvPr>
          <p:cNvSpPr>
            <a:spLocks noGrp="1"/>
          </p:cNvSpPr>
          <p:nvPr>
            <p:ph type="sldNum" sz="quarter" idx="13"/>
          </p:nvPr>
        </p:nvSpPr>
        <p:spPr/>
        <p:txBody>
          <a:bodyPr/>
          <a:lstStyle/>
          <a:p>
            <a:fld id="{815974EA-1221-1346-A1D2-680CF0237BE6}" type="slidenum">
              <a:rPr lang="en-US" smtClean="0"/>
              <a:t>19</a:t>
            </a:fld>
            <a:endParaRPr lang="en-US"/>
          </a:p>
        </p:txBody>
      </p:sp>
    </p:spTree>
    <p:extLst>
      <p:ext uri="{BB962C8B-B14F-4D97-AF65-F5344CB8AC3E}">
        <p14:creationId xmlns:p14="http://schemas.microsoft.com/office/powerpoint/2010/main" val="3788927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35EF-23F2-FAA7-494B-9712F372C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A6C11A-EFCC-9D1F-8666-1BAABCF276E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1FFCB94-70C4-F459-719D-1779F2292C6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A5FBD57-E180-CA08-D14A-215613D8F114}"/>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8D266C69-8091-6AA1-A80F-C6B06EF37294}"/>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755BFC35-A2D9-F5B2-139E-693A7E625677}"/>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931D410A-317E-D04B-E45C-59A8397227AC}"/>
              </a:ext>
            </a:extLst>
          </p:cNvPr>
          <p:cNvSpPr>
            <a:spLocks noGrp="1"/>
          </p:cNvSpPr>
          <p:nvPr>
            <p:ph type="sldNum" sz="quarter" idx="13"/>
          </p:nvPr>
        </p:nvSpPr>
        <p:spPr/>
        <p:txBody>
          <a:bodyPr/>
          <a:lstStyle/>
          <a:p>
            <a:fld id="{815974EA-1221-1346-A1D2-680CF0237BE6}" type="slidenum">
              <a:rPr lang="en-US" smtClean="0"/>
              <a:t>20</a:t>
            </a:fld>
            <a:endParaRPr lang="en-US"/>
          </a:p>
        </p:txBody>
      </p:sp>
    </p:spTree>
    <p:extLst>
      <p:ext uri="{BB962C8B-B14F-4D97-AF65-F5344CB8AC3E}">
        <p14:creationId xmlns:p14="http://schemas.microsoft.com/office/powerpoint/2010/main" val="3923241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EC99E-C006-3A80-9715-7098F1679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039D5-ED2C-DEF7-4746-B511F775D98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6A9A2E-AD49-2FB3-E0EC-F6C1F2E6EB5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47E040AB-C6E8-B559-C869-24C9BA547F61}"/>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BE973285-E8A8-5F97-0DBB-9C9D8B8CBC23}"/>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7AE5C277-1B86-2080-3FD2-39422B04B44D}"/>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0F860B9F-0B12-F8C8-E851-D2F1B7434C8C}"/>
              </a:ext>
            </a:extLst>
          </p:cNvPr>
          <p:cNvSpPr>
            <a:spLocks noGrp="1"/>
          </p:cNvSpPr>
          <p:nvPr>
            <p:ph type="sldNum" sz="quarter" idx="13"/>
          </p:nvPr>
        </p:nvSpPr>
        <p:spPr/>
        <p:txBody>
          <a:bodyPr/>
          <a:lstStyle/>
          <a:p>
            <a:fld id="{815974EA-1221-1346-A1D2-680CF0237BE6}" type="slidenum">
              <a:rPr lang="en-US" smtClean="0"/>
              <a:t>21</a:t>
            </a:fld>
            <a:endParaRPr lang="en-US"/>
          </a:p>
        </p:txBody>
      </p:sp>
    </p:spTree>
    <p:extLst>
      <p:ext uri="{BB962C8B-B14F-4D97-AF65-F5344CB8AC3E}">
        <p14:creationId xmlns:p14="http://schemas.microsoft.com/office/powerpoint/2010/main" val="4015896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907CA-0C0F-ADC2-49A6-1808F7DC5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A40124-61B5-32BC-B523-983BA876FE6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1FAD31E-A106-0C59-E2C8-D660610E503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48BFA5F4-C529-88B9-F12D-1FB1C5E7D5A9}"/>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6A57CA02-39F8-4844-B98E-CCEA10D1489C}"/>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0E9B38F9-FBFF-F07C-2BA3-D71C424E1422}"/>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C5B6F990-4CD2-114F-D1B4-CC68CFC7469A}"/>
              </a:ext>
            </a:extLst>
          </p:cNvPr>
          <p:cNvSpPr>
            <a:spLocks noGrp="1"/>
          </p:cNvSpPr>
          <p:nvPr>
            <p:ph type="sldNum" sz="quarter" idx="13"/>
          </p:nvPr>
        </p:nvSpPr>
        <p:spPr/>
        <p:txBody>
          <a:bodyPr/>
          <a:lstStyle/>
          <a:p>
            <a:fld id="{815974EA-1221-1346-A1D2-680CF0237BE6}" type="slidenum">
              <a:rPr lang="en-US" smtClean="0"/>
              <a:t>22</a:t>
            </a:fld>
            <a:endParaRPr lang="en-US"/>
          </a:p>
        </p:txBody>
      </p:sp>
    </p:spTree>
    <p:extLst>
      <p:ext uri="{BB962C8B-B14F-4D97-AF65-F5344CB8AC3E}">
        <p14:creationId xmlns:p14="http://schemas.microsoft.com/office/powerpoint/2010/main" val="273639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8100F-DC3C-B319-C75A-088B7F765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11A27-E97B-7156-400E-9370A0DFB360}"/>
              </a:ext>
            </a:extLst>
          </p:cNvPr>
          <p:cNvSpPr>
            <a:spLocks noGrp="1" noRot="1" noChangeAspect="1"/>
          </p:cNvSpPr>
          <p:nvPr>
            <p:ph type="sldImg"/>
          </p:nvPr>
        </p:nvSpPr>
        <p:spPr>
          <a:xfrm>
            <a:off x="2514600" y="857250"/>
            <a:ext cx="4114800" cy="2314575"/>
          </a:xfrm>
        </p:spPr>
      </p:sp>
      <p:sp>
        <p:nvSpPr>
          <p:cNvPr id="3" name="Notes Placeholder 2">
            <a:extLst>
              <a:ext uri="{FF2B5EF4-FFF2-40B4-BE49-F238E27FC236}">
                <a16:creationId xmlns:a16="http://schemas.microsoft.com/office/drawing/2014/main" id="{151B3521-0723-D0DA-DC8F-F3E95F0A116E}"/>
              </a:ext>
            </a:extLst>
          </p:cNvPr>
          <p:cNvSpPr>
            <a:spLocks noGrp="1"/>
          </p:cNvSpPr>
          <p:nvPr>
            <p:ph type="body" idx="1"/>
          </p:nvPr>
        </p:nvSpPr>
        <p:spPr/>
        <p:txBody>
          <a:bodyPr/>
          <a:lstStyle/>
          <a:p>
            <a:pPr marL="0" indent="0" algn="just">
              <a:buNone/>
            </a:pPr>
            <a:r>
              <a:rPr lang="en-US" altLang="en-US" dirty="0">
                <a:latin typeface="Arial" charset="0"/>
              </a:rPr>
              <a:t>Sec. 2(24) Commissioner </a:t>
            </a:r>
          </a:p>
        </p:txBody>
      </p:sp>
      <p:sp>
        <p:nvSpPr>
          <p:cNvPr id="4" name="Header Placeholder 3">
            <a:extLst>
              <a:ext uri="{FF2B5EF4-FFF2-40B4-BE49-F238E27FC236}">
                <a16:creationId xmlns:a16="http://schemas.microsoft.com/office/drawing/2014/main" id="{D6C45A8C-4C65-020C-8882-19D71FD631C0}"/>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3C9BB56E-7C60-C094-37F2-6B678237CB08}"/>
              </a:ext>
            </a:extLst>
          </p:cNvPr>
          <p:cNvSpPr>
            <a:spLocks noGrp="1"/>
          </p:cNvSpPr>
          <p:nvPr>
            <p:ph type="dt" idx="11"/>
          </p:nvPr>
        </p:nvSpPr>
        <p:spPr/>
        <p:txBody>
          <a:bodyPr/>
          <a:lstStyle/>
          <a:p>
            <a:fld id="{38786FE2-5289-C44B-B3CA-8EC419AA6CC8}" type="datetime2">
              <a:rPr lang="en-IN" smtClean="0"/>
              <a:t>Saturday, 7 February 2026</a:t>
            </a:fld>
            <a:endParaRPr lang="en-US"/>
          </a:p>
        </p:txBody>
      </p:sp>
      <p:sp>
        <p:nvSpPr>
          <p:cNvPr id="6" name="Footer Placeholder 5">
            <a:extLst>
              <a:ext uri="{FF2B5EF4-FFF2-40B4-BE49-F238E27FC236}">
                <a16:creationId xmlns:a16="http://schemas.microsoft.com/office/drawing/2014/main" id="{FEBE19F7-9C2C-9FA8-05FB-FA5FD2335160}"/>
              </a:ext>
            </a:extLst>
          </p:cNvPr>
          <p:cNvSpPr>
            <a:spLocks noGrp="1"/>
          </p:cNvSpPr>
          <p:nvPr>
            <p:ph type="ftr" sz="quarter" idx="12"/>
          </p:nvPr>
        </p:nvSpPr>
        <p:spPr/>
        <p:txBody>
          <a:bodyPr/>
          <a:lstStyle/>
          <a:p>
            <a:r>
              <a:rPr lang="en-US"/>
              <a:t>JHA Legal</a:t>
            </a:r>
          </a:p>
        </p:txBody>
      </p:sp>
      <p:sp>
        <p:nvSpPr>
          <p:cNvPr id="7" name="Slide Number Placeholder 6">
            <a:extLst>
              <a:ext uri="{FF2B5EF4-FFF2-40B4-BE49-F238E27FC236}">
                <a16:creationId xmlns:a16="http://schemas.microsoft.com/office/drawing/2014/main" id="{2310D4C2-6D9B-100D-AFDD-492F54ED4B70}"/>
              </a:ext>
            </a:extLst>
          </p:cNvPr>
          <p:cNvSpPr>
            <a:spLocks noGrp="1"/>
          </p:cNvSpPr>
          <p:nvPr>
            <p:ph type="sldNum" sz="quarter" idx="13"/>
          </p:nvPr>
        </p:nvSpPr>
        <p:spPr/>
        <p:txBody>
          <a:bodyPr/>
          <a:lstStyle/>
          <a:p>
            <a:fld id="{815974EA-1221-1346-A1D2-680CF0237BE6}" type="slidenum">
              <a:rPr lang="en-US" smtClean="0"/>
              <a:t>2</a:t>
            </a:fld>
            <a:endParaRPr lang="en-US"/>
          </a:p>
        </p:txBody>
      </p:sp>
    </p:spTree>
    <p:extLst>
      <p:ext uri="{BB962C8B-B14F-4D97-AF65-F5344CB8AC3E}">
        <p14:creationId xmlns:p14="http://schemas.microsoft.com/office/powerpoint/2010/main" val="1734288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55944-949C-F6CB-92D5-AE44674C5C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0E16E-357C-3199-46BA-061C7A9397B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FB3C7DD-7BD0-A256-3617-FC10781923F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CDB1F7B-0F9E-5FBC-C867-AE5D1B4D3611}"/>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EC424889-3A01-143B-2435-441B23A62300}"/>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46B784BF-ED5B-3DBE-FA85-195838F62860}"/>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EC759A3F-1CE8-006B-4CEE-3701C31443C4}"/>
              </a:ext>
            </a:extLst>
          </p:cNvPr>
          <p:cNvSpPr>
            <a:spLocks noGrp="1"/>
          </p:cNvSpPr>
          <p:nvPr>
            <p:ph type="sldNum" sz="quarter" idx="13"/>
          </p:nvPr>
        </p:nvSpPr>
        <p:spPr/>
        <p:txBody>
          <a:bodyPr/>
          <a:lstStyle/>
          <a:p>
            <a:fld id="{815974EA-1221-1346-A1D2-680CF0237BE6}" type="slidenum">
              <a:rPr lang="en-US" smtClean="0"/>
              <a:t>23</a:t>
            </a:fld>
            <a:endParaRPr lang="en-US"/>
          </a:p>
        </p:txBody>
      </p:sp>
    </p:spTree>
    <p:extLst>
      <p:ext uri="{BB962C8B-B14F-4D97-AF65-F5344CB8AC3E}">
        <p14:creationId xmlns:p14="http://schemas.microsoft.com/office/powerpoint/2010/main" val="1342050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5F479-F96D-750E-D10F-8F1B6C378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47BFFA-F863-87F0-8D79-E786BD6E2B8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6E1BDE8-CBAC-736F-F919-A94A4AF6A02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C9FF765-2071-4C96-6A4E-1E6BBB08DA27}"/>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BAB049DD-1D97-364B-9053-A01DFEE69F0E}"/>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68282A16-115E-9E82-28B1-32500376957F}"/>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D5E2A470-83FB-1275-E873-EF0EA3DAB578}"/>
              </a:ext>
            </a:extLst>
          </p:cNvPr>
          <p:cNvSpPr>
            <a:spLocks noGrp="1"/>
          </p:cNvSpPr>
          <p:nvPr>
            <p:ph type="sldNum" sz="quarter" idx="13"/>
          </p:nvPr>
        </p:nvSpPr>
        <p:spPr/>
        <p:txBody>
          <a:bodyPr/>
          <a:lstStyle/>
          <a:p>
            <a:fld id="{815974EA-1221-1346-A1D2-680CF0237BE6}" type="slidenum">
              <a:rPr lang="en-US" smtClean="0"/>
              <a:t>24</a:t>
            </a:fld>
            <a:endParaRPr lang="en-US"/>
          </a:p>
        </p:txBody>
      </p:sp>
    </p:spTree>
    <p:extLst>
      <p:ext uri="{BB962C8B-B14F-4D97-AF65-F5344CB8AC3E}">
        <p14:creationId xmlns:p14="http://schemas.microsoft.com/office/powerpoint/2010/main" val="378385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D9DB6-E465-DB0C-65AD-A8253DF87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3BC46-E162-6346-C8C9-C102A94C4D6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2FC4B40-30CD-D25E-F7F8-F677C85244E6}"/>
              </a:ext>
            </a:extLst>
          </p:cNvPr>
          <p:cNvSpPr>
            <a:spLocks noGrp="1"/>
          </p:cNvSpPr>
          <p:nvPr>
            <p:ph type="body" idx="1"/>
          </p:nvPr>
        </p:nvSpPr>
        <p:spPr/>
        <p:txBody>
          <a:bodyPr/>
          <a:lstStyle/>
          <a:p>
            <a:r>
              <a:rPr lang="en-US" dirty="0"/>
              <a:t>On Wealth Tax </a:t>
            </a:r>
          </a:p>
        </p:txBody>
      </p:sp>
      <p:sp>
        <p:nvSpPr>
          <p:cNvPr id="4" name="Header Placeholder 3">
            <a:extLst>
              <a:ext uri="{FF2B5EF4-FFF2-40B4-BE49-F238E27FC236}">
                <a16:creationId xmlns:a16="http://schemas.microsoft.com/office/drawing/2014/main" id="{96750DA6-B4D2-79F0-058A-0A390A5EFC7F}"/>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A9E98067-7ACE-B717-C0CD-AC3A23006114}"/>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750F57B5-6567-5FFC-3FB7-A0B332041D5C}"/>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786F23BB-5B13-5340-23BB-34D0240AA5A0}"/>
              </a:ext>
            </a:extLst>
          </p:cNvPr>
          <p:cNvSpPr>
            <a:spLocks noGrp="1"/>
          </p:cNvSpPr>
          <p:nvPr>
            <p:ph type="sldNum" sz="quarter" idx="13"/>
          </p:nvPr>
        </p:nvSpPr>
        <p:spPr/>
        <p:txBody>
          <a:bodyPr/>
          <a:lstStyle/>
          <a:p>
            <a:fld id="{815974EA-1221-1346-A1D2-680CF0237BE6}" type="slidenum">
              <a:rPr lang="en-US" smtClean="0"/>
              <a:t>25</a:t>
            </a:fld>
            <a:endParaRPr lang="en-US"/>
          </a:p>
        </p:txBody>
      </p:sp>
    </p:spTree>
    <p:extLst>
      <p:ext uri="{BB962C8B-B14F-4D97-AF65-F5344CB8AC3E}">
        <p14:creationId xmlns:p14="http://schemas.microsoft.com/office/powerpoint/2010/main" val="3274362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8D1C1-957B-FBB1-3169-5943A39FF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110DF-175A-C9BF-FED7-259C780E7B5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4A6DD09-8F32-3348-DC6E-F3C64E20A7C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C1AFCCF-BE9F-FE69-0E9D-96D2BB6B950A}"/>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5D1D140E-764F-96B5-0AA9-A662EA1C6056}"/>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F54B37BC-7EFB-E173-2DAC-9CF880E906C5}"/>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F31ABFB1-8864-F9EE-98B4-65133111DD44}"/>
              </a:ext>
            </a:extLst>
          </p:cNvPr>
          <p:cNvSpPr>
            <a:spLocks noGrp="1"/>
          </p:cNvSpPr>
          <p:nvPr>
            <p:ph type="sldNum" sz="quarter" idx="13"/>
          </p:nvPr>
        </p:nvSpPr>
        <p:spPr/>
        <p:txBody>
          <a:bodyPr/>
          <a:lstStyle/>
          <a:p>
            <a:fld id="{815974EA-1221-1346-A1D2-680CF0237BE6}" type="slidenum">
              <a:rPr lang="en-US" smtClean="0"/>
              <a:t>26</a:t>
            </a:fld>
            <a:endParaRPr lang="en-US"/>
          </a:p>
        </p:txBody>
      </p:sp>
    </p:spTree>
    <p:extLst>
      <p:ext uri="{BB962C8B-B14F-4D97-AF65-F5344CB8AC3E}">
        <p14:creationId xmlns:p14="http://schemas.microsoft.com/office/powerpoint/2010/main" val="1752456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F089C-4839-7904-074A-0427E00E1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B0E9A-E9F0-32F7-669A-1EA830C0C97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3A6BA9C-22A6-6D90-9124-7AF92528E4E5}"/>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B825236C-CAAE-7D0F-5DCD-30A8722059E3}"/>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53E9802D-0020-97F3-B6B0-7BE98C947821}"/>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CC09F8D9-1B75-4BB3-44AA-01392172F0DA}"/>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8BFCD02B-C0FA-90A8-1BBB-9D075B8757C7}"/>
              </a:ext>
            </a:extLst>
          </p:cNvPr>
          <p:cNvSpPr>
            <a:spLocks noGrp="1"/>
          </p:cNvSpPr>
          <p:nvPr>
            <p:ph type="sldNum" sz="quarter" idx="13"/>
          </p:nvPr>
        </p:nvSpPr>
        <p:spPr/>
        <p:txBody>
          <a:bodyPr/>
          <a:lstStyle/>
          <a:p>
            <a:fld id="{815974EA-1221-1346-A1D2-680CF0237BE6}" type="slidenum">
              <a:rPr lang="en-US" smtClean="0"/>
              <a:t>27</a:t>
            </a:fld>
            <a:endParaRPr lang="en-US"/>
          </a:p>
        </p:txBody>
      </p:sp>
    </p:spTree>
    <p:extLst>
      <p:ext uri="{BB962C8B-B14F-4D97-AF65-F5344CB8AC3E}">
        <p14:creationId xmlns:p14="http://schemas.microsoft.com/office/powerpoint/2010/main" val="765536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73885-4B7F-6627-89E9-2DEA5A03C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DEA86-221B-81C2-6F9B-44BAF0C6B9C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FF058A2-CED5-C9B5-A842-2719BBE78252}"/>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D0F1869-67F8-1C3A-C094-6504F5C3194E}"/>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D9251E55-40A1-B647-3D34-4E054BD4ADAC}"/>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D918A722-2EB3-2074-7E5A-FA506D4A6C93}"/>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648A0FA8-3AF4-B6EE-E0CB-1D5490C4A0B7}"/>
              </a:ext>
            </a:extLst>
          </p:cNvPr>
          <p:cNvSpPr>
            <a:spLocks noGrp="1"/>
          </p:cNvSpPr>
          <p:nvPr>
            <p:ph type="sldNum" sz="quarter" idx="13"/>
          </p:nvPr>
        </p:nvSpPr>
        <p:spPr/>
        <p:txBody>
          <a:bodyPr/>
          <a:lstStyle/>
          <a:p>
            <a:fld id="{815974EA-1221-1346-A1D2-680CF0237BE6}" type="slidenum">
              <a:rPr lang="en-US" smtClean="0"/>
              <a:t>28</a:t>
            </a:fld>
            <a:endParaRPr lang="en-US"/>
          </a:p>
        </p:txBody>
      </p:sp>
    </p:spTree>
    <p:extLst>
      <p:ext uri="{BB962C8B-B14F-4D97-AF65-F5344CB8AC3E}">
        <p14:creationId xmlns:p14="http://schemas.microsoft.com/office/powerpoint/2010/main" val="2974489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617C8-D54C-8F24-308F-9A79E174E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C3995-384F-194B-BDCE-B4D79C8268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55A4FDE-C38F-D3CE-13A0-EA85B3B8A60A}"/>
              </a:ext>
            </a:extLst>
          </p:cNvPr>
          <p:cNvSpPr>
            <a:spLocks noGrp="1"/>
          </p:cNvSpPr>
          <p:nvPr>
            <p:ph type="body" idx="1"/>
          </p:nvPr>
        </p:nvSpPr>
        <p:spPr/>
        <p:txBody>
          <a:bodyPr/>
          <a:lstStyle/>
          <a:p>
            <a:r>
              <a:rPr lang="en-US" dirty="0"/>
              <a:t>Para 23 </a:t>
            </a:r>
          </a:p>
        </p:txBody>
      </p:sp>
      <p:sp>
        <p:nvSpPr>
          <p:cNvPr id="4" name="Header Placeholder 3">
            <a:extLst>
              <a:ext uri="{FF2B5EF4-FFF2-40B4-BE49-F238E27FC236}">
                <a16:creationId xmlns:a16="http://schemas.microsoft.com/office/drawing/2014/main" id="{66EE6A03-E955-DD61-F629-5A8E9391C4E4}"/>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8CCAD73F-0FFC-F182-4084-A6C597A2AD6C}"/>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02304262-C44D-6056-E296-AC5FDC33379E}"/>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A3B65B7C-5A80-2C66-957D-79DF4187D9D2}"/>
              </a:ext>
            </a:extLst>
          </p:cNvPr>
          <p:cNvSpPr>
            <a:spLocks noGrp="1"/>
          </p:cNvSpPr>
          <p:nvPr>
            <p:ph type="sldNum" sz="quarter" idx="13"/>
          </p:nvPr>
        </p:nvSpPr>
        <p:spPr/>
        <p:txBody>
          <a:bodyPr/>
          <a:lstStyle/>
          <a:p>
            <a:fld id="{815974EA-1221-1346-A1D2-680CF0237BE6}" type="slidenum">
              <a:rPr lang="en-US" smtClean="0"/>
              <a:t>29</a:t>
            </a:fld>
            <a:endParaRPr lang="en-US"/>
          </a:p>
        </p:txBody>
      </p:sp>
    </p:spTree>
    <p:extLst>
      <p:ext uri="{BB962C8B-B14F-4D97-AF65-F5344CB8AC3E}">
        <p14:creationId xmlns:p14="http://schemas.microsoft.com/office/powerpoint/2010/main" val="1803942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CB0C4-41DC-E7B4-ECB6-DD9FAE9F4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E8F5C-8C4D-BCB0-A0C5-4666EAC1732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5D60277-75F1-821E-DC9C-B0A92B99DFA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CDB9BCF-4DCB-02A5-19D6-F4AB793CE10E}"/>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6ED801A5-B884-21A7-D2E8-37FD2B6EBCE6}"/>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C46DD33A-5B9E-E7B4-A10E-6B1BEF9ED861}"/>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FC28A42A-1ADF-3D17-1644-1DADDC22956A}"/>
              </a:ext>
            </a:extLst>
          </p:cNvPr>
          <p:cNvSpPr>
            <a:spLocks noGrp="1"/>
          </p:cNvSpPr>
          <p:nvPr>
            <p:ph type="sldNum" sz="quarter" idx="13"/>
          </p:nvPr>
        </p:nvSpPr>
        <p:spPr/>
        <p:txBody>
          <a:bodyPr/>
          <a:lstStyle/>
          <a:p>
            <a:fld id="{815974EA-1221-1346-A1D2-680CF0237BE6}" type="slidenum">
              <a:rPr lang="en-US" smtClean="0"/>
              <a:t>30</a:t>
            </a:fld>
            <a:endParaRPr lang="en-US"/>
          </a:p>
        </p:txBody>
      </p:sp>
    </p:spTree>
    <p:extLst>
      <p:ext uri="{BB962C8B-B14F-4D97-AF65-F5344CB8AC3E}">
        <p14:creationId xmlns:p14="http://schemas.microsoft.com/office/powerpoint/2010/main" val="312071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6E383-0765-01AD-797F-EC977BA5A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F8DEC-674E-AE4D-F281-A386EBA55A1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2746458-67B8-2ABF-8B4B-83F5B82ACE7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ED7D5CD-3201-AF4A-EBE5-633F39D29D17}"/>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C4D4C6DA-5137-916E-C18D-0733270420D5}"/>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42DF78B7-0EDC-612E-21F0-6DF058A03C12}"/>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1B09CC54-B5BC-3F90-1C59-F7C5293A19E9}"/>
              </a:ext>
            </a:extLst>
          </p:cNvPr>
          <p:cNvSpPr>
            <a:spLocks noGrp="1"/>
          </p:cNvSpPr>
          <p:nvPr>
            <p:ph type="sldNum" sz="quarter" idx="13"/>
          </p:nvPr>
        </p:nvSpPr>
        <p:spPr/>
        <p:txBody>
          <a:bodyPr/>
          <a:lstStyle/>
          <a:p>
            <a:fld id="{815974EA-1221-1346-A1D2-680CF0237BE6}" type="slidenum">
              <a:rPr lang="en-US" smtClean="0"/>
              <a:t>31</a:t>
            </a:fld>
            <a:endParaRPr lang="en-US"/>
          </a:p>
        </p:txBody>
      </p:sp>
    </p:spTree>
    <p:extLst>
      <p:ext uri="{BB962C8B-B14F-4D97-AF65-F5344CB8AC3E}">
        <p14:creationId xmlns:p14="http://schemas.microsoft.com/office/powerpoint/2010/main" val="4015624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D9A5F-8C49-70DB-1F50-62CEAC166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E0F3F-674B-AD1C-E498-F8FA5A43465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CEC688B-1C87-6B0B-5170-4B4A598FB19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27C7B7E-6E8D-1C26-2AD4-87A3D89BA2F6}"/>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7EF1088B-CA42-0575-04CA-3AC6F5821113}"/>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E35FE963-425A-A2F1-2262-28600B21DA64}"/>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38681086-516C-6750-1FB9-5C11B8BB0D39}"/>
              </a:ext>
            </a:extLst>
          </p:cNvPr>
          <p:cNvSpPr>
            <a:spLocks noGrp="1"/>
          </p:cNvSpPr>
          <p:nvPr>
            <p:ph type="sldNum" sz="quarter" idx="13"/>
          </p:nvPr>
        </p:nvSpPr>
        <p:spPr/>
        <p:txBody>
          <a:bodyPr/>
          <a:lstStyle/>
          <a:p>
            <a:fld id="{815974EA-1221-1346-A1D2-680CF0237BE6}" type="slidenum">
              <a:rPr lang="en-US" smtClean="0"/>
              <a:t>32</a:t>
            </a:fld>
            <a:endParaRPr lang="en-US"/>
          </a:p>
        </p:txBody>
      </p:sp>
    </p:spTree>
    <p:extLst>
      <p:ext uri="{BB962C8B-B14F-4D97-AF65-F5344CB8AC3E}">
        <p14:creationId xmlns:p14="http://schemas.microsoft.com/office/powerpoint/2010/main" val="154932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9C54E-CE84-F117-6EE7-0DD3A801C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7120E-E307-9571-25C0-DDA214217B8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6AB9A3D-EF12-C7AD-8224-9BC96636FF60}"/>
              </a:ext>
            </a:extLst>
          </p:cNvPr>
          <p:cNvSpPr>
            <a:spLocks noGrp="1"/>
          </p:cNvSpPr>
          <p:nvPr>
            <p:ph type="body" idx="1"/>
          </p:nvPr>
        </p:nvSpPr>
        <p:spPr/>
        <p:txBody>
          <a:bodyPr/>
          <a:lstStyle/>
          <a:p>
            <a:r>
              <a:rPr lang="en-US" dirty="0"/>
              <a:t>21- Recovery of wrongly distributed credit from Recipient </a:t>
            </a:r>
          </a:p>
        </p:txBody>
      </p:sp>
      <p:sp>
        <p:nvSpPr>
          <p:cNvPr id="4" name="Header Placeholder 3">
            <a:extLst>
              <a:ext uri="{FF2B5EF4-FFF2-40B4-BE49-F238E27FC236}">
                <a16:creationId xmlns:a16="http://schemas.microsoft.com/office/drawing/2014/main" id="{7B9F17A7-6D37-501F-9AAE-64EF7450EA1D}"/>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23BC1FE0-546B-D6DB-9A7B-A45F00704AB3}"/>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0AC056E2-0EA7-9432-3412-FE97CAC0BDF5}"/>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2EE6E5BB-CB9A-5E12-89D2-13F5E695FA10}"/>
              </a:ext>
            </a:extLst>
          </p:cNvPr>
          <p:cNvSpPr>
            <a:spLocks noGrp="1"/>
          </p:cNvSpPr>
          <p:nvPr>
            <p:ph type="sldNum" sz="quarter" idx="13"/>
          </p:nvPr>
        </p:nvSpPr>
        <p:spPr/>
        <p:txBody>
          <a:bodyPr/>
          <a:lstStyle/>
          <a:p>
            <a:fld id="{815974EA-1221-1346-A1D2-680CF0237BE6}" type="slidenum">
              <a:rPr lang="en-US" smtClean="0"/>
              <a:t>3</a:t>
            </a:fld>
            <a:endParaRPr lang="en-US"/>
          </a:p>
        </p:txBody>
      </p:sp>
    </p:spTree>
    <p:extLst>
      <p:ext uri="{BB962C8B-B14F-4D97-AF65-F5344CB8AC3E}">
        <p14:creationId xmlns:p14="http://schemas.microsoft.com/office/powerpoint/2010/main" val="3447676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2E9A8-F220-6522-208E-30ED042E4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85AB9-C5C1-6DD6-4107-49DEC92F678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E13234B-948E-8AB0-7F3D-301AFAB7154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192D1623-F2A4-5FDC-94AF-8C1D16D19015}"/>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6EA68306-FD03-BEF9-4966-902FF4F9A000}"/>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23D5AF53-E6FF-9C14-3930-1F5BCB029270}"/>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3AC61402-85A1-B6CB-C2FE-CAC0FAD80D83}"/>
              </a:ext>
            </a:extLst>
          </p:cNvPr>
          <p:cNvSpPr>
            <a:spLocks noGrp="1"/>
          </p:cNvSpPr>
          <p:nvPr>
            <p:ph type="sldNum" sz="quarter" idx="13"/>
          </p:nvPr>
        </p:nvSpPr>
        <p:spPr/>
        <p:txBody>
          <a:bodyPr/>
          <a:lstStyle/>
          <a:p>
            <a:fld id="{815974EA-1221-1346-A1D2-680CF0237BE6}" type="slidenum">
              <a:rPr lang="en-US" smtClean="0"/>
              <a:t>33</a:t>
            </a:fld>
            <a:endParaRPr lang="en-US"/>
          </a:p>
        </p:txBody>
      </p:sp>
    </p:spTree>
    <p:extLst>
      <p:ext uri="{BB962C8B-B14F-4D97-AF65-F5344CB8AC3E}">
        <p14:creationId xmlns:p14="http://schemas.microsoft.com/office/powerpoint/2010/main" val="2463421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100C4-965E-D11C-13D7-986BCE95A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93458-1C8F-C275-E65E-80ED27277EF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4AC2C49-2A6B-51D8-8CB8-0FDB981546D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EB9FE9A6-8102-B064-778D-628AD7B3B383}"/>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8BB27CCD-7D5A-27E4-4AFE-E45A7E0048BC}"/>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39607B81-EF57-79C4-88FF-FE8D712C87B4}"/>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149A63FA-FCF7-BBC7-EE23-0575EF83B61C}"/>
              </a:ext>
            </a:extLst>
          </p:cNvPr>
          <p:cNvSpPr>
            <a:spLocks noGrp="1"/>
          </p:cNvSpPr>
          <p:nvPr>
            <p:ph type="sldNum" sz="quarter" idx="13"/>
          </p:nvPr>
        </p:nvSpPr>
        <p:spPr/>
        <p:txBody>
          <a:bodyPr/>
          <a:lstStyle/>
          <a:p>
            <a:fld id="{815974EA-1221-1346-A1D2-680CF0237BE6}" type="slidenum">
              <a:rPr lang="en-US" smtClean="0"/>
              <a:t>34</a:t>
            </a:fld>
            <a:endParaRPr lang="en-US"/>
          </a:p>
        </p:txBody>
      </p:sp>
    </p:spTree>
    <p:extLst>
      <p:ext uri="{BB962C8B-B14F-4D97-AF65-F5344CB8AC3E}">
        <p14:creationId xmlns:p14="http://schemas.microsoft.com/office/powerpoint/2010/main" val="3712668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F4E68-BA91-5A3E-ABEA-598C62BBC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068DF-2966-3478-3A7F-61B84F998C9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63B3681-3F21-0768-4CF0-3005F4E6E03C}"/>
              </a:ext>
            </a:extLst>
          </p:cNvPr>
          <p:cNvSpPr>
            <a:spLocks noGrp="1"/>
          </p:cNvSpPr>
          <p:nvPr>
            <p:ph type="body" idx="1"/>
          </p:nvPr>
        </p:nvSpPr>
        <p:spPr/>
        <p:txBody>
          <a:bodyPr/>
          <a:lstStyle/>
          <a:p>
            <a:r>
              <a:rPr lang="en-US" dirty="0"/>
              <a:t>Comm. of Central Excise Vs. Gujarat Ambuja Exports Ltd.   [(2016) 15 SCC 208] – SC </a:t>
            </a:r>
          </a:p>
          <a:p>
            <a:r>
              <a:rPr lang="en-US" dirty="0"/>
              <a:t>In case of exemption notification, HSN Explanatory notes, serves as guide only and is not used   to interpret the same [Para 23].</a:t>
            </a:r>
          </a:p>
          <a:p>
            <a:endParaRPr lang="en-US" dirty="0"/>
          </a:p>
        </p:txBody>
      </p:sp>
      <p:sp>
        <p:nvSpPr>
          <p:cNvPr id="4" name="Header Placeholder 3">
            <a:extLst>
              <a:ext uri="{FF2B5EF4-FFF2-40B4-BE49-F238E27FC236}">
                <a16:creationId xmlns:a16="http://schemas.microsoft.com/office/drawing/2014/main" id="{FCDAF2EB-85D5-DBA7-BDA8-7F4B1B45D84C}"/>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B412DA39-F5B0-6F2E-C92D-63C24F696841}"/>
              </a:ext>
            </a:extLst>
          </p:cNvPr>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a:extLst>
              <a:ext uri="{FF2B5EF4-FFF2-40B4-BE49-F238E27FC236}">
                <a16:creationId xmlns:a16="http://schemas.microsoft.com/office/drawing/2014/main" id="{86C3F890-9C41-CF9E-995B-FBFDEF2C72B1}"/>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A0FEE5A6-119A-2123-5D83-92516F1D6DFE}"/>
              </a:ext>
            </a:extLst>
          </p:cNvPr>
          <p:cNvSpPr>
            <a:spLocks noGrp="1"/>
          </p:cNvSpPr>
          <p:nvPr>
            <p:ph type="sldNum" sz="quarter" idx="13"/>
          </p:nvPr>
        </p:nvSpPr>
        <p:spPr/>
        <p:txBody>
          <a:bodyPr/>
          <a:lstStyle/>
          <a:p>
            <a:fld id="{815974EA-1221-1346-A1D2-680CF0237BE6}" type="slidenum">
              <a:rPr lang="en-US" smtClean="0"/>
              <a:t>35</a:t>
            </a:fld>
            <a:endParaRPr lang="en-US"/>
          </a:p>
        </p:txBody>
      </p:sp>
    </p:spTree>
    <p:extLst>
      <p:ext uri="{BB962C8B-B14F-4D97-AF65-F5344CB8AC3E}">
        <p14:creationId xmlns:p14="http://schemas.microsoft.com/office/powerpoint/2010/main" val="1495988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C4622-E309-C6DF-8B2F-3B657C65C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8B0BF3-BD68-4339-C7DC-3440241492E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CF11C03-1B57-B1C1-DA10-98C7784A43C9}"/>
              </a:ext>
            </a:extLst>
          </p:cNvPr>
          <p:cNvSpPr>
            <a:spLocks noGrp="1"/>
          </p:cNvSpPr>
          <p:nvPr>
            <p:ph type="body" idx="1"/>
          </p:nvPr>
        </p:nvSpPr>
        <p:spPr/>
        <p:txBody>
          <a:bodyPr/>
          <a:lstStyle/>
          <a:p>
            <a:r>
              <a:rPr lang="en-US" dirty="0"/>
              <a:t>21- Recovery of wrongly distributed credit from Recipient </a:t>
            </a:r>
          </a:p>
        </p:txBody>
      </p:sp>
      <p:sp>
        <p:nvSpPr>
          <p:cNvPr id="4" name="Header Placeholder 3">
            <a:extLst>
              <a:ext uri="{FF2B5EF4-FFF2-40B4-BE49-F238E27FC236}">
                <a16:creationId xmlns:a16="http://schemas.microsoft.com/office/drawing/2014/main" id="{0E6379FF-7515-9035-EFE6-316216CCCA37}"/>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FB8B2109-3670-A3A0-3BED-AFD18839B946}"/>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BC0929C7-F305-B74A-104F-64F042C54E59}"/>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B7542A57-5A9C-8A43-2F84-CA1493976254}"/>
              </a:ext>
            </a:extLst>
          </p:cNvPr>
          <p:cNvSpPr>
            <a:spLocks noGrp="1"/>
          </p:cNvSpPr>
          <p:nvPr>
            <p:ph type="sldNum" sz="quarter" idx="13"/>
          </p:nvPr>
        </p:nvSpPr>
        <p:spPr/>
        <p:txBody>
          <a:bodyPr/>
          <a:lstStyle/>
          <a:p>
            <a:fld id="{815974EA-1221-1346-A1D2-680CF0237BE6}" type="slidenum">
              <a:rPr lang="en-US" smtClean="0"/>
              <a:t>36</a:t>
            </a:fld>
            <a:endParaRPr lang="en-US"/>
          </a:p>
        </p:txBody>
      </p:sp>
    </p:spTree>
    <p:extLst>
      <p:ext uri="{BB962C8B-B14F-4D97-AF65-F5344CB8AC3E}">
        <p14:creationId xmlns:p14="http://schemas.microsoft.com/office/powerpoint/2010/main" val="4219069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C7061-C304-A38E-68FC-C84490C96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661F9-BEDE-56A4-7F39-8C43D5CF3CD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B6EB484-39F4-E2CA-0913-4A13D3A6653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IN" sz="1200" b="0" kern="1200" dirty="0">
                <a:solidFill>
                  <a:schemeClr val="tx1"/>
                </a:solidFill>
                <a:effectLst/>
                <a:latin typeface="+mn-lt"/>
                <a:ea typeface="+mn-ea"/>
                <a:cs typeface="+mn-cs"/>
              </a:rPr>
              <a:t>Dilip Kumar &amp; Co. </a:t>
            </a:r>
            <a:r>
              <a:rPr lang="en-IN" sz="1200" b="0" kern="1200" dirty="0">
                <a:solidFill>
                  <a:schemeClr val="tx1"/>
                </a:solidFill>
                <a:effectLst/>
                <a:latin typeface="+mn-lt"/>
                <a:ea typeface="+mn-ea"/>
                <a:cs typeface="+mn-cs"/>
                <a:sym typeface="Wingdings" pitchFamily="2" charset="2"/>
              </a:rPr>
              <a:t></a:t>
            </a:r>
            <a:r>
              <a:rPr lang="en-IN" sz="1200" b="0" kern="1200" dirty="0">
                <a:solidFill>
                  <a:schemeClr val="tx1"/>
                </a:solidFill>
                <a:effectLst/>
                <a:latin typeface="+mn-lt"/>
                <a:ea typeface="+mn-ea"/>
                <a:cs typeface="+mn-cs"/>
              </a:rPr>
              <a:t> 2 Judges Bench </a:t>
            </a:r>
            <a:r>
              <a:rPr lang="en-IN" sz="1200" b="0" kern="1200" dirty="0">
                <a:solidFill>
                  <a:schemeClr val="tx1"/>
                </a:solidFill>
                <a:effectLst/>
                <a:latin typeface="+mn-lt"/>
                <a:ea typeface="+mn-ea"/>
                <a:cs typeface="+mn-cs"/>
                <a:sym typeface="Wingdings" pitchFamily="2" charset="2"/>
              </a:rPr>
              <a:t></a:t>
            </a:r>
            <a:r>
              <a:rPr lang="en-IN" sz="1200" b="0" kern="1200" dirty="0">
                <a:solidFill>
                  <a:schemeClr val="tx1"/>
                </a:solidFill>
                <a:effectLst/>
                <a:latin typeface="+mn-lt"/>
                <a:ea typeface="+mn-ea"/>
                <a:cs typeface="+mn-cs"/>
              </a:rPr>
              <a:t> 3 Judges Bench </a:t>
            </a:r>
            <a:r>
              <a:rPr lang="en-IN" sz="1200" b="0" kern="1200" dirty="0">
                <a:solidFill>
                  <a:schemeClr val="tx1"/>
                </a:solidFill>
                <a:effectLst/>
                <a:latin typeface="+mn-lt"/>
                <a:ea typeface="+mn-ea"/>
                <a:cs typeface="+mn-cs"/>
                <a:sym typeface="Wingdings" pitchFamily="2" charset="2"/>
              </a:rPr>
              <a:t> Constitutional Bench to examine Ratio of Sun Exports </a:t>
            </a:r>
            <a:endParaRPr lang="en-IN"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IN" sz="1200" b="1" kern="1200" dirty="0">
                <a:solidFill>
                  <a:schemeClr val="tx1"/>
                </a:solidFill>
                <a:effectLst/>
                <a:latin typeface="+mn-lt"/>
                <a:ea typeface="+mn-ea"/>
                <a:cs typeface="+mn-cs"/>
              </a:rPr>
              <a:t>Sun Exports Corporation</a:t>
            </a:r>
            <a:r>
              <a:rPr lang="en-IN" sz="1200" kern="1200" dirty="0">
                <a:solidFill>
                  <a:schemeClr val="tx1"/>
                </a:solidFill>
                <a:effectLst/>
                <a:latin typeface="+mn-lt"/>
                <a:ea typeface="+mn-ea"/>
                <a:cs typeface="+mn-cs"/>
              </a:rPr>
              <a:t> Vs. Coll. Of Customs (1997) 6 SCC 564 (Three Judges Bench): ambiguity in a tax exemption provision or notification must be interpreted so as to favour the assessee claiming the benefit of such exemption - Overruled by Dilip Kumar &amp; Co.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IN" sz="1200" kern="1200" dirty="0">
                <a:solidFill>
                  <a:schemeClr val="tx1"/>
                </a:solidFill>
                <a:effectLst/>
                <a:latin typeface="+mn-lt"/>
                <a:ea typeface="+mn-ea"/>
                <a:cs typeface="+mn-cs"/>
              </a:rPr>
              <a:t>Doctrine of Sufficient Compliance : </a:t>
            </a:r>
            <a:r>
              <a:rPr lang="en-IN" sz="1200" b="0" i="1" kern="1200" dirty="0">
                <a:solidFill>
                  <a:schemeClr val="tx1"/>
                </a:solidFill>
                <a:effectLst/>
                <a:latin typeface="+mn-lt"/>
                <a:ea typeface="+mn-ea"/>
                <a:cs typeface="+mn-cs"/>
              </a:rPr>
              <a:t>Constitutional Bench Judgement</a:t>
            </a:r>
            <a:r>
              <a:rPr lang="en-IN" sz="1200" b="1" i="1" kern="1200" dirty="0">
                <a:solidFill>
                  <a:schemeClr val="tx1"/>
                </a:solidFill>
                <a:effectLst/>
                <a:latin typeface="+mn-lt"/>
                <a:ea typeface="+mn-ea"/>
                <a:cs typeface="+mn-cs"/>
              </a:rPr>
              <a:t> - CCE v. Hari Chand Shri Gopal</a:t>
            </a:r>
            <a:r>
              <a:rPr lang="en-IN" sz="1200" kern="1200" dirty="0">
                <a:solidFill>
                  <a:schemeClr val="tx1"/>
                </a:solidFill>
                <a:effectLst/>
                <a:latin typeface="+mn-lt"/>
                <a:ea typeface="+mn-ea"/>
                <a:cs typeface="+mn-cs"/>
              </a:rPr>
              <a:t>, (2011) 1 SCC 236 (SC) : Not touched upon by Dilip Kumar &amp; Co. (Para 51) :</a:t>
            </a:r>
          </a:p>
          <a:p>
            <a:endParaRPr lang="en-US" dirty="0"/>
          </a:p>
        </p:txBody>
      </p:sp>
      <p:sp>
        <p:nvSpPr>
          <p:cNvPr id="4" name="Header Placeholder 3">
            <a:extLst>
              <a:ext uri="{FF2B5EF4-FFF2-40B4-BE49-F238E27FC236}">
                <a16:creationId xmlns:a16="http://schemas.microsoft.com/office/drawing/2014/main" id="{AA41CB95-AA34-98A4-F865-AEEC1E985CE2}"/>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C501B954-8D3E-999E-92F1-44D9BB956B3A}"/>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D95D14EC-811F-76C2-15AB-76F5EDCDD297}"/>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975A3DDD-5D7E-AE3A-D96D-BFA07BAA3D42}"/>
              </a:ext>
            </a:extLst>
          </p:cNvPr>
          <p:cNvSpPr>
            <a:spLocks noGrp="1"/>
          </p:cNvSpPr>
          <p:nvPr>
            <p:ph type="sldNum" sz="quarter" idx="13"/>
          </p:nvPr>
        </p:nvSpPr>
        <p:spPr/>
        <p:txBody>
          <a:bodyPr/>
          <a:lstStyle/>
          <a:p>
            <a:fld id="{815974EA-1221-1346-A1D2-680CF0237BE6}" type="slidenum">
              <a:rPr lang="en-US" smtClean="0"/>
              <a:t>38</a:t>
            </a:fld>
            <a:endParaRPr lang="en-US"/>
          </a:p>
        </p:txBody>
      </p:sp>
    </p:spTree>
    <p:extLst>
      <p:ext uri="{BB962C8B-B14F-4D97-AF65-F5344CB8AC3E}">
        <p14:creationId xmlns:p14="http://schemas.microsoft.com/office/powerpoint/2010/main" val="3006402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5D785-3284-BE69-75C0-134DA1485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C75B9-8267-ED01-3890-E7D46D68843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ABEC819-D785-F2B2-1F7B-A03774515B34}"/>
              </a:ext>
            </a:extLst>
          </p:cNvPr>
          <p:cNvSpPr>
            <a:spLocks noGrp="1"/>
          </p:cNvSpPr>
          <p:nvPr>
            <p:ph type="body" idx="1"/>
          </p:nvPr>
        </p:nvSpPr>
        <p:spPr/>
        <p:txBody>
          <a:bodyPr/>
          <a:lstStyle/>
          <a:p>
            <a:r>
              <a:rPr lang="en-US" dirty="0"/>
              <a:t>21- Recovery of wrongly distributed credit from Recipient </a:t>
            </a:r>
          </a:p>
        </p:txBody>
      </p:sp>
      <p:sp>
        <p:nvSpPr>
          <p:cNvPr id="4" name="Header Placeholder 3">
            <a:extLst>
              <a:ext uri="{FF2B5EF4-FFF2-40B4-BE49-F238E27FC236}">
                <a16:creationId xmlns:a16="http://schemas.microsoft.com/office/drawing/2014/main" id="{F0D6A69B-7163-D48D-0932-D7C977907BB2}"/>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F65ED541-84EC-AAD7-14E2-0516F7E298EA}"/>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FBC1FDDE-1361-1AF2-4BA4-F55260ED8F86}"/>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5ADEFB84-20A4-E3A1-FD28-4813653E05C1}"/>
              </a:ext>
            </a:extLst>
          </p:cNvPr>
          <p:cNvSpPr>
            <a:spLocks noGrp="1"/>
          </p:cNvSpPr>
          <p:nvPr>
            <p:ph type="sldNum" sz="quarter" idx="13"/>
          </p:nvPr>
        </p:nvSpPr>
        <p:spPr/>
        <p:txBody>
          <a:bodyPr/>
          <a:lstStyle/>
          <a:p>
            <a:fld id="{815974EA-1221-1346-A1D2-680CF0237BE6}" type="slidenum">
              <a:rPr lang="en-US" smtClean="0"/>
              <a:t>39</a:t>
            </a:fld>
            <a:endParaRPr lang="en-US"/>
          </a:p>
        </p:txBody>
      </p:sp>
    </p:spTree>
    <p:extLst>
      <p:ext uri="{BB962C8B-B14F-4D97-AF65-F5344CB8AC3E}">
        <p14:creationId xmlns:p14="http://schemas.microsoft.com/office/powerpoint/2010/main" val="3222873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AA7AB-FA3A-091B-0F11-78721E3E5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2680D-57D3-38A6-F779-0F23A9B6ECC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A989816-3368-9503-6475-B9794C8D9310}"/>
              </a:ext>
            </a:extLst>
          </p:cNvPr>
          <p:cNvSpPr>
            <a:spLocks noGrp="1"/>
          </p:cNvSpPr>
          <p:nvPr>
            <p:ph type="body" idx="1"/>
          </p:nvPr>
        </p:nvSpPr>
        <p:spPr/>
        <p:txBody>
          <a:bodyPr/>
          <a:lstStyle/>
          <a:p>
            <a:r>
              <a:rPr lang="en-US" dirty="0"/>
              <a:t>21- Recovery of wrongly distributed credit from Recipient </a:t>
            </a:r>
          </a:p>
        </p:txBody>
      </p:sp>
      <p:sp>
        <p:nvSpPr>
          <p:cNvPr id="4" name="Header Placeholder 3">
            <a:extLst>
              <a:ext uri="{FF2B5EF4-FFF2-40B4-BE49-F238E27FC236}">
                <a16:creationId xmlns:a16="http://schemas.microsoft.com/office/drawing/2014/main" id="{6F021512-5173-6674-5031-3C604B9E9F31}"/>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3948DB8D-F47B-65C6-49F0-79D9687E1941}"/>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984060D1-F3E5-B02A-FD91-60E86A4E97D6}"/>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AC30A0B7-588B-3D15-9F0B-2461A3D4067B}"/>
              </a:ext>
            </a:extLst>
          </p:cNvPr>
          <p:cNvSpPr>
            <a:spLocks noGrp="1"/>
          </p:cNvSpPr>
          <p:nvPr>
            <p:ph type="sldNum" sz="quarter" idx="13"/>
          </p:nvPr>
        </p:nvSpPr>
        <p:spPr/>
        <p:txBody>
          <a:bodyPr/>
          <a:lstStyle/>
          <a:p>
            <a:fld id="{815974EA-1221-1346-A1D2-680CF0237BE6}" type="slidenum">
              <a:rPr lang="en-US" smtClean="0"/>
              <a:t>40</a:t>
            </a:fld>
            <a:endParaRPr lang="en-US"/>
          </a:p>
        </p:txBody>
      </p:sp>
    </p:spTree>
    <p:extLst>
      <p:ext uri="{BB962C8B-B14F-4D97-AF65-F5344CB8AC3E}">
        <p14:creationId xmlns:p14="http://schemas.microsoft.com/office/powerpoint/2010/main" val="2163368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11EA4-E425-6E69-EB9F-6967226D1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77615-3475-7BFB-4DB7-681C4F1121E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B8DD3D9-DAD3-D2E6-AF1B-DDCEE480DE02}"/>
              </a:ext>
            </a:extLst>
          </p:cNvPr>
          <p:cNvSpPr>
            <a:spLocks noGrp="1"/>
          </p:cNvSpPr>
          <p:nvPr>
            <p:ph type="body" idx="1"/>
          </p:nvPr>
        </p:nvSpPr>
        <p:spPr/>
        <p:txBody>
          <a:bodyPr/>
          <a:lstStyle/>
          <a:p>
            <a:r>
              <a:rPr lang="en-US" dirty="0"/>
              <a:t>21- Recovery of wrongly distributed credit from Recipient </a:t>
            </a:r>
          </a:p>
        </p:txBody>
      </p:sp>
      <p:sp>
        <p:nvSpPr>
          <p:cNvPr id="4" name="Header Placeholder 3">
            <a:extLst>
              <a:ext uri="{FF2B5EF4-FFF2-40B4-BE49-F238E27FC236}">
                <a16:creationId xmlns:a16="http://schemas.microsoft.com/office/drawing/2014/main" id="{E246637D-4F2D-C279-41D7-E4C204D55920}"/>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8EA84C1F-883F-C399-34B4-6673B6CED29A}"/>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B904928F-082F-07CB-EC9D-E587F7C5CDA4}"/>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A9941BF5-625D-FB16-CB83-453D575937C1}"/>
              </a:ext>
            </a:extLst>
          </p:cNvPr>
          <p:cNvSpPr>
            <a:spLocks noGrp="1"/>
          </p:cNvSpPr>
          <p:nvPr>
            <p:ph type="sldNum" sz="quarter" idx="13"/>
          </p:nvPr>
        </p:nvSpPr>
        <p:spPr/>
        <p:txBody>
          <a:bodyPr/>
          <a:lstStyle/>
          <a:p>
            <a:fld id="{815974EA-1221-1346-A1D2-680CF0237BE6}" type="slidenum">
              <a:rPr lang="en-US" smtClean="0"/>
              <a:t>41</a:t>
            </a:fld>
            <a:endParaRPr lang="en-US"/>
          </a:p>
        </p:txBody>
      </p:sp>
    </p:spTree>
    <p:extLst>
      <p:ext uri="{BB962C8B-B14F-4D97-AF65-F5344CB8AC3E}">
        <p14:creationId xmlns:p14="http://schemas.microsoft.com/office/powerpoint/2010/main" val="4251419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Notification u/s 23(2) </a:t>
            </a:r>
            <a:r>
              <a:rPr lang="mr-IN" dirty="0"/>
              <a:t>–</a:t>
            </a:r>
            <a:r>
              <a:rPr lang="en-US" dirty="0"/>
              <a:t> </a:t>
            </a:r>
            <a:br>
              <a:rPr lang="en-US" dirty="0"/>
            </a:br>
            <a:r>
              <a:rPr lang="en-US" dirty="0"/>
              <a:t>5/2017(CT) Dt.</a:t>
            </a:r>
            <a:r>
              <a:rPr lang="en-US" baseline="0" dirty="0"/>
              <a:t> 19.06.2017 </a:t>
            </a:r>
            <a:r>
              <a:rPr lang="mr-IN" baseline="0" dirty="0"/>
              <a:t>–</a:t>
            </a:r>
            <a:r>
              <a:rPr lang="en-US" baseline="0" dirty="0"/>
              <a:t> Exemption from registration for persons who are exclusively deals in supplies covered by Sec. 9(3)</a:t>
            </a:r>
            <a:endParaRPr lang="en-US" dirty="0"/>
          </a:p>
          <a:p>
            <a:r>
              <a:rPr lang="en-US" dirty="0"/>
              <a:t>32/2017(CT) Dt.</a:t>
            </a:r>
            <a:r>
              <a:rPr lang="en-US" baseline="0" dirty="0"/>
              <a:t> 15.07.2017 </a:t>
            </a:r>
            <a:r>
              <a:rPr lang="mr-IN" baseline="0" dirty="0"/>
              <a:t>–</a:t>
            </a:r>
            <a:r>
              <a:rPr lang="en-US" baseline="0" dirty="0"/>
              <a:t> Exemption from CTP Registration to dealers of Handicraft Goods (vetted in Rule 138 also)</a:t>
            </a:r>
            <a:br>
              <a:rPr lang="en-US" baseline="0" dirty="0"/>
            </a:br>
            <a:r>
              <a:rPr lang="en-US" baseline="0" dirty="0"/>
              <a:t>10/2017(IT) Dt. 13.10.2017 - Exemption from mandatory registration for Service Providers (AT &lt; 20 Lacs)</a:t>
            </a:r>
          </a:p>
          <a:p>
            <a:r>
              <a:rPr lang="en-US" baseline="0" dirty="0"/>
              <a:t>65/2017(CT) Dt. 15.11.2017 </a:t>
            </a:r>
            <a:r>
              <a:rPr lang="mr-IN" baseline="0" dirty="0"/>
              <a:t>–</a:t>
            </a:r>
            <a:r>
              <a:rPr lang="en-US" baseline="0" dirty="0"/>
              <a:t> Exemption from Registration for persons supplying SERVICES through E-Com. Operator (AT &lt; 20 Lacs).</a:t>
            </a:r>
          </a:p>
          <a:p>
            <a:endParaRPr lang="en-US" dirty="0"/>
          </a:p>
        </p:txBody>
      </p:sp>
      <p:sp>
        <p:nvSpPr>
          <p:cNvPr id="4" name="Header Placeholder 3"/>
          <p:cNvSpPr>
            <a:spLocks noGrp="1"/>
          </p:cNvSpPr>
          <p:nvPr>
            <p:ph type="hdr" sz="quarter" idx="10"/>
          </p:nvPr>
        </p:nvSpPr>
        <p:spPr/>
        <p:txBody>
          <a:bodyPr/>
          <a:lstStyle/>
          <a:p>
            <a:r>
              <a:rPr lang="en-US"/>
              <a:t>CA. Jatin Harjai</a:t>
            </a:r>
          </a:p>
        </p:txBody>
      </p:sp>
      <p:sp>
        <p:nvSpPr>
          <p:cNvPr id="5" name="Date Placeholder 4"/>
          <p:cNvSpPr>
            <a:spLocks noGrp="1"/>
          </p:cNvSpPr>
          <p:nvPr>
            <p:ph type="dt" idx="11"/>
          </p:nvPr>
        </p:nvSpPr>
        <p:spPr/>
        <p:txBody>
          <a:bodyPr/>
          <a:lstStyle/>
          <a:p>
            <a:fld id="{4DFB6C94-AD26-884B-B603-5253FA9916D3}" type="datetime2">
              <a:rPr lang="en-IN" smtClean="0"/>
              <a:t>Saturday, 7 February 2026</a:t>
            </a:fld>
            <a:endParaRPr lang="en-US"/>
          </a:p>
        </p:txBody>
      </p:sp>
      <p:sp>
        <p:nvSpPr>
          <p:cNvPr id="6" name="Footer Placeholder 5"/>
          <p:cNvSpPr>
            <a:spLocks noGrp="1"/>
          </p:cNvSpPr>
          <p:nvPr>
            <p:ph type="ftr" sz="quarter" idx="12"/>
          </p:nvPr>
        </p:nvSpPr>
        <p:spPr/>
        <p:txBody>
          <a:bodyPr/>
          <a:lstStyle/>
          <a:p>
            <a:r>
              <a:rPr lang="en-US"/>
              <a:t>J. Harjai &amp; Associates</a:t>
            </a:r>
          </a:p>
        </p:txBody>
      </p:sp>
      <p:sp>
        <p:nvSpPr>
          <p:cNvPr id="7" name="Slide Number Placeholder 6"/>
          <p:cNvSpPr>
            <a:spLocks noGrp="1"/>
          </p:cNvSpPr>
          <p:nvPr>
            <p:ph type="sldNum" sz="quarter" idx="13"/>
          </p:nvPr>
        </p:nvSpPr>
        <p:spPr/>
        <p:txBody>
          <a:bodyPr/>
          <a:lstStyle/>
          <a:p>
            <a:fld id="{815974EA-1221-1346-A1D2-680CF0237BE6}" type="slidenum">
              <a:rPr lang="en-US" smtClean="0"/>
              <a:t>42</a:t>
            </a:fld>
            <a:endParaRPr lang="en-US"/>
          </a:p>
        </p:txBody>
      </p:sp>
    </p:spTree>
    <p:extLst>
      <p:ext uri="{BB962C8B-B14F-4D97-AF65-F5344CB8AC3E}">
        <p14:creationId xmlns:p14="http://schemas.microsoft.com/office/powerpoint/2010/main" val="1698434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21- Recovery of wrongly distributed credit from Recipient </a:t>
            </a:r>
          </a:p>
        </p:txBody>
      </p:sp>
      <p:sp>
        <p:nvSpPr>
          <p:cNvPr id="4" name="Header Placeholder 3"/>
          <p:cNvSpPr>
            <a:spLocks noGrp="1"/>
          </p:cNvSpPr>
          <p:nvPr>
            <p:ph type="hdr" sz="quarter" idx="10"/>
          </p:nvPr>
        </p:nvSpPr>
        <p:spPr/>
        <p:txBody>
          <a:bodyPr/>
          <a:lstStyle/>
          <a:p>
            <a:r>
              <a:rPr lang="en-US"/>
              <a:t>CA. Jatin Harjai</a:t>
            </a:r>
          </a:p>
        </p:txBody>
      </p:sp>
      <p:sp>
        <p:nvSpPr>
          <p:cNvPr id="5" name="Date Placeholder 4"/>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p:cNvSpPr>
            <a:spLocks noGrp="1"/>
          </p:cNvSpPr>
          <p:nvPr>
            <p:ph type="ftr" sz="quarter" idx="12"/>
          </p:nvPr>
        </p:nvSpPr>
        <p:spPr/>
        <p:txBody>
          <a:bodyPr/>
          <a:lstStyle/>
          <a:p>
            <a:r>
              <a:rPr lang="en-US"/>
              <a:t>J. Harjai &amp; Associates</a:t>
            </a:r>
          </a:p>
        </p:txBody>
      </p:sp>
      <p:sp>
        <p:nvSpPr>
          <p:cNvPr id="7" name="Slide Number Placeholder 6"/>
          <p:cNvSpPr>
            <a:spLocks noGrp="1"/>
          </p:cNvSpPr>
          <p:nvPr>
            <p:ph type="sldNum" sz="quarter" idx="13"/>
          </p:nvPr>
        </p:nvSpPr>
        <p:spPr/>
        <p:txBody>
          <a:bodyPr/>
          <a:lstStyle/>
          <a:p>
            <a:fld id="{815974EA-1221-1346-A1D2-680CF0237BE6}" type="slidenum">
              <a:rPr lang="en-US" smtClean="0"/>
              <a:t>44</a:t>
            </a:fld>
            <a:endParaRPr lang="en-US"/>
          </a:p>
        </p:txBody>
      </p:sp>
    </p:spTree>
    <p:extLst>
      <p:ext uri="{BB962C8B-B14F-4D97-AF65-F5344CB8AC3E}">
        <p14:creationId xmlns:p14="http://schemas.microsoft.com/office/powerpoint/2010/main" val="158384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87192-5721-C07F-58C5-FAA3C04A6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E2AB5-06FF-F410-87E4-BCE10034A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0A6FB-B5AF-4CC8-637E-0F1C53D2DD2C}"/>
              </a:ext>
            </a:extLst>
          </p:cNvPr>
          <p:cNvSpPr>
            <a:spLocks noGrp="1"/>
          </p:cNvSpPr>
          <p:nvPr>
            <p:ph type="body" idx="1"/>
          </p:nvPr>
        </p:nvSpPr>
        <p:spPr/>
        <p:txBody>
          <a:bodyPr/>
          <a:lstStyle/>
          <a:p>
            <a:r>
              <a:rPr lang="en-US" dirty="0"/>
              <a:t>Definition clause in both laws: </a:t>
            </a:r>
            <a:br>
              <a:rPr lang="en-US" dirty="0"/>
            </a:br>
            <a:r>
              <a:rPr lang="en-US" dirty="0"/>
              <a:t>- Unless the context otherwise requires.  </a:t>
            </a:r>
          </a:p>
        </p:txBody>
      </p:sp>
      <p:sp>
        <p:nvSpPr>
          <p:cNvPr id="4" name="Header Placeholder 3">
            <a:extLst>
              <a:ext uri="{FF2B5EF4-FFF2-40B4-BE49-F238E27FC236}">
                <a16:creationId xmlns:a16="http://schemas.microsoft.com/office/drawing/2014/main" id="{ADB5FADC-85BB-BD4A-542F-163352F2129D}"/>
              </a:ext>
            </a:extLst>
          </p:cNvPr>
          <p:cNvSpPr>
            <a:spLocks noGrp="1"/>
          </p:cNvSpPr>
          <p:nvPr>
            <p:ph type="hdr" sz="quarter"/>
          </p:nvPr>
        </p:nvSpPr>
        <p:spPr/>
        <p:txBody>
          <a:bodyPr/>
          <a:lstStyle/>
          <a:p>
            <a:r>
              <a:rPr lang="en-US"/>
              <a:t>CA. Jatin Harjai</a:t>
            </a:r>
          </a:p>
        </p:txBody>
      </p:sp>
      <p:sp>
        <p:nvSpPr>
          <p:cNvPr id="5" name="Date Placeholder 4">
            <a:extLst>
              <a:ext uri="{FF2B5EF4-FFF2-40B4-BE49-F238E27FC236}">
                <a16:creationId xmlns:a16="http://schemas.microsoft.com/office/drawing/2014/main" id="{98CDB0FC-EA93-0947-DAB9-9649F6D0088C}"/>
              </a:ext>
            </a:extLst>
          </p:cNvPr>
          <p:cNvSpPr>
            <a:spLocks noGrp="1"/>
          </p:cNvSpPr>
          <p:nvPr>
            <p:ph type="dt" idx="1"/>
          </p:nvPr>
        </p:nvSpPr>
        <p:spPr/>
        <p:txBody>
          <a:bodyPr/>
          <a:lstStyle/>
          <a:p>
            <a:fld id="{E672AE70-CC0D-714C-B98F-FC69A1658FD0}" type="datetime2">
              <a:rPr lang="en-IN" smtClean="0"/>
              <a:t>Saturday, 7 February 2026</a:t>
            </a:fld>
            <a:endParaRPr lang="en-US"/>
          </a:p>
        </p:txBody>
      </p:sp>
      <p:sp>
        <p:nvSpPr>
          <p:cNvPr id="6" name="Footer Placeholder 5">
            <a:extLst>
              <a:ext uri="{FF2B5EF4-FFF2-40B4-BE49-F238E27FC236}">
                <a16:creationId xmlns:a16="http://schemas.microsoft.com/office/drawing/2014/main" id="{4E7367D8-3182-A69E-90D9-2DC2175F8D18}"/>
              </a:ext>
            </a:extLst>
          </p:cNvPr>
          <p:cNvSpPr>
            <a:spLocks noGrp="1"/>
          </p:cNvSpPr>
          <p:nvPr>
            <p:ph type="ftr" sz="quarter" idx="4"/>
          </p:nvPr>
        </p:nvSpPr>
        <p:spPr/>
        <p:txBody>
          <a:bodyPr/>
          <a:lstStyle/>
          <a:p>
            <a:r>
              <a:rPr lang="en-US"/>
              <a:t>JHA Legal</a:t>
            </a:r>
          </a:p>
        </p:txBody>
      </p:sp>
      <p:sp>
        <p:nvSpPr>
          <p:cNvPr id="7" name="Slide Number Placeholder 6">
            <a:extLst>
              <a:ext uri="{FF2B5EF4-FFF2-40B4-BE49-F238E27FC236}">
                <a16:creationId xmlns:a16="http://schemas.microsoft.com/office/drawing/2014/main" id="{AD2512D5-0F87-6ABE-03A0-669ED3B553BD}"/>
              </a:ext>
            </a:extLst>
          </p:cNvPr>
          <p:cNvSpPr>
            <a:spLocks noGrp="1"/>
          </p:cNvSpPr>
          <p:nvPr>
            <p:ph type="sldNum" sz="quarter" idx="5"/>
          </p:nvPr>
        </p:nvSpPr>
        <p:spPr/>
        <p:txBody>
          <a:bodyPr/>
          <a:lstStyle/>
          <a:p>
            <a:fld id="{815974EA-1221-1346-A1D2-680CF0237BE6}" type="slidenum">
              <a:rPr lang="en-US" smtClean="0"/>
              <a:t>6</a:t>
            </a:fld>
            <a:endParaRPr lang="en-US"/>
          </a:p>
        </p:txBody>
      </p:sp>
    </p:spTree>
    <p:extLst>
      <p:ext uri="{BB962C8B-B14F-4D97-AF65-F5344CB8AC3E}">
        <p14:creationId xmlns:p14="http://schemas.microsoft.com/office/powerpoint/2010/main" val="992476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indent="0" algn="just">
              <a:buNone/>
            </a:pPr>
            <a:r>
              <a:rPr lang="en-US" altLang="en-US" dirty="0" err="1">
                <a:latin typeface="Arial" charset="0"/>
              </a:rPr>
              <a:t>Muncipal</a:t>
            </a:r>
            <a:r>
              <a:rPr lang="en-US" altLang="en-US" dirty="0">
                <a:latin typeface="Arial" charset="0"/>
              </a:rPr>
              <a:t> Council Vs. Kamal Kumar – Para 9</a:t>
            </a:r>
          </a:p>
          <a:p>
            <a:pPr marL="0" indent="0" algn="just">
              <a:buNone/>
            </a:pPr>
            <a:r>
              <a:rPr lang="en-US" altLang="en-US" dirty="0">
                <a:latin typeface="Arial" charset="0"/>
              </a:rPr>
              <a:t>Hukum Chand </a:t>
            </a:r>
            <a:r>
              <a:rPr lang="en-US" altLang="en-US" dirty="0" err="1">
                <a:latin typeface="Arial" charset="0"/>
              </a:rPr>
              <a:t>Shyam</a:t>
            </a:r>
            <a:r>
              <a:rPr lang="en-US" altLang="en-US" dirty="0">
                <a:latin typeface="Arial" charset="0"/>
              </a:rPr>
              <a:t> Lal – Para 18</a:t>
            </a:r>
          </a:p>
          <a:p>
            <a:pPr marL="0" indent="0" algn="just">
              <a:buNone/>
            </a:pPr>
            <a:r>
              <a:rPr lang="en-US" altLang="en-US" dirty="0">
                <a:latin typeface="Arial" charset="0"/>
              </a:rPr>
              <a:t>Babu </a:t>
            </a:r>
            <a:r>
              <a:rPr lang="en-US" altLang="en-US" dirty="0" err="1">
                <a:latin typeface="Arial" charset="0"/>
              </a:rPr>
              <a:t>Verghese</a:t>
            </a:r>
            <a:r>
              <a:rPr lang="en-US" altLang="en-US" dirty="0">
                <a:latin typeface="Arial" charset="0"/>
              </a:rPr>
              <a:t> – Para 31</a:t>
            </a:r>
          </a:p>
        </p:txBody>
      </p:sp>
      <p:sp>
        <p:nvSpPr>
          <p:cNvPr id="4" name="Header Placeholder 3"/>
          <p:cNvSpPr>
            <a:spLocks noGrp="1"/>
          </p:cNvSpPr>
          <p:nvPr>
            <p:ph type="hdr" sz="quarter" idx="10"/>
          </p:nvPr>
        </p:nvSpPr>
        <p:spPr/>
        <p:txBody>
          <a:bodyPr/>
          <a:lstStyle/>
          <a:p>
            <a:r>
              <a:rPr lang="en-US"/>
              <a:t>CA. Jatin Harjai</a:t>
            </a:r>
          </a:p>
        </p:txBody>
      </p:sp>
      <p:sp>
        <p:nvSpPr>
          <p:cNvPr id="5" name="Date Placeholder 4"/>
          <p:cNvSpPr>
            <a:spLocks noGrp="1"/>
          </p:cNvSpPr>
          <p:nvPr>
            <p:ph type="dt" idx="11"/>
          </p:nvPr>
        </p:nvSpPr>
        <p:spPr/>
        <p:txBody>
          <a:bodyPr/>
          <a:lstStyle/>
          <a:p>
            <a:fld id="{A600F366-75EF-714A-B411-CDEF44ECCA97}" type="datetime2">
              <a:rPr lang="en-IN" smtClean="0"/>
              <a:t>Saturday, 7 February 2026</a:t>
            </a:fld>
            <a:endParaRPr lang="en-US"/>
          </a:p>
        </p:txBody>
      </p:sp>
      <p:sp>
        <p:nvSpPr>
          <p:cNvPr id="6" name="Footer Placeholder 5"/>
          <p:cNvSpPr>
            <a:spLocks noGrp="1"/>
          </p:cNvSpPr>
          <p:nvPr>
            <p:ph type="ftr" sz="quarter" idx="12"/>
          </p:nvPr>
        </p:nvSpPr>
        <p:spPr/>
        <p:txBody>
          <a:bodyPr/>
          <a:lstStyle/>
          <a:p>
            <a:r>
              <a:rPr lang="en-US"/>
              <a:t>JHA Legal</a:t>
            </a:r>
          </a:p>
        </p:txBody>
      </p:sp>
      <p:sp>
        <p:nvSpPr>
          <p:cNvPr id="7" name="Slide Number Placeholder 6"/>
          <p:cNvSpPr>
            <a:spLocks noGrp="1"/>
          </p:cNvSpPr>
          <p:nvPr>
            <p:ph type="sldNum" sz="quarter" idx="13"/>
          </p:nvPr>
        </p:nvSpPr>
        <p:spPr/>
        <p:txBody>
          <a:bodyPr/>
          <a:lstStyle/>
          <a:p>
            <a:fld id="{815974EA-1221-1346-A1D2-680CF0237BE6}" type="slidenum">
              <a:rPr lang="en-US" smtClean="0"/>
              <a:t>47</a:t>
            </a:fld>
            <a:endParaRPr lang="en-US"/>
          </a:p>
        </p:txBody>
      </p:sp>
    </p:spTree>
    <p:extLst>
      <p:ext uri="{BB962C8B-B14F-4D97-AF65-F5344CB8AC3E}">
        <p14:creationId xmlns:p14="http://schemas.microsoft.com/office/powerpoint/2010/main" val="149798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sz="1200" b="1" kern="1200" dirty="0">
                <a:solidFill>
                  <a:schemeClr val="tx1"/>
                </a:solidFill>
                <a:effectLst/>
                <a:latin typeface="+mn-lt"/>
                <a:ea typeface="+mn-ea"/>
                <a:cs typeface="+mn-cs"/>
              </a:rPr>
              <a:t>R. J. Trading Co. Vs. Comm. of CGST, Delhi North </a:t>
            </a:r>
            <a:r>
              <a:rPr lang="en-IN" sz="1200" kern="1200" dirty="0">
                <a:solidFill>
                  <a:schemeClr val="tx1"/>
                </a:solidFill>
                <a:effectLst/>
                <a:latin typeface="+mn-lt"/>
                <a:ea typeface="+mn-ea"/>
                <a:cs typeface="+mn-cs"/>
              </a:rPr>
              <a:t>[2021 (7) TMI 924 (Del HC), Order dated 20.07.2021]</a:t>
            </a:r>
            <a:r>
              <a:rPr lang="en-IN" dirty="0">
                <a:effectLst/>
              </a:rPr>
              <a:t> </a:t>
            </a:r>
          </a:p>
          <a:p>
            <a:pPr algn="just"/>
            <a:r>
              <a:rPr lang="en-IN" sz="1200" kern="1200" dirty="0">
                <a:solidFill>
                  <a:schemeClr val="tx1"/>
                </a:solidFill>
                <a:effectLst/>
                <a:latin typeface="+mn-lt"/>
                <a:ea typeface="+mn-ea"/>
                <a:cs typeface="+mn-cs"/>
              </a:rPr>
              <a:t>power to issue search warrant are intrusive in nature and should be exercised with utmost care.</a:t>
            </a:r>
            <a:r>
              <a:rPr lang="en-IN" dirty="0">
                <a:effectLst/>
              </a:rPr>
              <a:t> </a:t>
            </a:r>
          </a:p>
          <a:p>
            <a:pPr algn="just"/>
            <a:endParaRPr lang="en-IN" b="1" i="1" u="sng" dirty="0">
              <a:effectLst/>
              <a:latin typeface="HelveticaNeue" panose="02000503000000020004"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IN" b="1" i="1" u="sng" dirty="0" err="1">
                <a:latin typeface="HelveticaNeue" panose="02000503000000020004" pitchFamily="2" charset="0"/>
              </a:rPr>
              <a:t>Pooran</a:t>
            </a:r>
            <a:r>
              <a:rPr lang="en-IN" b="1" i="1" u="sng" dirty="0">
                <a:latin typeface="HelveticaNeue" panose="02000503000000020004" pitchFamily="2" charset="0"/>
              </a:rPr>
              <a:t> Mal – (1974) 93 ITR 505 (SC) </a:t>
            </a:r>
          </a:p>
          <a:p>
            <a:pPr algn="just"/>
            <a:endParaRPr lang="en-IN" b="1" i="1" u="sng" dirty="0">
              <a:latin typeface="HelveticaNeue" panose="02000503000000020004" pitchFamily="2" charset="0"/>
            </a:endParaRPr>
          </a:p>
        </p:txBody>
      </p:sp>
      <p:sp>
        <p:nvSpPr>
          <p:cNvPr id="4" name="Header Placeholder 3"/>
          <p:cNvSpPr>
            <a:spLocks noGrp="1"/>
          </p:cNvSpPr>
          <p:nvPr>
            <p:ph type="hdr" sz="quarter" idx="10"/>
          </p:nvPr>
        </p:nvSpPr>
        <p:spPr/>
        <p:txBody>
          <a:bodyPr/>
          <a:lstStyle/>
          <a:p>
            <a:r>
              <a:rPr lang="en-US"/>
              <a:t>JHA Legal</a:t>
            </a:r>
          </a:p>
        </p:txBody>
      </p:sp>
      <p:sp>
        <p:nvSpPr>
          <p:cNvPr id="5" name="Date Placeholder 4"/>
          <p:cNvSpPr>
            <a:spLocks noGrp="1"/>
          </p:cNvSpPr>
          <p:nvPr>
            <p:ph type="dt" idx="11"/>
          </p:nvPr>
        </p:nvSpPr>
        <p:spPr/>
        <p:txBody>
          <a:bodyPr/>
          <a:lstStyle/>
          <a:p>
            <a:fld id="{CA1B1123-9923-6B4C-A9CD-5C4F7ECAB314}" type="datetime2">
              <a:rPr lang="en-IN" smtClean="0"/>
              <a:t>Saturday, 7 February 2026</a:t>
            </a:fld>
            <a:endParaRPr lang="en-US"/>
          </a:p>
        </p:txBody>
      </p:sp>
      <p:sp>
        <p:nvSpPr>
          <p:cNvPr id="6" name="Footer Placeholder 5"/>
          <p:cNvSpPr>
            <a:spLocks noGrp="1"/>
          </p:cNvSpPr>
          <p:nvPr>
            <p:ph type="ftr" sz="quarter" idx="12"/>
          </p:nvPr>
        </p:nvSpPr>
        <p:spPr/>
        <p:txBody>
          <a:bodyPr/>
          <a:lstStyle/>
          <a:p>
            <a:r>
              <a:rPr lang="en-US"/>
              <a:t>@Jatin_Harjai</a:t>
            </a:r>
          </a:p>
        </p:txBody>
      </p:sp>
      <p:sp>
        <p:nvSpPr>
          <p:cNvPr id="7" name="Slide Number Placeholder 6"/>
          <p:cNvSpPr>
            <a:spLocks noGrp="1"/>
          </p:cNvSpPr>
          <p:nvPr>
            <p:ph type="sldNum" sz="quarter" idx="13"/>
          </p:nvPr>
        </p:nvSpPr>
        <p:spPr/>
        <p:txBody>
          <a:bodyPr/>
          <a:lstStyle/>
          <a:p>
            <a:fld id="{815974EA-1221-1346-A1D2-680CF0237BE6}" type="slidenum">
              <a:rPr lang="en-US" smtClean="0"/>
              <a:t>48</a:t>
            </a:fld>
            <a:endParaRPr lang="en-US"/>
          </a:p>
        </p:txBody>
      </p:sp>
    </p:spTree>
    <p:extLst>
      <p:ext uri="{BB962C8B-B14F-4D97-AF65-F5344CB8AC3E}">
        <p14:creationId xmlns:p14="http://schemas.microsoft.com/office/powerpoint/2010/main" val="2768443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0" indent="0" algn="just">
              <a:buNone/>
            </a:pPr>
            <a:r>
              <a:rPr lang="en-US" altLang="en-US" dirty="0">
                <a:latin typeface="Arial" charset="0"/>
              </a:rPr>
              <a:t>Investigation: </a:t>
            </a:r>
          </a:p>
          <a:p>
            <a:pPr marL="0" indent="0" algn="just">
              <a:buNone/>
            </a:pPr>
            <a:r>
              <a:rPr lang="en-US" altLang="en-US" dirty="0">
                <a:latin typeface="Arial" charset="0"/>
              </a:rPr>
              <a:t>Sec. 2(h)- CrPC 7 </a:t>
            </a:r>
          </a:p>
          <a:p>
            <a:pPr marL="0" indent="0" algn="just">
              <a:buNone/>
            </a:pPr>
            <a:r>
              <a:rPr lang="en-IN" sz="1200" b="0" i="1" u="none" strike="noStrike" dirty="0">
                <a:effectLst/>
                <a:latin typeface="Times New Roman" panose="02020603050405020304" pitchFamily="18" charset="0"/>
                <a:cs typeface="Times New Roman" panose="02020603050405020304" pitchFamily="18" charset="0"/>
              </a:rPr>
              <a:t>Manubhai </a:t>
            </a:r>
            <a:r>
              <a:rPr lang="en-IN" sz="1200" b="0" i="1" u="none" strike="noStrike" dirty="0" err="1">
                <a:effectLst/>
                <a:latin typeface="Times New Roman" panose="02020603050405020304" pitchFamily="18" charset="0"/>
                <a:cs typeface="Times New Roman" panose="02020603050405020304" pitchFamily="18" charset="0"/>
              </a:rPr>
              <a:t>Ratilal</a:t>
            </a:r>
            <a:r>
              <a:rPr lang="en-IN" sz="1200" b="0" i="1" u="none" strike="noStrike" dirty="0">
                <a:effectLst/>
                <a:latin typeface="Times New Roman" panose="02020603050405020304" pitchFamily="18" charset="0"/>
                <a:cs typeface="Times New Roman" panose="02020603050405020304" pitchFamily="18" charset="0"/>
              </a:rPr>
              <a:t> Patel</a:t>
            </a:r>
            <a:r>
              <a:rPr lang="en-IN" sz="1200" b="0" i="0" u="none" strike="noStrike" dirty="0">
                <a:effectLst/>
                <a:latin typeface="Times New Roman" panose="02020603050405020304" pitchFamily="18" charset="0"/>
                <a:cs typeface="Times New Roman" panose="02020603050405020304" pitchFamily="18" charset="0"/>
              </a:rPr>
              <a:t> v. </a:t>
            </a:r>
            <a:r>
              <a:rPr lang="en-IN" sz="1200" b="0" i="1" u="none" strike="noStrike" dirty="0">
                <a:effectLst/>
                <a:latin typeface="Times New Roman" panose="02020603050405020304" pitchFamily="18" charset="0"/>
                <a:cs typeface="Times New Roman" panose="02020603050405020304" pitchFamily="18" charset="0"/>
              </a:rPr>
              <a:t>State of Gujarat</a:t>
            </a:r>
            <a:r>
              <a:rPr lang="en-IN" sz="1200" b="0" i="0" u="none" strike="noStrike" dirty="0">
                <a:effectLst/>
                <a:latin typeface="Times New Roman" panose="02020603050405020304" pitchFamily="18" charset="0"/>
                <a:cs typeface="Times New Roman" panose="02020603050405020304" pitchFamily="18" charset="0"/>
              </a:rPr>
              <a:t>, (2013) 1 SCC 314.</a:t>
            </a:r>
            <a:endParaRPr lang="en-US" sz="1200" b="0" i="0" u="none" strike="noStrike" dirty="0">
              <a:effectLst/>
              <a:latin typeface="Arial" charset="0"/>
              <a:cs typeface="Times New Roman" panose="02020603050405020304" pitchFamily="18" charset="0"/>
            </a:endParaRPr>
          </a:p>
          <a:p>
            <a:pPr marL="0" indent="0" algn="just">
              <a:buNone/>
            </a:pPr>
            <a:endParaRPr lang="en-US" altLang="en-US" sz="1200" b="0" i="0" u="none" strike="noStrike" dirty="0">
              <a:effectLst/>
              <a:latin typeface="Arial" charset="0"/>
              <a:cs typeface="Times New Roman" panose="02020603050405020304" pitchFamily="18" charset="0"/>
            </a:endParaRPr>
          </a:p>
          <a:p>
            <a:pPr marL="0" indent="0" algn="just">
              <a:buNone/>
            </a:pPr>
            <a:endParaRPr lang="en-US" altLang="en-US" sz="1200" b="0" i="0" u="none" strike="noStrike" dirty="0">
              <a:effectLst/>
              <a:latin typeface="Arial" charset="0"/>
              <a:cs typeface="Times New Roman" panose="02020603050405020304" pitchFamily="18" charset="0"/>
            </a:endParaRPr>
          </a:p>
          <a:p>
            <a:r>
              <a:rPr lang="en-IN" sz="1800" dirty="0">
                <a:effectLst/>
                <a:latin typeface="TimesNewRomanPSMT"/>
              </a:rPr>
              <a:t>(</a:t>
            </a:r>
            <a:r>
              <a:rPr lang="en-IN" sz="1800" i="1" dirty="0">
                <a:effectLst/>
                <a:latin typeface="Times"/>
              </a:rPr>
              <a:t>g</a:t>
            </a:r>
            <a:r>
              <a:rPr lang="en-IN" sz="1800" dirty="0">
                <a:effectLst/>
                <a:latin typeface="TimesNewRomanPSMT"/>
              </a:rPr>
              <a:t>) ―inquiry‖ means every inquiry, other than a trial, conducted under this Code by a Magistrate or Court; </a:t>
            </a:r>
            <a:endParaRPr lang="en-IN" dirty="0"/>
          </a:p>
          <a:p>
            <a:r>
              <a:rPr lang="en-IN" sz="1800" dirty="0">
                <a:effectLst/>
                <a:latin typeface="TimesNewRomanPSMT"/>
              </a:rPr>
              <a:t>(</a:t>
            </a:r>
            <a:r>
              <a:rPr lang="en-IN" sz="1800" i="1" dirty="0">
                <a:effectLst/>
                <a:latin typeface="Times"/>
              </a:rPr>
              <a:t>h</a:t>
            </a:r>
            <a:r>
              <a:rPr lang="en-IN" sz="1800" dirty="0">
                <a:effectLst/>
                <a:latin typeface="TimesNewRomanPSMT"/>
              </a:rPr>
              <a:t>) ―investigation‖ includes all the proceedings under this Code for the collection of evidence conducted by a police officer or by any person (other than a Magistrate) who is authorised by a Magistrate in this behalf; </a:t>
            </a:r>
            <a:endParaRPr lang="en-IN" dirty="0"/>
          </a:p>
          <a:p>
            <a:pPr marL="0" indent="0" algn="just">
              <a:buNone/>
            </a:pPr>
            <a:endParaRPr lang="en-US" altLang="en-US" dirty="0">
              <a:latin typeface="Arial" charset="0"/>
            </a:endParaRPr>
          </a:p>
        </p:txBody>
      </p:sp>
      <p:sp>
        <p:nvSpPr>
          <p:cNvPr id="4" name="Header Placeholder 3"/>
          <p:cNvSpPr>
            <a:spLocks noGrp="1"/>
          </p:cNvSpPr>
          <p:nvPr>
            <p:ph type="hdr" sz="quarter" idx="10"/>
          </p:nvPr>
        </p:nvSpPr>
        <p:spPr/>
        <p:txBody>
          <a:bodyPr/>
          <a:lstStyle/>
          <a:p>
            <a:r>
              <a:rPr lang="en-US"/>
              <a:t>CA. Jatin Harjai</a:t>
            </a:r>
          </a:p>
        </p:txBody>
      </p:sp>
      <p:sp>
        <p:nvSpPr>
          <p:cNvPr id="5" name="Date Placeholder 4"/>
          <p:cNvSpPr>
            <a:spLocks noGrp="1"/>
          </p:cNvSpPr>
          <p:nvPr>
            <p:ph type="dt" idx="11"/>
          </p:nvPr>
        </p:nvSpPr>
        <p:spPr/>
        <p:txBody>
          <a:bodyPr/>
          <a:lstStyle/>
          <a:p>
            <a:fld id="{02401F0B-ED8E-2044-AB9F-5849CC0AD0BA}" type="datetime2">
              <a:rPr lang="en-IN" smtClean="0"/>
              <a:t>Saturday, 7 February 2026</a:t>
            </a:fld>
            <a:endParaRPr lang="en-US"/>
          </a:p>
        </p:txBody>
      </p:sp>
      <p:sp>
        <p:nvSpPr>
          <p:cNvPr id="6" name="Footer Placeholder 5"/>
          <p:cNvSpPr>
            <a:spLocks noGrp="1"/>
          </p:cNvSpPr>
          <p:nvPr>
            <p:ph type="ftr" sz="quarter" idx="12"/>
          </p:nvPr>
        </p:nvSpPr>
        <p:spPr/>
        <p:txBody>
          <a:bodyPr/>
          <a:lstStyle/>
          <a:p>
            <a:r>
              <a:rPr lang="en-US"/>
              <a:t>JHA Legal</a:t>
            </a:r>
          </a:p>
        </p:txBody>
      </p:sp>
      <p:sp>
        <p:nvSpPr>
          <p:cNvPr id="7" name="Slide Number Placeholder 6"/>
          <p:cNvSpPr>
            <a:spLocks noGrp="1"/>
          </p:cNvSpPr>
          <p:nvPr>
            <p:ph type="sldNum" sz="quarter" idx="13"/>
          </p:nvPr>
        </p:nvSpPr>
        <p:spPr/>
        <p:txBody>
          <a:bodyPr/>
          <a:lstStyle/>
          <a:p>
            <a:fld id="{815974EA-1221-1346-A1D2-680CF0237BE6}" type="slidenum">
              <a:rPr lang="en-US" smtClean="0"/>
              <a:t>49</a:t>
            </a:fld>
            <a:endParaRPr lang="en-US"/>
          </a:p>
        </p:txBody>
      </p:sp>
    </p:spTree>
    <p:extLst>
      <p:ext uri="{BB962C8B-B14F-4D97-AF65-F5344CB8AC3E}">
        <p14:creationId xmlns:p14="http://schemas.microsoft.com/office/powerpoint/2010/main" val="3208766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CA. Jatin Harjai</a:t>
            </a:r>
          </a:p>
        </p:txBody>
      </p:sp>
      <p:sp>
        <p:nvSpPr>
          <p:cNvPr id="5" name="Date Placeholder 4"/>
          <p:cNvSpPr>
            <a:spLocks noGrp="1"/>
          </p:cNvSpPr>
          <p:nvPr>
            <p:ph type="dt" idx="1"/>
          </p:nvPr>
        </p:nvSpPr>
        <p:spPr/>
        <p:txBody>
          <a:bodyPr/>
          <a:lstStyle/>
          <a:p>
            <a:fld id="{115FD4DA-A49D-2245-B5DF-88BA53F69B95}" type="datetime2">
              <a:rPr lang="en-IN" smtClean="0"/>
              <a:t>Saturday, 7 February 2026</a:t>
            </a:fld>
            <a:endParaRPr lang="en-US"/>
          </a:p>
        </p:txBody>
      </p:sp>
      <p:sp>
        <p:nvSpPr>
          <p:cNvPr id="6" name="Footer Placeholder 5"/>
          <p:cNvSpPr>
            <a:spLocks noGrp="1"/>
          </p:cNvSpPr>
          <p:nvPr>
            <p:ph type="ftr" sz="quarter" idx="4"/>
          </p:nvPr>
        </p:nvSpPr>
        <p:spPr/>
        <p:txBody>
          <a:bodyPr/>
          <a:lstStyle/>
          <a:p>
            <a:r>
              <a:rPr lang="en-US"/>
              <a:t>JHA Legal</a:t>
            </a:r>
          </a:p>
        </p:txBody>
      </p:sp>
      <p:sp>
        <p:nvSpPr>
          <p:cNvPr id="7" name="Slide Number Placeholder 6"/>
          <p:cNvSpPr>
            <a:spLocks noGrp="1"/>
          </p:cNvSpPr>
          <p:nvPr>
            <p:ph type="sldNum" sz="quarter" idx="5"/>
          </p:nvPr>
        </p:nvSpPr>
        <p:spPr/>
        <p:txBody>
          <a:bodyPr/>
          <a:lstStyle/>
          <a:p>
            <a:fld id="{815974EA-1221-1346-A1D2-680CF0237BE6}" type="slidenum">
              <a:rPr lang="en-US" smtClean="0"/>
              <a:t>50</a:t>
            </a:fld>
            <a:endParaRPr lang="en-US"/>
          </a:p>
        </p:txBody>
      </p:sp>
    </p:spTree>
    <p:extLst>
      <p:ext uri="{BB962C8B-B14F-4D97-AF65-F5344CB8AC3E}">
        <p14:creationId xmlns:p14="http://schemas.microsoft.com/office/powerpoint/2010/main" val="8659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0B7A0-1ACB-F53D-9892-B63C61018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EFF13-99C8-50DF-EAE1-7A17A6D99F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C160B-C08A-EB48-9654-B816C4940B83}"/>
              </a:ext>
            </a:extLst>
          </p:cNvPr>
          <p:cNvSpPr>
            <a:spLocks noGrp="1"/>
          </p:cNvSpPr>
          <p:nvPr>
            <p:ph type="body" idx="1"/>
          </p:nvPr>
        </p:nvSpPr>
        <p:spPr/>
        <p:txBody>
          <a:bodyPr/>
          <a:lstStyle/>
          <a:p>
            <a:r>
              <a:rPr lang="en-US" dirty="0"/>
              <a:t>Definition clause in both laws: </a:t>
            </a:r>
            <a:br>
              <a:rPr lang="en-US" dirty="0"/>
            </a:br>
            <a:r>
              <a:rPr lang="en-US" dirty="0"/>
              <a:t>- Unless the context otherwise requires.  </a:t>
            </a:r>
          </a:p>
        </p:txBody>
      </p:sp>
      <p:sp>
        <p:nvSpPr>
          <p:cNvPr id="4" name="Header Placeholder 3">
            <a:extLst>
              <a:ext uri="{FF2B5EF4-FFF2-40B4-BE49-F238E27FC236}">
                <a16:creationId xmlns:a16="http://schemas.microsoft.com/office/drawing/2014/main" id="{2F27250E-5F09-5E94-7871-BB12516F57A2}"/>
              </a:ext>
            </a:extLst>
          </p:cNvPr>
          <p:cNvSpPr>
            <a:spLocks noGrp="1"/>
          </p:cNvSpPr>
          <p:nvPr>
            <p:ph type="hdr" sz="quarter"/>
          </p:nvPr>
        </p:nvSpPr>
        <p:spPr/>
        <p:txBody>
          <a:bodyPr/>
          <a:lstStyle/>
          <a:p>
            <a:r>
              <a:rPr lang="en-US"/>
              <a:t>CA. Jatin Harjai</a:t>
            </a:r>
          </a:p>
        </p:txBody>
      </p:sp>
      <p:sp>
        <p:nvSpPr>
          <p:cNvPr id="5" name="Date Placeholder 4">
            <a:extLst>
              <a:ext uri="{FF2B5EF4-FFF2-40B4-BE49-F238E27FC236}">
                <a16:creationId xmlns:a16="http://schemas.microsoft.com/office/drawing/2014/main" id="{036C1590-513B-7EF4-E853-1F664D7DDEA8}"/>
              </a:ext>
            </a:extLst>
          </p:cNvPr>
          <p:cNvSpPr>
            <a:spLocks noGrp="1"/>
          </p:cNvSpPr>
          <p:nvPr>
            <p:ph type="dt" idx="1"/>
          </p:nvPr>
        </p:nvSpPr>
        <p:spPr/>
        <p:txBody>
          <a:bodyPr/>
          <a:lstStyle/>
          <a:p>
            <a:fld id="{E672AE70-CC0D-714C-B98F-FC69A1658FD0}" type="datetime2">
              <a:rPr lang="en-IN" smtClean="0"/>
              <a:t>Saturday, 7 February 2026</a:t>
            </a:fld>
            <a:endParaRPr lang="en-US"/>
          </a:p>
        </p:txBody>
      </p:sp>
      <p:sp>
        <p:nvSpPr>
          <p:cNvPr id="6" name="Footer Placeholder 5">
            <a:extLst>
              <a:ext uri="{FF2B5EF4-FFF2-40B4-BE49-F238E27FC236}">
                <a16:creationId xmlns:a16="http://schemas.microsoft.com/office/drawing/2014/main" id="{C99D5A68-BBB2-8777-98A8-6733B6E1E0A6}"/>
              </a:ext>
            </a:extLst>
          </p:cNvPr>
          <p:cNvSpPr>
            <a:spLocks noGrp="1"/>
          </p:cNvSpPr>
          <p:nvPr>
            <p:ph type="ftr" sz="quarter" idx="4"/>
          </p:nvPr>
        </p:nvSpPr>
        <p:spPr/>
        <p:txBody>
          <a:bodyPr/>
          <a:lstStyle/>
          <a:p>
            <a:r>
              <a:rPr lang="en-US"/>
              <a:t>JHA Legal</a:t>
            </a:r>
          </a:p>
        </p:txBody>
      </p:sp>
      <p:sp>
        <p:nvSpPr>
          <p:cNvPr id="7" name="Slide Number Placeholder 6">
            <a:extLst>
              <a:ext uri="{FF2B5EF4-FFF2-40B4-BE49-F238E27FC236}">
                <a16:creationId xmlns:a16="http://schemas.microsoft.com/office/drawing/2014/main" id="{79EA580A-BE4D-9BC5-4BA8-68DF3E3FD0C5}"/>
              </a:ext>
            </a:extLst>
          </p:cNvPr>
          <p:cNvSpPr>
            <a:spLocks noGrp="1"/>
          </p:cNvSpPr>
          <p:nvPr>
            <p:ph type="sldNum" sz="quarter" idx="5"/>
          </p:nvPr>
        </p:nvSpPr>
        <p:spPr/>
        <p:txBody>
          <a:bodyPr/>
          <a:lstStyle/>
          <a:p>
            <a:fld id="{815974EA-1221-1346-A1D2-680CF0237BE6}" type="slidenum">
              <a:rPr lang="en-US" smtClean="0"/>
              <a:t>7</a:t>
            </a:fld>
            <a:endParaRPr lang="en-US"/>
          </a:p>
        </p:txBody>
      </p:sp>
    </p:spTree>
    <p:extLst>
      <p:ext uri="{BB962C8B-B14F-4D97-AF65-F5344CB8AC3E}">
        <p14:creationId xmlns:p14="http://schemas.microsoft.com/office/powerpoint/2010/main" val="4192967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clause in both laws: </a:t>
            </a:r>
            <a:br>
              <a:rPr lang="en-US" dirty="0"/>
            </a:br>
            <a:r>
              <a:rPr lang="en-US" dirty="0"/>
              <a:t>- Unless the context otherwise requires.  </a:t>
            </a:r>
          </a:p>
        </p:txBody>
      </p:sp>
      <p:sp>
        <p:nvSpPr>
          <p:cNvPr id="4" name="Header Placeholder 3"/>
          <p:cNvSpPr>
            <a:spLocks noGrp="1"/>
          </p:cNvSpPr>
          <p:nvPr>
            <p:ph type="hdr" sz="quarter"/>
          </p:nvPr>
        </p:nvSpPr>
        <p:spPr/>
        <p:txBody>
          <a:bodyPr/>
          <a:lstStyle/>
          <a:p>
            <a:r>
              <a:rPr lang="en-US"/>
              <a:t>CA. Jatin Harjai</a:t>
            </a:r>
          </a:p>
        </p:txBody>
      </p:sp>
      <p:sp>
        <p:nvSpPr>
          <p:cNvPr id="5" name="Date Placeholder 4"/>
          <p:cNvSpPr>
            <a:spLocks noGrp="1"/>
          </p:cNvSpPr>
          <p:nvPr>
            <p:ph type="dt" idx="1"/>
          </p:nvPr>
        </p:nvSpPr>
        <p:spPr/>
        <p:txBody>
          <a:bodyPr/>
          <a:lstStyle/>
          <a:p>
            <a:fld id="{E672AE70-CC0D-714C-B98F-FC69A1658FD0}" type="datetime2">
              <a:rPr lang="en-IN" smtClean="0"/>
              <a:t>Saturday, 7 February 2026</a:t>
            </a:fld>
            <a:endParaRPr lang="en-US"/>
          </a:p>
        </p:txBody>
      </p:sp>
      <p:sp>
        <p:nvSpPr>
          <p:cNvPr id="6" name="Footer Placeholder 5"/>
          <p:cNvSpPr>
            <a:spLocks noGrp="1"/>
          </p:cNvSpPr>
          <p:nvPr>
            <p:ph type="ftr" sz="quarter" idx="4"/>
          </p:nvPr>
        </p:nvSpPr>
        <p:spPr/>
        <p:txBody>
          <a:bodyPr/>
          <a:lstStyle/>
          <a:p>
            <a:r>
              <a:rPr lang="en-US"/>
              <a:t>JHA Legal</a:t>
            </a:r>
          </a:p>
        </p:txBody>
      </p:sp>
      <p:sp>
        <p:nvSpPr>
          <p:cNvPr id="7" name="Slide Number Placeholder 6"/>
          <p:cNvSpPr>
            <a:spLocks noGrp="1"/>
          </p:cNvSpPr>
          <p:nvPr>
            <p:ph type="sldNum" sz="quarter" idx="5"/>
          </p:nvPr>
        </p:nvSpPr>
        <p:spPr/>
        <p:txBody>
          <a:bodyPr/>
          <a:lstStyle/>
          <a:p>
            <a:fld id="{815974EA-1221-1346-A1D2-680CF0237BE6}" type="slidenum">
              <a:rPr lang="en-US" smtClean="0"/>
              <a:t>8</a:t>
            </a:fld>
            <a:endParaRPr lang="en-US"/>
          </a:p>
        </p:txBody>
      </p:sp>
    </p:spTree>
    <p:extLst>
      <p:ext uri="{BB962C8B-B14F-4D97-AF65-F5344CB8AC3E}">
        <p14:creationId xmlns:p14="http://schemas.microsoft.com/office/powerpoint/2010/main" val="4258922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B673D-DB94-2F6B-769C-726C2520B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19694-D6AF-4BF6-6C47-DEA4CD8C5E5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7B0CFEA-C050-5E26-2319-90649B5300AF}"/>
              </a:ext>
            </a:extLst>
          </p:cNvPr>
          <p:cNvSpPr>
            <a:spLocks noGrp="1"/>
          </p:cNvSpPr>
          <p:nvPr>
            <p:ph type="body" idx="1"/>
          </p:nvPr>
        </p:nvSpPr>
        <p:spPr/>
        <p:txBody>
          <a:bodyPr/>
          <a:lstStyle/>
          <a:p>
            <a:r>
              <a:rPr lang="en-US" dirty="0"/>
              <a:t>Mechanism – Rule 44 </a:t>
            </a:r>
          </a:p>
        </p:txBody>
      </p:sp>
      <p:sp>
        <p:nvSpPr>
          <p:cNvPr id="4" name="Header Placeholder 3">
            <a:extLst>
              <a:ext uri="{FF2B5EF4-FFF2-40B4-BE49-F238E27FC236}">
                <a16:creationId xmlns:a16="http://schemas.microsoft.com/office/drawing/2014/main" id="{975930C8-A9A1-5FCF-0E71-3222EB950C7D}"/>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52EB50CF-75F2-70B1-66AA-A19AAFDFD05D}"/>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C0C53C56-ACC5-6E6E-DDA9-06E5442420D5}"/>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3A534CE1-7745-76A3-857B-2DECF270BF3A}"/>
              </a:ext>
            </a:extLst>
          </p:cNvPr>
          <p:cNvSpPr>
            <a:spLocks noGrp="1"/>
          </p:cNvSpPr>
          <p:nvPr>
            <p:ph type="sldNum" sz="quarter" idx="13"/>
          </p:nvPr>
        </p:nvSpPr>
        <p:spPr/>
        <p:txBody>
          <a:bodyPr/>
          <a:lstStyle/>
          <a:p>
            <a:fld id="{815974EA-1221-1346-A1D2-680CF0237BE6}" type="slidenum">
              <a:rPr lang="en-US" smtClean="0"/>
              <a:t>10</a:t>
            </a:fld>
            <a:endParaRPr lang="en-US"/>
          </a:p>
        </p:txBody>
      </p:sp>
    </p:spTree>
    <p:extLst>
      <p:ext uri="{BB962C8B-B14F-4D97-AF65-F5344CB8AC3E}">
        <p14:creationId xmlns:p14="http://schemas.microsoft.com/office/powerpoint/2010/main" val="2782934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B6EC2-CFB2-7739-807C-62522A91B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33508-52C8-6D7E-DF11-8D238253F2C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2AA9FD9-F686-BB3A-6BFB-ED75AD7164E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8F497F03-658D-C76B-6DF5-1B80324FDA22}"/>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F196FDCD-3013-DD72-FBF0-6401BB07D279}"/>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B6695290-4C44-462D-2E74-F22C94E7AA82}"/>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81EEE862-1B84-BF05-B513-6C4CA422A9F8}"/>
              </a:ext>
            </a:extLst>
          </p:cNvPr>
          <p:cNvSpPr>
            <a:spLocks noGrp="1"/>
          </p:cNvSpPr>
          <p:nvPr>
            <p:ph type="sldNum" sz="quarter" idx="13"/>
          </p:nvPr>
        </p:nvSpPr>
        <p:spPr/>
        <p:txBody>
          <a:bodyPr/>
          <a:lstStyle/>
          <a:p>
            <a:fld id="{815974EA-1221-1346-A1D2-680CF0237BE6}" type="slidenum">
              <a:rPr lang="en-US" smtClean="0"/>
              <a:t>11</a:t>
            </a:fld>
            <a:endParaRPr lang="en-US"/>
          </a:p>
        </p:txBody>
      </p:sp>
    </p:spTree>
    <p:extLst>
      <p:ext uri="{BB962C8B-B14F-4D97-AF65-F5344CB8AC3E}">
        <p14:creationId xmlns:p14="http://schemas.microsoft.com/office/powerpoint/2010/main" val="3933740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2BC36-09A9-CC20-8CD0-116F64396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7174B-88DC-10A2-E903-FAFA184CBC7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0079984-601E-7451-BFE2-C4F33FB9F9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Linkage with Sec. 18(4) – First </a:t>
            </a:r>
          </a:p>
          <a:p>
            <a:endParaRPr lang="en-US" dirty="0"/>
          </a:p>
        </p:txBody>
      </p:sp>
      <p:sp>
        <p:nvSpPr>
          <p:cNvPr id="4" name="Header Placeholder 3">
            <a:extLst>
              <a:ext uri="{FF2B5EF4-FFF2-40B4-BE49-F238E27FC236}">
                <a16:creationId xmlns:a16="http://schemas.microsoft.com/office/drawing/2014/main" id="{4A0C5127-AF70-6B7F-5859-E8BD4221344E}"/>
              </a:ext>
            </a:extLst>
          </p:cNvPr>
          <p:cNvSpPr>
            <a:spLocks noGrp="1"/>
          </p:cNvSpPr>
          <p:nvPr>
            <p:ph type="hdr" sz="quarter" idx="10"/>
          </p:nvPr>
        </p:nvSpPr>
        <p:spPr/>
        <p:txBody>
          <a:bodyPr/>
          <a:lstStyle/>
          <a:p>
            <a:r>
              <a:rPr lang="en-US"/>
              <a:t>CA. Jatin Harjai</a:t>
            </a:r>
          </a:p>
        </p:txBody>
      </p:sp>
      <p:sp>
        <p:nvSpPr>
          <p:cNvPr id="5" name="Date Placeholder 4">
            <a:extLst>
              <a:ext uri="{FF2B5EF4-FFF2-40B4-BE49-F238E27FC236}">
                <a16:creationId xmlns:a16="http://schemas.microsoft.com/office/drawing/2014/main" id="{968E68EE-582F-7630-9199-C7FEF6578C9D}"/>
              </a:ext>
            </a:extLst>
          </p:cNvPr>
          <p:cNvSpPr>
            <a:spLocks noGrp="1"/>
          </p:cNvSpPr>
          <p:nvPr>
            <p:ph type="dt" idx="11"/>
          </p:nvPr>
        </p:nvSpPr>
        <p:spPr/>
        <p:txBody>
          <a:bodyPr/>
          <a:lstStyle/>
          <a:p>
            <a:fld id="{DFBAF7D2-4EBB-8947-821E-A04DF8F50E9D}" type="datetime2">
              <a:rPr lang="en-IN" smtClean="0"/>
              <a:t>Saturday, 7 February 2026</a:t>
            </a:fld>
            <a:endParaRPr lang="en-US"/>
          </a:p>
        </p:txBody>
      </p:sp>
      <p:sp>
        <p:nvSpPr>
          <p:cNvPr id="6" name="Footer Placeholder 5">
            <a:extLst>
              <a:ext uri="{FF2B5EF4-FFF2-40B4-BE49-F238E27FC236}">
                <a16:creationId xmlns:a16="http://schemas.microsoft.com/office/drawing/2014/main" id="{DDE5B6FB-6D4F-C318-2909-793FEB6FF1BD}"/>
              </a:ext>
            </a:extLst>
          </p:cNvPr>
          <p:cNvSpPr>
            <a:spLocks noGrp="1"/>
          </p:cNvSpPr>
          <p:nvPr>
            <p:ph type="ftr" sz="quarter" idx="12"/>
          </p:nvPr>
        </p:nvSpPr>
        <p:spPr/>
        <p:txBody>
          <a:bodyPr/>
          <a:lstStyle/>
          <a:p>
            <a:r>
              <a:rPr lang="en-US"/>
              <a:t>J. Harjai &amp; Associates</a:t>
            </a:r>
          </a:p>
        </p:txBody>
      </p:sp>
      <p:sp>
        <p:nvSpPr>
          <p:cNvPr id="7" name="Slide Number Placeholder 6">
            <a:extLst>
              <a:ext uri="{FF2B5EF4-FFF2-40B4-BE49-F238E27FC236}">
                <a16:creationId xmlns:a16="http://schemas.microsoft.com/office/drawing/2014/main" id="{D61E8789-E40C-73AC-4670-02580852A3F9}"/>
              </a:ext>
            </a:extLst>
          </p:cNvPr>
          <p:cNvSpPr>
            <a:spLocks noGrp="1"/>
          </p:cNvSpPr>
          <p:nvPr>
            <p:ph type="sldNum" sz="quarter" idx="13"/>
          </p:nvPr>
        </p:nvSpPr>
        <p:spPr/>
        <p:txBody>
          <a:bodyPr/>
          <a:lstStyle/>
          <a:p>
            <a:fld id="{815974EA-1221-1346-A1D2-680CF0237BE6}" type="slidenum">
              <a:rPr lang="en-US" smtClean="0"/>
              <a:t>12</a:t>
            </a:fld>
            <a:endParaRPr lang="en-US"/>
          </a:p>
        </p:txBody>
      </p:sp>
    </p:spTree>
    <p:extLst>
      <p:ext uri="{BB962C8B-B14F-4D97-AF65-F5344CB8AC3E}">
        <p14:creationId xmlns:p14="http://schemas.microsoft.com/office/powerpoint/2010/main" val="4115445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Date Placeholder 3"/>
          <p:cNvSpPr>
            <a:spLocks noGrp="1"/>
          </p:cNvSpPr>
          <p:nvPr>
            <p:ph type="dt" sz="half" idx="10"/>
          </p:nvPr>
        </p:nvSpPr>
        <p:spPr/>
        <p:txBody>
          <a:bodyPr/>
          <a:lstStyle/>
          <a:p>
            <a:r>
              <a:rPr lang="en-IN"/>
              <a:t>16/06/2024</a:t>
            </a:r>
            <a:endParaRPr lang="en-US" dirty="0"/>
          </a:p>
        </p:txBody>
      </p:sp>
      <p:sp>
        <p:nvSpPr>
          <p:cNvPr id="5" name="Footer Placeholder 4"/>
          <p:cNvSpPr>
            <a:spLocks noGrp="1"/>
          </p:cNvSpPr>
          <p:nvPr>
            <p:ph type="ftr" sz="quarter" idx="11"/>
          </p:nvPr>
        </p:nvSpPr>
        <p:spPr/>
        <p:txBody>
          <a:bodyPr/>
          <a:lstStyle/>
          <a:p>
            <a:r>
              <a:rPr lang="en-US"/>
              <a:t>@Jatin_Harjai                                                                                   JHA Legal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Rectangle 9">
            <a:extLst>
              <a:ext uri="{FF2B5EF4-FFF2-40B4-BE49-F238E27FC236}">
                <a16:creationId xmlns:a16="http://schemas.microsoft.com/office/drawing/2014/main" id="{4D13D2CE-A405-7D45-9845-026404C467B5}"/>
              </a:ext>
            </a:extLst>
          </p:cNvPr>
          <p:cNvSpPr/>
          <p:nvPr userDrawn="1"/>
        </p:nvSpPr>
        <p:spPr>
          <a:xfrm rot="19852384">
            <a:off x="1959525" y="3281290"/>
            <a:ext cx="12073640" cy="1200329"/>
          </a:xfrm>
          <a:prstGeom prst="rect">
            <a:avLst/>
          </a:prstGeom>
          <a:noFill/>
        </p:spPr>
        <p:txBody>
          <a:bodyPr wrap="square" lIns="91440" tIns="45720" rIns="91440" bIns="45720">
            <a:spAutoFit/>
          </a:bodyPr>
          <a:lstStyle/>
          <a:p>
            <a:pPr algn="ctr"/>
            <a:r>
              <a:rPr lang="en-GB" sz="7200" b="1" cap="none" spc="50" dirty="0">
                <a:ln w="0"/>
                <a:solidFill>
                  <a:schemeClr val="bg2">
                    <a:alpha val="13469"/>
                  </a:schemeClr>
                </a:solidFill>
                <a:effectLst>
                  <a:innerShdw blurRad="63500" dist="50800" dir="13500000">
                    <a:srgbClr val="000000">
                      <a:alpha val="50000"/>
                    </a:srgbClr>
                  </a:innerShdw>
                </a:effectLst>
              </a:rPr>
              <a:t>JHA Legal</a:t>
            </a:r>
          </a:p>
        </p:txBody>
      </p:sp>
    </p:spTree>
    <p:extLst>
      <p:ext uri="{BB962C8B-B14F-4D97-AF65-F5344CB8AC3E}">
        <p14:creationId xmlns:p14="http://schemas.microsoft.com/office/powerpoint/2010/main" val="34980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061CF-B09D-9D42-9A6E-78FF5668357C}"/>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37A724F-8AD9-1C4E-AE8B-3ACB5FAA36A1}"/>
              </a:ext>
            </a:extLst>
          </p:cNvPr>
          <p:cNvSpPr>
            <a:spLocks noGrp="1"/>
          </p:cNvSpPr>
          <p:nvPr>
            <p:ph type="pic" idx="1"/>
          </p:nvPr>
        </p:nvSpPr>
        <p:spPr>
          <a:xfrm>
            <a:off x="5183188" y="987426"/>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17FE3DE-6BD4-9C43-A754-50B785986A57}"/>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61121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A17E-FF10-CC4B-8E70-DDB1500C1C4F}"/>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0077E39-7936-3E42-8FB4-4D11AAB90507}"/>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2595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CBE25-41ED-E540-9030-DB215796C9BD}"/>
              </a:ext>
            </a:extLst>
          </p:cNvPr>
          <p:cNvSpPr>
            <a:spLocks noGrp="1"/>
          </p:cNvSpPr>
          <p:nvPr>
            <p:ph type="title" orient="vert"/>
          </p:nvPr>
        </p:nvSpPr>
        <p:spPr>
          <a:xfrm>
            <a:off x="8724901"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96CB5A7-3E0C-A643-9A88-8BD955739128}"/>
              </a:ext>
            </a:extLst>
          </p:cNvPr>
          <p:cNvSpPr>
            <a:spLocks noGrp="1"/>
          </p:cNvSpPr>
          <p:nvPr>
            <p:ph type="body" orient="vert" idx="1"/>
          </p:nvPr>
        </p:nvSpPr>
        <p:spPr>
          <a:xfrm>
            <a:off x="838201"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45099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Blank">
    <p:bg>
      <p:bgRef idx="1001">
        <a:schemeClr val="bg1"/>
      </p:bgRef>
    </p:bg>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IN"/>
              <a:t>16/06/2024</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@Jatin_Harjai                                                                                   JHA Legal</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3" name="Rectangle 2">
            <a:extLst>
              <a:ext uri="{FF2B5EF4-FFF2-40B4-BE49-F238E27FC236}">
                <a16:creationId xmlns:a16="http://schemas.microsoft.com/office/drawing/2014/main" id="{64E40596-F2A3-E249-B302-BC66AD18D32D}"/>
              </a:ext>
            </a:extLst>
          </p:cNvPr>
          <p:cNvSpPr/>
          <p:nvPr userDrawn="1"/>
        </p:nvSpPr>
        <p:spPr>
          <a:xfrm rot="19852384">
            <a:off x="1959525" y="3281290"/>
            <a:ext cx="12073640" cy="1200329"/>
          </a:xfrm>
          <a:prstGeom prst="rect">
            <a:avLst/>
          </a:prstGeom>
          <a:noFill/>
        </p:spPr>
        <p:txBody>
          <a:bodyPr wrap="square" lIns="91440" tIns="45720" rIns="91440" bIns="45720">
            <a:spAutoFit/>
          </a:bodyPr>
          <a:lstStyle/>
          <a:p>
            <a:pPr algn="ctr"/>
            <a:r>
              <a:rPr lang="en-GB" sz="7200" b="1" cap="none" spc="50" dirty="0">
                <a:ln w="0"/>
                <a:solidFill>
                  <a:schemeClr val="bg2">
                    <a:alpha val="13469"/>
                  </a:schemeClr>
                </a:solidFill>
                <a:effectLst>
                  <a:innerShdw blurRad="63500" dist="50800" dir="13500000">
                    <a:srgbClr val="000000">
                      <a:alpha val="50000"/>
                    </a:srgbClr>
                  </a:innerShdw>
                </a:effectLst>
              </a:rPr>
              <a:t>JHA Legal</a:t>
            </a:r>
          </a:p>
        </p:txBody>
      </p:sp>
    </p:spTree>
    <p:extLst>
      <p:ext uri="{BB962C8B-B14F-4D97-AF65-F5344CB8AC3E}">
        <p14:creationId xmlns:p14="http://schemas.microsoft.com/office/powerpoint/2010/main" val="205975166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IN"/>
              <a:t>16/06/2024</a:t>
            </a:r>
            <a:endParaRPr lang="en-US" dirty="0"/>
          </a:p>
        </p:txBody>
      </p:sp>
      <p:sp>
        <p:nvSpPr>
          <p:cNvPr id="5" name="Footer Placeholder 4"/>
          <p:cNvSpPr>
            <a:spLocks noGrp="1"/>
          </p:cNvSpPr>
          <p:nvPr>
            <p:ph type="ftr" sz="quarter" idx="11"/>
          </p:nvPr>
        </p:nvSpPr>
        <p:spPr/>
        <p:txBody>
          <a:bodyPr/>
          <a:lstStyle/>
          <a:p>
            <a:r>
              <a:rPr lang="en-US"/>
              <a:t>@Jatin_Harjai                                                                                   JHA Legal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29269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r>
              <a:rPr lang="en-IN"/>
              <a:t>16/06/2024</a:t>
            </a:r>
            <a:endParaRPr lang="en-US" dirty="0"/>
          </a:p>
        </p:txBody>
      </p:sp>
      <p:sp>
        <p:nvSpPr>
          <p:cNvPr id="5" name="Footer Placeholder 4"/>
          <p:cNvSpPr>
            <a:spLocks noGrp="1"/>
          </p:cNvSpPr>
          <p:nvPr>
            <p:ph type="ftr" sz="quarter" idx="11"/>
          </p:nvPr>
        </p:nvSpPr>
        <p:spPr/>
        <p:txBody>
          <a:bodyPr/>
          <a:lstStyle/>
          <a:p>
            <a:r>
              <a:rPr lang="en-US"/>
              <a:t>@Jatin_Harjai                                                                                   JHA Legal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10" name="Rectangle 9">
            <a:extLst>
              <a:ext uri="{FF2B5EF4-FFF2-40B4-BE49-F238E27FC236}">
                <a16:creationId xmlns:a16="http://schemas.microsoft.com/office/drawing/2014/main" id="{AAC9D3F7-0B4B-DA4A-97D6-AF1192A2DA73}"/>
              </a:ext>
            </a:extLst>
          </p:cNvPr>
          <p:cNvSpPr/>
          <p:nvPr userDrawn="1"/>
        </p:nvSpPr>
        <p:spPr>
          <a:xfrm rot="19852384">
            <a:off x="1959525" y="3281290"/>
            <a:ext cx="12073640" cy="1200329"/>
          </a:xfrm>
          <a:prstGeom prst="rect">
            <a:avLst/>
          </a:prstGeom>
          <a:noFill/>
        </p:spPr>
        <p:txBody>
          <a:bodyPr wrap="square" lIns="91440" tIns="45720" rIns="91440" bIns="45720">
            <a:spAutoFit/>
          </a:bodyPr>
          <a:lstStyle/>
          <a:p>
            <a:pPr algn="ctr"/>
            <a:r>
              <a:rPr lang="en-GB" sz="7200" b="1" cap="none" spc="50" dirty="0">
                <a:ln w="0"/>
                <a:solidFill>
                  <a:schemeClr val="bg2">
                    <a:alpha val="13469"/>
                  </a:schemeClr>
                </a:solidFill>
                <a:effectLst>
                  <a:innerShdw blurRad="63500" dist="50800" dir="13500000">
                    <a:srgbClr val="000000">
                      <a:alpha val="50000"/>
                    </a:srgbClr>
                  </a:innerShdw>
                </a:effectLst>
              </a:rPr>
              <a:t>JHA Legal</a:t>
            </a:r>
          </a:p>
        </p:txBody>
      </p:sp>
    </p:spTree>
    <p:extLst>
      <p:ext uri="{BB962C8B-B14F-4D97-AF65-F5344CB8AC3E}">
        <p14:creationId xmlns:p14="http://schemas.microsoft.com/office/powerpoint/2010/main" val="2135995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IN"/>
              <a:t>16/06/2024</a:t>
            </a:r>
            <a:endParaRPr lang="en-US" dirty="0"/>
          </a:p>
        </p:txBody>
      </p:sp>
      <p:sp>
        <p:nvSpPr>
          <p:cNvPr id="6" name="Footer Placeholder 5"/>
          <p:cNvSpPr>
            <a:spLocks noGrp="1"/>
          </p:cNvSpPr>
          <p:nvPr>
            <p:ph type="ftr" sz="quarter" idx="11"/>
          </p:nvPr>
        </p:nvSpPr>
        <p:spPr/>
        <p:txBody>
          <a:bodyPr/>
          <a:lstStyle/>
          <a:p>
            <a:r>
              <a:rPr lang="en-US"/>
              <a:t>@Jatin_Harjai                                                                                   JHA Legal</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6930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IN"/>
              <a:t>16/06/2024</a:t>
            </a:r>
            <a:endParaRPr lang="en-US" dirty="0"/>
          </a:p>
        </p:txBody>
      </p:sp>
      <p:sp>
        <p:nvSpPr>
          <p:cNvPr id="8" name="Footer Placeholder 7"/>
          <p:cNvSpPr>
            <a:spLocks noGrp="1"/>
          </p:cNvSpPr>
          <p:nvPr>
            <p:ph type="ftr" sz="quarter" idx="11"/>
          </p:nvPr>
        </p:nvSpPr>
        <p:spPr/>
        <p:txBody>
          <a:bodyPr/>
          <a:lstStyle/>
          <a:p>
            <a:r>
              <a:rPr lang="en-US"/>
              <a:t>@Jatin_Harjai                                                                                   JHA Legal</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42882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IN"/>
              <a:t>16/06/2024</a:t>
            </a:r>
            <a:endParaRPr lang="en-US" dirty="0"/>
          </a:p>
        </p:txBody>
      </p:sp>
      <p:sp>
        <p:nvSpPr>
          <p:cNvPr id="4" name="Footer Placeholder 3"/>
          <p:cNvSpPr>
            <a:spLocks noGrp="1"/>
          </p:cNvSpPr>
          <p:nvPr>
            <p:ph type="ftr" sz="quarter" idx="11"/>
          </p:nvPr>
        </p:nvSpPr>
        <p:spPr/>
        <p:txBody>
          <a:bodyPr/>
          <a:lstStyle/>
          <a:p>
            <a:r>
              <a:rPr lang="en-US"/>
              <a:t>@Jatin_Harjai                                                                                   JHA Legal</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14821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B9B5E-8CB2-D849-B6D5-8C2D1C179B2D}"/>
              </a:ext>
            </a:extLst>
          </p:cNvPr>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C99CFEF0-2868-4F46-ABDD-F4BB24B3969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209404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D44921-6E0E-9644-9BD2-870B8BB5AFEC}"/>
              </a:ext>
            </a:extLst>
          </p:cNvPr>
          <p:cNvSpPr/>
          <p:nvPr userDrawn="1"/>
        </p:nvSpPr>
        <p:spPr>
          <a:xfrm rot="19852384">
            <a:off x="1959525" y="3281290"/>
            <a:ext cx="12073640" cy="1200329"/>
          </a:xfrm>
          <a:prstGeom prst="rect">
            <a:avLst/>
          </a:prstGeom>
          <a:noFill/>
        </p:spPr>
        <p:txBody>
          <a:bodyPr wrap="square" lIns="91440" tIns="45720" rIns="91440" bIns="45720">
            <a:spAutoFit/>
          </a:bodyPr>
          <a:lstStyle/>
          <a:p>
            <a:pPr algn="ctr"/>
            <a:r>
              <a:rPr lang="en-GB" sz="7200" b="1" cap="none" spc="50" dirty="0">
                <a:ln w="0"/>
                <a:solidFill>
                  <a:schemeClr val="bg2">
                    <a:alpha val="13469"/>
                  </a:schemeClr>
                </a:solidFill>
                <a:effectLst>
                  <a:innerShdw blurRad="63500" dist="50800" dir="13500000">
                    <a:srgbClr val="000000">
                      <a:alpha val="50000"/>
                    </a:srgbClr>
                  </a:innerShdw>
                </a:effectLst>
              </a:rPr>
              <a:t>JHA Legal</a:t>
            </a:r>
          </a:p>
        </p:txBody>
      </p:sp>
    </p:spTree>
    <p:extLst>
      <p:ext uri="{BB962C8B-B14F-4D97-AF65-F5344CB8AC3E}">
        <p14:creationId xmlns:p14="http://schemas.microsoft.com/office/powerpoint/2010/main" val="3808482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C6C5-9498-024F-A79C-8A2913ADA773}"/>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4124F48-FBD5-3A47-B6B3-60A20E61A5C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97921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97FE-D428-5C44-8D12-34D705899272}"/>
              </a:ext>
            </a:extLst>
          </p:cNvPr>
          <p:cNvSpPr>
            <a:spLocks noGrp="1"/>
          </p:cNvSpPr>
          <p:nvPr>
            <p:ph type="title"/>
          </p:nvPr>
        </p:nvSpPr>
        <p:spPr>
          <a:xfrm>
            <a:off x="831851" y="1709740"/>
            <a:ext cx="10515600" cy="2852737"/>
          </a:xfrm>
          <a:prstGeom prst="rect">
            <a:avLst/>
          </a:prstGeo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50C3729-D339-CB41-A15A-3DEB46279E72}"/>
              </a:ext>
            </a:extLst>
          </p:cNvPr>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9060233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86E41-5396-964E-A48A-82C4BDB43785}"/>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1346CD6-11BE-9D45-B0FD-0D43A9F693C2}"/>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299C5B1-55E1-CB4A-A029-1C3C5976393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4536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5FAA-718E-8D49-AB66-B34988F6E8F9}"/>
              </a:ext>
            </a:extLst>
          </p:cNvPr>
          <p:cNvSpPr>
            <a:spLocks noGrp="1"/>
          </p:cNvSpPr>
          <p:nvPr>
            <p:ph type="title"/>
          </p:nvPr>
        </p:nvSpPr>
        <p:spPr>
          <a:xfrm>
            <a:off x="839788" y="365126"/>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AC7E7C9-F403-8E40-9E7A-0D957EC4BCDA}"/>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B4D9B088-A265-3542-9320-90AD01F3588F}"/>
              </a:ext>
            </a:extLst>
          </p:cNvPr>
          <p:cNvSpPr>
            <a:spLocks noGrp="1"/>
          </p:cNvSpPr>
          <p:nvPr>
            <p:ph sz="half" idx="2"/>
          </p:nvPr>
        </p:nvSpPr>
        <p:spPr>
          <a:xfrm>
            <a:off x="839789"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8627EE9-4D9C-9F48-B595-2D07CB45C322}"/>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F630F7C6-08EB-F348-B40C-0F0EB15C173C}"/>
              </a:ext>
            </a:extLst>
          </p:cNvPr>
          <p:cNvSpPr>
            <a:spLocks noGrp="1"/>
          </p:cNvSpPr>
          <p:nvPr>
            <p:ph sz="quarter" idx="4"/>
          </p:nvPr>
        </p:nvSpPr>
        <p:spPr>
          <a:xfrm>
            <a:off x="6172201"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19174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9267-4437-8046-BDCD-6AC33EDA8596}"/>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322218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340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A07CC-0A5B-354A-8D44-F7605062D232}"/>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AFE7C6-E345-AF4B-9920-0181F3A12FC1}"/>
              </a:ext>
            </a:extLst>
          </p:cNvPr>
          <p:cNvSpPr>
            <a:spLocks noGrp="1"/>
          </p:cNvSpPr>
          <p:nvPr>
            <p:ph idx="1"/>
          </p:nvPr>
        </p:nvSpPr>
        <p:spPr>
          <a:xfrm>
            <a:off x="5183188" y="987426"/>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D29A9C-342C-3349-9D8F-DB6562184C87}"/>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1595808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2D40-2387-EA4B-ACE1-542279FB87CE}"/>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03B58AC-589C-B340-8438-9576ABCF26EB}"/>
              </a:ext>
            </a:extLst>
          </p:cNvPr>
          <p:cNvSpPr>
            <a:spLocks noGrp="1"/>
          </p:cNvSpPr>
          <p:nvPr>
            <p:ph type="pic" idx="1"/>
          </p:nvPr>
        </p:nvSpPr>
        <p:spPr>
          <a:xfrm>
            <a:off x="5183188" y="987426"/>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F8D5CE4-D9E6-1F4C-BAAD-5B02E0489863}"/>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1838925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7F3E-6FC3-F441-854D-56D1AC956692}"/>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4538A4-80A1-3C49-B4D1-43F2FFF05E6D}"/>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12075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70A295-229E-FB46-82A5-BD8936EF03FF}"/>
              </a:ext>
            </a:extLst>
          </p:cNvPr>
          <p:cNvSpPr>
            <a:spLocks noGrp="1"/>
          </p:cNvSpPr>
          <p:nvPr>
            <p:ph type="title" orient="vert"/>
          </p:nvPr>
        </p:nvSpPr>
        <p:spPr>
          <a:xfrm>
            <a:off x="8724901"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3EBAD7-078D-954E-8839-A9AE1F489593}"/>
              </a:ext>
            </a:extLst>
          </p:cNvPr>
          <p:cNvSpPr>
            <a:spLocks noGrp="1"/>
          </p:cNvSpPr>
          <p:nvPr>
            <p:ph type="body" orient="vert" idx="1"/>
          </p:nvPr>
        </p:nvSpPr>
        <p:spPr>
          <a:xfrm>
            <a:off x="838201"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86291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654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Blank">
    <p:bg>
      <p:bgRef idx="1001">
        <a:schemeClr val="bg1"/>
      </p:bgRef>
    </p:bg>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IN"/>
              <a:t>16/06/2024</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@Jatin_Harjai                                                                                   JHA Legal</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3" name="Rectangle 2">
            <a:extLst>
              <a:ext uri="{FF2B5EF4-FFF2-40B4-BE49-F238E27FC236}">
                <a16:creationId xmlns:a16="http://schemas.microsoft.com/office/drawing/2014/main" id="{64E40596-F2A3-E249-B302-BC66AD18D32D}"/>
              </a:ext>
            </a:extLst>
          </p:cNvPr>
          <p:cNvSpPr/>
          <p:nvPr userDrawn="1"/>
        </p:nvSpPr>
        <p:spPr>
          <a:xfrm rot="19852384">
            <a:off x="1959525" y="3281290"/>
            <a:ext cx="12073640" cy="1200329"/>
          </a:xfrm>
          <a:prstGeom prst="rect">
            <a:avLst/>
          </a:prstGeom>
          <a:noFill/>
        </p:spPr>
        <p:txBody>
          <a:bodyPr wrap="square" lIns="91440" tIns="45720" rIns="91440" bIns="45720">
            <a:spAutoFit/>
          </a:bodyPr>
          <a:lstStyle/>
          <a:p>
            <a:pPr algn="ctr"/>
            <a:r>
              <a:rPr lang="en-GB" sz="7200" b="1" cap="none" spc="50" dirty="0">
                <a:ln w="0"/>
                <a:solidFill>
                  <a:schemeClr val="bg2">
                    <a:alpha val="13469"/>
                  </a:schemeClr>
                </a:solidFill>
                <a:effectLst>
                  <a:innerShdw blurRad="63500" dist="50800" dir="13500000">
                    <a:srgbClr val="000000">
                      <a:alpha val="50000"/>
                    </a:srgbClr>
                  </a:innerShdw>
                </a:effectLst>
              </a:rPr>
              <a:t>JHA Legal</a:t>
            </a:r>
          </a:p>
        </p:txBody>
      </p:sp>
    </p:spTree>
    <p:extLst>
      <p:ext uri="{BB962C8B-B14F-4D97-AF65-F5344CB8AC3E}">
        <p14:creationId xmlns:p14="http://schemas.microsoft.com/office/powerpoint/2010/main" val="54470946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r>
              <a:rPr lang="en-IN"/>
              <a:t>16/06/2024</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@Jatin_Harjai                                                                                   JHA Legal</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2" name="Rectangle 1">
            <a:extLst>
              <a:ext uri="{FF2B5EF4-FFF2-40B4-BE49-F238E27FC236}">
                <a16:creationId xmlns:a16="http://schemas.microsoft.com/office/drawing/2014/main" id="{4A31D567-9469-9B6A-3BAF-E3D5FFF914E1}"/>
              </a:ext>
            </a:extLst>
          </p:cNvPr>
          <p:cNvSpPr/>
          <p:nvPr userDrawn="1"/>
        </p:nvSpPr>
        <p:spPr>
          <a:xfrm rot="19852384">
            <a:off x="5372845" y="3957083"/>
            <a:ext cx="9055230" cy="1200329"/>
          </a:xfrm>
          <a:prstGeom prst="rect">
            <a:avLst/>
          </a:prstGeom>
          <a:noFill/>
        </p:spPr>
        <p:txBody>
          <a:bodyPr wrap="square" lIns="91440" tIns="45720" rIns="91440" bIns="45720">
            <a:spAutoFit/>
          </a:bodyPr>
          <a:lstStyle/>
          <a:p>
            <a:pPr algn="ctr"/>
            <a:r>
              <a:rPr lang="en-GB" sz="7200" b="1" cap="none" spc="50" dirty="0">
                <a:ln w="0"/>
                <a:solidFill>
                  <a:schemeClr val="bg2">
                    <a:alpha val="13469"/>
                  </a:schemeClr>
                </a:solidFill>
                <a:effectLst>
                  <a:innerShdw blurRad="63500" dist="50800" dir="13500000">
                    <a:srgbClr val="000000">
                      <a:alpha val="50000"/>
                    </a:srgbClr>
                  </a:innerShdw>
                </a:effectLst>
              </a:rPr>
              <a:t>JHA Legal</a:t>
            </a:r>
          </a:p>
        </p:txBody>
      </p:sp>
    </p:spTree>
    <p:extLst>
      <p:ext uri="{BB962C8B-B14F-4D97-AF65-F5344CB8AC3E}">
        <p14:creationId xmlns:p14="http://schemas.microsoft.com/office/powerpoint/2010/main" val="1774424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r>
              <a:rPr lang="en-IN"/>
              <a:t>16/06/2024</a:t>
            </a:r>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r>
              <a:rPr lang="en-US"/>
              <a:t>@Jatin_Harjai                                                                                   JHA Legal</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648291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IN"/>
              <a:t>16/06/2024</a:t>
            </a:r>
            <a:endParaRPr lang="en-US" dirty="0"/>
          </a:p>
        </p:txBody>
      </p:sp>
      <p:sp>
        <p:nvSpPr>
          <p:cNvPr id="6" name="Footer Placeholder 5"/>
          <p:cNvSpPr>
            <a:spLocks noGrp="1"/>
          </p:cNvSpPr>
          <p:nvPr>
            <p:ph type="ftr" sz="quarter" idx="11"/>
          </p:nvPr>
        </p:nvSpPr>
        <p:spPr/>
        <p:txBody>
          <a:bodyPr/>
          <a:lstStyle/>
          <a:p>
            <a:r>
              <a:rPr lang="en-US"/>
              <a:t>@Jatin_Harjai                                                                                   JHA Legal</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53724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IN"/>
              <a:t>16/06/2024</a:t>
            </a:r>
            <a:endParaRPr lang="en-US" dirty="0"/>
          </a:p>
        </p:txBody>
      </p:sp>
      <p:sp>
        <p:nvSpPr>
          <p:cNvPr id="5" name="Footer Placeholder 4"/>
          <p:cNvSpPr>
            <a:spLocks noGrp="1"/>
          </p:cNvSpPr>
          <p:nvPr>
            <p:ph type="ftr" sz="quarter" idx="11"/>
          </p:nvPr>
        </p:nvSpPr>
        <p:spPr/>
        <p:txBody>
          <a:bodyPr/>
          <a:lstStyle/>
          <a:p>
            <a:r>
              <a:rPr lang="en-US"/>
              <a:t>@Jatin_Harjai                                                                                   JHA Legal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14799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IN"/>
              <a:t>16/06/2024</a:t>
            </a:r>
            <a:endParaRPr lang="en-US" dirty="0"/>
          </a:p>
        </p:txBody>
      </p:sp>
      <p:sp>
        <p:nvSpPr>
          <p:cNvPr id="5" name="Footer Placeholder 4"/>
          <p:cNvSpPr>
            <a:spLocks noGrp="1"/>
          </p:cNvSpPr>
          <p:nvPr>
            <p:ph type="ftr" sz="quarter" idx="11"/>
          </p:nvPr>
        </p:nvSpPr>
        <p:spPr/>
        <p:txBody>
          <a:bodyPr/>
          <a:lstStyle/>
          <a:p>
            <a:r>
              <a:rPr lang="en-US"/>
              <a:t>@Jatin_Harjai                                                                                   JHA Legal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95063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C859-6A4C-7848-AD7C-6015F914DB9F}"/>
              </a:ext>
            </a:extLst>
          </p:cNvPr>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821F85CE-0DF3-3D48-B88E-9B914D914C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1315319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61E4-3BF2-414C-8354-4AAADACF3F84}"/>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5C57F6B-1B13-B149-8CB4-B5CDCA66D424}"/>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45147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2F35-50C5-6F40-9A3E-91030C995874}"/>
              </a:ext>
            </a:extLst>
          </p:cNvPr>
          <p:cNvSpPr>
            <a:spLocks noGrp="1"/>
          </p:cNvSpPr>
          <p:nvPr>
            <p:ph type="title"/>
          </p:nvPr>
        </p:nvSpPr>
        <p:spPr>
          <a:xfrm>
            <a:off x="831851" y="1709740"/>
            <a:ext cx="10515600" cy="2852737"/>
          </a:xfrm>
          <a:prstGeom prst="rect">
            <a:avLst/>
          </a:prstGeo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8691D27-72D0-0F47-89D1-F714D6922B1F}"/>
              </a:ext>
            </a:extLst>
          </p:cNvPr>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49140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76A5-D920-A346-8A50-2F27B74394E2}"/>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10AF982-73A8-D145-A218-D57B8ED53C5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FD53F93-5E08-5F44-8DED-053B741CB453}"/>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86622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D914-75D3-4841-A1DB-64A7CD23ED13}"/>
              </a:ext>
            </a:extLst>
          </p:cNvPr>
          <p:cNvSpPr>
            <a:spLocks noGrp="1"/>
          </p:cNvSpPr>
          <p:nvPr>
            <p:ph type="title"/>
          </p:nvPr>
        </p:nvSpPr>
        <p:spPr>
          <a:xfrm>
            <a:off x="831851" y="1709740"/>
            <a:ext cx="10515600" cy="2852737"/>
          </a:xfrm>
          <a:prstGeom prst="rect">
            <a:avLst/>
          </a:prstGeo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4E00FB4-E48F-384B-8D9B-CDCE67466341}"/>
              </a:ext>
            </a:extLst>
          </p:cNvPr>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35444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2C5B5-D587-7F44-848A-65A398978450}"/>
              </a:ext>
            </a:extLst>
          </p:cNvPr>
          <p:cNvSpPr>
            <a:spLocks noGrp="1"/>
          </p:cNvSpPr>
          <p:nvPr>
            <p:ph type="title"/>
          </p:nvPr>
        </p:nvSpPr>
        <p:spPr>
          <a:xfrm>
            <a:off x="839788" y="365126"/>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B2BE7E3-1F5A-164D-A98D-8F51E8BA3DA7}"/>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4ED4E2C-E723-594D-A47D-7846E13652C1}"/>
              </a:ext>
            </a:extLst>
          </p:cNvPr>
          <p:cNvSpPr>
            <a:spLocks noGrp="1"/>
          </p:cNvSpPr>
          <p:nvPr>
            <p:ph sz="half" idx="2"/>
          </p:nvPr>
        </p:nvSpPr>
        <p:spPr>
          <a:xfrm>
            <a:off x="839789"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C7FF3D4-D375-784E-BEC3-14EAF0EF0BA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D7B95811-0088-144C-9CF4-EC3581913255}"/>
              </a:ext>
            </a:extLst>
          </p:cNvPr>
          <p:cNvSpPr>
            <a:spLocks noGrp="1"/>
          </p:cNvSpPr>
          <p:nvPr>
            <p:ph sz="quarter" idx="4"/>
          </p:nvPr>
        </p:nvSpPr>
        <p:spPr>
          <a:xfrm>
            <a:off x="6172201"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67297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671A6-D0DD-E84D-82F3-F600E2116C71}"/>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31327499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01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25EC-8667-D74B-BF66-E28C57984D7C}"/>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72B0714-3688-7B41-BA17-14274BE6E9CB}"/>
              </a:ext>
            </a:extLst>
          </p:cNvPr>
          <p:cNvSpPr>
            <a:spLocks noGrp="1"/>
          </p:cNvSpPr>
          <p:nvPr>
            <p:ph idx="1"/>
          </p:nvPr>
        </p:nvSpPr>
        <p:spPr>
          <a:xfrm>
            <a:off x="5183188" y="987426"/>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BC8D6DF-6446-914B-8DEA-C281B4605039}"/>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1096191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84B-03CA-994F-B558-A34F92A9E041}"/>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E1FF3E0-C56E-B249-80F0-0780A572E1FE}"/>
              </a:ext>
            </a:extLst>
          </p:cNvPr>
          <p:cNvSpPr>
            <a:spLocks noGrp="1"/>
          </p:cNvSpPr>
          <p:nvPr>
            <p:ph type="pic" idx="1"/>
          </p:nvPr>
        </p:nvSpPr>
        <p:spPr>
          <a:xfrm>
            <a:off x="5183188" y="987426"/>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029C39-B40C-C64E-AD74-96EB8313873E}"/>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40434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F9C15-327C-BB4B-BCBF-A75A2BA9DA62}"/>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1897E4-3E3C-0C47-B91F-5EB7F50CC6C0}"/>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862298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00ED-81A0-BA47-8A08-F28C5DB4C589}"/>
              </a:ext>
            </a:extLst>
          </p:cNvPr>
          <p:cNvSpPr>
            <a:spLocks noGrp="1"/>
          </p:cNvSpPr>
          <p:nvPr>
            <p:ph type="title" orient="vert"/>
          </p:nvPr>
        </p:nvSpPr>
        <p:spPr>
          <a:xfrm>
            <a:off x="8724901"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92AA1D-5F15-D643-9974-304B695F737D}"/>
              </a:ext>
            </a:extLst>
          </p:cNvPr>
          <p:cNvSpPr>
            <a:spLocks noGrp="1"/>
          </p:cNvSpPr>
          <p:nvPr>
            <p:ph type="body" orient="vert" idx="1"/>
          </p:nvPr>
        </p:nvSpPr>
        <p:spPr>
          <a:xfrm>
            <a:off x="838201"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59809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IN"/>
              <a:t>16/06/2024</a:t>
            </a:r>
            <a:endParaRPr lang="en-US" dirty="0"/>
          </a:p>
        </p:txBody>
      </p:sp>
      <p:sp>
        <p:nvSpPr>
          <p:cNvPr id="5" name="Footer Placeholder 4"/>
          <p:cNvSpPr>
            <a:spLocks noGrp="1"/>
          </p:cNvSpPr>
          <p:nvPr>
            <p:ph type="ftr" sz="quarter" idx="11"/>
          </p:nvPr>
        </p:nvSpPr>
        <p:spPr/>
        <p:txBody>
          <a:bodyPr/>
          <a:lstStyle/>
          <a:p>
            <a:r>
              <a:rPr lang="en-US"/>
              <a:t>@Jatin_Harjai                                                                                   JHA Legal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022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IN"/>
              <a:t>16/06/2024</a:t>
            </a:r>
            <a:endParaRPr lang="en-US" dirty="0"/>
          </a:p>
        </p:txBody>
      </p:sp>
      <p:sp>
        <p:nvSpPr>
          <p:cNvPr id="5" name="Footer Placeholder 4"/>
          <p:cNvSpPr>
            <a:spLocks noGrp="1"/>
          </p:cNvSpPr>
          <p:nvPr>
            <p:ph type="ftr" sz="quarter" idx="11"/>
          </p:nvPr>
        </p:nvSpPr>
        <p:spPr/>
        <p:txBody>
          <a:bodyPr/>
          <a:lstStyle/>
          <a:p>
            <a:r>
              <a:rPr lang="en-US"/>
              <a:t>@Jatin_Harjai                                                                                   JHA Legal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50014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IN"/>
              <a:t>16/06/2024</a:t>
            </a:r>
            <a:endParaRPr lang="en-US" dirty="0"/>
          </a:p>
        </p:txBody>
      </p:sp>
      <p:sp>
        <p:nvSpPr>
          <p:cNvPr id="5" name="Footer Placeholder 4"/>
          <p:cNvSpPr>
            <a:spLocks noGrp="1"/>
          </p:cNvSpPr>
          <p:nvPr>
            <p:ph type="ftr" sz="quarter" idx="11"/>
          </p:nvPr>
        </p:nvSpPr>
        <p:spPr/>
        <p:txBody>
          <a:bodyPr/>
          <a:lstStyle/>
          <a:p>
            <a:r>
              <a:rPr lang="en-US"/>
              <a:t>@Jatin_Harjai                                                                                   JHA Legal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46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3ED8-7AFF-0E41-BC45-D79A2A81F50E}"/>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C7A22B3-AF94-9D43-934B-FFB004BADBE9}"/>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8498BE7-373A-DB4E-9A6B-59E1F3147B7C}"/>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568232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IN"/>
              <a:t>16/06/2024</a:t>
            </a:r>
            <a:endParaRPr lang="en-US" dirty="0"/>
          </a:p>
        </p:txBody>
      </p:sp>
      <p:sp>
        <p:nvSpPr>
          <p:cNvPr id="6" name="Footer Placeholder 5"/>
          <p:cNvSpPr>
            <a:spLocks noGrp="1"/>
          </p:cNvSpPr>
          <p:nvPr>
            <p:ph type="ftr" sz="quarter" idx="11"/>
          </p:nvPr>
        </p:nvSpPr>
        <p:spPr/>
        <p:txBody>
          <a:bodyPr/>
          <a:lstStyle/>
          <a:p>
            <a:r>
              <a:rPr lang="en-US"/>
              <a:t>@Jatin_Harjai                                                                                   JHA Legal</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48471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IN"/>
              <a:t>16/06/2024</a:t>
            </a:r>
            <a:endParaRPr lang="en-US" dirty="0"/>
          </a:p>
        </p:txBody>
      </p:sp>
      <p:sp>
        <p:nvSpPr>
          <p:cNvPr id="8" name="Footer Placeholder 7"/>
          <p:cNvSpPr>
            <a:spLocks noGrp="1"/>
          </p:cNvSpPr>
          <p:nvPr>
            <p:ph type="ftr" sz="quarter" idx="11"/>
          </p:nvPr>
        </p:nvSpPr>
        <p:spPr/>
        <p:txBody>
          <a:bodyPr/>
          <a:lstStyle/>
          <a:p>
            <a:r>
              <a:rPr lang="en-US"/>
              <a:t>@Jatin_Harjai                                                                                   JHA Legal</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26128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IN"/>
              <a:t>16/06/2024</a:t>
            </a:r>
            <a:endParaRPr lang="en-US" dirty="0"/>
          </a:p>
        </p:txBody>
      </p:sp>
      <p:sp>
        <p:nvSpPr>
          <p:cNvPr id="4" name="Footer Placeholder 3"/>
          <p:cNvSpPr>
            <a:spLocks noGrp="1"/>
          </p:cNvSpPr>
          <p:nvPr>
            <p:ph type="ftr" sz="quarter" idx="11"/>
          </p:nvPr>
        </p:nvSpPr>
        <p:spPr/>
        <p:txBody>
          <a:bodyPr/>
          <a:lstStyle/>
          <a:p>
            <a:r>
              <a:rPr lang="en-US"/>
              <a:t>@Jatin_Harjai                                                                                   JHA Legal</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66269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B9B5E-8CB2-D849-B6D5-8C2D1C179B2D}"/>
              </a:ext>
            </a:extLst>
          </p:cNvPr>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C99CFEF0-2868-4F46-ABDD-F4BB24B3969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1487125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C6C5-9498-024F-A79C-8A2913ADA773}"/>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4124F48-FBD5-3A47-B6B3-60A20E61A5C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412743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97FE-D428-5C44-8D12-34D705899272}"/>
              </a:ext>
            </a:extLst>
          </p:cNvPr>
          <p:cNvSpPr>
            <a:spLocks noGrp="1"/>
          </p:cNvSpPr>
          <p:nvPr>
            <p:ph type="title"/>
          </p:nvPr>
        </p:nvSpPr>
        <p:spPr>
          <a:xfrm>
            <a:off x="831851" y="1709740"/>
            <a:ext cx="10515600" cy="2852737"/>
          </a:xfrm>
          <a:prstGeom prst="rect">
            <a:avLst/>
          </a:prstGeo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50C3729-D339-CB41-A15A-3DEB46279E72}"/>
              </a:ext>
            </a:extLst>
          </p:cNvPr>
          <p:cNvSpPr>
            <a:spLocks noGrp="1"/>
          </p:cNvSpPr>
          <p:nvPr>
            <p:ph type="body" idx="1"/>
          </p:nvPr>
        </p:nvSpPr>
        <p:spPr>
          <a:xfrm>
            <a:off x="831851" y="4589465"/>
            <a:ext cx="105156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2384550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86E41-5396-964E-A48A-82C4BDB43785}"/>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1346CD6-11BE-9D45-B0FD-0D43A9F693C2}"/>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299C5B1-55E1-CB4A-A029-1C3C59763930}"/>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0052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5FAA-718E-8D49-AB66-B34988F6E8F9}"/>
              </a:ext>
            </a:extLst>
          </p:cNvPr>
          <p:cNvSpPr>
            <a:spLocks noGrp="1"/>
          </p:cNvSpPr>
          <p:nvPr>
            <p:ph type="title"/>
          </p:nvPr>
        </p:nvSpPr>
        <p:spPr>
          <a:xfrm>
            <a:off x="839788" y="365126"/>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AC7E7C9-F403-8E40-9E7A-0D957EC4BCDA}"/>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B4D9B088-A265-3542-9320-90AD01F3588F}"/>
              </a:ext>
            </a:extLst>
          </p:cNvPr>
          <p:cNvSpPr>
            <a:spLocks noGrp="1"/>
          </p:cNvSpPr>
          <p:nvPr>
            <p:ph sz="half" idx="2"/>
          </p:nvPr>
        </p:nvSpPr>
        <p:spPr>
          <a:xfrm>
            <a:off x="839789"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8627EE9-4D9C-9F48-B595-2D07CB45C322}"/>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F630F7C6-08EB-F348-B40C-0F0EB15C173C}"/>
              </a:ext>
            </a:extLst>
          </p:cNvPr>
          <p:cNvSpPr>
            <a:spLocks noGrp="1"/>
          </p:cNvSpPr>
          <p:nvPr>
            <p:ph sz="quarter" idx="4"/>
          </p:nvPr>
        </p:nvSpPr>
        <p:spPr>
          <a:xfrm>
            <a:off x="6172201"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1206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9267-4437-8046-BDCD-6AC33EDA8596}"/>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052660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67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D2CDE-768A-3A4C-9773-66F2346FE969}"/>
              </a:ext>
            </a:extLst>
          </p:cNvPr>
          <p:cNvSpPr>
            <a:spLocks noGrp="1"/>
          </p:cNvSpPr>
          <p:nvPr>
            <p:ph type="title"/>
          </p:nvPr>
        </p:nvSpPr>
        <p:spPr>
          <a:xfrm>
            <a:off x="839788" y="365126"/>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13243A4-CB75-F542-985C-51A51943D6D5}"/>
              </a:ext>
            </a:extLst>
          </p:cNvPr>
          <p:cNvSpPr>
            <a:spLocks noGrp="1"/>
          </p:cNvSpPr>
          <p:nvPr>
            <p:ph type="body" idx="1"/>
          </p:nvPr>
        </p:nvSpPr>
        <p:spPr>
          <a:xfrm>
            <a:off x="839789" y="1681163"/>
            <a:ext cx="5157787"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902374B-BD6B-C047-8C99-463AD8AC2E72}"/>
              </a:ext>
            </a:extLst>
          </p:cNvPr>
          <p:cNvSpPr>
            <a:spLocks noGrp="1"/>
          </p:cNvSpPr>
          <p:nvPr>
            <p:ph sz="half" idx="2"/>
          </p:nvPr>
        </p:nvSpPr>
        <p:spPr>
          <a:xfrm>
            <a:off x="839789"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D3F90AC-A4A5-4048-B4E4-236AF3607D7E}"/>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D2B3C3F0-3AA3-6F47-8286-EBBB5DF7E076}"/>
              </a:ext>
            </a:extLst>
          </p:cNvPr>
          <p:cNvSpPr>
            <a:spLocks noGrp="1"/>
          </p:cNvSpPr>
          <p:nvPr>
            <p:ph sz="quarter" idx="4"/>
          </p:nvPr>
        </p:nvSpPr>
        <p:spPr>
          <a:xfrm>
            <a:off x="6172201"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606793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A07CC-0A5B-354A-8D44-F7605062D232}"/>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AFE7C6-E345-AF4B-9920-0181F3A12FC1}"/>
              </a:ext>
            </a:extLst>
          </p:cNvPr>
          <p:cNvSpPr>
            <a:spLocks noGrp="1"/>
          </p:cNvSpPr>
          <p:nvPr>
            <p:ph idx="1"/>
          </p:nvPr>
        </p:nvSpPr>
        <p:spPr>
          <a:xfrm>
            <a:off x="5183188" y="987426"/>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D29A9C-342C-3349-9D8F-DB6562184C87}"/>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10522649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2D40-2387-EA4B-ACE1-542279FB87CE}"/>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03B58AC-589C-B340-8438-9576ABCF26EB}"/>
              </a:ext>
            </a:extLst>
          </p:cNvPr>
          <p:cNvSpPr>
            <a:spLocks noGrp="1"/>
          </p:cNvSpPr>
          <p:nvPr>
            <p:ph type="pic" idx="1"/>
          </p:nvPr>
        </p:nvSpPr>
        <p:spPr>
          <a:xfrm>
            <a:off x="5183188" y="987426"/>
            <a:ext cx="617220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F8D5CE4-D9E6-1F4C-BAAD-5B02E0489863}"/>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5456402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7F3E-6FC3-F441-854D-56D1AC956692}"/>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4538A4-80A1-3C49-B4D1-43F2FFF05E6D}"/>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872760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70A295-229E-FB46-82A5-BD8936EF03FF}"/>
              </a:ext>
            </a:extLst>
          </p:cNvPr>
          <p:cNvSpPr>
            <a:spLocks noGrp="1"/>
          </p:cNvSpPr>
          <p:nvPr>
            <p:ph type="title" orient="vert"/>
          </p:nvPr>
        </p:nvSpPr>
        <p:spPr>
          <a:xfrm>
            <a:off x="8724901"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3EBAD7-078D-954E-8839-A9AE1F489593}"/>
              </a:ext>
            </a:extLst>
          </p:cNvPr>
          <p:cNvSpPr>
            <a:spLocks noGrp="1"/>
          </p:cNvSpPr>
          <p:nvPr>
            <p:ph type="body" orient="vert" idx="1"/>
          </p:nvPr>
        </p:nvSpPr>
        <p:spPr>
          <a:xfrm>
            <a:off x="838201"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57116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IN"/>
              <a:t>16/06/2024</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@Jatin_Harjai                                                                                   JHA Legal</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3" name="Rectangle 2">
            <a:extLst>
              <a:ext uri="{FF2B5EF4-FFF2-40B4-BE49-F238E27FC236}">
                <a16:creationId xmlns:a16="http://schemas.microsoft.com/office/drawing/2014/main" id="{64E40596-F2A3-E249-B302-BC66AD18D32D}"/>
              </a:ext>
            </a:extLst>
          </p:cNvPr>
          <p:cNvSpPr/>
          <p:nvPr userDrawn="1"/>
        </p:nvSpPr>
        <p:spPr>
          <a:xfrm rot="19852384">
            <a:off x="1959525" y="3281290"/>
            <a:ext cx="12073640" cy="1200329"/>
          </a:xfrm>
          <a:prstGeom prst="rect">
            <a:avLst/>
          </a:prstGeom>
          <a:noFill/>
        </p:spPr>
        <p:txBody>
          <a:bodyPr wrap="square" lIns="91440" tIns="45720" rIns="91440" bIns="45720">
            <a:spAutoFit/>
          </a:bodyPr>
          <a:lstStyle/>
          <a:p>
            <a:pPr algn="ctr"/>
            <a:r>
              <a:rPr lang="en-GB" sz="7200" b="1" cap="none" spc="50" dirty="0">
                <a:ln w="0"/>
                <a:solidFill>
                  <a:schemeClr val="bg2">
                    <a:alpha val="13469"/>
                  </a:schemeClr>
                </a:solidFill>
                <a:effectLst>
                  <a:innerShdw blurRad="63500" dist="50800" dir="13500000">
                    <a:srgbClr val="000000">
                      <a:alpha val="50000"/>
                    </a:srgbClr>
                  </a:innerShdw>
                </a:effectLst>
              </a:rPr>
              <a:t>JHA Legal</a:t>
            </a:r>
          </a:p>
        </p:txBody>
      </p:sp>
    </p:spTree>
    <p:extLst>
      <p:ext uri="{BB962C8B-B14F-4D97-AF65-F5344CB8AC3E}">
        <p14:creationId xmlns:p14="http://schemas.microsoft.com/office/powerpoint/2010/main" val="35227946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IN"/>
              <a:t>16/06/2024</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@Jatin_Harjai                                                                                   JHA Legal</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27111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r>
              <a:rPr lang="en-IN"/>
              <a:t>16/06/2024</a:t>
            </a:r>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r>
              <a:rPr lang="en-US"/>
              <a:t>@Jatin_Harjai                                                                                   JHA Legal</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1837905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IN"/>
              <a:t>16/06/2024</a:t>
            </a:r>
            <a:endParaRPr lang="en-US" dirty="0"/>
          </a:p>
        </p:txBody>
      </p:sp>
      <p:sp>
        <p:nvSpPr>
          <p:cNvPr id="6" name="Footer Placeholder 5"/>
          <p:cNvSpPr>
            <a:spLocks noGrp="1"/>
          </p:cNvSpPr>
          <p:nvPr>
            <p:ph type="ftr" sz="quarter" idx="11"/>
          </p:nvPr>
        </p:nvSpPr>
        <p:spPr/>
        <p:txBody>
          <a:bodyPr/>
          <a:lstStyle/>
          <a:p>
            <a:r>
              <a:rPr lang="en-US"/>
              <a:t>@Jatin_Harjai                                                                                   JHA Legal</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344828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IN"/>
              <a:t>16/06/2024</a:t>
            </a:r>
            <a:endParaRPr lang="en-US" dirty="0"/>
          </a:p>
        </p:txBody>
      </p:sp>
      <p:sp>
        <p:nvSpPr>
          <p:cNvPr id="5" name="Footer Placeholder 4"/>
          <p:cNvSpPr>
            <a:spLocks noGrp="1"/>
          </p:cNvSpPr>
          <p:nvPr>
            <p:ph type="ftr" sz="quarter" idx="11"/>
          </p:nvPr>
        </p:nvSpPr>
        <p:spPr/>
        <p:txBody>
          <a:bodyPr/>
          <a:lstStyle/>
          <a:p>
            <a:r>
              <a:rPr lang="en-US"/>
              <a:t>@Jatin_Harjai                                                                                   JHA Legal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41343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IN"/>
              <a:t>16/06/2024</a:t>
            </a:r>
            <a:endParaRPr lang="en-US" dirty="0"/>
          </a:p>
        </p:txBody>
      </p:sp>
      <p:sp>
        <p:nvSpPr>
          <p:cNvPr id="5" name="Footer Placeholder 4"/>
          <p:cNvSpPr>
            <a:spLocks noGrp="1"/>
          </p:cNvSpPr>
          <p:nvPr>
            <p:ph type="ftr" sz="quarter" idx="11"/>
          </p:nvPr>
        </p:nvSpPr>
        <p:spPr/>
        <p:txBody>
          <a:bodyPr/>
          <a:lstStyle/>
          <a:p>
            <a:r>
              <a:rPr lang="en-US"/>
              <a:t>@Jatin_Harjai                                                                                   JHA Legal</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30591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0018-BE5A-FD4D-8FCE-0F132DD08D18}"/>
              </a:ext>
            </a:extLst>
          </p:cNvPr>
          <p:cNvSpPr>
            <a:spLocks noGrp="1"/>
          </p:cNvSpPr>
          <p:nvPr>
            <p:ph type="title"/>
          </p:nvPr>
        </p:nvSpPr>
        <p:spPr>
          <a:xfrm>
            <a:off x="838200" y="365126"/>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016492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430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530D-62FF-D440-BFB3-AD15F3373CAE}"/>
              </a:ext>
            </a:extLst>
          </p:cNvPr>
          <p:cNvSpPr>
            <a:spLocks noGrp="1"/>
          </p:cNvSpPr>
          <p:nvPr>
            <p:ph type="title"/>
          </p:nvPr>
        </p:nvSpPr>
        <p:spPr>
          <a:xfrm>
            <a:off x="839788" y="457200"/>
            <a:ext cx="3932237"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69537D0-B1D3-804C-AF42-C18A5D580975}"/>
              </a:ext>
            </a:extLst>
          </p:cNvPr>
          <p:cNvSpPr>
            <a:spLocks noGrp="1"/>
          </p:cNvSpPr>
          <p:nvPr>
            <p:ph idx="1"/>
          </p:nvPr>
        </p:nvSpPr>
        <p:spPr>
          <a:xfrm>
            <a:off x="5183188" y="987426"/>
            <a:ext cx="617220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DD35CC1-D38E-3343-835A-12C7F59C2B03}"/>
              </a:ext>
            </a:extLst>
          </p:cNvPr>
          <p:cNvSpPr>
            <a:spLocks noGrp="1"/>
          </p:cNvSpPr>
          <p:nvPr>
            <p:ph type="body" sz="half" idx="2"/>
          </p:nvPr>
        </p:nvSpPr>
        <p:spPr>
          <a:xfrm>
            <a:off x="839788" y="2057400"/>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34066404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IN"/>
              <a:t>16/06/2024</a:t>
            </a:r>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@Jatin_Harjai                                                                                   JHA Legal</a:t>
            </a:r>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661016"/>
      </p:ext>
    </p:extLst>
  </p:cSld>
  <p:clrMap bg1="lt1" tx1="dk1" bg2="lt2" tx2="dk2" accent1="accent1" accent2="accent2" accent3="accent3" accent4="accent4" accent5="accent5" accent6="accent6" hlink="hlink" folHlink="folHlink"/>
  <p:sldLayoutIdLst>
    <p:sldLayoutId id="2147483916"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17" r:id="rId14"/>
    <p:sldLayoutId id="2147483918" r:id="rId15"/>
    <p:sldLayoutId id="2147483919" r:id="rId16"/>
    <p:sldLayoutId id="2147483920" r:id="rId17"/>
    <p:sldLayoutId id="2147483921"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 id="2147483922" r:id="rId31"/>
    <p:sldLayoutId id="2147483923" r:id="rId32"/>
    <p:sldLayoutId id="2147483924" r:id="rId33"/>
    <p:sldLayoutId id="2147483925" r:id="rId34"/>
    <p:sldLayoutId id="2147483926" r:id="rId35"/>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7849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IN"/>
              <a:t>16/06/2024</a:t>
            </a:r>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@Jatin_Harjai                                                                                   JHA Legal</a:t>
            </a:r>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41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11.jpeg"/><Relationship Id="rId7" Type="http://schemas.openxmlformats.org/officeDocument/2006/relationships/diagramData" Target="../diagrams/data4.xml"/><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14.jpeg"/><Relationship Id="rId11" Type="http://schemas.microsoft.com/office/2007/relationships/diagramDrawing" Target="../diagrams/drawing4.xml"/><Relationship Id="rId5" Type="http://schemas.openxmlformats.org/officeDocument/2006/relationships/image" Target="../media/image13.jpeg"/><Relationship Id="rId10" Type="http://schemas.openxmlformats.org/officeDocument/2006/relationships/diagramColors" Target="../diagrams/colors4.xml"/><Relationship Id="rId4" Type="http://schemas.openxmlformats.org/officeDocument/2006/relationships/image" Target="../media/image12.jpeg"/><Relationship Id="rId9"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hyperlink" Target="chatgpt://generic-entity/?number=0" TargetMode="External"/><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5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0" name="Rectangle 5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1" name="Straight Connector 5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2" name="Rectangle 56">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AA5F5E-EBC2-4B48-BF6F-ED0A98CCF867}"/>
              </a:ext>
            </a:extLst>
          </p:cNvPr>
          <p:cNvSpPr txBox="1"/>
          <p:nvPr/>
        </p:nvSpPr>
        <p:spPr>
          <a:xfrm>
            <a:off x="8209305" y="99509"/>
            <a:ext cx="3357632" cy="6151756"/>
          </a:xfrm>
          <a:prstGeom prst="rect">
            <a:avLst/>
          </a:prstGeom>
          <a:solidFill>
            <a:schemeClr val="bg1"/>
          </a:solidFill>
          <a:ln>
            <a:solidFill>
              <a:schemeClr val="bg1"/>
            </a:solidFill>
          </a:ln>
        </p:spPr>
        <p:txBody>
          <a:bodyPr vert="horz" lIns="91440" tIns="45720" rIns="91440" bIns="45720" rtlCol="0" anchor="b">
            <a:normAutofit fontScale="92500" lnSpcReduction="20000"/>
          </a:bodyPr>
          <a:lstStyle/>
          <a:p>
            <a:pPr algn="r" defTabSz="914400">
              <a:spcBef>
                <a:spcPct val="0"/>
              </a:spcBef>
              <a:spcAft>
                <a:spcPts val="600"/>
              </a:spcAft>
            </a:pPr>
            <a:r>
              <a:rPr lang="en-US" sz="2600" b="1" spc="-50" dirty="0">
                <a:latin typeface="Bookman Old Style" panose="02050604050505020204" pitchFamily="18" charset="0"/>
                <a:ea typeface="+mj-ea"/>
                <a:cs typeface="+mj-cs"/>
              </a:rPr>
              <a:t>National Conference on GST </a:t>
            </a:r>
          </a:p>
          <a:p>
            <a:pPr algn="r" defTabSz="914400">
              <a:spcBef>
                <a:spcPct val="0"/>
              </a:spcBef>
              <a:spcAft>
                <a:spcPts val="600"/>
              </a:spcAft>
            </a:pPr>
            <a:r>
              <a:rPr lang="en-US" sz="2600" b="1" spc="-50" dirty="0">
                <a:latin typeface="Bookman Old Style" panose="02050604050505020204" pitchFamily="18" charset="0"/>
                <a:ea typeface="+mj-ea"/>
                <a:cs typeface="+mj-cs"/>
              </a:rPr>
              <a:t>Rajkot Branch of WIRC of ICAI </a:t>
            </a:r>
          </a:p>
          <a:p>
            <a:pPr algn="r" defTabSz="914400">
              <a:spcBef>
                <a:spcPct val="0"/>
              </a:spcBef>
              <a:spcAft>
                <a:spcPts val="600"/>
              </a:spcAft>
            </a:pPr>
            <a:endParaRPr lang="en-US" sz="3200" b="1" spc="-50" dirty="0">
              <a:latin typeface="Bookman Old Style" panose="02050604050505020204" pitchFamily="18" charset="0"/>
              <a:ea typeface="+mj-ea"/>
              <a:cs typeface="+mj-cs"/>
            </a:endParaRPr>
          </a:p>
          <a:p>
            <a:pPr algn="r" defTabSz="914400">
              <a:spcBef>
                <a:spcPct val="0"/>
              </a:spcBef>
              <a:spcAft>
                <a:spcPts val="600"/>
              </a:spcAft>
            </a:pPr>
            <a:endParaRPr lang="en-US" sz="3200" b="1" spc="-50" dirty="0">
              <a:latin typeface="Bookman Old Style" panose="02050604050505020204" pitchFamily="18" charset="0"/>
              <a:ea typeface="+mj-ea"/>
              <a:cs typeface="+mj-cs"/>
            </a:endParaRPr>
          </a:p>
          <a:p>
            <a:pPr algn="r" defTabSz="914400">
              <a:spcBef>
                <a:spcPct val="0"/>
              </a:spcBef>
              <a:spcAft>
                <a:spcPts val="600"/>
              </a:spcAft>
            </a:pPr>
            <a:endParaRPr lang="en-US" sz="3200" b="1" spc="-50" dirty="0">
              <a:latin typeface="Bookman Old Style" panose="02050604050505020204" pitchFamily="18" charset="0"/>
              <a:ea typeface="+mj-ea"/>
              <a:cs typeface="+mj-cs"/>
            </a:endParaRPr>
          </a:p>
          <a:p>
            <a:pPr algn="r" defTabSz="914400">
              <a:spcBef>
                <a:spcPct val="0"/>
              </a:spcBef>
              <a:spcAft>
                <a:spcPts val="600"/>
              </a:spcAft>
            </a:pPr>
            <a:endParaRPr lang="en-US" sz="3200" b="1" spc="-50" dirty="0">
              <a:latin typeface="Bookman Old Style" panose="02050604050505020204" pitchFamily="18" charset="0"/>
              <a:ea typeface="+mj-ea"/>
              <a:cs typeface="+mj-cs"/>
            </a:endParaRPr>
          </a:p>
          <a:p>
            <a:pPr algn="r" defTabSz="914400">
              <a:spcBef>
                <a:spcPct val="0"/>
              </a:spcBef>
              <a:spcAft>
                <a:spcPts val="600"/>
              </a:spcAft>
            </a:pPr>
            <a:r>
              <a:rPr lang="en-US" sz="3200" b="1" spc="-50" dirty="0">
                <a:latin typeface="Bookman Old Style" panose="02050604050505020204" pitchFamily="18" charset="0"/>
                <a:ea typeface="+mj-ea"/>
                <a:cs typeface="+mj-cs"/>
              </a:rPr>
              <a:t>Exemptions and RCM</a:t>
            </a:r>
            <a:endParaRPr lang="en-US" sz="3200" spc="-50" dirty="0">
              <a:latin typeface="Bookman Old Style" panose="02050604050505020204" pitchFamily="18" charset="0"/>
              <a:ea typeface="+mj-ea"/>
              <a:cs typeface="+mj-cs"/>
            </a:endParaRPr>
          </a:p>
          <a:p>
            <a:pPr algn="r" defTabSz="914400">
              <a:spcBef>
                <a:spcPct val="0"/>
              </a:spcBef>
              <a:spcAft>
                <a:spcPts val="600"/>
              </a:spcAft>
            </a:pPr>
            <a:endParaRPr lang="en-US" sz="3200" b="1" spc="-50" dirty="0">
              <a:solidFill>
                <a:srgbClr val="C00000"/>
              </a:solidFill>
              <a:latin typeface="Bookman Old Style" panose="02050604050505020204" pitchFamily="18" charset="0"/>
              <a:ea typeface="+mj-ea"/>
              <a:cs typeface="+mj-cs"/>
            </a:endParaRPr>
          </a:p>
          <a:p>
            <a:pPr algn="r" defTabSz="914400">
              <a:spcBef>
                <a:spcPct val="0"/>
              </a:spcBef>
              <a:spcAft>
                <a:spcPts val="600"/>
              </a:spcAft>
            </a:pPr>
            <a:endParaRPr lang="en-US" sz="2800" spc="-50" dirty="0">
              <a:solidFill>
                <a:schemeClr val="tx1">
                  <a:lumMod val="85000"/>
                  <a:lumOff val="15000"/>
                </a:schemeClr>
              </a:solidFill>
              <a:latin typeface="Bookman Old Style" panose="02050604050505020204" pitchFamily="18" charset="0"/>
              <a:ea typeface="+mj-ea"/>
              <a:cs typeface="+mj-cs"/>
            </a:endParaRPr>
          </a:p>
          <a:p>
            <a:pPr algn="r" defTabSz="914400">
              <a:spcBef>
                <a:spcPct val="0"/>
              </a:spcBef>
              <a:spcAft>
                <a:spcPts val="600"/>
              </a:spcAft>
            </a:pPr>
            <a:endParaRPr lang="en-US" sz="2800" spc="-50" dirty="0">
              <a:solidFill>
                <a:schemeClr val="tx1">
                  <a:lumMod val="85000"/>
                  <a:lumOff val="15000"/>
                </a:schemeClr>
              </a:solidFill>
              <a:latin typeface="Bookman Old Style" panose="02050604050505020204" pitchFamily="18" charset="0"/>
              <a:ea typeface="+mj-ea"/>
              <a:cs typeface="+mj-cs"/>
            </a:endParaRPr>
          </a:p>
          <a:p>
            <a:pPr algn="r" defTabSz="914400">
              <a:spcBef>
                <a:spcPct val="0"/>
              </a:spcBef>
              <a:spcAft>
                <a:spcPts val="600"/>
              </a:spcAft>
            </a:pPr>
            <a:r>
              <a:rPr lang="en-US" sz="2800" spc="-50" dirty="0">
                <a:solidFill>
                  <a:schemeClr val="tx1">
                    <a:lumMod val="85000"/>
                    <a:lumOff val="15000"/>
                  </a:schemeClr>
                </a:solidFill>
                <a:latin typeface="Bookman Old Style" panose="02050604050505020204" pitchFamily="18" charset="0"/>
                <a:ea typeface="+mj-ea"/>
                <a:cs typeface="+mj-cs"/>
              </a:rPr>
              <a:t>By </a:t>
            </a:r>
            <a:r>
              <a:rPr lang="en-US" sz="2800" b="1" spc="-50" dirty="0">
                <a:solidFill>
                  <a:schemeClr val="tx1">
                    <a:lumMod val="85000"/>
                    <a:lumOff val="15000"/>
                  </a:schemeClr>
                </a:solidFill>
                <a:latin typeface="Bookman Old Style" panose="02050604050505020204" pitchFamily="18" charset="0"/>
                <a:ea typeface="+mj-ea"/>
                <a:cs typeface="+mj-cs"/>
              </a:rPr>
              <a:t>Jatin Harjai</a:t>
            </a:r>
          </a:p>
          <a:p>
            <a:pPr algn="r" defTabSz="914400">
              <a:spcBef>
                <a:spcPct val="0"/>
              </a:spcBef>
              <a:spcAft>
                <a:spcPts val="600"/>
              </a:spcAft>
            </a:pPr>
            <a:r>
              <a:rPr lang="en-US" sz="2800" spc="-50" dirty="0">
                <a:solidFill>
                  <a:schemeClr val="tx1">
                    <a:lumMod val="85000"/>
                    <a:lumOff val="15000"/>
                  </a:schemeClr>
                </a:solidFill>
                <a:latin typeface="Bookman Old Style" panose="02050604050505020204" pitchFamily="18" charset="0"/>
                <a:ea typeface="+mj-ea"/>
                <a:cs typeface="+mj-cs"/>
              </a:rPr>
              <a:t>Advocate</a:t>
            </a:r>
          </a:p>
        </p:txBody>
      </p:sp>
      <p:cxnSp>
        <p:nvCxnSpPr>
          <p:cNvPr id="73" name="Straight Connector 58">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3" name="Rectangle 62">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Date Placeholder 2"/>
          <p:cNvSpPr>
            <a:spLocks noGrp="1"/>
          </p:cNvSpPr>
          <p:nvPr>
            <p:ph type="dt" sz="half" idx="10"/>
          </p:nvPr>
        </p:nvSpPr>
        <p:spPr>
          <a:xfrm>
            <a:off x="1097280" y="6459785"/>
            <a:ext cx="2472271" cy="365125"/>
          </a:xfrm>
        </p:spPr>
        <p:txBody>
          <a:bodyPr vert="horz" lIns="91440" tIns="45720" rIns="91440" bIns="45720" rtlCol="0" anchor="ctr">
            <a:normAutofit/>
          </a:bodyPr>
          <a:lstStyle/>
          <a:p>
            <a:pPr defTabSz="914400">
              <a:spcAft>
                <a:spcPts val="600"/>
              </a:spcAft>
            </a:pPr>
            <a:r>
              <a:rPr lang="en-IN"/>
              <a:t>16/06/2024</a:t>
            </a:r>
            <a:endParaRPr lang="en-US"/>
          </a:p>
        </p:txBody>
      </p:sp>
      <p:sp>
        <p:nvSpPr>
          <p:cNvPr id="4" name="Footer Placeholder 3"/>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spcAft>
                <a:spcPts val="600"/>
              </a:spcAft>
            </a:pPr>
            <a:r>
              <a:rPr lang="en-US" kern="1200" cap="all" baseline="0">
                <a:solidFill>
                  <a:srgbClr val="FFFFFF"/>
                </a:solidFill>
                <a:latin typeface="+mn-lt"/>
                <a:ea typeface="+mn-ea"/>
                <a:cs typeface="+mn-cs"/>
              </a:rPr>
              <a:t>@Jatin_Harjai                                                                                   JHA Legal</a:t>
            </a:r>
          </a:p>
        </p:txBody>
      </p:sp>
      <p:sp>
        <p:nvSpPr>
          <p:cNvPr id="5" name="Slide Number Placeholder 4">
            <a:extLst>
              <a:ext uri="{FF2B5EF4-FFF2-40B4-BE49-F238E27FC236}">
                <a16:creationId xmlns:a16="http://schemas.microsoft.com/office/drawing/2014/main" id="{1AF09B9E-9A2E-0CD2-5B5C-43A32F09CA1B}"/>
              </a:ext>
            </a:extLst>
          </p:cNvPr>
          <p:cNvSpPr>
            <a:spLocks noGrp="1"/>
          </p:cNvSpPr>
          <p:nvPr>
            <p:ph type="sldNum" sz="quarter" idx="12"/>
          </p:nvPr>
        </p:nvSpPr>
        <p:spPr/>
        <p:txBody>
          <a:bodyPr/>
          <a:lstStyle/>
          <a:p>
            <a:fld id="{4FAB73BC-B049-4115-A692-8D63A059BFB8}" type="slidenum">
              <a:rPr lang="en-US" smtClean="0"/>
              <a:pPr/>
              <a:t>1</a:t>
            </a:fld>
            <a:endParaRPr lang="en-US" dirty="0"/>
          </a:p>
        </p:txBody>
      </p:sp>
      <p:pic>
        <p:nvPicPr>
          <p:cNvPr id="6" name="Picture 5">
            <a:extLst>
              <a:ext uri="{FF2B5EF4-FFF2-40B4-BE49-F238E27FC236}">
                <a16:creationId xmlns:a16="http://schemas.microsoft.com/office/drawing/2014/main" id="{3666DD38-F80C-6FB0-22F6-361CE9D84AA0}"/>
              </a:ext>
            </a:extLst>
          </p:cNvPr>
          <p:cNvPicPr>
            <a:picLocks noChangeAspect="1"/>
          </p:cNvPicPr>
          <p:nvPr/>
        </p:nvPicPr>
        <p:blipFill>
          <a:blip r:embed="rId3"/>
          <a:stretch>
            <a:fillRect/>
          </a:stretch>
        </p:blipFill>
        <p:spPr>
          <a:xfrm>
            <a:off x="0" y="1"/>
            <a:ext cx="8209305" cy="6331839"/>
          </a:xfrm>
          <a:prstGeom prst="rect">
            <a:avLst/>
          </a:prstGeom>
        </p:spPr>
      </p:pic>
    </p:spTree>
    <p:extLst>
      <p:ext uri="{BB962C8B-B14F-4D97-AF65-F5344CB8AC3E}">
        <p14:creationId xmlns:p14="http://schemas.microsoft.com/office/powerpoint/2010/main" val="6319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80BF-3F7A-9574-322C-DD778436CDAC}"/>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6794961B-773E-3C27-2F6A-1E4C502E19A1}"/>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a:extLst>
              <a:ext uri="{FF2B5EF4-FFF2-40B4-BE49-F238E27FC236}">
                <a16:creationId xmlns:a16="http://schemas.microsoft.com/office/drawing/2014/main" id="{8E803532-4F76-C573-6046-16069D0AE293}"/>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10</a:t>
            </a:fld>
            <a:endParaRPr lang="en-US">
              <a:latin typeface="Bookman Old Style" pitchFamily="18" charset="0"/>
            </a:endParaRPr>
          </a:p>
        </p:txBody>
      </p:sp>
      <p:sp>
        <p:nvSpPr>
          <p:cNvPr id="2" name="Footer Placeholder 1">
            <a:extLst>
              <a:ext uri="{FF2B5EF4-FFF2-40B4-BE49-F238E27FC236}">
                <a16:creationId xmlns:a16="http://schemas.microsoft.com/office/drawing/2014/main" id="{065E9C52-D12C-2928-36DC-157AD1241DA5}"/>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D8162F3F-57DA-BA9E-0AB5-D17648ACAB1F}"/>
              </a:ext>
            </a:extLst>
          </p:cNvPr>
          <p:cNvSpPr>
            <a:spLocks noGrp="1"/>
          </p:cNvSpPr>
          <p:nvPr>
            <p:ph type="sldNum" sz="quarter" idx="12"/>
          </p:nvPr>
        </p:nvSpPr>
        <p:spPr/>
        <p:txBody>
          <a:bodyPr/>
          <a:lstStyle/>
          <a:p>
            <a:fld id="{4FAB73BC-B049-4115-A692-8D63A059BFB8}" type="slidenum">
              <a:rPr lang="en-US" smtClean="0"/>
              <a:t>10</a:t>
            </a:fld>
            <a:endParaRPr lang="en-US" dirty="0"/>
          </a:p>
        </p:txBody>
      </p:sp>
      <p:sp>
        <p:nvSpPr>
          <p:cNvPr id="5" name="TextBox 4">
            <a:extLst>
              <a:ext uri="{FF2B5EF4-FFF2-40B4-BE49-F238E27FC236}">
                <a16:creationId xmlns:a16="http://schemas.microsoft.com/office/drawing/2014/main" id="{E708F88F-7287-4835-DCA4-EDAFC5783233}"/>
              </a:ext>
            </a:extLst>
          </p:cNvPr>
          <p:cNvSpPr txBox="1"/>
          <p:nvPr/>
        </p:nvSpPr>
        <p:spPr>
          <a:xfrm>
            <a:off x="0" y="1"/>
            <a:ext cx="121920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sz="2800"/>
            </a:pPr>
            <a:r>
              <a:rPr lang="en-IN" sz="3600" dirty="0"/>
              <a:t>Food For Thought </a:t>
            </a:r>
          </a:p>
        </p:txBody>
      </p:sp>
      <p:sp>
        <p:nvSpPr>
          <p:cNvPr id="6" name="TextBox 5">
            <a:extLst>
              <a:ext uri="{FF2B5EF4-FFF2-40B4-BE49-F238E27FC236}">
                <a16:creationId xmlns:a16="http://schemas.microsoft.com/office/drawing/2014/main" id="{609896F3-63D2-24BA-860E-F86837F875B1}"/>
              </a:ext>
            </a:extLst>
          </p:cNvPr>
          <p:cNvSpPr txBox="1"/>
          <p:nvPr/>
        </p:nvSpPr>
        <p:spPr>
          <a:xfrm>
            <a:off x="301084" y="768993"/>
            <a:ext cx="11597268" cy="3673121"/>
          </a:xfrm>
          <a:prstGeom prst="rect">
            <a:avLst/>
          </a:prstGeom>
          <a:noFill/>
        </p:spPr>
        <p:txBody>
          <a:bodyPr wrap="square">
            <a:spAutoFit/>
          </a:bodyPr>
          <a:lstStyle/>
          <a:p>
            <a:pPr marL="285750" indent="-285750" algn="just">
              <a:lnSpc>
                <a:spcPct val="200000"/>
              </a:lnSpc>
              <a:buFont typeface="Wingdings" pitchFamily="2" charset="2"/>
              <a:buChar char="v"/>
            </a:pPr>
            <a:r>
              <a:rPr lang="en-IN" sz="2400" dirty="0">
                <a:latin typeface="Times New Roman" panose="02020603050405020304" pitchFamily="18" charset="0"/>
                <a:cs typeface="Times New Roman" panose="02020603050405020304" pitchFamily="18" charset="0"/>
              </a:rPr>
              <a:t>Exempted or Sub-subsumed !</a:t>
            </a:r>
          </a:p>
          <a:p>
            <a:pPr marL="285750" indent="-285750" algn="just">
              <a:lnSpc>
                <a:spcPct val="200000"/>
              </a:lnSpc>
              <a:buFont typeface="Wingdings" pitchFamily="2" charset="2"/>
              <a:buChar char="v"/>
            </a:pPr>
            <a:r>
              <a:rPr lang="en-IN" sz="2400" dirty="0">
                <a:latin typeface="Times New Roman" panose="02020603050405020304" pitchFamily="18" charset="0"/>
                <a:cs typeface="Times New Roman" panose="02020603050405020304" pitchFamily="18" charset="0"/>
              </a:rPr>
              <a:t>Enabling provision under Compensation Cess Act for Exemption ! </a:t>
            </a:r>
          </a:p>
          <a:p>
            <a:pPr marL="285750" indent="-285750" algn="just">
              <a:lnSpc>
                <a:spcPct val="200000"/>
              </a:lnSpc>
              <a:buFont typeface="Wingdings" pitchFamily="2" charset="2"/>
              <a:buChar char="v"/>
            </a:pPr>
            <a:r>
              <a:rPr lang="en-IN" sz="2400" dirty="0">
                <a:latin typeface="Times New Roman" panose="02020603050405020304" pitchFamily="18" charset="0"/>
                <a:cs typeface="Times New Roman" panose="02020603050405020304" pitchFamily="18" charset="0"/>
              </a:rPr>
              <a:t>Whether Supply of Vehicles has become “Wholly Exempt” Under GST !</a:t>
            </a:r>
          </a:p>
          <a:p>
            <a:pPr marL="285750" indent="-285750" algn="just">
              <a:lnSpc>
                <a:spcPct val="200000"/>
              </a:lnSpc>
              <a:buFont typeface="Wingdings" pitchFamily="2" charset="2"/>
              <a:buChar char="v"/>
            </a:pPr>
            <a:r>
              <a:rPr lang="en-IN" sz="2400" dirty="0">
                <a:latin typeface="Times New Roman" panose="02020603050405020304" pitchFamily="18" charset="0"/>
                <a:cs typeface="Times New Roman" panose="02020603050405020304" pitchFamily="18" charset="0"/>
              </a:rPr>
              <a:t>Mechanism or Reversal of Cess ! </a:t>
            </a:r>
          </a:p>
          <a:p>
            <a:pPr marL="285750" indent="-285750" algn="just">
              <a:lnSpc>
                <a:spcPct val="200000"/>
              </a:lnSpc>
              <a:buFont typeface="Wingdings" pitchFamily="2" charset="2"/>
              <a:buChar char="v"/>
            </a:pPr>
            <a:r>
              <a:rPr lang="en-IN" sz="2400" dirty="0">
                <a:latin typeface="Times New Roman" panose="02020603050405020304" pitchFamily="18" charset="0"/>
                <a:cs typeface="Times New Roman" panose="02020603050405020304" pitchFamily="18" charset="0"/>
              </a:rPr>
              <a:t>Sec. 2(2) of Cess Act – Words used and not defined ! </a:t>
            </a:r>
          </a:p>
        </p:txBody>
      </p:sp>
    </p:spTree>
    <p:extLst>
      <p:ext uri="{BB962C8B-B14F-4D97-AF65-F5344CB8AC3E}">
        <p14:creationId xmlns:p14="http://schemas.microsoft.com/office/powerpoint/2010/main" val="99131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27E7E-71B8-EF68-A6D3-E6BA825A3582}"/>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10BE6462-2BC3-7EE1-F5DA-00CF7798E1FE}"/>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a:extLst>
              <a:ext uri="{FF2B5EF4-FFF2-40B4-BE49-F238E27FC236}">
                <a16:creationId xmlns:a16="http://schemas.microsoft.com/office/drawing/2014/main" id="{F5BD0CDE-DFEE-E34E-B0C3-CA539B5448FE}"/>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11</a:t>
            </a:fld>
            <a:endParaRPr lang="en-US">
              <a:latin typeface="Bookman Old Style" pitchFamily="18" charset="0"/>
            </a:endParaRPr>
          </a:p>
        </p:txBody>
      </p:sp>
      <p:sp>
        <p:nvSpPr>
          <p:cNvPr id="2" name="Footer Placeholder 1">
            <a:extLst>
              <a:ext uri="{FF2B5EF4-FFF2-40B4-BE49-F238E27FC236}">
                <a16:creationId xmlns:a16="http://schemas.microsoft.com/office/drawing/2014/main" id="{22C35DD5-1852-60B5-902D-D49D0C6D44B2}"/>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C51ED603-90FA-5D60-68D4-46104E827215}"/>
              </a:ext>
            </a:extLst>
          </p:cNvPr>
          <p:cNvSpPr>
            <a:spLocks noGrp="1"/>
          </p:cNvSpPr>
          <p:nvPr>
            <p:ph type="sldNum" sz="quarter" idx="12"/>
          </p:nvPr>
        </p:nvSpPr>
        <p:spPr/>
        <p:txBody>
          <a:bodyPr/>
          <a:lstStyle/>
          <a:p>
            <a:fld id="{4FAB73BC-B049-4115-A692-8D63A059BFB8}" type="slidenum">
              <a:rPr lang="en-US" smtClean="0"/>
              <a:t>11</a:t>
            </a:fld>
            <a:endParaRPr lang="en-US" dirty="0"/>
          </a:p>
        </p:txBody>
      </p:sp>
      <p:pic>
        <p:nvPicPr>
          <p:cNvPr id="6" name="Picture 5" descr="A group of items on a table&#10;&#10;AI-generated content may be incorrect.">
            <a:extLst>
              <a:ext uri="{FF2B5EF4-FFF2-40B4-BE49-F238E27FC236}">
                <a16:creationId xmlns:a16="http://schemas.microsoft.com/office/drawing/2014/main" id="{C875158F-4B17-850E-B0B0-FA6C38081B9F}"/>
              </a:ext>
            </a:extLst>
          </p:cNvPr>
          <p:cNvPicPr>
            <a:picLocks noChangeAspect="1"/>
          </p:cNvPicPr>
          <p:nvPr/>
        </p:nvPicPr>
        <p:blipFill>
          <a:blip r:embed="rId3"/>
          <a:stretch>
            <a:fillRect/>
          </a:stretch>
        </p:blipFill>
        <p:spPr>
          <a:xfrm>
            <a:off x="0" y="0"/>
            <a:ext cx="12192000" cy="6341806"/>
          </a:xfrm>
          <a:prstGeom prst="rect">
            <a:avLst/>
          </a:prstGeom>
        </p:spPr>
      </p:pic>
    </p:spTree>
    <p:extLst>
      <p:ext uri="{BB962C8B-B14F-4D97-AF65-F5344CB8AC3E}">
        <p14:creationId xmlns:p14="http://schemas.microsoft.com/office/powerpoint/2010/main" val="2984547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D08E1-50A2-5256-CB45-46F78ACF365C}"/>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DE258671-A129-C0D2-5C18-BF4D7DB363D3}"/>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a:extLst>
              <a:ext uri="{FF2B5EF4-FFF2-40B4-BE49-F238E27FC236}">
                <a16:creationId xmlns:a16="http://schemas.microsoft.com/office/drawing/2014/main" id="{D96F86AE-B0DC-600F-3FE8-CD88CF9C311F}"/>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12</a:t>
            </a:fld>
            <a:endParaRPr lang="en-US">
              <a:latin typeface="Bookman Old Style" pitchFamily="18" charset="0"/>
            </a:endParaRPr>
          </a:p>
        </p:txBody>
      </p:sp>
      <p:sp>
        <p:nvSpPr>
          <p:cNvPr id="2" name="Footer Placeholder 1">
            <a:extLst>
              <a:ext uri="{FF2B5EF4-FFF2-40B4-BE49-F238E27FC236}">
                <a16:creationId xmlns:a16="http://schemas.microsoft.com/office/drawing/2014/main" id="{7EC52519-4E1E-FF0A-376A-C2C04FC17275}"/>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2D977966-750D-4B01-C3E4-81B71FA9285E}"/>
              </a:ext>
            </a:extLst>
          </p:cNvPr>
          <p:cNvSpPr>
            <a:spLocks noGrp="1"/>
          </p:cNvSpPr>
          <p:nvPr>
            <p:ph type="sldNum" sz="quarter" idx="12"/>
          </p:nvPr>
        </p:nvSpPr>
        <p:spPr/>
        <p:txBody>
          <a:bodyPr/>
          <a:lstStyle/>
          <a:p>
            <a:fld id="{4FAB73BC-B049-4115-A692-8D63A059BFB8}" type="slidenum">
              <a:rPr lang="en-US" smtClean="0"/>
              <a:t>12</a:t>
            </a:fld>
            <a:endParaRPr lang="en-US" dirty="0"/>
          </a:p>
        </p:txBody>
      </p:sp>
      <p:pic>
        <p:nvPicPr>
          <p:cNvPr id="6" name="Picture 5" descr="A close up of a paper&#10;&#10;AI-generated content may be incorrect.">
            <a:extLst>
              <a:ext uri="{FF2B5EF4-FFF2-40B4-BE49-F238E27FC236}">
                <a16:creationId xmlns:a16="http://schemas.microsoft.com/office/drawing/2014/main" id="{2DEFBF8B-393A-0F54-AC9C-94934C048251}"/>
              </a:ext>
            </a:extLst>
          </p:cNvPr>
          <p:cNvPicPr>
            <a:picLocks noChangeAspect="1"/>
          </p:cNvPicPr>
          <p:nvPr/>
        </p:nvPicPr>
        <p:blipFill>
          <a:blip r:embed="rId3"/>
          <a:stretch>
            <a:fillRect/>
          </a:stretch>
        </p:blipFill>
        <p:spPr>
          <a:xfrm>
            <a:off x="334604" y="799692"/>
            <a:ext cx="11522792" cy="2467077"/>
          </a:xfrm>
          <a:prstGeom prst="rect">
            <a:avLst/>
          </a:prstGeom>
        </p:spPr>
      </p:pic>
      <p:sp>
        <p:nvSpPr>
          <p:cNvPr id="7" name="TextBox 6">
            <a:extLst>
              <a:ext uri="{FF2B5EF4-FFF2-40B4-BE49-F238E27FC236}">
                <a16:creationId xmlns:a16="http://schemas.microsoft.com/office/drawing/2014/main" id="{CE6093C0-E728-4F99-30BB-307202B38109}"/>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Rate of Tax WEF 22.09.2025</a:t>
            </a:r>
          </a:p>
        </p:txBody>
      </p:sp>
      <p:sp>
        <p:nvSpPr>
          <p:cNvPr id="8" name="TextBox 7">
            <a:extLst>
              <a:ext uri="{FF2B5EF4-FFF2-40B4-BE49-F238E27FC236}">
                <a16:creationId xmlns:a16="http://schemas.microsoft.com/office/drawing/2014/main" id="{07F1B560-3C6B-622F-B68A-A663F6D823D3}"/>
              </a:ext>
            </a:extLst>
          </p:cNvPr>
          <p:cNvSpPr txBox="1"/>
          <p:nvPr/>
        </p:nvSpPr>
        <p:spPr>
          <a:xfrm>
            <a:off x="368712" y="3497578"/>
            <a:ext cx="11522792" cy="2862322"/>
          </a:xfrm>
          <a:prstGeom prst="rect">
            <a:avLst/>
          </a:prstGeom>
          <a:noFill/>
        </p:spPr>
        <p:txBody>
          <a:bodyPr wrap="square" rtlCol="0">
            <a:spAutoFit/>
          </a:bodyPr>
          <a:lstStyle/>
          <a:p>
            <a:pPr algn="just"/>
            <a:r>
              <a:rPr lang="en-IN" sz="2000" i="1" dirty="0">
                <a:latin typeface="Times New Roman" panose="02020603050405020304" pitchFamily="18" charset="0"/>
                <a:cs typeface="Times New Roman" panose="02020603050405020304" pitchFamily="18" charset="0"/>
              </a:rPr>
              <a:t>Explanation.—</a:t>
            </a:r>
            <a:r>
              <a:rPr lang="en-IN" sz="2000" dirty="0">
                <a:latin typeface="Times New Roman" panose="02020603050405020304" pitchFamily="18" charset="0"/>
                <a:cs typeface="Times New Roman" panose="02020603050405020304" pitchFamily="18" charset="0"/>
              </a:rPr>
              <a:t>For the purposes of this notification</a:t>
            </a:r>
          </a:p>
          <a:p>
            <a:pPr marL="400050" indent="-400050" algn="just">
              <a:buAutoNum type="romanLcParenBoth" startAt="4"/>
            </a:pPr>
            <a:r>
              <a:rPr lang="en-US" sz="2000" dirty="0">
                <a:latin typeface="Times New Roman" panose="02020603050405020304" pitchFamily="18" charset="0"/>
                <a:cs typeface="Times New Roman" panose="02020603050405020304" pitchFamily="18" charset="0"/>
              </a:rPr>
              <a:t> Wherever a rate has been prescribed in this notification </a:t>
            </a:r>
            <a:r>
              <a:rPr lang="en-US" sz="2000" u="sng" dirty="0">
                <a:latin typeface="Times New Roman" panose="02020603050405020304" pitchFamily="18" charset="0"/>
                <a:cs typeface="Times New Roman" panose="02020603050405020304" pitchFamily="18" charset="0"/>
              </a:rPr>
              <a:t>subject to the condition that credit of input tax charged on goods or services used in supplying the service has not been taken, it shall mean that</a:t>
            </a:r>
            <a:r>
              <a:rPr lang="en-US" sz="2000" dirty="0">
                <a:latin typeface="Times New Roman" panose="02020603050405020304" pitchFamily="18" charset="0"/>
                <a:cs typeface="Times New Roman" panose="02020603050405020304" pitchFamily="18" charset="0"/>
              </a:rPr>
              <a:t>,—</a:t>
            </a:r>
          </a:p>
          <a:p>
            <a:pPr marL="342900" indent="-342900" algn="just">
              <a:buAutoNum type="alphaLcParenBoth"/>
            </a:pPr>
            <a:r>
              <a:rPr lang="en-US" sz="2000" dirty="0">
                <a:latin typeface="Times New Roman" panose="02020603050405020304" pitchFamily="18" charset="0"/>
                <a:cs typeface="Times New Roman" panose="02020603050405020304" pitchFamily="18" charset="0"/>
              </a:rPr>
              <a:t>credit of input tax charged on goods or services used exclusively in supplying such service has not been taken; and</a:t>
            </a:r>
          </a:p>
          <a:p>
            <a:pPr marL="342900" indent="-342900" algn="just">
              <a:buAutoNum type="alphaLcParenBoth"/>
            </a:pPr>
            <a:r>
              <a:rPr lang="en-US" sz="2000" u="sng" dirty="0">
                <a:latin typeface="Times New Roman" panose="02020603050405020304" pitchFamily="18" charset="0"/>
                <a:cs typeface="Times New Roman" panose="02020603050405020304" pitchFamily="18" charset="0"/>
              </a:rPr>
              <a:t>credit of input tax charged on goods or services used partly for supplying such service and partly for effecting other supplies eligible for input tax credits, is reversed as if supply of such service is an exempt supply and attracts provisions of sub-section (2) of section 17 of the Central Goods and Services Tax Act, 2017 and the rules made thereunder.</a:t>
            </a:r>
          </a:p>
        </p:txBody>
      </p:sp>
    </p:spTree>
    <p:extLst>
      <p:ext uri="{BB962C8B-B14F-4D97-AF65-F5344CB8AC3E}">
        <p14:creationId xmlns:p14="http://schemas.microsoft.com/office/powerpoint/2010/main" val="25147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7A12D-0039-572D-939F-077D0127BB84}"/>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0CB7DFCF-82C0-4050-848C-843AC99A4709}"/>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a:extLst>
              <a:ext uri="{FF2B5EF4-FFF2-40B4-BE49-F238E27FC236}">
                <a16:creationId xmlns:a16="http://schemas.microsoft.com/office/drawing/2014/main" id="{D137799E-0100-2A1A-247E-E733A517CEED}"/>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13</a:t>
            </a:fld>
            <a:endParaRPr lang="en-US">
              <a:latin typeface="Bookman Old Style" pitchFamily="18" charset="0"/>
            </a:endParaRPr>
          </a:p>
        </p:txBody>
      </p:sp>
      <p:sp>
        <p:nvSpPr>
          <p:cNvPr id="2" name="Footer Placeholder 1">
            <a:extLst>
              <a:ext uri="{FF2B5EF4-FFF2-40B4-BE49-F238E27FC236}">
                <a16:creationId xmlns:a16="http://schemas.microsoft.com/office/drawing/2014/main" id="{AC640851-8382-FA7C-E588-93571E2D32C8}"/>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6A2486DD-6E71-D5E9-89E6-63F8BFFDBEF4}"/>
              </a:ext>
            </a:extLst>
          </p:cNvPr>
          <p:cNvSpPr>
            <a:spLocks noGrp="1"/>
          </p:cNvSpPr>
          <p:nvPr>
            <p:ph type="sldNum" sz="quarter" idx="12"/>
          </p:nvPr>
        </p:nvSpPr>
        <p:spPr/>
        <p:txBody>
          <a:bodyPr/>
          <a:lstStyle/>
          <a:p>
            <a:fld id="{4FAB73BC-B049-4115-A692-8D63A059BFB8}" type="slidenum">
              <a:rPr lang="en-US" smtClean="0"/>
              <a:t>13</a:t>
            </a:fld>
            <a:endParaRPr lang="en-US" dirty="0"/>
          </a:p>
        </p:txBody>
      </p:sp>
      <p:pic>
        <p:nvPicPr>
          <p:cNvPr id="7" name="Picture 6" descr="A magnifying glass and papers on a table&#10;&#10;AI-generated content may be incorrect.">
            <a:extLst>
              <a:ext uri="{FF2B5EF4-FFF2-40B4-BE49-F238E27FC236}">
                <a16:creationId xmlns:a16="http://schemas.microsoft.com/office/drawing/2014/main" id="{CD2BDE6A-C479-8EDC-D8D9-555AD247E840}"/>
              </a:ext>
            </a:extLst>
          </p:cNvPr>
          <p:cNvPicPr>
            <a:picLocks noChangeAspect="1"/>
          </p:cNvPicPr>
          <p:nvPr/>
        </p:nvPicPr>
        <p:blipFill>
          <a:blip r:embed="rId3"/>
          <a:stretch>
            <a:fillRect/>
          </a:stretch>
        </p:blipFill>
        <p:spPr>
          <a:xfrm>
            <a:off x="0" y="0"/>
            <a:ext cx="12192000" cy="6357938"/>
          </a:xfrm>
          <a:prstGeom prst="rect">
            <a:avLst/>
          </a:prstGeom>
        </p:spPr>
      </p:pic>
    </p:spTree>
    <p:extLst>
      <p:ext uri="{BB962C8B-B14F-4D97-AF65-F5344CB8AC3E}">
        <p14:creationId xmlns:p14="http://schemas.microsoft.com/office/powerpoint/2010/main" val="167202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7FDB6-112A-DAC2-4CF7-0E3D2B918403}"/>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2D12AD01-AE09-BC65-3CBB-0CD9E3A81D4D}"/>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a:extLst>
              <a:ext uri="{FF2B5EF4-FFF2-40B4-BE49-F238E27FC236}">
                <a16:creationId xmlns:a16="http://schemas.microsoft.com/office/drawing/2014/main" id="{BC3B559A-5803-3BF5-5CED-ABDCB61ED971}"/>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14</a:t>
            </a:fld>
            <a:endParaRPr lang="en-US">
              <a:latin typeface="Bookman Old Style" pitchFamily="18" charset="0"/>
            </a:endParaRPr>
          </a:p>
        </p:txBody>
      </p:sp>
      <p:sp>
        <p:nvSpPr>
          <p:cNvPr id="2" name="Footer Placeholder 1">
            <a:extLst>
              <a:ext uri="{FF2B5EF4-FFF2-40B4-BE49-F238E27FC236}">
                <a16:creationId xmlns:a16="http://schemas.microsoft.com/office/drawing/2014/main" id="{78C921AF-1F8A-E61D-900B-767046B8014B}"/>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E9A009E5-B9C4-F8F4-E892-845CB564E0BD}"/>
              </a:ext>
            </a:extLst>
          </p:cNvPr>
          <p:cNvSpPr>
            <a:spLocks noGrp="1"/>
          </p:cNvSpPr>
          <p:nvPr>
            <p:ph type="sldNum" sz="quarter" idx="12"/>
          </p:nvPr>
        </p:nvSpPr>
        <p:spPr/>
        <p:txBody>
          <a:bodyPr/>
          <a:lstStyle/>
          <a:p>
            <a:fld id="{4FAB73BC-B049-4115-A692-8D63A059BFB8}" type="slidenum">
              <a:rPr lang="en-US" smtClean="0"/>
              <a:t>14</a:t>
            </a:fld>
            <a:endParaRPr lang="en-US" dirty="0"/>
          </a:p>
        </p:txBody>
      </p:sp>
      <p:sp>
        <p:nvSpPr>
          <p:cNvPr id="7" name="TextBox 6">
            <a:extLst>
              <a:ext uri="{FF2B5EF4-FFF2-40B4-BE49-F238E27FC236}">
                <a16:creationId xmlns:a16="http://schemas.microsoft.com/office/drawing/2014/main" id="{F33116BC-CE5E-590D-D4A3-B78076CEA493}"/>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Rate of Tax &amp; Exemption WEF 22.09.2025</a:t>
            </a:r>
          </a:p>
        </p:txBody>
      </p:sp>
      <p:pic>
        <p:nvPicPr>
          <p:cNvPr id="5" name="Picture 4">
            <a:extLst>
              <a:ext uri="{FF2B5EF4-FFF2-40B4-BE49-F238E27FC236}">
                <a16:creationId xmlns:a16="http://schemas.microsoft.com/office/drawing/2014/main" id="{22A641A3-CFB9-739B-0B7C-D41A40236395}"/>
              </a:ext>
            </a:extLst>
          </p:cNvPr>
          <p:cNvPicPr>
            <a:picLocks noChangeAspect="1"/>
          </p:cNvPicPr>
          <p:nvPr/>
        </p:nvPicPr>
        <p:blipFill>
          <a:blip r:embed="rId3"/>
          <a:stretch>
            <a:fillRect/>
          </a:stretch>
        </p:blipFill>
        <p:spPr>
          <a:xfrm>
            <a:off x="351304" y="4483670"/>
            <a:ext cx="11489392" cy="1381272"/>
          </a:xfrm>
          <a:prstGeom prst="rect">
            <a:avLst/>
          </a:prstGeom>
        </p:spPr>
      </p:pic>
      <p:pic>
        <p:nvPicPr>
          <p:cNvPr id="10" name="Picture 9" descr="A close up of a text&#10;&#10;AI-generated content may be incorrect.">
            <a:extLst>
              <a:ext uri="{FF2B5EF4-FFF2-40B4-BE49-F238E27FC236}">
                <a16:creationId xmlns:a16="http://schemas.microsoft.com/office/drawing/2014/main" id="{BD682D60-1F29-BD9F-27F5-71DB6F193D36}"/>
              </a:ext>
            </a:extLst>
          </p:cNvPr>
          <p:cNvPicPr>
            <a:picLocks noChangeAspect="1"/>
          </p:cNvPicPr>
          <p:nvPr/>
        </p:nvPicPr>
        <p:blipFill>
          <a:blip r:embed="rId4"/>
          <a:stretch>
            <a:fillRect/>
          </a:stretch>
        </p:blipFill>
        <p:spPr>
          <a:xfrm>
            <a:off x="351304" y="1387163"/>
            <a:ext cx="11489392" cy="2041837"/>
          </a:xfrm>
          <a:prstGeom prst="rect">
            <a:avLst/>
          </a:prstGeom>
        </p:spPr>
      </p:pic>
      <p:sp>
        <p:nvSpPr>
          <p:cNvPr id="11" name="TextBox 10">
            <a:extLst>
              <a:ext uri="{FF2B5EF4-FFF2-40B4-BE49-F238E27FC236}">
                <a16:creationId xmlns:a16="http://schemas.microsoft.com/office/drawing/2014/main" id="{59200B1C-8BD5-86C2-8D48-BA21DE112066}"/>
              </a:ext>
            </a:extLst>
          </p:cNvPr>
          <p:cNvSpPr txBox="1"/>
          <p:nvPr/>
        </p:nvSpPr>
        <p:spPr>
          <a:xfrm>
            <a:off x="631288" y="3663958"/>
            <a:ext cx="2951449" cy="400110"/>
          </a:xfrm>
          <a:prstGeom prst="rect">
            <a:avLst/>
          </a:prstGeom>
          <a:noFill/>
        </p:spPr>
        <p:txBody>
          <a:bodyPr wrap="none" rtlCol="0">
            <a:spAutoFit/>
          </a:bodyPr>
          <a:lstStyle/>
          <a:p>
            <a:r>
              <a:rPr lang="en-US" sz="2000" b="1" u="sng" dirty="0">
                <a:latin typeface="Times New Roman" panose="02020603050405020304" pitchFamily="18" charset="0"/>
                <a:cs typeface="Times New Roman" panose="02020603050405020304" pitchFamily="18" charset="0"/>
              </a:rPr>
              <a:t>Exemption Notification: </a:t>
            </a:r>
          </a:p>
        </p:txBody>
      </p:sp>
      <p:sp>
        <p:nvSpPr>
          <p:cNvPr id="12" name="TextBox 11">
            <a:extLst>
              <a:ext uri="{FF2B5EF4-FFF2-40B4-BE49-F238E27FC236}">
                <a16:creationId xmlns:a16="http://schemas.microsoft.com/office/drawing/2014/main" id="{B1FE439C-48C7-8608-CAC5-76A73D2A747C}"/>
              </a:ext>
            </a:extLst>
          </p:cNvPr>
          <p:cNvSpPr txBox="1"/>
          <p:nvPr/>
        </p:nvSpPr>
        <p:spPr>
          <a:xfrm>
            <a:off x="580103" y="993058"/>
            <a:ext cx="2204450" cy="400110"/>
          </a:xfrm>
          <a:prstGeom prst="rect">
            <a:avLst/>
          </a:prstGeom>
          <a:noFill/>
        </p:spPr>
        <p:txBody>
          <a:bodyPr wrap="none" rtlCol="0">
            <a:spAutoFit/>
          </a:bodyPr>
          <a:lstStyle/>
          <a:p>
            <a:r>
              <a:rPr lang="en-US" sz="2000" b="1" u="sng" dirty="0">
                <a:latin typeface="Times New Roman" panose="02020603050405020304" pitchFamily="18" charset="0"/>
                <a:cs typeface="Times New Roman" panose="02020603050405020304" pitchFamily="18" charset="0"/>
              </a:rPr>
              <a:t>Rate Notification: </a:t>
            </a:r>
          </a:p>
        </p:txBody>
      </p:sp>
    </p:spTree>
    <p:extLst>
      <p:ext uri="{BB962C8B-B14F-4D97-AF65-F5344CB8AC3E}">
        <p14:creationId xmlns:p14="http://schemas.microsoft.com/office/powerpoint/2010/main" val="287834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61C5D-E608-21D3-5221-A1F158C1C183}"/>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69D5BB49-F025-500F-8B75-A52CDBA76D3B}"/>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2" name="Footer Placeholder 1">
            <a:extLst>
              <a:ext uri="{FF2B5EF4-FFF2-40B4-BE49-F238E27FC236}">
                <a16:creationId xmlns:a16="http://schemas.microsoft.com/office/drawing/2014/main" id="{302B18CC-0AF6-3EFE-4554-E657CC5416D9}"/>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61F8D446-6AA2-6452-7899-DAE1FF8DD4ED}"/>
              </a:ext>
            </a:extLst>
          </p:cNvPr>
          <p:cNvSpPr>
            <a:spLocks noGrp="1"/>
          </p:cNvSpPr>
          <p:nvPr>
            <p:ph type="sldNum" sz="quarter" idx="12"/>
          </p:nvPr>
        </p:nvSpPr>
        <p:spPr/>
        <p:txBody>
          <a:bodyPr/>
          <a:lstStyle/>
          <a:p>
            <a:fld id="{4FAB73BC-B049-4115-A692-8D63A059BFB8}" type="slidenum">
              <a:rPr lang="en-US" smtClean="0"/>
              <a:t>15</a:t>
            </a:fld>
            <a:endParaRPr lang="en-US" dirty="0"/>
          </a:p>
        </p:txBody>
      </p:sp>
      <p:pic>
        <p:nvPicPr>
          <p:cNvPr id="6" name="Picture 5">
            <a:extLst>
              <a:ext uri="{FF2B5EF4-FFF2-40B4-BE49-F238E27FC236}">
                <a16:creationId xmlns:a16="http://schemas.microsoft.com/office/drawing/2014/main" id="{2743206B-CF39-511F-E324-3B1BEEE51035}"/>
              </a:ext>
            </a:extLst>
          </p:cNvPr>
          <p:cNvPicPr>
            <a:picLocks noChangeAspect="1"/>
          </p:cNvPicPr>
          <p:nvPr/>
        </p:nvPicPr>
        <p:blipFill>
          <a:blip r:embed="rId3"/>
          <a:stretch>
            <a:fillRect/>
          </a:stretch>
        </p:blipFill>
        <p:spPr>
          <a:xfrm>
            <a:off x="0" y="0"/>
            <a:ext cx="12192000" cy="6357938"/>
          </a:xfrm>
          <a:prstGeom prst="rect">
            <a:avLst/>
          </a:prstGeom>
        </p:spPr>
      </p:pic>
    </p:spTree>
    <p:extLst>
      <p:ext uri="{BB962C8B-B14F-4D97-AF65-F5344CB8AC3E}">
        <p14:creationId xmlns:p14="http://schemas.microsoft.com/office/powerpoint/2010/main" val="4114856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9EB71-EFEB-D8C0-8E69-D1838ACC044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D1638B-6A9F-549C-C5AF-5B9A45521F2C}"/>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B6D9463C-10F3-349A-A9BD-B69C85CF3D1D}"/>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Pre-GST Provisions </a:t>
            </a:r>
          </a:p>
        </p:txBody>
      </p:sp>
      <p:sp>
        <p:nvSpPr>
          <p:cNvPr id="7" name="Date Placeholder 6">
            <a:extLst>
              <a:ext uri="{FF2B5EF4-FFF2-40B4-BE49-F238E27FC236}">
                <a16:creationId xmlns:a16="http://schemas.microsoft.com/office/drawing/2014/main" id="{CB90180A-F8BD-344D-31CC-A2A1D1B3D3C3}"/>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E71FFD32-FF21-004F-C6FA-4833F3D92C7D}"/>
              </a:ext>
            </a:extLst>
          </p:cNvPr>
          <p:cNvSpPr>
            <a:spLocks noGrp="1"/>
          </p:cNvSpPr>
          <p:nvPr>
            <p:ph type="sldNum" sz="quarter" idx="12"/>
          </p:nvPr>
        </p:nvSpPr>
        <p:spPr/>
        <p:txBody>
          <a:bodyPr/>
          <a:lstStyle/>
          <a:p>
            <a:fld id="{4FAB73BC-B049-4115-A692-8D63A059BFB8}" type="slidenum">
              <a:rPr lang="en-US" smtClean="0"/>
              <a:t>16</a:t>
            </a:fld>
            <a:endParaRPr lang="en-US" dirty="0"/>
          </a:p>
        </p:txBody>
      </p:sp>
      <p:sp>
        <p:nvSpPr>
          <p:cNvPr id="4" name="Rectangle 3">
            <a:extLst>
              <a:ext uri="{FF2B5EF4-FFF2-40B4-BE49-F238E27FC236}">
                <a16:creationId xmlns:a16="http://schemas.microsoft.com/office/drawing/2014/main" id="{91DB1CD3-A7EF-4DF6-F77D-3D80F4F7BD74}"/>
              </a:ext>
            </a:extLst>
          </p:cNvPr>
          <p:cNvSpPr/>
          <p:nvPr/>
        </p:nvSpPr>
        <p:spPr>
          <a:xfrm>
            <a:off x="382290" y="3839090"/>
            <a:ext cx="10971510" cy="1421992"/>
          </a:xfrm>
          <a:prstGeom prst="rect">
            <a:avLst/>
          </a:prstGeom>
        </p:spPr>
        <p:txBody>
          <a:bodyPr wrap="square">
            <a:spAutoFit/>
          </a:bodyPr>
          <a:lstStyle/>
          <a:p>
            <a:pPr algn="just">
              <a:lnSpc>
                <a:spcPct val="150000"/>
              </a:lnSpc>
            </a:pPr>
            <a:r>
              <a:rPr lang="en-IN" sz="2000" b="1" dirty="0">
                <a:latin typeface="Times New Roman" panose="02020603050405020304" pitchFamily="18" charset="0"/>
                <a:cs typeface="Times New Roman" panose="02020603050405020304" pitchFamily="18" charset="0"/>
              </a:rPr>
              <a:t>SECTION 66D. Negative list of services.</a:t>
            </a:r>
            <a:endParaRPr lang="en-IN" sz="2000" dirty="0">
              <a:latin typeface="Times New Roman" panose="02020603050405020304" pitchFamily="18" charset="0"/>
              <a:cs typeface="Times New Roman" panose="02020603050405020304" pitchFamily="18" charset="0"/>
            </a:endParaRPr>
          </a:p>
          <a:p>
            <a:pPr algn="just">
              <a:lnSpc>
                <a:spcPct val="150000"/>
              </a:lnSpc>
            </a:pPr>
            <a:r>
              <a:rPr lang="en-IN" sz="2000" dirty="0">
                <a:latin typeface="Times New Roman" panose="02020603050405020304" pitchFamily="18" charset="0"/>
                <a:cs typeface="Times New Roman" panose="02020603050405020304" pitchFamily="18" charset="0"/>
              </a:rPr>
              <a:t>The negative list shall comprise of the following services, namely : </a:t>
            </a:r>
          </a:p>
          <a:p>
            <a:pPr algn="just">
              <a:lnSpc>
                <a:spcPct val="150000"/>
              </a:lnSpc>
            </a:pPr>
            <a:r>
              <a:rPr lang="en-IN" sz="2000" dirty="0">
                <a:latin typeface="Times New Roman" panose="02020603050405020304" pitchFamily="18" charset="0"/>
                <a:cs typeface="Times New Roman" panose="02020603050405020304" pitchFamily="18" charset="0"/>
              </a:rPr>
              <a:t>(h)  service by way of </a:t>
            </a:r>
            <a:r>
              <a:rPr lang="en-IN" sz="2000" b="1" u="sng" dirty="0">
                <a:latin typeface="Times New Roman" panose="02020603050405020304" pitchFamily="18" charset="0"/>
                <a:cs typeface="Times New Roman" panose="02020603050405020304" pitchFamily="18" charset="0"/>
              </a:rPr>
              <a:t>access to a road </a:t>
            </a:r>
            <a:r>
              <a:rPr lang="en-IN" sz="2000" dirty="0">
                <a:latin typeface="Times New Roman" panose="02020603050405020304" pitchFamily="18" charset="0"/>
                <a:cs typeface="Times New Roman" panose="02020603050405020304" pitchFamily="18" charset="0"/>
              </a:rPr>
              <a:t>or a bridge on payment of </a:t>
            </a:r>
            <a:r>
              <a:rPr lang="en-IN" sz="2000" b="1" u="sng" dirty="0">
                <a:latin typeface="Times New Roman" panose="02020603050405020304" pitchFamily="18" charset="0"/>
                <a:cs typeface="Times New Roman" panose="02020603050405020304" pitchFamily="18" charset="0"/>
              </a:rPr>
              <a:t>toll charges; </a:t>
            </a:r>
            <a:endParaRPr lang="en-IN" sz="2000" b="1" u="sng" dirty="0">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83165A7-0F7A-0BBE-CDBD-F74E913CAAE0}"/>
              </a:ext>
            </a:extLst>
          </p:cNvPr>
          <p:cNvSpPr/>
          <p:nvPr/>
        </p:nvSpPr>
        <p:spPr>
          <a:xfrm>
            <a:off x="382290" y="860151"/>
            <a:ext cx="10971510" cy="2345322"/>
          </a:xfrm>
          <a:prstGeom prst="rect">
            <a:avLst/>
          </a:prstGeom>
        </p:spPr>
        <p:txBody>
          <a:bodyPr wrap="square">
            <a:spAutoFit/>
          </a:bodyPr>
          <a:lstStyle/>
          <a:p>
            <a:pPr algn="just">
              <a:lnSpc>
                <a:spcPct val="150000"/>
              </a:lnSpc>
            </a:pPr>
            <a:r>
              <a:rPr lang="en-IN" sz="2000" b="1" dirty="0">
                <a:latin typeface="Times New Roman" panose="02020603050405020304" pitchFamily="18" charset="0"/>
                <a:cs typeface="Times New Roman" panose="02020603050405020304" pitchFamily="18" charset="0"/>
              </a:rPr>
              <a:t>NN 25/2012, Dt. 20.06.2012</a:t>
            </a:r>
          </a:p>
          <a:p>
            <a:pPr algn="just">
              <a:lnSpc>
                <a:spcPct val="150000"/>
              </a:lnSpc>
            </a:pPr>
            <a:r>
              <a:rPr lang="en-IN" sz="2000" dirty="0">
                <a:latin typeface="Times New Roman" panose="02020603050405020304" pitchFamily="18" charset="0"/>
                <a:cs typeface="Times New Roman" panose="02020603050405020304" pitchFamily="18" charset="0"/>
              </a:rPr>
              <a:t>Mega Exemption Notification </a:t>
            </a:r>
          </a:p>
          <a:p>
            <a:pPr algn="just">
              <a:lnSpc>
                <a:spcPct val="150000"/>
              </a:lnSpc>
            </a:pPr>
            <a:r>
              <a:rPr lang="en-IN" sz="2000" dirty="0">
                <a:latin typeface="Times New Roman" panose="02020603050405020304" pitchFamily="18" charset="0"/>
                <a:cs typeface="Times New Roman" panose="02020603050405020304" pitchFamily="18" charset="0"/>
              </a:rPr>
              <a:t>13. Services provided by way of construction, erection, commissioning, installation, completion, fitting out, repair, maintenance, renovation, or alteration of,- </a:t>
            </a:r>
          </a:p>
          <a:p>
            <a:pPr algn="just">
              <a:lnSpc>
                <a:spcPct val="150000"/>
              </a:lnSpc>
            </a:pPr>
            <a:r>
              <a:rPr lang="en-IN" sz="2000" dirty="0">
                <a:latin typeface="Times New Roman" panose="02020603050405020304" pitchFamily="18" charset="0"/>
                <a:cs typeface="Times New Roman" panose="02020603050405020304" pitchFamily="18" charset="0"/>
              </a:rPr>
              <a:t>(a) a </a:t>
            </a:r>
            <a:r>
              <a:rPr lang="en-IN" sz="2000" b="1" u="sng" dirty="0">
                <a:latin typeface="Times New Roman" panose="02020603050405020304" pitchFamily="18" charset="0"/>
                <a:cs typeface="Times New Roman" panose="02020603050405020304" pitchFamily="18" charset="0"/>
              </a:rPr>
              <a:t>road</a:t>
            </a:r>
            <a:r>
              <a:rPr lang="en-IN" sz="2000" dirty="0">
                <a:latin typeface="Times New Roman" panose="02020603050405020304" pitchFamily="18" charset="0"/>
                <a:cs typeface="Times New Roman" panose="02020603050405020304" pitchFamily="18" charset="0"/>
              </a:rPr>
              <a:t>, bridge, tunnel, or terminal for road transportation for use by general public; </a:t>
            </a:r>
          </a:p>
        </p:txBody>
      </p:sp>
    </p:spTree>
    <p:extLst>
      <p:ext uri="{BB962C8B-B14F-4D97-AF65-F5344CB8AC3E}">
        <p14:creationId xmlns:p14="http://schemas.microsoft.com/office/powerpoint/2010/main" val="108987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JHA Legal</a:t>
            </a:r>
            <a:endParaRPr lang="en-US" dirty="0"/>
          </a:p>
        </p:txBody>
      </p:sp>
      <p:sp>
        <p:nvSpPr>
          <p:cNvPr id="4" name="TextBox 3"/>
          <p:cNvSpPr txBox="1"/>
          <p:nvPr/>
        </p:nvSpPr>
        <p:spPr>
          <a:xfrm>
            <a:off x="1699364" y="651354"/>
            <a:ext cx="266420" cy="523220"/>
          </a:xfrm>
          <a:prstGeom prst="rect">
            <a:avLst/>
          </a:prstGeom>
          <a:noFill/>
        </p:spPr>
        <p:txBody>
          <a:bodyPr wrap="none" rtlCol="0">
            <a:spAutoFit/>
          </a:bodyPr>
          <a:lstStyle/>
          <a:p>
            <a:r>
              <a:rPr lang="en-US" sz="2800" b="1" dirty="0"/>
              <a:t> </a:t>
            </a:r>
          </a:p>
        </p:txBody>
      </p:sp>
      <p:pic>
        <p:nvPicPr>
          <p:cNvPr id="12" name="Picture 4" descr="Image result for govern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859" y="809469"/>
            <a:ext cx="1838116" cy="18948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user5\Desktop\growingbusine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3886" y="876453"/>
            <a:ext cx="1991815" cy="1812863"/>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a:cxnSpLocks/>
          </p:cNvCxnSpPr>
          <p:nvPr/>
        </p:nvCxnSpPr>
        <p:spPr>
          <a:xfrm>
            <a:off x="7073348" y="1922982"/>
            <a:ext cx="55100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12550" y="2705406"/>
            <a:ext cx="1564051" cy="369332"/>
          </a:xfrm>
          <a:prstGeom prst="rect">
            <a:avLst/>
          </a:prstGeom>
          <a:noFill/>
        </p:spPr>
        <p:txBody>
          <a:bodyPr wrap="square" rtlCol="0">
            <a:spAutoFit/>
          </a:bodyPr>
          <a:lstStyle/>
          <a:p>
            <a:r>
              <a:rPr lang="en-US" b="1" dirty="0"/>
              <a:t>Public/ Govt. </a:t>
            </a:r>
          </a:p>
        </p:txBody>
      </p:sp>
      <p:sp>
        <p:nvSpPr>
          <p:cNvPr id="22" name="TextBox 21"/>
          <p:cNvSpPr txBox="1"/>
          <p:nvPr/>
        </p:nvSpPr>
        <p:spPr>
          <a:xfrm>
            <a:off x="0" y="6605"/>
            <a:ext cx="12192000" cy="584775"/>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PPP Model – </a:t>
            </a:r>
            <a:r>
              <a:rPr lang="en-US" sz="3200" b="1" dirty="0"/>
              <a:t>HAM</a:t>
            </a:r>
          </a:p>
        </p:txBody>
      </p:sp>
      <p:pic>
        <p:nvPicPr>
          <p:cNvPr id="25" name="Picture 5" descr="C:\Users\user5\Desktop\downlo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888" y="437273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Users\user5\Desktop\contracto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7804927" y="881200"/>
            <a:ext cx="2756042" cy="181286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7786261" y="2817128"/>
            <a:ext cx="2373825" cy="369332"/>
          </a:xfrm>
          <a:prstGeom prst="rect">
            <a:avLst/>
          </a:prstGeom>
          <a:noFill/>
        </p:spPr>
        <p:txBody>
          <a:bodyPr wrap="square" rtlCol="0">
            <a:spAutoFit/>
          </a:bodyPr>
          <a:lstStyle/>
          <a:p>
            <a:r>
              <a:rPr lang="en-US" b="1" dirty="0"/>
              <a:t>EPC Contractor</a:t>
            </a:r>
          </a:p>
        </p:txBody>
      </p:sp>
      <p:sp>
        <p:nvSpPr>
          <p:cNvPr id="29" name="TextBox 28">
            <a:extLst>
              <a:ext uri="{FF2B5EF4-FFF2-40B4-BE49-F238E27FC236}">
                <a16:creationId xmlns:a16="http://schemas.microsoft.com/office/drawing/2014/main" id="{6B834B49-2965-9346-9BE7-07E8ADACDCFE}"/>
              </a:ext>
            </a:extLst>
          </p:cNvPr>
          <p:cNvSpPr txBox="1"/>
          <p:nvPr/>
        </p:nvSpPr>
        <p:spPr>
          <a:xfrm>
            <a:off x="3341675" y="2437558"/>
            <a:ext cx="1890426" cy="369332"/>
          </a:xfrm>
          <a:prstGeom prst="rect">
            <a:avLst/>
          </a:prstGeom>
          <a:noFill/>
        </p:spPr>
        <p:txBody>
          <a:bodyPr wrap="square" rtlCol="0">
            <a:spAutoFit/>
          </a:bodyPr>
          <a:lstStyle/>
          <a:p>
            <a:pPr algn="ctr"/>
            <a:r>
              <a:rPr lang="en-US" b="1" dirty="0"/>
              <a:t>Investment </a:t>
            </a:r>
            <a:endParaRPr lang="en-IN" b="1" dirty="0"/>
          </a:p>
        </p:txBody>
      </p:sp>
      <p:sp>
        <p:nvSpPr>
          <p:cNvPr id="30" name="TextBox 29">
            <a:extLst>
              <a:ext uri="{FF2B5EF4-FFF2-40B4-BE49-F238E27FC236}">
                <a16:creationId xmlns:a16="http://schemas.microsoft.com/office/drawing/2014/main" id="{603216B9-47C4-AC42-BF30-0EB75AABF260}"/>
              </a:ext>
            </a:extLst>
          </p:cNvPr>
          <p:cNvSpPr txBox="1"/>
          <p:nvPr/>
        </p:nvSpPr>
        <p:spPr>
          <a:xfrm>
            <a:off x="5094569" y="2766907"/>
            <a:ext cx="1700019" cy="369332"/>
          </a:xfrm>
          <a:prstGeom prst="rect">
            <a:avLst/>
          </a:prstGeom>
          <a:noFill/>
        </p:spPr>
        <p:txBody>
          <a:bodyPr wrap="square" rtlCol="0">
            <a:spAutoFit/>
          </a:bodyPr>
          <a:lstStyle/>
          <a:p>
            <a:r>
              <a:rPr lang="en-US" b="1" dirty="0"/>
              <a:t>Concessionaire</a:t>
            </a:r>
            <a:endParaRPr lang="en-IN" b="1" dirty="0"/>
          </a:p>
        </p:txBody>
      </p:sp>
      <p:sp>
        <p:nvSpPr>
          <p:cNvPr id="31" name="TextBox 30">
            <a:extLst>
              <a:ext uri="{FF2B5EF4-FFF2-40B4-BE49-F238E27FC236}">
                <a16:creationId xmlns:a16="http://schemas.microsoft.com/office/drawing/2014/main" id="{1F46DCA8-635B-0041-B108-FC78F21FE9A1}"/>
              </a:ext>
            </a:extLst>
          </p:cNvPr>
          <p:cNvSpPr txBox="1"/>
          <p:nvPr/>
        </p:nvSpPr>
        <p:spPr>
          <a:xfrm>
            <a:off x="7786260" y="3100246"/>
            <a:ext cx="2373825" cy="369332"/>
          </a:xfrm>
          <a:prstGeom prst="rect">
            <a:avLst/>
          </a:prstGeom>
          <a:noFill/>
        </p:spPr>
        <p:txBody>
          <a:bodyPr wrap="square" rtlCol="0">
            <a:spAutoFit/>
          </a:bodyPr>
          <a:lstStyle/>
          <a:p>
            <a:r>
              <a:rPr lang="en-US" b="1" dirty="0"/>
              <a:t>- Execution</a:t>
            </a:r>
          </a:p>
        </p:txBody>
      </p:sp>
      <p:cxnSp>
        <p:nvCxnSpPr>
          <p:cNvPr id="36" name="Straight Arrow Connector 35">
            <a:extLst>
              <a:ext uri="{FF2B5EF4-FFF2-40B4-BE49-F238E27FC236}">
                <a16:creationId xmlns:a16="http://schemas.microsoft.com/office/drawing/2014/main" id="{67663EE7-4C60-AD47-BA81-49732FBB6977}"/>
              </a:ext>
            </a:extLst>
          </p:cNvPr>
          <p:cNvCxnSpPr>
            <a:cxnSpLocks/>
          </p:cNvCxnSpPr>
          <p:nvPr/>
        </p:nvCxnSpPr>
        <p:spPr>
          <a:xfrm>
            <a:off x="4390844" y="3074739"/>
            <a:ext cx="0" cy="12142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97B190E-F356-A44A-92E9-7756915B5506}"/>
              </a:ext>
            </a:extLst>
          </p:cNvPr>
          <p:cNvCxnSpPr>
            <a:cxnSpLocks/>
          </p:cNvCxnSpPr>
          <p:nvPr/>
        </p:nvCxnSpPr>
        <p:spPr>
          <a:xfrm flipH="1">
            <a:off x="5423298" y="2437558"/>
            <a:ext cx="2482444" cy="1935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667308F-2D47-D64F-B6C5-774336E95D84}"/>
              </a:ext>
            </a:extLst>
          </p:cNvPr>
          <p:cNvSpPr/>
          <p:nvPr/>
        </p:nvSpPr>
        <p:spPr>
          <a:xfrm>
            <a:off x="3928563" y="1430323"/>
            <a:ext cx="664029" cy="65314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P</a:t>
            </a:r>
          </a:p>
        </p:txBody>
      </p:sp>
      <p:graphicFrame>
        <p:nvGraphicFramePr>
          <p:cNvPr id="28" name="Diagram 27">
            <a:extLst>
              <a:ext uri="{FF2B5EF4-FFF2-40B4-BE49-F238E27FC236}">
                <a16:creationId xmlns:a16="http://schemas.microsoft.com/office/drawing/2014/main" id="{87F94CDE-75E6-F445-8234-45C087C699CA}"/>
              </a:ext>
            </a:extLst>
          </p:cNvPr>
          <p:cNvGraphicFramePr/>
          <p:nvPr/>
        </p:nvGraphicFramePr>
        <p:xfrm>
          <a:off x="6096000" y="3824682"/>
          <a:ext cx="4434440" cy="25869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Date Placeholder 4">
            <a:extLst>
              <a:ext uri="{FF2B5EF4-FFF2-40B4-BE49-F238E27FC236}">
                <a16:creationId xmlns:a16="http://schemas.microsoft.com/office/drawing/2014/main" id="{C5D9EFB2-9A97-254D-8DB7-32F578E4BBF3}"/>
              </a:ext>
            </a:extLst>
          </p:cNvPr>
          <p:cNvSpPr>
            <a:spLocks noGrp="1"/>
          </p:cNvSpPr>
          <p:nvPr>
            <p:ph type="dt" sz="half" idx="10"/>
          </p:nvPr>
        </p:nvSpPr>
        <p:spPr/>
        <p:txBody>
          <a:bodyPr/>
          <a:lstStyle/>
          <a:p>
            <a:r>
              <a:rPr lang="en-IN"/>
              <a:t>06/07/21</a:t>
            </a:r>
            <a:endParaRPr lang="en-US" dirty="0"/>
          </a:p>
        </p:txBody>
      </p:sp>
      <p:sp>
        <p:nvSpPr>
          <p:cNvPr id="6" name="Slide Number Placeholder 5">
            <a:extLst>
              <a:ext uri="{FF2B5EF4-FFF2-40B4-BE49-F238E27FC236}">
                <a16:creationId xmlns:a16="http://schemas.microsoft.com/office/drawing/2014/main" id="{A5E1AD78-DE84-3F43-9271-B87F1A91D0DF}"/>
              </a:ext>
            </a:extLst>
          </p:cNvPr>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4180217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65835-7D87-50A9-FCCD-8332E2E50BB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7B5E55-3A77-C816-986F-E16BAD8A1771}"/>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139E4ECA-669D-DDE4-C45F-184AF9C2D547}"/>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latin typeface="Times New Roman" panose="02020603050405020304" pitchFamily="18" charset="0"/>
                <a:cs typeface="Times New Roman" panose="02020603050405020304" pitchFamily="18" charset="0"/>
              </a:rPr>
              <a:t>GST Exemption Notification (As Original)</a:t>
            </a:r>
          </a:p>
        </p:txBody>
      </p:sp>
      <p:sp>
        <p:nvSpPr>
          <p:cNvPr id="7" name="Date Placeholder 6">
            <a:extLst>
              <a:ext uri="{FF2B5EF4-FFF2-40B4-BE49-F238E27FC236}">
                <a16:creationId xmlns:a16="http://schemas.microsoft.com/office/drawing/2014/main" id="{B91B6DDF-2286-C36E-FC45-31803C6EBDEF}"/>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BED19A2F-446B-3404-05F3-FE35587DC49C}"/>
              </a:ext>
            </a:extLst>
          </p:cNvPr>
          <p:cNvSpPr>
            <a:spLocks noGrp="1"/>
          </p:cNvSpPr>
          <p:nvPr>
            <p:ph type="sldNum" sz="quarter" idx="12"/>
          </p:nvPr>
        </p:nvSpPr>
        <p:spPr/>
        <p:txBody>
          <a:bodyPr/>
          <a:lstStyle/>
          <a:p>
            <a:fld id="{4FAB73BC-B049-4115-A692-8D63A059BFB8}" type="slidenum">
              <a:rPr lang="en-US" smtClean="0"/>
              <a:t>18</a:t>
            </a:fld>
            <a:endParaRPr lang="en-US" dirty="0"/>
          </a:p>
        </p:txBody>
      </p:sp>
      <p:graphicFrame>
        <p:nvGraphicFramePr>
          <p:cNvPr id="9" name="Table 8">
            <a:extLst>
              <a:ext uri="{FF2B5EF4-FFF2-40B4-BE49-F238E27FC236}">
                <a16:creationId xmlns:a16="http://schemas.microsoft.com/office/drawing/2014/main" id="{E45F8BE0-61C4-AEB8-BF45-965E3D6B80DD}"/>
              </a:ext>
            </a:extLst>
          </p:cNvPr>
          <p:cNvGraphicFramePr>
            <a:graphicFrameLocks noGrp="1"/>
          </p:cNvGraphicFramePr>
          <p:nvPr>
            <p:extLst>
              <p:ext uri="{D42A27DB-BD31-4B8C-83A1-F6EECF244321}">
                <p14:modId xmlns:p14="http://schemas.microsoft.com/office/powerpoint/2010/main" val="1169644561"/>
              </p:ext>
            </p:extLst>
          </p:nvPr>
        </p:nvGraphicFramePr>
        <p:xfrm>
          <a:off x="380745" y="1679911"/>
          <a:ext cx="10832558" cy="1432366"/>
        </p:xfrm>
        <a:graphic>
          <a:graphicData uri="http://schemas.openxmlformats.org/drawingml/2006/table">
            <a:tbl>
              <a:tblPr/>
              <a:tblGrid>
                <a:gridCol w="1259856">
                  <a:extLst>
                    <a:ext uri="{9D8B030D-6E8A-4147-A177-3AD203B41FA5}">
                      <a16:colId xmlns:a16="http://schemas.microsoft.com/office/drawing/2014/main" val="1448513437"/>
                    </a:ext>
                  </a:extLst>
                </a:gridCol>
                <a:gridCol w="2425662">
                  <a:extLst>
                    <a:ext uri="{9D8B030D-6E8A-4147-A177-3AD203B41FA5}">
                      <a16:colId xmlns:a16="http://schemas.microsoft.com/office/drawing/2014/main" val="2371031521"/>
                    </a:ext>
                  </a:extLst>
                </a:gridCol>
                <a:gridCol w="3681808">
                  <a:extLst>
                    <a:ext uri="{9D8B030D-6E8A-4147-A177-3AD203B41FA5}">
                      <a16:colId xmlns:a16="http://schemas.microsoft.com/office/drawing/2014/main" val="6904304"/>
                    </a:ext>
                  </a:extLst>
                </a:gridCol>
                <a:gridCol w="1833685">
                  <a:extLst>
                    <a:ext uri="{9D8B030D-6E8A-4147-A177-3AD203B41FA5}">
                      <a16:colId xmlns:a16="http://schemas.microsoft.com/office/drawing/2014/main" val="2270750667"/>
                    </a:ext>
                  </a:extLst>
                </a:gridCol>
                <a:gridCol w="1631547">
                  <a:extLst>
                    <a:ext uri="{9D8B030D-6E8A-4147-A177-3AD203B41FA5}">
                      <a16:colId xmlns:a16="http://schemas.microsoft.com/office/drawing/2014/main" val="1691624049"/>
                    </a:ext>
                  </a:extLst>
                </a:gridCol>
              </a:tblGrid>
              <a:tr h="409247">
                <a:tc>
                  <a:txBody>
                    <a:bodyPr/>
                    <a:lstStyle/>
                    <a:p>
                      <a:pPr algn="ctr"/>
                      <a:r>
                        <a:rPr lang="en-IN" sz="2000" b="1" dirty="0">
                          <a:effectLst/>
                        </a:rPr>
                        <a:t>S. No. </a:t>
                      </a: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rPr>
                        <a:t>HNS</a:t>
                      </a: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rPr>
                        <a:t>Description of Services </a:t>
                      </a: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rPr>
                        <a:t>Rate </a:t>
                      </a: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rPr>
                        <a:t>Condition</a:t>
                      </a: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924128"/>
                  </a:ext>
                </a:extLst>
              </a:tr>
              <a:tr h="1023119">
                <a:tc>
                  <a:txBody>
                    <a:bodyPr/>
                    <a:lstStyle/>
                    <a:p>
                      <a:pPr algn="ctr"/>
                      <a:r>
                        <a:rPr lang="en-IN" sz="2000" dirty="0">
                          <a:effectLst/>
                          <a:latin typeface="TimesNewRomanPSMT"/>
                        </a:rPr>
                        <a:t>23 </a:t>
                      </a:r>
                      <a:endParaRPr lang="en-IN" sz="2000"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dirty="0">
                          <a:effectLst/>
                          <a:latin typeface="TimesNewRomanPSMT"/>
                        </a:rPr>
                        <a:t>Heading 9967 </a:t>
                      </a:r>
                      <a:endParaRPr lang="en-IN" sz="2000"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dirty="0">
                          <a:effectLst/>
                          <a:latin typeface="TimesNewRomanPSMT"/>
                        </a:rPr>
                        <a:t>Service by way of access to a road or a bridge on payment of toll charges. </a:t>
                      </a:r>
                      <a:endParaRPr lang="en-IN" sz="2000"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dirty="0">
                          <a:effectLst/>
                          <a:latin typeface="TimesNewRomanPSMT"/>
                        </a:rPr>
                        <a:t>Nil </a:t>
                      </a:r>
                      <a:endParaRPr lang="en-IN" sz="2000"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dirty="0">
                          <a:effectLst/>
                          <a:latin typeface="TimesNewRomanPSMT"/>
                        </a:rPr>
                        <a:t>Nil </a:t>
                      </a:r>
                      <a:endParaRPr lang="en-IN" sz="2000"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024435"/>
                  </a:ext>
                </a:extLst>
              </a:tr>
            </a:tbl>
          </a:graphicData>
        </a:graphic>
      </p:graphicFrame>
      <p:sp>
        <p:nvSpPr>
          <p:cNvPr id="10" name="TextBox 9">
            <a:extLst>
              <a:ext uri="{FF2B5EF4-FFF2-40B4-BE49-F238E27FC236}">
                <a16:creationId xmlns:a16="http://schemas.microsoft.com/office/drawing/2014/main" id="{34DDB925-60A7-D96F-ACA2-52B757014724}"/>
              </a:ext>
            </a:extLst>
          </p:cNvPr>
          <p:cNvSpPr txBox="1"/>
          <p:nvPr/>
        </p:nvSpPr>
        <p:spPr>
          <a:xfrm>
            <a:off x="380745" y="1004675"/>
            <a:ext cx="4315481"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NN 12/2017 CT(R) Dt. 28.06.2017</a:t>
            </a:r>
          </a:p>
        </p:txBody>
      </p:sp>
    </p:spTree>
    <p:extLst>
      <p:ext uri="{BB962C8B-B14F-4D97-AF65-F5344CB8AC3E}">
        <p14:creationId xmlns:p14="http://schemas.microsoft.com/office/powerpoint/2010/main" val="731753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80ED5-1B95-D627-E593-5A1D1B2850C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95057F-D1DA-F21F-B77A-00B5A1BD8CC7}"/>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70CA45A0-02FA-3E31-59B1-59DFEA4D8390}"/>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latin typeface="Times New Roman" panose="02020603050405020304" pitchFamily="18" charset="0"/>
                <a:cs typeface="Times New Roman" panose="02020603050405020304" pitchFamily="18" charset="0"/>
              </a:rPr>
              <a:t>Agenda – 22</a:t>
            </a:r>
            <a:r>
              <a:rPr lang="en-US" sz="3200" baseline="30000" dirty="0">
                <a:latin typeface="Times New Roman" panose="02020603050405020304" pitchFamily="18" charset="0"/>
                <a:cs typeface="Times New Roman" panose="02020603050405020304" pitchFamily="18" charset="0"/>
              </a:rPr>
              <a:t>nd</a:t>
            </a:r>
            <a:r>
              <a:rPr lang="en-US" sz="3200" dirty="0">
                <a:latin typeface="Times New Roman" panose="02020603050405020304" pitchFamily="18" charset="0"/>
                <a:cs typeface="Times New Roman" panose="02020603050405020304" pitchFamily="18" charset="0"/>
              </a:rPr>
              <a:t> GST Council Meeting </a:t>
            </a:r>
          </a:p>
        </p:txBody>
      </p:sp>
      <p:sp>
        <p:nvSpPr>
          <p:cNvPr id="7" name="Date Placeholder 6">
            <a:extLst>
              <a:ext uri="{FF2B5EF4-FFF2-40B4-BE49-F238E27FC236}">
                <a16:creationId xmlns:a16="http://schemas.microsoft.com/office/drawing/2014/main" id="{AD3564EF-D207-49C3-162A-9DD3035A5DC4}"/>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0E74BDE8-B50A-ECA3-26C8-95C2B00B9BA3}"/>
              </a:ext>
            </a:extLst>
          </p:cNvPr>
          <p:cNvSpPr>
            <a:spLocks noGrp="1"/>
          </p:cNvSpPr>
          <p:nvPr>
            <p:ph type="sldNum" sz="quarter" idx="12"/>
          </p:nvPr>
        </p:nvSpPr>
        <p:spPr/>
        <p:txBody>
          <a:bodyPr/>
          <a:lstStyle/>
          <a:p>
            <a:fld id="{4FAB73BC-B049-4115-A692-8D63A059BFB8}" type="slidenum">
              <a:rPr lang="en-US" smtClean="0"/>
              <a:t>19</a:t>
            </a:fld>
            <a:endParaRPr lang="en-US" dirty="0"/>
          </a:p>
        </p:txBody>
      </p:sp>
      <p:sp>
        <p:nvSpPr>
          <p:cNvPr id="4" name="TextBox 3">
            <a:extLst>
              <a:ext uri="{FF2B5EF4-FFF2-40B4-BE49-F238E27FC236}">
                <a16:creationId xmlns:a16="http://schemas.microsoft.com/office/drawing/2014/main" id="{ED122EC4-C763-EA4A-F9EA-1505787E164E}"/>
              </a:ext>
            </a:extLst>
          </p:cNvPr>
          <p:cNvSpPr txBox="1"/>
          <p:nvPr/>
        </p:nvSpPr>
        <p:spPr>
          <a:xfrm>
            <a:off x="266189" y="831405"/>
            <a:ext cx="11621011" cy="5324535"/>
          </a:xfrm>
          <a:prstGeom prst="rect">
            <a:avLst/>
          </a:prstGeom>
          <a:noFill/>
        </p:spPr>
        <p:txBody>
          <a:bodyPr wrap="square" rtlCol="0">
            <a:spAutoFit/>
          </a:bodyPr>
          <a:lstStyle/>
          <a:p>
            <a:pPr algn="just" defTabSz="914400"/>
            <a:r>
              <a:rPr lang="en-IN" sz="2000" b="1" i="1" dirty="0">
                <a:latin typeface="Times New Roman" panose="02020603050405020304" pitchFamily="18" charset="0"/>
                <a:cs typeface="Times New Roman" panose="02020603050405020304" pitchFamily="18" charset="0"/>
              </a:rPr>
              <a:t>Agenda Item 13 (iv) - Issue of Annuity being given in Place of Toll Charges to Developers of Public Infrastructure-exemption there on</a:t>
            </a:r>
            <a:endParaRPr lang="en-IN" sz="20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tabLst>
                <a:tab pos="657225" algn="l"/>
              </a:tabLst>
            </a:pPr>
            <a:endParaRPr lang="en-US" altLang="en-US" sz="2000" i="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defTabSz="914400" eaLnBrk="0" fontAlgn="base" hangingPunct="0">
              <a:spcBef>
                <a:spcPct val="0"/>
              </a:spcBef>
              <a:spcAft>
                <a:spcPct val="0"/>
              </a:spcAft>
              <a:buAutoNum type="arabicPeriod"/>
              <a:tabLst>
                <a:tab pos="657225" algn="l"/>
              </a:tabLst>
            </a:pPr>
            <a:r>
              <a:rPr lang="en-US" altLang="en-US" sz="2000" i="1" dirty="0">
                <a:latin typeface="Times New Roman" panose="02020603050405020304" pitchFamily="18" charset="0"/>
                <a:ea typeface="Times New Roman" panose="02020603050405020304" pitchFamily="18" charset="0"/>
                <a:cs typeface="Times New Roman" panose="02020603050405020304" pitchFamily="18" charset="0"/>
              </a:rPr>
              <a:t>Toll is exempt from GST. In service tax it was in the Negative List.</a:t>
            </a:r>
            <a:endParaRPr lang="en-US" altLang="en-US" sz="2000" dirty="0">
              <a:latin typeface="Times New Roman" panose="02020603050405020304" pitchFamily="18" charset="0"/>
              <a:cs typeface="Times New Roman" panose="02020603050405020304" pitchFamily="18" charset="0"/>
            </a:endParaRPr>
          </a:p>
          <a:p>
            <a:pPr marL="342900" lvl="0" indent="-342900" algn="just" defTabSz="914400" eaLnBrk="0" fontAlgn="base" hangingPunct="0">
              <a:spcBef>
                <a:spcPct val="0"/>
              </a:spcBef>
              <a:spcAft>
                <a:spcPct val="0"/>
              </a:spcAft>
              <a:buAutoNum type="arabicPeriod"/>
              <a:tabLst>
                <a:tab pos="657225" algn="l"/>
              </a:tabLst>
            </a:pPr>
            <a:r>
              <a:rPr lang="en-US" altLang="en-US" sz="2000" b="1" i="1" dirty="0">
                <a:latin typeface="Times New Roman" panose="02020603050405020304" pitchFamily="18" charset="0"/>
                <a:ea typeface="Times New Roman" panose="02020603050405020304" pitchFamily="18" charset="0"/>
                <a:cs typeface="Times New Roman" panose="02020603050405020304" pitchFamily="18" charset="0"/>
              </a:rPr>
              <a:t>There is a difference between toll and annuity.</a:t>
            </a:r>
            <a:r>
              <a:rPr lang="en-US" altLang="en-US" sz="2000" i="1" dirty="0">
                <a:latin typeface="Times New Roman" panose="02020603050405020304" pitchFamily="18" charset="0"/>
                <a:ea typeface="Times New Roman" panose="02020603050405020304" pitchFamily="18" charset="0"/>
                <a:cs typeface="Times New Roman" panose="02020603050405020304" pitchFamily="18" charset="0"/>
              </a:rPr>
              <a:t> While toll is a payment made by users of road to concessionaires for usage of roads, </a:t>
            </a:r>
            <a:r>
              <a:rPr lang="en-US" altLang="en-US" sz="2000" i="1" u="sng" dirty="0">
                <a:latin typeface="Times New Roman" panose="02020603050405020304" pitchFamily="18" charset="0"/>
                <a:ea typeface="Times New Roman" panose="02020603050405020304" pitchFamily="18" charset="0"/>
                <a:cs typeface="Times New Roman" panose="02020603050405020304" pitchFamily="18" charset="0"/>
              </a:rPr>
              <a:t>annuity is an amount paid by National Highways Authority of India (NHAI) to concessionaires for construction of roads</a:t>
            </a:r>
            <a:r>
              <a:rPr lang="en-US" altLang="en-US" sz="2000" i="1" dirty="0">
                <a:latin typeface="Times New Roman" panose="02020603050405020304" pitchFamily="18" charset="0"/>
                <a:ea typeface="Times New Roman" panose="02020603050405020304" pitchFamily="18" charset="0"/>
                <a:cs typeface="Times New Roman" panose="02020603050405020304" pitchFamily="18" charset="0"/>
              </a:rPr>
              <a:t>. In other words, annuity is a consideration for the service provided by concessionaires to NHAI.</a:t>
            </a:r>
            <a:endParaRPr lang="en-US" altLang="en-US" sz="2000" dirty="0">
              <a:latin typeface="Times New Roman" panose="02020603050405020304" pitchFamily="18" charset="0"/>
              <a:cs typeface="Times New Roman" panose="02020603050405020304" pitchFamily="18" charset="0"/>
            </a:endParaRPr>
          </a:p>
          <a:p>
            <a:pPr marL="342900" lvl="0" indent="-342900" algn="just" defTabSz="914400" eaLnBrk="0" fontAlgn="base" hangingPunct="0">
              <a:spcBef>
                <a:spcPct val="0"/>
              </a:spcBef>
              <a:spcAft>
                <a:spcPct val="0"/>
              </a:spcAft>
              <a:buAutoNum type="arabicPeriod"/>
              <a:tabLst>
                <a:tab pos="657225" algn="l"/>
              </a:tabLst>
            </a:pPr>
            <a:r>
              <a:rPr lang="en-US" altLang="en-US" sz="2000" i="1" dirty="0">
                <a:latin typeface="Times New Roman" panose="02020603050405020304" pitchFamily="18" charset="0"/>
                <a:ea typeface="Times New Roman" panose="02020603050405020304" pitchFamily="18" charset="0"/>
                <a:cs typeface="Times New Roman" panose="02020603050405020304" pitchFamily="18" charset="0"/>
              </a:rPr>
              <a:t>The works contract services by way of construction of road was exempt from service tax. However, service tax was leviable only on the service component of such works contract (40%). The material or goods component of the works contract was leviable to VAT. However, it was subject to State VAT (composition rate). </a:t>
            </a:r>
          </a:p>
          <a:p>
            <a:pPr marL="342900" lvl="0" indent="-342900" algn="just" defTabSz="914400" eaLnBrk="0" fontAlgn="base" hangingPunct="0">
              <a:spcBef>
                <a:spcPct val="0"/>
              </a:spcBef>
              <a:spcAft>
                <a:spcPct val="0"/>
              </a:spcAft>
              <a:buAutoNum type="arabicPeriod"/>
              <a:tabLst>
                <a:tab pos="657225" algn="l"/>
              </a:tabLst>
            </a:pPr>
            <a:r>
              <a:rPr lang="en-IN" sz="2000" i="1" dirty="0">
                <a:latin typeface="Times New Roman" panose="02020603050405020304" pitchFamily="18" charset="0"/>
                <a:cs typeface="Times New Roman" panose="02020603050405020304" pitchFamily="18" charset="0"/>
              </a:rPr>
              <a:t>Construction of roads is now subject to 12% GST. EPC contractor (Engineering, Procurement and Construction) pays 12% GST on the service of road construction to the concessionaire.</a:t>
            </a:r>
            <a:endParaRPr lang="en-IN" sz="2000" dirty="0">
              <a:latin typeface="Times New Roman" panose="02020603050405020304" pitchFamily="18" charset="0"/>
              <a:cs typeface="Times New Roman" panose="02020603050405020304" pitchFamily="18" charset="0"/>
            </a:endParaRPr>
          </a:p>
          <a:p>
            <a:pPr marL="342900" lvl="0" indent="-342900" algn="just" defTabSz="914400" eaLnBrk="0" fontAlgn="base" hangingPunct="0">
              <a:spcBef>
                <a:spcPct val="0"/>
              </a:spcBef>
              <a:spcAft>
                <a:spcPct val="0"/>
              </a:spcAft>
              <a:buAutoNum type="arabicPeriod"/>
              <a:tabLst>
                <a:tab pos="657225" algn="l"/>
              </a:tabLst>
            </a:pPr>
            <a:r>
              <a:rPr lang="en-IN" sz="2000" i="1" dirty="0">
                <a:latin typeface="Times New Roman" panose="02020603050405020304" pitchFamily="18" charset="0"/>
                <a:cs typeface="Times New Roman" panose="02020603050405020304" pitchFamily="18" charset="0"/>
              </a:rPr>
              <a:t>In view of the above, there is a free flow of ITC from EPC Contractor to the concessionaire and thereafter to NHAI. As a result, the GST of 12% leviable on the service of road construction provided by concessionaire to NHAI would be paid partly from the ITC available with him.</a:t>
            </a:r>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882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EFD59-F8A7-5CCF-8C3A-CE895001685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16DA15-3005-C611-0999-73382E0FC7D6}"/>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latin typeface="Bookman Old Style" pitchFamily="18" charset="0"/>
            </a:endParaRPr>
          </a:p>
        </p:txBody>
      </p:sp>
      <p:sp>
        <p:nvSpPr>
          <p:cNvPr id="8" name="TextBox 7">
            <a:extLst>
              <a:ext uri="{FF2B5EF4-FFF2-40B4-BE49-F238E27FC236}">
                <a16:creationId xmlns:a16="http://schemas.microsoft.com/office/drawing/2014/main" id="{18593EDF-CB09-6354-00DF-0B159B4F3255}"/>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Agenda</a:t>
            </a:r>
          </a:p>
        </p:txBody>
      </p:sp>
      <p:sp>
        <p:nvSpPr>
          <p:cNvPr id="9" name="Date Placeholder 8">
            <a:extLst>
              <a:ext uri="{FF2B5EF4-FFF2-40B4-BE49-F238E27FC236}">
                <a16:creationId xmlns:a16="http://schemas.microsoft.com/office/drawing/2014/main" id="{88756504-EEB4-ABF3-1304-B5FFEE1BA803}"/>
              </a:ext>
            </a:extLst>
          </p:cNvPr>
          <p:cNvSpPr>
            <a:spLocks noGrp="1"/>
          </p:cNvSpPr>
          <p:nvPr>
            <p:ph type="dt" sz="half" idx="10"/>
          </p:nvPr>
        </p:nvSpPr>
        <p:spPr/>
        <p:txBody>
          <a:bodyPr/>
          <a:lstStyle/>
          <a:p>
            <a:r>
              <a:rPr lang="en-IN"/>
              <a:t>16/06/2024</a:t>
            </a:r>
            <a:endParaRPr lang="en-US" dirty="0"/>
          </a:p>
        </p:txBody>
      </p:sp>
      <p:sp>
        <p:nvSpPr>
          <p:cNvPr id="2" name="Footer Placeholder 1">
            <a:extLst>
              <a:ext uri="{FF2B5EF4-FFF2-40B4-BE49-F238E27FC236}">
                <a16:creationId xmlns:a16="http://schemas.microsoft.com/office/drawing/2014/main" id="{EC3F18D5-4032-9865-97C8-E06C907EE7EA}"/>
              </a:ext>
            </a:extLst>
          </p:cNvPr>
          <p:cNvSpPr>
            <a:spLocks noGrp="1"/>
          </p:cNvSpPr>
          <p:nvPr>
            <p:ph type="ftr" sz="quarter" idx="11"/>
          </p:nvPr>
        </p:nvSpPr>
        <p:spPr/>
        <p:txBody>
          <a:bodyPr/>
          <a:lstStyle/>
          <a:p>
            <a:r>
              <a:rPr lang="en-US"/>
              <a:t>@Jatin_Harjai                                                                                   JHA Legal</a:t>
            </a:r>
            <a:endParaRPr lang="en-US" dirty="0"/>
          </a:p>
        </p:txBody>
      </p:sp>
      <p:graphicFrame>
        <p:nvGraphicFramePr>
          <p:cNvPr id="3" name="Diagram 2">
            <a:extLst>
              <a:ext uri="{FF2B5EF4-FFF2-40B4-BE49-F238E27FC236}">
                <a16:creationId xmlns:a16="http://schemas.microsoft.com/office/drawing/2014/main" id="{CC2447A4-1F15-4735-4656-4A1A86BF2306}"/>
              </a:ext>
            </a:extLst>
          </p:cNvPr>
          <p:cNvGraphicFramePr/>
          <p:nvPr>
            <p:extLst>
              <p:ext uri="{D42A27DB-BD31-4B8C-83A1-F6EECF244321}">
                <p14:modId xmlns:p14="http://schemas.microsoft.com/office/powerpoint/2010/main" val="331509467"/>
              </p:ext>
            </p:extLst>
          </p:nvPr>
        </p:nvGraphicFramePr>
        <p:xfrm>
          <a:off x="296563" y="560062"/>
          <a:ext cx="11430000" cy="5875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29E25F2-08A1-C3DA-7334-CA898FF8E292}"/>
              </a:ext>
            </a:extLst>
          </p:cNvPr>
          <p:cNvSpPr>
            <a:spLocks noGrp="1"/>
          </p:cNvSpPr>
          <p:nvPr>
            <p:ph type="sldNum" sz="quarter" idx="12"/>
          </p:nvPr>
        </p:nvSpPr>
        <p:spPr/>
        <p:txBody>
          <a:bodyPr/>
          <a:lstStyle/>
          <a:p>
            <a:fld id="{4FAB73BC-B049-4115-A692-8D63A059BFB8}" type="slidenum">
              <a:rPr lang="en-US" smtClean="0"/>
              <a:t>2</a:t>
            </a:fld>
            <a:endParaRPr lang="en-US" dirty="0"/>
          </a:p>
        </p:txBody>
      </p:sp>
      <p:sp>
        <p:nvSpPr>
          <p:cNvPr id="7" name="Action Button: End 6">
            <a:hlinkClick r:id="" action="ppaction://hlinkshowjump?jump=lastslide" highlightClick="1"/>
            <a:extLst>
              <a:ext uri="{FF2B5EF4-FFF2-40B4-BE49-F238E27FC236}">
                <a16:creationId xmlns:a16="http://schemas.microsoft.com/office/drawing/2014/main" id="{0ED2CE65-EF06-6680-445E-2AD408AA8F7A}"/>
              </a:ext>
            </a:extLst>
          </p:cNvPr>
          <p:cNvSpPr/>
          <p:nvPr/>
        </p:nvSpPr>
        <p:spPr>
          <a:xfrm>
            <a:off x="11726563" y="5976730"/>
            <a:ext cx="465437" cy="357809"/>
          </a:xfrm>
          <a:prstGeom prst="actionButtonE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576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ABF41-00FB-0099-47B4-382BCE685C5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8072E20-8B17-C71C-AEB4-5D0B5BBC9D39}"/>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FDB7F703-5D9F-7C13-8FD8-85092A284C62}"/>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latin typeface="Times New Roman" panose="02020603050405020304" pitchFamily="18" charset="0"/>
                <a:cs typeface="Times New Roman" panose="02020603050405020304" pitchFamily="18" charset="0"/>
              </a:rPr>
              <a:t>GST Exemption Notification (As Amended – 13.10.2017)</a:t>
            </a:r>
          </a:p>
        </p:txBody>
      </p:sp>
      <p:sp>
        <p:nvSpPr>
          <p:cNvPr id="7" name="Date Placeholder 6">
            <a:extLst>
              <a:ext uri="{FF2B5EF4-FFF2-40B4-BE49-F238E27FC236}">
                <a16:creationId xmlns:a16="http://schemas.microsoft.com/office/drawing/2014/main" id="{8C238C67-DDC9-3119-A10E-365223D386D4}"/>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FB10DB76-C121-FBB2-DE66-88A71C0F9E92}"/>
              </a:ext>
            </a:extLst>
          </p:cNvPr>
          <p:cNvSpPr>
            <a:spLocks noGrp="1"/>
          </p:cNvSpPr>
          <p:nvPr>
            <p:ph type="sldNum" sz="quarter" idx="12"/>
          </p:nvPr>
        </p:nvSpPr>
        <p:spPr/>
        <p:txBody>
          <a:bodyPr/>
          <a:lstStyle/>
          <a:p>
            <a:fld id="{4FAB73BC-B049-4115-A692-8D63A059BFB8}" type="slidenum">
              <a:rPr lang="en-US" smtClean="0"/>
              <a:t>20</a:t>
            </a:fld>
            <a:endParaRPr lang="en-US" dirty="0"/>
          </a:p>
        </p:txBody>
      </p:sp>
      <p:graphicFrame>
        <p:nvGraphicFramePr>
          <p:cNvPr id="9" name="Table 8">
            <a:extLst>
              <a:ext uri="{FF2B5EF4-FFF2-40B4-BE49-F238E27FC236}">
                <a16:creationId xmlns:a16="http://schemas.microsoft.com/office/drawing/2014/main" id="{9536C59B-87FA-6BD8-2ACE-38FECAC93AC4}"/>
              </a:ext>
            </a:extLst>
          </p:cNvPr>
          <p:cNvGraphicFramePr>
            <a:graphicFrameLocks noGrp="1"/>
          </p:cNvGraphicFramePr>
          <p:nvPr/>
        </p:nvGraphicFramePr>
        <p:xfrm>
          <a:off x="380745" y="1679911"/>
          <a:ext cx="10832558" cy="1432366"/>
        </p:xfrm>
        <a:graphic>
          <a:graphicData uri="http://schemas.openxmlformats.org/drawingml/2006/table">
            <a:tbl>
              <a:tblPr/>
              <a:tblGrid>
                <a:gridCol w="1259856">
                  <a:extLst>
                    <a:ext uri="{9D8B030D-6E8A-4147-A177-3AD203B41FA5}">
                      <a16:colId xmlns:a16="http://schemas.microsoft.com/office/drawing/2014/main" val="1448513437"/>
                    </a:ext>
                  </a:extLst>
                </a:gridCol>
                <a:gridCol w="2425662">
                  <a:extLst>
                    <a:ext uri="{9D8B030D-6E8A-4147-A177-3AD203B41FA5}">
                      <a16:colId xmlns:a16="http://schemas.microsoft.com/office/drawing/2014/main" val="2371031521"/>
                    </a:ext>
                  </a:extLst>
                </a:gridCol>
                <a:gridCol w="3681808">
                  <a:extLst>
                    <a:ext uri="{9D8B030D-6E8A-4147-A177-3AD203B41FA5}">
                      <a16:colId xmlns:a16="http://schemas.microsoft.com/office/drawing/2014/main" val="6904304"/>
                    </a:ext>
                  </a:extLst>
                </a:gridCol>
                <a:gridCol w="1833685">
                  <a:extLst>
                    <a:ext uri="{9D8B030D-6E8A-4147-A177-3AD203B41FA5}">
                      <a16:colId xmlns:a16="http://schemas.microsoft.com/office/drawing/2014/main" val="2270750667"/>
                    </a:ext>
                  </a:extLst>
                </a:gridCol>
                <a:gridCol w="1631547">
                  <a:extLst>
                    <a:ext uri="{9D8B030D-6E8A-4147-A177-3AD203B41FA5}">
                      <a16:colId xmlns:a16="http://schemas.microsoft.com/office/drawing/2014/main" val="1691624049"/>
                    </a:ext>
                  </a:extLst>
                </a:gridCol>
              </a:tblGrid>
              <a:tr h="409247">
                <a:tc>
                  <a:txBody>
                    <a:bodyPr/>
                    <a:lstStyle/>
                    <a:p>
                      <a:pPr algn="ctr"/>
                      <a:r>
                        <a:rPr lang="en-IN" sz="2000" b="1" dirty="0">
                          <a:effectLst/>
                        </a:rPr>
                        <a:t>S. No. </a:t>
                      </a: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rPr>
                        <a:t>HNS</a:t>
                      </a: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rPr>
                        <a:t>Description of Services </a:t>
                      </a: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rPr>
                        <a:t>Rate </a:t>
                      </a: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rPr>
                        <a:t>Condition</a:t>
                      </a: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924128"/>
                  </a:ext>
                </a:extLst>
              </a:tr>
              <a:tr h="1023119">
                <a:tc>
                  <a:txBody>
                    <a:bodyPr/>
                    <a:lstStyle/>
                    <a:p>
                      <a:pPr algn="ctr"/>
                      <a:r>
                        <a:rPr lang="en-IN" sz="2000" dirty="0">
                          <a:effectLst/>
                          <a:latin typeface="TimesNewRomanPSMT"/>
                        </a:rPr>
                        <a:t>23 </a:t>
                      </a:r>
                      <a:endParaRPr lang="en-IN" sz="2000"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dirty="0">
                          <a:effectLst/>
                          <a:latin typeface="TimesNewRomanPSMT"/>
                        </a:rPr>
                        <a:t>Heading 9967 </a:t>
                      </a:r>
                      <a:endParaRPr lang="en-IN" sz="2000"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dirty="0">
                          <a:effectLst/>
                          <a:latin typeface="TimesNewRomanPSMT"/>
                        </a:rPr>
                        <a:t>Service by way of access to a road or a bridge on payment of toll charges. </a:t>
                      </a:r>
                      <a:endParaRPr lang="en-IN" sz="2000"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dirty="0">
                          <a:effectLst/>
                          <a:latin typeface="TimesNewRomanPSMT"/>
                        </a:rPr>
                        <a:t>Nil </a:t>
                      </a:r>
                      <a:endParaRPr lang="en-IN" sz="2000"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dirty="0">
                          <a:effectLst/>
                          <a:latin typeface="TimesNewRomanPSMT"/>
                        </a:rPr>
                        <a:t>Nil </a:t>
                      </a:r>
                      <a:endParaRPr lang="en-IN" sz="2000"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024435"/>
                  </a:ext>
                </a:extLst>
              </a:tr>
            </a:tbl>
          </a:graphicData>
        </a:graphic>
      </p:graphicFrame>
      <p:sp>
        <p:nvSpPr>
          <p:cNvPr id="10" name="TextBox 9">
            <a:extLst>
              <a:ext uri="{FF2B5EF4-FFF2-40B4-BE49-F238E27FC236}">
                <a16:creationId xmlns:a16="http://schemas.microsoft.com/office/drawing/2014/main" id="{053CA49B-7811-3537-1FE5-0D1566F3750F}"/>
              </a:ext>
            </a:extLst>
          </p:cNvPr>
          <p:cNvSpPr txBox="1"/>
          <p:nvPr/>
        </p:nvSpPr>
        <p:spPr>
          <a:xfrm>
            <a:off x="380745" y="1004675"/>
            <a:ext cx="4315481"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NN 12/2017 CT(R) Dt. 28.06.2017</a:t>
            </a:r>
          </a:p>
        </p:txBody>
      </p:sp>
      <p:graphicFrame>
        <p:nvGraphicFramePr>
          <p:cNvPr id="4" name="Table 3">
            <a:extLst>
              <a:ext uri="{FF2B5EF4-FFF2-40B4-BE49-F238E27FC236}">
                <a16:creationId xmlns:a16="http://schemas.microsoft.com/office/drawing/2014/main" id="{6767DD64-788E-AB7E-3968-AAA65E85A390}"/>
              </a:ext>
            </a:extLst>
          </p:cNvPr>
          <p:cNvGraphicFramePr>
            <a:graphicFrameLocks noGrp="1"/>
          </p:cNvGraphicFramePr>
          <p:nvPr>
            <p:extLst>
              <p:ext uri="{D42A27DB-BD31-4B8C-83A1-F6EECF244321}">
                <p14:modId xmlns:p14="http://schemas.microsoft.com/office/powerpoint/2010/main" val="506366217"/>
              </p:ext>
            </p:extLst>
          </p:nvPr>
        </p:nvGraphicFramePr>
        <p:xfrm>
          <a:off x="380745" y="3112277"/>
          <a:ext cx="10832558" cy="1765581"/>
        </p:xfrm>
        <a:graphic>
          <a:graphicData uri="http://schemas.openxmlformats.org/drawingml/2006/table">
            <a:tbl>
              <a:tblPr/>
              <a:tblGrid>
                <a:gridCol w="1259856">
                  <a:extLst>
                    <a:ext uri="{9D8B030D-6E8A-4147-A177-3AD203B41FA5}">
                      <a16:colId xmlns:a16="http://schemas.microsoft.com/office/drawing/2014/main" val="1646544354"/>
                    </a:ext>
                  </a:extLst>
                </a:gridCol>
                <a:gridCol w="2425662">
                  <a:extLst>
                    <a:ext uri="{9D8B030D-6E8A-4147-A177-3AD203B41FA5}">
                      <a16:colId xmlns:a16="http://schemas.microsoft.com/office/drawing/2014/main" val="3185693928"/>
                    </a:ext>
                  </a:extLst>
                </a:gridCol>
                <a:gridCol w="3681808">
                  <a:extLst>
                    <a:ext uri="{9D8B030D-6E8A-4147-A177-3AD203B41FA5}">
                      <a16:colId xmlns:a16="http://schemas.microsoft.com/office/drawing/2014/main" val="598811378"/>
                    </a:ext>
                  </a:extLst>
                </a:gridCol>
                <a:gridCol w="1833685">
                  <a:extLst>
                    <a:ext uri="{9D8B030D-6E8A-4147-A177-3AD203B41FA5}">
                      <a16:colId xmlns:a16="http://schemas.microsoft.com/office/drawing/2014/main" val="4231473064"/>
                    </a:ext>
                  </a:extLst>
                </a:gridCol>
                <a:gridCol w="1631547">
                  <a:extLst>
                    <a:ext uri="{9D8B030D-6E8A-4147-A177-3AD203B41FA5}">
                      <a16:colId xmlns:a16="http://schemas.microsoft.com/office/drawing/2014/main" val="4254323766"/>
                    </a:ext>
                  </a:extLst>
                </a:gridCol>
              </a:tblGrid>
              <a:tr h="1765581">
                <a:tc>
                  <a:txBody>
                    <a:bodyPr/>
                    <a:lstStyle/>
                    <a:p>
                      <a:pPr algn="ctr"/>
                      <a:r>
                        <a:rPr lang="en-IN" sz="2000" b="1" dirty="0">
                          <a:effectLst/>
                          <a:latin typeface="TimesNewRomanPSMT"/>
                        </a:rPr>
                        <a:t>23A </a:t>
                      </a:r>
                      <a:endParaRPr lang="en-IN" sz="2000" b="1"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latin typeface="TimesNewRomanPSMT"/>
                        </a:rPr>
                        <a:t>Heading 9967 </a:t>
                      </a:r>
                      <a:endParaRPr lang="en-IN" sz="2000" b="1"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latin typeface="TimesNewRomanPSMT"/>
                        </a:rPr>
                        <a:t>Service by way of access to a road or a bridge on payment of </a:t>
                      </a:r>
                      <a:r>
                        <a:rPr lang="en-IN" sz="2000" b="1" u="sng" dirty="0">
                          <a:effectLst/>
                          <a:latin typeface="TimesNewRomanPSMT"/>
                        </a:rPr>
                        <a:t>annuity</a:t>
                      </a:r>
                      <a:r>
                        <a:rPr lang="en-IN" sz="2000" b="1" dirty="0">
                          <a:effectLst/>
                          <a:latin typeface="TimesNewRomanPSMT"/>
                        </a:rPr>
                        <a:t>. </a:t>
                      </a:r>
                      <a:endParaRPr lang="en-IN" sz="2000" b="1"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latin typeface="TimesNewRomanPSMT"/>
                        </a:rPr>
                        <a:t>Nil </a:t>
                      </a:r>
                      <a:endParaRPr lang="en-IN" sz="2000" b="1" dirty="0">
                        <a:effectLst/>
                      </a:endParaRP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tc>
                  <a:txBody>
                    <a:bodyPr/>
                    <a:lstStyle/>
                    <a:p>
                      <a:pPr algn="ctr"/>
                      <a:r>
                        <a:rPr lang="en-IN" sz="2000" b="1" dirty="0">
                          <a:effectLst/>
                          <a:latin typeface="TimesNewRomanPSMT"/>
                        </a:rPr>
                        <a:t>Nil</a:t>
                      </a:r>
                    </a:p>
                  </a:txBody>
                  <a:tcPr anchor="ctr">
                    <a:lnL w="5664" cap="flat" cmpd="sng" algn="ctr">
                      <a:solidFill>
                        <a:srgbClr val="000000"/>
                      </a:solidFill>
                      <a:prstDash val="solid"/>
                      <a:round/>
                      <a:headEnd type="none" w="med" len="med"/>
                      <a:tailEnd type="none" w="med" len="med"/>
                    </a:lnL>
                    <a:lnR w="5664" cap="flat" cmpd="sng" algn="ctr">
                      <a:solidFill>
                        <a:srgbClr val="000000"/>
                      </a:solidFill>
                      <a:prstDash val="solid"/>
                      <a:round/>
                      <a:headEnd type="none" w="med" len="med"/>
                      <a:tailEnd type="none" w="med" len="med"/>
                    </a:lnR>
                    <a:lnT w="5664" cap="flat" cmpd="sng" algn="ctr">
                      <a:solidFill>
                        <a:srgbClr val="000000"/>
                      </a:solidFill>
                      <a:prstDash val="solid"/>
                      <a:round/>
                      <a:headEnd type="none" w="med" len="med"/>
                      <a:tailEnd type="none" w="med" len="med"/>
                    </a:lnT>
                    <a:lnB w="5664"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17769"/>
                  </a:ext>
                </a:extLst>
              </a:tr>
            </a:tbl>
          </a:graphicData>
        </a:graphic>
      </p:graphicFrame>
    </p:spTree>
    <p:extLst>
      <p:ext uri="{BB962C8B-B14F-4D97-AF65-F5344CB8AC3E}">
        <p14:creationId xmlns:p14="http://schemas.microsoft.com/office/powerpoint/2010/main" val="3741288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48F25-3FDE-8C39-AD02-C211A4BCFEA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C120E3B-06EC-36EC-A0F1-C312B7BC5C5B}"/>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78725E70-A1BE-9B50-2872-2DD0E0846971}"/>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Circular No. 150/06/2021 Dt. 17.06.2021</a:t>
            </a:r>
            <a:endParaRPr lang="en-US" sz="3200" dirty="0">
              <a:latin typeface="Times New Roman" panose="02020603050405020304" pitchFamily="18" charset="0"/>
              <a:cs typeface="Times New Roman" panose="02020603050405020304" pitchFamily="18" charset="0"/>
            </a:endParaRPr>
          </a:p>
        </p:txBody>
      </p:sp>
      <p:sp>
        <p:nvSpPr>
          <p:cNvPr id="7" name="Date Placeholder 6">
            <a:extLst>
              <a:ext uri="{FF2B5EF4-FFF2-40B4-BE49-F238E27FC236}">
                <a16:creationId xmlns:a16="http://schemas.microsoft.com/office/drawing/2014/main" id="{70A9C1C5-D591-7B2C-0792-586218EF72C3}"/>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E317E7DF-6F13-9A3C-5F9F-62BF4C84EACA}"/>
              </a:ext>
            </a:extLst>
          </p:cNvPr>
          <p:cNvSpPr>
            <a:spLocks noGrp="1"/>
          </p:cNvSpPr>
          <p:nvPr>
            <p:ph type="sldNum" sz="quarter" idx="12"/>
          </p:nvPr>
        </p:nvSpPr>
        <p:spPr/>
        <p:txBody>
          <a:bodyPr/>
          <a:lstStyle/>
          <a:p>
            <a:fld id="{4FAB73BC-B049-4115-A692-8D63A059BFB8}" type="slidenum">
              <a:rPr lang="en-US" smtClean="0"/>
              <a:t>21</a:t>
            </a:fld>
            <a:endParaRPr lang="en-US" dirty="0"/>
          </a:p>
        </p:txBody>
      </p:sp>
      <p:sp>
        <p:nvSpPr>
          <p:cNvPr id="5" name="Rectangle 4">
            <a:extLst>
              <a:ext uri="{FF2B5EF4-FFF2-40B4-BE49-F238E27FC236}">
                <a16:creationId xmlns:a16="http://schemas.microsoft.com/office/drawing/2014/main" id="{9B11E74D-56C5-95C4-1267-D67114057FA7}"/>
              </a:ext>
            </a:extLst>
          </p:cNvPr>
          <p:cNvSpPr/>
          <p:nvPr/>
        </p:nvSpPr>
        <p:spPr>
          <a:xfrm>
            <a:off x="126744" y="674400"/>
            <a:ext cx="11760456" cy="5416868"/>
          </a:xfrm>
          <a:prstGeom prst="rect">
            <a:avLst/>
          </a:prstGeom>
        </p:spPr>
        <p:txBody>
          <a:bodyPr wrap="square">
            <a:spAutoFit/>
          </a:bodyPr>
          <a:lstStyle/>
          <a:p>
            <a:pPr algn="just"/>
            <a:r>
              <a:rPr lang="en-IN" sz="2000" b="1" dirty="0">
                <a:solidFill>
                  <a:srgbClr val="FF0000"/>
                </a:solidFill>
                <a:latin typeface="Times New Roman" panose="02020603050405020304" pitchFamily="18" charset="0"/>
                <a:cs typeface="Times New Roman" panose="02020603050405020304" pitchFamily="18" charset="0"/>
              </a:rPr>
              <a:t>Sub–Clarification regarding applicability of GST on the activity of construction of road where considerations are received in deferred payment (annuity)-reg. </a:t>
            </a:r>
          </a:p>
          <a:p>
            <a:pPr algn="just"/>
            <a:endParaRPr lang="en-IN" dirty="0">
              <a:latin typeface="Times New Roman" panose="02020603050405020304" pitchFamily="18" charset="0"/>
              <a:cs typeface="Times New Roman" panose="02020603050405020304" pitchFamily="18" charset="0"/>
            </a:endParaRPr>
          </a:p>
          <a:p>
            <a:pPr algn="just"/>
            <a:r>
              <a:rPr lang="en-IN" dirty="0">
                <a:latin typeface="Times New Roman" panose="02020603050405020304" pitchFamily="18" charset="0"/>
                <a:cs typeface="Times New Roman" panose="02020603050405020304" pitchFamily="18" charset="0"/>
              </a:rPr>
              <a:t>2. This issue has been examined by the GST Council in its 43rd meeting held on 28th May, 2021. </a:t>
            </a:r>
          </a:p>
          <a:p>
            <a:pPr algn="just"/>
            <a:r>
              <a:rPr lang="en-IN" b="1" dirty="0">
                <a:latin typeface="Times New Roman" panose="02020603050405020304" pitchFamily="18" charset="0"/>
                <a:cs typeface="Times New Roman" panose="02020603050405020304" pitchFamily="18" charset="0"/>
              </a:rPr>
              <a:t>2.1</a:t>
            </a:r>
            <a:r>
              <a:rPr lang="en-IN" dirty="0">
                <a:latin typeface="Times New Roman" panose="02020603050405020304" pitchFamily="18" charset="0"/>
                <a:cs typeface="Times New Roman" panose="02020603050405020304" pitchFamily="18" charset="0"/>
              </a:rPr>
              <a:t> </a:t>
            </a:r>
            <a:r>
              <a:rPr lang="en-IN" b="1" u="sng" dirty="0">
                <a:latin typeface="Times New Roman" panose="02020603050405020304" pitchFamily="18" charset="0"/>
                <a:cs typeface="Times New Roman" panose="02020603050405020304" pitchFamily="18" charset="0"/>
              </a:rPr>
              <a:t>GST is exempt on service, falling under heading 9967 </a:t>
            </a:r>
            <a:r>
              <a:rPr lang="en-IN" dirty="0">
                <a:latin typeface="Times New Roman" panose="02020603050405020304" pitchFamily="18" charset="0"/>
                <a:cs typeface="Times New Roman" panose="02020603050405020304" pitchFamily="18" charset="0"/>
              </a:rPr>
              <a:t>(service code), by way of access to a road or a bridge on payment of annuity [entry 23A of notification No. 12/2017-Central Tax]. Heading 9967 covers “supporting services in transport” under which code 996742 covers “operation services of National Highways, State Highways, Expressways, Roads &amp; streets; bridges and tunnel operationservices”.Entry23ofsaidnotificationexempts “service by way of access to a road or a bridge on payment of toll”. Together the entries 23 and 23A exempt access to road or bridge, whether the consideration are in the form of toll or annuity [heading 9967]. </a:t>
            </a:r>
          </a:p>
          <a:p>
            <a:pPr algn="just"/>
            <a:r>
              <a:rPr lang="en-IN" b="1" dirty="0">
                <a:latin typeface="Times New Roman" panose="02020603050405020304" pitchFamily="18" charset="0"/>
                <a:cs typeface="Times New Roman" panose="02020603050405020304" pitchFamily="18" charset="0"/>
              </a:rPr>
              <a:t>2.2 </a:t>
            </a:r>
            <a:r>
              <a:rPr lang="en-IN" b="1" u="sng" dirty="0">
                <a:latin typeface="Times New Roman" panose="02020603050405020304" pitchFamily="18" charset="0"/>
                <a:cs typeface="Times New Roman" panose="02020603050405020304" pitchFamily="18" charset="0"/>
              </a:rPr>
              <a:t>Services by way of construction of road fall under heading 9954</a:t>
            </a:r>
            <a:r>
              <a:rPr lang="en-IN" dirty="0">
                <a:latin typeface="Times New Roman" panose="02020603050405020304" pitchFamily="18" charset="0"/>
                <a:cs typeface="Times New Roman" panose="02020603050405020304" pitchFamily="18" charset="0"/>
              </a:rPr>
              <a:t>. This heading inter alia covers general construction services of highways, streets, roads railways, airfield runways, bridges and tunnels. Consideration for construction of road service may be paid partially upfront and partially in deferred annual payments (and may be called annuities). Said entry 23A does not apply to services falling under heading 9954 (it specifically covers heading 9967 only). Therefore, plain reading of entry 23A makes it clear that it does not cover construction of road services (falling under heading 9954), even if deferred payment is made by way of instalments (annuities). </a:t>
            </a:r>
          </a:p>
          <a:p>
            <a:pPr algn="just"/>
            <a:endParaRPr lang="en-IN" dirty="0">
              <a:latin typeface="Times New Roman" panose="02020603050405020304" pitchFamily="18" charset="0"/>
              <a:cs typeface="Times New Roman" panose="02020603050405020304" pitchFamily="18" charset="0"/>
            </a:endParaRPr>
          </a:p>
          <a:p>
            <a:pPr algn="just"/>
            <a:r>
              <a:rPr lang="en-IN" dirty="0">
                <a:latin typeface="Times New Roman" panose="02020603050405020304" pitchFamily="18" charset="0"/>
                <a:cs typeface="Times New Roman" panose="02020603050405020304" pitchFamily="18" charset="0"/>
              </a:rPr>
              <a:t>3. Accordingly, as recommended by the GST Council, it is hereby clarified that Entry 23A of notification No. 12/2017-CT(R) does not exempt GST on the </a:t>
            </a:r>
            <a:r>
              <a:rPr lang="en-IN" b="1" u="sng" dirty="0">
                <a:latin typeface="Times New Roman" panose="02020603050405020304" pitchFamily="18" charset="0"/>
                <a:cs typeface="Times New Roman" panose="02020603050405020304" pitchFamily="18" charset="0"/>
              </a:rPr>
              <a:t>annuity (deferred payments) paid for construction of roads</a:t>
            </a:r>
            <a:r>
              <a:rPr lang="en-IN"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14572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EC8C6-0938-DA97-5290-8CCD387C4DC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BF6B81-7692-F60D-3321-EBC3B0BA84B3}"/>
              </a:ext>
            </a:extLst>
          </p:cNvPr>
          <p:cNvSpPr>
            <a:spLocks noGrp="1"/>
          </p:cNvSpPr>
          <p:nvPr>
            <p:ph type="ftr" sz="quarter" idx="11"/>
          </p:nvPr>
        </p:nvSpPr>
        <p:spPr/>
        <p:txBody>
          <a:bodyPr/>
          <a:lstStyle/>
          <a:p>
            <a:r>
              <a:rPr lang="en-US"/>
              <a:t>@Jatin_Harjai                                                                              JHA Legal</a:t>
            </a:r>
            <a:endParaRPr lang="en-US" dirty="0"/>
          </a:p>
        </p:txBody>
      </p:sp>
      <p:sp>
        <p:nvSpPr>
          <p:cNvPr id="7" name="Date Placeholder 6">
            <a:extLst>
              <a:ext uri="{FF2B5EF4-FFF2-40B4-BE49-F238E27FC236}">
                <a16:creationId xmlns:a16="http://schemas.microsoft.com/office/drawing/2014/main" id="{13652258-26DD-534B-5296-8B9FB98301B1}"/>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D11DC2A2-6672-7682-5E54-A4E9A52E3897}"/>
              </a:ext>
            </a:extLst>
          </p:cNvPr>
          <p:cNvSpPr>
            <a:spLocks noGrp="1"/>
          </p:cNvSpPr>
          <p:nvPr>
            <p:ph type="sldNum" sz="quarter" idx="12"/>
          </p:nvPr>
        </p:nvSpPr>
        <p:spPr/>
        <p:txBody>
          <a:bodyPr/>
          <a:lstStyle/>
          <a:p>
            <a:fld id="{4FAB73BC-B049-4115-A692-8D63A059BFB8}" type="slidenum">
              <a:rPr lang="en-US" smtClean="0"/>
              <a:t>22</a:t>
            </a:fld>
            <a:endParaRPr lang="en-US" dirty="0"/>
          </a:p>
        </p:txBody>
      </p:sp>
      <p:pic>
        <p:nvPicPr>
          <p:cNvPr id="8" name="Picture 7">
            <a:extLst>
              <a:ext uri="{FF2B5EF4-FFF2-40B4-BE49-F238E27FC236}">
                <a16:creationId xmlns:a16="http://schemas.microsoft.com/office/drawing/2014/main" id="{58105F46-81C4-A4C5-797C-4832C752B169}"/>
              </a:ext>
            </a:extLst>
          </p:cNvPr>
          <p:cNvPicPr>
            <a:picLocks noChangeAspect="1"/>
          </p:cNvPicPr>
          <p:nvPr/>
        </p:nvPicPr>
        <p:blipFill>
          <a:blip r:embed="rId3"/>
          <a:stretch>
            <a:fillRect/>
          </a:stretch>
        </p:blipFill>
        <p:spPr>
          <a:xfrm>
            <a:off x="0" y="-1"/>
            <a:ext cx="12192000" cy="6353299"/>
          </a:xfrm>
          <a:prstGeom prst="rect">
            <a:avLst/>
          </a:prstGeom>
        </p:spPr>
      </p:pic>
    </p:spTree>
    <p:extLst>
      <p:ext uri="{BB962C8B-B14F-4D97-AF65-F5344CB8AC3E}">
        <p14:creationId xmlns:p14="http://schemas.microsoft.com/office/powerpoint/2010/main" val="188215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E213B-06A6-9FC1-EFD0-49C898764CB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72614D-143F-0AD2-B5E5-EED021B12059}"/>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67343F44-0CBC-88AE-2055-A9E8D10CB539}"/>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From Statute – CE Act, 1944</a:t>
            </a:r>
          </a:p>
        </p:txBody>
      </p:sp>
      <p:sp>
        <p:nvSpPr>
          <p:cNvPr id="7" name="Date Placeholder 6">
            <a:extLst>
              <a:ext uri="{FF2B5EF4-FFF2-40B4-BE49-F238E27FC236}">
                <a16:creationId xmlns:a16="http://schemas.microsoft.com/office/drawing/2014/main" id="{A1D5C557-BFB6-FE2C-3F25-79A11BD59079}"/>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CFB0C19A-5F30-C124-9D1D-DF391550A7ED}"/>
              </a:ext>
            </a:extLst>
          </p:cNvPr>
          <p:cNvSpPr>
            <a:spLocks noGrp="1"/>
          </p:cNvSpPr>
          <p:nvPr>
            <p:ph type="sldNum" sz="quarter" idx="12"/>
          </p:nvPr>
        </p:nvSpPr>
        <p:spPr/>
        <p:txBody>
          <a:bodyPr/>
          <a:lstStyle/>
          <a:p>
            <a:fld id="{4FAB73BC-B049-4115-A692-8D63A059BFB8}" type="slidenum">
              <a:rPr lang="en-US" smtClean="0"/>
              <a:t>23</a:t>
            </a:fld>
            <a:endParaRPr lang="en-US" dirty="0"/>
          </a:p>
        </p:txBody>
      </p:sp>
      <p:sp>
        <p:nvSpPr>
          <p:cNvPr id="5" name="TextBox 4">
            <a:extLst>
              <a:ext uri="{FF2B5EF4-FFF2-40B4-BE49-F238E27FC236}">
                <a16:creationId xmlns:a16="http://schemas.microsoft.com/office/drawing/2014/main" id="{B3001F03-35E3-4409-E818-F66E94E1E518}"/>
              </a:ext>
            </a:extLst>
          </p:cNvPr>
          <p:cNvSpPr txBox="1"/>
          <p:nvPr/>
        </p:nvSpPr>
        <p:spPr>
          <a:xfrm>
            <a:off x="441324" y="1025942"/>
            <a:ext cx="11331575" cy="3422540"/>
          </a:xfrm>
          <a:prstGeom prst="rect">
            <a:avLst/>
          </a:prstGeom>
          <a:noFill/>
        </p:spPr>
        <p:txBody>
          <a:bodyPr wrap="square">
            <a:spAutoFit/>
          </a:bodyPr>
          <a:lstStyle/>
          <a:p>
            <a:pPr algn="just"/>
            <a:r>
              <a:rPr lang="en-US" sz="2000" b="1" u="sng" dirty="0">
                <a:latin typeface="Times New Roman" panose="02020603050405020304" pitchFamily="18" charset="0"/>
                <a:cs typeface="Times New Roman" panose="02020603050405020304" pitchFamily="18" charset="0"/>
              </a:rPr>
              <a:t>Sec. 37B: Instructions to Central Excise Officers.</a:t>
            </a:r>
          </a:p>
          <a:p>
            <a:pPr algn="just"/>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dirty="0">
                <a:latin typeface="Times New Roman" panose="02020603050405020304" pitchFamily="18" charset="0"/>
                <a:cs typeface="Times New Roman" panose="02020603050405020304" pitchFamily="18" charset="0"/>
              </a:rPr>
              <a:t>The Central Board of Excise and Customs constituted under the Central Boards of Revenue Act, 1963 (54 of 1963), may, if it considers it necessary or expedient so to do </a:t>
            </a:r>
            <a:r>
              <a:rPr lang="en-US" sz="2000" b="1" u="sng" dirty="0">
                <a:latin typeface="Times New Roman" panose="02020603050405020304" pitchFamily="18" charset="0"/>
                <a:cs typeface="Times New Roman" panose="02020603050405020304" pitchFamily="18" charset="0"/>
              </a:rPr>
              <a:t>for the purpose of uniformity</a:t>
            </a:r>
            <a:r>
              <a:rPr lang="en-US" sz="2000" b="1" dirty="0">
                <a:latin typeface="Times New Roman" panose="02020603050405020304" pitchFamily="18" charset="0"/>
                <a:cs typeface="Times New Roman" panose="02020603050405020304" pitchFamily="18" charset="0"/>
              </a:rPr>
              <a:t> in the </a:t>
            </a:r>
            <a:r>
              <a:rPr lang="en-US" sz="2000" b="1" u="sng" dirty="0">
                <a:latin typeface="Times New Roman" panose="02020603050405020304" pitchFamily="18" charset="0"/>
                <a:cs typeface="Times New Roman" panose="02020603050405020304" pitchFamily="18" charset="0"/>
              </a:rPr>
              <a:t>classification of excisable goods or with respect to levy of duties of excise on such goods or for the implementation of any other provision of this Act</a:t>
            </a:r>
            <a:r>
              <a:rPr lang="en-US" sz="2000" dirty="0">
                <a:latin typeface="Times New Roman" panose="02020603050405020304" pitchFamily="18" charset="0"/>
                <a:cs typeface="Times New Roman" panose="02020603050405020304" pitchFamily="18" charset="0"/>
              </a:rPr>
              <a:t>, issue such </a:t>
            </a:r>
            <a:r>
              <a:rPr lang="en-US" sz="2000" b="1" dirty="0">
                <a:latin typeface="Times New Roman" panose="02020603050405020304" pitchFamily="18" charset="0"/>
                <a:cs typeface="Times New Roman" panose="02020603050405020304" pitchFamily="18" charset="0"/>
              </a:rPr>
              <a:t>orders</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instructions</a:t>
            </a:r>
            <a:r>
              <a:rPr lang="en-US" sz="2000" dirty="0">
                <a:latin typeface="Times New Roman" panose="02020603050405020304" pitchFamily="18" charset="0"/>
                <a:cs typeface="Times New Roman" panose="02020603050405020304" pitchFamily="18" charset="0"/>
              </a:rPr>
              <a:t> and </a:t>
            </a:r>
            <a:r>
              <a:rPr lang="en-US" sz="2000" b="1" dirty="0">
                <a:latin typeface="Times New Roman" panose="02020603050405020304" pitchFamily="18" charset="0"/>
                <a:cs typeface="Times New Roman" panose="02020603050405020304" pitchFamily="18" charset="0"/>
              </a:rPr>
              <a:t>directions</a:t>
            </a:r>
            <a:r>
              <a:rPr lang="en-US" sz="2000" dirty="0">
                <a:latin typeface="Times New Roman" panose="02020603050405020304" pitchFamily="18" charset="0"/>
                <a:cs typeface="Times New Roman" panose="02020603050405020304" pitchFamily="18" charset="0"/>
              </a:rPr>
              <a:t> to the Central Excise Officers as it may deem fit, and such officers and all other persons employed in the execution of this Act shall observe and follow such orders, instructions and directions of the said Board. </a:t>
            </a:r>
          </a:p>
        </p:txBody>
      </p:sp>
    </p:spTree>
    <p:extLst>
      <p:ext uri="{BB962C8B-B14F-4D97-AF65-F5344CB8AC3E}">
        <p14:creationId xmlns:p14="http://schemas.microsoft.com/office/powerpoint/2010/main" val="2323880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30371-C7A7-0798-3A3E-FBA75D02DB1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37C328-22BA-EFAA-1EB2-048BB138E68A}"/>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536B4260-9013-DB57-090D-93C0A4B235ED}"/>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Jurisprudence</a:t>
            </a:r>
          </a:p>
        </p:txBody>
      </p:sp>
      <p:sp>
        <p:nvSpPr>
          <p:cNvPr id="7" name="Date Placeholder 6">
            <a:extLst>
              <a:ext uri="{FF2B5EF4-FFF2-40B4-BE49-F238E27FC236}">
                <a16:creationId xmlns:a16="http://schemas.microsoft.com/office/drawing/2014/main" id="{52679BE7-8ADA-5E99-7AA0-ADBEFA267A91}"/>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B63AA1B5-A676-CF32-1525-C328BD12F21E}"/>
              </a:ext>
            </a:extLst>
          </p:cNvPr>
          <p:cNvSpPr>
            <a:spLocks noGrp="1"/>
          </p:cNvSpPr>
          <p:nvPr>
            <p:ph type="sldNum" sz="quarter" idx="12"/>
          </p:nvPr>
        </p:nvSpPr>
        <p:spPr/>
        <p:txBody>
          <a:bodyPr/>
          <a:lstStyle/>
          <a:p>
            <a:fld id="{4FAB73BC-B049-4115-A692-8D63A059BFB8}" type="slidenum">
              <a:rPr lang="en-US" smtClean="0"/>
              <a:t>24</a:t>
            </a:fld>
            <a:endParaRPr lang="en-US" dirty="0"/>
          </a:p>
        </p:txBody>
      </p:sp>
      <p:sp>
        <p:nvSpPr>
          <p:cNvPr id="4" name="TextBox 3">
            <a:extLst>
              <a:ext uri="{FF2B5EF4-FFF2-40B4-BE49-F238E27FC236}">
                <a16:creationId xmlns:a16="http://schemas.microsoft.com/office/drawing/2014/main" id="{2B1289B9-147A-4EDF-214F-1F5E32CDDDAA}"/>
              </a:ext>
            </a:extLst>
          </p:cNvPr>
          <p:cNvSpPr txBox="1"/>
          <p:nvPr/>
        </p:nvSpPr>
        <p:spPr>
          <a:xfrm>
            <a:off x="229686" y="777474"/>
            <a:ext cx="11709765" cy="4659161"/>
          </a:xfrm>
          <a:prstGeom prst="rect">
            <a:avLst/>
          </a:prstGeom>
          <a:noFill/>
        </p:spPr>
        <p:txBody>
          <a:bodyPr wrap="square">
            <a:spAutoFit/>
          </a:bodyPr>
          <a:lstStyle/>
          <a:p>
            <a:pPr>
              <a:lnSpc>
                <a:spcPct val="150000"/>
              </a:lnSpc>
            </a:pPr>
            <a:r>
              <a:rPr lang="en-IN" sz="2000" b="1" dirty="0">
                <a:latin typeface="Times New Roman" panose="02020603050405020304" pitchFamily="18" charset="0"/>
                <a:cs typeface="Times New Roman" panose="02020603050405020304" pitchFamily="18" charset="0"/>
              </a:rPr>
              <a:t>Bengal Iron Corporation Vs. Commercial Taxes Officers</a:t>
            </a:r>
          </a:p>
          <a:p>
            <a:pPr>
              <a:lnSpc>
                <a:spcPct val="150000"/>
              </a:lnSpc>
            </a:pPr>
            <a:r>
              <a:rPr lang="en-IN" dirty="0">
                <a:latin typeface="Times New Roman" panose="02020603050405020304" pitchFamily="18" charset="0"/>
                <a:cs typeface="Times New Roman" panose="02020603050405020304" pitchFamily="18" charset="0"/>
              </a:rPr>
              <a:t>[1994 Supp. 1 SCC 310] </a:t>
            </a:r>
            <a:endParaRPr lang="en-IN" sz="1800" b="1" dirty="0">
              <a:effectLst/>
              <a:latin typeface="Times New Roman" panose="02020603050405020304" pitchFamily="18" charset="0"/>
              <a:cs typeface="Times New Roman" panose="02020603050405020304" pitchFamily="18" charset="0"/>
            </a:endParaRPr>
          </a:p>
          <a:p>
            <a:pPr algn="just">
              <a:lnSpc>
                <a:spcPct val="150000"/>
              </a:lnSpc>
            </a:pPr>
            <a:r>
              <a:rPr lang="en-IN" dirty="0">
                <a:latin typeface="Times New Roman" panose="02020603050405020304" pitchFamily="18" charset="0"/>
                <a:cs typeface="Times New Roman" panose="02020603050405020304" pitchFamily="18" charset="0"/>
              </a:rPr>
              <a:t>So far as clarifications/circulars issued by the Central Government and/or State Government are concerned, they represent merely their understanding of the statutory provisions. They are not binding upon the courts. It is true that those clarifications and circulars were communicated to the concerned dealers but even so nothing prevents the State from recovering the tax, if in truth such tax was leviable according to law. </a:t>
            </a:r>
            <a:r>
              <a:rPr lang="en-IN" u="sng" dirty="0">
                <a:latin typeface="Times New Roman" panose="02020603050405020304" pitchFamily="18" charset="0"/>
                <a:cs typeface="Times New Roman" panose="02020603050405020304" pitchFamily="18" charset="0"/>
              </a:rPr>
              <a:t>There can be no estoppel against the statute. The understanding of the Government, whether in favour or against the </a:t>
            </a:r>
            <a:r>
              <a:rPr lang="en-IN" u="sng" dirty="0" err="1">
                <a:latin typeface="Times New Roman" panose="02020603050405020304" pitchFamily="18" charset="0"/>
                <a:cs typeface="Times New Roman" panose="02020603050405020304" pitchFamily="18" charset="0"/>
              </a:rPr>
              <a:t>assessee</a:t>
            </a:r>
            <a:r>
              <a:rPr lang="en-IN" u="sng" dirty="0">
                <a:latin typeface="Times New Roman" panose="02020603050405020304" pitchFamily="18" charset="0"/>
                <a:cs typeface="Times New Roman" panose="02020603050405020304" pitchFamily="18" charset="0"/>
              </a:rPr>
              <a:t>, is nothing more than its understanding and opinion.</a:t>
            </a:r>
            <a:r>
              <a:rPr lang="en-IN" dirty="0">
                <a:latin typeface="Times New Roman" panose="02020603050405020304" pitchFamily="18" charset="0"/>
                <a:cs typeface="Times New Roman" panose="02020603050405020304" pitchFamily="18" charset="0"/>
              </a:rPr>
              <a:t> ….. </a:t>
            </a:r>
            <a:r>
              <a:rPr lang="en-IN" u="sng" dirty="0">
                <a:latin typeface="Times New Roman" panose="02020603050405020304" pitchFamily="18" charset="0"/>
                <a:cs typeface="Times New Roman" panose="02020603050405020304" pitchFamily="18" charset="0"/>
              </a:rPr>
              <a:t>While acting in quasi-judicial capacity, they are bound by law and not by any administrative instructions, opinions, clarifications or circulars.</a:t>
            </a:r>
            <a:r>
              <a:rPr lang="en-IN" dirty="0">
                <a:latin typeface="Times New Roman" panose="02020603050405020304" pitchFamily="18" charset="0"/>
                <a:cs typeface="Times New Roman" panose="02020603050405020304" pitchFamily="18" charset="0"/>
              </a:rPr>
              <a:t> Law is what is declared by this Court and the High Court — to wit, it is for this Court and the High Court to declare what does a particular provision of statute say, and not for the executive. Of course, the Parliament/Legislature never speaks or explains what does a provision enacted by it mean. </a:t>
            </a:r>
            <a:endParaRPr lang="en-IN" sz="1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2432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B2D16-7E24-A4B7-EF00-2AE5500BC33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9A2784-5591-9978-01D4-CB7F94A71BC7}"/>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22071D89-9572-C711-BED5-7BDF8196090F}"/>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Jurisprudence </a:t>
            </a:r>
          </a:p>
        </p:txBody>
      </p:sp>
      <p:sp>
        <p:nvSpPr>
          <p:cNvPr id="7" name="Date Placeholder 6">
            <a:extLst>
              <a:ext uri="{FF2B5EF4-FFF2-40B4-BE49-F238E27FC236}">
                <a16:creationId xmlns:a16="http://schemas.microsoft.com/office/drawing/2014/main" id="{4315933E-AC2D-61B0-DEDC-4EEE8EA74719}"/>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7DEC4482-6508-CA8E-D433-B5E9697FE2D2}"/>
              </a:ext>
            </a:extLst>
          </p:cNvPr>
          <p:cNvSpPr>
            <a:spLocks noGrp="1"/>
          </p:cNvSpPr>
          <p:nvPr>
            <p:ph type="sldNum" sz="quarter" idx="12"/>
          </p:nvPr>
        </p:nvSpPr>
        <p:spPr/>
        <p:txBody>
          <a:bodyPr/>
          <a:lstStyle/>
          <a:p>
            <a:fld id="{4FAB73BC-B049-4115-A692-8D63A059BFB8}" type="slidenum">
              <a:rPr lang="en-US" smtClean="0"/>
              <a:t>25</a:t>
            </a:fld>
            <a:endParaRPr lang="en-US" dirty="0"/>
          </a:p>
        </p:txBody>
      </p:sp>
      <p:sp>
        <p:nvSpPr>
          <p:cNvPr id="4" name="TextBox 3">
            <a:extLst>
              <a:ext uri="{FF2B5EF4-FFF2-40B4-BE49-F238E27FC236}">
                <a16:creationId xmlns:a16="http://schemas.microsoft.com/office/drawing/2014/main" id="{75D16C7D-9A7F-A9AE-CA60-D95F809F75FB}"/>
              </a:ext>
            </a:extLst>
          </p:cNvPr>
          <p:cNvSpPr txBox="1"/>
          <p:nvPr/>
        </p:nvSpPr>
        <p:spPr>
          <a:xfrm>
            <a:off x="393698" y="749705"/>
            <a:ext cx="11493502" cy="4243662"/>
          </a:xfrm>
          <a:prstGeom prst="rect">
            <a:avLst/>
          </a:prstGeom>
          <a:noFill/>
        </p:spPr>
        <p:txBody>
          <a:bodyPr wrap="square">
            <a:spAutoFit/>
          </a:bodyPr>
          <a:lstStyle/>
          <a:p>
            <a:pPr>
              <a:lnSpc>
                <a:spcPct val="150000"/>
              </a:lnSpc>
            </a:pPr>
            <a:r>
              <a:rPr lang="en-IN" sz="2000" b="1" dirty="0" err="1">
                <a:latin typeface="Times New Roman" panose="02020603050405020304" pitchFamily="18" charset="0"/>
                <a:cs typeface="Times New Roman" panose="02020603050405020304" pitchFamily="18" charset="0"/>
              </a:rPr>
              <a:t>Sirpur</a:t>
            </a:r>
            <a:r>
              <a:rPr lang="en-IN" sz="2000" b="1" dirty="0">
                <a:latin typeface="Times New Roman" panose="02020603050405020304" pitchFamily="18" charset="0"/>
                <a:cs typeface="Times New Roman" panose="02020603050405020304" pitchFamily="18" charset="0"/>
              </a:rPr>
              <a:t> Paper Mill Limited vs. The Commissioner of Wealth Tax </a:t>
            </a:r>
          </a:p>
          <a:p>
            <a:pPr>
              <a:lnSpc>
                <a:spcPct val="150000"/>
              </a:lnSpc>
            </a:pPr>
            <a:r>
              <a:rPr lang="en-IN" dirty="0">
                <a:latin typeface="Times New Roman" panose="02020603050405020304" pitchFamily="18" charset="0"/>
                <a:cs typeface="Times New Roman" panose="02020603050405020304" pitchFamily="18" charset="0"/>
              </a:rPr>
              <a:t>[1971 SCR (1) 304] </a:t>
            </a:r>
          </a:p>
          <a:p>
            <a:pPr>
              <a:lnSpc>
                <a:spcPct val="150000"/>
              </a:lnSpc>
            </a:pPr>
            <a:endParaRPr lang="en-IN" sz="1800" b="1" dirty="0">
              <a:effectLst/>
              <a:latin typeface="Times New Roman" panose="02020603050405020304" pitchFamily="18" charset="0"/>
              <a:cs typeface="Times New Roman" panose="02020603050405020304" pitchFamily="18" charset="0"/>
            </a:endParaRPr>
          </a:p>
          <a:p>
            <a:pPr algn="just">
              <a:lnSpc>
                <a:spcPct val="150000"/>
              </a:lnSpc>
            </a:pPr>
            <a:r>
              <a:rPr lang="en-IN" sz="1800" b="1" dirty="0">
                <a:effectLst/>
                <a:latin typeface="Times New Roman" panose="02020603050405020304" pitchFamily="18" charset="0"/>
                <a:cs typeface="Times New Roman" panose="02020603050405020304" pitchFamily="18" charset="0"/>
              </a:rPr>
              <a:t>It enacts that no orders, instructions or directions shall be given by the Board so as to interfere with the discretion of the Appellate Assistant Commissioner of Wealth Tax in the exercise of his appellate functions. It does not, however, imply that the Board may give any directions or instructions to the Wealth Tax Officer or to the Commissioner in exercise of his quasi-judicial function. </a:t>
            </a:r>
            <a:r>
              <a:rPr lang="en-IN" sz="1800" dirty="0">
                <a:effectLst/>
                <a:latin typeface="Times New Roman" panose="02020603050405020304" pitchFamily="18" charset="0"/>
                <a:cs typeface="Times New Roman" panose="02020603050405020304" pitchFamily="18" charset="0"/>
              </a:rPr>
              <a:t>Such an interpretation would be plainly contrary to the scheme of the Act and the nature of the power conferred upon the authorities 'invested with quasi-judicial power. The Commissioner appears, in our judgment,' to have wholly misapprehended the true character of the jurisdiction with which he is by the Act entrusted and has surrendered his judgment to the directions of the Board of Revenue. </a:t>
            </a:r>
          </a:p>
        </p:txBody>
      </p:sp>
    </p:spTree>
    <p:extLst>
      <p:ext uri="{BB962C8B-B14F-4D97-AF65-F5344CB8AC3E}">
        <p14:creationId xmlns:p14="http://schemas.microsoft.com/office/powerpoint/2010/main" val="3300992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ED765-23C7-1523-0470-4A962714268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AC24C9-44CF-B02F-7846-F6D9A6820213}"/>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39BCD9BA-3240-8F42-4133-F6487187655B}"/>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From Statute</a:t>
            </a:r>
          </a:p>
        </p:txBody>
      </p:sp>
      <p:sp>
        <p:nvSpPr>
          <p:cNvPr id="7" name="Date Placeholder 6">
            <a:extLst>
              <a:ext uri="{FF2B5EF4-FFF2-40B4-BE49-F238E27FC236}">
                <a16:creationId xmlns:a16="http://schemas.microsoft.com/office/drawing/2014/main" id="{1C2402BB-F9AC-7EC6-77C0-D843A76254B8}"/>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4D0E02BE-5F54-1A39-80E6-0B618C1BCB4B}"/>
              </a:ext>
            </a:extLst>
          </p:cNvPr>
          <p:cNvSpPr>
            <a:spLocks noGrp="1"/>
          </p:cNvSpPr>
          <p:nvPr>
            <p:ph type="sldNum" sz="quarter" idx="12"/>
          </p:nvPr>
        </p:nvSpPr>
        <p:spPr/>
        <p:txBody>
          <a:bodyPr/>
          <a:lstStyle/>
          <a:p>
            <a:fld id="{4FAB73BC-B049-4115-A692-8D63A059BFB8}" type="slidenum">
              <a:rPr lang="en-US" smtClean="0"/>
              <a:t>26</a:t>
            </a:fld>
            <a:endParaRPr lang="en-US" dirty="0"/>
          </a:p>
        </p:txBody>
      </p:sp>
      <p:sp>
        <p:nvSpPr>
          <p:cNvPr id="5" name="TextBox 4">
            <a:extLst>
              <a:ext uri="{FF2B5EF4-FFF2-40B4-BE49-F238E27FC236}">
                <a16:creationId xmlns:a16="http://schemas.microsoft.com/office/drawing/2014/main" id="{0210A12A-9C45-7AA4-CC16-4F9C44AE7C7A}"/>
              </a:ext>
            </a:extLst>
          </p:cNvPr>
          <p:cNvSpPr txBox="1"/>
          <p:nvPr/>
        </p:nvSpPr>
        <p:spPr>
          <a:xfrm>
            <a:off x="303711" y="846803"/>
            <a:ext cx="11596551" cy="5115311"/>
          </a:xfrm>
          <a:prstGeom prst="rect">
            <a:avLst/>
          </a:prstGeom>
          <a:noFill/>
        </p:spPr>
        <p:txBody>
          <a:bodyPr wrap="square">
            <a:spAutoFit/>
          </a:bodyPr>
          <a:lstStyle/>
          <a:p>
            <a:pPr algn="just">
              <a:lnSpc>
                <a:spcPct val="150000"/>
              </a:lnSpc>
            </a:pPr>
            <a:r>
              <a:rPr lang="en-US" sz="2000" b="1" u="sng" dirty="0">
                <a:latin typeface="Times New Roman" panose="02020603050405020304" pitchFamily="18" charset="0"/>
                <a:cs typeface="Times New Roman" panose="02020603050405020304" pitchFamily="18" charset="0"/>
              </a:rPr>
              <a:t>Sec. 168: Power to issue instructions or directions.</a:t>
            </a:r>
            <a:endParaRPr lang="en-US" sz="2000" dirty="0">
              <a:latin typeface="Times New Roman" panose="02020603050405020304" pitchFamily="18" charset="0"/>
              <a:cs typeface="Times New Roman" panose="02020603050405020304" pitchFamily="18" charset="0"/>
            </a:endParaRPr>
          </a:p>
          <a:p>
            <a:pPr marL="342900" indent="-342900" algn="just">
              <a:lnSpc>
                <a:spcPct val="150000"/>
              </a:lnSpc>
              <a:buAutoNum type="arabicParenBoth"/>
            </a:pPr>
            <a:r>
              <a:rPr lang="en-US" sz="2000" dirty="0">
                <a:latin typeface="Times New Roman" panose="02020603050405020304" pitchFamily="18" charset="0"/>
                <a:cs typeface="Times New Roman" panose="02020603050405020304" pitchFamily="18" charset="0"/>
              </a:rPr>
              <a:t>The Board may, if it considers it necessary or expedient so to do </a:t>
            </a:r>
            <a:r>
              <a:rPr lang="en-US" sz="2000" b="1" u="sng" dirty="0">
                <a:latin typeface="Times New Roman" panose="02020603050405020304" pitchFamily="18" charset="0"/>
                <a:cs typeface="Times New Roman" panose="02020603050405020304" pitchFamily="18" charset="0"/>
              </a:rPr>
              <a:t>for the purpose of uniformity in the implementation of this Act</a:t>
            </a:r>
            <a:r>
              <a:rPr lang="en-US" sz="2000" dirty="0">
                <a:latin typeface="Times New Roman" panose="02020603050405020304" pitchFamily="18" charset="0"/>
                <a:cs typeface="Times New Roman" panose="02020603050405020304" pitchFamily="18" charset="0"/>
              </a:rPr>
              <a:t>, issue such </a:t>
            </a:r>
            <a:r>
              <a:rPr lang="en-US" sz="2000" b="1" dirty="0">
                <a:latin typeface="Times New Roman" panose="02020603050405020304" pitchFamily="18" charset="0"/>
                <a:cs typeface="Times New Roman" panose="02020603050405020304" pitchFamily="18" charset="0"/>
              </a:rPr>
              <a:t>orders</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instructions</a:t>
            </a:r>
            <a:r>
              <a:rPr lang="en-US" sz="2000" dirty="0">
                <a:latin typeface="Times New Roman" panose="02020603050405020304" pitchFamily="18" charset="0"/>
                <a:cs typeface="Times New Roman" panose="02020603050405020304" pitchFamily="18" charset="0"/>
              </a:rPr>
              <a:t> or </a:t>
            </a:r>
            <a:r>
              <a:rPr lang="en-US" sz="2000" b="1" dirty="0">
                <a:latin typeface="Times New Roman" panose="02020603050405020304" pitchFamily="18" charset="0"/>
                <a:cs typeface="Times New Roman" panose="02020603050405020304" pitchFamily="18" charset="0"/>
              </a:rPr>
              <a:t>directions</a:t>
            </a:r>
            <a:r>
              <a:rPr lang="en-US" sz="2000" dirty="0">
                <a:latin typeface="Times New Roman" panose="02020603050405020304" pitchFamily="18" charset="0"/>
                <a:cs typeface="Times New Roman" panose="02020603050405020304" pitchFamily="18" charset="0"/>
              </a:rPr>
              <a:t> to the central tax officers as it may deem fit, and thereupon all such officers and all other persons employed in the implementation of this Act shall observe and follow such orders, instructions or directions.</a:t>
            </a:r>
          </a:p>
          <a:p>
            <a:pPr marL="342900" indent="-342900" algn="just">
              <a:lnSpc>
                <a:spcPct val="150000"/>
              </a:lnSpc>
              <a:buAutoNum type="arabicParenBoth"/>
            </a:pPr>
            <a:r>
              <a:rPr lang="en-US" sz="2000" dirty="0">
                <a:latin typeface="Times New Roman" panose="02020603050405020304" pitchFamily="18" charset="0"/>
                <a:cs typeface="Times New Roman" panose="02020603050405020304" pitchFamily="18" charset="0"/>
              </a:rPr>
              <a:t>The Commissioner specified in clause (91) of section 2, sub-section (3) of section 5, clause (b) of sub-section (9) of section 25, sub-sections (3) and (4) of section 35, sub-section (1) of section 37, sub-section (6) of section 39, 79[79a[section 44], sub-sections (4) and (5) of section 52,] 79b[sub-section (1) of section 143, except the second proviso thereof], clause (l) of sub-section (3) of section 158 and section 167 shall mean a Commissioner or Joint Secretary posted in the Board and such Commissioner or Joint Secretary shall exercise the powers specified in the said sections with the approval of the Board.</a:t>
            </a:r>
          </a:p>
        </p:txBody>
      </p:sp>
    </p:spTree>
    <p:extLst>
      <p:ext uri="{BB962C8B-B14F-4D97-AF65-F5344CB8AC3E}">
        <p14:creationId xmlns:p14="http://schemas.microsoft.com/office/powerpoint/2010/main" val="3110190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186DA-6C9D-3ACB-FEFA-2F458D66F65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FDF42A-D25D-3AEC-FF34-6E3D8281959D}"/>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7E55E8C1-3408-76D1-7143-CECADEBA42A6}"/>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Jurisprudence </a:t>
            </a:r>
          </a:p>
        </p:txBody>
      </p:sp>
      <p:sp>
        <p:nvSpPr>
          <p:cNvPr id="7" name="Date Placeholder 6">
            <a:extLst>
              <a:ext uri="{FF2B5EF4-FFF2-40B4-BE49-F238E27FC236}">
                <a16:creationId xmlns:a16="http://schemas.microsoft.com/office/drawing/2014/main" id="{12B3C089-0159-4478-4044-DFD8FEE465A0}"/>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23816148-57EE-8199-6601-F7FF281A8BC9}"/>
              </a:ext>
            </a:extLst>
          </p:cNvPr>
          <p:cNvSpPr>
            <a:spLocks noGrp="1"/>
          </p:cNvSpPr>
          <p:nvPr>
            <p:ph type="sldNum" sz="quarter" idx="12"/>
          </p:nvPr>
        </p:nvSpPr>
        <p:spPr/>
        <p:txBody>
          <a:bodyPr/>
          <a:lstStyle/>
          <a:p>
            <a:fld id="{4FAB73BC-B049-4115-A692-8D63A059BFB8}" type="slidenum">
              <a:rPr lang="en-US" smtClean="0"/>
              <a:t>27</a:t>
            </a:fld>
            <a:endParaRPr lang="en-US" dirty="0"/>
          </a:p>
        </p:txBody>
      </p:sp>
      <p:sp>
        <p:nvSpPr>
          <p:cNvPr id="10" name="TextBox 9">
            <a:extLst>
              <a:ext uri="{FF2B5EF4-FFF2-40B4-BE49-F238E27FC236}">
                <a16:creationId xmlns:a16="http://schemas.microsoft.com/office/drawing/2014/main" id="{639E48BB-0ECD-7E26-50DC-3700519C8304}"/>
              </a:ext>
            </a:extLst>
          </p:cNvPr>
          <p:cNvSpPr txBox="1"/>
          <p:nvPr/>
        </p:nvSpPr>
        <p:spPr>
          <a:xfrm>
            <a:off x="297724" y="588989"/>
            <a:ext cx="11596551" cy="498663"/>
          </a:xfrm>
          <a:prstGeom prst="rect">
            <a:avLst/>
          </a:prstGeom>
          <a:noFill/>
        </p:spPr>
        <p:txBody>
          <a:bodyPr wrap="square">
            <a:spAutoFit/>
          </a:bodyPr>
          <a:lstStyle/>
          <a:p>
            <a:pPr algn="ctr">
              <a:lnSpc>
                <a:spcPct val="150000"/>
              </a:lnSpc>
            </a:pPr>
            <a:r>
              <a:rPr lang="en-IN" sz="2000" b="1" u="sng"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Surana Telecom Ltd v. Government of India</a:t>
            </a:r>
            <a:r>
              <a:rPr lang="en-IN" sz="2000" b="1" u="sng" dirty="0">
                <a:latin typeface="Times New Roman" panose="02020603050405020304" pitchFamily="18" charset="0"/>
                <a:cs typeface="Times New Roman" panose="02020603050405020304" pitchFamily="18" charset="0"/>
              </a:rPr>
              <a:t>  (AP High Court, 22-09-2004)</a:t>
            </a:r>
          </a:p>
        </p:txBody>
      </p:sp>
      <p:sp>
        <p:nvSpPr>
          <p:cNvPr id="11" name="TextBox 10">
            <a:extLst>
              <a:ext uri="{FF2B5EF4-FFF2-40B4-BE49-F238E27FC236}">
                <a16:creationId xmlns:a16="http://schemas.microsoft.com/office/drawing/2014/main" id="{EFB6A9F3-CB66-81BE-301F-DC8BA5D8EFC4}"/>
              </a:ext>
            </a:extLst>
          </p:cNvPr>
          <p:cNvSpPr txBox="1"/>
          <p:nvPr/>
        </p:nvSpPr>
        <p:spPr>
          <a:xfrm>
            <a:off x="155220" y="1146590"/>
            <a:ext cx="5781305" cy="5392310"/>
          </a:xfrm>
          <a:prstGeom prst="rect">
            <a:avLst/>
          </a:prstGeom>
          <a:noFill/>
        </p:spPr>
        <p:txBody>
          <a:bodyPr wrap="square">
            <a:spAutoFit/>
          </a:bodyPr>
          <a:lstStyle/>
          <a:p>
            <a:pPr algn="just">
              <a:lnSpc>
                <a:spcPct val="150000"/>
              </a:lnSpc>
            </a:pPr>
            <a:r>
              <a:rPr lang="en-IN" sz="2000" b="1" dirty="0">
                <a:latin typeface="Times New Roman" panose="02020603050405020304" pitchFamily="18" charset="0"/>
                <a:cs typeface="Times New Roman" panose="02020603050405020304" pitchFamily="18" charset="0"/>
              </a:rPr>
              <a:t>Brief Facts: </a:t>
            </a:r>
          </a:p>
          <a:p>
            <a:pPr marL="342900" indent="-342900" algn="just">
              <a:lnSpc>
                <a:spcPct val="150000"/>
              </a:lnSpc>
              <a:buFont typeface="Wingdings" pitchFamily="2" charset="2"/>
              <a:buChar char="v"/>
            </a:pPr>
            <a:r>
              <a:rPr lang="en-IN" sz="2000" dirty="0">
                <a:latin typeface="Times New Roman" panose="02020603050405020304" pitchFamily="18" charset="0"/>
                <a:cs typeface="Times New Roman" panose="02020603050405020304" pitchFamily="18" charset="0"/>
              </a:rPr>
              <a:t>Petitioners imported fixed wireless phones that:</a:t>
            </a:r>
          </a:p>
          <a:p>
            <a:pPr marL="800100" lvl="1" indent="-342900" algn="just">
              <a:lnSpc>
                <a:spcPct val="150000"/>
              </a:lnSpc>
              <a:buFont typeface="Wingdings" pitchFamily="2" charset="2"/>
              <a:buChar char="v"/>
            </a:pPr>
            <a:r>
              <a:rPr lang="en-IN" dirty="0">
                <a:latin typeface="Times New Roman" panose="02020603050405020304" pitchFamily="18" charset="0"/>
                <a:cs typeface="Times New Roman" panose="02020603050405020304" pitchFamily="18" charset="0"/>
              </a:rPr>
              <a:t>Worked on GSM / CDMA cellular technology</a:t>
            </a:r>
          </a:p>
          <a:p>
            <a:pPr marL="800100" lvl="1" indent="-342900" algn="just">
              <a:lnSpc>
                <a:spcPct val="150000"/>
              </a:lnSpc>
              <a:buFont typeface="Wingdings" pitchFamily="2" charset="2"/>
              <a:buChar char="v"/>
            </a:pPr>
            <a:r>
              <a:rPr lang="en-IN" dirty="0">
                <a:latin typeface="Times New Roman" panose="02020603050405020304" pitchFamily="18" charset="0"/>
                <a:cs typeface="Times New Roman" panose="02020603050405020304" pitchFamily="18" charset="0"/>
              </a:rPr>
              <a:t>Were wireless, not connected to landline exchange</a:t>
            </a:r>
          </a:p>
          <a:p>
            <a:pPr marL="800100" lvl="1" indent="-342900" algn="just">
              <a:lnSpc>
                <a:spcPct val="150000"/>
              </a:lnSpc>
              <a:buFont typeface="Wingdings" pitchFamily="2" charset="2"/>
              <a:buChar char="v"/>
            </a:pPr>
            <a:r>
              <a:rPr lang="en-IN" dirty="0">
                <a:latin typeface="Times New Roman" panose="02020603050405020304" pitchFamily="18" charset="0"/>
                <a:cs typeface="Times New Roman" panose="02020603050405020304" pitchFamily="18" charset="0"/>
              </a:rPr>
              <a:t>Looked like landline instruments, not handheld mobiles</a:t>
            </a:r>
          </a:p>
          <a:p>
            <a:pPr marL="342900" indent="-342900" algn="just">
              <a:lnSpc>
                <a:spcPct val="150000"/>
              </a:lnSpc>
              <a:buFont typeface="Wingdings" pitchFamily="2" charset="2"/>
              <a:buChar char="v"/>
            </a:pPr>
            <a:r>
              <a:rPr lang="en-IN" sz="2000" dirty="0">
                <a:latin typeface="Times New Roman" panose="02020603050405020304" pitchFamily="18" charset="0"/>
                <a:cs typeface="Times New Roman" panose="02020603050405020304" pitchFamily="18" charset="0"/>
              </a:rPr>
              <a:t>Concessional Duty @ 5% for - </a:t>
            </a:r>
            <a:r>
              <a:rPr lang="en-IN" sz="2000" i="1" dirty="0">
                <a:latin typeface="Times New Roman" panose="02020603050405020304" pitchFamily="18" charset="0"/>
                <a:cs typeface="Times New Roman" panose="02020603050405020304" pitchFamily="18" charset="0"/>
              </a:rPr>
              <a:t>“Cellular Phones and Radio Trunking Terminals.”</a:t>
            </a:r>
            <a:endParaRPr lang="en-IN" sz="20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itchFamily="2" charset="2"/>
              <a:buChar char="v"/>
            </a:pPr>
            <a:r>
              <a:rPr lang="en-IN" sz="2000" dirty="0">
                <a:latin typeface="Times New Roman" panose="02020603050405020304" pitchFamily="18" charset="0"/>
                <a:cs typeface="Times New Roman" panose="02020603050405020304" pitchFamily="18" charset="0"/>
              </a:rPr>
              <a:t>The Department issued Circular 57/2003 stating:</a:t>
            </a:r>
          </a:p>
          <a:p>
            <a:pPr marL="742950" lvl="1" indent="-285750" algn="just">
              <a:lnSpc>
                <a:spcPct val="150000"/>
              </a:lnSpc>
              <a:buFont typeface="Wingdings" pitchFamily="2" charset="2"/>
              <a:buChar char="v"/>
            </a:pPr>
            <a:r>
              <a:rPr lang="en-IN" u="sng" dirty="0">
                <a:latin typeface="Times New Roman" panose="02020603050405020304" pitchFamily="18" charset="0"/>
                <a:cs typeface="Times New Roman" panose="02020603050405020304" pitchFamily="18" charset="0"/>
              </a:rPr>
              <a:t>“Cellular phone” commercially and traditionally means handheld mobile phones only, excluding fixed wireless phones.</a:t>
            </a:r>
          </a:p>
        </p:txBody>
      </p:sp>
      <p:sp>
        <p:nvSpPr>
          <p:cNvPr id="12" name="TextBox 11">
            <a:extLst>
              <a:ext uri="{FF2B5EF4-FFF2-40B4-BE49-F238E27FC236}">
                <a16:creationId xmlns:a16="http://schemas.microsoft.com/office/drawing/2014/main" id="{DC79DE85-1FB5-96C6-3347-0F43DA5E04B5}"/>
              </a:ext>
            </a:extLst>
          </p:cNvPr>
          <p:cNvSpPr txBox="1"/>
          <p:nvPr/>
        </p:nvSpPr>
        <p:spPr>
          <a:xfrm>
            <a:off x="6021832" y="1159487"/>
            <a:ext cx="6014948" cy="5576976"/>
          </a:xfrm>
          <a:prstGeom prst="rect">
            <a:avLst/>
          </a:prstGeom>
          <a:noFill/>
        </p:spPr>
        <p:txBody>
          <a:bodyPr wrap="square">
            <a:spAutoFit/>
          </a:bodyPr>
          <a:lstStyle/>
          <a:p>
            <a:pPr algn="just">
              <a:lnSpc>
                <a:spcPct val="150000"/>
              </a:lnSpc>
            </a:pPr>
            <a:r>
              <a:rPr lang="en-IN" sz="2000" b="1" dirty="0">
                <a:latin typeface="Times New Roman" panose="02020603050405020304" pitchFamily="18" charset="0"/>
                <a:cs typeface="Times New Roman" panose="02020603050405020304" pitchFamily="18" charset="0"/>
              </a:rPr>
              <a:t>Order of Hon’ble HC: </a:t>
            </a:r>
          </a:p>
          <a:p>
            <a:pPr marL="342900" indent="-342900" algn="just">
              <a:lnSpc>
                <a:spcPct val="150000"/>
              </a:lnSpc>
              <a:buFont typeface="Wingdings" pitchFamily="2" charset="2"/>
              <a:buChar char="Ø"/>
            </a:pPr>
            <a:r>
              <a:rPr lang="en-IN" sz="2000" i="1" dirty="0">
                <a:latin typeface="Times New Roman" panose="02020603050405020304" pitchFamily="18" charset="0"/>
                <a:cs typeface="Times New Roman" panose="02020603050405020304" pitchFamily="18" charset="0"/>
              </a:rPr>
              <a:t>If this circular is applied by the authorities who are supposed to  make assessments under the Customs Act, there is no discretion left  with those authorities to decide whether a particular phone was a cellular phone or not.</a:t>
            </a:r>
          </a:p>
          <a:p>
            <a:pPr marL="342900" indent="-342900" algn="just">
              <a:lnSpc>
                <a:spcPct val="150000"/>
              </a:lnSpc>
              <a:buFont typeface="Wingdings" pitchFamily="2" charset="2"/>
              <a:buChar char="Ø"/>
            </a:pPr>
            <a:r>
              <a:rPr lang="en-IN" sz="2000" i="1" u="sng" dirty="0">
                <a:latin typeface="Times New Roman" panose="02020603050405020304" pitchFamily="18" charset="0"/>
                <a:cs typeface="Times New Roman" panose="02020603050405020304" pitchFamily="18" charset="0"/>
              </a:rPr>
              <a:t>In our view, the 1st respondent has no such  power to issue such directions which were to decide quasi judicial  matters between the parties.</a:t>
            </a:r>
            <a:r>
              <a:rPr lang="en-IN" sz="2000" i="1" dirty="0">
                <a:latin typeface="Times New Roman" panose="02020603050405020304" pitchFamily="18" charset="0"/>
                <a:cs typeface="Times New Roman" panose="02020603050405020304" pitchFamily="18" charset="0"/>
              </a:rPr>
              <a:t> </a:t>
            </a:r>
          </a:p>
          <a:p>
            <a:pPr marL="342900" indent="-342900" algn="just">
              <a:lnSpc>
                <a:spcPct val="150000"/>
              </a:lnSpc>
              <a:buFont typeface="Wingdings" pitchFamily="2" charset="2"/>
              <a:buChar char="Ø"/>
            </a:pPr>
            <a:r>
              <a:rPr lang="en-IN" sz="2000" i="1" dirty="0">
                <a:latin typeface="Times New Roman" panose="02020603050405020304" pitchFamily="18" charset="0"/>
                <a:cs typeface="Times New Roman" panose="02020603050405020304" pitchFamily="18" charset="0"/>
              </a:rPr>
              <a:t>No power under Section 157  of the Customs Act to make an  order of the nature of the impugned circular. </a:t>
            </a:r>
          </a:p>
        </p:txBody>
      </p:sp>
    </p:spTree>
    <p:extLst>
      <p:ext uri="{BB962C8B-B14F-4D97-AF65-F5344CB8AC3E}">
        <p14:creationId xmlns:p14="http://schemas.microsoft.com/office/powerpoint/2010/main" val="2685443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A7CE3-0618-C37E-A3DA-D8F1A4169E6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F70B48-1BCB-E5BB-D0C6-6FE2CD09F8B4}"/>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B50EAC43-41C5-3BF9-4640-038E7E600E21}"/>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From Statute</a:t>
            </a:r>
          </a:p>
        </p:txBody>
      </p:sp>
      <p:sp>
        <p:nvSpPr>
          <p:cNvPr id="7" name="Date Placeholder 6">
            <a:extLst>
              <a:ext uri="{FF2B5EF4-FFF2-40B4-BE49-F238E27FC236}">
                <a16:creationId xmlns:a16="http://schemas.microsoft.com/office/drawing/2014/main" id="{4BAF4232-A782-F803-486F-A85F6FDA6D0B}"/>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6F252272-2F80-FEBB-76C6-CF4EF80792AF}"/>
              </a:ext>
            </a:extLst>
          </p:cNvPr>
          <p:cNvSpPr>
            <a:spLocks noGrp="1"/>
          </p:cNvSpPr>
          <p:nvPr>
            <p:ph type="sldNum" sz="quarter" idx="12"/>
          </p:nvPr>
        </p:nvSpPr>
        <p:spPr/>
        <p:txBody>
          <a:bodyPr/>
          <a:lstStyle/>
          <a:p>
            <a:fld id="{4FAB73BC-B049-4115-A692-8D63A059BFB8}" type="slidenum">
              <a:rPr lang="en-US" smtClean="0"/>
              <a:t>28</a:t>
            </a:fld>
            <a:endParaRPr lang="en-US" dirty="0"/>
          </a:p>
        </p:txBody>
      </p:sp>
      <p:sp>
        <p:nvSpPr>
          <p:cNvPr id="5" name="TextBox 4">
            <a:extLst>
              <a:ext uri="{FF2B5EF4-FFF2-40B4-BE49-F238E27FC236}">
                <a16:creationId xmlns:a16="http://schemas.microsoft.com/office/drawing/2014/main" id="{980A524E-0554-AB77-F685-67C6B8F41287}"/>
              </a:ext>
            </a:extLst>
          </p:cNvPr>
          <p:cNvSpPr txBox="1"/>
          <p:nvPr/>
        </p:nvSpPr>
        <p:spPr>
          <a:xfrm>
            <a:off x="335478" y="794219"/>
            <a:ext cx="11551722" cy="3691844"/>
          </a:xfrm>
          <a:prstGeom prst="rect">
            <a:avLst/>
          </a:prstGeom>
          <a:noFill/>
        </p:spPr>
        <p:txBody>
          <a:bodyPr wrap="square">
            <a:spAutoFit/>
          </a:bodyPr>
          <a:lstStyle/>
          <a:p>
            <a:pPr>
              <a:lnSpc>
                <a:spcPct val="200000"/>
              </a:lnSpc>
            </a:pPr>
            <a:r>
              <a:rPr lang="en-US" sz="2000" b="1" u="sng" dirty="0">
                <a:latin typeface="Times New Roman" panose="02020603050405020304" pitchFamily="18" charset="0"/>
                <a:cs typeface="Times New Roman" panose="02020603050405020304" pitchFamily="18" charset="0"/>
              </a:rPr>
              <a:t>Sec. 11: Power to grant exemption from tax.</a:t>
            </a:r>
          </a:p>
          <a:p>
            <a:pPr>
              <a:lnSpc>
                <a:spcPct val="200000"/>
              </a:lnSpc>
            </a:pPr>
            <a:r>
              <a:rPr lang="en-US" sz="2000" dirty="0">
                <a:latin typeface="Times New Roman" panose="02020603050405020304" pitchFamily="18" charset="0"/>
                <a:cs typeface="Times New Roman" panose="02020603050405020304" pitchFamily="18" charset="0"/>
              </a:rPr>
              <a:t>(3) The Government may, if it considers necessary or expedient so to do for the purpose of clarifying the scope or applicability of any notification issued under sub-section (1) or order issued under sub-section (2), </a:t>
            </a:r>
            <a:r>
              <a:rPr lang="en-US" sz="2000" b="1" u="sng" dirty="0">
                <a:latin typeface="Times New Roman" panose="02020603050405020304" pitchFamily="18" charset="0"/>
                <a:cs typeface="Times New Roman" panose="02020603050405020304" pitchFamily="18" charset="0"/>
              </a:rPr>
              <a:t>insert an explanation in such notification or order, as the case may be</a:t>
            </a:r>
            <a:r>
              <a:rPr lang="en-US" sz="2000" dirty="0">
                <a:latin typeface="Times New Roman" panose="02020603050405020304" pitchFamily="18" charset="0"/>
                <a:cs typeface="Times New Roman" panose="02020603050405020304" pitchFamily="18" charset="0"/>
              </a:rPr>
              <a:t>, by notification at any time within one year of issue of the notification under sub-section (1) or order under sub-section (2), and every such explanation shall have effect as if it had always been the part of the first such notification or order, as the case may be.</a:t>
            </a:r>
          </a:p>
        </p:txBody>
      </p:sp>
    </p:spTree>
    <p:extLst>
      <p:ext uri="{BB962C8B-B14F-4D97-AF65-F5344CB8AC3E}">
        <p14:creationId xmlns:p14="http://schemas.microsoft.com/office/powerpoint/2010/main" val="1625748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50CA1-4D22-6C10-233F-6AEEE8557C8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324ED0-36F5-4041-AEB8-4378860D5577}"/>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8EC12A4B-5920-7E38-9321-42CE6403741C}"/>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Expressio</a:t>
            </a:r>
            <a:r>
              <a:rPr lang="en-US" sz="3200" dirty="0">
                <a:latin typeface="Times New Roman" panose="02020603050405020304" pitchFamily="18" charset="0"/>
                <a:cs typeface="Times New Roman" panose="02020603050405020304" pitchFamily="18" charset="0"/>
              </a:rPr>
              <a:t> Unis </a:t>
            </a:r>
            <a:r>
              <a:rPr lang="en-US" sz="3200" dirty="0" err="1">
                <a:latin typeface="Times New Roman" panose="02020603050405020304" pitchFamily="18" charset="0"/>
                <a:cs typeface="Times New Roman" panose="02020603050405020304" pitchFamily="18" charset="0"/>
              </a:rPr>
              <a:t>Wst</a:t>
            </a:r>
            <a:r>
              <a:rPr lang="en-US" sz="3200" dirty="0">
                <a:latin typeface="Times New Roman" panose="02020603050405020304" pitchFamily="18" charset="0"/>
                <a:cs typeface="Times New Roman" panose="02020603050405020304" pitchFamily="18" charset="0"/>
              </a:rPr>
              <a:t> Exclusion </a:t>
            </a:r>
            <a:r>
              <a:rPr lang="en-US" sz="3200" dirty="0" err="1">
                <a:latin typeface="Times New Roman" panose="02020603050405020304" pitchFamily="18" charset="0"/>
                <a:cs typeface="Times New Roman" panose="02020603050405020304" pitchFamily="18" charset="0"/>
              </a:rPr>
              <a:t>Alterius</a:t>
            </a:r>
            <a:endParaRPr lang="en-US" sz="3200" dirty="0"/>
          </a:p>
        </p:txBody>
      </p:sp>
      <p:sp>
        <p:nvSpPr>
          <p:cNvPr id="7" name="Date Placeholder 6">
            <a:extLst>
              <a:ext uri="{FF2B5EF4-FFF2-40B4-BE49-F238E27FC236}">
                <a16:creationId xmlns:a16="http://schemas.microsoft.com/office/drawing/2014/main" id="{81196AF1-3371-7D8B-F808-AEBDEDF13E3E}"/>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1E582CC5-33AF-20B0-581A-B269C610BDC5}"/>
              </a:ext>
            </a:extLst>
          </p:cNvPr>
          <p:cNvSpPr>
            <a:spLocks noGrp="1"/>
          </p:cNvSpPr>
          <p:nvPr>
            <p:ph type="sldNum" sz="quarter" idx="12"/>
          </p:nvPr>
        </p:nvSpPr>
        <p:spPr/>
        <p:txBody>
          <a:bodyPr/>
          <a:lstStyle/>
          <a:p>
            <a:fld id="{4FAB73BC-B049-4115-A692-8D63A059BFB8}" type="slidenum">
              <a:rPr lang="en-US" smtClean="0"/>
              <a:t>29</a:t>
            </a:fld>
            <a:endParaRPr lang="en-US" dirty="0"/>
          </a:p>
        </p:txBody>
      </p:sp>
      <p:sp>
        <p:nvSpPr>
          <p:cNvPr id="5" name="TextBox 4">
            <a:extLst>
              <a:ext uri="{FF2B5EF4-FFF2-40B4-BE49-F238E27FC236}">
                <a16:creationId xmlns:a16="http://schemas.microsoft.com/office/drawing/2014/main" id="{70DDA0C2-B935-F565-E444-A6A9E56D07D4}"/>
              </a:ext>
            </a:extLst>
          </p:cNvPr>
          <p:cNvSpPr txBox="1"/>
          <p:nvPr/>
        </p:nvSpPr>
        <p:spPr>
          <a:xfrm>
            <a:off x="394855" y="931614"/>
            <a:ext cx="11516096" cy="3730317"/>
          </a:xfrm>
          <a:prstGeom prst="rect">
            <a:avLst/>
          </a:prstGeom>
          <a:noFill/>
        </p:spPr>
        <p:txBody>
          <a:bodyPr wrap="square">
            <a:spAutoFit/>
          </a:bodyPr>
          <a:lstStyle/>
          <a:p>
            <a:pPr algn="just">
              <a:lnSpc>
                <a:spcPct val="150000"/>
              </a:lnSpc>
            </a:pPr>
            <a:r>
              <a:rPr lang="en-US" sz="2000" b="1" u="sng" dirty="0">
                <a:latin typeface="Times New Roman" panose="02020603050405020304" pitchFamily="18" charset="0"/>
                <a:cs typeface="Times New Roman" panose="02020603050405020304" pitchFamily="18" charset="0"/>
              </a:rPr>
              <a:t>Sanyam Seth Vs. UOI   [MANU/DE/5655/2023] – Del HC</a:t>
            </a:r>
          </a:p>
          <a:p>
            <a:pPr algn="just">
              <a:lnSpc>
                <a:spcPct val="150000"/>
              </a:lnSpc>
            </a:pPr>
            <a:endParaRPr lang="en-US" sz="2000" dirty="0">
              <a:latin typeface="Times New Roman" panose="02020603050405020304" pitchFamily="18" charset="0"/>
              <a:cs typeface="Times New Roman" panose="02020603050405020304" pitchFamily="18" charset="0"/>
            </a:endParaRPr>
          </a:p>
          <a:p>
            <a:pPr algn="just">
              <a:lnSpc>
                <a:spcPct val="150000"/>
              </a:lnSpc>
            </a:pPr>
            <a:r>
              <a:rPr lang="en-US" sz="2000" dirty="0">
                <a:latin typeface="Times New Roman" panose="02020603050405020304" pitchFamily="18" charset="0"/>
                <a:cs typeface="Times New Roman" panose="02020603050405020304" pitchFamily="18" charset="0"/>
              </a:rPr>
              <a:t>The rule '</a:t>
            </a:r>
            <a:r>
              <a:rPr lang="en-US" sz="2000" dirty="0" err="1">
                <a:latin typeface="Times New Roman" panose="02020603050405020304" pitchFamily="18" charset="0"/>
                <a:cs typeface="Times New Roman" panose="02020603050405020304" pitchFamily="18" charset="0"/>
              </a:rPr>
              <a:t>expressio</a:t>
            </a:r>
            <a:r>
              <a:rPr lang="en-US" sz="2000" dirty="0">
                <a:latin typeface="Times New Roman" panose="02020603050405020304" pitchFamily="18" charset="0"/>
                <a:cs typeface="Times New Roman" panose="02020603050405020304" pitchFamily="18" charset="0"/>
              </a:rPr>
              <a:t> unis est exclusion </a:t>
            </a:r>
            <a:r>
              <a:rPr lang="en-US" sz="2000" dirty="0" err="1">
                <a:latin typeface="Times New Roman" panose="02020603050405020304" pitchFamily="18" charset="0"/>
                <a:cs typeface="Times New Roman" panose="02020603050405020304" pitchFamily="18" charset="0"/>
              </a:rPr>
              <a:t>alterius</a:t>
            </a:r>
            <a:r>
              <a:rPr lang="en-US" sz="2000" dirty="0">
                <a:latin typeface="Times New Roman" panose="02020603050405020304" pitchFamily="18" charset="0"/>
                <a:cs typeface="Times New Roman" panose="02020603050405020304" pitchFamily="18" charset="0"/>
              </a:rPr>
              <a:t>', which implies that the express mention of one thing is the exclusion of other, assumes that it was the intention of the legislature to specify one set of criteria as opposed to the other. This rule is primarily based on the presumption that if anything is expressly mentioned in a statute, a natural corollary would be that the things which are not specified in the statute are excluded. In order to apply this maxim for interpreting any statute, firstly, the list of words appearing in a statute must be specific in nature and secondly, the specific words should not be followed by general words.</a:t>
            </a:r>
          </a:p>
        </p:txBody>
      </p:sp>
    </p:spTree>
    <p:extLst>
      <p:ext uri="{BB962C8B-B14F-4D97-AF65-F5344CB8AC3E}">
        <p14:creationId xmlns:p14="http://schemas.microsoft.com/office/powerpoint/2010/main" val="1792499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38F8F-8659-C6CE-85AE-76027F97E2C7}"/>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977FC840-914D-422A-A3A5-A21B402C0EEA}"/>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a:extLst>
              <a:ext uri="{FF2B5EF4-FFF2-40B4-BE49-F238E27FC236}">
                <a16:creationId xmlns:a16="http://schemas.microsoft.com/office/drawing/2014/main" id="{977A76AE-C336-B77A-E386-AA5CD8A52453}"/>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3</a:t>
            </a:fld>
            <a:endParaRPr lang="en-US">
              <a:latin typeface="Bookman Old Style" pitchFamily="18" charset="0"/>
            </a:endParaRPr>
          </a:p>
        </p:txBody>
      </p:sp>
      <p:sp>
        <p:nvSpPr>
          <p:cNvPr id="2" name="Footer Placeholder 1">
            <a:extLst>
              <a:ext uri="{FF2B5EF4-FFF2-40B4-BE49-F238E27FC236}">
                <a16:creationId xmlns:a16="http://schemas.microsoft.com/office/drawing/2014/main" id="{6BF661EC-2126-A6AF-EC50-AEE970B0E624}"/>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B21B011F-61F0-B1CB-A26D-5B13430154FC}"/>
              </a:ext>
            </a:extLst>
          </p:cNvPr>
          <p:cNvSpPr>
            <a:spLocks noGrp="1"/>
          </p:cNvSpPr>
          <p:nvPr>
            <p:ph type="sldNum" sz="quarter" idx="12"/>
          </p:nvPr>
        </p:nvSpPr>
        <p:spPr/>
        <p:txBody>
          <a:bodyPr/>
          <a:lstStyle/>
          <a:p>
            <a:fld id="{4FAB73BC-B049-4115-A692-8D63A059BFB8}" type="slidenum">
              <a:rPr lang="en-US" smtClean="0"/>
              <a:t>3</a:t>
            </a:fld>
            <a:endParaRPr lang="en-US" dirty="0"/>
          </a:p>
        </p:txBody>
      </p:sp>
      <p:pic>
        <p:nvPicPr>
          <p:cNvPr id="6" name="Picture 5" descr="A car on a stack of coins&#10;&#10;AI-generated content may be incorrect.">
            <a:extLst>
              <a:ext uri="{FF2B5EF4-FFF2-40B4-BE49-F238E27FC236}">
                <a16:creationId xmlns:a16="http://schemas.microsoft.com/office/drawing/2014/main" id="{9381392B-67EF-8E93-FC52-CB41CC14C323}"/>
              </a:ext>
            </a:extLst>
          </p:cNvPr>
          <p:cNvPicPr>
            <a:picLocks noChangeAspect="1"/>
          </p:cNvPicPr>
          <p:nvPr/>
        </p:nvPicPr>
        <p:blipFill>
          <a:blip r:embed="rId3"/>
          <a:stretch>
            <a:fillRect/>
          </a:stretch>
        </p:blipFill>
        <p:spPr>
          <a:xfrm>
            <a:off x="0" y="0"/>
            <a:ext cx="12014200" cy="6350000"/>
          </a:xfrm>
          <a:prstGeom prst="rect">
            <a:avLst/>
          </a:prstGeom>
        </p:spPr>
      </p:pic>
    </p:spTree>
    <p:extLst>
      <p:ext uri="{BB962C8B-B14F-4D97-AF65-F5344CB8AC3E}">
        <p14:creationId xmlns:p14="http://schemas.microsoft.com/office/powerpoint/2010/main" val="2692020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0E357-3539-0273-5B0C-097285CF070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560553-D06D-FC9F-B21F-3C3568F42C93}"/>
              </a:ext>
            </a:extLst>
          </p:cNvPr>
          <p:cNvSpPr>
            <a:spLocks noGrp="1"/>
          </p:cNvSpPr>
          <p:nvPr>
            <p:ph type="ftr" sz="quarter" idx="11"/>
          </p:nvPr>
        </p:nvSpPr>
        <p:spPr/>
        <p:txBody>
          <a:bodyPr/>
          <a:lstStyle/>
          <a:p>
            <a:r>
              <a:rPr lang="en-US"/>
              <a:t>@Jatin_Harjai                                                                              JHA Legal</a:t>
            </a:r>
            <a:endParaRPr lang="en-US" dirty="0"/>
          </a:p>
        </p:txBody>
      </p:sp>
      <p:sp>
        <p:nvSpPr>
          <p:cNvPr id="7" name="Date Placeholder 6">
            <a:extLst>
              <a:ext uri="{FF2B5EF4-FFF2-40B4-BE49-F238E27FC236}">
                <a16:creationId xmlns:a16="http://schemas.microsoft.com/office/drawing/2014/main" id="{6767AEE8-8BB4-0706-7F64-DA20166041E0}"/>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111AE686-F16C-02E6-31EB-0D4C778D3A94}"/>
              </a:ext>
            </a:extLst>
          </p:cNvPr>
          <p:cNvSpPr>
            <a:spLocks noGrp="1"/>
          </p:cNvSpPr>
          <p:nvPr>
            <p:ph type="sldNum" sz="quarter" idx="12"/>
          </p:nvPr>
        </p:nvSpPr>
        <p:spPr/>
        <p:txBody>
          <a:bodyPr/>
          <a:lstStyle/>
          <a:p>
            <a:fld id="{4FAB73BC-B049-4115-A692-8D63A059BFB8}" type="slidenum">
              <a:rPr lang="en-US" smtClean="0"/>
              <a:t>30</a:t>
            </a:fld>
            <a:endParaRPr lang="en-US" dirty="0"/>
          </a:p>
        </p:txBody>
      </p:sp>
      <p:pic>
        <p:nvPicPr>
          <p:cNvPr id="9" name="Picture 8">
            <a:extLst>
              <a:ext uri="{FF2B5EF4-FFF2-40B4-BE49-F238E27FC236}">
                <a16:creationId xmlns:a16="http://schemas.microsoft.com/office/drawing/2014/main" id="{8705830C-20B9-EFF4-B79F-6847BB210E56}"/>
              </a:ext>
            </a:extLst>
          </p:cNvPr>
          <p:cNvPicPr>
            <a:picLocks noChangeAspect="1"/>
          </p:cNvPicPr>
          <p:nvPr/>
        </p:nvPicPr>
        <p:blipFill>
          <a:blip r:embed="rId3"/>
          <a:stretch>
            <a:fillRect/>
          </a:stretch>
        </p:blipFill>
        <p:spPr>
          <a:xfrm>
            <a:off x="0" y="0"/>
            <a:ext cx="12192000" cy="6334539"/>
          </a:xfrm>
          <a:prstGeom prst="rect">
            <a:avLst/>
          </a:prstGeom>
        </p:spPr>
      </p:pic>
    </p:spTree>
    <p:extLst>
      <p:ext uri="{BB962C8B-B14F-4D97-AF65-F5344CB8AC3E}">
        <p14:creationId xmlns:p14="http://schemas.microsoft.com/office/powerpoint/2010/main" val="3387858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A001D-0E5C-7F6B-58E8-08E45C361AE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223F0DF-B1E9-EBEB-9672-81AE345DC4C4}"/>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00AEAAD3-7289-F078-73B4-A9EFB559DA83}"/>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Rate Notification – Goods </a:t>
            </a:r>
          </a:p>
        </p:txBody>
      </p:sp>
      <p:sp>
        <p:nvSpPr>
          <p:cNvPr id="7" name="Date Placeholder 6">
            <a:extLst>
              <a:ext uri="{FF2B5EF4-FFF2-40B4-BE49-F238E27FC236}">
                <a16:creationId xmlns:a16="http://schemas.microsoft.com/office/drawing/2014/main" id="{23808697-B8CF-5D9A-F60C-EE2D4D644AB6}"/>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91768181-231B-83C7-8544-6D5CB80A7A72}"/>
              </a:ext>
            </a:extLst>
          </p:cNvPr>
          <p:cNvSpPr>
            <a:spLocks noGrp="1"/>
          </p:cNvSpPr>
          <p:nvPr>
            <p:ph type="sldNum" sz="quarter" idx="12"/>
          </p:nvPr>
        </p:nvSpPr>
        <p:spPr/>
        <p:txBody>
          <a:bodyPr/>
          <a:lstStyle/>
          <a:p>
            <a:fld id="{4FAB73BC-B049-4115-A692-8D63A059BFB8}" type="slidenum">
              <a:rPr lang="en-US" smtClean="0"/>
              <a:t>31</a:t>
            </a:fld>
            <a:endParaRPr lang="en-US" dirty="0"/>
          </a:p>
        </p:txBody>
      </p:sp>
      <p:sp>
        <p:nvSpPr>
          <p:cNvPr id="5" name="TextBox 4">
            <a:extLst>
              <a:ext uri="{FF2B5EF4-FFF2-40B4-BE49-F238E27FC236}">
                <a16:creationId xmlns:a16="http://schemas.microsoft.com/office/drawing/2014/main" id="{AD0A7727-6740-D75F-CCA5-15C2449AD754}"/>
              </a:ext>
            </a:extLst>
          </p:cNvPr>
          <p:cNvSpPr txBox="1"/>
          <p:nvPr/>
        </p:nvSpPr>
        <p:spPr>
          <a:xfrm>
            <a:off x="276102" y="910670"/>
            <a:ext cx="11539846" cy="4191981"/>
          </a:xfrm>
          <a:prstGeom prst="rect">
            <a:avLst/>
          </a:prstGeom>
          <a:noFill/>
        </p:spPr>
        <p:txBody>
          <a:bodyPr wrap="square">
            <a:spAutoFit/>
          </a:bodyPr>
          <a:lstStyle/>
          <a:p>
            <a:pPr algn="just">
              <a:lnSpc>
                <a:spcPct val="150000"/>
              </a:lnSpc>
            </a:pPr>
            <a:r>
              <a:rPr lang="en-US" sz="2000" b="1" u="sng" dirty="0">
                <a:latin typeface="Times New Roman" panose="02020603050405020304" pitchFamily="18" charset="0"/>
                <a:cs typeface="Times New Roman" panose="02020603050405020304" pitchFamily="18" charset="0"/>
              </a:rPr>
              <a:t>NOTIFICATION NO. 9/2025-CENTRAL TAX (RATE), DATED 19-09-2025</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IN" sz="2000" dirty="0">
                <a:latin typeface="Times New Roman" panose="02020603050405020304" pitchFamily="18" charset="0"/>
                <a:cs typeface="Times New Roman" panose="02020603050405020304" pitchFamily="18" charset="0"/>
              </a:rPr>
              <a:t>In exercise of the powers conferred by sub-section (1) of section 9 ………, hereby notifies the </a:t>
            </a:r>
            <a:r>
              <a:rPr lang="en-IN" sz="2000" b="1" u="sng" dirty="0">
                <a:latin typeface="Times New Roman" panose="02020603050405020304" pitchFamily="18" charset="0"/>
                <a:cs typeface="Times New Roman" panose="02020603050405020304" pitchFamily="18" charset="0"/>
              </a:rPr>
              <a:t>rate of central tax of—</a:t>
            </a:r>
          </a:p>
          <a:p>
            <a:pPr algn="just">
              <a:lnSpc>
                <a:spcPct val="150000"/>
              </a:lnSpc>
            </a:pPr>
            <a:r>
              <a:rPr lang="en-IN" sz="2000" b="1" u="sng" dirty="0">
                <a:latin typeface="Times New Roman" panose="02020603050405020304" pitchFamily="18" charset="0"/>
                <a:cs typeface="Times New Roman" panose="02020603050405020304" pitchFamily="18" charset="0"/>
              </a:rPr>
              <a:t>….</a:t>
            </a:r>
          </a:p>
          <a:p>
            <a:pPr algn="just">
              <a:lnSpc>
                <a:spcPct val="150000"/>
              </a:lnSpc>
            </a:pPr>
            <a:r>
              <a:rPr lang="en-IN" sz="2000" dirty="0">
                <a:latin typeface="Times New Roman" panose="02020603050405020304" pitchFamily="18" charset="0"/>
                <a:cs typeface="Times New Roman" panose="02020603050405020304" pitchFamily="18" charset="0"/>
              </a:rPr>
              <a:t>.....</a:t>
            </a:r>
          </a:p>
          <a:p>
            <a:pPr algn="just">
              <a:lnSpc>
                <a:spcPct val="150000"/>
              </a:lnSpc>
            </a:pPr>
            <a:r>
              <a:rPr lang="en-IN" sz="2000" dirty="0">
                <a:latin typeface="Times New Roman" panose="02020603050405020304" pitchFamily="18" charset="0"/>
                <a:cs typeface="Times New Roman" panose="02020603050405020304" pitchFamily="18" charset="0"/>
              </a:rPr>
              <a:t>appended to this notification (hereinafter referred to as the said Schedules), that shall be levied on intra-State supplies of goods, the </a:t>
            </a:r>
            <a:r>
              <a:rPr lang="en-IN" sz="2000" b="1" dirty="0">
                <a:latin typeface="Times New Roman" panose="02020603050405020304" pitchFamily="18" charset="0"/>
                <a:cs typeface="Times New Roman" panose="02020603050405020304" pitchFamily="18" charset="0"/>
              </a:rPr>
              <a:t>description of which is specified in the corresponding entry in column (3)</a:t>
            </a:r>
            <a:r>
              <a:rPr lang="en-IN" sz="2000" dirty="0">
                <a:latin typeface="Times New Roman" panose="02020603050405020304" pitchFamily="18" charset="0"/>
                <a:cs typeface="Times New Roman" panose="02020603050405020304" pitchFamily="18" charset="0"/>
              </a:rPr>
              <a:t> of the said Schedules, </a:t>
            </a:r>
            <a:r>
              <a:rPr lang="en-IN" sz="2000" b="1" dirty="0">
                <a:latin typeface="Times New Roman" panose="02020603050405020304" pitchFamily="18" charset="0"/>
                <a:cs typeface="Times New Roman" panose="02020603050405020304" pitchFamily="18" charset="0"/>
              </a:rPr>
              <a:t>falling under the tariff item, sub-heading, heading or Chapter, as the case may be</a:t>
            </a:r>
            <a:r>
              <a:rPr lang="en-IN" sz="2000" dirty="0">
                <a:latin typeface="Times New Roman" panose="02020603050405020304" pitchFamily="18" charset="0"/>
                <a:cs typeface="Times New Roman" panose="02020603050405020304" pitchFamily="18" charset="0"/>
              </a:rPr>
              <a:t>, as specified in the corresponding entry in column (2) of the said Schedules.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0153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F949-294C-4AA4-0062-6CA1E2A4787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C3B969-E618-1015-4B15-11F51EDB3D78}"/>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4365CD56-3EFD-62DC-00D9-BB2DCFD5BDA2}"/>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Exemption Notification – Goods </a:t>
            </a:r>
          </a:p>
        </p:txBody>
      </p:sp>
      <p:sp>
        <p:nvSpPr>
          <p:cNvPr id="7" name="Date Placeholder 6">
            <a:extLst>
              <a:ext uri="{FF2B5EF4-FFF2-40B4-BE49-F238E27FC236}">
                <a16:creationId xmlns:a16="http://schemas.microsoft.com/office/drawing/2014/main" id="{D11A8EF5-87DC-9B64-348C-2FA0260E199A}"/>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5C6D0578-C9E9-9755-222B-C2E228D1F4AF}"/>
              </a:ext>
            </a:extLst>
          </p:cNvPr>
          <p:cNvSpPr>
            <a:spLocks noGrp="1"/>
          </p:cNvSpPr>
          <p:nvPr>
            <p:ph type="sldNum" sz="quarter" idx="12"/>
          </p:nvPr>
        </p:nvSpPr>
        <p:spPr/>
        <p:txBody>
          <a:bodyPr/>
          <a:lstStyle/>
          <a:p>
            <a:fld id="{4FAB73BC-B049-4115-A692-8D63A059BFB8}" type="slidenum">
              <a:rPr lang="en-US" smtClean="0"/>
              <a:t>32</a:t>
            </a:fld>
            <a:endParaRPr lang="en-US" dirty="0"/>
          </a:p>
        </p:txBody>
      </p:sp>
      <p:sp>
        <p:nvSpPr>
          <p:cNvPr id="5" name="TextBox 4">
            <a:extLst>
              <a:ext uri="{FF2B5EF4-FFF2-40B4-BE49-F238E27FC236}">
                <a16:creationId xmlns:a16="http://schemas.microsoft.com/office/drawing/2014/main" id="{4A7036B9-D5A4-CA37-22EC-A18CCEC58396}"/>
              </a:ext>
            </a:extLst>
          </p:cNvPr>
          <p:cNvSpPr txBox="1"/>
          <p:nvPr/>
        </p:nvSpPr>
        <p:spPr>
          <a:xfrm>
            <a:off x="276102" y="910670"/>
            <a:ext cx="11539846" cy="4191981"/>
          </a:xfrm>
          <a:prstGeom prst="rect">
            <a:avLst/>
          </a:prstGeom>
          <a:noFill/>
        </p:spPr>
        <p:txBody>
          <a:bodyPr wrap="square">
            <a:spAutoFit/>
          </a:bodyPr>
          <a:lstStyle/>
          <a:p>
            <a:pPr algn="just">
              <a:lnSpc>
                <a:spcPct val="150000"/>
              </a:lnSpc>
            </a:pPr>
            <a:r>
              <a:rPr lang="en-US" sz="2000" b="1" u="sng" dirty="0">
                <a:latin typeface="Times New Roman" panose="02020603050405020304" pitchFamily="18" charset="0"/>
                <a:cs typeface="Times New Roman" panose="02020603050405020304" pitchFamily="18" charset="0"/>
              </a:rPr>
              <a:t>NOTIFICATION NO. 10/2025-CENTRAL TAX (RATE), DATED 19-09-2025</a:t>
            </a:r>
            <a:endParaRPr lang="en-US" sz="2000" dirty="0">
              <a:latin typeface="Times New Roman" panose="02020603050405020304" pitchFamily="18" charset="0"/>
              <a:cs typeface="Times New Roman" panose="02020603050405020304" pitchFamily="18" charset="0"/>
            </a:endParaRPr>
          </a:p>
          <a:p>
            <a:pPr algn="just">
              <a:lnSpc>
                <a:spcPct val="150000"/>
              </a:lnSpc>
            </a:pPr>
            <a:endParaRPr lang="en-IN" sz="2000" dirty="0">
              <a:latin typeface="Times New Roman" panose="02020603050405020304" pitchFamily="18" charset="0"/>
              <a:cs typeface="Times New Roman" panose="02020603050405020304" pitchFamily="18" charset="0"/>
            </a:endParaRPr>
          </a:p>
          <a:p>
            <a:pPr algn="just">
              <a:lnSpc>
                <a:spcPct val="150000"/>
              </a:lnSpc>
            </a:pPr>
            <a:r>
              <a:rPr lang="en-IN" sz="2000" dirty="0">
                <a:latin typeface="Times New Roman" panose="02020603050405020304" pitchFamily="18" charset="0"/>
                <a:cs typeface="Times New Roman" panose="02020603050405020304" pitchFamily="18" charset="0"/>
              </a:rPr>
              <a:t>In exercise of the powers conferred by sub-section (1) of section 11 ……………</a:t>
            </a:r>
          </a:p>
          <a:p>
            <a:pPr algn="just">
              <a:lnSpc>
                <a:spcPct val="150000"/>
              </a:lnSpc>
            </a:pPr>
            <a:r>
              <a:rPr lang="en-IN" sz="2000" dirty="0">
                <a:latin typeface="Times New Roman" panose="02020603050405020304" pitchFamily="18" charset="0"/>
                <a:cs typeface="Times New Roman" panose="02020603050405020304" pitchFamily="18" charset="0"/>
              </a:rPr>
              <a:t>the Central Government, being satisfied that it is necessary in the public interest so to do, on the recommendations of the Council, </a:t>
            </a:r>
            <a:r>
              <a:rPr lang="en-IN" sz="2000" b="1" u="sng" dirty="0">
                <a:latin typeface="Times New Roman" panose="02020603050405020304" pitchFamily="18" charset="0"/>
                <a:cs typeface="Times New Roman" panose="02020603050405020304" pitchFamily="18" charset="0"/>
              </a:rPr>
              <a:t>hereby exempts intra-State supplies of goods</a:t>
            </a:r>
            <a:r>
              <a:rPr lang="en-IN" sz="2000" dirty="0">
                <a:latin typeface="Times New Roman" panose="02020603050405020304" pitchFamily="18" charset="0"/>
                <a:cs typeface="Times New Roman" panose="02020603050405020304" pitchFamily="18" charset="0"/>
              </a:rPr>
              <a:t>, the </a:t>
            </a:r>
            <a:r>
              <a:rPr lang="en-IN" sz="2000" b="1" dirty="0">
                <a:latin typeface="Times New Roman" panose="02020603050405020304" pitchFamily="18" charset="0"/>
                <a:cs typeface="Times New Roman" panose="02020603050405020304" pitchFamily="18" charset="0"/>
              </a:rPr>
              <a:t>description of which is specified in column (3)</a:t>
            </a:r>
            <a:r>
              <a:rPr lang="en-IN" sz="2000" dirty="0">
                <a:latin typeface="Times New Roman" panose="02020603050405020304" pitchFamily="18" charset="0"/>
                <a:cs typeface="Times New Roman" panose="02020603050405020304" pitchFamily="18" charset="0"/>
              </a:rPr>
              <a:t> of the Schedule appended to this notification, </a:t>
            </a:r>
            <a:r>
              <a:rPr lang="en-IN" sz="2000" b="1" dirty="0">
                <a:latin typeface="Times New Roman" panose="02020603050405020304" pitchFamily="18" charset="0"/>
                <a:cs typeface="Times New Roman" panose="02020603050405020304" pitchFamily="18" charset="0"/>
              </a:rPr>
              <a:t>falling under the tariff item, sub-heading, heading or Chapter, as the case may be, as specified in the corresponding entry in column (2)</a:t>
            </a:r>
            <a:r>
              <a:rPr lang="en-IN" sz="2000" dirty="0">
                <a:latin typeface="Times New Roman" panose="02020603050405020304" pitchFamily="18" charset="0"/>
                <a:cs typeface="Times New Roman" panose="02020603050405020304" pitchFamily="18" charset="0"/>
              </a:rPr>
              <a:t> of the said Schedule, </a:t>
            </a:r>
            <a:r>
              <a:rPr lang="en-IN" sz="2000" b="1" dirty="0">
                <a:latin typeface="Times New Roman" panose="02020603050405020304" pitchFamily="18" charset="0"/>
                <a:cs typeface="Times New Roman" panose="02020603050405020304" pitchFamily="18" charset="0"/>
              </a:rPr>
              <a:t>from the whole of the central tax leviable </a:t>
            </a:r>
            <a:r>
              <a:rPr lang="en-IN" sz="2000" dirty="0">
                <a:latin typeface="Times New Roman" panose="02020603050405020304" pitchFamily="18" charset="0"/>
                <a:cs typeface="Times New Roman" panose="02020603050405020304" pitchFamily="18" charset="0"/>
              </a:rPr>
              <a:t>thereon under section 9 of the Central Goods and Services Tax Act, 2017 (12 of 2017).</a:t>
            </a:r>
          </a:p>
        </p:txBody>
      </p:sp>
    </p:spTree>
    <p:extLst>
      <p:ext uri="{BB962C8B-B14F-4D97-AF65-F5344CB8AC3E}">
        <p14:creationId xmlns:p14="http://schemas.microsoft.com/office/powerpoint/2010/main" val="3644949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65A3C-38CB-F3AA-AD8A-DDC626378E6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A679E0E-2C44-2168-A631-AB63E99BAB36}"/>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B0DE90FD-3BAA-64E7-25DA-29CDEB301E6F}"/>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Rate Notification – Services </a:t>
            </a:r>
          </a:p>
        </p:txBody>
      </p:sp>
      <p:sp>
        <p:nvSpPr>
          <p:cNvPr id="7" name="Date Placeholder 6">
            <a:extLst>
              <a:ext uri="{FF2B5EF4-FFF2-40B4-BE49-F238E27FC236}">
                <a16:creationId xmlns:a16="http://schemas.microsoft.com/office/drawing/2014/main" id="{35F1205B-8B3C-35D8-802B-ED1D43BFEA65}"/>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775B04EC-EE46-2885-43AE-0C03FC3DDECC}"/>
              </a:ext>
            </a:extLst>
          </p:cNvPr>
          <p:cNvSpPr>
            <a:spLocks noGrp="1"/>
          </p:cNvSpPr>
          <p:nvPr>
            <p:ph type="sldNum" sz="quarter" idx="12"/>
          </p:nvPr>
        </p:nvSpPr>
        <p:spPr/>
        <p:txBody>
          <a:bodyPr/>
          <a:lstStyle/>
          <a:p>
            <a:fld id="{4FAB73BC-B049-4115-A692-8D63A059BFB8}" type="slidenum">
              <a:rPr lang="en-US" smtClean="0"/>
              <a:t>33</a:t>
            </a:fld>
            <a:endParaRPr lang="en-US" dirty="0"/>
          </a:p>
        </p:txBody>
      </p:sp>
      <p:sp>
        <p:nvSpPr>
          <p:cNvPr id="5" name="TextBox 4">
            <a:extLst>
              <a:ext uri="{FF2B5EF4-FFF2-40B4-BE49-F238E27FC236}">
                <a16:creationId xmlns:a16="http://schemas.microsoft.com/office/drawing/2014/main" id="{83F14974-3BAD-B74E-4B4E-7E3C5438CF72}"/>
              </a:ext>
            </a:extLst>
          </p:cNvPr>
          <p:cNvSpPr txBox="1"/>
          <p:nvPr/>
        </p:nvSpPr>
        <p:spPr>
          <a:xfrm>
            <a:off x="276102" y="738393"/>
            <a:ext cx="11539846" cy="4191981"/>
          </a:xfrm>
          <a:prstGeom prst="rect">
            <a:avLst/>
          </a:prstGeom>
          <a:noFill/>
        </p:spPr>
        <p:txBody>
          <a:bodyPr wrap="square">
            <a:spAutoFit/>
          </a:bodyPr>
          <a:lstStyle/>
          <a:p>
            <a:pPr algn="just">
              <a:lnSpc>
                <a:spcPct val="150000"/>
              </a:lnSpc>
            </a:pPr>
            <a:r>
              <a:rPr lang="en-US" sz="2000" b="1" u="sng" dirty="0">
                <a:latin typeface="Times New Roman" panose="02020603050405020304" pitchFamily="18" charset="0"/>
                <a:cs typeface="Times New Roman" panose="02020603050405020304" pitchFamily="18" charset="0"/>
              </a:rPr>
              <a:t>NOTIFICATION NO. 11/2017-CENTRAL TAX (RATE), DATED 28-06-2017</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IN" sz="2000" dirty="0">
                <a:latin typeface="Times New Roman" panose="02020603050405020304" pitchFamily="18" charset="0"/>
                <a:cs typeface="Times New Roman" panose="02020603050405020304" pitchFamily="18" charset="0"/>
              </a:rPr>
              <a:t>In exercise of the powers conferred by sub-section (1) </a:t>
            </a:r>
            <a:r>
              <a:rPr lang="en-IN" sz="2000" u="sng" baseline="30000" dirty="0">
                <a:latin typeface="Times New Roman" panose="02020603050405020304" pitchFamily="18" charset="0"/>
                <a:cs typeface="Times New Roman" panose="02020603050405020304" pitchFamily="18" charset="0"/>
              </a:rPr>
              <a:t>1</a:t>
            </a:r>
            <a:r>
              <a:rPr lang="en-IN" sz="2000" dirty="0">
                <a:latin typeface="Times New Roman" panose="02020603050405020304" pitchFamily="18" charset="0"/>
                <a:cs typeface="Times New Roman" panose="02020603050405020304" pitchFamily="18" charset="0"/>
              </a:rPr>
              <a:t>[, sub-section (3) and sub-section (4)] of section 9, sub-section (1) of section 11, sub-section (5) of section 15 sub-section (1) of section 16 and section 148] of the Central Goods and Services Tax Act, 2017(12 of 2017), the Central Government, on the recommendations of the Council, and on being satisfied that it is necessary in the public interest so to do, hereby notifies that the </a:t>
            </a:r>
            <a:r>
              <a:rPr lang="en-IN" sz="2000" b="1" u="sng" dirty="0">
                <a:latin typeface="Times New Roman" panose="02020603050405020304" pitchFamily="18" charset="0"/>
                <a:cs typeface="Times New Roman" panose="02020603050405020304" pitchFamily="18" charset="0"/>
              </a:rPr>
              <a:t>central tax, on the intra-State supply of services</a:t>
            </a:r>
            <a:r>
              <a:rPr lang="en-IN" sz="2000" dirty="0">
                <a:latin typeface="Times New Roman" panose="02020603050405020304" pitchFamily="18" charset="0"/>
                <a:cs typeface="Times New Roman" panose="02020603050405020304" pitchFamily="18" charset="0"/>
              </a:rPr>
              <a:t> of </a:t>
            </a:r>
            <a:r>
              <a:rPr lang="en-IN" sz="2000" b="1" dirty="0">
                <a:latin typeface="Times New Roman" panose="02020603050405020304" pitchFamily="18" charset="0"/>
                <a:cs typeface="Times New Roman" panose="02020603050405020304" pitchFamily="18" charset="0"/>
              </a:rPr>
              <a:t>description as specified in column (3)</a:t>
            </a:r>
            <a:r>
              <a:rPr lang="en-IN" sz="2000" dirty="0">
                <a:latin typeface="Times New Roman" panose="02020603050405020304" pitchFamily="18" charset="0"/>
                <a:cs typeface="Times New Roman" panose="02020603050405020304" pitchFamily="18" charset="0"/>
              </a:rPr>
              <a:t> of the Table below, </a:t>
            </a:r>
            <a:r>
              <a:rPr lang="en-IN" sz="2000" b="1" dirty="0">
                <a:latin typeface="Times New Roman" panose="02020603050405020304" pitchFamily="18" charset="0"/>
                <a:cs typeface="Times New Roman" panose="02020603050405020304" pitchFamily="18" charset="0"/>
              </a:rPr>
              <a:t>falling under Chapter, Section or Heading of scheme of classification of services as specified in column (2)</a:t>
            </a:r>
            <a:r>
              <a:rPr lang="en-IN" sz="2000" dirty="0">
                <a:latin typeface="Times New Roman" panose="02020603050405020304" pitchFamily="18" charset="0"/>
                <a:cs typeface="Times New Roman" panose="02020603050405020304" pitchFamily="18" charset="0"/>
              </a:rPr>
              <a:t>, shall be levied at the </a:t>
            </a:r>
            <a:r>
              <a:rPr lang="en-IN" sz="2000" b="1" dirty="0">
                <a:latin typeface="Times New Roman" panose="02020603050405020304" pitchFamily="18" charset="0"/>
                <a:cs typeface="Times New Roman" panose="02020603050405020304" pitchFamily="18" charset="0"/>
              </a:rPr>
              <a:t>rate as specified in the corresponding entry in column (4)</a:t>
            </a:r>
            <a:r>
              <a:rPr lang="en-IN" sz="2000" dirty="0">
                <a:latin typeface="Times New Roman" panose="02020603050405020304" pitchFamily="18" charset="0"/>
                <a:cs typeface="Times New Roman" panose="02020603050405020304" pitchFamily="18" charset="0"/>
              </a:rPr>
              <a:t>, subject to the </a:t>
            </a:r>
            <a:r>
              <a:rPr lang="en-IN" sz="2000" b="1" dirty="0">
                <a:latin typeface="Times New Roman" panose="02020603050405020304" pitchFamily="18" charset="0"/>
                <a:cs typeface="Times New Roman" panose="02020603050405020304" pitchFamily="18" charset="0"/>
              </a:rPr>
              <a:t>conditions as specified in the corresponding entry in column (5) of the said Table</a:t>
            </a:r>
            <a:r>
              <a:rPr lang="en-I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8" name="Picture 7" descr="A table with black text&#10;&#10;AI-generated content may be incorrect.">
            <a:extLst>
              <a:ext uri="{FF2B5EF4-FFF2-40B4-BE49-F238E27FC236}">
                <a16:creationId xmlns:a16="http://schemas.microsoft.com/office/drawing/2014/main" id="{C9CF4888-AB11-6D34-294E-AF89CDF153D3}"/>
              </a:ext>
            </a:extLst>
          </p:cNvPr>
          <p:cNvPicPr>
            <a:picLocks noChangeAspect="1"/>
          </p:cNvPicPr>
          <p:nvPr/>
        </p:nvPicPr>
        <p:blipFill>
          <a:blip r:embed="rId3"/>
          <a:stretch>
            <a:fillRect/>
          </a:stretch>
        </p:blipFill>
        <p:spPr>
          <a:xfrm>
            <a:off x="351311" y="4899378"/>
            <a:ext cx="11706370" cy="1406097"/>
          </a:xfrm>
          <a:prstGeom prst="rect">
            <a:avLst/>
          </a:prstGeom>
        </p:spPr>
      </p:pic>
    </p:spTree>
    <p:extLst>
      <p:ext uri="{BB962C8B-B14F-4D97-AF65-F5344CB8AC3E}">
        <p14:creationId xmlns:p14="http://schemas.microsoft.com/office/powerpoint/2010/main" val="1218378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10231-A3D1-9FB4-73FC-BD7A94966A3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5A53EF-5C52-537C-9395-32A275A8ED06}"/>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4A9B9399-9DC9-3D07-3A8F-267047B1A964}"/>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Exemption Notification – Services </a:t>
            </a:r>
          </a:p>
        </p:txBody>
      </p:sp>
      <p:sp>
        <p:nvSpPr>
          <p:cNvPr id="7" name="Date Placeholder 6">
            <a:extLst>
              <a:ext uri="{FF2B5EF4-FFF2-40B4-BE49-F238E27FC236}">
                <a16:creationId xmlns:a16="http://schemas.microsoft.com/office/drawing/2014/main" id="{1BCE9976-F829-A9DD-F2C9-C3249CE85A6B}"/>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6CC2E5EB-9A85-C283-D771-D9078B2E3194}"/>
              </a:ext>
            </a:extLst>
          </p:cNvPr>
          <p:cNvSpPr>
            <a:spLocks noGrp="1"/>
          </p:cNvSpPr>
          <p:nvPr>
            <p:ph type="sldNum" sz="quarter" idx="12"/>
          </p:nvPr>
        </p:nvSpPr>
        <p:spPr/>
        <p:txBody>
          <a:bodyPr/>
          <a:lstStyle/>
          <a:p>
            <a:fld id="{4FAB73BC-B049-4115-A692-8D63A059BFB8}" type="slidenum">
              <a:rPr lang="en-US" smtClean="0"/>
              <a:t>34</a:t>
            </a:fld>
            <a:endParaRPr lang="en-US" dirty="0"/>
          </a:p>
        </p:txBody>
      </p:sp>
      <p:sp>
        <p:nvSpPr>
          <p:cNvPr id="5" name="TextBox 4">
            <a:extLst>
              <a:ext uri="{FF2B5EF4-FFF2-40B4-BE49-F238E27FC236}">
                <a16:creationId xmlns:a16="http://schemas.microsoft.com/office/drawing/2014/main" id="{A78267F7-6F3F-A6F2-0AAD-DB927322D627}"/>
              </a:ext>
            </a:extLst>
          </p:cNvPr>
          <p:cNvSpPr txBox="1"/>
          <p:nvPr/>
        </p:nvSpPr>
        <p:spPr>
          <a:xfrm>
            <a:off x="276102" y="1017363"/>
            <a:ext cx="11539846" cy="4191981"/>
          </a:xfrm>
          <a:prstGeom prst="rect">
            <a:avLst/>
          </a:prstGeom>
          <a:noFill/>
        </p:spPr>
        <p:txBody>
          <a:bodyPr wrap="square">
            <a:spAutoFit/>
          </a:bodyPr>
          <a:lstStyle/>
          <a:p>
            <a:pPr algn="just">
              <a:lnSpc>
                <a:spcPct val="150000"/>
              </a:lnSpc>
            </a:pPr>
            <a:r>
              <a:rPr lang="en-US" sz="2000" b="1" u="sng" dirty="0">
                <a:latin typeface="Times New Roman" panose="02020603050405020304" pitchFamily="18" charset="0"/>
                <a:cs typeface="Times New Roman" panose="02020603050405020304" pitchFamily="18" charset="0"/>
              </a:rPr>
              <a:t>NOTIFICATION NO. 12/2017-CENTRAL TAX (RATE), DATED 28-06-2017</a:t>
            </a:r>
            <a:endParaRPr lang="en-US" sz="2000" dirty="0">
              <a:latin typeface="Times New Roman" panose="02020603050405020304" pitchFamily="18" charset="0"/>
              <a:cs typeface="Times New Roman" panose="02020603050405020304" pitchFamily="18" charset="0"/>
            </a:endParaRPr>
          </a:p>
          <a:p>
            <a:pPr algn="just">
              <a:lnSpc>
                <a:spcPct val="150000"/>
              </a:lnSpc>
            </a:pPr>
            <a:r>
              <a:rPr lang="en-IN" sz="2000" dirty="0">
                <a:latin typeface="Times New Roman" panose="02020603050405020304" pitchFamily="18" charset="0"/>
                <a:cs typeface="Times New Roman" panose="02020603050405020304" pitchFamily="18" charset="0"/>
              </a:rPr>
              <a:t>In exercise of the powers conferred by sub-section (3) and sub-section (4) of section 9, sub-section (1) of section 11, sub-section (5) of section 15 and section 148] of the Central Goods and Services Tax Act, 2017 (12 of 2017), the Central Government, on being satisfied that it is necessary in the public interest so to do, on the recommendations of the Council, hereby </a:t>
            </a:r>
            <a:r>
              <a:rPr lang="en-IN" sz="2000" b="1" u="sng" dirty="0">
                <a:latin typeface="Times New Roman" panose="02020603050405020304" pitchFamily="18" charset="0"/>
                <a:cs typeface="Times New Roman" panose="02020603050405020304" pitchFamily="18" charset="0"/>
              </a:rPr>
              <a:t>exempts</a:t>
            </a:r>
            <a:r>
              <a:rPr lang="en-IN" sz="2000" dirty="0">
                <a:latin typeface="Times New Roman" panose="02020603050405020304" pitchFamily="18" charset="0"/>
                <a:cs typeface="Times New Roman" panose="02020603050405020304" pitchFamily="18" charset="0"/>
              </a:rPr>
              <a:t> the </a:t>
            </a:r>
            <a:r>
              <a:rPr lang="en-IN" sz="2000" b="1" u="sng" dirty="0">
                <a:latin typeface="Times New Roman" panose="02020603050405020304" pitchFamily="18" charset="0"/>
                <a:cs typeface="Times New Roman" panose="02020603050405020304" pitchFamily="18" charset="0"/>
              </a:rPr>
              <a:t>intra-State supply of services</a:t>
            </a:r>
            <a:r>
              <a:rPr lang="en-IN" sz="2000" dirty="0">
                <a:latin typeface="Times New Roman" panose="02020603050405020304" pitchFamily="18" charset="0"/>
                <a:cs typeface="Times New Roman" panose="02020603050405020304" pitchFamily="18" charset="0"/>
              </a:rPr>
              <a:t> of </a:t>
            </a:r>
            <a:r>
              <a:rPr lang="en-IN" sz="2000" b="1" dirty="0">
                <a:latin typeface="Times New Roman" panose="02020603050405020304" pitchFamily="18" charset="0"/>
                <a:cs typeface="Times New Roman" panose="02020603050405020304" pitchFamily="18" charset="0"/>
              </a:rPr>
              <a:t>description as specified in column (3)</a:t>
            </a:r>
            <a:r>
              <a:rPr lang="en-IN" sz="2000" dirty="0">
                <a:latin typeface="Times New Roman" panose="02020603050405020304" pitchFamily="18" charset="0"/>
                <a:cs typeface="Times New Roman" panose="02020603050405020304" pitchFamily="18" charset="0"/>
              </a:rPr>
              <a:t> of the Table below from so much of the central tax leviable thereon under sub-section (1) of section 9 of the said Act, </a:t>
            </a:r>
            <a:r>
              <a:rPr lang="en-IN" sz="2000" b="1" dirty="0">
                <a:latin typeface="Times New Roman" panose="02020603050405020304" pitchFamily="18" charset="0"/>
                <a:cs typeface="Times New Roman" panose="02020603050405020304" pitchFamily="18" charset="0"/>
              </a:rPr>
              <a:t>as is in excess of the said tax calculated at the rate as specified in the corresponding entry in column (4)</a:t>
            </a:r>
            <a:r>
              <a:rPr lang="en-IN" sz="2000" dirty="0">
                <a:latin typeface="Times New Roman" panose="02020603050405020304" pitchFamily="18" charset="0"/>
                <a:cs typeface="Times New Roman" panose="02020603050405020304" pitchFamily="18" charset="0"/>
              </a:rPr>
              <a:t> of the said Table, unless specified otherwise, subject to the relevant </a:t>
            </a:r>
            <a:r>
              <a:rPr lang="en-IN" sz="2000" b="1" dirty="0">
                <a:latin typeface="Times New Roman" panose="02020603050405020304" pitchFamily="18" charset="0"/>
                <a:cs typeface="Times New Roman" panose="02020603050405020304" pitchFamily="18" charset="0"/>
              </a:rPr>
              <a:t>conditions as specified in the corresponding entry in column (5)</a:t>
            </a:r>
            <a:r>
              <a:rPr lang="en-IN" sz="2000" dirty="0">
                <a:latin typeface="Times New Roman" panose="02020603050405020304" pitchFamily="18" charset="0"/>
                <a:cs typeface="Times New Roman" panose="02020603050405020304" pitchFamily="18" charset="0"/>
              </a:rPr>
              <a:t> of the said Table, namely:—</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8983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7C7F2-B418-BF2D-2ECF-E97ABFA2033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50CBCC-6CE9-1E96-EE3E-CCB3F597C924}"/>
              </a:ext>
            </a:extLst>
          </p:cNvPr>
          <p:cNvSpPr>
            <a:spLocks noGrp="1"/>
          </p:cNvSpPr>
          <p:nvPr>
            <p:ph type="ftr" sz="quarter" idx="11"/>
          </p:nvPr>
        </p:nvSpPr>
        <p:spPr/>
        <p:txBody>
          <a:bodyPr/>
          <a:lstStyle/>
          <a:p>
            <a:r>
              <a:rPr lang="en-US"/>
              <a:t>@Jatin_Harjai                                                                              JHA Legal</a:t>
            </a:r>
            <a:endParaRPr lang="en-US" dirty="0"/>
          </a:p>
        </p:txBody>
      </p:sp>
      <p:sp>
        <p:nvSpPr>
          <p:cNvPr id="6" name="TextBox 5">
            <a:extLst>
              <a:ext uri="{FF2B5EF4-FFF2-40B4-BE49-F238E27FC236}">
                <a16:creationId xmlns:a16="http://schemas.microsoft.com/office/drawing/2014/main" id="{64C2C7EC-6EDB-0A36-CFC7-04C80C77D846}"/>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Exemption Notification – Services </a:t>
            </a:r>
          </a:p>
        </p:txBody>
      </p:sp>
      <p:sp>
        <p:nvSpPr>
          <p:cNvPr id="7" name="Date Placeholder 6">
            <a:extLst>
              <a:ext uri="{FF2B5EF4-FFF2-40B4-BE49-F238E27FC236}">
                <a16:creationId xmlns:a16="http://schemas.microsoft.com/office/drawing/2014/main" id="{53C351EE-3301-A796-C367-337C7981007E}"/>
              </a:ext>
            </a:extLst>
          </p:cNvPr>
          <p:cNvSpPr>
            <a:spLocks noGrp="1"/>
          </p:cNvSpPr>
          <p:nvPr>
            <p:ph type="dt" sz="half" idx="10"/>
          </p:nvPr>
        </p:nvSpPr>
        <p:spPr/>
        <p:txBody>
          <a:bodyPr/>
          <a:lstStyle/>
          <a:p>
            <a:fld id="{110F5E2D-0B64-FE42-A8C9-875B33CAA026}" type="datetime1">
              <a:rPr lang="en-IN" smtClean="0"/>
              <a:t>07/02/26</a:t>
            </a:fld>
            <a:endParaRPr lang="en-US" dirty="0"/>
          </a:p>
        </p:txBody>
      </p:sp>
      <p:sp>
        <p:nvSpPr>
          <p:cNvPr id="3" name="Slide Number Placeholder 2">
            <a:extLst>
              <a:ext uri="{FF2B5EF4-FFF2-40B4-BE49-F238E27FC236}">
                <a16:creationId xmlns:a16="http://schemas.microsoft.com/office/drawing/2014/main" id="{32D37989-051E-5392-4C96-755FD4DF6887}"/>
              </a:ext>
            </a:extLst>
          </p:cNvPr>
          <p:cNvSpPr>
            <a:spLocks noGrp="1"/>
          </p:cNvSpPr>
          <p:nvPr>
            <p:ph type="sldNum" sz="quarter" idx="12"/>
          </p:nvPr>
        </p:nvSpPr>
        <p:spPr/>
        <p:txBody>
          <a:bodyPr/>
          <a:lstStyle/>
          <a:p>
            <a:fld id="{4FAB73BC-B049-4115-A692-8D63A059BFB8}" type="slidenum">
              <a:rPr lang="en-US" smtClean="0"/>
              <a:t>35</a:t>
            </a:fld>
            <a:endParaRPr lang="en-US" dirty="0"/>
          </a:p>
        </p:txBody>
      </p:sp>
      <p:sp>
        <p:nvSpPr>
          <p:cNvPr id="5" name="TextBox 4">
            <a:extLst>
              <a:ext uri="{FF2B5EF4-FFF2-40B4-BE49-F238E27FC236}">
                <a16:creationId xmlns:a16="http://schemas.microsoft.com/office/drawing/2014/main" id="{FAD96710-7F38-FC7D-C783-D26C492BB1CE}"/>
              </a:ext>
            </a:extLst>
          </p:cNvPr>
          <p:cNvSpPr txBox="1"/>
          <p:nvPr/>
        </p:nvSpPr>
        <p:spPr>
          <a:xfrm>
            <a:off x="414207" y="3612741"/>
            <a:ext cx="11539846" cy="1421992"/>
          </a:xfrm>
          <a:prstGeom prst="rect">
            <a:avLst/>
          </a:prstGeom>
          <a:noFill/>
        </p:spPr>
        <p:txBody>
          <a:bodyPr wrap="square">
            <a:spAutoFit/>
          </a:bodyPr>
          <a:lstStyle/>
          <a:p>
            <a:pPr algn="just">
              <a:lnSpc>
                <a:spcPct val="150000"/>
              </a:lnSpc>
            </a:pPr>
            <a:r>
              <a:rPr lang="en-US" sz="2000" b="1" u="sng" dirty="0">
                <a:latin typeface="Times New Roman" panose="02020603050405020304" pitchFamily="18" charset="0"/>
                <a:cs typeface="Times New Roman" panose="02020603050405020304" pitchFamily="18" charset="0"/>
              </a:rPr>
              <a:t>3. Explanation.—For the purposes of this notification,—</a:t>
            </a:r>
          </a:p>
          <a:p>
            <a:pPr algn="just">
              <a:lnSpc>
                <a:spcPct val="150000"/>
              </a:lnSpc>
            </a:pPr>
            <a:r>
              <a:rPr lang="en-US" sz="2000" dirty="0">
                <a:latin typeface="Times New Roman" panose="02020603050405020304" pitchFamily="18" charset="0"/>
                <a:cs typeface="Times New Roman" panose="02020603050405020304" pitchFamily="18" charset="0"/>
              </a:rPr>
              <a:t>Chapter, Section, Heading, Group, or Service Code mentioned in Column (2) of the Table are only </a:t>
            </a:r>
            <a:r>
              <a:rPr lang="en-US" sz="2000" b="1" u="sng" dirty="0">
                <a:latin typeface="Times New Roman" panose="02020603050405020304" pitchFamily="18" charset="0"/>
                <a:cs typeface="Times New Roman" panose="02020603050405020304" pitchFamily="18" charset="0"/>
              </a:rPr>
              <a:t>indicative</a:t>
            </a:r>
            <a:r>
              <a:rPr lang="en-US" sz="2000" dirty="0">
                <a:latin typeface="Times New Roman" panose="02020603050405020304" pitchFamily="18" charset="0"/>
                <a:cs typeface="Times New Roman" panose="02020603050405020304" pitchFamily="18" charset="0"/>
              </a:rPr>
              <a:t>.</a:t>
            </a:r>
          </a:p>
          <a:p>
            <a:pPr algn="just">
              <a:lnSpc>
                <a:spcPct val="150000"/>
              </a:lnSpc>
            </a:pPr>
            <a:endParaRPr lang="en-US" sz="2000" dirty="0">
              <a:latin typeface="Times New Roman" panose="02020603050405020304" pitchFamily="18" charset="0"/>
              <a:cs typeface="Times New Roman" panose="02020603050405020304" pitchFamily="18" charset="0"/>
            </a:endParaRPr>
          </a:p>
        </p:txBody>
      </p:sp>
      <p:pic>
        <p:nvPicPr>
          <p:cNvPr id="9" name="Picture 8" descr="A table with text and numbers&#10;&#10;AI-generated content may be incorrect.">
            <a:extLst>
              <a:ext uri="{FF2B5EF4-FFF2-40B4-BE49-F238E27FC236}">
                <a16:creationId xmlns:a16="http://schemas.microsoft.com/office/drawing/2014/main" id="{AEA4A0D6-F1C3-BAB0-DB76-46A8E195850C}"/>
              </a:ext>
            </a:extLst>
          </p:cNvPr>
          <p:cNvPicPr>
            <a:picLocks noChangeAspect="1"/>
          </p:cNvPicPr>
          <p:nvPr/>
        </p:nvPicPr>
        <p:blipFill>
          <a:blip r:embed="rId3"/>
          <a:stretch>
            <a:fillRect/>
          </a:stretch>
        </p:blipFill>
        <p:spPr>
          <a:xfrm>
            <a:off x="326077" y="786253"/>
            <a:ext cx="11716106" cy="2262960"/>
          </a:xfrm>
          <a:prstGeom prst="rect">
            <a:avLst/>
          </a:prstGeom>
        </p:spPr>
      </p:pic>
    </p:spTree>
    <p:extLst>
      <p:ext uri="{BB962C8B-B14F-4D97-AF65-F5344CB8AC3E}">
        <p14:creationId xmlns:p14="http://schemas.microsoft.com/office/powerpoint/2010/main" val="2856144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E469-BB95-9BC1-AC90-D78EB6C18EB2}"/>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ADBC5B2C-6D41-2BF9-9A7F-FE27E9F38DF2}"/>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a:extLst>
              <a:ext uri="{FF2B5EF4-FFF2-40B4-BE49-F238E27FC236}">
                <a16:creationId xmlns:a16="http://schemas.microsoft.com/office/drawing/2014/main" id="{82DD73A4-CC45-5492-33AD-F60812A5D4DF}"/>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36</a:t>
            </a:fld>
            <a:endParaRPr lang="en-US">
              <a:latin typeface="Bookman Old Style" pitchFamily="18" charset="0"/>
            </a:endParaRPr>
          </a:p>
        </p:txBody>
      </p:sp>
      <p:sp>
        <p:nvSpPr>
          <p:cNvPr id="2" name="Footer Placeholder 1">
            <a:extLst>
              <a:ext uri="{FF2B5EF4-FFF2-40B4-BE49-F238E27FC236}">
                <a16:creationId xmlns:a16="http://schemas.microsoft.com/office/drawing/2014/main" id="{BA55F72C-6CC3-A70F-896F-10FFB659D8C6}"/>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720E8711-CF83-221D-778E-99688CAEF8D3}"/>
              </a:ext>
            </a:extLst>
          </p:cNvPr>
          <p:cNvSpPr>
            <a:spLocks noGrp="1"/>
          </p:cNvSpPr>
          <p:nvPr>
            <p:ph type="sldNum" sz="quarter" idx="12"/>
          </p:nvPr>
        </p:nvSpPr>
        <p:spPr/>
        <p:txBody>
          <a:bodyPr/>
          <a:lstStyle/>
          <a:p>
            <a:fld id="{4FAB73BC-B049-4115-A692-8D63A059BFB8}" type="slidenum">
              <a:rPr lang="en-US" smtClean="0"/>
              <a:t>36</a:t>
            </a:fld>
            <a:endParaRPr lang="en-US" dirty="0"/>
          </a:p>
        </p:txBody>
      </p:sp>
    </p:spTree>
    <p:extLst>
      <p:ext uri="{BB962C8B-B14F-4D97-AF65-F5344CB8AC3E}">
        <p14:creationId xmlns:p14="http://schemas.microsoft.com/office/powerpoint/2010/main" val="4031019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E27A-BB65-8C9B-7223-66D7AB836E8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949F41-D301-1325-112C-DC818EB2CD8C}"/>
              </a:ext>
            </a:extLst>
          </p:cNvPr>
          <p:cNvSpPr>
            <a:spLocks noGrp="1"/>
          </p:cNvSpPr>
          <p:nvPr>
            <p:ph type="ftr" sz="quarter" idx="11"/>
          </p:nvPr>
        </p:nvSpPr>
        <p:spPr/>
        <p:txBody>
          <a:bodyPr/>
          <a:lstStyle/>
          <a:p>
            <a:r>
              <a:rPr lang="en-US"/>
              <a:t>@Jatin_Harjai                                                                              JHA Legal</a:t>
            </a:r>
            <a:endParaRPr lang="en-US" dirty="0"/>
          </a:p>
        </p:txBody>
      </p:sp>
      <p:sp>
        <p:nvSpPr>
          <p:cNvPr id="9" name="Date Placeholder 8">
            <a:extLst>
              <a:ext uri="{FF2B5EF4-FFF2-40B4-BE49-F238E27FC236}">
                <a16:creationId xmlns:a16="http://schemas.microsoft.com/office/drawing/2014/main" id="{C52E87F4-5D5E-4FEC-2208-2760BAB91D88}"/>
              </a:ext>
            </a:extLst>
          </p:cNvPr>
          <p:cNvSpPr>
            <a:spLocks noGrp="1"/>
          </p:cNvSpPr>
          <p:nvPr>
            <p:ph type="dt" sz="half" idx="10"/>
          </p:nvPr>
        </p:nvSpPr>
        <p:spPr/>
        <p:txBody>
          <a:bodyPr/>
          <a:lstStyle/>
          <a:p>
            <a:fld id="{925EF0B8-529A-0140-844D-288B7CC9A611}" type="datetime1">
              <a:rPr lang="en-IN" smtClean="0"/>
              <a:t>07/02/26</a:t>
            </a:fld>
            <a:endParaRPr lang="en-US" dirty="0"/>
          </a:p>
        </p:txBody>
      </p:sp>
      <p:sp>
        <p:nvSpPr>
          <p:cNvPr id="7" name="Frame 6">
            <a:extLst>
              <a:ext uri="{FF2B5EF4-FFF2-40B4-BE49-F238E27FC236}">
                <a16:creationId xmlns:a16="http://schemas.microsoft.com/office/drawing/2014/main" id="{F170B5F7-DC59-ED23-836E-7DE886299E01}"/>
              </a:ext>
            </a:extLst>
          </p:cNvPr>
          <p:cNvSpPr/>
          <p:nvPr/>
        </p:nvSpPr>
        <p:spPr>
          <a:xfrm>
            <a:off x="1524000" y="1"/>
            <a:ext cx="9144000" cy="6304547"/>
          </a:xfrm>
          <a:prstGeom prst="fram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i="1" dirty="0">
                <a:solidFill>
                  <a:schemeClr val="tx1"/>
                </a:solidFill>
              </a:rPr>
              <a:t>Interpretation of Exemption Notification</a:t>
            </a:r>
            <a:endParaRPr lang="en-US" sz="4000" i="1" dirty="0">
              <a:solidFill>
                <a:schemeClr val="tx1"/>
              </a:solidFill>
            </a:endParaRPr>
          </a:p>
        </p:txBody>
      </p:sp>
      <p:sp>
        <p:nvSpPr>
          <p:cNvPr id="3" name="Slide Number Placeholder 2">
            <a:extLst>
              <a:ext uri="{FF2B5EF4-FFF2-40B4-BE49-F238E27FC236}">
                <a16:creationId xmlns:a16="http://schemas.microsoft.com/office/drawing/2014/main" id="{40BA046D-81CF-F33D-446D-DF450D4CE276}"/>
              </a:ext>
            </a:extLst>
          </p:cNvPr>
          <p:cNvSpPr>
            <a:spLocks noGrp="1"/>
          </p:cNvSpPr>
          <p:nvPr>
            <p:ph type="sldNum" sz="quarter" idx="12"/>
          </p:nvPr>
        </p:nvSpPr>
        <p:spPr/>
        <p:txBody>
          <a:bodyPr/>
          <a:lstStyle/>
          <a:p>
            <a:fld id="{4FAB73BC-B049-4115-A692-8D63A059BFB8}" type="slidenum">
              <a:rPr lang="en-US" smtClean="0"/>
              <a:t>37</a:t>
            </a:fld>
            <a:endParaRPr lang="en-US" dirty="0"/>
          </a:p>
        </p:txBody>
      </p:sp>
    </p:spTree>
    <p:extLst>
      <p:ext uri="{BB962C8B-B14F-4D97-AF65-F5344CB8AC3E}">
        <p14:creationId xmlns:p14="http://schemas.microsoft.com/office/powerpoint/2010/main" val="2615063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992E3-DB26-4A5A-DF8A-BC8A1C5CE334}"/>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3A55F42B-190B-8478-AC5A-07E990D16938}"/>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a:extLst>
              <a:ext uri="{FF2B5EF4-FFF2-40B4-BE49-F238E27FC236}">
                <a16:creationId xmlns:a16="http://schemas.microsoft.com/office/drawing/2014/main" id="{C97FEEED-1098-9002-D527-F7D21D66ACB5}"/>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38</a:t>
            </a:fld>
            <a:endParaRPr lang="en-US">
              <a:latin typeface="Bookman Old Style" pitchFamily="18" charset="0"/>
            </a:endParaRPr>
          </a:p>
        </p:txBody>
      </p:sp>
      <p:sp>
        <p:nvSpPr>
          <p:cNvPr id="2" name="Footer Placeholder 1">
            <a:extLst>
              <a:ext uri="{FF2B5EF4-FFF2-40B4-BE49-F238E27FC236}">
                <a16:creationId xmlns:a16="http://schemas.microsoft.com/office/drawing/2014/main" id="{98B9E4E8-DC15-5C9C-E3B7-9E046C5BB101}"/>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1CE96FEE-EE55-8478-F389-750E17794B99}"/>
              </a:ext>
            </a:extLst>
          </p:cNvPr>
          <p:cNvSpPr>
            <a:spLocks noGrp="1"/>
          </p:cNvSpPr>
          <p:nvPr>
            <p:ph type="sldNum" sz="quarter" idx="12"/>
          </p:nvPr>
        </p:nvSpPr>
        <p:spPr/>
        <p:txBody>
          <a:bodyPr/>
          <a:lstStyle/>
          <a:p>
            <a:fld id="{4FAB73BC-B049-4115-A692-8D63A059BFB8}" type="slidenum">
              <a:rPr lang="en-US" smtClean="0"/>
              <a:t>38</a:t>
            </a:fld>
            <a:endParaRPr lang="en-US" dirty="0"/>
          </a:p>
        </p:txBody>
      </p:sp>
      <p:sp>
        <p:nvSpPr>
          <p:cNvPr id="5" name="TextBox 4">
            <a:extLst>
              <a:ext uri="{FF2B5EF4-FFF2-40B4-BE49-F238E27FC236}">
                <a16:creationId xmlns:a16="http://schemas.microsoft.com/office/drawing/2014/main" id="{55AC7598-112C-8E9A-4113-7158FEBA192D}"/>
              </a:ext>
            </a:extLst>
          </p:cNvPr>
          <p:cNvSpPr txBox="1"/>
          <p:nvPr/>
        </p:nvSpPr>
        <p:spPr>
          <a:xfrm>
            <a:off x="228599" y="1057283"/>
            <a:ext cx="11744326" cy="769441"/>
          </a:xfrm>
          <a:prstGeom prst="rect">
            <a:avLst/>
          </a:prstGeom>
          <a:noFill/>
        </p:spPr>
        <p:txBody>
          <a:bodyPr wrap="square" rtlCol="0">
            <a:spAutoFit/>
          </a:bodyPr>
          <a:lstStyle/>
          <a:p>
            <a:pPr algn="ctr"/>
            <a:r>
              <a:rPr lang="en-US" sz="2200" b="1" dirty="0"/>
              <a:t>Exemptions - </a:t>
            </a:r>
            <a:r>
              <a:rPr lang="en-IN" sz="2200" b="1" dirty="0"/>
              <a:t>M/s </a:t>
            </a:r>
            <a:r>
              <a:rPr lang="en-IN" sz="2200" b="1" dirty="0" err="1"/>
              <a:t>Dilip</a:t>
            </a:r>
            <a:r>
              <a:rPr lang="en-IN" sz="2200" b="1" dirty="0"/>
              <a:t> Kumar &amp; Company &amp; Others</a:t>
            </a:r>
          </a:p>
          <a:p>
            <a:pPr algn="ctr"/>
            <a:r>
              <a:rPr lang="en-IN" sz="2200" b="1" dirty="0"/>
              <a:t>Dt. 30.07.2018</a:t>
            </a:r>
            <a:endParaRPr lang="en-US" sz="2200" b="1" dirty="0"/>
          </a:p>
        </p:txBody>
      </p:sp>
      <p:sp>
        <p:nvSpPr>
          <p:cNvPr id="6" name="TextBox 5">
            <a:extLst>
              <a:ext uri="{FF2B5EF4-FFF2-40B4-BE49-F238E27FC236}">
                <a16:creationId xmlns:a16="http://schemas.microsoft.com/office/drawing/2014/main" id="{BBEB27AE-93FF-661E-DF64-6E98AD3AB8BC}"/>
              </a:ext>
            </a:extLst>
          </p:cNvPr>
          <p:cNvSpPr txBox="1"/>
          <p:nvPr/>
        </p:nvSpPr>
        <p:spPr>
          <a:xfrm>
            <a:off x="228599" y="2136783"/>
            <a:ext cx="11744327" cy="3477875"/>
          </a:xfrm>
          <a:prstGeom prst="rect">
            <a:avLst/>
          </a:prstGeom>
          <a:noFill/>
        </p:spPr>
        <p:txBody>
          <a:bodyPr wrap="square" rtlCol="0">
            <a:spAutoFit/>
          </a:bodyPr>
          <a:lstStyle/>
          <a:p>
            <a:pPr algn="just"/>
            <a:r>
              <a:rPr lang="en-IN" sz="2200" dirty="0"/>
              <a:t>(1) Exemption notification should be interpreted </a:t>
            </a:r>
            <a:r>
              <a:rPr lang="en-IN" sz="2200" b="1" dirty="0"/>
              <a:t>strictly</a:t>
            </a:r>
            <a:r>
              <a:rPr lang="en-IN" sz="2200" dirty="0"/>
              <a:t>; the burden of proving applicability would be on the </a:t>
            </a:r>
            <a:r>
              <a:rPr lang="en-IN" sz="2200" dirty="0" err="1"/>
              <a:t>assessee</a:t>
            </a:r>
            <a:r>
              <a:rPr lang="en-IN" sz="2200" dirty="0"/>
              <a:t> to show that his case comes within the parameters of the exemption clause or exemption notification.</a:t>
            </a:r>
          </a:p>
          <a:p>
            <a:pPr algn="just"/>
            <a:endParaRPr lang="en-IN" sz="2200" dirty="0"/>
          </a:p>
          <a:p>
            <a:pPr algn="just"/>
            <a:r>
              <a:rPr lang="en-IN" sz="2200" dirty="0"/>
              <a:t>(2) When there is </a:t>
            </a:r>
            <a:r>
              <a:rPr lang="en-IN" sz="2200" b="1" dirty="0"/>
              <a:t>ambiguity</a:t>
            </a:r>
            <a:r>
              <a:rPr lang="en-IN" sz="2200" dirty="0"/>
              <a:t> in exemption notification which is subject to strict interpretation, the benefit of such ambiguity cannot be claimed by the subject/</a:t>
            </a:r>
            <a:r>
              <a:rPr lang="en-IN" sz="2200" dirty="0" err="1"/>
              <a:t>assessee</a:t>
            </a:r>
            <a:r>
              <a:rPr lang="en-IN" sz="2200" dirty="0"/>
              <a:t> and </a:t>
            </a:r>
            <a:r>
              <a:rPr lang="en-IN" sz="2200" u="sng" dirty="0"/>
              <a:t>it must be interpreted in favour of the revenue.</a:t>
            </a:r>
          </a:p>
          <a:p>
            <a:pPr algn="just"/>
            <a:endParaRPr lang="en-IN" sz="2200" dirty="0"/>
          </a:p>
          <a:p>
            <a:pPr algn="just"/>
            <a:r>
              <a:rPr lang="en-IN" sz="2200" dirty="0"/>
              <a:t>(3) The ratio in </a:t>
            </a:r>
            <a:r>
              <a:rPr lang="en-IN" sz="2200" b="1" dirty="0"/>
              <a:t>Sun Export </a:t>
            </a:r>
            <a:r>
              <a:rPr lang="en-IN" sz="2200" dirty="0"/>
              <a:t>case is not correct and all the decisions which took similar view as in Sun Export Case stands </a:t>
            </a:r>
            <a:r>
              <a:rPr lang="en-IN" sz="2200" b="1" dirty="0"/>
              <a:t>over­ruled.</a:t>
            </a:r>
            <a:endParaRPr lang="en-US" sz="2200" b="1" dirty="0"/>
          </a:p>
        </p:txBody>
      </p:sp>
      <p:sp>
        <p:nvSpPr>
          <p:cNvPr id="7" name="TextBox 6">
            <a:extLst>
              <a:ext uri="{FF2B5EF4-FFF2-40B4-BE49-F238E27FC236}">
                <a16:creationId xmlns:a16="http://schemas.microsoft.com/office/drawing/2014/main" id="{4DFB8E04-2622-76C4-1D2D-886BCA546AB5}"/>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Jurisprudence </a:t>
            </a:r>
          </a:p>
        </p:txBody>
      </p:sp>
    </p:spTree>
    <p:extLst>
      <p:ext uri="{BB962C8B-B14F-4D97-AF65-F5344CB8AC3E}">
        <p14:creationId xmlns:p14="http://schemas.microsoft.com/office/powerpoint/2010/main" val="73522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1D065-9067-F607-43F7-EA1CB7AA4456}"/>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5A5F13B2-94BC-C871-825E-82F40EB2C195}"/>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a:extLst>
              <a:ext uri="{FF2B5EF4-FFF2-40B4-BE49-F238E27FC236}">
                <a16:creationId xmlns:a16="http://schemas.microsoft.com/office/drawing/2014/main" id="{9205D2EA-2729-7E35-4D92-5F0C42B68973}"/>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39</a:t>
            </a:fld>
            <a:endParaRPr lang="en-US">
              <a:latin typeface="Bookman Old Style" pitchFamily="18" charset="0"/>
            </a:endParaRPr>
          </a:p>
        </p:txBody>
      </p:sp>
      <p:sp>
        <p:nvSpPr>
          <p:cNvPr id="2" name="Footer Placeholder 1">
            <a:extLst>
              <a:ext uri="{FF2B5EF4-FFF2-40B4-BE49-F238E27FC236}">
                <a16:creationId xmlns:a16="http://schemas.microsoft.com/office/drawing/2014/main" id="{05DAF3F6-F69E-4B3A-A6D6-10D15279C46C}"/>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7CC95ECB-D570-A6E7-6FB5-1BC57256242A}"/>
              </a:ext>
            </a:extLst>
          </p:cNvPr>
          <p:cNvSpPr>
            <a:spLocks noGrp="1"/>
          </p:cNvSpPr>
          <p:nvPr>
            <p:ph type="sldNum" sz="quarter" idx="12"/>
          </p:nvPr>
        </p:nvSpPr>
        <p:spPr/>
        <p:txBody>
          <a:bodyPr/>
          <a:lstStyle/>
          <a:p>
            <a:fld id="{4FAB73BC-B049-4115-A692-8D63A059BFB8}" type="slidenum">
              <a:rPr lang="en-US" smtClean="0"/>
              <a:t>39</a:t>
            </a:fld>
            <a:endParaRPr lang="en-US" dirty="0"/>
          </a:p>
        </p:txBody>
      </p:sp>
      <p:sp>
        <p:nvSpPr>
          <p:cNvPr id="5" name="TextBox 4">
            <a:extLst>
              <a:ext uri="{FF2B5EF4-FFF2-40B4-BE49-F238E27FC236}">
                <a16:creationId xmlns:a16="http://schemas.microsoft.com/office/drawing/2014/main" id="{13398A61-A365-2458-96BB-0485B34E45DA}"/>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Jurisprudence </a:t>
            </a:r>
          </a:p>
        </p:txBody>
      </p:sp>
      <p:sp>
        <p:nvSpPr>
          <p:cNvPr id="6" name="TextBox 5">
            <a:extLst>
              <a:ext uri="{FF2B5EF4-FFF2-40B4-BE49-F238E27FC236}">
                <a16:creationId xmlns:a16="http://schemas.microsoft.com/office/drawing/2014/main" id="{97805315-B019-0732-AA8D-FD35EAF609F4}"/>
              </a:ext>
            </a:extLst>
          </p:cNvPr>
          <p:cNvSpPr txBox="1"/>
          <p:nvPr/>
        </p:nvSpPr>
        <p:spPr>
          <a:xfrm>
            <a:off x="228599" y="736600"/>
            <a:ext cx="11530012" cy="523220"/>
          </a:xfrm>
          <a:prstGeom prst="rect">
            <a:avLst/>
          </a:prstGeom>
          <a:noFill/>
        </p:spPr>
        <p:txBody>
          <a:bodyPr wrap="square" rtlCol="0">
            <a:spAutoFit/>
          </a:bodyPr>
          <a:lstStyle/>
          <a:p>
            <a:pPr algn="ctr"/>
            <a:r>
              <a:rPr lang="en-IN" sz="2800" b="1" i="1" dirty="0"/>
              <a:t>CCE v. Hari Chand Shri Gopal</a:t>
            </a:r>
            <a:r>
              <a:rPr lang="en-IN" sz="2800" dirty="0"/>
              <a:t>, (2011) 1 SCC 236 (SC)</a:t>
            </a:r>
            <a:endParaRPr lang="en-IN" sz="2800" b="1" dirty="0"/>
          </a:p>
        </p:txBody>
      </p:sp>
      <p:sp>
        <p:nvSpPr>
          <p:cNvPr id="7" name="TextBox 6">
            <a:extLst>
              <a:ext uri="{FF2B5EF4-FFF2-40B4-BE49-F238E27FC236}">
                <a16:creationId xmlns:a16="http://schemas.microsoft.com/office/drawing/2014/main" id="{9D050875-2E81-92CD-A876-FA6DF8C55FA0}"/>
              </a:ext>
            </a:extLst>
          </p:cNvPr>
          <p:cNvSpPr txBox="1"/>
          <p:nvPr/>
        </p:nvSpPr>
        <p:spPr>
          <a:xfrm>
            <a:off x="228599" y="1397000"/>
            <a:ext cx="11530013" cy="2251065"/>
          </a:xfrm>
          <a:prstGeom prst="rect">
            <a:avLst/>
          </a:prstGeom>
          <a:noFill/>
        </p:spPr>
        <p:txBody>
          <a:bodyPr wrap="square" rtlCol="0">
            <a:spAutoFit/>
          </a:bodyPr>
          <a:lstStyle/>
          <a:p>
            <a:pPr algn="just">
              <a:lnSpc>
                <a:spcPct val="150000"/>
              </a:lnSpc>
            </a:pPr>
            <a:r>
              <a:rPr lang="en-IN" sz="2400" dirty="0"/>
              <a:t>... The mandatory requirements of those conditions must be obeyed or fulfilled exactly, thought at times, some latitude can be shown, if there is failure to comply with some requirements which are </a:t>
            </a:r>
            <a:r>
              <a:rPr lang="en-IN" sz="2400" u="sng" dirty="0"/>
              <a:t>directory in nature</a:t>
            </a:r>
            <a:r>
              <a:rPr lang="en-IN" sz="2400" dirty="0"/>
              <a:t>, the </a:t>
            </a:r>
            <a:r>
              <a:rPr lang="en-IN" sz="2400" u="sng" dirty="0"/>
              <a:t>non-compliance of which would not affect the essence or substance</a:t>
            </a:r>
            <a:r>
              <a:rPr lang="en-IN" sz="2400" dirty="0"/>
              <a:t> of the notification granting exemption. </a:t>
            </a:r>
            <a:endParaRPr lang="en-IN" sz="3200" dirty="0"/>
          </a:p>
        </p:txBody>
      </p:sp>
      <p:sp>
        <p:nvSpPr>
          <p:cNvPr id="8" name="TextBox 7">
            <a:extLst>
              <a:ext uri="{FF2B5EF4-FFF2-40B4-BE49-F238E27FC236}">
                <a16:creationId xmlns:a16="http://schemas.microsoft.com/office/drawing/2014/main" id="{C63A7F2A-ACAB-0DB7-C1A3-594458C9C151}"/>
              </a:ext>
            </a:extLst>
          </p:cNvPr>
          <p:cNvSpPr txBox="1"/>
          <p:nvPr/>
        </p:nvSpPr>
        <p:spPr>
          <a:xfrm>
            <a:off x="247649" y="4546600"/>
            <a:ext cx="11530013" cy="589072"/>
          </a:xfrm>
          <a:prstGeom prst="rect">
            <a:avLst/>
          </a:prstGeom>
          <a:noFill/>
        </p:spPr>
        <p:txBody>
          <a:bodyPr wrap="square" rtlCol="0">
            <a:spAutoFit/>
          </a:bodyPr>
          <a:lstStyle/>
          <a:p>
            <a:pPr marL="342900" indent="-342900" algn="just">
              <a:lnSpc>
                <a:spcPct val="150000"/>
              </a:lnSpc>
              <a:buFont typeface="Wingdings" pitchFamily="2" charset="2"/>
              <a:buChar char="Ø"/>
            </a:pPr>
            <a:r>
              <a:rPr lang="en-IN" sz="2400" dirty="0"/>
              <a:t>Doctrine of Substantial Compliance &amp; </a:t>
            </a:r>
            <a:r>
              <a:rPr lang="en-IN" sz="2400" b="1" dirty="0"/>
              <a:t>Intended use</a:t>
            </a:r>
            <a:endParaRPr lang="en-IN" sz="3200" b="1" dirty="0"/>
          </a:p>
        </p:txBody>
      </p:sp>
    </p:spTree>
    <p:extLst>
      <p:ext uri="{BB962C8B-B14F-4D97-AF65-F5344CB8AC3E}">
        <p14:creationId xmlns:p14="http://schemas.microsoft.com/office/powerpoint/2010/main" val="191755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097280" y="6459785"/>
            <a:ext cx="2472271" cy="365125"/>
          </a:xfrm>
        </p:spPr>
        <p:txBody>
          <a:bodyPr>
            <a:normAutofit/>
          </a:bodyPr>
          <a:lstStyle/>
          <a:p>
            <a:pPr>
              <a:spcAft>
                <a:spcPts val="600"/>
              </a:spcAft>
            </a:pPr>
            <a:fld id="{310D7B9D-B0DD-EF4B-B1F7-D4E511D2A794}" type="datetime1">
              <a:rPr lang="en-IN" smtClean="0"/>
              <a:t>07/02/26</a:t>
            </a:fld>
            <a:endParaRPr lang="en-US"/>
          </a:p>
        </p:txBody>
      </p:sp>
      <p:sp>
        <p:nvSpPr>
          <p:cNvPr id="2" name="Footer Placeholder 1"/>
          <p:cNvSpPr>
            <a:spLocks noGrp="1"/>
          </p:cNvSpPr>
          <p:nvPr>
            <p:ph type="ftr" sz="quarter" idx="11"/>
          </p:nvPr>
        </p:nvSpPr>
        <p:spPr>
          <a:xfrm>
            <a:off x="3686185" y="6459785"/>
            <a:ext cx="4822804" cy="365125"/>
          </a:xfrm>
        </p:spPr>
        <p:txBody>
          <a:bodyPr>
            <a:normAutofit/>
          </a:bodyPr>
          <a:lstStyle/>
          <a:p>
            <a:pPr>
              <a:spcAft>
                <a:spcPts val="600"/>
              </a:spcAft>
            </a:pPr>
            <a:r>
              <a:rPr lang="en-US"/>
              <a:t>@Jatin_Harjai                                                                                   JHA Legal</a:t>
            </a:r>
          </a:p>
        </p:txBody>
      </p:sp>
      <p:sp>
        <p:nvSpPr>
          <p:cNvPr id="3" name="Slide Number Placeholder 2">
            <a:extLst>
              <a:ext uri="{FF2B5EF4-FFF2-40B4-BE49-F238E27FC236}">
                <a16:creationId xmlns:a16="http://schemas.microsoft.com/office/drawing/2014/main" id="{062C1452-01E9-B942-953E-5EADE9BAD90D}"/>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smtClean="0"/>
              <a:pPr>
                <a:spcAft>
                  <a:spcPts val="600"/>
                </a:spcAft>
              </a:pPr>
              <a:t>4</a:t>
            </a:fld>
            <a:endParaRPr lang="en-US"/>
          </a:p>
        </p:txBody>
      </p:sp>
      <p:graphicFrame>
        <p:nvGraphicFramePr>
          <p:cNvPr id="4" name="Diagram 3">
            <a:extLst>
              <a:ext uri="{FF2B5EF4-FFF2-40B4-BE49-F238E27FC236}">
                <a16:creationId xmlns:a16="http://schemas.microsoft.com/office/drawing/2014/main" id="{45027D66-4AD8-4648-E5CE-F37F8C61E9B8}"/>
              </a:ext>
            </a:extLst>
          </p:cNvPr>
          <p:cNvGraphicFramePr/>
          <p:nvPr>
            <p:extLst>
              <p:ext uri="{D42A27DB-BD31-4B8C-83A1-F6EECF244321}">
                <p14:modId xmlns:p14="http://schemas.microsoft.com/office/powerpoint/2010/main" val="2056407696"/>
              </p:ext>
            </p:extLst>
          </p:nvPr>
        </p:nvGraphicFramePr>
        <p:xfrm>
          <a:off x="6972595" y="1141326"/>
          <a:ext cx="5049284" cy="4575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ight Arrow 7">
            <a:extLst>
              <a:ext uri="{FF2B5EF4-FFF2-40B4-BE49-F238E27FC236}">
                <a16:creationId xmlns:a16="http://schemas.microsoft.com/office/drawing/2014/main" id="{3052F0E5-631C-BBF9-C631-1682435FEA2E}"/>
              </a:ext>
            </a:extLst>
          </p:cNvPr>
          <p:cNvSpPr/>
          <p:nvPr/>
        </p:nvSpPr>
        <p:spPr>
          <a:xfrm>
            <a:off x="5549849" y="3063875"/>
            <a:ext cx="1649228" cy="3651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Diagram 8">
            <a:extLst>
              <a:ext uri="{FF2B5EF4-FFF2-40B4-BE49-F238E27FC236}">
                <a16:creationId xmlns:a16="http://schemas.microsoft.com/office/drawing/2014/main" id="{B253A90B-3F64-8E0C-6127-8320D4CE0071}"/>
              </a:ext>
            </a:extLst>
          </p:cNvPr>
          <p:cNvGraphicFramePr/>
          <p:nvPr/>
        </p:nvGraphicFramePr>
        <p:xfrm>
          <a:off x="1192980" y="2101604"/>
          <a:ext cx="3347129" cy="31366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Oval 9">
            <a:extLst>
              <a:ext uri="{FF2B5EF4-FFF2-40B4-BE49-F238E27FC236}">
                <a16:creationId xmlns:a16="http://schemas.microsoft.com/office/drawing/2014/main" id="{731969CF-B429-23E0-F085-1F9604E682E4}"/>
              </a:ext>
            </a:extLst>
          </p:cNvPr>
          <p:cNvSpPr/>
          <p:nvPr/>
        </p:nvSpPr>
        <p:spPr>
          <a:xfrm>
            <a:off x="329616" y="1431754"/>
            <a:ext cx="4822804" cy="428492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5C2BBE-5ABF-9FA0-D176-9904524CA6FC}"/>
              </a:ext>
            </a:extLst>
          </p:cNvPr>
          <p:cNvSpPr txBox="1"/>
          <p:nvPr/>
        </p:nvSpPr>
        <p:spPr>
          <a:xfrm>
            <a:off x="0" y="1"/>
            <a:ext cx="121920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sz="2800"/>
            </a:pPr>
            <a:r>
              <a:rPr lang="en-IN" sz="3600" dirty="0"/>
              <a:t>GST Ecosystem</a:t>
            </a:r>
          </a:p>
        </p:txBody>
      </p:sp>
    </p:spTree>
    <p:extLst>
      <p:ext uri="{BB962C8B-B14F-4D97-AF65-F5344CB8AC3E}">
        <p14:creationId xmlns:p14="http://schemas.microsoft.com/office/powerpoint/2010/main" val="2116677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E3BD8-D26C-2494-D549-C3F648532D1D}"/>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F58C6478-AEBE-7D97-E144-7FB635F15552}"/>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a:extLst>
              <a:ext uri="{FF2B5EF4-FFF2-40B4-BE49-F238E27FC236}">
                <a16:creationId xmlns:a16="http://schemas.microsoft.com/office/drawing/2014/main" id="{59E16AB4-0624-ADD2-149B-42F83A805B97}"/>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40</a:t>
            </a:fld>
            <a:endParaRPr lang="en-US">
              <a:latin typeface="Bookman Old Style" pitchFamily="18" charset="0"/>
            </a:endParaRPr>
          </a:p>
        </p:txBody>
      </p:sp>
      <p:sp>
        <p:nvSpPr>
          <p:cNvPr id="2" name="Footer Placeholder 1">
            <a:extLst>
              <a:ext uri="{FF2B5EF4-FFF2-40B4-BE49-F238E27FC236}">
                <a16:creationId xmlns:a16="http://schemas.microsoft.com/office/drawing/2014/main" id="{0D141586-B8DA-C611-B725-E05E05DBC040}"/>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20B5F796-502C-056F-BC4F-6D1446228EB3}"/>
              </a:ext>
            </a:extLst>
          </p:cNvPr>
          <p:cNvSpPr>
            <a:spLocks noGrp="1"/>
          </p:cNvSpPr>
          <p:nvPr>
            <p:ph type="sldNum" sz="quarter" idx="12"/>
          </p:nvPr>
        </p:nvSpPr>
        <p:spPr/>
        <p:txBody>
          <a:bodyPr/>
          <a:lstStyle/>
          <a:p>
            <a:fld id="{4FAB73BC-B049-4115-A692-8D63A059BFB8}" type="slidenum">
              <a:rPr lang="en-US" smtClean="0"/>
              <a:t>40</a:t>
            </a:fld>
            <a:endParaRPr lang="en-US" dirty="0"/>
          </a:p>
        </p:txBody>
      </p:sp>
      <p:sp>
        <p:nvSpPr>
          <p:cNvPr id="5" name="TextBox 4">
            <a:extLst>
              <a:ext uri="{FF2B5EF4-FFF2-40B4-BE49-F238E27FC236}">
                <a16:creationId xmlns:a16="http://schemas.microsoft.com/office/drawing/2014/main" id="{8F25ABA8-6A08-041F-1216-BB5BA1C823DC}"/>
              </a:ext>
            </a:extLst>
          </p:cNvPr>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Jurisprudence – Dilip Kumar (Para 51)  </a:t>
            </a:r>
          </a:p>
        </p:txBody>
      </p:sp>
      <p:sp>
        <p:nvSpPr>
          <p:cNvPr id="7" name="TextBox 6">
            <a:extLst>
              <a:ext uri="{FF2B5EF4-FFF2-40B4-BE49-F238E27FC236}">
                <a16:creationId xmlns:a16="http://schemas.microsoft.com/office/drawing/2014/main" id="{024CE699-D86F-2B15-1CC6-175A7479AD01}"/>
              </a:ext>
            </a:extLst>
          </p:cNvPr>
          <p:cNvSpPr txBox="1"/>
          <p:nvPr/>
        </p:nvSpPr>
        <p:spPr>
          <a:xfrm>
            <a:off x="190499" y="633403"/>
            <a:ext cx="11772901" cy="5576976"/>
          </a:xfrm>
          <a:prstGeom prst="rect">
            <a:avLst/>
          </a:prstGeom>
          <a:noFill/>
        </p:spPr>
        <p:txBody>
          <a:bodyPr wrap="square" rtlCol="0">
            <a:spAutoFit/>
          </a:bodyPr>
          <a:lstStyle/>
          <a:p>
            <a:pPr algn="just">
              <a:lnSpc>
                <a:spcPct val="150000"/>
              </a:lnSpc>
            </a:pPr>
            <a:r>
              <a:rPr lang="en-IN" sz="2000" dirty="0">
                <a:latin typeface="Times New Roman" panose="02020603050405020304" pitchFamily="18" charset="0"/>
                <a:cs typeface="Times New Roman" panose="02020603050405020304" pitchFamily="18" charset="0"/>
              </a:rPr>
              <a:t>“</a:t>
            </a:r>
            <a:r>
              <a:rPr lang="en-IN" sz="2000" u="sng" dirty="0">
                <a:latin typeface="Times New Roman" panose="02020603050405020304" pitchFamily="18" charset="0"/>
                <a:cs typeface="Times New Roman" panose="02020603050405020304" pitchFamily="18" charset="0"/>
              </a:rPr>
              <a:t>In </a:t>
            </a:r>
            <a:r>
              <a:rPr lang="en-IN" sz="2000" b="1" i="1" u="sng" dirty="0">
                <a:latin typeface="Times New Roman" panose="02020603050405020304" pitchFamily="18" charset="0"/>
                <a:cs typeface="Times New Roman" panose="02020603050405020304" pitchFamily="18" charset="0"/>
              </a:rPr>
              <a:t>Hari Chand Case</a:t>
            </a:r>
            <a:r>
              <a:rPr lang="en-IN" sz="2000" u="sng" dirty="0">
                <a:latin typeface="Times New Roman" panose="02020603050405020304" pitchFamily="18" charset="0"/>
                <a:cs typeface="Times New Roman" panose="02020603050405020304" pitchFamily="18" charset="0"/>
              </a:rPr>
              <a:t>, as already discussed, the question was whether a person claiming exemption is required to comply with the procedure strictly to avail the benefit. </a:t>
            </a:r>
            <a:r>
              <a:rPr lang="en-IN" sz="2000" dirty="0">
                <a:latin typeface="Times New Roman" panose="02020603050405020304" pitchFamily="18" charset="0"/>
                <a:cs typeface="Times New Roman" panose="02020603050405020304" pitchFamily="18" charset="0"/>
              </a:rPr>
              <a:t>The question posed and decided was indeed different. The said decision, which we have already discussed supra, however, indicates that while construing an exemption notification, the Court has to distinguish the conditions which require strict compliance, the non-compliance of which would render the </a:t>
            </a:r>
            <a:r>
              <a:rPr lang="en-IN" sz="2000" dirty="0" err="1">
                <a:latin typeface="Times New Roman" panose="02020603050405020304" pitchFamily="18" charset="0"/>
                <a:cs typeface="Times New Roman" panose="02020603050405020304" pitchFamily="18" charset="0"/>
              </a:rPr>
              <a:t>assessee</a:t>
            </a:r>
            <a:r>
              <a:rPr lang="en-IN" sz="2000" dirty="0">
                <a:latin typeface="Times New Roman" panose="02020603050405020304" pitchFamily="18" charset="0"/>
                <a:cs typeface="Times New Roman" panose="02020603050405020304" pitchFamily="18" charset="0"/>
              </a:rPr>
              <a:t> ineligible to claim exemption and those which require substantial compliance to be entitled for exemption. </a:t>
            </a:r>
            <a:r>
              <a:rPr lang="en-IN" sz="2000" b="1" dirty="0">
                <a:latin typeface="Times New Roman" panose="02020603050405020304" pitchFamily="18" charset="0"/>
                <a:cs typeface="Times New Roman" panose="02020603050405020304" pitchFamily="18" charset="0"/>
              </a:rPr>
              <a:t>We are pointing out this aspect to dispel any doubt about the legal position as explored in this decision</a:t>
            </a:r>
            <a:r>
              <a:rPr lang="en-IN" sz="2000" dirty="0">
                <a:latin typeface="Times New Roman" panose="02020603050405020304" pitchFamily="18" charset="0"/>
                <a:cs typeface="Times New Roman" panose="02020603050405020304" pitchFamily="18" charset="0"/>
              </a:rPr>
              <a:t>. </a:t>
            </a:r>
            <a:r>
              <a:rPr lang="en-IN" sz="2000" u="sng" dirty="0">
                <a:latin typeface="Times New Roman" panose="02020603050405020304" pitchFamily="18" charset="0"/>
                <a:cs typeface="Times New Roman" panose="02020603050405020304" pitchFamily="18" charset="0"/>
              </a:rPr>
              <a:t>As already concluded in para 50 above, we may reiterate that we are only concerned in this case with a situation where there is ambiguity in an exemption notification or exemption clause, in which event the benefit of such ambiguity cannot be extended to the subject/</a:t>
            </a:r>
            <a:r>
              <a:rPr lang="en-IN" sz="2000" u="sng" dirty="0" err="1">
                <a:latin typeface="Times New Roman" panose="02020603050405020304" pitchFamily="18" charset="0"/>
                <a:cs typeface="Times New Roman" panose="02020603050405020304" pitchFamily="18" charset="0"/>
              </a:rPr>
              <a:t>assessee</a:t>
            </a:r>
            <a:r>
              <a:rPr lang="en-IN" sz="2000" u="sng" dirty="0">
                <a:latin typeface="Times New Roman" panose="02020603050405020304" pitchFamily="18" charset="0"/>
                <a:cs typeface="Times New Roman" panose="02020603050405020304" pitchFamily="18" charset="0"/>
              </a:rPr>
              <a:t> by applying the principle that an obscure and/or ambiguity or doubtful fiscal statute must receive a construction favouring the </a:t>
            </a:r>
            <a:r>
              <a:rPr lang="en-IN" sz="2000" u="sng" dirty="0" err="1">
                <a:latin typeface="Times New Roman" panose="02020603050405020304" pitchFamily="18" charset="0"/>
                <a:cs typeface="Times New Roman" panose="02020603050405020304" pitchFamily="18" charset="0"/>
              </a:rPr>
              <a:t>assessee</a:t>
            </a:r>
            <a:r>
              <a:rPr lang="en-IN" sz="2000" u="sng" dirty="0">
                <a:latin typeface="Times New Roman" panose="02020603050405020304" pitchFamily="18" charset="0"/>
                <a:cs typeface="Times New Roman" panose="02020603050405020304" pitchFamily="18" charset="0"/>
              </a:rPr>
              <a:t>. </a:t>
            </a:r>
          </a:p>
          <a:p>
            <a:pPr algn="just">
              <a:lnSpc>
                <a:spcPct val="150000"/>
              </a:lnSpc>
            </a:pPr>
            <a:r>
              <a:rPr lang="en-IN" sz="2000" u="sng" dirty="0">
                <a:latin typeface="Times New Roman" panose="02020603050405020304" pitchFamily="18" charset="0"/>
                <a:cs typeface="Times New Roman" panose="02020603050405020304" pitchFamily="18" charset="0"/>
              </a:rPr>
              <a:t>Both the situations are different and while considering an exemption notification, the distinction cannot be ignored.</a:t>
            </a:r>
            <a:r>
              <a:rPr lang="en-IN"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1334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EEEE0-148B-7D24-7BB3-741857B46D15}"/>
            </a:ext>
          </a:extLst>
        </p:cNvPr>
        <p:cNvGrpSpPr/>
        <p:nvPr/>
      </p:nvGrpSpPr>
      <p:grpSpPr>
        <a:xfrm>
          <a:off x="0" y="0"/>
          <a:ext cx="0" cy="0"/>
          <a:chOff x="0" y="0"/>
          <a:chExt cx="0" cy="0"/>
        </a:xfrm>
      </p:grpSpPr>
      <p:sp>
        <p:nvSpPr>
          <p:cNvPr id="9" name="Date Placeholder 8">
            <a:extLst>
              <a:ext uri="{FF2B5EF4-FFF2-40B4-BE49-F238E27FC236}">
                <a16:creationId xmlns:a16="http://schemas.microsoft.com/office/drawing/2014/main" id="{112DC818-1082-04A0-C853-612B66CC4361}"/>
              </a:ext>
            </a:extLst>
          </p:cNvPr>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a:extLst>
              <a:ext uri="{FF2B5EF4-FFF2-40B4-BE49-F238E27FC236}">
                <a16:creationId xmlns:a16="http://schemas.microsoft.com/office/drawing/2014/main" id="{8010C832-C404-2CF2-AF82-0DFB44D4B6BE}"/>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41</a:t>
            </a:fld>
            <a:endParaRPr lang="en-US">
              <a:latin typeface="Bookman Old Style" pitchFamily="18" charset="0"/>
            </a:endParaRPr>
          </a:p>
        </p:txBody>
      </p:sp>
      <p:sp>
        <p:nvSpPr>
          <p:cNvPr id="2" name="Footer Placeholder 1">
            <a:extLst>
              <a:ext uri="{FF2B5EF4-FFF2-40B4-BE49-F238E27FC236}">
                <a16:creationId xmlns:a16="http://schemas.microsoft.com/office/drawing/2014/main" id="{7654D9D1-B431-756A-117B-03DA05C56727}"/>
              </a:ext>
            </a:extLst>
          </p:cNvPr>
          <p:cNvSpPr>
            <a:spLocks noGrp="1"/>
          </p:cNvSpPr>
          <p:nvPr>
            <p:ph type="ftr" sz="quarter" idx="11"/>
          </p:nvPr>
        </p:nvSpPr>
        <p:spPr/>
        <p:txBody>
          <a:bodyPr/>
          <a:lstStyle/>
          <a:p>
            <a:r>
              <a:rPr lang="en-US"/>
              <a:t>@Jatin_Harjai                                                                              JHA Legal</a:t>
            </a:r>
            <a:endParaRPr lang="en-US" dirty="0"/>
          </a:p>
        </p:txBody>
      </p:sp>
      <p:sp>
        <p:nvSpPr>
          <p:cNvPr id="3" name="Slide Number Placeholder 2">
            <a:extLst>
              <a:ext uri="{FF2B5EF4-FFF2-40B4-BE49-F238E27FC236}">
                <a16:creationId xmlns:a16="http://schemas.microsoft.com/office/drawing/2014/main" id="{B744C0D2-7CFB-0E62-2193-484DA5E72C90}"/>
              </a:ext>
            </a:extLst>
          </p:cNvPr>
          <p:cNvSpPr>
            <a:spLocks noGrp="1"/>
          </p:cNvSpPr>
          <p:nvPr>
            <p:ph type="sldNum" sz="quarter" idx="12"/>
          </p:nvPr>
        </p:nvSpPr>
        <p:spPr/>
        <p:txBody>
          <a:bodyPr/>
          <a:lstStyle/>
          <a:p>
            <a:fld id="{4FAB73BC-B049-4115-A692-8D63A059BFB8}" type="slidenum">
              <a:rPr lang="en-US" smtClean="0"/>
              <a:t>41</a:t>
            </a:fld>
            <a:endParaRPr lang="en-US" dirty="0"/>
          </a:p>
        </p:txBody>
      </p:sp>
    </p:spTree>
    <p:extLst>
      <p:ext uri="{BB962C8B-B14F-4D97-AF65-F5344CB8AC3E}">
        <p14:creationId xmlns:p14="http://schemas.microsoft.com/office/powerpoint/2010/main" val="1350911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@Jatin_Harjai                                                                              JHA Legal</a:t>
            </a:r>
            <a:endParaRPr lang="en-US" dirty="0"/>
          </a:p>
        </p:txBody>
      </p:sp>
      <p:sp>
        <p:nvSpPr>
          <p:cNvPr id="6" name="TextBox 5"/>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Registration </a:t>
            </a:r>
          </a:p>
        </p:txBody>
      </p:sp>
      <p:sp>
        <p:nvSpPr>
          <p:cNvPr id="7" name="Date Placeholder 6"/>
          <p:cNvSpPr>
            <a:spLocks noGrp="1"/>
          </p:cNvSpPr>
          <p:nvPr>
            <p:ph type="dt" sz="half" idx="10"/>
          </p:nvPr>
        </p:nvSpPr>
        <p:spPr/>
        <p:txBody>
          <a:bodyPr/>
          <a:lstStyle/>
          <a:p>
            <a:fld id="{110F5E2D-0B64-FE42-A8C9-875B33CAA026}" type="datetime1">
              <a:rPr lang="en-IN" smtClean="0"/>
              <a:t>07/02/26</a:t>
            </a:fld>
            <a:endParaRPr lang="en-US" dirty="0"/>
          </a:p>
        </p:txBody>
      </p:sp>
      <p:sp>
        <p:nvSpPr>
          <p:cNvPr id="9" name="TextBox 8"/>
          <p:cNvSpPr txBox="1"/>
          <p:nvPr/>
        </p:nvSpPr>
        <p:spPr>
          <a:xfrm>
            <a:off x="342127" y="565742"/>
            <a:ext cx="11716523" cy="4191981"/>
          </a:xfrm>
          <a:prstGeom prst="rect">
            <a:avLst/>
          </a:prstGeom>
          <a:noFill/>
        </p:spPr>
        <p:txBody>
          <a:bodyPr wrap="square" rtlCol="0">
            <a:spAutoFit/>
          </a:bodyPr>
          <a:lstStyle/>
          <a:p>
            <a:pPr algn="just">
              <a:lnSpc>
                <a:spcPct val="150000"/>
              </a:lnSpc>
            </a:pPr>
            <a:r>
              <a:rPr lang="en-US" sz="2000" b="1" dirty="0">
                <a:latin typeface="Times New Roman" panose="02020603050405020304" pitchFamily="18" charset="0"/>
                <a:cs typeface="Times New Roman" panose="02020603050405020304" pitchFamily="18" charset="0"/>
              </a:rPr>
              <a:t>Sec. 23: Persons not liable for registration:</a:t>
            </a:r>
          </a:p>
          <a:p>
            <a:pPr algn="just">
              <a:lnSpc>
                <a:spcPct val="150000"/>
              </a:lnSpc>
            </a:pPr>
            <a:r>
              <a:rPr lang="en-US" sz="2000" dirty="0">
                <a:latin typeface="Times New Roman" panose="02020603050405020304" pitchFamily="18" charset="0"/>
                <a:cs typeface="Times New Roman" panose="02020603050405020304" pitchFamily="18" charset="0"/>
              </a:rPr>
              <a:t>(1) The following persons shall not be liable to registration, namely:—</a:t>
            </a:r>
          </a:p>
          <a:p>
            <a:pPr marL="914400" lvl="1" indent="-457200" algn="just">
              <a:lnSpc>
                <a:spcPct val="150000"/>
              </a:lnSpc>
              <a:buAutoNum type="alphaLcParenBoth"/>
            </a:pPr>
            <a:r>
              <a:rPr lang="en-US" sz="2000" dirty="0">
                <a:latin typeface="Times New Roman" panose="02020603050405020304" pitchFamily="18" charset="0"/>
                <a:cs typeface="Times New Roman" panose="02020603050405020304" pitchFamily="18" charset="0"/>
              </a:rPr>
              <a:t>any person engaged exclusively in the business of supplying goods or services or both that are not liable to tax or wholly exempt from tax under this Act or under the Integrated Goods and Services Tax Act;</a:t>
            </a:r>
          </a:p>
          <a:p>
            <a:pPr marL="914400" lvl="1" indent="-457200" algn="just">
              <a:lnSpc>
                <a:spcPct val="150000"/>
              </a:lnSpc>
              <a:buAutoNum type="alphaLcParenBoth"/>
            </a:pPr>
            <a:r>
              <a:rPr lang="en-US" sz="2000" dirty="0">
                <a:latin typeface="Times New Roman" panose="02020603050405020304" pitchFamily="18" charset="0"/>
                <a:cs typeface="Times New Roman" panose="02020603050405020304" pitchFamily="18" charset="0"/>
              </a:rPr>
              <a:t>an agriculturist, to the extent of supply of produce out of cultivation of land.</a:t>
            </a:r>
          </a:p>
          <a:p>
            <a:pPr algn="just">
              <a:lnSpc>
                <a:spcPct val="150000"/>
              </a:lnSpc>
            </a:pPr>
            <a:r>
              <a:rPr lang="en-US" sz="2000" i="1" dirty="0">
                <a:latin typeface="Times New Roman" panose="02020603050405020304" pitchFamily="18" charset="0"/>
                <a:cs typeface="Times New Roman" panose="02020603050405020304" pitchFamily="18" charset="0"/>
              </a:rPr>
              <a:t>(2) Notwithstanding anything to the contrary contained in sub-section (1) of section 22 or section 24,</a:t>
            </a:r>
            <a:r>
              <a:rPr lang="en-US" sz="2000" dirty="0">
                <a:latin typeface="Times New Roman" panose="02020603050405020304" pitchFamily="18" charset="0"/>
                <a:cs typeface="Times New Roman" panose="02020603050405020304" pitchFamily="18" charset="0"/>
              </a:rPr>
              <a:t> the Government may, on the recommendations of the Council, by notification, subject to such conditions and restrictions as may be specified therein, specify the category of persons who may be exempted from obtaining registration under this Act.</a:t>
            </a:r>
          </a:p>
        </p:txBody>
      </p:sp>
      <p:sp>
        <p:nvSpPr>
          <p:cNvPr id="8" name="TextBox 7"/>
          <p:cNvSpPr txBox="1"/>
          <p:nvPr/>
        </p:nvSpPr>
        <p:spPr>
          <a:xfrm>
            <a:off x="342127" y="4897759"/>
            <a:ext cx="11587936" cy="1421992"/>
          </a:xfrm>
          <a:prstGeom prst="rect">
            <a:avLst/>
          </a:prstGeom>
          <a:noFill/>
        </p:spPr>
        <p:txBody>
          <a:bodyPr wrap="square" rtlCol="0">
            <a:spAutoFit/>
          </a:bodyPr>
          <a:lstStyle/>
          <a:p>
            <a:pPr algn="just">
              <a:lnSpc>
                <a:spcPct val="150000"/>
              </a:lnSpc>
            </a:pPr>
            <a:r>
              <a:rPr lang="en-US" sz="2000" b="1" dirty="0">
                <a:latin typeface="Times New Roman" panose="02020603050405020304" pitchFamily="18" charset="0"/>
                <a:cs typeface="Times New Roman" panose="02020603050405020304" pitchFamily="18" charset="0"/>
              </a:rPr>
              <a:t>24. </a:t>
            </a:r>
            <a:r>
              <a:rPr lang="en-US" sz="2000" dirty="0">
                <a:latin typeface="Times New Roman" panose="02020603050405020304" pitchFamily="18" charset="0"/>
                <a:cs typeface="Times New Roman" panose="02020603050405020304" pitchFamily="18" charset="0"/>
              </a:rPr>
              <a:t>Notwithstanding anything contained in sub-section (</a:t>
            </a:r>
            <a:r>
              <a:rPr lang="en-US" sz="2000" i="1"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of section 22, the following categories of persons shall be required to be registered under this Act, </a:t>
            </a:r>
          </a:p>
          <a:p>
            <a:pPr algn="just">
              <a:lnSpc>
                <a:spcPct val="150000"/>
              </a:lnSpc>
            </a:pPr>
            <a:r>
              <a:rPr lang="en-US" sz="2000" b="1" dirty="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iii</a:t>
            </a:r>
            <a:r>
              <a:rPr lang="en-US" sz="2000" b="1" dirty="0">
                <a:latin typeface="Times New Roman" panose="02020603050405020304" pitchFamily="18" charset="0"/>
                <a:cs typeface="Times New Roman" panose="02020603050405020304" pitchFamily="18" charset="0"/>
              </a:rPr>
              <a:t>) persons who are required to pay tax under reverse charge; </a:t>
            </a:r>
          </a:p>
        </p:txBody>
      </p:sp>
      <p:sp>
        <p:nvSpPr>
          <p:cNvPr id="3" name="Slide Number Placeholder 2">
            <a:extLst>
              <a:ext uri="{FF2B5EF4-FFF2-40B4-BE49-F238E27FC236}">
                <a16:creationId xmlns:a16="http://schemas.microsoft.com/office/drawing/2014/main" id="{7892CAE5-921E-3B4D-8200-A34A3A8D83E4}"/>
              </a:ext>
            </a:extLst>
          </p:cNvPr>
          <p:cNvSpPr>
            <a:spLocks noGrp="1"/>
          </p:cNvSpPr>
          <p:nvPr>
            <p:ph type="sldNum" sz="quarter" idx="12"/>
          </p:nvPr>
        </p:nvSpPr>
        <p:spPr/>
        <p:txBody>
          <a:bodyPr/>
          <a:lstStyle/>
          <a:p>
            <a:fld id="{4FAB73BC-B049-4115-A692-8D63A059BFB8}" type="slidenum">
              <a:rPr lang="en-US" smtClean="0"/>
              <a:t>42</a:t>
            </a:fld>
            <a:endParaRPr lang="en-US" dirty="0"/>
          </a:p>
        </p:txBody>
      </p:sp>
    </p:spTree>
    <p:extLst>
      <p:ext uri="{BB962C8B-B14F-4D97-AF65-F5344CB8AC3E}">
        <p14:creationId xmlns:p14="http://schemas.microsoft.com/office/powerpoint/2010/main" val="95405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@Jatin_Harjai                                                                              JHA Legal</a:t>
            </a:r>
            <a:endParaRPr lang="en-US" dirty="0"/>
          </a:p>
        </p:txBody>
      </p:sp>
      <p:sp>
        <p:nvSpPr>
          <p:cNvPr id="4" name="Slide Number Placeholder 3"/>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43</a:t>
            </a:fld>
            <a:endParaRPr lang="en-US">
              <a:latin typeface="Bookman Old Style" pitchFamily="18" charset="0"/>
            </a:endParaRPr>
          </a:p>
        </p:txBody>
      </p:sp>
      <p:sp>
        <p:nvSpPr>
          <p:cNvPr id="8" name="TextBox 7"/>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Charge of GST</a:t>
            </a:r>
          </a:p>
        </p:txBody>
      </p:sp>
      <p:sp>
        <p:nvSpPr>
          <p:cNvPr id="9" name="Date Placeholder 8"/>
          <p:cNvSpPr>
            <a:spLocks noGrp="1"/>
          </p:cNvSpPr>
          <p:nvPr>
            <p:ph type="dt" sz="half" idx="10"/>
          </p:nvPr>
        </p:nvSpPr>
        <p:spPr/>
        <p:txBody>
          <a:bodyPr/>
          <a:lstStyle/>
          <a:p>
            <a:fld id="{687AC75E-FBFE-894C-801C-D36AC69B5B84}" type="datetime1">
              <a:rPr lang="en-IN" smtClean="0"/>
              <a:t>07/02/26</a:t>
            </a:fld>
            <a:endParaRPr lang="en-US" dirty="0"/>
          </a:p>
        </p:txBody>
      </p:sp>
      <p:sp>
        <p:nvSpPr>
          <p:cNvPr id="7" name="TextBox 6"/>
          <p:cNvSpPr txBox="1"/>
          <p:nvPr/>
        </p:nvSpPr>
        <p:spPr>
          <a:xfrm>
            <a:off x="355600" y="787973"/>
            <a:ext cx="11391899" cy="5115311"/>
          </a:xfrm>
          <a:prstGeom prst="rect">
            <a:avLst/>
          </a:prstGeom>
          <a:noFill/>
        </p:spPr>
        <p:txBody>
          <a:bodyPr wrap="square" rtlCol="0">
            <a:spAutoFit/>
          </a:bodyPr>
          <a:lstStyle/>
          <a:p>
            <a:pPr algn="just">
              <a:lnSpc>
                <a:spcPct val="150000"/>
              </a:lnSpc>
              <a:buFont typeface="Wingdings" pitchFamily="2" charset="2"/>
              <a:buChar char="v"/>
            </a:pPr>
            <a:r>
              <a:rPr lang="en-US" sz="2000" u="sng" dirty="0">
                <a:latin typeface="Times New Roman" panose="02020603050405020304" pitchFamily="18" charset="0"/>
                <a:cs typeface="Times New Roman" panose="02020603050405020304" pitchFamily="18" charset="0"/>
              </a:rPr>
              <a:t> </a:t>
            </a:r>
            <a:r>
              <a:rPr lang="en-US" sz="2000" b="1" u="sng" dirty="0">
                <a:latin typeface="Times New Roman" panose="02020603050405020304" pitchFamily="18" charset="0"/>
                <a:cs typeface="Times New Roman" panose="02020603050405020304" pitchFamily="18" charset="0"/>
              </a:rPr>
              <a:t>Sec. 9 of CGST Act:- Levy and Collection of Tax</a:t>
            </a:r>
          </a:p>
          <a:p>
            <a:pPr marL="342900" indent="-342900" algn="just">
              <a:lnSpc>
                <a:spcPct val="150000"/>
              </a:lnSpc>
              <a:buAutoNum type="arabicParenBoth"/>
            </a:pPr>
            <a:r>
              <a:rPr lang="en-US" sz="2000" dirty="0">
                <a:latin typeface="Times New Roman" panose="02020603050405020304" pitchFamily="18" charset="0"/>
                <a:cs typeface="Times New Roman" panose="02020603050405020304" pitchFamily="18" charset="0"/>
              </a:rPr>
              <a:t>Subject to provisions of sub. Section 2, there shall be levied a tax called the </a:t>
            </a:r>
            <a:r>
              <a:rPr lang="en-US" sz="2000" b="1" dirty="0">
                <a:latin typeface="Times New Roman" panose="02020603050405020304" pitchFamily="18" charset="0"/>
                <a:cs typeface="Times New Roman" panose="02020603050405020304" pitchFamily="18" charset="0"/>
              </a:rPr>
              <a:t>CGST</a:t>
            </a:r>
            <a:r>
              <a:rPr lang="en-US" sz="2000" dirty="0">
                <a:latin typeface="Times New Roman" panose="02020603050405020304" pitchFamily="18" charset="0"/>
                <a:cs typeface="Times New Roman" panose="02020603050405020304" pitchFamily="18" charset="0"/>
              </a:rPr>
              <a:t> on all </a:t>
            </a:r>
            <a:r>
              <a:rPr lang="en-US" sz="2000" b="1" u="sng" dirty="0">
                <a:latin typeface="Times New Roman" panose="02020603050405020304" pitchFamily="18" charset="0"/>
                <a:cs typeface="Times New Roman" panose="02020603050405020304" pitchFamily="18" charset="0"/>
              </a:rPr>
              <a:t>intra-state</a:t>
            </a:r>
            <a:r>
              <a:rPr lang="en-US" sz="2000" u="sng" dirty="0">
                <a:latin typeface="Times New Roman" panose="02020603050405020304" pitchFamily="18" charset="0"/>
                <a:cs typeface="Times New Roman" panose="02020603050405020304" pitchFamily="18" charset="0"/>
              </a:rPr>
              <a:t> </a:t>
            </a:r>
            <a:r>
              <a:rPr lang="en-US" sz="2000" b="1" u="sng" dirty="0">
                <a:latin typeface="Times New Roman" panose="02020603050405020304" pitchFamily="18" charset="0"/>
                <a:cs typeface="Times New Roman" panose="02020603050405020304" pitchFamily="18" charset="0"/>
              </a:rPr>
              <a:t>supplies</a:t>
            </a:r>
            <a:r>
              <a:rPr lang="en-US" sz="2000" u="sng" dirty="0">
                <a:latin typeface="Times New Roman" panose="02020603050405020304" pitchFamily="18" charset="0"/>
                <a:cs typeface="Times New Roman" panose="02020603050405020304" pitchFamily="18" charset="0"/>
              </a:rPr>
              <a:t> of goods or services or both</a:t>
            </a:r>
            <a:r>
              <a:rPr lang="en-US" sz="2000" dirty="0">
                <a:latin typeface="Times New Roman" panose="02020603050405020304" pitchFamily="18" charset="0"/>
                <a:cs typeface="Times New Roman" panose="02020603050405020304" pitchFamily="18" charset="0"/>
              </a:rPr>
              <a:t>, except on the supply of alcoholic liquor for human consumption, on the </a:t>
            </a:r>
            <a:r>
              <a:rPr lang="en-US" sz="2000" b="1" u="sng" dirty="0">
                <a:latin typeface="Times New Roman" panose="02020603050405020304" pitchFamily="18" charset="0"/>
                <a:cs typeface="Times New Roman" panose="02020603050405020304" pitchFamily="18" charset="0"/>
              </a:rPr>
              <a:t>value</a:t>
            </a:r>
            <a:r>
              <a:rPr lang="en-US" sz="2000" dirty="0">
                <a:latin typeface="Times New Roman" panose="02020603050405020304" pitchFamily="18" charset="0"/>
                <a:cs typeface="Times New Roman" panose="02020603050405020304" pitchFamily="18" charset="0"/>
              </a:rPr>
              <a:t> determined u/s 15 and at such </a:t>
            </a:r>
            <a:r>
              <a:rPr lang="en-US" sz="2000" b="1" u="sng" dirty="0">
                <a:latin typeface="Times New Roman" panose="02020603050405020304" pitchFamily="18" charset="0"/>
                <a:cs typeface="Times New Roman" panose="02020603050405020304" pitchFamily="18" charset="0"/>
              </a:rPr>
              <a:t>rates</a:t>
            </a:r>
            <a:r>
              <a:rPr lang="en-US" sz="2000" dirty="0">
                <a:latin typeface="Times New Roman" panose="02020603050405020304" pitchFamily="18" charset="0"/>
                <a:cs typeface="Times New Roman" panose="02020603050405020304" pitchFamily="18" charset="0"/>
              </a:rPr>
              <a:t>, not exceeding 20%, as may be notified by the Government on the recommendations of the Council and collected in such manner as may be prescribed and shall be paid by the </a:t>
            </a:r>
            <a:r>
              <a:rPr lang="en-US" sz="2000" b="1" u="sng" dirty="0">
                <a:latin typeface="Times New Roman" panose="02020603050405020304" pitchFamily="18" charset="0"/>
                <a:cs typeface="Times New Roman" panose="02020603050405020304" pitchFamily="18" charset="0"/>
              </a:rPr>
              <a:t>taxable person</a:t>
            </a:r>
            <a:r>
              <a:rPr lang="en-US" sz="2000" b="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p>
          <a:p>
            <a:pPr marL="342900" indent="-342900" algn="just">
              <a:lnSpc>
                <a:spcPct val="150000"/>
              </a:lnSpc>
              <a:buAutoNum type="arabicParenBoth"/>
            </a:pPr>
            <a:r>
              <a:rPr lang="en-US" sz="2000" dirty="0">
                <a:latin typeface="Times New Roman" panose="02020603050405020304" pitchFamily="18" charset="0"/>
                <a:cs typeface="Times New Roman" panose="02020603050405020304" pitchFamily="18" charset="0"/>
              </a:rPr>
              <a:t>…</a:t>
            </a:r>
          </a:p>
          <a:p>
            <a:pPr marL="342900" indent="-342900" algn="just">
              <a:lnSpc>
                <a:spcPct val="150000"/>
              </a:lnSpc>
              <a:buAutoNum type="arabicParenBoth"/>
            </a:pPr>
            <a:r>
              <a:rPr lang="en-US" sz="2000" dirty="0">
                <a:latin typeface="Times New Roman" panose="02020603050405020304" pitchFamily="18" charset="0"/>
                <a:cs typeface="Times New Roman" panose="02020603050405020304" pitchFamily="18" charset="0"/>
              </a:rPr>
              <a:t>The Government may, </a:t>
            </a:r>
            <a:r>
              <a:rPr lang="en-US" sz="2000" i="1" dirty="0">
                <a:latin typeface="Times New Roman" panose="02020603050405020304" pitchFamily="18" charset="0"/>
                <a:cs typeface="Times New Roman" panose="02020603050405020304" pitchFamily="18" charset="0"/>
              </a:rPr>
              <a:t>on the recommendation of the GSTC, by </a:t>
            </a:r>
            <a:r>
              <a:rPr lang="en-US" sz="2000" b="1" i="1" dirty="0">
                <a:latin typeface="Times New Roman" panose="02020603050405020304" pitchFamily="18" charset="0"/>
                <a:cs typeface="Times New Roman" panose="02020603050405020304" pitchFamily="18" charset="0"/>
              </a:rPr>
              <a:t>notification</a:t>
            </a:r>
            <a:r>
              <a:rPr lang="en-US" sz="2000" i="1" dirty="0">
                <a:latin typeface="Times New Roman" panose="02020603050405020304" pitchFamily="18" charset="0"/>
                <a:cs typeface="Times New Roman" panose="02020603050405020304" pitchFamily="18" charset="0"/>
              </a:rPr>
              <a:t>, specify</a:t>
            </a:r>
            <a:r>
              <a:rPr lang="en-US" sz="2000" dirty="0">
                <a:latin typeface="Times New Roman" panose="02020603050405020304" pitchFamily="18" charset="0"/>
                <a:cs typeface="Times New Roman" panose="02020603050405020304" pitchFamily="18" charset="0"/>
              </a:rPr>
              <a:t> categories of supply of goods or services or both the tax on which shall be paid on </a:t>
            </a:r>
            <a:r>
              <a:rPr lang="en-US" sz="2000" b="1" u="sng" dirty="0">
                <a:latin typeface="Times New Roman" panose="02020603050405020304" pitchFamily="18" charset="0"/>
                <a:cs typeface="Times New Roman" panose="02020603050405020304" pitchFamily="18" charset="0"/>
              </a:rPr>
              <a:t>reverse charge basis</a:t>
            </a:r>
            <a:r>
              <a:rPr lang="en-US" sz="2000" dirty="0">
                <a:latin typeface="Times New Roman" panose="02020603050405020304" pitchFamily="18" charset="0"/>
                <a:cs typeface="Times New Roman" panose="02020603050405020304" pitchFamily="18" charset="0"/>
              </a:rPr>
              <a:t> by the recipient of such goods or services or both and all the provisions of this Act shall apply to such recipient as if he is the person liable for paying the tax in relation to supply of such goods or services or both.</a:t>
            </a:r>
          </a:p>
        </p:txBody>
      </p:sp>
      <p:sp>
        <p:nvSpPr>
          <p:cNvPr id="3" name="Slide Number Placeholder 2">
            <a:extLst>
              <a:ext uri="{FF2B5EF4-FFF2-40B4-BE49-F238E27FC236}">
                <a16:creationId xmlns:a16="http://schemas.microsoft.com/office/drawing/2014/main" id="{E7326539-71E7-434C-9EA4-503AD4FF7827}"/>
              </a:ext>
            </a:extLst>
          </p:cNvPr>
          <p:cNvSpPr>
            <a:spLocks noGrp="1"/>
          </p:cNvSpPr>
          <p:nvPr>
            <p:ph type="sldNum" sz="quarter" idx="12"/>
          </p:nvPr>
        </p:nvSpPr>
        <p:spPr/>
        <p:txBody>
          <a:bodyPr/>
          <a:lstStyle/>
          <a:p>
            <a:fld id="{4FAB73BC-B049-4115-A692-8D63A059BFB8}" type="slidenum">
              <a:rPr lang="en-US" smtClean="0"/>
              <a:t>43</a:t>
            </a:fld>
            <a:endParaRPr lang="en-US" dirty="0"/>
          </a:p>
        </p:txBody>
      </p:sp>
    </p:spTree>
    <p:extLst>
      <p:ext uri="{BB962C8B-B14F-4D97-AF65-F5344CB8AC3E}">
        <p14:creationId xmlns:p14="http://schemas.microsoft.com/office/powerpoint/2010/main" val="212870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fld id="{27D021EA-B342-644A-8914-58DB0F772989}" type="datetime1">
              <a:rPr lang="en-IN" smtClean="0"/>
              <a:t>07/02/26</a:t>
            </a:fld>
            <a:endParaRPr lang="en-US" dirty="0"/>
          </a:p>
        </p:txBody>
      </p:sp>
      <p:sp>
        <p:nvSpPr>
          <p:cNvPr id="4" name="Slide Number Placeholder 3"/>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44</a:t>
            </a:fld>
            <a:endParaRPr lang="en-US">
              <a:latin typeface="Bookman Old Style" pitchFamily="18" charset="0"/>
            </a:endParaRPr>
          </a:p>
        </p:txBody>
      </p:sp>
      <p:sp>
        <p:nvSpPr>
          <p:cNvPr id="8" name="TextBox 7"/>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Circular No. 199/10/2023 – Dt. 17.07.2023</a:t>
            </a:r>
            <a:endParaRPr lang="en-US" sz="3200" dirty="0"/>
          </a:p>
        </p:txBody>
      </p:sp>
      <p:sp>
        <p:nvSpPr>
          <p:cNvPr id="2" name="Footer Placeholder 1"/>
          <p:cNvSpPr>
            <a:spLocks noGrp="1"/>
          </p:cNvSpPr>
          <p:nvPr>
            <p:ph type="ftr" sz="quarter" idx="11"/>
          </p:nvPr>
        </p:nvSpPr>
        <p:spPr/>
        <p:txBody>
          <a:bodyPr/>
          <a:lstStyle/>
          <a:p>
            <a:r>
              <a:rPr lang="en-US"/>
              <a:t>@Jatin_Harjai                                                                              JHA Legal</a:t>
            </a:r>
            <a:endParaRPr lang="en-US" dirty="0"/>
          </a:p>
        </p:txBody>
      </p:sp>
      <p:sp>
        <p:nvSpPr>
          <p:cNvPr id="5" name="Rectangle 4">
            <a:extLst>
              <a:ext uri="{FF2B5EF4-FFF2-40B4-BE49-F238E27FC236}">
                <a16:creationId xmlns:a16="http://schemas.microsoft.com/office/drawing/2014/main" id="{63A7EB58-5609-87B2-7E47-86CE52A8834B}"/>
              </a:ext>
            </a:extLst>
          </p:cNvPr>
          <p:cNvSpPr/>
          <p:nvPr/>
        </p:nvSpPr>
        <p:spPr>
          <a:xfrm>
            <a:off x="289368" y="705178"/>
            <a:ext cx="11759878" cy="4893647"/>
          </a:xfrm>
          <a:prstGeom prst="rect">
            <a:avLst/>
          </a:prstGeom>
        </p:spPr>
        <p:txBody>
          <a:bodyPr wrap="square">
            <a:spAutoFit/>
          </a:bodyPr>
          <a:lstStyle/>
          <a:p>
            <a:pPr algn="ctr"/>
            <a:r>
              <a:rPr lang="en-US" sz="2800" u="sng" dirty="0">
                <a:latin typeface="Times New Roman" panose="02020603050405020304" pitchFamily="18" charset="0"/>
                <a:cs typeface="Times New Roman" panose="02020603050405020304" pitchFamily="18" charset="0"/>
              </a:rPr>
              <a:t>ISD Vs. Cross Charge</a:t>
            </a:r>
            <a:endParaRPr lang="en-US" sz="2800" b="1" u="sng" dirty="0">
              <a:latin typeface="Times New Roman" panose="02020603050405020304" pitchFamily="18" charset="0"/>
              <a:cs typeface="Times New Roman" panose="02020603050405020304" pitchFamily="18" charset="0"/>
            </a:endParaRPr>
          </a:p>
          <a:p>
            <a:pPr algn="just"/>
            <a:endParaRPr lang="en-IN" sz="2000" dirty="0">
              <a:latin typeface="Times New Roman" panose="02020603050405020304" pitchFamily="18" charset="0"/>
              <a:cs typeface="Times New Roman" panose="02020603050405020304" pitchFamily="18" charset="0"/>
            </a:endParaRPr>
          </a:p>
          <a:p>
            <a:pPr algn="just"/>
            <a:r>
              <a:rPr lang="en-IN" sz="2000" b="1" u="sng" dirty="0">
                <a:latin typeface="Times New Roman" panose="02020603050405020304" pitchFamily="18" charset="0"/>
                <a:cs typeface="Times New Roman" panose="02020603050405020304" pitchFamily="18" charset="0"/>
              </a:rPr>
              <a:t>Important Takeaways:</a:t>
            </a:r>
            <a:r>
              <a:rPr lang="en-IN" sz="2000" dirty="0">
                <a:latin typeface="Times New Roman" panose="02020603050405020304" pitchFamily="18" charset="0"/>
                <a:cs typeface="Times New Roman" panose="02020603050405020304" pitchFamily="18" charset="0"/>
              </a:rPr>
              <a:t> </a:t>
            </a:r>
          </a:p>
          <a:p>
            <a:pPr algn="just"/>
            <a:endParaRPr lang="en-IN" sz="2000"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r>
              <a:rPr lang="en-IN" sz="2000" dirty="0">
                <a:latin typeface="Times New Roman" panose="02020603050405020304" pitchFamily="18" charset="0"/>
                <a:cs typeface="Times New Roman" panose="02020603050405020304" pitchFamily="18" charset="0"/>
              </a:rPr>
              <a:t>Distribution of ITC through ISD or Making Cross Charge is </a:t>
            </a:r>
            <a:r>
              <a:rPr lang="en-IN" sz="2000" b="1" u="sng" dirty="0">
                <a:latin typeface="Times New Roman" panose="02020603050405020304" pitchFamily="18" charset="0"/>
                <a:cs typeface="Times New Roman" panose="02020603050405020304" pitchFamily="18" charset="0"/>
              </a:rPr>
              <a:t>Optional</a:t>
            </a:r>
            <a:r>
              <a:rPr lang="en-IN" sz="2000" dirty="0">
                <a:latin typeface="Times New Roman" panose="02020603050405020304" pitchFamily="18" charset="0"/>
                <a:cs typeface="Times New Roman" panose="02020603050405020304" pitchFamily="18" charset="0"/>
              </a:rPr>
              <a:t>;</a:t>
            </a:r>
          </a:p>
          <a:p>
            <a:pPr algn="just"/>
            <a:endParaRPr lang="en-IN" sz="2000"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r>
              <a:rPr lang="en-IN" sz="2000" u="sng" dirty="0">
                <a:latin typeface="Times New Roman" panose="02020603050405020304" pitchFamily="18" charset="0"/>
                <a:cs typeface="Times New Roman" panose="02020603050405020304" pitchFamily="18" charset="0"/>
              </a:rPr>
              <a:t>When Recipient is eligible for full ITC: </a:t>
            </a:r>
          </a:p>
          <a:p>
            <a:pPr marL="800100" lvl="1" indent="-342900" algn="just">
              <a:buFont typeface="Wingdings" pitchFamily="2" charset="2"/>
              <a:buChar char="v"/>
            </a:pPr>
            <a:r>
              <a:rPr lang="en-IN" sz="2000" dirty="0">
                <a:latin typeface="Times New Roman" panose="02020603050405020304" pitchFamily="18" charset="0"/>
                <a:cs typeface="Times New Roman" panose="02020603050405020304" pitchFamily="18" charset="0"/>
              </a:rPr>
              <a:t>Value declared in Invoice shall be the accepted Open Marked Value for discharge of GST liability.</a:t>
            </a:r>
          </a:p>
          <a:p>
            <a:pPr marL="800100" lvl="1" indent="-342900" algn="just">
              <a:buFont typeface="Wingdings" pitchFamily="2" charset="2"/>
              <a:buChar char="v"/>
            </a:pPr>
            <a:r>
              <a:rPr lang="en-IN" sz="2000" b="1" u="sng" dirty="0">
                <a:latin typeface="Times New Roman" panose="02020603050405020304" pitchFamily="18" charset="0"/>
                <a:cs typeface="Times New Roman" panose="02020603050405020304" pitchFamily="18" charset="0"/>
              </a:rPr>
              <a:t>If invoices is not raised, it shall be deemed that nil value has been declared by the HO (Supplier) </a:t>
            </a:r>
          </a:p>
          <a:p>
            <a:pPr marL="800100" lvl="1" indent="-342900" algn="just">
              <a:buFont typeface="Wingdings" pitchFamily="2" charset="2"/>
              <a:buChar char="v"/>
            </a:pPr>
            <a:r>
              <a:rPr lang="en-IN" sz="2000" dirty="0">
                <a:latin typeface="Times New Roman" panose="02020603050405020304" pitchFamily="18" charset="0"/>
                <a:cs typeface="Times New Roman" panose="02020603050405020304" pitchFamily="18" charset="0"/>
              </a:rPr>
              <a:t>Indirectly circular has recognised Concept of ‘Revenue Neutrality’ in GST.</a:t>
            </a:r>
          </a:p>
          <a:p>
            <a:pPr lvl="1" algn="just"/>
            <a:endParaRPr lang="en-IN" sz="2000"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Ø"/>
            </a:pPr>
            <a:r>
              <a:rPr lang="en-IN" sz="2000" u="sng" dirty="0">
                <a:latin typeface="Times New Roman" panose="02020603050405020304" pitchFamily="18" charset="0"/>
                <a:cs typeface="Times New Roman" panose="02020603050405020304" pitchFamily="18" charset="0"/>
              </a:rPr>
              <a:t>When Recipient is not eligible for full ITC: </a:t>
            </a:r>
          </a:p>
          <a:p>
            <a:pPr marL="800100" lvl="1" indent="-342900" algn="just">
              <a:buFont typeface="Wingdings" pitchFamily="2" charset="2"/>
              <a:buChar char="v"/>
            </a:pPr>
            <a:r>
              <a:rPr lang="en-IN" sz="2000" dirty="0">
                <a:latin typeface="Times New Roman" panose="02020603050405020304" pitchFamily="18" charset="0"/>
                <a:cs typeface="Times New Roman" panose="02020603050405020304" pitchFamily="18" charset="0"/>
              </a:rPr>
              <a:t>Cost of employment is not mandatorily required to include in Value of Internally generated services (Auxiliary Services/ Support Services/ Management Services to branch/ other units etc., by whatever name called).</a:t>
            </a:r>
          </a:p>
        </p:txBody>
      </p:sp>
      <p:sp>
        <p:nvSpPr>
          <p:cNvPr id="3" name="Slide Number Placeholder 2">
            <a:extLst>
              <a:ext uri="{FF2B5EF4-FFF2-40B4-BE49-F238E27FC236}">
                <a16:creationId xmlns:a16="http://schemas.microsoft.com/office/drawing/2014/main" id="{C58D220A-4B00-CD42-6995-5EB3EE00DF57}"/>
              </a:ext>
            </a:extLst>
          </p:cNvPr>
          <p:cNvSpPr>
            <a:spLocks noGrp="1"/>
          </p:cNvSpPr>
          <p:nvPr>
            <p:ph type="sldNum" sz="quarter" idx="12"/>
          </p:nvPr>
        </p:nvSpPr>
        <p:spPr/>
        <p:txBody>
          <a:bodyPr/>
          <a:lstStyle/>
          <a:p>
            <a:fld id="{4FAB73BC-B049-4115-A692-8D63A059BFB8}" type="slidenum">
              <a:rPr lang="en-US" smtClean="0"/>
              <a:t>44</a:t>
            </a:fld>
            <a:endParaRPr lang="en-US" dirty="0"/>
          </a:p>
        </p:txBody>
      </p:sp>
    </p:spTree>
    <p:extLst>
      <p:ext uri="{BB962C8B-B14F-4D97-AF65-F5344CB8AC3E}">
        <p14:creationId xmlns:p14="http://schemas.microsoft.com/office/powerpoint/2010/main" val="4133493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@Jatin_Harjai                                                                              JHA Legal</a:t>
            </a:r>
            <a:endParaRPr lang="en-US" dirty="0"/>
          </a:p>
        </p:txBody>
      </p:sp>
      <p:sp>
        <p:nvSpPr>
          <p:cNvPr id="9" name="Date Placeholder 8"/>
          <p:cNvSpPr>
            <a:spLocks noGrp="1"/>
          </p:cNvSpPr>
          <p:nvPr>
            <p:ph type="dt" sz="half" idx="10"/>
          </p:nvPr>
        </p:nvSpPr>
        <p:spPr/>
        <p:txBody>
          <a:bodyPr/>
          <a:lstStyle/>
          <a:p>
            <a:fld id="{925EF0B8-529A-0140-844D-288B7CC9A611}" type="datetime1">
              <a:rPr lang="en-IN" smtClean="0"/>
              <a:t>07/02/26</a:t>
            </a:fld>
            <a:endParaRPr lang="en-US" dirty="0"/>
          </a:p>
        </p:txBody>
      </p:sp>
      <p:sp>
        <p:nvSpPr>
          <p:cNvPr id="7" name="Frame 6"/>
          <p:cNvSpPr/>
          <p:nvPr/>
        </p:nvSpPr>
        <p:spPr>
          <a:xfrm>
            <a:off x="1524000" y="1"/>
            <a:ext cx="9144000" cy="6304547"/>
          </a:xfrm>
          <a:prstGeom prst="fram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i="1" dirty="0">
                <a:solidFill>
                  <a:schemeClr val="tx1"/>
                </a:solidFill>
              </a:rPr>
              <a:t>Whether RCM under GST law is tax neutral ?  </a:t>
            </a:r>
            <a:endParaRPr lang="en-US" sz="4000" i="1" dirty="0">
              <a:solidFill>
                <a:schemeClr val="tx1"/>
              </a:solidFill>
            </a:endParaRPr>
          </a:p>
        </p:txBody>
      </p:sp>
      <p:sp>
        <p:nvSpPr>
          <p:cNvPr id="3" name="Slide Number Placeholder 2">
            <a:extLst>
              <a:ext uri="{FF2B5EF4-FFF2-40B4-BE49-F238E27FC236}">
                <a16:creationId xmlns:a16="http://schemas.microsoft.com/office/drawing/2014/main" id="{67DAEF71-C601-F044-A73B-6E8A19D70050}"/>
              </a:ext>
            </a:extLst>
          </p:cNvPr>
          <p:cNvSpPr>
            <a:spLocks noGrp="1"/>
          </p:cNvSpPr>
          <p:nvPr>
            <p:ph type="sldNum" sz="quarter" idx="12"/>
          </p:nvPr>
        </p:nvSpPr>
        <p:spPr/>
        <p:txBody>
          <a:bodyPr/>
          <a:lstStyle/>
          <a:p>
            <a:fld id="{4FAB73BC-B049-4115-A692-8D63A059BFB8}" type="slidenum">
              <a:rPr lang="en-US" smtClean="0"/>
              <a:t>45</a:t>
            </a:fld>
            <a:endParaRPr lang="en-US" dirty="0"/>
          </a:p>
        </p:txBody>
      </p:sp>
    </p:spTree>
    <p:extLst>
      <p:ext uri="{BB962C8B-B14F-4D97-AF65-F5344CB8AC3E}">
        <p14:creationId xmlns:p14="http://schemas.microsoft.com/office/powerpoint/2010/main" val="2891532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@Jatin_Harjai                                                                              JHA Legal</a:t>
            </a:r>
            <a:endParaRPr lang="en-US" dirty="0"/>
          </a:p>
        </p:txBody>
      </p:sp>
      <p:sp>
        <p:nvSpPr>
          <p:cNvPr id="4" name="Slide Number Placeholder 3"/>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46</a:t>
            </a:fld>
            <a:endParaRPr lang="en-US">
              <a:latin typeface="Bookman Old Style" pitchFamily="18" charset="0"/>
            </a:endParaRPr>
          </a:p>
        </p:txBody>
      </p:sp>
      <p:sp>
        <p:nvSpPr>
          <p:cNvPr id="9" name="Date Placeholder 8"/>
          <p:cNvSpPr>
            <a:spLocks noGrp="1"/>
          </p:cNvSpPr>
          <p:nvPr>
            <p:ph type="dt" sz="half" idx="10"/>
          </p:nvPr>
        </p:nvSpPr>
        <p:spPr/>
        <p:txBody>
          <a:bodyPr/>
          <a:lstStyle/>
          <a:p>
            <a:fld id="{9BD2C17E-4FC1-004A-9531-51388EDA6036}" type="datetime1">
              <a:rPr lang="en-IN" smtClean="0"/>
              <a:t>07/02/26</a:t>
            </a:fld>
            <a:endParaRPr lang="en-US" dirty="0"/>
          </a:p>
        </p:txBody>
      </p:sp>
      <p:sp>
        <p:nvSpPr>
          <p:cNvPr id="10" name="TextBox 9"/>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Impact of 9(3) &amp; 9(4)</a:t>
            </a:r>
          </a:p>
        </p:txBody>
      </p:sp>
      <p:sp>
        <p:nvSpPr>
          <p:cNvPr id="5" name="Rectangle 4"/>
          <p:cNvSpPr/>
          <p:nvPr/>
        </p:nvSpPr>
        <p:spPr>
          <a:xfrm>
            <a:off x="300038" y="1028344"/>
            <a:ext cx="11615737" cy="3293209"/>
          </a:xfrm>
          <a:prstGeom prst="rect">
            <a:avLst/>
          </a:prstGeom>
        </p:spPr>
        <p:txBody>
          <a:bodyPr wrap="square">
            <a:spAutoFit/>
          </a:bodyPr>
          <a:lstStyle/>
          <a:p>
            <a:pPr algn="just"/>
            <a:r>
              <a:rPr lang="en-US" sz="2400" b="1" dirty="0"/>
              <a:t>Sec. 17 - Apportionment of credit and blocked credits. </a:t>
            </a:r>
          </a:p>
          <a:p>
            <a:pPr algn="just"/>
            <a:endParaRPr lang="en-US" sz="2400" b="1" dirty="0"/>
          </a:p>
          <a:p>
            <a:pPr algn="just"/>
            <a:r>
              <a:rPr lang="en-US" sz="2000" dirty="0">
                <a:latin typeface="Times" charset="0"/>
              </a:rPr>
              <a:t>(</a:t>
            </a:r>
            <a:r>
              <a:rPr lang="en-US" sz="2000" i="1" dirty="0">
                <a:latin typeface="Times" charset="0"/>
              </a:rPr>
              <a:t>2</a:t>
            </a:r>
            <a:r>
              <a:rPr lang="en-US" sz="2000" dirty="0">
                <a:latin typeface="Times" charset="0"/>
              </a:rPr>
              <a:t>) </a:t>
            </a:r>
            <a:r>
              <a:rPr lang="en-US" sz="2000" u="sng" dirty="0">
                <a:latin typeface="Times" charset="0"/>
              </a:rPr>
              <a:t>Where the goods or services or both are used by the registered person partly for effecting taxable supplies </a:t>
            </a:r>
            <a:r>
              <a:rPr lang="en-US" sz="2000" dirty="0">
                <a:latin typeface="Times" charset="0"/>
              </a:rPr>
              <a:t>including zero-rated supplies under this Act or under the Integrated Goods and Services Tax Act </a:t>
            </a:r>
            <a:r>
              <a:rPr lang="en-US" sz="2000" u="sng" dirty="0">
                <a:latin typeface="Times" charset="0"/>
              </a:rPr>
              <a:t>and partly for effecting exempt supplies under the said Acts</a:t>
            </a:r>
            <a:r>
              <a:rPr lang="en-US" sz="2000" dirty="0">
                <a:latin typeface="Times" charset="0"/>
              </a:rPr>
              <a:t>, the amount of credit shall be restricted to so much of the input tax as is attributable to the said taxable supplies including zero-rated supplies. </a:t>
            </a:r>
            <a:endParaRPr lang="en-US" sz="2000" dirty="0"/>
          </a:p>
          <a:p>
            <a:pPr algn="just"/>
            <a:endParaRPr lang="en-US" sz="2000" dirty="0">
              <a:latin typeface="Times" charset="0"/>
            </a:endParaRPr>
          </a:p>
          <a:p>
            <a:pPr algn="just"/>
            <a:r>
              <a:rPr lang="en-US" sz="2000" dirty="0">
                <a:latin typeface="Times" charset="0"/>
              </a:rPr>
              <a:t>(</a:t>
            </a:r>
            <a:r>
              <a:rPr lang="en-US" sz="2000" i="1" dirty="0">
                <a:latin typeface="Times" charset="0"/>
              </a:rPr>
              <a:t>3</a:t>
            </a:r>
            <a:r>
              <a:rPr lang="en-US" sz="2000" dirty="0">
                <a:latin typeface="Times" charset="0"/>
              </a:rPr>
              <a:t>) The value of exempt supply under sub-section (</a:t>
            </a:r>
            <a:r>
              <a:rPr lang="en-US" sz="2000" i="1" dirty="0">
                <a:latin typeface="Times" charset="0"/>
              </a:rPr>
              <a:t>2</a:t>
            </a:r>
            <a:r>
              <a:rPr lang="en-US" sz="2000" dirty="0">
                <a:latin typeface="Times" charset="0"/>
              </a:rPr>
              <a:t>) shall be such as may be prescribed, and </a:t>
            </a:r>
            <a:r>
              <a:rPr lang="en-US" sz="2000" b="1" dirty="0">
                <a:latin typeface="Times" charset="0"/>
              </a:rPr>
              <a:t>shall include supplies on which the recipient is liable to pay tax on reverse charge basis</a:t>
            </a:r>
            <a:r>
              <a:rPr lang="en-US" sz="2000" dirty="0">
                <a:latin typeface="Times" charset="0"/>
              </a:rPr>
              <a:t>, transactions in securities, sale of land and, subject to clause (</a:t>
            </a:r>
            <a:r>
              <a:rPr lang="en-US" sz="2000" i="1" dirty="0">
                <a:latin typeface="Times" charset="0"/>
              </a:rPr>
              <a:t>b</a:t>
            </a:r>
            <a:r>
              <a:rPr lang="en-US" sz="2000" dirty="0">
                <a:latin typeface="Times" charset="0"/>
              </a:rPr>
              <a:t>) of paragraph 5 of Schedule II, sale of building. </a:t>
            </a:r>
            <a:endParaRPr lang="en-US" sz="2000" dirty="0"/>
          </a:p>
        </p:txBody>
      </p:sp>
      <p:sp>
        <p:nvSpPr>
          <p:cNvPr id="3" name="Slide Number Placeholder 2">
            <a:extLst>
              <a:ext uri="{FF2B5EF4-FFF2-40B4-BE49-F238E27FC236}">
                <a16:creationId xmlns:a16="http://schemas.microsoft.com/office/drawing/2014/main" id="{2E908B50-6B8A-2E49-97CE-854EA3386B5B}"/>
              </a:ext>
            </a:extLst>
          </p:cNvPr>
          <p:cNvSpPr>
            <a:spLocks noGrp="1"/>
          </p:cNvSpPr>
          <p:nvPr>
            <p:ph type="sldNum" sz="quarter" idx="12"/>
          </p:nvPr>
        </p:nvSpPr>
        <p:spPr/>
        <p:txBody>
          <a:bodyPr/>
          <a:lstStyle/>
          <a:p>
            <a:fld id="{4FAB73BC-B049-4115-A692-8D63A059BFB8}" type="slidenum">
              <a:rPr lang="en-US" smtClean="0"/>
              <a:t>46</a:t>
            </a:fld>
            <a:endParaRPr lang="en-US" dirty="0"/>
          </a:p>
        </p:txBody>
      </p:sp>
    </p:spTree>
    <p:extLst>
      <p:ext uri="{BB962C8B-B14F-4D97-AF65-F5344CB8AC3E}">
        <p14:creationId xmlns:p14="http://schemas.microsoft.com/office/powerpoint/2010/main" val="224229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Constitutional Aspects</a:t>
            </a:r>
          </a:p>
        </p:txBody>
      </p:sp>
      <p:sp>
        <p:nvSpPr>
          <p:cNvPr id="9" name="Date Placeholder 8"/>
          <p:cNvSpPr>
            <a:spLocks noGrp="1"/>
          </p:cNvSpPr>
          <p:nvPr>
            <p:ph type="dt" sz="half" idx="10"/>
          </p:nvPr>
        </p:nvSpPr>
        <p:spPr/>
        <p:txBody>
          <a:bodyPr/>
          <a:lstStyle/>
          <a:p>
            <a:r>
              <a:rPr lang="en-IN"/>
              <a:t>16/06/2024</a:t>
            </a:r>
            <a:endParaRPr lang="en-US" dirty="0"/>
          </a:p>
        </p:txBody>
      </p:sp>
      <p:sp>
        <p:nvSpPr>
          <p:cNvPr id="2" name="Footer Placeholder 1"/>
          <p:cNvSpPr>
            <a:spLocks noGrp="1"/>
          </p:cNvSpPr>
          <p:nvPr>
            <p:ph type="ftr" sz="quarter" idx="11"/>
          </p:nvPr>
        </p:nvSpPr>
        <p:spPr/>
        <p:txBody>
          <a:bodyPr/>
          <a:lstStyle/>
          <a:p>
            <a:r>
              <a:rPr lang="en-US"/>
              <a:t>@Jatin_Harjai                                                                                   JHA Legal</a:t>
            </a:r>
            <a:endParaRPr lang="en-US" dirty="0"/>
          </a:p>
        </p:txBody>
      </p:sp>
      <p:sp>
        <p:nvSpPr>
          <p:cNvPr id="5" name="Slide Number Placeholder 4">
            <a:extLst>
              <a:ext uri="{FF2B5EF4-FFF2-40B4-BE49-F238E27FC236}">
                <a16:creationId xmlns:a16="http://schemas.microsoft.com/office/drawing/2014/main" id="{872BAF25-B504-177A-8B78-30559012FC0A}"/>
              </a:ext>
            </a:extLst>
          </p:cNvPr>
          <p:cNvSpPr>
            <a:spLocks noGrp="1"/>
          </p:cNvSpPr>
          <p:nvPr>
            <p:ph type="sldNum" sz="quarter" idx="12"/>
          </p:nvPr>
        </p:nvSpPr>
        <p:spPr/>
        <p:txBody>
          <a:bodyPr/>
          <a:lstStyle/>
          <a:p>
            <a:fld id="{4FAB73BC-B049-4115-A692-8D63A059BFB8}" type="slidenum">
              <a:rPr lang="en-US" smtClean="0"/>
              <a:t>47</a:t>
            </a:fld>
            <a:endParaRPr lang="en-US" dirty="0"/>
          </a:p>
        </p:txBody>
      </p:sp>
      <p:sp>
        <p:nvSpPr>
          <p:cNvPr id="4" name="TextBox 3">
            <a:extLst>
              <a:ext uri="{FF2B5EF4-FFF2-40B4-BE49-F238E27FC236}">
                <a16:creationId xmlns:a16="http://schemas.microsoft.com/office/drawing/2014/main" id="{BF1D785B-11A2-C898-F60F-4CB81427FB14}"/>
              </a:ext>
            </a:extLst>
          </p:cNvPr>
          <p:cNvSpPr txBox="1"/>
          <p:nvPr/>
        </p:nvSpPr>
        <p:spPr>
          <a:xfrm>
            <a:off x="98850" y="638713"/>
            <a:ext cx="5997150" cy="873509"/>
          </a:xfrm>
          <a:prstGeom prst="rect">
            <a:avLst/>
          </a:prstGeom>
          <a:noFill/>
        </p:spPr>
        <p:txBody>
          <a:bodyPr wrap="square" rtlCol="0">
            <a:spAutoFit/>
          </a:bodyPr>
          <a:lstStyle/>
          <a:p>
            <a:pPr algn="just">
              <a:lnSpc>
                <a:spcPct val="150000"/>
              </a:lnSpc>
            </a:pPr>
            <a:r>
              <a:rPr lang="en-US" b="1" dirty="0">
                <a:latin typeface="Times New Roman" panose="02020603050405020304" pitchFamily="18" charset="0"/>
                <a:cs typeface="Times New Roman" panose="02020603050405020304" pitchFamily="18" charset="0"/>
              </a:rPr>
              <a:t>Article 265: </a:t>
            </a:r>
          </a:p>
          <a:p>
            <a:pPr algn="just">
              <a:lnSpc>
                <a:spcPct val="150000"/>
              </a:lnSpc>
            </a:pPr>
            <a:r>
              <a:rPr lang="en-US" dirty="0">
                <a:latin typeface="Times New Roman" panose="02020603050405020304" pitchFamily="18" charset="0"/>
                <a:cs typeface="Times New Roman" panose="02020603050405020304" pitchFamily="18" charset="0"/>
              </a:rPr>
              <a:t>No Tax shall be levied or collected except by authority of law. </a:t>
            </a:r>
            <a:endParaRPr lang="en-US"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AC632F9-B0FA-D6D1-1581-DA1389EACCFF}"/>
              </a:ext>
            </a:extLst>
          </p:cNvPr>
          <p:cNvSpPr txBox="1"/>
          <p:nvPr/>
        </p:nvSpPr>
        <p:spPr>
          <a:xfrm>
            <a:off x="98850" y="2954677"/>
            <a:ext cx="5184350" cy="3139321"/>
          </a:xfrm>
          <a:prstGeom prst="rect">
            <a:avLst/>
          </a:prstGeom>
          <a:noFill/>
        </p:spPr>
        <p:txBody>
          <a:bodyPr wrap="square" rtlCol="0">
            <a:spAutoFit/>
          </a:bodyPr>
          <a:lstStyle/>
          <a:p>
            <a:pPr algn="just"/>
            <a:r>
              <a:rPr lang="en-US" b="1" dirty="0">
                <a:latin typeface="Times New Roman" panose="02020603050405020304" pitchFamily="18" charset="0"/>
                <a:cs typeface="Times New Roman" panose="02020603050405020304" pitchFamily="18" charset="0"/>
              </a:rPr>
              <a:t>Hukum Chand </a:t>
            </a:r>
            <a:r>
              <a:rPr lang="en-US" b="1" dirty="0" err="1">
                <a:latin typeface="Times New Roman" panose="02020603050405020304" pitchFamily="18" charset="0"/>
                <a:cs typeface="Times New Roman" panose="02020603050405020304" pitchFamily="18" charset="0"/>
              </a:rPr>
              <a:t>Shyam</a:t>
            </a:r>
            <a:r>
              <a:rPr lang="en-US" b="1" dirty="0">
                <a:latin typeface="Times New Roman" panose="02020603050405020304" pitchFamily="18" charset="0"/>
                <a:cs typeface="Times New Roman" panose="02020603050405020304" pitchFamily="18" charset="0"/>
              </a:rPr>
              <a:t> Lal Vs. UOI [(1997) 2 SCC 128 (SC)]</a:t>
            </a:r>
            <a:endParaRPr lang="en-US" dirty="0">
              <a:latin typeface="Times New Roman" panose="02020603050405020304" pitchFamily="18" charset="0"/>
              <a:cs typeface="Times New Roman" panose="02020603050405020304" pitchFamily="18" charset="0"/>
            </a:endParaRPr>
          </a:p>
          <a:p>
            <a:pPr algn="just"/>
            <a:r>
              <a:rPr lang="en-US" i="1" u="sng" dirty="0">
                <a:latin typeface="Times New Roman" panose="02020603050405020304" pitchFamily="18" charset="0"/>
                <a:cs typeface="Times New Roman" panose="02020603050405020304" pitchFamily="18" charset="0"/>
              </a:rPr>
              <a:t>It is well settled that when a power is required to be exercised by certain authority in a certain way, it should be exercised in that manner or not at all, and all other modes of performance are necessarily forbidden.</a:t>
            </a:r>
            <a:r>
              <a:rPr lang="en-US" i="1" dirty="0">
                <a:latin typeface="Times New Roman" panose="02020603050405020304" pitchFamily="18" charset="0"/>
                <a:cs typeface="Times New Roman" panose="02020603050405020304" pitchFamily="18" charset="0"/>
              </a:rPr>
              <a:t> It is all the more necessary to observe this rule where powers are of drastic nature and its exercise in a mode other than the one provided will be violative of the fundamental principles of natural justice. </a:t>
            </a:r>
            <a:endParaRPr lang="en-US" b="1"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D86FC4B-A682-6EC1-C4EE-9239B124F0D0}"/>
              </a:ext>
            </a:extLst>
          </p:cNvPr>
          <p:cNvSpPr txBox="1"/>
          <p:nvPr/>
        </p:nvSpPr>
        <p:spPr>
          <a:xfrm>
            <a:off x="5556515" y="2954676"/>
            <a:ext cx="6483085" cy="3139321"/>
          </a:xfrm>
          <a:prstGeom prst="rect">
            <a:avLst/>
          </a:prstGeom>
          <a:noFill/>
        </p:spPr>
        <p:txBody>
          <a:bodyPr wrap="square" rtlCol="0">
            <a:spAutoFit/>
          </a:bodyPr>
          <a:lstStyle/>
          <a:p>
            <a:pPr algn="just"/>
            <a:r>
              <a:rPr lang="en-IN" b="1" dirty="0">
                <a:latin typeface="Times New Roman" panose="02020603050405020304" pitchFamily="18" charset="0"/>
                <a:cs typeface="Times New Roman" panose="02020603050405020304" pitchFamily="18" charset="0"/>
              </a:rPr>
              <a:t>Babu </a:t>
            </a:r>
            <a:r>
              <a:rPr lang="en-IN" b="1" dirty="0" err="1">
                <a:latin typeface="Times New Roman" panose="02020603050405020304" pitchFamily="18" charset="0"/>
                <a:cs typeface="Times New Roman" panose="02020603050405020304" pitchFamily="18" charset="0"/>
              </a:rPr>
              <a:t>Verghese</a:t>
            </a:r>
            <a:r>
              <a:rPr lang="en-IN" b="1" dirty="0">
                <a:latin typeface="Times New Roman" panose="02020603050405020304" pitchFamily="18" charset="0"/>
                <a:cs typeface="Times New Roman" panose="02020603050405020304" pitchFamily="18" charset="0"/>
              </a:rPr>
              <a:t> v. Bar Council of Kerala </a:t>
            </a:r>
          </a:p>
          <a:p>
            <a:pPr algn="just"/>
            <a:r>
              <a:rPr lang="en-IN" b="1" dirty="0">
                <a:latin typeface="Times New Roman" panose="02020603050405020304" pitchFamily="18" charset="0"/>
                <a:cs typeface="Times New Roman" panose="02020603050405020304" pitchFamily="18" charset="0"/>
              </a:rPr>
              <a:t>[(1999) 3 SCC 422]</a:t>
            </a:r>
          </a:p>
          <a:p>
            <a:pPr algn="just"/>
            <a:r>
              <a:rPr lang="en-IN" i="1" dirty="0">
                <a:latin typeface="Times New Roman" panose="02020603050405020304" pitchFamily="18" charset="0"/>
                <a:cs typeface="Times New Roman" panose="02020603050405020304" pitchFamily="18" charset="0"/>
              </a:rPr>
              <a:t>It is the basic principle of law long settled that if the manner of doing a particular act is prescribed under any statute, the act must be done in that manner or not at all. The origin of this rule is traceable to the decision in Taylor v. Taylor [(1875) 1 Ch D 426 : 45 </a:t>
            </a:r>
            <a:r>
              <a:rPr lang="en-IN" i="1" dirty="0" err="1">
                <a:latin typeface="Times New Roman" panose="02020603050405020304" pitchFamily="18" charset="0"/>
                <a:cs typeface="Times New Roman" panose="02020603050405020304" pitchFamily="18" charset="0"/>
              </a:rPr>
              <a:t>LJCh</a:t>
            </a:r>
            <a:r>
              <a:rPr lang="en-IN" i="1" dirty="0">
                <a:latin typeface="Times New Roman" panose="02020603050405020304" pitchFamily="18" charset="0"/>
                <a:cs typeface="Times New Roman" panose="02020603050405020304" pitchFamily="18" charset="0"/>
              </a:rPr>
              <a:t> 373] which was followed by Lord Roche in Nazir Ahmad v. King Emperor [(1936) 63 IA 372 : AIR 1936 PC 253] who stated as under:</a:t>
            </a:r>
          </a:p>
          <a:p>
            <a:pPr lvl="1" algn="just"/>
            <a:r>
              <a:rPr lang="en-IN" i="1" dirty="0">
                <a:latin typeface="Times New Roman" panose="02020603050405020304" pitchFamily="18" charset="0"/>
                <a:cs typeface="Times New Roman" panose="02020603050405020304" pitchFamily="18" charset="0"/>
              </a:rPr>
              <a:t>“Where a power is given to do a certain thing in a certain way, the thing must be done in that way or not at all.”</a:t>
            </a:r>
          </a:p>
        </p:txBody>
      </p:sp>
      <p:sp>
        <p:nvSpPr>
          <p:cNvPr id="12" name="TextBox 11">
            <a:extLst>
              <a:ext uri="{FF2B5EF4-FFF2-40B4-BE49-F238E27FC236}">
                <a16:creationId xmlns:a16="http://schemas.microsoft.com/office/drawing/2014/main" id="{5E4206A3-FF80-9B0B-6DC0-3E353DBD2761}"/>
              </a:ext>
            </a:extLst>
          </p:cNvPr>
          <p:cNvSpPr txBox="1"/>
          <p:nvPr/>
        </p:nvSpPr>
        <p:spPr>
          <a:xfrm>
            <a:off x="98850" y="1607356"/>
            <a:ext cx="11940750" cy="1061829"/>
          </a:xfrm>
          <a:prstGeom prst="rect">
            <a:avLst/>
          </a:prstGeom>
          <a:noFill/>
        </p:spPr>
        <p:txBody>
          <a:bodyPr wrap="square" rtlCol="0">
            <a:spAutoFit/>
          </a:bodyPr>
          <a:lstStyle/>
          <a:p>
            <a:pPr algn="just">
              <a:lnSpc>
                <a:spcPct val="150000"/>
              </a:lnSpc>
            </a:pPr>
            <a:r>
              <a:rPr lang="en-US" b="1" dirty="0">
                <a:latin typeface="Times New Roman" panose="02020603050405020304" pitchFamily="18" charset="0"/>
                <a:cs typeface="Times New Roman" panose="02020603050405020304" pitchFamily="18" charset="0"/>
              </a:rPr>
              <a:t>Municipal Council Vs. Kamal Kumar (AIR 1965 SC 1321):</a:t>
            </a:r>
            <a:endParaRPr lang="en-US" dirty="0">
              <a:latin typeface="Times New Roman" panose="02020603050405020304" pitchFamily="18" charset="0"/>
              <a:cs typeface="Times New Roman" panose="02020603050405020304" pitchFamily="18" charset="0"/>
            </a:endParaRPr>
          </a:p>
          <a:p>
            <a:pPr algn="just"/>
            <a:r>
              <a:rPr lang="en-US" i="1" dirty="0">
                <a:latin typeface="Times New Roman" panose="02020603050405020304" pitchFamily="18" charset="0"/>
                <a:cs typeface="Times New Roman" panose="02020603050405020304" pitchFamily="18" charset="0"/>
              </a:rPr>
              <a:t>The wording of Article 265 clearly implies that the </a:t>
            </a:r>
            <a:r>
              <a:rPr lang="en-US" i="1" u="sng" dirty="0">
                <a:latin typeface="Times New Roman" panose="02020603050405020304" pitchFamily="18" charset="0"/>
                <a:cs typeface="Times New Roman" panose="02020603050405020304" pitchFamily="18" charset="0"/>
              </a:rPr>
              <a:t>procedure for imposing the liability to pay a tax has to be strictly complied with</a:t>
            </a:r>
            <a:r>
              <a:rPr lang="en-US" i="1" dirty="0">
                <a:latin typeface="Times New Roman" panose="02020603050405020304" pitchFamily="18" charset="0"/>
                <a:cs typeface="Times New Roman" panose="02020603050405020304" pitchFamily="18" charset="0"/>
              </a:rPr>
              <a:t> and where it is not so complied with the liability to pay the tax cannot be said to be according to the law.</a:t>
            </a:r>
            <a:endParaRPr 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69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en-IN"/>
              <a:t>16/06/2024</a:t>
            </a:r>
            <a:endParaRPr lang="en-US" dirty="0"/>
          </a:p>
        </p:txBody>
      </p:sp>
      <p:sp>
        <p:nvSpPr>
          <p:cNvPr id="12" name="Rectangle 11">
            <a:extLst>
              <a:ext uri="{FF2B5EF4-FFF2-40B4-BE49-F238E27FC236}">
                <a16:creationId xmlns:a16="http://schemas.microsoft.com/office/drawing/2014/main" id="{044E5EB0-34BE-744D-B282-CCD9EFC07ECD}"/>
              </a:ext>
            </a:extLst>
          </p:cNvPr>
          <p:cNvSpPr/>
          <p:nvPr/>
        </p:nvSpPr>
        <p:spPr>
          <a:xfrm>
            <a:off x="265868" y="775612"/>
            <a:ext cx="5082309" cy="5355312"/>
          </a:xfrm>
          <a:prstGeom prst="rect">
            <a:avLst/>
          </a:prstGeom>
        </p:spPr>
        <p:txBody>
          <a:bodyPr wrap="square">
            <a:spAutoFit/>
          </a:bodyPr>
          <a:lstStyle/>
          <a:p>
            <a:pPr algn="just"/>
            <a:r>
              <a:rPr lang="en-IN" b="1" u="sng" dirty="0">
                <a:latin typeface="Times New Roman" panose="02020603050405020304" pitchFamily="18" charset="0"/>
                <a:cs typeface="Times New Roman" panose="02020603050405020304" pitchFamily="18" charset="0"/>
              </a:rPr>
              <a:t>Part – III</a:t>
            </a:r>
          </a:p>
          <a:p>
            <a:pPr algn="just"/>
            <a:endParaRPr lang="en-IN" b="1" dirty="0">
              <a:latin typeface="Times New Roman" panose="02020603050405020304" pitchFamily="18" charset="0"/>
              <a:cs typeface="Times New Roman" panose="02020603050405020304" pitchFamily="18" charset="0"/>
            </a:endParaRPr>
          </a:p>
          <a:p>
            <a:pPr algn="just"/>
            <a:r>
              <a:rPr lang="en-IN" b="1" dirty="0">
                <a:latin typeface="Times New Roman" panose="02020603050405020304" pitchFamily="18" charset="0"/>
                <a:cs typeface="Times New Roman" panose="02020603050405020304" pitchFamily="18" charset="0"/>
              </a:rPr>
              <a:t>19 – Right of Freedom</a:t>
            </a:r>
            <a:endParaRPr lang="en-IN" dirty="0">
              <a:latin typeface="Times New Roman" panose="02020603050405020304" pitchFamily="18" charset="0"/>
              <a:cs typeface="Times New Roman" panose="02020603050405020304" pitchFamily="18" charset="0"/>
            </a:endParaRPr>
          </a:p>
          <a:p>
            <a:pPr marL="342900" indent="-342900" algn="just">
              <a:buAutoNum type="arabicParenBoth"/>
            </a:pPr>
            <a:r>
              <a:rPr lang="en-IN" dirty="0">
                <a:latin typeface="Times New Roman" panose="02020603050405020304" pitchFamily="18" charset="0"/>
                <a:cs typeface="Times New Roman" panose="02020603050405020304" pitchFamily="18" charset="0"/>
              </a:rPr>
              <a:t>All citizens shall have the right – </a:t>
            </a:r>
          </a:p>
          <a:p>
            <a:pPr lvl="1" algn="just"/>
            <a:r>
              <a:rPr lang="en-IN" dirty="0">
                <a:latin typeface="Times New Roman" panose="02020603050405020304" pitchFamily="18" charset="0"/>
                <a:cs typeface="Times New Roman" panose="02020603050405020304" pitchFamily="18" charset="0"/>
              </a:rPr>
              <a:t>(d) To move freely throughout the territory of India </a:t>
            </a:r>
          </a:p>
          <a:p>
            <a:pPr lvl="1" algn="just"/>
            <a:r>
              <a:rPr lang="en-IN" dirty="0">
                <a:latin typeface="Times New Roman" panose="02020603050405020304" pitchFamily="18" charset="0"/>
                <a:cs typeface="Times New Roman" panose="02020603050405020304" pitchFamily="18" charset="0"/>
              </a:rPr>
              <a:t>(g) To practice any profession, or to carry on any occupation, trade or business</a:t>
            </a:r>
          </a:p>
          <a:p>
            <a:pPr algn="just"/>
            <a:endParaRPr lang="en-IN" dirty="0">
              <a:latin typeface="Times New Roman" panose="02020603050405020304" pitchFamily="18" charset="0"/>
              <a:cs typeface="Times New Roman" panose="02020603050405020304" pitchFamily="18" charset="0"/>
            </a:endParaRPr>
          </a:p>
          <a:p>
            <a:pPr algn="just"/>
            <a:r>
              <a:rPr lang="en-IN" b="1" dirty="0">
                <a:latin typeface="Times New Roman" panose="02020603050405020304" pitchFamily="18" charset="0"/>
                <a:cs typeface="Times New Roman" panose="02020603050405020304" pitchFamily="18" charset="0"/>
              </a:rPr>
              <a:t>21 – Protection of Life and personal liberty</a:t>
            </a:r>
          </a:p>
          <a:p>
            <a:pPr algn="just"/>
            <a:r>
              <a:rPr lang="en-IN" dirty="0">
                <a:latin typeface="Times New Roman" panose="02020603050405020304" pitchFamily="18" charset="0"/>
                <a:cs typeface="Times New Roman" panose="02020603050405020304" pitchFamily="18" charset="0"/>
              </a:rPr>
              <a:t>No person shall be deprived of his life or personal liberty except according to procedure established by law.</a:t>
            </a:r>
          </a:p>
          <a:p>
            <a:pPr algn="just"/>
            <a:endParaRPr lang="en-IN" b="1" dirty="0">
              <a:latin typeface="Times New Roman" panose="02020603050405020304" pitchFamily="18" charset="0"/>
              <a:cs typeface="Times New Roman" panose="02020603050405020304" pitchFamily="18" charset="0"/>
            </a:endParaRPr>
          </a:p>
          <a:p>
            <a:pPr algn="just"/>
            <a:r>
              <a:rPr lang="en-IN" b="1" u="sng" dirty="0">
                <a:latin typeface="Times New Roman" panose="02020603050405020304" pitchFamily="18" charset="0"/>
                <a:cs typeface="Times New Roman" panose="02020603050405020304" pitchFamily="18" charset="0"/>
              </a:rPr>
              <a:t>Part – XII </a:t>
            </a:r>
          </a:p>
          <a:p>
            <a:pPr algn="just"/>
            <a:endParaRPr lang="en-IN" b="1" dirty="0">
              <a:latin typeface="Times New Roman" panose="02020603050405020304" pitchFamily="18" charset="0"/>
              <a:cs typeface="Times New Roman" panose="02020603050405020304" pitchFamily="18" charset="0"/>
            </a:endParaRPr>
          </a:p>
          <a:p>
            <a:pPr algn="just"/>
            <a:r>
              <a:rPr lang="en-IN" b="1" dirty="0">
                <a:latin typeface="Times New Roman" panose="02020603050405020304" pitchFamily="18" charset="0"/>
                <a:cs typeface="Times New Roman" panose="02020603050405020304" pitchFamily="18" charset="0"/>
              </a:rPr>
              <a:t>Chapter IV – Right to Property </a:t>
            </a:r>
          </a:p>
          <a:p>
            <a:pPr algn="just"/>
            <a:r>
              <a:rPr lang="en-IN" dirty="0">
                <a:latin typeface="Times New Roman" panose="02020603050405020304" pitchFamily="18" charset="0"/>
                <a:cs typeface="Times New Roman" panose="02020603050405020304" pitchFamily="18" charset="0"/>
              </a:rPr>
              <a:t>A. 300A: No person shall be deprived of his property save by authority of law. </a:t>
            </a:r>
            <a:endParaRPr lang="en-IN"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7356F3A-3B33-434A-9A30-92187ED8AC8F}"/>
              </a:ext>
            </a:extLst>
          </p:cNvPr>
          <p:cNvSpPr txBox="1"/>
          <p:nvPr/>
        </p:nvSpPr>
        <p:spPr>
          <a:xfrm>
            <a:off x="0" y="-33930"/>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Constitutional Protection</a:t>
            </a:r>
          </a:p>
        </p:txBody>
      </p:sp>
      <p:sp>
        <p:nvSpPr>
          <p:cNvPr id="3" name="Footer Placeholder 2">
            <a:extLst>
              <a:ext uri="{FF2B5EF4-FFF2-40B4-BE49-F238E27FC236}">
                <a16:creationId xmlns:a16="http://schemas.microsoft.com/office/drawing/2014/main" id="{7C00EA97-C017-7D4E-8448-9D50446B1B79}"/>
              </a:ext>
            </a:extLst>
          </p:cNvPr>
          <p:cNvSpPr>
            <a:spLocks noGrp="1"/>
          </p:cNvSpPr>
          <p:nvPr>
            <p:ph type="ftr" sz="quarter" idx="11"/>
          </p:nvPr>
        </p:nvSpPr>
        <p:spPr/>
        <p:txBody>
          <a:bodyPr/>
          <a:lstStyle/>
          <a:p>
            <a:r>
              <a:rPr lang="en-US"/>
              <a:t>@Jatin_Harjai                                                                                   JHA Legal</a:t>
            </a:r>
            <a:endParaRPr lang="en-US" dirty="0"/>
          </a:p>
        </p:txBody>
      </p:sp>
      <p:sp>
        <p:nvSpPr>
          <p:cNvPr id="2" name="Slide Number Placeholder 1">
            <a:extLst>
              <a:ext uri="{FF2B5EF4-FFF2-40B4-BE49-F238E27FC236}">
                <a16:creationId xmlns:a16="http://schemas.microsoft.com/office/drawing/2014/main" id="{CD471B1D-F1D7-5B67-5B6D-83BD7E994FDE}"/>
              </a:ext>
            </a:extLst>
          </p:cNvPr>
          <p:cNvSpPr>
            <a:spLocks noGrp="1"/>
          </p:cNvSpPr>
          <p:nvPr>
            <p:ph type="sldNum" sz="quarter" idx="12"/>
          </p:nvPr>
        </p:nvSpPr>
        <p:spPr/>
        <p:txBody>
          <a:bodyPr/>
          <a:lstStyle/>
          <a:p>
            <a:fld id="{4FAB73BC-B049-4115-A692-8D63A059BFB8}" type="slidenum">
              <a:rPr lang="en-US" smtClean="0"/>
              <a:t>48</a:t>
            </a:fld>
            <a:endParaRPr lang="en-US" dirty="0"/>
          </a:p>
        </p:txBody>
      </p:sp>
      <p:sp>
        <p:nvSpPr>
          <p:cNvPr id="4" name="Rectangle 3">
            <a:extLst>
              <a:ext uri="{FF2B5EF4-FFF2-40B4-BE49-F238E27FC236}">
                <a16:creationId xmlns:a16="http://schemas.microsoft.com/office/drawing/2014/main" id="{C974339E-F7D1-996F-D3B9-E8F3BD9B6087}"/>
              </a:ext>
            </a:extLst>
          </p:cNvPr>
          <p:cNvSpPr/>
          <p:nvPr/>
        </p:nvSpPr>
        <p:spPr>
          <a:xfrm>
            <a:off x="5764193" y="787295"/>
            <a:ext cx="6261902" cy="5355312"/>
          </a:xfrm>
          <a:prstGeom prst="rect">
            <a:avLst/>
          </a:prstGeom>
        </p:spPr>
        <p:txBody>
          <a:bodyPr wrap="square">
            <a:spAutoFit/>
          </a:bodyPr>
          <a:lstStyle/>
          <a:p>
            <a:r>
              <a:rPr lang="en-IN" b="1" u="sng" dirty="0">
                <a:latin typeface="Times New Roman" panose="02020603050405020304" pitchFamily="18" charset="0"/>
                <a:cs typeface="Times New Roman" panose="02020603050405020304" pitchFamily="18" charset="0"/>
              </a:rPr>
              <a:t>Right to </a:t>
            </a:r>
            <a:r>
              <a:rPr lang="en-IN" b="1" u="sng" dirty="0" err="1">
                <a:latin typeface="Times New Roman" panose="02020603050405020304" pitchFamily="18" charset="0"/>
                <a:cs typeface="Times New Roman" panose="02020603050405020304" pitchFamily="18" charset="0"/>
              </a:rPr>
              <a:t>Privancy</a:t>
            </a:r>
            <a:r>
              <a:rPr lang="en-IN" b="1" u="sng" dirty="0">
                <a:latin typeface="Times New Roman" panose="02020603050405020304" pitchFamily="18" charset="0"/>
                <a:cs typeface="Times New Roman" panose="02020603050405020304" pitchFamily="18" charset="0"/>
              </a:rPr>
              <a:t> - Whether Fundamental Right ? </a:t>
            </a:r>
          </a:p>
          <a:p>
            <a:endParaRPr lang="en-IN"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IN" b="1" dirty="0">
                <a:latin typeface="Times New Roman" panose="02020603050405020304" pitchFamily="18" charset="0"/>
                <a:cs typeface="Times New Roman" panose="02020603050405020304" pitchFamily="18" charset="0"/>
              </a:rPr>
              <a:t>M. P. Sharma Vs. Satish Chandra </a:t>
            </a:r>
            <a:r>
              <a:rPr lang="en-IN" dirty="0">
                <a:latin typeface="Times New Roman" panose="02020603050405020304" pitchFamily="18" charset="0"/>
                <a:cs typeface="Times New Roman" panose="02020603050405020304" pitchFamily="18" charset="0"/>
              </a:rPr>
              <a:t>(1954)</a:t>
            </a:r>
            <a:endParaRPr lang="en-IN"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IN"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IN" b="1" dirty="0" err="1">
                <a:latin typeface="Times New Roman" panose="02020603050405020304" pitchFamily="18" charset="0"/>
                <a:cs typeface="Times New Roman" panose="02020603050405020304" pitchFamily="18" charset="0"/>
              </a:rPr>
              <a:t>Kharak</a:t>
            </a:r>
            <a:r>
              <a:rPr lang="en-IN" b="1" dirty="0">
                <a:latin typeface="Times New Roman" panose="02020603050405020304" pitchFamily="18" charset="0"/>
                <a:cs typeface="Times New Roman" panose="02020603050405020304" pitchFamily="18" charset="0"/>
              </a:rPr>
              <a:t> Singh Vs. State of UP </a:t>
            </a:r>
            <a:r>
              <a:rPr lang="en-IN" dirty="0">
                <a:latin typeface="Times New Roman" panose="02020603050405020304" pitchFamily="18" charset="0"/>
                <a:cs typeface="Times New Roman" panose="02020603050405020304" pitchFamily="18" charset="0"/>
              </a:rPr>
              <a:t>(1962)</a:t>
            </a:r>
          </a:p>
          <a:p>
            <a:pPr marL="285750" indent="-285750" algn="just">
              <a:buFont typeface="Arial" panose="020B0604020202020204" pitchFamily="34" charset="0"/>
              <a:buChar char="•"/>
            </a:pPr>
            <a:endParaRPr lang="en-IN"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IN" b="1" dirty="0">
                <a:latin typeface="Times New Roman" panose="02020603050405020304" pitchFamily="18" charset="0"/>
                <a:cs typeface="Times New Roman" panose="02020603050405020304" pitchFamily="18" charset="0"/>
              </a:rPr>
              <a:t>Gobind Vs. State of UP </a:t>
            </a:r>
            <a:r>
              <a:rPr lang="en-IN" dirty="0">
                <a:latin typeface="Times New Roman" panose="02020603050405020304" pitchFamily="18" charset="0"/>
                <a:cs typeface="Times New Roman" panose="02020603050405020304" pitchFamily="18" charset="0"/>
              </a:rPr>
              <a:t>(1975)</a:t>
            </a:r>
          </a:p>
          <a:p>
            <a:pPr algn="just"/>
            <a:r>
              <a:rPr lang="en-IN" dirty="0">
                <a:latin typeface="Times New Roman" panose="02020603050405020304" pitchFamily="18" charset="0"/>
                <a:cs typeface="Times New Roman" panose="02020603050405020304" pitchFamily="18" charset="0"/>
              </a:rPr>
              <a:t>Right to privacy of an individual would have to give way to larger state interest, the nature of which must be convincing.</a:t>
            </a:r>
          </a:p>
          <a:p>
            <a:pPr algn="just"/>
            <a:endParaRPr lang="en-IN"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IN" b="1" dirty="0">
                <a:latin typeface="Times New Roman" panose="02020603050405020304" pitchFamily="18" charset="0"/>
                <a:cs typeface="Times New Roman" panose="02020603050405020304" pitchFamily="18" charset="0"/>
              </a:rPr>
              <a:t>PUCL Vs Union of India </a:t>
            </a:r>
            <a:r>
              <a:rPr lang="en-IN" dirty="0">
                <a:latin typeface="Times New Roman" panose="02020603050405020304" pitchFamily="18" charset="0"/>
                <a:cs typeface="Times New Roman" panose="02020603050405020304" pitchFamily="18" charset="0"/>
              </a:rPr>
              <a:t>(1996)</a:t>
            </a:r>
          </a:p>
          <a:p>
            <a:pPr algn="just"/>
            <a:r>
              <a:rPr lang="en-IN" dirty="0">
                <a:latin typeface="Times New Roman" panose="02020603050405020304" pitchFamily="18" charset="0"/>
                <a:cs typeface="Times New Roman" panose="02020603050405020304" pitchFamily="18" charset="0"/>
              </a:rPr>
              <a:t>Individuals have privacy content in their telephonic communications. </a:t>
            </a:r>
            <a:endParaRPr lang="en-IN"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n-IN"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IN" b="1" dirty="0">
                <a:latin typeface="Times New Roman" panose="02020603050405020304" pitchFamily="18" charset="0"/>
                <a:cs typeface="Times New Roman" panose="02020603050405020304" pitchFamily="18" charset="0"/>
              </a:rPr>
              <a:t>Justice K. S. </a:t>
            </a:r>
            <a:r>
              <a:rPr lang="en-IN" b="1" dirty="0" err="1">
                <a:latin typeface="Times New Roman" panose="02020603050405020304" pitchFamily="18" charset="0"/>
                <a:cs typeface="Times New Roman" panose="02020603050405020304" pitchFamily="18" charset="0"/>
              </a:rPr>
              <a:t>Puttuswamy</a:t>
            </a:r>
            <a:r>
              <a:rPr lang="en-IN" b="1" dirty="0">
                <a:latin typeface="Times New Roman" panose="02020603050405020304" pitchFamily="18" charset="0"/>
                <a:cs typeface="Times New Roman" panose="02020603050405020304" pitchFamily="18" charset="0"/>
              </a:rPr>
              <a:t> Vs. Union of India </a:t>
            </a:r>
            <a:r>
              <a:rPr lang="en-IN" dirty="0">
                <a:latin typeface="Times New Roman" panose="02020603050405020304" pitchFamily="18" charset="0"/>
                <a:cs typeface="Times New Roman" panose="02020603050405020304" pitchFamily="18" charset="0"/>
              </a:rPr>
              <a:t>(2018)</a:t>
            </a:r>
            <a:endParaRPr lang="en-IN" b="1" dirty="0">
              <a:latin typeface="Times New Roman" panose="02020603050405020304" pitchFamily="18" charset="0"/>
              <a:cs typeface="Times New Roman" panose="02020603050405020304" pitchFamily="18" charset="0"/>
            </a:endParaRPr>
          </a:p>
          <a:p>
            <a:pPr algn="just"/>
            <a:r>
              <a:rPr lang="en-IN" dirty="0">
                <a:latin typeface="Times New Roman" panose="02020603050405020304" pitchFamily="18" charset="0"/>
                <a:cs typeface="Times New Roman" panose="02020603050405020304" pitchFamily="18" charset="0"/>
              </a:rPr>
              <a:t>Larger Bench of hon’ble SC unanimously held that privacy is a fundamental right, and that the right to privacy is protected as an intrinsic part of the right to life and personal liberty, and protected by part II of constitution.</a:t>
            </a:r>
          </a:p>
        </p:txBody>
      </p:sp>
    </p:spTree>
    <p:extLst>
      <p:ext uri="{BB962C8B-B14F-4D97-AF65-F5344CB8AC3E}">
        <p14:creationId xmlns:p14="http://schemas.microsoft.com/office/powerpoint/2010/main" val="389467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
            <a:ext cx="12192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dirty="0"/>
              <a:t>Various Proceedings</a:t>
            </a:r>
          </a:p>
        </p:txBody>
      </p:sp>
      <p:sp>
        <p:nvSpPr>
          <p:cNvPr id="9" name="Date Placeholder 8"/>
          <p:cNvSpPr>
            <a:spLocks noGrp="1"/>
          </p:cNvSpPr>
          <p:nvPr>
            <p:ph type="dt" sz="half" idx="10"/>
          </p:nvPr>
        </p:nvSpPr>
        <p:spPr/>
        <p:txBody>
          <a:bodyPr/>
          <a:lstStyle/>
          <a:p>
            <a:r>
              <a:rPr lang="en-IN"/>
              <a:t>16/06/2024</a:t>
            </a:r>
            <a:endParaRPr lang="en-US" dirty="0"/>
          </a:p>
        </p:txBody>
      </p:sp>
      <p:sp>
        <p:nvSpPr>
          <p:cNvPr id="2" name="Footer Placeholder 1"/>
          <p:cNvSpPr>
            <a:spLocks noGrp="1"/>
          </p:cNvSpPr>
          <p:nvPr>
            <p:ph type="ftr" sz="quarter" idx="11"/>
          </p:nvPr>
        </p:nvSpPr>
        <p:spPr/>
        <p:txBody>
          <a:bodyPr/>
          <a:lstStyle/>
          <a:p>
            <a:r>
              <a:rPr lang="en-US"/>
              <a:t>@Jatin_Harjai                                                                                   JHA Legal</a:t>
            </a:r>
            <a:endParaRPr lang="en-US" dirty="0"/>
          </a:p>
        </p:txBody>
      </p:sp>
      <p:sp>
        <p:nvSpPr>
          <p:cNvPr id="3" name="TextBox 2">
            <a:extLst>
              <a:ext uri="{FF2B5EF4-FFF2-40B4-BE49-F238E27FC236}">
                <a16:creationId xmlns:a16="http://schemas.microsoft.com/office/drawing/2014/main" id="{9A560E61-BA3B-4360-E156-AEE524E16EAE}"/>
              </a:ext>
            </a:extLst>
          </p:cNvPr>
          <p:cNvSpPr txBox="1"/>
          <p:nvPr/>
        </p:nvSpPr>
        <p:spPr>
          <a:xfrm>
            <a:off x="97422" y="779183"/>
            <a:ext cx="1883087" cy="4708981"/>
          </a:xfrm>
          <a:prstGeom prst="rect">
            <a:avLst/>
          </a:prstGeom>
          <a:noFill/>
        </p:spPr>
        <p:txBody>
          <a:bodyPr wrap="square">
            <a:spAutoFit/>
          </a:bodyPr>
          <a:lstStyle/>
          <a:p>
            <a:pPr marL="285750" indent="-285750" algn="just">
              <a:buFont typeface="Wingdings" pitchFamily="2" charset="2"/>
              <a:buChar char="v"/>
            </a:pPr>
            <a:r>
              <a:rPr lang="en-IN" sz="2000" i="0" u="none" strike="noStrike" dirty="0">
                <a:effectLst/>
                <a:latin typeface="Times New Roman" panose="02020603050405020304" pitchFamily="18" charset="0"/>
                <a:cs typeface="Times New Roman" panose="02020603050405020304" pitchFamily="18" charset="0"/>
              </a:rPr>
              <a:t>Investigation</a:t>
            </a:r>
          </a:p>
          <a:p>
            <a:pPr marL="285750" indent="-285750" algn="just">
              <a:buFont typeface="Wingdings" pitchFamily="2" charset="2"/>
              <a:buChar char="v"/>
            </a:pPr>
            <a:endParaRPr lang="en-IN" sz="2000" i="0" u="none" strike="noStrike" dirty="0">
              <a:effectLst/>
              <a:latin typeface="Times New Roman" panose="02020603050405020304" pitchFamily="18" charset="0"/>
              <a:cs typeface="Times New Roman" panose="02020603050405020304" pitchFamily="18" charset="0"/>
            </a:endParaRPr>
          </a:p>
          <a:p>
            <a:pPr marL="285750" indent="-285750" algn="just">
              <a:buFont typeface="Wingdings" pitchFamily="2" charset="2"/>
              <a:buChar char="v"/>
            </a:pPr>
            <a:endParaRPr lang="en-IN" sz="2000"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v"/>
            </a:pPr>
            <a:endParaRPr lang="en-IN" sz="2000"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v"/>
            </a:pPr>
            <a:endParaRPr lang="en-IN" sz="2000"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v"/>
            </a:pPr>
            <a:endParaRPr lang="en-IN" sz="2000"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v"/>
            </a:pPr>
            <a:endParaRPr lang="en-IN" sz="2000" dirty="0">
              <a:latin typeface="Times New Roman" panose="02020603050405020304" pitchFamily="18" charset="0"/>
              <a:cs typeface="Times New Roman" panose="02020603050405020304" pitchFamily="18" charset="0"/>
            </a:endParaRPr>
          </a:p>
          <a:p>
            <a:pPr marL="285750" indent="-285750" algn="just">
              <a:buFont typeface="Wingdings" pitchFamily="2" charset="2"/>
              <a:buChar char="v"/>
            </a:pPr>
            <a:r>
              <a:rPr lang="en-IN" sz="2000" i="0" u="none" strike="noStrike" dirty="0">
                <a:effectLst/>
                <a:latin typeface="Times New Roman" panose="02020603050405020304" pitchFamily="18" charset="0"/>
                <a:cs typeface="Times New Roman" panose="02020603050405020304" pitchFamily="18" charset="0"/>
              </a:rPr>
              <a:t>Inquiry/</a:t>
            </a:r>
          </a:p>
          <a:p>
            <a:pPr algn="just"/>
            <a:r>
              <a:rPr lang="en-IN" sz="2000" dirty="0">
                <a:latin typeface="Times New Roman" panose="02020603050405020304" pitchFamily="18" charset="0"/>
                <a:cs typeface="Times New Roman" panose="02020603050405020304" pitchFamily="18" charset="0"/>
              </a:rPr>
              <a:t>Enquiry</a:t>
            </a:r>
            <a:r>
              <a:rPr lang="en-IN" sz="2000" i="0" u="none" strike="noStrike" dirty="0">
                <a:effectLst/>
                <a:latin typeface="Times New Roman" panose="02020603050405020304" pitchFamily="18" charset="0"/>
                <a:cs typeface="Times New Roman" panose="02020603050405020304" pitchFamily="18" charset="0"/>
              </a:rPr>
              <a:t>  </a:t>
            </a:r>
          </a:p>
          <a:p>
            <a:pPr marL="285750" indent="-285750" algn="just">
              <a:buFont typeface="Wingdings" pitchFamily="2" charset="2"/>
              <a:buChar char="v"/>
            </a:pPr>
            <a:endParaRPr lang="en-IN" sz="2000" i="0" u="none" strike="noStrike" dirty="0">
              <a:effectLst/>
              <a:latin typeface="Times New Roman" panose="02020603050405020304" pitchFamily="18" charset="0"/>
              <a:cs typeface="Times New Roman" panose="02020603050405020304" pitchFamily="18" charset="0"/>
            </a:endParaRPr>
          </a:p>
          <a:p>
            <a:pPr algn="just"/>
            <a:endParaRPr lang="en-IN" sz="2000" i="0" u="none" strike="noStrike" dirty="0">
              <a:effectLst/>
              <a:latin typeface="Times New Roman" panose="02020603050405020304" pitchFamily="18" charset="0"/>
              <a:cs typeface="Times New Roman" panose="02020603050405020304" pitchFamily="18" charset="0"/>
            </a:endParaRPr>
          </a:p>
          <a:p>
            <a:pPr algn="just"/>
            <a:endParaRPr lang="en-IN" sz="2000" i="0" u="none" strike="noStrike" dirty="0">
              <a:effectLst/>
              <a:latin typeface="Times New Roman" panose="02020603050405020304" pitchFamily="18" charset="0"/>
              <a:cs typeface="Times New Roman" panose="02020603050405020304" pitchFamily="18" charset="0"/>
            </a:endParaRPr>
          </a:p>
          <a:p>
            <a:pPr algn="just"/>
            <a:endParaRPr lang="en-IN" sz="2000" i="0" u="none" strike="noStrike" dirty="0">
              <a:effectLst/>
              <a:latin typeface="Times New Roman" panose="02020603050405020304" pitchFamily="18" charset="0"/>
              <a:cs typeface="Times New Roman" panose="02020603050405020304" pitchFamily="18" charset="0"/>
            </a:endParaRPr>
          </a:p>
          <a:p>
            <a:pPr algn="just"/>
            <a:endParaRPr lang="en-IN" sz="2000" i="0" u="none" strike="noStrike" dirty="0">
              <a:effectLst/>
              <a:latin typeface="Times New Roman" panose="02020603050405020304" pitchFamily="18" charset="0"/>
              <a:cs typeface="Times New Roman" panose="02020603050405020304" pitchFamily="18" charset="0"/>
            </a:endParaRPr>
          </a:p>
          <a:p>
            <a:pPr marL="285750" indent="-285750" algn="just">
              <a:buFont typeface="Wingdings" pitchFamily="2" charset="2"/>
              <a:buChar char="v"/>
            </a:pPr>
            <a:r>
              <a:rPr lang="en-IN" sz="2000" dirty="0">
                <a:latin typeface="Times New Roman" panose="02020603050405020304" pitchFamily="18" charset="0"/>
                <a:cs typeface="Times New Roman" panose="02020603050405020304" pitchFamily="18" charset="0"/>
              </a:rPr>
              <a:t>Trial</a:t>
            </a:r>
          </a:p>
        </p:txBody>
      </p:sp>
      <p:sp>
        <p:nvSpPr>
          <p:cNvPr id="5" name="TextBox 4">
            <a:extLst>
              <a:ext uri="{FF2B5EF4-FFF2-40B4-BE49-F238E27FC236}">
                <a16:creationId xmlns:a16="http://schemas.microsoft.com/office/drawing/2014/main" id="{2E549AB2-9D22-0586-2E6A-3EB675357508}"/>
              </a:ext>
            </a:extLst>
          </p:cNvPr>
          <p:cNvSpPr txBox="1"/>
          <p:nvPr/>
        </p:nvSpPr>
        <p:spPr>
          <a:xfrm>
            <a:off x="2188030" y="779183"/>
            <a:ext cx="7380514" cy="5016758"/>
          </a:xfrm>
          <a:prstGeom prst="rect">
            <a:avLst/>
          </a:prstGeom>
          <a:noFill/>
        </p:spPr>
        <p:txBody>
          <a:bodyPr wrap="square">
            <a:spAutoFit/>
          </a:bodyPr>
          <a:lstStyle/>
          <a:p>
            <a:pPr marL="285750" indent="-285750" algn="just">
              <a:buFont typeface="Wingdings" pitchFamily="2" charset="2"/>
              <a:buChar char="v"/>
            </a:pPr>
            <a:r>
              <a:rPr lang="en-IN" sz="2000" b="0" i="0" u="none" strike="noStrike" dirty="0">
                <a:effectLst/>
                <a:latin typeface="Times New Roman" panose="02020603050405020304" pitchFamily="18" charset="0"/>
                <a:cs typeface="Times New Roman" panose="02020603050405020304" pitchFamily="18" charset="0"/>
              </a:rPr>
              <a:t>Proceedings for </a:t>
            </a:r>
            <a:r>
              <a:rPr lang="en-IN" sz="2000" dirty="0">
                <a:latin typeface="Times New Roman" panose="02020603050405020304" pitchFamily="18" charset="0"/>
                <a:cs typeface="Times New Roman" panose="02020603050405020304" pitchFamily="18" charset="0"/>
              </a:rPr>
              <a:t>a</a:t>
            </a:r>
            <a:r>
              <a:rPr lang="en-IN" sz="2000" b="0" i="0" u="none" strike="noStrike" dirty="0">
                <a:effectLst/>
                <a:latin typeface="Times New Roman" panose="02020603050405020304" pitchFamily="18" charset="0"/>
                <a:cs typeface="Times New Roman" panose="02020603050405020304" pitchFamily="18" charset="0"/>
              </a:rPr>
              <a:t>scertainment of facts </a:t>
            </a:r>
          </a:p>
          <a:p>
            <a:pPr marL="285750" indent="-285750" algn="just">
              <a:buFont typeface="Wingdings" pitchFamily="2" charset="2"/>
              <a:buChar char="v"/>
            </a:pPr>
            <a:r>
              <a:rPr lang="en-IN" sz="2000" b="0" i="0" u="none" strike="noStrike" dirty="0">
                <a:effectLst/>
                <a:latin typeface="Times New Roman" panose="02020603050405020304" pitchFamily="18" charset="0"/>
                <a:cs typeface="Times New Roman" panose="02020603050405020304" pitchFamily="18" charset="0"/>
              </a:rPr>
              <a:t>Collecting evidence by examining witnesses, search of places etc.</a:t>
            </a:r>
          </a:p>
          <a:p>
            <a:pPr marL="285750" indent="-285750" algn="just">
              <a:buFont typeface="Wingdings" pitchFamily="2" charset="2"/>
              <a:buChar char="v"/>
            </a:pPr>
            <a:r>
              <a:rPr lang="en-IN" sz="2000" b="0" i="0" u="none" strike="noStrike" dirty="0">
                <a:effectLst/>
                <a:latin typeface="Times New Roman" panose="02020603050405020304" pitchFamily="18" charset="0"/>
                <a:cs typeface="Times New Roman" panose="02020603050405020304" pitchFamily="18" charset="0"/>
              </a:rPr>
              <a:t>All proceedings for the collection of evidence</a:t>
            </a:r>
          </a:p>
          <a:p>
            <a:pPr marL="285750" indent="-285750" algn="just">
              <a:buFont typeface="Wingdings" pitchFamily="2" charset="2"/>
              <a:buChar char="v"/>
            </a:pPr>
            <a:r>
              <a:rPr lang="en-IN" sz="2000" b="0" i="0" u="none" strike="noStrike" dirty="0">
                <a:effectLst/>
                <a:latin typeface="Times New Roman" panose="02020603050405020304" pitchFamily="18" charset="0"/>
                <a:cs typeface="Times New Roman" panose="02020603050405020304" pitchFamily="18" charset="0"/>
              </a:rPr>
              <a:t>Sec. 2(h) of CrPC: All proceedings for collection of evidence by IO</a:t>
            </a:r>
          </a:p>
          <a:p>
            <a:pPr algn="just"/>
            <a:endParaRPr lang="en-IN" sz="2000" b="0" i="0" u="none" strike="noStrike" dirty="0">
              <a:effectLst/>
              <a:latin typeface="Times New Roman" panose="02020603050405020304" pitchFamily="18" charset="0"/>
              <a:cs typeface="Times New Roman" panose="02020603050405020304" pitchFamily="18" charset="0"/>
            </a:endParaRPr>
          </a:p>
          <a:p>
            <a:pPr algn="just"/>
            <a:endParaRPr lang="en-IN" sz="2000" b="0" i="0" u="none" strike="noStrike" dirty="0">
              <a:effectLst/>
              <a:latin typeface="Times New Roman" panose="02020603050405020304" pitchFamily="18" charset="0"/>
              <a:cs typeface="Times New Roman" panose="02020603050405020304" pitchFamily="18" charset="0"/>
            </a:endParaRPr>
          </a:p>
          <a:p>
            <a:pPr algn="just"/>
            <a:endParaRPr lang="en-IN" sz="2000" b="0" i="0" u="none" strike="noStrike" dirty="0">
              <a:effectLst/>
              <a:latin typeface="Times New Roman" panose="02020603050405020304" pitchFamily="18" charset="0"/>
              <a:cs typeface="Times New Roman" panose="02020603050405020304" pitchFamily="18" charset="0"/>
            </a:endParaRPr>
          </a:p>
          <a:p>
            <a:pPr marL="285750" indent="-285750" algn="just">
              <a:buFont typeface="Wingdings" pitchFamily="2" charset="2"/>
              <a:buChar char="v"/>
            </a:pPr>
            <a:r>
              <a:rPr lang="en-IN" sz="2000" dirty="0">
                <a:latin typeface="Times New Roman" panose="02020603050405020304" pitchFamily="18" charset="0"/>
                <a:cs typeface="Times New Roman" panose="02020603050405020304" pitchFamily="18" charset="0"/>
              </a:rPr>
              <a:t>Hearing of the case i.e. recording evidence, admitting documents and generally completing the record upon which a finding would be based.</a:t>
            </a:r>
          </a:p>
          <a:p>
            <a:pPr marL="285750" indent="-285750" algn="just">
              <a:buFont typeface="Wingdings" pitchFamily="2" charset="2"/>
              <a:buChar char="v"/>
            </a:pPr>
            <a:r>
              <a:rPr lang="en-IN" sz="2000" dirty="0">
                <a:latin typeface="Times New Roman" panose="02020603050405020304" pitchFamily="18" charset="0"/>
                <a:cs typeface="Times New Roman" panose="02020603050405020304" pitchFamily="18" charset="0"/>
              </a:rPr>
              <a:t>Sec. 2(g) of CrPC: every inquiry, other than </a:t>
            </a:r>
            <a:r>
              <a:rPr lang="en-IN" sz="2000" dirty="0" err="1">
                <a:latin typeface="Times New Roman" panose="02020603050405020304" pitchFamily="18" charset="0"/>
                <a:cs typeface="Times New Roman" panose="02020603050405020304" pitchFamily="18" charset="0"/>
              </a:rPr>
              <a:t>tial</a:t>
            </a:r>
            <a:r>
              <a:rPr lang="en-IN" sz="2000" dirty="0">
                <a:latin typeface="Times New Roman" panose="02020603050405020304" pitchFamily="18" charset="0"/>
                <a:cs typeface="Times New Roman" panose="02020603050405020304" pitchFamily="18" charset="0"/>
              </a:rPr>
              <a:t> conducted by Magistrate or Court </a:t>
            </a:r>
          </a:p>
          <a:p>
            <a:pPr marL="285750" indent="-285750" algn="just">
              <a:buFont typeface="Wingdings" pitchFamily="2" charset="2"/>
              <a:buChar char="v"/>
            </a:pPr>
            <a:endParaRPr lang="en-IN" sz="2000" i="0" u="none" strike="noStrike" dirty="0">
              <a:effectLst/>
              <a:latin typeface="Times New Roman" panose="02020603050405020304" pitchFamily="18" charset="0"/>
              <a:cs typeface="Times New Roman" panose="02020603050405020304" pitchFamily="18" charset="0"/>
            </a:endParaRPr>
          </a:p>
          <a:p>
            <a:pPr marL="285750" indent="-285750" algn="just">
              <a:buFont typeface="Wingdings" pitchFamily="2" charset="2"/>
              <a:buChar char="v"/>
            </a:pPr>
            <a:endParaRPr lang="en-IN" sz="2000" i="0" u="none" strike="noStrike" dirty="0">
              <a:effectLst/>
              <a:latin typeface="Times New Roman" panose="02020603050405020304" pitchFamily="18" charset="0"/>
              <a:cs typeface="Times New Roman" panose="02020603050405020304" pitchFamily="18" charset="0"/>
            </a:endParaRPr>
          </a:p>
          <a:p>
            <a:pPr marL="285750" indent="-285750" algn="just">
              <a:buFont typeface="Wingdings" pitchFamily="2" charset="2"/>
              <a:buChar char="v"/>
            </a:pPr>
            <a:r>
              <a:rPr lang="en-IN" sz="2000" dirty="0">
                <a:latin typeface="Times New Roman" panose="02020603050405020304" pitchFamily="18" charset="0"/>
                <a:cs typeface="Times New Roman" panose="02020603050405020304" pitchFamily="18" charset="0"/>
              </a:rPr>
              <a:t>Determination of innocence or guild of suspect.</a:t>
            </a:r>
          </a:p>
          <a:p>
            <a:pPr algn="just"/>
            <a:endParaRPr lang="en-IN"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3039E84-7E8D-21A8-42F8-84D63C5598CB}"/>
              </a:ext>
            </a:extLst>
          </p:cNvPr>
          <p:cNvSpPr txBox="1"/>
          <p:nvPr/>
        </p:nvSpPr>
        <p:spPr>
          <a:xfrm>
            <a:off x="9862458" y="779183"/>
            <a:ext cx="2329542" cy="5016758"/>
          </a:xfrm>
          <a:prstGeom prst="rect">
            <a:avLst/>
          </a:prstGeom>
          <a:noFill/>
        </p:spPr>
        <p:txBody>
          <a:bodyPr wrap="square">
            <a:spAutoFit/>
          </a:bodyPr>
          <a:lstStyle/>
          <a:p>
            <a:pPr marL="342900" indent="-342900" algn="just">
              <a:buFont typeface="Wingdings" pitchFamily="2" charset="2"/>
              <a:buChar char="q"/>
            </a:pPr>
            <a:r>
              <a:rPr lang="en-IN" sz="2000" i="0" u="none" strike="noStrike" dirty="0">
                <a:effectLst/>
                <a:latin typeface="Times New Roman" panose="02020603050405020304" pitchFamily="18" charset="0"/>
                <a:cs typeface="Times New Roman" panose="02020603050405020304" pitchFamily="18" charset="0"/>
              </a:rPr>
              <a:t>Scrutiny </a:t>
            </a:r>
          </a:p>
          <a:p>
            <a:pPr marL="342900" indent="-342900" algn="just">
              <a:buFont typeface="Wingdings" pitchFamily="2" charset="2"/>
              <a:buChar char="q"/>
            </a:pPr>
            <a:r>
              <a:rPr lang="en-IN" sz="2000" dirty="0">
                <a:latin typeface="Times New Roman" panose="02020603050405020304" pitchFamily="18" charset="0"/>
                <a:cs typeface="Times New Roman" panose="02020603050405020304" pitchFamily="18" charset="0"/>
              </a:rPr>
              <a:t>Audit </a:t>
            </a:r>
          </a:p>
          <a:p>
            <a:pPr marL="342900" indent="-342900" algn="just">
              <a:buFont typeface="Wingdings" pitchFamily="2" charset="2"/>
              <a:buChar char="q"/>
            </a:pPr>
            <a:r>
              <a:rPr lang="en-IN" sz="2000" i="0" u="none" strike="noStrike" dirty="0">
                <a:effectLst/>
                <a:latin typeface="Times New Roman" panose="02020603050405020304" pitchFamily="18" charset="0"/>
                <a:cs typeface="Times New Roman" panose="02020603050405020304" pitchFamily="18" charset="0"/>
              </a:rPr>
              <a:t>Summons </a:t>
            </a:r>
          </a:p>
          <a:p>
            <a:pPr marL="342900" indent="-342900" algn="just">
              <a:buFont typeface="Wingdings" pitchFamily="2" charset="2"/>
              <a:buChar char="q"/>
            </a:pPr>
            <a:r>
              <a:rPr lang="en-IN" sz="2000" dirty="0">
                <a:latin typeface="Times New Roman" panose="02020603050405020304" pitchFamily="18" charset="0"/>
                <a:cs typeface="Times New Roman" panose="02020603050405020304" pitchFamily="18" charset="0"/>
              </a:rPr>
              <a:t>Inspection </a:t>
            </a:r>
          </a:p>
          <a:p>
            <a:pPr marL="342900" indent="-342900" algn="just">
              <a:buFont typeface="Wingdings" pitchFamily="2" charset="2"/>
              <a:buChar char="q"/>
            </a:pPr>
            <a:r>
              <a:rPr lang="en-IN" sz="2000" i="0" u="none" strike="noStrike" dirty="0">
                <a:effectLst/>
                <a:latin typeface="Times New Roman" panose="02020603050405020304" pitchFamily="18" charset="0"/>
                <a:cs typeface="Times New Roman" panose="02020603050405020304" pitchFamily="18" charset="0"/>
              </a:rPr>
              <a:t>Search &amp; Seizure</a:t>
            </a:r>
          </a:p>
          <a:p>
            <a:pPr algn="just"/>
            <a:endParaRPr lang="en-IN" sz="2000" i="0" u="none" strike="noStrike" dirty="0">
              <a:effectLst/>
              <a:latin typeface="Times New Roman" panose="02020603050405020304" pitchFamily="18" charset="0"/>
              <a:cs typeface="Times New Roman" panose="02020603050405020304" pitchFamily="18" charset="0"/>
            </a:endParaRPr>
          </a:p>
          <a:p>
            <a:pPr algn="just"/>
            <a:endParaRPr lang="en-IN" sz="2000" i="0" u="none" strike="noStrike" dirty="0">
              <a:effectLst/>
              <a:latin typeface="Times New Roman" panose="02020603050405020304" pitchFamily="18" charset="0"/>
              <a:cs typeface="Times New Roman" panose="02020603050405020304" pitchFamily="18" charset="0"/>
            </a:endParaRPr>
          </a:p>
          <a:p>
            <a:pPr marL="342900" indent="-342900" algn="just">
              <a:buFont typeface="Wingdings" pitchFamily="2" charset="2"/>
              <a:buChar char="q"/>
            </a:pPr>
            <a:r>
              <a:rPr lang="en-IN" sz="2000" dirty="0">
                <a:latin typeface="Times New Roman" panose="02020603050405020304" pitchFamily="18" charset="0"/>
                <a:cs typeface="Times New Roman" panose="02020603050405020304" pitchFamily="18" charset="0"/>
              </a:rPr>
              <a:t>Assessment</a:t>
            </a:r>
          </a:p>
          <a:p>
            <a:pPr marL="342900" indent="-342900" algn="just">
              <a:buFont typeface="Wingdings" pitchFamily="2" charset="2"/>
              <a:buChar char="q"/>
            </a:pPr>
            <a:r>
              <a:rPr lang="en-IN" sz="2000" dirty="0">
                <a:latin typeface="Times New Roman" panose="02020603050405020304" pitchFamily="18" charset="0"/>
                <a:cs typeface="Times New Roman" panose="02020603050405020304" pitchFamily="18" charset="0"/>
              </a:rPr>
              <a:t>IAR </a:t>
            </a:r>
          </a:p>
          <a:p>
            <a:pPr marL="342900" indent="-342900" algn="just">
              <a:buFont typeface="Wingdings" pitchFamily="2" charset="2"/>
              <a:buChar char="q"/>
            </a:pPr>
            <a:r>
              <a:rPr lang="en-IN" sz="2000" dirty="0">
                <a:latin typeface="Times New Roman" panose="02020603050405020304" pitchFamily="18" charset="0"/>
                <a:cs typeface="Times New Roman" panose="02020603050405020304" pitchFamily="18" charset="0"/>
              </a:rPr>
              <a:t>Pre-SCN </a:t>
            </a:r>
          </a:p>
          <a:p>
            <a:pPr algn="just"/>
            <a:endParaRPr lang="en-IN" sz="2000" dirty="0">
              <a:latin typeface="Times New Roman" panose="02020603050405020304" pitchFamily="18" charset="0"/>
              <a:cs typeface="Times New Roman" panose="02020603050405020304" pitchFamily="18" charset="0"/>
            </a:endParaRPr>
          </a:p>
          <a:p>
            <a:pPr algn="just"/>
            <a:endParaRPr lang="en-IN" sz="2000" dirty="0">
              <a:latin typeface="Times New Roman" panose="02020603050405020304" pitchFamily="18" charset="0"/>
              <a:cs typeface="Times New Roman" panose="02020603050405020304" pitchFamily="18" charset="0"/>
            </a:endParaRPr>
          </a:p>
          <a:p>
            <a:pPr algn="just"/>
            <a:endParaRPr lang="en-IN" sz="2000" dirty="0">
              <a:latin typeface="Times New Roman" panose="02020603050405020304" pitchFamily="18" charset="0"/>
              <a:cs typeface="Times New Roman" panose="02020603050405020304" pitchFamily="18" charset="0"/>
            </a:endParaRPr>
          </a:p>
          <a:p>
            <a:pPr algn="just"/>
            <a:endParaRPr lang="en-IN" sz="2000" dirty="0">
              <a:latin typeface="Times New Roman" panose="02020603050405020304" pitchFamily="18" charset="0"/>
              <a:cs typeface="Times New Roman" panose="02020603050405020304" pitchFamily="18" charset="0"/>
            </a:endParaRPr>
          </a:p>
          <a:p>
            <a:pPr marL="342900" indent="-342900" algn="just">
              <a:buFont typeface="Wingdings" pitchFamily="2" charset="2"/>
              <a:buChar char="q"/>
            </a:pPr>
            <a:r>
              <a:rPr lang="en-IN" sz="2000" dirty="0">
                <a:latin typeface="Times New Roman" panose="02020603050405020304" pitchFamily="18" charset="0"/>
                <a:cs typeface="Times New Roman" panose="02020603050405020304" pitchFamily="18" charset="0"/>
              </a:rPr>
              <a:t>Adjudication </a:t>
            </a:r>
          </a:p>
          <a:p>
            <a:pPr algn="just"/>
            <a:endParaRPr lang="en-IN" sz="2000" i="0" u="none" strike="noStrike" dirty="0">
              <a:effectLst/>
              <a:latin typeface="Times New Roman" panose="02020603050405020304" pitchFamily="18" charset="0"/>
              <a:cs typeface="Times New Roman" panose="02020603050405020304" pitchFamily="18" charset="0"/>
            </a:endParaRPr>
          </a:p>
        </p:txBody>
      </p:sp>
      <p:sp>
        <p:nvSpPr>
          <p:cNvPr id="7" name="Right Brace 6">
            <a:extLst>
              <a:ext uri="{FF2B5EF4-FFF2-40B4-BE49-F238E27FC236}">
                <a16:creationId xmlns:a16="http://schemas.microsoft.com/office/drawing/2014/main" id="{D52A4745-3A06-F682-548C-E953EA3F4CF6}"/>
              </a:ext>
            </a:extLst>
          </p:cNvPr>
          <p:cNvSpPr/>
          <p:nvPr/>
        </p:nvSpPr>
        <p:spPr>
          <a:xfrm>
            <a:off x="9568544" y="779182"/>
            <a:ext cx="293914" cy="36465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2251513A-2064-BAAC-800D-0F2E921CCCE8}"/>
              </a:ext>
            </a:extLst>
          </p:cNvPr>
          <p:cNvSpPr>
            <a:spLocks noGrp="1"/>
          </p:cNvSpPr>
          <p:nvPr>
            <p:ph type="sldNum" sz="quarter" idx="12"/>
          </p:nvPr>
        </p:nvSpPr>
        <p:spPr/>
        <p:txBody>
          <a:bodyPr/>
          <a:lstStyle/>
          <a:p>
            <a:fld id="{4FAB73BC-B049-4115-A692-8D63A059BFB8}" type="slidenum">
              <a:rPr lang="en-US" smtClean="0"/>
              <a:t>49</a:t>
            </a:fld>
            <a:endParaRPr lang="en-US" dirty="0"/>
          </a:p>
        </p:txBody>
      </p:sp>
    </p:spTree>
    <p:extLst>
      <p:ext uri="{BB962C8B-B14F-4D97-AF65-F5344CB8AC3E}">
        <p14:creationId xmlns:p14="http://schemas.microsoft.com/office/powerpoint/2010/main" val="189142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6B84F-965F-FCD8-BA01-DE1450921D82}"/>
            </a:ext>
          </a:extLst>
        </p:cNvPr>
        <p:cNvGrpSpPr/>
        <p:nvPr/>
      </p:nvGrpSpPr>
      <p:grpSpPr>
        <a:xfrm>
          <a:off x="0" y="0"/>
          <a:ext cx="0" cy="0"/>
          <a:chOff x="0" y="0"/>
          <a:chExt cx="0" cy="0"/>
        </a:xfrm>
      </p:grpSpPr>
      <p:sp>
        <p:nvSpPr>
          <p:cNvPr id="7" name="Date Placeholder 6">
            <a:extLst>
              <a:ext uri="{FF2B5EF4-FFF2-40B4-BE49-F238E27FC236}">
                <a16:creationId xmlns:a16="http://schemas.microsoft.com/office/drawing/2014/main" id="{9110C687-C9A0-3309-E370-5C5B0D720ADD}"/>
              </a:ext>
            </a:extLst>
          </p:cNvPr>
          <p:cNvSpPr>
            <a:spLocks noGrp="1"/>
          </p:cNvSpPr>
          <p:nvPr>
            <p:ph type="dt" sz="half" idx="10"/>
          </p:nvPr>
        </p:nvSpPr>
        <p:spPr>
          <a:xfrm>
            <a:off x="1097280" y="6459785"/>
            <a:ext cx="2472271" cy="365125"/>
          </a:xfrm>
        </p:spPr>
        <p:txBody>
          <a:bodyPr>
            <a:normAutofit/>
          </a:bodyPr>
          <a:lstStyle/>
          <a:p>
            <a:pPr>
              <a:spcAft>
                <a:spcPts val="600"/>
              </a:spcAft>
            </a:pPr>
            <a:fld id="{310D7B9D-B0DD-EF4B-B1F7-D4E511D2A794}" type="datetime1">
              <a:rPr lang="en-IN" smtClean="0"/>
              <a:t>07/02/26</a:t>
            </a:fld>
            <a:endParaRPr lang="en-US"/>
          </a:p>
        </p:txBody>
      </p:sp>
      <p:sp>
        <p:nvSpPr>
          <p:cNvPr id="2" name="Footer Placeholder 1">
            <a:extLst>
              <a:ext uri="{FF2B5EF4-FFF2-40B4-BE49-F238E27FC236}">
                <a16:creationId xmlns:a16="http://schemas.microsoft.com/office/drawing/2014/main" id="{7DFC5462-28E5-6294-0C41-0F1D243A69D8}"/>
              </a:ext>
            </a:extLst>
          </p:cNvPr>
          <p:cNvSpPr>
            <a:spLocks noGrp="1"/>
          </p:cNvSpPr>
          <p:nvPr>
            <p:ph type="ftr" sz="quarter" idx="11"/>
          </p:nvPr>
        </p:nvSpPr>
        <p:spPr>
          <a:xfrm>
            <a:off x="3686185" y="6459785"/>
            <a:ext cx="4822804" cy="365125"/>
          </a:xfrm>
        </p:spPr>
        <p:txBody>
          <a:bodyPr>
            <a:normAutofit/>
          </a:bodyPr>
          <a:lstStyle/>
          <a:p>
            <a:pPr>
              <a:spcAft>
                <a:spcPts val="600"/>
              </a:spcAft>
            </a:pPr>
            <a:r>
              <a:rPr lang="en-US"/>
              <a:t>@Jatin_Harjai                                                                                   JHA Legal</a:t>
            </a:r>
          </a:p>
        </p:txBody>
      </p:sp>
      <p:sp>
        <p:nvSpPr>
          <p:cNvPr id="3" name="Slide Number Placeholder 2">
            <a:extLst>
              <a:ext uri="{FF2B5EF4-FFF2-40B4-BE49-F238E27FC236}">
                <a16:creationId xmlns:a16="http://schemas.microsoft.com/office/drawing/2014/main" id="{03622477-402E-4312-AF04-2EFFA41F3820}"/>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smtClean="0"/>
              <a:pPr>
                <a:spcAft>
                  <a:spcPts val="600"/>
                </a:spcAft>
              </a:pPr>
              <a:t>5</a:t>
            </a:fld>
            <a:endParaRPr lang="en-US"/>
          </a:p>
        </p:txBody>
      </p:sp>
      <p:sp>
        <p:nvSpPr>
          <p:cNvPr id="5" name="TextBox 4">
            <a:extLst>
              <a:ext uri="{FF2B5EF4-FFF2-40B4-BE49-F238E27FC236}">
                <a16:creationId xmlns:a16="http://schemas.microsoft.com/office/drawing/2014/main" id="{2EDF6208-AB5C-54A8-95C7-01347210772A}"/>
              </a:ext>
            </a:extLst>
          </p:cNvPr>
          <p:cNvSpPr txBox="1"/>
          <p:nvPr/>
        </p:nvSpPr>
        <p:spPr>
          <a:xfrm>
            <a:off x="0" y="1"/>
            <a:ext cx="121920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sz="2800"/>
            </a:pPr>
            <a:r>
              <a:rPr lang="en-IN" sz="3600" dirty="0"/>
              <a:t>From Statute</a:t>
            </a:r>
          </a:p>
        </p:txBody>
      </p:sp>
      <p:sp>
        <p:nvSpPr>
          <p:cNvPr id="8" name="TextBox 7">
            <a:extLst>
              <a:ext uri="{FF2B5EF4-FFF2-40B4-BE49-F238E27FC236}">
                <a16:creationId xmlns:a16="http://schemas.microsoft.com/office/drawing/2014/main" id="{A702695C-4041-6FDD-89A6-18313776D997}"/>
              </a:ext>
            </a:extLst>
          </p:cNvPr>
          <p:cNvSpPr txBox="1"/>
          <p:nvPr/>
        </p:nvSpPr>
        <p:spPr>
          <a:xfrm>
            <a:off x="146060" y="907663"/>
            <a:ext cx="11804640" cy="5447645"/>
          </a:xfrm>
          <a:prstGeom prst="rect">
            <a:avLst/>
          </a:prstGeom>
          <a:noFill/>
        </p:spPr>
        <p:txBody>
          <a:bodyPr wrap="square">
            <a:spAutoFit/>
          </a:bodyPr>
          <a:lstStyle/>
          <a:p>
            <a:pPr algn="just"/>
            <a:r>
              <a:rPr lang="en-US" b="1" dirty="0">
                <a:latin typeface="Times New Roman" panose="02020603050405020304" pitchFamily="18" charset="0"/>
                <a:cs typeface="Times New Roman" panose="02020603050405020304" pitchFamily="18" charset="0"/>
              </a:rPr>
              <a:t>NOTIFICATION NO. 2/2025-COMPENSATION CESS (RATE)</a:t>
            </a:r>
          </a:p>
          <a:p>
            <a:pPr algn="just"/>
            <a:r>
              <a:rPr lang="en-US" dirty="0">
                <a:latin typeface="Times New Roman" panose="02020603050405020304" pitchFamily="18" charset="0"/>
                <a:cs typeface="Times New Roman" panose="02020603050405020304" pitchFamily="18" charset="0"/>
              </a:rPr>
              <a:t>In exercise of the powers conferred by sub-section </a:t>
            </a:r>
            <a:r>
              <a:rPr lang="en-US" b="1" dirty="0">
                <a:latin typeface="Times New Roman" panose="02020603050405020304" pitchFamily="18" charset="0"/>
                <a:cs typeface="Times New Roman" panose="02020603050405020304" pitchFamily="18" charset="0"/>
              </a:rPr>
              <a:t>(2) of section 8 </a:t>
            </a:r>
            <a:r>
              <a:rPr lang="en-US" dirty="0">
                <a:latin typeface="Times New Roman" panose="02020603050405020304" pitchFamily="18" charset="0"/>
                <a:cs typeface="Times New Roman" panose="02020603050405020304" pitchFamily="18" charset="0"/>
              </a:rPr>
              <a:t>of the Goods and Services Tax (Compensation to States) Act, 2017 (15 of 2017), the Central Government, on the recommendations of the Council, hereby makes the following further amendments in the notification of the Government of India, in the Ministry of Finance (Department of Revenue), No. 1/2017-Compensation </a:t>
            </a:r>
            <a:r>
              <a:rPr lang="en-US" dirty="0" err="1">
                <a:latin typeface="Times New Roman" panose="02020603050405020304" pitchFamily="18" charset="0"/>
                <a:cs typeface="Times New Roman" panose="02020603050405020304" pitchFamily="18" charset="0"/>
              </a:rPr>
              <a:t>Cess</a:t>
            </a:r>
            <a:r>
              <a:rPr lang="en-US" dirty="0">
                <a:latin typeface="Times New Roman" panose="02020603050405020304" pitchFamily="18" charset="0"/>
                <a:cs typeface="Times New Roman" panose="02020603050405020304" pitchFamily="18" charset="0"/>
              </a:rPr>
              <a:t> (Rate), dated the 28th June, 2017, published in the Gazette of India, Extraordinary, Part II, Section 3, Sub-section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vide number G.S.R. 720(E), dated the 28th June, 2017, namely :-</a:t>
            </a:r>
          </a:p>
          <a:p>
            <a:pPr algn="just"/>
            <a:r>
              <a:rPr lang="en-US" dirty="0">
                <a:latin typeface="Times New Roman" panose="02020603050405020304" pitchFamily="18" charset="0"/>
                <a:cs typeface="Times New Roman" panose="02020603050405020304" pitchFamily="18" charset="0"/>
              </a:rPr>
              <a:t>In the said notification,</a:t>
            </a:r>
          </a:p>
          <a:p>
            <a:pPr algn="just"/>
            <a:r>
              <a:rPr lang="en-US" dirty="0">
                <a:latin typeface="Times New Roman" panose="02020603050405020304" pitchFamily="18" charset="0"/>
                <a:cs typeface="Times New Roman" panose="02020603050405020304" pitchFamily="18" charset="0"/>
              </a:rPr>
              <a:t>in the SCHEDULE, —</a:t>
            </a:r>
          </a:p>
          <a:p>
            <a:pPr algn="just"/>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i</a:t>
            </a:r>
            <a:r>
              <a:rPr lang="en-US" sz="1200" dirty="0">
                <a:latin typeface="Times New Roman" panose="02020603050405020304" pitchFamily="18" charset="0"/>
                <a:cs typeface="Times New Roman" panose="02020603050405020304" pitchFamily="18" charset="0"/>
              </a:rPr>
              <a:t>)	 	against S. No. 2, for the entry in column (4), the entry "Nil" shall be substituted;</a:t>
            </a:r>
          </a:p>
          <a:p>
            <a:pPr algn="just"/>
            <a:r>
              <a:rPr lang="en-US" sz="1200" dirty="0">
                <a:latin typeface="Times New Roman" panose="02020603050405020304" pitchFamily="18" charset="0"/>
                <a:cs typeface="Times New Roman" panose="02020603050405020304" pitchFamily="18" charset="0"/>
              </a:rPr>
              <a:t>(ii)	 	against S. No. 3, for the entry in column (4), the entry "Nil" shall be substituted;</a:t>
            </a:r>
          </a:p>
          <a:p>
            <a:pPr algn="just"/>
            <a:r>
              <a:rPr lang="en-US" sz="1200" dirty="0">
                <a:latin typeface="Times New Roman" panose="02020603050405020304" pitchFamily="18" charset="0"/>
                <a:cs typeface="Times New Roman" panose="02020603050405020304" pitchFamily="18" charset="0"/>
              </a:rPr>
              <a:t>(iii)	 	against S. No. 4, for the entry in column (4), the entry "Nil" shall be substituted;</a:t>
            </a:r>
          </a:p>
          <a:p>
            <a:pPr algn="just"/>
            <a:r>
              <a:rPr lang="en-US" sz="1200" dirty="0">
                <a:latin typeface="Times New Roman" panose="02020603050405020304" pitchFamily="18" charset="0"/>
                <a:cs typeface="Times New Roman" panose="02020603050405020304" pitchFamily="18" charset="0"/>
              </a:rPr>
              <a:t>(iv)	 	against S. No. 4A, for the entry in column (4), the entry "Nil" shall be substituted;</a:t>
            </a:r>
          </a:p>
          <a:p>
            <a:pPr algn="just"/>
            <a:r>
              <a:rPr lang="en-US" sz="1200" dirty="0">
                <a:latin typeface="Times New Roman" panose="02020603050405020304" pitchFamily="18" charset="0"/>
                <a:cs typeface="Times New Roman" panose="02020603050405020304" pitchFamily="18" charset="0"/>
              </a:rPr>
              <a:t>(v)	 	against S. No. 4B, for the entry in column (4), the entry "Nil" shall be substituted;</a:t>
            </a:r>
          </a:p>
          <a:p>
            <a:pPr algn="just"/>
            <a:r>
              <a:rPr lang="en-US" sz="1200" dirty="0">
                <a:latin typeface="Times New Roman" panose="02020603050405020304" pitchFamily="18" charset="0"/>
                <a:cs typeface="Times New Roman" panose="02020603050405020304" pitchFamily="18" charset="0"/>
              </a:rPr>
              <a:t>(vi)	 	against S. No. 39, for the entry in column (4), the entry "Nil" shall be substituted;</a:t>
            </a:r>
          </a:p>
          <a:p>
            <a:pPr algn="just"/>
            <a:r>
              <a:rPr lang="en-US" sz="1200" dirty="0">
                <a:latin typeface="Times New Roman" panose="02020603050405020304" pitchFamily="18" charset="0"/>
                <a:cs typeface="Times New Roman" panose="02020603050405020304" pitchFamily="18" charset="0"/>
              </a:rPr>
              <a:t>(vii)	 	against S. No. 40, for the entry in column (4), the entry "Nil" shall be substituted;</a:t>
            </a:r>
          </a:p>
          <a:p>
            <a:pPr algn="just"/>
            <a:r>
              <a:rPr lang="en-US" sz="1200" dirty="0">
                <a:latin typeface="Times New Roman" panose="02020603050405020304" pitchFamily="18" charset="0"/>
                <a:cs typeface="Times New Roman" panose="02020603050405020304" pitchFamily="18" charset="0"/>
              </a:rPr>
              <a:t>(viii)	 	against S. No. 41, for the entry in column (4), the entry "Nil" shall be substituted;</a:t>
            </a:r>
          </a:p>
          <a:p>
            <a:pPr algn="just"/>
            <a:r>
              <a:rPr lang="en-US" sz="1200" dirty="0">
                <a:latin typeface="Times New Roman" panose="02020603050405020304" pitchFamily="18" charset="0"/>
                <a:cs typeface="Times New Roman" panose="02020603050405020304" pitchFamily="18" charset="0"/>
              </a:rPr>
              <a:t>(ix)	 	against S. No. 42, for the entry in column (4), the entry "Nil" shall be substituted;</a:t>
            </a:r>
          </a:p>
          <a:p>
            <a:pPr algn="just"/>
            <a:r>
              <a:rPr lang="en-US" sz="1200" dirty="0">
                <a:latin typeface="Times New Roman" panose="02020603050405020304" pitchFamily="18" charset="0"/>
                <a:cs typeface="Times New Roman" panose="02020603050405020304" pitchFamily="18" charset="0"/>
              </a:rPr>
              <a:t>(x)	 	against S. No. 47, for the entries in column (4), the entry "Nil" shall be substituted;</a:t>
            </a:r>
          </a:p>
          <a:p>
            <a:pPr algn="just"/>
            <a:r>
              <a:rPr lang="en-US" sz="1200" dirty="0">
                <a:latin typeface="Times New Roman" panose="02020603050405020304" pitchFamily="18" charset="0"/>
                <a:cs typeface="Times New Roman" panose="02020603050405020304" pitchFamily="18" charset="0"/>
              </a:rPr>
              <a:t>(xi)	 	against S. No. 48, for the entries in column (4), the entry "Nil" shall be substituted;</a:t>
            </a:r>
          </a:p>
          <a:p>
            <a:pPr algn="just"/>
            <a:r>
              <a:rPr lang="en-US" sz="1200" dirty="0">
                <a:latin typeface="Times New Roman" panose="02020603050405020304" pitchFamily="18" charset="0"/>
                <a:cs typeface="Times New Roman" panose="02020603050405020304" pitchFamily="18" charset="0"/>
              </a:rPr>
              <a:t>(xii)	 	against S. No. 50, for the entries in column (4), the entry "Nil" shall be substituted;</a:t>
            </a:r>
          </a:p>
          <a:p>
            <a:pPr algn="just"/>
            <a:r>
              <a:rPr lang="en-US" sz="1200" dirty="0">
                <a:latin typeface="Times New Roman" panose="02020603050405020304" pitchFamily="18" charset="0"/>
                <a:cs typeface="Times New Roman" panose="02020603050405020304" pitchFamily="18" charset="0"/>
              </a:rPr>
              <a:t>(xiii)	 	against S. No. 51, for the entries in column (4), the entry "Nil" shall be substituted;</a:t>
            </a:r>
          </a:p>
          <a:p>
            <a:pPr algn="just"/>
            <a:r>
              <a:rPr lang="en-US" sz="1200" dirty="0">
                <a:latin typeface="Times New Roman" panose="02020603050405020304" pitchFamily="18" charset="0"/>
                <a:cs typeface="Times New Roman" panose="02020603050405020304" pitchFamily="18" charset="0"/>
              </a:rPr>
              <a:t>(xiv)	 	against S. No. 52, for the entries in column (4), the entry "Nil" shall be substituted;</a:t>
            </a:r>
          </a:p>
          <a:p>
            <a:pPr algn="just"/>
            <a:r>
              <a:rPr lang="en-US" sz="1200" dirty="0">
                <a:latin typeface="Times New Roman" panose="02020603050405020304" pitchFamily="18" charset="0"/>
                <a:cs typeface="Times New Roman" panose="02020603050405020304" pitchFamily="18" charset="0"/>
              </a:rPr>
              <a:t>(xv)	 	against S. No. 52A, for the entries in column (4), the entry "Nil" shall be substituted;</a:t>
            </a:r>
          </a:p>
          <a:p>
            <a:pPr algn="just"/>
            <a:r>
              <a:rPr lang="en-US" sz="1200" dirty="0">
                <a:latin typeface="Times New Roman" panose="02020603050405020304" pitchFamily="18" charset="0"/>
                <a:cs typeface="Times New Roman" panose="02020603050405020304" pitchFamily="18" charset="0"/>
              </a:rPr>
              <a:t>(xvi)	 	against S. No. 52B, for the entries in column (4), the entry "Nil" shall be substituted;</a:t>
            </a:r>
          </a:p>
          <a:p>
            <a:pPr algn="just"/>
            <a:r>
              <a:rPr lang="en-US" sz="1200" dirty="0">
                <a:latin typeface="Times New Roman" panose="02020603050405020304" pitchFamily="18" charset="0"/>
                <a:cs typeface="Times New Roman" panose="02020603050405020304" pitchFamily="18" charset="0"/>
              </a:rPr>
              <a:t>(xvii)	 	against S. No. 53, for the entries in column (4), the entry "Nil" shall be substituted;</a:t>
            </a:r>
          </a:p>
        </p:txBody>
      </p:sp>
      <p:sp>
        <p:nvSpPr>
          <p:cNvPr id="10" name="Cloud 9">
            <a:extLst>
              <a:ext uri="{FF2B5EF4-FFF2-40B4-BE49-F238E27FC236}">
                <a16:creationId xmlns:a16="http://schemas.microsoft.com/office/drawing/2014/main" id="{1A0954B9-A86E-0C9E-2E6C-BA1893CBC5DB}"/>
              </a:ext>
            </a:extLst>
          </p:cNvPr>
          <p:cNvSpPr/>
          <p:nvPr/>
        </p:nvSpPr>
        <p:spPr>
          <a:xfrm>
            <a:off x="6954982" y="2715491"/>
            <a:ext cx="4461163" cy="3311236"/>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dirty="0"/>
              <a:t>No transition mechanism </a:t>
            </a:r>
          </a:p>
          <a:p>
            <a:pPr marL="285750" indent="-285750" algn="ctr">
              <a:buFontTx/>
              <a:buChar char="-"/>
            </a:pPr>
            <a:r>
              <a:rPr lang="en-US" dirty="0"/>
              <a:t>No specific lapsing/ reversal mandate </a:t>
            </a:r>
          </a:p>
        </p:txBody>
      </p:sp>
    </p:spTree>
    <p:extLst>
      <p:ext uri="{BB962C8B-B14F-4D97-AF65-F5344CB8AC3E}">
        <p14:creationId xmlns:p14="http://schemas.microsoft.com/office/powerpoint/2010/main" val="26539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IN"/>
              <a:t>16/06/2024</a:t>
            </a:r>
            <a:endParaRPr lang="en-US" dirty="0"/>
          </a:p>
        </p:txBody>
      </p:sp>
      <p:sp>
        <p:nvSpPr>
          <p:cNvPr id="4" name="Footer Placeholder 3"/>
          <p:cNvSpPr>
            <a:spLocks noGrp="1"/>
          </p:cNvSpPr>
          <p:nvPr>
            <p:ph type="ftr" sz="quarter" idx="11"/>
          </p:nvPr>
        </p:nvSpPr>
        <p:spPr/>
        <p:txBody>
          <a:bodyPr/>
          <a:lstStyle/>
          <a:p>
            <a:r>
              <a:rPr lang="en-US"/>
              <a:t>@Jatin_Harjai                                                                                   JHA Legal</a:t>
            </a:r>
            <a:endParaRPr lang="en-US" dirty="0"/>
          </a:p>
        </p:txBody>
      </p:sp>
      <p:pic>
        <p:nvPicPr>
          <p:cNvPr id="2" name="Picture 1">
            <a:extLst>
              <a:ext uri="{FF2B5EF4-FFF2-40B4-BE49-F238E27FC236}">
                <a16:creationId xmlns:a16="http://schemas.microsoft.com/office/drawing/2014/main" id="{16740CC5-C1B3-14A9-E243-72051BE7E738}"/>
              </a:ext>
            </a:extLst>
          </p:cNvPr>
          <p:cNvPicPr>
            <a:picLocks noChangeAspect="1"/>
          </p:cNvPicPr>
          <p:nvPr/>
        </p:nvPicPr>
        <p:blipFill rotWithShape="1">
          <a:blip r:embed="rId3"/>
          <a:srcRect b="11327"/>
          <a:stretch/>
        </p:blipFill>
        <p:spPr>
          <a:xfrm>
            <a:off x="2794078" y="2349793"/>
            <a:ext cx="4483022" cy="3893846"/>
          </a:xfrm>
          <a:prstGeom prst="rect">
            <a:avLst/>
          </a:prstGeom>
        </p:spPr>
      </p:pic>
      <p:sp>
        <p:nvSpPr>
          <p:cNvPr id="6" name="Text Box 7">
            <a:extLst>
              <a:ext uri="{FF2B5EF4-FFF2-40B4-BE49-F238E27FC236}">
                <a16:creationId xmlns:a16="http://schemas.microsoft.com/office/drawing/2014/main" id="{2E72FBCA-1C6F-2111-7500-4029FC75D6F0}"/>
              </a:ext>
            </a:extLst>
          </p:cNvPr>
          <p:cNvSpPr txBox="1">
            <a:spLocks noChangeArrowheads="1"/>
          </p:cNvSpPr>
          <p:nvPr/>
        </p:nvSpPr>
        <p:spPr bwMode="auto">
          <a:xfrm>
            <a:off x="7416722" y="1988622"/>
            <a:ext cx="3962400" cy="4216539"/>
          </a:xfrm>
          <a:prstGeom prst="rect">
            <a:avLst/>
          </a:prstGeom>
          <a:solidFill>
            <a:schemeClr val="bg1"/>
          </a:solidFill>
          <a:ln>
            <a:noFill/>
          </a:ln>
        </p:spPr>
        <p:txBody>
          <a:bodyPr>
            <a:spAutoFit/>
          </a:bodyPr>
          <a:lstStyle>
            <a:lvl1pPr marL="469900" indent="-469900">
              <a:lnSpc>
                <a:spcPct val="120000"/>
              </a:lnSpc>
              <a:spcBef>
                <a:spcPts val="1000"/>
              </a:spcBef>
              <a:buClr>
                <a:schemeClr val="tx1"/>
              </a:buClr>
              <a:buFont typeface="Arial" charset="0"/>
              <a:buChar char="•"/>
              <a:defRPr sz="2000">
                <a:solidFill>
                  <a:schemeClr val="tx1"/>
                </a:solidFill>
                <a:latin typeface="Tw Cen MT" charset="0"/>
              </a:defRPr>
            </a:lvl1pPr>
            <a:lvl2pPr marL="742950" indent="-285750">
              <a:lnSpc>
                <a:spcPct val="120000"/>
              </a:lnSpc>
              <a:spcBef>
                <a:spcPts val="500"/>
              </a:spcBef>
              <a:buClr>
                <a:schemeClr val="tx1"/>
              </a:buClr>
              <a:buFont typeface="Arial" charset="0"/>
              <a:buChar char="•"/>
              <a:defRPr>
                <a:solidFill>
                  <a:schemeClr val="tx1"/>
                </a:solidFill>
                <a:latin typeface="Tw Cen MT" charset="0"/>
              </a:defRPr>
            </a:lvl2pPr>
            <a:lvl3pPr marL="1143000" indent="-228600">
              <a:lnSpc>
                <a:spcPct val="120000"/>
              </a:lnSpc>
              <a:spcBef>
                <a:spcPts val="500"/>
              </a:spcBef>
              <a:buClr>
                <a:schemeClr val="tx1"/>
              </a:buClr>
              <a:buFont typeface="Arial" charset="0"/>
              <a:buChar char="•"/>
              <a:defRPr sz="1600">
                <a:solidFill>
                  <a:schemeClr val="tx1"/>
                </a:solidFill>
                <a:latin typeface="Tw Cen MT" charset="0"/>
              </a:defRPr>
            </a:lvl3pPr>
            <a:lvl4pPr marL="1600200" indent="-228600">
              <a:lnSpc>
                <a:spcPct val="120000"/>
              </a:lnSpc>
              <a:spcBef>
                <a:spcPts val="500"/>
              </a:spcBef>
              <a:buClr>
                <a:schemeClr val="tx1"/>
              </a:buClr>
              <a:buFont typeface="Arial" charset="0"/>
              <a:buChar char="•"/>
              <a:defRPr sz="1400">
                <a:solidFill>
                  <a:schemeClr val="tx1"/>
                </a:solidFill>
                <a:latin typeface="Tw Cen MT" charset="0"/>
              </a:defRPr>
            </a:lvl4pPr>
            <a:lvl5pPr marL="2057400" indent="-228600">
              <a:lnSpc>
                <a:spcPct val="120000"/>
              </a:lnSpc>
              <a:spcBef>
                <a:spcPts val="500"/>
              </a:spcBef>
              <a:buClr>
                <a:schemeClr val="tx1"/>
              </a:buClr>
              <a:buFont typeface="Arial" charset="0"/>
              <a:buChar char="•"/>
              <a:defRPr sz="1400">
                <a:solidFill>
                  <a:schemeClr val="tx1"/>
                </a:solidFill>
                <a:latin typeface="Tw Cen MT" charset="0"/>
              </a:defRPr>
            </a:lvl5pPr>
            <a:lvl6pPr marL="2514600" indent="-228600" eaLnBrk="0" fontAlgn="base" hangingPunct="0">
              <a:lnSpc>
                <a:spcPct val="120000"/>
              </a:lnSpc>
              <a:spcBef>
                <a:spcPts val="500"/>
              </a:spcBef>
              <a:spcAft>
                <a:spcPct val="0"/>
              </a:spcAft>
              <a:buClr>
                <a:schemeClr val="tx1"/>
              </a:buClr>
              <a:buFont typeface="Arial" charset="0"/>
              <a:buChar char="•"/>
              <a:defRPr sz="1400">
                <a:solidFill>
                  <a:schemeClr val="tx1"/>
                </a:solidFill>
                <a:latin typeface="Tw Cen MT" charset="0"/>
              </a:defRPr>
            </a:lvl6pPr>
            <a:lvl7pPr marL="2971800" indent="-228600" eaLnBrk="0" fontAlgn="base" hangingPunct="0">
              <a:lnSpc>
                <a:spcPct val="120000"/>
              </a:lnSpc>
              <a:spcBef>
                <a:spcPts val="500"/>
              </a:spcBef>
              <a:spcAft>
                <a:spcPct val="0"/>
              </a:spcAft>
              <a:buClr>
                <a:schemeClr val="tx1"/>
              </a:buClr>
              <a:buFont typeface="Arial" charset="0"/>
              <a:buChar char="•"/>
              <a:defRPr sz="1400">
                <a:solidFill>
                  <a:schemeClr val="tx1"/>
                </a:solidFill>
                <a:latin typeface="Tw Cen MT" charset="0"/>
              </a:defRPr>
            </a:lvl7pPr>
            <a:lvl8pPr marL="3429000" indent="-228600" eaLnBrk="0" fontAlgn="base" hangingPunct="0">
              <a:lnSpc>
                <a:spcPct val="120000"/>
              </a:lnSpc>
              <a:spcBef>
                <a:spcPts val="500"/>
              </a:spcBef>
              <a:spcAft>
                <a:spcPct val="0"/>
              </a:spcAft>
              <a:buClr>
                <a:schemeClr val="tx1"/>
              </a:buClr>
              <a:buFont typeface="Arial" charset="0"/>
              <a:buChar char="•"/>
              <a:defRPr sz="1400">
                <a:solidFill>
                  <a:schemeClr val="tx1"/>
                </a:solidFill>
                <a:latin typeface="Tw Cen MT" charset="0"/>
              </a:defRPr>
            </a:lvl8pPr>
            <a:lvl9pPr marL="3886200" indent="-228600" eaLnBrk="0" fontAlgn="base" hangingPunct="0">
              <a:lnSpc>
                <a:spcPct val="120000"/>
              </a:lnSpc>
              <a:spcBef>
                <a:spcPts val="500"/>
              </a:spcBef>
              <a:spcAft>
                <a:spcPct val="0"/>
              </a:spcAft>
              <a:buClr>
                <a:schemeClr val="tx1"/>
              </a:buClr>
              <a:buFont typeface="Arial" charset="0"/>
              <a:buChar char="•"/>
              <a:defRPr sz="1400">
                <a:solidFill>
                  <a:schemeClr val="tx1"/>
                </a:solidFill>
                <a:latin typeface="Tw Cen MT" charset="0"/>
              </a:defRPr>
            </a:lvl9pPr>
          </a:lstStyle>
          <a:p>
            <a:pPr marL="325900" algn="r">
              <a:lnSpc>
                <a:spcPct val="100000"/>
              </a:lnSpc>
              <a:spcBef>
                <a:spcPts val="0"/>
              </a:spcBef>
              <a:buClrTx/>
              <a:buFont typeface="Wingdings" charset="2"/>
              <a:buNone/>
            </a:pPr>
            <a:endParaRPr lang="en-US" altLang="en-US" sz="1800" b="1" dirty="0">
              <a:latin typeface="Arial" charset="0"/>
            </a:endParaRPr>
          </a:p>
          <a:p>
            <a:pPr marL="325900" algn="r">
              <a:lnSpc>
                <a:spcPct val="100000"/>
              </a:lnSpc>
              <a:spcBef>
                <a:spcPts val="0"/>
              </a:spcBef>
              <a:buClrTx/>
              <a:buFont typeface="Wingdings" charset="2"/>
              <a:buNone/>
            </a:pPr>
            <a:endParaRPr lang="en-US" altLang="en-US" sz="1800" b="1" dirty="0">
              <a:latin typeface="Arial" charset="0"/>
            </a:endParaRPr>
          </a:p>
          <a:p>
            <a:pPr marL="325900" algn="r">
              <a:lnSpc>
                <a:spcPct val="100000"/>
              </a:lnSpc>
              <a:spcBef>
                <a:spcPts val="0"/>
              </a:spcBef>
              <a:buClrTx/>
              <a:buFont typeface="Wingdings" charset="2"/>
              <a:buNone/>
            </a:pPr>
            <a:r>
              <a:rPr lang="en-US" altLang="en-US" sz="1800" b="1" dirty="0">
                <a:latin typeface="Arial" charset="0"/>
              </a:rPr>
              <a:t>Jatin Harjai</a:t>
            </a:r>
          </a:p>
          <a:p>
            <a:pPr marL="325900" algn="r">
              <a:lnSpc>
                <a:spcPct val="100000"/>
              </a:lnSpc>
              <a:spcBef>
                <a:spcPts val="0"/>
              </a:spcBef>
              <a:buClrTx/>
              <a:buFont typeface="Wingdings" charset="2"/>
              <a:buNone/>
            </a:pPr>
            <a:r>
              <a:rPr lang="en-US" altLang="en-US" sz="1800" b="1" dirty="0">
                <a:latin typeface="Arial" charset="0"/>
              </a:rPr>
              <a:t>Advocate</a:t>
            </a:r>
            <a:br>
              <a:rPr lang="en-IN" sz="1600" dirty="0"/>
            </a:br>
            <a:r>
              <a:rPr lang="en-IN" sz="1600" b="0" i="0" u="none" strike="noStrike" dirty="0">
                <a:solidFill>
                  <a:srgbClr val="000000"/>
                </a:solidFill>
                <a:effectLst/>
                <a:latin typeface="Helvetica" pitchFamily="2" charset="0"/>
              </a:rPr>
              <a:t>B. Com, FCA, LL.B., DISA (ICAI)</a:t>
            </a:r>
            <a:br>
              <a:rPr lang="en-IN" sz="1600" dirty="0"/>
            </a:br>
            <a:r>
              <a:rPr lang="en-US" altLang="en-US" sz="1600" dirty="0" err="1">
                <a:latin typeface="Arial" charset="0"/>
              </a:rPr>
              <a:t>jatin.harjai@icloud.com</a:t>
            </a:r>
            <a:endParaRPr lang="en-US" altLang="en-US" sz="1600" dirty="0">
              <a:latin typeface="Arial" charset="0"/>
            </a:endParaRPr>
          </a:p>
          <a:p>
            <a:pPr marL="325900" algn="r">
              <a:lnSpc>
                <a:spcPct val="100000"/>
              </a:lnSpc>
              <a:spcBef>
                <a:spcPts val="0"/>
              </a:spcBef>
              <a:buClrTx/>
              <a:buNone/>
            </a:pPr>
            <a:r>
              <a:rPr lang="en-US" altLang="en-US" sz="1600" dirty="0">
                <a:latin typeface="Arial" charset="0"/>
              </a:rPr>
              <a:t>@</a:t>
            </a:r>
            <a:r>
              <a:rPr lang="en-US" altLang="en-US" sz="1600" dirty="0" err="1">
                <a:latin typeface="Arial" charset="0"/>
              </a:rPr>
              <a:t>Jatin_Harjai</a:t>
            </a:r>
            <a:endParaRPr lang="en-US" altLang="en-US" sz="1600" dirty="0">
              <a:latin typeface="Arial" charset="0"/>
            </a:endParaRPr>
          </a:p>
          <a:p>
            <a:pPr marL="325900" algn="r">
              <a:lnSpc>
                <a:spcPct val="100000"/>
              </a:lnSpc>
              <a:spcBef>
                <a:spcPts val="0"/>
              </a:spcBef>
              <a:buClrTx/>
              <a:buFont typeface="Wingdings" charset="2"/>
              <a:buNone/>
            </a:pPr>
            <a:endParaRPr lang="en-IN" sz="1600" b="0" i="0" u="none" strike="noStrike" dirty="0">
              <a:solidFill>
                <a:srgbClr val="000000"/>
              </a:solidFill>
              <a:effectLst/>
              <a:latin typeface="Helvetica" pitchFamily="2" charset="0"/>
            </a:endParaRPr>
          </a:p>
          <a:p>
            <a:pPr marL="325900" algn="r">
              <a:lnSpc>
                <a:spcPct val="100000"/>
              </a:lnSpc>
              <a:spcBef>
                <a:spcPts val="0"/>
              </a:spcBef>
              <a:buClrTx/>
              <a:buFont typeface="Wingdings" charset="2"/>
              <a:buNone/>
            </a:pPr>
            <a:r>
              <a:rPr lang="en-IN" sz="1600" b="1" i="0" u="none" strike="noStrike" dirty="0">
                <a:solidFill>
                  <a:srgbClr val="000000"/>
                </a:solidFill>
                <a:effectLst/>
                <a:latin typeface="Helvetica" pitchFamily="2" charset="0"/>
              </a:rPr>
              <a:t>JHA Legal</a:t>
            </a:r>
            <a:r>
              <a:rPr lang="en-IN" sz="1600" b="0" i="0" u="none" strike="noStrike" dirty="0">
                <a:solidFill>
                  <a:srgbClr val="000000"/>
                </a:solidFill>
                <a:effectLst/>
                <a:latin typeface="Helvetica" pitchFamily="2" charset="0"/>
              </a:rPr>
              <a:t> </a:t>
            </a:r>
            <a:br>
              <a:rPr lang="en-IN" sz="1600" dirty="0"/>
            </a:br>
            <a:r>
              <a:rPr lang="en-IN" sz="1600" b="0" i="0" u="none" strike="noStrike" dirty="0">
                <a:solidFill>
                  <a:srgbClr val="000000"/>
                </a:solidFill>
                <a:effectLst/>
                <a:latin typeface="Helvetica" pitchFamily="2" charset="0"/>
              </a:rPr>
              <a:t>208-209, Brij </a:t>
            </a:r>
            <a:r>
              <a:rPr lang="en-IN" sz="1600" b="0" i="0" u="none" strike="noStrike" dirty="0" err="1">
                <a:solidFill>
                  <a:srgbClr val="000000"/>
                </a:solidFill>
                <a:effectLst/>
                <a:latin typeface="Helvetica" pitchFamily="2" charset="0"/>
              </a:rPr>
              <a:t>Anukampa</a:t>
            </a:r>
            <a:r>
              <a:rPr lang="en-IN" sz="1600" b="0" i="0" u="none" strike="noStrike" dirty="0">
                <a:solidFill>
                  <a:srgbClr val="000000"/>
                </a:solidFill>
                <a:effectLst/>
                <a:latin typeface="Helvetica" pitchFamily="2" charset="0"/>
              </a:rPr>
              <a:t>, K-13,</a:t>
            </a:r>
            <a:br>
              <a:rPr lang="en-IN" sz="1600" dirty="0"/>
            </a:br>
            <a:r>
              <a:rPr lang="en-IN" sz="1600" b="0" i="0" u="none" strike="noStrike" dirty="0">
                <a:solidFill>
                  <a:srgbClr val="000000"/>
                </a:solidFill>
                <a:effectLst/>
                <a:latin typeface="Helvetica" pitchFamily="2" charset="0"/>
              </a:rPr>
              <a:t>Ashok Marg, C-Scheme, </a:t>
            </a:r>
            <a:br>
              <a:rPr lang="en-IN" sz="1600" dirty="0"/>
            </a:br>
            <a:r>
              <a:rPr lang="en-IN" sz="1600" b="0" i="0" u="none" strike="noStrike" dirty="0">
                <a:solidFill>
                  <a:srgbClr val="000000"/>
                </a:solidFill>
                <a:effectLst/>
                <a:latin typeface="Helvetica" pitchFamily="2" charset="0"/>
              </a:rPr>
              <a:t>Jaipur 302001 </a:t>
            </a:r>
            <a:br>
              <a:rPr lang="en-IN" sz="1600" dirty="0"/>
            </a:br>
            <a:r>
              <a:rPr lang="en-IN" sz="1600" b="0" i="0" u="none" strike="noStrike" dirty="0">
                <a:solidFill>
                  <a:srgbClr val="000000"/>
                </a:solidFill>
                <a:effectLst/>
                <a:latin typeface="Helvetica" pitchFamily="2" charset="0"/>
              </a:rPr>
              <a:t>Ph: +91 141 4017982</a:t>
            </a:r>
            <a:br>
              <a:rPr lang="en-IN" sz="1600" dirty="0"/>
            </a:br>
            <a:r>
              <a:rPr lang="en-IN" sz="1600" b="0" i="0" u="none" strike="noStrike" dirty="0">
                <a:solidFill>
                  <a:srgbClr val="000000"/>
                </a:solidFill>
                <a:effectLst/>
                <a:latin typeface="Helvetica" pitchFamily="2" charset="0"/>
              </a:rPr>
              <a:t>Fax: +91 141 2373224</a:t>
            </a:r>
            <a:endParaRPr lang="en-US" altLang="en-US" sz="1800" b="1" dirty="0">
              <a:latin typeface="Arial" charset="0"/>
            </a:endParaRPr>
          </a:p>
          <a:p>
            <a:pPr marL="325900" algn="r">
              <a:lnSpc>
                <a:spcPct val="100000"/>
              </a:lnSpc>
              <a:spcBef>
                <a:spcPts val="0"/>
              </a:spcBef>
              <a:buClrTx/>
              <a:buFont typeface="Wingdings" charset="2"/>
              <a:buNone/>
            </a:pPr>
            <a:r>
              <a:rPr lang="en-US" altLang="en-US" sz="1800" dirty="0" err="1">
                <a:latin typeface="Arial" charset="0"/>
              </a:rPr>
              <a:t>office.jpr@jharjai.com</a:t>
            </a:r>
            <a:endParaRPr lang="en-US" altLang="en-US" sz="1800" dirty="0">
              <a:latin typeface="Arial" charset="0"/>
            </a:endParaRPr>
          </a:p>
          <a:p>
            <a:pPr marL="325900" algn="r">
              <a:lnSpc>
                <a:spcPct val="100000"/>
              </a:lnSpc>
              <a:spcBef>
                <a:spcPts val="0"/>
              </a:spcBef>
              <a:buClrTx/>
              <a:buFont typeface="Wingdings" charset="2"/>
              <a:buNone/>
            </a:pPr>
            <a:endParaRPr lang="en-US" altLang="en-US" sz="1800" b="1" dirty="0">
              <a:latin typeface="Arial" charset="0"/>
            </a:endParaRPr>
          </a:p>
        </p:txBody>
      </p:sp>
      <p:pic>
        <p:nvPicPr>
          <p:cNvPr id="7" name="Picture 6">
            <a:extLst>
              <a:ext uri="{FF2B5EF4-FFF2-40B4-BE49-F238E27FC236}">
                <a16:creationId xmlns:a16="http://schemas.microsoft.com/office/drawing/2014/main" id="{F2AC9C8E-0EE8-DAB1-B8F4-C672B51E8464}"/>
              </a:ext>
            </a:extLst>
          </p:cNvPr>
          <p:cNvPicPr>
            <a:picLocks noChangeAspect="1"/>
          </p:cNvPicPr>
          <p:nvPr/>
        </p:nvPicPr>
        <p:blipFill>
          <a:blip r:embed="rId4"/>
          <a:stretch>
            <a:fillRect/>
          </a:stretch>
        </p:blipFill>
        <p:spPr>
          <a:xfrm>
            <a:off x="9690991" y="3632020"/>
            <a:ext cx="265809" cy="251441"/>
          </a:xfrm>
          <a:prstGeom prst="rect">
            <a:avLst/>
          </a:prstGeom>
        </p:spPr>
      </p:pic>
      <p:sp>
        <p:nvSpPr>
          <p:cNvPr id="10" name="Rectangle 9">
            <a:extLst>
              <a:ext uri="{FF2B5EF4-FFF2-40B4-BE49-F238E27FC236}">
                <a16:creationId xmlns:a16="http://schemas.microsoft.com/office/drawing/2014/main" id="{5FBF86CC-5B48-3BF6-18EF-8E62CC66DDEE}"/>
              </a:ext>
            </a:extLst>
          </p:cNvPr>
          <p:cNvSpPr/>
          <p:nvPr/>
        </p:nvSpPr>
        <p:spPr>
          <a:xfrm>
            <a:off x="0" y="0"/>
            <a:ext cx="12192000" cy="2339102"/>
          </a:xfrm>
          <a:prstGeom prst="rect">
            <a:avLst/>
          </a:prstGeom>
          <a:solidFill>
            <a:schemeClr val="accent1">
              <a:lumMod val="20000"/>
              <a:lumOff val="80000"/>
            </a:schemeClr>
          </a:solidFill>
        </p:spPr>
        <p:txBody>
          <a:bodyPr wrap="square" lIns="91440" tIns="45720" rIns="91440" bIns="45720">
            <a:spAutoFit/>
          </a:bodyPr>
          <a:lstStyle/>
          <a:p>
            <a:pPr algn="ctr"/>
            <a:endParaRPr lang="en-GB" sz="4400" b="1" dirty="0">
              <a:ln w="6600">
                <a:solidFill>
                  <a:schemeClr val="accent2"/>
                </a:solidFill>
                <a:prstDash val="solid"/>
              </a:ln>
              <a:solidFill>
                <a:schemeClr val="accent1"/>
              </a:solidFill>
              <a:effectLst>
                <a:outerShdw dist="38100" dir="2700000" algn="tl" rotWithShape="0">
                  <a:schemeClr val="accent2"/>
                </a:outerShdw>
              </a:effectLst>
            </a:endParaRPr>
          </a:p>
          <a:p>
            <a:pPr algn="ctr"/>
            <a:r>
              <a:rPr lang="en-GB" sz="6600" b="1" dirty="0">
                <a:ln w="6600">
                  <a:solidFill>
                    <a:schemeClr val="accent2"/>
                  </a:solidFill>
                  <a:prstDash val="solid"/>
                </a:ln>
                <a:solidFill>
                  <a:schemeClr val="accent1"/>
                </a:solidFill>
                <a:effectLst>
                  <a:outerShdw dist="38100" dir="2700000" algn="tl" rotWithShape="0">
                    <a:schemeClr val="accent2"/>
                  </a:outerShdw>
                </a:effectLst>
                <a:latin typeface="AkayaKanadaka" panose="02010502080401010103" pitchFamily="2" charset="77"/>
                <a:cs typeface="AkayaKanadaka" panose="02010502080401010103" pitchFamily="2" charset="77"/>
              </a:rPr>
              <a:t>Thank You</a:t>
            </a:r>
          </a:p>
          <a:p>
            <a:pPr algn="ctr"/>
            <a:r>
              <a:rPr lang="en-GB" sz="3600" b="1" dirty="0">
                <a:ln w="6600">
                  <a:solidFill>
                    <a:schemeClr val="accent2"/>
                  </a:solidFill>
                  <a:prstDash val="solid"/>
                </a:ln>
                <a:solidFill>
                  <a:schemeClr val="accent1"/>
                </a:solidFill>
                <a:effectLst>
                  <a:outerShdw dist="38100" dir="2700000" algn="tl" rotWithShape="0">
                    <a:schemeClr val="accent2"/>
                  </a:outerShdw>
                </a:effectLst>
              </a:rPr>
              <a:t> </a:t>
            </a:r>
          </a:p>
        </p:txBody>
      </p:sp>
      <p:sp>
        <p:nvSpPr>
          <p:cNvPr id="8" name="Slide Number Placeholder 3">
            <a:extLst>
              <a:ext uri="{FF2B5EF4-FFF2-40B4-BE49-F238E27FC236}">
                <a16:creationId xmlns:a16="http://schemas.microsoft.com/office/drawing/2014/main" id="{66AB8A5D-5994-8B77-46B2-9B555AFEF275}"/>
              </a:ext>
            </a:extLst>
          </p:cNvPr>
          <p:cNvSpPr txBox="1">
            <a:spLocks/>
          </p:cNvSpPr>
          <p:nvPr/>
        </p:nvSpPr>
        <p:spPr>
          <a:xfrm>
            <a:off x="8949345" y="6459787"/>
            <a:ext cx="98401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latin typeface="Bookman Old Style" pitchFamily="18" charset="0"/>
              </a:rPr>
              <a:pPr/>
              <a:t>50</a:t>
            </a:fld>
            <a:endParaRPr lang="en-US" dirty="0">
              <a:latin typeface="Bookman Old Style" pitchFamily="18" charset="0"/>
            </a:endParaRPr>
          </a:p>
        </p:txBody>
      </p:sp>
      <p:sp>
        <p:nvSpPr>
          <p:cNvPr id="5" name="Slide Number Placeholder 4">
            <a:extLst>
              <a:ext uri="{FF2B5EF4-FFF2-40B4-BE49-F238E27FC236}">
                <a16:creationId xmlns:a16="http://schemas.microsoft.com/office/drawing/2014/main" id="{2B015F27-AC9B-6C03-C877-8D956B1B6322}"/>
              </a:ext>
            </a:extLst>
          </p:cNvPr>
          <p:cNvSpPr>
            <a:spLocks noGrp="1"/>
          </p:cNvSpPr>
          <p:nvPr>
            <p:ph type="sldNum" sz="quarter" idx="12"/>
          </p:nvPr>
        </p:nvSpPr>
        <p:spPr/>
        <p:txBody>
          <a:bodyPr/>
          <a:lstStyle/>
          <a:p>
            <a:fld id="{4FAB73BC-B049-4115-A692-8D63A059BFB8}" type="slidenum">
              <a:rPr lang="en-US" smtClean="0"/>
              <a:t>50</a:t>
            </a:fld>
            <a:endParaRPr lang="en-US" dirty="0"/>
          </a:p>
        </p:txBody>
      </p:sp>
    </p:spTree>
    <p:extLst>
      <p:ext uri="{BB962C8B-B14F-4D97-AF65-F5344CB8AC3E}">
        <p14:creationId xmlns:p14="http://schemas.microsoft.com/office/powerpoint/2010/main" val="1898287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CC531-CE5E-91B6-0CAE-0200E5E43F18}"/>
            </a:ext>
          </a:extLst>
        </p:cNvPr>
        <p:cNvGrpSpPr/>
        <p:nvPr/>
      </p:nvGrpSpPr>
      <p:grpSpPr>
        <a:xfrm>
          <a:off x="0" y="0"/>
          <a:ext cx="0" cy="0"/>
          <a:chOff x="0" y="0"/>
          <a:chExt cx="0" cy="0"/>
        </a:xfrm>
      </p:grpSpPr>
      <p:sp>
        <p:nvSpPr>
          <p:cNvPr id="7" name="Date Placeholder 6">
            <a:extLst>
              <a:ext uri="{FF2B5EF4-FFF2-40B4-BE49-F238E27FC236}">
                <a16:creationId xmlns:a16="http://schemas.microsoft.com/office/drawing/2014/main" id="{53731D7F-5DE0-1C2D-34B3-4DECF68AD324}"/>
              </a:ext>
            </a:extLst>
          </p:cNvPr>
          <p:cNvSpPr>
            <a:spLocks noGrp="1"/>
          </p:cNvSpPr>
          <p:nvPr>
            <p:ph type="dt" sz="half" idx="10"/>
          </p:nvPr>
        </p:nvSpPr>
        <p:spPr>
          <a:xfrm>
            <a:off x="1097280" y="6459785"/>
            <a:ext cx="2472271" cy="365125"/>
          </a:xfrm>
        </p:spPr>
        <p:txBody>
          <a:bodyPr>
            <a:normAutofit/>
          </a:bodyPr>
          <a:lstStyle/>
          <a:p>
            <a:pPr>
              <a:spcAft>
                <a:spcPts val="600"/>
              </a:spcAft>
            </a:pPr>
            <a:fld id="{310D7B9D-B0DD-EF4B-B1F7-D4E511D2A794}" type="datetime1">
              <a:rPr lang="en-IN" smtClean="0"/>
              <a:t>07/02/26</a:t>
            </a:fld>
            <a:endParaRPr lang="en-US"/>
          </a:p>
        </p:txBody>
      </p:sp>
      <p:sp>
        <p:nvSpPr>
          <p:cNvPr id="2" name="Footer Placeholder 1">
            <a:extLst>
              <a:ext uri="{FF2B5EF4-FFF2-40B4-BE49-F238E27FC236}">
                <a16:creationId xmlns:a16="http://schemas.microsoft.com/office/drawing/2014/main" id="{29F44BB0-744B-B0BE-261B-91C476C5FC9E}"/>
              </a:ext>
            </a:extLst>
          </p:cNvPr>
          <p:cNvSpPr>
            <a:spLocks noGrp="1"/>
          </p:cNvSpPr>
          <p:nvPr>
            <p:ph type="ftr" sz="quarter" idx="11"/>
          </p:nvPr>
        </p:nvSpPr>
        <p:spPr>
          <a:xfrm>
            <a:off x="3686185" y="6459785"/>
            <a:ext cx="4822804" cy="365125"/>
          </a:xfrm>
        </p:spPr>
        <p:txBody>
          <a:bodyPr>
            <a:normAutofit/>
          </a:bodyPr>
          <a:lstStyle/>
          <a:p>
            <a:pPr>
              <a:spcAft>
                <a:spcPts val="600"/>
              </a:spcAft>
            </a:pPr>
            <a:r>
              <a:rPr lang="en-US"/>
              <a:t>@Jatin_Harjai                                                                                   JHA Legal</a:t>
            </a:r>
          </a:p>
        </p:txBody>
      </p:sp>
      <p:sp>
        <p:nvSpPr>
          <p:cNvPr id="3" name="Slide Number Placeholder 2">
            <a:extLst>
              <a:ext uri="{FF2B5EF4-FFF2-40B4-BE49-F238E27FC236}">
                <a16:creationId xmlns:a16="http://schemas.microsoft.com/office/drawing/2014/main" id="{F0F5F274-A08F-16D3-29F0-C1CB544591DC}"/>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smtClean="0"/>
              <a:pPr>
                <a:spcAft>
                  <a:spcPts val="600"/>
                </a:spcAft>
              </a:pPr>
              <a:t>6</a:t>
            </a:fld>
            <a:endParaRPr lang="en-US"/>
          </a:p>
        </p:txBody>
      </p:sp>
      <p:sp>
        <p:nvSpPr>
          <p:cNvPr id="11" name="TextBox 10">
            <a:extLst>
              <a:ext uri="{FF2B5EF4-FFF2-40B4-BE49-F238E27FC236}">
                <a16:creationId xmlns:a16="http://schemas.microsoft.com/office/drawing/2014/main" id="{97D99AA1-F3E1-9911-72A6-7C928DCD4AA5}"/>
              </a:ext>
            </a:extLst>
          </p:cNvPr>
          <p:cNvSpPr txBox="1"/>
          <p:nvPr/>
        </p:nvSpPr>
        <p:spPr>
          <a:xfrm>
            <a:off x="0" y="1"/>
            <a:ext cx="121920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sz="2800"/>
            </a:pPr>
            <a:r>
              <a:rPr lang="en-IN" sz="3600" dirty="0"/>
              <a:t>Input Tax of C. Cess ! </a:t>
            </a:r>
          </a:p>
        </p:txBody>
      </p:sp>
      <p:sp>
        <p:nvSpPr>
          <p:cNvPr id="4" name="TextBox 3">
            <a:extLst>
              <a:ext uri="{FF2B5EF4-FFF2-40B4-BE49-F238E27FC236}">
                <a16:creationId xmlns:a16="http://schemas.microsoft.com/office/drawing/2014/main" id="{3DF93F7F-65CE-2561-030E-3B56FBC3B47D}"/>
              </a:ext>
            </a:extLst>
          </p:cNvPr>
          <p:cNvSpPr txBox="1"/>
          <p:nvPr/>
        </p:nvSpPr>
        <p:spPr>
          <a:xfrm>
            <a:off x="301084" y="768993"/>
            <a:ext cx="11597268" cy="4307398"/>
          </a:xfrm>
          <a:prstGeom prst="rect">
            <a:avLst/>
          </a:prstGeom>
          <a:noFill/>
        </p:spPr>
        <p:txBody>
          <a:bodyPr wrap="square">
            <a:spAutoFit/>
          </a:bodyPr>
          <a:lstStyle/>
          <a:p>
            <a:pPr marL="285750" indent="-285750" algn="just">
              <a:lnSpc>
                <a:spcPct val="200000"/>
              </a:lnSpc>
              <a:buFont typeface="Wingdings" pitchFamily="2" charset="2"/>
              <a:buChar char="v"/>
            </a:pPr>
            <a:r>
              <a:rPr lang="en-IN" sz="2000" dirty="0">
                <a:latin typeface="Times New Roman" panose="02020603050405020304" pitchFamily="18" charset="0"/>
                <a:cs typeface="Times New Roman" panose="02020603050405020304" pitchFamily="18" charset="0"/>
              </a:rPr>
              <a:t>Violation of vestee right in accrued Input Tax Credit of Cess !</a:t>
            </a:r>
          </a:p>
          <a:p>
            <a:pPr marL="285750" indent="-285750" algn="just">
              <a:lnSpc>
                <a:spcPct val="200000"/>
              </a:lnSpc>
              <a:buFont typeface="Wingdings" pitchFamily="2" charset="2"/>
              <a:buChar char="v"/>
            </a:pPr>
            <a:r>
              <a:rPr lang="en-IN" sz="2000" dirty="0">
                <a:latin typeface="Times New Roman" panose="02020603050405020304" pitchFamily="18" charset="0"/>
                <a:cs typeface="Times New Roman" panose="02020603050405020304" pitchFamily="18" charset="0"/>
              </a:rPr>
              <a:t>Arbitrary and violative of Article 14 ! </a:t>
            </a:r>
          </a:p>
          <a:p>
            <a:pPr marL="285750" indent="-285750" algn="just">
              <a:lnSpc>
                <a:spcPct val="200000"/>
              </a:lnSpc>
              <a:buFont typeface="Wingdings" pitchFamily="2" charset="2"/>
              <a:buChar char="v"/>
            </a:pPr>
            <a:r>
              <a:rPr lang="en-IN" sz="2000" dirty="0">
                <a:latin typeface="Times New Roman" panose="02020603050405020304" pitchFamily="18" charset="0"/>
                <a:cs typeface="Times New Roman" panose="02020603050405020304" pitchFamily="18" charset="0"/>
              </a:rPr>
              <a:t>Violation of Article 19(1)(g) ! </a:t>
            </a:r>
          </a:p>
          <a:p>
            <a:pPr marL="285750" indent="-285750" algn="just">
              <a:lnSpc>
                <a:spcPct val="200000"/>
              </a:lnSpc>
              <a:buFont typeface="Wingdings" pitchFamily="2" charset="2"/>
              <a:buChar char="v"/>
            </a:pPr>
            <a:r>
              <a:rPr lang="en-IN" sz="2000" dirty="0">
                <a:latin typeface="Times New Roman" panose="02020603050405020304" pitchFamily="18" charset="0"/>
                <a:cs typeface="Times New Roman" panose="02020603050405020304" pitchFamily="18" charset="0"/>
              </a:rPr>
              <a:t>Violation of Article 265 ! </a:t>
            </a:r>
          </a:p>
          <a:p>
            <a:pPr marL="285750" indent="-285750" algn="just">
              <a:lnSpc>
                <a:spcPct val="200000"/>
              </a:lnSpc>
              <a:buFont typeface="Wingdings" pitchFamily="2" charset="2"/>
              <a:buChar char="v"/>
            </a:pPr>
            <a:r>
              <a:rPr lang="en-IN" sz="2000" dirty="0">
                <a:latin typeface="Times New Roman" panose="02020603050405020304" pitchFamily="18" charset="0"/>
                <a:cs typeface="Times New Roman" panose="02020603050405020304" pitchFamily="18" charset="0"/>
              </a:rPr>
              <a:t>Violation of Article 300A ! </a:t>
            </a:r>
          </a:p>
          <a:p>
            <a:pPr marL="285750" indent="-285750" algn="just">
              <a:lnSpc>
                <a:spcPct val="200000"/>
              </a:lnSpc>
              <a:buFont typeface="Wingdings" pitchFamily="2" charset="2"/>
              <a:buChar char="v"/>
            </a:pPr>
            <a:r>
              <a:rPr lang="en-IN" sz="2000" dirty="0">
                <a:latin typeface="Times New Roman" panose="02020603050405020304" pitchFamily="18" charset="0"/>
                <a:cs typeface="Times New Roman" panose="02020603050405020304" pitchFamily="18" charset="0"/>
              </a:rPr>
              <a:t>Violation of Doctrine of legitimate expectation ! </a:t>
            </a:r>
          </a:p>
          <a:p>
            <a:pPr marL="285750" indent="-285750" algn="just">
              <a:lnSpc>
                <a:spcPct val="200000"/>
              </a:lnSpc>
              <a:buFont typeface="Wingdings" pitchFamily="2" charset="2"/>
              <a:buChar char="v"/>
            </a:pPr>
            <a:r>
              <a:rPr lang="en-IN" sz="2000" dirty="0">
                <a:latin typeface="Times New Roman" panose="02020603050405020304" pitchFamily="18" charset="0"/>
                <a:cs typeface="Times New Roman" panose="02020603050405020304" pitchFamily="18" charset="0"/>
              </a:rPr>
              <a:t>Breach of the Value Added Principle ! </a:t>
            </a:r>
          </a:p>
        </p:txBody>
      </p:sp>
    </p:spTree>
    <p:extLst>
      <p:ext uri="{BB962C8B-B14F-4D97-AF65-F5344CB8AC3E}">
        <p14:creationId xmlns:p14="http://schemas.microsoft.com/office/powerpoint/2010/main" val="1936562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EC277-8F8E-1DE9-D80B-3407AACB5CBE}"/>
            </a:ext>
          </a:extLst>
        </p:cNvPr>
        <p:cNvGrpSpPr/>
        <p:nvPr/>
      </p:nvGrpSpPr>
      <p:grpSpPr>
        <a:xfrm>
          <a:off x="0" y="0"/>
          <a:ext cx="0" cy="0"/>
          <a:chOff x="0" y="0"/>
          <a:chExt cx="0" cy="0"/>
        </a:xfrm>
      </p:grpSpPr>
      <p:sp>
        <p:nvSpPr>
          <p:cNvPr id="7" name="Date Placeholder 6">
            <a:extLst>
              <a:ext uri="{FF2B5EF4-FFF2-40B4-BE49-F238E27FC236}">
                <a16:creationId xmlns:a16="http://schemas.microsoft.com/office/drawing/2014/main" id="{60FDD304-C635-F534-0FD4-311BA1B6D5BF}"/>
              </a:ext>
            </a:extLst>
          </p:cNvPr>
          <p:cNvSpPr>
            <a:spLocks noGrp="1"/>
          </p:cNvSpPr>
          <p:nvPr>
            <p:ph type="dt" sz="half" idx="10"/>
          </p:nvPr>
        </p:nvSpPr>
        <p:spPr>
          <a:xfrm>
            <a:off x="1097280" y="6459785"/>
            <a:ext cx="2472271" cy="365125"/>
          </a:xfrm>
        </p:spPr>
        <p:txBody>
          <a:bodyPr>
            <a:normAutofit/>
          </a:bodyPr>
          <a:lstStyle/>
          <a:p>
            <a:pPr>
              <a:spcAft>
                <a:spcPts val="600"/>
              </a:spcAft>
            </a:pPr>
            <a:fld id="{310D7B9D-B0DD-EF4B-B1F7-D4E511D2A794}" type="datetime1">
              <a:rPr lang="en-IN" smtClean="0"/>
              <a:t>07/02/26</a:t>
            </a:fld>
            <a:endParaRPr lang="en-US"/>
          </a:p>
        </p:txBody>
      </p:sp>
      <p:sp>
        <p:nvSpPr>
          <p:cNvPr id="2" name="Footer Placeholder 1">
            <a:extLst>
              <a:ext uri="{FF2B5EF4-FFF2-40B4-BE49-F238E27FC236}">
                <a16:creationId xmlns:a16="http://schemas.microsoft.com/office/drawing/2014/main" id="{868F2BC9-D719-627D-6EDB-DE07AEBC6426}"/>
              </a:ext>
            </a:extLst>
          </p:cNvPr>
          <p:cNvSpPr>
            <a:spLocks noGrp="1"/>
          </p:cNvSpPr>
          <p:nvPr>
            <p:ph type="ftr" sz="quarter" idx="11"/>
          </p:nvPr>
        </p:nvSpPr>
        <p:spPr>
          <a:xfrm>
            <a:off x="3686185" y="6459785"/>
            <a:ext cx="4822804" cy="365125"/>
          </a:xfrm>
        </p:spPr>
        <p:txBody>
          <a:bodyPr>
            <a:normAutofit/>
          </a:bodyPr>
          <a:lstStyle/>
          <a:p>
            <a:pPr>
              <a:spcAft>
                <a:spcPts val="600"/>
              </a:spcAft>
            </a:pPr>
            <a:r>
              <a:rPr lang="en-US"/>
              <a:t>@Jatin_Harjai                                                                                   JHA Legal</a:t>
            </a:r>
          </a:p>
        </p:txBody>
      </p:sp>
      <p:sp>
        <p:nvSpPr>
          <p:cNvPr id="3" name="Slide Number Placeholder 2">
            <a:extLst>
              <a:ext uri="{FF2B5EF4-FFF2-40B4-BE49-F238E27FC236}">
                <a16:creationId xmlns:a16="http://schemas.microsoft.com/office/drawing/2014/main" id="{F18B28BB-6900-F5CF-F5A0-B68092FB9F35}"/>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smtClean="0"/>
              <a:pPr>
                <a:spcAft>
                  <a:spcPts val="600"/>
                </a:spcAft>
              </a:pPr>
              <a:t>7</a:t>
            </a:fld>
            <a:endParaRPr lang="en-US"/>
          </a:p>
        </p:txBody>
      </p:sp>
      <p:pic>
        <p:nvPicPr>
          <p:cNvPr id="5" name="Picture 4">
            <a:extLst>
              <a:ext uri="{FF2B5EF4-FFF2-40B4-BE49-F238E27FC236}">
                <a16:creationId xmlns:a16="http://schemas.microsoft.com/office/drawing/2014/main" id="{BA7C3C91-D53E-0D24-E0EE-02CA244A409D}"/>
              </a:ext>
            </a:extLst>
          </p:cNvPr>
          <p:cNvPicPr>
            <a:picLocks noChangeAspect="1"/>
          </p:cNvPicPr>
          <p:nvPr/>
        </p:nvPicPr>
        <p:blipFill>
          <a:blip r:embed="rId3"/>
          <a:stretch>
            <a:fillRect/>
          </a:stretch>
        </p:blipFill>
        <p:spPr>
          <a:xfrm>
            <a:off x="0" y="13855"/>
            <a:ext cx="12192000" cy="6317673"/>
          </a:xfrm>
          <a:prstGeom prst="rect">
            <a:avLst/>
          </a:prstGeom>
        </p:spPr>
      </p:pic>
    </p:spTree>
    <p:extLst>
      <p:ext uri="{BB962C8B-B14F-4D97-AF65-F5344CB8AC3E}">
        <p14:creationId xmlns:p14="http://schemas.microsoft.com/office/powerpoint/2010/main" val="614963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097280" y="6459785"/>
            <a:ext cx="2472271" cy="365125"/>
          </a:xfrm>
        </p:spPr>
        <p:txBody>
          <a:bodyPr>
            <a:normAutofit/>
          </a:bodyPr>
          <a:lstStyle/>
          <a:p>
            <a:pPr>
              <a:spcAft>
                <a:spcPts val="600"/>
              </a:spcAft>
            </a:pPr>
            <a:fld id="{310D7B9D-B0DD-EF4B-B1F7-D4E511D2A794}" type="datetime1">
              <a:rPr lang="en-IN" smtClean="0"/>
              <a:t>07/02/26</a:t>
            </a:fld>
            <a:endParaRPr lang="en-US"/>
          </a:p>
        </p:txBody>
      </p:sp>
      <p:sp>
        <p:nvSpPr>
          <p:cNvPr id="2" name="Footer Placeholder 1"/>
          <p:cNvSpPr>
            <a:spLocks noGrp="1"/>
          </p:cNvSpPr>
          <p:nvPr>
            <p:ph type="ftr" sz="quarter" idx="11"/>
          </p:nvPr>
        </p:nvSpPr>
        <p:spPr>
          <a:xfrm>
            <a:off x="3686185" y="6459785"/>
            <a:ext cx="4822804" cy="365125"/>
          </a:xfrm>
        </p:spPr>
        <p:txBody>
          <a:bodyPr>
            <a:normAutofit/>
          </a:bodyPr>
          <a:lstStyle/>
          <a:p>
            <a:pPr>
              <a:spcAft>
                <a:spcPts val="600"/>
              </a:spcAft>
            </a:pPr>
            <a:r>
              <a:rPr lang="en-US"/>
              <a:t>@Jatin_Harjai                                                                                   JHA Legal</a:t>
            </a:r>
          </a:p>
        </p:txBody>
      </p:sp>
      <p:sp>
        <p:nvSpPr>
          <p:cNvPr id="3" name="Slide Number Placeholder 2">
            <a:extLst>
              <a:ext uri="{FF2B5EF4-FFF2-40B4-BE49-F238E27FC236}">
                <a16:creationId xmlns:a16="http://schemas.microsoft.com/office/drawing/2014/main" id="{062C1452-01E9-B942-953E-5EADE9BAD90D}"/>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smtClean="0"/>
              <a:pPr>
                <a:spcAft>
                  <a:spcPts val="600"/>
                </a:spcAft>
              </a:pPr>
              <a:t>8</a:t>
            </a:fld>
            <a:endParaRPr lang="en-US"/>
          </a:p>
        </p:txBody>
      </p:sp>
      <p:sp>
        <p:nvSpPr>
          <p:cNvPr id="11" name="TextBox 10">
            <a:extLst>
              <a:ext uri="{FF2B5EF4-FFF2-40B4-BE49-F238E27FC236}">
                <a16:creationId xmlns:a16="http://schemas.microsoft.com/office/drawing/2014/main" id="{4F5C2BBE-5ABF-9FA0-D176-9904524CA6FC}"/>
              </a:ext>
            </a:extLst>
          </p:cNvPr>
          <p:cNvSpPr txBox="1"/>
          <p:nvPr/>
        </p:nvSpPr>
        <p:spPr>
          <a:xfrm>
            <a:off x="0" y="1"/>
            <a:ext cx="121920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sz="2800"/>
            </a:pPr>
            <a:r>
              <a:rPr lang="en-IN" sz="3600" dirty="0"/>
              <a:t>GST – Reversal of Input Cess ! </a:t>
            </a:r>
          </a:p>
        </p:txBody>
      </p:sp>
      <p:sp>
        <p:nvSpPr>
          <p:cNvPr id="6" name="TextBox 5">
            <a:extLst>
              <a:ext uri="{FF2B5EF4-FFF2-40B4-BE49-F238E27FC236}">
                <a16:creationId xmlns:a16="http://schemas.microsoft.com/office/drawing/2014/main" id="{0FCD1A03-1892-40FC-8F32-9965F78E38DF}"/>
              </a:ext>
            </a:extLst>
          </p:cNvPr>
          <p:cNvSpPr txBox="1"/>
          <p:nvPr/>
        </p:nvSpPr>
        <p:spPr>
          <a:xfrm>
            <a:off x="301084" y="768993"/>
            <a:ext cx="11597268" cy="5216813"/>
          </a:xfrm>
          <a:prstGeom prst="rect">
            <a:avLst/>
          </a:prstGeom>
          <a:noFill/>
        </p:spPr>
        <p:txBody>
          <a:bodyPr wrap="square">
            <a:spAutoFit/>
          </a:bodyPr>
          <a:lstStyle/>
          <a:p>
            <a:pPr algn="just">
              <a:lnSpc>
                <a:spcPct val="150000"/>
              </a:lnSpc>
            </a:pPr>
            <a:r>
              <a:rPr lang="en-IN" b="1" dirty="0">
                <a:latin typeface="Times New Roman" panose="02020603050405020304" pitchFamily="18" charset="0"/>
                <a:cs typeface="Times New Roman" panose="02020603050405020304" pitchFamily="18" charset="0"/>
              </a:rPr>
              <a:t>Sec. 18(4) of CGST Act:</a:t>
            </a:r>
          </a:p>
          <a:p>
            <a:pPr algn="just"/>
            <a:r>
              <a:rPr lang="en-IN" dirty="0">
                <a:latin typeface="Times New Roman" panose="02020603050405020304" pitchFamily="18" charset="0"/>
                <a:cs typeface="Times New Roman" panose="02020603050405020304" pitchFamily="18" charset="0"/>
              </a:rPr>
              <a:t>If Supplies becomes </a:t>
            </a:r>
            <a:r>
              <a:rPr lang="en-IN" u="sng" dirty="0">
                <a:latin typeface="Times New Roman" panose="02020603050405020304" pitchFamily="18" charset="0"/>
                <a:cs typeface="Times New Roman" panose="02020603050405020304" pitchFamily="18" charset="0"/>
              </a:rPr>
              <a:t>wholly exempt</a:t>
            </a:r>
            <a:r>
              <a:rPr lang="en-IN" dirty="0">
                <a:latin typeface="Times New Roman" panose="02020603050405020304" pitchFamily="18" charset="0"/>
                <a:cs typeface="Times New Roman" panose="02020603050405020304" pitchFamily="18" charset="0"/>
              </a:rPr>
              <a:t>, supplier has to reverse ITC already availed on:</a:t>
            </a:r>
          </a:p>
          <a:p>
            <a:pPr marL="342900" indent="-342900" algn="just">
              <a:buFontTx/>
              <a:buChar char="-"/>
            </a:pPr>
            <a:r>
              <a:rPr lang="en-IN" dirty="0">
                <a:latin typeface="Times New Roman" panose="02020603050405020304" pitchFamily="18" charset="0"/>
                <a:cs typeface="Times New Roman" panose="02020603050405020304" pitchFamily="18" charset="0"/>
              </a:rPr>
              <a:t>Inputs in Stock;</a:t>
            </a:r>
          </a:p>
          <a:p>
            <a:pPr marL="342900" indent="-342900" algn="just">
              <a:buFontTx/>
              <a:buChar char="-"/>
            </a:pPr>
            <a:r>
              <a:rPr lang="en-IN" dirty="0">
                <a:latin typeface="Times New Roman" panose="02020603050405020304" pitchFamily="18" charset="0"/>
                <a:cs typeface="Times New Roman" panose="02020603050405020304" pitchFamily="18" charset="0"/>
              </a:rPr>
              <a:t>Inputs contained in semi-finished or finished goods;</a:t>
            </a:r>
          </a:p>
          <a:p>
            <a:pPr marL="342900" indent="-342900" algn="just">
              <a:buFontTx/>
              <a:buChar char="-"/>
            </a:pPr>
            <a:r>
              <a:rPr lang="en-IN" dirty="0">
                <a:latin typeface="Times New Roman" panose="02020603050405020304" pitchFamily="18" charset="0"/>
                <a:cs typeface="Times New Roman" panose="02020603050405020304" pitchFamily="18" charset="0"/>
              </a:rPr>
              <a:t>Capital goods</a:t>
            </a:r>
          </a:p>
          <a:p>
            <a:pPr algn="just"/>
            <a:endParaRPr lang="en-IN" dirty="0">
              <a:latin typeface="Times New Roman" panose="02020603050405020304" pitchFamily="18" charset="0"/>
              <a:cs typeface="Times New Roman" panose="02020603050405020304" pitchFamily="18" charset="0"/>
            </a:endParaRPr>
          </a:p>
          <a:p>
            <a:pPr algn="just"/>
            <a:r>
              <a:rPr lang="en-IN" b="1" dirty="0">
                <a:latin typeface="Times New Roman" panose="02020603050405020304" pitchFamily="18" charset="0"/>
                <a:cs typeface="Times New Roman" panose="02020603050405020304" pitchFamily="18" charset="0"/>
              </a:rPr>
              <a:t>Sec. 2(47) of CGST Act:</a:t>
            </a:r>
          </a:p>
          <a:p>
            <a:pPr algn="just"/>
            <a:r>
              <a:rPr lang="en-IN" dirty="0">
                <a:solidFill>
                  <a:srgbClr val="000000"/>
                </a:solidFill>
                <a:latin typeface="Times New Roman" panose="02020603050405020304" pitchFamily="18" charset="0"/>
                <a:cs typeface="Times New Roman" panose="02020603050405020304" pitchFamily="18" charset="0"/>
              </a:rPr>
              <a:t>E</a:t>
            </a:r>
            <a:r>
              <a:rPr lang="en-IN" b="0" i="0" u="none" strike="noStrike" dirty="0">
                <a:solidFill>
                  <a:srgbClr val="000000"/>
                </a:solidFill>
                <a:effectLst/>
                <a:latin typeface="Times New Roman" panose="02020603050405020304" pitchFamily="18" charset="0"/>
                <a:cs typeface="Times New Roman" panose="02020603050405020304" pitchFamily="18" charset="0"/>
              </a:rPr>
              <a:t>xempt supply" means supply: </a:t>
            </a:r>
          </a:p>
          <a:p>
            <a:pPr marL="285750" indent="-285750" algn="just">
              <a:buFontTx/>
              <a:buChar char="-"/>
            </a:pPr>
            <a:r>
              <a:rPr lang="en-IN" dirty="0">
                <a:solidFill>
                  <a:srgbClr val="000000"/>
                </a:solidFill>
                <a:latin typeface="Times New Roman" panose="02020603050405020304" pitchFamily="18" charset="0"/>
                <a:cs typeface="Times New Roman" panose="02020603050405020304" pitchFamily="18" charset="0"/>
              </a:rPr>
              <a:t>Nil Rated;</a:t>
            </a:r>
          </a:p>
          <a:p>
            <a:pPr marL="285750" indent="-285750" algn="just">
              <a:buFontTx/>
              <a:buChar char="-"/>
            </a:pPr>
            <a:r>
              <a:rPr lang="en-IN" dirty="0">
                <a:solidFill>
                  <a:srgbClr val="000000"/>
                </a:solidFill>
                <a:latin typeface="Times New Roman" panose="02020603050405020304" pitchFamily="18" charset="0"/>
                <a:cs typeface="Times New Roman" panose="02020603050405020304" pitchFamily="18" charset="0"/>
              </a:rPr>
              <a:t>Wholly exempt u/s 11;</a:t>
            </a:r>
          </a:p>
          <a:p>
            <a:pPr marL="285750" indent="-285750" algn="just">
              <a:buFontTx/>
              <a:buChar char="-"/>
            </a:pPr>
            <a:r>
              <a:rPr lang="en-IN" dirty="0">
                <a:solidFill>
                  <a:srgbClr val="000000"/>
                </a:solidFill>
                <a:latin typeface="Times New Roman" panose="02020603050405020304" pitchFamily="18" charset="0"/>
                <a:cs typeface="Times New Roman" panose="02020603050405020304" pitchFamily="18" charset="0"/>
              </a:rPr>
              <a:t>Wholly  </a:t>
            </a:r>
            <a:r>
              <a:rPr lang="en-IN" b="0" i="0" u="none" strike="noStrike" dirty="0">
                <a:solidFill>
                  <a:srgbClr val="000000"/>
                </a:solidFill>
                <a:effectLst/>
                <a:latin typeface="Times New Roman" panose="02020603050405020304" pitchFamily="18" charset="0"/>
                <a:cs typeface="Times New Roman" panose="02020603050405020304" pitchFamily="18" charset="0"/>
              </a:rPr>
              <a:t> of any goods or services or both which attracts </a:t>
            </a:r>
            <a:r>
              <a:rPr lang="en-IN" b="0" i="1" u="none" strike="noStrike" dirty="0">
                <a:solidFill>
                  <a:srgbClr val="000000"/>
                </a:solidFill>
                <a:effectLst/>
                <a:latin typeface="Times New Roman" panose="02020603050405020304" pitchFamily="18" charset="0"/>
                <a:cs typeface="Times New Roman" panose="02020603050405020304" pitchFamily="18" charset="0"/>
              </a:rPr>
              <a:t>nil</a:t>
            </a:r>
            <a:r>
              <a:rPr lang="en-IN" b="0" i="0" u="none" strike="noStrike" dirty="0">
                <a:solidFill>
                  <a:srgbClr val="000000"/>
                </a:solidFill>
                <a:effectLst/>
                <a:latin typeface="Times New Roman" panose="02020603050405020304" pitchFamily="18" charset="0"/>
                <a:cs typeface="Times New Roman" panose="02020603050405020304" pitchFamily="18" charset="0"/>
              </a:rPr>
              <a:t> rate of tax or which may be wholly exempt from tax under section 11, or under section 6 of IGST Act, and includes non-taxable supply</a:t>
            </a:r>
            <a:endParaRPr lang="en-IN" b="1" dirty="0">
              <a:latin typeface="Times New Roman" panose="02020603050405020304" pitchFamily="18" charset="0"/>
              <a:cs typeface="Times New Roman" panose="02020603050405020304" pitchFamily="18" charset="0"/>
            </a:endParaRPr>
          </a:p>
          <a:p>
            <a:pPr algn="just"/>
            <a:endParaRPr lang="en-IN" b="1" dirty="0">
              <a:latin typeface="Times New Roman" panose="02020603050405020304" pitchFamily="18" charset="0"/>
              <a:cs typeface="Times New Roman" panose="02020603050405020304" pitchFamily="18" charset="0"/>
            </a:endParaRPr>
          </a:p>
          <a:p>
            <a:pPr algn="just"/>
            <a:r>
              <a:rPr lang="en-IN" b="1" dirty="0">
                <a:latin typeface="Times New Roman" panose="02020603050405020304" pitchFamily="18" charset="0"/>
                <a:cs typeface="Times New Roman" panose="02020603050405020304" pitchFamily="18" charset="0"/>
              </a:rPr>
              <a:t>Sec. 11 of C. Cess Act: </a:t>
            </a:r>
          </a:p>
          <a:p>
            <a:pPr marL="381000" marR="38100" indent="-342900" algn="just">
              <a:spcBef>
                <a:spcPts val="0"/>
              </a:spcBef>
              <a:spcAft>
                <a:spcPts val="400"/>
              </a:spcAft>
              <a:buAutoNum type="arabicParenBoth"/>
            </a:pPr>
            <a:r>
              <a:rPr lang="en-IN" b="0" i="0" u="none" strike="noStrike" dirty="0">
                <a:solidFill>
                  <a:srgbClr val="000000"/>
                </a:solidFill>
                <a:effectLst/>
                <a:latin typeface="Times New Roman" panose="02020603050405020304" pitchFamily="18" charset="0"/>
                <a:cs typeface="Times New Roman" panose="02020603050405020304" pitchFamily="18" charset="0"/>
              </a:rPr>
              <a:t>The provisions of the CGST Act, and the rules made thereunder, including those relating to assessment, </a:t>
            </a:r>
            <a:r>
              <a:rPr lang="en-IN" b="0" i="0" u="sng" strike="noStrike" dirty="0">
                <a:solidFill>
                  <a:srgbClr val="000000"/>
                </a:solidFill>
                <a:effectLst/>
                <a:latin typeface="Times New Roman" panose="02020603050405020304" pitchFamily="18" charset="0"/>
                <a:cs typeface="Times New Roman" panose="02020603050405020304" pitchFamily="18" charset="0"/>
              </a:rPr>
              <a:t>input tax credit</a:t>
            </a:r>
            <a:r>
              <a:rPr lang="en-IN" b="0" i="0" u="none" strike="noStrike" dirty="0">
                <a:solidFill>
                  <a:srgbClr val="000000"/>
                </a:solidFill>
                <a:effectLst/>
                <a:latin typeface="Times New Roman" panose="02020603050405020304" pitchFamily="18" charset="0"/>
                <a:cs typeface="Times New Roman" panose="02020603050405020304" pitchFamily="18" charset="0"/>
              </a:rPr>
              <a:t> ……., shall, as far as may be, </a:t>
            </a:r>
            <a:r>
              <a:rPr lang="en-IN" b="1" i="1" u="sng" strike="noStrike" dirty="0">
                <a:solidFill>
                  <a:srgbClr val="000000"/>
                </a:solidFill>
                <a:effectLst/>
                <a:latin typeface="Times New Roman" panose="02020603050405020304" pitchFamily="18" charset="0"/>
                <a:cs typeface="Times New Roman" panose="02020603050405020304" pitchFamily="18" charset="0"/>
              </a:rPr>
              <a:t>mutatis mutandis</a:t>
            </a:r>
            <a:r>
              <a:rPr lang="en-IN" b="0" i="1" u="none" strike="noStrike" dirty="0">
                <a:solidFill>
                  <a:srgbClr val="000000"/>
                </a:solidFill>
                <a:effectLst/>
                <a:latin typeface="Times New Roman" panose="02020603050405020304" pitchFamily="18" charset="0"/>
                <a:cs typeface="Times New Roman" panose="02020603050405020304" pitchFamily="18" charset="0"/>
              </a:rPr>
              <a:t>, </a:t>
            </a:r>
            <a:r>
              <a:rPr lang="en-IN" b="0" i="0" u="none" strike="noStrike" dirty="0">
                <a:solidFill>
                  <a:srgbClr val="000000"/>
                </a:solidFill>
                <a:effectLst/>
                <a:latin typeface="Times New Roman" panose="02020603050405020304" pitchFamily="18" charset="0"/>
                <a:cs typeface="Times New Roman" panose="02020603050405020304" pitchFamily="18" charset="0"/>
              </a:rPr>
              <a:t>apply, in relation to the levy and collection of the cess leviable under section 8 on the intra-State supply of goods and services, as they apply in relation to the levy and collection of central tax on such intra-State supplies under the said Act or the rules made thereunder</a:t>
            </a:r>
            <a:r>
              <a:rPr lang="en-IN" dirty="0">
                <a:solidFill>
                  <a:srgbClr val="000000"/>
                </a:solidFill>
                <a:latin typeface="Times New Roman" panose="02020603050405020304" pitchFamily="18" charset="0"/>
                <a:cs typeface="Times New Roman" panose="02020603050405020304" pitchFamily="18" charset="0"/>
              </a:rPr>
              <a:t>. </a:t>
            </a:r>
            <a:endParaRPr lang="en-IN" b="0" i="0" u="none" strike="noStrike"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88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097280" y="6459785"/>
            <a:ext cx="2472271" cy="365125"/>
          </a:xfrm>
        </p:spPr>
        <p:txBody>
          <a:bodyPr>
            <a:normAutofit/>
          </a:bodyPr>
          <a:lstStyle/>
          <a:p>
            <a:pPr>
              <a:spcAft>
                <a:spcPts val="600"/>
              </a:spcAft>
            </a:pPr>
            <a:fld id="{310D7B9D-B0DD-EF4B-B1F7-D4E511D2A794}" type="datetime1">
              <a:rPr lang="en-IN" smtClean="0"/>
              <a:t>07/02/26</a:t>
            </a:fld>
            <a:endParaRPr lang="en-US"/>
          </a:p>
        </p:txBody>
      </p:sp>
      <p:sp>
        <p:nvSpPr>
          <p:cNvPr id="2" name="Footer Placeholder 1"/>
          <p:cNvSpPr>
            <a:spLocks noGrp="1"/>
          </p:cNvSpPr>
          <p:nvPr>
            <p:ph type="ftr" sz="quarter" idx="11"/>
          </p:nvPr>
        </p:nvSpPr>
        <p:spPr>
          <a:xfrm>
            <a:off x="3686185" y="6459785"/>
            <a:ext cx="4822804" cy="365125"/>
          </a:xfrm>
        </p:spPr>
        <p:txBody>
          <a:bodyPr>
            <a:normAutofit/>
          </a:bodyPr>
          <a:lstStyle/>
          <a:p>
            <a:pPr>
              <a:spcAft>
                <a:spcPts val="600"/>
              </a:spcAft>
            </a:pPr>
            <a:r>
              <a:rPr lang="en-US"/>
              <a:t>@Jatin_Harjai                                                                                   JHA Legal</a:t>
            </a:r>
          </a:p>
        </p:txBody>
      </p:sp>
      <p:sp>
        <p:nvSpPr>
          <p:cNvPr id="3" name="Slide Number Placeholder 2">
            <a:extLst>
              <a:ext uri="{FF2B5EF4-FFF2-40B4-BE49-F238E27FC236}">
                <a16:creationId xmlns:a16="http://schemas.microsoft.com/office/drawing/2014/main" id="{062C1452-01E9-B942-953E-5EADE9BAD90D}"/>
              </a:ext>
            </a:extLst>
          </p:cNvPr>
          <p:cNvSpPr>
            <a:spLocks noGrp="1"/>
          </p:cNvSpPr>
          <p:nvPr>
            <p:ph type="sldNum" sz="quarter" idx="12"/>
          </p:nvPr>
        </p:nvSpPr>
        <p:spPr>
          <a:xfrm>
            <a:off x="9900458" y="6459785"/>
            <a:ext cx="1312025" cy="365125"/>
          </a:xfrm>
        </p:spPr>
        <p:txBody>
          <a:bodyPr>
            <a:normAutofit/>
          </a:bodyPr>
          <a:lstStyle/>
          <a:p>
            <a:pPr>
              <a:spcAft>
                <a:spcPts val="600"/>
              </a:spcAft>
            </a:pPr>
            <a:fld id="{4FAB73BC-B049-4115-A692-8D63A059BFB8}" type="slidenum">
              <a:rPr lang="en-US" smtClean="0"/>
              <a:pPr>
                <a:spcAft>
                  <a:spcPts val="600"/>
                </a:spcAft>
              </a:pPr>
              <a:t>9</a:t>
            </a:fld>
            <a:endParaRPr lang="en-US"/>
          </a:p>
        </p:txBody>
      </p:sp>
      <p:sp>
        <p:nvSpPr>
          <p:cNvPr id="5" name="TextBox 4">
            <a:extLst>
              <a:ext uri="{FF2B5EF4-FFF2-40B4-BE49-F238E27FC236}">
                <a16:creationId xmlns:a16="http://schemas.microsoft.com/office/drawing/2014/main" id="{757FAEA1-6DD6-414D-8863-66D03263601A}"/>
              </a:ext>
            </a:extLst>
          </p:cNvPr>
          <p:cNvSpPr txBox="1"/>
          <p:nvPr/>
        </p:nvSpPr>
        <p:spPr>
          <a:xfrm>
            <a:off x="0" y="1"/>
            <a:ext cx="121920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sz="2800"/>
            </a:pPr>
            <a:r>
              <a:rPr lang="en-IN" sz="3600" dirty="0"/>
              <a:t>GST 2.0 – Whether C. Cess Exempted or Subsumed !  </a:t>
            </a:r>
          </a:p>
        </p:txBody>
      </p:sp>
      <p:graphicFrame>
        <p:nvGraphicFramePr>
          <p:cNvPr id="6" name="Table 5">
            <a:extLst>
              <a:ext uri="{FF2B5EF4-FFF2-40B4-BE49-F238E27FC236}">
                <a16:creationId xmlns:a16="http://schemas.microsoft.com/office/drawing/2014/main" id="{7251F458-50EA-0999-C453-D88F186AD9E9}"/>
              </a:ext>
            </a:extLst>
          </p:cNvPr>
          <p:cNvGraphicFramePr>
            <a:graphicFrameLocks noGrp="1"/>
          </p:cNvGraphicFramePr>
          <p:nvPr/>
        </p:nvGraphicFramePr>
        <p:xfrm>
          <a:off x="0" y="646334"/>
          <a:ext cx="5461420" cy="5697315"/>
        </p:xfrm>
        <a:graphic>
          <a:graphicData uri="http://schemas.openxmlformats.org/drawingml/2006/table">
            <a:tbl>
              <a:tblPr/>
              <a:tblGrid>
                <a:gridCol w="2312492">
                  <a:extLst>
                    <a:ext uri="{9D8B030D-6E8A-4147-A177-3AD203B41FA5}">
                      <a16:colId xmlns:a16="http://schemas.microsoft.com/office/drawing/2014/main" val="930901791"/>
                    </a:ext>
                  </a:extLst>
                </a:gridCol>
                <a:gridCol w="3148928">
                  <a:extLst>
                    <a:ext uri="{9D8B030D-6E8A-4147-A177-3AD203B41FA5}">
                      <a16:colId xmlns:a16="http://schemas.microsoft.com/office/drawing/2014/main" val="1123962430"/>
                    </a:ext>
                  </a:extLst>
                </a:gridCol>
              </a:tblGrid>
              <a:tr h="1139463">
                <a:tc>
                  <a:txBody>
                    <a:bodyPr/>
                    <a:lstStyle/>
                    <a:p>
                      <a:r>
                        <a:rPr lang="en-IN" sz="1800" b="1" dirty="0">
                          <a:solidFill>
                            <a:srgbClr val="000000"/>
                          </a:solidFill>
                          <a:effectLst/>
                          <a:latin typeface="Helvetica Neue" panose="02000503000000020004" pitchFamily="2" charset="0"/>
                        </a:rPr>
                        <a:t>Product</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tc>
                  <a:txBody>
                    <a:bodyPr/>
                    <a:lstStyle/>
                    <a:p>
                      <a:pPr algn="ctr"/>
                      <a:r>
                        <a:rPr lang="en-IN" sz="1800" b="1" dirty="0">
                          <a:solidFill>
                            <a:srgbClr val="000000"/>
                          </a:solidFill>
                          <a:effectLst/>
                          <a:latin typeface="Helvetica Neue" panose="02000503000000020004" pitchFamily="2" charset="0"/>
                        </a:rPr>
                        <a:t>Prevailing GST Rate (%)</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extLst>
                  <a:ext uri="{0D108BD9-81ED-4DB2-BD59-A6C34878D82A}">
                    <a16:rowId xmlns:a16="http://schemas.microsoft.com/office/drawing/2014/main" val="2194908523"/>
                  </a:ext>
                </a:extLst>
              </a:tr>
              <a:tr h="1139463">
                <a:tc>
                  <a:txBody>
                    <a:bodyPr/>
                    <a:lstStyle/>
                    <a:p>
                      <a:r>
                        <a:rPr lang="en-IN" sz="1800" b="1" dirty="0">
                          <a:solidFill>
                            <a:srgbClr val="000000"/>
                          </a:solidFill>
                          <a:effectLst/>
                          <a:latin typeface="Helvetica Neue" panose="02000503000000020004" pitchFamily="2" charset="0"/>
                        </a:rPr>
                        <a:t>Aerated Water</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IN" sz="1800" dirty="0">
                          <a:solidFill>
                            <a:srgbClr val="000000"/>
                          </a:solidFill>
                          <a:effectLst/>
                          <a:latin typeface="Helvetica Neue" panose="02000503000000020004" pitchFamily="2" charset="0"/>
                        </a:rPr>
                        <a:t>28% GST + Applicable Cess = 40%</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4251446"/>
                  </a:ext>
                </a:extLst>
              </a:tr>
              <a:tr h="1139463">
                <a:tc>
                  <a:txBody>
                    <a:bodyPr/>
                    <a:lstStyle/>
                    <a:p>
                      <a:r>
                        <a:rPr lang="en-IN" sz="1800" b="1" dirty="0">
                          <a:solidFill>
                            <a:srgbClr val="000000"/>
                          </a:solidFill>
                          <a:effectLst/>
                          <a:latin typeface="Helvetica Neue" panose="02000503000000020004" pitchFamily="2" charset="0"/>
                        </a:rPr>
                        <a:t>Medium-Size Cars</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IN" sz="1800" dirty="0">
                          <a:solidFill>
                            <a:srgbClr val="000000"/>
                          </a:solidFill>
                          <a:effectLst/>
                          <a:latin typeface="Helvetica Neue" panose="02000503000000020004" pitchFamily="2" charset="0"/>
                        </a:rPr>
                        <a:t>28% GST + Applicable Cess = 45%</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3469055"/>
                  </a:ext>
                </a:extLst>
              </a:tr>
              <a:tr h="1139463">
                <a:tc>
                  <a:txBody>
                    <a:bodyPr/>
                    <a:lstStyle/>
                    <a:p>
                      <a:r>
                        <a:rPr lang="en-IN" sz="1800" b="1" dirty="0">
                          <a:solidFill>
                            <a:srgbClr val="000000"/>
                          </a:solidFill>
                          <a:effectLst/>
                          <a:latin typeface="Helvetica Neue" panose="02000503000000020004" pitchFamily="2" charset="0"/>
                        </a:rPr>
                        <a:t>Large Cars </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IN" sz="1800" dirty="0">
                          <a:solidFill>
                            <a:srgbClr val="000000"/>
                          </a:solidFill>
                          <a:effectLst/>
                          <a:latin typeface="Helvetica Neue" panose="02000503000000020004" pitchFamily="2" charset="0"/>
                        </a:rPr>
                        <a:t>28% GST + Applicable Cess = 48%</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958870"/>
                  </a:ext>
                </a:extLst>
              </a:tr>
              <a:tr h="1139463">
                <a:tc>
                  <a:txBody>
                    <a:bodyPr/>
                    <a:lstStyle/>
                    <a:p>
                      <a:r>
                        <a:rPr lang="en-IN" sz="1800" b="1" dirty="0">
                          <a:solidFill>
                            <a:srgbClr val="000000"/>
                          </a:solidFill>
                          <a:effectLst/>
                          <a:latin typeface="Helvetica Neue" panose="02000503000000020004" pitchFamily="2" charset="0"/>
                        </a:rPr>
                        <a:t>SUVs</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4D4D4"/>
                    </a:solidFill>
                  </a:tcPr>
                </a:tc>
                <a:tc>
                  <a:txBody>
                    <a:bodyPr/>
                    <a:lstStyle/>
                    <a:p>
                      <a:pPr algn="ctr"/>
                      <a:r>
                        <a:rPr lang="en-IN" sz="1800" dirty="0">
                          <a:solidFill>
                            <a:srgbClr val="000000"/>
                          </a:solidFill>
                          <a:effectLst/>
                          <a:latin typeface="Helvetica Neue" panose="02000503000000020004" pitchFamily="2" charset="0"/>
                        </a:rPr>
                        <a:t>28% GST + Applicable Cess = 48%</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9514388"/>
                  </a:ext>
                </a:extLst>
              </a:tr>
            </a:tbl>
          </a:graphicData>
        </a:graphic>
      </p:graphicFrame>
      <p:sp>
        <p:nvSpPr>
          <p:cNvPr id="9" name="TextBox 8">
            <a:extLst>
              <a:ext uri="{FF2B5EF4-FFF2-40B4-BE49-F238E27FC236}">
                <a16:creationId xmlns:a16="http://schemas.microsoft.com/office/drawing/2014/main" id="{9487FA79-E0F6-18C5-E962-57B3B4C84D73}"/>
              </a:ext>
            </a:extLst>
          </p:cNvPr>
          <p:cNvSpPr txBox="1"/>
          <p:nvPr/>
        </p:nvSpPr>
        <p:spPr>
          <a:xfrm>
            <a:off x="7448550" y="703484"/>
            <a:ext cx="4702968" cy="5539145"/>
          </a:xfrm>
          <a:prstGeom prst="rect">
            <a:avLst/>
          </a:prstGeom>
          <a:noFill/>
        </p:spPr>
        <p:txBody>
          <a:bodyPr wrap="square">
            <a:spAutoFit/>
          </a:bodyPr>
          <a:lstStyle/>
          <a:p>
            <a:pPr algn="just">
              <a:lnSpc>
                <a:spcPct val="150000"/>
              </a:lnSpc>
            </a:pPr>
            <a:r>
              <a:rPr lang="en-IN" sz="1700" b="1" dirty="0">
                <a:solidFill>
                  <a:srgbClr val="000000"/>
                </a:solidFill>
                <a:effectLst/>
                <a:latin typeface="Times New Roman" panose="02020603050405020304" pitchFamily="18" charset="0"/>
              </a:rPr>
              <a:t>FAQ 38. ? Why is 40% rate referred as ‘Special Rate’ ?  What is the basis for subjecting</a:t>
            </a:r>
            <a:r>
              <a:rPr lang="en-IN" sz="1700" dirty="0">
                <a:solidFill>
                  <a:srgbClr val="000000"/>
                </a:solidFill>
                <a:latin typeface="Times New Roman" panose="02020603050405020304" pitchFamily="18" charset="0"/>
              </a:rPr>
              <a:t> </a:t>
            </a:r>
            <a:r>
              <a:rPr lang="en-IN" sz="1700" b="1" dirty="0">
                <a:solidFill>
                  <a:srgbClr val="000000"/>
                </a:solidFill>
                <a:effectLst/>
                <a:latin typeface="Times New Roman" panose="02020603050405020304" pitchFamily="18" charset="0"/>
              </a:rPr>
              <a:t>goods to special rate? – Govt. </a:t>
            </a:r>
            <a:endParaRPr lang="en-IN" sz="1700" dirty="0">
              <a:solidFill>
                <a:srgbClr val="000000"/>
              </a:solidFill>
              <a:effectLst/>
              <a:latin typeface="Times New Roman" panose="02020603050405020304" pitchFamily="18" charset="0"/>
            </a:endParaRPr>
          </a:p>
          <a:p>
            <a:pPr algn="just">
              <a:lnSpc>
                <a:spcPct val="150000"/>
              </a:lnSpc>
            </a:pPr>
            <a:r>
              <a:rPr lang="en-IN" sz="1700" dirty="0">
                <a:solidFill>
                  <a:srgbClr val="000000"/>
                </a:solidFill>
                <a:effectLst/>
                <a:latin typeface="Times New Roman" panose="02020603050405020304" pitchFamily="18" charset="0"/>
              </a:rPr>
              <a:t>The special rate is applicable only on few select goods, predominantly on sin goods and few luxury goods and therefore is a special rate. Most of these goods attracted Compensation Cess in addition to GST. Since it has been decided to end the Compensation Cess levy, </a:t>
            </a:r>
            <a:r>
              <a:rPr lang="en-IN" sz="1700" b="1" u="sng" dirty="0">
                <a:solidFill>
                  <a:srgbClr val="000000"/>
                </a:solidFill>
                <a:effectLst/>
                <a:latin typeface="Times New Roman" panose="02020603050405020304" pitchFamily="18" charset="0"/>
              </a:rPr>
              <a:t>the Compensation Cess rate is being merged with GST so as to maintain tax incidence on most goods</a:t>
            </a:r>
            <a:r>
              <a:rPr lang="en-IN" sz="1700" dirty="0">
                <a:solidFill>
                  <a:srgbClr val="000000"/>
                </a:solidFill>
                <a:effectLst/>
                <a:latin typeface="Times New Roman" panose="02020603050405020304" pitchFamily="18" charset="0"/>
              </a:rPr>
              <a:t>. On other goods and services, the special rate has been applied as these were already attracting the highest GST rate of 28%.</a:t>
            </a:r>
          </a:p>
        </p:txBody>
      </p:sp>
      <p:graphicFrame>
        <p:nvGraphicFramePr>
          <p:cNvPr id="4" name="Table 3">
            <a:extLst>
              <a:ext uri="{FF2B5EF4-FFF2-40B4-BE49-F238E27FC236}">
                <a16:creationId xmlns:a16="http://schemas.microsoft.com/office/drawing/2014/main" id="{D7C22792-AB65-C917-10BA-2937077F55AF}"/>
              </a:ext>
            </a:extLst>
          </p:cNvPr>
          <p:cNvGraphicFramePr>
            <a:graphicFrameLocks noGrp="1"/>
          </p:cNvGraphicFramePr>
          <p:nvPr/>
        </p:nvGraphicFramePr>
        <p:xfrm>
          <a:off x="5480470" y="653892"/>
          <a:ext cx="1968080" cy="5697315"/>
        </p:xfrm>
        <a:graphic>
          <a:graphicData uri="http://schemas.openxmlformats.org/drawingml/2006/table">
            <a:tbl>
              <a:tblPr/>
              <a:tblGrid>
                <a:gridCol w="1968080">
                  <a:extLst>
                    <a:ext uri="{9D8B030D-6E8A-4147-A177-3AD203B41FA5}">
                      <a16:colId xmlns:a16="http://schemas.microsoft.com/office/drawing/2014/main" val="3048473613"/>
                    </a:ext>
                  </a:extLst>
                </a:gridCol>
              </a:tblGrid>
              <a:tr h="1139463">
                <a:tc>
                  <a:txBody>
                    <a:bodyPr/>
                    <a:lstStyle/>
                    <a:p>
                      <a:pPr algn="ctr"/>
                      <a:r>
                        <a:rPr lang="en-IN" sz="1800" b="1" dirty="0">
                          <a:solidFill>
                            <a:srgbClr val="000000"/>
                          </a:solidFill>
                          <a:effectLst/>
                          <a:latin typeface="Helvetica Neue" panose="02000503000000020004" pitchFamily="2" charset="0"/>
                        </a:rPr>
                        <a:t>GST 2.0 Rate (%)</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0B3B2"/>
                    </a:solidFill>
                  </a:tcPr>
                </a:tc>
                <a:extLst>
                  <a:ext uri="{0D108BD9-81ED-4DB2-BD59-A6C34878D82A}">
                    <a16:rowId xmlns:a16="http://schemas.microsoft.com/office/drawing/2014/main" val="2097541797"/>
                  </a:ext>
                </a:extLst>
              </a:tr>
              <a:tr h="1139463">
                <a:tc>
                  <a:txBody>
                    <a:bodyPr/>
                    <a:lstStyle/>
                    <a:p>
                      <a:pPr algn="ctr"/>
                      <a:r>
                        <a:rPr lang="en-IN" sz="1800" dirty="0">
                          <a:solidFill>
                            <a:srgbClr val="000000"/>
                          </a:solidFill>
                          <a:effectLst/>
                          <a:latin typeface="Helvetica Neue" panose="02000503000000020004" pitchFamily="2" charset="0"/>
                        </a:rPr>
                        <a:t>40% (No Cess)</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3147341"/>
                  </a:ext>
                </a:extLst>
              </a:tr>
              <a:tr h="1139463">
                <a:tc>
                  <a:txBody>
                    <a:bodyPr/>
                    <a:lstStyle/>
                    <a:p>
                      <a:pPr algn="ctr"/>
                      <a:r>
                        <a:rPr lang="en-IN" sz="1800" dirty="0">
                          <a:solidFill>
                            <a:srgbClr val="000000"/>
                          </a:solidFill>
                          <a:effectLst/>
                          <a:latin typeface="Helvetica Neue" panose="02000503000000020004" pitchFamily="2" charset="0"/>
                        </a:rPr>
                        <a:t>40% (No Cess)</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7302045"/>
                  </a:ext>
                </a:extLst>
              </a:tr>
              <a:tr h="1139463">
                <a:tc>
                  <a:txBody>
                    <a:bodyPr/>
                    <a:lstStyle/>
                    <a:p>
                      <a:pPr algn="ctr"/>
                      <a:r>
                        <a:rPr lang="en-IN" sz="1800" dirty="0">
                          <a:solidFill>
                            <a:srgbClr val="000000"/>
                          </a:solidFill>
                          <a:effectLst/>
                          <a:latin typeface="Helvetica Neue" panose="02000503000000020004" pitchFamily="2" charset="0"/>
                        </a:rPr>
                        <a:t>40% (No Cess)</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2321787"/>
                  </a:ext>
                </a:extLst>
              </a:tr>
              <a:tr h="1139463">
                <a:tc>
                  <a:txBody>
                    <a:bodyPr/>
                    <a:lstStyle/>
                    <a:p>
                      <a:pPr algn="ctr"/>
                      <a:r>
                        <a:rPr lang="en-IN" sz="1800" dirty="0">
                          <a:solidFill>
                            <a:srgbClr val="000000"/>
                          </a:solidFill>
                          <a:effectLst/>
                          <a:latin typeface="Helvetica Neue" panose="02000503000000020004" pitchFamily="2" charset="0"/>
                        </a:rPr>
                        <a:t>40% (No Cess)</a:t>
                      </a:r>
                      <a:endParaRPr lang="en-IN" sz="1800" dirty="0">
                        <a:effectLst/>
                      </a:endParaRPr>
                    </a:p>
                  </a:txBody>
                  <a:tcPr marL="26122" marR="26122" marT="26122" marB="2612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2560430"/>
                  </a:ext>
                </a:extLst>
              </a:tr>
            </a:tbl>
          </a:graphicData>
        </a:graphic>
      </p:graphicFrame>
    </p:spTree>
    <p:extLst>
      <p:ext uri="{BB962C8B-B14F-4D97-AF65-F5344CB8AC3E}">
        <p14:creationId xmlns:p14="http://schemas.microsoft.com/office/powerpoint/2010/main" val="225318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69049</TotalTime>
  <Words>7362</Words>
  <Application>Microsoft Macintosh PowerPoint</Application>
  <PresentationFormat>Widescreen</PresentationFormat>
  <Paragraphs>750</Paragraphs>
  <Slides>50</Slides>
  <Notes>43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50</vt:i4>
      </vt:variant>
    </vt:vector>
  </HeadingPairs>
  <TitlesOfParts>
    <vt:vector size="65" baseType="lpstr">
      <vt:lpstr>AkayaKanadaka</vt:lpstr>
      <vt:lpstr>Arial</vt:lpstr>
      <vt:lpstr>Bookman Old Style</vt:lpstr>
      <vt:lpstr>Calibri</vt:lpstr>
      <vt:lpstr>Calibri Light</vt:lpstr>
      <vt:lpstr>Helvetica</vt:lpstr>
      <vt:lpstr>Helvetica Neue</vt:lpstr>
      <vt:lpstr>HelveticaNeue</vt:lpstr>
      <vt:lpstr>Times</vt:lpstr>
      <vt:lpstr>Times New Roman</vt:lpstr>
      <vt:lpstr>TimesNewRomanPSMT</vt:lpstr>
      <vt:lpstr>Wingdings</vt:lpstr>
      <vt:lpstr>Retrospect</vt:lpstr>
      <vt:lpstr>Office Theme</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GST Revised Draft GST Law</dc:title>
  <dc:creator>Jatin Harjai</dc:creator>
  <cp:lastModifiedBy>Jatin Harjai</cp:lastModifiedBy>
  <cp:revision>1419</cp:revision>
  <cp:lastPrinted>2026-02-07T05:12:38Z</cp:lastPrinted>
  <dcterms:created xsi:type="dcterms:W3CDTF">2016-11-26T15:19:14Z</dcterms:created>
  <dcterms:modified xsi:type="dcterms:W3CDTF">2026-02-07T08:05:29Z</dcterms:modified>
</cp:coreProperties>
</file>